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22" r:id="rId6"/>
    <p:sldId id="323" r:id="rId7"/>
    <p:sldId id="304" r:id="rId8"/>
    <p:sldId id="306" r:id="rId9"/>
    <p:sldId id="307" r:id="rId10"/>
    <p:sldId id="315" r:id="rId11"/>
    <p:sldId id="325" r:id="rId12"/>
    <p:sldId id="330" r:id="rId13"/>
    <p:sldId id="331" r:id="rId14"/>
    <p:sldId id="281" r:id="rId15"/>
    <p:sldId id="326" r:id="rId16"/>
    <p:sldId id="317" r:id="rId17"/>
    <p:sldId id="316" r:id="rId18"/>
    <p:sldId id="327" r:id="rId19"/>
    <p:sldId id="329" r:id="rId20"/>
    <p:sldId id="335" r:id="rId21"/>
    <p:sldId id="332" r:id="rId22"/>
    <p:sldId id="333"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B1"/>
    <a:srgbClr val="2C13E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598" autoAdjust="0"/>
  </p:normalViewPr>
  <p:slideViewPr>
    <p:cSldViewPr snapToGrid="0">
      <p:cViewPr varScale="1">
        <p:scale>
          <a:sx n="70" d="100"/>
          <a:sy n="70" d="100"/>
        </p:scale>
        <p:origin x="756" y="60"/>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19AFC-F7E8-4500-B356-851D87469A9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D0E0AEF-1991-411D-9671-8AC963439476}">
      <dgm:prSet/>
      <dgm:spPr/>
      <dgm:t>
        <a:bodyPr/>
        <a:lstStyle/>
        <a:p>
          <a:r>
            <a:rPr lang="en-US" b="0" i="0" baseline="0" dirty="0"/>
            <a:t>1) </a:t>
          </a:r>
          <a:r>
            <a:rPr lang="en-US" b="0" i="0" baseline="0" dirty="0">
              <a:latin typeface="Calibri" panose="020F0502020204030204" pitchFamily="34" charset="0"/>
              <a:cs typeface="Calibri" panose="020F0502020204030204" pitchFamily="34" charset="0"/>
            </a:rPr>
            <a:t>Problem understanding</a:t>
          </a:r>
          <a:endParaRPr lang="en-US" dirty="0">
            <a:latin typeface="Calibri" panose="020F0502020204030204" pitchFamily="34" charset="0"/>
            <a:cs typeface="Calibri" panose="020F0502020204030204" pitchFamily="34" charset="0"/>
          </a:endParaRPr>
        </a:p>
      </dgm:t>
    </dgm:pt>
    <dgm:pt modelId="{FCB90239-8406-4E61-803B-AC6538899A81}" type="parTrans" cxnId="{7B88D519-FEDB-48C0-9B21-10C292F286AB}">
      <dgm:prSet/>
      <dgm:spPr/>
      <dgm:t>
        <a:bodyPr/>
        <a:lstStyle/>
        <a:p>
          <a:endParaRPr lang="en-US"/>
        </a:p>
      </dgm:t>
    </dgm:pt>
    <dgm:pt modelId="{2466D953-7BF9-4D46-84EF-D44001FBA2E6}" type="sibTrans" cxnId="{7B88D519-FEDB-48C0-9B21-10C292F286AB}">
      <dgm:prSet/>
      <dgm:spPr/>
      <dgm:t>
        <a:bodyPr/>
        <a:lstStyle/>
        <a:p>
          <a:endParaRPr lang="en-US"/>
        </a:p>
      </dgm:t>
    </dgm:pt>
    <dgm:pt modelId="{1EF730A8-D05B-4543-9D33-110CB2A3EC6A}">
      <dgm:prSet/>
      <dgm:spPr/>
      <dgm:t>
        <a:bodyPr/>
        <a:lstStyle/>
        <a:p>
          <a:r>
            <a:rPr lang="en-US" b="0" i="0" baseline="0" dirty="0"/>
            <a:t>2) </a:t>
          </a:r>
          <a:r>
            <a:rPr lang="en-US" b="0" i="0" baseline="0" dirty="0">
              <a:latin typeface="Calibri" panose="020F0502020204030204" pitchFamily="34" charset="0"/>
              <a:cs typeface="Calibri" panose="020F0502020204030204" pitchFamily="34" charset="0"/>
            </a:rPr>
            <a:t>Data understanding:</a:t>
          </a:r>
          <a:endParaRPr lang="en-US" dirty="0">
            <a:latin typeface="Calibri" panose="020F0502020204030204" pitchFamily="34" charset="0"/>
            <a:cs typeface="Calibri" panose="020F0502020204030204" pitchFamily="34" charset="0"/>
          </a:endParaRPr>
        </a:p>
      </dgm:t>
    </dgm:pt>
    <dgm:pt modelId="{39937713-8F28-4B90-8A2D-16000ACB8D23}" type="parTrans" cxnId="{CD094685-B24F-4451-9DB5-F4D1707136E5}">
      <dgm:prSet/>
      <dgm:spPr/>
      <dgm:t>
        <a:bodyPr/>
        <a:lstStyle/>
        <a:p>
          <a:endParaRPr lang="en-US"/>
        </a:p>
      </dgm:t>
    </dgm:pt>
    <dgm:pt modelId="{9A6C3AEA-CBCE-4FD3-AD9C-98942596913B}" type="sibTrans" cxnId="{CD094685-B24F-4451-9DB5-F4D1707136E5}">
      <dgm:prSet/>
      <dgm:spPr/>
      <dgm:t>
        <a:bodyPr/>
        <a:lstStyle/>
        <a:p>
          <a:endParaRPr lang="en-US"/>
        </a:p>
      </dgm:t>
    </dgm:pt>
    <dgm:pt modelId="{4C73549D-986D-45CF-88AB-8C9FB5165B23}">
      <dgm:prSet/>
      <dgm:spPr/>
      <dgm:t>
        <a:bodyPr/>
        <a:lstStyle/>
        <a:p>
          <a:r>
            <a:rPr lang="en-US" b="0" i="0" baseline="0" dirty="0"/>
            <a:t> </a:t>
          </a:r>
          <a:r>
            <a:rPr lang="en-US" b="0" i="0" baseline="0" dirty="0">
              <a:latin typeface="Calibri" panose="020F0502020204030204" pitchFamily="34" charset="0"/>
              <a:cs typeface="Calibri" panose="020F0502020204030204" pitchFamily="34" charset="0"/>
            </a:rPr>
            <a:t>Describing data. </a:t>
          </a:r>
          <a:endParaRPr lang="en-US" dirty="0">
            <a:latin typeface="Calibri" panose="020F0502020204030204" pitchFamily="34" charset="0"/>
            <a:cs typeface="Calibri" panose="020F0502020204030204" pitchFamily="34" charset="0"/>
          </a:endParaRPr>
        </a:p>
      </dgm:t>
    </dgm:pt>
    <dgm:pt modelId="{628F66E0-5B16-449C-A206-4003EE237D7C}" type="parTrans" cxnId="{E9A8C56E-AB3A-4234-830B-7C0032FEC4A7}">
      <dgm:prSet/>
      <dgm:spPr/>
      <dgm:t>
        <a:bodyPr/>
        <a:lstStyle/>
        <a:p>
          <a:endParaRPr lang="en-US"/>
        </a:p>
      </dgm:t>
    </dgm:pt>
    <dgm:pt modelId="{A95988CF-0FD0-4D9A-8290-06CAC026449B}" type="sibTrans" cxnId="{E9A8C56E-AB3A-4234-830B-7C0032FEC4A7}">
      <dgm:prSet/>
      <dgm:spPr/>
      <dgm:t>
        <a:bodyPr/>
        <a:lstStyle/>
        <a:p>
          <a:endParaRPr lang="en-US"/>
        </a:p>
      </dgm:t>
    </dgm:pt>
    <dgm:pt modelId="{1DB9D894-1AF8-43B1-B0C8-BB9877F3BAD2}">
      <dgm:prSet/>
      <dgm:spPr/>
      <dgm:t>
        <a:bodyPr/>
        <a:lstStyle/>
        <a:p>
          <a:r>
            <a:rPr lang="en-US" b="0" i="0" baseline="0" dirty="0">
              <a:latin typeface="Calibri" panose="020F0502020204030204" pitchFamily="34" charset="0"/>
              <a:cs typeface="Calibri" panose="020F0502020204030204" pitchFamily="34" charset="0"/>
            </a:rPr>
            <a:t> Exploring data. </a:t>
          </a:r>
          <a:endParaRPr lang="en-US" dirty="0">
            <a:latin typeface="Calibri" panose="020F0502020204030204" pitchFamily="34" charset="0"/>
            <a:cs typeface="Calibri" panose="020F0502020204030204" pitchFamily="34" charset="0"/>
          </a:endParaRPr>
        </a:p>
      </dgm:t>
    </dgm:pt>
    <dgm:pt modelId="{2CBF3044-C958-43B2-823C-8619765F0D04}" type="parTrans" cxnId="{73F56F69-04DB-4C6E-8172-CAAE29E1678E}">
      <dgm:prSet/>
      <dgm:spPr/>
      <dgm:t>
        <a:bodyPr/>
        <a:lstStyle/>
        <a:p>
          <a:endParaRPr lang="en-US"/>
        </a:p>
      </dgm:t>
    </dgm:pt>
    <dgm:pt modelId="{62D8E04C-8264-4D1D-9468-2535D5A64A5D}" type="sibTrans" cxnId="{73F56F69-04DB-4C6E-8172-CAAE29E1678E}">
      <dgm:prSet/>
      <dgm:spPr/>
      <dgm:t>
        <a:bodyPr/>
        <a:lstStyle/>
        <a:p>
          <a:endParaRPr lang="en-US"/>
        </a:p>
      </dgm:t>
    </dgm:pt>
    <dgm:pt modelId="{010C6A2E-C07A-4B3C-8362-9361163EAF0E}">
      <dgm:prSet/>
      <dgm:spPr/>
      <dgm:t>
        <a:bodyPr/>
        <a:lstStyle/>
        <a:p>
          <a:r>
            <a:rPr lang="en-US" b="0" i="0" baseline="0" dirty="0"/>
            <a:t>3) </a:t>
          </a:r>
          <a:r>
            <a:rPr lang="en-US" b="0" i="0" baseline="0" dirty="0">
              <a:latin typeface="Calibri" panose="020F0502020204030204" pitchFamily="34" charset="0"/>
              <a:cs typeface="Calibri" panose="020F0502020204030204" pitchFamily="34" charset="0"/>
            </a:rPr>
            <a:t>Data preparation: </a:t>
          </a:r>
          <a:endParaRPr lang="en-US" dirty="0">
            <a:latin typeface="Calibri" panose="020F0502020204030204" pitchFamily="34" charset="0"/>
            <a:cs typeface="Calibri" panose="020F0502020204030204" pitchFamily="34" charset="0"/>
          </a:endParaRPr>
        </a:p>
      </dgm:t>
    </dgm:pt>
    <dgm:pt modelId="{056E13C8-5B30-49F6-8951-5DD8396650EE}" type="parTrans" cxnId="{DA54F798-41C1-4B48-A72C-A68672703AC1}">
      <dgm:prSet/>
      <dgm:spPr/>
      <dgm:t>
        <a:bodyPr/>
        <a:lstStyle/>
        <a:p>
          <a:endParaRPr lang="en-US"/>
        </a:p>
      </dgm:t>
    </dgm:pt>
    <dgm:pt modelId="{49ADF70E-5026-4D5C-A6AE-0DDE2255905A}" type="sibTrans" cxnId="{DA54F798-41C1-4B48-A72C-A68672703AC1}">
      <dgm:prSet/>
      <dgm:spPr/>
      <dgm:t>
        <a:bodyPr/>
        <a:lstStyle/>
        <a:p>
          <a:endParaRPr lang="en-US"/>
        </a:p>
      </dgm:t>
    </dgm:pt>
    <dgm:pt modelId="{9BDBD59B-A63C-4C7B-8B55-48D3AA85592C}">
      <dgm:prSet/>
      <dgm:spPr/>
      <dgm:t>
        <a:bodyPr/>
        <a:lstStyle/>
        <a:p>
          <a:r>
            <a:rPr lang="en-US" b="0" i="0" baseline="0" dirty="0"/>
            <a:t> </a:t>
          </a:r>
          <a:r>
            <a:rPr lang="en-US" b="0" i="0" baseline="0" dirty="0">
              <a:latin typeface="Calibri" panose="020F0502020204030204" pitchFamily="34" charset="0"/>
              <a:cs typeface="Calibri" panose="020F0502020204030204" pitchFamily="34" charset="0"/>
            </a:rPr>
            <a:t>Cleaning data. </a:t>
          </a:r>
          <a:endParaRPr lang="en-US" dirty="0">
            <a:latin typeface="Calibri" panose="020F0502020204030204" pitchFamily="34" charset="0"/>
            <a:cs typeface="Calibri" panose="020F0502020204030204" pitchFamily="34" charset="0"/>
          </a:endParaRPr>
        </a:p>
      </dgm:t>
    </dgm:pt>
    <dgm:pt modelId="{B00B7165-7718-4EE5-BAE6-27F4A2FABFFB}" type="parTrans" cxnId="{B7AE6D26-707E-4025-9E0F-7EEE0765268F}">
      <dgm:prSet/>
      <dgm:spPr/>
      <dgm:t>
        <a:bodyPr/>
        <a:lstStyle/>
        <a:p>
          <a:endParaRPr lang="en-US"/>
        </a:p>
      </dgm:t>
    </dgm:pt>
    <dgm:pt modelId="{707526F4-4185-4AB1-A3EE-008D6E6F2092}" type="sibTrans" cxnId="{B7AE6D26-707E-4025-9E0F-7EEE0765268F}">
      <dgm:prSet/>
      <dgm:spPr/>
      <dgm:t>
        <a:bodyPr/>
        <a:lstStyle/>
        <a:p>
          <a:endParaRPr lang="en-US"/>
        </a:p>
      </dgm:t>
    </dgm:pt>
    <dgm:pt modelId="{9965D75B-2B26-44D7-9D63-AD07BC1A2B97}">
      <dgm:prSet/>
      <dgm:spPr/>
      <dgm:t>
        <a:bodyPr/>
        <a:lstStyle/>
        <a:p>
          <a:r>
            <a:rPr lang="en-US" b="0" i="0" baseline="0" dirty="0">
              <a:latin typeface="Calibri" panose="020F0502020204030204" pitchFamily="34" charset="0"/>
              <a:cs typeface="Calibri" panose="020F0502020204030204" pitchFamily="34" charset="0"/>
            </a:rPr>
            <a:t>  Selecting data. </a:t>
          </a:r>
          <a:endParaRPr lang="en-US" dirty="0">
            <a:latin typeface="Calibri" panose="020F0502020204030204" pitchFamily="34" charset="0"/>
            <a:cs typeface="Calibri" panose="020F0502020204030204" pitchFamily="34" charset="0"/>
          </a:endParaRPr>
        </a:p>
      </dgm:t>
    </dgm:pt>
    <dgm:pt modelId="{D56D8101-14AE-4E54-A12E-1C2FBB64A2DD}" type="parTrans" cxnId="{AD2AB968-15BA-448B-8D83-128439BD0957}">
      <dgm:prSet/>
      <dgm:spPr/>
      <dgm:t>
        <a:bodyPr/>
        <a:lstStyle/>
        <a:p>
          <a:endParaRPr lang="en-US"/>
        </a:p>
      </dgm:t>
    </dgm:pt>
    <dgm:pt modelId="{1F1B3608-1385-4465-BC03-779A8E60A19D}" type="sibTrans" cxnId="{AD2AB968-15BA-448B-8D83-128439BD0957}">
      <dgm:prSet/>
      <dgm:spPr/>
      <dgm:t>
        <a:bodyPr/>
        <a:lstStyle/>
        <a:p>
          <a:endParaRPr lang="en-US"/>
        </a:p>
      </dgm:t>
    </dgm:pt>
    <dgm:pt modelId="{6AE4E4A6-44AF-4E59-933F-A05DACC82230}">
      <dgm:prSet/>
      <dgm:spPr/>
      <dgm:t>
        <a:bodyPr/>
        <a:lstStyle/>
        <a:p>
          <a:r>
            <a:rPr lang="en-US" b="0" i="0" baseline="0" dirty="0"/>
            <a:t>4) </a:t>
          </a:r>
          <a:r>
            <a:rPr lang="en-US" b="0" i="0" baseline="0" dirty="0">
              <a:latin typeface="Calibri" panose="020F0502020204030204" pitchFamily="34" charset="0"/>
              <a:cs typeface="Calibri" panose="020F0502020204030204" pitchFamily="34" charset="0"/>
            </a:rPr>
            <a:t>Modeling:</a:t>
          </a:r>
          <a:r>
            <a:rPr lang="en-US" b="0" i="0" baseline="0" dirty="0"/>
            <a:t> </a:t>
          </a:r>
          <a:endParaRPr lang="en-US" dirty="0"/>
        </a:p>
      </dgm:t>
    </dgm:pt>
    <dgm:pt modelId="{CFF6F1B7-AB10-45C7-B618-BA67596804C4}" type="parTrans" cxnId="{F6C06325-DD17-43D0-921E-95BEE596C3B7}">
      <dgm:prSet/>
      <dgm:spPr/>
      <dgm:t>
        <a:bodyPr/>
        <a:lstStyle/>
        <a:p>
          <a:endParaRPr lang="en-US"/>
        </a:p>
      </dgm:t>
    </dgm:pt>
    <dgm:pt modelId="{06472321-EC41-4FFD-902B-5C99A884B3AA}" type="sibTrans" cxnId="{F6C06325-DD17-43D0-921E-95BEE596C3B7}">
      <dgm:prSet/>
      <dgm:spPr/>
      <dgm:t>
        <a:bodyPr/>
        <a:lstStyle/>
        <a:p>
          <a:endParaRPr lang="en-US"/>
        </a:p>
      </dgm:t>
    </dgm:pt>
    <dgm:pt modelId="{CC1A307E-570E-4A12-84D7-F20FD3E2DB7F}">
      <dgm:prSet/>
      <dgm:spPr/>
      <dgm:t>
        <a:bodyPr/>
        <a:lstStyle/>
        <a:p>
          <a:r>
            <a:rPr lang="en-US" b="0" i="0" baseline="0" dirty="0"/>
            <a:t>K-means clustering. </a:t>
          </a:r>
          <a:endParaRPr lang="en-US" dirty="0"/>
        </a:p>
      </dgm:t>
    </dgm:pt>
    <dgm:pt modelId="{79972A8B-65E6-4CCC-829C-326CA46BD5E8}" type="parTrans" cxnId="{E3F6D457-C2EC-4B65-8353-DF0D985AC336}">
      <dgm:prSet/>
      <dgm:spPr/>
      <dgm:t>
        <a:bodyPr/>
        <a:lstStyle/>
        <a:p>
          <a:endParaRPr lang="en-US"/>
        </a:p>
      </dgm:t>
    </dgm:pt>
    <dgm:pt modelId="{B378E2DE-9A34-4140-897C-F51D63B173B4}" type="sibTrans" cxnId="{E3F6D457-C2EC-4B65-8353-DF0D985AC336}">
      <dgm:prSet/>
      <dgm:spPr/>
      <dgm:t>
        <a:bodyPr/>
        <a:lstStyle/>
        <a:p>
          <a:endParaRPr lang="en-US"/>
        </a:p>
      </dgm:t>
    </dgm:pt>
    <dgm:pt modelId="{CB18D978-1A2A-4582-BDC0-90CEE3A003AF}">
      <dgm:prSet/>
      <dgm:spPr/>
      <dgm:t>
        <a:bodyPr/>
        <a:lstStyle/>
        <a:p>
          <a:r>
            <a:rPr lang="en-US" b="0" i="0" baseline="0" dirty="0"/>
            <a:t>5) </a:t>
          </a:r>
          <a:r>
            <a:rPr lang="en-US" b="0" i="0" baseline="0" dirty="0">
              <a:latin typeface="Calibri" panose="020F0502020204030204" pitchFamily="34" charset="0"/>
              <a:cs typeface="Calibri" panose="020F0502020204030204" pitchFamily="34" charset="0"/>
            </a:rPr>
            <a:t>Model evaluation </a:t>
          </a:r>
          <a:endParaRPr lang="en-US" dirty="0">
            <a:latin typeface="Calibri" panose="020F0502020204030204" pitchFamily="34" charset="0"/>
            <a:cs typeface="Calibri" panose="020F0502020204030204" pitchFamily="34" charset="0"/>
          </a:endParaRPr>
        </a:p>
      </dgm:t>
    </dgm:pt>
    <dgm:pt modelId="{01F18E6A-31C3-4BDF-A63E-C43B6CDAAFBB}" type="parTrans" cxnId="{33B94E0A-6729-4936-A45E-30999356EE98}">
      <dgm:prSet/>
      <dgm:spPr/>
      <dgm:t>
        <a:bodyPr/>
        <a:lstStyle/>
        <a:p>
          <a:endParaRPr lang="en-US"/>
        </a:p>
      </dgm:t>
    </dgm:pt>
    <dgm:pt modelId="{FC54742D-EBAC-47F3-9819-264A058A86BC}" type="sibTrans" cxnId="{33B94E0A-6729-4936-A45E-30999356EE98}">
      <dgm:prSet/>
      <dgm:spPr/>
      <dgm:t>
        <a:bodyPr/>
        <a:lstStyle/>
        <a:p>
          <a:endParaRPr lang="en-US"/>
        </a:p>
      </dgm:t>
    </dgm:pt>
    <dgm:pt modelId="{4933F236-8BBC-4FA5-A7F6-0BF1E4E3306B}" type="pres">
      <dgm:prSet presAssocID="{33719AFC-F7E8-4500-B356-851D87469A90}" presName="linear" presStyleCnt="0">
        <dgm:presLayoutVars>
          <dgm:animLvl val="lvl"/>
          <dgm:resizeHandles val="exact"/>
        </dgm:presLayoutVars>
      </dgm:prSet>
      <dgm:spPr/>
    </dgm:pt>
    <dgm:pt modelId="{29A25785-A259-45D4-B0D8-67C7C323DBBA}" type="pres">
      <dgm:prSet presAssocID="{3D0E0AEF-1991-411D-9671-8AC963439476}" presName="parentText" presStyleLbl="node1" presStyleIdx="0" presStyleCnt="5">
        <dgm:presLayoutVars>
          <dgm:chMax val="0"/>
          <dgm:bulletEnabled val="1"/>
        </dgm:presLayoutVars>
      </dgm:prSet>
      <dgm:spPr/>
    </dgm:pt>
    <dgm:pt modelId="{D36590FD-5AD7-4212-B435-B8D918602C68}" type="pres">
      <dgm:prSet presAssocID="{2466D953-7BF9-4D46-84EF-D44001FBA2E6}" presName="spacer" presStyleCnt="0"/>
      <dgm:spPr/>
    </dgm:pt>
    <dgm:pt modelId="{66E6D2D8-3538-444C-AF65-A7DD60FB8622}" type="pres">
      <dgm:prSet presAssocID="{1EF730A8-D05B-4543-9D33-110CB2A3EC6A}" presName="parentText" presStyleLbl="node1" presStyleIdx="1" presStyleCnt="5">
        <dgm:presLayoutVars>
          <dgm:chMax val="0"/>
          <dgm:bulletEnabled val="1"/>
        </dgm:presLayoutVars>
      </dgm:prSet>
      <dgm:spPr/>
    </dgm:pt>
    <dgm:pt modelId="{8D585DC4-F6C7-4FA0-9729-745CA4211D39}" type="pres">
      <dgm:prSet presAssocID="{1EF730A8-D05B-4543-9D33-110CB2A3EC6A}" presName="childText" presStyleLbl="revTx" presStyleIdx="0" presStyleCnt="3">
        <dgm:presLayoutVars>
          <dgm:bulletEnabled val="1"/>
        </dgm:presLayoutVars>
      </dgm:prSet>
      <dgm:spPr/>
    </dgm:pt>
    <dgm:pt modelId="{3B97C10C-EE7C-4548-84F2-06A5C276E1FC}" type="pres">
      <dgm:prSet presAssocID="{010C6A2E-C07A-4B3C-8362-9361163EAF0E}" presName="parentText" presStyleLbl="node1" presStyleIdx="2" presStyleCnt="5">
        <dgm:presLayoutVars>
          <dgm:chMax val="0"/>
          <dgm:bulletEnabled val="1"/>
        </dgm:presLayoutVars>
      </dgm:prSet>
      <dgm:spPr/>
    </dgm:pt>
    <dgm:pt modelId="{1A5AD994-4DDF-4F0F-BDA2-85814C81636D}" type="pres">
      <dgm:prSet presAssocID="{010C6A2E-C07A-4B3C-8362-9361163EAF0E}" presName="childText" presStyleLbl="revTx" presStyleIdx="1" presStyleCnt="3">
        <dgm:presLayoutVars>
          <dgm:bulletEnabled val="1"/>
        </dgm:presLayoutVars>
      </dgm:prSet>
      <dgm:spPr/>
    </dgm:pt>
    <dgm:pt modelId="{CBB94E2A-8D00-4ECA-8F59-D2712A95D72A}" type="pres">
      <dgm:prSet presAssocID="{6AE4E4A6-44AF-4E59-933F-A05DACC82230}" presName="parentText" presStyleLbl="node1" presStyleIdx="3" presStyleCnt="5">
        <dgm:presLayoutVars>
          <dgm:chMax val="0"/>
          <dgm:bulletEnabled val="1"/>
        </dgm:presLayoutVars>
      </dgm:prSet>
      <dgm:spPr/>
    </dgm:pt>
    <dgm:pt modelId="{F94FDFEC-C23C-4314-90B4-447CF1184D78}" type="pres">
      <dgm:prSet presAssocID="{6AE4E4A6-44AF-4E59-933F-A05DACC82230}" presName="childText" presStyleLbl="revTx" presStyleIdx="2" presStyleCnt="3">
        <dgm:presLayoutVars>
          <dgm:bulletEnabled val="1"/>
        </dgm:presLayoutVars>
      </dgm:prSet>
      <dgm:spPr/>
    </dgm:pt>
    <dgm:pt modelId="{21F3118B-070F-4CF1-8855-F1F5BBAA3CD0}" type="pres">
      <dgm:prSet presAssocID="{CB18D978-1A2A-4582-BDC0-90CEE3A003AF}" presName="parentText" presStyleLbl="node1" presStyleIdx="4" presStyleCnt="5">
        <dgm:presLayoutVars>
          <dgm:chMax val="0"/>
          <dgm:bulletEnabled val="1"/>
        </dgm:presLayoutVars>
      </dgm:prSet>
      <dgm:spPr/>
    </dgm:pt>
  </dgm:ptLst>
  <dgm:cxnLst>
    <dgm:cxn modelId="{33B94E0A-6729-4936-A45E-30999356EE98}" srcId="{33719AFC-F7E8-4500-B356-851D87469A90}" destId="{CB18D978-1A2A-4582-BDC0-90CEE3A003AF}" srcOrd="4" destOrd="0" parTransId="{01F18E6A-31C3-4BDF-A63E-C43B6CDAAFBB}" sibTransId="{FC54742D-EBAC-47F3-9819-264A058A86BC}"/>
    <dgm:cxn modelId="{7B88D519-FEDB-48C0-9B21-10C292F286AB}" srcId="{33719AFC-F7E8-4500-B356-851D87469A90}" destId="{3D0E0AEF-1991-411D-9671-8AC963439476}" srcOrd="0" destOrd="0" parTransId="{FCB90239-8406-4E61-803B-AC6538899A81}" sibTransId="{2466D953-7BF9-4D46-84EF-D44001FBA2E6}"/>
    <dgm:cxn modelId="{F6C06325-DD17-43D0-921E-95BEE596C3B7}" srcId="{33719AFC-F7E8-4500-B356-851D87469A90}" destId="{6AE4E4A6-44AF-4E59-933F-A05DACC82230}" srcOrd="3" destOrd="0" parTransId="{CFF6F1B7-AB10-45C7-B618-BA67596804C4}" sibTransId="{06472321-EC41-4FFD-902B-5C99A884B3AA}"/>
    <dgm:cxn modelId="{B7AE6D26-707E-4025-9E0F-7EEE0765268F}" srcId="{010C6A2E-C07A-4B3C-8362-9361163EAF0E}" destId="{9BDBD59B-A63C-4C7B-8B55-48D3AA85592C}" srcOrd="0" destOrd="0" parTransId="{B00B7165-7718-4EE5-BAE6-27F4A2FABFFB}" sibTransId="{707526F4-4185-4AB1-A3EE-008D6E6F2092}"/>
    <dgm:cxn modelId="{EDC27526-3F67-4639-BEBA-F85CA0F9B9A3}" type="presOf" srcId="{9965D75B-2B26-44D7-9D63-AD07BC1A2B97}" destId="{1A5AD994-4DDF-4F0F-BDA2-85814C81636D}" srcOrd="0" destOrd="1" presId="urn:microsoft.com/office/officeart/2005/8/layout/vList2"/>
    <dgm:cxn modelId="{66DC7462-8721-498B-8427-53334192E4FC}" type="presOf" srcId="{CB18D978-1A2A-4582-BDC0-90CEE3A003AF}" destId="{21F3118B-070F-4CF1-8855-F1F5BBAA3CD0}" srcOrd="0" destOrd="0" presId="urn:microsoft.com/office/officeart/2005/8/layout/vList2"/>
    <dgm:cxn modelId="{98FF5942-9C33-46FD-AA41-7F5B70EC11C2}" type="presOf" srcId="{33719AFC-F7E8-4500-B356-851D87469A90}" destId="{4933F236-8BBC-4FA5-A7F6-0BF1E4E3306B}" srcOrd="0" destOrd="0" presId="urn:microsoft.com/office/officeart/2005/8/layout/vList2"/>
    <dgm:cxn modelId="{C0C32B63-1757-47F8-9ECF-6F4007AD61CA}" type="presOf" srcId="{010C6A2E-C07A-4B3C-8362-9361163EAF0E}" destId="{3B97C10C-EE7C-4548-84F2-06A5C276E1FC}" srcOrd="0" destOrd="0" presId="urn:microsoft.com/office/officeart/2005/8/layout/vList2"/>
    <dgm:cxn modelId="{AD2AB968-15BA-448B-8D83-128439BD0957}" srcId="{010C6A2E-C07A-4B3C-8362-9361163EAF0E}" destId="{9965D75B-2B26-44D7-9D63-AD07BC1A2B97}" srcOrd="1" destOrd="0" parTransId="{D56D8101-14AE-4E54-A12E-1C2FBB64A2DD}" sibTransId="{1F1B3608-1385-4465-BC03-779A8E60A19D}"/>
    <dgm:cxn modelId="{73F56F69-04DB-4C6E-8172-CAAE29E1678E}" srcId="{1EF730A8-D05B-4543-9D33-110CB2A3EC6A}" destId="{1DB9D894-1AF8-43B1-B0C8-BB9877F3BAD2}" srcOrd="1" destOrd="0" parTransId="{2CBF3044-C958-43B2-823C-8619765F0D04}" sibTransId="{62D8E04C-8264-4D1D-9468-2535D5A64A5D}"/>
    <dgm:cxn modelId="{E9A8C56E-AB3A-4234-830B-7C0032FEC4A7}" srcId="{1EF730A8-D05B-4543-9D33-110CB2A3EC6A}" destId="{4C73549D-986D-45CF-88AB-8C9FB5165B23}" srcOrd="0" destOrd="0" parTransId="{628F66E0-5B16-449C-A206-4003EE237D7C}" sibTransId="{A95988CF-0FD0-4D9A-8290-06CAC026449B}"/>
    <dgm:cxn modelId="{C837B155-88C9-497C-B1C8-A8099AC4D598}" type="presOf" srcId="{6AE4E4A6-44AF-4E59-933F-A05DACC82230}" destId="{CBB94E2A-8D00-4ECA-8F59-D2712A95D72A}" srcOrd="0" destOrd="0" presId="urn:microsoft.com/office/officeart/2005/8/layout/vList2"/>
    <dgm:cxn modelId="{E3F6D457-C2EC-4B65-8353-DF0D985AC336}" srcId="{6AE4E4A6-44AF-4E59-933F-A05DACC82230}" destId="{CC1A307E-570E-4A12-84D7-F20FD3E2DB7F}" srcOrd="0" destOrd="0" parTransId="{79972A8B-65E6-4CCC-829C-326CA46BD5E8}" sibTransId="{B378E2DE-9A34-4140-897C-F51D63B173B4}"/>
    <dgm:cxn modelId="{CD094685-B24F-4451-9DB5-F4D1707136E5}" srcId="{33719AFC-F7E8-4500-B356-851D87469A90}" destId="{1EF730A8-D05B-4543-9D33-110CB2A3EC6A}" srcOrd="1" destOrd="0" parTransId="{39937713-8F28-4B90-8A2D-16000ACB8D23}" sibTransId="{9A6C3AEA-CBCE-4FD3-AD9C-98942596913B}"/>
    <dgm:cxn modelId="{00E3BD85-CF5A-4717-8575-F250B2901C13}" type="presOf" srcId="{3D0E0AEF-1991-411D-9671-8AC963439476}" destId="{29A25785-A259-45D4-B0D8-67C7C323DBBA}" srcOrd="0" destOrd="0" presId="urn:microsoft.com/office/officeart/2005/8/layout/vList2"/>
    <dgm:cxn modelId="{090AA38D-D670-4889-90CC-1174C6BE8B20}" type="presOf" srcId="{4C73549D-986D-45CF-88AB-8C9FB5165B23}" destId="{8D585DC4-F6C7-4FA0-9729-745CA4211D39}" srcOrd="0" destOrd="0" presId="urn:microsoft.com/office/officeart/2005/8/layout/vList2"/>
    <dgm:cxn modelId="{C7277697-1974-4C6C-BA53-B43ED1B36879}" type="presOf" srcId="{1DB9D894-1AF8-43B1-B0C8-BB9877F3BAD2}" destId="{8D585DC4-F6C7-4FA0-9729-745CA4211D39}" srcOrd="0" destOrd="1" presId="urn:microsoft.com/office/officeart/2005/8/layout/vList2"/>
    <dgm:cxn modelId="{DA54F798-41C1-4B48-A72C-A68672703AC1}" srcId="{33719AFC-F7E8-4500-B356-851D87469A90}" destId="{010C6A2E-C07A-4B3C-8362-9361163EAF0E}" srcOrd="2" destOrd="0" parTransId="{056E13C8-5B30-49F6-8951-5DD8396650EE}" sibTransId="{49ADF70E-5026-4D5C-A6AE-0DDE2255905A}"/>
    <dgm:cxn modelId="{832226C8-62F7-40E7-B8AE-76A2A21583B1}" type="presOf" srcId="{9BDBD59B-A63C-4C7B-8B55-48D3AA85592C}" destId="{1A5AD994-4DDF-4F0F-BDA2-85814C81636D}" srcOrd="0" destOrd="0" presId="urn:microsoft.com/office/officeart/2005/8/layout/vList2"/>
    <dgm:cxn modelId="{3EE8B5E5-47BC-4DD7-A016-1B2A44116049}" type="presOf" srcId="{CC1A307E-570E-4A12-84D7-F20FD3E2DB7F}" destId="{F94FDFEC-C23C-4314-90B4-447CF1184D78}" srcOrd="0" destOrd="0" presId="urn:microsoft.com/office/officeart/2005/8/layout/vList2"/>
    <dgm:cxn modelId="{9C427DF6-5682-47C6-847E-94296007C2E5}" type="presOf" srcId="{1EF730A8-D05B-4543-9D33-110CB2A3EC6A}" destId="{66E6D2D8-3538-444C-AF65-A7DD60FB8622}" srcOrd="0" destOrd="0" presId="urn:microsoft.com/office/officeart/2005/8/layout/vList2"/>
    <dgm:cxn modelId="{8F182839-9715-4E2C-90DE-BD37A395A8E6}" type="presParOf" srcId="{4933F236-8BBC-4FA5-A7F6-0BF1E4E3306B}" destId="{29A25785-A259-45D4-B0D8-67C7C323DBBA}" srcOrd="0" destOrd="0" presId="urn:microsoft.com/office/officeart/2005/8/layout/vList2"/>
    <dgm:cxn modelId="{745D2479-3D6A-4F39-B67F-2624A8CE36BB}" type="presParOf" srcId="{4933F236-8BBC-4FA5-A7F6-0BF1E4E3306B}" destId="{D36590FD-5AD7-4212-B435-B8D918602C68}" srcOrd="1" destOrd="0" presId="urn:microsoft.com/office/officeart/2005/8/layout/vList2"/>
    <dgm:cxn modelId="{93085600-AE1D-4AF1-9328-1B3D612D3EC1}" type="presParOf" srcId="{4933F236-8BBC-4FA5-A7F6-0BF1E4E3306B}" destId="{66E6D2D8-3538-444C-AF65-A7DD60FB8622}" srcOrd="2" destOrd="0" presId="urn:microsoft.com/office/officeart/2005/8/layout/vList2"/>
    <dgm:cxn modelId="{60F4F8B5-CD7C-4878-94E9-A3AE33163AAA}" type="presParOf" srcId="{4933F236-8BBC-4FA5-A7F6-0BF1E4E3306B}" destId="{8D585DC4-F6C7-4FA0-9729-745CA4211D39}" srcOrd="3" destOrd="0" presId="urn:microsoft.com/office/officeart/2005/8/layout/vList2"/>
    <dgm:cxn modelId="{D4A4EAA8-F861-42EC-B705-1ABE4F769467}" type="presParOf" srcId="{4933F236-8BBC-4FA5-A7F6-0BF1E4E3306B}" destId="{3B97C10C-EE7C-4548-84F2-06A5C276E1FC}" srcOrd="4" destOrd="0" presId="urn:microsoft.com/office/officeart/2005/8/layout/vList2"/>
    <dgm:cxn modelId="{40180D82-9C39-4B9F-A394-04482651966D}" type="presParOf" srcId="{4933F236-8BBC-4FA5-A7F6-0BF1E4E3306B}" destId="{1A5AD994-4DDF-4F0F-BDA2-85814C81636D}" srcOrd="5" destOrd="0" presId="urn:microsoft.com/office/officeart/2005/8/layout/vList2"/>
    <dgm:cxn modelId="{BBC008A5-B5DC-4EE5-978F-7CFE126DEF93}" type="presParOf" srcId="{4933F236-8BBC-4FA5-A7F6-0BF1E4E3306B}" destId="{CBB94E2A-8D00-4ECA-8F59-D2712A95D72A}" srcOrd="6" destOrd="0" presId="urn:microsoft.com/office/officeart/2005/8/layout/vList2"/>
    <dgm:cxn modelId="{48F12975-1C5E-4440-BADF-5DFEED07373F}" type="presParOf" srcId="{4933F236-8BBC-4FA5-A7F6-0BF1E4E3306B}" destId="{F94FDFEC-C23C-4314-90B4-447CF1184D78}" srcOrd="7" destOrd="0" presId="urn:microsoft.com/office/officeart/2005/8/layout/vList2"/>
    <dgm:cxn modelId="{73AF2F05-DE89-4D73-9C88-14EA9FE1F914}" type="presParOf" srcId="{4933F236-8BBC-4FA5-A7F6-0BF1E4E3306B}" destId="{21F3118B-070F-4CF1-8855-F1F5BBAA3CD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25785-A259-45D4-B0D8-67C7C323DBBA}">
      <dsp:nvSpPr>
        <dsp:cNvPr id="0" name=""/>
        <dsp:cNvSpPr/>
      </dsp:nvSpPr>
      <dsp:spPr>
        <a:xfrm>
          <a:off x="0" y="105125"/>
          <a:ext cx="5295899"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1) </a:t>
          </a:r>
          <a:r>
            <a:rPr lang="en-US" sz="2300" b="0" i="0" kern="1200" baseline="0" dirty="0">
              <a:latin typeface="Calibri" panose="020F0502020204030204" pitchFamily="34" charset="0"/>
              <a:cs typeface="Calibri" panose="020F0502020204030204" pitchFamily="34" charset="0"/>
            </a:rPr>
            <a:t>Problem understanding</a:t>
          </a:r>
          <a:endParaRPr lang="en-US" sz="2300" kern="1200" dirty="0">
            <a:latin typeface="Calibri" panose="020F0502020204030204" pitchFamily="34" charset="0"/>
            <a:cs typeface="Calibri" panose="020F0502020204030204" pitchFamily="34" charset="0"/>
          </a:endParaRPr>
        </a:p>
      </dsp:txBody>
      <dsp:txXfrm>
        <a:off x="26930" y="132055"/>
        <a:ext cx="5242039" cy="497795"/>
      </dsp:txXfrm>
    </dsp:sp>
    <dsp:sp modelId="{66E6D2D8-3538-444C-AF65-A7DD60FB8622}">
      <dsp:nvSpPr>
        <dsp:cNvPr id="0" name=""/>
        <dsp:cNvSpPr/>
      </dsp:nvSpPr>
      <dsp:spPr>
        <a:xfrm>
          <a:off x="0" y="723020"/>
          <a:ext cx="5295899"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2) </a:t>
          </a:r>
          <a:r>
            <a:rPr lang="en-US" sz="2300" b="0" i="0" kern="1200" baseline="0" dirty="0">
              <a:latin typeface="Calibri" panose="020F0502020204030204" pitchFamily="34" charset="0"/>
              <a:cs typeface="Calibri" panose="020F0502020204030204" pitchFamily="34" charset="0"/>
            </a:rPr>
            <a:t>Data understanding:</a:t>
          </a:r>
          <a:endParaRPr lang="en-US" sz="2300" kern="1200" dirty="0">
            <a:latin typeface="Calibri" panose="020F0502020204030204" pitchFamily="34" charset="0"/>
            <a:cs typeface="Calibri" panose="020F0502020204030204" pitchFamily="34" charset="0"/>
          </a:endParaRPr>
        </a:p>
      </dsp:txBody>
      <dsp:txXfrm>
        <a:off x="26930" y="749950"/>
        <a:ext cx="5242039" cy="497795"/>
      </dsp:txXfrm>
    </dsp:sp>
    <dsp:sp modelId="{8D585DC4-F6C7-4FA0-9729-745CA4211D39}">
      <dsp:nvSpPr>
        <dsp:cNvPr id="0" name=""/>
        <dsp:cNvSpPr/>
      </dsp:nvSpPr>
      <dsp:spPr>
        <a:xfrm>
          <a:off x="0" y="1274675"/>
          <a:ext cx="5295899"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4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dirty="0"/>
            <a:t> </a:t>
          </a:r>
          <a:r>
            <a:rPr lang="en-US" sz="1800" b="0" i="0" kern="1200" baseline="0" dirty="0">
              <a:latin typeface="Calibri" panose="020F0502020204030204" pitchFamily="34" charset="0"/>
              <a:cs typeface="Calibri" panose="020F0502020204030204" pitchFamily="34" charset="0"/>
            </a:rPr>
            <a:t>Describing data. </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20000"/>
            </a:spcAft>
            <a:buChar char="•"/>
          </a:pPr>
          <a:r>
            <a:rPr lang="en-US" sz="1800" b="0" i="0" kern="1200" baseline="0" dirty="0">
              <a:latin typeface="Calibri" panose="020F0502020204030204" pitchFamily="34" charset="0"/>
              <a:cs typeface="Calibri" panose="020F0502020204030204" pitchFamily="34" charset="0"/>
            </a:rPr>
            <a:t> Exploring data. </a:t>
          </a:r>
          <a:endParaRPr lang="en-US" sz="1800" kern="1200" dirty="0">
            <a:latin typeface="Calibri" panose="020F0502020204030204" pitchFamily="34" charset="0"/>
            <a:cs typeface="Calibri" panose="020F0502020204030204" pitchFamily="34" charset="0"/>
          </a:endParaRPr>
        </a:p>
      </dsp:txBody>
      <dsp:txXfrm>
        <a:off x="0" y="1274675"/>
        <a:ext cx="5295899" cy="618930"/>
      </dsp:txXfrm>
    </dsp:sp>
    <dsp:sp modelId="{3B97C10C-EE7C-4548-84F2-06A5C276E1FC}">
      <dsp:nvSpPr>
        <dsp:cNvPr id="0" name=""/>
        <dsp:cNvSpPr/>
      </dsp:nvSpPr>
      <dsp:spPr>
        <a:xfrm>
          <a:off x="0" y="1893605"/>
          <a:ext cx="5295899"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3) </a:t>
          </a:r>
          <a:r>
            <a:rPr lang="en-US" sz="2300" b="0" i="0" kern="1200" baseline="0" dirty="0">
              <a:latin typeface="Calibri" panose="020F0502020204030204" pitchFamily="34" charset="0"/>
              <a:cs typeface="Calibri" panose="020F0502020204030204" pitchFamily="34" charset="0"/>
            </a:rPr>
            <a:t>Data preparation: </a:t>
          </a:r>
          <a:endParaRPr lang="en-US" sz="2300" kern="1200" dirty="0">
            <a:latin typeface="Calibri" panose="020F0502020204030204" pitchFamily="34" charset="0"/>
            <a:cs typeface="Calibri" panose="020F0502020204030204" pitchFamily="34" charset="0"/>
          </a:endParaRPr>
        </a:p>
      </dsp:txBody>
      <dsp:txXfrm>
        <a:off x="26930" y="1920535"/>
        <a:ext cx="5242039" cy="497795"/>
      </dsp:txXfrm>
    </dsp:sp>
    <dsp:sp modelId="{1A5AD994-4DDF-4F0F-BDA2-85814C81636D}">
      <dsp:nvSpPr>
        <dsp:cNvPr id="0" name=""/>
        <dsp:cNvSpPr/>
      </dsp:nvSpPr>
      <dsp:spPr>
        <a:xfrm>
          <a:off x="0" y="2445260"/>
          <a:ext cx="5295899"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4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dirty="0"/>
            <a:t> </a:t>
          </a:r>
          <a:r>
            <a:rPr lang="en-US" sz="1800" b="0" i="0" kern="1200" baseline="0" dirty="0">
              <a:latin typeface="Calibri" panose="020F0502020204030204" pitchFamily="34" charset="0"/>
              <a:cs typeface="Calibri" panose="020F0502020204030204" pitchFamily="34" charset="0"/>
            </a:rPr>
            <a:t>Cleaning data. </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20000"/>
            </a:spcAft>
            <a:buChar char="•"/>
          </a:pPr>
          <a:r>
            <a:rPr lang="en-US" sz="1800" b="0" i="0" kern="1200" baseline="0" dirty="0">
              <a:latin typeface="Calibri" panose="020F0502020204030204" pitchFamily="34" charset="0"/>
              <a:cs typeface="Calibri" panose="020F0502020204030204" pitchFamily="34" charset="0"/>
            </a:rPr>
            <a:t>  Selecting data. </a:t>
          </a:r>
          <a:endParaRPr lang="en-US" sz="1800" kern="1200" dirty="0">
            <a:latin typeface="Calibri" panose="020F0502020204030204" pitchFamily="34" charset="0"/>
            <a:cs typeface="Calibri" panose="020F0502020204030204" pitchFamily="34" charset="0"/>
          </a:endParaRPr>
        </a:p>
      </dsp:txBody>
      <dsp:txXfrm>
        <a:off x="0" y="2445260"/>
        <a:ext cx="5295899" cy="618930"/>
      </dsp:txXfrm>
    </dsp:sp>
    <dsp:sp modelId="{CBB94E2A-8D00-4ECA-8F59-D2712A95D72A}">
      <dsp:nvSpPr>
        <dsp:cNvPr id="0" name=""/>
        <dsp:cNvSpPr/>
      </dsp:nvSpPr>
      <dsp:spPr>
        <a:xfrm>
          <a:off x="0" y="3064190"/>
          <a:ext cx="5295899"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4) </a:t>
          </a:r>
          <a:r>
            <a:rPr lang="en-US" sz="2300" b="0" i="0" kern="1200" baseline="0" dirty="0">
              <a:latin typeface="Calibri" panose="020F0502020204030204" pitchFamily="34" charset="0"/>
              <a:cs typeface="Calibri" panose="020F0502020204030204" pitchFamily="34" charset="0"/>
            </a:rPr>
            <a:t>Modeling:</a:t>
          </a:r>
          <a:r>
            <a:rPr lang="en-US" sz="2300" b="0" i="0" kern="1200" baseline="0" dirty="0"/>
            <a:t> </a:t>
          </a:r>
          <a:endParaRPr lang="en-US" sz="2300" kern="1200" dirty="0"/>
        </a:p>
      </dsp:txBody>
      <dsp:txXfrm>
        <a:off x="26930" y="3091120"/>
        <a:ext cx="5242039" cy="497795"/>
      </dsp:txXfrm>
    </dsp:sp>
    <dsp:sp modelId="{F94FDFEC-C23C-4314-90B4-447CF1184D78}">
      <dsp:nvSpPr>
        <dsp:cNvPr id="0" name=""/>
        <dsp:cNvSpPr/>
      </dsp:nvSpPr>
      <dsp:spPr>
        <a:xfrm>
          <a:off x="0" y="3615845"/>
          <a:ext cx="529589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4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dirty="0"/>
            <a:t>K-means clustering. </a:t>
          </a:r>
          <a:endParaRPr lang="en-US" sz="1800" kern="1200" dirty="0"/>
        </a:p>
      </dsp:txBody>
      <dsp:txXfrm>
        <a:off x="0" y="3615845"/>
        <a:ext cx="5295899" cy="380880"/>
      </dsp:txXfrm>
    </dsp:sp>
    <dsp:sp modelId="{21F3118B-070F-4CF1-8855-F1F5BBAA3CD0}">
      <dsp:nvSpPr>
        <dsp:cNvPr id="0" name=""/>
        <dsp:cNvSpPr/>
      </dsp:nvSpPr>
      <dsp:spPr>
        <a:xfrm>
          <a:off x="0" y="3996725"/>
          <a:ext cx="5295899"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5) </a:t>
          </a:r>
          <a:r>
            <a:rPr lang="en-US" sz="2300" b="0" i="0" kern="1200" baseline="0" dirty="0">
              <a:latin typeface="Calibri" panose="020F0502020204030204" pitchFamily="34" charset="0"/>
              <a:cs typeface="Calibri" panose="020F0502020204030204" pitchFamily="34" charset="0"/>
            </a:rPr>
            <a:t>Model evaluation </a:t>
          </a:r>
          <a:endParaRPr lang="en-US" sz="2300" kern="1200" dirty="0">
            <a:latin typeface="Calibri" panose="020F0502020204030204" pitchFamily="34" charset="0"/>
            <a:cs typeface="Calibri" panose="020F0502020204030204" pitchFamily="34" charset="0"/>
          </a:endParaRPr>
        </a:p>
      </dsp:txBody>
      <dsp:txXfrm>
        <a:off x="26930" y="4023655"/>
        <a:ext cx="5242039"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3/3/2022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265704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20</a:t>
            </a:fld>
            <a:endParaRPr lang="en-US"/>
          </a:p>
        </p:txBody>
      </p:sp>
    </p:spTree>
    <p:extLst>
      <p:ext uri="{BB962C8B-B14F-4D97-AF65-F5344CB8AC3E}">
        <p14:creationId xmlns:p14="http://schemas.microsoft.com/office/powerpoint/2010/main" val="422302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Crime Analysis using Unsupervised Machine Learning</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a:t>Crime Analysis using Unsupervised Machine Learning</a:t>
            </a:r>
            <a:endParaRPr lang="en-US" dirty="0"/>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Crime Analysis using Unsupervised Machine Learning</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a:t>Crime Analysis using Unsupervised Machine Learning</a:t>
            </a:r>
            <a:endParaRPr lang="en-US" dirty="0"/>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Crime Analysis using Unsupervised Machine Learning</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a:t>Crime Analysis using Unsupervised Machine Learning</a:t>
            </a:r>
            <a:endParaRPr lang="en-US" dirty="0"/>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Crime Analysis using Unsupervised Machine Learning</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2019869" y="1297287"/>
            <a:ext cx="8365225" cy="2205034"/>
          </a:xfrm>
        </p:spPr>
        <p:txBody>
          <a:bodyPr vert="horz" lIns="91440" tIns="45720" rIns="91440" bIns="45720" rtlCol="0" anchor="t">
            <a:norm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Crime Analysis using Unsupervised Machine Learning</a:t>
            </a:r>
            <a:br>
              <a:rPr lang="en-US" kern="1200" cap="all" spc="30" baseline="0" dirty="0">
                <a:solidFill>
                  <a:schemeClr val="tx1"/>
                </a:solidFill>
                <a:latin typeface="+mj-lt"/>
                <a:ea typeface="+mj-ea"/>
                <a:cs typeface="+mj-cs"/>
              </a:rPr>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b="0" i="0" u="none" strike="noStrike" baseline="0" dirty="0">
                <a:solidFill>
                  <a:srgbClr val="000000"/>
                </a:solidFill>
                <a:latin typeface="Calibri" panose="020F0502020204030204" pitchFamily="34" charset="0"/>
              </a:rPr>
              <a:t>Crime Analysis using Unsupervised Machine Learning</a:t>
            </a:r>
            <a:endParaRPr lang="en-US" kern="1200" cap="all" spc="30" baseline="0" dirty="0">
              <a:solidFill>
                <a:schemeClr val="tx1"/>
              </a:solidFill>
              <a:latin typeface="+mj-lt"/>
              <a:ea typeface="+mj-ea"/>
              <a:cs typeface="+mj-cs"/>
            </a:endParaRP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4405781" y="4517409"/>
            <a:ext cx="3380437" cy="773513"/>
          </a:xfrm>
        </p:spPr>
        <p:txBody>
          <a:bodyPr vert="horz" lIns="91440" tIns="45720" rIns="91440" bIns="45720" rtlCol="0">
            <a:noAutofit/>
          </a:bodyPr>
          <a:lstStyle/>
          <a:p>
            <a:pPr algn="ctr"/>
            <a:r>
              <a:rPr lang="en-US" sz="2400" dirty="0">
                <a:solidFill>
                  <a:schemeClr val="tx1"/>
                </a:solidFill>
                <a:latin typeface="Calibri" panose="020F0502020204030204" pitchFamily="34" charset="0"/>
                <a:cs typeface="Calibri" panose="020F0502020204030204" pitchFamily="34" charset="0"/>
              </a:rPr>
              <a:t>By Achraf Safsafi</a:t>
            </a:r>
          </a:p>
        </p:txBody>
      </p:sp>
      <p:sp>
        <p:nvSpPr>
          <p:cNvPr id="12" name="Picture Placeholder 11">
            <a:extLst>
              <a:ext uri="{FF2B5EF4-FFF2-40B4-BE49-F238E27FC236}">
                <a16:creationId xmlns:a16="http://schemas.microsoft.com/office/drawing/2014/main" id="{0C8A17DB-9B16-47B1-B247-2B7D580C5539}"/>
              </a:ext>
            </a:extLst>
          </p:cNvPr>
          <p:cNvSpPr>
            <a:spLocks noGrp="1"/>
          </p:cNvSpPr>
          <p:nvPr>
            <p:ph type="pic" sz="quarter" idx="13"/>
          </p:nvPr>
        </p:nvSpPr>
        <p:spPr>
          <a:xfrm flipH="1">
            <a:off x="12220134" y="-42203"/>
            <a:ext cx="1158241" cy="6858000"/>
          </a:xfrm>
        </p:spPr>
      </p:sp>
    </p:spTree>
    <p:extLst>
      <p:ext uri="{BB962C8B-B14F-4D97-AF65-F5344CB8AC3E}">
        <p14:creationId xmlns:p14="http://schemas.microsoft.com/office/powerpoint/2010/main" val="1633438396"/>
      </p:ext>
    </p:extLst>
  </p:cSld>
  <p:clrMapOvr>
    <a:masterClrMapping/>
  </p:clrMapOvr>
  <mc:AlternateContent xmlns:mc="http://schemas.openxmlformats.org/markup-compatibility/2006" xmlns:p14="http://schemas.microsoft.com/office/powerpoint/2010/main">
    <mc:Choice Requires="p14">
      <p:transition spd="slow" p14:dur="2000" advTm="23382"/>
    </mc:Choice>
    <mc:Fallback xmlns="">
      <p:transition spd="slow" advTm="233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07037"/>
            <a:ext cx="3819821" cy="1955690"/>
          </a:xfrm>
        </p:spPr>
        <p:txBody>
          <a:bodyPr vert="horz" lIns="91440" tIns="45720" rIns="91440" bIns="45720" rtlCol="0" anchor="t">
            <a:normAutofit/>
          </a:bodyPr>
          <a:lstStyle/>
          <a:p>
            <a:pPr algn="l"/>
            <a:r>
              <a:rPr lang="en-US" sz="3200" kern="1200" cap="all" spc="30" baseline="0" dirty="0">
                <a:solidFill>
                  <a:schemeClr val="tx1"/>
                </a:solidFill>
                <a:latin typeface="+mj-lt"/>
                <a:ea typeface="+mj-ea"/>
                <a:cs typeface="+mj-cs"/>
              </a:rPr>
              <a:t>Data </a:t>
            </a:r>
            <a:br>
              <a:rPr lang="en-US" sz="3200" kern="1200" cap="all" spc="30" baseline="0" dirty="0">
                <a:solidFill>
                  <a:schemeClr val="tx1"/>
                </a:solidFill>
                <a:latin typeface="+mj-lt"/>
                <a:ea typeface="+mj-ea"/>
                <a:cs typeface="+mj-cs"/>
              </a:rPr>
            </a:br>
            <a:r>
              <a:rPr lang="en-US" sz="3200" kern="1200" cap="all" spc="30" baseline="0" dirty="0">
                <a:solidFill>
                  <a:schemeClr val="tx1"/>
                </a:solidFill>
                <a:latin typeface="+mj-lt"/>
                <a:ea typeface="+mj-ea"/>
                <a:cs typeface="+mj-cs"/>
              </a:rPr>
              <a:t>Exploration (3/3) :</a:t>
            </a:r>
          </a:p>
        </p:txBody>
      </p:sp>
      <p:cxnSp>
        <p:nvCxnSpPr>
          <p:cNvPr id="53" name="Straight Connector 5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BC40F80-BFDB-4EC5-84D2-E17A155B3808}"/>
              </a:ext>
            </a:extLst>
          </p:cNvPr>
          <p:cNvSpPr>
            <a:spLocks noGrp="1"/>
          </p:cNvSpPr>
          <p:nvPr>
            <p:ph sz="quarter" idx="13"/>
          </p:nvPr>
        </p:nvSpPr>
        <p:spPr>
          <a:xfrm>
            <a:off x="695325" y="2862727"/>
            <a:ext cx="3706113" cy="337225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Southern District has the highest number of crime incidents between 2014 and 2017.</a:t>
            </a: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
        <p:nvSpPr>
          <p:cNvPr id="3" name="TextBox 2">
            <a:extLst>
              <a:ext uri="{FF2B5EF4-FFF2-40B4-BE49-F238E27FC236}">
                <a16:creationId xmlns:a16="http://schemas.microsoft.com/office/drawing/2014/main" id="{008F18AB-E74F-409B-8E93-72B5BED1A201}"/>
              </a:ext>
            </a:extLst>
          </p:cNvPr>
          <p:cNvSpPr txBox="1"/>
          <p:nvPr/>
        </p:nvSpPr>
        <p:spPr>
          <a:xfrm flipH="1">
            <a:off x="6359855" y="1118855"/>
            <a:ext cx="4293849" cy="646331"/>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Total number of crimes by districts in San Francisco  between 2014-2017</a:t>
            </a:r>
            <a:endParaRPr lang="en-US" dirty="0"/>
          </a:p>
        </p:txBody>
      </p:sp>
      <p:pic>
        <p:nvPicPr>
          <p:cNvPr id="13" name="Picture 12" descr="Chart, bar chart&#10;&#10;Description automatically generated">
            <a:extLst>
              <a:ext uri="{FF2B5EF4-FFF2-40B4-BE49-F238E27FC236}">
                <a16:creationId xmlns:a16="http://schemas.microsoft.com/office/drawing/2014/main" id="{FB4CF6C2-F969-4EA1-9ED8-ABCB9D1B0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644" y="2054803"/>
            <a:ext cx="6325620" cy="3599267"/>
          </a:xfrm>
          <a:prstGeom prst="rect">
            <a:avLst/>
          </a:prstGeom>
        </p:spPr>
      </p:pic>
    </p:spTree>
    <p:extLst>
      <p:ext uri="{BB962C8B-B14F-4D97-AF65-F5344CB8AC3E}">
        <p14:creationId xmlns:p14="http://schemas.microsoft.com/office/powerpoint/2010/main" val="361932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5" name="Rectangle 6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695325" y="914557"/>
            <a:ext cx="10872665" cy="705780"/>
          </a:xfrm>
        </p:spPr>
        <p:txBody>
          <a:bodyPr vert="horz" lIns="91440" tIns="45720" rIns="91440" bIns="45720" rtlCol="0" anchor="t">
            <a:noAutofit/>
          </a:bodyPr>
          <a:lstStyle/>
          <a:p>
            <a:r>
              <a:rPr lang="en-US" sz="5400" dirty="0">
                <a:latin typeface="Calibri" panose="020F0502020204030204" pitchFamily="34" charset="0"/>
                <a:cs typeface="Calibri" panose="020F0502020204030204" pitchFamily="34" charset="0"/>
              </a:rPr>
              <a:t>Data Preparation</a:t>
            </a:r>
          </a:p>
        </p:txBody>
      </p:sp>
      <p:cxnSp>
        <p:nvCxnSpPr>
          <p:cNvPr id="67" name="Straight Connector 6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Badge 3 outline">
            <a:extLst>
              <a:ext uri="{FF2B5EF4-FFF2-40B4-BE49-F238E27FC236}">
                <a16:creationId xmlns:a16="http://schemas.microsoft.com/office/drawing/2014/main" id="{EC695805-942F-4DE8-A75A-70F5759103D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165775" y="2292953"/>
            <a:ext cx="3860450" cy="3860450"/>
          </a:xfrm>
          <a:prstGeom prst="rect">
            <a:avLst/>
          </a:prstGeom>
        </p:spPr>
      </p:pic>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sz="105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latin typeface="+mj-lt"/>
              <a:ea typeface="+mn-ea"/>
              <a:cs typeface="+mn-cs"/>
            </a:endParaRPr>
          </a:p>
        </p:txBody>
      </p:sp>
    </p:spTree>
    <p:extLst>
      <p:ext uri="{BB962C8B-B14F-4D97-AF65-F5344CB8AC3E}">
        <p14:creationId xmlns:p14="http://schemas.microsoft.com/office/powerpoint/2010/main" val="148202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42815"/>
            <a:ext cx="9989004" cy="581185"/>
          </a:xfrm>
        </p:spPr>
        <p:txBody>
          <a:bodyPr vert="horz" lIns="91440" tIns="45720" rIns="91440" bIns="45720" rtlCol="0" anchor="t">
            <a:noAutofit/>
          </a:bodyPr>
          <a:lstStyle/>
          <a:p>
            <a:pPr algn="l"/>
            <a:r>
              <a:rPr lang="en-US" sz="3200" kern="1200" cap="all" spc="30" baseline="0" dirty="0">
                <a:solidFill>
                  <a:schemeClr val="tx1"/>
                </a:solidFill>
                <a:latin typeface="+mj-lt"/>
                <a:ea typeface="+mj-ea"/>
                <a:cs typeface="+mj-cs"/>
              </a:rPr>
              <a:t>Data selection:</a:t>
            </a:r>
          </a:p>
        </p:txBody>
      </p:sp>
      <p:cxnSp>
        <p:nvCxnSpPr>
          <p:cNvPr id="54" name="Straight Connector 53">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2">
            <a:extLst>
              <a:ext uri="{FF2B5EF4-FFF2-40B4-BE49-F238E27FC236}">
                <a16:creationId xmlns:a16="http://schemas.microsoft.com/office/drawing/2014/main" id="{DBD6FA7D-E493-401E-A0CA-16E7F5D2F395}"/>
              </a:ext>
            </a:extLst>
          </p:cNvPr>
          <p:cNvSpPr txBox="1"/>
          <p:nvPr/>
        </p:nvSpPr>
        <p:spPr>
          <a:xfrm>
            <a:off x="695324" y="1830190"/>
            <a:ext cx="10772775" cy="4331309"/>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3200" dirty="0">
                <a:effectLst/>
                <a:latin typeface="Calibri" panose="020F0502020204030204" pitchFamily="34" charset="0"/>
                <a:cs typeface="Calibri" panose="020F0502020204030204" pitchFamily="34" charset="0"/>
              </a:rPr>
              <a:t>The "NON-CRIMINAL" category is removed from the analysis because only criminal incident types would be analyzed. </a:t>
            </a:r>
          </a:p>
          <a:p>
            <a:pPr marL="285750" indent="-228600">
              <a:lnSpc>
                <a:spcPct val="120000"/>
              </a:lnSpc>
              <a:spcAft>
                <a:spcPts val="600"/>
              </a:spcAft>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285750" indent="-228600">
              <a:lnSpc>
                <a:spcPct val="120000"/>
              </a:lnSpc>
              <a:spcAft>
                <a:spcPts val="600"/>
              </a:spcAft>
              <a:buFont typeface="Arial" panose="020B0604020202020204" pitchFamily="34" charset="0"/>
              <a:buChar char="•"/>
            </a:pPr>
            <a:r>
              <a:rPr lang="en-US" sz="3200" dirty="0">
                <a:latin typeface="Calibri" panose="020F0502020204030204" pitchFamily="34" charset="0"/>
                <a:cs typeface="Calibri" panose="020F0502020204030204" pitchFamily="34" charset="0"/>
              </a:rPr>
              <a:t>Unneeded columns are removed.</a:t>
            </a: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Tree>
    <p:extLst>
      <p:ext uri="{BB962C8B-B14F-4D97-AF65-F5344CB8AC3E}">
        <p14:creationId xmlns:p14="http://schemas.microsoft.com/office/powerpoint/2010/main" val="157133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899024"/>
            <a:ext cx="3480816" cy="3914947"/>
          </a:xfrm>
        </p:spPr>
        <p:txBody>
          <a:bodyPr vert="horz" lIns="91440" tIns="45720" rIns="91440" bIns="45720" rtlCol="0" anchor="t">
            <a:normAutofit/>
          </a:bodyPr>
          <a:lstStyle/>
          <a:p>
            <a:pPr algn="l"/>
            <a:r>
              <a:rPr lang="en-US" sz="5400" dirty="0">
                <a:latin typeface="Calibri" panose="020F0502020204030204" pitchFamily="34" charset="0"/>
                <a:cs typeface="Calibri" panose="020F0502020204030204" pitchFamily="34" charset="0"/>
              </a:rPr>
              <a:t>Modeling</a:t>
            </a:r>
          </a:p>
        </p:txBody>
      </p:sp>
      <p:cxnSp>
        <p:nvCxnSpPr>
          <p:cNvPr id="57" name="Straight Connector 5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Badge 4 outline">
            <a:extLst>
              <a:ext uri="{FF2B5EF4-FFF2-40B4-BE49-F238E27FC236}">
                <a16:creationId xmlns:a16="http://schemas.microsoft.com/office/drawing/2014/main" id="{0E703A8A-9467-449A-BDCE-E8BB59F06D10}"/>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4166616" y="1726393"/>
            <a:ext cx="3858768" cy="3858768"/>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lnSpc>
                <a:spcPct val="90000"/>
              </a:lnSpc>
              <a:spcAft>
                <a:spcPts val="600"/>
              </a:spcAft>
            </a:pPr>
            <a:r>
              <a:rPr lang="en-US" kern="1200" cap="none" spc="30" baseline="0" dirty="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ea typeface="+mn-ea"/>
              <a:cs typeface="+mn-cs"/>
            </a:endParaRPr>
          </a:p>
        </p:txBody>
      </p:sp>
    </p:spTree>
    <p:extLst>
      <p:ext uri="{BB962C8B-B14F-4D97-AF65-F5344CB8AC3E}">
        <p14:creationId xmlns:p14="http://schemas.microsoft.com/office/powerpoint/2010/main" val="37600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899024"/>
            <a:ext cx="3076032" cy="3914947"/>
          </a:xfrm>
        </p:spPr>
        <p:txBody>
          <a:bodyPr vert="horz" lIns="91440" tIns="45720" rIns="91440" bIns="45720" rtlCol="0" anchor="t">
            <a:normAutofit/>
          </a:bodyPr>
          <a:lstStyle/>
          <a:p>
            <a:pPr algn="l"/>
            <a:r>
              <a:rPr lang="en-US" sz="3200" dirty="0">
                <a:cs typeface="Calibri" panose="020F0502020204030204" pitchFamily="34" charset="0"/>
              </a:rPr>
              <a:t>K-means clustering </a:t>
            </a:r>
            <a:r>
              <a:rPr lang="en-US" sz="3200" i="0" u="none" strike="noStrike" dirty="0"/>
              <a:t>Algorithm:</a:t>
            </a:r>
            <a:endParaRPr lang="en-US" sz="3200" dirty="0"/>
          </a:p>
        </p:txBody>
      </p:sp>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Chart, bar chart&#10;&#10;Description automatically generated">
            <a:extLst>
              <a:ext uri="{FF2B5EF4-FFF2-40B4-BE49-F238E27FC236}">
                <a16:creationId xmlns:a16="http://schemas.microsoft.com/office/drawing/2014/main" id="{888746C5-FFF1-4D46-90E7-86ACF64C166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43010" y="1720926"/>
            <a:ext cx="7063809" cy="406169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dirty="0">
                <a:solidFill>
                  <a:schemeClr val="tx1"/>
                </a:solidFill>
                <a:latin typeface="+mj-lt"/>
                <a:ea typeface="+mn-ea"/>
                <a:cs typeface="+mn-cs"/>
              </a:rPr>
              <a:t>Crime Analysis using Unsupervised Machine Learning</a:t>
            </a:r>
            <a:endParaRPr lang="en-US" kern="1200" dirty="0">
              <a:solidFill>
                <a:schemeClr val="tx1"/>
              </a:solidFill>
              <a:latin typeface="+mj-lt"/>
              <a:ea typeface="+mn-ea"/>
              <a:cs typeface="+mn-cs"/>
            </a:endParaRPr>
          </a:p>
        </p:txBody>
      </p:sp>
      <p:sp>
        <p:nvSpPr>
          <p:cNvPr id="9" name="TextBox 8">
            <a:extLst>
              <a:ext uri="{FF2B5EF4-FFF2-40B4-BE49-F238E27FC236}">
                <a16:creationId xmlns:a16="http://schemas.microsoft.com/office/drawing/2014/main" id="{2D495A9F-2B3E-4FC5-ACF4-11EE7AFB38F9}"/>
              </a:ext>
            </a:extLst>
          </p:cNvPr>
          <p:cNvSpPr txBox="1"/>
          <p:nvPr/>
        </p:nvSpPr>
        <p:spPr>
          <a:xfrm>
            <a:off x="794587" y="257146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
        <p:nvSpPr>
          <p:cNvPr id="10" name="TextBox 9">
            <a:extLst>
              <a:ext uri="{FF2B5EF4-FFF2-40B4-BE49-F238E27FC236}">
                <a16:creationId xmlns:a16="http://schemas.microsoft.com/office/drawing/2014/main" id="{B495D628-C9BD-43CB-AB9A-CE12CCB3A8FE}"/>
              </a:ext>
            </a:extLst>
          </p:cNvPr>
          <p:cNvSpPr txBox="1"/>
          <p:nvPr/>
        </p:nvSpPr>
        <p:spPr>
          <a:xfrm flipH="1">
            <a:off x="7397138" y="1304483"/>
            <a:ext cx="2347415" cy="369332"/>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The size of clusters</a:t>
            </a:r>
            <a:endParaRPr lang="en-US" dirty="0"/>
          </a:p>
        </p:txBody>
      </p:sp>
      <p:sp>
        <p:nvSpPr>
          <p:cNvPr id="11" name="TextBox 10">
            <a:extLst>
              <a:ext uri="{FF2B5EF4-FFF2-40B4-BE49-F238E27FC236}">
                <a16:creationId xmlns:a16="http://schemas.microsoft.com/office/drawing/2014/main" id="{819873CF-244E-4701-83C2-37C578A9597E}"/>
              </a:ext>
            </a:extLst>
          </p:cNvPr>
          <p:cNvSpPr txBox="1"/>
          <p:nvPr/>
        </p:nvSpPr>
        <p:spPr>
          <a:xfrm>
            <a:off x="85181" y="3371087"/>
            <a:ext cx="4758119"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applying K-means clustering, San Francisco city is divided into five similar areas based on the crime category and crime rates recorded between 2014 to 2017.</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3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Autofit/>
          </a:bodyPr>
          <a:lstStyle/>
          <a:p>
            <a:pPr algn="l"/>
            <a:r>
              <a:rPr lang="en-US" sz="5400" dirty="0">
                <a:latin typeface="Calibri" panose="020F0502020204030204" pitchFamily="34" charset="0"/>
                <a:cs typeface="Calibri" panose="020F0502020204030204" pitchFamily="34" charset="0"/>
              </a:rPr>
              <a:t>Evaluation</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sz="105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latin typeface="+mj-lt"/>
              <a:ea typeface="+mn-ea"/>
              <a:cs typeface="+mn-cs"/>
            </a:endParaRPr>
          </a:p>
        </p:txBody>
      </p:sp>
      <p:pic>
        <p:nvPicPr>
          <p:cNvPr id="9" name="Content Placeholder 8" descr="Badge 5 outline">
            <a:extLst>
              <a:ext uri="{FF2B5EF4-FFF2-40B4-BE49-F238E27FC236}">
                <a16:creationId xmlns:a16="http://schemas.microsoft.com/office/drawing/2014/main" id="{73B962A1-D8F9-4AB3-A677-2937F8DB35A2}"/>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3867151" y="1833903"/>
            <a:ext cx="3858768" cy="4033416"/>
          </a:xfrm>
        </p:spPr>
      </p:pic>
    </p:spTree>
    <p:extLst>
      <p:ext uri="{BB962C8B-B14F-4D97-AF65-F5344CB8AC3E}">
        <p14:creationId xmlns:p14="http://schemas.microsoft.com/office/powerpoint/2010/main" val="300664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gn="l"/>
            <a:r>
              <a:rPr lang="en-US" i="0" u="none" strike="noStrike" kern="1200" cap="all" spc="30" baseline="0">
                <a:solidFill>
                  <a:schemeClr val="tx1"/>
                </a:solidFill>
                <a:latin typeface="+mj-lt"/>
                <a:ea typeface="+mj-ea"/>
                <a:cs typeface="+mj-cs"/>
              </a:rPr>
              <a:t>Model Evaluation : </a:t>
            </a:r>
            <a:endParaRPr lang="en-US" b="1" kern="1200" cap="all" spc="30" baseline="0">
              <a:solidFill>
                <a:schemeClr val="tx1"/>
              </a:solidFill>
              <a:latin typeface="+mj-lt"/>
              <a:ea typeface="+mj-ea"/>
              <a:cs typeface="+mj-cs"/>
            </a:endParaRPr>
          </a:p>
        </p:txBody>
      </p:sp>
      <p:cxnSp>
        <p:nvCxnSpPr>
          <p:cNvPr id="27" name="Straight Connector 2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BA2C9A-32C3-402D-B05B-2F866F161D49}"/>
              </a:ext>
            </a:extLst>
          </p:cNvPr>
          <p:cNvSpPr txBox="1"/>
          <p:nvPr/>
        </p:nvSpPr>
        <p:spPr>
          <a:xfrm>
            <a:off x="695325" y="2710035"/>
            <a:ext cx="3587668" cy="3500265"/>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dirty="0"/>
              <a:t>The decision on the number of clusters K = 5 used in the K-means clustering model was based on the elbow methods evaluation metric.</a:t>
            </a:r>
          </a:p>
        </p:txBody>
      </p:sp>
      <p:pic>
        <p:nvPicPr>
          <p:cNvPr id="8" name="Content Placeholder 7">
            <a:extLst>
              <a:ext uri="{FF2B5EF4-FFF2-40B4-BE49-F238E27FC236}">
                <a16:creationId xmlns:a16="http://schemas.microsoft.com/office/drawing/2014/main" id="{496105D3-F5A7-4000-9B36-1FA2DD377A78}"/>
              </a:ext>
            </a:extLst>
          </p:cNvPr>
          <p:cNvPicPr>
            <a:picLocks noGrp="1" noChangeAspect="1"/>
          </p:cNvPicPr>
          <p:nvPr>
            <p:ph sz="quarter" idx="13"/>
          </p:nvPr>
        </p:nvPicPr>
        <p:blipFill>
          <a:blip r:embed="rId2"/>
          <a:stretch>
            <a:fillRect/>
          </a:stretch>
        </p:blipFill>
        <p:spPr>
          <a:xfrm>
            <a:off x="4876800" y="1262729"/>
            <a:ext cx="6515100" cy="4332541"/>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dirty="0">
                <a:solidFill>
                  <a:schemeClr val="tx1"/>
                </a:solidFill>
                <a:latin typeface="+mj-lt"/>
                <a:ea typeface="+mn-ea"/>
                <a:cs typeface="+mn-cs"/>
              </a:rPr>
              <a:t>Crime Analysis using Unsupervised Machine Learning</a:t>
            </a:r>
            <a:endParaRPr lang="en-US" kern="1200" dirty="0">
              <a:solidFill>
                <a:schemeClr val="tx1"/>
              </a:solidFill>
              <a:latin typeface="+mj-lt"/>
              <a:ea typeface="+mn-ea"/>
              <a:cs typeface="+mn-cs"/>
            </a:endParaRPr>
          </a:p>
        </p:txBody>
      </p:sp>
      <p:sp>
        <p:nvSpPr>
          <p:cNvPr id="9" name="TextBox 8">
            <a:extLst>
              <a:ext uri="{FF2B5EF4-FFF2-40B4-BE49-F238E27FC236}">
                <a16:creationId xmlns:a16="http://schemas.microsoft.com/office/drawing/2014/main" id="{2D495A9F-2B3E-4FC5-ACF4-11EE7AFB38F9}"/>
              </a:ext>
            </a:extLst>
          </p:cNvPr>
          <p:cNvSpPr txBox="1"/>
          <p:nvPr/>
        </p:nvSpPr>
        <p:spPr>
          <a:xfrm>
            <a:off x="700087" y="227647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Tree>
    <p:extLst>
      <p:ext uri="{BB962C8B-B14F-4D97-AF65-F5344CB8AC3E}">
        <p14:creationId xmlns:p14="http://schemas.microsoft.com/office/powerpoint/2010/main" val="251705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899024"/>
            <a:ext cx="3076032" cy="3914947"/>
          </a:xfrm>
        </p:spPr>
        <p:txBody>
          <a:bodyPr vert="horz" lIns="91440" tIns="45720" rIns="91440" bIns="45720" rtlCol="0" anchor="t">
            <a:normAutofit/>
          </a:bodyPr>
          <a:lstStyle/>
          <a:p>
            <a:pPr algn="l"/>
            <a:r>
              <a:rPr lang="en-US"/>
              <a:t>RESULT &amp; DISCUSSION</a:t>
            </a:r>
          </a:p>
        </p:txBody>
      </p:sp>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Badge 6 outline">
            <a:extLst>
              <a:ext uri="{FF2B5EF4-FFF2-40B4-BE49-F238E27FC236}">
                <a16:creationId xmlns:a16="http://schemas.microsoft.com/office/drawing/2014/main" id="{0166099F-7E9F-4A30-AC9B-A52C84878DFA}"/>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4133050" y="1635130"/>
            <a:ext cx="3925900" cy="392590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dirty="0">
              <a:solidFill>
                <a:schemeClr val="tx1"/>
              </a:solidFill>
              <a:latin typeface="+mj-lt"/>
              <a:ea typeface="+mn-ea"/>
              <a:cs typeface="+mn-cs"/>
            </a:endParaRPr>
          </a:p>
        </p:txBody>
      </p:sp>
    </p:spTree>
    <p:extLst>
      <p:ext uri="{BB962C8B-B14F-4D97-AF65-F5344CB8AC3E}">
        <p14:creationId xmlns:p14="http://schemas.microsoft.com/office/powerpoint/2010/main" val="318260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
        <p:nvSpPr>
          <p:cNvPr id="9" name="TextBox 8">
            <a:extLst>
              <a:ext uri="{FF2B5EF4-FFF2-40B4-BE49-F238E27FC236}">
                <a16:creationId xmlns:a16="http://schemas.microsoft.com/office/drawing/2014/main" id="{2D495A9F-2B3E-4FC5-ACF4-11EE7AFB38F9}"/>
              </a:ext>
            </a:extLst>
          </p:cNvPr>
          <p:cNvSpPr txBox="1"/>
          <p:nvPr/>
        </p:nvSpPr>
        <p:spPr>
          <a:xfrm>
            <a:off x="794587" y="257146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
        <p:nvSpPr>
          <p:cNvPr id="10" name="TextBox 9">
            <a:extLst>
              <a:ext uri="{FF2B5EF4-FFF2-40B4-BE49-F238E27FC236}">
                <a16:creationId xmlns:a16="http://schemas.microsoft.com/office/drawing/2014/main" id="{B495D628-C9BD-43CB-AB9A-CE12CCB3A8FE}"/>
              </a:ext>
            </a:extLst>
          </p:cNvPr>
          <p:cNvSpPr txBox="1"/>
          <p:nvPr/>
        </p:nvSpPr>
        <p:spPr>
          <a:xfrm flipH="1">
            <a:off x="7081887" y="1372406"/>
            <a:ext cx="3357401" cy="646331"/>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Total crime incident number by  SF districts (2014-2017)</a:t>
            </a:r>
            <a:endParaRPr lang="en-US" dirty="0"/>
          </a:p>
        </p:txBody>
      </p:sp>
      <p:sp>
        <p:nvSpPr>
          <p:cNvPr id="11" name="TextBox 10">
            <a:extLst>
              <a:ext uri="{FF2B5EF4-FFF2-40B4-BE49-F238E27FC236}">
                <a16:creationId xmlns:a16="http://schemas.microsoft.com/office/drawing/2014/main" id="{819873CF-244E-4701-83C2-37C578A9597E}"/>
              </a:ext>
            </a:extLst>
          </p:cNvPr>
          <p:cNvSpPr txBox="1"/>
          <p:nvPr/>
        </p:nvSpPr>
        <p:spPr>
          <a:xfrm>
            <a:off x="325171" y="3044138"/>
            <a:ext cx="4758119"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Districts of cluster 0 have the lowest number of crimes, followed by districts of cluster 4, then districts of cluster 2. Districts of cluster 1 have the highest number of crimes in the period from  2014 to 2017  compared to all  San Francisco's neighborhoods.</a:t>
            </a:r>
            <a:endParaRPr lang="en-US" dirty="0">
              <a:latin typeface="Calibri" panose="020F0502020204030204" pitchFamily="34" charset="0"/>
              <a:cs typeface="Calibri" panose="020F0502020204030204" pitchFamily="34" charset="0"/>
            </a:endParaRPr>
          </a:p>
        </p:txBody>
      </p:sp>
      <p:graphicFrame>
        <p:nvGraphicFramePr>
          <p:cNvPr id="8" name="Content Placeholder 7">
            <a:extLst>
              <a:ext uri="{FF2B5EF4-FFF2-40B4-BE49-F238E27FC236}">
                <a16:creationId xmlns:a16="http://schemas.microsoft.com/office/drawing/2014/main" id="{D71437DE-9999-4F2D-8861-D4D820D5E077}"/>
              </a:ext>
            </a:extLst>
          </p:cNvPr>
          <p:cNvGraphicFramePr>
            <a:graphicFrameLocks noGrp="1"/>
          </p:cNvGraphicFramePr>
          <p:nvPr>
            <p:ph sz="quarter" idx="13"/>
            <p:extLst>
              <p:ext uri="{D42A27DB-BD31-4B8C-83A1-F6EECF244321}">
                <p14:modId xmlns:p14="http://schemas.microsoft.com/office/powerpoint/2010/main" val="3593256429"/>
              </p:ext>
            </p:extLst>
          </p:nvPr>
        </p:nvGraphicFramePr>
        <p:xfrm>
          <a:off x="6014976" y="2112340"/>
          <a:ext cx="5491224" cy="3459645"/>
        </p:xfrm>
        <a:graphic>
          <a:graphicData uri="http://schemas.openxmlformats.org/drawingml/2006/table">
            <a:tbl>
              <a:tblPr firstRow="1" firstCol="1" bandRow="1">
                <a:tableStyleId>{5C22544A-7EE6-4342-B048-85BDC9FD1C3A}</a:tableStyleId>
              </a:tblPr>
              <a:tblGrid>
                <a:gridCol w="1830408">
                  <a:extLst>
                    <a:ext uri="{9D8B030D-6E8A-4147-A177-3AD203B41FA5}">
                      <a16:colId xmlns:a16="http://schemas.microsoft.com/office/drawing/2014/main" val="4114202978"/>
                    </a:ext>
                  </a:extLst>
                </a:gridCol>
                <a:gridCol w="1830408">
                  <a:extLst>
                    <a:ext uri="{9D8B030D-6E8A-4147-A177-3AD203B41FA5}">
                      <a16:colId xmlns:a16="http://schemas.microsoft.com/office/drawing/2014/main" val="3437130839"/>
                    </a:ext>
                  </a:extLst>
                </a:gridCol>
                <a:gridCol w="1830408">
                  <a:extLst>
                    <a:ext uri="{9D8B030D-6E8A-4147-A177-3AD203B41FA5}">
                      <a16:colId xmlns:a16="http://schemas.microsoft.com/office/drawing/2014/main" val="3640203430"/>
                    </a:ext>
                  </a:extLst>
                </a:gridCol>
              </a:tblGrid>
              <a:tr h="769025">
                <a:tc>
                  <a:txBody>
                    <a:bodyPr/>
                    <a:lstStyle/>
                    <a:p>
                      <a:pPr marL="0" marR="0" algn="ctr">
                        <a:spcBef>
                          <a:spcPts val="0"/>
                        </a:spcBef>
                        <a:spcAft>
                          <a:spcPts val="0"/>
                        </a:spcAft>
                      </a:pPr>
                      <a:r>
                        <a:rPr lang="en-US" sz="1100">
                          <a:effectLst/>
                        </a:rPr>
                        <a:t>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Cluster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Total crime incident number by 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9179277"/>
                  </a:ext>
                </a:extLst>
              </a:tr>
              <a:tr h="256342">
                <a:tc>
                  <a:txBody>
                    <a:bodyPr/>
                    <a:lstStyle/>
                    <a:p>
                      <a:pPr marL="0" marR="0" algn="ctr">
                        <a:spcBef>
                          <a:spcPts val="0"/>
                        </a:spcBef>
                        <a:spcAft>
                          <a:spcPts val="0"/>
                        </a:spcAft>
                      </a:pPr>
                      <a:r>
                        <a:rPr lang="en-US" sz="1100">
                          <a:effectLst/>
                        </a:rPr>
                        <a:t>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29255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3561849"/>
                  </a:ext>
                </a:extLst>
              </a:tr>
              <a:tr h="383542">
                <a:tc>
                  <a:txBody>
                    <a:bodyPr/>
                    <a:lstStyle/>
                    <a:p>
                      <a:pPr marL="0" marR="0" algn="ctr">
                        <a:spcBef>
                          <a:spcPts val="0"/>
                        </a:spcBef>
                        <a:spcAft>
                          <a:spcPts val="0"/>
                        </a:spcAft>
                      </a:pPr>
                      <a:r>
                        <a:rPr lang="en-US" sz="1100">
                          <a:effectLst/>
                        </a:rPr>
                        <a:t>Richmond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Cluster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29340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502941"/>
                  </a:ext>
                </a:extLst>
              </a:tr>
              <a:tr h="256342">
                <a:tc>
                  <a:txBody>
                    <a:bodyPr/>
                    <a:lstStyle/>
                    <a:p>
                      <a:pPr marL="0" marR="0" algn="ctr">
                        <a:spcBef>
                          <a:spcPts val="0"/>
                        </a:spcBef>
                        <a:spcAft>
                          <a:spcPts val="0"/>
                        </a:spcAft>
                      </a:pPr>
                      <a:r>
                        <a:rPr lang="en-US" sz="1100">
                          <a:effectLst/>
                        </a:rPr>
                        <a:t>Taraval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37222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111157"/>
                  </a:ext>
                </a:extLst>
              </a:tr>
              <a:tr h="256342">
                <a:tc>
                  <a:txBody>
                    <a:bodyPr/>
                    <a:lstStyle/>
                    <a:p>
                      <a:pPr marL="0" marR="0" algn="ctr">
                        <a:spcBef>
                          <a:spcPts val="0"/>
                        </a:spcBef>
                        <a:spcAft>
                          <a:spcPts val="0"/>
                        </a:spcAft>
                      </a:pPr>
                      <a:r>
                        <a:rPr lang="en-US" sz="1100">
                          <a:effectLst/>
                        </a:rPr>
                        <a:t>Tenderloin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34123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4242526"/>
                  </a:ext>
                </a:extLst>
              </a:tr>
              <a:tr h="256342">
                <a:tc>
                  <a:txBody>
                    <a:bodyPr/>
                    <a:lstStyle/>
                    <a:p>
                      <a:pPr marL="0" marR="0" algn="ctr">
                        <a:spcBef>
                          <a:spcPts val="0"/>
                        </a:spcBef>
                        <a:spcAft>
                          <a:spcPts val="0"/>
                        </a:spcAft>
                      </a:pPr>
                      <a:r>
                        <a:rPr lang="en-US" sz="1100">
                          <a:effectLst/>
                        </a:rPr>
                        <a:t>Southern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99124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98200"/>
                  </a:ext>
                </a:extLst>
              </a:tr>
              <a:tr h="256342">
                <a:tc>
                  <a:txBody>
                    <a:bodyPr/>
                    <a:lstStyle/>
                    <a:p>
                      <a:pPr marL="0" marR="0" algn="ctr">
                        <a:spcBef>
                          <a:spcPts val="0"/>
                        </a:spcBef>
                        <a:spcAft>
                          <a:spcPts val="0"/>
                        </a:spcAft>
                      </a:pPr>
                      <a:r>
                        <a:rPr lang="en-US" sz="1100">
                          <a:effectLst/>
                        </a:rPr>
                        <a:t>Central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61890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434538"/>
                  </a:ext>
                </a:extLst>
              </a:tr>
              <a:tr h="256342">
                <a:tc>
                  <a:txBody>
                    <a:bodyPr/>
                    <a:lstStyle/>
                    <a:p>
                      <a:pPr marL="0" marR="0" algn="ctr">
                        <a:spcBef>
                          <a:spcPts val="0"/>
                        </a:spcBef>
                        <a:spcAft>
                          <a:spcPts val="0"/>
                        </a:spcAft>
                      </a:pPr>
                      <a:r>
                        <a:rPr lang="en-US" sz="1100">
                          <a:effectLst/>
                        </a:rPr>
                        <a:t>Northern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70002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928839"/>
                  </a:ext>
                </a:extLst>
              </a:tr>
              <a:tr h="256342">
                <a:tc>
                  <a:txBody>
                    <a:bodyPr/>
                    <a:lstStyle/>
                    <a:p>
                      <a:pPr marL="0" marR="0" algn="ctr">
                        <a:spcBef>
                          <a:spcPts val="0"/>
                        </a:spcBef>
                        <a:spcAft>
                          <a:spcPts val="0"/>
                        </a:spcAft>
                      </a:pPr>
                      <a:r>
                        <a:rPr lang="en-US" sz="1100">
                          <a:effectLst/>
                        </a:rPr>
                        <a:t>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67301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5771745"/>
                  </a:ext>
                </a:extLst>
              </a:tr>
              <a:tr h="256342">
                <a:tc>
                  <a:txBody>
                    <a:bodyPr/>
                    <a:lstStyle/>
                    <a:p>
                      <a:pPr marL="0" marR="0" algn="ctr">
                        <a:spcBef>
                          <a:spcPts val="0"/>
                        </a:spcBef>
                        <a:spcAft>
                          <a:spcPts val="0"/>
                        </a:spcAft>
                      </a:pPr>
                      <a:r>
                        <a:rPr lang="en-US" sz="1100">
                          <a:effectLst/>
                        </a:rPr>
                        <a:t>Bayview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48654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205566"/>
                  </a:ext>
                </a:extLst>
              </a:tr>
              <a:tr h="256342">
                <a:tc>
                  <a:txBody>
                    <a:bodyPr/>
                    <a:lstStyle/>
                    <a:p>
                      <a:pPr marL="0" marR="0" algn="ctr">
                        <a:spcBef>
                          <a:spcPts val="0"/>
                        </a:spcBef>
                        <a:spcAft>
                          <a:spcPts val="0"/>
                        </a:spcAft>
                      </a:pPr>
                      <a:r>
                        <a:rPr lang="en-US" sz="1100">
                          <a:effectLst/>
                        </a:rPr>
                        <a:t>Ingleside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41248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498503"/>
                  </a:ext>
                </a:extLst>
              </a:tr>
            </a:tbl>
          </a:graphicData>
        </a:graphic>
      </p:graphicFrame>
      <p:sp>
        <p:nvSpPr>
          <p:cNvPr id="12" name="TextBox 11">
            <a:extLst>
              <a:ext uri="{FF2B5EF4-FFF2-40B4-BE49-F238E27FC236}">
                <a16:creationId xmlns:a16="http://schemas.microsoft.com/office/drawing/2014/main" id="{A2F20020-7F76-43B9-A860-CAC48C1ECFF4}"/>
              </a:ext>
            </a:extLst>
          </p:cNvPr>
          <p:cNvSpPr txBox="1"/>
          <p:nvPr/>
        </p:nvSpPr>
        <p:spPr>
          <a:xfrm>
            <a:off x="700043" y="742109"/>
            <a:ext cx="5673461" cy="1200329"/>
          </a:xfrm>
          <a:prstGeom prst="rect">
            <a:avLst/>
          </a:prstGeom>
          <a:noFill/>
        </p:spPr>
        <p:txBody>
          <a:bodyPr wrap="square" rtlCol="0">
            <a:spAutoFit/>
          </a:bodyPr>
          <a:lstStyle/>
          <a:p>
            <a:r>
              <a:rPr lang="en-US" sz="3600" dirty="0">
                <a:latin typeface="+mj-lt"/>
              </a:rPr>
              <a:t>RESULT &amp;</a:t>
            </a:r>
          </a:p>
          <a:p>
            <a:r>
              <a:rPr lang="en-US" sz="3600" dirty="0">
                <a:latin typeface="+mj-lt"/>
              </a:rPr>
              <a:t>DISCUSSION (1/2) :</a:t>
            </a:r>
          </a:p>
        </p:txBody>
      </p:sp>
    </p:spTree>
    <p:extLst>
      <p:ext uri="{BB962C8B-B14F-4D97-AF65-F5344CB8AC3E}">
        <p14:creationId xmlns:p14="http://schemas.microsoft.com/office/powerpoint/2010/main" val="375446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545910" y="899025"/>
            <a:ext cx="3807726" cy="1024843"/>
          </a:xfrm>
        </p:spPr>
        <p:txBody>
          <a:bodyPr vert="horz" lIns="91440" tIns="45720" rIns="91440" bIns="45720" rtlCol="0" anchor="t">
            <a:normAutofit fontScale="90000"/>
          </a:bodyPr>
          <a:lstStyle/>
          <a:p>
            <a:pPr algn="l"/>
            <a:r>
              <a:rPr lang="en-US" sz="4000" dirty="0">
                <a:latin typeface="+mj-lt"/>
              </a:rPr>
              <a:t>RESULT &amp;</a:t>
            </a:r>
            <a:br>
              <a:rPr lang="en-US" sz="4000" dirty="0">
                <a:latin typeface="+mj-lt"/>
              </a:rPr>
            </a:br>
            <a:r>
              <a:rPr lang="en-US" sz="4000" dirty="0">
                <a:latin typeface="+mj-lt"/>
              </a:rPr>
              <a:t>DISCUSSION (2/2) :</a:t>
            </a:r>
            <a:br>
              <a:rPr lang="en-US" sz="4000" dirty="0">
                <a:latin typeface="+mj-lt"/>
              </a:rPr>
            </a:br>
            <a:br>
              <a:rPr lang="en-US" sz="4000" dirty="0">
                <a:latin typeface="+mj-lt"/>
              </a:rPr>
            </a:br>
            <a:endParaRPr lang="en-US" dirty="0"/>
          </a:p>
        </p:txBody>
      </p:sp>
      <p:cxnSp>
        <p:nvCxnSpPr>
          <p:cNvPr id="42" name="Straight Connector 4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Content Placeholder 14">
            <a:extLst>
              <a:ext uri="{FF2B5EF4-FFF2-40B4-BE49-F238E27FC236}">
                <a16:creationId xmlns:a16="http://schemas.microsoft.com/office/drawing/2014/main" id="{2F1032C4-37ED-4984-9D2C-FE356924778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5279949" y="723901"/>
            <a:ext cx="4870600" cy="5410200"/>
          </a:xfrm>
          <a:prstGeom prst="rect">
            <a:avLst/>
          </a:prstGeom>
          <a:noFill/>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
        <p:nvSpPr>
          <p:cNvPr id="9" name="TextBox 8">
            <a:extLst>
              <a:ext uri="{FF2B5EF4-FFF2-40B4-BE49-F238E27FC236}">
                <a16:creationId xmlns:a16="http://schemas.microsoft.com/office/drawing/2014/main" id="{2D495A9F-2B3E-4FC5-ACF4-11EE7AFB38F9}"/>
              </a:ext>
            </a:extLst>
          </p:cNvPr>
          <p:cNvSpPr txBox="1"/>
          <p:nvPr/>
        </p:nvSpPr>
        <p:spPr>
          <a:xfrm>
            <a:off x="794587" y="257146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
        <p:nvSpPr>
          <p:cNvPr id="7" name="TextBox 6">
            <a:extLst>
              <a:ext uri="{FF2B5EF4-FFF2-40B4-BE49-F238E27FC236}">
                <a16:creationId xmlns:a16="http://schemas.microsoft.com/office/drawing/2014/main" id="{77A5E698-00A6-4DF1-A5D2-8F5205457261}"/>
              </a:ext>
            </a:extLst>
          </p:cNvPr>
          <p:cNvSpPr txBox="1"/>
          <p:nvPr/>
        </p:nvSpPr>
        <p:spPr>
          <a:xfrm>
            <a:off x="219984" y="2098992"/>
            <a:ext cx="466591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Districts of cluster 0 have the lowest crime rates in around 90% of crime categories.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Cluster 1 has the highest number of crimes for around  42 %) of the crime types.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Cluster 2 districts reported crimes with significant numbers, but they are not the highest in all San Francisco areas.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Cluster 3 has the highest number of crimes for about 22% of the crime types.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Cluster 4 has the highest number of crimes for about 28 % of the crime types.</a:t>
            </a:r>
          </a:p>
        </p:txBody>
      </p:sp>
      <p:sp>
        <p:nvSpPr>
          <p:cNvPr id="12" name="TextBox 11">
            <a:extLst>
              <a:ext uri="{FF2B5EF4-FFF2-40B4-BE49-F238E27FC236}">
                <a16:creationId xmlns:a16="http://schemas.microsoft.com/office/drawing/2014/main" id="{7B0DCFA1-002B-4027-BD6E-8E6AED8D8BD3}"/>
              </a:ext>
            </a:extLst>
          </p:cNvPr>
          <p:cNvSpPr txBox="1"/>
          <p:nvPr/>
        </p:nvSpPr>
        <p:spPr>
          <a:xfrm>
            <a:off x="6657547" y="83111"/>
            <a:ext cx="2115403" cy="553998"/>
          </a:xfrm>
          <a:prstGeom prst="rect">
            <a:avLst/>
          </a:prstGeom>
          <a:noFill/>
        </p:spPr>
        <p:txBody>
          <a:bodyPr wrap="square" rtlCol="0">
            <a:spAutoFit/>
          </a:bodyPr>
          <a:lstStyle/>
          <a:p>
            <a:pPr algn="ctr"/>
            <a:r>
              <a:rPr lang="en-US" sz="1200" dirty="0">
                <a:effectLst/>
                <a:latin typeface="Calibri" panose="020F0502020204030204" pitchFamily="34" charset="0"/>
                <a:ea typeface="Calibri" panose="020F0502020204030204" pitchFamily="34" charset="0"/>
                <a:cs typeface="Times New Roman" panose="02020603050405020304" pitchFamily="18" charset="0"/>
              </a:rPr>
              <a:t>Total crime incident number by  SF districts (2014-2017</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16" name="Picture 15">
            <a:extLst>
              <a:ext uri="{FF2B5EF4-FFF2-40B4-BE49-F238E27FC236}">
                <a16:creationId xmlns:a16="http://schemas.microsoft.com/office/drawing/2014/main" id="{51F93444-5159-4246-B76F-A56235E0F3CD}"/>
              </a:ext>
            </a:extLst>
          </p:cNvPr>
          <p:cNvPicPr>
            <a:picLocks noChangeAspect="1"/>
          </p:cNvPicPr>
          <p:nvPr/>
        </p:nvPicPr>
        <p:blipFill>
          <a:blip r:embed="rId3"/>
          <a:stretch>
            <a:fillRect/>
          </a:stretch>
        </p:blipFill>
        <p:spPr>
          <a:xfrm>
            <a:off x="10544599" y="885115"/>
            <a:ext cx="1123950" cy="676275"/>
          </a:xfrm>
          <a:prstGeom prst="rect">
            <a:avLst/>
          </a:prstGeom>
        </p:spPr>
      </p:pic>
    </p:spTree>
    <p:extLst>
      <p:ext uri="{BB962C8B-B14F-4D97-AF65-F5344CB8AC3E}">
        <p14:creationId xmlns:p14="http://schemas.microsoft.com/office/powerpoint/2010/main" val="422738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Autofit/>
          </a:bodyPr>
          <a:lstStyle/>
          <a:p>
            <a:pPr algn="l"/>
            <a:r>
              <a:rPr lang="en-US" sz="5400" dirty="0">
                <a:latin typeface="Calibri" panose="020F0502020204030204" pitchFamily="34" charset="0"/>
                <a:cs typeface="Calibri" panose="020F0502020204030204" pitchFamily="34" charset="0"/>
              </a:rPr>
              <a:t>Problem Understanding</a:t>
            </a:r>
          </a:p>
        </p:txBody>
      </p:sp>
      <p:cxnSp>
        <p:nvCxnSpPr>
          <p:cNvPr id="46" name="Straight Connector 4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Badge 1 outline">
            <a:extLst>
              <a:ext uri="{FF2B5EF4-FFF2-40B4-BE49-F238E27FC236}">
                <a16:creationId xmlns:a16="http://schemas.microsoft.com/office/drawing/2014/main" id="{97469E33-1819-4EFB-8022-EF0F0B6DB461}"/>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4165775" y="2292953"/>
            <a:ext cx="3860450" cy="386045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sz="105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latin typeface="+mj-lt"/>
              <a:ea typeface="+mn-ea"/>
              <a:cs typeface="+mn-cs"/>
            </a:endParaRPr>
          </a:p>
        </p:txBody>
      </p:sp>
    </p:spTree>
    <p:extLst>
      <p:ext uri="{BB962C8B-B14F-4D97-AF65-F5344CB8AC3E}">
        <p14:creationId xmlns:p14="http://schemas.microsoft.com/office/powerpoint/2010/main" val="273529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800102" y="960594"/>
            <a:ext cx="5828114" cy="4936812"/>
          </a:xfrm>
        </p:spPr>
        <p:txBody>
          <a:bodyPr vert="horz" lIns="91440" tIns="45720" rIns="91440" bIns="45720" rtlCol="0" anchor="ctr">
            <a:normAutofit/>
          </a:bodyPr>
          <a:lstStyle/>
          <a:p>
            <a:pPr algn="r"/>
            <a:r>
              <a:rPr lang="en-US" sz="5400" dirty="0">
                <a:solidFill>
                  <a:schemeClr val="tx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8002185" y="1390650"/>
            <a:ext cx="3019423" cy="4076700"/>
          </a:xfrm>
        </p:spPr>
        <p:txBody>
          <a:bodyPr vert="horz" lIns="91440" tIns="45720" rIns="91440" bIns="45720" rtlCol="0" anchor="ctr">
            <a:normAutofit/>
          </a:bodyPr>
          <a:lstStyle/>
          <a:p>
            <a:r>
              <a:rPr lang="en-US" sz="2000" dirty="0">
                <a:solidFill>
                  <a:schemeClr val="tx1"/>
                </a:solidFill>
                <a:latin typeface="Calibri" panose="020F0502020204030204" pitchFamily="34" charset="0"/>
                <a:cs typeface="Calibri" panose="020F0502020204030204" pitchFamily="34" charset="0"/>
              </a:rPr>
              <a:t>Achraf Safsafi </a:t>
            </a:r>
          </a:p>
        </p:txBody>
      </p:sp>
      <p:cxnSp>
        <p:nvCxnSpPr>
          <p:cNvPr id="39" name="Straight Connector 38">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sz="105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latin typeface="+mj-lt"/>
              <a:ea typeface="+mn-ea"/>
              <a:cs typeface="+mn-cs"/>
            </a:endParaRPr>
          </a:p>
        </p:txBody>
      </p:sp>
    </p:spTree>
    <p:extLst>
      <p:ext uri="{BB962C8B-B14F-4D97-AF65-F5344CB8AC3E}">
        <p14:creationId xmlns:p14="http://schemas.microsoft.com/office/powerpoint/2010/main" val="239422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2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DA84E-19D9-4D83-B1F8-D23F9B66BEFD}"/>
              </a:ext>
            </a:extLst>
          </p:cNvPr>
          <p:cNvSpPr>
            <a:spLocks noGrp="1"/>
          </p:cNvSpPr>
          <p:nvPr>
            <p:ph type="title"/>
          </p:nvPr>
        </p:nvSpPr>
        <p:spPr>
          <a:xfrm>
            <a:off x="695325" y="942815"/>
            <a:ext cx="9989004" cy="581185"/>
          </a:xfrm>
        </p:spPr>
        <p:txBody>
          <a:bodyPr vert="horz" lIns="91440" tIns="45720" rIns="91440" bIns="45720" rtlCol="0" anchor="t">
            <a:noAutofit/>
          </a:bodyPr>
          <a:lstStyle/>
          <a:p>
            <a:pPr algn="l"/>
            <a:r>
              <a:rPr lang="en-US" b="1" i="0" u="none" strike="noStrike" baseline="0" dirty="0">
                <a:solidFill>
                  <a:srgbClr val="000000"/>
                </a:solidFill>
              </a:rPr>
              <a:t> </a:t>
            </a:r>
            <a:r>
              <a:rPr lang="en-US" sz="3200" i="0" u="none" strike="noStrike" baseline="0" dirty="0">
                <a:solidFill>
                  <a:srgbClr val="000000"/>
                </a:solidFill>
                <a:latin typeface="Calibri" panose="020F0502020204030204" pitchFamily="34" charset="0"/>
                <a:cs typeface="Calibri" panose="020F0502020204030204" pitchFamily="34" charset="0"/>
              </a:rPr>
              <a:t>Business Problem </a:t>
            </a:r>
            <a:r>
              <a:rPr lang="en-US" sz="3200" i="0" u="none" strike="noStrike" kern="1200" cap="all" spc="30" baseline="0" dirty="0">
                <a:solidFill>
                  <a:schemeClr val="tx1"/>
                </a:solidFill>
                <a:latin typeface="Calibri" panose="020F0502020204030204" pitchFamily="34" charset="0"/>
                <a:cs typeface="Calibri" panose="020F0502020204030204" pitchFamily="34" charset="0"/>
              </a:rPr>
              <a:t>:</a:t>
            </a:r>
            <a:br>
              <a:rPr lang="en-US" b="1" i="0" u="none" strike="noStrike" baseline="0" dirty="0">
                <a:solidFill>
                  <a:srgbClr val="000000"/>
                </a:solidFill>
                <a:latin typeface="Calibri" panose="020F0502020204030204" pitchFamily="34" charset="0"/>
                <a:cs typeface="Calibri" panose="020F0502020204030204" pitchFamily="34" charset="0"/>
              </a:rPr>
            </a:br>
            <a:endParaRPr lang="en-US" b="1" kern="1200" cap="all" spc="30" baseline="0" dirty="0">
              <a:solidFill>
                <a:schemeClr val="tx1"/>
              </a:solidFill>
              <a:latin typeface="Calibri" panose="020F0502020204030204" pitchFamily="34" charset="0"/>
              <a:cs typeface="Calibri" panose="020F0502020204030204" pitchFamily="34" charset="0"/>
            </a:endParaRPr>
          </a:p>
        </p:txBody>
      </p:sp>
      <p:cxnSp>
        <p:nvCxnSpPr>
          <p:cNvPr id="42" name="Straight Connector 2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8A392D-58AD-4754-8563-08B7D4A48278}"/>
              </a:ext>
            </a:extLst>
          </p:cNvPr>
          <p:cNvSpPr>
            <a:spLocks noGrp="1"/>
          </p:cNvSpPr>
          <p:nvPr>
            <p:ph idx="1"/>
          </p:nvPr>
        </p:nvSpPr>
        <p:spPr>
          <a:xfrm>
            <a:off x="800100" y="2676543"/>
            <a:ext cx="10772775" cy="2100126"/>
          </a:xfrm>
        </p:spPr>
        <p:txBody>
          <a:bodyPr vert="horz" lIns="91440" tIns="45720" rIns="91440" bIns="45720" rtlCol="0">
            <a:normAutofit/>
          </a:bodyPr>
          <a:lstStyle/>
          <a:p>
            <a:pPr marL="457200" indent="-457200" algn="l">
              <a:buFont typeface="Arial" panose="020B0604020202020204" pitchFamily="34" charset="0"/>
              <a:buChar char="•"/>
            </a:pPr>
            <a:r>
              <a:rPr lang="en-US" sz="2800" b="0" i="0" u="none" strike="noStrike" baseline="0" dirty="0">
                <a:solidFill>
                  <a:srgbClr val="000000"/>
                </a:solidFill>
                <a:latin typeface="Calibri" panose="020F0502020204030204" pitchFamily="34" charset="0"/>
              </a:rPr>
              <a:t>Dividing city zones into clusters similar to each other in terms of rate and type of crimes could help avoid some of the risks and crimes occurring in our society.</a:t>
            </a:r>
          </a:p>
        </p:txBody>
      </p:sp>
      <p:sp>
        <p:nvSpPr>
          <p:cNvPr id="6" name="Footer Placeholder 5">
            <a:extLst>
              <a:ext uri="{FF2B5EF4-FFF2-40B4-BE49-F238E27FC236}">
                <a16:creationId xmlns:a16="http://schemas.microsoft.com/office/drawing/2014/main" id="{3CE15751-CF05-49DF-8F1E-3EDA8B51C60C}"/>
              </a:ext>
            </a:extLst>
          </p:cNvPr>
          <p:cNvSpPr>
            <a:spLocks noGrp="1"/>
          </p:cNvSpPr>
          <p:nvPr>
            <p:ph type="ftr" sz="quarter" idx="11"/>
          </p:nvPr>
        </p:nvSpPr>
        <p:spPr>
          <a:xfrm>
            <a:off x="715383" y="6356350"/>
            <a:ext cx="4539727" cy="365125"/>
          </a:xfrm>
        </p:spPr>
        <p:txBody>
          <a:bodyPr vert="horz" lIns="91440" tIns="45720" rIns="91440" bIns="45720" rtlCol="0" anchor="ctr">
            <a:noAutofit/>
          </a:bodyPr>
          <a:lstStyle/>
          <a:p>
            <a:pPr>
              <a:lnSpc>
                <a:spcPct val="90000"/>
              </a:lnSpc>
              <a:spcAft>
                <a:spcPts val="600"/>
              </a:spcAft>
            </a:pPr>
            <a:r>
              <a:rPr lang="en-US" sz="120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sz="1200" kern="1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196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2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DA84E-19D9-4D83-B1F8-D23F9B66BEFD}"/>
              </a:ext>
            </a:extLst>
          </p:cNvPr>
          <p:cNvSpPr>
            <a:spLocks noGrp="1"/>
          </p:cNvSpPr>
          <p:nvPr>
            <p:ph type="title"/>
          </p:nvPr>
        </p:nvSpPr>
        <p:spPr>
          <a:xfrm>
            <a:off x="695325" y="942815"/>
            <a:ext cx="9989004" cy="581185"/>
          </a:xfrm>
        </p:spPr>
        <p:txBody>
          <a:bodyPr vert="horz" lIns="91440" tIns="45720" rIns="91440" bIns="45720" rtlCol="0" anchor="t">
            <a:noAutofit/>
          </a:bodyPr>
          <a:lstStyle/>
          <a:p>
            <a:pPr>
              <a:lnSpc>
                <a:spcPct val="90000"/>
              </a:lnSpc>
            </a:pPr>
            <a:r>
              <a:rPr lang="en-US" sz="3200" dirty="0">
                <a:latin typeface="Calibri" panose="020F0502020204030204" pitchFamily="34" charset="0"/>
                <a:cs typeface="Calibri" panose="020F0502020204030204" pitchFamily="34" charset="0"/>
              </a:rPr>
              <a:t>Objective :</a:t>
            </a:r>
            <a:br>
              <a:rPr lang="en-US" b="0" i="0" u="none" strike="noStrike" kern="1200" cap="all" spc="30" baseline="0" dirty="0">
                <a:solidFill>
                  <a:schemeClr val="tx1"/>
                </a:solidFill>
                <a:latin typeface="+mj-lt"/>
                <a:ea typeface="+mj-ea"/>
                <a:cs typeface="+mj-cs"/>
              </a:rPr>
            </a:br>
            <a:r>
              <a:rPr lang="en-US" b="0" i="0" u="none" strike="noStrike" kern="1200" cap="all" spc="30" baseline="0" dirty="0">
                <a:solidFill>
                  <a:schemeClr val="tx1"/>
                </a:solidFill>
                <a:latin typeface="+mj-lt"/>
                <a:ea typeface="+mj-ea"/>
                <a:cs typeface="+mj-cs"/>
              </a:rPr>
              <a:t>  </a:t>
            </a:r>
            <a:endParaRPr lang="en-US" kern="1200" cap="all" spc="30" baseline="0" dirty="0">
              <a:solidFill>
                <a:schemeClr val="tx1"/>
              </a:solidFill>
              <a:latin typeface="+mj-lt"/>
              <a:ea typeface="+mj-ea"/>
              <a:cs typeface="+mj-cs"/>
            </a:endParaRPr>
          </a:p>
        </p:txBody>
      </p:sp>
      <p:cxnSp>
        <p:nvCxnSpPr>
          <p:cNvPr id="42" name="Straight Connector 2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8A392D-58AD-4754-8563-08B7D4A48278}"/>
              </a:ext>
            </a:extLst>
          </p:cNvPr>
          <p:cNvSpPr>
            <a:spLocks noGrp="1"/>
          </p:cNvSpPr>
          <p:nvPr>
            <p:ph idx="1"/>
          </p:nvPr>
        </p:nvSpPr>
        <p:spPr>
          <a:xfrm>
            <a:off x="800100" y="1737569"/>
            <a:ext cx="10688058" cy="2725250"/>
          </a:xfrm>
        </p:spPr>
        <p:txBody>
          <a:bodyPr vert="horz" lIns="91440" tIns="45720" rIns="91440" bIns="45720" rtlCol="0">
            <a:normAutofit/>
          </a:bodyPr>
          <a:lstStyle/>
          <a:p>
            <a:pPr>
              <a:lnSpc>
                <a:spcPct val="120000"/>
              </a:lnSpc>
            </a:pPr>
            <a:endParaRPr lang="en-US" sz="2800" b="0" i="0" u="none" strike="noStrike" baseline="0" dirty="0">
              <a:latin typeface="Calibri" panose="020F0502020204030204" pitchFamily="34" charset="0"/>
              <a:cs typeface="Calibri" panose="020F0502020204030204" pitchFamily="34" charset="0"/>
            </a:endParaRPr>
          </a:p>
          <a:p>
            <a:pPr marL="457200" indent="-457200">
              <a:lnSpc>
                <a:spcPct val="12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project aims to perform crime analysis using k-means clustering on the San Francisco crime dataset from 2014 to 2017.</a:t>
            </a:r>
          </a:p>
        </p:txBody>
      </p:sp>
      <p:sp>
        <p:nvSpPr>
          <p:cNvPr id="6" name="Footer Placeholder 5">
            <a:extLst>
              <a:ext uri="{FF2B5EF4-FFF2-40B4-BE49-F238E27FC236}">
                <a16:creationId xmlns:a16="http://schemas.microsoft.com/office/drawing/2014/main" id="{3CE15751-CF05-49DF-8F1E-3EDA8B51C60C}"/>
              </a:ext>
            </a:extLst>
          </p:cNvPr>
          <p:cNvSpPr>
            <a:spLocks noGrp="1"/>
          </p:cNvSpPr>
          <p:nvPr>
            <p:ph type="ftr" sz="quarter" idx="11"/>
          </p:nvPr>
        </p:nvSpPr>
        <p:spPr>
          <a:xfrm>
            <a:off x="715383" y="6356350"/>
            <a:ext cx="4539727" cy="365125"/>
          </a:xfrm>
        </p:spPr>
        <p:txBody>
          <a:bodyPr vert="horz" lIns="91440" tIns="45720" rIns="91440" bIns="45720" rtlCol="0" anchor="ctr">
            <a:noAutofit/>
          </a:bodyPr>
          <a:lstStyle/>
          <a:p>
            <a:pPr>
              <a:lnSpc>
                <a:spcPct val="90000"/>
              </a:lnSpc>
              <a:spcAft>
                <a:spcPts val="600"/>
              </a:spcAft>
            </a:pPr>
            <a:r>
              <a:rPr lang="en-US" sz="120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sz="1200" kern="1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52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0F1A4-FDC6-4E36-8371-74F8E9B7F0C0}"/>
              </a:ext>
            </a:extLst>
          </p:cNvPr>
          <p:cNvSpPr>
            <a:spLocks noGrp="1"/>
          </p:cNvSpPr>
          <p:nvPr>
            <p:ph type="title"/>
          </p:nvPr>
        </p:nvSpPr>
        <p:spPr>
          <a:xfrm>
            <a:off x="695324" y="901701"/>
            <a:ext cx="3914776" cy="3977269"/>
          </a:xfrm>
        </p:spPr>
        <p:txBody>
          <a:bodyPr vert="horz" lIns="91440" tIns="45720" rIns="91440" bIns="45720" rtlCol="0" anchor="t">
            <a:normAutofit/>
          </a:bodyPr>
          <a:lstStyle/>
          <a:p>
            <a:r>
              <a:rPr lang="en-US" sz="3700" b="0" i="0" u="none" strike="noStrike" kern="1200" cap="all" spc="30" baseline="0" dirty="0">
                <a:solidFill>
                  <a:schemeClr val="tx1"/>
                </a:solidFill>
                <a:latin typeface="Calibri" panose="020F0502020204030204" pitchFamily="34" charset="0"/>
                <a:cs typeface="Calibri" panose="020F0502020204030204" pitchFamily="34" charset="0"/>
              </a:rPr>
              <a:t>Implementation Plan: </a:t>
            </a:r>
            <a:endParaRPr lang="en-US" sz="3700" kern="1200" cap="all" spc="30" baseline="0" dirty="0">
              <a:solidFill>
                <a:schemeClr val="tx1"/>
              </a:solidFill>
              <a:latin typeface="Calibri" panose="020F0502020204030204" pitchFamily="34" charset="0"/>
              <a:cs typeface="Calibri" panose="020F0502020204030204" pitchFamily="34" charset="0"/>
            </a:endParaRPr>
          </a:p>
        </p:txBody>
      </p:sp>
      <p:cxnSp>
        <p:nvCxnSpPr>
          <p:cNvPr id="36" name="Straight Connector 35">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dirty="0">
              <a:solidFill>
                <a:schemeClr val="tx1"/>
              </a:solidFill>
              <a:latin typeface="+mj-lt"/>
              <a:ea typeface="+mn-ea"/>
              <a:cs typeface="+mn-cs"/>
            </a:endParaRPr>
          </a:p>
        </p:txBody>
      </p:sp>
      <p:graphicFrame>
        <p:nvGraphicFramePr>
          <p:cNvPr id="15" name="TextBox 2">
            <a:extLst>
              <a:ext uri="{FF2B5EF4-FFF2-40B4-BE49-F238E27FC236}">
                <a16:creationId xmlns:a16="http://schemas.microsoft.com/office/drawing/2014/main" id="{2F5ACDF7-A12A-4E85-AA21-90FCA169172A}"/>
              </a:ext>
            </a:extLst>
          </p:cNvPr>
          <p:cNvGraphicFramePr/>
          <p:nvPr>
            <p:extLst>
              <p:ext uri="{D42A27DB-BD31-4B8C-83A1-F6EECF244321}">
                <p14:modId xmlns:p14="http://schemas.microsoft.com/office/powerpoint/2010/main" val="2910520245"/>
              </p:ext>
            </p:extLst>
          </p:nvPr>
        </p:nvGraphicFramePr>
        <p:xfrm>
          <a:off x="5255110" y="1382491"/>
          <a:ext cx="5295900" cy="4653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Autofit/>
          </a:bodyPr>
          <a:lstStyle/>
          <a:p>
            <a:pPr algn="l"/>
            <a:r>
              <a:rPr lang="en-US" sz="5400" dirty="0">
                <a:latin typeface="Calibri" panose="020F0502020204030204" pitchFamily="34" charset="0"/>
                <a:cs typeface="Calibri" panose="020F0502020204030204" pitchFamily="34" charset="0"/>
              </a:rPr>
              <a:t>Data Understanding</a:t>
            </a:r>
          </a:p>
        </p:txBody>
      </p:sp>
      <p:cxnSp>
        <p:nvCxnSpPr>
          <p:cNvPr id="74" name="Straight Connector 7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20" descr="Badge outline">
            <a:extLst>
              <a:ext uri="{FF2B5EF4-FFF2-40B4-BE49-F238E27FC236}">
                <a16:creationId xmlns:a16="http://schemas.microsoft.com/office/drawing/2014/main" id="{49210049-0CF0-4CB2-B5AC-991995801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65775" y="2292953"/>
            <a:ext cx="3860450" cy="386045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sz="1050" kern="1200" cap="none" spc="30" baseline="0">
                <a:solidFill>
                  <a:schemeClr val="tx1"/>
                </a:solidFill>
                <a:latin typeface="Calibri" panose="020F0502020204030204" pitchFamily="34" charset="0"/>
                <a:cs typeface="Calibri" panose="020F0502020204030204" pitchFamily="34" charset="0"/>
              </a:rPr>
              <a:t>Crime Analysis using Unsupervised Machine Learning</a:t>
            </a:r>
            <a:endParaRPr lang="en-US" kern="1200" dirty="0">
              <a:solidFill>
                <a:schemeClr val="tx1"/>
              </a:solidFill>
              <a:latin typeface="+mj-lt"/>
              <a:ea typeface="+mn-ea"/>
              <a:cs typeface="+mn-cs"/>
            </a:endParaRPr>
          </a:p>
        </p:txBody>
      </p:sp>
    </p:spTree>
    <p:extLst>
      <p:ext uri="{BB962C8B-B14F-4D97-AF65-F5344CB8AC3E}">
        <p14:creationId xmlns:p14="http://schemas.microsoft.com/office/powerpoint/2010/main" val="28432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5"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7"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gn="l"/>
            <a:r>
              <a:rPr lang="en-US" sz="3700" kern="1200" cap="all" spc="30" baseline="0" dirty="0">
                <a:solidFill>
                  <a:schemeClr val="tx1"/>
                </a:solidFill>
                <a:latin typeface="+mj-lt"/>
                <a:ea typeface="+mj-ea"/>
                <a:cs typeface="+mj-cs"/>
              </a:rPr>
              <a:t>Data Source &amp; Description :</a:t>
            </a:r>
          </a:p>
        </p:txBody>
      </p:sp>
      <p:cxnSp>
        <p:nvCxnSpPr>
          <p:cNvPr id="58" name="Straight Connector 5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CB3361-ED20-4BE3-9269-0BA38619626E}"/>
              </a:ext>
            </a:extLst>
          </p:cNvPr>
          <p:cNvSpPr txBox="1"/>
          <p:nvPr/>
        </p:nvSpPr>
        <p:spPr>
          <a:xfrm>
            <a:off x="695325" y="2710035"/>
            <a:ext cx="3587668" cy="3500265"/>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In this project, the dataset is obtained from data.sfgov.org. The data is published by the City and County of San Francisco. The dataset used for this project includes historical incident reports from 2014 to 2017 across all  San Francisco's neighborhoods with 14 columns and 518160 rows , where each row is an incident report. </a:t>
            </a: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graphicFrame>
        <p:nvGraphicFramePr>
          <p:cNvPr id="10" name="Content Placeholder 9">
            <a:extLst>
              <a:ext uri="{FF2B5EF4-FFF2-40B4-BE49-F238E27FC236}">
                <a16:creationId xmlns:a16="http://schemas.microsoft.com/office/drawing/2014/main" id="{559C65CF-CB62-4F7F-8173-E40EE0748DF4}"/>
              </a:ext>
            </a:extLst>
          </p:cNvPr>
          <p:cNvGraphicFramePr>
            <a:graphicFrameLocks noGrp="1"/>
          </p:cNvGraphicFramePr>
          <p:nvPr>
            <p:ph sz="quarter" idx="13"/>
            <p:extLst>
              <p:ext uri="{D42A27DB-BD31-4B8C-83A1-F6EECF244321}">
                <p14:modId xmlns:p14="http://schemas.microsoft.com/office/powerpoint/2010/main" val="3262616432"/>
              </p:ext>
            </p:extLst>
          </p:nvPr>
        </p:nvGraphicFramePr>
        <p:xfrm>
          <a:off x="5033227" y="723900"/>
          <a:ext cx="6202246" cy="5410200"/>
        </p:xfrm>
        <a:graphic>
          <a:graphicData uri="http://schemas.openxmlformats.org/drawingml/2006/table">
            <a:tbl>
              <a:tblPr firstRow="1" firstCol="1" bandRow="1">
                <a:tableStyleId>{5C22544A-7EE6-4342-B048-85BDC9FD1C3A}</a:tableStyleId>
              </a:tblPr>
              <a:tblGrid>
                <a:gridCol w="1970125">
                  <a:extLst>
                    <a:ext uri="{9D8B030D-6E8A-4147-A177-3AD203B41FA5}">
                      <a16:colId xmlns:a16="http://schemas.microsoft.com/office/drawing/2014/main" val="3103703969"/>
                    </a:ext>
                  </a:extLst>
                </a:gridCol>
                <a:gridCol w="4232121">
                  <a:extLst>
                    <a:ext uri="{9D8B030D-6E8A-4147-A177-3AD203B41FA5}">
                      <a16:colId xmlns:a16="http://schemas.microsoft.com/office/drawing/2014/main" val="3979294871"/>
                    </a:ext>
                  </a:extLst>
                </a:gridCol>
              </a:tblGrid>
              <a:tr h="360680">
                <a:tc>
                  <a:txBody>
                    <a:bodyPr/>
                    <a:lstStyle/>
                    <a:p>
                      <a:pPr marL="0" marR="0" algn="ctr">
                        <a:lnSpc>
                          <a:spcPct val="200000"/>
                        </a:lnSpc>
                        <a:spcBef>
                          <a:spcPts val="0"/>
                        </a:spcBef>
                        <a:spcAft>
                          <a:spcPts val="0"/>
                        </a:spcAft>
                      </a:pPr>
                      <a:r>
                        <a:rPr lang="en-US" sz="1200">
                          <a:effectLst/>
                        </a:rPr>
                        <a:t>Column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ctr">
                        <a:lnSpc>
                          <a:spcPct val="200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535572978"/>
                  </a:ext>
                </a:extLst>
              </a:tr>
              <a:tr h="360680">
                <a:tc>
                  <a:txBody>
                    <a:bodyPr/>
                    <a:lstStyle/>
                    <a:p>
                      <a:pPr marL="0" marR="0" algn="just">
                        <a:lnSpc>
                          <a:spcPct val="200000"/>
                        </a:lnSpc>
                        <a:spcBef>
                          <a:spcPts val="0"/>
                        </a:spcBef>
                        <a:spcAft>
                          <a:spcPts val="0"/>
                        </a:spcAft>
                      </a:pPr>
                      <a:r>
                        <a:rPr lang="en-US" sz="1200">
                          <a:effectLst/>
                        </a:rPr>
                        <a:t>PdId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Unique Identifier for use in update and insert operations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609338426"/>
                  </a:ext>
                </a:extLst>
              </a:tr>
              <a:tr h="360680">
                <a:tc>
                  <a:txBody>
                    <a:bodyPr/>
                    <a:lstStyle/>
                    <a:p>
                      <a:pPr marL="0" marR="0" algn="just">
                        <a:lnSpc>
                          <a:spcPct val="200000"/>
                        </a:lnSpc>
                        <a:spcBef>
                          <a:spcPts val="0"/>
                        </a:spcBef>
                        <a:spcAft>
                          <a:spcPts val="0"/>
                        </a:spcAft>
                      </a:pPr>
                      <a:r>
                        <a:rPr lang="en-US" sz="1200">
                          <a:effectLst/>
                        </a:rPr>
                        <a:t>IncidntNum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Incident number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4088204893"/>
                  </a:ext>
                </a:extLst>
              </a:tr>
              <a:tr h="360680">
                <a:tc>
                  <a:txBody>
                    <a:bodyPr/>
                    <a:lstStyle/>
                    <a:p>
                      <a:pPr marL="0" marR="0" algn="just">
                        <a:lnSpc>
                          <a:spcPct val="200000"/>
                        </a:lnSpc>
                        <a:spcBef>
                          <a:spcPts val="0"/>
                        </a:spcBef>
                        <a:spcAft>
                          <a:spcPts val="0"/>
                        </a:spcAft>
                      </a:pPr>
                      <a:r>
                        <a:rPr lang="en-US" sz="1200">
                          <a:effectLst/>
                        </a:rPr>
                        <a:t>Incident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Incident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3008834407"/>
                  </a:ext>
                </a:extLst>
              </a:tr>
              <a:tr h="360680">
                <a:tc>
                  <a:txBody>
                    <a:bodyPr/>
                    <a:lstStyle/>
                    <a:p>
                      <a:pPr marL="0" marR="0" algn="just">
                        <a:lnSpc>
                          <a:spcPct val="200000"/>
                        </a:lnSpc>
                        <a:spcBef>
                          <a:spcPts val="0"/>
                        </a:spcBef>
                        <a:spcAft>
                          <a:spcPts val="0"/>
                        </a:spcAft>
                      </a:pPr>
                      <a:r>
                        <a:rPr lang="en-US" sz="1200">
                          <a:effectLst/>
                        </a:rPr>
                        <a:t>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Category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3083446542"/>
                  </a:ext>
                </a:extLst>
              </a:tr>
              <a:tr h="360680">
                <a:tc>
                  <a:txBody>
                    <a:bodyPr/>
                    <a:lstStyle/>
                    <a:p>
                      <a:pPr marL="0" marR="0" algn="just">
                        <a:lnSpc>
                          <a:spcPct val="200000"/>
                        </a:lnSpc>
                        <a:spcBef>
                          <a:spcPts val="0"/>
                        </a:spcBef>
                        <a:spcAft>
                          <a:spcPts val="0"/>
                        </a:spcAft>
                      </a:pPr>
                      <a:r>
                        <a:rPr lang="en-US" sz="1200">
                          <a:effectLst/>
                        </a:rPr>
                        <a:t>Descript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Description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96567867"/>
                  </a:ext>
                </a:extLst>
              </a:tr>
              <a:tr h="360680">
                <a:tc>
                  <a:txBody>
                    <a:bodyPr/>
                    <a:lstStyle/>
                    <a:p>
                      <a:pPr marL="0" marR="0" algn="just">
                        <a:lnSpc>
                          <a:spcPct val="200000"/>
                        </a:lnSpc>
                        <a:spcBef>
                          <a:spcPts val="0"/>
                        </a:spcBef>
                        <a:spcAft>
                          <a:spcPts val="0"/>
                        </a:spcAft>
                      </a:pPr>
                      <a:r>
                        <a:rPr lang="en-US" sz="1200">
                          <a:effectLst/>
                        </a:rPr>
                        <a:t>DayOfWeek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Day of 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1511941441"/>
                  </a:ext>
                </a:extLst>
              </a:tr>
              <a:tr h="360680">
                <a:tc>
                  <a:txBody>
                    <a:bodyPr/>
                    <a:lstStyle/>
                    <a:p>
                      <a:pPr marL="0" marR="0" algn="just">
                        <a:lnSpc>
                          <a:spcPct val="200000"/>
                        </a:lnSpc>
                        <a:spcBef>
                          <a:spcPts val="0"/>
                        </a:spcBef>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The date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1400672382"/>
                  </a:ext>
                </a:extLst>
              </a:tr>
              <a:tr h="360680">
                <a:tc>
                  <a:txBody>
                    <a:bodyPr/>
                    <a:lstStyle/>
                    <a:p>
                      <a:pPr marL="0" marR="0" algn="just">
                        <a:lnSpc>
                          <a:spcPct val="200000"/>
                        </a:lnSpc>
                        <a:spcBef>
                          <a:spcPts val="0"/>
                        </a:spcBef>
                        <a:spcAft>
                          <a:spcPts val="0"/>
                        </a:spcAft>
                      </a:pPr>
                      <a:r>
                        <a:rPr lang="en-US" sz="1200">
                          <a:effectLst/>
                        </a:rPr>
                        <a: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Time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155602989"/>
                  </a:ext>
                </a:extLst>
              </a:tr>
              <a:tr h="360680">
                <a:tc>
                  <a:txBody>
                    <a:bodyPr/>
                    <a:lstStyle/>
                    <a:p>
                      <a:pPr marL="0" marR="0" algn="just">
                        <a:lnSpc>
                          <a:spcPct val="200000"/>
                        </a:lnSpc>
                        <a:spcBef>
                          <a:spcPts val="0"/>
                        </a:spcBef>
                        <a:spcAft>
                          <a:spcPts val="0"/>
                        </a:spcAft>
                      </a:pPr>
                      <a:r>
                        <a:rPr lang="en-US" sz="1200">
                          <a:effectLst/>
                        </a:rPr>
                        <a:t>PdDistrict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Name of the Police Department 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460573281"/>
                  </a:ext>
                </a:extLst>
              </a:tr>
              <a:tr h="360680">
                <a:tc>
                  <a:txBody>
                    <a:bodyPr/>
                    <a:lstStyle/>
                    <a:p>
                      <a:pPr marL="0" marR="0" algn="just">
                        <a:lnSpc>
                          <a:spcPct val="200000"/>
                        </a:lnSpc>
                        <a:spcBef>
                          <a:spcPts val="0"/>
                        </a:spcBef>
                        <a:spcAft>
                          <a:spcPts val="0"/>
                        </a:spcAft>
                      </a:pPr>
                      <a:r>
                        <a:rPr lang="en-US" sz="1200">
                          <a:effectLst/>
                        </a:rPr>
                        <a:t>Resolution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Resolution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519957442"/>
                  </a:ext>
                </a:extLst>
              </a:tr>
              <a:tr h="360680">
                <a:tc>
                  <a:txBody>
                    <a:bodyPr/>
                    <a:lstStyle/>
                    <a:p>
                      <a:pPr marL="0" marR="0" algn="just">
                        <a:lnSpc>
                          <a:spcPct val="200000"/>
                        </a:lnSpc>
                        <a:spcBef>
                          <a:spcPts val="0"/>
                        </a:spcBef>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Street address of the crime incident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499783556"/>
                  </a:ext>
                </a:extLst>
              </a:tr>
              <a:tr h="360680">
                <a:tc>
                  <a:txBody>
                    <a:bodyPr/>
                    <a:lstStyle/>
                    <a:p>
                      <a:pPr marL="0" marR="0" algn="just">
                        <a:lnSpc>
                          <a:spcPct val="200000"/>
                        </a:lnSpc>
                        <a:spcBef>
                          <a:spcPts val="0"/>
                        </a:spcBef>
                        <a:spcAft>
                          <a:spcPts val="0"/>
                        </a:spcAft>
                      </a:pPr>
                      <a:r>
                        <a:rPr lang="en-US" sz="12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1592147974"/>
                  </a:ext>
                </a:extLst>
              </a:tr>
              <a:tr h="360680">
                <a:tc>
                  <a:txBody>
                    <a:bodyPr/>
                    <a:lstStyle/>
                    <a:p>
                      <a:pPr marL="0" marR="0" algn="just">
                        <a:lnSpc>
                          <a:spcPct val="200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2149434933"/>
                  </a:ext>
                </a:extLst>
              </a:tr>
              <a:tr h="360680">
                <a:tc>
                  <a:txBody>
                    <a:bodyPr/>
                    <a:lstStyle/>
                    <a:p>
                      <a:pPr marL="0" marR="0" algn="just">
                        <a:lnSpc>
                          <a:spcPct val="200000"/>
                        </a:lnSpc>
                        <a:spcBef>
                          <a:spcPts val="0"/>
                        </a:spcBef>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tc>
                  <a:txBody>
                    <a:bodyPr/>
                    <a:lstStyle/>
                    <a:p>
                      <a:pPr marL="0" marR="0" algn="just">
                        <a:lnSpc>
                          <a:spcPct val="200000"/>
                        </a:lnSpc>
                        <a:spcBef>
                          <a:spcPts val="0"/>
                        </a:spcBef>
                        <a:spcAft>
                          <a:spcPts val="0"/>
                        </a:spcAft>
                      </a:pPr>
                      <a:r>
                        <a:rPr lang="en-US" sz="1200" dirty="0">
                          <a:effectLst/>
                        </a:rPr>
                        <a:t>Location of the crime incident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640" marR="71640" marT="0" marB="0"/>
                </a:tc>
                <a:extLst>
                  <a:ext uri="{0D108BD9-81ED-4DB2-BD59-A6C34878D82A}">
                    <a16:rowId xmlns:a16="http://schemas.microsoft.com/office/drawing/2014/main" val="1032308692"/>
                  </a:ext>
                </a:extLst>
              </a:tr>
            </a:tbl>
          </a:graphicData>
        </a:graphic>
      </p:graphicFrame>
    </p:spTree>
    <p:extLst>
      <p:ext uri="{BB962C8B-B14F-4D97-AF65-F5344CB8AC3E}">
        <p14:creationId xmlns:p14="http://schemas.microsoft.com/office/powerpoint/2010/main" val="189158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07037"/>
            <a:ext cx="3819821" cy="1955690"/>
          </a:xfrm>
        </p:spPr>
        <p:txBody>
          <a:bodyPr vert="horz" lIns="91440" tIns="45720" rIns="91440" bIns="45720" rtlCol="0" anchor="t">
            <a:normAutofit/>
          </a:bodyPr>
          <a:lstStyle/>
          <a:p>
            <a:pPr algn="l"/>
            <a:r>
              <a:rPr lang="en-US" sz="3200" kern="1200" cap="all" spc="30" baseline="0" dirty="0">
                <a:solidFill>
                  <a:schemeClr val="tx1"/>
                </a:solidFill>
                <a:latin typeface="+mj-lt"/>
                <a:ea typeface="+mj-ea"/>
                <a:cs typeface="+mj-cs"/>
              </a:rPr>
              <a:t>Data </a:t>
            </a:r>
            <a:br>
              <a:rPr lang="en-US" sz="3200" kern="1200" cap="all" spc="30" baseline="0" dirty="0">
                <a:solidFill>
                  <a:schemeClr val="tx1"/>
                </a:solidFill>
                <a:latin typeface="+mj-lt"/>
                <a:ea typeface="+mj-ea"/>
                <a:cs typeface="+mj-cs"/>
              </a:rPr>
            </a:br>
            <a:r>
              <a:rPr lang="en-US" sz="3200" kern="1200" cap="all" spc="30" baseline="0" dirty="0">
                <a:solidFill>
                  <a:schemeClr val="tx1"/>
                </a:solidFill>
                <a:latin typeface="+mj-lt"/>
                <a:ea typeface="+mj-ea"/>
                <a:cs typeface="+mj-cs"/>
              </a:rPr>
              <a:t>Exploration (1/3) </a:t>
            </a:r>
            <a:r>
              <a:rPr lang="en-US" kern="1200" cap="all" spc="30" baseline="0" dirty="0">
                <a:solidFill>
                  <a:schemeClr val="tx1"/>
                </a:solidFill>
                <a:latin typeface="+mj-lt"/>
                <a:ea typeface="+mj-ea"/>
                <a:cs typeface="+mj-cs"/>
              </a:rPr>
              <a:t>:</a:t>
            </a:r>
          </a:p>
        </p:txBody>
      </p:sp>
      <p:cxnSp>
        <p:nvCxnSpPr>
          <p:cNvPr id="53" name="Straight Connector 5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BC40F80-BFDB-4EC5-84D2-E17A155B3808}"/>
              </a:ext>
            </a:extLst>
          </p:cNvPr>
          <p:cNvSpPr>
            <a:spLocks noGrp="1"/>
          </p:cNvSpPr>
          <p:nvPr>
            <p:ph sz="quarter" idx="13"/>
          </p:nvPr>
        </p:nvSpPr>
        <p:spPr>
          <a:xfrm>
            <a:off x="695325" y="2862727"/>
            <a:ext cx="3706113" cy="337225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Larceny/Theft crime is considered the most crime type in that time, followed by crimes classified under the Other Offenses category then assault.</a:t>
            </a:r>
            <a:endParaRPr lang="en-US" dirty="0"/>
          </a:p>
        </p:txBody>
      </p:sp>
      <p:pic>
        <p:nvPicPr>
          <p:cNvPr id="11" name="Picture 10" descr="Chart, bar chart&#10;&#10;Description automatically generated">
            <a:extLst>
              <a:ext uri="{FF2B5EF4-FFF2-40B4-BE49-F238E27FC236}">
                <a16:creationId xmlns:a16="http://schemas.microsoft.com/office/drawing/2014/main" id="{2393D9A8-B7FF-437E-884C-EEC092D75687}"/>
              </a:ext>
            </a:extLst>
          </p:cNvPr>
          <p:cNvPicPr>
            <a:picLocks noChangeAspect="1"/>
          </p:cNvPicPr>
          <p:nvPr/>
        </p:nvPicPr>
        <p:blipFill rotWithShape="1">
          <a:blip r:embed="rId2">
            <a:extLst>
              <a:ext uri="{28A0092B-C50C-407E-A947-70E740481C1C}">
                <a14:useLocalDpi xmlns:a14="http://schemas.microsoft.com/office/drawing/2010/main" val="0"/>
              </a:ext>
            </a:extLst>
          </a:blip>
          <a:srcRect r="13716"/>
          <a:stretch/>
        </p:blipFill>
        <p:spPr>
          <a:xfrm>
            <a:off x="4961517" y="1431181"/>
            <a:ext cx="6535158" cy="5415434"/>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
        <p:nvSpPr>
          <p:cNvPr id="3" name="TextBox 2">
            <a:extLst>
              <a:ext uri="{FF2B5EF4-FFF2-40B4-BE49-F238E27FC236}">
                <a16:creationId xmlns:a16="http://schemas.microsoft.com/office/drawing/2014/main" id="{008F18AB-E74F-409B-8E93-72B5BED1A201}"/>
              </a:ext>
            </a:extLst>
          </p:cNvPr>
          <p:cNvSpPr txBox="1"/>
          <p:nvPr/>
        </p:nvSpPr>
        <p:spPr>
          <a:xfrm flipH="1">
            <a:off x="6751093" y="790084"/>
            <a:ext cx="3902613" cy="646331"/>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Crime categories distribution in SF between 2014-2017</a:t>
            </a:r>
            <a:endParaRPr lang="en-US" dirty="0"/>
          </a:p>
        </p:txBody>
      </p:sp>
    </p:spTree>
    <p:extLst>
      <p:ext uri="{BB962C8B-B14F-4D97-AF65-F5344CB8AC3E}">
        <p14:creationId xmlns:p14="http://schemas.microsoft.com/office/powerpoint/2010/main" val="207788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48855"/>
            <a:ext cx="3822084" cy="1913871"/>
          </a:xfrm>
        </p:spPr>
        <p:txBody>
          <a:bodyPr vert="horz" lIns="91440" tIns="45720" rIns="91440" bIns="45720" rtlCol="0" anchor="t">
            <a:normAutofit/>
          </a:bodyPr>
          <a:lstStyle/>
          <a:p>
            <a:pPr algn="l"/>
            <a:r>
              <a:rPr lang="en-US" sz="3200" kern="1200" cap="all" spc="30" baseline="0" dirty="0">
                <a:solidFill>
                  <a:schemeClr val="tx1"/>
                </a:solidFill>
                <a:latin typeface="+mj-lt"/>
                <a:ea typeface="+mj-ea"/>
                <a:cs typeface="+mj-cs"/>
              </a:rPr>
              <a:t>Data </a:t>
            </a:r>
            <a:br>
              <a:rPr lang="en-US" sz="3200" kern="1200" cap="all" spc="30" baseline="0" dirty="0">
                <a:solidFill>
                  <a:schemeClr val="tx1"/>
                </a:solidFill>
                <a:latin typeface="+mj-lt"/>
                <a:ea typeface="+mj-ea"/>
                <a:cs typeface="+mj-cs"/>
              </a:rPr>
            </a:br>
            <a:r>
              <a:rPr lang="en-US" sz="3200" kern="1200" cap="all" spc="30" baseline="0" dirty="0">
                <a:solidFill>
                  <a:schemeClr val="tx1"/>
                </a:solidFill>
                <a:latin typeface="+mj-lt"/>
                <a:ea typeface="+mj-ea"/>
                <a:cs typeface="+mj-cs"/>
              </a:rPr>
              <a:t>Exploration (2/3) :</a:t>
            </a:r>
          </a:p>
        </p:txBody>
      </p:sp>
      <p:cxnSp>
        <p:nvCxnSpPr>
          <p:cNvPr id="53" name="Straight Connector 5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BC40F80-BFDB-4EC5-84D2-E17A155B3808}"/>
              </a:ext>
            </a:extLst>
          </p:cNvPr>
          <p:cNvSpPr>
            <a:spLocks noGrp="1"/>
          </p:cNvSpPr>
          <p:nvPr>
            <p:ph sz="quarter" idx="13"/>
          </p:nvPr>
        </p:nvSpPr>
        <p:spPr>
          <a:xfrm>
            <a:off x="695325" y="2862727"/>
            <a:ext cx="3706113" cy="3372250"/>
          </a:xfrm>
        </p:spPr>
        <p:txBody>
          <a:bodyPr vert="horz" lIns="91440" tIns="45720" rIns="91440" bIns="45720" rtlCol="0">
            <a:normAutofit/>
          </a:bodyPr>
          <a:lstStyle/>
          <a:p>
            <a:pPr indent="-2286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crimes occur throughout the week, but crime incidents are the highest Friday and Saturday.</a:t>
            </a: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cap="none" spc="30" baseline="0">
                <a:solidFill>
                  <a:schemeClr val="tx1"/>
                </a:solidFill>
                <a:latin typeface="+mj-lt"/>
                <a:ea typeface="+mn-ea"/>
                <a:cs typeface="+mn-cs"/>
              </a:rPr>
              <a:t>Crime Analysis using Unsupervised Machine Learning</a:t>
            </a:r>
            <a:endParaRPr lang="en-US" kern="1200">
              <a:solidFill>
                <a:schemeClr val="tx1"/>
              </a:solidFill>
              <a:latin typeface="+mj-lt"/>
              <a:ea typeface="+mn-ea"/>
              <a:cs typeface="+mn-cs"/>
            </a:endParaRPr>
          </a:p>
        </p:txBody>
      </p:sp>
      <p:sp>
        <p:nvSpPr>
          <p:cNvPr id="3" name="TextBox 2">
            <a:extLst>
              <a:ext uri="{FF2B5EF4-FFF2-40B4-BE49-F238E27FC236}">
                <a16:creationId xmlns:a16="http://schemas.microsoft.com/office/drawing/2014/main" id="{008F18AB-E74F-409B-8E93-72B5BED1A201}"/>
              </a:ext>
            </a:extLst>
          </p:cNvPr>
          <p:cNvSpPr txBox="1"/>
          <p:nvPr/>
        </p:nvSpPr>
        <p:spPr>
          <a:xfrm flipH="1">
            <a:off x="6359855" y="1118855"/>
            <a:ext cx="4293849" cy="646331"/>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Total number of crimes by weekday in San Francisco County between 2014-2017</a:t>
            </a:r>
            <a:endParaRPr lang="en-US" dirty="0"/>
          </a:p>
        </p:txBody>
      </p:sp>
      <p:pic>
        <p:nvPicPr>
          <p:cNvPr id="12" name="Picture 11" descr="Chart, bar chart&#10;&#10;Description automatically generated">
            <a:extLst>
              <a:ext uri="{FF2B5EF4-FFF2-40B4-BE49-F238E27FC236}">
                <a16:creationId xmlns:a16="http://schemas.microsoft.com/office/drawing/2014/main" id="{7E1E857C-209D-4FDA-A80C-9F9495644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626" y="2157239"/>
            <a:ext cx="6340308" cy="3372247"/>
          </a:xfrm>
          <a:prstGeom prst="rect">
            <a:avLst/>
          </a:prstGeom>
        </p:spPr>
      </p:pic>
    </p:spTree>
    <p:extLst>
      <p:ext uri="{BB962C8B-B14F-4D97-AF65-F5344CB8AC3E}">
        <p14:creationId xmlns:p14="http://schemas.microsoft.com/office/powerpoint/2010/main" val="1518737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0F876D-ECAD-49DD-95DE-E4DA3D4E9CA1}">
  <ds:schemaRefs>
    <ds:schemaRef ds:uri="230e9df3-be65-4c73-a93b-d1236ebd677e"/>
    <ds:schemaRef ds:uri="http://www.w3.org/XML/1998/namespace"/>
    <ds:schemaRef ds:uri="http://schemas.microsoft.com/office/infopath/2007/PartnerControls"/>
    <ds:schemaRef ds:uri="71af3243-3dd4-4a8d-8c0d-dd76da1f02a5"/>
    <ds:schemaRef ds:uri="http://purl.org/dc/terms/"/>
    <ds:schemaRef ds:uri="http://schemas.microsoft.com/sharepoint/v3"/>
    <ds:schemaRef ds:uri="http://schemas.microsoft.com/office/2006/documentManagement/types"/>
    <ds:schemaRef ds:uri="http://schemas.openxmlformats.org/package/2006/metadata/core-properties"/>
    <ds:schemaRef ds:uri="http://purl.org/dc/elements/1.1/"/>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9187C1-630C-405A-830B-EED062A4969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7466</TotalTime>
  <Words>822</Words>
  <Application>Microsoft Office PowerPoint</Application>
  <PresentationFormat>Widescreen</PresentationFormat>
  <Paragraphs>142</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Calisto MT</vt:lpstr>
      <vt:lpstr>Univers Condensed</vt:lpstr>
      <vt:lpstr>ChronicleVTI</vt:lpstr>
      <vt:lpstr>Crime Analysis using Unsupervised Machine Learning   Crime Analysis using Unsupervised Machine Learning</vt:lpstr>
      <vt:lpstr>Problem Understanding</vt:lpstr>
      <vt:lpstr> Business Problem : </vt:lpstr>
      <vt:lpstr>Objective :   </vt:lpstr>
      <vt:lpstr>Implementation Plan: </vt:lpstr>
      <vt:lpstr>Data Understanding</vt:lpstr>
      <vt:lpstr>Data Source &amp; Description :</vt:lpstr>
      <vt:lpstr>Data  Exploration (1/3) :</vt:lpstr>
      <vt:lpstr>Data  Exploration (2/3) :</vt:lpstr>
      <vt:lpstr>Data  Exploration (3/3) :</vt:lpstr>
      <vt:lpstr>Data Preparation</vt:lpstr>
      <vt:lpstr>Data selection:</vt:lpstr>
      <vt:lpstr>Modeling</vt:lpstr>
      <vt:lpstr>K-means clustering Algorithm:</vt:lpstr>
      <vt:lpstr>Evaluation</vt:lpstr>
      <vt:lpstr>Model Evaluation : </vt:lpstr>
      <vt:lpstr>RESULT &amp; DISCUSSION</vt:lpstr>
      <vt:lpstr>PowerPoint Presentation</vt:lpstr>
      <vt:lpstr>RESULT &amp; DISCUSSION (2/2)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 Methods</dc:title>
  <dc:creator>Achraf Safsafi</dc:creator>
  <cp:lastModifiedBy>Achraf Safsafi</cp:lastModifiedBy>
  <cp:revision>17</cp:revision>
  <dcterms:created xsi:type="dcterms:W3CDTF">2022-01-05T13:49:35Z</dcterms:created>
  <dcterms:modified xsi:type="dcterms:W3CDTF">2022-03-03T21:40:17Z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