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22" r:id="rId6"/>
    <p:sldId id="323" r:id="rId7"/>
    <p:sldId id="304" r:id="rId8"/>
    <p:sldId id="306" r:id="rId9"/>
    <p:sldId id="307" r:id="rId10"/>
    <p:sldId id="315" r:id="rId11"/>
    <p:sldId id="325" r:id="rId12"/>
    <p:sldId id="281" r:id="rId13"/>
    <p:sldId id="326" r:id="rId14"/>
    <p:sldId id="310" r:id="rId15"/>
    <p:sldId id="311" r:id="rId16"/>
    <p:sldId id="312" r:id="rId17"/>
    <p:sldId id="328" r:id="rId18"/>
    <p:sldId id="317" r:id="rId19"/>
    <p:sldId id="316" r:id="rId20"/>
    <p:sldId id="318" r:id="rId21"/>
    <p:sldId id="327" r:id="rId22"/>
    <p:sldId id="321"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B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8" autoAdjust="0"/>
  </p:normalViewPr>
  <p:slideViewPr>
    <p:cSldViewPr snapToGrid="0">
      <p:cViewPr varScale="1">
        <p:scale>
          <a:sx n="70" d="100"/>
          <a:sy n="70" d="100"/>
        </p:scale>
        <p:origin x="738" y="60"/>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ctr"/>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Overall Accuracy Comparison of Different Algorithms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Stacking Ensemble</c:v>
                </c:pt>
                <c:pt idx="1">
                  <c:v>Blending Ensemble</c:v>
                </c:pt>
                <c:pt idx="2">
                  <c:v>Light Gradient Boosting Machine</c:v>
                </c:pt>
                <c:pt idx="3">
                  <c:v>Extreme Gradient Boosting</c:v>
                </c:pt>
                <c:pt idx="4">
                  <c:v>Gradient Boosting Classifier</c:v>
                </c:pt>
              </c:strCache>
            </c:strRef>
          </c:cat>
          <c:val>
            <c:numRef>
              <c:f>Sheet1!$B$2:$B$6</c:f>
              <c:numCache>
                <c:formatCode>0.00%</c:formatCode>
                <c:ptCount val="5"/>
                <c:pt idx="0">
                  <c:v>0.85609999999999997</c:v>
                </c:pt>
                <c:pt idx="1">
                  <c:v>0.85289999999999999</c:v>
                </c:pt>
                <c:pt idx="2">
                  <c:v>0.84909999999999997</c:v>
                </c:pt>
                <c:pt idx="3">
                  <c:v>0.84460000000000002</c:v>
                </c:pt>
                <c:pt idx="4">
                  <c:v>0.84370000000000001</c:v>
                </c:pt>
              </c:numCache>
            </c:numRef>
          </c:val>
          <c:extLst>
            <c:ext xmlns:c16="http://schemas.microsoft.com/office/drawing/2014/chart" uri="{C3380CC4-5D6E-409C-BE32-E72D297353CC}">
              <c16:uniqueId val="{00000000-A0DA-4DD0-AF3C-F9C85B072335}"/>
            </c:ext>
          </c:extLst>
        </c:ser>
        <c:dLbls>
          <c:dLblPos val="inEnd"/>
          <c:showLegendKey val="0"/>
          <c:showVal val="1"/>
          <c:showCatName val="0"/>
          <c:showSerName val="0"/>
          <c:showPercent val="0"/>
          <c:showBubbleSize val="0"/>
        </c:dLbls>
        <c:gapWidth val="41"/>
        <c:axId val="437867704"/>
        <c:axId val="437864824"/>
      </c:barChart>
      <c:catAx>
        <c:axId val="437867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437864824"/>
        <c:crossesAt val="0"/>
        <c:auto val="1"/>
        <c:lblAlgn val="ctr"/>
        <c:lblOffset val="100"/>
        <c:noMultiLvlLbl val="0"/>
      </c:catAx>
      <c:valAx>
        <c:axId val="437864824"/>
        <c:scaling>
          <c:orientation val="minMax"/>
        </c:scaling>
        <c:delete val="1"/>
        <c:axPos val="l"/>
        <c:numFmt formatCode="0.00%" sourceLinked="1"/>
        <c:majorTickMark val="none"/>
        <c:minorTickMark val="none"/>
        <c:tickLblPos val="nextTo"/>
        <c:crossAx val="437867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379BEC-74F6-41A5-8E1C-4CAC712179BB}"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878CFDAE-31D7-4764-ABD1-2BEF10F5B4F0}">
      <dgm:prSet phldrT="[Text]"/>
      <dgm:spPr/>
      <dgm:t>
        <a:bodyPr/>
        <a:lstStyle/>
        <a:p>
          <a:r>
            <a:rPr lang="en-US" dirty="0">
              <a:latin typeface="Calibri" panose="020F0502020204030204" pitchFamily="34" charset="0"/>
              <a:cs typeface="Calibri" panose="020F0502020204030204" pitchFamily="34" charset="0"/>
            </a:rPr>
            <a:t>Bigram Extraction</a:t>
          </a:r>
        </a:p>
      </dgm:t>
    </dgm:pt>
    <dgm:pt modelId="{D80ABBCE-EC9D-4B12-BF33-D5FD5B04551B}" type="parTrans" cxnId="{963EDE60-D3D2-45D5-B710-F7A3F5B50D2D}">
      <dgm:prSet/>
      <dgm:spPr/>
      <dgm:t>
        <a:bodyPr/>
        <a:lstStyle/>
        <a:p>
          <a:endParaRPr lang="en-US"/>
        </a:p>
      </dgm:t>
    </dgm:pt>
    <dgm:pt modelId="{DCB30ABD-F7FC-4079-A8F4-C8178F026708}" type="sibTrans" cxnId="{963EDE60-D3D2-45D5-B710-F7A3F5B50D2D}">
      <dgm:prSet/>
      <dgm:spPr/>
      <dgm:t>
        <a:bodyPr/>
        <a:lstStyle/>
        <a:p>
          <a:endParaRPr lang="en-US"/>
        </a:p>
      </dgm:t>
    </dgm:pt>
    <dgm:pt modelId="{20C5BC19-7D2C-4176-8E1C-A04D88A71433}">
      <dgm:prSet phldrT="[Text]"/>
      <dgm:spPr/>
      <dgm:t>
        <a:bodyPr/>
        <a:lstStyle/>
        <a:p>
          <a:r>
            <a:rPr lang="en-US" b="0" i="0" dirty="0">
              <a:latin typeface="Calibri" panose="020F0502020204030204" pitchFamily="34" charset="0"/>
              <a:cs typeface="Calibri" panose="020F0502020204030204" pitchFamily="34" charset="0"/>
            </a:rPr>
            <a:t>Trigram Extraction</a:t>
          </a:r>
          <a:endParaRPr lang="en-US" b="0" dirty="0">
            <a:latin typeface="Calibri" panose="020F0502020204030204" pitchFamily="34" charset="0"/>
            <a:cs typeface="Calibri" panose="020F0502020204030204" pitchFamily="34" charset="0"/>
          </a:endParaRPr>
        </a:p>
      </dgm:t>
    </dgm:pt>
    <dgm:pt modelId="{0E17D716-6076-4410-99C8-C8F908915622}" type="parTrans" cxnId="{9D4EDC56-9B3A-42DD-963A-D0B3B597FDDE}">
      <dgm:prSet/>
      <dgm:spPr/>
      <dgm:t>
        <a:bodyPr/>
        <a:lstStyle/>
        <a:p>
          <a:endParaRPr lang="en-US"/>
        </a:p>
      </dgm:t>
    </dgm:pt>
    <dgm:pt modelId="{9251F479-E38F-489B-B9E3-AE04B46CD8DE}" type="sibTrans" cxnId="{9D4EDC56-9B3A-42DD-963A-D0B3B597FDDE}">
      <dgm:prSet/>
      <dgm:spPr/>
      <dgm:t>
        <a:bodyPr/>
        <a:lstStyle/>
        <a:p>
          <a:endParaRPr lang="en-US"/>
        </a:p>
      </dgm:t>
    </dgm:pt>
    <dgm:pt modelId="{1A029D98-C3F5-4872-AF40-1CFFCCCA1211}">
      <dgm:prSet phldrT="[Text]"/>
      <dgm:spPr/>
      <dgm:t>
        <a:bodyPr/>
        <a:lstStyle/>
        <a:p>
          <a:r>
            <a:rPr lang="en-US" b="0" i="0" dirty="0">
              <a:latin typeface="Calibri" panose="020F0502020204030204" pitchFamily="34" charset="0"/>
              <a:cs typeface="Calibri" panose="020F0502020204030204" pitchFamily="34" charset="0"/>
            </a:rPr>
            <a:t>Lemmatizing</a:t>
          </a:r>
          <a:endParaRPr lang="en-US" b="0" dirty="0">
            <a:latin typeface="Calibri" panose="020F0502020204030204" pitchFamily="34" charset="0"/>
            <a:cs typeface="Calibri" panose="020F0502020204030204" pitchFamily="34" charset="0"/>
          </a:endParaRPr>
        </a:p>
      </dgm:t>
    </dgm:pt>
    <dgm:pt modelId="{2D06CD7E-ECEB-4CE4-8347-B96283468FE6}" type="parTrans" cxnId="{B1CC2C76-91D0-4481-877D-297781BC5868}">
      <dgm:prSet/>
      <dgm:spPr/>
      <dgm:t>
        <a:bodyPr/>
        <a:lstStyle/>
        <a:p>
          <a:endParaRPr lang="en-US"/>
        </a:p>
      </dgm:t>
    </dgm:pt>
    <dgm:pt modelId="{16C2F4EA-BFF6-47F7-83BD-B23E8199661E}" type="sibTrans" cxnId="{B1CC2C76-91D0-4481-877D-297781BC5868}">
      <dgm:prSet/>
      <dgm:spPr/>
      <dgm:t>
        <a:bodyPr/>
        <a:lstStyle/>
        <a:p>
          <a:endParaRPr lang="en-US"/>
        </a:p>
      </dgm:t>
    </dgm:pt>
    <dgm:pt modelId="{86640CD2-8BD6-4CEF-AB58-0C721CD6F97E}" type="pres">
      <dgm:prSet presAssocID="{9B379BEC-74F6-41A5-8E1C-4CAC712179BB}" presName="Name0" presStyleCnt="0">
        <dgm:presLayoutVars>
          <dgm:dir/>
          <dgm:resizeHandles val="exact"/>
        </dgm:presLayoutVars>
      </dgm:prSet>
      <dgm:spPr/>
    </dgm:pt>
    <dgm:pt modelId="{D173F11F-FA6F-49E3-B733-F67C339BD613}" type="pres">
      <dgm:prSet presAssocID="{878CFDAE-31D7-4764-ABD1-2BEF10F5B4F0}" presName="composite" presStyleCnt="0"/>
      <dgm:spPr/>
    </dgm:pt>
    <dgm:pt modelId="{40F8FCC4-5554-418B-8377-0E882A312CCC}" type="pres">
      <dgm:prSet presAssocID="{878CFDAE-31D7-4764-ABD1-2BEF10F5B4F0}" presName="bgChev" presStyleLbl="node1" presStyleIdx="0" presStyleCnt="3"/>
      <dgm:spPr>
        <a:solidFill>
          <a:schemeClr val="accent6">
            <a:lumMod val="75000"/>
          </a:schemeClr>
        </a:solidFill>
      </dgm:spPr>
    </dgm:pt>
    <dgm:pt modelId="{BB0ED1F1-3EFF-4EE2-BDB2-CC0732A4215C}" type="pres">
      <dgm:prSet presAssocID="{878CFDAE-31D7-4764-ABD1-2BEF10F5B4F0}" presName="txNode" presStyleLbl="fgAcc1" presStyleIdx="0" presStyleCnt="3">
        <dgm:presLayoutVars>
          <dgm:bulletEnabled val="1"/>
        </dgm:presLayoutVars>
      </dgm:prSet>
      <dgm:spPr/>
    </dgm:pt>
    <dgm:pt modelId="{4A3F8AEA-50D9-420F-84B0-0759A4739B7A}" type="pres">
      <dgm:prSet presAssocID="{DCB30ABD-F7FC-4079-A8F4-C8178F026708}" presName="compositeSpace" presStyleCnt="0"/>
      <dgm:spPr/>
    </dgm:pt>
    <dgm:pt modelId="{DCA8818A-1E7F-49B1-9D48-90C0AE7CCB08}" type="pres">
      <dgm:prSet presAssocID="{20C5BC19-7D2C-4176-8E1C-A04D88A71433}" presName="composite" presStyleCnt="0"/>
      <dgm:spPr/>
    </dgm:pt>
    <dgm:pt modelId="{78D16728-CBDE-40BC-BD0A-F5CEA8F19F76}" type="pres">
      <dgm:prSet presAssocID="{20C5BC19-7D2C-4176-8E1C-A04D88A71433}" presName="bgChev" presStyleLbl="node1" presStyleIdx="1" presStyleCnt="3"/>
      <dgm:spPr>
        <a:solidFill>
          <a:schemeClr val="accent6">
            <a:lumMod val="75000"/>
          </a:schemeClr>
        </a:solidFill>
      </dgm:spPr>
    </dgm:pt>
    <dgm:pt modelId="{2E6F5D07-E98A-4E97-BEC0-94785A93E345}" type="pres">
      <dgm:prSet presAssocID="{20C5BC19-7D2C-4176-8E1C-A04D88A71433}" presName="txNode" presStyleLbl="fgAcc1" presStyleIdx="1" presStyleCnt="3">
        <dgm:presLayoutVars>
          <dgm:bulletEnabled val="1"/>
        </dgm:presLayoutVars>
      </dgm:prSet>
      <dgm:spPr/>
    </dgm:pt>
    <dgm:pt modelId="{6E0D54E8-F683-45CE-AA66-32DC3431A628}" type="pres">
      <dgm:prSet presAssocID="{9251F479-E38F-489B-B9E3-AE04B46CD8DE}" presName="compositeSpace" presStyleCnt="0"/>
      <dgm:spPr/>
    </dgm:pt>
    <dgm:pt modelId="{F58A5697-514C-40F9-A6C5-04D0F2051196}" type="pres">
      <dgm:prSet presAssocID="{1A029D98-C3F5-4872-AF40-1CFFCCCA1211}" presName="composite" presStyleCnt="0"/>
      <dgm:spPr/>
    </dgm:pt>
    <dgm:pt modelId="{9C545478-790C-4E03-965C-678576CD2389}" type="pres">
      <dgm:prSet presAssocID="{1A029D98-C3F5-4872-AF40-1CFFCCCA1211}" presName="bgChev" presStyleLbl="node1" presStyleIdx="2" presStyleCnt="3"/>
      <dgm:spPr>
        <a:solidFill>
          <a:schemeClr val="accent6">
            <a:lumMod val="75000"/>
          </a:schemeClr>
        </a:solidFill>
      </dgm:spPr>
    </dgm:pt>
    <dgm:pt modelId="{802F0D6D-4406-4A5F-AF84-194DA7240A8F}" type="pres">
      <dgm:prSet presAssocID="{1A029D98-C3F5-4872-AF40-1CFFCCCA1211}" presName="txNode" presStyleLbl="fgAcc1" presStyleIdx="2" presStyleCnt="3" custScaleX="99201">
        <dgm:presLayoutVars>
          <dgm:bulletEnabled val="1"/>
        </dgm:presLayoutVars>
      </dgm:prSet>
      <dgm:spPr/>
    </dgm:pt>
  </dgm:ptLst>
  <dgm:cxnLst>
    <dgm:cxn modelId="{BE901708-4A57-47B0-A3E9-2ADB4A7778B5}" type="presOf" srcId="{9B379BEC-74F6-41A5-8E1C-4CAC712179BB}" destId="{86640CD2-8BD6-4CEF-AB58-0C721CD6F97E}" srcOrd="0" destOrd="0" presId="urn:microsoft.com/office/officeart/2005/8/layout/chevronAccent+Icon"/>
    <dgm:cxn modelId="{FA882A10-1662-4670-9892-5BE195971180}" type="presOf" srcId="{20C5BC19-7D2C-4176-8E1C-A04D88A71433}" destId="{2E6F5D07-E98A-4E97-BEC0-94785A93E345}" srcOrd="0" destOrd="0" presId="urn:microsoft.com/office/officeart/2005/8/layout/chevronAccent+Icon"/>
    <dgm:cxn modelId="{03802960-F468-47CA-9204-AF476F857A83}" type="presOf" srcId="{878CFDAE-31D7-4764-ABD1-2BEF10F5B4F0}" destId="{BB0ED1F1-3EFF-4EE2-BDB2-CC0732A4215C}" srcOrd="0" destOrd="0" presId="urn:microsoft.com/office/officeart/2005/8/layout/chevronAccent+Icon"/>
    <dgm:cxn modelId="{963EDE60-D3D2-45D5-B710-F7A3F5B50D2D}" srcId="{9B379BEC-74F6-41A5-8E1C-4CAC712179BB}" destId="{878CFDAE-31D7-4764-ABD1-2BEF10F5B4F0}" srcOrd="0" destOrd="0" parTransId="{D80ABBCE-EC9D-4B12-BF33-D5FD5B04551B}" sibTransId="{DCB30ABD-F7FC-4079-A8F4-C8178F026708}"/>
    <dgm:cxn modelId="{B1CC2C76-91D0-4481-877D-297781BC5868}" srcId="{9B379BEC-74F6-41A5-8E1C-4CAC712179BB}" destId="{1A029D98-C3F5-4872-AF40-1CFFCCCA1211}" srcOrd="2" destOrd="0" parTransId="{2D06CD7E-ECEB-4CE4-8347-B96283468FE6}" sibTransId="{16C2F4EA-BFF6-47F7-83BD-B23E8199661E}"/>
    <dgm:cxn modelId="{9D4EDC56-9B3A-42DD-963A-D0B3B597FDDE}" srcId="{9B379BEC-74F6-41A5-8E1C-4CAC712179BB}" destId="{20C5BC19-7D2C-4176-8E1C-A04D88A71433}" srcOrd="1" destOrd="0" parTransId="{0E17D716-6076-4410-99C8-C8F908915622}" sibTransId="{9251F479-E38F-489B-B9E3-AE04B46CD8DE}"/>
    <dgm:cxn modelId="{F264089F-88F2-4FB5-8E15-526F13C280C7}" type="presOf" srcId="{1A029D98-C3F5-4872-AF40-1CFFCCCA1211}" destId="{802F0D6D-4406-4A5F-AF84-194DA7240A8F}" srcOrd="0" destOrd="0" presId="urn:microsoft.com/office/officeart/2005/8/layout/chevronAccent+Icon"/>
    <dgm:cxn modelId="{363F3E64-1EDC-42DB-988A-A6766410A880}" type="presParOf" srcId="{86640CD2-8BD6-4CEF-AB58-0C721CD6F97E}" destId="{D173F11F-FA6F-49E3-B733-F67C339BD613}" srcOrd="0" destOrd="0" presId="urn:microsoft.com/office/officeart/2005/8/layout/chevronAccent+Icon"/>
    <dgm:cxn modelId="{A8A30CE5-A7F5-4329-908D-4AFBF36C73B9}" type="presParOf" srcId="{D173F11F-FA6F-49E3-B733-F67C339BD613}" destId="{40F8FCC4-5554-418B-8377-0E882A312CCC}" srcOrd="0" destOrd="0" presId="urn:microsoft.com/office/officeart/2005/8/layout/chevronAccent+Icon"/>
    <dgm:cxn modelId="{AD3C17EB-F502-4424-87A9-9E29B2308BD6}" type="presParOf" srcId="{D173F11F-FA6F-49E3-B733-F67C339BD613}" destId="{BB0ED1F1-3EFF-4EE2-BDB2-CC0732A4215C}" srcOrd="1" destOrd="0" presId="urn:microsoft.com/office/officeart/2005/8/layout/chevronAccent+Icon"/>
    <dgm:cxn modelId="{309D7E6D-F8D3-448E-9FEE-3DF2E2B8D2CB}" type="presParOf" srcId="{86640CD2-8BD6-4CEF-AB58-0C721CD6F97E}" destId="{4A3F8AEA-50D9-420F-84B0-0759A4739B7A}" srcOrd="1" destOrd="0" presId="urn:microsoft.com/office/officeart/2005/8/layout/chevronAccent+Icon"/>
    <dgm:cxn modelId="{D4B88874-AC13-498A-9801-280AC3A5B118}" type="presParOf" srcId="{86640CD2-8BD6-4CEF-AB58-0C721CD6F97E}" destId="{DCA8818A-1E7F-49B1-9D48-90C0AE7CCB08}" srcOrd="2" destOrd="0" presId="urn:microsoft.com/office/officeart/2005/8/layout/chevronAccent+Icon"/>
    <dgm:cxn modelId="{975765C5-721C-4FD2-A3E2-ABAD0001B436}" type="presParOf" srcId="{DCA8818A-1E7F-49B1-9D48-90C0AE7CCB08}" destId="{78D16728-CBDE-40BC-BD0A-F5CEA8F19F76}" srcOrd="0" destOrd="0" presId="urn:microsoft.com/office/officeart/2005/8/layout/chevronAccent+Icon"/>
    <dgm:cxn modelId="{7F06D142-76F4-451C-951E-B82650A80162}" type="presParOf" srcId="{DCA8818A-1E7F-49B1-9D48-90C0AE7CCB08}" destId="{2E6F5D07-E98A-4E97-BEC0-94785A93E345}" srcOrd="1" destOrd="0" presId="urn:microsoft.com/office/officeart/2005/8/layout/chevronAccent+Icon"/>
    <dgm:cxn modelId="{E255251E-7ECC-431D-A71C-F7794BE1BCF8}" type="presParOf" srcId="{86640CD2-8BD6-4CEF-AB58-0C721CD6F97E}" destId="{6E0D54E8-F683-45CE-AA66-32DC3431A628}" srcOrd="3" destOrd="0" presId="urn:microsoft.com/office/officeart/2005/8/layout/chevronAccent+Icon"/>
    <dgm:cxn modelId="{6A04B203-31CF-4B2B-944B-C34F7C6BFDC2}" type="presParOf" srcId="{86640CD2-8BD6-4CEF-AB58-0C721CD6F97E}" destId="{F58A5697-514C-40F9-A6C5-04D0F2051196}" srcOrd="4" destOrd="0" presId="urn:microsoft.com/office/officeart/2005/8/layout/chevronAccent+Icon"/>
    <dgm:cxn modelId="{F0B2419D-6F9A-49FE-934C-0181C87004AC}" type="presParOf" srcId="{F58A5697-514C-40F9-A6C5-04D0F2051196}" destId="{9C545478-790C-4E03-965C-678576CD2389}" srcOrd="0" destOrd="0" presId="urn:microsoft.com/office/officeart/2005/8/layout/chevronAccent+Icon"/>
    <dgm:cxn modelId="{8F87FF61-39C4-46F5-9A82-6A247C226B56}" type="presParOf" srcId="{F58A5697-514C-40F9-A6C5-04D0F2051196}" destId="{802F0D6D-4406-4A5F-AF84-194DA7240A8F}"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379BEC-74F6-41A5-8E1C-4CAC712179BB}"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61D654B0-FFD0-42E3-909A-782DBC29E197}">
      <dgm:prSet phldrT="[Text]" custT="1"/>
      <dgm:spPr/>
      <dgm:t>
        <a:bodyPr/>
        <a:lstStyle/>
        <a:p>
          <a:r>
            <a:rPr lang="en-US" sz="1100" dirty="0">
              <a:latin typeface="Calibri" panose="020F0502020204030204" pitchFamily="34" charset="0"/>
              <a:cs typeface="Calibri" panose="020F0502020204030204" pitchFamily="34" charset="0"/>
            </a:rPr>
            <a:t>Removing numeric and special characters</a:t>
          </a:r>
        </a:p>
      </dgm:t>
    </dgm:pt>
    <dgm:pt modelId="{6E7E3060-8B81-491F-B55C-0C769FC5280E}" type="parTrans" cxnId="{EFA56EDA-D9A0-4F17-9803-D7DB740776CD}">
      <dgm:prSet/>
      <dgm:spPr/>
      <dgm:t>
        <a:bodyPr/>
        <a:lstStyle/>
        <a:p>
          <a:endParaRPr lang="en-US"/>
        </a:p>
      </dgm:t>
    </dgm:pt>
    <dgm:pt modelId="{92932C73-39F1-44B6-A5C3-61A868D35058}" type="sibTrans" cxnId="{EFA56EDA-D9A0-4F17-9803-D7DB740776CD}">
      <dgm:prSet/>
      <dgm:spPr/>
      <dgm:t>
        <a:bodyPr/>
        <a:lstStyle/>
        <a:p>
          <a:endParaRPr lang="en-US"/>
        </a:p>
      </dgm:t>
    </dgm:pt>
    <dgm:pt modelId="{20C5BC19-7D2C-4176-8E1C-A04D88A71433}">
      <dgm:prSet phldrT="[Text]"/>
      <dgm:spPr/>
      <dgm:t>
        <a:bodyPr/>
        <a:lstStyle/>
        <a:p>
          <a:r>
            <a:rPr lang="en-US" b="0" i="0" dirty="0">
              <a:latin typeface="Calibri" panose="020F0502020204030204" pitchFamily="34" charset="0"/>
              <a:cs typeface="Calibri" panose="020F0502020204030204" pitchFamily="34" charset="0"/>
            </a:rPr>
            <a:t>Word Tokenization</a:t>
          </a:r>
          <a:endParaRPr lang="en-US" b="0" dirty="0">
            <a:latin typeface="Calibri" panose="020F0502020204030204" pitchFamily="34" charset="0"/>
            <a:cs typeface="Calibri" panose="020F0502020204030204" pitchFamily="34" charset="0"/>
          </a:endParaRPr>
        </a:p>
      </dgm:t>
    </dgm:pt>
    <dgm:pt modelId="{0E17D716-6076-4410-99C8-C8F908915622}" type="parTrans" cxnId="{9D4EDC56-9B3A-42DD-963A-D0B3B597FDDE}">
      <dgm:prSet/>
      <dgm:spPr/>
      <dgm:t>
        <a:bodyPr/>
        <a:lstStyle/>
        <a:p>
          <a:endParaRPr lang="en-US"/>
        </a:p>
      </dgm:t>
    </dgm:pt>
    <dgm:pt modelId="{9251F479-E38F-489B-B9E3-AE04B46CD8DE}" type="sibTrans" cxnId="{9D4EDC56-9B3A-42DD-963A-D0B3B597FDDE}">
      <dgm:prSet/>
      <dgm:spPr/>
      <dgm:t>
        <a:bodyPr/>
        <a:lstStyle/>
        <a:p>
          <a:endParaRPr lang="en-US"/>
        </a:p>
      </dgm:t>
    </dgm:pt>
    <dgm:pt modelId="{7DE40F22-B980-4F81-BE63-6DE57724B56A}">
      <dgm:prSet phldrT="[Text]" custT="1"/>
      <dgm:spPr/>
      <dgm:t>
        <a:bodyPr/>
        <a:lstStyle/>
        <a:p>
          <a:r>
            <a:rPr lang="en-US" sz="1100" dirty="0">
              <a:latin typeface="Calibri" panose="020F0502020204030204" pitchFamily="34" charset="0"/>
              <a:cs typeface="Calibri" panose="020F0502020204030204" pitchFamily="34" charset="0"/>
            </a:rPr>
            <a:t>Removing Stopword</a:t>
          </a:r>
        </a:p>
      </dgm:t>
    </dgm:pt>
    <dgm:pt modelId="{89FBB0B2-9114-4757-9494-E9057BB0FA41}" type="parTrans" cxnId="{9EB0F7F5-FFA9-4D9D-AAAA-026AD8F2238A}">
      <dgm:prSet/>
      <dgm:spPr/>
      <dgm:t>
        <a:bodyPr/>
        <a:lstStyle/>
        <a:p>
          <a:endParaRPr lang="en-US"/>
        </a:p>
      </dgm:t>
    </dgm:pt>
    <dgm:pt modelId="{93BBE0BB-9D53-48A1-B72A-920AE2FEEBFC}" type="sibTrans" cxnId="{9EB0F7F5-FFA9-4D9D-AAAA-026AD8F2238A}">
      <dgm:prSet/>
      <dgm:spPr/>
      <dgm:t>
        <a:bodyPr/>
        <a:lstStyle/>
        <a:p>
          <a:endParaRPr lang="en-US"/>
        </a:p>
      </dgm:t>
    </dgm:pt>
    <dgm:pt modelId="{86640CD2-8BD6-4CEF-AB58-0C721CD6F97E}" type="pres">
      <dgm:prSet presAssocID="{9B379BEC-74F6-41A5-8E1C-4CAC712179BB}" presName="Name0" presStyleCnt="0">
        <dgm:presLayoutVars>
          <dgm:dir/>
          <dgm:resizeHandles val="exact"/>
        </dgm:presLayoutVars>
      </dgm:prSet>
      <dgm:spPr/>
    </dgm:pt>
    <dgm:pt modelId="{E71498A8-0D2B-4DE8-BA3A-E1D73A0FB197}" type="pres">
      <dgm:prSet presAssocID="{61D654B0-FFD0-42E3-909A-782DBC29E197}" presName="composite" presStyleCnt="0"/>
      <dgm:spPr/>
    </dgm:pt>
    <dgm:pt modelId="{D5BE1A69-FC8C-4F55-A5E0-4E7E0A350F9B}" type="pres">
      <dgm:prSet presAssocID="{61D654B0-FFD0-42E3-909A-782DBC29E197}" presName="bgChev" presStyleLbl="node1" presStyleIdx="0" presStyleCnt="3" custLinFactNeighborX="7148" custLinFactNeighborY="6249"/>
      <dgm:spPr>
        <a:solidFill>
          <a:schemeClr val="accent6">
            <a:lumMod val="75000"/>
          </a:schemeClr>
        </a:solidFill>
      </dgm:spPr>
    </dgm:pt>
    <dgm:pt modelId="{9EF2D0ED-CAC2-483E-A04C-96CF6A36709E}" type="pres">
      <dgm:prSet presAssocID="{61D654B0-FFD0-42E3-909A-782DBC29E197}" presName="txNode" presStyleLbl="fgAcc1" presStyleIdx="0" presStyleCnt="3" custScaleX="116375">
        <dgm:presLayoutVars>
          <dgm:bulletEnabled val="1"/>
        </dgm:presLayoutVars>
      </dgm:prSet>
      <dgm:spPr/>
    </dgm:pt>
    <dgm:pt modelId="{0C78FF1F-B1F7-494F-88C5-1CBBF4ED0733}" type="pres">
      <dgm:prSet presAssocID="{92932C73-39F1-44B6-A5C3-61A868D35058}" presName="compositeSpace" presStyleCnt="0"/>
      <dgm:spPr/>
    </dgm:pt>
    <dgm:pt modelId="{DCA8818A-1E7F-49B1-9D48-90C0AE7CCB08}" type="pres">
      <dgm:prSet presAssocID="{20C5BC19-7D2C-4176-8E1C-A04D88A71433}" presName="composite" presStyleCnt="0"/>
      <dgm:spPr/>
    </dgm:pt>
    <dgm:pt modelId="{78D16728-CBDE-40BC-BD0A-F5CEA8F19F76}" type="pres">
      <dgm:prSet presAssocID="{20C5BC19-7D2C-4176-8E1C-A04D88A71433}" presName="bgChev" presStyleLbl="node1" presStyleIdx="1" presStyleCnt="3" custScaleY="116209"/>
      <dgm:spPr>
        <a:solidFill>
          <a:schemeClr val="accent6">
            <a:lumMod val="75000"/>
          </a:schemeClr>
        </a:solidFill>
      </dgm:spPr>
    </dgm:pt>
    <dgm:pt modelId="{2E6F5D07-E98A-4E97-BEC0-94785A93E345}" type="pres">
      <dgm:prSet presAssocID="{20C5BC19-7D2C-4176-8E1C-A04D88A71433}" presName="txNode" presStyleLbl="fgAcc1" presStyleIdx="1" presStyleCnt="3">
        <dgm:presLayoutVars>
          <dgm:bulletEnabled val="1"/>
        </dgm:presLayoutVars>
      </dgm:prSet>
      <dgm:spPr/>
    </dgm:pt>
    <dgm:pt modelId="{25A4E4E7-4374-42CA-AFA8-C9119DFC126A}" type="pres">
      <dgm:prSet presAssocID="{9251F479-E38F-489B-B9E3-AE04B46CD8DE}" presName="compositeSpace" presStyleCnt="0"/>
      <dgm:spPr/>
    </dgm:pt>
    <dgm:pt modelId="{AF794AD9-EEC6-42B5-A867-52F3689F20F8}" type="pres">
      <dgm:prSet presAssocID="{7DE40F22-B980-4F81-BE63-6DE57724B56A}" presName="composite" presStyleCnt="0"/>
      <dgm:spPr/>
    </dgm:pt>
    <dgm:pt modelId="{48E85DDF-15CB-410A-972F-03E585F75E96}" type="pres">
      <dgm:prSet presAssocID="{7DE40F22-B980-4F81-BE63-6DE57724B56A}" presName="bgChev" presStyleLbl="node1" presStyleIdx="2" presStyleCnt="3"/>
      <dgm:spPr>
        <a:solidFill>
          <a:schemeClr val="accent6">
            <a:lumMod val="75000"/>
          </a:schemeClr>
        </a:solidFill>
      </dgm:spPr>
    </dgm:pt>
    <dgm:pt modelId="{8B7E2CBB-C822-4A8B-9CA5-FF8C1859B8A5}" type="pres">
      <dgm:prSet presAssocID="{7DE40F22-B980-4F81-BE63-6DE57724B56A}" presName="txNode" presStyleLbl="fgAcc1" presStyleIdx="2" presStyleCnt="3">
        <dgm:presLayoutVars>
          <dgm:bulletEnabled val="1"/>
        </dgm:presLayoutVars>
      </dgm:prSet>
      <dgm:spPr/>
    </dgm:pt>
  </dgm:ptLst>
  <dgm:cxnLst>
    <dgm:cxn modelId="{BE901708-4A57-47B0-A3E9-2ADB4A7778B5}" type="presOf" srcId="{9B379BEC-74F6-41A5-8E1C-4CAC712179BB}" destId="{86640CD2-8BD6-4CEF-AB58-0C721CD6F97E}" srcOrd="0" destOrd="0" presId="urn:microsoft.com/office/officeart/2005/8/layout/chevronAccent+Icon"/>
    <dgm:cxn modelId="{FA882A10-1662-4670-9892-5BE195971180}" type="presOf" srcId="{20C5BC19-7D2C-4176-8E1C-A04D88A71433}" destId="{2E6F5D07-E98A-4E97-BEC0-94785A93E345}" srcOrd="0" destOrd="0" presId="urn:microsoft.com/office/officeart/2005/8/layout/chevronAccent+Icon"/>
    <dgm:cxn modelId="{9D4EDC56-9B3A-42DD-963A-D0B3B597FDDE}" srcId="{9B379BEC-74F6-41A5-8E1C-4CAC712179BB}" destId="{20C5BC19-7D2C-4176-8E1C-A04D88A71433}" srcOrd="1" destOrd="0" parTransId="{0E17D716-6076-4410-99C8-C8F908915622}" sibTransId="{9251F479-E38F-489B-B9E3-AE04B46CD8DE}"/>
    <dgm:cxn modelId="{AB6370C0-AECA-41CE-9EB7-2D4CFD01AB1E}" type="presOf" srcId="{61D654B0-FFD0-42E3-909A-782DBC29E197}" destId="{9EF2D0ED-CAC2-483E-A04C-96CF6A36709E}" srcOrd="0" destOrd="0" presId="urn:microsoft.com/office/officeart/2005/8/layout/chevronAccent+Icon"/>
    <dgm:cxn modelId="{EFA56EDA-D9A0-4F17-9803-D7DB740776CD}" srcId="{9B379BEC-74F6-41A5-8E1C-4CAC712179BB}" destId="{61D654B0-FFD0-42E3-909A-782DBC29E197}" srcOrd="0" destOrd="0" parTransId="{6E7E3060-8B81-491F-B55C-0C769FC5280E}" sibTransId="{92932C73-39F1-44B6-A5C3-61A868D35058}"/>
    <dgm:cxn modelId="{533DC9F2-E3C1-4AC4-8ED8-BAB39A48DAA9}" type="presOf" srcId="{7DE40F22-B980-4F81-BE63-6DE57724B56A}" destId="{8B7E2CBB-C822-4A8B-9CA5-FF8C1859B8A5}" srcOrd="0" destOrd="0" presId="urn:microsoft.com/office/officeart/2005/8/layout/chevronAccent+Icon"/>
    <dgm:cxn modelId="{9EB0F7F5-FFA9-4D9D-AAAA-026AD8F2238A}" srcId="{9B379BEC-74F6-41A5-8E1C-4CAC712179BB}" destId="{7DE40F22-B980-4F81-BE63-6DE57724B56A}" srcOrd="2" destOrd="0" parTransId="{89FBB0B2-9114-4757-9494-E9057BB0FA41}" sibTransId="{93BBE0BB-9D53-48A1-B72A-920AE2FEEBFC}"/>
    <dgm:cxn modelId="{26A9C70E-F3F4-4EE2-B609-25DB107199E6}" type="presParOf" srcId="{86640CD2-8BD6-4CEF-AB58-0C721CD6F97E}" destId="{E71498A8-0D2B-4DE8-BA3A-E1D73A0FB197}" srcOrd="0" destOrd="0" presId="urn:microsoft.com/office/officeart/2005/8/layout/chevronAccent+Icon"/>
    <dgm:cxn modelId="{E5AB52FD-C75E-4B27-B36F-EC3E65FAF431}" type="presParOf" srcId="{E71498A8-0D2B-4DE8-BA3A-E1D73A0FB197}" destId="{D5BE1A69-FC8C-4F55-A5E0-4E7E0A350F9B}" srcOrd="0" destOrd="0" presId="urn:microsoft.com/office/officeart/2005/8/layout/chevronAccent+Icon"/>
    <dgm:cxn modelId="{B43A9F06-4EB1-4DAB-9243-A35DABC28537}" type="presParOf" srcId="{E71498A8-0D2B-4DE8-BA3A-E1D73A0FB197}" destId="{9EF2D0ED-CAC2-483E-A04C-96CF6A36709E}" srcOrd="1" destOrd="0" presId="urn:microsoft.com/office/officeart/2005/8/layout/chevronAccent+Icon"/>
    <dgm:cxn modelId="{3F8276D0-CCBD-475E-A67B-8F9DDAAE1039}" type="presParOf" srcId="{86640CD2-8BD6-4CEF-AB58-0C721CD6F97E}" destId="{0C78FF1F-B1F7-494F-88C5-1CBBF4ED0733}" srcOrd="1" destOrd="0" presId="urn:microsoft.com/office/officeart/2005/8/layout/chevronAccent+Icon"/>
    <dgm:cxn modelId="{D4B88874-AC13-498A-9801-280AC3A5B118}" type="presParOf" srcId="{86640CD2-8BD6-4CEF-AB58-0C721CD6F97E}" destId="{DCA8818A-1E7F-49B1-9D48-90C0AE7CCB08}" srcOrd="2" destOrd="0" presId="urn:microsoft.com/office/officeart/2005/8/layout/chevronAccent+Icon"/>
    <dgm:cxn modelId="{975765C5-721C-4FD2-A3E2-ABAD0001B436}" type="presParOf" srcId="{DCA8818A-1E7F-49B1-9D48-90C0AE7CCB08}" destId="{78D16728-CBDE-40BC-BD0A-F5CEA8F19F76}" srcOrd="0" destOrd="0" presId="urn:microsoft.com/office/officeart/2005/8/layout/chevronAccent+Icon"/>
    <dgm:cxn modelId="{7F06D142-76F4-451C-951E-B82650A80162}" type="presParOf" srcId="{DCA8818A-1E7F-49B1-9D48-90C0AE7CCB08}" destId="{2E6F5D07-E98A-4E97-BEC0-94785A93E345}" srcOrd="1" destOrd="0" presId="urn:microsoft.com/office/officeart/2005/8/layout/chevronAccent+Icon"/>
    <dgm:cxn modelId="{F65B8474-0B88-48B8-A9F4-FB9CC11BE0AE}" type="presParOf" srcId="{86640CD2-8BD6-4CEF-AB58-0C721CD6F97E}" destId="{25A4E4E7-4374-42CA-AFA8-C9119DFC126A}" srcOrd="3" destOrd="0" presId="urn:microsoft.com/office/officeart/2005/8/layout/chevronAccent+Icon"/>
    <dgm:cxn modelId="{79174965-8206-49A1-AE87-20C396ACA4EA}" type="presParOf" srcId="{86640CD2-8BD6-4CEF-AB58-0C721CD6F97E}" destId="{AF794AD9-EEC6-42B5-A867-52F3689F20F8}" srcOrd="4" destOrd="0" presId="urn:microsoft.com/office/officeart/2005/8/layout/chevronAccent+Icon"/>
    <dgm:cxn modelId="{1B34FD15-839E-4DF9-9348-75B5F205E14B}" type="presParOf" srcId="{AF794AD9-EEC6-42B5-A867-52F3689F20F8}" destId="{48E85DDF-15CB-410A-972F-03E585F75E96}" srcOrd="0" destOrd="0" presId="urn:microsoft.com/office/officeart/2005/8/layout/chevronAccent+Icon"/>
    <dgm:cxn modelId="{3D78C88E-B7D1-4FFA-A290-FCF0F640F084}" type="presParOf" srcId="{AF794AD9-EEC6-42B5-A867-52F3689F20F8}" destId="{8B7E2CBB-C822-4A8B-9CA5-FF8C1859B8A5}" srcOrd="1" destOrd="0" presId="urn:microsoft.com/office/officeart/2005/8/layout/chevronAccen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79BEC-74F6-41A5-8E1C-4CAC712179BB}"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86640CD2-8BD6-4CEF-AB58-0C721CD6F97E}" type="pres">
      <dgm:prSet presAssocID="{9B379BEC-74F6-41A5-8E1C-4CAC712179BB}" presName="Name0" presStyleCnt="0">
        <dgm:presLayoutVars>
          <dgm:dir/>
          <dgm:resizeHandles val="exact"/>
        </dgm:presLayoutVars>
      </dgm:prSet>
      <dgm:spPr/>
    </dgm:pt>
  </dgm:ptLst>
  <dgm:cxnLst>
    <dgm:cxn modelId="{BE901708-4A57-47B0-A3E9-2ADB4A7778B5}" type="presOf" srcId="{9B379BEC-74F6-41A5-8E1C-4CAC712179BB}" destId="{86640CD2-8BD6-4CEF-AB58-0C721CD6F97E}" srcOrd="0" destOrd="0" presId="urn:microsoft.com/office/officeart/2005/8/layout/chevronAccent+Icon"/>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4C5784-C417-425F-84A9-4D34D4739F2E}" type="doc">
      <dgm:prSet loTypeId="urn:microsoft.com/office/officeart/2005/8/layout/hProcess3" loCatId="process" qsTypeId="urn:microsoft.com/office/officeart/2005/8/quickstyle/simple1" qsCatId="simple" csTypeId="urn:microsoft.com/office/officeart/2005/8/colors/accent1_2" csCatId="accent1" phldr="1"/>
      <dgm:spPr/>
    </dgm:pt>
    <dgm:pt modelId="{3A0EDCCC-C54C-4AB2-9B84-A71ABEBE3B63}">
      <dgm:prSet phldrT="[Text]"/>
      <dgm:spPr/>
      <dgm:t>
        <a:bodyPr/>
        <a:lstStyle/>
        <a:p>
          <a:r>
            <a:rPr lang="en-US" dirty="0">
              <a:latin typeface="Calibri" panose="020F0502020204030204" pitchFamily="34" charset="0"/>
              <a:cs typeface="Calibri" panose="020F0502020204030204" pitchFamily="34" charset="0"/>
            </a:rPr>
            <a:t>Text Preprocessing</a:t>
          </a:r>
        </a:p>
      </dgm:t>
    </dgm:pt>
    <dgm:pt modelId="{115AF9FB-3C7E-4AD9-9FBF-C8C3E1273FBE}" type="parTrans" cxnId="{016060F9-7114-4F04-B142-8EFA74926495}">
      <dgm:prSet/>
      <dgm:spPr/>
      <dgm:t>
        <a:bodyPr/>
        <a:lstStyle/>
        <a:p>
          <a:endParaRPr lang="en-US"/>
        </a:p>
      </dgm:t>
    </dgm:pt>
    <dgm:pt modelId="{960764D1-DFB8-4B96-9578-E208D1F8772E}" type="sibTrans" cxnId="{016060F9-7114-4F04-B142-8EFA74926495}">
      <dgm:prSet/>
      <dgm:spPr/>
      <dgm:t>
        <a:bodyPr/>
        <a:lstStyle/>
        <a:p>
          <a:endParaRPr lang="en-US"/>
        </a:p>
      </dgm:t>
    </dgm:pt>
    <dgm:pt modelId="{EC132FC4-A72A-46D0-9E00-5BE3AD988F57}" type="pres">
      <dgm:prSet presAssocID="{3D4C5784-C417-425F-84A9-4D34D4739F2E}" presName="Name0" presStyleCnt="0">
        <dgm:presLayoutVars>
          <dgm:dir/>
          <dgm:animLvl val="lvl"/>
          <dgm:resizeHandles val="exact"/>
        </dgm:presLayoutVars>
      </dgm:prSet>
      <dgm:spPr/>
    </dgm:pt>
    <dgm:pt modelId="{148512EB-25B4-4980-8D01-DFA9E78B4B50}" type="pres">
      <dgm:prSet presAssocID="{3D4C5784-C417-425F-84A9-4D34D4739F2E}" presName="dummy" presStyleCnt="0"/>
      <dgm:spPr/>
    </dgm:pt>
    <dgm:pt modelId="{BEC10BFE-E70A-44B4-9435-79830EEE513B}" type="pres">
      <dgm:prSet presAssocID="{3D4C5784-C417-425F-84A9-4D34D4739F2E}" presName="linH" presStyleCnt="0"/>
      <dgm:spPr/>
    </dgm:pt>
    <dgm:pt modelId="{997E560E-18AE-4EB0-89A6-F0728B1EAF9B}" type="pres">
      <dgm:prSet presAssocID="{3D4C5784-C417-425F-84A9-4D34D4739F2E}" presName="padding1" presStyleCnt="0"/>
      <dgm:spPr/>
    </dgm:pt>
    <dgm:pt modelId="{3C0EA914-25BC-4537-9F1F-E65E5461E49D}" type="pres">
      <dgm:prSet presAssocID="{3A0EDCCC-C54C-4AB2-9B84-A71ABEBE3B63}" presName="linV" presStyleCnt="0"/>
      <dgm:spPr/>
    </dgm:pt>
    <dgm:pt modelId="{EF6D61DE-CA1E-4DB0-925D-5A6178D37C2D}" type="pres">
      <dgm:prSet presAssocID="{3A0EDCCC-C54C-4AB2-9B84-A71ABEBE3B63}" presName="spVertical1" presStyleCnt="0"/>
      <dgm:spPr/>
    </dgm:pt>
    <dgm:pt modelId="{71CC7CBB-C8A6-4083-BC97-2EB663DEE8F4}" type="pres">
      <dgm:prSet presAssocID="{3A0EDCCC-C54C-4AB2-9B84-A71ABEBE3B63}" presName="parTx" presStyleLbl="revTx" presStyleIdx="0" presStyleCnt="1">
        <dgm:presLayoutVars>
          <dgm:chMax val="0"/>
          <dgm:chPref val="0"/>
          <dgm:bulletEnabled val="1"/>
        </dgm:presLayoutVars>
      </dgm:prSet>
      <dgm:spPr/>
    </dgm:pt>
    <dgm:pt modelId="{8C2BAD8D-5844-400C-82B9-473D593D975F}" type="pres">
      <dgm:prSet presAssocID="{3A0EDCCC-C54C-4AB2-9B84-A71ABEBE3B63}" presName="spVertical2" presStyleCnt="0"/>
      <dgm:spPr/>
    </dgm:pt>
    <dgm:pt modelId="{66C17F84-D4C7-472A-9CE1-2E11CC9A8E63}" type="pres">
      <dgm:prSet presAssocID="{3A0EDCCC-C54C-4AB2-9B84-A71ABEBE3B63}" presName="spVertical3" presStyleCnt="0"/>
      <dgm:spPr/>
    </dgm:pt>
    <dgm:pt modelId="{C9B11FF9-3EB0-400E-85F1-689BE961321F}" type="pres">
      <dgm:prSet presAssocID="{3D4C5784-C417-425F-84A9-4D34D4739F2E}" presName="padding2" presStyleCnt="0"/>
      <dgm:spPr/>
    </dgm:pt>
    <dgm:pt modelId="{2369BB74-8D3D-44A2-8086-DC554F91FACD}" type="pres">
      <dgm:prSet presAssocID="{3D4C5784-C417-425F-84A9-4D34D4739F2E}" presName="negArrow" presStyleCnt="0"/>
      <dgm:spPr/>
    </dgm:pt>
    <dgm:pt modelId="{41D83F24-8F1E-467E-A6F1-0F557F7813C5}" type="pres">
      <dgm:prSet presAssocID="{3D4C5784-C417-425F-84A9-4D34D4739F2E}" presName="backgroundArrow" presStyleLbl="node1" presStyleIdx="0" presStyleCnt="1"/>
      <dgm:spPr>
        <a:solidFill>
          <a:schemeClr val="accent6">
            <a:lumMod val="40000"/>
            <a:lumOff val="60000"/>
          </a:schemeClr>
        </a:solidFill>
      </dgm:spPr>
    </dgm:pt>
  </dgm:ptLst>
  <dgm:cxnLst>
    <dgm:cxn modelId="{72D9B57F-01F7-4CAA-8AFC-D0FA219913F8}" type="presOf" srcId="{3A0EDCCC-C54C-4AB2-9B84-A71ABEBE3B63}" destId="{71CC7CBB-C8A6-4083-BC97-2EB663DEE8F4}" srcOrd="0" destOrd="0" presId="urn:microsoft.com/office/officeart/2005/8/layout/hProcess3"/>
    <dgm:cxn modelId="{D75D52D2-2BF1-4081-B8B3-ABE03DF5B455}" type="presOf" srcId="{3D4C5784-C417-425F-84A9-4D34D4739F2E}" destId="{EC132FC4-A72A-46D0-9E00-5BE3AD988F57}" srcOrd="0" destOrd="0" presId="urn:microsoft.com/office/officeart/2005/8/layout/hProcess3"/>
    <dgm:cxn modelId="{016060F9-7114-4F04-B142-8EFA74926495}" srcId="{3D4C5784-C417-425F-84A9-4D34D4739F2E}" destId="{3A0EDCCC-C54C-4AB2-9B84-A71ABEBE3B63}" srcOrd="0" destOrd="0" parTransId="{115AF9FB-3C7E-4AD9-9FBF-C8C3E1273FBE}" sibTransId="{960764D1-DFB8-4B96-9578-E208D1F8772E}"/>
    <dgm:cxn modelId="{C4D93103-BB3B-478D-B2ED-7E64109DE419}" type="presParOf" srcId="{EC132FC4-A72A-46D0-9E00-5BE3AD988F57}" destId="{148512EB-25B4-4980-8D01-DFA9E78B4B50}" srcOrd="0" destOrd="0" presId="urn:microsoft.com/office/officeart/2005/8/layout/hProcess3"/>
    <dgm:cxn modelId="{468CD5EC-F2B8-44BA-827B-994C01D436AE}" type="presParOf" srcId="{EC132FC4-A72A-46D0-9E00-5BE3AD988F57}" destId="{BEC10BFE-E70A-44B4-9435-79830EEE513B}" srcOrd="1" destOrd="0" presId="urn:microsoft.com/office/officeart/2005/8/layout/hProcess3"/>
    <dgm:cxn modelId="{547D3FFF-BFB3-48FA-BDAE-A520BB3DA5D8}" type="presParOf" srcId="{BEC10BFE-E70A-44B4-9435-79830EEE513B}" destId="{997E560E-18AE-4EB0-89A6-F0728B1EAF9B}" srcOrd="0" destOrd="0" presId="urn:microsoft.com/office/officeart/2005/8/layout/hProcess3"/>
    <dgm:cxn modelId="{11DE5CB8-A85F-40B2-841F-B2013874E88B}" type="presParOf" srcId="{BEC10BFE-E70A-44B4-9435-79830EEE513B}" destId="{3C0EA914-25BC-4537-9F1F-E65E5461E49D}" srcOrd="1" destOrd="0" presId="urn:microsoft.com/office/officeart/2005/8/layout/hProcess3"/>
    <dgm:cxn modelId="{B7F8F79E-C835-4A4D-82CD-AB9CC7747F66}" type="presParOf" srcId="{3C0EA914-25BC-4537-9F1F-E65E5461E49D}" destId="{EF6D61DE-CA1E-4DB0-925D-5A6178D37C2D}" srcOrd="0" destOrd="0" presId="urn:microsoft.com/office/officeart/2005/8/layout/hProcess3"/>
    <dgm:cxn modelId="{EE8C19F0-C297-41F4-8AFE-6E8F9A26FD18}" type="presParOf" srcId="{3C0EA914-25BC-4537-9F1F-E65E5461E49D}" destId="{71CC7CBB-C8A6-4083-BC97-2EB663DEE8F4}" srcOrd="1" destOrd="0" presId="urn:microsoft.com/office/officeart/2005/8/layout/hProcess3"/>
    <dgm:cxn modelId="{18C53562-C67A-4ACC-A889-398D5DBB51CA}" type="presParOf" srcId="{3C0EA914-25BC-4537-9F1F-E65E5461E49D}" destId="{8C2BAD8D-5844-400C-82B9-473D593D975F}" srcOrd="2" destOrd="0" presId="urn:microsoft.com/office/officeart/2005/8/layout/hProcess3"/>
    <dgm:cxn modelId="{40197495-F4A8-4E28-B9A6-AA689A8D94E1}" type="presParOf" srcId="{3C0EA914-25BC-4537-9F1F-E65E5461E49D}" destId="{66C17F84-D4C7-472A-9CE1-2E11CC9A8E63}" srcOrd="3" destOrd="0" presId="urn:microsoft.com/office/officeart/2005/8/layout/hProcess3"/>
    <dgm:cxn modelId="{95ACB947-D368-4119-AB64-5350478F2073}" type="presParOf" srcId="{BEC10BFE-E70A-44B4-9435-79830EEE513B}" destId="{C9B11FF9-3EB0-400E-85F1-689BE961321F}" srcOrd="2" destOrd="0" presId="urn:microsoft.com/office/officeart/2005/8/layout/hProcess3"/>
    <dgm:cxn modelId="{1E40DB5C-89EE-4C10-A548-1515571A1392}" type="presParOf" srcId="{BEC10BFE-E70A-44B4-9435-79830EEE513B}" destId="{2369BB74-8D3D-44A2-8086-DC554F91FACD}" srcOrd="3" destOrd="0" presId="urn:microsoft.com/office/officeart/2005/8/layout/hProcess3"/>
    <dgm:cxn modelId="{7F0457EA-B8F9-463E-B58B-61D920C14187}" type="presParOf" srcId="{BEC10BFE-E70A-44B4-9435-79830EEE513B}" destId="{41D83F24-8F1E-467E-A6F1-0F557F7813C5}"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8FCC4-5554-418B-8377-0E882A312CCC}">
      <dsp:nvSpPr>
        <dsp:cNvPr id="0" name=""/>
        <dsp:cNvSpPr/>
      </dsp:nvSpPr>
      <dsp:spPr>
        <a:xfrm>
          <a:off x="2755" y="1250578"/>
          <a:ext cx="1321914" cy="510258"/>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ED1F1-3EFF-4EE2-BDB2-CC0732A4215C}">
      <dsp:nvSpPr>
        <dsp:cNvPr id="0" name=""/>
        <dsp:cNvSpPr/>
      </dsp:nvSpPr>
      <dsp:spPr>
        <a:xfrm>
          <a:off x="355266" y="1378143"/>
          <a:ext cx="1116283" cy="5102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cs typeface="Calibri" panose="020F0502020204030204" pitchFamily="34" charset="0"/>
            </a:rPr>
            <a:t>Bigram Extraction</a:t>
          </a:r>
        </a:p>
      </dsp:txBody>
      <dsp:txXfrm>
        <a:off x="370211" y="1393088"/>
        <a:ext cx="1086393" cy="480368"/>
      </dsp:txXfrm>
    </dsp:sp>
    <dsp:sp modelId="{78D16728-CBDE-40BC-BD0A-F5CEA8F19F76}">
      <dsp:nvSpPr>
        <dsp:cNvPr id="0" name=""/>
        <dsp:cNvSpPr/>
      </dsp:nvSpPr>
      <dsp:spPr>
        <a:xfrm>
          <a:off x="1512675" y="1250578"/>
          <a:ext cx="1321914" cy="510258"/>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F5D07-E98A-4E97-BEC0-94785A93E345}">
      <dsp:nvSpPr>
        <dsp:cNvPr id="0" name=""/>
        <dsp:cNvSpPr/>
      </dsp:nvSpPr>
      <dsp:spPr>
        <a:xfrm>
          <a:off x="1865186" y="1378143"/>
          <a:ext cx="1116283" cy="5102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cs typeface="Calibri" panose="020F0502020204030204" pitchFamily="34" charset="0"/>
            </a:rPr>
            <a:t>Trigram Extraction</a:t>
          </a:r>
          <a:endParaRPr lang="en-US" sz="1100" b="0" kern="1200" dirty="0">
            <a:latin typeface="Calibri" panose="020F0502020204030204" pitchFamily="34" charset="0"/>
            <a:cs typeface="Calibri" panose="020F0502020204030204" pitchFamily="34" charset="0"/>
          </a:endParaRPr>
        </a:p>
      </dsp:txBody>
      <dsp:txXfrm>
        <a:off x="1880131" y="1393088"/>
        <a:ext cx="1086393" cy="480368"/>
      </dsp:txXfrm>
    </dsp:sp>
    <dsp:sp modelId="{9C545478-790C-4E03-965C-678576CD2389}">
      <dsp:nvSpPr>
        <dsp:cNvPr id="0" name=""/>
        <dsp:cNvSpPr/>
      </dsp:nvSpPr>
      <dsp:spPr>
        <a:xfrm>
          <a:off x="3022595" y="1250578"/>
          <a:ext cx="1321914" cy="510258"/>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F0D6D-4406-4A5F-AF84-194DA7240A8F}">
      <dsp:nvSpPr>
        <dsp:cNvPr id="0" name=""/>
        <dsp:cNvSpPr/>
      </dsp:nvSpPr>
      <dsp:spPr>
        <a:xfrm>
          <a:off x="3379565" y="1378143"/>
          <a:ext cx="1107364" cy="5102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cs typeface="Calibri" panose="020F0502020204030204" pitchFamily="34" charset="0"/>
            </a:rPr>
            <a:t>Lemmatizing</a:t>
          </a:r>
          <a:endParaRPr lang="en-US" sz="1100" b="0" kern="1200" dirty="0">
            <a:latin typeface="Calibri" panose="020F0502020204030204" pitchFamily="34" charset="0"/>
            <a:cs typeface="Calibri" panose="020F0502020204030204" pitchFamily="34" charset="0"/>
          </a:endParaRPr>
        </a:p>
      </dsp:txBody>
      <dsp:txXfrm>
        <a:off x="3394510" y="1393088"/>
        <a:ext cx="1077474" cy="480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1A69-FC8C-4F55-A5E0-4E7E0A350F9B}">
      <dsp:nvSpPr>
        <dsp:cNvPr id="0" name=""/>
        <dsp:cNvSpPr/>
      </dsp:nvSpPr>
      <dsp:spPr>
        <a:xfrm>
          <a:off x="95195" y="1312337"/>
          <a:ext cx="1294292" cy="499596"/>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2D0ED-CAC2-483E-A04C-96CF6A36709E}">
      <dsp:nvSpPr>
        <dsp:cNvPr id="0" name=""/>
        <dsp:cNvSpPr/>
      </dsp:nvSpPr>
      <dsp:spPr>
        <a:xfrm>
          <a:off x="258338" y="1406016"/>
          <a:ext cx="1271929" cy="499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cs typeface="Calibri" panose="020F0502020204030204" pitchFamily="34" charset="0"/>
            </a:rPr>
            <a:t>Removing numeric and special characters</a:t>
          </a:r>
        </a:p>
      </dsp:txBody>
      <dsp:txXfrm>
        <a:off x="272971" y="1420649"/>
        <a:ext cx="1242663" cy="470330"/>
      </dsp:txXfrm>
    </dsp:sp>
    <dsp:sp modelId="{78D16728-CBDE-40BC-BD0A-F5CEA8F19F76}">
      <dsp:nvSpPr>
        <dsp:cNvPr id="0" name=""/>
        <dsp:cNvSpPr/>
      </dsp:nvSpPr>
      <dsp:spPr>
        <a:xfrm>
          <a:off x="1570534" y="1260872"/>
          <a:ext cx="1294292" cy="580576"/>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F5D07-E98A-4E97-BEC0-94785A93E345}">
      <dsp:nvSpPr>
        <dsp:cNvPr id="0" name=""/>
        <dsp:cNvSpPr/>
      </dsp:nvSpPr>
      <dsp:spPr>
        <a:xfrm>
          <a:off x="1915679" y="1426261"/>
          <a:ext cx="1092957" cy="499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cs typeface="Calibri" panose="020F0502020204030204" pitchFamily="34" charset="0"/>
            </a:rPr>
            <a:t>Word Tokenization</a:t>
          </a:r>
          <a:endParaRPr lang="en-US" sz="1100" b="0" kern="1200" dirty="0">
            <a:latin typeface="Calibri" panose="020F0502020204030204" pitchFamily="34" charset="0"/>
            <a:cs typeface="Calibri" panose="020F0502020204030204" pitchFamily="34" charset="0"/>
          </a:endParaRPr>
        </a:p>
      </dsp:txBody>
      <dsp:txXfrm>
        <a:off x="1930312" y="1440894"/>
        <a:ext cx="1063691" cy="470330"/>
      </dsp:txXfrm>
    </dsp:sp>
    <dsp:sp modelId="{48E85DDF-15CB-410A-972F-03E585F75E96}">
      <dsp:nvSpPr>
        <dsp:cNvPr id="0" name=""/>
        <dsp:cNvSpPr/>
      </dsp:nvSpPr>
      <dsp:spPr>
        <a:xfrm>
          <a:off x="3048904" y="1281117"/>
          <a:ext cx="1294292" cy="499596"/>
        </a:xfrm>
        <a:prstGeom prst="chevron">
          <a:avLst>
            <a:gd name="adj" fmla="val 4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E2CBB-C822-4A8B-9CA5-FF8C1859B8A5}">
      <dsp:nvSpPr>
        <dsp:cNvPr id="0" name=""/>
        <dsp:cNvSpPr/>
      </dsp:nvSpPr>
      <dsp:spPr>
        <a:xfrm>
          <a:off x="3394048" y="1406016"/>
          <a:ext cx="1092957" cy="499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cs typeface="Calibri" panose="020F0502020204030204" pitchFamily="34" charset="0"/>
            </a:rPr>
            <a:t>Removing Stopword</a:t>
          </a:r>
        </a:p>
      </dsp:txBody>
      <dsp:txXfrm>
        <a:off x="3408681" y="1420649"/>
        <a:ext cx="1063691" cy="470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83F24-8F1E-467E-A6F1-0F557F7813C5}">
      <dsp:nvSpPr>
        <dsp:cNvPr id="0" name=""/>
        <dsp:cNvSpPr/>
      </dsp:nvSpPr>
      <dsp:spPr>
        <a:xfrm>
          <a:off x="0" y="535389"/>
          <a:ext cx="2485687" cy="1512000"/>
        </a:xfrm>
        <a:prstGeom prst="rightArrow">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C7CBB-C8A6-4083-BC97-2EB663DEE8F4}">
      <dsp:nvSpPr>
        <dsp:cNvPr id="0" name=""/>
        <dsp:cNvSpPr/>
      </dsp:nvSpPr>
      <dsp:spPr>
        <a:xfrm>
          <a:off x="200505" y="913389"/>
          <a:ext cx="2036612" cy="7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3360" rIns="0" bIns="21336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Calibri" panose="020F0502020204030204" pitchFamily="34" charset="0"/>
              <a:cs typeface="Calibri" panose="020F0502020204030204" pitchFamily="34" charset="0"/>
            </a:rPr>
            <a:t>Text Preprocessing</a:t>
          </a:r>
        </a:p>
      </dsp:txBody>
      <dsp:txXfrm>
        <a:off x="200505" y="913389"/>
        <a:ext cx="2036612" cy="756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1/10/2022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265704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9</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51382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20</a:t>
            </a:fld>
            <a:endParaRPr lang="en-US"/>
          </a:p>
        </p:txBody>
      </p:sp>
    </p:spTree>
    <p:extLst>
      <p:ext uri="{BB962C8B-B14F-4D97-AF65-F5344CB8AC3E}">
        <p14:creationId xmlns:p14="http://schemas.microsoft.com/office/powerpoint/2010/main" val="422302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emf"/><Relationship Id="rId7" Type="http://schemas.openxmlformats.org/officeDocument/2006/relationships/diagramColors" Target="../diagrams/colors4.xml"/><Relationship Id="rId2" Type="http://schemas.openxmlformats.org/officeDocument/2006/relationships/image" Target="../media/image9.emf"/><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2169782" y="1297287"/>
            <a:ext cx="8215312" cy="1882641"/>
          </a:xfrm>
        </p:spPr>
        <p:txBody>
          <a:bodyPr vert="horz" lIns="91440" tIns="45720" rIns="91440" bIns="45720" rtlCol="0" anchor="t">
            <a:normAutofit fontScale="90000"/>
          </a:bodyPr>
          <a:lstStyle/>
          <a:p>
            <a:pPr algn="ctr"/>
            <a:r>
              <a:rPr lang="en-US" sz="53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5300" kern="1200" cap="none" spc="30" baseline="0" dirty="0">
                <a:solidFill>
                  <a:schemeClr val="tx1"/>
                </a:solidFill>
                <a:latin typeface="Calibri" panose="020F0502020204030204" pitchFamily="34" charset="0"/>
                <a:cs typeface="Calibri" panose="020F0502020204030204" pitchFamily="34" charset="0"/>
              </a:rPr>
            </a:br>
            <a:r>
              <a:rPr lang="en-US" sz="5300" kern="1200" cap="none" spc="30" baseline="0" dirty="0">
                <a:solidFill>
                  <a:schemeClr val="tx1"/>
                </a:solidFill>
                <a:latin typeface="Calibri" panose="020F0502020204030204" pitchFamily="34" charset="0"/>
                <a:cs typeface="Calibri" panose="020F0502020204030204" pitchFamily="34" charset="0"/>
              </a:rPr>
              <a:t> Machine Learning Methods</a:t>
            </a:r>
            <a:br>
              <a:rPr lang="en-US" kern="1200" cap="all" spc="30" baseline="0" dirty="0">
                <a:solidFill>
                  <a:schemeClr val="tx1"/>
                </a:solidFill>
                <a:latin typeface="+mj-lt"/>
                <a:ea typeface="+mj-ea"/>
                <a:cs typeface="+mj-cs"/>
              </a:rPr>
            </a:br>
            <a:endParaRPr lang="en-US" kern="1200" cap="all" spc="30" baseline="0" dirty="0">
              <a:solidFill>
                <a:schemeClr val="tx1"/>
              </a:solidFill>
              <a:latin typeface="+mj-lt"/>
              <a:ea typeface="+mj-ea"/>
              <a:cs typeface="+mj-cs"/>
            </a:endParaRP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4405781" y="4300538"/>
            <a:ext cx="3380437" cy="2205035"/>
          </a:xfrm>
        </p:spPr>
        <p:txBody>
          <a:bodyPr vert="horz" lIns="91440" tIns="45720" rIns="91440" bIns="45720" rtlCol="0">
            <a:noAutofit/>
          </a:bodyPr>
          <a:lstStyle/>
          <a:p>
            <a:pPr algn="ctr"/>
            <a:r>
              <a:rPr lang="en-US" sz="2400" dirty="0">
                <a:solidFill>
                  <a:schemeClr val="tx1"/>
                </a:solidFill>
                <a:latin typeface="Calibri" panose="020F0502020204030204" pitchFamily="34" charset="0"/>
                <a:cs typeface="Calibri" panose="020F0502020204030204" pitchFamily="34" charset="0"/>
              </a:rPr>
              <a:t>By Achraf Safsafi</a:t>
            </a:r>
          </a:p>
          <a:p>
            <a:pPr algn="ctr"/>
            <a:r>
              <a:rPr lang="en-US" sz="2400" dirty="0">
                <a:solidFill>
                  <a:schemeClr val="tx1"/>
                </a:solidFill>
                <a:latin typeface="Calibri" panose="020F0502020204030204" pitchFamily="34" charset="0"/>
                <a:cs typeface="Calibri" panose="020F0502020204030204" pitchFamily="34" charset="0"/>
              </a:rPr>
              <a:t>Bellevue University</a:t>
            </a:r>
          </a:p>
          <a:p>
            <a:pPr algn="ctr"/>
            <a:r>
              <a:rPr lang="en-US" sz="2400" dirty="0">
                <a:solidFill>
                  <a:schemeClr val="tx1"/>
                </a:solidFill>
                <a:latin typeface="Calibri" panose="020F0502020204030204" pitchFamily="34" charset="0"/>
                <a:cs typeface="Calibri" panose="020F0502020204030204" pitchFamily="34" charset="0"/>
              </a:rPr>
              <a:t>DSC 680</a:t>
            </a:r>
          </a:p>
          <a:p>
            <a:pPr algn="ctr"/>
            <a:r>
              <a:rPr lang="en-US" sz="2400" dirty="0">
                <a:solidFill>
                  <a:schemeClr val="tx1"/>
                </a:solidFill>
                <a:latin typeface="Calibri" panose="020F0502020204030204" pitchFamily="34" charset="0"/>
                <a:cs typeface="Calibri" panose="020F0502020204030204" pitchFamily="34" charset="0"/>
              </a:rPr>
              <a:t> Prof. Catie Williams </a:t>
            </a:r>
          </a:p>
        </p:txBody>
      </p:sp>
      <p:sp>
        <p:nvSpPr>
          <p:cNvPr id="12" name="Picture Placeholder 11">
            <a:extLst>
              <a:ext uri="{FF2B5EF4-FFF2-40B4-BE49-F238E27FC236}">
                <a16:creationId xmlns:a16="http://schemas.microsoft.com/office/drawing/2014/main" id="{0C8A17DB-9B16-47B1-B247-2B7D580C5539}"/>
              </a:ext>
            </a:extLst>
          </p:cNvPr>
          <p:cNvSpPr>
            <a:spLocks noGrp="1"/>
          </p:cNvSpPr>
          <p:nvPr>
            <p:ph type="pic" sz="quarter" idx="13"/>
          </p:nvPr>
        </p:nvSpPr>
        <p:spPr>
          <a:xfrm flipH="1">
            <a:off x="12220134" y="-42203"/>
            <a:ext cx="1158241" cy="6858000"/>
          </a:xfrm>
        </p:spPr>
      </p:sp>
    </p:spTree>
    <p:extLst>
      <p:ext uri="{BB962C8B-B14F-4D97-AF65-F5344CB8AC3E}">
        <p14:creationId xmlns:p14="http://schemas.microsoft.com/office/powerpoint/2010/main" val="1633438396"/>
      </p:ext>
    </p:extLst>
  </p:cSld>
  <p:clrMapOvr>
    <a:masterClrMapping/>
  </p:clrMapOvr>
  <mc:AlternateContent xmlns:mc="http://schemas.openxmlformats.org/markup-compatibility/2006">
    <mc:Choice xmlns:p14="http://schemas.microsoft.com/office/powerpoint/2010/main" Requires="p14">
      <p:transition spd="slow" p14:dur="2000" advTm="23382"/>
    </mc:Choice>
    <mc:Fallback>
      <p:transition spd="slow" advTm="233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897753"/>
            <a:ext cx="3635046" cy="1575391"/>
          </a:xfrm>
        </p:spPr>
        <p:txBody>
          <a:bodyPr vert="horz" lIns="91440" tIns="45720" rIns="91440" bIns="45720" rtlCol="0" anchor="t">
            <a:normAutofit/>
          </a:bodyPr>
          <a:lstStyle/>
          <a:p>
            <a:pPr algn="l"/>
            <a:r>
              <a:rPr lang="en-US" sz="3200" dirty="0">
                <a:latin typeface="Calibri" panose="020F0502020204030204" pitchFamily="34" charset="0"/>
                <a:cs typeface="Calibri" panose="020F0502020204030204" pitchFamily="34" charset="0"/>
              </a:rPr>
              <a:t>Encoding:</a:t>
            </a:r>
            <a:endParaRPr lang="en-US" sz="3200" kern="1200" cap="all" spc="30" baseline="0" dirty="0">
              <a:solidFill>
                <a:schemeClr val="tx1"/>
              </a:solidFill>
              <a:latin typeface="Calibri" panose="020F0502020204030204" pitchFamily="34" charset="0"/>
              <a:cs typeface="Calibri" panose="020F0502020204030204" pitchFamily="34" charset="0"/>
            </a:endParaRPr>
          </a:p>
        </p:txBody>
      </p:sp>
      <p:cxnSp>
        <p:nvCxnSpPr>
          <p:cNvPr id="31" name="Straight Connector 3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10</a:t>
            </a:fld>
            <a:endParaRPr lang="en-US"/>
          </a:p>
        </p:txBody>
      </p:sp>
      <p:sp>
        <p:nvSpPr>
          <p:cNvPr id="15" name="Arrow: Right 14">
            <a:extLst>
              <a:ext uri="{FF2B5EF4-FFF2-40B4-BE49-F238E27FC236}">
                <a16:creationId xmlns:a16="http://schemas.microsoft.com/office/drawing/2014/main" id="{7C2C8F71-787F-467A-B43B-A43E4CA62B91}"/>
              </a:ext>
            </a:extLst>
          </p:cNvPr>
          <p:cNvSpPr/>
          <p:nvPr/>
        </p:nvSpPr>
        <p:spPr>
          <a:xfrm>
            <a:off x="2846363" y="2665797"/>
            <a:ext cx="3249637" cy="41304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25E4352-E7D2-4908-851B-2C7FD967789D}"/>
              </a:ext>
            </a:extLst>
          </p:cNvPr>
          <p:cNvSpPr txBox="1"/>
          <p:nvPr/>
        </p:nvSpPr>
        <p:spPr>
          <a:xfrm>
            <a:off x="1121509" y="2645789"/>
            <a:ext cx="125104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Fake news</a:t>
            </a:r>
          </a:p>
        </p:txBody>
      </p:sp>
      <p:sp>
        <p:nvSpPr>
          <p:cNvPr id="17" name="TextBox 16">
            <a:extLst>
              <a:ext uri="{FF2B5EF4-FFF2-40B4-BE49-F238E27FC236}">
                <a16:creationId xmlns:a16="http://schemas.microsoft.com/office/drawing/2014/main" id="{B0B4D116-2330-4114-8610-F3EB60BB70FB}"/>
              </a:ext>
            </a:extLst>
          </p:cNvPr>
          <p:cNvSpPr txBox="1"/>
          <p:nvPr/>
        </p:nvSpPr>
        <p:spPr>
          <a:xfrm>
            <a:off x="6722209" y="3817039"/>
            <a:ext cx="723331" cy="369332"/>
          </a:xfrm>
          <a:prstGeom prst="rect">
            <a:avLst/>
          </a:prstGeom>
          <a:noFill/>
        </p:spPr>
        <p:txBody>
          <a:bodyPr wrap="square" rtlCol="0">
            <a:spAutoFit/>
          </a:bodyPr>
          <a:lstStyle/>
          <a:p>
            <a:r>
              <a:rPr lang="en-US" dirty="0"/>
              <a:t>0</a:t>
            </a:r>
          </a:p>
        </p:txBody>
      </p:sp>
      <p:sp>
        <p:nvSpPr>
          <p:cNvPr id="18" name="TextBox 17">
            <a:extLst>
              <a:ext uri="{FF2B5EF4-FFF2-40B4-BE49-F238E27FC236}">
                <a16:creationId xmlns:a16="http://schemas.microsoft.com/office/drawing/2014/main" id="{6B812D3E-6D9B-4D75-86F0-B3154A3FB4DD}"/>
              </a:ext>
            </a:extLst>
          </p:cNvPr>
          <p:cNvSpPr txBox="1"/>
          <p:nvPr/>
        </p:nvSpPr>
        <p:spPr>
          <a:xfrm>
            <a:off x="1121508" y="3831846"/>
            <a:ext cx="125104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Real news</a:t>
            </a:r>
          </a:p>
        </p:txBody>
      </p:sp>
      <p:sp>
        <p:nvSpPr>
          <p:cNvPr id="19" name="Arrow: Right 18">
            <a:extLst>
              <a:ext uri="{FF2B5EF4-FFF2-40B4-BE49-F238E27FC236}">
                <a16:creationId xmlns:a16="http://schemas.microsoft.com/office/drawing/2014/main" id="{F73633A6-7FA2-4EE8-8594-33B4EFCC2E92}"/>
              </a:ext>
            </a:extLst>
          </p:cNvPr>
          <p:cNvSpPr/>
          <p:nvPr/>
        </p:nvSpPr>
        <p:spPr>
          <a:xfrm>
            <a:off x="2846362" y="3795185"/>
            <a:ext cx="3249637" cy="41304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0C0D65E-7E84-421D-A3C1-F33EB55A48F7}"/>
              </a:ext>
            </a:extLst>
          </p:cNvPr>
          <p:cNvSpPr txBox="1"/>
          <p:nvPr/>
        </p:nvSpPr>
        <p:spPr>
          <a:xfrm>
            <a:off x="6722209" y="2684659"/>
            <a:ext cx="723331"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57133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647700" y="871760"/>
            <a:ext cx="7256584" cy="576042"/>
          </a:xfrm>
        </p:spPr>
        <p:txBody>
          <a:bodyPr vert="horz" lIns="91440" tIns="45720" rIns="91440" bIns="45720" rtlCol="0" anchor="t">
            <a:normAutofit fontScale="90000"/>
          </a:bodyPr>
          <a:lstStyle/>
          <a:p>
            <a:r>
              <a:rPr lang="en-US" sz="3600" dirty="0">
                <a:latin typeface="Calibri" panose="020F0502020204030204" pitchFamily="34" charset="0"/>
                <a:cs typeface="Calibri" panose="020F0502020204030204" pitchFamily="34" charset="0"/>
              </a:rPr>
              <a:t>Text Preprocessing:</a:t>
            </a:r>
            <a:br>
              <a:rPr lang="en-US" sz="1400" dirty="0"/>
            </a:br>
            <a:br>
              <a:rPr lang="en-US" sz="5400" dirty="0"/>
            </a:br>
            <a:endParaRPr lang="en-US" sz="5400" dirty="0"/>
          </a:p>
        </p:txBody>
      </p:sp>
      <p:graphicFrame>
        <p:nvGraphicFramePr>
          <p:cNvPr id="5" name="Content Placeholder 4">
            <a:extLst>
              <a:ext uri="{FF2B5EF4-FFF2-40B4-BE49-F238E27FC236}">
                <a16:creationId xmlns:a16="http://schemas.microsoft.com/office/drawing/2014/main" id="{5B4295EE-209C-4513-B6B1-7F17AF20960E}"/>
              </a:ext>
            </a:extLst>
          </p:cNvPr>
          <p:cNvGraphicFramePr>
            <a:graphicFrameLocks noGrp="1"/>
          </p:cNvGraphicFramePr>
          <p:nvPr>
            <p:ph idx="1"/>
            <p:extLst>
              <p:ext uri="{D42A27DB-BD31-4B8C-83A1-F6EECF244321}">
                <p14:modId xmlns:p14="http://schemas.microsoft.com/office/powerpoint/2010/main" val="2470935947"/>
              </p:ext>
            </p:extLst>
          </p:nvPr>
        </p:nvGraphicFramePr>
        <p:xfrm>
          <a:off x="6096000" y="2922628"/>
          <a:ext cx="4489686" cy="313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E30AF5A0-43BB-4336-8627-9123B9144D80}" type="slidenum">
              <a:rPr lang="en-US" smtClean="0"/>
              <a:pPr>
                <a:lnSpc>
                  <a:spcPct val="90000"/>
                </a:lnSpc>
                <a:spcAft>
                  <a:spcPts val="600"/>
                </a:spcAft>
              </a:pPr>
              <a:t>11</a:t>
            </a:fld>
            <a:endParaRPr lang="en-US"/>
          </a:p>
        </p:txBody>
      </p:sp>
      <p:graphicFrame>
        <p:nvGraphicFramePr>
          <p:cNvPr id="23" name="Content Placeholder 4">
            <a:extLst>
              <a:ext uri="{FF2B5EF4-FFF2-40B4-BE49-F238E27FC236}">
                <a16:creationId xmlns:a16="http://schemas.microsoft.com/office/drawing/2014/main" id="{AAF50F19-4092-4A75-AB03-9931746679E1}"/>
              </a:ext>
            </a:extLst>
          </p:cNvPr>
          <p:cNvGraphicFramePr>
            <a:graphicFrameLocks/>
          </p:cNvGraphicFramePr>
          <p:nvPr>
            <p:extLst>
              <p:ext uri="{D42A27DB-BD31-4B8C-83A1-F6EECF244321}">
                <p14:modId xmlns:p14="http://schemas.microsoft.com/office/powerpoint/2010/main" val="260117655"/>
              </p:ext>
            </p:extLst>
          </p:nvPr>
        </p:nvGraphicFramePr>
        <p:xfrm>
          <a:off x="1565025" y="2874878"/>
          <a:ext cx="4489686" cy="3186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4" name="Content Placeholder 4">
            <a:extLst>
              <a:ext uri="{FF2B5EF4-FFF2-40B4-BE49-F238E27FC236}">
                <a16:creationId xmlns:a16="http://schemas.microsoft.com/office/drawing/2014/main" id="{B8AC2415-ECFB-497A-A060-4E301BD127A9}"/>
              </a:ext>
            </a:extLst>
          </p:cNvPr>
          <p:cNvGraphicFramePr>
            <a:graphicFrameLocks/>
          </p:cNvGraphicFramePr>
          <p:nvPr>
            <p:extLst>
              <p:ext uri="{D42A27DB-BD31-4B8C-83A1-F6EECF244321}">
                <p14:modId xmlns:p14="http://schemas.microsoft.com/office/powerpoint/2010/main" val="1014074605"/>
              </p:ext>
            </p:extLst>
          </p:nvPr>
        </p:nvGraphicFramePr>
        <p:xfrm>
          <a:off x="5493365" y="949626"/>
          <a:ext cx="3887152" cy="171168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5" name="Flowchart: Magnetic Disk 14">
            <a:extLst>
              <a:ext uri="{FF2B5EF4-FFF2-40B4-BE49-F238E27FC236}">
                <a16:creationId xmlns:a16="http://schemas.microsoft.com/office/drawing/2014/main" id="{4BC1AD9E-A8D6-4DF0-860E-379E272746A3}"/>
              </a:ext>
            </a:extLst>
          </p:cNvPr>
          <p:cNvSpPr/>
          <p:nvPr/>
        </p:nvSpPr>
        <p:spPr>
          <a:xfrm>
            <a:off x="101542" y="2583530"/>
            <a:ext cx="1361941" cy="2209955"/>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000000"/>
                </a:solidFill>
                <a:latin typeface="Calibri" panose="020F0502020204030204" pitchFamily="34" charset="0"/>
                <a:cs typeface="Calibri" panose="020F0502020204030204" pitchFamily="34" charset="0"/>
              </a:rPr>
              <a:t>29826765 words </a:t>
            </a:r>
            <a:endParaRPr lang="en-US" dirty="0">
              <a:latin typeface="Calibri" panose="020F0502020204030204" pitchFamily="34" charset="0"/>
              <a:cs typeface="Calibri" panose="020F0502020204030204" pitchFamily="34" charset="0"/>
            </a:endParaRPr>
          </a:p>
        </p:txBody>
      </p:sp>
      <p:sp>
        <p:nvSpPr>
          <p:cNvPr id="27" name="Flowchart: Magnetic Disk 26">
            <a:extLst>
              <a:ext uri="{FF2B5EF4-FFF2-40B4-BE49-F238E27FC236}">
                <a16:creationId xmlns:a16="http://schemas.microsoft.com/office/drawing/2014/main" id="{7200CB2D-8789-4123-9E04-68FFB8C2A8F3}"/>
              </a:ext>
            </a:extLst>
          </p:cNvPr>
          <p:cNvSpPr/>
          <p:nvPr/>
        </p:nvSpPr>
        <p:spPr>
          <a:xfrm>
            <a:off x="10680882" y="3657108"/>
            <a:ext cx="1361941" cy="1201232"/>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000000"/>
                </a:solidFill>
                <a:latin typeface="Calibri" panose="020F0502020204030204" pitchFamily="34" charset="0"/>
                <a:cs typeface="Calibri" panose="020F0502020204030204" pitchFamily="34" charset="0"/>
              </a:rPr>
              <a:t>13635565 words </a:t>
            </a:r>
            <a:endParaRPr lang="en-US"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6D148C30-669B-4D49-840B-34B06ACBF4DF}"/>
              </a:ext>
            </a:extLst>
          </p:cNvPr>
          <p:cNvSpPr txBox="1"/>
          <p:nvPr/>
        </p:nvSpPr>
        <p:spPr>
          <a:xfrm>
            <a:off x="4860759" y="1661370"/>
            <a:ext cx="2096090" cy="1538883"/>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Text words number lowered  by </a:t>
            </a:r>
            <a:r>
              <a:rPr lang="en-US" sz="5400" dirty="0">
                <a:latin typeface="Calibri" panose="020F0502020204030204" pitchFamily="34" charset="0"/>
                <a:cs typeface="Calibri" panose="020F0502020204030204" pitchFamily="34" charset="0"/>
              </a:rPr>
              <a:t>46 %</a:t>
            </a:r>
          </a:p>
        </p:txBody>
      </p:sp>
    </p:spTree>
    <p:extLst>
      <p:ext uri="{BB962C8B-B14F-4D97-AF65-F5344CB8AC3E}">
        <p14:creationId xmlns:p14="http://schemas.microsoft.com/office/powerpoint/2010/main" val="95022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3DD9-18D0-4500-8789-D98934A32C21}"/>
              </a:ext>
            </a:extLst>
          </p:cNvPr>
          <p:cNvSpPr>
            <a:spLocks noGrp="1"/>
          </p:cNvSpPr>
          <p:nvPr>
            <p:ph type="title"/>
          </p:nvPr>
        </p:nvSpPr>
        <p:spPr>
          <a:xfrm>
            <a:off x="696912" y="897139"/>
            <a:ext cx="10798176" cy="490622"/>
          </a:xfrm>
        </p:spPr>
        <p:txBody>
          <a:bodyPr/>
          <a:lstStyle/>
          <a:p>
            <a:pPr algn="ctr"/>
            <a:r>
              <a:rPr lang="en-US" sz="2400" b="0" i="0" u="none" strike="noStrike" cap="none" baseline="0" dirty="0">
                <a:solidFill>
                  <a:srgbClr val="000000"/>
                </a:solidFill>
                <a:latin typeface="Calibri" panose="020F0502020204030204" pitchFamily="34" charset="0"/>
                <a:cs typeface="Calibri" panose="020F0502020204030204" pitchFamily="34" charset="0"/>
              </a:rPr>
              <a:t>Word Clouds Of The 100 Most Frequent Words Before And After Preprocessing</a:t>
            </a:r>
            <a:endParaRPr lang="en-US" sz="2400" cap="none"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6355AA17-3254-4EF4-88E2-0DCB5C321009}"/>
              </a:ext>
            </a:extLst>
          </p:cNvPr>
          <p:cNvPicPr>
            <a:picLocks noGrp="1" noChangeAspect="1"/>
          </p:cNvPicPr>
          <p:nvPr>
            <p:ph sz="quarter" idx="13"/>
          </p:nvPr>
        </p:nvPicPr>
        <p:blipFill>
          <a:blip r:embed="rId2"/>
          <a:stretch>
            <a:fillRect/>
          </a:stretch>
        </p:blipFill>
        <p:spPr>
          <a:xfrm>
            <a:off x="1189103" y="2164300"/>
            <a:ext cx="3592286" cy="3649508"/>
          </a:xfrm>
        </p:spPr>
      </p:pic>
      <p:sp>
        <p:nvSpPr>
          <p:cNvPr id="4" name="Footer Placeholder 3">
            <a:extLst>
              <a:ext uri="{FF2B5EF4-FFF2-40B4-BE49-F238E27FC236}">
                <a16:creationId xmlns:a16="http://schemas.microsoft.com/office/drawing/2014/main" id="{DA9BDE38-FF3A-4CCF-983A-71A396F6C46B}"/>
              </a:ext>
            </a:extLst>
          </p:cNvPr>
          <p:cNvSpPr>
            <a:spLocks noGrp="1"/>
          </p:cNvSpPr>
          <p:nvPr>
            <p:ph type="ftr" sz="quarter" idx="11"/>
          </p:nvPr>
        </p:nvSpPr>
        <p:spPr/>
        <p:txBody>
          <a:bodyPr/>
          <a:lstStyle/>
          <a:p>
            <a:r>
              <a:rPr lang="en-US" sz="12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1200" kern="1200" cap="none" spc="30" baseline="0" dirty="0">
                <a:solidFill>
                  <a:schemeClr val="tx1"/>
                </a:solidFill>
                <a:latin typeface="Calibri" panose="020F0502020204030204" pitchFamily="34" charset="0"/>
                <a:cs typeface="Calibri" panose="020F0502020204030204" pitchFamily="34" charset="0"/>
              </a:rPr>
            </a:br>
            <a:r>
              <a:rPr lang="en-US" sz="12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1200" kern="1200" dirty="0">
              <a:solidFill>
                <a:schemeClr val="tx1"/>
              </a:solidFill>
              <a:latin typeface="Calibri" panose="020F0502020204030204" pitchFamily="34" charset="0"/>
              <a:cs typeface="Calibri" panose="020F0502020204030204" pitchFamily="34" charset="0"/>
            </a:endParaRPr>
          </a:p>
          <a:p>
            <a:endParaRPr lang="en-US" dirty="0"/>
          </a:p>
        </p:txBody>
      </p:sp>
      <p:sp>
        <p:nvSpPr>
          <p:cNvPr id="6" name="Slide Number Placeholder 5">
            <a:extLst>
              <a:ext uri="{FF2B5EF4-FFF2-40B4-BE49-F238E27FC236}">
                <a16:creationId xmlns:a16="http://schemas.microsoft.com/office/drawing/2014/main" id="{02D19364-FBF7-488D-BD55-550FAA5602FA}"/>
              </a:ext>
            </a:extLst>
          </p:cNvPr>
          <p:cNvSpPr>
            <a:spLocks noGrp="1"/>
          </p:cNvSpPr>
          <p:nvPr>
            <p:ph type="sldNum" sz="quarter" idx="12"/>
          </p:nvPr>
        </p:nvSpPr>
        <p:spPr/>
        <p:txBody>
          <a:bodyPr/>
          <a:lstStyle/>
          <a:p>
            <a:fld id="{0303F77D-1BEF-481A-B8C1-15974ED46EB7}" type="slidenum">
              <a:rPr lang="en-US" smtClean="0"/>
              <a:t>12</a:t>
            </a:fld>
            <a:endParaRPr lang="en-US"/>
          </a:p>
        </p:txBody>
      </p:sp>
      <p:pic>
        <p:nvPicPr>
          <p:cNvPr id="10" name="Picture 9">
            <a:extLst>
              <a:ext uri="{FF2B5EF4-FFF2-40B4-BE49-F238E27FC236}">
                <a16:creationId xmlns:a16="http://schemas.microsoft.com/office/drawing/2014/main" id="{C29826D1-8566-4DAF-8D39-48691EC800F8}"/>
              </a:ext>
            </a:extLst>
          </p:cNvPr>
          <p:cNvPicPr>
            <a:picLocks noChangeAspect="1"/>
          </p:cNvPicPr>
          <p:nvPr/>
        </p:nvPicPr>
        <p:blipFill>
          <a:blip r:embed="rId3"/>
          <a:stretch>
            <a:fillRect/>
          </a:stretch>
        </p:blipFill>
        <p:spPr>
          <a:xfrm>
            <a:off x="7662903" y="2164300"/>
            <a:ext cx="3592286" cy="3560496"/>
          </a:xfrm>
          <a:prstGeom prst="rect">
            <a:avLst/>
          </a:prstGeom>
        </p:spPr>
      </p:pic>
      <p:graphicFrame>
        <p:nvGraphicFramePr>
          <p:cNvPr id="11" name="Diagram 10">
            <a:extLst>
              <a:ext uri="{FF2B5EF4-FFF2-40B4-BE49-F238E27FC236}">
                <a16:creationId xmlns:a16="http://schemas.microsoft.com/office/drawing/2014/main" id="{84B771AD-0496-44E5-B6A3-509CEF26D0B7}"/>
              </a:ext>
            </a:extLst>
          </p:cNvPr>
          <p:cNvGraphicFramePr/>
          <p:nvPr>
            <p:extLst>
              <p:ext uri="{D42A27DB-BD31-4B8C-83A1-F6EECF244321}">
                <p14:modId xmlns:p14="http://schemas.microsoft.com/office/powerpoint/2010/main" val="1543204063"/>
              </p:ext>
            </p:extLst>
          </p:nvPr>
        </p:nvGraphicFramePr>
        <p:xfrm>
          <a:off x="4924926" y="2711115"/>
          <a:ext cx="2485687" cy="2582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884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975DD-1506-4D12-B02C-AFB12A907E7B}"/>
              </a:ext>
            </a:extLst>
          </p:cNvPr>
          <p:cNvSpPr>
            <a:spLocks noGrp="1"/>
          </p:cNvSpPr>
          <p:nvPr>
            <p:ph type="title"/>
          </p:nvPr>
        </p:nvSpPr>
        <p:spPr>
          <a:xfrm>
            <a:off x="695325" y="914557"/>
            <a:ext cx="10872665" cy="705780"/>
          </a:xfrm>
        </p:spPr>
        <p:txBody>
          <a:bodyPr vert="horz" lIns="91440" tIns="45720" rIns="91440" bIns="45720" rtlCol="0" anchor="t">
            <a:normAutofit fontScale="90000"/>
          </a:bodyPr>
          <a:lstStyle/>
          <a:p>
            <a:pPr algn="l">
              <a:lnSpc>
                <a:spcPct val="90000"/>
              </a:lnSpc>
            </a:pPr>
            <a:r>
              <a:rPr lang="en-US" sz="3600" dirty="0">
                <a:latin typeface="Calibri" panose="020F0502020204030204" pitchFamily="34" charset="0"/>
                <a:cs typeface="Calibri" panose="020F0502020204030204" pitchFamily="34" charset="0"/>
              </a:rPr>
              <a:t>F</a:t>
            </a:r>
            <a:r>
              <a:rPr lang="en-US" sz="3600" b="0" i="0" dirty="0">
                <a:latin typeface="Calibri" panose="020F0502020204030204" pitchFamily="34" charset="0"/>
                <a:cs typeface="Calibri" panose="020F0502020204030204" pitchFamily="34" charset="0"/>
              </a:rPr>
              <a:t>eature </a:t>
            </a:r>
            <a:r>
              <a:rPr lang="en-US" sz="3600" dirty="0">
                <a:latin typeface="Calibri" panose="020F0502020204030204" pitchFamily="34" charset="0"/>
                <a:cs typeface="Calibri" panose="020F0502020204030204" pitchFamily="34" charset="0"/>
              </a:rPr>
              <a:t>E</a:t>
            </a:r>
            <a:r>
              <a:rPr lang="en-US" sz="3600" b="0" i="0" dirty="0">
                <a:latin typeface="Calibri" panose="020F0502020204030204" pitchFamily="34" charset="0"/>
                <a:cs typeface="Calibri" panose="020F0502020204030204" pitchFamily="34" charset="0"/>
              </a:rPr>
              <a:t>xtraction :</a:t>
            </a:r>
            <a:br>
              <a:rPr lang="en-US" sz="2200" dirty="0"/>
            </a:br>
            <a:endParaRPr lang="en-US" sz="2200" dirty="0"/>
          </a:p>
        </p:txBody>
      </p:sp>
      <p:cxnSp>
        <p:nvCxnSpPr>
          <p:cNvPr id="25"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3A6F3CEC-4A1E-4080-9A55-ADF680392C19}"/>
              </a:ext>
            </a:extLst>
          </p:cNvPr>
          <p:cNvPicPr>
            <a:picLocks noGrp="1" noChangeAspect="1"/>
          </p:cNvPicPr>
          <p:nvPr>
            <p:ph sz="quarter" idx="13"/>
          </p:nvPr>
        </p:nvPicPr>
        <p:blipFill>
          <a:blip r:embed="rId2"/>
          <a:stretch>
            <a:fillRect/>
          </a:stretch>
        </p:blipFill>
        <p:spPr>
          <a:xfrm>
            <a:off x="1992955" y="2292953"/>
            <a:ext cx="8206089" cy="3860450"/>
          </a:xfrm>
          <a:prstGeom prst="rect">
            <a:avLst/>
          </a:prstGeom>
        </p:spPr>
      </p:pic>
      <p:sp>
        <p:nvSpPr>
          <p:cNvPr id="4" name="Footer Placeholder 3">
            <a:extLst>
              <a:ext uri="{FF2B5EF4-FFF2-40B4-BE49-F238E27FC236}">
                <a16:creationId xmlns:a16="http://schemas.microsoft.com/office/drawing/2014/main" id="{B72918B4-8C72-4588-8332-6B59D9D85244}"/>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1D9B5D52-E762-4B84-B749-E248F894B51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13</a:t>
            </a:fld>
            <a:endParaRPr lang="en-US"/>
          </a:p>
        </p:txBody>
      </p:sp>
      <p:sp>
        <p:nvSpPr>
          <p:cNvPr id="9" name="TextBox 8">
            <a:extLst>
              <a:ext uri="{FF2B5EF4-FFF2-40B4-BE49-F238E27FC236}">
                <a16:creationId xmlns:a16="http://schemas.microsoft.com/office/drawing/2014/main" id="{061624A7-85E9-4131-B4D7-2A1E9A3AE474}"/>
              </a:ext>
            </a:extLst>
          </p:cNvPr>
          <p:cNvSpPr txBox="1"/>
          <p:nvPr/>
        </p:nvSpPr>
        <p:spPr>
          <a:xfrm>
            <a:off x="1138989" y="3063873"/>
            <a:ext cx="1846257" cy="36512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9826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75DD-1506-4D12-B02C-AFB12A907E7B}"/>
              </a:ext>
            </a:extLst>
          </p:cNvPr>
          <p:cNvSpPr>
            <a:spLocks noGrp="1"/>
          </p:cNvSpPr>
          <p:nvPr>
            <p:ph type="title"/>
          </p:nvPr>
        </p:nvSpPr>
        <p:spPr>
          <a:xfrm>
            <a:off x="685800" y="704850"/>
            <a:ext cx="7467600" cy="1242947"/>
          </a:xfrm>
        </p:spPr>
        <p:txBody>
          <a:bodyPr vert="horz" lIns="91440" tIns="45720" rIns="91440" bIns="45720" rtlCol="0" anchor="t">
            <a:normAutofit fontScale="90000"/>
          </a:bodyPr>
          <a:lstStyle/>
          <a:p>
            <a:pPr algn="l"/>
            <a:br>
              <a:rPr lang="en-US" sz="1800" b="0" i="0" u="none" strike="noStrike" baseline="0" dirty="0">
                <a:solidFill>
                  <a:srgbClr val="000000"/>
                </a:solidFill>
                <a:latin typeface="Times New Roman" panose="02020603050405020304" pitchFamily="18" charset="0"/>
              </a:rPr>
            </a:br>
            <a:r>
              <a:rPr lang="en-US" sz="3600" u="none" strike="noStrike" baseline="0" dirty="0">
                <a:solidFill>
                  <a:srgbClr val="292929"/>
                </a:solidFill>
                <a:latin typeface="Calibri" panose="020F0502020204030204" pitchFamily="34" charset="0"/>
                <a:cs typeface="Calibri" panose="020F0502020204030204" pitchFamily="34" charset="0"/>
              </a:rPr>
              <a:t>10</a:t>
            </a:r>
            <a:r>
              <a:rPr lang="en-US" sz="3600" b="0" i="0" dirty="0">
                <a:solidFill>
                  <a:srgbClr val="292929"/>
                </a:solidFill>
                <a:effectLst/>
                <a:latin typeface="Calibri" panose="020F0502020204030204" pitchFamily="34" charset="0"/>
                <a:cs typeface="Calibri" panose="020F0502020204030204" pitchFamily="34" charset="0"/>
              </a:rPr>
              <a:t>-fold Cross-Validation :</a:t>
            </a:r>
            <a:br>
              <a:rPr lang="en-US" sz="1000" b="0" i="0" dirty="0">
                <a:solidFill>
                  <a:srgbClr val="292929"/>
                </a:solidFill>
                <a:effectLst/>
                <a:latin typeface="charter"/>
              </a:rPr>
            </a:br>
            <a:br>
              <a:rPr lang="en-US" sz="1800" b="0" i="0" u="none" strike="noStrike" baseline="0" dirty="0">
                <a:solidFill>
                  <a:srgbClr val="000000"/>
                </a:solidFill>
                <a:latin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br>
            <a:endParaRPr lang="en-US" dirty="0"/>
          </a:p>
        </p:txBody>
      </p:sp>
      <p:graphicFrame>
        <p:nvGraphicFramePr>
          <p:cNvPr id="12" name="Content Placeholder 11">
            <a:extLst>
              <a:ext uri="{FF2B5EF4-FFF2-40B4-BE49-F238E27FC236}">
                <a16:creationId xmlns:a16="http://schemas.microsoft.com/office/drawing/2014/main" id="{232A817C-4227-490A-8485-966C62CAFFF0}"/>
              </a:ext>
            </a:extLst>
          </p:cNvPr>
          <p:cNvGraphicFramePr>
            <a:graphicFrameLocks noGrp="1"/>
          </p:cNvGraphicFramePr>
          <p:nvPr>
            <p:ph sz="quarter" idx="13"/>
            <p:extLst>
              <p:ext uri="{D42A27DB-BD31-4B8C-83A1-F6EECF244321}">
                <p14:modId xmlns:p14="http://schemas.microsoft.com/office/powerpoint/2010/main" val="3211852973"/>
              </p:ext>
            </p:extLst>
          </p:nvPr>
        </p:nvGraphicFramePr>
        <p:xfrm>
          <a:off x="247643" y="2328941"/>
          <a:ext cx="10062410" cy="4209971"/>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72918B4-8C72-4588-8332-6B59D9D85244}"/>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1D9B5D52-E762-4B84-B749-E248F894B516}"/>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14</a:t>
            </a:fld>
            <a:endParaRPr lang="en-US"/>
          </a:p>
        </p:txBody>
      </p:sp>
      <p:sp>
        <p:nvSpPr>
          <p:cNvPr id="9" name="TextBox 8">
            <a:extLst>
              <a:ext uri="{FF2B5EF4-FFF2-40B4-BE49-F238E27FC236}">
                <a16:creationId xmlns:a16="http://schemas.microsoft.com/office/drawing/2014/main" id="{061624A7-85E9-4131-B4D7-2A1E9A3AE474}"/>
              </a:ext>
            </a:extLst>
          </p:cNvPr>
          <p:cNvSpPr txBox="1"/>
          <p:nvPr/>
        </p:nvSpPr>
        <p:spPr>
          <a:xfrm>
            <a:off x="1524000" y="2042836"/>
            <a:ext cx="7812505" cy="3628177"/>
          </a:xfrm>
          <a:prstGeom prst="rect">
            <a:avLst/>
          </a:prstGeom>
          <a:noFill/>
        </p:spPr>
        <p:txBody>
          <a:bodyPr wrap="square" rtlCol="0">
            <a:spAutoFit/>
          </a:bodyPr>
          <a:lstStyle/>
          <a:p>
            <a:endParaRPr lang="en-US" dirty="0"/>
          </a:p>
        </p:txBody>
      </p:sp>
      <p:graphicFrame>
        <p:nvGraphicFramePr>
          <p:cNvPr id="7" name="Table 7">
            <a:extLst>
              <a:ext uri="{FF2B5EF4-FFF2-40B4-BE49-F238E27FC236}">
                <a16:creationId xmlns:a16="http://schemas.microsoft.com/office/drawing/2014/main" id="{F293381F-10C8-4680-B478-83DCCC67AB35}"/>
              </a:ext>
            </a:extLst>
          </p:cNvPr>
          <p:cNvGraphicFramePr>
            <a:graphicFrameLocks noGrp="1"/>
          </p:cNvGraphicFramePr>
          <p:nvPr>
            <p:extLst>
              <p:ext uri="{D42A27DB-BD31-4B8C-83A1-F6EECF244321}">
                <p14:modId xmlns:p14="http://schemas.microsoft.com/office/powerpoint/2010/main" val="2446680235"/>
              </p:ext>
            </p:extLst>
          </p:nvPr>
        </p:nvGraphicFramePr>
        <p:xfrm>
          <a:off x="715383" y="1954580"/>
          <a:ext cx="8348406" cy="3716433"/>
        </p:xfrm>
        <a:graphic>
          <a:graphicData uri="http://schemas.openxmlformats.org/drawingml/2006/table">
            <a:tbl>
              <a:tblPr firstRow="1" bandRow="1">
                <a:tableStyleId>{5C22544A-7EE6-4342-B048-85BDC9FD1C3A}</a:tableStyleId>
              </a:tblPr>
              <a:tblGrid>
                <a:gridCol w="758946">
                  <a:extLst>
                    <a:ext uri="{9D8B030D-6E8A-4147-A177-3AD203B41FA5}">
                      <a16:colId xmlns:a16="http://schemas.microsoft.com/office/drawing/2014/main" val="3569115017"/>
                    </a:ext>
                  </a:extLst>
                </a:gridCol>
                <a:gridCol w="758946">
                  <a:extLst>
                    <a:ext uri="{9D8B030D-6E8A-4147-A177-3AD203B41FA5}">
                      <a16:colId xmlns:a16="http://schemas.microsoft.com/office/drawing/2014/main" val="3699491883"/>
                    </a:ext>
                  </a:extLst>
                </a:gridCol>
                <a:gridCol w="758946">
                  <a:extLst>
                    <a:ext uri="{9D8B030D-6E8A-4147-A177-3AD203B41FA5}">
                      <a16:colId xmlns:a16="http://schemas.microsoft.com/office/drawing/2014/main" val="1322626383"/>
                    </a:ext>
                  </a:extLst>
                </a:gridCol>
                <a:gridCol w="758946">
                  <a:extLst>
                    <a:ext uri="{9D8B030D-6E8A-4147-A177-3AD203B41FA5}">
                      <a16:colId xmlns:a16="http://schemas.microsoft.com/office/drawing/2014/main" val="201268887"/>
                    </a:ext>
                  </a:extLst>
                </a:gridCol>
                <a:gridCol w="758946">
                  <a:extLst>
                    <a:ext uri="{9D8B030D-6E8A-4147-A177-3AD203B41FA5}">
                      <a16:colId xmlns:a16="http://schemas.microsoft.com/office/drawing/2014/main" val="2383085443"/>
                    </a:ext>
                  </a:extLst>
                </a:gridCol>
                <a:gridCol w="758946">
                  <a:extLst>
                    <a:ext uri="{9D8B030D-6E8A-4147-A177-3AD203B41FA5}">
                      <a16:colId xmlns:a16="http://schemas.microsoft.com/office/drawing/2014/main" val="2834365275"/>
                    </a:ext>
                  </a:extLst>
                </a:gridCol>
                <a:gridCol w="758946">
                  <a:extLst>
                    <a:ext uri="{9D8B030D-6E8A-4147-A177-3AD203B41FA5}">
                      <a16:colId xmlns:a16="http://schemas.microsoft.com/office/drawing/2014/main" val="729817826"/>
                    </a:ext>
                  </a:extLst>
                </a:gridCol>
                <a:gridCol w="758946">
                  <a:extLst>
                    <a:ext uri="{9D8B030D-6E8A-4147-A177-3AD203B41FA5}">
                      <a16:colId xmlns:a16="http://schemas.microsoft.com/office/drawing/2014/main" val="2096179794"/>
                    </a:ext>
                  </a:extLst>
                </a:gridCol>
                <a:gridCol w="758946">
                  <a:extLst>
                    <a:ext uri="{9D8B030D-6E8A-4147-A177-3AD203B41FA5}">
                      <a16:colId xmlns:a16="http://schemas.microsoft.com/office/drawing/2014/main" val="615786482"/>
                    </a:ext>
                  </a:extLst>
                </a:gridCol>
                <a:gridCol w="758946">
                  <a:extLst>
                    <a:ext uri="{9D8B030D-6E8A-4147-A177-3AD203B41FA5}">
                      <a16:colId xmlns:a16="http://schemas.microsoft.com/office/drawing/2014/main" val="3554214941"/>
                    </a:ext>
                  </a:extLst>
                </a:gridCol>
                <a:gridCol w="758946">
                  <a:extLst>
                    <a:ext uri="{9D8B030D-6E8A-4147-A177-3AD203B41FA5}">
                      <a16:colId xmlns:a16="http://schemas.microsoft.com/office/drawing/2014/main" val="2157581916"/>
                    </a:ext>
                  </a:extLst>
                </a:gridCol>
              </a:tblGrid>
              <a:tr h="370840">
                <a:tc>
                  <a:txBody>
                    <a:bodyPr/>
                    <a:lstStyle/>
                    <a:p>
                      <a:r>
                        <a:rPr lang="en-US" b="0" dirty="0">
                          <a:solidFill>
                            <a:schemeClr val="tx1"/>
                          </a:solidFill>
                        </a:rPr>
                        <a:t>K=1</a:t>
                      </a:r>
                    </a:p>
                  </a:txBody>
                  <a:tcPr>
                    <a:solidFill>
                      <a:schemeClr val="bg1"/>
                    </a:solidFill>
                  </a:tcPr>
                </a:tc>
                <a:tc>
                  <a:txBody>
                    <a:bodyPr/>
                    <a:lstStyle/>
                    <a:p>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2091696382"/>
                  </a:ext>
                </a:extLst>
              </a:tr>
              <a:tr h="378873">
                <a:tc>
                  <a:txBody>
                    <a:bodyPr/>
                    <a:lstStyle/>
                    <a:p>
                      <a:r>
                        <a:rPr lang="en-US" dirty="0"/>
                        <a:t>K=2</a:t>
                      </a:r>
                    </a:p>
                  </a:txBody>
                  <a:tcPr>
                    <a:solidFill>
                      <a:schemeClr val="bg1"/>
                    </a:solidFill>
                  </a:tcPr>
                </a:tc>
                <a:tc>
                  <a:txBody>
                    <a:bodyPr/>
                    <a:lstStyle/>
                    <a:p>
                      <a:endParaRPr lang="en-US" dirty="0"/>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extLst>
                  <a:ext uri="{0D108BD9-81ED-4DB2-BD59-A6C34878D82A}">
                    <a16:rowId xmlns:a16="http://schemas.microsoft.com/office/drawing/2014/main" val="2671491120"/>
                  </a:ext>
                </a:extLst>
              </a:tr>
              <a:tr h="370840">
                <a:tc>
                  <a:txBody>
                    <a:bodyPr/>
                    <a:lstStyle/>
                    <a:p>
                      <a:r>
                        <a:rPr lang="en-US" dirty="0"/>
                        <a:t>K=3</a:t>
                      </a:r>
                    </a:p>
                  </a:txBody>
                  <a:tcPr>
                    <a:solidFill>
                      <a:schemeClr val="bg1"/>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extLst>
                  <a:ext uri="{0D108BD9-81ED-4DB2-BD59-A6C34878D82A}">
                    <a16:rowId xmlns:a16="http://schemas.microsoft.com/office/drawing/2014/main" val="1300132763"/>
                  </a:ext>
                </a:extLst>
              </a:tr>
              <a:tr h="370840">
                <a:tc>
                  <a:txBody>
                    <a:bodyPr/>
                    <a:lstStyle/>
                    <a:p>
                      <a:r>
                        <a:rPr lang="en-US" dirty="0"/>
                        <a:t>K=4</a:t>
                      </a:r>
                    </a:p>
                  </a:txBody>
                  <a:tcPr>
                    <a:solidFill>
                      <a:schemeClr val="bg1"/>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extLst>
                  <a:ext uri="{0D108BD9-81ED-4DB2-BD59-A6C34878D82A}">
                    <a16:rowId xmlns:a16="http://schemas.microsoft.com/office/drawing/2014/main" val="978661998"/>
                  </a:ext>
                </a:extLst>
              </a:tr>
              <a:tr h="370840">
                <a:tc>
                  <a:txBody>
                    <a:bodyPr/>
                    <a:lstStyle/>
                    <a:p>
                      <a:r>
                        <a:rPr lang="en-US" dirty="0"/>
                        <a:t>K=5</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extLst>
                  <a:ext uri="{0D108BD9-81ED-4DB2-BD59-A6C34878D82A}">
                    <a16:rowId xmlns:a16="http://schemas.microsoft.com/office/drawing/2014/main" val="1077567503"/>
                  </a:ext>
                </a:extLst>
              </a:tr>
              <a:tr h="370840">
                <a:tc>
                  <a:txBody>
                    <a:bodyPr/>
                    <a:lstStyle/>
                    <a:p>
                      <a:r>
                        <a:rPr lang="en-US" dirty="0"/>
                        <a:t>K=6</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extLst>
                  <a:ext uri="{0D108BD9-81ED-4DB2-BD59-A6C34878D82A}">
                    <a16:rowId xmlns:a16="http://schemas.microsoft.com/office/drawing/2014/main" val="1857300933"/>
                  </a:ext>
                </a:extLst>
              </a:tr>
              <a:tr h="370840">
                <a:tc>
                  <a:txBody>
                    <a:bodyPr/>
                    <a:lstStyle/>
                    <a:p>
                      <a:r>
                        <a:rPr lang="en-US" dirty="0"/>
                        <a:t>K=7</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accent6">
                        <a:lumMod val="40000"/>
                        <a:lumOff val="60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3003696852"/>
                  </a:ext>
                </a:extLst>
              </a:tr>
              <a:tr h="370840">
                <a:tc>
                  <a:txBody>
                    <a:bodyPr/>
                    <a:lstStyle/>
                    <a:p>
                      <a:r>
                        <a:rPr lang="en-US" dirty="0"/>
                        <a:t>K=8</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40000"/>
                        <a:lumOff val="60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3674629456"/>
                  </a:ext>
                </a:extLst>
              </a:tr>
              <a:tr h="370840">
                <a:tc>
                  <a:txBody>
                    <a:bodyPr/>
                    <a:lstStyle/>
                    <a:p>
                      <a:r>
                        <a:rPr lang="en-US" dirty="0"/>
                        <a:t>K=9</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40000"/>
                        <a:lumOff val="60000"/>
                      </a:schemeClr>
                    </a:solidFill>
                  </a:tcPr>
                </a:tc>
                <a:tc>
                  <a:txBody>
                    <a:bodyPr/>
                    <a:lstStyle/>
                    <a:p>
                      <a:endParaRPr lang="en-US" dirty="0"/>
                    </a:p>
                  </a:txBody>
                  <a:tcPr>
                    <a:solidFill>
                      <a:schemeClr val="accent6">
                        <a:lumMod val="75000"/>
                      </a:schemeClr>
                    </a:solidFill>
                  </a:tcPr>
                </a:tc>
                <a:extLst>
                  <a:ext uri="{0D108BD9-81ED-4DB2-BD59-A6C34878D82A}">
                    <a16:rowId xmlns:a16="http://schemas.microsoft.com/office/drawing/2014/main" val="2541362671"/>
                  </a:ext>
                </a:extLst>
              </a:tr>
              <a:tr h="370840">
                <a:tc>
                  <a:txBody>
                    <a:bodyPr/>
                    <a:lstStyle/>
                    <a:p>
                      <a:r>
                        <a:rPr lang="en-US" dirty="0"/>
                        <a:t>K=10</a:t>
                      </a:r>
                    </a:p>
                  </a:txBody>
                  <a:tcPr>
                    <a:solidFill>
                      <a:schemeClr val="bg1"/>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40000"/>
                        <a:lumOff val="60000"/>
                      </a:schemeClr>
                    </a:solidFill>
                  </a:tcPr>
                </a:tc>
                <a:extLst>
                  <a:ext uri="{0D108BD9-81ED-4DB2-BD59-A6C34878D82A}">
                    <a16:rowId xmlns:a16="http://schemas.microsoft.com/office/drawing/2014/main" val="2596533489"/>
                  </a:ext>
                </a:extLst>
              </a:tr>
            </a:tbl>
          </a:graphicData>
        </a:graphic>
      </p:graphicFrame>
      <p:graphicFrame>
        <p:nvGraphicFramePr>
          <p:cNvPr id="8" name="Table 9">
            <a:extLst>
              <a:ext uri="{FF2B5EF4-FFF2-40B4-BE49-F238E27FC236}">
                <a16:creationId xmlns:a16="http://schemas.microsoft.com/office/drawing/2014/main" id="{A06CF11F-964A-4493-8D15-5B4494120F24}"/>
              </a:ext>
            </a:extLst>
          </p:cNvPr>
          <p:cNvGraphicFramePr>
            <a:graphicFrameLocks noGrp="1"/>
          </p:cNvGraphicFramePr>
          <p:nvPr>
            <p:extLst>
              <p:ext uri="{D42A27DB-BD31-4B8C-83A1-F6EECF244321}">
                <p14:modId xmlns:p14="http://schemas.microsoft.com/office/powerpoint/2010/main" val="2052111724"/>
              </p:ext>
            </p:extLst>
          </p:nvPr>
        </p:nvGraphicFramePr>
        <p:xfrm>
          <a:off x="9336505" y="1947797"/>
          <a:ext cx="2633236" cy="736600"/>
        </p:xfrm>
        <a:graphic>
          <a:graphicData uri="http://schemas.openxmlformats.org/drawingml/2006/table">
            <a:tbl>
              <a:tblPr firstRow="1" bandRow="1">
                <a:tableStyleId>{5C22544A-7EE6-4342-B048-85BDC9FD1C3A}</a:tableStyleId>
              </a:tblPr>
              <a:tblGrid>
                <a:gridCol w="1316618">
                  <a:extLst>
                    <a:ext uri="{9D8B030D-6E8A-4147-A177-3AD203B41FA5}">
                      <a16:colId xmlns:a16="http://schemas.microsoft.com/office/drawing/2014/main" val="324916548"/>
                    </a:ext>
                  </a:extLst>
                </a:gridCol>
                <a:gridCol w="1316618">
                  <a:extLst>
                    <a:ext uri="{9D8B030D-6E8A-4147-A177-3AD203B41FA5}">
                      <a16:colId xmlns:a16="http://schemas.microsoft.com/office/drawing/2014/main" val="1535678956"/>
                    </a:ext>
                  </a:extLst>
                </a:gridCol>
              </a:tblGrid>
              <a:tr h="194376">
                <a:tc>
                  <a:txBody>
                    <a:bodyPr/>
                    <a:lstStyle/>
                    <a:p>
                      <a:endParaRPr lang="en-US" dirty="0"/>
                    </a:p>
                  </a:txBody>
                  <a:tcPr>
                    <a:solidFill>
                      <a:schemeClr val="accent6">
                        <a:lumMod val="75000"/>
                      </a:schemeClr>
                    </a:solidFill>
                  </a:tcPr>
                </a:tc>
                <a:tc>
                  <a:txBody>
                    <a:bodyPr/>
                    <a:lstStyle/>
                    <a:p>
                      <a:r>
                        <a:rPr lang="en-US" sz="1600" b="0" dirty="0">
                          <a:latin typeface="Calibri" panose="020F0502020204030204" pitchFamily="34" charset="0"/>
                          <a:cs typeface="Calibri" panose="020F0502020204030204" pitchFamily="34" charset="0"/>
                        </a:rPr>
                        <a:t> </a:t>
                      </a:r>
                      <a:r>
                        <a:rPr lang="en-US" sz="1600" b="0" dirty="0">
                          <a:solidFill>
                            <a:sysClr val="windowText" lastClr="000000"/>
                          </a:solidFill>
                          <a:latin typeface="Calibri" panose="020F0502020204030204" pitchFamily="34" charset="0"/>
                          <a:cs typeface="Calibri" panose="020F0502020204030204" pitchFamily="34" charset="0"/>
                        </a:rPr>
                        <a:t>Training Set</a:t>
                      </a:r>
                    </a:p>
                  </a:txBody>
                  <a:tcPr>
                    <a:noFill/>
                  </a:tcPr>
                </a:tc>
                <a:extLst>
                  <a:ext uri="{0D108BD9-81ED-4DB2-BD59-A6C34878D82A}">
                    <a16:rowId xmlns:a16="http://schemas.microsoft.com/office/drawing/2014/main" val="510731649"/>
                  </a:ext>
                </a:extLst>
              </a:tr>
              <a:tr h="370840">
                <a:tc>
                  <a:txBody>
                    <a:bodyPr/>
                    <a:lstStyle/>
                    <a:p>
                      <a:endParaRPr lang="en-US" dirty="0"/>
                    </a:p>
                  </a:txBody>
                  <a:tcPr>
                    <a:solidFill>
                      <a:schemeClr val="accent6">
                        <a:lumMod val="40000"/>
                        <a:lumOff val="60000"/>
                      </a:schemeClr>
                    </a:solidFill>
                  </a:tcPr>
                </a:tc>
                <a:tc>
                  <a:txBody>
                    <a:bodyPr/>
                    <a:lstStyle/>
                    <a:p>
                      <a:r>
                        <a:rPr lang="en-US" sz="1600" dirty="0">
                          <a:latin typeface="Calibri" panose="020F0502020204030204" pitchFamily="34" charset="0"/>
                          <a:cs typeface="Calibri" panose="020F0502020204030204" pitchFamily="34" charset="0"/>
                        </a:rPr>
                        <a:t> Testing Set</a:t>
                      </a:r>
                    </a:p>
                  </a:txBody>
                  <a:tcPr>
                    <a:solidFill>
                      <a:schemeClr val="bg1"/>
                    </a:solidFill>
                  </a:tcPr>
                </a:tc>
                <a:extLst>
                  <a:ext uri="{0D108BD9-81ED-4DB2-BD59-A6C34878D82A}">
                    <a16:rowId xmlns:a16="http://schemas.microsoft.com/office/drawing/2014/main" val="1143997044"/>
                  </a:ext>
                </a:extLst>
              </a:tr>
            </a:tbl>
          </a:graphicData>
        </a:graphic>
      </p:graphicFrame>
    </p:spTree>
    <p:extLst>
      <p:ext uri="{BB962C8B-B14F-4D97-AF65-F5344CB8AC3E}">
        <p14:creationId xmlns:p14="http://schemas.microsoft.com/office/powerpoint/2010/main" val="4230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899024"/>
            <a:ext cx="3480816" cy="3914947"/>
          </a:xfrm>
        </p:spPr>
        <p:txBody>
          <a:bodyPr vert="horz" lIns="91440" tIns="45720" rIns="91440" bIns="45720" rtlCol="0" anchor="t">
            <a:normAutofit/>
          </a:bodyPr>
          <a:lstStyle/>
          <a:p>
            <a:pPr algn="l"/>
            <a:r>
              <a:rPr lang="en-US" sz="5400" dirty="0">
                <a:latin typeface="Calibri" panose="020F0502020204030204" pitchFamily="34" charset="0"/>
                <a:cs typeface="Calibri" panose="020F0502020204030204" pitchFamily="34" charset="0"/>
              </a:rPr>
              <a:t>Modeling</a:t>
            </a:r>
          </a:p>
        </p:txBody>
      </p:sp>
      <p:cxnSp>
        <p:nvCxnSpPr>
          <p:cNvPr id="57" name="Straight Connector 5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Badge 4 outline">
            <a:extLst>
              <a:ext uri="{FF2B5EF4-FFF2-40B4-BE49-F238E27FC236}">
                <a16:creationId xmlns:a16="http://schemas.microsoft.com/office/drawing/2014/main" id="{0E703A8A-9467-449A-BDCE-E8BB59F06D10}"/>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4166616" y="1726393"/>
            <a:ext cx="3858768" cy="3858768"/>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lnSpc>
                <a:spcPct val="90000"/>
              </a:lnSpc>
              <a:spcAft>
                <a:spcPts val="600"/>
              </a:spcAft>
            </a:pPr>
            <a:r>
              <a:rPr lang="en-US" sz="700" kern="1200" cap="none" spc="30" baseline="0">
                <a:solidFill>
                  <a:schemeClr val="tx1"/>
                </a:solidFill>
                <a:latin typeface="+mj-lt"/>
                <a:ea typeface="+mn-ea"/>
                <a:cs typeface="+mn-cs"/>
              </a:rPr>
              <a:t>Fake News Detection Using </a:t>
            </a:r>
            <a:br>
              <a:rPr lang="en-US" sz="700" kern="1200" cap="none" spc="30" baseline="0">
                <a:solidFill>
                  <a:schemeClr val="tx1"/>
                </a:solidFill>
                <a:latin typeface="+mj-lt"/>
                <a:ea typeface="+mn-ea"/>
                <a:cs typeface="+mn-cs"/>
              </a:rPr>
            </a:br>
            <a:r>
              <a:rPr lang="en-US" sz="700" kern="1200" cap="none" spc="30" baseline="0">
                <a:solidFill>
                  <a:schemeClr val="tx1"/>
                </a:solidFill>
                <a:latin typeface="+mj-lt"/>
                <a:ea typeface="+mn-ea"/>
                <a:cs typeface="+mn-cs"/>
              </a:rPr>
              <a:t>Machine Learning Methods</a:t>
            </a:r>
            <a:endParaRPr lang="en-US" sz="700" kern="1200">
              <a:solidFill>
                <a:schemeClr val="tx1"/>
              </a:solidFill>
              <a:latin typeface="+mj-lt"/>
              <a:ea typeface="+mn-ea"/>
              <a:cs typeface="+mn-cs"/>
            </a:endParaRPr>
          </a:p>
          <a:p>
            <a:pPr>
              <a:lnSpc>
                <a:spcPct val="90000"/>
              </a:lnSpc>
              <a:spcAft>
                <a:spcPts val="600"/>
              </a:spcAft>
            </a:pPr>
            <a:endParaRPr lang="en-US" sz="700" kern="120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85494AEA-911A-411F-A65F-BB2810C6C9E7}"/>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r>
              <a:rPr lang="en-US"/>
              <a:t>2/11/20XX</a:t>
            </a: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7600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152400" y="899025"/>
            <a:ext cx="4076700" cy="815475"/>
          </a:xfrm>
        </p:spPr>
        <p:txBody>
          <a:bodyPr vert="horz" lIns="91440" tIns="45720" rIns="91440" bIns="45720" rtlCol="0" anchor="t">
            <a:noAutofit/>
          </a:bodyPr>
          <a:lstStyle/>
          <a:p>
            <a:pPr algn="l"/>
            <a:r>
              <a:rPr lang="en-US" sz="3200" i="0" u="none" strike="noStrike" cap="none" baseline="0" dirty="0">
                <a:solidFill>
                  <a:srgbClr val="000000"/>
                </a:solidFill>
                <a:latin typeface="Calibri" panose="020F0502020204030204" pitchFamily="34" charset="0"/>
                <a:cs typeface="Calibri" panose="020F0502020204030204" pitchFamily="34" charset="0"/>
              </a:rPr>
              <a:t>Individual Algorithms</a:t>
            </a:r>
            <a:r>
              <a:rPr lang="en-US" i="0" u="none" strike="noStrike" cap="none" baseline="0" dirty="0">
                <a:solidFill>
                  <a:srgbClr val="000000"/>
                </a:solidFill>
                <a:latin typeface="Calibri" panose="020F0502020204030204" pitchFamily="34" charset="0"/>
                <a:cs typeface="Calibri" panose="020F0502020204030204" pitchFamily="34" charset="0"/>
              </a:rPr>
              <a:t>:</a:t>
            </a:r>
            <a:endParaRPr lang="en-US" cap="none" dirty="0">
              <a:latin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CC633842-9ED2-49CF-B832-CB19A872B6BE}"/>
              </a:ext>
            </a:extLst>
          </p:cNvPr>
          <p:cNvPicPr>
            <a:picLocks noGrp="1" noChangeAspect="1"/>
          </p:cNvPicPr>
          <p:nvPr>
            <p:ph sz="quarter" idx="13"/>
          </p:nvPr>
        </p:nvPicPr>
        <p:blipFill>
          <a:blip r:embed="rId2"/>
          <a:stretch>
            <a:fillRect/>
          </a:stretch>
        </p:blipFill>
        <p:spPr>
          <a:xfrm>
            <a:off x="5128511" y="946150"/>
            <a:ext cx="5223225" cy="541020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16</a:t>
            </a:fld>
            <a:endParaRPr lang="en-US"/>
          </a:p>
        </p:txBody>
      </p:sp>
      <p:sp>
        <p:nvSpPr>
          <p:cNvPr id="9" name="TextBox 8">
            <a:extLst>
              <a:ext uri="{FF2B5EF4-FFF2-40B4-BE49-F238E27FC236}">
                <a16:creationId xmlns:a16="http://schemas.microsoft.com/office/drawing/2014/main" id="{2D495A9F-2B3E-4FC5-ACF4-11EE7AFB38F9}"/>
              </a:ext>
            </a:extLst>
          </p:cNvPr>
          <p:cNvSpPr txBox="1"/>
          <p:nvPr/>
        </p:nvSpPr>
        <p:spPr>
          <a:xfrm>
            <a:off x="794587" y="257146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Tree>
    <p:extLst>
      <p:ext uri="{BB962C8B-B14F-4D97-AF65-F5344CB8AC3E}">
        <p14:creationId xmlns:p14="http://schemas.microsoft.com/office/powerpoint/2010/main" val="30813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1028417"/>
            <a:ext cx="4152900" cy="1248058"/>
          </a:xfrm>
        </p:spPr>
        <p:txBody>
          <a:bodyPr vert="horz" lIns="91440" tIns="45720" rIns="91440" bIns="45720" rtlCol="0" anchor="t">
            <a:normAutofit/>
          </a:bodyPr>
          <a:lstStyle/>
          <a:p>
            <a:pPr algn="l"/>
            <a:r>
              <a:rPr lang="en-US" sz="3200" dirty="0">
                <a:latin typeface="Calibri" panose="020F0502020204030204" pitchFamily="34" charset="0"/>
                <a:cs typeface="Calibri" panose="020F0502020204030204" pitchFamily="34" charset="0"/>
              </a:rPr>
              <a:t>E</a:t>
            </a:r>
            <a:r>
              <a:rPr lang="en-US" sz="3200" i="0" u="none" strike="noStrike" dirty="0">
                <a:latin typeface="Calibri" panose="020F0502020204030204" pitchFamily="34" charset="0"/>
                <a:cs typeface="Calibri" panose="020F0502020204030204" pitchFamily="34" charset="0"/>
              </a:rPr>
              <a:t>nsemble </a:t>
            </a:r>
            <a:r>
              <a:rPr lang="en-US" sz="3200" dirty="0">
                <a:latin typeface="Calibri" panose="020F0502020204030204" pitchFamily="34" charset="0"/>
                <a:cs typeface="Calibri" panose="020F0502020204030204" pitchFamily="34" charset="0"/>
              </a:rPr>
              <a:t>M</a:t>
            </a:r>
            <a:r>
              <a:rPr lang="en-US" sz="3200" i="0" u="none" strike="noStrike" dirty="0">
                <a:latin typeface="Calibri" panose="020F0502020204030204" pitchFamily="34" charset="0"/>
                <a:cs typeface="Calibri" panose="020F0502020204030204" pitchFamily="34" charset="0"/>
              </a:rPr>
              <a:t>odels :</a:t>
            </a:r>
            <a:endParaRPr lang="en-US" sz="3200" dirty="0">
              <a:latin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107E0A5D-EEDC-4B50-BDB8-46F6E4FF31D1}"/>
              </a:ext>
            </a:extLst>
          </p:cNvPr>
          <p:cNvPicPr>
            <a:picLocks noGrp="1" noChangeAspect="1"/>
          </p:cNvPicPr>
          <p:nvPr>
            <p:ph sz="quarter" idx="13"/>
          </p:nvPr>
        </p:nvPicPr>
        <p:blipFill>
          <a:blip r:embed="rId2"/>
          <a:stretch>
            <a:fillRect/>
          </a:stretch>
        </p:blipFill>
        <p:spPr>
          <a:xfrm>
            <a:off x="2419350" y="2091808"/>
            <a:ext cx="7353299" cy="2860432"/>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17</a:t>
            </a:fld>
            <a:endParaRPr lang="en-US"/>
          </a:p>
        </p:txBody>
      </p:sp>
      <p:sp>
        <p:nvSpPr>
          <p:cNvPr id="9" name="TextBox 8">
            <a:extLst>
              <a:ext uri="{FF2B5EF4-FFF2-40B4-BE49-F238E27FC236}">
                <a16:creationId xmlns:a16="http://schemas.microsoft.com/office/drawing/2014/main" id="{2D495A9F-2B3E-4FC5-ACF4-11EE7AFB38F9}"/>
              </a:ext>
            </a:extLst>
          </p:cNvPr>
          <p:cNvSpPr txBox="1"/>
          <p:nvPr/>
        </p:nvSpPr>
        <p:spPr>
          <a:xfrm>
            <a:off x="700087" y="227647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sp>
        <p:nvSpPr>
          <p:cNvPr id="12" name="TextBox 11">
            <a:extLst>
              <a:ext uri="{FF2B5EF4-FFF2-40B4-BE49-F238E27FC236}">
                <a16:creationId xmlns:a16="http://schemas.microsoft.com/office/drawing/2014/main" id="{BA950002-603E-4630-8EA4-A32474987E76}"/>
              </a:ext>
            </a:extLst>
          </p:cNvPr>
          <p:cNvSpPr txBox="1"/>
          <p:nvPr/>
        </p:nvSpPr>
        <p:spPr>
          <a:xfrm>
            <a:off x="3436655" y="5479007"/>
            <a:ext cx="6507445" cy="523220"/>
          </a:xfrm>
          <a:prstGeom prst="rect">
            <a:avLst/>
          </a:prstGeom>
          <a:noFill/>
        </p:spPr>
        <p:txBody>
          <a:bodyPr wrap="square" rtlCol="0">
            <a:spAutoFit/>
          </a:bodyPr>
          <a:lstStyle/>
          <a:p>
            <a:pPr algn="ctr"/>
            <a:r>
              <a:rPr lang="en-US" sz="2800" b="0" i="1" dirty="0">
                <a:effectLst/>
                <a:latin typeface="Calibri" panose="020F0502020204030204" pitchFamily="34" charset="0"/>
                <a:cs typeface="Calibri" panose="020F0502020204030204" pitchFamily="34" charset="0"/>
              </a:rPr>
              <a:t>Base-Models = Top 3 Models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706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rmAutofit/>
          </a:bodyPr>
          <a:lstStyle/>
          <a:p>
            <a:pPr algn="l"/>
            <a:r>
              <a:rPr lang="en-US" dirty="0">
                <a:latin typeface="Calibri" panose="020F0502020204030204" pitchFamily="34" charset="0"/>
                <a:cs typeface="Calibri" panose="020F0502020204030204" pitchFamily="34" charset="0"/>
              </a:rPr>
              <a:t>Evaluation</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18</a:t>
            </a:fld>
            <a:endParaRPr lang="en-US"/>
          </a:p>
        </p:txBody>
      </p:sp>
      <p:pic>
        <p:nvPicPr>
          <p:cNvPr id="9" name="Content Placeholder 8" descr="Badge 5 outline">
            <a:extLst>
              <a:ext uri="{FF2B5EF4-FFF2-40B4-BE49-F238E27FC236}">
                <a16:creationId xmlns:a16="http://schemas.microsoft.com/office/drawing/2014/main" id="{73B962A1-D8F9-4AB3-A677-2937F8DB35A2}"/>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3867151" y="1833903"/>
            <a:ext cx="3858768" cy="4033416"/>
          </a:xfrm>
        </p:spPr>
      </p:pic>
    </p:spTree>
    <p:extLst>
      <p:ext uri="{BB962C8B-B14F-4D97-AF65-F5344CB8AC3E}">
        <p14:creationId xmlns:p14="http://schemas.microsoft.com/office/powerpoint/2010/main" val="3006645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85800" y="828558"/>
            <a:ext cx="4914900" cy="695443"/>
          </a:xfrm>
        </p:spPr>
        <p:txBody>
          <a:bodyPr vert="horz" lIns="91440" tIns="45720" rIns="91440" bIns="45720" rtlCol="0" anchor="t">
            <a:noAutofit/>
          </a:bodyPr>
          <a:lstStyle/>
          <a:p>
            <a:pPr algn="l"/>
            <a:r>
              <a:rPr lang="en-US" sz="3200" i="0" u="none" strike="noStrike" dirty="0">
                <a:latin typeface="Calibri" panose="020F0502020204030204" pitchFamily="34" charset="0"/>
                <a:cs typeface="Calibri" panose="020F0502020204030204" pitchFamily="34" charset="0"/>
              </a:rPr>
              <a:t>Model Evaluation : </a:t>
            </a:r>
            <a:endParaRPr lang="en-US" sz="3200" b="1"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19</a:t>
            </a:fld>
            <a:endParaRPr lang="en-US"/>
          </a:p>
        </p:txBody>
      </p:sp>
      <p:sp>
        <p:nvSpPr>
          <p:cNvPr id="9" name="TextBox 8">
            <a:extLst>
              <a:ext uri="{FF2B5EF4-FFF2-40B4-BE49-F238E27FC236}">
                <a16:creationId xmlns:a16="http://schemas.microsoft.com/office/drawing/2014/main" id="{2D495A9F-2B3E-4FC5-ACF4-11EE7AFB38F9}"/>
              </a:ext>
            </a:extLst>
          </p:cNvPr>
          <p:cNvSpPr txBox="1"/>
          <p:nvPr/>
        </p:nvSpPr>
        <p:spPr>
          <a:xfrm>
            <a:off x="700087" y="2276474"/>
            <a:ext cx="7276295" cy="3553109"/>
          </a:xfrm>
          <a:prstGeom prst="rect">
            <a:avLst/>
          </a:prstGeom>
        </p:spPr>
        <p:txBody>
          <a:bodyPr vert="horz" lIns="91440" tIns="45720" rIns="91440" bIns="45720" rtlCol="0">
            <a:normAutofit/>
          </a:bodyPr>
          <a:lstStyle/>
          <a:p>
            <a:pPr>
              <a:lnSpc>
                <a:spcPct val="120000"/>
              </a:lnSpc>
              <a:spcAft>
                <a:spcPts val="600"/>
              </a:spcAft>
            </a:pPr>
            <a:endParaRPr lang="en-US" dirty="0"/>
          </a:p>
        </p:txBody>
      </p:sp>
      <p:graphicFrame>
        <p:nvGraphicFramePr>
          <p:cNvPr id="12" name="Content Placeholder 11">
            <a:extLst>
              <a:ext uri="{FF2B5EF4-FFF2-40B4-BE49-F238E27FC236}">
                <a16:creationId xmlns:a16="http://schemas.microsoft.com/office/drawing/2014/main" id="{CA29D27F-4389-4A00-A811-AD0B5FA31BA7}"/>
              </a:ext>
            </a:extLst>
          </p:cNvPr>
          <p:cNvGraphicFramePr>
            <a:graphicFrameLocks noGrp="1"/>
          </p:cNvGraphicFramePr>
          <p:nvPr>
            <p:ph sz="quarter" idx="13"/>
            <p:extLst>
              <p:ext uri="{D42A27DB-BD31-4B8C-83A1-F6EECF244321}">
                <p14:modId xmlns:p14="http://schemas.microsoft.com/office/powerpoint/2010/main" val="2220277765"/>
              </p:ext>
            </p:extLst>
          </p:nvPr>
        </p:nvGraphicFramePr>
        <p:xfrm>
          <a:off x="1620253" y="2276473"/>
          <a:ext cx="9095873" cy="3752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44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Autofit/>
          </a:bodyPr>
          <a:lstStyle/>
          <a:p>
            <a:pPr algn="l"/>
            <a:r>
              <a:rPr lang="en-US" sz="5400" dirty="0">
                <a:latin typeface="Calibri" panose="020F0502020204030204" pitchFamily="34" charset="0"/>
                <a:cs typeface="Calibri" panose="020F0502020204030204" pitchFamily="34" charset="0"/>
              </a:rPr>
              <a:t>Problem Understanding</a:t>
            </a:r>
          </a:p>
        </p:txBody>
      </p:sp>
      <p:cxnSp>
        <p:nvCxnSpPr>
          <p:cNvPr id="46" name="Straight Connector 4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Badge 1 outline">
            <a:extLst>
              <a:ext uri="{FF2B5EF4-FFF2-40B4-BE49-F238E27FC236}">
                <a16:creationId xmlns:a16="http://schemas.microsoft.com/office/drawing/2014/main" id="{97469E33-1819-4EFB-8022-EF0F0B6DB461}"/>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4165775" y="2292953"/>
            <a:ext cx="3860450" cy="386045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273529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800102" y="960594"/>
            <a:ext cx="5828114" cy="4936812"/>
          </a:xfrm>
        </p:spPr>
        <p:txBody>
          <a:bodyPr vert="horz" lIns="91440" tIns="45720" rIns="91440" bIns="45720" rtlCol="0" anchor="ctr">
            <a:normAutofit/>
          </a:bodyPr>
          <a:lstStyle/>
          <a:p>
            <a:pPr algn="r"/>
            <a:r>
              <a:rPr lang="en-US" sz="5400" dirty="0">
                <a:solidFill>
                  <a:schemeClr val="tx1"/>
                </a:solidFill>
                <a:latin typeface="Calibri" panose="020F0502020204030204" pitchFamily="34" charset="0"/>
                <a:cs typeface="Calibri" panose="020F0502020204030204" pitchFamily="34" charset="0"/>
              </a:rPr>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8002185" y="1390650"/>
            <a:ext cx="3019423" cy="4076700"/>
          </a:xfrm>
        </p:spPr>
        <p:txBody>
          <a:bodyPr vert="horz" lIns="91440" tIns="45720" rIns="91440" bIns="45720" rtlCol="0" anchor="ctr">
            <a:normAutofit/>
          </a:bodyPr>
          <a:lstStyle/>
          <a:p>
            <a:r>
              <a:rPr lang="en-US" sz="2000" dirty="0">
                <a:solidFill>
                  <a:schemeClr val="tx1"/>
                </a:solidFill>
                <a:latin typeface="Calibri" panose="020F0502020204030204" pitchFamily="34" charset="0"/>
                <a:cs typeface="Calibri" panose="020F0502020204030204" pitchFamily="34" charset="0"/>
              </a:rPr>
              <a:t>Achraf Safsafi </a:t>
            </a:r>
          </a:p>
        </p:txBody>
      </p:sp>
      <p:cxnSp>
        <p:nvCxnSpPr>
          <p:cNvPr id="39" name="Straight Connector 38">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solidFill>
                  <a:schemeClr val="tx1"/>
                </a:solidFill>
              </a:rPr>
              <a:pPr>
                <a:lnSpc>
                  <a:spcPct val="90000"/>
                </a:lnSpc>
                <a:spcAft>
                  <a:spcPts val="600"/>
                </a:spcAft>
              </a:pPr>
              <a:t>20</a:t>
            </a:fld>
            <a:endParaRPr lang="en-US">
              <a:solidFill>
                <a:schemeClr val="tx1"/>
              </a:solidFill>
            </a:endParaRPr>
          </a:p>
        </p:txBody>
      </p:sp>
    </p:spTree>
    <p:extLst>
      <p:ext uri="{BB962C8B-B14F-4D97-AF65-F5344CB8AC3E}">
        <p14:creationId xmlns:p14="http://schemas.microsoft.com/office/powerpoint/2010/main" val="239422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2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DA84E-19D9-4D83-B1F8-D23F9B66BEFD}"/>
              </a:ext>
            </a:extLst>
          </p:cNvPr>
          <p:cNvSpPr>
            <a:spLocks noGrp="1"/>
          </p:cNvSpPr>
          <p:nvPr>
            <p:ph type="title"/>
          </p:nvPr>
        </p:nvSpPr>
        <p:spPr>
          <a:xfrm>
            <a:off x="695325" y="942815"/>
            <a:ext cx="9989004" cy="581185"/>
          </a:xfrm>
        </p:spPr>
        <p:txBody>
          <a:bodyPr vert="horz" lIns="91440" tIns="45720" rIns="91440" bIns="45720" rtlCol="0" anchor="t">
            <a:noAutofit/>
          </a:bodyPr>
          <a:lstStyle/>
          <a:p>
            <a:pPr algn="l"/>
            <a:r>
              <a:rPr lang="en-US" b="1" i="0" u="none" strike="noStrike" baseline="0" dirty="0">
                <a:solidFill>
                  <a:srgbClr val="000000"/>
                </a:solidFill>
              </a:rPr>
              <a:t> </a:t>
            </a:r>
            <a:r>
              <a:rPr lang="en-US" sz="3200" i="0" u="none" strike="noStrike" baseline="0" dirty="0">
                <a:solidFill>
                  <a:srgbClr val="000000"/>
                </a:solidFill>
                <a:latin typeface="Calibri" panose="020F0502020204030204" pitchFamily="34" charset="0"/>
                <a:cs typeface="Calibri" panose="020F0502020204030204" pitchFamily="34" charset="0"/>
              </a:rPr>
              <a:t>Business Problem </a:t>
            </a:r>
            <a:r>
              <a:rPr lang="en-US" sz="3200" i="0" u="none" strike="noStrike" kern="1200" cap="all" spc="30" baseline="0" dirty="0">
                <a:solidFill>
                  <a:schemeClr val="tx1"/>
                </a:solidFill>
                <a:latin typeface="Calibri" panose="020F0502020204030204" pitchFamily="34" charset="0"/>
                <a:cs typeface="Calibri" panose="020F0502020204030204" pitchFamily="34" charset="0"/>
              </a:rPr>
              <a:t>:</a:t>
            </a:r>
            <a:br>
              <a:rPr lang="en-US" b="1" i="0" u="none" strike="noStrike" baseline="0" dirty="0">
                <a:solidFill>
                  <a:srgbClr val="000000"/>
                </a:solidFill>
              </a:rPr>
            </a:br>
            <a:endParaRPr lang="en-US" b="1" kern="1200" cap="all" spc="30" baseline="0" dirty="0">
              <a:solidFill>
                <a:schemeClr val="tx1"/>
              </a:solidFill>
              <a:latin typeface="+mj-lt"/>
              <a:ea typeface="+mj-ea"/>
              <a:cs typeface="+mj-cs"/>
            </a:endParaRPr>
          </a:p>
        </p:txBody>
      </p:sp>
      <p:cxnSp>
        <p:nvCxnSpPr>
          <p:cNvPr id="42" name="Straight Connector 2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8A392D-58AD-4754-8563-08B7D4A48278}"/>
              </a:ext>
            </a:extLst>
          </p:cNvPr>
          <p:cNvSpPr>
            <a:spLocks noGrp="1"/>
          </p:cNvSpPr>
          <p:nvPr>
            <p:ph idx="1"/>
          </p:nvPr>
        </p:nvSpPr>
        <p:spPr>
          <a:xfrm>
            <a:off x="762895" y="2885808"/>
            <a:ext cx="10772775" cy="2100126"/>
          </a:xfrm>
        </p:spPr>
        <p:txBody>
          <a:bodyPr vert="horz" lIns="91440" tIns="45720" rIns="91440" bIns="45720" rtlCol="0">
            <a:normAutofit/>
          </a:bodyPr>
          <a:lstStyle/>
          <a:p>
            <a:pPr>
              <a:lnSpc>
                <a:spcPct val="120000"/>
              </a:lnSpc>
            </a:pPr>
            <a:r>
              <a:rPr lang="en-US" sz="2800" b="0" i="0" u="none" strike="noStrike" baseline="0" dirty="0">
                <a:latin typeface="Calibri" panose="020F0502020204030204" pitchFamily="34" charset="0"/>
                <a:cs typeface="Calibri" panose="020F0502020204030204" pitchFamily="34" charset="0"/>
              </a:rPr>
              <a:t>Fake news is bad for both individuals and entities as well.</a:t>
            </a:r>
          </a:p>
        </p:txBody>
      </p:sp>
      <p:sp>
        <p:nvSpPr>
          <p:cNvPr id="6" name="Footer Placeholder 5">
            <a:extLst>
              <a:ext uri="{FF2B5EF4-FFF2-40B4-BE49-F238E27FC236}">
                <a16:creationId xmlns:a16="http://schemas.microsoft.com/office/drawing/2014/main" id="{3CE15751-CF05-49DF-8F1E-3EDA8B51C60C}"/>
              </a:ext>
            </a:extLst>
          </p:cNvPr>
          <p:cNvSpPr>
            <a:spLocks noGrp="1"/>
          </p:cNvSpPr>
          <p:nvPr>
            <p:ph type="ftr" sz="quarter" idx="11"/>
          </p:nvPr>
        </p:nvSpPr>
        <p:spPr>
          <a:xfrm>
            <a:off x="715383" y="6356350"/>
            <a:ext cx="4539727" cy="365125"/>
          </a:xfrm>
        </p:spPr>
        <p:txBody>
          <a:bodyPr vert="horz" lIns="91440" tIns="45720" rIns="91440" bIns="45720" rtlCol="0" anchor="ctr">
            <a:noAutofit/>
          </a:bodyPr>
          <a:lstStyle/>
          <a:p>
            <a:pPr>
              <a:lnSpc>
                <a:spcPct val="90000"/>
              </a:lnSpc>
              <a:spcAft>
                <a:spcPts val="600"/>
              </a:spcAft>
            </a:pPr>
            <a:r>
              <a:rPr lang="en-US" sz="12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1200" kern="1200" cap="none" spc="30" baseline="0" dirty="0">
                <a:solidFill>
                  <a:schemeClr val="tx1"/>
                </a:solidFill>
                <a:latin typeface="Calibri" panose="020F0502020204030204" pitchFamily="34" charset="0"/>
                <a:cs typeface="Calibri" panose="020F0502020204030204" pitchFamily="34" charset="0"/>
              </a:rPr>
            </a:br>
            <a:r>
              <a:rPr lang="en-US" sz="12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1200" kern="1200" dirty="0">
              <a:solidFill>
                <a:schemeClr val="tx1"/>
              </a:solidFill>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7A2467BF-4474-41EC-A6E8-43388D6EBA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285196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2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DA84E-19D9-4D83-B1F8-D23F9B66BEFD}"/>
              </a:ext>
            </a:extLst>
          </p:cNvPr>
          <p:cNvSpPr>
            <a:spLocks noGrp="1"/>
          </p:cNvSpPr>
          <p:nvPr>
            <p:ph type="title"/>
          </p:nvPr>
        </p:nvSpPr>
        <p:spPr>
          <a:xfrm>
            <a:off x="695325" y="942815"/>
            <a:ext cx="9989004" cy="581185"/>
          </a:xfrm>
        </p:spPr>
        <p:txBody>
          <a:bodyPr vert="horz" lIns="91440" tIns="45720" rIns="91440" bIns="45720" rtlCol="0" anchor="t">
            <a:noAutofit/>
          </a:bodyPr>
          <a:lstStyle/>
          <a:p>
            <a:pPr>
              <a:lnSpc>
                <a:spcPct val="90000"/>
              </a:lnSpc>
            </a:pPr>
            <a:r>
              <a:rPr lang="en-US" sz="3200" dirty="0">
                <a:latin typeface="Calibri" panose="020F0502020204030204" pitchFamily="34" charset="0"/>
                <a:cs typeface="Calibri" panose="020F0502020204030204" pitchFamily="34" charset="0"/>
              </a:rPr>
              <a:t>Objective :</a:t>
            </a:r>
            <a:br>
              <a:rPr lang="en-US" b="0" i="0" u="none" strike="noStrike" kern="1200" cap="all" spc="30" baseline="0" dirty="0">
                <a:solidFill>
                  <a:schemeClr val="tx1"/>
                </a:solidFill>
                <a:latin typeface="+mj-lt"/>
                <a:ea typeface="+mj-ea"/>
                <a:cs typeface="+mj-cs"/>
              </a:rPr>
            </a:br>
            <a:r>
              <a:rPr lang="en-US" b="0" i="0" u="none" strike="noStrike" kern="1200" cap="all" spc="30" baseline="0" dirty="0">
                <a:solidFill>
                  <a:schemeClr val="tx1"/>
                </a:solidFill>
                <a:latin typeface="+mj-lt"/>
                <a:ea typeface="+mj-ea"/>
                <a:cs typeface="+mj-cs"/>
              </a:rPr>
              <a:t>  </a:t>
            </a:r>
            <a:endParaRPr lang="en-US" kern="1200" cap="all" spc="30" baseline="0" dirty="0">
              <a:solidFill>
                <a:schemeClr val="tx1"/>
              </a:solidFill>
              <a:latin typeface="+mj-lt"/>
              <a:ea typeface="+mj-ea"/>
              <a:cs typeface="+mj-cs"/>
            </a:endParaRPr>
          </a:p>
        </p:txBody>
      </p:sp>
      <p:cxnSp>
        <p:nvCxnSpPr>
          <p:cNvPr id="42" name="Straight Connector 2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8A392D-58AD-4754-8563-08B7D4A48278}"/>
              </a:ext>
            </a:extLst>
          </p:cNvPr>
          <p:cNvSpPr>
            <a:spLocks noGrp="1"/>
          </p:cNvSpPr>
          <p:nvPr>
            <p:ph idx="1"/>
          </p:nvPr>
        </p:nvSpPr>
        <p:spPr>
          <a:xfrm>
            <a:off x="715383" y="1737568"/>
            <a:ext cx="10772775" cy="4423931"/>
          </a:xfrm>
        </p:spPr>
        <p:txBody>
          <a:bodyPr vert="horz" lIns="91440" tIns="45720" rIns="91440" bIns="45720" rtlCol="0">
            <a:normAutofit/>
          </a:bodyPr>
          <a:lstStyle/>
          <a:p>
            <a:pPr>
              <a:lnSpc>
                <a:spcPct val="120000"/>
              </a:lnSpc>
            </a:pPr>
            <a:endParaRPr lang="en-US" sz="2800" b="0" i="0" u="none" strike="noStrike" baseline="0" dirty="0">
              <a:latin typeface="Calibri" panose="020F0502020204030204" pitchFamily="34" charset="0"/>
              <a:cs typeface="Calibri" panose="020F0502020204030204" pitchFamily="34" charset="0"/>
            </a:endParaRPr>
          </a:p>
          <a:p>
            <a:pPr>
              <a:lnSpc>
                <a:spcPct val="120000"/>
              </a:lnSpc>
            </a:pPr>
            <a:r>
              <a:rPr lang="en-US" sz="2800" dirty="0">
                <a:latin typeface="Calibri" panose="020F0502020204030204" pitchFamily="34" charset="0"/>
                <a:cs typeface="Calibri" panose="020F0502020204030204" pitchFamily="34" charset="0"/>
              </a:rPr>
              <a:t>The project's goal is to find the best machine learning classifier model that can be applied for detecting fake news using Python libraries. An important part of the work was done by the PyCaret library, a low-code machine learning library.</a:t>
            </a:r>
          </a:p>
        </p:txBody>
      </p:sp>
      <p:sp>
        <p:nvSpPr>
          <p:cNvPr id="6" name="Footer Placeholder 5">
            <a:extLst>
              <a:ext uri="{FF2B5EF4-FFF2-40B4-BE49-F238E27FC236}">
                <a16:creationId xmlns:a16="http://schemas.microsoft.com/office/drawing/2014/main" id="{3CE15751-CF05-49DF-8F1E-3EDA8B51C60C}"/>
              </a:ext>
            </a:extLst>
          </p:cNvPr>
          <p:cNvSpPr>
            <a:spLocks noGrp="1"/>
          </p:cNvSpPr>
          <p:nvPr>
            <p:ph type="ftr" sz="quarter" idx="11"/>
          </p:nvPr>
        </p:nvSpPr>
        <p:spPr>
          <a:xfrm>
            <a:off x="715383" y="6356350"/>
            <a:ext cx="4539727" cy="365125"/>
          </a:xfrm>
        </p:spPr>
        <p:txBody>
          <a:bodyPr vert="horz" lIns="91440" tIns="45720" rIns="91440" bIns="45720" rtlCol="0" anchor="ctr">
            <a:noAutofit/>
          </a:bodyPr>
          <a:lstStyle/>
          <a:p>
            <a:pPr>
              <a:lnSpc>
                <a:spcPct val="90000"/>
              </a:lnSpc>
              <a:spcAft>
                <a:spcPts val="600"/>
              </a:spcAft>
            </a:pPr>
            <a:r>
              <a:rPr lang="en-US" sz="12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1200" kern="1200" cap="none" spc="30" baseline="0" dirty="0">
                <a:solidFill>
                  <a:schemeClr val="tx1"/>
                </a:solidFill>
                <a:latin typeface="Calibri" panose="020F0502020204030204" pitchFamily="34" charset="0"/>
                <a:cs typeface="Calibri" panose="020F0502020204030204" pitchFamily="34" charset="0"/>
              </a:rPr>
            </a:br>
            <a:r>
              <a:rPr lang="en-US" sz="12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1200" kern="1200" dirty="0">
              <a:solidFill>
                <a:schemeClr val="tx1"/>
              </a:solidFill>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7A2467BF-4474-41EC-A6E8-43388D6EBADF}"/>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215152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F1A4-FDC6-4E36-8371-74F8E9B7F0C0}"/>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sz="3200" b="0" i="0" u="none" strike="noStrike" dirty="0">
                <a:latin typeface="Calibri" panose="020F0502020204030204" pitchFamily="34" charset="0"/>
                <a:cs typeface="Calibri" panose="020F0502020204030204" pitchFamily="34" charset="0"/>
              </a:rPr>
              <a:t>Implementation Plan: </a:t>
            </a:r>
            <a:endParaRPr lang="en-US" sz="3200"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C4AF526-0FCE-4045-B85D-14B1992FD584}"/>
              </a:ext>
            </a:extLst>
          </p:cNvPr>
          <p:cNvPicPr>
            <a:picLocks noGrp="1" noChangeAspect="1"/>
          </p:cNvPicPr>
          <p:nvPr>
            <p:ph sz="quarter" idx="13"/>
          </p:nvPr>
        </p:nvPicPr>
        <p:blipFill>
          <a:blip r:embed="rId3"/>
          <a:stretch>
            <a:fillRect/>
          </a:stretch>
        </p:blipFill>
        <p:spPr>
          <a:xfrm>
            <a:off x="2012269" y="2750414"/>
            <a:ext cx="8164286" cy="2403335"/>
          </a:xfrm>
          <a:prstGeom prst="rect">
            <a:avLst/>
          </a:prstGeom>
        </p:spPr>
      </p:pic>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30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14557"/>
            <a:ext cx="10872665" cy="705780"/>
          </a:xfrm>
        </p:spPr>
        <p:txBody>
          <a:bodyPr vert="horz" lIns="91440" tIns="45720" rIns="91440" bIns="45720" rtlCol="0" anchor="t">
            <a:noAutofit/>
          </a:bodyPr>
          <a:lstStyle/>
          <a:p>
            <a:pPr algn="l"/>
            <a:r>
              <a:rPr lang="en-US" sz="5400" dirty="0"/>
              <a:t>Data Understanding</a:t>
            </a:r>
          </a:p>
        </p:txBody>
      </p:sp>
      <p:cxnSp>
        <p:nvCxnSpPr>
          <p:cNvPr id="74" name="Straight Connector 7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20" descr="Badge outline">
            <a:extLst>
              <a:ext uri="{FF2B5EF4-FFF2-40B4-BE49-F238E27FC236}">
                <a16:creationId xmlns:a16="http://schemas.microsoft.com/office/drawing/2014/main" id="{49210049-0CF0-4CB2-B5AC-991995801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65775" y="2292953"/>
            <a:ext cx="3860450" cy="386045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28432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5" y="942815"/>
            <a:ext cx="9989004" cy="581185"/>
          </a:xfrm>
        </p:spPr>
        <p:txBody>
          <a:bodyPr vert="horz" lIns="91440" tIns="45720" rIns="91440" bIns="45720" rtlCol="0" anchor="t">
            <a:noAutofit/>
          </a:bodyPr>
          <a:lstStyle/>
          <a:p>
            <a:pPr algn="l"/>
            <a:r>
              <a:rPr lang="en-US" sz="3200" kern="1200" cap="all" spc="30" baseline="0" dirty="0">
                <a:solidFill>
                  <a:schemeClr val="tx1"/>
                </a:solidFill>
                <a:latin typeface="Calibri" panose="020F0502020204030204" pitchFamily="34" charset="0"/>
                <a:cs typeface="Calibri" panose="020F0502020204030204" pitchFamily="34" charset="0"/>
              </a:rPr>
              <a:t>Data Source &amp; Description :</a:t>
            </a:r>
          </a:p>
        </p:txBody>
      </p:sp>
      <p:cxnSp>
        <p:nvCxnSpPr>
          <p:cNvPr id="20" name="Straight Connector 1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BC40F80-BFDB-4EC5-84D2-E17A155B3808}"/>
              </a:ext>
            </a:extLst>
          </p:cNvPr>
          <p:cNvSpPr>
            <a:spLocks noGrp="1"/>
          </p:cNvSpPr>
          <p:nvPr>
            <p:ph sz="quarter" idx="13"/>
          </p:nvPr>
        </p:nvSpPr>
        <p:spPr>
          <a:xfrm>
            <a:off x="715383" y="2031446"/>
            <a:ext cx="10772775" cy="4084995"/>
          </a:xfrm>
        </p:spPr>
        <p:txBody>
          <a:bodyPr vert="horz" lIns="91440" tIns="45720" rIns="91440" bIns="45720" rtlCol="0">
            <a:normAutofit/>
          </a:bodyPr>
          <a:lstStyle/>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The dataset for the project is found on Kaggle. It is a CSV file that occupies up to about 30 MB of space. The dataset has four columns and 6335 rows representing the number of articles. The columns include: </a:t>
            </a:r>
          </a:p>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 id: the unique id for a news article </a:t>
            </a:r>
            <a:r>
              <a:rPr lang="en-US" dirty="0">
                <a:latin typeface="Calibri" panose="020F0502020204030204" pitchFamily="34" charset="0"/>
                <a:cs typeface="Calibri" panose="020F0502020204030204" pitchFamily="34" charset="0"/>
              </a:rPr>
              <a:t> ( was removed)</a:t>
            </a:r>
            <a:endParaRPr lang="en-US" b="0" i="0" u="none" strike="noStrike" baseline="0" dirty="0">
              <a:latin typeface="Calibri" panose="020F0502020204030204" pitchFamily="34" charset="0"/>
              <a:cs typeface="Calibri" panose="020F0502020204030204" pitchFamily="34" charset="0"/>
            </a:endParaRPr>
          </a:p>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 title: the title of a news article         </a:t>
            </a:r>
            <a:r>
              <a:rPr lang="en-US" dirty="0">
                <a:latin typeface="Calibri" panose="020F0502020204030204" pitchFamily="34" charset="0"/>
                <a:cs typeface="Calibri" panose="020F0502020204030204" pitchFamily="34" charset="0"/>
              </a:rPr>
              <a:t>( was removed)</a:t>
            </a:r>
            <a:endParaRPr lang="en-US" b="0" i="0" u="none" strike="noStrike" baseline="0" dirty="0">
              <a:latin typeface="Calibri" panose="020F0502020204030204" pitchFamily="34" charset="0"/>
              <a:cs typeface="Calibri" panose="020F0502020204030204" pitchFamily="34" charset="0"/>
            </a:endParaRPr>
          </a:p>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 text: the text of the article               (used to extract predictor variables)</a:t>
            </a:r>
          </a:p>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 label: label denotes whether             (target variable)</a:t>
            </a:r>
          </a:p>
          <a:p>
            <a:pPr>
              <a:lnSpc>
                <a:spcPct val="110000"/>
              </a:lnSpc>
              <a:spcAft>
                <a:spcPts val="600"/>
              </a:spcAft>
            </a:pPr>
            <a:r>
              <a:rPr lang="en-US" b="0" i="0" u="none" strike="noStrike" baseline="0" dirty="0">
                <a:latin typeface="Calibri" panose="020F0502020204030204" pitchFamily="34" charset="0"/>
                <a:cs typeface="Calibri" panose="020F0502020204030204" pitchFamily="34" charset="0"/>
              </a:rPr>
              <a:t>            the news</a:t>
            </a:r>
            <a:r>
              <a:rPr lang="en-US" dirty="0">
                <a:latin typeface="Calibri" panose="020F0502020204030204" pitchFamily="34" charset="0"/>
                <a:cs typeface="Calibri" panose="020F0502020204030204" pitchFamily="34" charset="0"/>
              </a:rPr>
              <a:t> </a:t>
            </a:r>
            <a:r>
              <a:rPr lang="en-US" b="0" i="0" u="none" strike="noStrike" baseline="0" dirty="0">
                <a:latin typeface="Calibri" panose="020F0502020204030204" pitchFamily="34" charset="0"/>
                <a:cs typeface="Calibri" panose="020F0502020204030204" pitchFamily="34" charset="0"/>
              </a:rPr>
              <a:t> is Real or Fake</a:t>
            </a:r>
            <a:endParaRPr lang="en-US"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189158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75B9-59B1-4DAF-AC0B-766CB3245310}"/>
              </a:ext>
            </a:extLst>
          </p:cNvPr>
          <p:cNvSpPr>
            <a:spLocks noGrp="1"/>
          </p:cNvSpPr>
          <p:nvPr>
            <p:ph type="title"/>
          </p:nvPr>
        </p:nvSpPr>
        <p:spPr>
          <a:xfrm>
            <a:off x="695324" y="897753"/>
            <a:ext cx="4067175" cy="1575391"/>
          </a:xfrm>
        </p:spPr>
        <p:txBody>
          <a:bodyPr vert="horz" lIns="91440" tIns="45720" rIns="91440" bIns="45720" rtlCol="0" anchor="t">
            <a:noAutofit/>
          </a:bodyPr>
          <a:lstStyle/>
          <a:p>
            <a:pPr algn="l"/>
            <a:r>
              <a:rPr lang="en-US" sz="3200" kern="1200" cap="all" spc="30" baseline="0" dirty="0">
                <a:solidFill>
                  <a:schemeClr val="tx1"/>
                </a:solidFill>
                <a:latin typeface="Calibri" panose="020F0502020204030204" pitchFamily="34" charset="0"/>
                <a:cs typeface="Calibri" panose="020F0502020204030204" pitchFamily="34" charset="0"/>
              </a:rPr>
              <a:t>Label Distribution  :</a:t>
            </a:r>
          </a:p>
        </p:txBody>
      </p:sp>
      <p:cxnSp>
        <p:nvCxnSpPr>
          <p:cNvPr id="31" name="Straight Connector 3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9BC40F80-BFDB-4EC5-84D2-E17A155B3808}"/>
              </a:ext>
            </a:extLst>
          </p:cNvPr>
          <p:cNvSpPr>
            <a:spLocks noGrp="1"/>
          </p:cNvSpPr>
          <p:nvPr>
            <p:ph sz="quarter" idx="13"/>
          </p:nvPr>
        </p:nvSpPr>
        <p:spPr>
          <a:xfrm>
            <a:off x="600075" y="3470551"/>
            <a:ext cx="4391025" cy="1674822"/>
          </a:xfrm>
        </p:spPr>
        <p:txBody>
          <a:bodyPr vert="horz" lIns="91440" tIns="45720" rIns="91440" bIns="45720" rtlCol="0">
            <a:normAutofit/>
          </a:bodyPr>
          <a:lstStyle/>
          <a:p>
            <a:pPr>
              <a:spcAft>
                <a:spcPts val="600"/>
              </a:spcAft>
            </a:pPr>
            <a:r>
              <a:rPr lang="en-US" sz="2800" dirty="0">
                <a:latin typeface="Calibri" panose="020F0502020204030204" pitchFamily="34" charset="0"/>
                <a:cs typeface="Calibri" panose="020F0502020204030204" pitchFamily="34" charset="0"/>
              </a:rPr>
              <a:t>Data is perfectly balanced.</a:t>
            </a:r>
          </a:p>
          <a:p>
            <a:pPr indent="-228600">
              <a:spcAft>
                <a:spcPts val="600"/>
              </a:spcAft>
              <a:buFont typeface="Arial" panose="020B0604020202020204" pitchFamily="34" charset="0"/>
              <a:buChar char="•"/>
            </a:pPr>
            <a:endParaRPr lang="en-US" dirty="0"/>
          </a:p>
        </p:txBody>
      </p:sp>
      <p:pic>
        <p:nvPicPr>
          <p:cNvPr id="11" name="Content Placeholder 7">
            <a:extLst>
              <a:ext uri="{FF2B5EF4-FFF2-40B4-BE49-F238E27FC236}">
                <a16:creationId xmlns:a16="http://schemas.microsoft.com/office/drawing/2014/main" id="{03B4FF2C-02EB-4A40-B80D-7ECE0234F901}"/>
              </a:ext>
            </a:extLst>
          </p:cNvPr>
          <p:cNvPicPr>
            <a:picLocks noChangeAspect="1"/>
          </p:cNvPicPr>
          <p:nvPr/>
        </p:nvPicPr>
        <p:blipFill>
          <a:blip r:embed="rId2"/>
          <a:stretch>
            <a:fillRect/>
          </a:stretch>
        </p:blipFill>
        <p:spPr>
          <a:xfrm>
            <a:off x="5478747" y="723900"/>
            <a:ext cx="5781401" cy="5410200"/>
          </a:xfrm>
          <a:prstGeom prst="rect">
            <a:avLst/>
          </a:prstGeom>
        </p:spPr>
      </p:pic>
      <p:sp>
        <p:nvSpPr>
          <p:cNvPr id="4" name="Footer Placeholder 3">
            <a:extLst>
              <a:ext uri="{FF2B5EF4-FFF2-40B4-BE49-F238E27FC236}">
                <a16:creationId xmlns:a16="http://schemas.microsoft.com/office/drawing/2014/main" id="{32AE3A63-E1E6-418C-9537-2D84F9CA49F3}"/>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6" name="Slide Number Placeholder 5">
            <a:extLst>
              <a:ext uri="{FF2B5EF4-FFF2-40B4-BE49-F238E27FC236}">
                <a16:creationId xmlns:a16="http://schemas.microsoft.com/office/drawing/2014/main" id="{A957CAC2-6C68-4EC2-8262-4F2D8DB19E3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207788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5" name="Rectangle 6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695325" y="914557"/>
            <a:ext cx="10872665" cy="705780"/>
          </a:xfrm>
        </p:spPr>
        <p:txBody>
          <a:bodyPr vert="horz" lIns="91440" tIns="45720" rIns="91440" bIns="45720" rtlCol="0" anchor="t">
            <a:noAutofit/>
          </a:bodyPr>
          <a:lstStyle/>
          <a:p>
            <a:r>
              <a:rPr lang="en-US" sz="5400" dirty="0">
                <a:latin typeface="Calibri" panose="020F0502020204030204" pitchFamily="34" charset="0"/>
                <a:cs typeface="Calibri" panose="020F0502020204030204" pitchFamily="34" charset="0"/>
              </a:rPr>
              <a:t>Data Preparation</a:t>
            </a:r>
          </a:p>
        </p:txBody>
      </p:sp>
      <p:cxnSp>
        <p:nvCxnSpPr>
          <p:cNvPr id="67" name="Straight Connector 6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Badge 3 outline">
            <a:extLst>
              <a:ext uri="{FF2B5EF4-FFF2-40B4-BE49-F238E27FC236}">
                <a16:creationId xmlns:a16="http://schemas.microsoft.com/office/drawing/2014/main" id="{EC695805-942F-4DE8-A75A-70F5759103D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165775" y="2292953"/>
            <a:ext cx="3860450" cy="3860450"/>
          </a:xfrm>
          <a:prstGeom prst="rect">
            <a:avLst/>
          </a:prstGeom>
        </p:spPr>
      </p:pic>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vert="horz" lIns="91440" tIns="45720" rIns="91440" bIns="45720" rtlCol="0" anchor="ctr">
            <a:normAutofit fontScale="25000" lnSpcReduction="20000"/>
          </a:bodyPr>
          <a:lstStyle/>
          <a:p>
            <a:pPr>
              <a:spcAft>
                <a:spcPts val="600"/>
              </a:spcAft>
            </a:pPr>
            <a:r>
              <a:rPr lang="en-US" sz="4800" kern="1200" cap="none" spc="30" baseline="0" dirty="0">
                <a:solidFill>
                  <a:schemeClr val="tx1"/>
                </a:solidFill>
                <a:latin typeface="Calibri" panose="020F0502020204030204" pitchFamily="34" charset="0"/>
                <a:cs typeface="Calibri" panose="020F0502020204030204" pitchFamily="34" charset="0"/>
              </a:rPr>
              <a:t>Fake News Detection Using </a:t>
            </a:r>
            <a:br>
              <a:rPr lang="en-US" sz="4800" kern="1200" cap="none" spc="30" baseline="0" dirty="0">
                <a:solidFill>
                  <a:schemeClr val="tx1"/>
                </a:solidFill>
                <a:latin typeface="Calibri" panose="020F0502020204030204" pitchFamily="34" charset="0"/>
                <a:cs typeface="Calibri" panose="020F0502020204030204" pitchFamily="34" charset="0"/>
              </a:rPr>
            </a:br>
            <a:r>
              <a:rPr lang="en-US" sz="4800" kern="1200" cap="none" spc="30" baseline="0" dirty="0">
                <a:solidFill>
                  <a:schemeClr val="tx1"/>
                </a:solidFill>
                <a:latin typeface="Calibri" panose="020F0502020204030204" pitchFamily="34" charset="0"/>
                <a:cs typeface="Calibri" panose="020F0502020204030204" pitchFamily="34" charset="0"/>
              </a:rPr>
              <a:t>Machine Learning Methods</a:t>
            </a:r>
            <a:endParaRPr lang="en-US" sz="4800" kern="1200" dirty="0">
              <a:solidFill>
                <a:schemeClr val="tx1"/>
              </a:solidFill>
              <a:latin typeface="Calibri" panose="020F0502020204030204" pitchFamily="34" charset="0"/>
              <a:cs typeface="Calibri" panose="020F0502020204030204" pitchFamily="34" charset="0"/>
            </a:endParaRPr>
          </a:p>
          <a:p>
            <a:pPr>
              <a:spcAft>
                <a:spcPts val="600"/>
              </a:spcAft>
            </a:pPr>
            <a:endParaRPr lang="en-US" kern="1200" dirty="0">
              <a:solidFill>
                <a:schemeClr val="tx1"/>
              </a:solidFill>
              <a:latin typeface="+mj-lt"/>
              <a:ea typeface="+mn-ea"/>
              <a:cs typeface="+mn-cs"/>
            </a:endParaRP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E30AF5A0-43BB-4336-8627-9123B9144D80}"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148202890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purl.org/dc/terms/"/>
    <ds:schemaRef ds:uri="http://purl.org/dc/dcmitype/"/>
    <ds:schemaRef ds:uri="http://purl.org/dc/elements/1.1/"/>
    <ds:schemaRef ds:uri="http://www.w3.org/XML/1998/namespace"/>
    <ds:schemaRef ds:uri="http://schemas.microsoft.com/office/infopath/2007/PartnerControls"/>
    <ds:schemaRef ds:uri="http://schemas.microsoft.com/office/2006/documentManagement/types"/>
    <ds:schemaRef ds:uri="230e9df3-be65-4c73-a93b-d1236ebd677e"/>
    <ds:schemaRef ds:uri="http://schemas.openxmlformats.org/package/2006/metadata/core-properties"/>
    <ds:schemaRef ds:uri="16c05727-aa75-4e4a-9b5f-8a80a1165891"/>
    <ds:schemaRef ds:uri="71af3243-3dd4-4a8d-8c0d-dd76da1f02a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6442</TotalTime>
  <Words>512</Words>
  <Application>Microsoft Office PowerPoint</Application>
  <PresentationFormat>Widescreen</PresentationFormat>
  <Paragraphs>106</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Calisto MT</vt:lpstr>
      <vt:lpstr>charter</vt:lpstr>
      <vt:lpstr>Times New Roman</vt:lpstr>
      <vt:lpstr>Univers Condensed</vt:lpstr>
      <vt:lpstr>ChronicleVTI</vt:lpstr>
      <vt:lpstr>Fake News Detection Using   Machine Learning Methods </vt:lpstr>
      <vt:lpstr>Problem Understanding</vt:lpstr>
      <vt:lpstr> Business Problem : </vt:lpstr>
      <vt:lpstr>Objective :   </vt:lpstr>
      <vt:lpstr>Implementation Plan: </vt:lpstr>
      <vt:lpstr>Data Understanding</vt:lpstr>
      <vt:lpstr>Data Source &amp; Description :</vt:lpstr>
      <vt:lpstr>Label Distribution  :</vt:lpstr>
      <vt:lpstr>Data Preparation</vt:lpstr>
      <vt:lpstr>Encoding:</vt:lpstr>
      <vt:lpstr>Text Preprocessing:  </vt:lpstr>
      <vt:lpstr>Word Clouds Of The 100 Most Frequent Words Before And After Preprocessing</vt:lpstr>
      <vt:lpstr>Feature Extraction : </vt:lpstr>
      <vt:lpstr> 10-fold Cross-Validation :    </vt:lpstr>
      <vt:lpstr>Modeling</vt:lpstr>
      <vt:lpstr>Individual Algorithms:</vt:lpstr>
      <vt:lpstr>Ensemble Models :</vt:lpstr>
      <vt:lpstr>Evaluation</vt:lpstr>
      <vt:lpstr>Model Evaluation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 Methods</dc:title>
  <dc:creator>Achraf Safsafi</dc:creator>
  <cp:lastModifiedBy>Achraf Safsafi</cp:lastModifiedBy>
  <cp:revision>9</cp:revision>
  <dcterms:created xsi:type="dcterms:W3CDTF">2022-01-05T13:49:35Z</dcterms:created>
  <dcterms:modified xsi:type="dcterms:W3CDTF">2022-01-11T03:05:08Z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