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5" r:id="rId7"/>
    <p:sldId id="287" r:id="rId8"/>
    <p:sldId id="306" r:id="rId9"/>
    <p:sldId id="318" r:id="rId10"/>
    <p:sldId id="305" r:id="rId11"/>
    <p:sldId id="289" r:id="rId12"/>
    <p:sldId id="312" r:id="rId13"/>
    <p:sldId id="290" r:id="rId14"/>
    <p:sldId id="313" r:id="rId15"/>
    <p:sldId id="314" r:id="rId16"/>
    <p:sldId id="315" r:id="rId17"/>
    <p:sldId id="316" r:id="rId18"/>
    <p:sldId id="3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11/17/2020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158948" y="1233378"/>
            <a:ext cx="5441285" cy="2364964"/>
          </a:xfrm>
        </p:spPr>
        <p:txBody>
          <a:bodyPr>
            <a:normAutofit/>
          </a:bodyPr>
          <a:lstStyle/>
          <a:p>
            <a:r>
              <a:rPr lang="en-US" sz="3800" dirty="0">
                <a:effectLst/>
              </a:rPr>
              <a:t>Predicting Next Day Closing Stock Price Direction using Machine Learning Methods.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158948" y="3598339"/>
            <a:ext cx="5441286" cy="2026283"/>
          </a:xfrm>
        </p:spPr>
        <p:txBody>
          <a:bodyPr>
            <a:normAutofit fontScale="92500" lnSpcReduction="10000"/>
          </a:bodyPr>
          <a:lstStyle/>
          <a:p>
            <a:r>
              <a:rPr lang="en-US" sz="2400" dirty="0">
                <a:latin typeface="+mj-lt"/>
              </a:rPr>
              <a:t>By Achraf Safsafi</a:t>
            </a:r>
          </a:p>
          <a:p>
            <a:r>
              <a:rPr lang="en-US" sz="2400" dirty="0">
                <a:latin typeface="+mj-lt"/>
              </a:rPr>
              <a:t>Bellevue University</a:t>
            </a:r>
          </a:p>
          <a:p>
            <a:r>
              <a:rPr lang="en-US" sz="2400" dirty="0">
                <a:latin typeface="+mj-lt"/>
              </a:rPr>
              <a:t>DSC 630</a:t>
            </a:r>
          </a:p>
          <a:p>
            <a:r>
              <a:rPr lang="en-US" sz="2400" dirty="0">
                <a:latin typeface="+mj-lt"/>
              </a:rPr>
              <a:t>Dr. Brett Werner</a:t>
            </a:r>
          </a:p>
          <a:p>
            <a:endParaRPr lang="en-US" dirty="0"/>
          </a:p>
        </p:txBody>
      </p:sp>
      <p:pic>
        <p:nvPicPr>
          <p:cNvPr id="137" name="Picture 136">
            <a:extLst>
              <a:ext uri="{FF2B5EF4-FFF2-40B4-BE49-F238E27FC236}">
                <a16:creationId xmlns:a16="http://schemas.microsoft.com/office/drawing/2014/main" id="{7D934112-154B-4CC7-A804-F3DCB2052E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1028" name="Picture 4" descr="arrow signs">
            <a:extLst>
              <a:ext uri="{FF2B5EF4-FFF2-40B4-BE49-F238E27FC236}">
                <a16:creationId xmlns:a16="http://schemas.microsoft.com/office/drawing/2014/main" id="{5C4067A3-115E-4AD2-9A6A-37A5D5AA91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138" r="-2" b="9479"/>
          <a:stretch/>
        </p:blipFill>
        <p:spPr bwMode="auto">
          <a:xfrm>
            <a:off x="7620351" y="10"/>
            <a:ext cx="4571649"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F8C33A-0B75-474E-BBA4-C637D4327769}"/>
              </a:ext>
            </a:extLst>
          </p:cNvPr>
          <p:cNvPicPr>
            <a:picLocks noChangeAspect="1"/>
          </p:cNvPicPr>
          <p:nvPr/>
        </p:nvPicPr>
        <p:blipFill rotWithShape="1">
          <a:blip r:embed="rId2">
            <a:alphaModFix amt="25000"/>
          </a:blip>
          <a:srcRect t="8607" b="7123"/>
          <a:stretch/>
        </p:blipFill>
        <p:spPr>
          <a:xfrm>
            <a:off x="20" y="-154734"/>
            <a:ext cx="12191980" cy="6857990"/>
          </a:xfrm>
          <a:prstGeom prst="rect">
            <a:avLst/>
          </a:prstGeom>
        </p:spPr>
      </p:pic>
      <p:sp>
        <p:nvSpPr>
          <p:cNvPr id="2" name="Title 1">
            <a:extLst>
              <a:ext uri="{FF2B5EF4-FFF2-40B4-BE49-F238E27FC236}">
                <a16:creationId xmlns:a16="http://schemas.microsoft.com/office/drawing/2014/main" id="{32A8E8F9-577F-4185-9412-44542340D577}"/>
              </a:ext>
            </a:extLst>
          </p:cNvPr>
          <p:cNvSpPr>
            <a:spLocks noGrp="1"/>
          </p:cNvSpPr>
          <p:nvPr>
            <p:ph type="title"/>
          </p:nvPr>
        </p:nvSpPr>
        <p:spPr>
          <a:xfrm>
            <a:off x="913795" y="609600"/>
            <a:ext cx="10353762" cy="1257300"/>
          </a:xfrm>
        </p:spPr>
        <p:txBody>
          <a:bodyPr vert="horz" lIns="91440" tIns="45720" rIns="91440" bIns="45720" rtlCol="0" anchor="ctr">
            <a:normAutofit/>
          </a:bodyPr>
          <a:lstStyle/>
          <a:p>
            <a:r>
              <a:rPr lang="en-US" sz="4000" i="0"/>
              <a:t>Algorithms</a:t>
            </a:r>
            <a:br>
              <a:rPr lang="en-US" sz="4000" b="1" i="0"/>
            </a:br>
            <a:endParaRPr lang="en-US" sz="4000"/>
          </a:p>
        </p:txBody>
      </p:sp>
      <p:sp>
        <p:nvSpPr>
          <p:cNvPr id="5" name="TextBox 4">
            <a:extLst>
              <a:ext uri="{FF2B5EF4-FFF2-40B4-BE49-F238E27FC236}">
                <a16:creationId xmlns:a16="http://schemas.microsoft.com/office/drawing/2014/main" id="{DE2178D9-0B6F-4C47-B7CE-8027C8D588AE}"/>
              </a:ext>
            </a:extLst>
          </p:cNvPr>
          <p:cNvSpPr txBox="1"/>
          <p:nvPr/>
        </p:nvSpPr>
        <p:spPr>
          <a:xfrm>
            <a:off x="913795" y="2076450"/>
            <a:ext cx="10353762" cy="3714749"/>
          </a:xfrm>
          <a:prstGeom prst="rect">
            <a:avLst/>
          </a:prstGeom>
        </p:spPr>
        <p:txBody>
          <a:bodyPr vert="horz" lIns="91440" tIns="45720" rIns="91440" bIns="45720" rtlCol="0" anchor="ctr">
            <a:normAutofit/>
          </a:bodyPr>
          <a:lstStyle/>
          <a:p>
            <a:pPr defTabSz="457200">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Logistic Regression</a:t>
            </a:r>
          </a:p>
          <a:p>
            <a:pPr defTabSz="457200">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Gaussian Naive Bayes</a:t>
            </a:r>
          </a:p>
          <a:p>
            <a:pPr defTabSz="457200">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Support Vector Classifier (SVC) using RBF Kernel</a:t>
            </a:r>
          </a:p>
          <a:p>
            <a:pPr defTabSz="457200">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Decision Tree</a:t>
            </a:r>
          </a:p>
          <a:p>
            <a:pPr defTabSz="457200">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Random Forest  </a:t>
            </a:r>
          </a:p>
          <a:p>
            <a:pPr defTabSz="457200">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XGBoost</a:t>
            </a:r>
          </a:p>
        </p:txBody>
      </p:sp>
      <p:sp>
        <p:nvSpPr>
          <p:cNvPr id="3" name="TextBox 2">
            <a:extLst>
              <a:ext uri="{FF2B5EF4-FFF2-40B4-BE49-F238E27FC236}">
                <a16:creationId xmlns:a16="http://schemas.microsoft.com/office/drawing/2014/main" id="{9AFF7E62-38BC-4F8B-971B-5664808914F6}"/>
              </a:ext>
            </a:extLst>
          </p:cNvPr>
          <p:cNvSpPr txBox="1"/>
          <p:nvPr/>
        </p:nvSpPr>
        <p:spPr>
          <a:xfrm>
            <a:off x="5638800" y="2975113"/>
            <a:ext cx="914400"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586199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A320D27B-AE95-4A00-A340-8B038E2CE702}"/>
              </a:ext>
            </a:extLst>
          </p:cNvPr>
          <p:cNvPicPr>
            <a:picLocks noChangeAspect="1"/>
          </p:cNvPicPr>
          <p:nvPr/>
        </p:nvPicPr>
        <p:blipFill>
          <a:blip r:embed="rId3"/>
          <a:stretch>
            <a:fillRect/>
          </a:stretch>
        </p:blipFill>
        <p:spPr>
          <a:xfrm>
            <a:off x="913613" y="643467"/>
            <a:ext cx="10364773" cy="5571066"/>
          </a:xfrm>
          <a:prstGeom prst="rect">
            <a:avLst/>
          </a:prstGeom>
        </p:spPr>
      </p:pic>
      <p:sp>
        <p:nvSpPr>
          <p:cNvPr id="70" name="Rectangle 69">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C2450D53-9511-482E-A8B8-AEE429168C34}"/>
              </a:ext>
            </a:extLst>
          </p:cNvPr>
          <p:cNvSpPr txBox="1"/>
          <p:nvPr/>
        </p:nvSpPr>
        <p:spPr>
          <a:xfrm>
            <a:off x="1370693" y="4406537"/>
            <a:ext cx="9440034" cy="1088336"/>
          </a:xfrm>
          <a:prstGeom prst="rect">
            <a:avLst/>
          </a:prstGeom>
        </p:spPr>
        <p:txBody>
          <a:bodyPr vert="horz" lIns="91440" tIns="45720" rIns="91440" bIns="45720" rtlCol="0" anchor="b">
            <a:normAutofit/>
          </a:bodyPr>
          <a:lstStyle/>
          <a:p>
            <a:pPr algn="ctr" defTabSz="457200">
              <a:spcBef>
                <a:spcPct val="0"/>
              </a:spcBef>
              <a:spcAft>
                <a:spcPts val="600"/>
              </a:spcAft>
            </a:pPr>
            <a:endParaRPr lang="en-US" sz="4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spTree>
    <p:extLst>
      <p:ext uri="{BB962C8B-B14F-4D97-AF65-F5344CB8AC3E}">
        <p14:creationId xmlns:p14="http://schemas.microsoft.com/office/powerpoint/2010/main" val="2041402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7641C1-7560-4CDE-AAB6-091D0EA1297E}"/>
              </a:ext>
            </a:extLst>
          </p:cNvPr>
          <p:cNvPicPr>
            <a:picLocks noChangeAspect="1"/>
          </p:cNvPicPr>
          <p:nvPr/>
        </p:nvPicPr>
        <p:blipFill>
          <a:blip r:embed="rId3"/>
          <a:stretch>
            <a:fillRect/>
          </a:stretch>
        </p:blipFill>
        <p:spPr>
          <a:xfrm>
            <a:off x="687198" y="643467"/>
            <a:ext cx="10817603" cy="5571066"/>
          </a:xfrm>
          <a:prstGeom prst="rect">
            <a:avLst/>
          </a:prstGeom>
        </p:spPr>
      </p:pic>
      <p:sp>
        <p:nvSpPr>
          <p:cNvPr id="19" name="Rectangle 18">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7199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C56FD3A-4F39-4752-AC00-DB25CCA4E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72527DF-A25C-46B4-A5D9-BBE2E310A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CF4B8D3-C355-4F65-990B-08B9D23D305C}"/>
              </a:ext>
            </a:extLst>
          </p:cNvPr>
          <p:cNvPicPr>
            <a:picLocks noChangeAspect="1"/>
          </p:cNvPicPr>
          <p:nvPr/>
        </p:nvPicPr>
        <p:blipFill rotWithShape="1">
          <a:blip r:embed="rId3"/>
          <a:srcRect r="1" b="803"/>
          <a:stretch/>
        </p:blipFill>
        <p:spPr>
          <a:xfrm>
            <a:off x="643467" y="643467"/>
            <a:ext cx="10905066" cy="5571066"/>
          </a:xfrm>
          <a:prstGeom prst="rect">
            <a:avLst/>
          </a:prstGeom>
        </p:spPr>
      </p:pic>
    </p:spTree>
    <p:extLst>
      <p:ext uri="{BB962C8B-B14F-4D97-AF65-F5344CB8AC3E}">
        <p14:creationId xmlns:p14="http://schemas.microsoft.com/office/powerpoint/2010/main" val="30150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39C9211-7D1D-4EC1-B9F5-D390865C5BD9}"/>
              </a:ext>
            </a:extLst>
          </p:cNvPr>
          <p:cNvPicPr>
            <a:picLocks noChangeAspect="1"/>
          </p:cNvPicPr>
          <p:nvPr/>
        </p:nvPicPr>
        <p:blipFill>
          <a:blip r:embed="rId3"/>
          <a:stretch>
            <a:fillRect/>
          </a:stretch>
        </p:blipFill>
        <p:spPr>
          <a:xfrm>
            <a:off x="713327" y="643467"/>
            <a:ext cx="10765346" cy="5571066"/>
          </a:xfrm>
          <a:prstGeom prst="rect">
            <a:avLst/>
          </a:prstGeom>
        </p:spPr>
      </p:pic>
      <p:sp>
        <p:nvSpPr>
          <p:cNvPr id="18" name="Rectangle 17">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5273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D98318E6-69F4-42F4-AB85-F01AA0DAF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A1727-CD36-4F19-8A40-4BBA39774EDE}"/>
              </a:ext>
            </a:extLst>
          </p:cNvPr>
          <p:cNvSpPr>
            <a:spLocks noGrp="1"/>
          </p:cNvSpPr>
          <p:nvPr>
            <p:ph type="title"/>
          </p:nvPr>
        </p:nvSpPr>
        <p:spPr>
          <a:xfrm>
            <a:off x="5146160" y="609599"/>
            <a:ext cx="5978072" cy="1505804"/>
          </a:xfrm>
        </p:spPr>
        <p:txBody>
          <a:bodyPr>
            <a:normAutofit/>
          </a:bodyPr>
          <a:lstStyle/>
          <a:p>
            <a:r>
              <a:rPr lang="en-US">
                <a:effectLst/>
              </a:rPr>
              <a:t>Conclusion </a:t>
            </a:r>
            <a:endParaRPr lang="en-US"/>
          </a:p>
        </p:txBody>
      </p:sp>
      <p:pic>
        <p:nvPicPr>
          <p:cNvPr id="140" name="Picture 139">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3074" name="Picture 2" descr="text">
            <a:extLst>
              <a:ext uri="{FF2B5EF4-FFF2-40B4-BE49-F238E27FC236}">
                <a16:creationId xmlns:a16="http://schemas.microsoft.com/office/drawing/2014/main" id="{67DFCF3C-5208-4DC8-B1B1-3818695F019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04" r="4898" b="-3"/>
          <a:stretch/>
        </p:blipFill>
        <p:spPr bwMode="auto">
          <a:xfrm>
            <a:off x="20" y="10"/>
            <a:ext cx="4571629" cy="338327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yellow and white trophy">
            <a:extLst>
              <a:ext uri="{FF2B5EF4-FFF2-40B4-BE49-F238E27FC236}">
                <a16:creationId xmlns:a16="http://schemas.microsoft.com/office/drawing/2014/main" id="{02981186-BB8E-4ACB-B01A-6C80FFEAC87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462" r="4548" b="2"/>
          <a:stretch/>
        </p:blipFill>
        <p:spPr bwMode="auto">
          <a:xfrm>
            <a:off x="20" y="3429000"/>
            <a:ext cx="4571629"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5DCA920-CEE5-4F21-9959-6BFC4F93F953}"/>
              </a:ext>
            </a:extLst>
          </p:cNvPr>
          <p:cNvSpPr>
            <a:spLocks noGrp="1"/>
          </p:cNvSpPr>
          <p:nvPr>
            <p:ph idx="1"/>
          </p:nvPr>
        </p:nvSpPr>
        <p:spPr>
          <a:xfrm>
            <a:off x="5146160" y="2286000"/>
            <a:ext cx="5978072" cy="3477088"/>
          </a:xfrm>
        </p:spPr>
        <p:txBody>
          <a:bodyPr anchor="ctr">
            <a:normAutofit/>
          </a:bodyPr>
          <a:lstStyle/>
          <a:p>
            <a:pPr marL="36900" indent="0">
              <a:buNone/>
            </a:pPr>
            <a:r>
              <a:rPr lang="en-US"/>
              <a:t>The evaluation results show that The Random Forest, and XGBoost  algorithms are the winners.</a:t>
            </a:r>
          </a:p>
          <a:p>
            <a:pPr marL="36900" indent="0">
              <a:buNone/>
            </a:pPr>
            <a:r>
              <a:rPr lang="en-US"/>
              <a:t>They are more fitting for predicting  the next day closing stock price trend.</a:t>
            </a:r>
          </a:p>
          <a:p>
            <a:pPr marL="36900" indent="0">
              <a:buNone/>
            </a:pPr>
            <a:endParaRPr lang="en-US"/>
          </a:p>
          <a:p>
            <a:pPr marL="36900" indent="0">
              <a:buNone/>
            </a:pPr>
            <a:r>
              <a:rPr lang="en-US"/>
              <a:t>Thank you</a:t>
            </a:r>
          </a:p>
        </p:txBody>
      </p:sp>
    </p:spTree>
    <p:extLst>
      <p:ext uri="{BB962C8B-B14F-4D97-AF65-F5344CB8AC3E}">
        <p14:creationId xmlns:p14="http://schemas.microsoft.com/office/powerpoint/2010/main" val="2771527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834013" y="1115568"/>
            <a:ext cx="3487616" cy="4626864"/>
          </a:xfrm>
        </p:spPr>
        <p:txBody>
          <a:bodyPr>
            <a:normAutofit/>
          </a:bodyPr>
          <a:lstStyle/>
          <a:p>
            <a:pPr algn="l"/>
            <a:r>
              <a:rPr lang="en-US" sz="3600" dirty="0">
                <a:effectLst/>
              </a:rPr>
              <a:t>Problem Statement</a:t>
            </a:r>
            <a:endParaRPr lang="en-US" sz="3600" dirty="0"/>
          </a:p>
        </p:txBody>
      </p:sp>
      <p:cxnSp>
        <p:nvCxnSpPr>
          <p:cNvPr id="11" name="Straight Connector 10">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ABDB4B5-F0F4-45F5-9506-A1224A4C3919}"/>
              </a:ext>
            </a:extLst>
          </p:cNvPr>
          <p:cNvSpPr>
            <a:spLocks noGrp="1"/>
          </p:cNvSpPr>
          <p:nvPr>
            <p:ph idx="1"/>
          </p:nvPr>
        </p:nvSpPr>
        <p:spPr>
          <a:xfrm>
            <a:off x="5105398" y="1115568"/>
            <a:ext cx="6245352" cy="4626864"/>
          </a:xfrm>
        </p:spPr>
        <p:txBody>
          <a:bodyPr anchor="ctr">
            <a:normAutofit/>
          </a:bodyPr>
          <a:lstStyle/>
          <a:p>
            <a:pPr marL="36900" indent="0">
              <a:buNone/>
            </a:pPr>
            <a:r>
              <a:rPr lang="en-US" sz="2400" dirty="0"/>
              <a:t>The goal of the project is to predict an increase or decrease in Apple stock price for the next day using different machine learning techniques. Then a comparison of models' performance will be performed. The results will help daily traders to take an accurate decision. If tomorrow's closing price is higher than today's closing price, the stock could be bought, else could be sold.</a:t>
            </a:r>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A2456A0-13DF-4BA8-9BDD-168E874C4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6E9F70C-DA90-4FD6-8011-C34D74A91F6A}"/>
              </a:ext>
            </a:extLst>
          </p:cNvPr>
          <p:cNvSpPr>
            <a:spLocks noGrp="1"/>
          </p:cNvSpPr>
          <p:nvPr>
            <p:ph type="title"/>
          </p:nvPr>
        </p:nvSpPr>
        <p:spPr>
          <a:xfrm>
            <a:off x="913795" y="609600"/>
            <a:ext cx="5978072" cy="1556702"/>
          </a:xfrm>
        </p:spPr>
        <p:txBody>
          <a:bodyPr vert="horz" lIns="91440" tIns="45720" rIns="91440" bIns="45720" rtlCol="0" anchor="ctr">
            <a:normAutofit/>
          </a:bodyPr>
          <a:lstStyle/>
          <a:p>
            <a:r>
              <a: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Data Set:</a:t>
            </a:r>
          </a:p>
        </p:txBody>
      </p:sp>
      <p:sp>
        <p:nvSpPr>
          <p:cNvPr id="10" name="TextBox 9">
            <a:extLst>
              <a:ext uri="{FF2B5EF4-FFF2-40B4-BE49-F238E27FC236}">
                <a16:creationId xmlns:a16="http://schemas.microsoft.com/office/drawing/2014/main" id="{F8215B28-7D93-4A2A-AF68-AB10E59A1576}"/>
              </a:ext>
            </a:extLst>
          </p:cNvPr>
          <p:cNvSpPr txBox="1"/>
          <p:nvPr/>
        </p:nvSpPr>
        <p:spPr>
          <a:xfrm>
            <a:off x="913795" y="2354729"/>
            <a:ext cx="5978072" cy="3340119"/>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spcBef>
                <a:spcPct val="20000"/>
              </a:spcBef>
              <a:spcAft>
                <a:spcPts val="600"/>
              </a:spcAft>
              <a:buClr>
                <a:schemeClr val="tx2"/>
              </a:buClr>
              <a:buSzPct val="70000"/>
              <a:buFont typeface="Wingdings 2" charset="2"/>
            </a:pP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spcBef>
                <a:spcPct val="20000"/>
              </a:spcBef>
              <a:spcAft>
                <a:spcPts val="600"/>
              </a:spcAft>
              <a:buClr>
                <a:schemeClr val="tx2"/>
              </a:buClr>
              <a:buSzPct val="70000"/>
              <a:buFont typeface="Wingdings 2" charset="2"/>
            </a:pP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spcBef>
                <a:spcPct val="20000"/>
              </a:spcBef>
              <a:spcAft>
                <a:spcPts val="600"/>
              </a:spcAft>
              <a:buClr>
                <a:schemeClr val="tx2"/>
              </a:buClr>
              <a:buSzPct val="70000"/>
              <a:buFont typeface="Wingdings 2" charset="2"/>
            </a:pP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spcBef>
                <a:spcPct val="20000"/>
              </a:spcBef>
              <a:spcAft>
                <a:spcPts val="600"/>
              </a:spcAft>
              <a:buClr>
                <a:schemeClr val="tx2"/>
              </a:buClr>
              <a:buSzPct val="70000"/>
              <a:buFont typeface="Wingdings 2" charset="2"/>
            </a:pP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Data are extracted from yahoo finance. Data are collected from 1980 to the present.</a:t>
            </a:r>
          </a:p>
        </p:txBody>
      </p:sp>
      <p:pic>
        <p:nvPicPr>
          <p:cNvPr id="17" name="Picture 16">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7" name="Content Placeholder 6">
            <a:extLst>
              <a:ext uri="{FF2B5EF4-FFF2-40B4-BE49-F238E27FC236}">
                <a16:creationId xmlns:a16="http://schemas.microsoft.com/office/drawing/2014/main" id="{B1A48A45-A5A1-46DC-AD67-516455FB19DC}"/>
              </a:ext>
            </a:extLst>
          </p:cNvPr>
          <p:cNvPicPr>
            <a:picLocks noGrp="1" noChangeAspect="1"/>
          </p:cNvPicPr>
          <p:nvPr>
            <p:ph idx="1"/>
          </p:nvPr>
        </p:nvPicPr>
        <p:blipFill>
          <a:blip r:embed="rId4"/>
          <a:stretch>
            <a:fillRect/>
          </a:stretch>
        </p:blipFill>
        <p:spPr>
          <a:xfrm>
            <a:off x="7552945" y="1364566"/>
            <a:ext cx="4376458" cy="4586067"/>
          </a:xfrm>
          <a:prstGeom prst="rect">
            <a:avLst/>
          </a:prstGeom>
        </p:spPr>
      </p:pic>
    </p:spTree>
    <p:extLst>
      <p:ext uri="{BB962C8B-B14F-4D97-AF65-F5344CB8AC3E}">
        <p14:creationId xmlns:p14="http://schemas.microsoft.com/office/powerpoint/2010/main" val="3938091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2DD9F6B-A087-49A2-AE66-6D547F5DE86A}"/>
              </a:ext>
            </a:extLst>
          </p:cNvPr>
          <p:cNvSpPr>
            <a:spLocks noGrp="1"/>
          </p:cNvSpPr>
          <p:nvPr>
            <p:ph type="title"/>
          </p:nvPr>
        </p:nvSpPr>
        <p:spPr>
          <a:xfrm>
            <a:off x="583097" y="1142072"/>
            <a:ext cx="3776868" cy="4613612"/>
          </a:xfrm>
        </p:spPr>
        <p:txBody>
          <a:bodyPr>
            <a:normAutofit/>
          </a:bodyPr>
          <a:lstStyle/>
          <a:p>
            <a:pPr algn="l"/>
            <a:r>
              <a:rPr lang="en-US" sz="2400" dirty="0">
                <a:latin typeface="+mn-lt"/>
              </a:rPr>
              <a:t>In this project, open, high, low, and close price are used as predictors. In addition, Moving Average Convergence Divergence (MACD), Williams %R (WR), Relative Strength Index (RSI), and 2 days simple moving average on open price (open_2_sma) are selected as additional predictors </a:t>
            </a:r>
            <a:br>
              <a:rPr lang="en-US" sz="3600" dirty="0"/>
            </a:br>
            <a:endParaRPr lang="en-US" sz="3600" dirty="0"/>
          </a:p>
        </p:txBody>
      </p:sp>
      <p:cxnSp>
        <p:nvCxnSpPr>
          <p:cNvPr id="12" name="Straight Connector 11">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D65FCA6-E133-4E5A-AC5F-B8C5FAFD5B43}"/>
              </a:ext>
            </a:extLst>
          </p:cNvPr>
          <p:cNvSpPr txBox="1"/>
          <p:nvPr/>
        </p:nvSpPr>
        <p:spPr>
          <a:xfrm>
            <a:off x="1099935" y="346127"/>
            <a:ext cx="9714268" cy="646331"/>
          </a:xfrm>
          <a:prstGeom prst="rect">
            <a:avLst/>
          </a:prstGeom>
          <a:noFill/>
        </p:spPr>
        <p:txBody>
          <a:bodyPr wrap="square" rtlCol="0">
            <a:spAutoFit/>
          </a:bodyPr>
          <a:lstStyle/>
          <a:p>
            <a:pPr algn="ctr"/>
            <a:r>
              <a:rPr lang="en-US" sz="3600" dirty="0">
                <a:latin typeface="+mj-lt"/>
              </a:rPr>
              <a:t>Defining The Independent Variables</a:t>
            </a:r>
          </a:p>
        </p:txBody>
      </p:sp>
      <p:pic>
        <p:nvPicPr>
          <p:cNvPr id="13" name="Content Placeholder 12">
            <a:extLst>
              <a:ext uri="{FF2B5EF4-FFF2-40B4-BE49-F238E27FC236}">
                <a16:creationId xmlns:a16="http://schemas.microsoft.com/office/drawing/2014/main" id="{2C86C842-1173-49D8-836D-F3D53E8B6CA5}"/>
              </a:ext>
            </a:extLst>
          </p:cNvPr>
          <p:cNvPicPr>
            <a:picLocks noGrp="1" noChangeAspect="1"/>
          </p:cNvPicPr>
          <p:nvPr>
            <p:ph idx="1"/>
          </p:nvPr>
        </p:nvPicPr>
        <p:blipFill>
          <a:blip r:embed="rId3"/>
          <a:stretch>
            <a:fillRect/>
          </a:stretch>
        </p:blipFill>
        <p:spPr>
          <a:xfrm>
            <a:off x="4943475" y="1343592"/>
            <a:ext cx="6324600" cy="4442278"/>
          </a:xfrm>
        </p:spPr>
      </p:pic>
    </p:spTree>
    <p:extLst>
      <p:ext uri="{BB962C8B-B14F-4D97-AF65-F5344CB8AC3E}">
        <p14:creationId xmlns:p14="http://schemas.microsoft.com/office/powerpoint/2010/main" val="2297557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2DD9F6B-A087-49A2-AE66-6D547F5DE86A}"/>
              </a:ext>
            </a:extLst>
          </p:cNvPr>
          <p:cNvSpPr>
            <a:spLocks noGrp="1"/>
          </p:cNvSpPr>
          <p:nvPr>
            <p:ph type="title"/>
          </p:nvPr>
        </p:nvSpPr>
        <p:spPr>
          <a:xfrm>
            <a:off x="583097" y="1142072"/>
            <a:ext cx="3740779" cy="4596119"/>
          </a:xfrm>
        </p:spPr>
        <p:txBody>
          <a:bodyPr>
            <a:normAutofit/>
          </a:bodyPr>
          <a:lstStyle/>
          <a:p>
            <a:pPr algn="l"/>
            <a:r>
              <a:rPr lang="en-US" sz="2700" dirty="0">
                <a:latin typeface="+mn-lt"/>
              </a:rPr>
              <a:t>The target variable is taking two values '0' or '1'. The values will be classified as class '1' if the closing price of the next day is higher than the closing price of the actual day, else, the values will be classified as class '0'.</a:t>
            </a:r>
            <a:br>
              <a:rPr lang="en-US" sz="2700" dirty="0"/>
            </a:br>
            <a:endParaRPr lang="en-US" sz="2700" dirty="0"/>
          </a:p>
        </p:txBody>
      </p:sp>
      <p:cxnSp>
        <p:nvCxnSpPr>
          <p:cNvPr id="12" name="Straight Connector 11">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D65FCA6-E133-4E5A-AC5F-B8C5FAFD5B43}"/>
              </a:ext>
            </a:extLst>
          </p:cNvPr>
          <p:cNvSpPr txBox="1"/>
          <p:nvPr/>
        </p:nvSpPr>
        <p:spPr>
          <a:xfrm>
            <a:off x="1099935" y="346127"/>
            <a:ext cx="9714268" cy="646331"/>
          </a:xfrm>
          <a:prstGeom prst="rect">
            <a:avLst/>
          </a:prstGeom>
          <a:noFill/>
        </p:spPr>
        <p:txBody>
          <a:bodyPr wrap="square" rtlCol="0">
            <a:spAutoFit/>
          </a:bodyPr>
          <a:lstStyle/>
          <a:p>
            <a:pPr algn="ctr"/>
            <a:r>
              <a:rPr lang="en-US" sz="3600" dirty="0">
                <a:latin typeface="+mj-lt"/>
              </a:rPr>
              <a:t>Defining The Dependent Variable</a:t>
            </a:r>
          </a:p>
        </p:txBody>
      </p:sp>
      <p:pic>
        <p:nvPicPr>
          <p:cNvPr id="7" name="Picture 6">
            <a:extLst>
              <a:ext uri="{FF2B5EF4-FFF2-40B4-BE49-F238E27FC236}">
                <a16:creationId xmlns:a16="http://schemas.microsoft.com/office/drawing/2014/main" id="{F92C3A10-8E4C-4513-8625-95B08FBF062B}"/>
              </a:ext>
            </a:extLst>
          </p:cNvPr>
          <p:cNvPicPr>
            <a:picLocks noChangeAspect="1"/>
          </p:cNvPicPr>
          <p:nvPr/>
        </p:nvPicPr>
        <p:blipFill>
          <a:blip r:embed="rId3"/>
          <a:stretch>
            <a:fillRect/>
          </a:stretch>
        </p:blipFill>
        <p:spPr>
          <a:xfrm>
            <a:off x="4985305" y="1338585"/>
            <a:ext cx="5326314" cy="3710493"/>
          </a:xfrm>
          <a:prstGeom prst="rect">
            <a:avLst/>
          </a:prstGeom>
        </p:spPr>
      </p:pic>
      <p:sp>
        <p:nvSpPr>
          <p:cNvPr id="3" name="TextBox 2">
            <a:extLst>
              <a:ext uri="{FF2B5EF4-FFF2-40B4-BE49-F238E27FC236}">
                <a16:creationId xmlns:a16="http://schemas.microsoft.com/office/drawing/2014/main" id="{041B0EC2-C89B-426A-B428-465C2D1C1F2D}"/>
              </a:ext>
            </a:extLst>
          </p:cNvPr>
          <p:cNvSpPr txBox="1"/>
          <p:nvPr/>
        </p:nvSpPr>
        <p:spPr>
          <a:xfrm>
            <a:off x="5481732" y="5870713"/>
            <a:ext cx="4333460" cy="461665"/>
          </a:xfrm>
          <a:prstGeom prst="rect">
            <a:avLst/>
          </a:prstGeom>
          <a:noFill/>
        </p:spPr>
        <p:txBody>
          <a:bodyPr wrap="square" rtlCol="0">
            <a:spAutoFit/>
          </a:bodyPr>
          <a:lstStyle/>
          <a:p>
            <a:pPr algn="ctr"/>
            <a:r>
              <a:rPr lang="en-US" sz="2400" dirty="0"/>
              <a:t>Slight Imbalance Data</a:t>
            </a:r>
          </a:p>
        </p:txBody>
      </p:sp>
    </p:spTree>
    <p:extLst>
      <p:ext uri="{BB962C8B-B14F-4D97-AF65-F5344CB8AC3E}">
        <p14:creationId xmlns:p14="http://schemas.microsoft.com/office/powerpoint/2010/main" val="4117659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6D4A05-AFD9-4D13-98E7-B23E4C9D7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4CFC0-F709-46E9-BF85-2B0B47318F47}"/>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400" dirty="0"/>
              <a:t>Data is clean and ready for use</a:t>
            </a:r>
          </a:p>
        </p:txBody>
      </p:sp>
      <p:pic>
        <p:nvPicPr>
          <p:cNvPr id="6" name="Graphic 5" descr="Mop and bucket">
            <a:extLst>
              <a:ext uri="{FF2B5EF4-FFF2-40B4-BE49-F238E27FC236}">
                <a16:creationId xmlns:a16="http://schemas.microsoft.com/office/drawing/2014/main" id="{0CCED805-04A6-48D3-B75E-114F8AFE27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74617" y="643463"/>
            <a:ext cx="3249553" cy="3249553"/>
          </a:xfrm>
          <a:prstGeom prst="rect">
            <a:avLst/>
          </a:prstGeom>
        </p:spPr>
      </p:pic>
    </p:spTree>
    <p:extLst>
      <p:ext uri="{BB962C8B-B14F-4D97-AF65-F5344CB8AC3E}">
        <p14:creationId xmlns:p14="http://schemas.microsoft.com/office/powerpoint/2010/main" val="3289721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89EC1-A48F-4336-9DA1-330D640637DB}"/>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b="1" dirty="0"/>
              <a:t>Feature scaling</a:t>
            </a:r>
            <a:endParaRPr lang="en-US" sz="4200" dirty="0"/>
          </a:p>
        </p:txBody>
      </p:sp>
      <p:sp>
        <p:nvSpPr>
          <p:cNvPr id="18" name="Rectangle 17">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51995762-25F6-4FE7-8434-8538CD6F4FBD}"/>
              </a:ext>
            </a:extLst>
          </p:cNvPr>
          <p:cNvPicPr>
            <a:picLocks noGrp="1" noChangeAspect="1"/>
          </p:cNvPicPr>
          <p:nvPr>
            <p:ph idx="1"/>
          </p:nvPr>
        </p:nvPicPr>
        <p:blipFill>
          <a:blip r:embed="rId3"/>
          <a:stretch>
            <a:fillRect/>
          </a:stretch>
        </p:blipFill>
        <p:spPr>
          <a:xfrm>
            <a:off x="5324315" y="1850842"/>
            <a:ext cx="6197668" cy="3156316"/>
          </a:xfrm>
          <a:prstGeom prst="rect">
            <a:avLst/>
          </a:prstGeom>
        </p:spPr>
      </p:pic>
    </p:spTree>
    <p:extLst>
      <p:ext uri="{BB962C8B-B14F-4D97-AF65-F5344CB8AC3E}">
        <p14:creationId xmlns:p14="http://schemas.microsoft.com/office/powerpoint/2010/main" val="3151660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AB482FD-C684-4DAA-AC4C-1739F51A9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414B68-8387-469C-A668-1E89986AAA23}"/>
              </a:ext>
            </a:extLst>
          </p:cNvPr>
          <p:cNvSpPr>
            <a:spLocks noGrp="1"/>
          </p:cNvSpPr>
          <p:nvPr>
            <p:ph type="title"/>
          </p:nvPr>
        </p:nvSpPr>
        <p:spPr>
          <a:xfrm>
            <a:off x="5139236" y="1097280"/>
            <a:ext cx="6043875" cy="4626864"/>
          </a:xfrm>
        </p:spPr>
        <p:txBody>
          <a:bodyPr vert="horz" lIns="91440" tIns="45720" rIns="91440" bIns="45720" rtlCol="0" anchor="ctr">
            <a:normAutofit/>
          </a:bodyPr>
          <a:lstStyle/>
          <a:p>
            <a:pPr algn="l"/>
            <a:r>
              <a:rPr lang="en-US" sz="5400" b="1" dirty="0"/>
              <a:t>Splitting data into training and testing.</a:t>
            </a:r>
            <a:br>
              <a:rPr lang="en-US" sz="5400" b="1" dirty="0"/>
            </a:br>
            <a:br>
              <a:rPr lang="en-US" sz="5400" b="1" dirty="0"/>
            </a:br>
            <a:r>
              <a:rPr lang="en-US" sz="5400" b="1" dirty="0"/>
              <a:t>Train:67%,    </a:t>
            </a:r>
            <a:br>
              <a:rPr lang="en-US" sz="5400" b="1" dirty="0"/>
            </a:br>
            <a:r>
              <a:rPr lang="en-US" sz="5400" b="1" dirty="0"/>
              <a:t>Test :33%</a:t>
            </a:r>
            <a:br>
              <a:rPr lang="en-US" sz="5400" b="1" dirty="0"/>
            </a:br>
            <a:endParaRPr lang="en-US" sz="5400" dirty="0"/>
          </a:p>
        </p:txBody>
      </p:sp>
      <p:cxnSp>
        <p:nvCxnSpPr>
          <p:cNvPr id="20" name="Straight Connector 19">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224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AC2BD8-D91B-4B3B-83F8-D5D4433AC635}"/>
              </a:ext>
            </a:extLst>
          </p:cNvPr>
          <p:cNvSpPr>
            <a:spLocks noGrp="1"/>
          </p:cNvSpPr>
          <p:nvPr>
            <p:ph type="title"/>
          </p:nvPr>
        </p:nvSpPr>
        <p:spPr>
          <a:xfrm>
            <a:off x="913795" y="221269"/>
            <a:ext cx="10353762" cy="1257300"/>
          </a:xfrm>
        </p:spPr>
        <p:txBody>
          <a:bodyPr vert="horz" lIns="91440" tIns="45720" rIns="91440" bIns="45720" rtlCol="0" anchor="ctr">
            <a:normAutofit/>
          </a:bodyPr>
          <a:lstStyle/>
          <a:p>
            <a:r>
              <a:rPr lang="en-US" sz="3600" kern="1200" dirty="0">
                <a:ln>
                  <a:solidFill>
                    <a:schemeClr val="bg1">
                      <a:lumMod val="75000"/>
                      <a:lumOff val="25000"/>
                      <a:alpha val="10000"/>
                    </a:schemeClr>
                  </a:solidFill>
                </a:ln>
                <a:effectLst>
                  <a:outerShdw blurRad="9525" dist="25400" dir="14640000" algn="tl" rotWithShape="0">
                    <a:schemeClr val="bg1">
                      <a:alpha val="30000"/>
                    </a:schemeClr>
                  </a:outerShdw>
                </a:effectLst>
                <a:ea typeface="+mj-ea"/>
                <a:cs typeface="Trebuchet MS"/>
              </a:rPr>
              <a:t>Feature Selection using </a:t>
            </a:r>
            <a:r>
              <a:rPr lang="en-US" sz="3600" b="0" i="0" dirty="0">
                <a:solidFill>
                  <a:schemeClr val="tx1"/>
                </a:solidFill>
                <a:effectLst/>
              </a:rPr>
              <a:t>ANOVA F-value Method</a:t>
            </a:r>
            <a:endParaRPr lang="en-US" sz="36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ea typeface="+mj-ea"/>
              <a:cs typeface="Trebuchet MS"/>
            </a:endParaRPr>
          </a:p>
        </p:txBody>
      </p:sp>
      <p:sp>
        <p:nvSpPr>
          <p:cNvPr id="13" name="TextBox 12">
            <a:extLst>
              <a:ext uri="{FF2B5EF4-FFF2-40B4-BE49-F238E27FC236}">
                <a16:creationId xmlns:a16="http://schemas.microsoft.com/office/drawing/2014/main" id="{50884BD4-97F6-4E2A-9700-72E3FB5DCBAF}"/>
              </a:ext>
            </a:extLst>
          </p:cNvPr>
          <p:cNvSpPr txBox="1"/>
          <p:nvPr/>
        </p:nvSpPr>
        <p:spPr>
          <a:xfrm>
            <a:off x="913795" y="2132822"/>
            <a:ext cx="5546272" cy="3658378"/>
          </a:xfrm>
          <a:prstGeom prst="rect">
            <a:avLst/>
          </a:prstGeom>
        </p:spPr>
        <p:txBody>
          <a:bodyPr vert="horz" lIns="91440" tIns="45720" rIns="91440" bIns="45720" rtlCol="0" anchor="ctr">
            <a:normAutofit/>
          </a:bodyPr>
          <a:lstStyle/>
          <a:p>
            <a:pPr defTabSz="457200">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Feature 0  (open)               : 166.610988</a:t>
            </a:r>
          </a:p>
          <a:p>
            <a:pPr defTabSz="457200">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Feature 1  (high)                : 162.526005</a:t>
            </a:r>
          </a:p>
          <a:p>
            <a:pPr defTabSz="457200">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Feature 2  (low)                  : 161.085385</a:t>
            </a:r>
          </a:p>
          <a:p>
            <a:pPr defTabSz="457200">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Feature 3  (close)               : 156.165251</a:t>
            </a:r>
          </a:p>
          <a:p>
            <a:pPr defTabSz="457200">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Feature 4  (volume)            : 115.551111</a:t>
            </a:r>
          </a:p>
          <a:p>
            <a:pPr defTabSz="457200">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Feature 5  (macd)              : 1.235863</a:t>
            </a:r>
          </a:p>
          <a:p>
            <a:pPr defTabSz="457200">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Feature 6  (rsi_12)             : 314.550010</a:t>
            </a:r>
          </a:p>
          <a:p>
            <a:pPr defTabSz="457200">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Feature 7  (wr_12)             : 712.764245</a:t>
            </a:r>
          </a:p>
          <a:p>
            <a:pPr defTabSz="457200">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Feature 8  (open_2_sma)   : 169.214890</a:t>
            </a:r>
          </a:p>
        </p:txBody>
      </p:sp>
      <p:pic>
        <p:nvPicPr>
          <p:cNvPr id="16" name="Picture 15">
            <a:extLst>
              <a:ext uri="{FF2B5EF4-FFF2-40B4-BE49-F238E27FC236}">
                <a16:creationId xmlns:a16="http://schemas.microsoft.com/office/drawing/2014/main" id="{9A61B515-457A-4AEF-ACBC-2E6B10F9806F}"/>
              </a:ext>
            </a:extLst>
          </p:cNvPr>
          <p:cNvPicPr>
            <a:picLocks noChangeAspect="1"/>
          </p:cNvPicPr>
          <p:nvPr/>
        </p:nvPicPr>
        <p:blipFill>
          <a:blip r:embed="rId3"/>
          <a:stretch>
            <a:fillRect/>
          </a:stretch>
        </p:blipFill>
        <p:spPr>
          <a:xfrm>
            <a:off x="5424932" y="1936110"/>
            <a:ext cx="6606542" cy="3107499"/>
          </a:xfrm>
          <a:prstGeom prst="rect">
            <a:avLst/>
          </a:prstGeom>
        </p:spPr>
      </p:pic>
      <p:sp>
        <p:nvSpPr>
          <p:cNvPr id="15" name="TextBox 14">
            <a:extLst>
              <a:ext uri="{FF2B5EF4-FFF2-40B4-BE49-F238E27FC236}">
                <a16:creationId xmlns:a16="http://schemas.microsoft.com/office/drawing/2014/main" id="{B6ED5B20-EB63-4C59-A5A1-28BE29F9F2E9}"/>
              </a:ext>
            </a:extLst>
          </p:cNvPr>
          <p:cNvSpPr txBox="1"/>
          <p:nvPr/>
        </p:nvSpPr>
        <p:spPr>
          <a:xfrm>
            <a:off x="5540990" y="2498180"/>
            <a:ext cx="6001653" cy="369332"/>
          </a:xfrm>
          <a:prstGeom prst="rect">
            <a:avLst/>
          </a:prstGeom>
          <a:noFill/>
        </p:spPr>
        <p:txBody>
          <a:bodyPr wrap="square">
            <a:spAutoFit/>
          </a:bodyPr>
          <a:lstStyle/>
          <a:p>
            <a:endParaRPr lang="en-US" dirty="0"/>
          </a:p>
        </p:txBody>
      </p:sp>
      <p:sp>
        <p:nvSpPr>
          <p:cNvPr id="17" name="TextBox 16">
            <a:extLst>
              <a:ext uri="{FF2B5EF4-FFF2-40B4-BE49-F238E27FC236}">
                <a16:creationId xmlns:a16="http://schemas.microsoft.com/office/drawing/2014/main" id="{EBC2E125-FF22-4513-B5B1-4567BB46F648}"/>
              </a:ext>
            </a:extLst>
          </p:cNvPr>
          <p:cNvSpPr txBox="1"/>
          <p:nvPr/>
        </p:nvSpPr>
        <p:spPr>
          <a:xfrm flipH="1">
            <a:off x="6652590" y="5612194"/>
            <a:ext cx="3476147" cy="646331"/>
          </a:xfrm>
          <a:prstGeom prst="rect">
            <a:avLst/>
          </a:prstGeom>
          <a:noFill/>
        </p:spPr>
        <p:txBody>
          <a:bodyPr wrap="square" rtlCol="0">
            <a:spAutoFit/>
          </a:bodyPr>
          <a:lstStyle/>
          <a:p>
            <a:r>
              <a:rPr lang="en-US" dirty="0"/>
              <a:t>macd feature (5) will be dropped</a:t>
            </a:r>
          </a:p>
          <a:p>
            <a:pPr algn="ctr"/>
            <a:r>
              <a:rPr lang="en-US" dirty="0"/>
              <a:t> as it is unimportant</a:t>
            </a:r>
          </a:p>
        </p:txBody>
      </p:sp>
    </p:spTree>
    <p:extLst>
      <p:ext uri="{BB962C8B-B14F-4D97-AF65-F5344CB8AC3E}">
        <p14:creationId xmlns:p14="http://schemas.microsoft.com/office/powerpoint/2010/main" val="3933264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412</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Nova</vt:lpstr>
      <vt:lpstr>Arial Nova Light</vt:lpstr>
      <vt:lpstr>Wingdings 2</vt:lpstr>
      <vt:lpstr>SlateVTI</vt:lpstr>
      <vt:lpstr>Predicting Next Day Closing Stock Price Direction using Machine Learning Methods.</vt:lpstr>
      <vt:lpstr>Problem Statement</vt:lpstr>
      <vt:lpstr>Data Set:</vt:lpstr>
      <vt:lpstr>In this project, open, high, low, and close price are used as predictors. In addition, Moving Average Convergence Divergence (MACD), Williams %R (WR), Relative Strength Index (RSI), and 2 days simple moving average on open price (open_2_sma) are selected as additional predictors  </vt:lpstr>
      <vt:lpstr>The target variable is taking two values '0' or '1'. The values will be classified as class '1' if the closing price of the next day is higher than the closing price of the actual day, else, the values will be classified as class '0'. </vt:lpstr>
      <vt:lpstr>Data is clean and ready for use</vt:lpstr>
      <vt:lpstr>Feature scaling</vt:lpstr>
      <vt:lpstr>Splitting data into training and testing.  Train:67%,     Test :33% </vt:lpstr>
      <vt:lpstr>Feature Selection using ANOVA F-value Method</vt:lpstr>
      <vt:lpstr>Algorithms </vt:lpstr>
      <vt:lpstr>PowerPoint Presentation</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Next Day Closing Stock Price Direction using Machine Learning Methods.</dc:title>
  <dc:creator>achraf safsafi</dc:creator>
  <cp:lastModifiedBy>achraf safsafi</cp:lastModifiedBy>
  <cp:revision>1</cp:revision>
  <dcterms:created xsi:type="dcterms:W3CDTF">2020-11-20T17:02:28Z</dcterms:created>
  <dcterms:modified xsi:type="dcterms:W3CDTF">2020-11-20T17:02:45Z</dcterms:modified>
</cp:coreProperties>
</file>