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5/31/2020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5/31/2020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5/31/2020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5/31/2020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5/31/2020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5/31/2020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5/31/2020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nielgrijalvas/movi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01255" y="702156"/>
            <a:ext cx="4302049" cy="514814"/>
          </a:xfrm>
        </p:spPr>
        <p:txBody>
          <a:bodyPr vert="horz" lIns="91440" tIns="45720" rIns="91440" bIns="45720" rtlCol="0" anchor="b">
            <a:normAutofit/>
          </a:bodyPr>
          <a:lstStyle/>
          <a:p>
            <a:r>
              <a:rPr lang="en-US" sz="2400" dirty="0">
                <a:solidFill>
                  <a:srgbClr val="FFFFFF"/>
                </a:solidFill>
              </a:rPr>
              <a:t>DSC-530 Final Project</a:t>
            </a:r>
          </a:p>
        </p:txBody>
      </p:sp>
      <p:sp>
        <p:nvSpPr>
          <p:cNvPr id="7" name="TextBox 6">
            <a:extLst>
              <a:ext uri="{FF2B5EF4-FFF2-40B4-BE49-F238E27FC236}">
                <a16:creationId xmlns:a16="http://schemas.microsoft.com/office/drawing/2014/main" id="{F3C2E622-56EA-4F9A-A9E6-668E94340C4A}"/>
              </a:ext>
            </a:extLst>
          </p:cNvPr>
          <p:cNvSpPr txBox="1"/>
          <p:nvPr/>
        </p:nvSpPr>
        <p:spPr>
          <a:xfrm>
            <a:off x="601255" y="1366930"/>
            <a:ext cx="3409782" cy="4633820"/>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pPr>
            <a:r>
              <a:rPr lang="en-US" sz="1500" dirty="0">
                <a:solidFill>
                  <a:srgbClr val="FFFFFF"/>
                </a:solidFill>
              </a:rPr>
              <a:t>In this project, we will answer the question of” What makes a movie popular?”. We hear many explanations from different people. Some associate the success of the movie with the actor or actress, and others claim that the reason is the large budget. Of course, there are many and varied claims, but all of them do not exceed to be personal opinions. It can be false or true. It is not issued by experts and not the result of studies.</a:t>
            </a:r>
          </a:p>
          <a:p>
            <a:pPr defTabSz="457200">
              <a:lnSpc>
                <a:spcPct val="90000"/>
              </a:lnSpc>
              <a:spcBef>
                <a:spcPct val="20000"/>
              </a:spcBef>
              <a:spcAft>
                <a:spcPts val="600"/>
              </a:spcAft>
              <a:buClr>
                <a:schemeClr val="accent1"/>
              </a:buClr>
              <a:buSzPct val="92000"/>
            </a:pPr>
            <a:r>
              <a:rPr lang="en-US" sz="1500" dirty="0">
                <a:solidFill>
                  <a:srgbClr val="FFFFFF"/>
                </a:solidFill>
              </a:rPr>
              <a:t>To deal with the weaknesses of those anecdotes, we will perform an exploratory data analysis to look for patterns and features that address the statistical question we defined above.</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rgbClr val="FFFFFF"/>
              </a:solidFill>
            </a:endParaRP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4529398" y="1413709"/>
            <a:ext cx="6831503" cy="2015291"/>
          </a:xfrm>
          <a:prstGeom prst="rect">
            <a:avLst/>
          </a:prstGeom>
        </p:spPr>
      </p:pic>
      <p:sp>
        <p:nvSpPr>
          <p:cNvPr id="8" name="TextBox 7">
            <a:extLst>
              <a:ext uri="{FF2B5EF4-FFF2-40B4-BE49-F238E27FC236}">
                <a16:creationId xmlns:a16="http://schemas.microsoft.com/office/drawing/2014/main" id="{024A93D0-7CA9-434D-B743-F2DC1DB2BE09}"/>
              </a:ext>
            </a:extLst>
          </p:cNvPr>
          <p:cNvSpPr txBox="1"/>
          <p:nvPr/>
        </p:nvSpPr>
        <p:spPr>
          <a:xfrm>
            <a:off x="6573078" y="4589502"/>
            <a:ext cx="3703320" cy="369332"/>
          </a:xfrm>
          <a:prstGeom prst="rect">
            <a:avLst/>
          </a:prstGeom>
          <a:noFill/>
        </p:spPr>
        <p:txBody>
          <a:bodyPr wrap="square" rtlCol="0">
            <a:spAutoFit/>
          </a:bodyPr>
          <a:lstStyle/>
          <a:p>
            <a:r>
              <a:rPr lang="en-US" b="1" dirty="0">
                <a:solidFill>
                  <a:schemeClr val="bg1"/>
                </a:solidFill>
              </a:rPr>
              <a:t>Prepared by Achraf </a:t>
            </a:r>
            <a:r>
              <a:rPr lang="en-US" b="1" dirty="0" err="1">
                <a:solidFill>
                  <a:schemeClr val="bg1"/>
                </a:solidFill>
              </a:rPr>
              <a:t>Safsasfi</a:t>
            </a:r>
            <a:endParaRPr lang="en-US" b="1" dirty="0">
              <a:solidFill>
                <a:schemeClr val="bg1"/>
              </a:solidFill>
            </a:endParaRPr>
          </a:p>
        </p:txBody>
      </p:sp>
    </p:spTree>
    <p:extLst>
      <p:ext uri="{BB962C8B-B14F-4D97-AF65-F5344CB8AC3E}">
        <p14:creationId xmlns:p14="http://schemas.microsoft.com/office/powerpoint/2010/main" val="24758055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C1E4-22BB-4094-BFA4-BDC2FAD41086}"/>
              </a:ext>
            </a:extLst>
          </p:cNvPr>
          <p:cNvSpPr>
            <a:spLocks noGrp="1"/>
          </p:cNvSpPr>
          <p:nvPr>
            <p:ph type="title"/>
          </p:nvPr>
        </p:nvSpPr>
        <p:spPr>
          <a:xfrm>
            <a:off x="581192" y="702156"/>
            <a:ext cx="11029616" cy="751506"/>
          </a:xfrm>
        </p:spPr>
        <p:txBody>
          <a:bodyPr/>
          <a:lstStyle/>
          <a:p>
            <a:r>
              <a:rPr lang="en-US" dirty="0"/>
              <a:t>Plotting PMF</a:t>
            </a:r>
          </a:p>
        </p:txBody>
      </p:sp>
      <p:pic>
        <p:nvPicPr>
          <p:cNvPr id="4" name="Picture 3">
            <a:extLst>
              <a:ext uri="{FF2B5EF4-FFF2-40B4-BE49-F238E27FC236}">
                <a16:creationId xmlns:a16="http://schemas.microsoft.com/office/drawing/2014/main" id="{022A996E-5C89-4240-A876-200D15C8A51F}"/>
              </a:ext>
            </a:extLst>
          </p:cNvPr>
          <p:cNvPicPr>
            <a:picLocks noChangeAspect="1"/>
          </p:cNvPicPr>
          <p:nvPr/>
        </p:nvPicPr>
        <p:blipFill>
          <a:blip r:embed="rId2"/>
          <a:stretch>
            <a:fillRect/>
          </a:stretch>
        </p:blipFill>
        <p:spPr>
          <a:xfrm>
            <a:off x="581192" y="1453662"/>
            <a:ext cx="5945124" cy="2086356"/>
          </a:xfrm>
          <a:prstGeom prst="rect">
            <a:avLst/>
          </a:prstGeom>
        </p:spPr>
      </p:pic>
      <p:pic>
        <p:nvPicPr>
          <p:cNvPr id="5" name="Picture 4">
            <a:extLst>
              <a:ext uri="{FF2B5EF4-FFF2-40B4-BE49-F238E27FC236}">
                <a16:creationId xmlns:a16="http://schemas.microsoft.com/office/drawing/2014/main" id="{C25F3113-8520-442E-A755-09129BDADCD2}"/>
              </a:ext>
            </a:extLst>
          </p:cNvPr>
          <p:cNvPicPr>
            <a:picLocks noChangeAspect="1"/>
          </p:cNvPicPr>
          <p:nvPr/>
        </p:nvPicPr>
        <p:blipFill>
          <a:blip r:embed="rId3"/>
          <a:stretch>
            <a:fillRect/>
          </a:stretch>
        </p:blipFill>
        <p:spPr>
          <a:xfrm>
            <a:off x="6673953" y="725251"/>
            <a:ext cx="4986067" cy="3738272"/>
          </a:xfrm>
          <a:prstGeom prst="rect">
            <a:avLst/>
          </a:prstGeom>
        </p:spPr>
      </p:pic>
      <p:sp>
        <p:nvSpPr>
          <p:cNvPr id="6" name="TextBox 5">
            <a:extLst>
              <a:ext uri="{FF2B5EF4-FFF2-40B4-BE49-F238E27FC236}">
                <a16:creationId xmlns:a16="http://schemas.microsoft.com/office/drawing/2014/main" id="{C622E399-7638-420C-876F-E9C389B61DDE}"/>
              </a:ext>
            </a:extLst>
          </p:cNvPr>
          <p:cNvSpPr txBox="1"/>
          <p:nvPr/>
        </p:nvSpPr>
        <p:spPr>
          <a:xfrm>
            <a:off x="6339857" y="4486618"/>
            <a:ext cx="5654257" cy="954107"/>
          </a:xfrm>
          <a:prstGeom prst="rect">
            <a:avLst/>
          </a:prstGeom>
          <a:noFill/>
        </p:spPr>
        <p:txBody>
          <a:bodyPr wrap="square" rtlCol="0">
            <a:spAutoFit/>
          </a:bodyPr>
          <a:lstStyle/>
          <a:p>
            <a:r>
              <a:rPr lang="en-US" sz="1400" dirty="0"/>
              <a:t>Before the year 2000,  bad scoring frequented more than the good scoring, However, after the year 2000,  movies had good scoring comparing to ones before the year 2000.</a:t>
            </a:r>
          </a:p>
          <a:p>
            <a:endParaRPr lang="en-US" sz="1400" dirty="0"/>
          </a:p>
        </p:txBody>
      </p:sp>
    </p:spTree>
    <p:extLst>
      <p:ext uri="{BB962C8B-B14F-4D97-AF65-F5344CB8AC3E}">
        <p14:creationId xmlns:p14="http://schemas.microsoft.com/office/powerpoint/2010/main" val="232481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05D0D6B3-18DA-4E1C-954C-ADD84234CE2E}"/>
              </a:ext>
            </a:extLst>
          </p:cNvPr>
          <p:cNvPicPr>
            <a:picLocks noChangeAspect="1"/>
          </p:cNvPicPr>
          <p:nvPr/>
        </p:nvPicPr>
        <p:blipFill>
          <a:blip r:embed="rId2"/>
          <a:stretch>
            <a:fillRect/>
          </a:stretch>
        </p:blipFill>
        <p:spPr>
          <a:xfrm>
            <a:off x="931166" y="2513272"/>
            <a:ext cx="6518800" cy="2125586"/>
          </a:xfrm>
          <a:prstGeom prst="rect">
            <a:avLst/>
          </a:prstGeom>
        </p:spPr>
      </p:pic>
      <p:sp>
        <p:nvSpPr>
          <p:cNvPr id="25" name="Rectangle 24">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6569418-0677-41CB-AE55-00F50B1FB87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Correlation</a:t>
            </a:r>
          </a:p>
        </p:txBody>
      </p:sp>
    </p:spTree>
    <p:extLst>
      <p:ext uri="{BB962C8B-B14F-4D97-AF65-F5344CB8AC3E}">
        <p14:creationId xmlns:p14="http://schemas.microsoft.com/office/powerpoint/2010/main" val="1018370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DC7C62F5-6A53-4609-B7CB-2A3EA4091264}"/>
              </a:ext>
            </a:extLst>
          </p:cNvPr>
          <p:cNvPicPr>
            <a:picLocks noChangeAspect="1"/>
          </p:cNvPicPr>
          <p:nvPr/>
        </p:nvPicPr>
        <p:blipFill>
          <a:blip r:embed="rId2"/>
          <a:stretch>
            <a:fillRect/>
          </a:stretch>
        </p:blipFill>
        <p:spPr>
          <a:xfrm>
            <a:off x="1795922" y="643467"/>
            <a:ext cx="3390954" cy="2543217"/>
          </a:xfrm>
          <a:prstGeom prst="rect">
            <a:avLst/>
          </a:prstGeom>
        </p:spPr>
      </p:pic>
      <p:cxnSp>
        <p:nvCxnSpPr>
          <p:cNvPr id="12" name="Straight Connector 11">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automatically generated">
            <a:extLst>
              <a:ext uri="{FF2B5EF4-FFF2-40B4-BE49-F238E27FC236}">
                <a16:creationId xmlns:a16="http://schemas.microsoft.com/office/drawing/2014/main" id="{B1075CAA-C5B7-4168-BC0C-04909D77C277}"/>
              </a:ext>
            </a:extLst>
          </p:cNvPr>
          <p:cNvPicPr>
            <a:picLocks noChangeAspect="1"/>
          </p:cNvPicPr>
          <p:nvPr/>
        </p:nvPicPr>
        <p:blipFill>
          <a:blip r:embed="rId3"/>
          <a:stretch>
            <a:fillRect/>
          </a:stretch>
        </p:blipFill>
        <p:spPr>
          <a:xfrm>
            <a:off x="7009309" y="643467"/>
            <a:ext cx="3390954" cy="2543217"/>
          </a:xfrm>
          <a:prstGeom prst="rect">
            <a:avLst/>
          </a:prstGeom>
        </p:spPr>
      </p:pic>
      <p:cxnSp>
        <p:nvCxnSpPr>
          <p:cNvPr id="14" name="Straight Connector 13">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4AF97EF9-AB38-4292-A52B-6F0B8A19A62E}"/>
              </a:ext>
            </a:extLst>
          </p:cNvPr>
          <p:cNvPicPr>
            <a:picLocks noChangeAspect="1"/>
          </p:cNvPicPr>
          <p:nvPr/>
        </p:nvPicPr>
        <p:blipFill>
          <a:blip r:embed="rId4"/>
          <a:stretch>
            <a:fillRect/>
          </a:stretch>
        </p:blipFill>
        <p:spPr>
          <a:xfrm>
            <a:off x="1794159" y="3671316"/>
            <a:ext cx="3394481" cy="254586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5E424DE2-BE9F-4A9F-A672-BA91E9A8E641}"/>
              </a:ext>
            </a:extLst>
          </p:cNvPr>
          <p:cNvPicPr/>
          <p:nvPr/>
        </p:nvPicPr>
        <p:blipFill>
          <a:blip r:embed="rId5"/>
          <a:stretch>
            <a:fillRect/>
          </a:stretch>
        </p:blipFill>
        <p:spPr>
          <a:xfrm>
            <a:off x="7002473" y="3671316"/>
            <a:ext cx="3404625" cy="2553469"/>
          </a:xfrm>
          <a:prstGeom prst="rect">
            <a:avLst/>
          </a:prstGeom>
        </p:spPr>
      </p:pic>
    </p:spTree>
    <p:extLst>
      <p:ext uri="{BB962C8B-B14F-4D97-AF65-F5344CB8AC3E}">
        <p14:creationId xmlns:p14="http://schemas.microsoft.com/office/powerpoint/2010/main" val="3068564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81CBFB-3C89-48C4-A92D-9852692B96C8}"/>
              </a:ext>
            </a:extLst>
          </p:cNvPr>
          <p:cNvPicPr>
            <a:picLocks noChangeAspect="1"/>
          </p:cNvPicPr>
          <p:nvPr/>
        </p:nvPicPr>
        <p:blipFill>
          <a:blip r:embed="rId2"/>
          <a:stretch>
            <a:fillRect/>
          </a:stretch>
        </p:blipFill>
        <p:spPr>
          <a:xfrm>
            <a:off x="189547" y="832380"/>
            <a:ext cx="5742329" cy="4305273"/>
          </a:xfrm>
          <a:prstGeom prst="rect">
            <a:avLst/>
          </a:prstGeom>
        </p:spPr>
      </p:pic>
      <p:pic>
        <p:nvPicPr>
          <p:cNvPr id="5" name="Picture 4">
            <a:extLst>
              <a:ext uri="{FF2B5EF4-FFF2-40B4-BE49-F238E27FC236}">
                <a16:creationId xmlns:a16="http://schemas.microsoft.com/office/drawing/2014/main" id="{788C92DF-74F7-4E64-8B3C-02A8D1C723C7}"/>
              </a:ext>
            </a:extLst>
          </p:cNvPr>
          <p:cNvPicPr/>
          <p:nvPr/>
        </p:nvPicPr>
        <p:blipFill>
          <a:blip r:embed="rId3"/>
          <a:stretch>
            <a:fillRect/>
          </a:stretch>
        </p:blipFill>
        <p:spPr>
          <a:xfrm>
            <a:off x="5931876" y="832380"/>
            <a:ext cx="6070577" cy="4456562"/>
          </a:xfrm>
          <a:prstGeom prst="rect">
            <a:avLst/>
          </a:prstGeom>
        </p:spPr>
      </p:pic>
      <p:pic>
        <p:nvPicPr>
          <p:cNvPr id="6" name="Picture 5">
            <a:extLst>
              <a:ext uri="{FF2B5EF4-FFF2-40B4-BE49-F238E27FC236}">
                <a16:creationId xmlns:a16="http://schemas.microsoft.com/office/drawing/2014/main" id="{E04A12E3-F1E7-48B0-8AE9-8C3F950F9EF3}"/>
              </a:ext>
            </a:extLst>
          </p:cNvPr>
          <p:cNvPicPr>
            <a:picLocks noChangeAspect="1"/>
          </p:cNvPicPr>
          <p:nvPr/>
        </p:nvPicPr>
        <p:blipFill>
          <a:blip r:embed="rId4"/>
          <a:stretch>
            <a:fillRect/>
          </a:stretch>
        </p:blipFill>
        <p:spPr>
          <a:xfrm>
            <a:off x="538700" y="5288941"/>
            <a:ext cx="10363762" cy="1041423"/>
          </a:xfrm>
          <a:prstGeom prst="rect">
            <a:avLst/>
          </a:prstGeom>
        </p:spPr>
      </p:pic>
    </p:spTree>
    <p:extLst>
      <p:ext uri="{BB962C8B-B14F-4D97-AF65-F5344CB8AC3E}">
        <p14:creationId xmlns:p14="http://schemas.microsoft.com/office/powerpoint/2010/main" val="3754397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95F21CD8-B040-41B1-BE86-704B44A8480D}"/>
              </a:ext>
            </a:extLst>
          </p:cNvPr>
          <p:cNvSpPr txBox="1"/>
          <p:nvPr/>
        </p:nvSpPr>
        <p:spPr>
          <a:xfrm>
            <a:off x="601255" y="1009398"/>
            <a:ext cx="3409782" cy="4991352"/>
          </a:xfrm>
          <a:prstGeom prst="rect">
            <a:avLst/>
          </a:prstGeom>
        </p:spPr>
        <p:txBody>
          <a:bodyPr vert="horz" lIns="91440" tIns="45720" rIns="91440" bIns="45720" rtlCol="0" anchor="ctr">
            <a:normAutofit lnSpcReduction="10000"/>
          </a:bodyPr>
          <a:lstStyle/>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200" dirty="0">
                <a:solidFill>
                  <a:srgbClr val="FFFFFF"/>
                </a:solidFill>
              </a:rPr>
              <a:t>According to the plots and heatmap above, we can conclude that</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200" dirty="0">
                <a:solidFill>
                  <a:srgbClr val="FFFFFF"/>
                </a:solidFill>
              </a:rPr>
              <a:t> the linear relationship between score and budget is moderate negative (r= -0.54) and the budget variable explains about 29% of the score variable (r^2 = 0.29).</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200" dirty="0">
                <a:solidFill>
                  <a:srgbClr val="FFFFFF"/>
                </a:solidFill>
              </a:rPr>
              <a:t>the linear relationship between score and genre is negligible  (r= 0.042) and the genre variable explains about 0.18 % of the score variable (r^2 = 0.00176).</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200" dirty="0">
                <a:solidFill>
                  <a:srgbClr val="FFFFFF"/>
                </a:solidFill>
              </a:rPr>
              <a:t>the linear relationship between score and rating is low negative (r= -0.46) and the rating variable explains about 21% of the score variable (r^2 = 0.21).</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200" dirty="0">
                <a:solidFill>
                  <a:srgbClr val="FFFFFF"/>
                </a:solidFill>
              </a:rPr>
              <a:t>the linear relationship between score and gross is low negative (r= -0.35 ) and the gross variable explains about 12% of the score variable (r^2 = 0.12).</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200" dirty="0">
                <a:solidFill>
                  <a:srgbClr val="FFFFFF"/>
                </a:solidFill>
              </a:rPr>
              <a:t>the linear relationship between score and runtime is low positive (r= 0.46) and the runtime variable explains about 21% of the score variable (r^2 = 0.21).</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200" dirty="0">
                <a:solidFill>
                  <a:srgbClr val="FFFFFF"/>
                </a:solidFill>
              </a:rPr>
              <a:t>the linear relationship between score and votes is negligible (r= -0.54) and the votes variable explains about 2.9% of the score variable (r^2 = 0.0289).</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000" dirty="0">
              <a:solidFill>
                <a:srgbClr val="FFFFFF"/>
              </a:solidFill>
            </a:endParaRPr>
          </a:p>
        </p:txBody>
      </p:sp>
      <p:pic>
        <p:nvPicPr>
          <p:cNvPr id="4" name="Picture 3">
            <a:extLst>
              <a:ext uri="{FF2B5EF4-FFF2-40B4-BE49-F238E27FC236}">
                <a16:creationId xmlns:a16="http://schemas.microsoft.com/office/drawing/2014/main" id="{53388EBB-D45F-40B9-B2A3-37005BD0DFB6}"/>
              </a:ext>
            </a:extLst>
          </p:cNvPr>
          <p:cNvPicPr>
            <a:picLocks noChangeAspect="1"/>
          </p:cNvPicPr>
          <p:nvPr/>
        </p:nvPicPr>
        <p:blipFill>
          <a:blip r:embed="rId2"/>
          <a:stretch>
            <a:fillRect/>
          </a:stretch>
        </p:blipFill>
        <p:spPr>
          <a:xfrm>
            <a:off x="4695781" y="936141"/>
            <a:ext cx="6624403" cy="4968305"/>
          </a:xfrm>
          <a:prstGeom prst="rect">
            <a:avLst/>
          </a:prstGeom>
        </p:spPr>
      </p:pic>
    </p:spTree>
    <p:extLst>
      <p:ext uri="{BB962C8B-B14F-4D97-AF65-F5344CB8AC3E}">
        <p14:creationId xmlns:p14="http://schemas.microsoft.com/office/powerpoint/2010/main" val="94816461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5B70-78AA-4E53-AEA5-D67252905C5F}"/>
              </a:ext>
            </a:extLst>
          </p:cNvPr>
          <p:cNvSpPr>
            <a:spLocks noGrp="1"/>
          </p:cNvSpPr>
          <p:nvPr>
            <p:ph type="title"/>
          </p:nvPr>
        </p:nvSpPr>
        <p:spPr>
          <a:xfrm>
            <a:off x="581192" y="702156"/>
            <a:ext cx="11029616" cy="610829"/>
          </a:xfrm>
        </p:spPr>
        <p:txBody>
          <a:bodyPr/>
          <a:lstStyle/>
          <a:p>
            <a:r>
              <a:rPr lang="en-US" dirty="0"/>
              <a:t>Pearson's Correlation test</a:t>
            </a:r>
          </a:p>
        </p:txBody>
      </p:sp>
      <p:pic>
        <p:nvPicPr>
          <p:cNvPr id="4" name="Picture 3">
            <a:extLst>
              <a:ext uri="{FF2B5EF4-FFF2-40B4-BE49-F238E27FC236}">
                <a16:creationId xmlns:a16="http://schemas.microsoft.com/office/drawing/2014/main" id="{F6D532A5-4534-450A-BC3B-0A659063AC33}"/>
              </a:ext>
            </a:extLst>
          </p:cNvPr>
          <p:cNvPicPr>
            <a:picLocks noChangeAspect="1"/>
          </p:cNvPicPr>
          <p:nvPr/>
        </p:nvPicPr>
        <p:blipFill>
          <a:blip r:embed="rId2"/>
          <a:stretch>
            <a:fillRect/>
          </a:stretch>
        </p:blipFill>
        <p:spPr>
          <a:xfrm>
            <a:off x="581192" y="1312985"/>
            <a:ext cx="5945124" cy="2817876"/>
          </a:xfrm>
          <a:prstGeom prst="rect">
            <a:avLst/>
          </a:prstGeom>
        </p:spPr>
      </p:pic>
      <p:pic>
        <p:nvPicPr>
          <p:cNvPr id="5" name="Picture 4">
            <a:extLst>
              <a:ext uri="{FF2B5EF4-FFF2-40B4-BE49-F238E27FC236}">
                <a16:creationId xmlns:a16="http://schemas.microsoft.com/office/drawing/2014/main" id="{638AA33A-9B37-42DA-8F6F-B51A7EAA1A10}"/>
              </a:ext>
            </a:extLst>
          </p:cNvPr>
          <p:cNvPicPr>
            <a:picLocks noChangeAspect="1"/>
          </p:cNvPicPr>
          <p:nvPr/>
        </p:nvPicPr>
        <p:blipFill>
          <a:blip r:embed="rId3"/>
          <a:stretch>
            <a:fillRect/>
          </a:stretch>
        </p:blipFill>
        <p:spPr>
          <a:xfrm>
            <a:off x="581192" y="4130861"/>
            <a:ext cx="5945124" cy="2400300"/>
          </a:xfrm>
          <a:prstGeom prst="rect">
            <a:avLst/>
          </a:prstGeom>
        </p:spPr>
      </p:pic>
    </p:spTree>
    <p:extLst>
      <p:ext uri="{BB962C8B-B14F-4D97-AF65-F5344CB8AC3E}">
        <p14:creationId xmlns:p14="http://schemas.microsoft.com/office/powerpoint/2010/main" val="2218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6C6EB5-A5A2-4BF5-A7A6-430EFCE47A3C}"/>
              </a:ext>
            </a:extLst>
          </p:cNvPr>
          <p:cNvPicPr>
            <a:picLocks noChangeAspect="1"/>
          </p:cNvPicPr>
          <p:nvPr/>
        </p:nvPicPr>
        <p:blipFill>
          <a:blip r:embed="rId2"/>
          <a:stretch>
            <a:fillRect/>
          </a:stretch>
        </p:blipFill>
        <p:spPr>
          <a:xfrm>
            <a:off x="837438" y="908304"/>
            <a:ext cx="5945124" cy="2520696"/>
          </a:xfrm>
          <a:prstGeom prst="rect">
            <a:avLst/>
          </a:prstGeom>
        </p:spPr>
      </p:pic>
      <p:pic>
        <p:nvPicPr>
          <p:cNvPr id="5" name="Picture 4">
            <a:extLst>
              <a:ext uri="{FF2B5EF4-FFF2-40B4-BE49-F238E27FC236}">
                <a16:creationId xmlns:a16="http://schemas.microsoft.com/office/drawing/2014/main" id="{5C4E213A-8093-4BD3-A3DF-F31AA68C1F7B}"/>
              </a:ext>
            </a:extLst>
          </p:cNvPr>
          <p:cNvPicPr>
            <a:picLocks noChangeAspect="1"/>
          </p:cNvPicPr>
          <p:nvPr/>
        </p:nvPicPr>
        <p:blipFill>
          <a:blip r:embed="rId3"/>
          <a:stretch>
            <a:fillRect/>
          </a:stretch>
        </p:blipFill>
        <p:spPr>
          <a:xfrm>
            <a:off x="837438" y="3915156"/>
            <a:ext cx="5945124" cy="2668524"/>
          </a:xfrm>
          <a:prstGeom prst="rect">
            <a:avLst/>
          </a:prstGeom>
        </p:spPr>
      </p:pic>
    </p:spTree>
    <p:extLst>
      <p:ext uri="{BB962C8B-B14F-4D97-AF65-F5344CB8AC3E}">
        <p14:creationId xmlns:p14="http://schemas.microsoft.com/office/powerpoint/2010/main" val="847257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E55F292C-1E36-4862-A2D4-7DEDEB7084E8}"/>
              </a:ext>
            </a:extLst>
          </p:cNvPr>
          <p:cNvSpPr txBox="1"/>
          <p:nvPr/>
        </p:nvSpPr>
        <p:spPr>
          <a:xfrm>
            <a:off x="601255" y="2177142"/>
            <a:ext cx="3409782" cy="3823607"/>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dirty="0">
                <a:solidFill>
                  <a:srgbClr val="FFFFFF"/>
                </a:solidFill>
              </a:rPr>
              <a:t>According to the outputs above, the correlation between score and other variables is unlikely to have occurred by chance.</a:t>
            </a:r>
          </a:p>
          <a:p>
            <a:pPr defTabSz="457200">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p:txBody>
      </p:sp>
      <p:pic>
        <p:nvPicPr>
          <p:cNvPr id="4" name="Picture 3">
            <a:extLst>
              <a:ext uri="{FF2B5EF4-FFF2-40B4-BE49-F238E27FC236}">
                <a16:creationId xmlns:a16="http://schemas.microsoft.com/office/drawing/2014/main" id="{F09FB093-B9EF-4975-92CC-94A48C0EE101}"/>
              </a:ext>
            </a:extLst>
          </p:cNvPr>
          <p:cNvPicPr>
            <a:picLocks noChangeAspect="1"/>
          </p:cNvPicPr>
          <p:nvPr/>
        </p:nvPicPr>
        <p:blipFill>
          <a:blip r:embed="rId2"/>
          <a:stretch>
            <a:fillRect/>
          </a:stretch>
        </p:blipFill>
        <p:spPr>
          <a:xfrm>
            <a:off x="4592231" y="1972036"/>
            <a:ext cx="6831503" cy="2896515"/>
          </a:xfrm>
          <a:prstGeom prst="rect">
            <a:avLst/>
          </a:prstGeom>
        </p:spPr>
      </p:pic>
    </p:spTree>
    <p:extLst>
      <p:ext uri="{BB962C8B-B14F-4D97-AF65-F5344CB8AC3E}">
        <p14:creationId xmlns:p14="http://schemas.microsoft.com/office/powerpoint/2010/main" val="283086289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271061-CF63-4017-8148-4B3399B0EB2D}"/>
              </a:ext>
            </a:extLst>
          </p:cNvPr>
          <p:cNvSpPr>
            <a:spLocks noGrp="1"/>
          </p:cNvSpPr>
          <p:nvPr>
            <p:ph type="title"/>
          </p:nvPr>
        </p:nvSpPr>
        <p:spPr>
          <a:xfrm>
            <a:off x="601255" y="702155"/>
            <a:ext cx="3409783" cy="1300365"/>
          </a:xfrm>
        </p:spPr>
        <p:txBody>
          <a:bodyPr vert="horz" lIns="91440" tIns="45720" rIns="91440" bIns="45720" rtlCol="0" anchor="b">
            <a:normAutofit/>
          </a:bodyPr>
          <a:lstStyle/>
          <a:p>
            <a:r>
              <a:rPr lang="en-US" sz="2600">
                <a:solidFill>
                  <a:srgbClr val="FFFFFF"/>
                </a:solidFill>
              </a:rPr>
              <a:t>Building a binary logistic regression model</a:t>
            </a:r>
          </a:p>
        </p:txBody>
      </p:sp>
      <p:sp>
        <p:nvSpPr>
          <p:cNvPr id="4" name="TextBox 3">
            <a:extLst>
              <a:ext uri="{FF2B5EF4-FFF2-40B4-BE49-F238E27FC236}">
                <a16:creationId xmlns:a16="http://schemas.microsoft.com/office/drawing/2014/main" id="{42F3D7BB-B046-47FF-989D-E659B7CE8272}"/>
              </a:ext>
            </a:extLst>
          </p:cNvPr>
          <p:cNvSpPr txBox="1"/>
          <p:nvPr/>
        </p:nvSpPr>
        <p:spPr>
          <a:xfrm>
            <a:off x="601255" y="2177142"/>
            <a:ext cx="3409782" cy="3823607"/>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a:solidFill>
                  <a:srgbClr val="FFFFFF"/>
                </a:solidFill>
              </a:rPr>
              <a:t>Next, I will build a binary logistic regression to predict whether a movie will be popular or not. For me, I consider a movie is popular if it is scored well. So I will set the score variable as the target variable of the model. To do this, I will encode the score variable as one of these two numbers, 0 or 1. The number 0 means an unpopular movie, and the number 1 means a popular movie. Since the average score is 6.3, I will consider any movie with a score higher than  6.3 a popular movie, and any movie with a score of less than 6.4  unpopular movies.</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a:solidFill>
                <a:srgbClr val="FFFFFF"/>
              </a:solidFill>
            </a:endParaRPr>
          </a:p>
        </p:txBody>
      </p:sp>
      <p:pic>
        <p:nvPicPr>
          <p:cNvPr id="5" name="Picture 4">
            <a:extLst>
              <a:ext uri="{FF2B5EF4-FFF2-40B4-BE49-F238E27FC236}">
                <a16:creationId xmlns:a16="http://schemas.microsoft.com/office/drawing/2014/main" id="{1D18B6FD-988E-47F1-BBF5-C726F853585A}"/>
              </a:ext>
            </a:extLst>
          </p:cNvPr>
          <p:cNvPicPr>
            <a:picLocks noChangeAspect="1"/>
          </p:cNvPicPr>
          <p:nvPr/>
        </p:nvPicPr>
        <p:blipFill>
          <a:blip r:embed="rId2"/>
          <a:stretch>
            <a:fillRect/>
          </a:stretch>
        </p:blipFill>
        <p:spPr>
          <a:xfrm>
            <a:off x="4592231" y="982597"/>
            <a:ext cx="6831503" cy="4875392"/>
          </a:xfrm>
          <a:prstGeom prst="rect">
            <a:avLst/>
          </a:prstGeom>
        </p:spPr>
      </p:pic>
    </p:spTree>
    <p:extLst>
      <p:ext uri="{BB962C8B-B14F-4D97-AF65-F5344CB8AC3E}">
        <p14:creationId xmlns:p14="http://schemas.microsoft.com/office/powerpoint/2010/main" val="22461081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7DEA01B-0831-4AB3-9AD2-A7BA4BBA91A0}"/>
              </a:ext>
            </a:extLst>
          </p:cNvPr>
          <p:cNvPicPr>
            <a:picLocks noChangeAspect="1"/>
          </p:cNvPicPr>
          <p:nvPr/>
        </p:nvPicPr>
        <p:blipFill>
          <a:blip r:embed="rId2"/>
          <a:stretch>
            <a:fillRect/>
          </a:stretch>
        </p:blipFill>
        <p:spPr>
          <a:xfrm>
            <a:off x="441139" y="1050851"/>
            <a:ext cx="5331481" cy="2416318"/>
          </a:xfrm>
          <a:prstGeom prst="rect">
            <a:avLst/>
          </a:prstGeom>
        </p:spPr>
      </p:pic>
      <p:cxnSp>
        <p:nvCxnSpPr>
          <p:cNvPr id="14" name="Straight Connector 13">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389423F-25E8-4BBA-9B42-D5DA5CC612A2}"/>
              </a:ext>
            </a:extLst>
          </p:cNvPr>
          <p:cNvPicPr>
            <a:picLocks noChangeAspect="1"/>
          </p:cNvPicPr>
          <p:nvPr/>
        </p:nvPicPr>
        <p:blipFill>
          <a:blip r:embed="rId3"/>
          <a:stretch>
            <a:fillRect/>
          </a:stretch>
        </p:blipFill>
        <p:spPr>
          <a:xfrm>
            <a:off x="6417735" y="567725"/>
            <a:ext cx="5331478" cy="3382570"/>
          </a:xfrm>
          <a:prstGeom prst="rect">
            <a:avLst/>
          </a:prstGeom>
        </p:spPr>
      </p:pic>
      <p:sp>
        <p:nvSpPr>
          <p:cNvPr id="16" name="Rectangle 15">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453D70C3-CFB0-45CD-965C-C12A4AE154AF}"/>
              </a:ext>
            </a:extLst>
          </p:cNvPr>
          <p:cNvSpPr txBox="1"/>
          <p:nvPr/>
        </p:nvSpPr>
        <p:spPr>
          <a:xfrm>
            <a:off x="441139" y="4596992"/>
            <a:ext cx="11071261" cy="160701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dirty="0">
                <a:solidFill>
                  <a:srgbClr val="FFFFFF"/>
                </a:solidFill>
              </a:rPr>
              <a:t>According to the coefficients above, the predictors' budget, gross, and votes have a small effect in predicting the movie's popularity. However, the variables' Genre, Rating, and runtime are considered good predictors in determining movie popularity.</a:t>
            </a:r>
          </a:p>
          <a:p>
            <a:pPr defTabSz="457200">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p:txBody>
      </p:sp>
    </p:spTree>
    <p:extLst>
      <p:ext uri="{BB962C8B-B14F-4D97-AF65-F5344CB8AC3E}">
        <p14:creationId xmlns:p14="http://schemas.microsoft.com/office/powerpoint/2010/main" val="98312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646584"/>
          </a:xfrm>
        </p:spPr>
        <p:txBody>
          <a:bodyPr/>
          <a:lstStyle/>
          <a:p>
            <a:r>
              <a:rPr lang="en-US" dirty="0"/>
              <a:t>Preparing the dataset</a:t>
            </a:r>
          </a:p>
        </p:txBody>
      </p:sp>
      <p:sp>
        <p:nvSpPr>
          <p:cNvPr id="6" name="TextBox 5">
            <a:extLst>
              <a:ext uri="{FF2B5EF4-FFF2-40B4-BE49-F238E27FC236}">
                <a16:creationId xmlns:a16="http://schemas.microsoft.com/office/drawing/2014/main" id="{3CACB52B-7340-4B4B-8E46-B094BCA12B32}"/>
              </a:ext>
            </a:extLst>
          </p:cNvPr>
          <p:cNvSpPr txBox="1"/>
          <p:nvPr/>
        </p:nvSpPr>
        <p:spPr>
          <a:xfrm>
            <a:off x="428018" y="1348740"/>
            <a:ext cx="11420271" cy="3970318"/>
          </a:xfrm>
          <a:prstGeom prst="rect">
            <a:avLst/>
          </a:prstGeom>
          <a:noFill/>
        </p:spPr>
        <p:txBody>
          <a:bodyPr wrap="square" rtlCol="0">
            <a:spAutoFit/>
          </a:bodyPr>
          <a:lstStyle/>
          <a:p>
            <a:r>
              <a:rPr lang="en-US" sz="1400" dirty="0"/>
              <a:t>So, to conduct the project, we will use a dataset, available in Kaggle, </a:t>
            </a:r>
            <a:r>
              <a:rPr lang="en-US" sz="1400" u="sng" dirty="0">
                <a:hlinkClick r:id="rId2"/>
              </a:rPr>
              <a:t>https://www.kaggle.com/danielgrijalvas/movies</a:t>
            </a:r>
            <a:r>
              <a:rPr lang="en-US" sz="1400" dirty="0"/>
              <a:t>,  of 6820 movies and 15 features, released from 1986 to 2016. Below is a description of the variables:</a:t>
            </a:r>
          </a:p>
          <a:p>
            <a:pPr marL="285750" indent="-285750">
              <a:buFont typeface="Arial" panose="020B0604020202020204" pitchFamily="34" charset="0"/>
              <a:buChar char="•"/>
            </a:pPr>
            <a:r>
              <a:rPr lang="en-US" sz="1400" dirty="0"/>
              <a:t>budget: the budget of a movie. Some movies don't have this, so it appears as 0</a:t>
            </a:r>
          </a:p>
          <a:p>
            <a:pPr marL="285750" indent="-285750">
              <a:buFont typeface="Arial" panose="020B0604020202020204" pitchFamily="34" charset="0"/>
              <a:buChar char="•"/>
            </a:pPr>
            <a:r>
              <a:rPr lang="en-US" sz="1400" dirty="0"/>
              <a:t>company: the production company</a:t>
            </a:r>
          </a:p>
          <a:p>
            <a:pPr marL="285750" indent="-285750">
              <a:buFont typeface="Arial" panose="020B0604020202020204" pitchFamily="34" charset="0"/>
              <a:buChar char="•"/>
            </a:pPr>
            <a:r>
              <a:rPr lang="en-US" sz="1400" dirty="0"/>
              <a:t>country: country of origin</a:t>
            </a:r>
          </a:p>
          <a:p>
            <a:pPr marL="285750" indent="-285750">
              <a:buFont typeface="Arial" panose="020B0604020202020204" pitchFamily="34" charset="0"/>
              <a:buChar char="•"/>
            </a:pPr>
            <a:r>
              <a:rPr lang="en-US" sz="1400" dirty="0"/>
              <a:t>director: the director</a:t>
            </a:r>
          </a:p>
          <a:p>
            <a:pPr marL="285750" indent="-285750">
              <a:buFont typeface="Arial" panose="020B0604020202020204" pitchFamily="34" charset="0"/>
              <a:buChar char="•"/>
            </a:pPr>
            <a:r>
              <a:rPr lang="en-US" sz="1400" dirty="0"/>
              <a:t>genre: main genre of the movie.</a:t>
            </a:r>
          </a:p>
          <a:p>
            <a:pPr marL="285750" indent="-285750">
              <a:buFont typeface="Arial" panose="020B0604020202020204" pitchFamily="34" charset="0"/>
              <a:buChar char="•"/>
            </a:pPr>
            <a:r>
              <a:rPr lang="en-US" sz="1400" dirty="0"/>
              <a:t>gross: revenue of the movie	</a:t>
            </a:r>
          </a:p>
          <a:p>
            <a:pPr marL="285750" indent="-285750">
              <a:buFont typeface="Arial" panose="020B0604020202020204" pitchFamily="34" charset="0"/>
              <a:buChar char="•"/>
            </a:pPr>
            <a:r>
              <a:rPr lang="en-US" sz="1400" dirty="0"/>
              <a:t>name: name of the movie</a:t>
            </a:r>
          </a:p>
          <a:p>
            <a:pPr marL="285750" indent="-285750">
              <a:buFont typeface="Arial" panose="020B0604020202020204" pitchFamily="34" charset="0"/>
              <a:buChar char="•"/>
            </a:pPr>
            <a:r>
              <a:rPr lang="en-US" sz="1400" dirty="0"/>
              <a:t>rating: rating of the movie (R, PG, etc.)</a:t>
            </a:r>
          </a:p>
          <a:p>
            <a:pPr marL="285750" indent="-285750">
              <a:buFont typeface="Arial" panose="020B0604020202020204" pitchFamily="34" charset="0"/>
              <a:buChar char="•"/>
            </a:pPr>
            <a:r>
              <a:rPr lang="en-US" sz="1400" dirty="0"/>
              <a:t>released: release date (YYYY-MM-DD)</a:t>
            </a:r>
          </a:p>
          <a:p>
            <a:pPr marL="285750" indent="-285750">
              <a:buFont typeface="Arial" panose="020B0604020202020204" pitchFamily="34" charset="0"/>
              <a:buChar char="•"/>
            </a:pPr>
            <a:r>
              <a:rPr lang="en-US" sz="1400" dirty="0"/>
              <a:t>runtime: duration of the movie</a:t>
            </a:r>
          </a:p>
          <a:p>
            <a:pPr marL="285750" indent="-285750">
              <a:buFont typeface="Arial" panose="020B0604020202020204" pitchFamily="34" charset="0"/>
              <a:buChar char="•"/>
            </a:pPr>
            <a:r>
              <a:rPr lang="en-US" sz="1400" dirty="0"/>
              <a:t>score: IMDb user rating</a:t>
            </a:r>
          </a:p>
          <a:p>
            <a:pPr marL="285750" indent="-285750">
              <a:buFont typeface="Arial" panose="020B0604020202020204" pitchFamily="34" charset="0"/>
              <a:buChar char="•"/>
            </a:pPr>
            <a:r>
              <a:rPr lang="en-US" sz="1400" dirty="0"/>
              <a:t>votes: number of user votes</a:t>
            </a:r>
          </a:p>
          <a:p>
            <a:pPr marL="285750" indent="-285750">
              <a:buFont typeface="Arial" panose="020B0604020202020204" pitchFamily="34" charset="0"/>
              <a:buChar char="•"/>
            </a:pPr>
            <a:r>
              <a:rPr lang="en-US" sz="1400" dirty="0"/>
              <a:t>star: main actor/actress</a:t>
            </a:r>
          </a:p>
          <a:p>
            <a:pPr marL="285750" indent="-285750">
              <a:buFont typeface="Arial" panose="020B0604020202020204" pitchFamily="34" charset="0"/>
              <a:buChar char="•"/>
            </a:pPr>
            <a:r>
              <a:rPr lang="en-US" sz="1400" dirty="0"/>
              <a:t>writer: writer of the movie</a:t>
            </a:r>
          </a:p>
          <a:p>
            <a:pPr marL="285750" indent="-285750">
              <a:buFont typeface="Arial" panose="020B0604020202020204" pitchFamily="34" charset="0"/>
              <a:buChar char="•"/>
            </a:pPr>
            <a:r>
              <a:rPr lang="en-US" sz="1400" dirty="0"/>
              <a:t>year: year of release</a:t>
            </a:r>
          </a:p>
          <a:p>
            <a:endParaRPr lang="en-US" sz="1400"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EE38-1F83-4E5A-BE03-AF977F45A341}"/>
              </a:ext>
            </a:extLst>
          </p:cNvPr>
          <p:cNvSpPr>
            <a:spLocks noGrp="1"/>
          </p:cNvSpPr>
          <p:nvPr>
            <p:ph type="title"/>
          </p:nvPr>
        </p:nvSpPr>
        <p:spPr>
          <a:xfrm>
            <a:off x="445552" y="1815320"/>
            <a:ext cx="8487370" cy="963358"/>
          </a:xfrm>
        </p:spPr>
        <p:txBody>
          <a:bodyPr>
            <a:normAutofit/>
          </a:bodyPr>
          <a:lstStyle/>
          <a:p>
            <a:r>
              <a:rPr lang="en-US" sz="1600" dirty="0"/>
              <a:t>But the data I want to keep for my project are </a:t>
            </a:r>
            <a:br>
              <a:rPr lang="en-US" dirty="0"/>
            </a:br>
            <a:endParaRPr lang="en-US" dirty="0"/>
          </a:p>
        </p:txBody>
      </p:sp>
      <p:pic>
        <p:nvPicPr>
          <p:cNvPr id="4" name="Content Placeholder 3">
            <a:extLst>
              <a:ext uri="{FF2B5EF4-FFF2-40B4-BE49-F238E27FC236}">
                <a16:creationId xmlns:a16="http://schemas.microsoft.com/office/drawing/2014/main" id="{845025B5-9168-4010-8A51-39B8C0C9E21F}"/>
              </a:ext>
            </a:extLst>
          </p:cNvPr>
          <p:cNvPicPr>
            <a:picLocks noGrp="1" noChangeAspect="1"/>
          </p:cNvPicPr>
          <p:nvPr>
            <p:ph idx="1"/>
          </p:nvPr>
        </p:nvPicPr>
        <p:blipFill>
          <a:blip r:embed="rId2"/>
          <a:stretch>
            <a:fillRect/>
          </a:stretch>
        </p:blipFill>
        <p:spPr>
          <a:xfrm>
            <a:off x="507121" y="939333"/>
            <a:ext cx="11239327" cy="875987"/>
          </a:xfrm>
          <a:prstGeom prst="rect">
            <a:avLst/>
          </a:prstGeom>
        </p:spPr>
      </p:pic>
      <p:pic>
        <p:nvPicPr>
          <p:cNvPr id="5" name="Picture 4">
            <a:extLst>
              <a:ext uri="{FF2B5EF4-FFF2-40B4-BE49-F238E27FC236}">
                <a16:creationId xmlns:a16="http://schemas.microsoft.com/office/drawing/2014/main" id="{5566E480-AEA8-45B5-9B79-E0E8DEB66621}"/>
              </a:ext>
            </a:extLst>
          </p:cNvPr>
          <p:cNvPicPr>
            <a:picLocks noChangeAspect="1"/>
          </p:cNvPicPr>
          <p:nvPr/>
        </p:nvPicPr>
        <p:blipFill>
          <a:blip r:embed="rId3"/>
          <a:stretch>
            <a:fillRect/>
          </a:stretch>
        </p:blipFill>
        <p:spPr>
          <a:xfrm>
            <a:off x="507121" y="2691307"/>
            <a:ext cx="11239327" cy="847055"/>
          </a:xfrm>
          <a:prstGeom prst="rect">
            <a:avLst/>
          </a:prstGeom>
        </p:spPr>
      </p:pic>
      <p:pic>
        <p:nvPicPr>
          <p:cNvPr id="6" name="Picture 5">
            <a:extLst>
              <a:ext uri="{FF2B5EF4-FFF2-40B4-BE49-F238E27FC236}">
                <a16:creationId xmlns:a16="http://schemas.microsoft.com/office/drawing/2014/main" id="{4B2BCF13-EE26-47E2-B8BE-B54C66AA4F60}"/>
              </a:ext>
            </a:extLst>
          </p:cNvPr>
          <p:cNvPicPr>
            <a:picLocks noChangeAspect="1"/>
          </p:cNvPicPr>
          <p:nvPr/>
        </p:nvPicPr>
        <p:blipFill>
          <a:blip r:embed="rId4"/>
          <a:stretch>
            <a:fillRect/>
          </a:stretch>
        </p:blipFill>
        <p:spPr>
          <a:xfrm>
            <a:off x="445552" y="3702329"/>
            <a:ext cx="9743478" cy="1478631"/>
          </a:xfrm>
          <a:prstGeom prst="rect">
            <a:avLst/>
          </a:prstGeom>
        </p:spPr>
      </p:pic>
    </p:spTree>
    <p:extLst>
      <p:ext uri="{BB962C8B-B14F-4D97-AF65-F5344CB8AC3E}">
        <p14:creationId xmlns:p14="http://schemas.microsoft.com/office/powerpoint/2010/main" val="155980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DCBE-7A24-4C3D-B5DC-029374C96FCF}"/>
              </a:ext>
            </a:extLst>
          </p:cNvPr>
          <p:cNvSpPr>
            <a:spLocks noGrp="1"/>
          </p:cNvSpPr>
          <p:nvPr>
            <p:ph type="title"/>
          </p:nvPr>
        </p:nvSpPr>
        <p:spPr>
          <a:xfrm>
            <a:off x="581192" y="702156"/>
            <a:ext cx="11029616" cy="756993"/>
          </a:xfrm>
        </p:spPr>
        <p:txBody>
          <a:bodyPr/>
          <a:lstStyle/>
          <a:p>
            <a:r>
              <a:rPr lang="en-US" dirty="0"/>
              <a:t>Understanding the structure of the data</a:t>
            </a:r>
          </a:p>
        </p:txBody>
      </p:sp>
      <p:pic>
        <p:nvPicPr>
          <p:cNvPr id="5" name="Picture 4">
            <a:extLst>
              <a:ext uri="{FF2B5EF4-FFF2-40B4-BE49-F238E27FC236}">
                <a16:creationId xmlns:a16="http://schemas.microsoft.com/office/drawing/2014/main" id="{3EE97BE0-B714-4AFF-BCDF-FBB3B1F729EB}"/>
              </a:ext>
            </a:extLst>
          </p:cNvPr>
          <p:cNvPicPr>
            <a:picLocks noChangeAspect="1"/>
          </p:cNvPicPr>
          <p:nvPr/>
        </p:nvPicPr>
        <p:blipFill>
          <a:blip r:embed="rId2"/>
          <a:stretch>
            <a:fillRect/>
          </a:stretch>
        </p:blipFill>
        <p:spPr>
          <a:xfrm>
            <a:off x="581191" y="1459148"/>
            <a:ext cx="7873695" cy="5206695"/>
          </a:xfrm>
          <a:prstGeom prst="rect">
            <a:avLst/>
          </a:prstGeom>
        </p:spPr>
      </p:pic>
    </p:spTree>
    <p:extLst>
      <p:ext uri="{BB962C8B-B14F-4D97-AF65-F5344CB8AC3E}">
        <p14:creationId xmlns:p14="http://schemas.microsoft.com/office/powerpoint/2010/main" val="380161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5A4A7C-A629-41CB-9864-7BA7B55D1744}"/>
              </a:ext>
            </a:extLst>
          </p:cNvPr>
          <p:cNvPicPr>
            <a:picLocks noChangeAspect="1"/>
          </p:cNvPicPr>
          <p:nvPr/>
        </p:nvPicPr>
        <p:blipFill>
          <a:blip r:embed="rId2"/>
          <a:stretch>
            <a:fillRect/>
          </a:stretch>
        </p:blipFill>
        <p:spPr>
          <a:xfrm>
            <a:off x="1153960" y="931216"/>
            <a:ext cx="7990039" cy="4995567"/>
          </a:xfrm>
          <a:prstGeom prst="rect">
            <a:avLst/>
          </a:prstGeom>
        </p:spPr>
      </p:pic>
    </p:spTree>
    <p:extLst>
      <p:ext uri="{BB962C8B-B14F-4D97-AF65-F5344CB8AC3E}">
        <p14:creationId xmlns:p14="http://schemas.microsoft.com/office/powerpoint/2010/main" val="244605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 screenshot of a cell phone&#10;&#10;Description automatically generated">
            <a:extLst>
              <a:ext uri="{FF2B5EF4-FFF2-40B4-BE49-F238E27FC236}">
                <a16:creationId xmlns:a16="http://schemas.microsoft.com/office/drawing/2014/main" id="{A332F86A-8D6F-497B-A9FD-FF0980E664A7}"/>
              </a:ext>
            </a:extLst>
          </p:cNvPr>
          <p:cNvPicPr>
            <a:picLocks noChangeAspect="1"/>
          </p:cNvPicPr>
          <p:nvPr/>
        </p:nvPicPr>
        <p:blipFill>
          <a:blip r:embed="rId2"/>
          <a:stretch>
            <a:fillRect/>
          </a:stretch>
        </p:blipFill>
        <p:spPr>
          <a:xfrm>
            <a:off x="1033855" y="1208531"/>
            <a:ext cx="6313422" cy="4735069"/>
          </a:xfrm>
          <a:prstGeom prst="rect">
            <a:avLst/>
          </a:prstGeom>
        </p:spPr>
      </p:pic>
      <p:sp>
        <p:nvSpPr>
          <p:cNvPr id="25" name="Rectangle 24">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A2173CA-5E58-4862-9ACE-80C7AAFD63E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visualizing data</a:t>
            </a:r>
          </a:p>
        </p:txBody>
      </p:sp>
    </p:spTree>
    <p:extLst>
      <p:ext uri="{BB962C8B-B14F-4D97-AF65-F5344CB8AC3E}">
        <p14:creationId xmlns:p14="http://schemas.microsoft.com/office/powerpoint/2010/main" val="70322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3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3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3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49" name="Rectangle 3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2E6C3-2F8D-4352-A677-C43C70E46882}"/>
              </a:ext>
            </a:extLst>
          </p:cNvPr>
          <p:cNvSpPr>
            <a:spLocks noGrp="1"/>
          </p:cNvSpPr>
          <p:nvPr>
            <p:ph type="title"/>
          </p:nvPr>
        </p:nvSpPr>
        <p:spPr>
          <a:xfrm>
            <a:off x="581191" y="1020431"/>
            <a:ext cx="10993549" cy="716929"/>
          </a:xfrm>
        </p:spPr>
        <p:txBody>
          <a:bodyPr vert="horz" lIns="91440" tIns="45720" rIns="91440" bIns="45720" rtlCol="0" anchor="b">
            <a:normAutofit/>
          </a:bodyPr>
          <a:lstStyle/>
          <a:p>
            <a:r>
              <a:rPr lang="en-US" sz="3600" dirty="0"/>
              <a:t>Detecting and removing outliers</a:t>
            </a:r>
          </a:p>
        </p:txBody>
      </p:sp>
      <p:sp>
        <p:nvSpPr>
          <p:cNvPr id="50" name="Rectangle 3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4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5CCDABE7-3BB3-4BCC-800F-CA7A0AF0D59A}"/>
              </a:ext>
            </a:extLst>
          </p:cNvPr>
          <p:cNvPicPr>
            <a:picLocks noChangeAspect="1"/>
          </p:cNvPicPr>
          <p:nvPr/>
        </p:nvPicPr>
        <p:blipFill>
          <a:blip r:embed="rId2"/>
          <a:stretch>
            <a:fillRect/>
          </a:stretch>
        </p:blipFill>
        <p:spPr>
          <a:xfrm>
            <a:off x="581190" y="1765811"/>
            <a:ext cx="10192521" cy="3354830"/>
          </a:xfrm>
          <a:prstGeom prst="rect">
            <a:avLst/>
          </a:prstGeom>
        </p:spPr>
      </p:pic>
    </p:spTree>
    <p:extLst>
      <p:ext uri="{BB962C8B-B14F-4D97-AF65-F5344CB8AC3E}">
        <p14:creationId xmlns:p14="http://schemas.microsoft.com/office/powerpoint/2010/main" val="259881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A961870D-6EAF-41E7-8BD4-03B303971412}"/>
              </a:ext>
            </a:extLst>
          </p:cNvPr>
          <p:cNvPicPr>
            <a:picLocks noChangeAspect="1"/>
          </p:cNvPicPr>
          <p:nvPr/>
        </p:nvPicPr>
        <p:blipFill>
          <a:blip r:embed="rId2"/>
          <a:stretch>
            <a:fillRect/>
          </a:stretch>
        </p:blipFill>
        <p:spPr>
          <a:xfrm>
            <a:off x="2381957" y="643466"/>
            <a:ext cx="7428086" cy="5571067"/>
          </a:xfrm>
          <a:prstGeom prst="rect">
            <a:avLst/>
          </a:prstGeom>
        </p:spPr>
      </p:pic>
    </p:spTree>
    <p:extLst>
      <p:ext uri="{BB962C8B-B14F-4D97-AF65-F5344CB8AC3E}">
        <p14:creationId xmlns:p14="http://schemas.microsoft.com/office/powerpoint/2010/main" val="5652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AC0AF7BA-4AEB-40F0-B51A-06138CC0208A}"/>
              </a:ext>
            </a:extLst>
          </p:cNvPr>
          <p:cNvPicPr>
            <a:picLocks noChangeAspect="1"/>
          </p:cNvPicPr>
          <p:nvPr/>
        </p:nvPicPr>
        <p:blipFill>
          <a:blip r:embed="rId2"/>
          <a:stretch>
            <a:fillRect/>
          </a:stretch>
        </p:blipFill>
        <p:spPr>
          <a:xfrm>
            <a:off x="380608" y="1419225"/>
            <a:ext cx="7505139" cy="3820868"/>
          </a:xfrm>
          <a:prstGeom prst="rect">
            <a:avLst/>
          </a:prstGeom>
        </p:spPr>
      </p:pic>
      <p:sp>
        <p:nvSpPr>
          <p:cNvPr id="25" name="Rectangle 24">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8A6937E-058D-473A-BE54-2A39CF39712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Describing the data</a:t>
            </a:r>
          </a:p>
        </p:txBody>
      </p:sp>
    </p:spTree>
    <p:extLst>
      <p:ext uri="{BB962C8B-B14F-4D97-AF65-F5344CB8AC3E}">
        <p14:creationId xmlns:p14="http://schemas.microsoft.com/office/powerpoint/2010/main" val="102456461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770</Words>
  <Application>Microsoft Office PowerPoint</Application>
  <PresentationFormat>Widescreen</PresentationFormat>
  <Paragraphs>41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Franklin Gothic Book</vt:lpstr>
      <vt:lpstr>Franklin Gothic Demi</vt:lpstr>
      <vt:lpstr>Wingdings 2</vt:lpstr>
      <vt:lpstr>DividendVTI</vt:lpstr>
      <vt:lpstr>DSC-530 Final Project</vt:lpstr>
      <vt:lpstr>Preparing the dataset</vt:lpstr>
      <vt:lpstr>But the data I want to keep for my project are  </vt:lpstr>
      <vt:lpstr>Understanding the structure of the data</vt:lpstr>
      <vt:lpstr>PowerPoint Presentation</vt:lpstr>
      <vt:lpstr>visualizing data</vt:lpstr>
      <vt:lpstr>Detecting and removing outliers</vt:lpstr>
      <vt:lpstr>PowerPoint Presentation</vt:lpstr>
      <vt:lpstr>Describing the data</vt:lpstr>
      <vt:lpstr>Plotting PMF</vt:lpstr>
      <vt:lpstr>Correlation</vt:lpstr>
      <vt:lpstr>PowerPoint Presentation</vt:lpstr>
      <vt:lpstr>PowerPoint Presentation</vt:lpstr>
      <vt:lpstr>PowerPoint Presentation</vt:lpstr>
      <vt:lpstr>Pearson's Correlation test</vt:lpstr>
      <vt:lpstr>PowerPoint Presentation</vt:lpstr>
      <vt:lpstr>PowerPoint Presentation</vt:lpstr>
      <vt:lpstr>Building a binary logistic regression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2020-05-31T16:54:02Z</dcterms:created>
  <dcterms:modified xsi:type="dcterms:W3CDTF">2020-05-31T17:00:19Z</dcterms:modified>
</cp:coreProperties>
</file>