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4" r:id="rId2"/>
    <p:sldId id="275" r:id="rId3"/>
    <p:sldId id="276" r:id="rId4"/>
    <p:sldId id="277" r:id="rId5"/>
    <p:sldId id="259" r:id="rId6"/>
    <p:sldId id="261" r:id="rId7"/>
    <p:sldId id="260" r:id="rId8"/>
    <p:sldId id="262" r:id="rId9"/>
    <p:sldId id="264" r:id="rId10"/>
    <p:sldId id="263" r:id="rId11"/>
    <p:sldId id="266" r:id="rId12"/>
    <p:sldId id="269" r:id="rId13"/>
    <p:sldId id="271" r:id="rId14"/>
    <p:sldId id="281" r:id="rId15"/>
    <p:sldId id="283" r:id="rId16"/>
    <p:sldId id="272" r:id="rId17"/>
    <p:sldId id="285" r:id="rId18"/>
    <p:sldId id="278" r:id="rId19"/>
    <p:sldId id="288" r:id="rId20"/>
    <p:sldId id="280" r:id="rId21"/>
    <p:sldId id="287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5E485-784A-7D0C-B2D7-82925791092E}" v="56" dt="2025-01-17T08:30:31.825"/>
    <p1510:client id="{1AEE2A2F-7E87-4210-C73E-8D440F792688}" v="205" dt="2025-01-17T08:19:09.935"/>
    <p1510:client id="{3DA38CCD-8003-1F40-B617-863D0E82D1BF}" vWet="2" dt="2025-01-17T08:17:21.260"/>
    <p1510:client id="{9357C926-BDD2-F5FE-A9E1-42B7BBB06114}" v="160" dt="2025-01-16T09:59:06.041"/>
    <p1510:client id="{CF370148-1A78-B195-E236-0C38AA8FFA8E}" v="104" dt="2025-01-17T09:08:56.132"/>
    <p1510:client id="{EE3C3D48-E57B-DB90-9244-75B0B7AA01D2}" v="31" dt="2025-01-17T08:23:10.990"/>
    <p1510:client id="{F0A01087-E1E2-2BD0-CC1B-3E3152CFE1A6}" v="211" dt="2025-01-17T09:22:3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code representation.">
            <a:extLst>
              <a:ext uri="{FF2B5EF4-FFF2-40B4-BE49-F238E27FC236}">
                <a16:creationId xmlns:a16="http://schemas.microsoft.com/office/drawing/2014/main" id="{DA891A1D-08DD-D1D1-27B1-7AF9BB87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44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DDAAE-1B70-4150-9604-5379ACEE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3000"/>
            <a:ext cx="5345502" cy="1257300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Email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64EA-AD65-A32E-05A5-63491ABE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648444"/>
            <a:ext cx="5029202" cy="3066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Asaf </a:t>
            </a:r>
            <a:r>
              <a:rPr lang="en-US" sz="2400" err="1">
                <a:solidFill>
                  <a:srgbClr val="FFFFFF"/>
                </a:solidFill>
              </a:rPr>
              <a:t>Galili</a:t>
            </a:r>
            <a:r>
              <a:rPr lang="en-US" sz="2400">
                <a:solidFill>
                  <a:srgbClr val="FFFFFF"/>
                </a:solidFill>
              </a:rPr>
              <a:t>  - 315785006</a:t>
            </a:r>
          </a:p>
          <a:p>
            <a:r>
              <a:rPr lang="en-US" sz="2400">
                <a:solidFill>
                  <a:srgbClr val="FFFFFF"/>
                </a:solidFill>
              </a:rPr>
              <a:t>Tal Sahar - 206955452</a:t>
            </a:r>
          </a:p>
        </p:txBody>
      </p:sp>
    </p:spTree>
    <p:extLst>
      <p:ext uri="{BB962C8B-B14F-4D97-AF65-F5344CB8AC3E}">
        <p14:creationId xmlns:p14="http://schemas.microsoft.com/office/powerpoint/2010/main" val="45376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D2D73E-B42D-0B39-8136-4A25DAFD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6DD38-E5D8-0E1A-D67B-BC02E4F4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39" y="348777"/>
            <a:ext cx="5067299" cy="1709436"/>
          </a:xfrm>
        </p:spPr>
        <p:txBody>
          <a:bodyPr anchor="ctr">
            <a:normAutofit/>
          </a:bodyPr>
          <a:lstStyle/>
          <a:p>
            <a:r>
              <a:rPr lang="en-US" sz="4800" b="0">
                <a:ea typeface="+mj-lt"/>
                <a:cs typeface="+mj-lt"/>
              </a:rPr>
              <a:t>Feature Engineering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7C37-ADA7-789C-E7BE-110EA995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3432654"/>
            <a:ext cx="8690394" cy="359637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buFont typeface="Arial"/>
              <a:buChar char="•"/>
            </a:pPr>
            <a:r>
              <a:rPr lang="en-US" sz="1100" b="1" dirty="0">
                <a:ea typeface="+mn-lt"/>
                <a:cs typeface="+mn-lt"/>
              </a:rPr>
              <a:t>Stop Word Ratio</a:t>
            </a:r>
            <a:r>
              <a:rPr lang="en-US" sz="1100" dirty="0">
                <a:ea typeface="+mn-lt"/>
                <a:cs typeface="+mn-lt"/>
              </a:rPr>
              <a:t>: Identified as the most significant feature, reflecting the proportion of stop words in email text, which varies between phishing and safe emails.</a:t>
            </a:r>
            <a:endParaRPr lang="en-US" sz="1100" dirty="0"/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Average Word Length</a:t>
            </a:r>
            <a:r>
              <a:rPr lang="en-US" sz="1100" dirty="0">
                <a:ea typeface="+mn-lt"/>
                <a:cs typeface="+mn-lt"/>
              </a:rPr>
              <a:t>: Indicates the complexity of text; phishing emails often use simpler language.</a:t>
            </a:r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Special Characters</a:t>
            </a:r>
            <a:r>
              <a:rPr lang="en-US" sz="1100" dirty="0">
                <a:ea typeface="+mn-lt"/>
                <a:cs typeface="+mn-lt"/>
              </a:rPr>
              <a:t>: Phishing emails frequently contain special characters (e.g., </a:t>
            </a:r>
            <a:r>
              <a:rPr lang="en-US" sz="1100" dirty="0">
                <a:latin typeface="Consolas"/>
              </a:rPr>
              <a:t>!</a:t>
            </a:r>
            <a:r>
              <a:rPr lang="en-US" sz="1100" dirty="0">
                <a:ea typeface="+mn-lt"/>
                <a:cs typeface="+mn-lt"/>
              </a:rPr>
              <a:t>, </a:t>
            </a:r>
            <a:r>
              <a:rPr lang="en-US" sz="1100" dirty="0">
                <a:latin typeface="Consolas"/>
              </a:rPr>
              <a:t>$</a:t>
            </a:r>
            <a:r>
              <a:rPr lang="en-US" sz="1100" dirty="0">
                <a:ea typeface="+mn-lt"/>
                <a:cs typeface="+mn-lt"/>
              </a:rPr>
              <a:t>) to attract attention or disguise malicious content.</a:t>
            </a:r>
            <a:endParaRPr lang="en-US" sz="1100" dirty="0"/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Uppercase Letters</a:t>
            </a:r>
            <a:r>
              <a:rPr lang="en-US" sz="1100" dirty="0">
                <a:ea typeface="+mn-lt"/>
                <a:cs typeface="+mn-lt"/>
              </a:rPr>
              <a:t>: Excessive use of uppercase letters is often used in phishing emails to emphasize urgency or importance.</a:t>
            </a:r>
            <a:endParaRPr lang="en-US" sz="1100" dirty="0"/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Digit Count</a:t>
            </a:r>
            <a:r>
              <a:rPr lang="en-US" sz="1100" dirty="0">
                <a:ea typeface="+mn-lt"/>
                <a:cs typeface="+mn-lt"/>
              </a:rPr>
              <a:t>: Phishing emails tend to include digits for codes, amounts, or other misleading information.</a:t>
            </a:r>
            <a:endParaRPr lang="en-US" sz="1100" dirty="0"/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Text Length</a:t>
            </a:r>
            <a:r>
              <a:rPr lang="en-US" sz="1100" dirty="0">
                <a:ea typeface="+mn-lt"/>
                <a:cs typeface="+mn-lt"/>
              </a:rPr>
              <a:t>: Longer or shorter emails might indicate different strategies employed by phishing attempts.</a:t>
            </a:r>
            <a:endParaRPr lang="en-US" sz="1100" dirty="0"/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Sentiment Polarity</a:t>
            </a:r>
            <a:r>
              <a:rPr lang="en-US" sz="1100" dirty="0">
                <a:ea typeface="+mn-lt"/>
                <a:cs typeface="+mn-lt"/>
              </a:rPr>
              <a:t>: Sentiment analysis reveals the tone of the email, often manipulative in phishing.</a:t>
            </a:r>
            <a:endParaRPr lang="en-US" sz="1100" dirty="0"/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Word Count</a:t>
            </a:r>
            <a:r>
              <a:rPr lang="en-US" sz="1100" dirty="0">
                <a:ea typeface="+mn-lt"/>
                <a:cs typeface="+mn-lt"/>
              </a:rPr>
              <a:t>: The number of words in the email correlates with specific patterns in phishing emails.</a:t>
            </a:r>
            <a:endParaRPr lang="en-US" sz="1100" dirty="0"/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Hyperlinks</a:t>
            </a:r>
            <a:r>
              <a:rPr lang="en-US" sz="1100" dirty="0">
                <a:ea typeface="+mn-lt"/>
                <a:cs typeface="+mn-lt"/>
              </a:rPr>
              <a:t>: The presence of hyperlinks is a strong indicator, as phishing emails often include links to fraudulent websites.</a:t>
            </a:r>
            <a:endParaRPr lang="en-US" sz="1100" dirty="0"/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Spam Trigger Words</a:t>
            </a:r>
            <a:r>
              <a:rPr lang="en-US" sz="1100" dirty="0">
                <a:ea typeface="+mn-lt"/>
                <a:cs typeface="+mn-lt"/>
              </a:rPr>
              <a:t>: Common phishing words like "urgent," "win," or "free" contribute to this feature's significance.</a:t>
            </a:r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Unique Domains</a:t>
            </a:r>
            <a:r>
              <a:rPr lang="en-US" sz="1100" dirty="0">
                <a:ea typeface="+mn-lt"/>
                <a:cs typeface="+mn-lt"/>
              </a:rPr>
              <a:t>: The number of unique domains in hyperlinks helps identify potentially malicious emails.</a:t>
            </a:r>
            <a:endParaRPr lang="en-US" sz="1100" dirty="0"/>
          </a:p>
          <a:p>
            <a:pPr>
              <a:buFont typeface="Arial"/>
            </a:pPr>
            <a:r>
              <a:rPr lang="en-US" sz="1100" b="1" dirty="0">
                <a:ea typeface="+mn-lt"/>
                <a:cs typeface="+mn-lt"/>
              </a:rPr>
              <a:t>HTML Tags</a:t>
            </a:r>
            <a:r>
              <a:rPr lang="en-US" sz="1100" dirty="0">
                <a:ea typeface="+mn-lt"/>
                <a:cs typeface="+mn-lt"/>
              </a:rPr>
              <a:t>: While less significant, the use of HTML tags often indicates more sophisticated phishing attempts.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 b="1" dirty="0">
              <a:latin typeface="Consolas"/>
            </a:endParaRP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D6186970-C606-7380-AB0F-CC053450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32" r="-11" b="16129"/>
          <a:stretch/>
        </p:blipFill>
        <p:spPr>
          <a:xfrm>
            <a:off x="-2380" y="-17766"/>
            <a:ext cx="6394567" cy="3479045"/>
          </a:xfrm>
          <a:custGeom>
            <a:avLst/>
            <a:gdLst/>
            <a:ahLst/>
            <a:cxnLst/>
            <a:rect l="l" t="t" r="r" b="b"/>
            <a:pathLst>
              <a:path w="6394567" h="3479045">
                <a:moveTo>
                  <a:pt x="0" y="0"/>
                </a:moveTo>
                <a:lnTo>
                  <a:pt x="6394567" y="0"/>
                </a:lnTo>
                <a:lnTo>
                  <a:pt x="2477593" y="3073542"/>
                </a:lnTo>
                <a:lnTo>
                  <a:pt x="2435111" y="3105189"/>
                </a:lnTo>
                <a:cubicBezTo>
                  <a:pt x="2103481" y="3339382"/>
                  <a:pt x="1723470" y="3461518"/>
                  <a:pt x="1342352" y="3477290"/>
                </a:cubicBezTo>
                <a:cubicBezTo>
                  <a:pt x="1302651" y="3478932"/>
                  <a:pt x="1262940" y="3479421"/>
                  <a:pt x="1223270" y="3478762"/>
                </a:cubicBezTo>
                <a:cubicBezTo>
                  <a:pt x="786893" y="3471515"/>
                  <a:pt x="355525" y="3325396"/>
                  <a:pt x="277" y="3048974"/>
                </a:cubicBezTo>
                <a:lnTo>
                  <a:pt x="0" y="30487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88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73FC4A47-C8B7-1195-45C5-487C140E5701}"/>
              </a:ext>
            </a:extLst>
          </p:cNvPr>
          <p:cNvSpPr/>
          <p:nvPr/>
        </p:nvSpPr>
        <p:spPr>
          <a:xfrm>
            <a:off x="6046897" y="1225142"/>
            <a:ext cx="395111" cy="150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E1F2955-FD38-CAFD-A70B-45B276B43B27}"/>
              </a:ext>
            </a:extLst>
          </p:cNvPr>
          <p:cNvSpPr/>
          <p:nvPr/>
        </p:nvSpPr>
        <p:spPr>
          <a:xfrm>
            <a:off x="4709095" y="4099335"/>
            <a:ext cx="479777" cy="14111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A012D2-AC0B-93D9-A9F2-087D26D0D51F}"/>
              </a:ext>
            </a:extLst>
          </p:cNvPr>
          <p:cNvSpPr/>
          <p:nvPr/>
        </p:nvSpPr>
        <p:spPr>
          <a:xfrm>
            <a:off x="6694174" y="106464"/>
            <a:ext cx="4336240" cy="2381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1600" baseline="0" dirty="0">
                <a:latin typeface="Neue Haas Grotesk Text Pro"/>
                <a:ea typeface="Segoe UI"/>
                <a:cs typeface="Segoe UI"/>
              </a:rPr>
              <a:t>Represents the number of words in each email.</a:t>
            </a:r>
            <a:r>
              <a:rPr lang="en-US" sz="1600" dirty="0">
                <a:latin typeface="Neue Haas Grotesk Text Pro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600" baseline="0" dirty="0">
                <a:latin typeface="Neue Haas Grotesk Text Pro"/>
                <a:ea typeface="Segoe UI"/>
                <a:cs typeface="Segoe UI"/>
              </a:rPr>
              <a:t>Observation:</a:t>
            </a:r>
            <a:r>
              <a:rPr lang="en-US" sz="1600" dirty="0">
                <a:latin typeface="Neue Haas Grotesk Text Pro"/>
                <a:ea typeface="Segoe UI"/>
                <a:cs typeface="Segoe UI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US" sz="1600" baseline="0" dirty="0">
                <a:latin typeface="Neue Haas Grotesk Text Pro"/>
                <a:ea typeface="Arial"/>
                <a:cs typeface="Arial"/>
              </a:rPr>
              <a:t>Both email types tend to have a high frequency of shorter emails (low word count).</a:t>
            </a:r>
            <a:r>
              <a:rPr lang="en-US" sz="1600" dirty="0">
                <a:latin typeface="Neue Haas Grotesk Text Pro"/>
                <a:ea typeface="Arial"/>
                <a:cs typeface="Arial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US" sz="1600" baseline="0" dirty="0">
                <a:latin typeface="Neue Haas Grotesk Text Pro"/>
                <a:ea typeface="Arial"/>
                <a:cs typeface="Arial"/>
              </a:rPr>
              <a:t>Safe emails generally exhibit a broader spread toward higher word counts compared to phishing emails.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2C722A-7382-A29D-A604-B2D04F673A67}"/>
              </a:ext>
            </a:extLst>
          </p:cNvPr>
          <p:cNvSpPr/>
          <p:nvPr/>
        </p:nvSpPr>
        <p:spPr>
          <a:xfrm>
            <a:off x="291515" y="3228805"/>
            <a:ext cx="4085338" cy="2195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/>
                </a:solidFill>
                <a:cs typeface="Segoe UI"/>
              </a:rPr>
              <a:t>Represents the total character count of emails.</a:t>
            </a:r>
          </a:p>
          <a:p>
            <a:r>
              <a:rPr lang="en-US" sz="1600" dirty="0">
                <a:solidFill>
                  <a:schemeClr val="bg1"/>
                </a:solidFill>
                <a:cs typeface="Segoe UI"/>
              </a:rPr>
              <a:t>Observation: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Segoe UI"/>
              </a:rPr>
              <a:t>Phishing emails and safe emails both peak at shorter lengths, but safe emails tend to have more instances of longer texts compared to phishing emails.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832C06-082E-8923-100C-C4EF9CE1E153}"/>
              </a:ext>
            </a:extLst>
          </p:cNvPr>
          <p:cNvSpPr/>
          <p:nvPr/>
        </p:nvSpPr>
        <p:spPr>
          <a:xfrm>
            <a:off x="1673945" y="5760317"/>
            <a:ext cx="8841929" cy="992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u="sng" dirty="0"/>
              <a:t>Key Insight: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Phishing emails are generally shorter in terms of word count and text length, which could be a distinguishing feature for detection models.</a:t>
            </a:r>
            <a:endParaRPr lang="en-US" sz="1600" dirty="0"/>
          </a:p>
        </p:txBody>
      </p:sp>
      <p:pic>
        <p:nvPicPr>
          <p:cNvPr id="2" name="Picture 1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BFF47E5C-5E99-BBCB-0BA3-D1C19784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" y="4173"/>
            <a:ext cx="5969563" cy="304579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Content Placeholder 11" descr="A graph of text length distribution&#10;&#10;Description automatically generated">
            <a:extLst>
              <a:ext uri="{FF2B5EF4-FFF2-40B4-BE49-F238E27FC236}">
                <a16:creationId xmlns:a16="http://schemas.microsoft.com/office/drawing/2014/main" id="{64877AFD-791F-D8D7-221F-FD52BFC03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4554" y="2887319"/>
            <a:ext cx="5334915" cy="2700023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8619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81B69F-073F-E4F5-78AF-7B2387D8DE34}"/>
              </a:ext>
            </a:extLst>
          </p:cNvPr>
          <p:cNvSpPr/>
          <p:nvPr/>
        </p:nvSpPr>
        <p:spPr>
          <a:xfrm>
            <a:off x="7327082" y="542932"/>
            <a:ext cx="3634930" cy="16682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ea typeface="+mn-lt"/>
                <a:cs typeface="+mn-lt"/>
              </a:rPr>
              <a:t>Observation: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600">
                <a:ea typeface="+mn-lt"/>
                <a:cs typeface="+mn-lt"/>
              </a:rPr>
              <a:t>Phishing emails generally have a higher frequency of hyperlinks, a common tactic to redirect victims to malicious sites.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7A30D-E433-1BB5-6AA7-ADF3DBB576E2}"/>
              </a:ext>
            </a:extLst>
          </p:cNvPr>
          <p:cNvSpPr/>
          <p:nvPr/>
        </p:nvSpPr>
        <p:spPr>
          <a:xfrm>
            <a:off x="1226909" y="3395820"/>
            <a:ext cx="3634930" cy="1812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ea typeface="+mn-lt"/>
                <a:cs typeface="+mn-lt"/>
              </a:rPr>
              <a:t>Observation: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sz="1600">
                <a:ea typeface="+mn-lt"/>
                <a:cs typeface="+mn-lt"/>
              </a:rPr>
              <a:t>Special characters are more prevalent in phishing emails, likely used to bypass filters or mimic legitimate formatting</a:t>
            </a:r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0E023EC-6884-28A2-DB2D-CC9830E63148}"/>
              </a:ext>
            </a:extLst>
          </p:cNvPr>
          <p:cNvSpPr/>
          <p:nvPr/>
        </p:nvSpPr>
        <p:spPr>
          <a:xfrm>
            <a:off x="6585873" y="1308776"/>
            <a:ext cx="395111" cy="150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5831D00-AA9D-663E-4133-655B572FF486}"/>
              </a:ext>
            </a:extLst>
          </p:cNvPr>
          <p:cNvSpPr/>
          <p:nvPr/>
        </p:nvSpPr>
        <p:spPr>
          <a:xfrm>
            <a:off x="5468991" y="3912779"/>
            <a:ext cx="479777" cy="14111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F7ACBB-E85D-D3A4-9953-0D688A0E6059}"/>
              </a:ext>
            </a:extLst>
          </p:cNvPr>
          <p:cNvSpPr/>
          <p:nvPr/>
        </p:nvSpPr>
        <p:spPr>
          <a:xfrm>
            <a:off x="1804043" y="5751024"/>
            <a:ext cx="8841929" cy="992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  <a:p>
            <a:pPr algn="ctr"/>
            <a:r>
              <a:rPr lang="en-US" b="1" u="sng"/>
              <a:t>Key Insight:</a:t>
            </a:r>
          </a:p>
          <a:p>
            <a:pPr algn="ctr"/>
            <a:r>
              <a:rPr lang="en-US" sz="1600">
                <a:ea typeface="+mn-lt"/>
                <a:cs typeface="+mn-lt"/>
              </a:rPr>
              <a:t>While phishing emails often rely on fewer uppercase letters and digits, the distributions largely overlap, making these features supplementary rather than standalone indicators.</a:t>
            </a:r>
            <a:endParaRPr lang="en-US"/>
          </a:p>
          <a:p>
            <a:pPr algn="ctr"/>
            <a:endParaRPr lang="en-US" sz="120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70826F5-1460-C718-F713-22CD746F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304" y="2697256"/>
            <a:ext cx="6094507" cy="3055074"/>
          </a:xfr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4E0115-689A-EA12-D30A-A02C2B2A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" y="1821"/>
            <a:ext cx="6344141" cy="323091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169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AF834A-B51E-52B3-EC4A-DF47781D270B}"/>
              </a:ext>
            </a:extLst>
          </p:cNvPr>
          <p:cNvSpPr/>
          <p:nvPr/>
        </p:nvSpPr>
        <p:spPr>
          <a:xfrm>
            <a:off x="7319192" y="341648"/>
            <a:ext cx="3634930" cy="240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/>
              <a:t>Observation:</a:t>
            </a:r>
            <a:endParaRPr lang="en-US" sz="1600"/>
          </a:p>
          <a:p>
            <a:r>
              <a:rPr lang="en-US" sz="1600"/>
              <a:t>Most emails (both safe and phishing) have a low count of uppercase letters.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Safe emails slightly dominate in higher uppercase letter counts, but this is rare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290E70-19A8-10CE-AAF4-E9A541B0DBFB}"/>
              </a:ext>
            </a:extLst>
          </p:cNvPr>
          <p:cNvSpPr/>
          <p:nvPr/>
        </p:nvSpPr>
        <p:spPr>
          <a:xfrm>
            <a:off x="786436" y="3148038"/>
            <a:ext cx="3634930" cy="240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 b="1">
              <a:ea typeface="+mn-lt"/>
              <a:cs typeface="+mn-lt"/>
            </a:endParaRPr>
          </a:p>
          <a:p>
            <a:pPr algn="ctr"/>
            <a:r>
              <a:rPr lang="en-US" sz="1600" b="1">
                <a:ea typeface="+mn-lt"/>
                <a:cs typeface="+mn-lt"/>
              </a:rPr>
              <a:t>Observation: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Most emails have a low digit count.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Phishing emails seem slightly more concentrated in the lower digit range, but both email types overlap significantly.</a:t>
            </a:r>
            <a:endParaRPr lang="en-US"/>
          </a:p>
          <a:p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BC7BA-DC6D-2FBD-E953-9703AE00FA1F}"/>
              </a:ext>
            </a:extLst>
          </p:cNvPr>
          <p:cNvSpPr/>
          <p:nvPr/>
        </p:nvSpPr>
        <p:spPr>
          <a:xfrm>
            <a:off x="1673945" y="5862536"/>
            <a:ext cx="8841929" cy="992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  <a:p>
            <a:pPr algn="ctr"/>
            <a:r>
              <a:rPr lang="en-US" b="1" u="sng"/>
              <a:t>Key Insight:</a:t>
            </a:r>
          </a:p>
          <a:p>
            <a:pPr algn="ctr"/>
            <a:r>
              <a:rPr lang="en-US" sz="1600">
                <a:ea typeface="+mn-lt"/>
                <a:cs typeface="+mn-lt"/>
              </a:rPr>
              <a:t>While phishing emails often rely on fewer uppercase letters and digits, the distributions largely overlap, making these features supplementary rather than standalone indicators.</a:t>
            </a:r>
            <a:endParaRPr lang="en-US"/>
          </a:p>
          <a:p>
            <a:pPr algn="ctr"/>
            <a:endParaRPr lang="en-US" sz="120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82E3165-944A-422F-2F1A-9311829AFF08}"/>
              </a:ext>
            </a:extLst>
          </p:cNvPr>
          <p:cNvSpPr/>
          <p:nvPr/>
        </p:nvSpPr>
        <p:spPr>
          <a:xfrm>
            <a:off x="4857778" y="4099335"/>
            <a:ext cx="479777" cy="14111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614F0B-4132-806B-00BC-7F866EC15A45}"/>
              </a:ext>
            </a:extLst>
          </p:cNvPr>
          <p:cNvSpPr/>
          <p:nvPr/>
        </p:nvSpPr>
        <p:spPr>
          <a:xfrm>
            <a:off x="6353556" y="1253020"/>
            <a:ext cx="395111" cy="150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showing numbers and letters&#10;&#10;Description automatically generated">
            <a:extLst>
              <a:ext uri="{FF2B5EF4-FFF2-40B4-BE49-F238E27FC236}">
                <a16:creationId xmlns:a16="http://schemas.microsoft.com/office/drawing/2014/main" id="{FFAB8DC3-0031-1B5F-9741-B3D7DBF7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" y="16756"/>
            <a:ext cx="6119440" cy="3045781"/>
          </a:xfrm>
          <a:ln>
            <a:solidFill>
              <a:schemeClr val="bg1"/>
            </a:solidFill>
          </a:ln>
        </p:spPr>
      </p:pic>
      <p:pic>
        <p:nvPicPr>
          <p:cNvPr id="10" name="Picture 9" descr="A graph of numbers and numbers&#10;&#10;Description automatically generated">
            <a:extLst>
              <a:ext uri="{FF2B5EF4-FFF2-40B4-BE49-F238E27FC236}">
                <a16:creationId xmlns:a16="http://schemas.microsoft.com/office/drawing/2014/main" id="{7FBB2E1A-E15C-80F5-E60D-993B0C2D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57" y="2817193"/>
            <a:ext cx="6361770" cy="30500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2909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CA70E3-1DF4-C4BE-8C9A-5E51C175E36A}"/>
              </a:ext>
            </a:extLst>
          </p:cNvPr>
          <p:cNvSpPr/>
          <p:nvPr/>
        </p:nvSpPr>
        <p:spPr>
          <a:xfrm>
            <a:off x="7304815" y="456667"/>
            <a:ext cx="4080628" cy="189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ea typeface="+mn-lt"/>
                <a:cs typeface="+mn-lt"/>
              </a:rPr>
              <a:t>Observations:</a:t>
            </a:r>
            <a:endParaRPr lang="en-US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Phishing emails tend to have shorter average word lengths compared to safe emails, indicating simpler language usage.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9ED170-4907-1860-9D1F-876AF044A494}"/>
              </a:ext>
            </a:extLst>
          </p:cNvPr>
          <p:cNvSpPr/>
          <p:nvPr/>
        </p:nvSpPr>
        <p:spPr>
          <a:xfrm>
            <a:off x="1088046" y="3455782"/>
            <a:ext cx="3634930" cy="1797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/>
              <a:t>Observation: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Phishing emails generally exhibit a lower stop word ratio, as they often focus on critical, attention-grabbing words rather than forming complete sentences.</a:t>
            </a:r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F1B95F-2599-D5AC-0BF7-A93C434C6BB8}"/>
              </a:ext>
            </a:extLst>
          </p:cNvPr>
          <p:cNvSpPr/>
          <p:nvPr/>
        </p:nvSpPr>
        <p:spPr>
          <a:xfrm>
            <a:off x="6353556" y="1253020"/>
            <a:ext cx="395111" cy="150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7078215-7473-29E6-A8C6-32B80B330040}"/>
              </a:ext>
            </a:extLst>
          </p:cNvPr>
          <p:cNvSpPr/>
          <p:nvPr/>
        </p:nvSpPr>
        <p:spPr>
          <a:xfrm>
            <a:off x="4944042" y="4214354"/>
            <a:ext cx="479777" cy="14111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90067F-F02B-8719-2C2F-1861A3459922}"/>
              </a:ext>
            </a:extLst>
          </p:cNvPr>
          <p:cNvSpPr/>
          <p:nvPr/>
        </p:nvSpPr>
        <p:spPr>
          <a:xfrm>
            <a:off x="1185115" y="5862536"/>
            <a:ext cx="10207778" cy="863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  <a:p>
            <a:pPr algn="ctr"/>
            <a:r>
              <a:rPr lang="en-US" b="1" u="sng"/>
              <a:t>Key Insight:</a:t>
            </a:r>
          </a:p>
          <a:p>
            <a:pPr algn="ctr"/>
            <a:r>
              <a:rPr lang="en-US" sz="1600">
                <a:ea typeface="+mn-lt"/>
                <a:cs typeface="+mn-lt"/>
              </a:rPr>
              <a:t>The differences in average word length and stop word ratio suggest that phishing emails prioritize concise and impactful language to manipulate recipients, distinguishing them from safe emails.</a:t>
            </a:r>
            <a:endParaRPr lang="en-US">
              <a:ea typeface="+mn-lt"/>
              <a:cs typeface="+mn-lt"/>
            </a:endParaRPr>
          </a:p>
          <a:p>
            <a:pPr algn="ctr"/>
            <a:endParaRPr lang="en-US" sz="1200"/>
          </a:p>
        </p:txBody>
      </p:sp>
      <p:pic>
        <p:nvPicPr>
          <p:cNvPr id="8" name="Content Placeholder 7" descr="A graph showing the average word length&#10;&#10;Description automatically generated">
            <a:extLst>
              <a:ext uri="{FF2B5EF4-FFF2-40B4-BE49-F238E27FC236}">
                <a16:creationId xmlns:a16="http://schemas.microsoft.com/office/drawing/2014/main" id="{C647BF86-CCB2-FA8E-BFF2-E4029BE6E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" y="104600"/>
            <a:ext cx="6342464" cy="3296682"/>
          </a:xfrm>
          <a:ln>
            <a:solidFill>
              <a:schemeClr val="bg1"/>
            </a:solidFill>
          </a:ln>
        </p:spPr>
      </p:pic>
      <p:pic>
        <p:nvPicPr>
          <p:cNvPr id="10" name="Picture 9" descr="A graph of a number of green and blue bars&#10;&#10;Description automatically generated">
            <a:extLst>
              <a:ext uri="{FF2B5EF4-FFF2-40B4-BE49-F238E27FC236}">
                <a16:creationId xmlns:a16="http://schemas.microsoft.com/office/drawing/2014/main" id="{310F3BEC-0FA4-F1B1-4F7C-AC7475721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70" y="2808932"/>
            <a:ext cx="5852480" cy="295297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2721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0ABD57-5A1D-C6DF-F2AA-3B9ABD9C5017}"/>
              </a:ext>
            </a:extLst>
          </p:cNvPr>
          <p:cNvSpPr/>
          <p:nvPr/>
        </p:nvSpPr>
        <p:spPr>
          <a:xfrm>
            <a:off x="7282022" y="100039"/>
            <a:ext cx="3672100" cy="2643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500" b="1">
              <a:ea typeface="+mn-lt"/>
              <a:cs typeface="+mn-lt"/>
            </a:endParaRPr>
          </a:p>
          <a:p>
            <a:pPr algn="ctr"/>
            <a:r>
              <a:rPr lang="en-US" sz="1500" b="1">
                <a:ea typeface="+mn-lt"/>
                <a:cs typeface="+mn-lt"/>
              </a:rPr>
              <a:t>Observation: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Both safe and phishing emails cluster around neutral polarity (0).</a:t>
            </a:r>
            <a:endParaRPr lang="en-US" sz="1500"/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Safe emails tend to lean slightly more towards positive polarity compared to phishing emails.</a:t>
            </a:r>
            <a:endParaRPr lang="en-US" sz="1500"/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Phishing emails show a slightly higher count in the slightly negative polarity range.</a:t>
            </a:r>
            <a:endParaRPr lang="en-US" sz="1500"/>
          </a:p>
          <a:p>
            <a:endParaRPr lang="en-US" sz="1400" b="1"/>
          </a:p>
          <a:p>
            <a:endParaRPr lang="en-US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2A5A42-3A67-A3B1-56BE-802C12EEBA91}"/>
              </a:ext>
            </a:extLst>
          </p:cNvPr>
          <p:cNvSpPr/>
          <p:nvPr/>
        </p:nvSpPr>
        <p:spPr>
          <a:xfrm>
            <a:off x="743690" y="3386528"/>
            <a:ext cx="3978759" cy="19886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500" b="1">
              <a:ea typeface="+mn-lt"/>
              <a:cs typeface="+mn-lt"/>
            </a:endParaRPr>
          </a:p>
          <a:p>
            <a:pPr algn="ctr"/>
            <a:r>
              <a:rPr lang="en-US" sz="1500" b="1">
                <a:ea typeface="+mn-lt"/>
                <a:cs typeface="+mn-lt"/>
              </a:rPr>
              <a:t>Observation: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Both safe and phishing emails often have very few HTML tags (close to 0).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Safe emails exhibit slightly more occurrences of higher HTML tag counts compared to phishing emails.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F8E22C-589C-3A67-97D5-04E0A0CBDD56}"/>
              </a:ext>
            </a:extLst>
          </p:cNvPr>
          <p:cNvSpPr/>
          <p:nvPr/>
        </p:nvSpPr>
        <p:spPr>
          <a:xfrm>
            <a:off x="6279214" y="1448166"/>
            <a:ext cx="395111" cy="150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4575D4C-901C-0938-5EFD-C55AC9728BF3}"/>
              </a:ext>
            </a:extLst>
          </p:cNvPr>
          <p:cNvSpPr/>
          <p:nvPr/>
        </p:nvSpPr>
        <p:spPr>
          <a:xfrm>
            <a:off x="5162332" y="4052169"/>
            <a:ext cx="479777" cy="14111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C47383-F06E-2F32-1AFB-2C2C20ADB4BE}"/>
              </a:ext>
            </a:extLst>
          </p:cNvPr>
          <p:cNvSpPr/>
          <p:nvPr/>
        </p:nvSpPr>
        <p:spPr>
          <a:xfrm>
            <a:off x="1175822" y="5927586"/>
            <a:ext cx="10207778" cy="928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/>
              <a:t>Key Insight:</a:t>
            </a:r>
          </a:p>
          <a:p>
            <a:pPr algn="ctr"/>
            <a:r>
              <a:rPr lang="en-US">
                <a:ea typeface="+mn-lt"/>
                <a:cs typeface="+mn-lt"/>
              </a:rPr>
              <a:t>Sentiment </a:t>
            </a:r>
            <a:r>
              <a:rPr lang="en-US" sz="1600">
                <a:ea typeface="+mn-lt"/>
                <a:cs typeface="+mn-lt"/>
              </a:rPr>
              <a:t>polarity and HTML tag count alone are not strong discriminators, but their subtle differences contribute to the overall feature set for distinguishing phishing emails from safe ones.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A537900-AC0C-CFD7-3A13-4C2117AA0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" y="2379"/>
            <a:ext cx="5996170" cy="3092245"/>
          </a:xfrm>
          <a:ln>
            <a:noFill/>
          </a:ln>
        </p:spPr>
      </p:pic>
      <p:pic>
        <p:nvPicPr>
          <p:cNvPr id="6" name="Picture 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016E5DC6-08C5-3CC5-FFFD-527879F7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02" y="2835408"/>
            <a:ext cx="5991791" cy="308867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8316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F43480-8E75-EBD1-6F79-D1A85D1FF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137" y="-2530"/>
            <a:ext cx="7923823" cy="4490529"/>
          </a:xfrm>
          <a:ln>
            <a:solidFill>
              <a:schemeClr val="bg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5CE540-F22D-80D5-3D75-628E2659476F}"/>
              </a:ext>
            </a:extLst>
          </p:cNvPr>
          <p:cNvSpPr/>
          <p:nvPr/>
        </p:nvSpPr>
        <p:spPr>
          <a:xfrm>
            <a:off x="988810" y="4679611"/>
            <a:ext cx="10203020" cy="194239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Features like </a:t>
            </a:r>
            <a:r>
              <a:rPr lang="en-US" b="1">
                <a:ea typeface="+mn-lt"/>
                <a:cs typeface="+mn-lt"/>
              </a:rPr>
              <a:t>Hyperlinks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Unique Domains</a:t>
            </a:r>
            <a:r>
              <a:rPr lang="en-US">
                <a:ea typeface="+mn-lt"/>
                <a:cs typeface="+mn-lt"/>
              </a:rPr>
              <a:t> show a unique pattern and might be particularly useful for phishing detection.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Features with low correlations (e.g., </a:t>
            </a:r>
            <a:r>
              <a:rPr lang="en-US" b="1">
                <a:ea typeface="+mn-lt"/>
                <a:cs typeface="+mn-lt"/>
              </a:rPr>
              <a:t>Sentiment Polarity</a:t>
            </a:r>
            <a:r>
              <a:rPr lang="en-US">
                <a:ea typeface="+mn-lt"/>
                <a:cs typeface="+mn-lt"/>
              </a:rPr>
              <a:t>) could still provide independent discriminatory power when combined with other features.</a:t>
            </a:r>
            <a:endParaRPr lang="en-US"/>
          </a:p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5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showing a variety of colors&#10;&#10;Description automatically generated">
            <a:extLst>
              <a:ext uri="{FF2B5EF4-FFF2-40B4-BE49-F238E27FC236}">
                <a16:creationId xmlns:a16="http://schemas.microsoft.com/office/drawing/2014/main" id="{646820C7-5FD5-D91E-2F78-CE9F1690D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3" y="-2530"/>
            <a:ext cx="12188503" cy="6855078"/>
          </a:xfrm>
        </p:spPr>
      </p:pic>
    </p:spTree>
    <p:extLst>
      <p:ext uri="{BB962C8B-B14F-4D97-AF65-F5344CB8AC3E}">
        <p14:creationId xmlns:p14="http://schemas.microsoft.com/office/powerpoint/2010/main" val="395772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C1EDC-EF01-2A91-48C5-634842BF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6" y="452661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Proposed Solution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19D1-0A19-4864-817A-171C6953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95" y="1995317"/>
            <a:ext cx="10838258" cy="41330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ea typeface="+mn-lt"/>
                <a:cs typeface="+mn-lt"/>
              </a:rPr>
              <a:t>A Three-stage predictive approach:</a:t>
            </a:r>
            <a:endParaRPr lang="en-US" sz="2400" b="1" dirty="0"/>
          </a:p>
          <a:p>
            <a:pPr>
              <a:lnSpc>
                <a:spcPct val="110000"/>
              </a:lnSpc>
            </a:pPr>
            <a:r>
              <a:rPr lang="en-US" sz="2000" b="1" dirty="0">
                <a:ea typeface="+mn-lt"/>
                <a:cs typeface="+mn-lt"/>
              </a:rPr>
              <a:t>Traditional Machine Learning</a:t>
            </a:r>
            <a:r>
              <a:rPr lang="en-US" sz="2000" dirty="0">
                <a:ea typeface="+mn-lt"/>
                <a:cs typeface="+mn-lt"/>
              </a:rPr>
              <a:t>: Random Forest Classifier using TF-IDF and additional handcrafted features.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>
                <a:ea typeface="+mn-lt"/>
                <a:cs typeface="+mn-lt"/>
              </a:rPr>
              <a:t>Deep Learning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RoBERTa</a:t>
            </a:r>
            <a:r>
              <a:rPr lang="en-US" sz="2000" dirty="0">
                <a:ea typeface="+mn-lt"/>
                <a:cs typeface="+mn-lt"/>
              </a:rPr>
              <a:t>-based fine-tuning to leverage contextual word embeddings for better understanding of the email text.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>
                <a:ea typeface="+mn-lt"/>
                <a:cs typeface="+mn-lt"/>
              </a:rPr>
              <a:t>Ensemble Model</a:t>
            </a:r>
            <a:r>
              <a:rPr lang="en-US" sz="2000" dirty="0">
                <a:ea typeface="+mn-lt"/>
                <a:cs typeface="+mn-lt"/>
              </a:rPr>
              <a:t>: Stacking ensemble that combines Random Forest features and </a:t>
            </a:r>
            <a:r>
              <a:rPr lang="en-US" sz="2000" dirty="0" err="1">
                <a:ea typeface="+mn-lt"/>
                <a:cs typeface="+mn-lt"/>
              </a:rPr>
              <a:t>RoBERTa</a:t>
            </a:r>
            <a:r>
              <a:rPr lang="en-US" sz="2000" dirty="0">
                <a:ea typeface="+mn-lt"/>
                <a:cs typeface="+mn-lt"/>
              </a:rPr>
              <a:t> embeddings, with a Logistic Regression meta-classifier for final predictions.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1AF4AB1C-722F-2528-2F7D-A6324563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652" y="6901"/>
            <a:ext cx="2396420" cy="23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89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F1A28-D3CA-295D-11CE-5148E3D9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5" y="452885"/>
            <a:ext cx="5771363" cy="1257299"/>
          </a:xfrm>
        </p:spPr>
        <p:txBody>
          <a:bodyPr anchor="ctr">
            <a:noAutofit/>
          </a:bodyPr>
          <a:lstStyle/>
          <a:p>
            <a:r>
              <a:rPr lang="en-US" sz="4800"/>
              <a:t>Advantages of the 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1D94-D054-7F58-B274-9223A665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45" y="2286990"/>
            <a:ext cx="11863994" cy="46488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sz="2000" b="1" dirty="0">
                <a:ea typeface="+mn-lt"/>
                <a:cs typeface="+mn-lt"/>
              </a:rPr>
              <a:t>Feature-Rich Approach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2000" dirty="0">
                <a:ea typeface="+mn-lt"/>
                <a:cs typeface="+mn-lt"/>
              </a:rPr>
              <a:t>Combines traditional NLP features with modern contextual embeddings for comprehensive text representation.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>
                <a:ea typeface="+mn-lt"/>
                <a:cs typeface="+mn-lt"/>
              </a:rPr>
              <a:t>Transformer Fine-Tuning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2000" dirty="0">
                <a:ea typeface="+mn-lt"/>
                <a:cs typeface="+mn-lt"/>
              </a:rPr>
              <a:t>Leverages the state-of-the-art </a:t>
            </a:r>
            <a:r>
              <a:rPr lang="en-US" sz="2000" dirty="0" err="1">
                <a:ea typeface="+mn-lt"/>
                <a:cs typeface="+mn-lt"/>
              </a:rPr>
              <a:t>RoBERTa</a:t>
            </a:r>
            <a:r>
              <a:rPr lang="en-US" sz="2000" dirty="0">
                <a:ea typeface="+mn-lt"/>
                <a:cs typeface="+mn-lt"/>
              </a:rPr>
              <a:t> model for robust text classification.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>
                <a:ea typeface="+mn-lt"/>
                <a:cs typeface="+mn-lt"/>
              </a:rPr>
              <a:t>Ensemble Model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2000" dirty="0">
                <a:ea typeface="+mn-lt"/>
                <a:cs typeface="+mn-lt"/>
              </a:rPr>
              <a:t>Integrates the strengths of traditional machine learning and deep learning for improved performance.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9889B173-0DE3-617C-021C-CF031A1D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774" y="5894"/>
            <a:ext cx="2439552" cy="25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D8C90-496B-B029-B2A9-24E1A506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263" y="1488056"/>
            <a:ext cx="4700676" cy="161229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3D92-ACB7-36D5-76AF-6F5A8483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189" y="3110661"/>
            <a:ext cx="5620827" cy="29781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Consolas"/>
                <a:ea typeface="+mn-lt"/>
                <a:cs typeface="+mn-lt"/>
              </a:rPr>
              <a:t>How can advanced NLP and ML techniques improve the detection of phishing emails compared to traditional methods?</a:t>
            </a:r>
            <a:endParaRPr lang="en-US" sz="2400" dirty="0">
              <a:latin typeface="Consolas"/>
            </a:endParaRPr>
          </a:p>
        </p:txBody>
      </p:sp>
      <p:pic>
        <p:nvPicPr>
          <p:cNvPr id="5" name="Picture 4" descr="Computer code representation.">
            <a:extLst>
              <a:ext uri="{FF2B5EF4-FFF2-40B4-BE49-F238E27FC236}">
                <a16:creationId xmlns:a16="http://schemas.microsoft.com/office/drawing/2014/main" id="{8A0C06C4-8690-5F2D-A0C3-06635DAB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15"/>
          <a:stretch/>
        </p:blipFill>
        <p:spPr>
          <a:xfrm>
            <a:off x="1" y="-2357"/>
            <a:ext cx="7872431" cy="431090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499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161E3-0E8A-EEC0-DDDA-2EB53855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16" y="19932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/>
              <a:t>Work Flow</a:t>
            </a:r>
            <a:endParaRPr lang="en-US" sz="4800" b="0"/>
          </a:p>
          <a:p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D33C-0B23-E232-FA2A-9C793018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58" y="1065484"/>
            <a:ext cx="11648332" cy="57947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/>
              <a:t>Email Classification for Phishing Detection:</a:t>
            </a:r>
          </a:p>
          <a:p>
            <a:pPr marL="285750" indent="-285750">
              <a:lnSpc>
                <a:spcPct val="110000"/>
              </a:lnSpc>
            </a:pPr>
            <a:r>
              <a:rPr lang="en-US" sz="2000" b="1" u="sng" dirty="0"/>
              <a:t>Objective</a:t>
            </a:r>
            <a:r>
              <a:rPr lang="en-US" sz="2000" u="sng" dirty="0"/>
              <a:t>:</a:t>
            </a:r>
            <a:endParaRPr lang="en-US" sz="2000" b="1" u="sng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ea typeface="+mn-lt"/>
                <a:cs typeface="+mn-lt"/>
              </a:rPr>
              <a:t>Develop a robust machine learning model to classify emails as </a:t>
            </a:r>
            <a:r>
              <a:rPr lang="en-US" sz="2000" b="1" dirty="0">
                <a:ea typeface="+mn-lt"/>
                <a:cs typeface="+mn-lt"/>
              </a:rPr>
              <a:t>Safe</a:t>
            </a:r>
            <a:r>
              <a:rPr lang="en-US" sz="2000" dirty="0">
                <a:ea typeface="+mn-lt"/>
                <a:cs typeface="+mn-lt"/>
              </a:rPr>
              <a:t> or </a:t>
            </a:r>
            <a:r>
              <a:rPr lang="en-US" sz="2000" b="1" dirty="0">
                <a:ea typeface="+mn-lt"/>
                <a:cs typeface="+mn-lt"/>
              </a:rPr>
              <a:t> Phishing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u="sng" dirty="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</a:pPr>
            <a:r>
              <a:rPr lang="en-US" sz="2000" b="1" u="sng" dirty="0">
                <a:ea typeface="+mn-lt"/>
                <a:cs typeface="+mn-lt"/>
              </a:rPr>
              <a:t>Approach</a:t>
            </a:r>
            <a:r>
              <a:rPr lang="en-US" sz="2000" u="sng" dirty="0">
                <a:ea typeface="+mn-lt"/>
                <a:cs typeface="+mn-lt"/>
              </a:rPr>
              <a:t>:</a:t>
            </a:r>
            <a:endParaRPr lang="en-US" sz="2000" dirty="0">
              <a:ea typeface="+mn-lt"/>
              <a:cs typeface="+mn-lt"/>
            </a:endParaRPr>
          </a:p>
          <a:p>
            <a:pPr marL="662940" lvl="1" indent="-342900">
              <a:lnSpc>
                <a:spcPct val="110000"/>
              </a:lnSpc>
              <a:buAutoNum type="arabicPeriod"/>
            </a:pPr>
            <a:r>
              <a:rPr lang="en-US" sz="1800" b="1" dirty="0">
                <a:ea typeface="+mn-lt"/>
                <a:cs typeface="+mn-lt"/>
              </a:rPr>
              <a:t>Data Preprocessing: </a:t>
            </a:r>
          </a:p>
          <a:p>
            <a:pPr marL="685800" lvl="3" indent="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 Text cleaning and feature engineering</a:t>
            </a:r>
            <a:endParaRPr lang="en-US" sz="1600" dirty="0"/>
          </a:p>
          <a:p>
            <a:pPr marL="662940" lvl="1" indent="-342900">
              <a:lnSpc>
                <a:spcPct val="110000"/>
              </a:lnSpc>
              <a:buAutoNum type="arabicPeriod"/>
            </a:pPr>
            <a:r>
              <a:rPr lang="en-US" sz="1800" b="1" dirty="0">
                <a:ea typeface="+mn-lt"/>
                <a:cs typeface="+mn-lt"/>
              </a:rPr>
              <a:t>Feature Extraction</a:t>
            </a:r>
          </a:p>
          <a:p>
            <a:pPr lvl="3">
              <a:lnSpc>
                <a:spcPct val="110000"/>
              </a:lnSpc>
              <a:buFont typeface="Arial,Sans-Serif" panose="020B05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TF-IDF Vectorization</a:t>
            </a:r>
            <a:r>
              <a:rPr lang="en-US" sz="1600" dirty="0">
                <a:ea typeface="+mn-lt"/>
                <a:cs typeface="+mn-lt"/>
              </a:rPr>
              <a:t>: Transform text into numerical vectors.</a:t>
            </a:r>
          </a:p>
          <a:p>
            <a:pPr lvl="3">
              <a:lnSpc>
                <a:spcPct val="110000"/>
              </a:lnSpc>
              <a:buFont typeface="Arial,Sans-Serif" panose="020B0504020202020204" pitchFamily="34" charset="0"/>
              <a:buChar char="•"/>
            </a:pPr>
            <a:r>
              <a:rPr lang="en-US" sz="1600" b="1" dirty="0" err="1">
                <a:ea typeface="+mn-lt"/>
                <a:cs typeface="+mn-lt"/>
              </a:rPr>
              <a:t>RoBERTa</a:t>
            </a:r>
            <a:r>
              <a:rPr lang="en-US" sz="1600" b="1" dirty="0">
                <a:ea typeface="+mn-lt"/>
                <a:cs typeface="+mn-lt"/>
              </a:rPr>
              <a:t> Embeddings</a:t>
            </a:r>
            <a:r>
              <a:rPr lang="en-US" sz="1600" dirty="0">
                <a:ea typeface="+mn-lt"/>
                <a:cs typeface="+mn-lt"/>
              </a:rPr>
              <a:t>: Leverage pre-trained transformer for contextual text representation.</a:t>
            </a:r>
            <a:endParaRPr lang="en-US" sz="1600" dirty="0"/>
          </a:p>
          <a:p>
            <a:pPr marL="662940" lvl="1" indent="-342900">
              <a:lnSpc>
                <a:spcPct val="110000"/>
              </a:lnSpc>
              <a:buAutoNum type="arabicPeriod"/>
            </a:pPr>
            <a:r>
              <a:rPr lang="en-US" sz="1800" b="1" dirty="0">
                <a:ea typeface="+mn-lt"/>
                <a:cs typeface="+mn-lt"/>
              </a:rPr>
              <a:t>Model Training</a:t>
            </a:r>
            <a:endParaRPr lang="en-US" sz="1800" dirty="0"/>
          </a:p>
          <a:p>
            <a:pPr lvl="3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Random Forest Classifier</a:t>
            </a:r>
            <a:r>
              <a:rPr lang="en-US" sz="1600" dirty="0">
                <a:ea typeface="+mn-lt"/>
                <a:cs typeface="+mn-lt"/>
              </a:rPr>
              <a:t>: Trained on engineered features + TF-IDF.</a:t>
            </a:r>
            <a:endParaRPr lang="en-US" sz="1600" b="1" dirty="0"/>
          </a:p>
          <a:p>
            <a:pPr lvl="3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en-US" sz="1600" b="1" dirty="0" err="1">
                <a:ea typeface="+mn-lt"/>
                <a:cs typeface="+mn-lt"/>
              </a:rPr>
              <a:t>RoBERTa</a:t>
            </a:r>
            <a:r>
              <a:rPr lang="en-US" sz="1600" b="1" dirty="0">
                <a:ea typeface="+mn-lt"/>
                <a:cs typeface="+mn-lt"/>
              </a:rPr>
              <a:t> Fine-Tuning</a:t>
            </a:r>
            <a:r>
              <a:rPr lang="en-US" sz="1600" dirty="0">
                <a:ea typeface="+mn-lt"/>
                <a:cs typeface="+mn-lt"/>
              </a:rPr>
              <a:t>: Pre-trained transformer fine-tuned on email data.</a:t>
            </a:r>
            <a:endParaRPr lang="en-US" sz="1600" dirty="0"/>
          </a:p>
          <a:p>
            <a:pPr lvl="3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Ensemble Stacking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pPr lvl="4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Combines Random Forest outputs and </a:t>
            </a:r>
            <a:r>
              <a:rPr lang="en-US" sz="1600" dirty="0" err="1">
                <a:ea typeface="+mn-lt"/>
                <a:cs typeface="+mn-lt"/>
              </a:rPr>
              <a:t>RoBERTa</a:t>
            </a:r>
            <a:r>
              <a:rPr lang="en-US" sz="1600" dirty="0">
                <a:ea typeface="+mn-lt"/>
                <a:cs typeface="+mn-lt"/>
              </a:rPr>
              <a:t> embeddings.</a:t>
            </a:r>
            <a:endParaRPr lang="en-US" sz="1600" dirty="0"/>
          </a:p>
          <a:p>
            <a:pPr lvl="4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Final classification using Logistic Regression.</a:t>
            </a:r>
            <a:endParaRPr lang="en-US" sz="1600" dirty="0"/>
          </a:p>
          <a:p>
            <a:pPr lvl="3">
              <a:lnSpc>
                <a:spcPct val="110000"/>
              </a:lnSpc>
              <a:buFont typeface="Arial" panose="020B0504020202020204" pitchFamily="34" charset="0"/>
              <a:buChar char="•"/>
            </a:pPr>
            <a:endParaRPr lang="en-US" sz="1800" b="1" dirty="0"/>
          </a:p>
          <a:p>
            <a:pPr>
              <a:lnSpc>
                <a:spcPct val="110000"/>
              </a:lnSpc>
            </a:pPr>
            <a:endParaRPr lang="en-US" sz="1050" dirty="0"/>
          </a:p>
          <a:p>
            <a:pPr>
              <a:lnSpc>
                <a:spcPct val="110000"/>
              </a:lnSpc>
            </a:pPr>
            <a:endParaRPr lang="en-US" sz="1050" dirty="0"/>
          </a:p>
        </p:txBody>
      </p:sp>
      <p:pic>
        <p:nvPicPr>
          <p:cNvPr id="6" name="Graphic 5" descr="Workflow with solid fill">
            <a:extLst>
              <a:ext uri="{FF2B5EF4-FFF2-40B4-BE49-F238E27FC236}">
                <a16:creationId xmlns:a16="http://schemas.microsoft.com/office/drawing/2014/main" id="{DFA473B0-C512-AF41-2092-8F33B470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0297" y="-139940"/>
            <a:ext cx="2410797" cy="24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5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406A995C-C858-5385-9AAF-3C851CE7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273"/>
          <a:stretch/>
        </p:blipFill>
        <p:spPr>
          <a:xfrm>
            <a:off x="754192" y="1370885"/>
            <a:ext cx="10049095" cy="493880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BADF89-4B71-EF64-3A20-F85641C89AF1}"/>
              </a:ext>
            </a:extLst>
          </p:cNvPr>
          <p:cNvSpPr txBox="1"/>
          <p:nvPr/>
        </p:nvSpPr>
        <p:spPr>
          <a:xfrm>
            <a:off x="863600" y="539055"/>
            <a:ext cx="64109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/>
              <a:t>Our result:</a:t>
            </a:r>
          </a:p>
        </p:txBody>
      </p:sp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79A0C92D-FCE5-80E3-9EA2-7A28503A3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960" y="-4219"/>
            <a:ext cx="2698344" cy="26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9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257F6-7FB2-EA10-27D4-DA264E27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Research 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C722C-3EF3-402D-A6A6-79EBE8E1886A}"/>
              </a:ext>
            </a:extLst>
          </p:cNvPr>
          <p:cNvSpPr txBox="1"/>
          <p:nvPr/>
        </p:nvSpPr>
        <p:spPr>
          <a:xfrm>
            <a:off x="1066798" y="2736850"/>
            <a:ext cx="5771364" cy="29781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500" dirty="0"/>
              <a:t>By integrating state-of-the-art NLP techniques with ML models, our research bridges the gap between traditional phishing detection limitations and the complexities of modern phishing attacks.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500" dirty="0"/>
              <a:t> The combination of contextual understanding from </a:t>
            </a:r>
            <a:r>
              <a:rPr lang="en-US" sz="1500" dirty="0" err="1"/>
              <a:t>RoBERTa</a:t>
            </a:r>
            <a:r>
              <a:rPr lang="en-US" sz="1500" dirty="0"/>
              <a:t>, feature engineering, and ensemble learning has enabled your solution to achieve high accuracy and adaptability, making it a robust tool for real-world phishing detection scenarios.</a:t>
            </a:r>
          </a:p>
        </p:txBody>
      </p:sp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E5247772-0398-2514-B84A-8E454403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5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CE9CF-6BEC-060F-8C72-F546D284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188" y="1574321"/>
            <a:ext cx="4945091" cy="1612290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Problem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4EBE-3324-A9A4-5612-ECBFCE0C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038" y="2952510"/>
            <a:ext cx="5117619" cy="297815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900">
                <a:latin typeface="Consolas"/>
                <a:ea typeface="+mn-lt"/>
                <a:cs typeface="+mn-lt"/>
              </a:rPr>
              <a:t>Phishing emails exploit human vulnerabilities, bypassing traditional filters.</a:t>
            </a:r>
            <a:endParaRPr lang="en-US" sz="1900"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sz="1900">
                <a:latin typeface="Consolas"/>
                <a:ea typeface="+mn-lt"/>
                <a:cs typeface="+mn-lt"/>
              </a:rPr>
              <a:t>Results in significant financial and data losses.</a:t>
            </a:r>
            <a:endParaRPr lang="en-US" sz="1900"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sz="1900">
                <a:latin typeface="Consolas"/>
                <a:ea typeface="+mn-lt"/>
                <a:cs typeface="+mn-lt"/>
              </a:rPr>
              <a:t>Growing sophistication of phishing attacks demands advanced detection techniques.</a:t>
            </a:r>
            <a:endParaRPr lang="en-US" sz="1900">
              <a:latin typeface="Consolas"/>
            </a:endParaRPr>
          </a:p>
          <a:p>
            <a:pPr>
              <a:lnSpc>
                <a:spcPct val="110000"/>
              </a:lnSpc>
            </a:pPr>
            <a:endParaRPr lang="en-US">
              <a:latin typeface="Consolas"/>
            </a:endParaRP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60D84622-1368-3D82-1D45-B491FE0A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7962"/>
          <a:stretch/>
        </p:blipFill>
        <p:spPr>
          <a:xfrm>
            <a:off x="1" y="-2357"/>
            <a:ext cx="7872431" cy="431090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002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D2D73E-B42D-0B39-8136-4A25DAFD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E460C-8423-D730-23E1-C60ADD6B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810" y="1267011"/>
            <a:ext cx="3600809" cy="12062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Related Work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85E0-12C5-0A14-535B-E24B8681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414" y="2796312"/>
            <a:ext cx="6620055" cy="333563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Consolas"/>
                <a:ea typeface="+mn-lt"/>
                <a:cs typeface="+mn-lt"/>
              </a:rPr>
              <a:t>Summarize key studies from the proposal (e.g., THEMIS model, Rabbi et al.'s ML framework,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Salloum</a:t>
            </a:r>
            <a:r>
              <a:rPr lang="en-US" sz="2400" dirty="0">
                <a:latin typeface="Consolas"/>
                <a:ea typeface="+mn-lt"/>
                <a:cs typeface="+mn-lt"/>
              </a:rPr>
              <a:t> et al.'s review).</a:t>
            </a:r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  <a:ea typeface="+mn-lt"/>
                <a:cs typeface="+mn-lt"/>
              </a:rPr>
              <a:t>Highlight gaps, such as the lack of contextual embeddings like BERT.</a:t>
            </a:r>
            <a:endParaRPr lang="en-US" sz="2400" dirty="0">
              <a:latin typeface="Consolas"/>
            </a:endParaRPr>
          </a:p>
          <a:p>
            <a:endParaRPr lang="en-US" sz="2000" dirty="0"/>
          </a:p>
        </p:txBody>
      </p:sp>
      <p:pic>
        <p:nvPicPr>
          <p:cNvPr id="12" name="Picture 11" descr="Web of wires showing connections between groups and singles">
            <a:extLst>
              <a:ext uri="{FF2B5EF4-FFF2-40B4-BE49-F238E27FC236}">
                <a16:creationId xmlns:a16="http://schemas.microsoft.com/office/drawing/2014/main" id="{74C1BA06-CB82-D344-A522-F6CDCBFC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1" b="18481"/>
          <a:stretch/>
        </p:blipFill>
        <p:spPr>
          <a:xfrm>
            <a:off x="-2380" y="-17766"/>
            <a:ext cx="6394567" cy="3479045"/>
          </a:xfrm>
          <a:custGeom>
            <a:avLst/>
            <a:gdLst/>
            <a:ahLst/>
            <a:cxnLst/>
            <a:rect l="l" t="t" r="r" b="b"/>
            <a:pathLst>
              <a:path w="6394567" h="3479045">
                <a:moveTo>
                  <a:pt x="0" y="0"/>
                </a:moveTo>
                <a:lnTo>
                  <a:pt x="6394567" y="0"/>
                </a:lnTo>
                <a:lnTo>
                  <a:pt x="2477593" y="3073542"/>
                </a:lnTo>
                <a:lnTo>
                  <a:pt x="2435111" y="3105189"/>
                </a:lnTo>
                <a:cubicBezTo>
                  <a:pt x="2103481" y="3339382"/>
                  <a:pt x="1723470" y="3461518"/>
                  <a:pt x="1342352" y="3477290"/>
                </a:cubicBezTo>
                <a:cubicBezTo>
                  <a:pt x="1302651" y="3478932"/>
                  <a:pt x="1262940" y="3479421"/>
                  <a:pt x="1223270" y="3478762"/>
                </a:cubicBezTo>
                <a:cubicBezTo>
                  <a:pt x="786893" y="3471515"/>
                  <a:pt x="355525" y="3325396"/>
                  <a:pt x="277" y="3048974"/>
                </a:cubicBezTo>
                <a:lnTo>
                  <a:pt x="0" y="30487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426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Computer code representation.">
            <a:extLst>
              <a:ext uri="{FF2B5EF4-FFF2-40B4-BE49-F238E27FC236}">
                <a16:creationId xmlns:a16="http://schemas.microsoft.com/office/drawing/2014/main" id="{16649187-35B3-FD4C-EABF-A1D21C44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C17FB6D-1600-4E66-7284-B891E8CAE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509220 h 6858000"/>
              <a:gd name="connsiteX3" fmla="*/ 12101547 w 12192000"/>
              <a:gd name="connsiteY3" fmla="*/ 2423585 h 6858000"/>
              <a:gd name="connsiteX4" fmla="*/ 9486146 w 12192000"/>
              <a:gd name="connsiteY4" fmla="*/ 1397525 h 6858000"/>
              <a:gd name="connsiteX5" fmla="*/ 9252903 w 12192000"/>
              <a:gd name="connsiteY5" fmla="*/ 1400410 h 6858000"/>
              <a:gd name="connsiteX6" fmla="*/ 7112548 w 12192000"/>
              <a:gd name="connsiteY6" fmla="*/ 2129232 h 6858000"/>
              <a:gd name="connsiteX7" fmla="*/ 7029340 w 12192000"/>
              <a:gd name="connsiteY7" fmla="*/ 2191218 h 6858000"/>
              <a:gd name="connsiteX8" fmla="*/ 1081914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509220"/>
                </a:lnTo>
                <a:lnTo>
                  <a:pt x="12101547" y="2423585"/>
                </a:lnTo>
                <a:cubicBezTo>
                  <a:pt x="11368081" y="1762881"/>
                  <a:pt x="10433134" y="1413255"/>
                  <a:pt x="9486146" y="1397525"/>
                </a:cubicBezTo>
                <a:cubicBezTo>
                  <a:pt x="9408445" y="1396235"/>
                  <a:pt x="9330662" y="1397191"/>
                  <a:pt x="9252903" y="1400410"/>
                </a:cubicBezTo>
                <a:cubicBezTo>
                  <a:pt x="8506417" y="1431302"/>
                  <a:pt x="7762104" y="1670525"/>
                  <a:pt x="7112548" y="2129232"/>
                </a:cubicBezTo>
                <a:lnTo>
                  <a:pt x="7029340" y="2191218"/>
                </a:lnTo>
                <a:lnTo>
                  <a:pt x="1081914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02CB-45A8-1929-13C4-56B0EFAD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80" y="784747"/>
            <a:ext cx="4808561" cy="1555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25418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4086F5-5AAC-F692-73E3-87A47A65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1C6CE-65C9-CEFC-6CE5-312047B7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48691"/>
            <a:ext cx="5029200" cy="1962150"/>
          </a:xfrm>
        </p:spPr>
        <p:txBody>
          <a:bodyPr anchor="ctr">
            <a:normAutofit/>
          </a:bodyPr>
          <a:lstStyle/>
          <a:p>
            <a:r>
              <a:rPr lang="en-US" sz="4800"/>
              <a:t>Dataset</a:t>
            </a:r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FBACECFB-8CF4-A62E-5CCA-7AE2A9BF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76" r="-3" b="9414"/>
          <a:stretch/>
        </p:blipFill>
        <p:spPr>
          <a:xfrm>
            <a:off x="-4181" y="1011"/>
            <a:ext cx="6394567" cy="3479045"/>
          </a:xfrm>
          <a:custGeom>
            <a:avLst/>
            <a:gdLst/>
            <a:ahLst/>
            <a:cxnLst/>
            <a:rect l="l" t="t" r="r" b="b"/>
            <a:pathLst>
              <a:path w="6394567" h="3479045">
                <a:moveTo>
                  <a:pt x="0" y="0"/>
                </a:moveTo>
                <a:lnTo>
                  <a:pt x="6394567" y="0"/>
                </a:lnTo>
                <a:lnTo>
                  <a:pt x="2477593" y="3073542"/>
                </a:lnTo>
                <a:lnTo>
                  <a:pt x="2435111" y="3105189"/>
                </a:lnTo>
                <a:cubicBezTo>
                  <a:pt x="2103481" y="3339382"/>
                  <a:pt x="1723470" y="3461518"/>
                  <a:pt x="1342352" y="3477290"/>
                </a:cubicBezTo>
                <a:cubicBezTo>
                  <a:pt x="1302651" y="3478932"/>
                  <a:pt x="1262940" y="3479421"/>
                  <a:pt x="1223270" y="3478762"/>
                </a:cubicBezTo>
                <a:cubicBezTo>
                  <a:pt x="786893" y="3471515"/>
                  <a:pt x="355525" y="3325396"/>
                  <a:pt x="277" y="3048974"/>
                </a:cubicBezTo>
                <a:lnTo>
                  <a:pt x="0" y="3048730"/>
                </a:lnTo>
                <a:close/>
              </a:path>
            </a:pathLst>
          </a:cu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F08E33-5CBE-F08A-518E-D61379B0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927" y="223024"/>
            <a:ext cx="3924300" cy="4572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nsolas"/>
                <a:ea typeface="+mn-lt"/>
                <a:cs typeface="+mn-lt"/>
              </a:rPr>
              <a:t>Dataset Loading</a:t>
            </a:r>
            <a:r>
              <a:rPr lang="en-US" dirty="0">
                <a:latin typeface="Consolas"/>
                <a:ea typeface="+mn-lt"/>
                <a:cs typeface="+mn-lt"/>
              </a:rPr>
              <a:t>: The dataset was loaded from a CSV file named </a:t>
            </a:r>
            <a:r>
              <a:rPr lang="en-US" dirty="0">
                <a:latin typeface="Consolas"/>
              </a:rPr>
              <a:t>Phishing_Email.csv</a:t>
            </a:r>
            <a:r>
              <a:rPr lang="en-US" dirty="0">
                <a:latin typeface="Consolas"/>
                <a:ea typeface="+mn-lt"/>
                <a:cs typeface="+mn-lt"/>
              </a:rPr>
              <a:t>. Only the columns </a:t>
            </a:r>
            <a:r>
              <a:rPr lang="en-US" dirty="0">
                <a:latin typeface="Consolas"/>
              </a:rPr>
              <a:t>Email Text</a:t>
            </a:r>
            <a:r>
              <a:rPr lang="en-US" dirty="0">
                <a:latin typeface="Consolas"/>
                <a:ea typeface="+mn-lt"/>
                <a:cs typeface="+mn-lt"/>
              </a:rPr>
              <a:t> and </a:t>
            </a:r>
            <a:r>
              <a:rPr lang="en-US" dirty="0">
                <a:latin typeface="Consolas"/>
              </a:rPr>
              <a:t>Email Type</a:t>
            </a:r>
            <a:r>
              <a:rPr lang="en-US" dirty="0">
                <a:latin typeface="Consolas"/>
                <a:ea typeface="+mn-lt"/>
                <a:cs typeface="+mn-lt"/>
              </a:rPr>
              <a:t> were retained as they are directly relevant for analysis and classification.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nsolas"/>
                <a:ea typeface="+mn-lt"/>
                <a:cs typeface="+mn-lt"/>
              </a:rPr>
              <a:t>Missing Data</a:t>
            </a:r>
            <a:r>
              <a:rPr lang="en-US" dirty="0">
                <a:latin typeface="Consolas"/>
                <a:ea typeface="+mn-lt"/>
                <a:cs typeface="+mn-lt"/>
              </a:rPr>
              <a:t>: Rows with missing values in either </a:t>
            </a:r>
            <a:r>
              <a:rPr lang="en-US" dirty="0">
                <a:latin typeface="Consolas"/>
              </a:rPr>
              <a:t>Email Text</a:t>
            </a:r>
            <a:r>
              <a:rPr lang="en-US" dirty="0">
                <a:latin typeface="Consolas"/>
                <a:ea typeface="+mn-lt"/>
                <a:cs typeface="+mn-lt"/>
              </a:rPr>
              <a:t> or </a:t>
            </a:r>
            <a:r>
              <a:rPr lang="en-US" dirty="0">
                <a:latin typeface="Consolas"/>
              </a:rPr>
              <a:t>Email Type</a:t>
            </a:r>
            <a:r>
              <a:rPr lang="en-US" dirty="0">
                <a:latin typeface="Consolas"/>
                <a:ea typeface="+mn-lt"/>
                <a:cs typeface="+mn-lt"/>
              </a:rPr>
              <a:t> were removed.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nsolas"/>
                <a:ea typeface="+mn-lt"/>
                <a:cs typeface="+mn-lt"/>
              </a:rPr>
              <a:t>Invalid Rows</a:t>
            </a:r>
            <a:r>
              <a:rPr lang="en-US" dirty="0">
                <a:latin typeface="Consolas"/>
                <a:ea typeface="+mn-lt"/>
                <a:cs typeface="+mn-lt"/>
              </a:rPr>
              <a:t>: Only rows with valid </a:t>
            </a:r>
            <a:r>
              <a:rPr lang="en-US" dirty="0">
                <a:latin typeface="Consolas"/>
              </a:rPr>
              <a:t>Email Type</a:t>
            </a:r>
            <a:r>
              <a:rPr lang="en-US" dirty="0">
                <a:latin typeface="Consolas"/>
                <a:ea typeface="+mn-lt"/>
                <a:cs typeface="+mn-lt"/>
              </a:rPr>
              <a:t> labels (</a:t>
            </a:r>
            <a:r>
              <a:rPr lang="en-US" dirty="0">
                <a:latin typeface="Consolas"/>
              </a:rPr>
              <a:t>Safe Email</a:t>
            </a:r>
            <a:r>
              <a:rPr lang="en-US" dirty="0">
                <a:latin typeface="Consolas"/>
                <a:ea typeface="+mn-lt"/>
                <a:cs typeface="+mn-lt"/>
              </a:rPr>
              <a:t> or </a:t>
            </a:r>
            <a:r>
              <a:rPr lang="en-US" dirty="0">
                <a:latin typeface="Consolas"/>
              </a:rPr>
              <a:t>Phishing Email</a:t>
            </a:r>
            <a:r>
              <a:rPr lang="en-US" dirty="0">
                <a:latin typeface="Consolas"/>
                <a:ea typeface="+mn-lt"/>
                <a:cs typeface="+mn-lt"/>
              </a:rPr>
              <a:t>) were kept.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072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8E1F-BE3E-93D5-2407-001E7748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Our Dataset: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F038882B-E132-C0B1-DB46-DFB1EDE1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Consists on email messages labeled as 'Safe Email' or 'Phishing Email'.</a:t>
            </a:r>
          </a:p>
          <a:p>
            <a:r>
              <a:rPr lang="en-US" dirty="0">
                <a:latin typeface="Consolas"/>
              </a:rPr>
              <a:t>Data is the email raw body text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E1041D-C818-CB99-F2B5-34B084B1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90" y="409934"/>
            <a:ext cx="5893458" cy="567869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2407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66E8A-DE02-3630-FBCC-FA7BC1CE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b="0"/>
              <a:t>Text Cleaning and Length Filtering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9CDF-DB42-57FB-2D02-683D3415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latin typeface="Consolas"/>
                <a:ea typeface="+mn-lt"/>
                <a:cs typeface="+mn-lt"/>
              </a:rPr>
              <a:t>Text Length Filter</a:t>
            </a:r>
            <a:r>
              <a:rPr lang="en-US">
                <a:latin typeface="Consolas"/>
                <a:ea typeface="+mn-lt"/>
                <a:cs typeface="+mn-lt"/>
              </a:rPr>
              <a:t>: Rows with </a:t>
            </a:r>
            <a:r>
              <a:rPr lang="en-US">
                <a:latin typeface="Consolas"/>
              </a:rPr>
              <a:t>Email Text</a:t>
            </a:r>
            <a:r>
              <a:rPr lang="en-US">
                <a:latin typeface="Consolas"/>
                <a:ea typeface="+mn-lt"/>
                <a:cs typeface="+mn-lt"/>
              </a:rPr>
              <a:t> that were excessively short (&lt;10 characters) or overly long (&gt;5000 characters) were removed. This ensures that extreme outliers in text length do not distort the analysis.</a:t>
            </a:r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B2948531-4E6B-8E24-9609-D687FE6C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50" r="-2" b="7889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034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45D94-B82A-AE2F-3F67-5BE9C386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064" y="1143000"/>
            <a:ext cx="3267919" cy="38136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Class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11EF2-F9A4-0A0F-CF6E-2F96A47D7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227" y="1708375"/>
            <a:ext cx="7416661" cy="3677683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8914519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1279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Arial,Sans-Serif</vt:lpstr>
      <vt:lpstr>Consolas</vt:lpstr>
      <vt:lpstr>Neue Haas Grotesk Text Pro</vt:lpstr>
      <vt:lpstr>Segoe UI</vt:lpstr>
      <vt:lpstr>SwellVTI</vt:lpstr>
      <vt:lpstr>Email Phishing</vt:lpstr>
      <vt:lpstr>Research Question</vt:lpstr>
      <vt:lpstr>Problem Description</vt:lpstr>
      <vt:lpstr>Related Work</vt:lpstr>
      <vt:lpstr>Data Exploration</vt:lpstr>
      <vt:lpstr>Dataset</vt:lpstr>
      <vt:lpstr>Our Dataset:</vt:lpstr>
      <vt:lpstr>Text Cleaning and Length Filtering </vt:lpstr>
      <vt:lpstr>Class Distribution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Solution</vt:lpstr>
      <vt:lpstr>Advantages of the Proposed Method</vt:lpstr>
      <vt:lpstr>Work Flow </vt:lpstr>
      <vt:lpstr>PowerPoint Presentation</vt:lpstr>
      <vt:lpstr>Research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אסף גלילי</cp:lastModifiedBy>
  <cp:revision>4</cp:revision>
  <dcterms:created xsi:type="dcterms:W3CDTF">2025-01-08T16:47:25Z</dcterms:created>
  <dcterms:modified xsi:type="dcterms:W3CDTF">2025-01-19T08:35:13Z</dcterms:modified>
</cp:coreProperties>
</file>