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7" r:id="rId3"/>
    <p:sldId id="262" r:id="rId4"/>
    <p:sldId id="270" r:id="rId5"/>
    <p:sldId id="273" r:id="rId6"/>
    <p:sldId id="274" r:id="rId7"/>
    <p:sldId id="263" r:id="rId8"/>
    <p:sldId id="265" r:id="rId9"/>
    <p:sldId id="266" r:id="rId10"/>
  </p:sldIdLst>
  <p:sldSz cx="9144000" cy="5143500" type="screen16x9"/>
  <p:notesSz cx="6858000" cy="9144000"/>
  <p:embeddedFontLs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Source Sans Pr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35805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997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19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27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8259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30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4802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56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2781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49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Shape 11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3309" y="2571600"/>
            <a:ext cx="2508044" cy="181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Shape 30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6705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3317" cy="55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Shape 37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Font typeface="Montserrat"/>
              <a:buNone/>
              <a:defRPr sz="3000" b="1">
                <a:solidFill>
                  <a:srgbClr val="00BEF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8313" y="681987"/>
            <a:ext cx="2502830" cy="1811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Shape 43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»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»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»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●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○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■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●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○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Char char="■"/>
              <a:defRPr sz="2400" b="0" i="1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600"/>
              <a:buFont typeface="Montserrat"/>
              <a:buNone/>
            </a:pPr>
            <a:r>
              <a:rPr lang="lt-LT" sz="9600" b="0" i="0" u="none" strike="noStrike" cap="none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950" y="3521962"/>
            <a:ext cx="1344318" cy="972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Shape 50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418288" y="648725"/>
            <a:ext cx="6723211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680124" y="1443000"/>
            <a:ext cx="34614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»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3317" cy="55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418288" y="648725"/>
            <a:ext cx="6723211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3317" cy="55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Shape 67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7842625" y="648725"/>
            <a:ext cx="548700" cy="414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BE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3318" cy="55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Shape 73" descr="marc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070848" cy="5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847" y="704270"/>
            <a:ext cx="773317" cy="55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543878" y="648725"/>
            <a:ext cx="6597622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-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obolevicius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rtynas.mitrulevicius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.uk/Design-patterns-elements-reusable-object-oriented/dp/0201633612/ref=pd_sbs_14_2?_encoding=UTF8&amp;pd_rd_i=0201633612&amp;pd_rd_r=8a207889-1c3c-11e9-a615-a37df77ba4ec&amp;pd_rd_w=lEhvX&amp;pd_rd_wg=W2cSY&amp;pf_rd_p=18edf98b-139a-41ee-bb40-d725dd59d1d3&amp;pf_rd_r=HHJW3D7KZV7FBKB6Z63M&amp;psc=1&amp;refRID=HHJW3D7KZV7FBKB6Z63M" TargetMode="External"/><Relationship Id="rId3" Type="http://schemas.openxmlformats.org/officeDocument/2006/relationships/hyperlink" Target="https://www.oracle.com/technetwork/java/javase/downloads/jdk8-downloads-2133151.html" TargetMode="External"/><Relationship Id="rId7" Type="http://schemas.openxmlformats.org/officeDocument/2006/relationships/hyperlink" Target="https://www.knygos.lt/lt/knygos/java-8---9-in-action-t9hw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.uk/Effective-Java-Joshua-Bloch/dp/0134685997/ref=pd_sbs_14_12?_encoding=UTF8&amp;pd_rd_i=0134685997&amp;pd_rd_r=91f5a104-1c3c-11e9-a615-a37df77ba4ec&amp;pd_rd_w=ZSgjv&amp;pd_rd_wg=YTs60&amp;pf_rd_p=18edf98b-139a-41ee-bb40-d725dd59d1d3&amp;pf_rd_r=9VQ2F0SAE7R66HPDY0AM&amp;psc=1&amp;refRID=9VQ2F0SAE7R66HPDY0AM" TargetMode="External"/><Relationship Id="rId5" Type="http://schemas.openxmlformats.org/officeDocument/2006/relationships/hyperlink" Target="https://www.knygos.lt/lt/knygos/effective-java-seeu/" TargetMode="External"/><Relationship Id="rId4" Type="http://schemas.openxmlformats.org/officeDocument/2006/relationships/hyperlink" Target="https://www.knygos.lt/lt/knygos/clean-code/" TargetMode="External"/><Relationship Id="rId9" Type="http://schemas.openxmlformats.org/officeDocument/2006/relationships/hyperlink" Target="https://www.amazon.de/Effective-Unit-Testing-Lasse-Koskela/dp/193518257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javase/downloads/jdk8-downloads-2133151.html" TargetMode="External"/><Relationship Id="rId7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tepad-plus-plus.org/download/v7.6.2.html" TargetMode="Externa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www.jetbrains.com/idea/download/#section=window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</a:pPr>
            <a:r>
              <a:rPr lang="lt-LT" dirty="0"/>
              <a:t>Įvadas į JAVA II lygio kursus</a:t>
            </a:r>
            <a:endParaRPr sz="36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2400"/>
            </a:pPr>
            <a:r>
              <a:rPr lang="lt-LT" sz="2400" dirty="0"/>
              <a:t>Dėstytojai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45032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28700" indent="-228600">
              <a:buFont typeface="Arial"/>
              <a:buChar char="•"/>
            </a:pPr>
            <a:r>
              <a:rPr lang="lt-LT" b="1" dirty="0">
                <a:solidFill>
                  <a:srgbClr val="00B0F0"/>
                </a:solidFill>
              </a:rPr>
              <a:t>Tadas </a:t>
            </a:r>
            <a:r>
              <a:rPr lang="lt-LT" b="1" dirty="0" err="1">
                <a:solidFill>
                  <a:srgbClr val="00B0F0"/>
                </a:solidFill>
              </a:rPr>
              <a:t>Obolevičius</a:t>
            </a:r>
            <a:endParaRPr lang="lt-LT" b="1" dirty="0">
              <a:solidFill>
                <a:srgbClr val="00B0F0"/>
              </a:solidFill>
            </a:endParaRPr>
          </a:p>
          <a:p>
            <a:pPr marL="1028700" indent="-228600">
              <a:buFont typeface="Arial"/>
              <a:buChar char="•"/>
            </a:pPr>
            <a:r>
              <a:rPr lang="lt-LT" b="1" dirty="0">
                <a:solidFill>
                  <a:srgbClr val="00B0F0"/>
                </a:solidFill>
              </a:rPr>
              <a:t>Martynas Mitrulevičius</a:t>
            </a:r>
          </a:p>
        </p:txBody>
      </p:sp>
    </p:spTree>
    <p:extLst>
      <p:ext uri="{BB962C8B-B14F-4D97-AF65-F5344CB8AC3E}">
        <p14:creationId xmlns:p14="http://schemas.microsoft.com/office/powerpoint/2010/main" val="2413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lt-LT" sz="24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Kontaktai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45032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28700" indent="-228600">
              <a:buFont typeface="Arial"/>
              <a:buChar char="•"/>
            </a:pP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Elektroniniu paštu:</a:t>
            </a:r>
          </a:p>
          <a:p>
            <a:pPr marL="1485900" lvl="1" indent="-228600">
              <a:buFont typeface="Arial"/>
              <a:buChar char="•"/>
            </a:pPr>
            <a:r>
              <a:rPr lang="lt-LT" b="0" i="0" u="none" strike="noStrike" cap="none" dirty="0">
                <a:solidFill>
                  <a:srgbClr val="00B0F0"/>
                </a:solidFill>
                <a:sym typeface="Source Sans Pro"/>
                <a:hlinkClick r:id="rId3"/>
              </a:rPr>
              <a:t>tobolevicius</a:t>
            </a:r>
            <a:r>
              <a:rPr lang="lt-LT" dirty="0">
                <a:solidFill>
                  <a:srgbClr val="00B0F0"/>
                </a:solidFill>
                <a:hlinkClick r:id="rId3"/>
              </a:rPr>
              <a:t>@gmail.com</a:t>
            </a:r>
            <a:endParaRPr lang="lt-LT" dirty="0">
              <a:solidFill>
                <a:srgbClr val="00B0F0"/>
              </a:solidFill>
            </a:endParaRPr>
          </a:p>
          <a:p>
            <a:pPr marL="1485900" lvl="1" indent="-228600">
              <a:buFont typeface="Arial"/>
              <a:buChar char="•"/>
            </a:pPr>
            <a:r>
              <a:rPr lang="lt-LT" dirty="0">
                <a:solidFill>
                  <a:srgbClr val="00B0F0"/>
                </a:solidFill>
                <a:hlinkClick r:id="rId4"/>
              </a:rPr>
              <a:t>martynas.mitrulevicius@gmail.com</a:t>
            </a:r>
            <a:endParaRPr lang="lt-LT" dirty="0">
              <a:solidFill>
                <a:srgbClr val="00B0F0"/>
              </a:solidFill>
            </a:endParaRPr>
          </a:p>
          <a:p>
            <a:pPr marL="1028700" indent="-228600">
              <a:buFont typeface="Arial"/>
              <a:buChar char="•"/>
            </a:pPr>
            <a:endParaRPr lang="lt-LT"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028700" indent="-228600">
              <a:buFont typeface="Arial"/>
              <a:buChar char="•"/>
            </a:pPr>
            <a:r>
              <a:rPr lang="lt-LT" i="1" dirty="0" err="1">
                <a:solidFill>
                  <a:srgbClr val="00B0F0"/>
                </a:solidFill>
              </a:rPr>
              <a:t>S</a:t>
            </a:r>
            <a:r>
              <a:rPr lang="lt-LT" b="0" i="1" u="none" strike="noStrike" cap="none" dirty="0" err="1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lack</a:t>
            </a: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kanalu:</a:t>
            </a:r>
          </a:p>
          <a:p>
            <a:pPr marL="1485900" lvl="1" indent="-228600">
              <a:buFont typeface="Arial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Java-2lvl-2019</a:t>
            </a:r>
          </a:p>
          <a:p>
            <a:pPr marL="1485900" lvl="1" indent="-228600">
              <a:buFont typeface="Arial"/>
              <a:buChar char="•"/>
            </a:pPr>
            <a:r>
              <a:rPr lang="lt-LT" sz="1800" dirty="0">
                <a:solidFill>
                  <a:srgbClr val="00B0F0"/>
                </a:solidFill>
              </a:rPr>
              <a:t>https://</a:t>
            </a:r>
            <a:r>
              <a:rPr lang="lt-LT" sz="1800" dirty="0" smtClean="0">
                <a:solidFill>
                  <a:srgbClr val="00B0F0"/>
                </a:solidFill>
              </a:rPr>
              <a:t>codeacademyteamgroup.slack.com</a:t>
            </a:r>
            <a:endParaRPr sz="1800" b="0" i="0" u="none" strike="noStrike" cap="none" dirty="0">
              <a:solidFill>
                <a:srgbClr val="00B0F0"/>
              </a:solidFill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lt-LT" sz="2400" dirty="0"/>
              <a:t>Kursų planas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53626" y="1450325"/>
            <a:ext cx="7215324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B0F0"/>
                </a:solidFill>
              </a:rPr>
              <a:t>Teorinės paskaitos su praktinėmis užduotimis (pirmadieniais – ketvirtadieniais)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Konsultacijos (penktadieniais)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Projektinis darbas 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B0F0"/>
                </a:solidFill>
              </a:rPr>
              <a:t>Užsiėmimų gale – teorinis egzaminas</a:t>
            </a:r>
            <a:endParaRPr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5424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lt-LT" sz="2400" dirty="0"/>
              <a:t>Paskaitų temos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53626" y="1320125"/>
            <a:ext cx="7215324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B0F0"/>
                </a:solidFill>
              </a:rPr>
              <a:t>Pirmo kurso kartojimas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B0F0"/>
                </a:solidFill>
              </a:rPr>
              <a:t>Projektų kontrolė naudojant </a:t>
            </a:r>
            <a:r>
              <a:rPr lang="lt-LT" i="1" dirty="0" err="1">
                <a:solidFill>
                  <a:srgbClr val="00B0F0"/>
                </a:solidFill>
              </a:rPr>
              <a:t>Git</a:t>
            </a:r>
            <a:r>
              <a:rPr lang="lt-LT" dirty="0">
                <a:solidFill>
                  <a:srgbClr val="00B0F0"/>
                </a:solidFill>
              </a:rPr>
              <a:t> įrankį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B0F0"/>
                </a:solidFill>
              </a:rPr>
              <a:t>Bendrieji tipai (</a:t>
            </a:r>
            <a:r>
              <a:rPr lang="lt-LT" dirty="0" err="1">
                <a:solidFill>
                  <a:srgbClr val="00B0F0"/>
                </a:solidFill>
              </a:rPr>
              <a:t>Generics</a:t>
            </a:r>
            <a:r>
              <a:rPr lang="lt-LT" dirty="0">
                <a:solidFill>
                  <a:srgbClr val="00B0F0"/>
                </a:solidFill>
              </a:rPr>
              <a:t>)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B0F0"/>
                </a:solidFill>
              </a:rPr>
              <a:t>Java kolekcijų karkasas (</a:t>
            </a:r>
            <a:r>
              <a:rPr lang="lt-LT" dirty="0" err="1">
                <a:solidFill>
                  <a:srgbClr val="00B0F0"/>
                </a:solidFill>
              </a:rPr>
              <a:t>Collections</a:t>
            </a:r>
            <a:r>
              <a:rPr lang="lt-LT" dirty="0">
                <a:solidFill>
                  <a:srgbClr val="00B0F0"/>
                </a:solidFill>
              </a:rPr>
              <a:t> </a:t>
            </a:r>
            <a:r>
              <a:rPr lang="lt-LT" dirty="0" err="1">
                <a:solidFill>
                  <a:srgbClr val="00B0F0"/>
                </a:solidFill>
              </a:rPr>
              <a:t>framework</a:t>
            </a:r>
            <a:r>
              <a:rPr lang="lt-LT" dirty="0">
                <a:solidFill>
                  <a:srgbClr val="00B0F0"/>
                </a:solidFill>
              </a:rPr>
              <a:t>)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B0F0"/>
                </a:solidFill>
              </a:rPr>
              <a:t>Konstravimo automatizavimas (</a:t>
            </a:r>
            <a:r>
              <a:rPr lang="lt-LT" dirty="0" err="1">
                <a:solidFill>
                  <a:srgbClr val="00B0F0"/>
                </a:solidFill>
              </a:rPr>
              <a:t>Build</a:t>
            </a:r>
            <a:r>
              <a:rPr lang="lt-LT" dirty="0">
                <a:solidFill>
                  <a:srgbClr val="00B0F0"/>
                </a:solidFill>
              </a:rPr>
              <a:t> </a:t>
            </a:r>
            <a:r>
              <a:rPr lang="lt-LT" dirty="0" err="1">
                <a:solidFill>
                  <a:srgbClr val="00B0F0"/>
                </a:solidFill>
              </a:rPr>
              <a:t>automation</a:t>
            </a:r>
            <a:r>
              <a:rPr lang="lt-LT" dirty="0">
                <a:solidFill>
                  <a:srgbClr val="00B0F0"/>
                </a:solidFill>
              </a:rPr>
              <a:t>) įrankiu </a:t>
            </a:r>
            <a:r>
              <a:rPr lang="lt-LT" i="1" dirty="0" err="1">
                <a:solidFill>
                  <a:srgbClr val="00B0F0"/>
                </a:solidFill>
              </a:rPr>
              <a:t>Maven</a:t>
            </a:r>
            <a:endParaRPr lang="lt-LT" i="1" dirty="0">
              <a:solidFill>
                <a:srgbClr val="00B0F0"/>
              </a:solidFill>
            </a:endParaRP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B0F0"/>
                </a:solidFill>
              </a:rPr>
              <a:t>Testavimas naudojant </a:t>
            </a:r>
            <a:r>
              <a:rPr lang="lt-LT" i="1" dirty="0" err="1">
                <a:solidFill>
                  <a:srgbClr val="00B0F0"/>
                </a:solidFill>
              </a:rPr>
              <a:t>Unit</a:t>
            </a:r>
            <a:r>
              <a:rPr lang="lt-LT" dirty="0">
                <a:solidFill>
                  <a:srgbClr val="00B0F0"/>
                </a:solidFill>
              </a:rPr>
              <a:t> testus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endParaRPr lang="lt-LT" dirty="0">
              <a:solidFill>
                <a:srgbClr val="00B0F0"/>
              </a:solidFill>
            </a:endParaRPr>
          </a:p>
          <a:p>
            <a:pPr marL="1143000" indent="-342900">
              <a:buFont typeface="Arial" panose="020B0604020202020204" pitchFamily="34" charset="0"/>
              <a:buChar char="•"/>
            </a:pPr>
            <a:endParaRPr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61968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lt-LT" sz="2400" dirty="0"/>
              <a:t>Paskaitų temos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53626" y="1320125"/>
            <a:ext cx="7215324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B0F0"/>
                </a:solidFill>
              </a:rPr>
              <a:t>Taisyklingos objektinio programavimo praktikos 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B0F0"/>
                </a:solidFill>
              </a:rPr>
              <a:t>Darbas su failais</a:t>
            </a:r>
            <a:endParaRPr lang="lt-LT"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Paralelus programavimas (</a:t>
            </a:r>
            <a:r>
              <a:rPr lang="lt-LT" b="0" i="0" u="none" strike="noStrike" cap="none" dirty="0" err="1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Multithreading</a:t>
            </a: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b="0" i="1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Java</a:t>
            </a: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sistemos klaidos bei jų valdymas (</a:t>
            </a:r>
            <a:r>
              <a:rPr lang="lt-LT" b="0" i="0" u="none" strike="noStrike" cap="none" dirty="0" err="1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Exceptions</a:t>
            </a: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31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lt-LT" sz="2400" dirty="0"/>
              <a:t>Mokymosi medžiaga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45032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indent="0">
              <a:buNone/>
            </a:pP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Visa mokymosi medžiaga (skaidrės, paskaitų konspektai, uždaviniai) </a:t>
            </a:r>
            <a:r>
              <a:rPr lang="lt-LT" i="1" u="none" strike="noStrike" cap="none" dirty="0" err="1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Git</a:t>
            </a: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talpykloje:</a:t>
            </a:r>
          </a:p>
          <a:p>
            <a:pPr marL="800100" indent="0">
              <a:buNone/>
            </a:pPr>
            <a:endParaRPr lang="lt-LT" dirty="0">
              <a:solidFill>
                <a:srgbClr val="00B0F0"/>
              </a:solidFill>
            </a:endParaRPr>
          </a:p>
          <a:p>
            <a:pPr marL="800100" indent="0">
              <a:buNone/>
            </a:pPr>
            <a:r>
              <a:rPr lang="en-US" dirty="0">
                <a:solidFill>
                  <a:srgbClr val="00B0F0"/>
                </a:solidFill>
              </a:rPr>
              <a:t>https://github.com/tadus21/code-academy-java-kursai</a:t>
            </a:r>
            <a:endParaRPr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1787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lt-LT" sz="2400" dirty="0"/>
              <a:t>Rekomenduojama literatūra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63191" y="1450325"/>
            <a:ext cx="7747279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indent="0">
              <a:buNone/>
            </a:pPr>
            <a:endParaRPr lang="lt-LT"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  <a:hlinkClick r:id="rId3"/>
            </a:endParaRPr>
          </a:p>
          <a:p>
            <a:pPr marL="1257300" indent="-457200">
              <a:buFont typeface="+mj-lt"/>
              <a:buAutoNum type="arabicPeriod"/>
            </a:pP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Clean </a:t>
            </a:r>
            <a:r>
              <a:rPr lang="lt-LT" b="0" i="0" u="none" strike="noStrike" cap="none" dirty="0" err="1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Code</a:t>
            </a:r>
            <a:endParaRPr lang="lt-LT"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57300" indent="-457200">
              <a:buFont typeface="+mj-lt"/>
              <a:buAutoNum type="arabicPeriod"/>
            </a:pP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Effective</a:t>
            </a: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 Java 3rd </a:t>
            </a:r>
            <a:r>
              <a:rPr lang="lt-LT" b="0" i="0" u="none" strike="noStrike" cap="none" dirty="0" err="1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edition</a:t>
            </a:r>
            <a:endParaRPr lang="lt-LT"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57300" indent="-457200">
              <a:buFont typeface="+mj-lt"/>
              <a:buAutoNum type="arabicPeriod"/>
            </a:pPr>
            <a:r>
              <a:rPr lang="lt-LT" dirty="0">
                <a:solidFill>
                  <a:srgbClr val="00B0F0"/>
                </a:solidFill>
                <a:hlinkClick r:id="rId7"/>
              </a:rPr>
              <a:t>Java 8 &amp; 9 </a:t>
            </a:r>
            <a:r>
              <a:rPr lang="lt-LT" dirty="0" err="1">
                <a:solidFill>
                  <a:srgbClr val="00B0F0"/>
                </a:solidFill>
                <a:hlinkClick r:id="rId7"/>
              </a:rPr>
              <a:t>in</a:t>
            </a:r>
            <a:r>
              <a:rPr lang="lt-LT" dirty="0">
                <a:solidFill>
                  <a:srgbClr val="00B0F0"/>
                </a:solidFill>
                <a:hlinkClick r:id="rId7"/>
              </a:rPr>
              <a:t> </a:t>
            </a:r>
            <a:r>
              <a:rPr lang="lt-LT" dirty="0" err="1">
                <a:solidFill>
                  <a:srgbClr val="00B0F0"/>
                </a:solidFill>
                <a:hlinkClick r:id="rId7"/>
              </a:rPr>
              <a:t>Action</a:t>
            </a:r>
            <a:endParaRPr lang="lt-LT"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257300" indent="-45720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hlinkClick r:id="rId8"/>
              </a:rPr>
              <a:t>Design patterns: elements of reusable object-oriented software</a:t>
            </a:r>
            <a:endParaRPr lang="lt-LT" dirty="0">
              <a:solidFill>
                <a:srgbClr val="00B0F0"/>
              </a:solidFill>
            </a:endParaRPr>
          </a:p>
          <a:p>
            <a:pPr marL="1257300" indent="-457200">
              <a:buFont typeface="+mj-lt"/>
              <a:buAutoNum type="arabicPeriod"/>
            </a:pPr>
            <a:r>
              <a:rPr lang="lt-LT" dirty="0">
                <a:solidFill>
                  <a:srgbClr val="00B0F0"/>
                </a:solidFill>
                <a:hlinkClick r:id="rId9"/>
              </a:rPr>
              <a:t>Effective </a:t>
            </a:r>
            <a:r>
              <a:rPr lang="lt-LT" dirty="0" err="1">
                <a:solidFill>
                  <a:srgbClr val="00B0F0"/>
                </a:solidFill>
                <a:hlinkClick r:id="rId9"/>
              </a:rPr>
              <a:t>Unit</a:t>
            </a:r>
            <a:r>
              <a:rPr lang="lt-LT" dirty="0">
                <a:solidFill>
                  <a:srgbClr val="00B0F0"/>
                </a:solidFill>
                <a:hlinkClick r:id="rId9"/>
              </a:rPr>
              <a:t> </a:t>
            </a:r>
            <a:r>
              <a:rPr lang="lt-LT" dirty="0" err="1">
                <a:solidFill>
                  <a:srgbClr val="00B0F0"/>
                </a:solidFill>
                <a:hlinkClick r:id="rId9"/>
              </a:rPr>
              <a:t>Testing</a:t>
            </a:r>
            <a:endParaRPr lang="lt-LT" dirty="0">
              <a:solidFill>
                <a:srgbClr val="00B0F0"/>
              </a:solidFill>
            </a:endParaRPr>
          </a:p>
          <a:p>
            <a:pPr marL="800100" indent="0">
              <a:buNone/>
            </a:pPr>
            <a:endParaRPr lang="lt-LT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1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470990" y="648725"/>
            <a:ext cx="6187109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lt-LT" sz="2400" dirty="0"/>
              <a:t>Reikalingi įrankiai</a:t>
            </a:r>
            <a:endParaRPr sz="1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470990" y="1450325"/>
            <a:ext cx="6497960" cy="28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indent="0">
              <a:buNone/>
            </a:pPr>
            <a:endParaRPr lang="lt-LT"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  <a:hlinkClick r:id="rId3"/>
            </a:endParaRP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Java JDK 8</a:t>
            </a:r>
            <a:endParaRPr lang="lt-LT"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b="0" i="0" u="none" strike="noStrike" cap="none" dirty="0">
                <a:solidFill>
                  <a:srgbClr val="00B0F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Intellij IDE</a:t>
            </a:r>
            <a:endParaRPr lang="lt-LT" b="0" i="0" u="none" strike="noStrike" cap="none" dirty="0">
              <a:solidFill>
                <a:srgbClr val="00B0F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b="0" i="0" u="none" strike="noStrike" cap="none" dirty="0">
                <a:solidFill>
                  <a:srgbClr val="00B0F0"/>
                </a:solidFill>
                <a:sym typeface="Source Sans Pro"/>
                <a:hlinkClick r:id="rId5"/>
              </a:rPr>
              <a:t>VS </a:t>
            </a:r>
            <a:r>
              <a:rPr lang="lt-LT" dirty="0" err="1">
                <a:solidFill>
                  <a:srgbClr val="00B0F0"/>
                </a:solidFill>
                <a:hlinkClick r:id="rId5"/>
              </a:rPr>
              <a:t>Code</a:t>
            </a:r>
            <a:r>
              <a:rPr lang="lt-LT" dirty="0">
                <a:solidFill>
                  <a:srgbClr val="00B0F0"/>
                </a:solidFill>
                <a:hlinkClick r:id="rId5"/>
              </a:rPr>
              <a:t> </a:t>
            </a:r>
            <a:r>
              <a:rPr lang="lt-LT" dirty="0">
                <a:solidFill>
                  <a:srgbClr val="00B0F0"/>
                </a:solidFill>
              </a:rPr>
              <a:t>arba </a:t>
            </a:r>
            <a:r>
              <a:rPr lang="lt-LT" dirty="0">
                <a:solidFill>
                  <a:srgbClr val="00B0F0"/>
                </a:solidFill>
                <a:hlinkClick r:id="rId6"/>
              </a:rPr>
              <a:t>NotePad++</a:t>
            </a:r>
            <a:endParaRPr lang="lt-LT" dirty="0">
              <a:solidFill>
                <a:srgbClr val="00B0F0"/>
              </a:solidFill>
            </a:endParaRPr>
          </a:p>
          <a:p>
            <a:pPr marL="1143000" indent="-342900">
              <a:buFont typeface="Arial" panose="020B0604020202020204" pitchFamily="34" charset="0"/>
              <a:buChar char="•"/>
            </a:pPr>
            <a:r>
              <a:rPr lang="lt-LT" dirty="0">
                <a:solidFill>
                  <a:srgbClr val="00B0F0"/>
                </a:solidFill>
                <a:hlinkClick r:id="rId7"/>
              </a:rPr>
              <a:t>GIT</a:t>
            </a:r>
            <a:endParaRPr lang="lt-LT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75381"/>
      </p:ext>
    </p:extLst>
  </p:cSld>
  <p:clrMapOvr>
    <a:masterClrMapping/>
  </p:clrMapOvr>
</p:sld>
</file>

<file path=ppt/theme/theme1.xml><?xml version="1.0" encoding="utf-8"?>
<a:theme xmlns:a="http://schemas.openxmlformats.org/drawingml/2006/main" name="CA skaidrė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161</Words>
  <Application>Microsoft Office PowerPoint</Application>
  <PresentationFormat>On-screen Show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Montserrat</vt:lpstr>
      <vt:lpstr>Source Sans Pro</vt:lpstr>
      <vt:lpstr>CA skaidrės</vt:lpstr>
      <vt:lpstr>Įvadas į JAVA II lygio kursus</vt:lpstr>
      <vt:lpstr>Dėstytojai</vt:lpstr>
      <vt:lpstr>Kontaktai</vt:lpstr>
      <vt:lpstr>Kursų planas</vt:lpstr>
      <vt:lpstr>Paskaitų temos</vt:lpstr>
      <vt:lpstr>Paskaitų temos</vt:lpstr>
      <vt:lpstr>Mokymosi medžiaga</vt:lpstr>
      <vt:lpstr>Rekomenduojama literatūra</vt:lpstr>
      <vt:lpstr>Reikalingi įrankiai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Žodžiai eina čia</dc:title>
  <cp:lastModifiedBy>Obolevicius, Tadas</cp:lastModifiedBy>
  <cp:revision>10</cp:revision>
  <dcterms:modified xsi:type="dcterms:W3CDTF">2019-01-21T13:02:56Z</dcterms:modified>
</cp:coreProperties>
</file>