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Source Sans Pr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5805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974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83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82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19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76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58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92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82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92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42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54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3309" y="2571600"/>
            <a:ext cx="2508044" cy="181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6705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8313" y="681987"/>
            <a:ext cx="2502830" cy="181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600"/>
              <a:buFont typeface="Montserrat"/>
              <a:buNone/>
            </a:pPr>
            <a:r>
              <a:rPr lang="lt-LT" sz="9600" b="0" i="0" u="none" strike="noStrike" cap="none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950" y="3521962"/>
            <a:ext cx="1344318" cy="97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211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211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8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543878" y="648725"/>
            <a:ext cx="6597622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sv-SE" dirty="0" err="1" smtClean="0"/>
              <a:t>Darbas</a:t>
            </a:r>
            <a:r>
              <a:rPr lang="sv-SE" dirty="0" smtClean="0"/>
              <a:t> </a:t>
            </a:r>
            <a:r>
              <a:rPr lang="sv-SE" dirty="0" err="1" smtClean="0"/>
              <a:t>su</a:t>
            </a:r>
            <a:r>
              <a:rPr lang="sv-SE" dirty="0" smtClean="0"/>
              <a:t> </a:t>
            </a:r>
            <a:r>
              <a:rPr lang="sv-SE" dirty="0" err="1" smtClean="0"/>
              <a:t>failais</a:t>
            </a:r>
            <a:endParaRPr sz="36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nb-NO" sz="2400" dirty="0" err="1" smtClean="0"/>
              <a:t>Įvesties</a:t>
            </a:r>
            <a:r>
              <a:rPr lang="lt-LT" sz="2400" dirty="0" smtClean="0"/>
              <a:t> </a:t>
            </a:r>
            <a:r>
              <a:rPr lang="nb-NO" sz="2400" dirty="0" smtClean="0"/>
              <a:t>/</a:t>
            </a:r>
            <a:r>
              <a:rPr lang="lt-LT" sz="2400" dirty="0" smtClean="0"/>
              <a:t> </a:t>
            </a:r>
            <a:r>
              <a:rPr lang="nb-NO" sz="2400" dirty="0" err="1" smtClean="0"/>
              <a:t>Išvesties</a:t>
            </a:r>
            <a:r>
              <a:rPr lang="nb-NO" sz="2400" dirty="0" smtClean="0"/>
              <a:t> </a:t>
            </a:r>
            <a:r>
              <a:rPr lang="nb-NO" sz="2400" dirty="0" err="1"/>
              <a:t>srautai</a:t>
            </a:r>
            <a:endParaRPr sz="2400" b="1" i="0" u="none" strike="noStrike" cap="none" dirty="0">
              <a:solidFill>
                <a:srgbClr val="FFFFFF"/>
              </a:solidFill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45" y="1599837"/>
            <a:ext cx="6433598" cy="26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4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nb-NO" sz="2400" dirty="0" err="1" smtClean="0"/>
              <a:t>Įvesties</a:t>
            </a:r>
            <a:r>
              <a:rPr lang="lt-LT" sz="2400" dirty="0" smtClean="0"/>
              <a:t> </a:t>
            </a:r>
            <a:r>
              <a:rPr lang="nb-NO" sz="2400" dirty="0" smtClean="0"/>
              <a:t>/</a:t>
            </a:r>
            <a:r>
              <a:rPr lang="lt-LT" sz="2400" dirty="0" smtClean="0"/>
              <a:t> </a:t>
            </a:r>
            <a:r>
              <a:rPr lang="nb-NO" sz="2400" dirty="0" err="1" smtClean="0"/>
              <a:t>Išvesties</a:t>
            </a:r>
            <a:r>
              <a:rPr lang="nb-NO" sz="2400" dirty="0" smtClean="0"/>
              <a:t> </a:t>
            </a:r>
            <a:r>
              <a:rPr lang="nb-NO" sz="2400" dirty="0" err="1"/>
              <a:t>srautai</a:t>
            </a:r>
            <a:endParaRPr sz="2400" b="1" i="0" u="none" strike="noStrike" cap="none" dirty="0">
              <a:solidFill>
                <a:srgbClr val="FFFFFF"/>
              </a:solidFill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Java kalboje srautą pavaizduoja </a:t>
            </a:r>
            <a:r>
              <a:rPr lang="lt-LT" i="1" dirty="0">
                <a:solidFill>
                  <a:srgbClr val="00B0F0"/>
                </a:solidFill>
              </a:rPr>
              <a:t>InputStream</a:t>
            </a:r>
            <a:r>
              <a:rPr lang="lt-LT" dirty="0">
                <a:solidFill>
                  <a:srgbClr val="00B0F0"/>
                </a:solidFill>
              </a:rPr>
              <a:t>, </a:t>
            </a:r>
            <a:r>
              <a:rPr lang="lt-LT" i="1" dirty="0">
                <a:solidFill>
                  <a:srgbClr val="00B0F0"/>
                </a:solidFill>
              </a:rPr>
              <a:t>OutputStream</a:t>
            </a:r>
            <a:r>
              <a:rPr lang="lt-LT" dirty="0">
                <a:solidFill>
                  <a:srgbClr val="00B0F0"/>
                </a:solidFill>
              </a:rPr>
              <a:t> sąsajos. </a:t>
            </a:r>
            <a:endParaRPr lang="lt-LT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dirty="0" smtClean="0">
                <a:solidFill>
                  <a:srgbClr val="00B0F0"/>
                </a:solidFill>
              </a:rPr>
              <a:t>Srauto </a:t>
            </a:r>
            <a:r>
              <a:rPr lang="lt-LT" dirty="0">
                <a:solidFill>
                  <a:srgbClr val="00B0F0"/>
                </a:solidFill>
              </a:rPr>
              <a:t>sąsajos turi daug skirtingų įgyvendinimų skirtingiems srautų tipams. </a:t>
            </a:r>
            <a:endParaRPr lang="lt-LT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endParaRPr lang="lt-LT" dirty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dirty="0" smtClean="0">
                <a:solidFill>
                  <a:srgbClr val="00B0F0"/>
                </a:solidFill>
              </a:rPr>
              <a:t>Pagrindinės </a:t>
            </a:r>
            <a:r>
              <a:rPr lang="lt-LT" dirty="0">
                <a:solidFill>
                  <a:srgbClr val="00B0F0"/>
                </a:solidFill>
              </a:rPr>
              <a:t>srautų klasės yra java.io pakete.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8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nb-NO" sz="2400" dirty="0" err="1" smtClean="0"/>
              <a:t>Įvesties</a:t>
            </a:r>
            <a:r>
              <a:rPr lang="lt-LT" sz="2400" dirty="0" smtClean="0"/>
              <a:t> </a:t>
            </a:r>
            <a:r>
              <a:rPr lang="nb-NO" sz="2400" dirty="0" smtClean="0"/>
              <a:t>/</a:t>
            </a:r>
            <a:r>
              <a:rPr lang="lt-LT" sz="2400" dirty="0" smtClean="0"/>
              <a:t> </a:t>
            </a:r>
            <a:r>
              <a:rPr lang="nb-NO" sz="2400" dirty="0" err="1" smtClean="0"/>
              <a:t>Išvesties</a:t>
            </a:r>
            <a:r>
              <a:rPr lang="nb-NO" sz="2400" dirty="0" smtClean="0"/>
              <a:t> </a:t>
            </a:r>
            <a:r>
              <a:rPr lang="nb-NO" sz="2400" dirty="0" err="1"/>
              <a:t>srautai</a:t>
            </a:r>
            <a:endParaRPr sz="2400" b="1" i="0" u="none" strike="noStrike" cap="none" dirty="0">
              <a:solidFill>
                <a:srgbClr val="FFFFFF"/>
              </a:solidFill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07136" y="1450325"/>
            <a:ext cx="7778496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Galimų srautų pavyzdžiai</a:t>
            </a:r>
            <a:r>
              <a:rPr lang="lt-LT" dirty="0" smtClean="0">
                <a:solidFill>
                  <a:srgbClr val="00B0F0"/>
                </a:solidFill>
              </a:rPr>
              <a:t>:</a:t>
            </a:r>
            <a:endParaRPr lang="lt-LT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i="1" dirty="0">
                <a:solidFill>
                  <a:srgbClr val="00B0F0"/>
                </a:solidFill>
              </a:rPr>
              <a:t>Byte</a:t>
            </a:r>
            <a:r>
              <a:rPr lang="lt-LT" dirty="0">
                <a:solidFill>
                  <a:srgbClr val="00B0F0"/>
                </a:solidFill>
              </a:rPr>
              <a:t> stream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i="1" dirty="0">
                <a:solidFill>
                  <a:srgbClr val="00B0F0"/>
                </a:solidFill>
              </a:rPr>
              <a:t>Character</a:t>
            </a:r>
            <a:r>
              <a:rPr lang="lt-LT" dirty="0">
                <a:solidFill>
                  <a:srgbClr val="00B0F0"/>
                </a:solidFill>
              </a:rPr>
              <a:t> stream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i="1" dirty="0">
                <a:solidFill>
                  <a:srgbClr val="00B0F0"/>
                </a:solidFill>
              </a:rPr>
              <a:t>Buffered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smtClean="0">
                <a:solidFill>
                  <a:srgbClr val="00B0F0"/>
                </a:solidFill>
              </a:rPr>
              <a:t>stream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endParaRPr lang="lt-LT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Srautai yra efektyvūs, nes jie leidžia skaityti/apdoroti duomenis mažomis dalimis, neįkeliant viso turinio į </a:t>
            </a:r>
            <a:r>
              <a:rPr lang="lt-LT" dirty="0" smtClean="0">
                <a:solidFill>
                  <a:srgbClr val="00B0F0"/>
                </a:solidFill>
              </a:rPr>
              <a:t>atmintį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4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Kas yra kelias (Path)?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Failų sistemos saugo ir organizuoja failus taip, kad jie būtų lengvai </a:t>
            </a:r>
            <a:r>
              <a:rPr lang="lt-LT" dirty="0" smtClean="0">
                <a:solidFill>
                  <a:srgbClr val="00B0F0"/>
                </a:solidFill>
              </a:rPr>
              <a:t>pasiekiami.</a:t>
            </a:r>
            <a:endParaRPr lang="sv-SE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dirty="0" smtClean="0">
                <a:solidFill>
                  <a:srgbClr val="00B0F0"/>
                </a:solidFill>
              </a:rPr>
              <a:t>Dauguma </a:t>
            </a:r>
            <a:r>
              <a:rPr lang="lt-LT" dirty="0">
                <a:solidFill>
                  <a:srgbClr val="00B0F0"/>
                </a:solidFill>
              </a:rPr>
              <a:t>modernių failų sistemų naudoja hierarchinę struktūrą failams saugoti. </a:t>
            </a:r>
            <a:endParaRPr lang="sv-SE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dirty="0" smtClean="0">
                <a:solidFill>
                  <a:srgbClr val="00B0F0"/>
                </a:solidFill>
              </a:rPr>
              <a:t>Pačiame </a:t>
            </a:r>
            <a:r>
              <a:rPr lang="lt-LT" dirty="0">
                <a:solidFill>
                  <a:srgbClr val="00B0F0"/>
                </a:solidFill>
              </a:rPr>
              <a:t>viršuje yra pagrindinis mazgas (root node). Žemiau jo – failai ir direktorijos. 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478194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Paprastas direktorijų medžio pavyzdys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920" y="1531982"/>
            <a:ext cx="2365248" cy="27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Kas yra kelias (Path)?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Failas yra identifikuojamas pagal kelią nuo tėvinio medžio. </a:t>
            </a:r>
            <a:endParaRPr lang="sv-SE" dirty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sv-SE" dirty="0" smtClean="0">
                <a:solidFill>
                  <a:srgbClr val="00B0F0"/>
                </a:solidFill>
              </a:rPr>
              <a:t>F</a:t>
            </a:r>
            <a:r>
              <a:rPr lang="lt-LT" dirty="0" smtClean="0">
                <a:solidFill>
                  <a:srgbClr val="00B0F0"/>
                </a:solidFill>
              </a:rPr>
              <a:t>ailas </a:t>
            </a:r>
            <a:r>
              <a:rPr lang="lt-LT" dirty="0">
                <a:solidFill>
                  <a:srgbClr val="00B0F0"/>
                </a:solidFill>
              </a:rPr>
              <a:t>dokumentas.txt </a:t>
            </a:r>
            <a:r>
              <a:rPr lang="lt-LT" dirty="0" smtClean="0">
                <a:solidFill>
                  <a:srgbClr val="00B0F0"/>
                </a:solidFill>
              </a:rPr>
              <a:t>Windows </a:t>
            </a:r>
            <a:r>
              <a:rPr lang="lt-LT" dirty="0">
                <a:solidFill>
                  <a:srgbClr val="00B0F0"/>
                </a:solidFill>
              </a:rPr>
              <a:t>sistemoje būtų </a:t>
            </a:r>
            <a:r>
              <a:rPr lang="lt-LT" dirty="0" smtClean="0">
                <a:solidFill>
                  <a:srgbClr val="00B0F0"/>
                </a:solidFill>
              </a:rPr>
              <a:t>aprašytas: </a:t>
            </a:r>
            <a:r>
              <a:rPr lang="lt-LT" i="1" dirty="0" smtClean="0">
                <a:solidFill>
                  <a:srgbClr val="00B0F0"/>
                </a:solidFill>
              </a:rPr>
              <a:t>C:\home\documents\dokumentas1 </a:t>
            </a:r>
          </a:p>
          <a:p>
            <a:pPr marL="800100" indent="0">
              <a:buNone/>
            </a:pPr>
            <a:r>
              <a:rPr lang="lt-LT" dirty="0" smtClean="0">
                <a:solidFill>
                  <a:srgbClr val="00B0F0"/>
                </a:solidFill>
              </a:rPr>
              <a:t>Linux sistemoje </a:t>
            </a:r>
            <a:r>
              <a:rPr lang="lt-LT" dirty="0">
                <a:solidFill>
                  <a:srgbClr val="00B0F0"/>
                </a:solidFill>
              </a:rPr>
              <a:t>būtų </a:t>
            </a:r>
            <a:r>
              <a:rPr lang="lt-LT" dirty="0" smtClean="0">
                <a:solidFill>
                  <a:srgbClr val="00B0F0"/>
                </a:solidFill>
              </a:rPr>
              <a:t>aprašytas: </a:t>
            </a:r>
            <a:r>
              <a:rPr lang="lt-LT" i="1" dirty="0">
                <a:solidFill>
                  <a:srgbClr val="00B0F0"/>
                </a:solidFill>
              </a:rPr>
              <a:t>/home/documents/dokumentas1</a:t>
            </a:r>
            <a:endParaRPr lang="lt-LT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Kas yra kelias (Path)?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Ženklas, skirtas atskirti direktorijų pavadinimus, vadinamas </a:t>
            </a:r>
            <a:r>
              <a:rPr lang="lt-LT" i="1" dirty="0" smtClean="0">
                <a:solidFill>
                  <a:srgbClr val="00B0F0"/>
                </a:solidFill>
              </a:rPr>
              <a:t>delimiter</a:t>
            </a:r>
            <a:r>
              <a:rPr lang="lt-LT" dirty="0" smtClean="0">
                <a:solidFill>
                  <a:srgbClr val="00B0F0"/>
                </a:solidFill>
              </a:rPr>
              <a:t>.</a:t>
            </a:r>
          </a:p>
          <a:p>
            <a:pPr marL="800100" indent="0">
              <a:buNone/>
            </a:pPr>
            <a:endParaRPr lang="lt-LT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K</a:t>
            </a:r>
            <a:r>
              <a:rPr lang="lt-LT" dirty="0" smtClean="0">
                <a:solidFill>
                  <a:srgbClr val="00B0F0"/>
                </a:solidFill>
              </a:rPr>
              <a:t>iekvienoje </a:t>
            </a:r>
            <a:r>
              <a:rPr lang="lt-LT" dirty="0">
                <a:solidFill>
                  <a:srgbClr val="00B0F0"/>
                </a:solidFill>
              </a:rPr>
              <a:t>sistemoje jis yra kitoks. </a:t>
            </a:r>
            <a:endParaRPr lang="lt-LT" dirty="0" smtClean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rgbClr val="00B0F0"/>
                </a:solidFill>
              </a:rPr>
              <a:t>Windows </a:t>
            </a:r>
            <a:r>
              <a:rPr lang="lt-LT" dirty="0">
                <a:solidFill>
                  <a:srgbClr val="00B0F0"/>
                </a:solidFill>
              </a:rPr>
              <a:t>sistemoje </a:t>
            </a:r>
            <a:r>
              <a:rPr lang="lt-LT" dirty="0" smtClean="0">
                <a:solidFill>
                  <a:srgbClr val="00B0F0"/>
                </a:solidFill>
              </a:rPr>
              <a:t>tai \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rgbClr val="00B0F0"/>
                </a:solidFill>
              </a:rPr>
              <a:t>Linux sistemoje tai </a:t>
            </a:r>
            <a:r>
              <a:rPr lang="lt-LT" dirty="0">
                <a:solidFill>
                  <a:srgbClr val="00B0F0"/>
                </a:solidFill>
              </a:rPr>
              <a:t>/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4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Kas yra kelias (Path)?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Kelias gali būti pilnas (</a:t>
            </a:r>
            <a:r>
              <a:rPr lang="lt-LT" i="1" dirty="0">
                <a:solidFill>
                  <a:srgbClr val="00B0F0"/>
                </a:solidFill>
              </a:rPr>
              <a:t>absolute</a:t>
            </a:r>
            <a:r>
              <a:rPr lang="lt-LT" dirty="0">
                <a:solidFill>
                  <a:srgbClr val="00B0F0"/>
                </a:solidFill>
              </a:rPr>
              <a:t>) arba reliatyvus (</a:t>
            </a:r>
            <a:r>
              <a:rPr lang="lt-LT" i="1" dirty="0">
                <a:solidFill>
                  <a:srgbClr val="00B0F0"/>
                </a:solidFill>
              </a:rPr>
              <a:t>relative</a:t>
            </a:r>
            <a:r>
              <a:rPr lang="lt-LT" dirty="0">
                <a:solidFill>
                  <a:srgbClr val="00B0F0"/>
                </a:solidFill>
              </a:rPr>
              <a:t>). </a:t>
            </a:r>
            <a:endParaRPr lang="lt-LT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dirty="0" smtClean="0">
                <a:solidFill>
                  <a:srgbClr val="00B0F0"/>
                </a:solidFill>
              </a:rPr>
              <a:t>Pilnas </a:t>
            </a:r>
            <a:r>
              <a:rPr lang="lt-LT" dirty="0">
                <a:solidFill>
                  <a:srgbClr val="00B0F0"/>
                </a:solidFill>
              </a:rPr>
              <a:t>kelias prasideda nuo pagrindinio mazgo iki </a:t>
            </a:r>
            <a:r>
              <a:rPr lang="lt-LT" dirty="0" smtClean="0">
                <a:solidFill>
                  <a:srgbClr val="00B0F0"/>
                </a:solidFill>
              </a:rPr>
              <a:t>failo.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i="1" dirty="0" smtClean="0">
                <a:solidFill>
                  <a:srgbClr val="00B0F0"/>
                </a:solidFill>
              </a:rPr>
              <a:t>C</a:t>
            </a:r>
            <a:r>
              <a:rPr lang="lt-LT" i="1" dirty="0">
                <a:solidFill>
                  <a:srgbClr val="00B0F0"/>
                </a:solidFill>
              </a:rPr>
              <a:t>:\home\documents\dokumentas1 </a:t>
            </a:r>
            <a:r>
              <a:rPr lang="lt-LT" dirty="0">
                <a:solidFill>
                  <a:srgbClr val="00B0F0"/>
                </a:solidFill>
              </a:rPr>
              <a:t>yra pilnas </a:t>
            </a:r>
            <a:r>
              <a:rPr lang="lt-LT" dirty="0" smtClean="0">
                <a:solidFill>
                  <a:srgbClr val="00B0F0"/>
                </a:solidFill>
              </a:rPr>
              <a:t>kelias 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i="1" dirty="0" smtClean="0">
                <a:solidFill>
                  <a:srgbClr val="00B0F0"/>
                </a:solidFill>
              </a:rPr>
              <a:t>documents\dokumentas1</a:t>
            </a:r>
            <a:r>
              <a:rPr lang="lt-LT" dirty="0" smtClean="0">
                <a:solidFill>
                  <a:srgbClr val="00B0F0"/>
                </a:solidFill>
              </a:rPr>
              <a:t> yra reliatyvus kelias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2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i="1" dirty="0" smtClean="0"/>
              <a:t>Path</a:t>
            </a:r>
            <a:r>
              <a:rPr lang="lt-LT" sz="2400" dirty="0" smtClean="0"/>
              <a:t> klasė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i="1" dirty="0">
                <a:solidFill>
                  <a:srgbClr val="00B0F0"/>
                </a:solidFill>
              </a:rPr>
              <a:t>Path</a:t>
            </a:r>
            <a:r>
              <a:rPr lang="lt-LT" dirty="0">
                <a:solidFill>
                  <a:srgbClr val="00B0F0"/>
                </a:solidFill>
              </a:rPr>
              <a:t> klasė yra failų sistemos kelio reprezentacija Java programavimo kalboje. </a:t>
            </a:r>
            <a:endParaRPr lang="lt-LT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i="1" dirty="0" smtClean="0">
                <a:solidFill>
                  <a:srgbClr val="00B0F0"/>
                </a:solidFill>
              </a:rPr>
              <a:t>Path</a:t>
            </a:r>
            <a:r>
              <a:rPr lang="lt-LT" dirty="0" smtClean="0">
                <a:solidFill>
                  <a:srgbClr val="00B0F0"/>
                </a:solidFill>
              </a:rPr>
              <a:t> </a:t>
            </a:r>
            <a:r>
              <a:rPr lang="lt-LT" dirty="0">
                <a:solidFill>
                  <a:srgbClr val="00B0F0"/>
                </a:solidFill>
              </a:rPr>
              <a:t>objektas yra naudojamas rasti bei manipuliuoti failais. </a:t>
            </a:r>
            <a:endParaRPr lang="lt-LT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dirty="0" smtClean="0">
                <a:solidFill>
                  <a:srgbClr val="00B0F0"/>
                </a:solidFill>
              </a:rPr>
              <a:t>Failas </a:t>
            </a:r>
            <a:r>
              <a:rPr lang="lt-LT" dirty="0">
                <a:solidFill>
                  <a:srgbClr val="00B0F0"/>
                </a:solidFill>
              </a:rPr>
              <a:t>nurodytas Path objekte gali </a:t>
            </a:r>
            <a:r>
              <a:rPr lang="lt-LT" dirty="0" smtClean="0">
                <a:solidFill>
                  <a:srgbClr val="00B0F0"/>
                </a:solidFill>
              </a:rPr>
              <a:t>neegzistuoti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6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i="1" dirty="0" smtClean="0"/>
              <a:t>Files</a:t>
            </a:r>
            <a:r>
              <a:rPr lang="lt-LT" sz="2400" dirty="0" smtClean="0"/>
              <a:t> klasė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i="1" dirty="0">
                <a:solidFill>
                  <a:srgbClr val="00B0F0"/>
                </a:solidFill>
              </a:rPr>
              <a:t>Files</a:t>
            </a:r>
            <a:r>
              <a:rPr lang="lt-LT" dirty="0">
                <a:solidFill>
                  <a:srgbClr val="00B0F0"/>
                </a:solidFill>
              </a:rPr>
              <a:t> klasė naudojama dirbant su failais. </a:t>
            </a:r>
            <a:endParaRPr lang="lt-LT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dirty="0" smtClean="0">
                <a:solidFill>
                  <a:srgbClr val="00B0F0"/>
                </a:solidFill>
              </a:rPr>
              <a:t>Ši </a:t>
            </a:r>
            <a:r>
              <a:rPr lang="lt-LT" dirty="0">
                <a:solidFill>
                  <a:srgbClr val="00B0F0"/>
                </a:solidFill>
              </a:rPr>
              <a:t>klasė turi rinkinį statinių metodų, leidžiančių manipuliuoti failais.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3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nb-NO" sz="2400" dirty="0" err="1" smtClean="0"/>
              <a:t>Įvesties</a:t>
            </a:r>
            <a:r>
              <a:rPr lang="lt-LT" sz="2400" dirty="0" smtClean="0"/>
              <a:t> </a:t>
            </a:r>
            <a:r>
              <a:rPr lang="nb-NO" sz="2400" dirty="0" smtClean="0"/>
              <a:t>/</a:t>
            </a:r>
            <a:r>
              <a:rPr lang="lt-LT" sz="2400" dirty="0" smtClean="0"/>
              <a:t> </a:t>
            </a:r>
            <a:r>
              <a:rPr lang="nb-NO" sz="2400" dirty="0" err="1" smtClean="0"/>
              <a:t>Išvesties</a:t>
            </a:r>
            <a:r>
              <a:rPr lang="nb-NO" sz="2400" dirty="0" smtClean="0"/>
              <a:t> </a:t>
            </a:r>
            <a:r>
              <a:rPr lang="nb-NO" sz="2400" dirty="0" err="1"/>
              <a:t>srautai</a:t>
            </a:r>
            <a:endParaRPr sz="2400" b="1" i="0" u="none" strike="noStrike" cap="none" dirty="0">
              <a:solidFill>
                <a:srgbClr val="FFFFFF"/>
              </a:solidFill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Java srautas - duomenų (baitų, simbolių) seka. </a:t>
            </a:r>
            <a:endParaRPr lang="lt-LT" dirty="0" smtClean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lt-LT" dirty="0" smtClean="0">
                <a:solidFill>
                  <a:srgbClr val="00B0F0"/>
                </a:solidFill>
              </a:rPr>
              <a:t>Srauto </a:t>
            </a:r>
            <a:r>
              <a:rPr lang="lt-LT" dirty="0">
                <a:solidFill>
                  <a:srgbClr val="00B0F0"/>
                </a:solidFill>
              </a:rPr>
              <a:t>klasės leidžia operuoti skaitymo / rašymo </a:t>
            </a:r>
            <a:r>
              <a:rPr lang="lt-LT" dirty="0" smtClean="0">
                <a:solidFill>
                  <a:srgbClr val="00B0F0"/>
                </a:solidFill>
              </a:rPr>
              <a:t>operacijomis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53479"/>
      </p:ext>
    </p:extLst>
  </p:cSld>
  <p:clrMapOvr>
    <a:masterClrMapping/>
  </p:clrMapOvr>
</p:sld>
</file>

<file path=ppt/theme/theme1.xml><?xml version="1.0" encoding="utf-8"?>
<a:theme xmlns:a="http://schemas.openxmlformats.org/drawingml/2006/main" name="CA skaidrė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289</Words>
  <Application>Microsoft Office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Source Sans Pro</vt:lpstr>
      <vt:lpstr>CA skaidrės</vt:lpstr>
      <vt:lpstr>Darbas su failais</vt:lpstr>
      <vt:lpstr>Kas yra kelias (Path)?</vt:lpstr>
      <vt:lpstr>Paprastas direktorijų medžio pavyzdys</vt:lpstr>
      <vt:lpstr>Kas yra kelias (Path)?</vt:lpstr>
      <vt:lpstr>Kas yra kelias (Path)?</vt:lpstr>
      <vt:lpstr>Kas yra kelias (Path)?</vt:lpstr>
      <vt:lpstr>Path klasė</vt:lpstr>
      <vt:lpstr>Files klasė</vt:lpstr>
      <vt:lpstr>Įvesties / Išvesties srautai</vt:lpstr>
      <vt:lpstr>Įvesties / Išvesties srautai</vt:lpstr>
      <vt:lpstr>Įvesties / Išvesties srautai</vt:lpstr>
      <vt:lpstr>Įvesties / Išvesties srautai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Žodžiai eina čia</dc:title>
  <dc:creator>Tadas</dc:creator>
  <cp:lastModifiedBy>Obolevicius, Tadas</cp:lastModifiedBy>
  <cp:revision>24</cp:revision>
  <dcterms:modified xsi:type="dcterms:W3CDTF">2019-01-30T14:39:46Z</dcterms:modified>
</cp:coreProperties>
</file>