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5" r:id="rId3"/>
    <p:sldId id="257" r:id="rId4"/>
    <p:sldId id="258" r:id="rId5"/>
    <p:sldId id="259" r:id="rId6"/>
    <p:sldId id="260" r:id="rId7"/>
    <p:sldId id="261" r:id="rId8"/>
    <p:sldId id="267" r:id="rId9"/>
    <p:sldId id="263" r:id="rId10"/>
    <p:sldId id="266"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378230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217358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0768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922169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972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3714317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168719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92770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338241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0305A-7788-4F92-BA1E-8A5E26DC4A84}" type="datetimeFigureOut">
              <a:rPr lang="lt-LT" smtClean="0"/>
              <a:t>2019-04-01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149471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0305A-7788-4F92-BA1E-8A5E26DC4A84}" type="datetimeFigureOut">
              <a:rPr lang="lt-LT" smtClean="0"/>
              <a:t>2019-04-01</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285856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E0305A-7788-4F92-BA1E-8A5E26DC4A84}" type="datetimeFigureOut">
              <a:rPr lang="lt-LT" smtClean="0"/>
              <a:t>2019-04-01</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359127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E0305A-7788-4F92-BA1E-8A5E26DC4A84}" type="datetimeFigureOut">
              <a:rPr lang="lt-LT" smtClean="0"/>
              <a:t>2019-04-01</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256255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0305A-7788-4F92-BA1E-8A5E26DC4A84}" type="datetimeFigureOut">
              <a:rPr lang="lt-LT" smtClean="0"/>
              <a:t>2019-04-01</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360630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E0305A-7788-4F92-BA1E-8A5E26DC4A84}" type="datetimeFigureOut">
              <a:rPr lang="lt-LT" smtClean="0"/>
              <a:t>2019-04-01</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86236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E0305A-7788-4F92-BA1E-8A5E26DC4A84}" type="datetimeFigureOut">
              <a:rPr lang="lt-LT" smtClean="0"/>
              <a:t>2019-04-01</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7072C382-C499-4F6F-98E7-3B074CFA742D}" type="slidenum">
              <a:rPr lang="lt-LT" smtClean="0"/>
              <a:t>‹#›</a:t>
            </a:fld>
            <a:endParaRPr lang="lt-LT"/>
          </a:p>
        </p:txBody>
      </p:sp>
    </p:spTree>
    <p:extLst>
      <p:ext uri="{BB962C8B-B14F-4D97-AF65-F5344CB8AC3E}">
        <p14:creationId xmlns:p14="http://schemas.microsoft.com/office/powerpoint/2010/main" val="190569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E0305A-7788-4F92-BA1E-8A5E26DC4A84}" type="datetimeFigureOut">
              <a:rPr lang="lt-LT" smtClean="0"/>
              <a:t>2019-04-01</a:t>
            </a:fld>
            <a:endParaRPr lang="lt-L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72C382-C499-4F6F-98E7-3B074CFA742D}" type="slidenum">
              <a:rPr lang="lt-LT" smtClean="0"/>
              <a:t>‹#›</a:t>
            </a:fld>
            <a:endParaRPr lang="lt-LT"/>
          </a:p>
        </p:txBody>
      </p:sp>
    </p:spTree>
    <p:extLst>
      <p:ext uri="{BB962C8B-B14F-4D97-AF65-F5344CB8AC3E}">
        <p14:creationId xmlns:p14="http://schemas.microsoft.com/office/powerpoint/2010/main" val="30834036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5954-A711-40E2-817B-CC365593FA44}"/>
              </a:ext>
            </a:extLst>
          </p:cNvPr>
          <p:cNvSpPr>
            <a:spLocks noGrp="1"/>
          </p:cNvSpPr>
          <p:nvPr>
            <p:ph type="ctrTitle"/>
          </p:nvPr>
        </p:nvSpPr>
        <p:spPr/>
        <p:txBody>
          <a:bodyPr/>
          <a:lstStyle/>
          <a:p>
            <a:r>
              <a:rPr lang="en-US" dirty="0"/>
              <a:t>Data Base</a:t>
            </a:r>
            <a:endParaRPr lang="lt-LT" dirty="0"/>
          </a:p>
        </p:txBody>
      </p:sp>
      <p:sp>
        <p:nvSpPr>
          <p:cNvPr id="3" name="Subtitle 2">
            <a:extLst>
              <a:ext uri="{FF2B5EF4-FFF2-40B4-BE49-F238E27FC236}">
                <a16:creationId xmlns:a16="http://schemas.microsoft.com/office/drawing/2014/main" id="{A2CCCA38-5966-427E-979D-E42065587C6B}"/>
              </a:ext>
            </a:extLst>
          </p:cNvPr>
          <p:cNvSpPr>
            <a:spLocks noGrp="1"/>
          </p:cNvSpPr>
          <p:nvPr>
            <p:ph type="subTitle" idx="1"/>
          </p:nvPr>
        </p:nvSpPr>
        <p:spPr/>
        <p:txBody>
          <a:bodyPr/>
          <a:lstStyle/>
          <a:p>
            <a:r>
              <a:rPr lang="en-US" dirty="0"/>
              <a:t>Pavel Vrublevskij</a:t>
            </a:r>
            <a:endParaRPr lang="lt-LT" dirty="0"/>
          </a:p>
        </p:txBody>
      </p:sp>
    </p:spTree>
    <p:extLst>
      <p:ext uri="{BB962C8B-B14F-4D97-AF65-F5344CB8AC3E}">
        <p14:creationId xmlns:p14="http://schemas.microsoft.com/office/powerpoint/2010/main" val="351857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F9B3B-0CD8-4732-9735-C14CEABD71A7}"/>
              </a:ext>
            </a:extLst>
          </p:cNvPr>
          <p:cNvPicPr>
            <a:picLocks noChangeAspect="1"/>
          </p:cNvPicPr>
          <p:nvPr/>
        </p:nvPicPr>
        <p:blipFill>
          <a:blip r:embed="rId2"/>
          <a:stretch>
            <a:fillRect/>
          </a:stretch>
        </p:blipFill>
        <p:spPr>
          <a:xfrm>
            <a:off x="895739" y="0"/>
            <a:ext cx="11296261" cy="6882747"/>
          </a:xfrm>
          <a:prstGeom prst="rect">
            <a:avLst/>
          </a:prstGeom>
        </p:spPr>
      </p:pic>
    </p:spTree>
    <p:extLst>
      <p:ext uri="{BB962C8B-B14F-4D97-AF65-F5344CB8AC3E}">
        <p14:creationId xmlns:p14="http://schemas.microsoft.com/office/powerpoint/2010/main" val="247473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81C8-7359-4F33-BF69-5F3FF6681F00}"/>
              </a:ext>
            </a:extLst>
          </p:cNvPr>
          <p:cNvSpPr>
            <a:spLocks noGrp="1"/>
          </p:cNvSpPr>
          <p:nvPr>
            <p:ph type="title"/>
          </p:nvPr>
        </p:nvSpPr>
        <p:spPr/>
        <p:txBody>
          <a:bodyPr/>
          <a:lstStyle/>
          <a:p>
            <a:r>
              <a:rPr lang="lt-LT" dirty="0"/>
              <a:t>CTE</a:t>
            </a:r>
            <a:br>
              <a:rPr lang="lt-LT" dirty="0"/>
            </a:br>
            <a:r>
              <a:rPr lang="lt-LT" dirty="0" err="1"/>
              <a:t>Example</a:t>
            </a:r>
            <a:endParaRPr lang="lt-LT" dirty="0"/>
          </a:p>
        </p:txBody>
      </p:sp>
      <p:pic>
        <p:nvPicPr>
          <p:cNvPr id="4" name="Content Placeholder 3">
            <a:extLst>
              <a:ext uri="{FF2B5EF4-FFF2-40B4-BE49-F238E27FC236}">
                <a16:creationId xmlns:a16="http://schemas.microsoft.com/office/drawing/2014/main" id="{996320C4-E22B-4D9A-A360-11088C29F64B}"/>
              </a:ext>
            </a:extLst>
          </p:cNvPr>
          <p:cNvPicPr>
            <a:picLocks noGrp="1" noChangeAspect="1"/>
          </p:cNvPicPr>
          <p:nvPr>
            <p:ph idx="1"/>
          </p:nvPr>
        </p:nvPicPr>
        <p:blipFill>
          <a:blip r:embed="rId2"/>
          <a:stretch>
            <a:fillRect/>
          </a:stretch>
        </p:blipFill>
        <p:spPr>
          <a:xfrm>
            <a:off x="4631380" y="-6607"/>
            <a:ext cx="7560620" cy="6864607"/>
          </a:xfrm>
          <a:prstGeom prst="rect">
            <a:avLst/>
          </a:prstGeom>
        </p:spPr>
      </p:pic>
    </p:spTree>
    <p:extLst>
      <p:ext uri="{BB962C8B-B14F-4D97-AF65-F5344CB8AC3E}">
        <p14:creationId xmlns:p14="http://schemas.microsoft.com/office/powerpoint/2010/main" val="13849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8DB7D5-D3B9-4D6B-BDE9-7D499B068E06}"/>
              </a:ext>
            </a:extLst>
          </p:cNvPr>
          <p:cNvSpPr>
            <a:spLocks noGrp="1" noChangeArrowheads="1"/>
          </p:cNvSpPr>
          <p:nvPr>
            <p:ph idx="1"/>
          </p:nvPr>
        </p:nvSpPr>
        <p:spPr bwMode="auto">
          <a:xfrm>
            <a:off x="0" y="-64264"/>
            <a:ext cx="12192000" cy="69865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WITH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__data(</a:t>
            </a:r>
            <a:r>
              <a:rPr kumimoji="0" lang="lt-LT" altLang="lt-LT"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date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item</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measure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price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code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usage_in_order</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usage_on_sale</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AS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VALUES</a:t>
            </a:r>
            <a:b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'2018-10-01'</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'Optinis kabelis 12sk'</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vnt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0.30</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'00010-K'</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'2018-10-16'</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'Kas.12-ai skaid.su </a:t>
            </a:r>
            <a:r>
              <a:rPr kumimoji="0" lang="lt-LT" altLang="lt-LT"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laik</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vnt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0.40</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'002213'</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'2018-11-21'</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'Komutatorius D-Link DGS-3627G 24 portų'</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vnt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1.19</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'002985'</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'2019-01-04'</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'Komutatorius D-Link DGS-3612G 12 portų'</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vnt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0.89</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'002986'</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'2019-01-01'</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'Sujungimo dėžutė CAT5E'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vnt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'003072'</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'2017-10-01'</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'JXP-6'</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vnt</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'ATN_000008'</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TRUE</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FALSE</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SELECT </a:t>
            </a:r>
            <a:r>
              <a:rPr kumimoji="0" lang="lt-LT" altLang="lt-LT" sz="14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 </a:t>
            </a:r>
            <a:r>
              <a:rPr kumimoji="0" lang="lt-LT" altLang="lt-LT"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FROM </a:t>
            </a:r>
            <a:r>
              <a:rPr kumimoji="0" lang="lt-LT" altLang="lt-LT"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__data</a:t>
            </a:r>
            <a: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lt-LT" altLang="lt-LT"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1. Turima CTE (</a:t>
            </a:r>
            <a:r>
              <a:rPr kumimoji="0" lang="lt-LT" altLang="lt-LT" sz="1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Common</a:t>
            </a: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Table</a:t>
            </a: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lt-LT" altLang="lt-LT" sz="1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Expressions</a:t>
            </a: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bloką paversti į lentelę</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2. Pateikti medžiagų sąrašą (pavadinimas, suma), kurie naudojami pardavimuose</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3. Pateikti sąrašą D-Link komutatorių (pavadinimas, suma), kurie naudojami užsakymuose</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4. Pateikti medžiagų sąrašą sudaryta 2018-ais metais, </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nurodant atskirose stulpeliuose metai, mėnuo, data, pavadinimas, suma</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5*. Pateikti sumą stulpeliuose pagal:</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1as stulpelis: užsakymai</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2as stulpelis: pardavimai</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3as stulpelis: ne naudojami užsakymuose ir pardavimuose</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*Sprendimas naudoti:</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&lt;</a:t>
            </a:r>
            <a:r>
              <a:rPr kumimoji="0" lang="lt-LT" altLang="lt-LT" sz="1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column</a:t>
            </a: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&gt; FILTER (WHERE &lt;</a:t>
            </a:r>
            <a:r>
              <a:rPr kumimoji="0" lang="lt-LT" altLang="lt-LT" sz="1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column</a:t>
            </a: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&gt;)</a:t>
            </a:r>
            <a:b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lt-LT" altLang="lt-LT" sz="1400"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lt-LT" altLang="lt-LT" sz="1400"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3937B401-7477-4661-AC19-9533940F385C}"/>
              </a:ext>
            </a:extLst>
          </p:cNvPr>
          <p:cNvPicPr>
            <a:picLocks noChangeAspect="1"/>
          </p:cNvPicPr>
          <p:nvPr/>
        </p:nvPicPr>
        <p:blipFill>
          <a:blip r:embed="rId2"/>
          <a:stretch>
            <a:fillRect/>
          </a:stretch>
        </p:blipFill>
        <p:spPr>
          <a:xfrm>
            <a:off x="2581275" y="5531614"/>
            <a:ext cx="9610725" cy="1390650"/>
          </a:xfrm>
          <a:prstGeom prst="rect">
            <a:avLst/>
          </a:prstGeom>
        </p:spPr>
      </p:pic>
    </p:spTree>
    <p:extLst>
      <p:ext uri="{BB962C8B-B14F-4D97-AF65-F5344CB8AC3E}">
        <p14:creationId xmlns:p14="http://schemas.microsoft.com/office/powerpoint/2010/main" val="20051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8CEB-51C4-4F25-9F1C-8B46034182FB}"/>
              </a:ext>
            </a:extLst>
          </p:cNvPr>
          <p:cNvSpPr>
            <a:spLocks noGrp="1"/>
          </p:cNvSpPr>
          <p:nvPr>
            <p:ph type="title"/>
          </p:nvPr>
        </p:nvSpPr>
        <p:spPr/>
        <p:txBody>
          <a:bodyPr/>
          <a:lstStyle/>
          <a:p>
            <a:r>
              <a:rPr lang="en-US" b="1" dirty="0"/>
              <a:t>Blue Pill or Red Pill?</a:t>
            </a:r>
            <a:endParaRPr lang="lt-LT" dirty="0"/>
          </a:p>
        </p:txBody>
      </p:sp>
      <p:pic>
        <p:nvPicPr>
          <p:cNvPr id="5" name="Picture 4">
            <a:extLst>
              <a:ext uri="{FF2B5EF4-FFF2-40B4-BE49-F238E27FC236}">
                <a16:creationId xmlns:a16="http://schemas.microsoft.com/office/drawing/2014/main" id="{FA711B45-7722-4257-ACE9-F1EA795109AB}"/>
              </a:ext>
            </a:extLst>
          </p:cNvPr>
          <p:cNvPicPr>
            <a:picLocks noChangeAspect="1"/>
          </p:cNvPicPr>
          <p:nvPr/>
        </p:nvPicPr>
        <p:blipFill>
          <a:blip r:embed="rId2"/>
          <a:stretch>
            <a:fillRect/>
          </a:stretch>
        </p:blipFill>
        <p:spPr>
          <a:xfrm>
            <a:off x="905845" y="1270000"/>
            <a:ext cx="9357827" cy="5522392"/>
          </a:xfrm>
          <a:prstGeom prst="rect">
            <a:avLst/>
          </a:prstGeom>
        </p:spPr>
      </p:pic>
    </p:spTree>
    <p:extLst>
      <p:ext uri="{BB962C8B-B14F-4D97-AF65-F5344CB8AC3E}">
        <p14:creationId xmlns:p14="http://schemas.microsoft.com/office/powerpoint/2010/main" val="235328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6F42-F1F9-4D1C-864F-6831E277DECD}"/>
              </a:ext>
            </a:extLst>
          </p:cNvPr>
          <p:cNvSpPr>
            <a:spLocks noGrp="1"/>
          </p:cNvSpPr>
          <p:nvPr>
            <p:ph type="title"/>
          </p:nvPr>
        </p:nvSpPr>
        <p:spPr/>
        <p:txBody>
          <a:bodyPr/>
          <a:lstStyle/>
          <a:p>
            <a:r>
              <a:rPr lang="en-US" dirty="0"/>
              <a:t>SQL commands categories</a:t>
            </a:r>
            <a:endParaRPr lang="lt-LT" dirty="0"/>
          </a:p>
        </p:txBody>
      </p:sp>
      <p:sp>
        <p:nvSpPr>
          <p:cNvPr id="3" name="Content Placeholder 2">
            <a:extLst>
              <a:ext uri="{FF2B5EF4-FFF2-40B4-BE49-F238E27FC236}">
                <a16:creationId xmlns:a16="http://schemas.microsoft.com/office/drawing/2014/main" id="{C307C507-C436-4B10-A8CC-5047DC8146F6}"/>
              </a:ext>
            </a:extLst>
          </p:cNvPr>
          <p:cNvSpPr>
            <a:spLocks noGrp="1"/>
          </p:cNvSpPr>
          <p:nvPr>
            <p:ph idx="1"/>
          </p:nvPr>
        </p:nvSpPr>
        <p:spPr/>
        <p:txBody>
          <a:bodyPr>
            <a:normAutofit/>
          </a:bodyPr>
          <a:lstStyle/>
          <a:p>
            <a:r>
              <a:rPr lang="lt-LT" sz="4000" dirty="0"/>
              <a:t>DDL(Data </a:t>
            </a:r>
            <a:r>
              <a:rPr lang="lt-LT" sz="4000" dirty="0" err="1"/>
              <a:t>Definition</a:t>
            </a:r>
            <a:r>
              <a:rPr lang="lt-LT" sz="4000" dirty="0"/>
              <a:t> </a:t>
            </a:r>
            <a:r>
              <a:rPr lang="lt-LT" sz="4000" dirty="0" err="1"/>
              <a:t>Language</a:t>
            </a:r>
            <a:r>
              <a:rPr lang="lt-LT" sz="4000" dirty="0"/>
              <a:t>)</a:t>
            </a:r>
            <a:endParaRPr lang="en-US" sz="4000" dirty="0"/>
          </a:p>
          <a:p>
            <a:r>
              <a:rPr lang="lt-LT" sz="4000" dirty="0"/>
              <a:t>DML(Data </a:t>
            </a:r>
            <a:r>
              <a:rPr lang="lt-LT" sz="4000" dirty="0" err="1"/>
              <a:t>Manipulation</a:t>
            </a:r>
            <a:r>
              <a:rPr lang="lt-LT" sz="4000" dirty="0"/>
              <a:t> </a:t>
            </a:r>
            <a:r>
              <a:rPr lang="lt-LT" sz="4000" dirty="0" err="1"/>
              <a:t>Language</a:t>
            </a:r>
            <a:r>
              <a:rPr lang="lt-LT" sz="4000" dirty="0"/>
              <a:t>)</a:t>
            </a:r>
            <a:endParaRPr lang="en-US" sz="4000" dirty="0"/>
          </a:p>
          <a:p>
            <a:r>
              <a:rPr lang="lt-LT" sz="4000" dirty="0"/>
              <a:t>DCL(Data </a:t>
            </a:r>
            <a:r>
              <a:rPr lang="lt-LT" sz="4000" dirty="0" err="1"/>
              <a:t>Control</a:t>
            </a:r>
            <a:r>
              <a:rPr lang="lt-LT" sz="4000" dirty="0"/>
              <a:t> </a:t>
            </a:r>
            <a:r>
              <a:rPr lang="lt-LT" sz="4000" dirty="0" err="1"/>
              <a:t>Language</a:t>
            </a:r>
            <a:r>
              <a:rPr lang="lt-LT" sz="4000" dirty="0"/>
              <a:t>)</a:t>
            </a:r>
            <a:endParaRPr lang="en-US" sz="4000" dirty="0"/>
          </a:p>
          <a:p>
            <a:r>
              <a:rPr lang="lt-LT" sz="4000" dirty="0"/>
              <a:t>TCL(</a:t>
            </a:r>
            <a:r>
              <a:rPr lang="lt-LT" sz="4000" dirty="0" err="1"/>
              <a:t>transaction</a:t>
            </a:r>
            <a:r>
              <a:rPr lang="lt-LT" sz="4000" dirty="0"/>
              <a:t> </a:t>
            </a:r>
            <a:r>
              <a:rPr lang="lt-LT" sz="4000" dirty="0" err="1"/>
              <a:t>Control</a:t>
            </a:r>
            <a:r>
              <a:rPr lang="lt-LT" sz="4000" dirty="0"/>
              <a:t> </a:t>
            </a:r>
            <a:r>
              <a:rPr lang="lt-LT" sz="4000" dirty="0" err="1"/>
              <a:t>Language</a:t>
            </a:r>
            <a:r>
              <a:rPr lang="lt-LT" sz="4000" dirty="0"/>
              <a:t>)</a:t>
            </a:r>
          </a:p>
        </p:txBody>
      </p:sp>
    </p:spTree>
    <p:extLst>
      <p:ext uri="{BB962C8B-B14F-4D97-AF65-F5344CB8AC3E}">
        <p14:creationId xmlns:p14="http://schemas.microsoft.com/office/powerpoint/2010/main" val="209469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B87F-A709-46DF-92A5-A158773FFE66}"/>
              </a:ext>
            </a:extLst>
          </p:cNvPr>
          <p:cNvSpPr>
            <a:spLocks noGrp="1"/>
          </p:cNvSpPr>
          <p:nvPr>
            <p:ph type="title"/>
          </p:nvPr>
        </p:nvSpPr>
        <p:spPr/>
        <p:txBody>
          <a:bodyPr/>
          <a:lstStyle/>
          <a:p>
            <a:r>
              <a:rPr lang="lt-LT" dirty="0"/>
              <a:t>DDL(Data </a:t>
            </a:r>
            <a:r>
              <a:rPr lang="lt-LT" dirty="0" err="1"/>
              <a:t>Definition</a:t>
            </a:r>
            <a:r>
              <a:rPr lang="lt-LT" dirty="0"/>
              <a:t> </a:t>
            </a:r>
            <a:r>
              <a:rPr lang="lt-LT" dirty="0" err="1"/>
              <a:t>Language</a:t>
            </a:r>
            <a:r>
              <a:rPr lang="lt-LT" dirty="0"/>
              <a:t>)</a:t>
            </a:r>
          </a:p>
        </p:txBody>
      </p:sp>
      <p:sp>
        <p:nvSpPr>
          <p:cNvPr id="3" name="Content Placeholder 2">
            <a:extLst>
              <a:ext uri="{FF2B5EF4-FFF2-40B4-BE49-F238E27FC236}">
                <a16:creationId xmlns:a16="http://schemas.microsoft.com/office/drawing/2014/main" id="{D3E11A1A-F03C-436B-888A-710F640C9EC2}"/>
              </a:ext>
            </a:extLst>
          </p:cNvPr>
          <p:cNvSpPr>
            <a:spLocks noGrp="1"/>
          </p:cNvSpPr>
          <p:nvPr>
            <p:ph idx="1"/>
          </p:nvPr>
        </p:nvSpPr>
        <p:spPr/>
        <p:txBody>
          <a:bodyPr>
            <a:normAutofit fontScale="92500" lnSpcReduction="20000"/>
          </a:bodyPr>
          <a:lstStyle/>
          <a:p>
            <a:pPr marL="0" indent="0">
              <a:buNone/>
            </a:pPr>
            <a:r>
              <a:rPr lang="en-US" dirty="0"/>
              <a:t>DDL or Data Definition Language actually consists of the SQL commands that can be used to define the database schema. It simply deals with descriptions of the database schema and is used to create and modify the structure of database objects in database.</a:t>
            </a:r>
          </a:p>
          <a:p>
            <a:pPr marL="0" indent="0">
              <a:buNone/>
            </a:pPr>
            <a:endParaRPr lang="en-US" dirty="0"/>
          </a:p>
          <a:p>
            <a:r>
              <a:rPr lang="en-US" dirty="0"/>
              <a:t>CREATE – is used to create the database or its objects (like table, index, function, views, store procedure and triggers).</a:t>
            </a:r>
          </a:p>
          <a:p>
            <a:r>
              <a:rPr lang="en-US" dirty="0"/>
              <a:t>DROP – is used to delete objects from the database.</a:t>
            </a:r>
          </a:p>
          <a:p>
            <a:r>
              <a:rPr lang="en-US" dirty="0"/>
              <a:t>ALTER-is used to alter the structure of the database.</a:t>
            </a:r>
          </a:p>
          <a:p>
            <a:r>
              <a:rPr lang="en-US" dirty="0"/>
              <a:t>TRUNCATE–is used to remove all records from a table, including all spaces allocated for the records are removed.</a:t>
            </a:r>
          </a:p>
          <a:p>
            <a:r>
              <a:rPr lang="en-US" dirty="0"/>
              <a:t>COMMENT –is used to add comments to the data dictionary.</a:t>
            </a:r>
          </a:p>
          <a:p>
            <a:r>
              <a:rPr lang="en-US" dirty="0"/>
              <a:t>RENAME –is used to rename an object existing in the database.</a:t>
            </a:r>
            <a:endParaRPr lang="lt-LT" dirty="0"/>
          </a:p>
        </p:txBody>
      </p:sp>
    </p:spTree>
    <p:extLst>
      <p:ext uri="{BB962C8B-B14F-4D97-AF65-F5344CB8AC3E}">
        <p14:creationId xmlns:p14="http://schemas.microsoft.com/office/powerpoint/2010/main" val="363672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61A8-0FFD-4CBF-8F82-B1CD3D189C5B}"/>
              </a:ext>
            </a:extLst>
          </p:cNvPr>
          <p:cNvSpPr>
            <a:spLocks noGrp="1"/>
          </p:cNvSpPr>
          <p:nvPr>
            <p:ph type="title"/>
          </p:nvPr>
        </p:nvSpPr>
        <p:spPr/>
        <p:txBody>
          <a:bodyPr/>
          <a:lstStyle/>
          <a:p>
            <a:r>
              <a:rPr lang="lt-LT" dirty="0"/>
              <a:t>DML(Data </a:t>
            </a:r>
            <a:r>
              <a:rPr lang="lt-LT" dirty="0" err="1"/>
              <a:t>Manipulation</a:t>
            </a:r>
            <a:r>
              <a:rPr lang="lt-LT" dirty="0"/>
              <a:t> </a:t>
            </a:r>
            <a:r>
              <a:rPr lang="lt-LT" dirty="0" err="1"/>
              <a:t>Language</a:t>
            </a:r>
            <a:r>
              <a:rPr lang="lt-LT" dirty="0"/>
              <a:t>)</a:t>
            </a:r>
          </a:p>
        </p:txBody>
      </p:sp>
      <p:sp>
        <p:nvSpPr>
          <p:cNvPr id="3" name="Content Placeholder 2">
            <a:extLst>
              <a:ext uri="{FF2B5EF4-FFF2-40B4-BE49-F238E27FC236}">
                <a16:creationId xmlns:a16="http://schemas.microsoft.com/office/drawing/2014/main" id="{C766B692-D080-45AF-9C73-729BB4E04098}"/>
              </a:ext>
            </a:extLst>
          </p:cNvPr>
          <p:cNvSpPr>
            <a:spLocks noGrp="1"/>
          </p:cNvSpPr>
          <p:nvPr>
            <p:ph idx="1"/>
          </p:nvPr>
        </p:nvSpPr>
        <p:spPr/>
        <p:txBody>
          <a:bodyPr/>
          <a:lstStyle/>
          <a:p>
            <a:pPr marL="0" indent="0">
              <a:buNone/>
            </a:pPr>
            <a:r>
              <a:rPr lang="en-US" dirty="0"/>
              <a:t>The SQL commands that deals with the manipulation of data present in database belong to DML or Data Manipulation Language and this includes most of the SQL statements.</a:t>
            </a:r>
          </a:p>
          <a:p>
            <a:pPr marL="0" indent="0">
              <a:buNone/>
            </a:pPr>
            <a:endParaRPr lang="en-US" dirty="0"/>
          </a:p>
          <a:p>
            <a:r>
              <a:rPr lang="en-US" dirty="0"/>
              <a:t>SELECT – is used to retrieve data from the a database.</a:t>
            </a:r>
          </a:p>
          <a:p>
            <a:r>
              <a:rPr lang="en-US" dirty="0"/>
              <a:t>INSERT – is used to insert data into a table.</a:t>
            </a:r>
          </a:p>
          <a:p>
            <a:r>
              <a:rPr lang="en-US" dirty="0"/>
              <a:t>UPDATE – is used to update existing data within a table.</a:t>
            </a:r>
          </a:p>
          <a:p>
            <a:r>
              <a:rPr lang="en-US" dirty="0"/>
              <a:t>DELETE – is used to delete records from a database table.</a:t>
            </a:r>
            <a:endParaRPr lang="lt-LT" dirty="0"/>
          </a:p>
        </p:txBody>
      </p:sp>
    </p:spTree>
    <p:extLst>
      <p:ext uri="{BB962C8B-B14F-4D97-AF65-F5344CB8AC3E}">
        <p14:creationId xmlns:p14="http://schemas.microsoft.com/office/powerpoint/2010/main" val="422554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94C7-FBFA-466E-8285-ECEBB8D72FB0}"/>
              </a:ext>
            </a:extLst>
          </p:cNvPr>
          <p:cNvSpPr>
            <a:spLocks noGrp="1"/>
          </p:cNvSpPr>
          <p:nvPr>
            <p:ph type="title"/>
          </p:nvPr>
        </p:nvSpPr>
        <p:spPr/>
        <p:txBody>
          <a:bodyPr/>
          <a:lstStyle/>
          <a:p>
            <a:r>
              <a:rPr lang="lt-LT" dirty="0"/>
              <a:t>DCL(Data </a:t>
            </a:r>
            <a:r>
              <a:rPr lang="lt-LT" dirty="0" err="1"/>
              <a:t>Control</a:t>
            </a:r>
            <a:r>
              <a:rPr lang="lt-LT" dirty="0"/>
              <a:t> </a:t>
            </a:r>
            <a:r>
              <a:rPr lang="lt-LT" dirty="0" err="1"/>
              <a:t>Language</a:t>
            </a:r>
            <a:r>
              <a:rPr lang="lt-LT" dirty="0"/>
              <a:t>)</a:t>
            </a:r>
          </a:p>
        </p:txBody>
      </p:sp>
      <p:sp>
        <p:nvSpPr>
          <p:cNvPr id="3" name="Content Placeholder 2">
            <a:extLst>
              <a:ext uri="{FF2B5EF4-FFF2-40B4-BE49-F238E27FC236}">
                <a16:creationId xmlns:a16="http://schemas.microsoft.com/office/drawing/2014/main" id="{E7C6DCD9-02F3-470E-B87B-C630AFE96093}"/>
              </a:ext>
            </a:extLst>
          </p:cNvPr>
          <p:cNvSpPr>
            <a:spLocks noGrp="1"/>
          </p:cNvSpPr>
          <p:nvPr>
            <p:ph idx="1"/>
          </p:nvPr>
        </p:nvSpPr>
        <p:spPr/>
        <p:txBody>
          <a:bodyPr/>
          <a:lstStyle/>
          <a:p>
            <a:pPr marL="0" indent="0">
              <a:buNone/>
            </a:pPr>
            <a:r>
              <a:rPr lang="en-US" dirty="0"/>
              <a:t>DCL includes commands such as GRANT and REVOKE which mainly deals with the rights, permissions and other controls of the database system.</a:t>
            </a:r>
          </a:p>
          <a:p>
            <a:pPr marL="0" indent="0">
              <a:buNone/>
            </a:pPr>
            <a:endParaRPr lang="en-US" dirty="0"/>
          </a:p>
          <a:p>
            <a:r>
              <a:rPr lang="en-US" dirty="0"/>
              <a:t>GRANT-gives user’s access privileges to database.</a:t>
            </a:r>
          </a:p>
          <a:p>
            <a:r>
              <a:rPr lang="en-US" dirty="0"/>
              <a:t>REVOKE-withdraw user’s access privileges given by using the GRANT command.</a:t>
            </a:r>
            <a:endParaRPr lang="lt-LT" dirty="0"/>
          </a:p>
        </p:txBody>
      </p:sp>
    </p:spTree>
    <p:extLst>
      <p:ext uri="{BB962C8B-B14F-4D97-AF65-F5344CB8AC3E}">
        <p14:creationId xmlns:p14="http://schemas.microsoft.com/office/powerpoint/2010/main" val="186739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003C-0A54-4ABC-9EB9-0B76DE01681C}"/>
              </a:ext>
            </a:extLst>
          </p:cNvPr>
          <p:cNvSpPr>
            <a:spLocks noGrp="1"/>
          </p:cNvSpPr>
          <p:nvPr>
            <p:ph type="title"/>
          </p:nvPr>
        </p:nvSpPr>
        <p:spPr/>
        <p:txBody>
          <a:bodyPr/>
          <a:lstStyle/>
          <a:p>
            <a:r>
              <a:rPr lang="lt-LT" dirty="0"/>
              <a:t>TCL(</a:t>
            </a:r>
            <a:r>
              <a:rPr lang="lt-LT" dirty="0" err="1"/>
              <a:t>transaction</a:t>
            </a:r>
            <a:r>
              <a:rPr lang="lt-LT" dirty="0"/>
              <a:t> </a:t>
            </a:r>
            <a:r>
              <a:rPr lang="lt-LT" dirty="0" err="1"/>
              <a:t>Control</a:t>
            </a:r>
            <a:r>
              <a:rPr lang="lt-LT" dirty="0"/>
              <a:t> </a:t>
            </a:r>
            <a:r>
              <a:rPr lang="lt-LT" dirty="0" err="1"/>
              <a:t>Language</a:t>
            </a:r>
            <a:r>
              <a:rPr lang="lt-LT" dirty="0"/>
              <a:t>)</a:t>
            </a:r>
          </a:p>
        </p:txBody>
      </p:sp>
      <p:sp>
        <p:nvSpPr>
          <p:cNvPr id="3" name="Content Placeholder 2">
            <a:extLst>
              <a:ext uri="{FF2B5EF4-FFF2-40B4-BE49-F238E27FC236}">
                <a16:creationId xmlns:a16="http://schemas.microsoft.com/office/drawing/2014/main" id="{1543CDC2-D248-4523-A0F0-888537117D20}"/>
              </a:ext>
            </a:extLst>
          </p:cNvPr>
          <p:cNvSpPr>
            <a:spLocks noGrp="1"/>
          </p:cNvSpPr>
          <p:nvPr>
            <p:ph idx="1"/>
          </p:nvPr>
        </p:nvSpPr>
        <p:spPr/>
        <p:txBody>
          <a:bodyPr/>
          <a:lstStyle/>
          <a:p>
            <a:pPr marL="0" indent="0">
              <a:buNone/>
            </a:pPr>
            <a:r>
              <a:rPr lang="en-US" dirty="0"/>
              <a:t>TCL commands deals with the transaction within the database.</a:t>
            </a:r>
          </a:p>
          <a:p>
            <a:pPr marL="0" indent="0">
              <a:buNone/>
            </a:pPr>
            <a:endParaRPr lang="en-US" dirty="0"/>
          </a:p>
          <a:p>
            <a:r>
              <a:rPr lang="en-US" dirty="0"/>
              <a:t>COMMIT– commits a Transaction.</a:t>
            </a:r>
          </a:p>
          <a:p>
            <a:r>
              <a:rPr lang="en-US" dirty="0"/>
              <a:t>ROLLBACK– rollbacks a transaction in case of any error occurs.</a:t>
            </a:r>
          </a:p>
          <a:p>
            <a:r>
              <a:rPr lang="en-US" dirty="0"/>
              <a:t>SAVEPOINT–sets a </a:t>
            </a:r>
            <a:r>
              <a:rPr lang="en-US" dirty="0" err="1"/>
              <a:t>savepoint</a:t>
            </a:r>
            <a:r>
              <a:rPr lang="en-US" dirty="0"/>
              <a:t> within a transaction.</a:t>
            </a:r>
          </a:p>
          <a:p>
            <a:r>
              <a:rPr lang="en-US" dirty="0"/>
              <a:t>SET TRANSACTION–specify characteristics for the transaction.</a:t>
            </a:r>
            <a:endParaRPr lang="lt-LT" dirty="0"/>
          </a:p>
        </p:txBody>
      </p:sp>
    </p:spTree>
    <p:extLst>
      <p:ext uri="{BB962C8B-B14F-4D97-AF65-F5344CB8AC3E}">
        <p14:creationId xmlns:p14="http://schemas.microsoft.com/office/powerpoint/2010/main" val="89617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AB5CE1-6EF9-4C93-AF91-219E422B2DE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Let‘s test your knowledge</a:t>
            </a:r>
          </a:p>
        </p:txBody>
      </p:sp>
      <p:pic>
        <p:nvPicPr>
          <p:cNvPr id="5" name="Picture 4" descr="A close up of a device&#10;&#10;Description generated with high confidence">
            <a:extLst>
              <a:ext uri="{FF2B5EF4-FFF2-40B4-BE49-F238E27FC236}">
                <a16:creationId xmlns:a16="http://schemas.microsoft.com/office/drawing/2014/main" id="{54074FF3-7360-463C-B2D1-990E34245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68" y="1125660"/>
            <a:ext cx="8288033" cy="3108012"/>
          </a:xfrm>
          <a:prstGeom prst="rect">
            <a:avLst/>
          </a:prstGeom>
        </p:spPr>
      </p:pic>
    </p:spTree>
    <p:extLst>
      <p:ext uri="{BB962C8B-B14F-4D97-AF65-F5344CB8AC3E}">
        <p14:creationId xmlns:p14="http://schemas.microsoft.com/office/powerpoint/2010/main" val="96203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698E-676E-4D0F-978E-A19B25B0152C}"/>
              </a:ext>
            </a:extLst>
          </p:cNvPr>
          <p:cNvSpPr>
            <a:spLocks noGrp="1"/>
          </p:cNvSpPr>
          <p:nvPr>
            <p:ph type="title"/>
          </p:nvPr>
        </p:nvSpPr>
        <p:spPr/>
        <p:txBody>
          <a:bodyPr/>
          <a:lstStyle/>
          <a:p>
            <a:r>
              <a:rPr lang="lt-LT" dirty="0"/>
              <a:t>CTE (</a:t>
            </a:r>
            <a:r>
              <a:rPr lang="lt-LT" dirty="0" err="1"/>
              <a:t>Common</a:t>
            </a:r>
            <a:r>
              <a:rPr lang="lt-LT" dirty="0"/>
              <a:t> </a:t>
            </a:r>
            <a:r>
              <a:rPr lang="lt-LT" dirty="0" err="1"/>
              <a:t>Table</a:t>
            </a:r>
            <a:r>
              <a:rPr lang="lt-LT" dirty="0"/>
              <a:t> </a:t>
            </a:r>
            <a:r>
              <a:rPr lang="lt-LT" dirty="0" err="1"/>
              <a:t>Expressions</a:t>
            </a:r>
            <a:r>
              <a:rPr lang="lt-LT" dirty="0"/>
              <a:t>)</a:t>
            </a:r>
          </a:p>
        </p:txBody>
      </p:sp>
      <p:sp>
        <p:nvSpPr>
          <p:cNvPr id="3" name="Content Placeholder 2">
            <a:extLst>
              <a:ext uri="{FF2B5EF4-FFF2-40B4-BE49-F238E27FC236}">
                <a16:creationId xmlns:a16="http://schemas.microsoft.com/office/drawing/2014/main" id="{85E3BA62-A9FC-4E37-8138-EB848528FE8B}"/>
              </a:ext>
            </a:extLst>
          </p:cNvPr>
          <p:cNvSpPr>
            <a:spLocks noGrp="1"/>
          </p:cNvSpPr>
          <p:nvPr>
            <p:ph idx="1"/>
          </p:nvPr>
        </p:nvSpPr>
        <p:spPr/>
        <p:txBody>
          <a:bodyPr>
            <a:normAutofit/>
          </a:bodyPr>
          <a:lstStyle/>
          <a:p>
            <a:pPr marL="0" indent="0">
              <a:buNone/>
            </a:pPr>
            <a:r>
              <a:rPr lang="en-US" sz="2400" dirty="0"/>
              <a:t>The </a:t>
            </a:r>
            <a:r>
              <a:rPr lang="en-US" sz="2400" b="1" dirty="0"/>
              <a:t>Common Table Expressions (CTE)</a:t>
            </a:r>
            <a:r>
              <a:rPr lang="en-US" sz="2400" dirty="0"/>
              <a:t> were introduced into standard SQL in order to simplify various classes of SQL Queries for which a derived table was just unsuitable. CTE was introduced in SQL Server 2005, the common table expression (CTE) is a temporary named result set that you can reference within a SELECT, INSERT, UPDATE, or DELETE statement. You can also use a CTE in a CREATE a view, as part of the view’s SELECT query. In addition, as of SQL Server 2008, you can add a CTE to the new MERGE statement.</a:t>
            </a:r>
            <a:endParaRPr lang="lt-LT" sz="2400" dirty="0"/>
          </a:p>
        </p:txBody>
      </p:sp>
    </p:spTree>
    <p:extLst>
      <p:ext uri="{BB962C8B-B14F-4D97-AF65-F5344CB8AC3E}">
        <p14:creationId xmlns:p14="http://schemas.microsoft.com/office/powerpoint/2010/main" val="3938886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512</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Courier New</vt:lpstr>
      <vt:lpstr>Trebuchet MS</vt:lpstr>
      <vt:lpstr>Wingdings 3</vt:lpstr>
      <vt:lpstr>Facet</vt:lpstr>
      <vt:lpstr>Data Base</vt:lpstr>
      <vt:lpstr>Blue Pill or Red Pill?</vt:lpstr>
      <vt:lpstr>SQL commands categories</vt:lpstr>
      <vt:lpstr>DDL(Data Definition Language)</vt:lpstr>
      <vt:lpstr>DML(Data Manipulation Language)</vt:lpstr>
      <vt:lpstr>DCL(Data Control Language)</vt:lpstr>
      <vt:lpstr>TCL(transaction Control Language)</vt:lpstr>
      <vt:lpstr>Let‘s test your knowledge</vt:lpstr>
      <vt:lpstr>CTE (Common Table Expressions)</vt:lpstr>
      <vt:lpstr>PowerPoint Presentation</vt:lpstr>
      <vt:lpstr>CTE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c:title>
  <dc:creator>Pavel Vrublevskij</dc:creator>
  <cp:lastModifiedBy>Pavel Vrublevskij</cp:lastModifiedBy>
  <cp:revision>2</cp:revision>
  <dcterms:created xsi:type="dcterms:W3CDTF">2019-04-01T08:00:10Z</dcterms:created>
  <dcterms:modified xsi:type="dcterms:W3CDTF">2019-04-01T08:04:38Z</dcterms:modified>
</cp:coreProperties>
</file>