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1" r:id="rId7"/>
    <p:sldId id="259" r:id="rId8"/>
    <p:sldId id="258" r:id="rId9"/>
    <p:sldId id="257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90D79370-334C-46D5-B093-574440450C13}"/>
              </a:ext>
            </a:extLst>
          </p:cNvPr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E00EFDCA-AA71-4AD3-ADA7-F9B40D2D3AC8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585CB051-E905-41A3-8F43-9F90A8356000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FA7AC7D0-6E7D-43BB-9872-CD997F441DC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AE7BA2AF-7BC7-444C-B102-8838086C0C24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535F5CAD-17C0-407E-B06B-1ED62B626761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EE6558A0-EE34-4427-B466-D5B2BB9158E2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74504EDA-26B7-400C-901A-F2C67293A1D2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FC3C3CD-DA1B-4DAE-BCE6-340F14E8B852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253BF0CD-E73E-44BE-BEC8-4929E5501706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91A0503F-318B-4A2C-B4D6-82B100E3FBCB}"/>
                </a:ext>
              </a:extLst>
            </p:cNvPr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0C029C7-4B0D-4ECF-9FAD-60482DAE95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DD271B1-8C88-451C-B4AB-7573928A39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2DBF00C-EE4B-446B-9032-2A3E094741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29A386-2827-4730-B6DF-8CFBFA5000B7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A4CC0EB-A03A-4BEF-A030-A5A56D1B81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B1DF7A7-7360-4A4A-9FB0-8C6A47B897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33612D-FD2E-4845-BD0A-6218F6E5EE94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850564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6DA4-8A8B-4876-B966-C5117318E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95FEC-61AC-4D64-A8CE-41C36A8277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88EA-A0F4-4C48-AC0C-212B6343F4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214EF-E1CD-4C4E-9487-BE37FAC74BD4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1FB1-490A-4BE5-B661-616598A06C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FB84-B68C-4006-A988-688EE6A78F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E5EBEB-1D95-47AB-B590-5192DEF84FBD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521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416-EBAC-477E-A61C-F6BB68F70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BACE7A2-E162-4D36-9C8C-AF475C3F0F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1024F5-6CD8-40E1-9662-4D6F81AF9F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2D6F63-D17F-4B50-B877-A7BAF5A4CA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C1FCBB-5255-43BC-9029-BA46265D9F11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CCA3F6-7F15-4C72-8999-430810BB22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9DA011-6E37-45B4-B2CA-AAFA6FD139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63ABA3-AF4B-4100-9663-B903780F1F9B}" type="slidenum">
              <a:t>‹#›</a:t>
            </a:fld>
            <a:endParaRPr lang="lt-LT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04A42891-1780-4CBA-867F-1C818DD30C24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7502B56-CF46-47A5-B2C4-68F1470BC485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76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3161-836B-48DC-81E8-2EB7B972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59D5C-9A01-492C-B79F-CE75444AB3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0BB9-AF0C-4344-AB3A-4572D33DC1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3F2195-889A-41FF-9FA1-1D4D7DE093B6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96B7-1D58-4D58-8BB6-455ABEDA40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D540-0566-4A98-8523-5D61591959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5FA0CD-CFD4-4A84-80C6-EE1BADB94CB7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04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C5AB-8C95-423A-B87F-F56326009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7F71440-C55A-4E87-9754-562470E7C2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D647913-788C-48DB-95F6-742C3DF2C8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37E308-72B5-48F0-B676-B14D02DE0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F6EF51-BB25-40F8-AE5F-F15039062194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6A8798-272C-4930-BC8E-29AE702B58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21780A-0D33-47F5-B556-81FFB9EC5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4F418-5E71-43CA-BF2D-ADC8BA7B02BA}" type="slidenum">
              <a:t>‹#›</a:t>
            </a:fld>
            <a:endParaRPr lang="lt-LT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FB79B35-33E5-4C97-B6C0-4D909B30F087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9A5D4116-DC55-4F7C-885D-728F2979A01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49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10FD-FFFE-436E-8E72-119440DFF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AAE480B-6093-48D6-BE8A-32D4875700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8D6C30-30F9-4507-A883-91E068C5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4BA133-4CBF-420E-98AA-574E2B7FB1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37891-9581-4A39-A201-5C81D1569705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00FDEF-6473-4D2A-9229-1CD709A23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FF717E-9525-4E54-972F-62535DEDCD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F5D6A6-2238-49FE-9642-1CD29CFDEC62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5026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301F-AC2B-409F-B845-F9ACD1CDAB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6324-D54B-4DB1-96A5-098D5444255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BFCC-8BDD-4CD9-953A-1E05F7716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463A5B-726B-45FE-A66B-37B4E75F76B6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D7AA-71DB-4B90-AB7F-5A3FD7C349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7D2D-818B-4A10-AE8C-3C04117CD7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CF8B2-282A-4D84-90F1-57772D48D140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240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29658-2B4B-40F4-A6FC-39968F7C04B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0F0F-76D8-46F6-9094-75F4B933FC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1A68-A119-4E7D-AD33-6B03FC4B1E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A489BA-7D5A-4ACC-B13E-CB3D3095125C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43DB-E30C-461D-B07E-DAAB275035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EA21-B08D-404A-94C4-D73AB1725C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24290-6449-412B-9F8E-2FF6ACBD9E83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913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59B4-4650-4985-B8E0-3048E01A0F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A5CB-ADF1-41CE-BEFC-420529D8A63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7A61-5C06-4F74-A624-686520CFE0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398297-046D-41A2-9411-04F8A14FD1CD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EA4F-397E-42F8-B683-FBD2623AFB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EF15-4783-4503-8E41-7A8A05E94B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D13903-86A8-41E9-ACA7-549F63577FC7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5782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C33C-FD6F-4C87-AE4B-2D905B38E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287E-5BBA-4D8E-A722-83EF263950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6CD4-5ACD-4D32-AA02-90BF400C72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B50392-4380-4FB5-AF5A-530BEDD1FDAE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D08A-7181-4D56-82C2-72E2025569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C474-CFED-42F5-8673-428684E157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AD706A-D16F-4A61-8BF9-0B2344A637CB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130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AF80-0CA1-4D4D-809D-5CB347DE30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C8D0-F111-4916-93F8-64E8A21789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7ACBE-C70D-479A-8FF8-1343601570C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F3C99-C8F8-4B05-8DA3-3D988EE555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89BB47-91AF-4E88-9603-20C62567B76A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38CE3-CD0A-496F-9D05-6E1EBE4126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2DF4-388C-4780-8377-0874F00AF8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2DE00E-B6E0-48B5-8265-9A187DC2CF6C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9612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13D-D31C-4FB3-8E5C-B89E4AF5F3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FFC0-87F1-41F7-901A-9D9D75D92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CC9D1-E866-4978-B1BC-8DA9CF32620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332F5-A1AA-4FE7-BB82-A95010C66F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14D85-EE50-4601-A979-155FAC669E5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1DD99-74B2-4DA9-A524-92059AA8C6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ED7AE5-966C-4480-8623-E7D14DC85D3F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49E90-7632-4E8D-9626-B2AEFACD31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1F7A3-9F63-4A8F-89C6-6764BCB1FA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BA0C05-5AD8-4207-B514-5ECD6A9EA560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862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6E48-7531-417A-821A-E0D9E1829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9EFAE-F5BE-4A5B-B579-F77F16D170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430CC6-8097-4808-ACED-2259F5A57DA3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81DA4-305F-477D-9FE8-2097356AF6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F1E06-7CF8-4F42-AF34-E0C910E5F0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9A6EE4-4382-4D7D-A766-D97317EBE431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851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04C4A-412D-4E76-89C0-8F55AB191A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E03824-0AA9-4065-A5AE-F89B188D30B8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140F0-A042-4227-8E86-0F652AEE66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B9B2C-4B9D-4734-A483-6E20EBDB3A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31779C-1F04-49C9-B9BF-5EE28485E1D2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8565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ED98-3565-480F-9943-B14039E6B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26BA-2B35-4BA4-860E-483523AE37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24DDB-3F6E-4332-95CF-7C1BF2A2EC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594F-3C79-42F0-A0AD-13FF4A77C7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3DBC02-992B-4FAB-9827-DFB248FE1CE6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F2DD-5140-4738-87AC-E32326C7F1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8FFF-5BDB-429F-9757-37463B0DA4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BEC811-1622-431E-A114-5F5303D42E2A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134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9B52-D3EB-4A6A-A5E2-6B40BFB0C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DDEF-5CB4-4AF0-B998-7A4F42F41BE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BE699-E97B-4D1B-BA81-6B0D9594D53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BF900-35DD-4B23-8503-66837AB289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394314-56D1-41C8-A42E-A0C1AFDE61B6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DB8C-2E02-4694-B463-1787DE739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A40A-2879-45A9-B10A-DD6FC296B0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FAA855-F3D3-4C2E-AEFE-14883912D25F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6282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8AB57F29-CD68-4E74-87A5-59060043EB1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D1D42D2A-7D35-4E7D-8515-86DBF3FF7D7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564F34D-DE2E-417E-B369-AF2697906BDF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ABFE178C-7F6D-43F3-AE27-21699B3A6C9A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5456D242-E22B-4452-924D-70A2FB959C34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AF746EBB-1F43-4A39-BB74-C216481EFE59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D763FEBA-6E9D-4E46-AF27-FF8CBCCC0C64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6D1D884A-F999-4615-99E0-A93DAE4557B5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EE01F482-E3FE-4731-97B6-37D14B5A04B1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6EAE9B4C-3E82-49B8-8C0B-A8AFB88E07A1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3B474910-BBEE-4F3E-B706-E0C17A77101E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lt-LT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88E8D0F-52FA-4C06-8A13-4BB89B18A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1AA6E39-C54C-4B89-B23C-2982C8F0C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FDD82C-A544-4293-8AEC-82A6C074448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lt-LT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75B8F9DB-1805-45AA-BC0F-6A7F5149CEB9}" type="datetime1">
              <a:rPr lang="lt-LT"/>
              <a:pPr lvl="0"/>
              <a:t>2019-04-08</a:t>
            </a:fld>
            <a:endParaRPr lang="lt-LT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4E91FB6-D86D-4844-8FB3-B8FB653D57C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lt-LT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lt-LT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2D34F7F-269C-47C4-BEFE-8B00FEE5296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lt-LT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D47E1A5F-115A-4442-B43F-0042F1604CE9}" type="slidenum"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-lang.org/" TargetMode="External"/><Relationship Id="rId2" Type="http://schemas.openxmlformats.org/officeDocument/2006/relationships/hyperlink" Target="https://gradl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hyperlink" Target="http://groovy-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5A32-88FD-48E2-AC8F-429B45FEC20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Gradle Build Tool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39400-6AE6-4BE3-9388-635192C355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Pavel Vrublevskij</a:t>
            </a:r>
            <a:endParaRPr lang="lt-L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DE5F-6CC5-4704-8D17-DB81611C2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678" y="497457"/>
            <a:ext cx="8596667" cy="1320795"/>
          </a:xfrm>
        </p:spPr>
        <p:txBody>
          <a:bodyPr/>
          <a:lstStyle/>
          <a:p>
            <a:pPr lvl="0"/>
            <a:r>
              <a:rPr lang="en-US" dirty="0"/>
              <a:t>Example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BC0A-C0F2-4B20-900B-8105C27DF4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6414D-9CE1-4891-BC46-BBFA008A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20" y="155118"/>
            <a:ext cx="7734946" cy="6702881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C992-C51F-4FA9-854A-E05EB8E132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Maven dependency to gradle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5EE4-C971-4A90-BC60-067D960651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3937689"/>
            <a:ext cx="8596667" cy="2103677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Same</a:t>
            </a:r>
            <a:endParaRPr lang="lt-LT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6AB1D2-E911-4BDD-9446-415F5327B115}"/>
              </a:ext>
            </a:extLst>
          </p:cNvPr>
          <p:cNvSpPr/>
          <p:nvPr/>
        </p:nvSpPr>
        <p:spPr>
          <a:xfrm>
            <a:off x="543693" y="1397678"/>
            <a:ext cx="8956301" cy="2246772"/>
          </a:xfrm>
          <a:prstGeom prst="rect">
            <a:avLst/>
          </a:prstGeom>
          <a:solidFill>
            <a:srgbClr val="2B2B2B"/>
          </a:solidFill>
          <a:ln cap="rnd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&lt;dependencies&gt;</a:t>
            </a:r>
            <a:b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&lt;dependency&gt;</a:t>
            </a:r>
            <a:b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   &lt;groupId&gt;</a:t>
            </a:r>
            <a:r>
              <a:rPr lang="lt-LT" sz="20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org.springframework.boot</a:t>
            </a:r>
            <a: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&lt;/groupId&gt;</a:t>
            </a:r>
            <a:b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   &lt;artifactId&gt;</a:t>
            </a:r>
            <a:r>
              <a:rPr lang="lt-LT" sz="20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spring-boot-starter-jersey</a:t>
            </a:r>
            <a: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&lt;/artifactId&gt;</a:t>
            </a:r>
            <a:b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&lt;/dependency&gt;</a:t>
            </a:r>
            <a:endParaRPr lang="en-US" sz="2000" b="0" i="0" u="none" strike="noStrike" kern="1200" cap="none" spc="0" baseline="0">
              <a:solidFill>
                <a:srgbClr val="E8BF6A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...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...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4A2C21-CA84-4B3F-9D6B-91B8A40018E9}"/>
              </a:ext>
            </a:extLst>
          </p:cNvPr>
          <p:cNvSpPr/>
          <p:nvPr/>
        </p:nvSpPr>
        <p:spPr>
          <a:xfrm>
            <a:off x="439195" y="4704514"/>
            <a:ext cx="11075468" cy="646334"/>
          </a:xfrm>
          <a:prstGeom prst="rect">
            <a:avLst/>
          </a:prstGeom>
          <a:solidFill>
            <a:srgbClr val="2B2B2B"/>
          </a:solidFill>
          <a:ln cap="rnd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lt-LT" sz="1800" b="0" i="0" u="none" strike="noStrike" kern="1200" cap="none" spc="0" baseline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dependencies </a:t>
            </a:r>
            <a:r>
              <a:rPr lang="lt-LT" sz="18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{</a:t>
            </a:r>
            <a:br>
              <a:rPr lang="lt-LT" sz="18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18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lt-LT" sz="1800" b="0" i="0" u="none" strike="noStrike" kern="1200" cap="none" spc="0" baseline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compile </a:t>
            </a:r>
            <a:r>
              <a:rPr lang="lt-LT" sz="18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'org.springframework.boot:spring-boot-starter-jersey:2.0.5.RELEASE’</a:t>
            </a:r>
            <a:endParaRPr lang="en-US" sz="1800" b="0" i="0" u="none" strike="noStrike" kern="1200" cap="none" spc="0" baseline="0">
              <a:solidFill>
                <a:srgbClr val="6A8759"/>
              </a:solidFill>
              <a:uFillTx/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DE25-A783-4501-9A2F-66D3104DB2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Learn more at 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4E0E-0022-45E8-89D5-81C9535B48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>
                <a:hlinkClick r:id="rId2"/>
              </a:rPr>
              <a:t>https://gradle.org</a:t>
            </a:r>
            <a:endParaRPr lang="en-US"/>
          </a:p>
          <a:p>
            <a:pPr lvl="0"/>
            <a:r>
              <a:rPr lang="en-US"/>
              <a:t>Don’t forget groovy language: </a:t>
            </a:r>
            <a:r>
              <a:rPr lang="en-US">
                <a:hlinkClick r:id="rId3"/>
              </a:rPr>
              <a:t>http://groovy-lang.org/</a:t>
            </a:r>
            <a:endParaRPr lang="en-US"/>
          </a:p>
          <a:p>
            <a:pPr marL="0" lvl="0" indent="0">
              <a:buNone/>
            </a:pPr>
            <a:endParaRPr lang="lt-LT"/>
          </a:p>
          <a:p>
            <a:pPr lvl="0"/>
            <a:endParaRPr lang="lt-L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D31F-05AA-412D-8C4F-C175758BA0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51AF-6F7A-4CF6-9230-D0C7F90BD40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5400"/>
              <a:t>Ant -&gt; Maven -&gt; Gradle</a:t>
            </a:r>
            <a:endParaRPr lang="lt-LT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929B-F0F7-4D27-BFAA-73DA669B31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Typical Ant build.xml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02FA-A5CE-410F-BCC2-3CCEABBF6B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59B168-636C-4EF8-871E-EBE94A44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62" y="1794464"/>
            <a:ext cx="7677732" cy="5063535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7499-B333-4870-B0D3-5EFF33F59E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Same in Maven</a:t>
            </a:r>
            <a:endParaRPr lang="lt-LT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666CFD4-B7AA-4AC8-A9B1-E62F3DF171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FE660C-7E93-4927-AC59-25F0CBEA65EB}"/>
              </a:ext>
            </a:extLst>
          </p:cNvPr>
          <p:cNvSpPr/>
          <p:nvPr/>
        </p:nvSpPr>
        <p:spPr>
          <a:xfrm>
            <a:off x="0" y="1964350"/>
            <a:ext cx="11803230" cy="4893649"/>
          </a:xfrm>
          <a:prstGeom prst="rect">
            <a:avLst/>
          </a:prstGeom>
          <a:solidFill>
            <a:srgbClr val="2B2B2B"/>
          </a:solidFill>
          <a:ln cap="rnd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&lt;?</a:t>
            </a:r>
            <a:r>
              <a:rPr lang="lt-LT" sz="2400" b="0" i="0" u="none" strike="noStrike" kern="1200" cap="none" spc="0" baseline="0">
                <a:solidFill>
                  <a:srgbClr val="BABABA"/>
                </a:solidFill>
                <a:uFillTx/>
                <a:latin typeface="Courier New" pitchFamily="49"/>
                <a:cs typeface="Courier New" pitchFamily="49"/>
              </a:rPr>
              <a:t>xml version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="1.0" </a:t>
            </a:r>
            <a:r>
              <a:rPr lang="lt-LT" sz="2400" b="0" i="0" u="none" strike="noStrike" kern="1200" cap="none" spc="0" baseline="0">
                <a:solidFill>
                  <a:srgbClr val="BABABA"/>
                </a:solidFill>
                <a:uFillTx/>
                <a:latin typeface="Courier New" pitchFamily="49"/>
                <a:cs typeface="Courier New" pitchFamily="49"/>
              </a:rPr>
              <a:t>encoding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="UTF-8"</a:t>
            </a: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?&gt;</a:t>
            </a: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&lt;project </a:t>
            </a:r>
            <a:r>
              <a:rPr lang="lt-LT" sz="2400" b="0" i="0" u="none" strike="noStrike" kern="1200" cap="none" spc="0" baseline="0">
                <a:solidFill>
                  <a:srgbClr val="BABABA"/>
                </a:solidFill>
                <a:uFillTx/>
                <a:latin typeface="Courier New" pitchFamily="49"/>
                <a:cs typeface="Courier New" pitchFamily="49"/>
              </a:rPr>
              <a:t>xmlns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="http://maven.apache.org/POM/4.0.0"</a:t>
            </a:r>
            <a:b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         </a:t>
            </a:r>
            <a:r>
              <a:rPr lang="lt-LT" sz="2400" b="0" i="0" u="none" strike="noStrike" kern="1200" cap="none" spc="0" baseline="0">
                <a:solidFill>
                  <a:srgbClr val="BABABA"/>
                </a:solidFill>
                <a:uFillTx/>
                <a:latin typeface="Courier New" pitchFamily="49"/>
                <a:cs typeface="Courier New" pitchFamily="49"/>
              </a:rPr>
              <a:t>xmlns:</a:t>
            </a:r>
            <a:r>
              <a:rPr lang="lt-LT" sz="2400" b="0" i="0" u="none" strike="noStrike" kern="1200" cap="none" spc="0" baseline="0">
                <a:solidFill>
                  <a:srgbClr val="9876AA"/>
                </a:solidFill>
                <a:uFillTx/>
                <a:latin typeface="Courier New" pitchFamily="49"/>
                <a:cs typeface="Courier New" pitchFamily="49"/>
              </a:rPr>
              <a:t>xsi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="http://www.w3.org/2001/XMLSchema-instance"</a:t>
            </a:r>
            <a:b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         </a:t>
            </a:r>
            <a:r>
              <a:rPr lang="lt-LT" sz="2400" b="0" i="0" u="none" strike="noStrike" kern="1200" cap="none" spc="0" baseline="0">
                <a:solidFill>
                  <a:srgbClr val="9876AA"/>
                </a:solidFill>
                <a:uFillTx/>
                <a:latin typeface="Courier New" pitchFamily="49"/>
                <a:cs typeface="Courier New" pitchFamily="49"/>
              </a:rPr>
              <a:t>xsi</a:t>
            </a:r>
            <a:r>
              <a:rPr lang="lt-LT" sz="2400" b="0" i="0" u="none" strike="noStrike" kern="1200" cap="none" spc="0" baseline="0">
                <a:solidFill>
                  <a:srgbClr val="BABABA"/>
                </a:solidFill>
                <a:uFillTx/>
                <a:latin typeface="Courier New" pitchFamily="49"/>
                <a:cs typeface="Courier New" pitchFamily="49"/>
              </a:rPr>
              <a:t>:schemaLocation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="http://maven.apache.org/POM/4.0.0</a:t>
            </a:r>
            <a:endParaRPr lang="en-US" sz="2400" b="0" i="0" u="none" strike="noStrike" kern="1200" cap="none" spc="0" baseline="0">
              <a:solidFill>
                <a:srgbClr val="6A8759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			   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http://maven.apache.org/xsd/maven-4.0.0.xsd"</a:t>
            </a: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&gt;</a:t>
            </a: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 &lt;modelVersion&gt;</a:t>
            </a: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4.0.0</a:t>
            </a: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&lt;/modelVersion&gt;</a:t>
            </a: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 &lt;groupId&gt;</a:t>
            </a: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lt.asprogramuoju.sample</a:t>
            </a: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&lt;/groupId&gt;</a:t>
            </a: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 &lt;artifactId&gt;</a:t>
            </a: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my-project</a:t>
            </a: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&lt;/artifactId&gt;</a:t>
            </a: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    &lt;version&gt;</a:t>
            </a: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1.0-SNAPSHOT</a:t>
            </a: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&lt;/version&gt;</a:t>
            </a: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E8BF6A"/>
                </a:solidFill>
                <a:uFillTx/>
                <a:latin typeface="Courier New" pitchFamily="49"/>
                <a:cs typeface="Courier New" pitchFamily="49"/>
              </a:rPr>
              <a:t>&lt;/project&gt;</a:t>
            </a:r>
            <a:endParaRPr lang="en-US" sz="2400" b="0" i="0" u="none" strike="noStrike" kern="1200" cap="none" spc="0" baseline="0">
              <a:solidFill>
                <a:srgbClr val="E8BF6A"/>
              </a:solidFill>
              <a:uFillTx/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FFCC-4CE9-4AF7-90B3-A4F291FE52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Same in Gradle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4151-57B0-4A71-A95E-A94712775D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4789" y="2133596"/>
            <a:ext cx="8989210" cy="3907761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build.gradle												settings.gradle</a:t>
            </a:r>
            <a:endParaRPr lang="lt-L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B7AB5A-D120-44B9-8B1B-29B0B5CA89AD}"/>
              </a:ext>
            </a:extLst>
          </p:cNvPr>
          <p:cNvSpPr/>
          <p:nvPr/>
        </p:nvSpPr>
        <p:spPr>
          <a:xfrm>
            <a:off x="284789" y="2637403"/>
            <a:ext cx="6268065" cy="2308320"/>
          </a:xfrm>
          <a:prstGeom prst="rect">
            <a:avLst/>
          </a:prstGeom>
          <a:solidFill>
            <a:srgbClr val="2B2B2B"/>
          </a:solidFill>
          <a:ln cap="rnd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lt-LT" sz="2400" b="0" i="0" u="none" strike="noStrike" kern="1200" cap="none" spc="0" baseline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plugins </a:t>
            </a: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{</a:t>
            </a:r>
            <a:b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lt-LT" sz="2400" b="0" i="0" u="none" strike="noStrike" kern="1200" cap="none" spc="0" baseline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id 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'java'</a:t>
            </a:r>
            <a:b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}</a:t>
            </a:r>
            <a:b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group = 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'lt.asprogramuoju.sample'</a:t>
            </a:r>
            <a:b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lt-LT" sz="24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version = </a:t>
            </a:r>
            <a:r>
              <a:rPr lang="lt-LT" sz="24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'1.0-SNAPSHOT’</a:t>
            </a:r>
            <a:endParaRPr lang="en-US" sz="2400" b="0" i="0" u="none" strike="noStrike" kern="1200" cap="none" spc="0" baseline="0">
              <a:solidFill>
                <a:srgbClr val="6A8759"/>
              </a:solidFill>
              <a:uFillTx/>
              <a:latin typeface="Courier New" pitchFamily="49"/>
              <a:cs typeface="Courier New" pitchFamily="49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A52AA-9D9E-4E22-8487-0EE52BBFB397}"/>
              </a:ext>
            </a:extLst>
          </p:cNvPr>
          <p:cNvSpPr/>
          <p:nvPr/>
        </p:nvSpPr>
        <p:spPr>
          <a:xfrm>
            <a:off x="6722257" y="2637403"/>
            <a:ext cx="4955206" cy="400114"/>
          </a:xfrm>
          <a:prstGeom prst="rect">
            <a:avLst/>
          </a:prstGeom>
          <a:solidFill>
            <a:srgbClr val="2B2B2B"/>
          </a:solidFill>
          <a:ln cap="rnd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lt-LT" sz="2000" b="0" i="0" u="none" strike="noStrike" kern="1200" cap="none" spc="0" baseline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rootProject</a:t>
            </a:r>
            <a:r>
              <a:rPr lang="lt-LT" sz="2000" b="0" i="0" u="none" strike="noStrike" kern="1200" cap="none" spc="0" baseline="0">
                <a:solidFill>
                  <a:srgbClr val="A9B7C6"/>
                </a:solidFill>
                <a:uFillTx/>
                <a:latin typeface="Courier New" pitchFamily="49"/>
                <a:cs typeface="Courier New" pitchFamily="49"/>
              </a:rPr>
              <a:t>.name = </a:t>
            </a:r>
            <a:r>
              <a:rPr lang="lt-LT" sz="2000" b="0" i="0" u="none" strike="noStrike" kern="1200" cap="none" spc="0" baseline="0">
                <a:solidFill>
                  <a:srgbClr val="6A8759"/>
                </a:solidFill>
                <a:uFillTx/>
                <a:latin typeface="Courier New" pitchFamily="49"/>
                <a:cs typeface="Courier New" pitchFamily="49"/>
              </a:rPr>
              <a:t>'my-project'</a:t>
            </a:r>
            <a:endParaRPr lang="lt-LT" sz="4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6E2B-8309-43D7-8816-B72360DD0E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Gradle vs Maven</a:t>
            </a:r>
            <a:br>
              <a:rPr lang="en-US"/>
            </a:br>
            <a:r>
              <a:rPr lang="en-US" sz="2000"/>
              <a:t>more about difference https://gradle.org/maven-vs-gradle/</a:t>
            </a:r>
            <a:endParaRPr lang="lt-LT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B2D9AE6-175C-4E6E-A8B4-877666BF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92" y="2198647"/>
            <a:ext cx="11896243" cy="37655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A9E5-0760-4318-B4DB-0C5C114AC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856737"/>
          </a:xfrm>
        </p:spPr>
        <p:txBody>
          <a:bodyPr/>
          <a:lstStyle/>
          <a:p>
            <a:pPr lvl="0"/>
            <a:r>
              <a:rPr lang="en-US"/>
              <a:t>Introduction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0BBA-A9A8-440D-B8E6-FE050242ED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1697903"/>
            <a:ext cx="8596667" cy="3880768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/>
              <a:t>Gradle is an open-source build automation tool focused on flexibility and performance. Gradle build scripts are written using a </a:t>
            </a:r>
            <a:r>
              <a:rPr lang="en-US">
                <a:hlinkClick r:id="rId2"/>
              </a:rPr>
              <a:t>Groovy</a:t>
            </a:r>
            <a:r>
              <a:rPr lang="en-US"/>
              <a:t> or </a:t>
            </a:r>
            <a:r>
              <a:rPr lang="en-US">
                <a:hlinkClick r:id="rId3"/>
              </a:rPr>
              <a:t>Kotlin</a:t>
            </a:r>
            <a:r>
              <a:rPr lang="en-US"/>
              <a:t> DSL. </a:t>
            </a:r>
          </a:p>
          <a:p>
            <a:pPr lvl="0">
              <a:lnSpc>
                <a:spcPct val="90000"/>
              </a:lnSpc>
            </a:pPr>
            <a:endParaRPr lang="en-US"/>
          </a:p>
          <a:p>
            <a:pPr marL="0" lvl="0" indent="0">
              <a:lnSpc>
                <a:spcPct val="90000"/>
              </a:lnSpc>
              <a:buNone/>
            </a:pPr>
            <a:r>
              <a:rPr lang="en-US" sz="3200"/>
              <a:t>Why?</a:t>
            </a:r>
          </a:p>
          <a:p>
            <a:pPr lvl="0">
              <a:lnSpc>
                <a:spcPct val="90000"/>
              </a:lnSpc>
            </a:pPr>
            <a:r>
              <a:rPr lang="en-US" b="1"/>
              <a:t>Highly customizable</a:t>
            </a:r>
            <a:r>
              <a:rPr lang="en-US"/>
              <a:t> — Gradle is modeled in a way that is customizable and extensible in the most fundamental ways.</a:t>
            </a:r>
          </a:p>
          <a:p>
            <a:pPr lvl="0">
              <a:lnSpc>
                <a:spcPct val="90000"/>
              </a:lnSpc>
            </a:pPr>
            <a:r>
              <a:rPr lang="en-US" b="1"/>
              <a:t>Fast</a:t>
            </a:r>
            <a:r>
              <a:rPr lang="en-US"/>
              <a:t> — Gradle completes tasks quickly by reusing outputs from previous executions, processing only inputs that changed, and executing tasks in parallel.</a:t>
            </a:r>
          </a:p>
          <a:p>
            <a:pPr lvl="0">
              <a:lnSpc>
                <a:spcPct val="90000"/>
              </a:lnSpc>
            </a:pPr>
            <a:r>
              <a:rPr lang="en-US" b="1"/>
              <a:t>Powerful</a:t>
            </a:r>
            <a:r>
              <a:rPr lang="en-US"/>
              <a:t> — Gradle is the official build tool for Android, and comes with support for many popular languages and technologies.</a:t>
            </a:r>
          </a:p>
          <a:p>
            <a:pPr lvl="0">
              <a:lnSpc>
                <a:spcPct val="90000"/>
              </a:lnSpc>
            </a:pPr>
            <a:endParaRPr lang="lt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748E8-C7E5-43B8-956D-8A48E40C7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7" y="5439546"/>
            <a:ext cx="8686800" cy="104774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F988-C546-4939-A048-9AA3CA7C30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Download first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0B4A-B7E2-4D1D-BAA6-386FE9143C8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https://gradle.org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Go thru Installation guide, make for yourself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Check if all work fine:</a:t>
            </a:r>
            <a:endParaRPr lang="lt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BE222-6A8F-4710-965E-A811E2DD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79" y="3815663"/>
            <a:ext cx="7407874" cy="3053245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3299-9D8A-4BDD-B3CE-0A832AE5D7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Init gradle in your existing project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0DB4-7EC3-482C-B8CE-203F914942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Ø"/>
            </a:pPr>
            <a:r>
              <a:rPr lang="en-US"/>
              <a:t>gradle init</a:t>
            </a:r>
          </a:p>
          <a:p>
            <a:pPr marL="0" lv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E2AE8-A97E-45BC-8885-CBB1731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88" y="2580372"/>
            <a:ext cx="10602010" cy="3460985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200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Gradle Build Tool</vt:lpstr>
      <vt:lpstr>Introduction</vt:lpstr>
      <vt:lpstr>Typical Ant build.xml</vt:lpstr>
      <vt:lpstr>Same in Maven</vt:lpstr>
      <vt:lpstr>Same in Gradle</vt:lpstr>
      <vt:lpstr>Gradle vs Maven more about difference https://gradle.org/maven-vs-gradle/</vt:lpstr>
      <vt:lpstr>Introduction</vt:lpstr>
      <vt:lpstr>Download first</vt:lpstr>
      <vt:lpstr>Init gradle in your existing project</vt:lpstr>
      <vt:lpstr>Example</vt:lpstr>
      <vt:lpstr>Maven dependency to gradle</vt:lpstr>
      <vt:lpstr>Learn more 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Build Tool</dc:title>
  <dc:creator>Pavel Vrublevskij</dc:creator>
  <cp:lastModifiedBy>Pavel Vrublevskij</cp:lastModifiedBy>
  <cp:revision>7</cp:revision>
  <dcterms:created xsi:type="dcterms:W3CDTF">2019-04-07T09:06:40Z</dcterms:created>
  <dcterms:modified xsi:type="dcterms:W3CDTF">2019-04-08T16:11:10Z</dcterms:modified>
</cp:coreProperties>
</file>