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9" r:id="rId4"/>
    <p:sldId id="278" r:id="rId5"/>
    <p:sldId id="282" r:id="rId6"/>
    <p:sldId id="260" r:id="rId7"/>
    <p:sldId id="284" r:id="rId8"/>
    <p:sldId id="261" r:id="rId9"/>
    <p:sldId id="257" r:id="rId10"/>
    <p:sldId id="258" r:id="rId11"/>
    <p:sldId id="263" r:id="rId12"/>
    <p:sldId id="283" r:id="rId13"/>
    <p:sldId id="264" r:id="rId14"/>
    <p:sldId id="265" r:id="rId15"/>
    <p:sldId id="262" r:id="rId16"/>
    <p:sldId id="266" r:id="rId17"/>
    <p:sldId id="269" r:id="rId18"/>
    <p:sldId id="267" r:id="rId19"/>
    <p:sldId id="270" r:id="rId20"/>
    <p:sldId id="268" r:id="rId21"/>
    <p:sldId id="273" r:id="rId22"/>
    <p:sldId id="274" r:id="rId23"/>
    <p:sldId id="271" r:id="rId24"/>
    <p:sldId id="276" r:id="rId25"/>
    <p:sldId id="27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E7FE168-E44E-45AD-8639-E0DAF90E3004}" type="datetimeFigureOut">
              <a:rPr lang="en-GB" smtClean="0"/>
              <a:t>08/04/2019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426106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7FE168-E44E-45AD-8639-E0DAF90E3004}" type="datetimeFigureOut">
              <a:rPr lang="en-GB" smtClean="0"/>
              <a:t>08/04/2019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299736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7FE168-E44E-45AD-8639-E0DAF90E3004}" type="datetimeFigureOut">
              <a:rPr lang="en-GB" smtClean="0"/>
              <a:t>08/04/2019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427024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7FE168-E44E-45AD-8639-E0DAF90E3004}" type="datetimeFigureOut">
              <a:rPr lang="en-GB" smtClean="0"/>
              <a:t>08/04/2019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363162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FE168-E44E-45AD-8639-E0DAF90E3004}" type="datetimeFigureOut">
              <a:rPr lang="en-GB" smtClean="0"/>
              <a:t>08/04/2019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99878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E7FE168-E44E-45AD-8639-E0DAF90E3004}" type="datetimeFigureOut">
              <a:rPr lang="en-GB" smtClean="0"/>
              <a:t>08/04/2019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398761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E7FE168-E44E-45AD-8639-E0DAF90E3004}" type="datetimeFigureOut">
              <a:rPr lang="en-GB" smtClean="0"/>
              <a:t>08/04/2019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405461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E7FE168-E44E-45AD-8639-E0DAF90E3004}" type="datetimeFigureOut">
              <a:rPr lang="en-GB" smtClean="0"/>
              <a:t>08/04/2019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424842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FE168-E44E-45AD-8639-E0DAF90E3004}" type="datetimeFigureOut">
              <a:rPr lang="en-GB" smtClean="0"/>
              <a:t>08/04/2019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254525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FE168-E44E-45AD-8639-E0DAF90E3004}" type="datetimeFigureOut">
              <a:rPr lang="en-GB" smtClean="0"/>
              <a:t>08/04/2019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197839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FE168-E44E-45AD-8639-E0DAF90E3004}" type="datetimeFigureOut">
              <a:rPr lang="en-GB" smtClean="0"/>
              <a:t>08/04/2019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426D5A-9A41-443E-80FA-03D83FE39E68}" type="slidenum">
              <a:rPr lang="en-GB" smtClean="0"/>
              <a:t>‹#›</a:t>
            </a:fld>
            <a:endParaRPr lang="en-GB"/>
          </a:p>
        </p:txBody>
      </p:sp>
    </p:spTree>
    <p:extLst>
      <p:ext uri="{BB962C8B-B14F-4D97-AF65-F5344CB8AC3E}">
        <p14:creationId xmlns:p14="http://schemas.microsoft.com/office/powerpoint/2010/main" val="357034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FE168-E44E-45AD-8639-E0DAF90E3004}" type="datetimeFigureOut">
              <a:rPr lang="en-GB" smtClean="0"/>
              <a:t>08/04/2019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26D5A-9A41-443E-80FA-03D83FE39E68}" type="slidenum">
              <a:rPr lang="en-GB" smtClean="0"/>
              <a:t>‹#›</a:t>
            </a:fld>
            <a:endParaRPr lang="en-GB"/>
          </a:p>
        </p:txBody>
      </p:sp>
    </p:spTree>
    <p:extLst>
      <p:ext uri="{BB962C8B-B14F-4D97-AF65-F5344CB8AC3E}">
        <p14:creationId xmlns:p14="http://schemas.microsoft.com/office/powerpoint/2010/main" val="378912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romdev.com/2011/04/5-best-core-java-books-you-must-read-as.html" TargetMode="External"/><Relationship Id="rId2" Type="http://schemas.openxmlformats.org/officeDocument/2006/relationships/hyperlink" Target="http://www.fromdev.com/2009/05/as-java-developer-what-should-i-b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a:t>JAR </a:t>
            </a:r>
            <a:r>
              <a:rPr lang="lt-LT" dirty="0" err="1"/>
              <a:t>and</a:t>
            </a:r>
            <a:r>
              <a:rPr lang="lt-LT" dirty="0"/>
              <a:t> </a:t>
            </a:r>
            <a:r>
              <a:rPr lang="lt-LT" dirty="0" err="1"/>
              <a:t>libraries</a:t>
            </a:r>
            <a:endParaRPr lang="en-GB" dirty="0"/>
          </a:p>
        </p:txBody>
      </p:sp>
      <p:sp>
        <p:nvSpPr>
          <p:cNvPr id="3" name="Subtitle 2"/>
          <p:cNvSpPr>
            <a:spLocks noGrp="1"/>
          </p:cNvSpPr>
          <p:nvPr>
            <p:ph type="subTitle" idx="1"/>
          </p:nvPr>
        </p:nvSpPr>
        <p:spPr/>
        <p:txBody>
          <a:bodyPr/>
          <a:lstStyle/>
          <a:p>
            <a:r>
              <a:rPr lang="lt-LT" dirty="0"/>
              <a:t>Pavel Vrublevskij</a:t>
            </a:r>
          </a:p>
        </p:txBody>
      </p:sp>
    </p:spTree>
    <p:extLst>
      <p:ext uri="{BB962C8B-B14F-4D97-AF65-F5344CB8AC3E}">
        <p14:creationId xmlns:p14="http://schemas.microsoft.com/office/powerpoint/2010/main" val="389368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My</a:t>
            </a:r>
            <a:r>
              <a:rPr lang="lt-LT" dirty="0"/>
              <a:t> </a:t>
            </a:r>
            <a:r>
              <a:rPr lang="lt-LT" dirty="0" err="1"/>
              <a:t>Simple</a:t>
            </a:r>
            <a:r>
              <a:rPr lang="lt-LT" dirty="0"/>
              <a:t> </a:t>
            </a:r>
            <a:r>
              <a:rPr lang="lt-LT" dirty="0" err="1"/>
              <a:t>Library</a:t>
            </a:r>
            <a:endParaRPr lang="en-GB" dirty="0"/>
          </a:p>
        </p:txBody>
      </p:sp>
      <p:sp>
        <p:nvSpPr>
          <p:cNvPr id="3" name="Content Placeholder 2"/>
          <p:cNvSpPr>
            <a:spLocks noGrp="1"/>
          </p:cNvSpPr>
          <p:nvPr>
            <p:ph idx="1"/>
          </p:nvPr>
        </p:nvSpPr>
        <p:spPr/>
        <p:txBody>
          <a:bodyPr/>
          <a:lstStyle/>
          <a:p>
            <a:pPr marL="0" indent="0">
              <a:buNone/>
            </a:pPr>
            <a:r>
              <a:rPr lang="lt-LT" dirty="0" err="1"/>
              <a:t>Leave</a:t>
            </a:r>
            <a:r>
              <a:rPr lang="lt-LT" dirty="0"/>
              <a:t> </a:t>
            </a:r>
            <a:r>
              <a:rPr lang="lt-LT" dirty="0" err="1"/>
              <a:t>main</a:t>
            </a:r>
            <a:r>
              <a:rPr lang="lt-LT" dirty="0"/>
              <a:t> </a:t>
            </a:r>
            <a:r>
              <a:rPr lang="lt-LT" dirty="0" err="1"/>
              <a:t>method</a:t>
            </a:r>
            <a:r>
              <a:rPr lang="lt-LT" dirty="0"/>
              <a:t> </a:t>
            </a:r>
            <a:r>
              <a:rPr lang="lt-LT" dirty="0" err="1"/>
              <a:t>empty</a:t>
            </a:r>
            <a:endParaRPr lang="en-GB" dirty="0"/>
          </a:p>
        </p:txBody>
      </p:sp>
      <p:sp>
        <p:nvSpPr>
          <p:cNvPr id="6" name="Rectangle 3"/>
          <p:cNvSpPr>
            <a:spLocks noChangeArrowheads="1"/>
          </p:cNvSpPr>
          <p:nvPr/>
        </p:nvSpPr>
        <p:spPr bwMode="auto">
          <a:xfrm>
            <a:off x="0" y="3080246"/>
            <a:ext cx="12192000"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package </a:t>
            </a: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lt.codeacademy.week8.libraries</a:t>
            </a:r>
            <a: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 {</a:t>
            </a:r>
            <a:b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args) {</a:t>
            </a:r>
            <a:b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Nothing here</a:t>
            </a:r>
            <a:br>
              <a:rPr kumimoji="0" lang="en-US" altLang="en-US" sz="2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56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My</a:t>
            </a:r>
            <a:r>
              <a:rPr lang="lt-LT" dirty="0"/>
              <a:t> </a:t>
            </a:r>
            <a:r>
              <a:rPr lang="lt-LT" dirty="0" err="1"/>
              <a:t>Simple</a:t>
            </a:r>
            <a:r>
              <a:rPr lang="lt-LT" dirty="0"/>
              <a:t> </a:t>
            </a:r>
            <a:r>
              <a:rPr lang="lt-LT" dirty="0" err="1"/>
              <a:t>Library</a:t>
            </a:r>
            <a:endParaRPr lang="en-GB" dirty="0"/>
          </a:p>
        </p:txBody>
      </p:sp>
      <p:sp>
        <p:nvSpPr>
          <p:cNvPr id="3" name="Content Placeholder 2"/>
          <p:cNvSpPr>
            <a:spLocks noGrp="1"/>
          </p:cNvSpPr>
          <p:nvPr>
            <p:ph idx="1"/>
          </p:nvPr>
        </p:nvSpPr>
        <p:spPr/>
        <p:txBody>
          <a:bodyPr/>
          <a:lstStyle/>
          <a:p>
            <a:r>
              <a:rPr lang="lt-LT" dirty="0"/>
              <a:t>Goto </a:t>
            </a:r>
            <a:r>
              <a:rPr lang="lt-LT" b="1" dirty="0"/>
              <a:t>Menu-&gt;File-&gt;Project </a:t>
            </a:r>
            <a:r>
              <a:rPr lang="lt-LT" b="1" dirty="0" err="1"/>
              <a:t>Structure</a:t>
            </a:r>
            <a:endParaRPr lang="lt-LT" b="1" dirty="0"/>
          </a:p>
          <a:p>
            <a:r>
              <a:rPr lang="lt-LT" dirty="0" err="1"/>
              <a:t>On</a:t>
            </a:r>
            <a:r>
              <a:rPr lang="lt-LT" dirty="0"/>
              <a:t> </a:t>
            </a:r>
            <a:r>
              <a:rPr lang="lt-LT" dirty="0" err="1"/>
              <a:t>left</a:t>
            </a:r>
            <a:r>
              <a:rPr lang="lt-LT" dirty="0"/>
              <a:t> </a:t>
            </a:r>
            <a:r>
              <a:rPr lang="lt-LT" dirty="0" err="1"/>
              <a:t>panel</a:t>
            </a:r>
            <a:r>
              <a:rPr lang="lt-LT" dirty="0"/>
              <a:t> </a:t>
            </a:r>
            <a:r>
              <a:rPr lang="lt-LT" dirty="0" err="1"/>
              <a:t>side</a:t>
            </a:r>
            <a:r>
              <a:rPr lang="lt-LT" dirty="0"/>
              <a:t> </a:t>
            </a:r>
            <a:r>
              <a:rPr lang="lt-LT" dirty="0" err="1"/>
              <a:t>choose</a:t>
            </a:r>
            <a:r>
              <a:rPr lang="lt-LT" dirty="0"/>
              <a:t> </a:t>
            </a:r>
            <a:r>
              <a:rPr lang="lt-LT" b="1" dirty="0" err="1"/>
              <a:t>Artifacts</a:t>
            </a:r>
            <a:endParaRPr lang="en-GB" b="1" dirty="0"/>
          </a:p>
        </p:txBody>
      </p:sp>
    </p:spTree>
    <p:extLst>
      <p:ext uri="{BB962C8B-B14F-4D97-AF65-F5344CB8AC3E}">
        <p14:creationId xmlns:p14="http://schemas.microsoft.com/office/powerpoint/2010/main" val="285737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286" y="365124"/>
            <a:ext cx="11339689" cy="6378575"/>
          </a:xfrm>
        </p:spPr>
      </p:pic>
    </p:spTree>
    <p:extLst>
      <p:ext uri="{BB962C8B-B14F-4D97-AF65-F5344CB8AC3E}">
        <p14:creationId xmlns:p14="http://schemas.microsoft.com/office/powerpoint/2010/main" val="138079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My</a:t>
            </a:r>
            <a:r>
              <a:rPr lang="lt-LT" dirty="0"/>
              <a:t> </a:t>
            </a:r>
            <a:r>
              <a:rPr lang="lt-LT" dirty="0" err="1"/>
              <a:t>Simple</a:t>
            </a:r>
            <a:r>
              <a:rPr lang="lt-LT" dirty="0"/>
              <a:t> </a:t>
            </a:r>
            <a:r>
              <a:rPr lang="lt-LT" dirty="0" err="1"/>
              <a:t>Library</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718456" y="1265031"/>
            <a:ext cx="9666515" cy="5592969"/>
          </a:xfrm>
          <a:prstGeom prst="rect">
            <a:avLst/>
          </a:prstGeom>
        </p:spPr>
      </p:pic>
    </p:spTree>
    <p:extLst>
      <p:ext uri="{BB962C8B-B14F-4D97-AF65-F5344CB8AC3E}">
        <p14:creationId xmlns:p14="http://schemas.microsoft.com/office/powerpoint/2010/main" val="272363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My</a:t>
            </a:r>
            <a:r>
              <a:rPr lang="lt-LT" dirty="0"/>
              <a:t> </a:t>
            </a:r>
            <a:r>
              <a:rPr lang="lt-LT" dirty="0" err="1"/>
              <a:t>Simple</a:t>
            </a:r>
            <a:r>
              <a:rPr lang="lt-LT" dirty="0"/>
              <a:t> </a:t>
            </a:r>
            <a:r>
              <a:rPr lang="lt-LT" dirty="0" err="1"/>
              <a:t>Library</a:t>
            </a:r>
            <a:endParaRPr lang="en-GB" dirty="0"/>
          </a:p>
        </p:txBody>
      </p:sp>
      <p:sp>
        <p:nvSpPr>
          <p:cNvPr id="3" name="Content Placeholder 2"/>
          <p:cNvSpPr>
            <a:spLocks noGrp="1"/>
          </p:cNvSpPr>
          <p:nvPr>
            <p:ph idx="1"/>
          </p:nvPr>
        </p:nvSpPr>
        <p:spPr/>
        <p:txBody>
          <a:bodyPr/>
          <a:lstStyle/>
          <a:p>
            <a:pPr marL="0" indent="0">
              <a:buNone/>
            </a:pPr>
            <a:r>
              <a:rPr lang="lt-LT" dirty="0" err="1"/>
              <a:t>jar</a:t>
            </a:r>
            <a:r>
              <a:rPr lang="lt-LT" dirty="0"/>
              <a:t> </a:t>
            </a:r>
            <a:r>
              <a:rPr lang="lt-LT" dirty="0" err="1"/>
              <a:t>file</a:t>
            </a:r>
            <a:r>
              <a:rPr lang="lt-LT" dirty="0"/>
              <a:t> </a:t>
            </a:r>
            <a:r>
              <a:rPr lang="lt-LT" dirty="0" err="1"/>
              <a:t>created</a:t>
            </a:r>
            <a:endParaRPr lang="en-GB" dirty="0"/>
          </a:p>
        </p:txBody>
      </p:sp>
      <p:pic>
        <p:nvPicPr>
          <p:cNvPr id="4" name="Picture 3"/>
          <p:cNvPicPr>
            <a:picLocks noChangeAspect="1"/>
          </p:cNvPicPr>
          <p:nvPr/>
        </p:nvPicPr>
        <p:blipFill>
          <a:blip r:embed="rId2"/>
          <a:stretch>
            <a:fillRect/>
          </a:stretch>
        </p:blipFill>
        <p:spPr>
          <a:xfrm>
            <a:off x="3536496" y="1351170"/>
            <a:ext cx="8655504" cy="5506830"/>
          </a:xfrm>
          <a:prstGeom prst="rect">
            <a:avLst/>
          </a:prstGeom>
        </p:spPr>
      </p:pic>
    </p:spTree>
    <p:extLst>
      <p:ext uri="{BB962C8B-B14F-4D97-AF65-F5344CB8AC3E}">
        <p14:creationId xmlns:p14="http://schemas.microsoft.com/office/powerpoint/2010/main" val="373707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Agenda</a:t>
            </a:r>
            <a:endParaRPr lang="en-GB" dirty="0"/>
          </a:p>
        </p:txBody>
      </p:sp>
      <p:sp>
        <p:nvSpPr>
          <p:cNvPr id="3" name="Content Placeholder 2"/>
          <p:cNvSpPr>
            <a:spLocks noGrp="1"/>
          </p:cNvSpPr>
          <p:nvPr>
            <p:ph idx="1"/>
          </p:nvPr>
        </p:nvSpPr>
        <p:spPr/>
        <p:txBody>
          <a:bodyPr/>
          <a:lstStyle/>
          <a:p>
            <a:r>
              <a:rPr lang="lt-LT" dirty="0" err="1">
                <a:solidFill>
                  <a:schemeClr val="bg1">
                    <a:lumMod val="65000"/>
                  </a:schemeClr>
                </a:solidFill>
              </a:rPr>
              <a:t>Introduction</a:t>
            </a:r>
            <a:r>
              <a:rPr lang="lt-LT" dirty="0">
                <a:solidFill>
                  <a:schemeClr val="bg1">
                    <a:lumMod val="65000"/>
                  </a:schemeClr>
                </a:solidFill>
              </a:rPr>
              <a:t> to </a:t>
            </a:r>
            <a:r>
              <a:rPr lang="lt-LT" dirty="0" err="1">
                <a:solidFill>
                  <a:schemeClr val="bg1">
                    <a:lumMod val="65000"/>
                  </a:schemeClr>
                </a:solidFill>
              </a:rPr>
              <a:t>libraries</a:t>
            </a:r>
            <a:endParaRPr lang="lt-LT" dirty="0">
              <a:solidFill>
                <a:schemeClr val="bg1">
                  <a:lumMod val="65000"/>
                </a:schemeClr>
              </a:solidFill>
            </a:endParaRPr>
          </a:p>
          <a:p>
            <a:r>
              <a:rPr lang="lt-LT" dirty="0" err="1">
                <a:solidFill>
                  <a:schemeClr val="bg1">
                    <a:lumMod val="65000"/>
                  </a:schemeClr>
                </a:solidFill>
              </a:rPr>
              <a:t>Create</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t>Use</a:t>
            </a:r>
            <a:r>
              <a:rPr lang="lt-LT" dirty="0"/>
              <a:t> </a:t>
            </a:r>
            <a:r>
              <a:rPr lang="lt-LT" dirty="0" err="1"/>
              <a:t>created</a:t>
            </a:r>
            <a:r>
              <a:rPr lang="lt-LT" dirty="0"/>
              <a:t> </a:t>
            </a:r>
            <a:r>
              <a:rPr lang="lt-LT" dirty="0" err="1"/>
              <a:t>library</a:t>
            </a:r>
            <a:endParaRPr lang="lt-LT" dirty="0"/>
          </a:p>
          <a:p>
            <a:r>
              <a:rPr lang="lt-LT" dirty="0" err="1">
                <a:solidFill>
                  <a:schemeClr val="bg1">
                    <a:lumMod val="65000"/>
                  </a:schemeClr>
                </a:solidFill>
              </a:rPr>
              <a:t>Make</a:t>
            </a:r>
            <a:r>
              <a:rPr lang="lt-LT" dirty="0">
                <a:solidFill>
                  <a:schemeClr val="bg1">
                    <a:lumMod val="65000"/>
                  </a:schemeClr>
                </a:solidFill>
              </a:rPr>
              <a:t> </a:t>
            </a:r>
            <a:r>
              <a:rPr lang="lt-LT" dirty="0" err="1">
                <a:solidFill>
                  <a:schemeClr val="bg1">
                    <a:lumMod val="65000"/>
                  </a:schemeClr>
                </a:solidFill>
              </a:rPr>
              <a:t>program</a:t>
            </a:r>
            <a:r>
              <a:rPr lang="lt-LT" dirty="0">
                <a:solidFill>
                  <a:schemeClr val="bg1">
                    <a:lumMod val="65000"/>
                  </a:schemeClr>
                </a:solidFill>
              </a:rPr>
              <a:t> </a:t>
            </a:r>
            <a:r>
              <a:rPr lang="lt-LT" dirty="0" err="1">
                <a:solidFill>
                  <a:schemeClr val="bg1">
                    <a:lumMod val="65000"/>
                  </a:schemeClr>
                </a:solidFill>
              </a:rPr>
              <a:t>executable</a:t>
            </a:r>
            <a:endParaRPr lang="lt-LT" dirty="0">
              <a:solidFill>
                <a:schemeClr val="bg1">
                  <a:lumMod val="65000"/>
                </a:schemeClr>
              </a:solidFill>
            </a:endParaRPr>
          </a:p>
        </p:txBody>
      </p:sp>
    </p:spTree>
    <p:extLst>
      <p:ext uri="{BB962C8B-B14F-4D97-AF65-F5344CB8AC3E}">
        <p14:creationId xmlns:p14="http://schemas.microsoft.com/office/powerpoint/2010/main" val="238763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Library</a:t>
            </a:r>
          </a:p>
        </p:txBody>
      </p:sp>
      <p:sp>
        <p:nvSpPr>
          <p:cNvPr id="3" name="Content Placeholder 2"/>
          <p:cNvSpPr>
            <a:spLocks noGrp="1"/>
          </p:cNvSpPr>
          <p:nvPr>
            <p:ph idx="1"/>
          </p:nvPr>
        </p:nvSpPr>
        <p:spPr>
          <a:xfrm>
            <a:off x="838200" y="1690688"/>
            <a:ext cx="10515600" cy="4486275"/>
          </a:xfrm>
        </p:spPr>
        <p:txBody>
          <a:bodyPr/>
          <a:lstStyle/>
          <a:p>
            <a:r>
              <a:rPr lang="en-US" dirty="0"/>
              <a:t>Create simple project (another one)</a:t>
            </a:r>
          </a:p>
          <a:p>
            <a:r>
              <a:rPr lang="en-US" dirty="0"/>
              <a:t>Copy earlier </a:t>
            </a:r>
            <a:r>
              <a:rPr lang="en-US" dirty="0" err="1"/>
              <a:t>cre</a:t>
            </a:r>
            <a:r>
              <a:rPr lang="lt-LT" dirty="0" err="1"/>
              <a:t>ated</a:t>
            </a:r>
            <a:r>
              <a:rPr lang="lt-LT" dirty="0"/>
              <a:t> </a:t>
            </a:r>
            <a:r>
              <a:rPr lang="lt-LT" dirty="0" err="1"/>
              <a:t>library</a:t>
            </a:r>
            <a:r>
              <a:rPr lang="lt-LT" dirty="0"/>
              <a:t> </a:t>
            </a:r>
            <a:r>
              <a:rPr lang="lt-LT" dirty="0" err="1"/>
              <a:t>into</a:t>
            </a:r>
            <a:r>
              <a:rPr lang="lt-LT" dirty="0"/>
              <a:t> </a:t>
            </a:r>
            <a:r>
              <a:rPr lang="lt-LT" b="1" dirty="0" err="1"/>
              <a:t>lib</a:t>
            </a:r>
            <a:r>
              <a:rPr lang="lt-LT" dirty="0"/>
              <a:t> </a:t>
            </a:r>
            <a:r>
              <a:rPr lang="lt-LT" dirty="0" err="1"/>
              <a:t>directory</a:t>
            </a:r>
            <a:r>
              <a:rPr lang="lt-LT" dirty="0"/>
              <a:t> (</a:t>
            </a:r>
            <a:r>
              <a:rPr lang="lt-LT" dirty="0" err="1"/>
              <a:t>create</a:t>
            </a:r>
            <a:r>
              <a:rPr lang="lt-LT" dirty="0"/>
              <a:t> </a:t>
            </a:r>
            <a:r>
              <a:rPr lang="lt-LT" b="1" dirty="0" err="1"/>
              <a:t>lib</a:t>
            </a:r>
            <a:r>
              <a:rPr lang="lt-LT" dirty="0"/>
              <a:t> </a:t>
            </a:r>
            <a:r>
              <a:rPr lang="lt-LT" dirty="0" err="1"/>
              <a:t>directory</a:t>
            </a:r>
            <a:r>
              <a:rPr lang="lt-LT" dirty="0"/>
              <a:t>)</a:t>
            </a:r>
          </a:p>
          <a:p>
            <a:endParaRPr lang="lt-LT" dirty="0"/>
          </a:p>
          <a:p>
            <a:pPr marL="0" indent="0">
              <a:buNone/>
            </a:pPr>
            <a:r>
              <a:rPr lang="lt-LT" dirty="0" err="1"/>
              <a:t>Example</a:t>
            </a:r>
            <a:r>
              <a:rPr lang="lt-LT"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886880" y="2799897"/>
            <a:ext cx="6628719" cy="4180174"/>
          </a:xfrm>
          <a:prstGeom prst="rect">
            <a:avLst/>
          </a:prstGeom>
        </p:spPr>
      </p:pic>
    </p:spTree>
    <p:extLst>
      <p:ext uri="{BB962C8B-B14F-4D97-AF65-F5344CB8AC3E}">
        <p14:creationId xmlns:p14="http://schemas.microsoft.com/office/powerpoint/2010/main" val="255010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Using</a:t>
            </a:r>
            <a:r>
              <a:rPr lang="lt-LT" dirty="0"/>
              <a:t> </a:t>
            </a:r>
            <a:r>
              <a:rPr lang="lt-LT" dirty="0" err="1"/>
              <a:t>Library</a:t>
            </a:r>
            <a:endParaRPr lang="en-GB" dirty="0"/>
          </a:p>
        </p:txBody>
      </p:sp>
      <p:sp>
        <p:nvSpPr>
          <p:cNvPr id="3" name="Content Placeholder 2"/>
          <p:cNvSpPr>
            <a:spLocks noGrp="1"/>
          </p:cNvSpPr>
          <p:nvPr>
            <p:ph idx="1"/>
          </p:nvPr>
        </p:nvSpPr>
        <p:spPr>
          <a:xfrm>
            <a:off x="838200" y="1690687"/>
            <a:ext cx="10515600" cy="4486275"/>
          </a:xfrm>
        </p:spPr>
        <p:txBody>
          <a:bodyPr/>
          <a:lstStyle/>
          <a:p>
            <a:r>
              <a:rPr lang="lt-LT" dirty="0" err="1"/>
              <a:t>Import</a:t>
            </a:r>
            <a:r>
              <a:rPr lang="lt-LT" dirty="0"/>
              <a:t> </a:t>
            </a:r>
            <a:r>
              <a:rPr lang="lt-LT" dirty="0" err="1"/>
              <a:t>Classes</a:t>
            </a:r>
            <a:r>
              <a:rPr lang="lt-LT" dirty="0"/>
              <a:t> </a:t>
            </a:r>
            <a:r>
              <a:rPr lang="lt-LT" dirty="0" err="1"/>
              <a:t>of</a:t>
            </a:r>
            <a:r>
              <a:rPr lang="lt-LT" dirty="0"/>
              <a:t> </a:t>
            </a:r>
            <a:r>
              <a:rPr lang="lt-LT" dirty="0" err="1"/>
              <a:t>your</a:t>
            </a:r>
            <a:r>
              <a:rPr lang="lt-LT" dirty="0"/>
              <a:t> </a:t>
            </a:r>
            <a:r>
              <a:rPr lang="lt-LT" dirty="0" err="1"/>
              <a:t>library</a:t>
            </a:r>
            <a:r>
              <a:rPr lang="lt-LT" dirty="0"/>
              <a:t>. Goto </a:t>
            </a:r>
            <a:r>
              <a:rPr lang="lt-LT" b="1" dirty="0"/>
              <a:t>Menu-&gt;File-&gt;Project </a:t>
            </a:r>
            <a:r>
              <a:rPr lang="lt-LT" b="1" dirty="0" err="1"/>
              <a:t>Structure</a:t>
            </a:r>
            <a:endParaRPr lang="lt-LT" b="1" dirty="0"/>
          </a:p>
          <a:p>
            <a:r>
              <a:rPr lang="lt-LT" dirty="0" err="1"/>
              <a:t>On</a:t>
            </a:r>
            <a:r>
              <a:rPr lang="lt-LT" dirty="0"/>
              <a:t> </a:t>
            </a:r>
            <a:r>
              <a:rPr lang="lt-LT" dirty="0" err="1"/>
              <a:t>left</a:t>
            </a:r>
            <a:r>
              <a:rPr lang="lt-LT" dirty="0"/>
              <a:t> </a:t>
            </a:r>
            <a:r>
              <a:rPr lang="lt-LT" dirty="0" err="1"/>
              <a:t>panel</a:t>
            </a:r>
            <a:r>
              <a:rPr lang="lt-LT" dirty="0"/>
              <a:t> </a:t>
            </a:r>
            <a:r>
              <a:rPr lang="lt-LT" dirty="0" err="1"/>
              <a:t>side</a:t>
            </a:r>
            <a:r>
              <a:rPr lang="lt-LT" dirty="0"/>
              <a:t> </a:t>
            </a:r>
            <a:r>
              <a:rPr lang="lt-LT" dirty="0" err="1"/>
              <a:t>choose</a:t>
            </a:r>
            <a:r>
              <a:rPr lang="lt-LT" dirty="0"/>
              <a:t> </a:t>
            </a:r>
            <a:r>
              <a:rPr lang="lt-LT" b="1" dirty="0" err="1"/>
              <a:t>Libraries</a:t>
            </a:r>
            <a:endParaRPr lang="en-GB" b="1" dirty="0"/>
          </a:p>
          <a:p>
            <a:endParaRPr lang="en-GB" dirty="0"/>
          </a:p>
        </p:txBody>
      </p:sp>
      <p:pic>
        <p:nvPicPr>
          <p:cNvPr id="4" name="Picture 3"/>
          <p:cNvPicPr>
            <a:picLocks noChangeAspect="1"/>
          </p:cNvPicPr>
          <p:nvPr/>
        </p:nvPicPr>
        <p:blipFill>
          <a:blip r:embed="rId2"/>
          <a:stretch>
            <a:fillRect/>
          </a:stretch>
        </p:blipFill>
        <p:spPr>
          <a:xfrm>
            <a:off x="2307772" y="3018064"/>
            <a:ext cx="9294904" cy="3839936"/>
          </a:xfrm>
          <a:prstGeom prst="rect">
            <a:avLst/>
          </a:prstGeom>
        </p:spPr>
      </p:pic>
    </p:spTree>
    <p:extLst>
      <p:ext uri="{BB962C8B-B14F-4D97-AF65-F5344CB8AC3E}">
        <p14:creationId xmlns:p14="http://schemas.microsoft.com/office/powerpoint/2010/main" val="206073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Using</a:t>
            </a:r>
            <a:r>
              <a:rPr lang="lt-LT" dirty="0"/>
              <a:t> </a:t>
            </a:r>
            <a:r>
              <a:rPr lang="lt-LT" dirty="0" err="1"/>
              <a:t>Library</a:t>
            </a:r>
            <a:endParaRPr lang="en-GB" dirty="0"/>
          </a:p>
        </p:txBody>
      </p:sp>
      <p:sp>
        <p:nvSpPr>
          <p:cNvPr id="3" name="Content Placeholder 2"/>
          <p:cNvSpPr>
            <a:spLocks noGrp="1"/>
          </p:cNvSpPr>
          <p:nvPr>
            <p:ph idx="1"/>
          </p:nvPr>
        </p:nvSpPr>
        <p:spPr/>
        <p:txBody>
          <a:bodyPr>
            <a:normAutofit lnSpcReduction="10000"/>
          </a:bodyPr>
          <a:lstStyle/>
          <a:p>
            <a:r>
              <a:rPr lang="lt-LT" dirty="0" err="1"/>
              <a:t>Import</a:t>
            </a:r>
            <a:r>
              <a:rPr lang="lt-LT" dirty="0"/>
              <a:t> </a:t>
            </a:r>
            <a:r>
              <a:rPr lang="lt-LT" dirty="0" err="1"/>
              <a:t>your</a:t>
            </a:r>
            <a:r>
              <a:rPr lang="lt-LT" dirty="0"/>
              <a:t> </a:t>
            </a:r>
            <a:r>
              <a:rPr lang="lt-LT" dirty="0" err="1"/>
              <a:t>library</a:t>
            </a:r>
            <a:endParaRPr lang="lt-LT" dirty="0"/>
          </a:p>
          <a:p>
            <a:endParaRPr lang="lt-LT" dirty="0"/>
          </a:p>
          <a:p>
            <a:endParaRPr lang="lt-LT" dirty="0"/>
          </a:p>
          <a:p>
            <a:r>
              <a:rPr lang="lt-LT" dirty="0" err="1"/>
              <a:t>Use</a:t>
            </a:r>
            <a:r>
              <a:rPr lang="lt-LT" dirty="0"/>
              <a:t> </a:t>
            </a:r>
            <a:r>
              <a:rPr lang="lt-LT" dirty="0" err="1"/>
              <a:t>library</a:t>
            </a:r>
            <a:r>
              <a:rPr lang="lt-LT" dirty="0"/>
              <a:t> </a:t>
            </a:r>
            <a:r>
              <a:rPr lang="lt-LT" dirty="0" err="1"/>
              <a:t>using</a:t>
            </a:r>
            <a:r>
              <a:rPr lang="lt-LT" dirty="0"/>
              <a:t> </a:t>
            </a:r>
            <a:r>
              <a:rPr lang="lt-LT" dirty="0" err="1"/>
              <a:t>objects</a:t>
            </a:r>
            <a:r>
              <a:rPr lang="lt-LT" dirty="0"/>
              <a:t> (</a:t>
            </a:r>
            <a:r>
              <a:rPr lang="lt-LT" dirty="0" err="1"/>
              <a:t>if</a:t>
            </a:r>
            <a:r>
              <a:rPr lang="lt-LT" dirty="0"/>
              <a:t> </a:t>
            </a:r>
            <a:r>
              <a:rPr lang="lt-LT" dirty="0" err="1"/>
              <a:t>none</a:t>
            </a:r>
            <a:r>
              <a:rPr lang="lt-LT" dirty="0"/>
              <a:t> </a:t>
            </a:r>
            <a:r>
              <a:rPr lang="lt-LT" dirty="0" err="1"/>
              <a:t>static</a:t>
            </a:r>
            <a:r>
              <a:rPr lang="lt-LT" dirty="0"/>
              <a:t>)</a:t>
            </a:r>
          </a:p>
          <a:p>
            <a:endParaRPr lang="lt-LT" dirty="0"/>
          </a:p>
          <a:p>
            <a:endParaRPr lang="lt-LT" dirty="0"/>
          </a:p>
          <a:p>
            <a:endParaRPr lang="lt-LT" dirty="0"/>
          </a:p>
          <a:p>
            <a:endParaRPr lang="lt-LT" dirty="0"/>
          </a:p>
          <a:p>
            <a:r>
              <a:rPr lang="lt-LT" dirty="0" err="1"/>
              <a:t>Compile</a:t>
            </a:r>
            <a:r>
              <a:rPr lang="lt-LT" dirty="0"/>
              <a:t> </a:t>
            </a:r>
            <a:r>
              <a:rPr lang="lt-LT" dirty="0" err="1"/>
              <a:t>and</a:t>
            </a:r>
            <a:r>
              <a:rPr lang="lt-LT" dirty="0"/>
              <a:t> </a:t>
            </a:r>
            <a:r>
              <a:rPr lang="lt-LT" dirty="0" err="1"/>
              <a:t>see</a:t>
            </a:r>
            <a:r>
              <a:rPr lang="lt-LT" dirty="0"/>
              <a:t> </a:t>
            </a:r>
            <a:r>
              <a:rPr lang="lt-LT" dirty="0" err="1"/>
              <a:t>result</a:t>
            </a:r>
            <a:endParaRPr lang="lt-LT" dirty="0"/>
          </a:p>
          <a:p>
            <a:pPr marL="0" indent="0">
              <a:buNone/>
            </a:pPr>
            <a:endParaRPr lang="lt-LT" dirty="0"/>
          </a:p>
        </p:txBody>
      </p:sp>
      <p:sp>
        <p:nvSpPr>
          <p:cNvPr id="4" name="Rectangle 1"/>
          <p:cNvSpPr>
            <a:spLocks noChangeArrowheads="1"/>
          </p:cNvSpPr>
          <p:nvPr/>
        </p:nvSpPr>
        <p:spPr bwMode="auto">
          <a:xfrm>
            <a:off x="838200" y="2414397"/>
            <a:ext cx="8664551"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lt.codeacademy.week8.libraries.utils.*</a:t>
            </a:r>
            <a:r>
              <a:rPr kumimoji="0" lang="en-US" altLang="en-US"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3878184"/>
            <a:ext cx="11429732"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24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out</a:t>
            </a: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 will call my created library methods"</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myUtils.addTwoValue</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myUtils.showSumOfTwoValues</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45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Library</a:t>
            </a:r>
            <a:r>
              <a:rPr lang="lt-LT" dirty="0"/>
              <a:t> </a:t>
            </a:r>
            <a:r>
              <a:rPr lang="lt-LT" dirty="0" err="1"/>
              <a:t>dependencies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69" y="1690688"/>
            <a:ext cx="12062661" cy="4095903"/>
          </a:xfrm>
        </p:spPr>
      </p:pic>
    </p:spTree>
    <p:extLst>
      <p:ext uri="{BB962C8B-B14F-4D97-AF65-F5344CB8AC3E}">
        <p14:creationId xmlns:p14="http://schemas.microsoft.com/office/powerpoint/2010/main" val="362954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Agenda</a:t>
            </a:r>
            <a:endParaRPr lang="en-GB" dirty="0"/>
          </a:p>
        </p:txBody>
      </p:sp>
      <p:sp>
        <p:nvSpPr>
          <p:cNvPr id="3" name="Content Placeholder 2"/>
          <p:cNvSpPr>
            <a:spLocks noGrp="1"/>
          </p:cNvSpPr>
          <p:nvPr>
            <p:ph idx="1"/>
          </p:nvPr>
        </p:nvSpPr>
        <p:spPr/>
        <p:txBody>
          <a:bodyPr/>
          <a:lstStyle/>
          <a:p>
            <a:r>
              <a:rPr lang="lt-LT" dirty="0" err="1"/>
              <a:t>Introduction</a:t>
            </a:r>
            <a:r>
              <a:rPr lang="lt-LT" dirty="0"/>
              <a:t> to </a:t>
            </a:r>
            <a:r>
              <a:rPr lang="lt-LT" dirty="0" err="1"/>
              <a:t>libraries</a:t>
            </a:r>
            <a:endParaRPr lang="lt-LT" dirty="0"/>
          </a:p>
          <a:p>
            <a:r>
              <a:rPr lang="lt-LT" dirty="0" err="1"/>
              <a:t>Create</a:t>
            </a:r>
            <a:r>
              <a:rPr lang="lt-LT" dirty="0"/>
              <a:t> </a:t>
            </a:r>
            <a:r>
              <a:rPr lang="lt-LT" dirty="0" err="1"/>
              <a:t>library</a:t>
            </a:r>
            <a:endParaRPr lang="lt-LT" dirty="0"/>
          </a:p>
          <a:p>
            <a:r>
              <a:rPr lang="lt-LT" dirty="0" err="1"/>
              <a:t>Use</a:t>
            </a:r>
            <a:r>
              <a:rPr lang="lt-LT" dirty="0"/>
              <a:t> </a:t>
            </a:r>
            <a:r>
              <a:rPr lang="lt-LT" dirty="0" err="1"/>
              <a:t>created</a:t>
            </a:r>
            <a:r>
              <a:rPr lang="lt-LT" dirty="0"/>
              <a:t> </a:t>
            </a:r>
            <a:r>
              <a:rPr lang="lt-LT" dirty="0" err="1"/>
              <a:t>library</a:t>
            </a:r>
            <a:endParaRPr lang="lt-LT" dirty="0"/>
          </a:p>
          <a:p>
            <a:r>
              <a:rPr lang="lt-LT" dirty="0" err="1"/>
              <a:t>Make</a:t>
            </a:r>
            <a:r>
              <a:rPr lang="lt-LT" dirty="0"/>
              <a:t> </a:t>
            </a:r>
            <a:r>
              <a:rPr lang="lt-LT" dirty="0" err="1"/>
              <a:t>program</a:t>
            </a:r>
            <a:r>
              <a:rPr lang="lt-LT" dirty="0"/>
              <a:t> </a:t>
            </a:r>
            <a:r>
              <a:rPr lang="lt-LT" dirty="0" err="1"/>
              <a:t>executable</a:t>
            </a:r>
            <a:endParaRPr lang="lt-LT" dirty="0"/>
          </a:p>
        </p:txBody>
      </p:sp>
    </p:spTree>
    <p:extLst>
      <p:ext uri="{BB962C8B-B14F-4D97-AF65-F5344CB8AC3E}">
        <p14:creationId xmlns:p14="http://schemas.microsoft.com/office/powerpoint/2010/main" val="4126452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Agenda</a:t>
            </a:r>
            <a:endParaRPr lang="en-GB" dirty="0"/>
          </a:p>
        </p:txBody>
      </p:sp>
      <p:sp>
        <p:nvSpPr>
          <p:cNvPr id="3" name="Content Placeholder 2"/>
          <p:cNvSpPr>
            <a:spLocks noGrp="1"/>
          </p:cNvSpPr>
          <p:nvPr>
            <p:ph idx="1"/>
          </p:nvPr>
        </p:nvSpPr>
        <p:spPr/>
        <p:txBody>
          <a:bodyPr/>
          <a:lstStyle/>
          <a:p>
            <a:r>
              <a:rPr lang="lt-LT" dirty="0" err="1">
                <a:solidFill>
                  <a:schemeClr val="bg1">
                    <a:lumMod val="65000"/>
                  </a:schemeClr>
                </a:solidFill>
              </a:rPr>
              <a:t>Introduction</a:t>
            </a:r>
            <a:r>
              <a:rPr lang="lt-LT" dirty="0">
                <a:solidFill>
                  <a:schemeClr val="bg1">
                    <a:lumMod val="65000"/>
                  </a:schemeClr>
                </a:solidFill>
              </a:rPr>
              <a:t> to </a:t>
            </a:r>
            <a:r>
              <a:rPr lang="lt-LT" dirty="0" err="1">
                <a:solidFill>
                  <a:schemeClr val="bg1">
                    <a:lumMod val="65000"/>
                  </a:schemeClr>
                </a:solidFill>
              </a:rPr>
              <a:t>libraries</a:t>
            </a:r>
            <a:endParaRPr lang="lt-LT" dirty="0">
              <a:solidFill>
                <a:schemeClr val="bg1">
                  <a:lumMod val="65000"/>
                </a:schemeClr>
              </a:solidFill>
            </a:endParaRPr>
          </a:p>
          <a:p>
            <a:r>
              <a:rPr lang="lt-LT" dirty="0" err="1">
                <a:solidFill>
                  <a:schemeClr val="bg1">
                    <a:lumMod val="65000"/>
                  </a:schemeClr>
                </a:solidFill>
              </a:rPr>
              <a:t>Create</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solidFill>
                  <a:schemeClr val="bg1">
                    <a:lumMod val="65000"/>
                  </a:schemeClr>
                </a:solidFill>
              </a:rPr>
              <a:t>Use</a:t>
            </a:r>
            <a:r>
              <a:rPr lang="lt-LT" dirty="0">
                <a:solidFill>
                  <a:schemeClr val="bg1">
                    <a:lumMod val="65000"/>
                  </a:schemeClr>
                </a:solidFill>
              </a:rPr>
              <a:t> </a:t>
            </a:r>
            <a:r>
              <a:rPr lang="lt-LT" dirty="0" err="1">
                <a:solidFill>
                  <a:schemeClr val="bg1">
                    <a:lumMod val="65000"/>
                  </a:schemeClr>
                </a:solidFill>
              </a:rPr>
              <a:t>created</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t>Make</a:t>
            </a:r>
            <a:r>
              <a:rPr lang="lt-LT" dirty="0"/>
              <a:t> </a:t>
            </a:r>
            <a:r>
              <a:rPr lang="lt-LT" dirty="0" err="1"/>
              <a:t>program</a:t>
            </a:r>
            <a:r>
              <a:rPr lang="lt-LT" dirty="0"/>
              <a:t> </a:t>
            </a:r>
            <a:r>
              <a:rPr lang="lt-LT" dirty="0" err="1"/>
              <a:t>executable</a:t>
            </a:r>
            <a:endParaRPr lang="lt-LT" dirty="0"/>
          </a:p>
        </p:txBody>
      </p:sp>
    </p:spTree>
    <p:extLst>
      <p:ext uri="{BB962C8B-B14F-4D97-AF65-F5344CB8AC3E}">
        <p14:creationId xmlns:p14="http://schemas.microsoft.com/office/powerpoint/2010/main" val="38527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In Java, it is common to combine several classes in one .jar ("java archive") file.  Library classes are stored that way.  Larger projects use jar files.  You can create your own jar file combining several classes, too</a:t>
            </a:r>
            <a:r>
              <a:rPr lang="lt-LT" dirty="0"/>
              <a:t>.</a:t>
            </a:r>
          </a:p>
          <a:p>
            <a:r>
              <a:rPr lang="en-GB" dirty="0"/>
              <a:t>jar files are created using the </a:t>
            </a:r>
            <a:r>
              <a:rPr lang="lt-LT" b="1" dirty="0"/>
              <a:t>jar.exe</a:t>
            </a:r>
            <a:r>
              <a:rPr lang="lt-LT" dirty="0"/>
              <a:t> </a:t>
            </a:r>
            <a:r>
              <a:rPr lang="en-GB" dirty="0"/>
              <a:t>utility program from the JDK.  You can make your jar file runnable by telling</a:t>
            </a:r>
            <a:r>
              <a:rPr lang="lt-LT" dirty="0"/>
              <a:t> j</a:t>
            </a:r>
            <a:r>
              <a:rPr lang="lt-LT" b="1" dirty="0"/>
              <a:t>ar.exe</a:t>
            </a:r>
            <a:r>
              <a:rPr lang="lt-LT" dirty="0"/>
              <a:t> </a:t>
            </a:r>
            <a:r>
              <a:rPr lang="en-GB" dirty="0"/>
              <a:t>which class has</a:t>
            </a:r>
            <a:r>
              <a:rPr lang="lt-LT" dirty="0"/>
              <a:t> </a:t>
            </a:r>
            <a:r>
              <a:rPr lang="lt-LT" b="1" dirty="0" err="1"/>
              <a:t>main</a:t>
            </a:r>
            <a:r>
              <a:rPr lang="lt-LT" dirty="0"/>
              <a:t>. </a:t>
            </a:r>
            <a:r>
              <a:rPr lang="en-GB" dirty="0"/>
              <a:t>To do that, you need to create a manifest file.  A manifest is a one-line text file with a "Main-Class" directive.  For example:</a:t>
            </a:r>
            <a:endParaRPr lang="lt-LT" dirty="0"/>
          </a:p>
          <a:p>
            <a:pPr marL="0" indent="0">
              <a:buNone/>
            </a:pPr>
            <a:endParaRPr lang="en-GB" dirty="0"/>
          </a:p>
        </p:txBody>
      </p:sp>
      <p:sp>
        <p:nvSpPr>
          <p:cNvPr id="8" name="Rectangle 5"/>
          <p:cNvSpPr>
            <a:spLocks noChangeArrowheads="1"/>
          </p:cNvSpPr>
          <p:nvPr/>
        </p:nvSpPr>
        <p:spPr bwMode="auto">
          <a:xfrm>
            <a:off x="1061357" y="5302674"/>
            <a:ext cx="23471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Main-Class: Craps</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6371089" y="6311900"/>
            <a:ext cx="5458738" cy="369332"/>
          </a:xfrm>
          <a:prstGeom prst="rect">
            <a:avLst/>
          </a:prstGeom>
        </p:spPr>
        <p:txBody>
          <a:bodyPr wrap="none">
            <a:spAutoFit/>
          </a:bodyPr>
          <a:lstStyle/>
          <a:p>
            <a:r>
              <a:rPr lang="en-GB" dirty="0"/>
              <a:t>http://www.skylit.com/javamethods/faqs/createjar.html</a:t>
            </a:r>
          </a:p>
        </p:txBody>
      </p:sp>
      <p:sp>
        <p:nvSpPr>
          <p:cNvPr id="10" name="Rectangle 9"/>
          <p:cNvSpPr/>
          <p:nvPr/>
        </p:nvSpPr>
        <p:spPr>
          <a:xfrm>
            <a:off x="6374035" y="5942568"/>
            <a:ext cx="5491311" cy="369332"/>
          </a:xfrm>
          <a:prstGeom prst="rect">
            <a:avLst/>
          </a:prstGeom>
        </p:spPr>
        <p:txBody>
          <a:bodyPr wrap="none">
            <a:spAutoFit/>
          </a:bodyPr>
          <a:lstStyle/>
          <a:p>
            <a:r>
              <a:rPr lang="en-GB" dirty="0"/>
              <a:t>https://www.excelsior-usa.com/articles/java-to-exe.html</a:t>
            </a:r>
          </a:p>
        </p:txBody>
      </p:sp>
    </p:spTree>
    <p:extLst>
      <p:ext uri="{BB962C8B-B14F-4D97-AF65-F5344CB8AC3E}">
        <p14:creationId xmlns:p14="http://schemas.microsoft.com/office/powerpoint/2010/main" val="426192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98033" y="178933"/>
            <a:ext cx="7239681" cy="6433873"/>
          </a:xfrm>
          <a:prstGeom prst="rect">
            <a:avLst/>
          </a:prstGeom>
        </p:spPr>
      </p:pic>
      <p:sp>
        <p:nvSpPr>
          <p:cNvPr id="7" name="Rectangle 6"/>
          <p:cNvSpPr/>
          <p:nvPr/>
        </p:nvSpPr>
        <p:spPr>
          <a:xfrm>
            <a:off x="6916363" y="6243474"/>
            <a:ext cx="4988673" cy="369332"/>
          </a:xfrm>
          <a:prstGeom prst="rect">
            <a:avLst/>
          </a:prstGeom>
        </p:spPr>
        <p:txBody>
          <a:bodyPr wrap="none">
            <a:spAutoFit/>
          </a:bodyPr>
          <a:lstStyle/>
          <a:p>
            <a:r>
              <a:rPr lang="en-GB" dirty="0"/>
              <a:t>https://www.youtube.com/watch?v=vmiUecnDbh4</a:t>
            </a:r>
          </a:p>
        </p:txBody>
      </p:sp>
      <p:sp>
        <p:nvSpPr>
          <p:cNvPr id="8" name="TextBox 7"/>
          <p:cNvSpPr txBox="1"/>
          <p:nvPr/>
        </p:nvSpPr>
        <p:spPr>
          <a:xfrm>
            <a:off x="8180615" y="5874142"/>
            <a:ext cx="1482650" cy="369332"/>
          </a:xfrm>
          <a:prstGeom prst="rect">
            <a:avLst/>
          </a:prstGeom>
          <a:noFill/>
        </p:spPr>
        <p:txBody>
          <a:bodyPr wrap="none" rtlCol="0">
            <a:spAutoFit/>
          </a:bodyPr>
          <a:lstStyle/>
          <a:p>
            <a:r>
              <a:rPr lang="lt-LT" dirty="0"/>
              <a:t>OR </a:t>
            </a:r>
            <a:r>
              <a:rPr lang="lt-LT" dirty="0" err="1"/>
              <a:t>try</a:t>
            </a:r>
            <a:r>
              <a:rPr lang="lt-LT" dirty="0"/>
              <a:t> via link</a:t>
            </a:r>
            <a:endParaRPr lang="en-GB" dirty="0"/>
          </a:p>
        </p:txBody>
      </p:sp>
    </p:spTree>
    <p:extLst>
      <p:ext uri="{BB962C8B-B14F-4D97-AF65-F5344CB8AC3E}">
        <p14:creationId xmlns:p14="http://schemas.microsoft.com/office/powerpoint/2010/main" val="258109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601434" y="365125"/>
            <a:ext cx="10332607" cy="6280604"/>
          </a:xfrm>
          <a:prstGeom prst="rect">
            <a:avLst/>
          </a:prstGeom>
        </p:spPr>
      </p:pic>
      <p:sp>
        <p:nvSpPr>
          <p:cNvPr id="5" name="TextBox 4"/>
          <p:cNvSpPr txBox="1"/>
          <p:nvPr/>
        </p:nvSpPr>
        <p:spPr>
          <a:xfrm>
            <a:off x="3739243" y="3722914"/>
            <a:ext cx="3957943" cy="646331"/>
          </a:xfrm>
          <a:prstGeom prst="rect">
            <a:avLst/>
          </a:prstGeom>
          <a:noFill/>
        </p:spPr>
        <p:txBody>
          <a:bodyPr wrap="none" rtlCol="0">
            <a:spAutoFit/>
          </a:bodyPr>
          <a:lstStyle/>
          <a:p>
            <a:r>
              <a:rPr lang="lt-LT" sz="3600" dirty="0" err="1"/>
              <a:t>Run</a:t>
            </a:r>
            <a:r>
              <a:rPr lang="lt-LT" sz="3200" dirty="0"/>
              <a:t> via </a:t>
            </a:r>
            <a:r>
              <a:rPr lang="lt-LT" sz="3200" dirty="0" err="1"/>
              <a:t>command</a:t>
            </a:r>
            <a:r>
              <a:rPr lang="lt-LT" sz="3200" dirty="0"/>
              <a:t> line</a:t>
            </a:r>
            <a:endParaRPr lang="en-GB" sz="3200" dirty="0"/>
          </a:p>
        </p:txBody>
      </p:sp>
    </p:spTree>
    <p:extLst>
      <p:ext uri="{BB962C8B-B14F-4D97-AF65-F5344CB8AC3E}">
        <p14:creationId xmlns:p14="http://schemas.microsoft.com/office/powerpoint/2010/main" val="46130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run.bat (Windows) </a:t>
            </a:r>
            <a:r>
              <a:rPr lang="lt-LT" dirty="0" err="1"/>
              <a:t>or</a:t>
            </a:r>
            <a:r>
              <a:rPr lang="lt-LT" dirty="0"/>
              <a:t> run.sh (Linux)</a:t>
            </a:r>
            <a:endParaRPr lang="en-GB" dirty="0"/>
          </a:p>
        </p:txBody>
      </p:sp>
      <p:sp>
        <p:nvSpPr>
          <p:cNvPr id="3" name="Content Placeholder 2"/>
          <p:cNvSpPr>
            <a:spLocks noGrp="1"/>
          </p:cNvSpPr>
          <p:nvPr>
            <p:ph idx="1"/>
          </p:nvPr>
        </p:nvSpPr>
        <p:spPr/>
        <p:txBody>
          <a:bodyPr/>
          <a:lstStyle/>
          <a:p>
            <a:r>
              <a:rPr lang="lt-LT" dirty="0" err="1"/>
              <a:t>Bat</a:t>
            </a:r>
            <a:endParaRPr lang="lt-LT" dirty="0"/>
          </a:p>
          <a:p>
            <a:pPr marL="0" indent="0">
              <a:buNone/>
            </a:pPr>
            <a:r>
              <a:rPr lang="lt-LT" sz="2400" dirty="0">
                <a:solidFill>
                  <a:schemeClr val="accent2">
                    <a:lumMod val="75000"/>
                  </a:schemeClr>
                </a:solidFill>
              </a:rPr>
              <a:t>@echo </a:t>
            </a:r>
            <a:r>
              <a:rPr lang="lt-LT" sz="2400" dirty="0" err="1">
                <a:solidFill>
                  <a:schemeClr val="accent2">
                    <a:lumMod val="75000"/>
                  </a:schemeClr>
                </a:solidFill>
              </a:rPr>
              <a:t>off</a:t>
            </a:r>
            <a:endParaRPr lang="lt-LT" sz="2400" dirty="0">
              <a:solidFill>
                <a:schemeClr val="accent2">
                  <a:lumMod val="75000"/>
                </a:schemeClr>
              </a:solidFill>
            </a:endParaRPr>
          </a:p>
          <a:p>
            <a:pPr marL="0" indent="0">
              <a:buNone/>
            </a:pPr>
            <a:r>
              <a:rPr lang="lt-LT" sz="2400" dirty="0">
                <a:solidFill>
                  <a:schemeClr val="accent2">
                    <a:lumMod val="75000"/>
                  </a:schemeClr>
                </a:solidFill>
              </a:rPr>
              <a:t>"C:\Program </a:t>
            </a:r>
            <a:r>
              <a:rPr lang="lt-LT" sz="2400" dirty="0" err="1">
                <a:solidFill>
                  <a:schemeClr val="accent2">
                    <a:lumMod val="75000"/>
                  </a:schemeClr>
                </a:solidFill>
              </a:rPr>
              <a:t>Files</a:t>
            </a:r>
            <a:r>
              <a:rPr lang="lt-LT" sz="2400" dirty="0">
                <a:solidFill>
                  <a:schemeClr val="accent2">
                    <a:lumMod val="75000"/>
                  </a:schemeClr>
                </a:solidFill>
              </a:rPr>
              <a:t>\Java\jdk1.8.0_45\</a:t>
            </a:r>
            <a:r>
              <a:rPr lang="lt-LT" sz="2400" dirty="0" err="1">
                <a:solidFill>
                  <a:schemeClr val="accent2">
                    <a:lumMod val="75000"/>
                  </a:schemeClr>
                </a:solidFill>
              </a:rPr>
              <a:t>bin</a:t>
            </a:r>
            <a:r>
              <a:rPr lang="lt-LT" sz="2400" dirty="0">
                <a:solidFill>
                  <a:schemeClr val="accent2">
                    <a:lumMod val="75000"/>
                  </a:schemeClr>
                </a:solidFill>
              </a:rPr>
              <a:t>\java.exe" -</a:t>
            </a:r>
            <a:r>
              <a:rPr lang="lt-LT" sz="2400" dirty="0" err="1">
                <a:solidFill>
                  <a:schemeClr val="accent2">
                    <a:lumMod val="75000"/>
                  </a:schemeClr>
                </a:solidFill>
              </a:rPr>
              <a:t>jar</a:t>
            </a:r>
            <a:r>
              <a:rPr lang="lt-LT" sz="2400" dirty="0">
                <a:solidFill>
                  <a:schemeClr val="accent2">
                    <a:lumMod val="75000"/>
                  </a:schemeClr>
                </a:solidFill>
              </a:rPr>
              <a:t> Project2.jar  </a:t>
            </a:r>
          </a:p>
          <a:p>
            <a:pPr marL="0" indent="0">
              <a:buNone/>
            </a:pPr>
            <a:r>
              <a:rPr lang="lt-LT" sz="2400" dirty="0" err="1">
                <a:solidFill>
                  <a:schemeClr val="accent2">
                    <a:lumMod val="75000"/>
                  </a:schemeClr>
                </a:solidFill>
              </a:rPr>
              <a:t>pause</a:t>
            </a:r>
            <a:endParaRPr lang="lt-LT" sz="2400" dirty="0">
              <a:solidFill>
                <a:schemeClr val="accent2">
                  <a:lumMod val="75000"/>
                </a:schemeClr>
              </a:solidFill>
            </a:endParaRPr>
          </a:p>
          <a:p>
            <a:endParaRPr lang="lt-LT" dirty="0"/>
          </a:p>
          <a:p>
            <a:r>
              <a:rPr lang="lt-LT" dirty="0" err="1"/>
              <a:t>Bash</a:t>
            </a:r>
            <a:endParaRPr lang="lt-LT" dirty="0"/>
          </a:p>
          <a:p>
            <a:endParaRPr lang="lt-LT" dirty="0"/>
          </a:p>
          <a:p>
            <a:endParaRPr lang="en-GB" dirty="0"/>
          </a:p>
        </p:txBody>
      </p:sp>
      <p:sp>
        <p:nvSpPr>
          <p:cNvPr id="4" name="Rectangle 1"/>
          <p:cNvSpPr>
            <a:spLocks noChangeArrowheads="1"/>
          </p:cNvSpPr>
          <p:nvPr/>
        </p:nvSpPr>
        <p:spPr bwMode="auto">
          <a:xfrm>
            <a:off x="838200" y="4658930"/>
            <a:ext cx="61590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75000"/>
                  </a:schemeClr>
                </a:solidFill>
                <a:effectLst/>
                <a:latin typeface="Arial Unicode MS" panose="020B0604020202020204" pitchFamily="34" charset="-128"/>
              </a:rPr>
              <a:t>#!/bin/bash </a:t>
            </a:r>
            <a:endParaRPr kumimoji="0" lang="lt-LT" altLang="en-US" sz="2000" b="0" i="0" u="none" strike="noStrike" cap="none" normalizeH="0" baseline="0" dirty="0">
              <a:ln>
                <a:noFill/>
              </a:ln>
              <a:solidFill>
                <a:schemeClr val="accent2">
                  <a:lumMod val="75000"/>
                </a:schemeClr>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75000"/>
                  </a:schemeClr>
                </a:solidFill>
                <a:effectLst/>
                <a:latin typeface="Arial Unicode MS" panose="020B0604020202020204" pitchFamily="34" charset="-128"/>
              </a:rPr>
              <a:t>"$JAVA_HOME"/bin/java -jar /root/</a:t>
            </a:r>
            <a:r>
              <a:rPr kumimoji="0" lang="en-US" altLang="en-US" sz="2000" b="0" i="0" u="none" strike="noStrike" cap="none" normalizeH="0" baseline="0" dirty="0" err="1">
                <a:ln>
                  <a:noFill/>
                </a:ln>
                <a:solidFill>
                  <a:schemeClr val="accent2">
                    <a:lumMod val="75000"/>
                  </a:schemeClr>
                </a:solidFill>
                <a:effectLst/>
                <a:latin typeface="Arial Unicode MS" panose="020B0604020202020204" pitchFamily="34" charset="-128"/>
              </a:rPr>
              <a:t>umar</a:t>
            </a:r>
            <a:r>
              <a:rPr kumimoji="0" lang="en-US" altLang="en-US" sz="2000" b="0" i="0" u="none" strike="noStrike" cap="none" normalizeH="0" baseline="0" dirty="0">
                <a:ln>
                  <a:noFill/>
                </a:ln>
                <a:solidFill>
                  <a:schemeClr val="accent2">
                    <a:lumMod val="75000"/>
                  </a:schemeClr>
                </a:solidFill>
                <a:effectLst/>
                <a:latin typeface="Arial Unicode MS" panose="020B0604020202020204" pitchFamily="34" charset="-128"/>
              </a:rPr>
              <a:t>/bin/umar.jar</a:t>
            </a:r>
            <a:r>
              <a:rPr kumimoji="0" lang="en-US" altLang="en-US" sz="1600" b="0" i="0" u="none" strike="noStrike" cap="none" normalizeH="0" baseline="0" dirty="0">
                <a:ln>
                  <a:noFill/>
                </a:ln>
                <a:solidFill>
                  <a:schemeClr val="accent2">
                    <a:lumMod val="75000"/>
                  </a:schemeClr>
                </a:solidFill>
                <a:effectLst/>
              </a:rPr>
              <a:t> </a:t>
            </a:r>
            <a:endParaRPr kumimoji="0" lang="en-US" altLang="en-US" sz="4400" b="0" i="0" u="none" strike="noStrike" cap="none" normalizeH="0" baseline="0" dirty="0">
              <a:ln>
                <a:noFill/>
              </a:ln>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4764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Task</a:t>
            </a:r>
            <a:endParaRPr lang="en-GB" dirty="0"/>
          </a:p>
        </p:txBody>
      </p:sp>
      <p:sp>
        <p:nvSpPr>
          <p:cNvPr id="3" name="Content Placeholder 2"/>
          <p:cNvSpPr>
            <a:spLocks noGrp="1"/>
          </p:cNvSpPr>
          <p:nvPr>
            <p:ph idx="1"/>
          </p:nvPr>
        </p:nvSpPr>
        <p:spPr/>
        <p:txBody>
          <a:bodyPr/>
          <a:lstStyle/>
          <a:p>
            <a:r>
              <a:rPr lang="en-US" dirty="0"/>
              <a:t>Create your artifact as Maven or Gradle project</a:t>
            </a:r>
            <a:endParaRPr lang="lt-LT" dirty="0"/>
          </a:p>
          <a:p>
            <a:r>
              <a:rPr lang="en-US" dirty="0"/>
              <a:t>Use that artifact as dependency on parent project</a:t>
            </a:r>
            <a:endParaRPr lang="lt-LT" dirty="0"/>
          </a:p>
        </p:txBody>
      </p:sp>
    </p:spTree>
    <p:extLst>
      <p:ext uri="{BB962C8B-B14F-4D97-AF65-F5344CB8AC3E}">
        <p14:creationId xmlns:p14="http://schemas.microsoft.com/office/powerpoint/2010/main" val="291794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Links</a:t>
            </a:r>
            <a:endParaRPr lang="en-GB" dirty="0"/>
          </a:p>
        </p:txBody>
      </p:sp>
      <p:sp>
        <p:nvSpPr>
          <p:cNvPr id="4" name="Rectangle 3"/>
          <p:cNvSpPr/>
          <p:nvPr/>
        </p:nvSpPr>
        <p:spPr>
          <a:xfrm>
            <a:off x="838200" y="1823748"/>
            <a:ext cx="5491311" cy="369332"/>
          </a:xfrm>
          <a:prstGeom prst="rect">
            <a:avLst/>
          </a:prstGeom>
        </p:spPr>
        <p:txBody>
          <a:bodyPr wrap="none">
            <a:spAutoFit/>
          </a:bodyPr>
          <a:lstStyle/>
          <a:p>
            <a:r>
              <a:rPr lang="en-GB" dirty="0"/>
              <a:t>https://www.excelsior-usa.com/articles/java-to-exe.html</a:t>
            </a:r>
          </a:p>
        </p:txBody>
      </p:sp>
      <p:sp>
        <p:nvSpPr>
          <p:cNvPr id="5" name="Rectangle 4"/>
          <p:cNvSpPr/>
          <p:nvPr/>
        </p:nvSpPr>
        <p:spPr>
          <a:xfrm>
            <a:off x="838200" y="2326140"/>
            <a:ext cx="4988673" cy="369332"/>
          </a:xfrm>
          <a:prstGeom prst="rect">
            <a:avLst/>
          </a:prstGeom>
        </p:spPr>
        <p:txBody>
          <a:bodyPr wrap="none">
            <a:spAutoFit/>
          </a:bodyPr>
          <a:lstStyle/>
          <a:p>
            <a:r>
              <a:rPr lang="en-GB" dirty="0"/>
              <a:t>https://www.youtube.com/watch?v=vmiUecnDbh4</a:t>
            </a:r>
          </a:p>
        </p:txBody>
      </p:sp>
      <p:sp>
        <p:nvSpPr>
          <p:cNvPr id="6" name="Rectangle 5"/>
          <p:cNvSpPr/>
          <p:nvPr/>
        </p:nvSpPr>
        <p:spPr>
          <a:xfrm>
            <a:off x="838200" y="2828532"/>
            <a:ext cx="5458738" cy="369332"/>
          </a:xfrm>
          <a:prstGeom prst="rect">
            <a:avLst/>
          </a:prstGeom>
        </p:spPr>
        <p:txBody>
          <a:bodyPr wrap="none">
            <a:spAutoFit/>
          </a:bodyPr>
          <a:lstStyle/>
          <a:p>
            <a:r>
              <a:rPr lang="en-GB" dirty="0"/>
              <a:t>http://www.skylit.com/javamethods/faqs/createjar.html</a:t>
            </a:r>
          </a:p>
        </p:txBody>
      </p:sp>
    </p:spTree>
    <p:extLst>
      <p:ext uri="{BB962C8B-B14F-4D97-AF65-F5344CB8AC3E}">
        <p14:creationId xmlns:p14="http://schemas.microsoft.com/office/powerpoint/2010/main" val="93087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Agenda</a:t>
            </a:r>
            <a:endParaRPr lang="en-GB" dirty="0"/>
          </a:p>
        </p:txBody>
      </p:sp>
      <p:sp>
        <p:nvSpPr>
          <p:cNvPr id="3" name="Content Placeholder 2"/>
          <p:cNvSpPr>
            <a:spLocks noGrp="1"/>
          </p:cNvSpPr>
          <p:nvPr>
            <p:ph idx="1"/>
          </p:nvPr>
        </p:nvSpPr>
        <p:spPr/>
        <p:txBody>
          <a:bodyPr/>
          <a:lstStyle/>
          <a:p>
            <a:r>
              <a:rPr lang="lt-LT" dirty="0" err="1"/>
              <a:t>Introduction</a:t>
            </a:r>
            <a:r>
              <a:rPr lang="lt-LT" dirty="0"/>
              <a:t> to </a:t>
            </a:r>
            <a:r>
              <a:rPr lang="lt-LT" dirty="0" err="1"/>
              <a:t>libraries</a:t>
            </a:r>
            <a:endParaRPr lang="lt-LT" dirty="0"/>
          </a:p>
          <a:p>
            <a:r>
              <a:rPr lang="lt-LT" dirty="0" err="1">
                <a:solidFill>
                  <a:schemeClr val="bg1">
                    <a:lumMod val="65000"/>
                  </a:schemeClr>
                </a:solidFill>
              </a:rPr>
              <a:t>Create</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solidFill>
                  <a:schemeClr val="bg1">
                    <a:lumMod val="65000"/>
                  </a:schemeClr>
                </a:solidFill>
              </a:rPr>
              <a:t>Use</a:t>
            </a:r>
            <a:r>
              <a:rPr lang="lt-LT" dirty="0">
                <a:solidFill>
                  <a:schemeClr val="bg1">
                    <a:lumMod val="65000"/>
                  </a:schemeClr>
                </a:solidFill>
              </a:rPr>
              <a:t> </a:t>
            </a:r>
            <a:r>
              <a:rPr lang="lt-LT" dirty="0" err="1">
                <a:solidFill>
                  <a:schemeClr val="bg1">
                    <a:lumMod val="65000"/>
                  </a:schemeClr>
                </a:solidFill>
              </a:rPr>
              <a:t>created</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solidFill>
                  <a:schemeClr val="bg1">
                    <a:lumMod val="65000"/>
                  </a:schemeClr>
                </a:solidFill>
              </a:rPr>
              <a:t>Make</a:t>
            </a:r>
            <a:r>
              <a:rPr lang="lt-LT" dirty="0">
                <a:solidFill>
                  <a:schemeClr val="bg1">
                    <a:lumMod val="65000"/>
                  </a:schemeClr>
                </a:solidFill>
              </a:rPr>
              <a:t> </a:t>
            </a:r>
            <a:r>
              <a:rPr lang="lt-LT" dirty="0" err="1">
                <a:solidFill>
                  <a:schemeClr val="bg1">
                    <a:lumMod val="65000"/>
                  </a:schemeClr>
                </a:solidFill>
              </a:rPr>
              <a:t>program</a:t>
            </a:r>
            <a:r>
              <a:rPr lang="lt-LT" dirty="0">
                <a:solidFill>
                  <a:schemeClr val="bg1">
                    <a:lumMod val="65000"/>
                  </a:schemeClr>
                </a:solidFill>
              </a:rPr>
              <a:t> </a:t>
            </a:r>
            <a:r>
              <a:rPr lang="lt-LT" dirty="0" err="1">
                <a:solidFill>
                  <a:schemeClr val="bg1">
                    <a:lumMod val="65000"/>
                  </a:schemeClr>
                </a:solidFill>
              </a:rPr>
              <a:t>executable</a:t>
            </a:r>
            <a:endParaRPr lang="lt-LT" dirty="0">
              <a:solidFill>
                <a:schemeClr val="bg1">
                  <a:lumMod val="65000"/>
                </a:schemeClr>
              </a:solidFill>
            </a:endParaRPr>
          </a:p>
        </p:txBody>
      </p:sp>
    </p:spTree>
    <p:extLst>
      <p:ext uri="{BB962C8B-B14F-4D97-AF65-F5344CB8AC3E}">
        <p14:creationId xmlns:p14="http://schemas.microsoft.com/office/powerpoint/2010/main" val="156349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Java Library</a:t>
            </a:r>
            <a:r>
              <a:rPr lang="lt-LT" dirty="0"/>
              <a:t> (1/2)</a:t>
            </a:r>
            <a:endParaRPr lang="en-GB" dirty="0"/>
          </a:p>
        </p:txBody>
      </p:sp>
      <p:sp>
        <p:nvSpPr>
          <p:cNvPr id="3" name="Content Placeholder 2"/>
          <p:cNvSpPr>
            <a:spLocks noGrp="1"/>
          </p:cNvSpPr>
          <p:nvPr>
            <p:ph idx="1"/>
          </p:nvPr>
        </p:nvSpPr>
        <p:spPr/>
        <p:txBody>
          <a:bodyPr>
            <a:normAutofit fontScale="92500"/>
          </a:bodyPr>
          <a:lstStyle/>
          <a:p>
            <a:pPr marL="0" indent="0">
              <a:buNone/>
            </a:pPr>
            <a:r>
              <a:rPr lang="lt-LT" dirty="0" err="1"/>
              <a:t>According</a:t>
            </a:r>
            <a:r>
              <a:rPr lang="lt-LT" dirty="0"/>
              <a:t> to WIKI:</a:t>
            </a:r>
          </a:p>
          <a:p>
            <a:pPr marL="0" indent="0">
              <a:buNone/>
            </a:pPr>
            <a:r>
              <a:rPr lang="en-GB" dirty="0"/>
              <a:t>The Java Class Library (JCL) is a set of dynamically loadable libraries that Java applications can call at run time.</a:t>
            </a:r>
            <a:endParaRPr lang="lt-LT" dirty="0"/>
          </a:p>
          <a:p>
            <a:pPr marL="0" indent="0">
              <a:buNone/>
            </a:pPr>
            <a:endParaRPr lang="lt-LT" dirty="0"/>
          </a:p>
          <a:p>
            <a:pPr marL="0" indent="0">
              <a:buNone/>
            </a:pPr>
            <a:r>
              <a:rPr lang="en-GB" dirty="0"/>
              <a:t>The standard java library consists of a number of packages. Each package in turn consists of a number of classes (that provide similar functionality).</a:t>
            </a:r>
          </a:p>
          <a:p>
            <a:pPr marL="0" indent="0">
              <a:buNone/>
            </a:pPr>
            <a:br>
              <a:rPr lang="en-GB" dirty="0"/>
            </a:br>
            <a:r>
              <a:rPr lang="en-GB" b="1" dirty="0"/>
              <a:t>Most Widely Used Core Java Packages &amp; Internal Libraries</a:t>
            </a:r>
          </a:p>
          <a:p>
            <a:pPr marL="0" indent="0">
              <a:buNone/>
            </a:pPr>
            <a:r>
              <a:rPr lang="en-GB" dirty="0"/>
              <a:t>These are the java libraries that are bundled with JDK and used for almost any application developed in java.</a:t>
            </a:r>
          </a:p>
          <a:p>
            <a:pPr marL="0" indent="0">
              <a:buNone/>
            </a:pPr>
            <a:endParaRPr lang="en-GB" dirty="0"/>
          </a:p>
        </p:txBody>
      </p:sp>
    </p:spTree>
    <p:extLst>
      <p:ext uri="{BB962C8B-B14F-4D97-AF65-F5344CB8AC3E}">
        <p14:creationId xmlns:p14="http://schemas.microsoft.com/office/powerpoint/2010/main" val="22707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Java Library</a:t>
            </a:r>
            <a:r>
              <a:rPr lang="lt-LT" dirty="0"/>
              <a:t> (2/2)</a:t>
            </a:r>
            <a:endParaRPr lang="en-GB" dirty="0"/>
          </a:p>
        </p:txBody>
      </p:sp>
      <p:sp>
        <p:nvSpPr>
          <p:cNvPr id="3" name="Content Placeholder 2"/>
          <p:cNvSpPr>
            <a:spLocks noGrp="1"/>
          </p:cNvSpPr>
          <p:nvPr>
            <p:ph idx="1"/>
          </p:nvPr>
        </p:nvSpPr>
        <p:spPr>
          <a:xfrm>
            <a:off x="277586" y="1502230"/>
            <a:ext cx="11658600" cy="5355770"/>
          </a:xfrm>
        </p:spPr>
        <p:txBody>
          <a:bodyPr>
            <a:normAutofit fontScale="70000" lnSpcReduction="20000"/>
          </a:bodyPr>
          <a:lstStyle/>
          <a:p>
            <a:r>
              <a:rPr lang="en-GB" b="1" dirty="0" err="1"/>
              <a:t>Java.lang</a:t>
            </a:r>
            <a:endParaRPr lang="lt-LT" b="1" dirty="0"/>
          </a:p>
          <a:p>
            <a:pPr lvl="1"/>
            <a:r>
              <a:rPr lang="en-GB" dirty="0"/>
              <a:t>The </a:t>
            </a:r>
            <a:r>
              <a:rPr lang="en-GB" dirty="0" err="1"/>
              <a:t>java.lang</a:t>
            </a:r>
            <a:r>
              <a:rPr lang="en-GB" dirty="0"/>
              <a:t> package contains the classes and interfaces that are fundamental to the core Java language.</a:t>
            </a:r>
            <a:endParaRPr lang="en-GB" b="1" dirty="0"/>
          </a:p>
          <a:p>
            <a:r>
              <a:rPr lang="en-GB" b="1" dirty="0" err="1"/>
              <a:t>Java.util</a:t>
            </a:r>
            <a:endParaRPr lang="lt-LT" b="1" dirty="0"/>
          </a:p>
          <a:p>
            <a:pPr lvl="1"/>
            <a:r>
              <a:rPr lang="en-GB" dirty="0"/>
              <a:t>This library provides users with generic java utilities like collections framework, formatted printing and scanning, array manipulation utilities, event model, date and time facilities, internationalization and miscellaneous utility classes</a:t>
            </a:r>
            <a:endParaRPr lang="en-GB" b="1" dirty="0"/>
          </a:p>
          <a:p>
            <a:r>
              <a:rPr lang="en-GB" b="1" dirty="0"/>
              <a:t>Java.io</a:t>
            </a:r>
            <a:endParaRPr lang="lt-LT" b="1" dirty="0"/>
          </a:p>
          <a:p>
            <a:pPr lvl="1"/>
            <a:r>
              <a:rPr lang="en-GB" dirty="0"/>
              <a:t>This library is very useful and contains the classes that handle fundamental input and output operations in Java</a:t>
            </a:r>
            <a:endParaRPr lang="en-GB" b="1" dirty="0"/>
          </a:p>
          <a:p>
            <a:r>
              <a:rPr lang="en-GB" b="1" dirty="0"/>
              <a:t>Java.net</a:t>
            </a:r>
            <a:endParaRPr lang="lt-LT" b="1" dirty="0"/>
          </a:p>
          <a:p>
            <a:pPr lvl="1"/>
            <a:r>
              <a:rPr lang="en-GB" dirty="0"/>
              <a:t>The package java.net contains classes and interfaces that provide a powerful infrastructure for networking in Java</a:t>
            </a:r>
            <a:endParaRPr lang="en-GB" b="1" dirty="0"/>
          </a:p>
          <a:p>
            <a:r>
              <a:rPr lang="en-GB" b="1" dirty="0" err="1"/>
              <a:t>Java.security</a:t>
            </a:r>
            <a:endParaRPr lang="lt-LT" b="1" dirty="0"/>
          </a:p>
          <a:p>
            <a:pPr lvl="1"/>
            <a:r>
              <a:rPr lang="en-GB" dirty="0"/>
              <a:t>This package has several classes that allow users to encrypt a file using a user-provided key. It supports a cryptograph and digital signature.</a:t>
            </a:r>
            <a:endParaRPr lang="en-GB" b="1" dirty="0"/>
          </a:p>
          <a:p>
            <a:r>
              <a:rPr lang="en-GB" b="1" dirty="0" err="1"/>
              <a:t>Java.sql</a:t>
            </a:r>
            <a:endParaRPr lang="lt-LT" b="1" dirty="0"/>
          </a:p>
          <a:p>
            <a:pPr lvl="1"/>
            <a:r>
              <a:rPr lang="en-GB" dirty="0"/>
              <a:t>It contains all the SQL related classes and interfaces. This package provides the API for accessing and processing data stored in a data source</a:t>
            </a:r>
            <a:endParaRPr lang="en-GB" b="1" dirty="0"/>
          </a:p>
          <a:p>
            <a:r>
              <a:rPr lang="en-GB" b="1" dirty="0" err="1"/>
              <a:t>Java.swing</a:t>
            </a:r>
            <a:endParaRPr lang="lt-LT" b="1" dirty="0"/>
          </a:p>
          <a:p>
            <a:pPr lvl="1"/>
            <a:r>
              <a:rPr lang="en-GB" dirty="0"/>
              <a:t>The UI library for developing desktop Java applications.</a:t>
            </a:r>
            <a:endParaRPr lang="en-GB" b="1" dirty="0"/>
          </a:p>
        </p:txBody>
      </p:sp>
    </p:spTree>
    <p:extLst>
      <p:ext uri="{BB962C8B-B14F-4D97-AF65-F5344CB8AC3E}">
        <p14:creationId xmlns:p14="http://schemas.microsoft.com/office/powerpoint/2010/main" val="313929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45+ Most Useful Java Libraries</a:t>
            </a:r>
            <a:r>
              <a:rPr lang="lt-LT" b="1" dirty="0"/>
              <a:t> (2014)</a:t>
            </a:r>
            <a:endParaRPr lang="en-GB" dirty="0"/>
          </a:p>
        </p:txBody>
      </p:sp>
      <p:sp>
        <p:nvSpPr>
          <p:cNvPr id="3" name="Content Placeholder 2"/>
          <p:cNvSpPr>
            <a:spLocks noGrp="1"/>
          </p:cNvSpPr>
          <p:nvPr>
            <p:ph idx="1"/>
          </p:nvPr>
        </p:nvSpPr>
        <p:spPr/>
        <p:txBody>
          <a:bodyPr/>
          <a:lstStyle/>
          <a:p>
            <a:pPr marL="0" indent="0">
              <a:buNone/>
            </a:pPr>
            <a:r>
              <a:rPr lang="en-GB" dirty="0"/>
              <a:t>There are hundreds of Java libraries available today that cover every type of programming problem a Java developer is likely to come across. This article will take a look at Java libraries (core java and third party) </a:t>
            </a:r>
            <a:r>
              <a:rPr lang="en-GB" dirty="0">
                <a:hlinkClick r:id="rId2"/>
              </a:rPr>
              <a:t>every Java developer should know</a:t>
            </a:r>
            <a:r>
              <a:rPr lang="en-GB" dirty="0"/>
              <a:t> about before they write their first piece of code. Unfortunately, you will not find any of below mentioned third party libraries in </a:t>
            </a:r>
            <a:r>
              <a:rPr lang="en-GB" dirty="0">
                <a:hlinkClick r:id="rId3"/>
              </a:rPr>
              <a:t>java books</a:t>
            </a:r>
            <a:r>
              <a:rPr lang="en-GB" dirty="0"/>
              <a:t> since they are mostly project and requirements specific.</a:t>
            </a:r>
            <a:endParaRPr lang="lt-LT" dirty="0"/>
          </a:p>
        </p:txBody>
      </p:sp>
      <p:sp>
        <p:nvSpPr>
          <p:cNvPr id="4" name="Rectangle 3"/>
          <p:cNvSpPr/>
          <p:nvPr/>
        </p:nvSpPr>
        <p:spPr>
          <a:xfrm>
            <a:off x="3331029" y="6311900"/>
            <a:ext cx="8022771" cy="369332"/>
          </a:xfrm>
          <a:prstGeom prst="rect">
            <a:avLst/>
          </a:prstGeom>
        </p:spPr>
        <p:txBody>
          <a:bodyPr wrap="square">
            <a:spAutoFit/>
          </a:bodyPr>
          <a:lstStyle/>
          <a:p>
            <a:r>
              <a:rPr lang="en-GB" dirty="0"/>
              <a:t>http://www.fromdev.com/2014/10/most-widely-used-java-libraries.html</a:t>
            </a:r>
          </a:p>
        </p:txBody>
      </p:sp>
    </p:spTree>
    <p:extLst>
      <p:ext uri="{BB962C8B-B14F-4D97-AF65-F5344CB8AC3E}">
        <p14:creationId xmlns:p14="http://schemas.microsoft.com/office/powerpoint/2010/main" val="115807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Task</a:t>
            </a:r>
            <a:endParaRPr lang="en-GB" dirty="0"/>
          </a:p>
        </p:txBody>
      </p:sp>
      <p:sp>
        <p:nvSpPr>
          <p:cNvPr id="3" name="Content Placeholder 2"/>
          <p:cNvSpPr>
            <a:spLocks noGrp="1"/>
          </p:cNvSpPr>
          <p:nvPr>
            <p:ph idx="1"/>
          </p:nvPr>
        </p:nvSpPr>
        <p:spPr/>
        <p:txBody>
          <a:bodyPr/>
          <a:lstStyle/>
          <a:p>
            <a:r>
              <a:rPr lang="lt-LT" dirty="0" err="1"/>
              <a:t>Create</a:t>
            </a:r>
            <a:r>
              <a:rPr lang="lt-LT" dirty="0"/>
              <a:t> </a:t>
            </a:r>
            <a:r>
              <a:rPr lang="lt-LT" dirty="0" err="1"/>
              <a:t>simple</a:t>
            </a:r>
            <a:r>
              <a:rPr lang="lt-LT" dirty="0"/>
              <a:t> </a:t>
            </a:r>
            <a:r>
              <a:rPr lang="lt-LT" dirty="0" err="1"/>
              <a:t>application</a:t>
            </a:r>
            <a:endParaRPr lang="lt-LT" dirty="0"/>
          </a:p>
          <a:p>
            <a:r>
              <a:rPr lang="lt-LT" dirty="0" err="1"/>
              <a:t>Find</a:t>
            </a:r>
            <a:r>
              <a:rPr lang="lt-LT" dirty="0"/>
              <a:t> log4j </a:t>
            </a:r>
            <a:r>
              <a:rPr lang="lt-LT" dirty="0" err="1"/>
              <a:t>library</a:t>
            </a:r>
            <a:r>
              <a:rPr lang="lt-LT" dirty="0"/>
              <a:t> </a:t>
            </a:r>
            <a:r>
              <a:rPr lang="lt-LT" dirty="0" err="1"/>
              <a:t>and</a:t>
            </a:r>
            <a:r>
              <a:rPr lang="lt-LT" dirty="0"/>
              <a:t> </a:t>
            </a:r>
            <a:r>
              <a:rPr lang="lt-LT" dirty="0" err="1"/>
              <a:t>include</a:t>
            </a:r>
            <a:r>
              <a:rPr lang="lt-LT" dirty="0"/>
              <a:t> </a:t>
            </a:r>
            <a:r>
              <a:rPr lang="lt-LT" dirty="0" err="1"/>
              <a:t>into</a:t>
            </a:r>
            <a:r>
              <a:rPr lang="lt-LT" dirty="0"/>
              <a:t> </a:t>
            </a:r>
            <a:r>
              <a:rPr lang="lt-LT" dirty="0" err="1"/>
              <a:t>your</a:t>
            </a:r>
            <a:r>
              <a:rPr lang="lt-LT" dirty="0"/>
              <a:t> </a:t>
            </a:r>
            <a:r>
              <a:rPr lang="lt-LT" dirty="0" err="1"/>
              <a:t>application</a:t>
            </a:r>
            <a:endParaRPr lang="lt-LT" dirty="0"/>
          </a:p>
          <a:p>
            <a:pPr marL="0" indent="0">
              <a:buNone/>
            </a:pPr>
            <a:endParaRPr lang="lt-LT" dirty="0"/>
          </a:p>
          <a:p>
            <a:pPr marL="0" indent="0">
              <a:buNone/>
            </a:pPr>
            <a:r>
              <a:rPr lang="lt-LT" dirty="0" err="1"/>
              <a:t>Every</a:t>
            </a:r>
            <a:r>
              <a:rPr lang="lt-LT" dirty="0"/>
              <a:t> </a:t>
            </a:r>
            <a:r>
              <a:rPr lang="lt-LT" dirty="0" err="1"/>
              <a:t>libraries</a:t>
            </a:r>
            <a:r>
              <a:rPr lang="lt-LT" dirty="0"/>
              <a:t> </a:t>
            </a:r>
            <a:r>
              <a:rPr lang="lt-LT" dirty="0" err="1"/>
              <a:t>has</a:t>
            </a:r>
            <a:r>
              <a:rPr lang="lt-LT" dirty="0"/>
              <a:t> </a:t>
            </a:r>
            <a:r>
              <a:rPr lang="lt-LT" dirty="0" err="1"/>
              <a:t>documentations</a:t>
            </a:r>
            <a:r>
              <a:rPr lang="lt-LT" dirty="0"/>
              <a:t>, </a:t>
            </a:r>
            <a:r>
              <a:rPr lang="lt-LT" dirty="0" err="1"/>
              <a:t>examples</a:t>
            </a:r>
            <a:r>
              <a:rPr lang="lt-LT" dirty="0"/>
              <a:t>. </a:t>
            </a:r>
            <a:r>
              <a:rPr lang="lt-LT" dirty="0" err="1"/>
              <a:t>Find</a:t>
            </a:r>
            <a:r>
              <a:rPr lang="lt-LT" dirty="0"/>
              <a:t> </a:t>
            </a:r>
            <a:r>
              <a:rPr lang="lt-LT" dirty="0" err="1"/>
              <a:t>one</a:t>
            </a:r>
            <a:r>
              <a:rPr lang="lt-LT" dirty="0"/>
              <a:t> </a:t>
            </a:r>
            <a:r>
              <a:rPr lang="lt-LT" dirty="0" err="1"/>
              <a:t>and</a:t>
            </a:r>
            <a:r>
              <a:rPr lang="lt-LT" dirty="0"/>
              <a:t> </a:t>
            </a:r>
            <a:r>
              <a:rPr lang="lt-LT" dirty="0" err="1"/>
              <a:t>use</a:t>
            </a:r>
            <a:r>
              <a:rPr lang="lt-LT" dirty="0"/>
              <a:t> </a:t>
            </a:r>
            <a:r>
              <a:rPr lang="lt-LT" dirty="0" err="1"/>
              <a:t>on</a:t>
            </a:r>
            <a:r>
              <a:rPr lang="lt-LT" dirty="0"/>
              <a:t> </a:t>
            </a:r>
            <a:r>
              <a:rPr lang="lt-LT" dirty="0" err="1"/>
              <a:t>your</a:t>
            </a:r>
            <a:r>
              <a:rPr lang="lt-LT" dirty="0"/>
              <a:t> </a:t>
            </a:r>
            <a:r>
              <a:rPr lang="lt-LT" dirty="0" err="1"/>
              <a:t>application</a:t>
            </a:r>
            <a:r>
              <a:rPr lang="lt-LT" dirty="0"/>
              <a:t>.</a:t>
            </a:r>
          </a:p>
          <a:p>
            <a:pPr marL="0" indent="0">
              <a:buNone/>
            </a:pPr>
            <a:endParaRPr lang="lt-LT" dirty="0"/>
          </a:p>
          <a:p>
            <a:pPr marL="0" indent="0">
              <a:buNone/>
            </a:pPr>
            <a:endParaRPr lang="lt-LT" dirty="0"/>
          </a:p>
          <a:p>
            <a:pPr marL="0" indent="0">
              <a:buNone/>
            </a:pPr>
            <a:r>
              <a:rPr lang="lt-LT" dirty="0" err="1"/>
              <a:t>Compile</a:t>
            </a:r>
            <a:r>
              <a:rPr lang="lt-LT" dirty="0"/>
              <a:t> </a:t>
            </a:r>
            <a:r>
              <a:rPr lang="lt-LT" dirty="0" err="1"/>
              <a:t>till</a:t>
            </a:r>
            <a:r>
              <a:rPr lang="lt-LT" dirty="0"/>
              <a:t> </a:t>
            </a:r>
            <a:r>
              <a:rPr lang="lt-LT" dirty="0" err="1"/>
              <a:t>success</a:t>
            </a:r>
            <a:endParaRPr lang="en-GB" dirty="0"/>
          </a:p>
        </p:txBody>
      </p:sp>
    </p:spTree>
    <p:extLst>
      <p:ext uri="{BB962C8B-B14F-4D97-AF65-F5344CB8AC3E}">
        <p14:creationId xmlns:p14="http://schemas.microsoft.com/office/powerpoint/2010/main" val="63365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Agenda</a:t>
            </a:r>
            <a:endParaRPr lang="en-GB" dirty="0"/>
          </a:p>
        </p:txBody>
      </p:sp>
      <p:sp>
        <p:nvSpPr>
          <p:cNvPr id="3" name="Content Placeholder 2"/>
          <p:cNvSpPr>
            <a:spLocks noGrp="1"/>
          </p:cNvSpPr>
          <p:nvPr>
            <p:ph idx="1"/>
          </p:nvPr>
        </p:nvSpPr>
        <p:spPr/>
        <p:txBody>
          <a:bodyPr/>
          <a:lstStyle/>
          <a:p>
            <a:r>
              <a:rPr lang="lt-LT" dirty="0" err="1">
                <a:solidFill>
                  <a:schemeClr val="bg1">
                    <a:lumMod val="65000"/>
                  </a:schemeClr>
                </a:solidFill>
              </a:rPr>
              <a:t>Introduction</a:t>
            </a:r>
            <a:r>
              <a:rPr lang="lt-LT" dirty="0">
                <a:solidFill>
                  <a:schemeClr val="bg1">
                    <a:lumMod val="65000"/>
                  </a:schemeClr>
                </a:solidFill>
              </a:rPr>
              <a:t> to </a:t>
            </a:r>
            <a:r>
              <a:rPr lang="lt-LT" dirty="0" err="1">
                <a:solidFill>
                  <a:schemeClr val="bg1">
                    <a:lumMod val="65000"/>
                  </a:schemeClr>
                </a:solidFill>
              </a:rPr>
              <a:t>libraries</a:t>
            </a:r>
            <a:endParaRPr lang="lt-LT" dirty="0">
              <a:solidFill>
                <a:schemeClr val="bg1">
                  <a:lumMod val="65000"/>
                </a:schemeClr>
              </a:solidFill>
            </a:endParaRPr>
          </a:p>
          <a:p>
            <a:r>
              <a:rPr lang="lt-LT" dirty="0" err="1"/>
              <a:t>Create</a:t>
            </a:r>
            <a:r>
              <a:rPr lang="lt-LT" dirty="0"/>
              <a:t> </a:t>
            </a:r>
            <a:r>
              <a:rPr lang="lt-LT" dirty="0" err="1"/>
              <a:t>library</a:t>
            </a:r>
            <a:endParaRPr lang="lt-LT" dirty="0"/>
          </a:p>
          <a:p>
            <a:r>
              <a:rPr lang="lt-LT" dirty="0" err="1">
                <a:solidFill>
                  <a:schemeClr val="bg1">
                    <a:lumMod val="65000"/>
                  </a:schemeClr>
                </a:solidFill>
              </a:rPr>
              <a:t>Use</a:t>
            </a:r>
            <a:r>
              <a:rPr lang="lt-LT" dirty="0">
                <a:solidFill>
                  <a:schemeClr val="bg1">
                    <a:lumMod val="65000"/>
                  </a:schemeClr>
                </a:solidFill>
              </a:rPr>
              <a:t> </a:t>
            </a:r>
            <a:r>
              <a:rPr lang="lt-LT" dirty="0" err="1">
                <a:solidFill>
                  <a:schemeClr val="bg1">
                    <a:lumMod val="65000"/>
                  </a:schemeClr>
                </a:solidFill>
              </a:rPr>
              <a:t>created</a:t>
            </a:r>
            <a:r>
              <a:rPr lang="lt-LT" dirty="0">
                <a:solidFill>
                  <a:schemeClr val="bg1">
                    <a:lumMod val="65000"/>
                  </a:schemeClr>
                </a:solidFill>
              </a:rPr>
              <a:t> </a:t>
            </a:r>
            <a:r>
              <a:rPr lang="lt-LT" dirty="0" err="1">
                <a:solidFill>
                  <a:schemeClr val="bg1">
                    <a:lumMod val="65000"/>
                  </a:schemeClr>
                </a:solidFill>
              </a:rPr>
              <a:t>library</a:t>
            </a:r>
            <a:endParaRPr lang="lt-LT" dirty="0">
              <a:solidFill>
                <a:schemeClr val="bg1">
                  <a:lumMod val="65000"/>
                </a:schemeClr>
              </a:solidFill>
            </a:endParaRPr>
          </a:p>
          <a:p>
            <a:r>
              <a:rPr lang="lt-LT" dirty="0" err="1">
                <a:solidFill>
                  <a:schemeClr val="bg1">
                    <a:lumMod val="65000"/>
                  </a:schemeClr>
                </a:solidFill>
              </a:rPr>
              <a:t>Make</a:t>
            </a:r>
            <a:r>
              <a:rPr lang="lt-LT" dirty="0">
                <a:solidFill>
                  <a:schemeClr val="bg1">
                    <a:lumMod val="65000"/>
                  </a:schemeClr>
                </a:solidFill>
              </a:rPr>
              <a:t> </a:t>
            </a:r>
            <a:r>
              <a:rPr lang="lt-LT" dirty="0" err="1">
                <a:solidFill>
                  <a:schemeClr val="bg1">
                    <a:lumMod val="65000"/>
                  </a:schemeClr>
                </a:solidFill>
              </a:rPr>
              <a:t>program</a:t>
            </a:r>
            <a:r>
              <a:rPr lang="lt-LT" dirty="0">
                <a:solidFill>
                  <a:schemeClr val="bg1">
                    <a:lumMod val="65000"/>
                  </a:schemeClr>
                </a:solidFill>
              </a:rPr>
              <a:t> </a:t>
            </a:r>
            <a:r>
              <a:rPr lang="lt-LT" dirty="0" err="1">
                <a:solidFill>
                  <a:schemeClr val="bg1">
                    <a:lumMod val="65000"/>
                  </a:schemeClr>
                </a:solidFill>
              </a:rPr>
              <a:t>executable</a:t>
            </a:r>
            <a:endParaRPr lang="lt-LT" dirty="0">
              <a:solidFill>
                <a:schemeClr val="bg1">
                  <a:lumMod val="65000"/>
                </a:schemeClr>
              </a:solidFill>
            </a:endParaRPr>
          </a:p>
        </p:txBody>
      </p:sp>
    </p:spTree>
    <p:extLst>
      <p:ext uri="{BB962C8B-B14F-4D97-AF65-F5344CB8AC3E}">
        <p14:creationId xmlns:p14="http://schemas.microsoft.com/office/powerpoint/2010/main" val="325247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My</a:t>
            </a:r>
            <a:r>
              <a:rPr lang="lt-LT" dirty="0"/>
              <a:t> </a:t>
            </a:r>
            <a:r>
              <a:rPr lang="lt-LT" dirty="0" err="1"/>
              <a:t>Simple</a:t>
            </a:r>
            <a:r>
              <a:rPr lang="lt-LT" dirty="0"/>
              <a:t> </a:t>
            </a:r>
            <a:r>
              <a:rPr lang="lt-LT" dirty="0" err="1"/>
              <a:t>Library</a:t>
            </a:r>
            <a:endParaRPr lang="en-GB" dirty="0"/>
          </a:p>
        </p:txBody>
      </p:sp>
      <p:sp>
        <p:nvSpPr>
          <p:cNvPr id="3" name="Content Placeholder 2"/>
          <p:cNvSpPr>
            <a:spLocks noGrp="1"/>
          </p:cNvSpPr>
          <p:nvPr>
            <p:ph idx="1"/>
          </p:nvPr>
        </p:nvSpPr>
        <p:spPr/>
        <p:txBody>
          <a:bodyPr/>
          <a:lstStyle/>
          <a:p>
            <a:pPr marL="0" indent="0">
              <a:buNone/>
            </a:pPr>
            <a:r>
              <a:rPr lang="lt-LT" dirty="0" err="1"/>
              <a:t>Let‘s</a:t>
            </a:r>
            <a:r>
              <a:rPr lang="lt-LT" dirty="0"/>
              <a:t> </a:t>
            </a:r>
            <a:r>
              <a:rPr lang="lt-LT" dirty="0" err="1"/>
              <a:t>create</a:t>
            </a:r>
            <a:r>
              <a:rPr lang="lt-LT" dirty="0"/>
              <a:t> </a:t>
            </a:r>
            <a:r>
              <a:rPr lang="lt-LT" dirty="0" err="1"/>
              <a:t>simple</a:t>
            </a:r>
            <a:r>
              <a:rPr lang="lt-LT" dirty="0"/>
              <a:t> </a:t>
            </a:r>
            <a:r>
              <a:rPr lang="lt-LT" dirty="0" err="1"/>
              <a:t>class</a:t>
            </a:r>
            <a:endParaRPr lang="en-GB" dirty="0"/>
          </a:p>
        </p:txBody>
      </p:sp>
      <p:sp>
        <p:nvSpPr>
          <p:cNvPr id="4" name="Rectangle 1"/>
          <p:cNvSpPr>
            <a:spLocks noChangeArrowheads="1"/>
          </p:cNvSpPr>
          <p:nvPr/>
        </p:nvSpPr>
        <p:spPr bwMode="auto">
          <a:xfrm>
            <a:off x="0" y="2456795"/>
            <a:ext cx="12192000"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package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lt.codeacademy.week8.libraries.utils</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MyUtils</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sum</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public </a:t>
            </a:r>
            <a:r>
              <a:rPr kumimoji="0" lang="en-US" altLang="en-US"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addTwoValue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sum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 + b</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sum</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showSumOfTwoValues</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System.</a:t>
            </a:r>
            <a:r>
              <a:rPr kumimoji="0" lang="en-US" altLang="en-US" sz="20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"SUM of two values is "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sum</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8116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778</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Unicode MS</vt:lpstr>
      <vt:lpstr>Calibri</vt:lpstr>
      <vt:lpstr>Calibri Light</vt:lpstr>
      <vt:lpstr>Courier New</vt:lpstr>
      <vt:lpstr>Office Theme</vt:lpstr>
      <vt:lpstr>JAR and libraries</vt:lpstr>
      <vt:lpstr>Agenda</vt:lpstr>
      <vt:lpstr>Agenda</vt:lpstr>
      <vt:lpstr>Understanding Java Library (1/2)</vt:lpstr>
      <vt:lpstr>Understanding Java Library (2/2)</vt:lpstr>
      <vt:lpstr>45+ Most Useful Java Libraries (2014)</vt:lpstr>
      <vt:lpstr>Task</vt:lpstr>
      <vt:lpstr>Agenda</vt:lpstr>
      <vt:lpstr>My Simple Library</vt:lpstr>
      <vt:lpstr>My Simple Library</vt:lpstr>
      <vt:lpstr>My Simple Library</vt:lpstr>
      <vt:lpstr>PowerPoint Presentation</vt:lpstr>
      <vt:lpstr>My Simple Library</vt:lpstr>
      <vt:lpstr>My Simple Library</vt:lpstr>
      <vt:lpstr>Agenda</vt:lpstr>
      <vt:lpstr>Using Library</vt:lpstr>
      <vt:lpstr>Using Library</vt:lpstr>
      <vt:lpstr>Using Library</vt:lpstr>
      <vt:lpstr>Library dependencies</vt:lpstr>
      <vt:lpstr>Agenda</vt:lpstr>
      <vt:lpstr>PowerPoint Presentation</vt:lpstr>
      <vt:lpstr>PowerPoint Presentation</vt:lpstr>
      <vt:lpstr>PowerPoint Presentation</vt:lpstr>
      <vt:lpstr>run.bat (Windows) or run.sh (Linux)</vt:lpstr>
      <vt:lpstr>Task</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 and libraries</dc:title>
  <dc:creator>Pavel Vrublevskij</dc:creator>
  <cp:lastModifiedBy>Pavel Vrublevskij</cp:lastModifiedBy>
  <cp:revision>25</cp:revision>
  <dcterms:created xsi:type="dcterms:W3CDTF">2017-02-07T07:45:40Z</dcterms:created>
  <dcterms:modified xsi:type="dcterms:W3CDTF">2019-04-08T16:39:13Z</dcterms:modified>
</cp:coreProperties>
</file>