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57" r:id="rId5"/>
    <p:sldId id="261" r:id="rId6"/>
    <p:sldId id="258" r:id="rId7"/>
    <p:sldId id="260" r:id="rId8"/>
    <p:sldId id="262" r:id="rId9"/>
    <p:sldId id="263" r:id="rId10"/>
    <p:sldId id="25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948"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96CB2F-C498-4040-9E02-F3D3934E124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AA2433B-5D94-400E-B281-AED72617514E}">
      <dgm:prSet/>
      <dgm:spPr/>
      <dgm:t>
        <a:bodyPr/>
        <a:lstStyle/>
        <a:p>
          <a:r>
            <a:rPr lang="en-US"/>
            <a:t>Do task in high level. Create maven or gradle project in parent + module structure.</a:t>
          </a:r>
        </a:p>
      </dgm:t>
    </dgm:pt>
    <dgm:pt modelId="{C40E5257-D42A-410F-896C-F7C097418E7F}" type="parTrans" cxnId="{FB21369B-EDD9-41AC-B06B-5D2638456CA4}">
      <dgm:prSet/>
      <dgm:spPr/>
      <dgm:t>
        <a:bodyPr/>
        <a:lstStyle/>
        <a:p>
          <a:endParaRPr lang="en-US"/>
        </a:p>
      </dgm:t>
    </dgm:pt>
    <dgm:pt modelId="{02C872BE-2A4E-4B21-91EE-CC787F331338}" type="sibTrans" cxnId="{FB21369B-EDD9-41AC-B06B-5D2638456CA4}">
      <dgm:prSet/>
      <dgm:spPr/>
      <dgm:t>
        <a:bodyPr/>
        <a:lstStyle/>
        <a:p>
          <a:endParaRPr lang="en-US"/>
        </a:p>
      </dgm:t>
    </dgm:pt>
    <dgm:pt modelId="{CED04EFD-3D34-44A5-B5B3-AA32B2EE4758}">
      <dgm:prSet/>
      <dgm:spPr/>
      <dgm:t>
        <a:bodyPr/>
        <a:lstStyle/>
        <a:p>
          <a:r>
            <a:rPr lang="en-US"/>
            <a:t>Create solution as library in modules, that would be used in parent project.</a:t>
          </a:r>
        </a:p>
      </dgm:t>
    </dgm:pt>
    <dgm:pt modelId="{FE8FF220-D9F3-4B6C-9C92-4D8527315F5A}" type="parTrans" cxnId="{51918ED5-A954-4ADD-8A14-4641DD07D630}">
      <dgm:prSet/>
      <dgm:spPr/>
      <dgm:t>
        <a:bodyPr/>
        <a:lstStyle/>
        <a:p>
          <a:endParaRPr lang="en-US"/>
        </a:p>
      </dgm:t>
    </dgm:pt>
    <dgm:pt modelId="{0B4F777B-F62C-48A9-8811-3A222767C3A6}" type="sibTrans" cxnId="{51918ED5-A954-4ADD-8A14-4641DD07D630}">
      <dgm:prSet/>
      <dgm:spPr/>
      <dgm:t>
        <a:bodyPr/>
        <a:lstStyle/>
        <a:p>
          <a:endParaRPr lang="en-US"/>
        </a:p>
      </dgm:t>
    </dgm:pt>
    <dgm:pt modelId="{C682F15B-6D75-4621-B16D-D7FB509B4907}">
      <dgm:prSet/>
      <dgm:spPr/>
      <dgm:t>
        <a:bodyPr/>
        <a:lstStyle/>
        <a:p>
          <a:r>
            <a:rPr lang="en-US"/>
            <a:t>All your task should be restful. For input data use POST, for retrieve data use GET. </a:t>
          </a:r>
        </a:p>
      </dgm:t>
    </dgm:pt>
    <dgm:pt modelId="{71A5B8F9-B43A-471D-9894-ABC5CBBD0C4D}" type="parTrans" cxnId="{80735373-1683-467C-B5FC-920CD420EE4C}">
      <dgm:prSet/>
      <dgm:spPr/>
      <dgm:t>
        <a:bodyPr/>
        <a:lstStyle/>
        <a:p>
          <a:endParaRPr lang="en-US"/>
        </a:p>
      </dgm:t>
    </dgm:pt>
    <dgm:pt modelId="{616D49BF-0D57-448C-9747-856C04913827}" type="sibTrans" cxnId="{80735373-1683-467C-B5FC-920CD420EE4C}">
      <dgm:prSet/>
      <dgm:spPr/>
      <dgm:t>
        <a:bodyPr/>
        <a:lstStyle/>
        <a:p>
          <a:endParaRPr lang="en-US"/>
        </a:p>
      </dgm:t>
    </dgm:pt>
    <dgm:pt modelId="{D94AAE12-E9D4-435D-9D4B-97FA834F7BA9}">
      <dgm:prSet/>
      <dgm:spPr/>
      <dgm:t>
        <a:bodyPr/>
        <a:lstStyle/>
        <a:p>
          <a:r>
            <a:rPr lang="en-US"/>
            <a:t>All your inputs and results have to be saved into database (H2/MySQL(MariaDB)/PostgreSQL). Think before you start.</a:t>
          </a:r>
        </a:p>
      </dgm:t>
    </dgm:pt>
    <dgm:pt modelId="{D1F129D0-C625-4AE3-A744-2002FEAF9E72}" type="parTrans" cxnId="{B553C941-FB0B-4487-BAFD-AA596AC762B1}">
      <dgm:prSet/>
      <dgm:spPr/>
      <dgm:t>
        <a:bodyPr/>
        <a:lstStyle/>
        <a:p>
          <a:endParaRPr lang="en-US"/>
        </a:p>
      </dgm:t>
    </dgm:pt>
    <dgm:pt modelId="{809097FE-DE61-44DC-A76D-FEB0A0DBF40D}" type="sibTrans" cxnId="{B553C941-FB0B-4487-BAFD-AA596AC762B1}">
      <dgm:prSet/>
      <dgm:spPr/>
      <dgm:t>
        <a:bodyPr/>
        <a:lstStyle/>
        <a:p>
          <a:endParaRPr lang="en-US"/>
        </a:p>
      </dgm:t>
    </dgm:pt>
    <dgm:pt modelId="{F323A6C1-24C2-4E15-8653-1920A35DF49A}">
      <dgm:prSet/>
      <dgm:spPr/>
      <dgm:t>
        <a:bodyPr/>
        <a:lstStyle/>
        <a:p>
          <a:r>
            <a:rPr lang="en-US"/>
            <a:t>Use Postman to test your restful requests.</a:t>
          </a:r>
        </a:p>
      </dgm:t>
    </dgm:pt>
    <dgm:pt modelId="{8311D155-DB86-40AF-9B90-B6431582D71E}" type="parTrans" cxnId="{3EB71E54-998F-473F-AA02-CE5A6A894737}">
      <dgm:prSet/>
      <dgm:spPr/>
      <dgm:t>
        <a:bodyPr/>
        <a:lstStyle/>
        <a:p>
          <a:endParaRPr lang="en-US"/>
        </a:p>
      </dgm:t>
    </dgm:pt>
    <dgm:pt modelId="{09CFE801-97AD-4A33-915A-AC22AF17D832}" type="sibTrans" cxnId="{3EB71E54-998F-473F-AA02-CE5A6A894737}">
      <dgm:prSet/>
      <dgm:spPr/>
      <dgm:t>
        <a:bodyPr/>
        <a:lstStyle/>
        <a:p>
          <a:endParaRPr lang="en-US"/>
        </a:p>
      </dgm:t>
    </dgm:pt>
    <dgm:pt modelId="{C9B8DBAF-3ED2-4ACF-A8AF-CF1AED3D1A56}">
      <dgm:prSet/>
      <dgm:spPr/>
      <dgm:t>
        <a:bodyPr/>
        <a:lstStyle/>
        <a:p>
          <a:r>
            <a:rPr lang="en-US"/>
            <a:t>p.s.: Bonus if you will use API documentation. Most popular is Swagger. You can use simple springfox-swagger2 solution with Jersey</a:t>
          </a:r>
        </a:p>
      </dgm:t>
    </dgm:pt>
    <dgm:pt modelId="{7D694BDC-275A-4FF6-874A-D3B280B75555}" type="parTrans" cxnId="{37BDA8FC-CA74-41A2-9428-F29B73D87F67}">
      <dgm:prSet/>
      <dgm:spPr/>
      <dgm:t>
        <a:bodyPr/>
        <a:lstStyle/>
        <a:p>
          <a:endParaRPr lang="en-US"/>
        </a:p>
      </dgm:t>
    </dgm:pt>
    <dgm:pt modelId="{CE743F84-C717-473A-8D5B-B4B557CCA73D}" type="sibTrans" cxnId="{37BDA8FC-CA74-41A2-9428-F29B73D87F67}">
      <dgm:prSet/>
      <dgm:spPr/>
      <dgm:t>
        <a:bodyPr/>
        <a:lstStyle/>
        <a:p>
          <a:endParaRPr lang="en-US"/>
        </a:p>
      </dgm:t>
    </dgm:pt>
    <dgm:pt modelId="{235E77DA-AB10-4476-A484-7CEBD2F2F3C2}" type="pres">
      <dgm:prSet presAssocID="{2996CB2F-C498-4040-9E02-F3D3934E1240}" presName="linear" presStyleCnt="0">
        <dgm:presLayoutVars>
          <dgm:animLvl val="lvl"/>
          <dgm:resizeHandles val="exact"/>
        </dgm:presLayoutVars>
      </dgm:prSet>
      <dgm:spPr/>
    </dgm:pt>
    <dgm:pt modelId="{00D4E5DF-6D79-4D00-B591-F5D5718A0810}" type="pres">
      <dgm:prSet presAssocID="{4AA2433B-5D94-400E-B281-AED72617514E}" presName="parentText" presStyleLbl="node1" presStyleIdx="0" presStyleCnt="6">
        <dgm:presLayoutVars>
          <dgm:chMax val="0"/>
          <dgm:bulletEnabled val="1"/>
        </dgm:presLayoutVars>
      </dgm:prSet>
      <dgm:spPr/>
    </dgm:pt>
    <dgm:pt modelId="{91C684F8-5A02-4829-A481-DAEEF29F8F22}" type="pres">
      <dgm:prSet presAssocID="{02C872BE-2A4E-4B21-91EE-CC787F331338}" presName="spacer" presStyleCnt="0"/>
      <dgm:spPr/>
    </dgm:pt>
    <dgm:pt modelId="{89CA28A0-D44F-4903-9F7C-BB0F6CC70429}" type="pres">
      <dgm:prSet presAssocID="{CED04EFD-3D34-44A5-B5B3-AA32B2EE4758}" presName="parentText" presStyleLbl="node1" presStyleIdx="1" presStyleCnt="6">
        <dgm:presLayoutVars>
          <dgm:chMax val="0"/>
          <dgm:bulletEnabled val="1"/>
        </dgm:presLayoutVars>
      </dgm:prSet>
      <dgm:spPr/>
    </dgm:pt>
    <dgm:pt modelId="{ABCFF4E7-E6B8-45D8-92BC-94A02FB3704E}" type="pres">
      <dgm:prSet presAssocID="{0B4F777B-F62C-48A9-8811-3A222767C3A6}" presName="spacer" presStyleCnt="0"/>
      <dgm:spPr/>
    </dgm:pt>
    <dgm:pt modelId="{93CB7258-952C-4743-920C-BC26C6FF3BD7}" type="pres">
      <dgm:prSet presAssocID="{C682F15B-6D75-4621-B16D-D7FB509B4907}" presName="parentText" presStyleLbl="node1" presStyleIdx="2" presStyleCnt="6">
        <dgm:presLayoutVars>
          <dgm:chMax val="0"/>
          <dgm:bulletEnabled val="1"/>
        </dgm:presLayoutVars>
      </dgm:prSet>
      <dgm:spPr/>
    </dgm:pt>
    <dgm:pt modelId="{501CF715-2691-4210-AE71-06360CF994FC}" type="pres">
      <dgm:prSet presAssocID="{616D49BF-0D57-448C-9747-856C04913827}" presName="spacer" presStyleCnt="0"/>
      <dgm:spPr/>
    </dgm:pt>
    <dgm:pt modelId="{BC975354-5E15-47AB-A06C-FDD8E6057259}" type="pres">
      <dgm:prSet presAssocID="{D94AAE12-E9D4-435D-9D4B-97FA834F7BA9}" presName="parentText" presStyleLbl="node1" presStyleIdx="3" presStyleCnt="6">
        <dgm:presLayoutVars>
          <dgm:chMax val="0"/>
          <dgm:bulletEnabled val="1"/>
        </dgm:presLayoutVars>
      </dgm:prSet>
      <dgm:spPr/>
    </dgm:pt>
    <dgm:pt modelId="{4C5197EE-8C49-4233-BB2F-D32371A95AE8}" type="pres">
      <dgm:prSet presAssocID="{809097FE-DE61-44DC-A76D-FEB0A0DBF40D}" presName="spacer" presStyleCnt="0"/>
      <dgm:spPr/>
    </dgm:pt>
    <dgm:pt modelId="{6BA761EE-7982-4F66-AD69-0C9EF4F71578}" type="pres">
      <dgm:prSet presAssocID="{F323A6C1-24C2-4E15-8653-1920A35DF49A}" presName="parentText" presStyleLbl="node1" presStyleIdx="4" presStyleCnt="6">
        <dgm:presLayoutVars>
          <dgm:chMax val="0"/>
          <dgm:bulletEnabled val="1"/>
        </dgm:presLayoutVars>
      </dgm:prSet>
      <dgm:spPr/>
    </dgm:pt>
    <dgm:pt modelId="{18D6B34E-0C8A-41EB-A388-45069F9B1C5D}" type="pres">
      <dgm:prSet presAssocID="{09CFE801-97AD-4A33-915A-AC22AF17D832}" presName="spacer" presStyleCnt="0"/>
      <dgm:spPr/>
    </dgm:pt>
    <dgm:pt modelId="{9BFC310B-EFE5-46DE-9C6F-F53BE625E5E2}" type="pres">
      <dgm:prSet presAssocID="{C9B8DBAF-3ED2-4ACF-A8AF-CF1AED3D1A56}" presName="parentText" presStyleLbl="node1" presStyleIdx="5" presStyleCnt="6">
        <dgm:presLayoutVars>
          <dgm:chMax val="0"/>
          <dgm:bulletEnabled val="1"/>
        </dgm:presLayoutVars>
      </dgm:prSet>
      <dgm:spPr/>
    </dgm:pt>
  </dgm:ptLst>
  <dgm:cxnLst>
    <dgm:cxn modelId="{B553C941-FB0B-4487-BAFD-AA596AC762B1}" srcId="{2996CB2F-C498-4040-9E02-F3D3934E1240}" destId="{D94AAE12-E9D4-435D-9D4B-97FA834F7BA9}" srcOrd="3" destOrd="0" parTransId="{D1F129D0-C625-4AE3-A744-2002FEAF9E72}" sibTransId="{809097FE-DE61-44DC-A76D-FEB0A0DBF40D}"/>
    <dgm:cxn modelId="{80735373-1683-467C-B5FC-920CD420EE4C}" srcId="{2996CB2F-C498-4040-9E02-F3D3934E1240}" destId="{C682F15B-6D75-4621-B16D-D7FB509B4907}" srcOrd="2" destOrd="0" parTransId="{71A5B8F9-B43A-471D-9894-ABC5CBBD0C4D}" sibTransId="{616D49BF-0D57-448C-9747-856C04913827}"/>
    <dgm:cxn modelId="{3EB71E54-998F-473F-AA02-CE5A6A894737}" srcId="{2996CB2F-C498-4040-9E02-F3D3934E1240}" destId="{F323A6C1-24C2-4E15-8653-1920A35DF49A}" srcOrd="4" destOrd="0" parTransId="{8311D155-DB86-40AF-9B90-B6431582D71E}" sibTransId="{09CFE801-97AD-4A33-915A-AC22AF17D832}"/>
    <dgm:cxn modelId="{E656AD54-AD17-4BAF-BC88-2620DBE32CE5}" type="presOf" srcId="{D94AAE12-E9D4-435D-9D4B-97FA834F7BA9}" destId="{BC975354-5E15-47AB-A06C-FDD8E6057259}" srcOrd="0" destOrd="0" presId="urn:microsoft.com/office/officeart/2005/8/layout/vList2"/>
    <dgm:cxn modelId="{3FA66C7A-6F1D-44D8-91DA-CFA9037097B6}" type="presOf" srcId="{2996CB2F-C498-4040-9E02-F3D3934E1240}" destId="{235E77DA-AB10-4476-A484-7CEBD2F2F3C2}" srcOrd="0" destOrd="0" presId="urn:microsoft.com/office/officeart/2005/8/layout/vList2"/>
    <dgm:cxn modelId="{045B0995-3F60-4D5E-8086-ED2804B4C708}" type="presOf" srcId="{4AA2433B-5D94-400E-B281-AED72617514E}" destId="{00D4E5DF-6D79-4D00-B591-F5D5718A0810}" srcOrd="0" destOrd="0" presId="urn:microsoft.com/office/officeart/2005/8/layout/vList2"/>
    <dgm:cxn modelId="{FB21369B-EDD9-41AC-B06B-5D2638456CA4}" srcId="{2996CB2F-C498-4040-9E02-F3D3934E1240}" destId="{4AA2433B-5D94-400E-B281-AED72617514E}" srcOrd="0" destOrd="0" parTransId="{C40E5257-D42A-410F-896C-F7C097418E7F}" sibTransId="{02C872BE-2A4E-4B21-91EE-CC787F331338}"/>
    <dgm:cxn modelId="{AF36E2A3-2BDE-4425-8152-CF8DC4886B02}" type="presOf" srcId="{C9B8DBAF-3ED2-4ACF-A8AF-CF1AED3D1A56}" destId="{9BFC310B-EFE5-46DE-9C6F-F53BE625E5E2}" srcOrd="0" destOrd="0" presId="urn:microsoft.com/office/officeart/2005/8/layout/vList2"/>
    <dgm:cxn modelId="{9677AEB7-4A81-4770-943B-0AC9ADA53F5A}" type="presOf" srcId="{C682F15B-6D75-4621-B16D-D7FB509B4907}" destId="{93CB7258-952C-4743-920C-BC26C6FF3BD7}" srcOrd="0" destOrd="0" presId="urn:microsoft.com/office/officeart/2005/8/layout/vList2"/>
    <dgm:cxn modelId="{896B8AC9-F613-40EC-A57B-2811B3A86E89}" type="presOf" srcId="{F323A6C1-24C2-4E15-8653-1920A35DF49A}" destId="{6BA761EE-7982-4F66-AD69-0C9EF4F71578}" srcOrd="0" destOrd="0" presId="urn:microsoft.com/office/officeart/2005/8/layout/vList2"/>
    <dgm:cxn modelId="{51918ED5-A954-4ADD-8A14-4641DD07D630}" srcId="{2996CB2F-C498-4040-9E02-F3D3934E1240}" destId="{CED04EFD-3D34-44A5-B5B3-AA32B2EE4758}" srcOrd="1" destOrd="0" parTransId="{FE8FF220-D9F3-4B6C-9C92-4D8527315F5A}" sibTransId="{0B4F777B-F62C-48A9-8811-3A222767C3A6}"/>
    <dgm:cxn modelId="{4682C4D8-00E0-4439-9CA8-6A38A0C7A50A}" type="presOf" srcId="{CED04EFD-3D34-44A5-B5B3-AA32B2EE4758}" destId="{89CA28A0-D44F-4903-9F7C-BB0F6CC70429}" srcOrd="0" destOrd="0" presId="urn:microsoft.com/office/officeart/2005/8/layout/vList2"/>
    <dgm:cxn modelId="{37BDA8FC-CA74-41A2-9428-F29B73D87F67}" srcId="{2996CB2F-C498-4040-9E02-F3D3934E1240}" destId="{C9B8DBAF-3ED2-4ACF-A8AF-CF1AED3D1A56}" srcOrd="5" destOrd="0" parTransId="{7D694BDC-275A-4FF6-874A-D3B280B75555}" sibTransId="{CE743F84-C717-473A-8D5B-B4B557CCA73D}"/>
    <dgm:cxn modelId="{4E4D0B01-B9B0-4B3F-BD1A-D22752F25E69}" type="presParOf" srcId="{235E77DA-AB10-4476-A484-7CEBD2F2F3C2}" destId="{00D4E5DF-6D79-4D00-B591-F5D5718A0810}" srcOrd="0" destOrd="0" presId="urn:microsoft.com/office/officeart/2005/8/layout/vList2"/>
    <dgm:cxn modelId="{FAE40656-0F09-4DED-B164-1001BCDD23DA}" type="presParOf" srcId="{235E77DA-AB10-4476-A484-7CEBD2F2F3C2}" destId="{91C684F8-5A02-4829-A481-DAEEF29F8F22}" srcOrd="1" destOrd="0" presId="urn:microsoft.com/office/officeart/2005/8/layout/vList2"/>
    <dgm:cxn modelId="{0665BE6B-76B0-4E5C-B0F8-867FCBC7E7EC}" type="presParOf" srcId="{235E77DA-AB10-4476-A484-7CEBD2F2F3C2}" destId="{89CA28A0-D44F-4903-9F7C-BB0F6CC70429}" srcOrd="2" destOrd="0" presId="urn:microsoft.com/office/officeart/2005/8/layout/vList2"/>
    <dgm:cxn modelId="{C31F4623-67FD-4F95-BE1F-59CFBB54464C}" type="presParOf" srcId="{235E77DA-AB10-4476-A484-7CEBD2F2F3C2}" destId="{ABCFF4E7-E6B8-45D8-92BC-94A02FB3704E}" srcOrd="3" destOrd="0" presId="urn:microsoft.com/office/officeart/2005/8/layout/vList2"/>
    <dgm:cxn modelId="{BEB04DFB-CFC9-4954-B28B-A6BFFA218C44}" type="presParOf" srcId="{235E77DA-AB10-4476-A484-7CEBD2F2F3C2}" destId="{93CB7258-952C-4743-920C-BC26C6FF3BD7}" srcOrd="4" destOrd="0" presId="urn:microsoft.com/office/officeart/2005/8/layout/vList2"/>
    <dgm:cxn modelId="{AF071A70-0307-45F6-8855-D88046C1BE19}" type="presParOf" srcId="{235E77DA-AB10-4476-A484-7CEBD2F2F3C2}" destId="{501CF715-2691-4210-AE71-06360CF994FC}" srcOrd="5" destOrd="0" presId="urn:microsoft.com/office/officeart/2005/8/layout/vList2"/>
    <dgm:cxn modelId="{0E6CF8AA-B2A0-4B01-AE3D-DA887544988D}" type="presParOf" srcId="{235E77DA-AB10-4476-A484-7CEBD2F2F3C2}" destId="{BC975354-5E15-47AB-A06C-FDD8E6057259}" srcOrd="6" destOrd="0" presId="urn:microsoft.com/office/officeart/2005/8/layout/vList2"/>
    <dgm:cxn modelId="{C187A19A-984D-402F-AFD9-DE7B4C3E2810}" type="presParOf" srcId="{235E77DA-AB10-4476-A484-7CEBD2F2F3C2}" destId="{4C5197EE-8C49-4233-BB2F-D32371A95AE8}" srcOrd="7" destOrd="0" presId="urn:microsoft.com/office/officeart/2005/8/layout/vList2"/>
    <dgm:cxn modelId="{D0566019-B56D-4674-BC4C-7B031B6639D3}" type="presParOf" srcId="{235E77DA-AB10-4476-A484-7CEBD2F2F3C2}" destId="{6BA761EE-7982-4F66-AD69-0C9EF4F71578}" srcOrd="8" destOrd="0" presId="urn:microsoft.com/office/officeart/2005/8/layout/vList2"/>
    <dgm:cxn modelId="{B3C0B49A-49BE-4F7C-A7BD-FC62F36A515B}" type="presParOf" srcId="{235E77DA-AB10-4476-A484-7CEBD2F2F3C2}" destId="{18D6B34E-0C8A-41EB-A388-45069F9B1C5D}" srcOrd="9" destOrd="0" presId="urn:microsoft.com/office/officeart/2005/8/layout/vList2"/>
    <dgm:cxn modelId="{4DF9C88E-8D58-4E2D-969E-DEE3ED67D7C5}" type="presParOf" srcId="{235E77DA-AB10-4476-A484-7CEBD2F2F3C2}" destId="{9BFC310B-EFE5-46DE-9C6F-F53BE625E5E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4E5DF-6D79-4D00-B591-F5D5718A0810}">
      <dsp:nvSpPr>
        <dsp:cNvPr id="0" name=""/>
        <dsp:cNvSpPr/>
      </dsp:nvSpPr>
      <dsp:spPr>
        <a:xfrm>
          <a:off x="0" y="159262"/>
          <a:ext cx="4971603" cy="74324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Do task in high level. Create maven or gradle project in parent + module structure.</a:t>
          </a:r>
        </a:p>
      </dsp:txBody>
      <dsp:txXfrm>
        <a:off x="36282" y="195544"/>
        <a:ext cx="4899039" cy="670678"/>
      </dsp:txXfrm>
    </dsp:sp>
    <dsp:sp modelId="{89CA28A0-D44F-4903-9F7C-BB0F6CC70429}">
      <dsp:nvSpPr>
        <dsp:cNvPr id="0" name=""/>
        <dsp:cNvSpPr/>
      </dsp:nvSpPr>
      <dsp:spPr>
        <a:xfrm>
          <a:off x="0" y="942825"/>
          <a:ext cx="4971603" cy="743242"/>
        </a:xfrm>
        <a:prstGeom prst="roundRect">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Create solution as library in modules, that would be used in parent project.</a:t>
          </a:r>
        </a:p>
      </dsp:txBody>
      <dsp:txXfrm>
        <a:off x="36282" y="979107"/>
        <a:ext cx="4899039" cy="670678"/>
      </dsp:txXfrm>
    </dsp:sp>
    <dsp:sp modelId="{93CB7258-952C-4743-920C-BC26C6FF3BD7}">
      <dsp:nvSpPr>
        <dsp:cNvPr id="0" name=""/>
        <dsp:cNvSpPr/>
      </dsp:nvSpPr>
      <dsp:spPr>
        <a:xfrm>
          <a:off x="0" y="1726387"/>
          <a:ext cx="4971603" cy="743242"/>
        </a:xfrm>
        <a:prstGeom prst="roundRect">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All your task should be restful. For input data use POST, for retrieve data use GET. </a:t>
          </a:r>
        </a:p>
      </dsp:txBody>
      <dsp:txXfrm>
        <a:off x="36282" y="1762669"/>
        <a:ext cx="4899039" cy="670678"/>
      </dsp:txXfrm>
    </dsp:sp>
    <dsp:sp modelId="{BC975354-5E15-47AB-A06C-FDD8E6057259}">
      <dsp:nvSpPr>
        <dsp:cNvPr id="0" name=""/>
        <dsp:cNvSpPr/>
      </dsp:nvSpPr>
      <dsp:spPr>
        <a:xfrm>
          <a:off x="0" y="2509950"/>
          <a:ext cx="4971603" cy="743242"/>
        </a:xfrm>
        <a:prstGeom prst="roundRect">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All your inputs and results have to be saved into database (H2/MySQL(MariaDB)/PostgreSQL). Think before you start.</a:t>
          </a:r>
        </a:p>
      </dsp:txBody>
      <dsp:txXfrm>
        <a:off x="36282" y="2546232"/>
        <a:ext cx="4899039" cy="670678"/>
      </dsp:txXfrm>
    </dsp:sp>
    <dsp:sp modelId="{6BA761EE-7982-4F66-AD69-0C9EF4F71578}">
      <dsp:nvSpPr>
        <dsp:cNvPr id="0" name=""/>
        <dsp:cNvSpPr/>
      </dsp:nvSpPr>
      <dsp:spPr>
        <a:xfrm>
          <a:off x="0" y="3293513"/>
          <a:ext cx="4971603" cy="743242"/>
        </a:xfrm>
        <a:prstGeom prst="roundRect">
          <a:avLst/>
        </a:prstGeom>
        <a:gradFill rotWithShape="0">
          <a:gsLst>
            <a:gs pos="0">
              <a:schemeClr val="accent2">
                <a:hueOff val="-2371429"/>
                <a:satOff val="11360"/>
                <a:lumOff val="10510"/>
                <a:alphaOff val="0"/>
                <a:tint val="96000"/>
                <a:lumMod val="100000"/>
              </a:schemeClr>
            </a:gs>
            <a:gs pos="78000">
              <a:schemeClr val="accent2">
                <a:hueOff val="-2371429"/>
                <a:satOff val="11360"/>
                <a:lumOff val="1051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Use Postman to test your restful requests.</a:t>
          </a:r>
        </a:p>
      </dsp:txBody>
      <dsp:txXfrm>
        <a:off x="36282" y="3329795"/>
        <a:ext cx="4899039" cy="670678"/>
      </dsp:txXfrm>
    </dsp:sp>
    <dsp:sp modelId="{9BFC310B-EFE5-46DE-9C6F-F53BE625E5E2}">
      <dsp:nvSpPr>
        <dsp:cNvPr id="0" name=""/>
        <dsp:cNvSpPr/>
      </dsp:nvSpPr>
      <dsp:spPr>
        <a:xfrm>
          <a:off x="0" y="4077075"/>
          <a:ext cx="4971603" cy="743242"/>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p.s.: Bonus if you will use API documentation. Most popular is Swagger. You can use simple springfox-swagger2 solution with Jersey</a:t>
          </a:r>
        </a:p>
      </dsp:txBody>
      <dsp:txXfrm>
        <a:off x="36282" y="4113357"/>
        <a:ext cx="4899039" cy="6706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3742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480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8159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5345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0027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0390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6633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196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605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902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58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1004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8655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79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8514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0017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4/10/2019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90787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Logic tasks</a:t>
            </a:r>
            <a:endParaRPr lang="ru-RU" dirty="0"/>
          </a:p>
        </p:txBody>
      </p:sp>
      <p:sp>
        <p:nvSpPr>
          <p:cNvPr id="3" name="Subtitle 2"/>
          <p:cNvSpPr>
            <a:spLocks noGrp="1"/>
          </p:cNvSpPr>
          <p:nvPr>
            <p:ph type="subTitle" idx="1"/>
          </p:nvPr>
        </p:nvSpPr>
        <p:spPr/>
        <p:txBody>
          <a:bodyPr/>
          <a:lstStyle/>
          <a:p>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3A6A76-AE5D-49AE-9D49-90C0F1548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9A5CCB5-EF7C-48C3-B6DF-ADC1771C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1" name="Straight Connector 10">
              <a:extLst>
                <a:ext uri="{FF2B5EF4-FFF2-40B4-BE49-F238E27FC236}">
                  <a16:creationId xmlns:a16="http://schemas.microsoft.com/office/drawing/2014/main" id="{94CCC9E2-3000-4D65-A607-D2D2A37CAD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3250D6C2-D9D4-4A9F-87A3-8EBB72794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A621299-817D-46DA-9048-2E0A16D4C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F8D7E4E-4190-4BB5-A1AA-20610B2C5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FB6299-378D-4A25-91E6-9C6E0A309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ECD26A0-ED75-4BE4-BFEC-885CBEDB5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459E0DD-85B6-45C6-8D5E-8E494E9472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8" name="Straight Connector 17">
              <a:extLst>
                <a:ext uri="{FF2B5EF4-FFF2-40B4-BE49-F238E27FC236}">
                  <a16:creationId xmlns:a16="http://schemas.microsoft.com/office/drawing/2014/main" id="{664D381D-8077-4635-82B6-CA7E6160D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58017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9" name="Isosceles Triangle 18">
              <a:extLst>
                <a:ext uri="{FF2B5EF4-FFF2-40B4-BE49-F238E27FC236}">
                  <a16:creationId xmlns:a16="http://schemas.microsoft.com/office/drawing/2014/main" id="{B3F8D64C-15FA-42D6-AB21-7FB17F831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9C8DDD52-FBB2-4634-B9F8-A341CDE10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508000" y="609600"/>
            <a:ext cx="6447501" cy="1320800"/>
          </a:xfrm>
        </p:spPr>
        <p:txBody>
          <a:bodyPr>
            <a:normAutofit/>
          </a:bodyPr>
          <a:lstStyle/>
          <a:p>
            <a:r>
              <a:rPr lang="en-US">
                <a:solidFill>
                  <a:srgbClr val="FFFFFF"/>
                </a:solidFill>
              </a:rPr>
              <a:t>Links to tasks</a:t>
            </a:r>
            <a:endParaRPr lang="ru-RU">
              <a:solidFill>
                <a:srgbClr val="FFFFFF"/>
              </a:solidFill>
            </a:endParaRPr>
          </a:p>
        </p:txBody>
      </p:sp>
      <p:sp>
        <p:nvSpPr>
          <p:cNvPr id="3" name="Content Placeholder 2"/>
          <p:cNvSpPr>
            <a:spLocks noGrp="1"/>
          </p:cNvSpPr>
          <p:nvPr>
            <p:ph idx="1"/>
          </p:nvPr>
        </p:nvSpPr>
        <p:spPr>
          <a:xfrm>
            <a:off x="508000" y="2160589"/>
            <a:ext cx="6447501" cy="3880773"/>
          </a:xfrm>
        </p:spPr>
        <p:txBody>
          <a:bodyPr>
            <a:normAutofit/>
          </a:bodyPr>
          <a:lstStyle/>
          <a:p>
            <a:r>
              <a:rPr lang="lt-LT">
                <a:solidFill>
                  <a:srgbClr val="FFFFFF"/>
                </a:solidFill>
              </a:rPr>
              <a:t>http://javarevisited.blogspot.lt/2015/01/top-20-string-coding-interview-question-programming-interview.html</a:t>
            </a:r>
            <a:endParaRPr lang="ru-RU">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3DCAE-3EEA-43BC-A0D0-350F6480ECEA}"/>
              </a:ext>
            </a:extLst>
          </p:cNvPr>
          <p:cNvSpPr>
            <a:spLocks noGrp="1"/>
          </p:cNvSpPr>
          <p:nvPr>
            <p:ph type="title"/>
          </p:nvPr>
        </p:nvSpPr>
        <p:spPr>
          <a:xfrm>
            <a:off x="489360" y="1382486"/>
            <a:ext cx="2660686" cy="4093028"/>
          </a:xfrm>
        </p:spPr>
        <p:txBody>
          <a:bodyPr anchor="ctr">
            <a:normAutofit/>
          </a:bodyPr>
          <a:lstStyle/>
          <a:p>
            <a:r>
              <a:rPr lang="en-US" sz="3800"/>
              <a:t>Logic task goal</a:t>
            </a:r>
            <a:endParaRPr lang="lt-LT" sz="3800"/>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2718CD8-140F-4916-8D1C-5A1923EF77A7}"/>
              </a:ext>
            </a:extLst>
          </p:cNvPr>
          <p:cNvGraphicFramePr>
            <a:graphicFrameLocks noGrp="1"/>
          </p:cNvGraphicFramePr>
          <p:nvPr>
            <p:ph idx="1"/>
            <p:extLst>
              <p:ext uri="{D42A27DB-BD31-4B8C-83A1-F6EECF244321}">
                <p14:modId xmlns:p14="http://schemas.microsoft.com/office/powerpoint/2010/main" val="1439987712"/>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374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21" name="Straight Connector 2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5" name="Content Placeholder 3">
            <a:extLst>
              <a:ext uri="{FF2B5EF4-FFF2-40B4-BE49-F238E27FC236}">
                <a16:creationId xmlns:a16="http://schemas.microsoft.com/office/drawing/2014/main" id="{FAB12101-FA20-4AF5-A209-43EF5FB1E8AB}"/>
              </a:ext>
            </a:extLst>
          </p:cNvPr>
          <p:cNvPicPr>
            <a:picLocks noGrp="1" noChangeAspect="1"/>
          </p:cNvPicPr>
          <p:nvPr>
            <p:ph idx="1"/>
          </p:nvPr>
        </p:nvPicPr>
        <p:blipFill rotWithShape="1">
          <a:blip r:embed="rId2"/>
          <a:srcRect t="9091" r="36202" b="-1"/>
          <a:stretch/>
        </p:blipFill>
        <p:spPr>
          <a:xfrm>
            <a:off x="3202390" y="-1"/>
            <a:ext cx="5941610"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4B4243EE-C7D5-4ADC-B197-D9364C30C893}"/>
              </a:ext>
            </a:extLst>
          </p:cNvPr>
          <p:cNvSpPr>
            <a:spLocks noGrp="1"/>
          </p:cNvSpPr>
          <p:nvPr>
            <p:ph type="title"/>
          </p:nvPr>
        </p:nvSpPr>
        <p:spPr>
          <a:xfrm>
            <a:off x="501650" y="1678666"/>
            <a:ext cx="3066142" cy="2369093"/>
          </a:xfrm>
        </p:spPr>
        <p:txBody>
          <a:bodyPr vert="horz" lIns="91440" tIns="45720" rIns="91440" bIns="45720" rtlCol="0" anchor="b">
            <a:normAutofit/>
          </a:bodyPr>
          <a:lstStyle/>
          <a:p>
            <a:pPr algn="r"/>
            <a:r>
              <a:rPr lang="en-US" sz="4200"/>
              <a:t>What is Postman?</a:t>
            </a:r>
          </a:p>
        </p:txBody>
      </p:sp>
      <p:cxnSp>
        <p:nvCxnSpPr>
          <p:cNvPr id="39" name="Straight Connector 31">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0555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0126" y="609600"/>
            <a:ext cx="6447501" cy="1320800"/>
          </a:xfrm>
        </p:spPr>
        <p:txBody>
          <a:bodyPr>
            <a:normAutofit/>
          </a:bodyPr>
          <a:lstStyle/>
          <a:p>
            <a:r>
              <a:rPr lang="en-US" dirty="0"/>
              <a:t>Project Module 1: Logic task 1</a:t>
            </a:r>
            <a:endParaRPr lang="ru-RU" dirty="0"/>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00126" y="2160590"/>
            <a:ext cx="6353174" cy="3429260"/>
          </a:xfrm>
        </p:spPr>
        <p:txBody>
          <a:bodyPr>
            <a:normAutofit lnSpcReduction="10000"/>
          </a:bodyPr>
          <a:lstStyle/>
          <a:p>
            <a:pPr>
              <a:buNone/>
            </a:pPr>
            <a:r>
              <a:rPr lang="en-US" sz="2400" dirty="0"/>
              <a:t>You need to write a library to print duplicate characters from a given String, for example if String is "Java" then should print "a". Bonus points if your library is robust and handle different kinds of input e.g. String without duplicate, null or empty String etc. Bonus points if you also write unit tests for normal and edge cases.</a:t>
            </a:r>
            <a:br>
              <a:rPr lang="en-US" sz="2400" dirty="0"/>
            </a:br>
            <a:endParaRPr lang="ru-RU" sz="2400"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0126" y="609600"/>
            <a:ext cx="6447501" cy="1320800"/>
          </a:xfrm>
        </p:spPr>
        <p:txBody>
          <a:bodyPr>
            <a:normAutofit/>
          </a:bodyPr>
          <a:lstStyle/>
          <a:p>
            <a:r>
              <a:rPr lang="en-US" dirty="0"/>
              <a:t>Project Module 1: Logic task 2</a:t>
            </a:r>
            <a:endParaRPr lang="ru-RU" dirty="0"/>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00126" y="2160590"/>
            <a:ext cx="6353174" cy="3429260"/>
          </a:xfrm>
        </p:spPr>
        <p:txBody>
          <a:bodyPr>
            <a:normAutofit/>
          </a:bodyPr>
          <a:lstStyle/>
          <a:p>
            <a:pPr>
              <a:buNone/>
            </a:pPr>
            <a:r>
              <a:rPr lang="en-US" sz="2400" dirty="0"/>
              <a:t>You need to write a library to print all duplicate character and their count in Java. For example if given String is "Programming" then your library should get result</a:t>
            </a:r>
            <a:br>
              <a:rPr lang="en-US" sz="2400" dirty="0"/>
            </a:br>
            <a:r>
              <a:rPr lang="en-US" sz="2400" dirty="0"/>
              <a:t>g : 2</a:t>
            </a:r>
            <a:br>
              <a:rPr lang="en-US" sz="2400" dirty="0"/>
            </a:br>
            <a:r>
              <a:rPr lang="en-US" sz="2400" dirty="0"/>
              <a:t>r : 2</a:t>
            </a:r>
            <a:br>
              <a:rPr lang="en-US" sz="2400" dirty="0"/>
            </a:br>
            <a:r>
              <a:rPr lang="en-US" sz="2400" dirty="0"/>
              <a:t>m : 2</a:t>
            </a:r>
            <a:endParaRPr lang="ru-RU" sz="2400"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0126" y="609600"/>
            <a:ext cx="6447501" cy="1320800"/>
          </a:xfrm>
        </p:spPr>
        <p:txBody>
          <a:bodyPr>
            <a:normAutofit/>
          </a:bodyPr>
          <a:lstStyle/>
          <a:p>
            <a:r>
              <a:rPr lang="en-US"/>
              <a:t>Project Module 1: Logic task 3</a:t>
            </a:r>
            <a:endParaRPr lang="ru-RU" dirty="0"/>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00126" y="2160590"/>
            <a:ext cx="6353174" cy="3429260"/>
          </a:xfrm>
        </p:spPr>
        <p:txBody>
          <a:bodyPr>
            <a:normAutofit/>
          </a:bodyPr>
          <a:lstStyle/>
          <a:p>
            <a:pPr>
              <a:buNone/>
            </a:pPr>
            <a:r>
              <a:rPr lang="en-US" sz="2400" dirty="0"/>
              <a:t>Using previous task, optimize your code smarter as you can. Previous tests have to work (possible small corrections).</a:t>
            </a:r>
          </a:p>
          <a:p>
            <a:pPr>
              <a:buNone/>
            </a:pPr>
            <a:endParaRPr lang="en-US" sz="2400" dirty="0"/>
          </a:p>
          <a:p>
            <a:pPr>
              <a:buNone/>
            </a:pPr>
            <a:endParaRPr lang="en-US" sz="2400" dirty="0"/>
          </a:p>
          <a:p>
            <a:pPr>
              <a:buNone/>
            </a:pPr>
            <a:r>
              <a:rPr lang="en-US" sz="2400" dirty="0"/>
              <a:t>Which code we can say as optimized? Lector will explain </a:t>
            </a:r>
            <a:r>
              <a:rPr lang="en-US" sz="2400" dirty="0">
                <a:sym typeface="Wingdings" panose="05000000000000000000" pitchFamily="2" charset="2"/>
              </a:rPr>
              <a:t></a:t>
            </a:r>
            <a:endParaRPr lang="en-US" sz="2400"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0126" y="609600"/>
            <a:ext cx="6447501" cy="1320800"/>
          </a:xfrm>
        </p:spPr>
        <p:txBody>
          <a:bodyPr>
            <a:normAutofit/>
          </a:bodyPr>
          <a:lstStyle/>
          <a:p>
            <a:r>
              <a:rPr lang="en-US" dirty="0"/>
              <a:t>Project Module 2: Logic task 4</a:t>
            </a:r>
            <a:endParaRPr lang="ru-RU" dirty="0"/>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00126" y="2160590"/>
            <a:ext cx="6353174" cy="3429260"/>
          </a:xfrm>
        </p:spPr>
        <p:txBody>
          <a:bodyPr>
            <a:normAutofit/>
          </a:bodyPr>
          <a:lstStyle/>
          <a:p>
            <a:pPr>
              <a:buNone/>
            </a:pPr>
            <a:r>
              <a:rPr lang="en-US" sz="2400" dirty="0"/>
              <a:t>You need to write a library to check a String contains only numbers by using Regular expression in Java. You can use Java API but a solution without using Java API will be better.</a:t>
            </a:r>
            <a:endParaRPr lang="ru-RU" sz="2400"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0126" y="609600"/>
            <a:ext cx="6447501" cy="1320800"/>
          </a:xfrm>
        </p:spPr>
        <p:txBody>
          <a:bodyPr>
            <a:normAutofit/>
          </a:bodyPr>
          <a:lstStyle/>
          <a:p>
            <a:r>
              <a:rPr lang="en-US" dirty="0"/>
              <a:t>Project Module 3: Logic task 5</a:t>
            </a:r>
            <a:endParaRPr lang="ru-RU" dirty="0"/>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00126" y="2160590"/>
            <a:ext cx="6353174" cy="3429260"/>
          </a:xfrm>
        </p:spPr>
        <p:txBody>
          <a:bodyPr>
            <a:normAutofit/>
          </a:bodyPr>
          <a:lstStyle/>
          <a:p>
            <a:pPr>
              <a:buNone/>
            </a:pPr>
            <a:r>
              <a:rPr lang="en-US" sz="2400" dirty="0"/>
              <a:t>Task has a easy recursive solution but thinks get really tricky when you ask yourself to solve this question without using recursion. You can use Stack though. Write a program to print all permutations of a String in Java, for example, the if input is "</a:t>
            </a:r>
            <a:r>
              <a:rPr lang="en-US" sz="2400" dirty="0" err="1"/>
              <a:t>xyz</a:t>
            </a:r>
            <a:r>
              <a:rPr lang="en-US" sz="2400" dirty="0"/>
              <a:t>" then it should print "</a:t>
            </a:r>
            <a:r>
              <a:rPr lang="en-US" sz="2400" dirty="0" err="1"/>
              <a:t>xyz</a:t>
            </a:r>
            <a:r>
              <a:rPr lang="en-US" sz="2400" dirty="0"/>
              <a:t>", "</a:t>
            </a:r>
            <a:r>
              <a:rPr lang="en-US" sz="2400" dirty="0" err="1"/>
              <a:t>yzx</a:t>
            </a:r>
            <a:r>
              <a:rPr lang="en-US" sz="2400" dirty="0"/>
              <a:t>", "</a:t>
            </a:r>
            <a:r>
              <a:rPr lang="en-US" sz="2400" dirty="0" err="1"/>
              <a:t>zxy</a:t>
            </a:r>
            <a:r>
              <a:rPr lang="en-US" sz="2400" dirty="0"/>
              <a:t>", "</a:t>
            </a:r>
            <a:r>
              <a:rPr lang="en-US" sz="2400" dirty="0" err="1"/>
              <a:t>xzy</a:t>
            </a:r>
            <a:r>
              <a:rPr lang="en-US" sz="2400" dirty="0"/>
              <a:t>", "</a:t>
            </a:r>
            <a:r>
              <a:rPr lang="en-US" sz="2400" dirty="0" err="1"/>
              <a:t>yxz</a:t>
            </a:r>
            <a:r>
              <a:rPr lang="en-US" sz="2400" dirty="0"/>
              <a:t>", "</a:t>
            </a:r>
            <a:r>
              <a:rPr lang="en-US" sz="2400" dirty="0" err="1"/>
              <a:t>zyx</a:t>
            </a:r>
            <a:r>
              <a:rPr lang="en-US" sz="2400" dirty="0"/>
              <a:t>"</a:t>
            </a:r>
            <a:br>
              <a:rPr lang="en-US" sz="2400" dirty="0"/>
            </a:br>
            <a:endParaRPr lang="ru-RU" sz="2400"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endParaRPr lang="ru-RU" dirty="0"/>
          </a:p>
        </p:txBody>
      </p:sp>
      <p:sp>
        <p:nvSpPr>
          <p:cNvPr id="3" name="Content Placeholder 2"/>
          <p:cNvSpPr>
            <a:spLocks noGrp="1"/>
          </p:cNvSpPr>
          <p:nvPr>
            <p:ph idx="1"/>
          </p:nvPr>
        </p:nvSpPr>
        <p:spPr/>
        <p:txBody>
          <a:bodyPr>
            <a:normAutofit/>
          </a:bodyPr>
          <a:lstStyle/>
          <a:p>
            <a:pPr>
              <a:buNone/>
            </a:pPr>
            <a:r>
              <a:rPr lang="en-US" sz="2400" dirty="0"/>
              <a:t>What is Gang of Four (GOF)?</a:t>
            </a:r>
          </a:p>
          <a:p>
            <a:pPr>
              <a:buNone/>
            </a:pPr>
            <a:r>
              <a:rPr lang="en-US" sz="2400" dirty="0"/>
              <a:t>In 1994, four authors Erich Gamma, Richard Helm, Ralph Johnson and John </a:t>
            </a:r>
            <a:r>
              <a:rPr lang="en-US" sz="2400" dirty="0" err="1"/>
              <a:t>Vlissides</a:t>
            </a:r>
            <a:r>
              <a:rPr lang="en-US" sz="2400" dirty="0"/>
              <a:t> published a book titled </a:t>
            </a:r>
            <a:r>
              <a:rPr lang="en-US" sz="2400" b="1" dirty="0"/>
              <a:t>Design Patterns - Elements of Reusable Object-Oriented Software</a:t>
            </a:r>
            <a:r>
              <a:rPr lang="en-US" sz="2400" dirty="0"/>
              <a:t> which initiated the concept of Design Pattern in Software development.</a:t>
            </a:r>
          </a:p>
          <a:p>
            <a:pPr>
              <a:buNone/>
            </a:pPr>
            <a:endParaRPr lang="ru-RU" sz="24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TotalTime>
  <Words>369</Words>
  <Application>Microsoft Office PowerPoint</Application>
  <PresentationFormat>On-screen Show (4:3)</PresentationFormat>
  <Paragraphs>27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Logic tasks</vt:lpstr>
      <vt:lpstr>Logic task goal</vt:lpstr>
      <vt:lpstr>What is Postman?</vt:lpstr>
      <vt:lpstr>Project Module 1: Logic task 1</vt:lpstr>
      <vt:lpstr>Project Module 1: Logic task 2</vt:lpstr>
      <vt:lpstr>Project Module 1: Logic task 3</vt:lpstr>
      <vt:lpstr>Project Module 2: Logic task 4</vt:lpstr>
      <vt:lpstr>Project Module 3: Logic task 5</vt:lpstr>
      <vt:lpstr>Homework</vt:lpstr>
      <vt:lpstr>Links to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tasks</dc:title>
  <dc:creator>Pavel Vrublevskij</dc:creator>
  <cp:lastModifiedBy>Pavel Vrublevskij</cp:lastModifiedBy>
  <cp:revision>1</cp:revision>
  <dcterms:created xsi:type="dcterms:W3CDTF">2019-04-10T13:59:58Z</dcterms:created>
  <dcterms:modified xsi:type="dcterms:W3CDTF">2019-04-10T14:01:00Z</dcterms:modified>
</cp:coreProperties>
</file>