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1" r:id="rId3"/>
    <p:sldId id="288" r:id="rId4"/>
    <p:sldId id="290" r:id="rId5"/>
    <p:sldId id="289" r:id="rId6"/>
    <p:sldId id="275" r:id="rId7"/>
    <p:sldId id="276" r:id="rId8"/>
    <p:sldId id="277" r:id="rId9"/>
    <p:sldId id="260" r:id="rId10"/>
    <p:sldId id="257" r:id="rId11"/>
    <p:sldId id="261" r:id="rId12"/>
    <p:sldId id="281" r:id="rId13"/>
    <p:sldId id="279" r:id="rId14"/>
    <p:sldId id="280" r:id="rId15"/>
    <p:sldId id="274" r:id="rId16"/>
    <p:sldId id="263" r:id="rId17"/>
    <p:sldId id="264" r:id="rId18"/>
    <p:sldId id="265" r:id="rId19"/>
    <p:sldId id="267" r:id="rId20"/>
    <p:sldId id="268" r:id="rId21"/>
    <p:sldId id="270" r:id="rId22"/>
    <p:sldId id="269" r:id="rId23"/>
    <p:sldId id="259" r:id="rId24"/>
    <p:sldId id="266" r:id="rId25"/>
    <p:sldId id="272" r:id="rId26"/>
    <p:sldId id="273"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116" d="100"/>
          <a:sy n="116" d="100"/>
        </p:scale>
        <p:origin x="2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8611C9-4742-455D-819C-FFB6F091D0FA}" type="datetimeFigureOut">
              <a:rPr lang="lt-LT" smtClean="0"/>
              <a:t>2019-04-03</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9BC4BD56-7FDE-4C97-B437-95179A25ADB9}" type="slidenum">
              <a:rPr lang="lt-LT" smtClean="0"/>
              <a:t>‹#›</a:t>
            </a:fld>
            <a:endParaRPr lang="lt-LT"/>
          </a:p>
        </p:txBody>
      </p:sp>
    </p:spTree>
    <p:extLst>
      <p:ext uri="{BB962C8B-B14F-4D97-AF65-F5344CB8AC3E}">
        <p14:creationId xmlns:p14="http://schemas.microsoft.com/office/powerpoint/2010/main" val="2542910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8611C9-4742-455D-819C-FFB6F091D0FA}" type="datetimeFigureOut">
              <a:rPr lang="lt-LT" smtClean="0"/>
              <a:t>2019-04-03</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9BC4BD56-7FDE-4C97-B437-95179A25ADB9}" type="slidenum">
              <a:rPr lang="lt-LT" smtClean="0"/>
              <a:t>‹#›</a:t>
            </a:fld>
            <a:endParaRPr lang="lt-LT"/>
          </a:p>
        </p:txBody>
      </p:sp>
    </p:spTree>
    <p:extLst>
      <p:ext uri="{BB962C8B-B14F-4D97-AF65-F5344CB8AC3E}">
        <p14:creationId xmlns:p14="http://schemas.microsoft.com/office/powerpoint/2010/main" val="1968775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8611C9-4742-455D-819C-FFB6F091D0FA}" type="datetimeFigureOut">
              <a:rPr lang="lt-LT" smtClean="0"/>
              <a:t>2019-04-03</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9BC4BD56-7FDE-4C97-B437-95179A25ADB9}" type="slidenum">
              <a:rPr lang="lt-LT" smtClean="0"/>
              <a:t>‹#›</a:t>
            </a:fld>
            <a:endParaRPr lang="lt-L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64003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8611C9-4742-455D-819C-FFB6F091D0FA}" type="datetimeFigureOut">
              <a:rPr lang="lt-LT" smtClean="0"/>
              <a:t>2019-04-03</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9BC4BD56-7FDE-4C97-B437-95179A25ADB9}" type="slidenum">
              <a:rPr lang="lt-LT" smtClean="0"/>
              <a:t>‹#›</a:t>
            </a:fld>
            <a:endParaRPr lang="lt-LT"/>
          </a:p>
        </p:txBody>
      </p:sp>
    </p:spTree>
    <p:extLst>
      <p:ext uri="{BB962C8B-B14F-4D97-AF65-F5344CB8AC3E}">
        <p14:creationId xmlns:p14="http://schemas.microsoft.com/office/powerpoint/2010/main" val="3779957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8611C9-4742-455D-819C-FFB6F091D0FA}" type="datetimeFigureOut">
              <a:rPr lang="lt-LT" smtClean="0"/>
              <a:t>2019-04-03</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9BC4BD56-7FDE-4C97-B437-95179A25ADB9}" type="slidenum">
              <a:rPr lang="lt-LT" smtClean="0"/>
              <a:t>‹#›</a:t>
            </a:fld>
            <a:endParaRPr lang="lt-L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9182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8611C9-4742-455D-819C-FFB6F091D0FA}" type="datetimeFigureOut">
              <a:rPr lang="lt-LT" smtClean="0"/>
              <a:t>2019-04-03</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9BC4BD56-7FDE-4C97-B437-95179A25ADB9}" type="slidenum">
              <a:rPr lang="lt-LT" smtClean="0"/>
              <a:t>‹#›</a:t>
            </a:fld>
            <a:endParaRPr lang="lt-LT"/>
          </a:p>
        </p:txBody>
      </p:sp>
    </p:spTree>
    <p:extLst>
      <p:ext uri="{BB962C8B-B14F-4D97-AF65-F5344CB8AC3E}">
        <p14:creationId xmlns:p14="http://schemas.microsoft.com/office/powerpoint/2010/main" val="3957156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611C9-4742-455D-819C-FFB6F091D0FA}" type="datetimeFigureOut">
              <a:rPr lang="lt-LT" smtClean="0"/>
              <a:t>2019-04-03</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9BC4BD56-7FDE-4C97-B437-95179A25ADB9}" type="slidenum">
              <a:rPr lang="lt-LT" smtClean="0"/>
              <a:t>‹#›</a:t>
            </a:fld>
            <a:endParaRPr lang="lt-LT"/>
          </a:p>
        </p:txBody>
      </p:sp>
    </p:spTree>
    <p:extLst>
      <p:ext uri="{BB962C8B-B14F-4D97-AF65-F5344CB8AC3E}">
        <p14:creationId xmlns:p14="http://schemas.microsoft.com/office/powerpoint/2010/main" val="3134938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611C9-4742-455D-819C-FFB6F091D0FA}" type="datetimeFigureOut">
              <a:rPr lang="lt-LT" smtClean="0"/>
              <a:t>2019-04-03</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9BC4BD56-7FDE-4C97-B437-95179A25ADB9}" type="slidenum">
              <a:rPr lang="lt-LT" smtClean="0"/>
              <a:t>‹#›</a:t>
            </a:fld>
            <a:endParaRPr lang="lt-LT"/>
          </a:p>
        </p:txBody>
      </p:sp>
    </p:spTree>
    <p:extLst>
      <p:ext uri="{BB962C8B-B14F-4D97-AF65-F5344CB8AC3E}">
        <p14:creationId xmlns:p14="http://schemas.microsoft.com/office/powerpoint/2010/main" val="2051545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611C9-4742-455D-819C-FFB6F091D0FA}" type="datetimeFigureOut">
              <a:rPr lang="lt-LT" smtClean="0"/>
              <a:t>2019-04-03</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9BC4BD56-7FDE-4C97-B437-95179A25ADB9}" type="slidenum">
              <a:rPr lang="lt-LT" smtClean="0"/>
              <a:t>‹#›</a:t>
            </a:fld>
            <a:endParaRPr lang="lt-LT"/>
          </a:p>
        </p:txBody>
      </p:sp>
    </p:spTree>
    <p:extLst>
      <p:ext uri="{BB962C8B-B14F-4D97-AF65-F5344CB8AC3E}">
        <p14:creationId xmlns:p14="http://schemas.microsoft.com/office/powerpoint/2010/main" val="1488794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8611C9-4742-455D-819C-FFB6F091D0FA}" type="datetimeFigureOut">
              <a:rPr lang="lt-LT" smtClean="0"/>
              <a:t>2019-04-03</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9BC4BD56-7FDE-4C97-B437-95179A25ADB9}" type="slidenum">
              <a:rPr lang="lt-LT" smtClean="0"/>
              <a:t>‹#›</a:t>
            </a:fld>
            <a:endParaRPr lang="lt-LT"/>
          </a:p>
        </p:txBody>
      </p:sp>
    </p:spTree>
    <p:extLst>
      <p:ext uri="{BB962C8B-B14F-4D97-AF65-F5344CB8AC3E}">
        <p14:creationId xmlns:p14="http://schemas.microsoft.com/office/powerpoint/2010/main" val="4240538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8611C9-4742-455D-819C-FFB6F091D0FA}" type="datetimeFigureOut">
              <a:rPr lang="lt-LT" smtClean="0"/>
              <a:t>2019-04-03</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9BC4BD56-7FDE-4C97-B437-95179A25ADB9}" type="slidenum">
              <a:rPr lang="lt-LT" smtClean="0"/>
              <a:t>‹#›</a:t>
            </a:fld>
            <a:endParaRPr lang="lt-LT"/>
          </a:p>
        </p:txBody>
      </p:sp>
    </p:spTree>
    <p:extLst>
      <p:ext uri="{BB962C8B-B14F-4D97-AF65-F5344CB8AC3E}">
        <p14:creationId xmlns:p14="http://schemas.microsoft.com/office/powerpoint/2010/main" val="3707150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8611C9-4742-455D-819C-FFB6F091D0FA}" type="datetimeFigureOut">
              <a:rPr lang="lt-LT" smtClean="0"/>
              <a:t>2019-04-03</a:t>
            </a:fld>
            <a:endParaRPr lang="lt-LT"/>
          </a:p>
        </p:txBody>
      </p:sp>
      <p:sp>
        <p:nvSpPr>
          <p:cNvPr id="8" name="Footer Placeholder 7"/>
          <p:cNvSpPr>
            <a:spLocks noGrp="1"/>
          </p:cNvSpPr>
          <p:nvPr>
            <p:ph type="ftr" sz="quarter" idx="11"/>
          </p:nvPr>
        </p:nvSpPr>
        <p:spPr/>
        <p:txBody>
          <a:bodyPr/>
          <a:lstStyle/>
          <a:p>
            <a:endParaRPr lang="lt-LT"/>
          </a:p>
        </p:txBody>
      </p:sp>
      <p:sp>
        <p:nvSpPr>
          <p:cNvPr id="9" name="Slide Number Placeholder 8"/>
          <p:cNvSpPr>
            <a:spLocks noGrp="1"/>
          </p:cNvSpPr>
          <p:nvPr>
            <p:ph type="sldNum" sz="quarter" idx="12"/>
          </p:nvPr>
        </p:nvSpPr>
        <p:spPr/>
        <p:txBody>
          <a:bodyPr/>
          <a:lstStyle/>
          <a:p>
            <a:fld id="{9BC4BD56-7FDE-4C97-B437-95179A25ADB9}" type="slidenum">
              <a:rPr lang="lt-LT" smtClean="0"/>
              <a:t>‹#›</a:t>
            </a:fld>
            <a:endParaRPr lang="lt-LT"/>
          </a:p>
        </p:txBody>
      </p:sp>
    </p:spTree>
    <p:extLst>
      <p:ext uri="{BB962C8B-B14F-4D97-AF65-F5344CB8AC3E}">
        <p14:creationId xmlns:p14="http://schemas.microsoft.com/office/powerpoint/2010/main" val="3134382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8611C9-4742-455D-819C-FFB6F091D0FA}" type="datetimeFigureOut">
              <a:rPr lang="lt-LT" smtClean="0"/>
              <a:t>2019-04-03</a:t>
            </a:fld>
            <a:endParaRPr lang="lt-LT"/>
          </a:p>
        </p:txBody>
      </p:sp>
      <p:sp>
        <p:nvSpPr>
          <p:cNvPr id="4" name="Footer Placeholder 3"/>
          <p:cNvSpPr>
            <a:spLocks noGrp="1"/>
          </p:cNvSpPr>
          <p:nvPr>
            <p:ph type="ftr" sz="quarter" idx="11"/>
          </p:nvPr>
        </p:nvSpPr>
        <p:spPr/>
        <p:txBody>
          <a:bodyPr/>
          <a:lstStyle/>
          <a:p>
            <a:endParaRPr lang="lt-LT"/>
          </a:p>
        </p:txBody>
      </p:sp>
      <p:sp>
        <p:nvSpPr>
          <p:cNvPr id="5" name="Slide Number Placeholder 4"/>
          <p:cNvSpPr>
            <a:spLocks noGrp="1"/>
          </p:cNvSpPr>
          <p:nvPr>
            <p:ph type="sldNum" sz="quarter" idx="12"/>
          </p:nvPr>
        </p:nvSpPr>
        <p:spPr/>
        <p:txBody>
          <a:bodyPr/>
          <a:lstStyle/>
          <a:p>
            <a:fld id="{9BC4BD56-7FDE-4C97-B437-95179A25ADB9}" type="slidenum">
              <a:rPr lang="lt-LT" smtClean="0"/>
              <a:t>‹#›</a:t>
            </a:fld>
            <a:endParaRPr lang="lt-LT"/>
          </a:p>
        </p:txBody>
      </p:sp>
    </p:spTree>
    <p:extLst>
      <p:ext uri="{BB962C8B-B14F-4D97-AF65-F5344CB8AC3E}">
        <p14:creationId xmlns:p14="http://schemas.microsoft.com/office/powerpoint/2010/main" val="4290001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8611C9-4742-455D-819C-FFB6F091D0FA}" type="datetimeFigureOut">
              <a:rPr lang="lt-LT" smtClean="0"/>
              <a:t>2019-04-03</a:t>
            </a:fld>
            <a:endParaRPr lang="lt-LT"/>
          </a:p>
        </p:txBody>
      </p:sp>
      <p:sp>
        <p:nvSpPr>
          <p:cNvPr id="3" name="Footer Placeholder 2"/>
          <p:cNvSpPr>
            <a:spLocks noGrp="1"/>
          </p:cNvSpPr>
          <p:nvPr>
            <p:ph type="ftr" sz="quarter" idx="11"/>
          </p:nvPr>
        </p:nvSpPr>
        <p:spPr/>
        <p:txBody>
          <a:bodyPr/>
          <a:lstStyle/>
          <a:p>
            <a:endParaRPr lang="lt-LT"/>
          </a:p>
        </p:txBody>
      </p:sp>
      <p:sp>
        <p:nvSpPr>
          <p:cNvPr id="4" name="Slide Number Placeholder 3"/>
          <p:cNvSpPr>
            <a:spLocks noGrp="1"/>
          </p:cNvSpPr>
          <p:nvPr>
            <p:ph type="sldNum" sz="quarter" idx="12"/>
          </p:nvPr>
        </p:nvSpPr>
        <p:spPr/>
        <p:txBody>
          <a:bodyPr/>
          <a:lstStyle/>
          <a:p>
            <a:fld id="{9BC4BD56-7FDE-4C97-B437-95179A25ADB9}" type="slidenum">
              <a:rPr lang="lt-LT" smtClean="0"/>
              <a:t>‹#›</a:t>
            </a:fld>
            <a:endParaRPr lang="lt-LT"/>
          </a:p>
        </p:txBody>
      </p:sp>
    </p:spTree>
    <p:extLst>
      <p:ext uri="{BB962C8B-B14F-4D97-AF65-F5344CB8AC3E}">
        <p14:creationId xmlns:p14="http://schemas.microsoft.com/office/powerpoint/2010/main" val="153446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8611C9-4742-455D-819C-FFB6F091D0FA}" type="datetimeFigureOut">
              <a:rPr lang="lt-LT" smtClean="0"/>
              <a:t>2019-04-03</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9BC4BD56-7FDE-4C97-B437-95179A25ADB9}" type="slidenum">
              <a:rPr lang="lt-LT" smtClean="0"/>
              <a:t>‹#›</a:t>
            </a:fld>
            <a:endParaRPr lang="lt-LT"/>
          </a:p>
        </p:txBody>
      </p:sp>
    </p:spTree>
    <p:extLst>
      <p:ext uri="{BB962C8B-B14F-4D97-AF65-F5344CB8AC3E}">
        <p14:creationId xmlns:p14="http://schemas.microsoft.com/office/powerpoint/2010/main" val="3186262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28611C9-4742-455D-819C-FFB6F091D0FA}" type="datetimeFigureOut">
              <a:rPr lang="lt-LT" smtClean="0"/>
              <a:t>2019-04-03</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9BC4BD56-7FDE-4C97-B437-95179A25ADB9}" type="slidenum">
              <a:rPr lang="lt-LT" smtClean="0"/>
              <a:t>‹#›</a:t>
            </a:fld>
            <a:endParaRPr lang="lt-LT"/>
          </a:p>
        </p:txBody>
      </p:sp>
    </p:spTree>
    <p:extLst>
      <p:ext uri="{BB962C8B-B14F-4D97-AF65-F5344CB8AC3E}">
        <p14:creationId xmlns:p14="http://schemas.microsoft.com/office/powerpoint/2010/main" val="2646105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28611C9-4742-455D-819C-FFB6F091D0FA}" type="datetimeFigureOut">
              <a:rPr lang="lt-LT" smtClean="0"/>
              <a:t>2019-04-03</a:t>
            </a:fld>
            <a:endParaRPr lang="lt-L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lt-L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BC4BD56-7FDE-4C97-B437-95179A25ADB9}" type="slidenum">
              <a:rPr lang="lt-LT" smtClean="0"/>
              <a:t>‹#›</a:t>
            </a:fld>
            <a:endParaRPr lang="lt-LT"/>
          </a:p>
        </p:txBody>
      </p:sp>
    </p:spTree>
    <p:extLst>
      <p:ext uri="{BB962C8B-B14F-4D97-AF65-F5344CB8AC3E}">
        <p14:creationId xmlns:p14="http://schemas.microsoft.com/office/powerpoint/2010/main" val="2711378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en.wikipedia.org/wiki/User_interfac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ED9E9-8E4A-46C4-A5C8-5F0ADCA2C3A9}"/>
              </a:ext>
            </a:extLst>
          </p:cNvPr>
          <p:cNvSpPr>
            <a:spLocks noGrp="1"/>
          </p:cNvSpPr>
          <p:nvPr>
            <p:ph type="ctrTitle"/>
          </p:nvPr>
        </p:nvSpPr>
        <p:spPr/>
        <p:txBody>
          <a:bodyPr/>
          <a:lstStyle/>
          <a:p>
            <a:r>
              <a:rPr lang="en-US" dirty="0"/>
              <a:t>Jersey Part 1</a:t>
            </a:r>
            <a:endParaRPr lang="lt-LT" dirty="0"/>
          </a:p>
        </p:txBody>
      </p:sp>
      <p:sp>
        <p:nvSpPr>
          <p:cNvPr id="3" name="Subtitle 2">
            <a:extLst>
              <a:ext uri="{FF2B5EF4-FFF2-40B4-BE49-F238E27FC236}">
                <a16:creationId xmlns:a16="http://schemas.microsoft.com/office/drawing/2014/main" id="{F04D05C9-F05D-438C-AB65-1CBD8183508A}"/>
              </a:ext>
            </a:extLst>
          </p:cNvPr>
          <p:cNvSpPr>
            <a:spLocks noGrp="1"/>
          </p:cNvSpPr>
          <p:nvPr>
            <p:ph type="subTitle" idx="1"/>
          </p:nvPr>
        </p:nvSpPr>
        <p:spPr>
          <a:xfrm>
            <a:off x="1507067" y="4050833"/>
            <a:ext cx="7766936" cy="1765081"/>
          </a:xfrm>
        </p:spPr>
        <p:txBody>
          <a:bodyPr>
            <a:normAutofit/>
          </a:bodyPr>
          <a:lstStyle/>
          <a:p>
            <a:r>
              <a:rPr lang="en-US" dirty="0"/>
              <a:t>For </a:t>
            </a:r>
            <a:r>
              <a:rPr lang="en-US" dirty="0" err="1"/>
              <a:t>RESTFul</a:t>
            </a:r>
            <a:r>
              <a:rPr lang="en-US" dirty="0"/>
              <a:t> application</a:t>
            </a:r>
          </a:p>
          <a:p>
            <a:r>
              <a:rPr lang="en-US" dirty="0"/>
              <a:t>(additional: </a:t>
            </a:r>
            <a:r>
              <a:rPr lang="en-US" dirty="0" err="1"/>
              <a:t>jdbc</a:t>
            </a:r>
            <a:r>
              <a:rPr lang="en-US" dirty="0"/>
              <a:t>, web, </a:t>
            </a:r>
            <a:r>
              <a:rPr lang="en-US" dirty="0" err="1"/>
              <a:t>jpa</a:t>
            </a:r>
            <a:r>
              <a:rPr lang="en-US" dirty="0"/>
              <a:t>)</a:t>
            </a:r>
          </a:p>
          <a:p>
            <a:endParaRPr lang="en-US" dirty="0"/>
          </a:p>
          <a:p>
            <a:r>
              <a:rPr lang="en-US" dirty="0"/>
              <a:t>Author: Pavel Vrublevskij</a:t>
            </a:r>
            <a:endParaRPr lang="lt-LT" dirty="0"/>
          </a:p>
        </p:txBody>
      </p:sp>
    </p:spTree>
    <p:extLst>
      <p:ext uri="{BB962C8B-B14F-4D97-AF65-F5344CB8AC3E}">
        <p14:creationId xmlns:p14="http://schemas.microsoft.com/office/powerpoint/2010/main" val="892228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413BED-47CF-427F-A4FD-604626831EBB}"/>
              </a:ext>
            </a:extLst>
          </p:cNvPr>
          <p:cNvSpPr txBox="1"/>
          <p:nvPr/>
        </p:nvSpPr>
        <p:spPr>
          <a:xfrm>
            <a:off x="7942344" y="321622"/>
            <a:ext cx="3986989" cy="523220"/>
          </a:xfrm>
          <a:prstGeom prst="rect">
            <a:avLst/>
          </a:prstGeom>
          <a:noFill/>
        </p:spPr>
        <p:txBody>
          <a:bodyPr wrap="none" rtlCol="0">
            <a:spAutoFit/>
          </a:bodyPr>
          <a:lstStyle/>
          <a:p>
            <a:r>
              <a:rPr lang="lt-LT" sz="2800" b="1" dirty="0"/>
              <a:t>https://start.spring.io/</a:t>
            </a:r>
          </a:p>
        </p:txBody>
      </p:sp>
      <p:sp>
        <p:nvSpPr>
          <p:cNvPr id="6" name="TextBox 5">
            <a:extLst>
              <a:ext uri="{FF2B5EF4-FFF2-40B4-BE49-F238E27FC236}">
                <a16:creationId xmlns:a16="http://schemas.microsoft.com/office/drawing/2014/main" id="{1198B628-C25A-4245-956D-8F5863EACD33}"/>
              </a:ext>
            </a:extLst>
          </p:cNvPr>
          <p:cNvSpPr txBox="1"/>
          <p:nvPr/>
        </p:nvSpPr>
        <p:spPr>
          <a:xfrm>
            <a:off x="7861729" y="1426250"/>
            <a:ext cx="4280339" cy="3046988"/>
          </a:xfrm>
          <a:prstGeom prst="rect">
            <a:avLst/>
          </a:prstGeom>
          <a:noFill/>
        </p:spPr>
        <p:txBody>
          <a:bodyPr wrap="none" rtlCol="0">
            <a:spAutoFit/>
          </a:bodyPr>
          <a:lstStyle/>
          <a:p>
            <a:pPr marL="285750" indent="-285750">
              <a:buFont typeface="Arial" panose="020B0604020202020204" pitchFamily="34" charset="0"/>
              <a:buChar char="•"/>
            </a:pPr>
            <a:r>
              <a:rPr lang="en-US" sz="2400" dirty="0"/>
              <a:t>Maven</a:t>
            </a:r>
          </a:p>
          <a:p>
            <a:pPr marL="285750" indent="-285750">
              <a:buFont typeface="Arial" panose="020B0604020202020204" pitchFamily="34" charset="0"/>
              <a:buChar char="•"/>
            </a:pPr>
            <a:r>
              <a:rPr lang="en-US" sz="2400" dirty="0"/>
              <a:t>Java</a:t>
            </a:r>
          </a:p>
          <a:p>
            <a:pPr marL="285750" indent="-285750">
              <a:buFont typeface="Arial" panose="020B0604020202020204" pitchFamily="34" charset="0"/>
              <a:buChar char="•"/>
            </a:pPr>
            <a:r>
              <a:rPr lang="en-US" sz="2400" dirty="0"/>
              <a:t>2.1.3</a:t>
            </a:r>
          </a:p>
          <a:p>
            <a:pPr marL="285750" indent="-285750">
              <a:buFont typeface="Arial" panose="020B0604020202020204" pitchFamily="34" charset="0"/>
              <a:buChar char="•"/>
            </a:pPr>
            <a:r>
              <a:rPr lang="en-US" sz="2400" dirty="0"/>
              <a:t>Fill required </a:t>
            </a:r>
            <a:r>
              <a:rPr lang="en-US" sz="2400" dirty="0" err="1"/>
              <a:t>filds</a:t>
            </a:r>
            <a:endParaRPr lang="en-US" sz="2400" dirty="0"/>
          </a:p>
          <a:p>
            <a:pPr marL="285750" indent="-285750">
              <a:buFont typeface="Arial" panose="020B0604020202020204" pitchFamily="34" charset="0"/>
              <a:buChar char="•"/>
            </a:pPr>
            <a:r>
              <a:rPr lang="en-US" sz="2400" dirty="0"/>
              <a:t>Search for Jersey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Extract downloaded zip file</a:t>
            </a:r>
          </a:p>
          <a:p>
            <a:pPr lvl="1"/>
            <a:r>
              <a:rPr lang="en-US" sz="2400" dirty="0"/>
              <a:t>to your project directory</a:t>
            </a:r>
            <a:endParaRPr lang="lt-LT" sz="2400" dirty="0"/>
          </a:p>
        </p:txBody>
      </p:sp>
      <p:pic>
        <p:nvPicPr>
          <p:cNvPr id="7" name="Picture 6">
            <a:extLst>
              <a:ext uri="{FF2B5EF4-FFF2-40B4-BE49-F238E27FC236}">
                <a16:creationId xmlns:a16="http://schemas.microsoft.com/office/drawing/2014/main" id="{57ED21F3-53DA-4EAC-86B0-0A531A3043EB}"/>
              </a:ext>
            </a:extLst>
          </p:cNvPr>
          <p:cNvPicPr>
            <a:picLocks noChangeAspect="1"/>
          </p:cNvPicPr>
          <p:nvPr/>
        </p:nvPicPr>
        <p:blipFill>
          <a:blip r:embed="rId2"/>
          <a:stretch>
            <a:fillRect/>
          </a:stretch>
        </p:blipFill>
        <p:spPr>
          <a:xfrm>
            <a:off x="0" y="0"/>
            <a:ext cx="7942344" cy="6858000"/>
          </a:xfrm>
          <a:prstGeom prst="rect">
            <a:avLst/>
          </a:prstGeom>
        </p:spPr>
      </p:pic>
    </p:spTree>
    <p:extLst>
      <p:ext uri="{BB962C8B-B14F-4D97-AF65-F5344CB8AC3E}">
        <p14:creationId xmlns:p14="http://schemas.microsoft.com/office/powerpoint/2010/main" val="642347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5981D-245E-4DD6-9141-713C8888862D}"/>
              </a:ext>
            </a:extLst>
          </p:cNvPr>
          <p:cNvSpPr>
            <a:spLocks noGrp="1"/>
          </p:cNvSpPr>
          <p:nvPr>
            <p:ph type="title"/>
          </p:nvPr>
        </p:nvSpPr>
        <p:spPr/>
        <p:txBody>
          <a:bodyPr/>
          <a:lstStyle/>
          <a:p>
            <a:r>
              <a:rPr lang="en-US" b="1" i="1" dirty="0"/>
              <a:t>@</a:t>
            </a:r>
            <a:r>
              <a:rPr lang="lt-LT" b="1" i="1" dirty="0" err="1"/>
              <a:t>SpringBootApplication</a:t>
            </a:r>
            <a:endParaRPr lang="lt-LT" dirty="0"/>
          </a:p>
        </p:txBody>
      </p:sp>
      <p:sp>
        <p:nvSpPr>
          <p:cNvPr id="3" name="Content Placeholder 2">
            <a:extLst>
              <a:ext uri="{FF2B5EF4-FFF2-40B4-BE49-F238E27FC236}">
                <a16:creationId xmlns:a16="http://schemas.microsoft.com/office/drawing/2014/main" id="{6BAF4702-C50D-45B0-B45D-B907D069B155}"/>
              </a:ext>
            </a:extLst>
          </p:cNvPr>
          <p:cNvSpPr>
            <a:spLocks noGrp="1"/>
          </p:cNvSpPr>
          <p:nvPr>
            <p:ph idx="1"/>
          </p:nvPr>
        </p:nvSpPr>
        <p:spPr/>
        <p:txBody>
          <a:bodyPr/>
          <a:lstStyle/>
          <a:p>
            <a:r>
              <a:rPr lang="en-US" b="1" dirty="0"/>
              <a:t>The most straight-forward way to get started using Spring Boot is to create a main class and annotate</a:t>
            </a:r>
          </a:p>
          <a:p>
            <a:endParaRPr lang="en-US" b="1" dirty="0"/>
          </a:p>
          <a:p>
            <a:r>
              <a:rPr lang="en-US" dirty="0"/>
              <a:t>This single annotation is equivalent to using </a:t>
            </a:r>
            <a:r>
              <a:rPr lang="en-US" i="1" dirty="0"/>
              <a:t>@Configuration</a:t>
            </a:r>
            <a:r>
              <a:rPr lang="en-US" dirty="0"/>
              <a:t>, </a:t>
            </a:r>
            <a:r>
              <a:rPr lang="en-US" i="1" dirty="0"/>
              <a:t>@</a:t>
            </a:r>
            <a:r>
              <a:rPr lang="en-US" i="1" dirty="0" err="1"/>
              <a:t>EnableAutoConfiguration</a:t>
            </a:r>
            <a:r>
              <a:rPr lang="en-US" dirty="0"/>
              <a:t>, and </a:t>
            </a:r>
            <a:r>
              <a:rPr lang="en-US" i="1" dirty="0"/>
              <a:t>@</a:t>
            </a:r>
            <a:r>
              <a:rPr lang="en-US" i="1" dirty="0" err="1"/>
              <a:t>ComponentScan</a:t>
            </a:r>
            <a:r>
              <a:rPr lang="en-US" i="1" dirty="0"/>
              <a:t>.</a:t>
            </a:r>
            <a:endParaRPr lang="en-US" dirty="0"/>
          </a:p>
          <a:p>
            <a:r>
              <a:rPr lang="en-US" dirty="0"/>
              <a:t>By default, it will scan all the components in the same package or below</a:t>
            </a:r>
          </a:p>
          <a:p>
            <a:endParaRPr lang="lt-LT" dirty="0"/>
          </a:p>
        </p:txBody>
      </p:sp>
      <p:sp>
        <p:nvSpPr>
          <p:cNvPr id="8" name="Rectangle 5">
            <a:extLst>
              <a:ext uri="{FF2B5EF4-FFF2-40B4-BE49-F238E27FC236}">
                <a16:creationId xmlns:a16="http://schemas.microsoft.com/office/drawing/2014/main" id="{67CFBF50-310E-4467-9182-0B0F6CBF7D52}"/>
              </a:ext>
            </a:extLst>
          </p:cNvPr>
          <p:cNvSpPr>
            <a:spLocks noChangeArrowheads="1"/>
          </p:cNvSpPr>
          <p:nvPr/>
        </p:nvSpPr>
        <p:spPr bwMode="auto">
          <a:xfrm>
            <a:off x="4724891" y="4795897"/>
            <a:ext cx="7467109" cy="206210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t-LT" altLang="lt-LT" sz="16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a:t>
            </a:r>
            <a:r>
              <a:rPr kumimoji="0" lang="lt-LT" altLang="lt-LT" sz="1600" b="0" i="0" u="none" strike="noStrike" cap="none" normalizeH="0" baseline="0" dirty="0" err="1">
                <a:ln>
                  <a:noFill/>
                </a:ln>
                <a:solidFill>
                  <a:srgbClr val="BBB529"/>
                </a:solidFill>
                <a:effectLst/>
                <a:latin typeface="Courier New" panose="02070309020205020404" pitchFamily="49" charset="0"/>
                <a:cs typeface="Courier New" panose="02070309020205020404" pitchFamily="49" charset="0"/>
              </a:rPr>
              <a:t>SpringBootApplication</a:t>
            </a:r>
            <a:br>
              <a:rPr kumimoji="0" lang="lt-LT" altLang="lt-LT" sz="16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lt-LT" altLang="lt-LT" sz="16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public</a:t>
            </a:r>
            <a:r>
              <a:rPr kumimoji="0" lang="lt-LT" altLang="lt-LT"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6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class</a:t>
            </a:r>
            <a:r>
              <a:rPr kumimoji="0" lang="lt-LT" altLang="lt-LT"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JerseyApplication</a:t>
            </a:r>
            <a:r>
              <a:rPr kumimoji="0" lang="lt-LT" altLang="lt-LT"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lt-LT" altLang="lt-LT"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lt-LT" altLang="lt-LT"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lt-LT" altLang="lt-LT"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lt-LT" altLang="lt-LT" sz="16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public</a:t>
            </a:r>
            <a:r>
              <a:rPr kumimoji="0" lang="lt-LT" altLang="lt-LT"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6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static</a:t>
            </a:r>
            <a:r>
              <a:rPr kumimoji="0" lang="lt-LT" altLang="lt-LT"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6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lt-LT" altLang="lt-LT"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6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main</a:t>
            </a:r>
            <a:r>
              <a:rPr kumimoji="0" lang="lt-LT" altLang="lt-LT"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lt-LT" altLang="lt-LT"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String</a:t>
            </a:r>
            <a:r>
              <a:rPr kumimoji="0" lang="lt-LT" altLang="lt-LT"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lt-LT" altLang="lt-LT"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args</a:t>
            </a:r>
            <a:r>
              <a:rPr kumimoji="0" lang="lt-LT" altLang="lt-LT"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lt-LT" altLang="lt-LT"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lt-LT" altLang="lt-LT"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lt-LT" altLang="lt-LT"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SpringApplication.</a:t>
            </a:r>
            <a:r>
              <a:rPr kumimoji="0" lang="lt-LT" altLang="lt-LT" sz="16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run</a:t>
            </a:r>
            <a:r>
              <a:rPr kumimoji="0" lang="lt-LT" altLang="lt-LT"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lt-LT" altLang="lt-LT"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JerseyApplication.</a:t>
            </a:r>
            <a:r>
              <a:rPr kumimoji="0" lang="lt-LT" altLang="lt-LT" sz="16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class</a:t>
            </a:r>
            <a:r>
              <a:rPr kumimoji="0" lang="lt-LT" altLang="lt-LT"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args</a:t>
            </a:r>
            <a:r>
              <a:rPr kumimoji="0" lang="lt-LT" altLang="lt-LT"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lt-LT" altLang="lt-LT"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lt-LT" altLang="lt-LT"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lt-LT" altLang="lt-LT" sz="16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lt-LT" altLang="lt-LT"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lt-LT" altLang="lt-LT"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lt-LT" altLang="lt-LT"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lt-LT" altLang="lt-LT"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2622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E591-77B7-40BE-8D96-A8B707469058}"/>
              </a:ext>
            </a:extLst>
          </p:cNvPr>
          <p:cNvSpPr>
            <a:spLocks noGrp="1"/>
          </p:cNvSpPr>
          <p:nvPr>
            <p:ph type="title"/>
          </p:nvPr>
        </p:nvSpPr>
        <p:spPr/>
        <p:txBody>
          <a:bodyPr/>
          <a:lstStyle/>
          <a:p>
            <a:r>
              <a:rPr lang="en-US" dirty="0"/>
              <a:t>Create </a:t>
            </a:r>
            <a:r>
              <a:rPr lang="en-US" b="1" dirty="0" err="1"/>
              <a:t>application.yml</a:t>
            </a:r>
            <a:endParaRPr lang="lt-LT" dirty="0"/>
          </a:p>
        </p:txBody>
      </p:sp>
      <p:pic>
        <p:nvPicPr>
          <p:cNvPr id="5" name="Content Placeholder 4">
            <a:extLst>
              <a:ext uri="{FF2B5EF4-FFF2-40B4-BE49-F238E27FC236}">
                <a16:creationId xmlns:a16="http://schemas.microsoft.com/office/drawing/2014/main" id="{5B763DBD-FB5D-4220-B4BA-3824D7ABC527}"/>
              </a:ext>
            </a:extLst>
          </p:cNvPr>
          <p:cNvPicPr>
            <a:picLocks noGrp="1" noChangeAspect="1"/>
          </p:cNvPicPr>
          <p:nvPr>
            <p:ph idx="1"/>
          </p:nvPr>
        </p:nvPicPr>
        <p:blipFill>
          <a:blip r:embed="rId2"/>
          <a:stretch>
            <a:fillRect/>
          </a:stretch>
        </p:blipFill>
        <p:spPr>
          <a:xfrm>
            <a:off x="838200" y="1910170"/>
            <a:ext cx="4119539" cy="956597"/>
          </a:xfrm>
          <a:prstGeom prst="rect">
            <a:avLst/>
          </a:prstGeom>
        </p:spPr>
      </p:pic>
      <p:sp>
        <p:nvSpPr>
          <p:cNvPr id="4" name="Rectangle 1">
            <a:extLst>
              <a:ext uri="{FF2B5EF4-FFF2-40B4-BE49-F238E27FC236}">
                <a16:creationId xmlns:a16="http://schemas.microsoft.com/office/drawing/2014/main" id="{F4AD300D-3072-4D7A-917C-9A7848FE5505}"/>
              </a:ext>
            </a:extLst>
          </p:cNvPr>
          <p:cNvSpPr>
            <a:spLocks noChangeArrowheads="1"/>
          </p:cNvSpPr>
          <p:nvPr/>
        </p:nvSpPr>
        <p:spPr bwMode="auto">
          <a:xfrm>
            <a:off x="5338119" y="1263840"/>
            <a:ext cx="6199133" cy="440120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t-LT" altLang="lt-LT" sz="2800" b="1"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server</a:t>
            </a:r>
            <a:r>
              <a:rPr kumimoji="0" lang="lt-LT" altLang="lt-LT"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lt-LT" altLang="lt-LT"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lt-LT" altLang="lt-LT"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lt-LT" altLang="lt-LT" sz="2800" b="1"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port</a:t>
            </a:r>
            <a:r>
              <a:rPr kumimoji="0" lang="lt-LT" altLang="lt-LT"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lt-LT" altLang="lt-LT" sz="28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8086</a:t>
            </a:r>
            <a:endParaRPr kumimoji="0" lang="en-US" altLang="lt-LT" sz="28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lt-LT" sz="2800" b="1" dirty="0">
                <a:solidFill>
                  <a:srgbClr val="CC7832"/>
                </a:solidFill>
                <a:latin typeface="Courier New" panose="02070309020205020404" pitchFamily="49" charset="0"/>
                <a:cs typeface="Courier New" panose="02070309020205020404" pitchFamily="49" charset="0"/>
              </a:rPr>
              <a:t>  </a:t>
            </a:r>
            <a:r>
              <a:rPr kumimoji="0" lang="lt-LT" altLang="lt-LT" sz="2800" b="1"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servlet</a:t>
            </a:r>
            <a:r>
              <a:rPr kumimoji="0" lang="lt-LT" altLang="lt-LT"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lt-LT" altLang="lt-LT"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lt-LT" altLang="lt-LT"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en-US" altLang="lt-LT"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lt-LT" altLang="lt-LT" sz="2800" b="1"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context-path</a:t>
            </a:r>
            <a:r>
              <a:rPr kumimoji="0" lang="lt-LT" altLang="lt-LT"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lt-LT" altLang="lt-LT" sz="28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api</a:t>
            </a:r>
            <a:endParaRPr kumimoji="0" lang="lt-LT" altLang="lt-LT" sz="5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lt-LT" altLang="lt-LT" sz="28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br>
              <a:rPr kumimoji="0" lang="lt-LT" altLang="lt-LT" sz="28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br>
            <a:r>
              <a:rPr kumimoji="0" lang="lt-LT" altLang="lt-LT" sz="2800" b="1"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logging</a:t>
            </a:r>
            <a:r>
              <a:rPr kumimoji="0" lang="lt-LT" altLang="lt-LT"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lt-LT" altLang="lt-LT"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lt-LT" altLang="lt-LT"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lt-LT" altLang="lt-LT" sz="2800" b="1"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level</a:t>
            </a:r>
            <a:r>
              <a:rPr kumimoji="0" lang="lt-LT" altLang="lt-LT"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lt-LT" altLang="lt-LT"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lt-LT" altLang="lt-LT"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lt-LT" altLang="lt-LT" sz="2800" b="1"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org</a:t>
            </a:r>
            <a:r>
              <a:rPr kumimoji="0" lang="lt-LT" altLang="lt-LT"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lt-LT" altLang="lt-LT"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lt-LT" altLang="lt-LT"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lt-LT" altLang="lt-LT" sz="2800" b="1"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springframework</a:t>
            </a:r>
            <a:r>
              <a:rPr kumimoji="0" lang="lt-LT" altLang="lt-LT" sz="28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lt-LT" altLang="lt-LT" sz="28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ERRO</a:t>
            </a:r>
            <a:r>
              <a:rPr kumimoji="0" lang="en-US" altLang="lt-LT" sz="28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R</a:t>
            </a:r>
          </a:p>
        </p:txBody>
      </p:sp>
    </p:spTree>
    <p:extLst>
      <p:ext uri="{BB962C8B-B14F-4D97-AF65-F5344CB8AC3E}">
        <p14:creationId xmlns:p14="http://schemas.microsoft.com/office/powerpoint/2010/main" val="1629855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DE9BD-398C-41A1-9711-D294BD1DE273}"/>
              </a:ext>
            </a:extLst>
          </p:cNvPr>
          <p:cNvSpPr>
            <a:spLocks noGrp="1"/>
          </p:cNvSpPr>
          <p:nvPr>
            <p:ph type="title"/>
          </p:nvPr>
        </p:nvSpPr>
        <p:spPr/>
        <p:txBody>
          <a:bodyPr/>
          <a:lstStyle/>
          <a:p>
            <a:r>
              <a:rPr lang="en-US" dirty="0"/>
              <a:t>Create Hello Class Service</a:t>
            </a:r>
            <a:endParaRPr lang="lt-LT" dirty="0"/>
          </a:p>
        </p:txBody>
      </p:sp>
      <p:sp>
        <p:nvSpPr>
          <p:cNvPr id="4" name="Rectangle 1">
            <a:extLst>
              <a:ext uri="{FF2B5EF4-FFF2-40B4-BE49-F238E27FC236}">
                <a16:creationId xmlns:a16="http://schemas.microsoft.com/office/drawing/2014/main" id="{B06B60F1-50DA-4260-938E-8F9780DC086A}"/>
              </a:ext>
            </a:extLst>
          </p:cNvPr>
          <p:cNvSpPr>
            <a:spLocks noGrp="1" noChangeArrowheads="1"/>
          </p:cNvSpPr>
          <p:nvPr>
            <p:ph idx="1"/>
          </p:nvPr>
        </p:nvSpPr>
        <p:spPr bwMode="auto">
          <a:xfrm>
            <a:off x="4981832" y="1690688"/>
            <a:ext cx="6636753"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t-LT" altLang="lt-LT" sz="24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@Service</a:t>
            </a:r>
            <a:br>
              <a:rPr kumimoji="0" lang="lt-LT" altLang="lt-LT" sz="24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lt-LT" altLang="lt-LT" sz="24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@Path</a:t>
            </a:r>
            <a:r>
              <a:rPr kumimoji="0" lang="lt-LT" altLang="lt-LT" sz="24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lt-LT" altLang="lt-LT" sz="24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"/hello"</a:t>
            </a:r>
            <a:r>
              <a:rPr kumimoji="0" lang="lt-LT" altLang="lt-LT" sz="24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lt-LT" altLang="lt-LT" sz="24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lt-LT" altLang="lt-LT" sz="24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class </a:t>
            </a:r>
            <a:r>
              <a:rPr kumimoji="0" lang="lt-LT" altLang="lt-LT" sz="24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HelloService {</a:t>
            </a:r>
            <a:br>
              <a:rPr kumimoji="0" lang="lt-LT" altLang="lt-LT" sz="24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br>
              <a:rPr kumimoji="0" lang="lt-LT" altLang="lt-LT" sz="24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lt-LT" altLang="lt-LT" sz="24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lt-LT" altLang="lt-LT" sz="24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@GET</a:t>
            </a:r>
            <a:br>
              <a:rPr kumimoji="0" lang="lt-LT" altLang="lt-LT" sz="24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lt-LT" altLang="lt-LT" sz="24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    @Produces</a:t>
            </a:r>
            <a:r>
              <a:rPr kumimoji="0" lang="lt-LT" altLang="lt-LT" sz="24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lt-LT" altLang="lt-LT" sz="24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"text/plain"</a:t>
            </a:r>
            <a:r>
              <a:rPr kumimoji="0" lang="lt-LT" altLang="lt-LT" sz="24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lt-LT" altLang="lt-LT" sz="24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lt-LT" altLang="lt-LT" sz="24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lt-LT" altLang="lt-LT" sz="24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a:t>
            </a:r>
            <a:r>
              <a:rPr kumimoji="0" lang="lt-LT" altLang="lt-LT" sz="24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String </a:t>
            </a:r>
            <a:r>
              <a:rPr kumimoji="0" lang="lt-LT" altLang="lt-LT" sz="24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hello</a:t>
            </a:r>
            <a:r>
              <a:rPr kumimoji="0" lang="lt-LT" altLang="lt-LT" sz="24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lt-LT" altLang="lt-LT" sz="24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lt-LT" altLang="lt-LT" sz="24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lt-LT" altLang="lt-LT" sz="24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return </a:t>
            </a:r>
            <a:r>
              <a:rPr kumimoji="0" lang="lt-LT" altLang="lt-LT" sz="24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"Hello from Spring"</a:t>
            </a:r>
            <a:r>
              <a:rPr kumimoji="0" lang="lt-LT" altLang="lt-LT" sz="24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lt-LT" altLang="lt-LT" sz="24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lt-LT" altLang="lt-LT" sz="24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lt-LT" altLang="lt-LT" sz="24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lt-LT" altLang="lt-LT" sz="24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lt-LT" altLang="lt-LT" sz="24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lt-LT" altLang="lt-LT" sz="4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5835E7EA-5A2A-4DCC-AD3D-906B0F8B708E}"/>
              </a:ext>
            </a:extLst>
          </p:cNvPr>
          <p:cNvPicPr>
            <a:picLocks noChangeAspect="1"/>
          </p:cNvPicPr>
          <p:nvPr/>
        </p:nvPicPr>
        <p:blipFill>
          <a:blip r:embed="rId2"/>
          <a:stretch>
            <a:fillRect/>
          </a:stretch>
        </p:blipFill>
        <p:spPr>
          <a:xfrm>
            <a:off x="838200" y="1690687"/>
            <a:ext cx="3768989" cy="2357437"/>
          </a:xfrm>
          <a:prstGeom prst="rect">
            <a:avLst/>
          </a:prstGeom>
        </p:spPr>
      </p:pic>
    </p:spTree>
    <p:extLst>
      <p:ext uri="{BB962C8B-B14F-4D97-AF65-F5344CB8AC3E}">
        <p14:creationId xmlns:p14="http://schemas.microsoft.com/office/powerpoint/2010/main" val="4063481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43BBE-13F6-4586-8A35-65DBBAFB5B1F}"/>
              </a:ext>
            </a:extLst>
          </p:cNvPr>
          <p:cNvSpPr>
            <a:spLocks noGrp="1"/>
          </p:cNvSpPr>
          <p:nvPr>
            <p:ph type="title"/>
          </p:nvPr>
        </p:nvSpPr>
        <p:spPr/>
        <p:txBody>
          <a:bodyPr/>
          <a:lstStyle/>
          <a:p>
            <a:r>
              <a:rPr lang="en-US" dirty="0"/>
              <a:t>Run application</a:t>
            </a:r>
            <a:endParaRPr lang="lt-LT" dirty="0"/>
          </a:p>
        </p:txBody>
      </p:sp>
      <p:sp>
        <p:nvSpPr>
          <p:cNvPr id="3" name="Content Placeholder 2">
            <a:extLst>
              <a:ext uri="{FF2B5EF4-FFF2-40B4-BE49-F238E27FC236}">
                <a16:creationId xmlns:a16="http://schemas.microsoft.com/office/drawing/2014/main" id="{93FBE96B-BD8D-42EE-B842-C994C7C03353}"/>
              </a:ext>
            </a:extLst>
          </p:cNvPr>
          <p:cNvSpPr>
            <a:spLocks noGrp="1"/>
          </p:cNvSpPr>
          <p:nvPr>
            <p:ph idx="1"/>
          </p:nvPr>
        </p:nvSpPr>
        <p:spPr/>
        <p:txBody>
          <a:bodyPr/>
          <a:lstStyle/>
          <a:p>
            <a:endParaRPr lang="lt-LT"/>
          </a:p>
        </p:txBody>
      </p:sp>
      <p:pic>
        <p:nvPicPr>
          <p:cNvPr id="4" name="Picture 3">
            <a:extLst>
              <a:ext uri="{FF2B5EF4-FFF2-40B4-BE49-F238E27FC236}">
                <a16:creationId xmlns:a16="http://schemas.microsoft.com/office/drawing/2014/main" id="{3E879B5B-C08D-4174-B290-FEAA100B8E03}"/>
              </a:ext>
            </a:extLst>
          </p:cNvPr>
          <p:cNvPicPr>
            <a:picLocks noChangeAspect="1"/>
          </p:cNvPicPr>
          <p:nvPr/>
        </p:nvPicPr>
        <p:blipFill>
          <a:blip r:embed="rId2"/>
          <a:stretch>
            <a:fillRect/>
          </a:stretch>
        </p:blipFill>
        <p:spPr>
          <a:xfrm>
            <a:off x="838200" y="1825625"/>
            <a:ext cx="9915208" cy="2374900"/>
          </a:xfrm>
          <a:prstGeom prst="rect">
            <a:avLst/>
          </a:prstGeom>
        </p:spPr>
      </p:pic>
    </p:spTree>
    <p:extLst>
      <p:ext uri="{BB962C8B-B14F-4D97-AF65-F5344CB8AC3E}">
        <p14:creationId xmlns:p14="http://schemas.microsoft.com/office/powerpoint/2010/main" val="3989954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BCF4B-AF43-4F85-8065-4A684A6C279E}"/>
              </a:ext>
            </a:extLst>
          </p:cNvPr>
          <p:cNvSpPr>
            <a:spLocks noGrp="1"/>
          </p:cNvSpPr>
          <p:nvPr>
            <p:ph type="title"/>
          </p:nvPr>
        </p:nvSpPr>
        <p:spPr/>
        <p:txBody>
          <a:bodyPr/>
          <a:lstStyle/>
          <a:p>
            <a:r>
              <a:rPr lang="en-US" dirty="0"/>
              <a:t>Download H2</a:t>
            </a:r>
            <a:endParaRPr lang="lt-LT" dirty="0"/>
          </a:p>
        </p:txBody>
      </p:sp>
      <p:sp>
        <p:nvSpPr>
          <p:cNvPr id="3" name="Content Placeholder 2">
            <a:extLst>
              <a:ext uri="{FF2B5EF4-FFF2-40B4-BE49-F238E27FC236}">
                <a16:creationId xmlns:a16="http://schemas.microsoft.com/office/drawing/2014/main" id="{73B2C7E0-1AC7-46BC-B982-03EFE4B46918}"/>
              </a:ext>
            </a:extLst>
          </p:cNvPr>
          <p:cNvSpPr>
            <a:spLocks noGrp="1"/>
          </p:cNvSpPr>
          <p:nvPr>
            <p:ph idx="1"/>
          </p:nvPr>
        </p:nvSpPr>
        <p:spPr/>
        <p:txBody>
          <a:bodyPr/>
          <a:lstStyle/>
          <a:p>
            <a:r>
              <a:rPr lang="lt-LT" dirty="0"/>
              <a:t>https://www.h2database.com</a:t>
            </a:r>
          </a:p>
        </p:txBody>
      </p:sp>
    </p:spTree>
    <p:extLst>
      <p:ext uri="{BB962C8B-B14F-4D97-AF65-F5344CB8AC3E}">
        <p14:creationId xmlns:p14="http://schemas.microsoft.com/office/powerpoint/2010/main" val="4048657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043A0-126E-4A48-B8FD-A8A463019950}"/>
              </a:ext>
            </a:extLst>
          </p:cNvPr>
          <p:cNvSpPr>
            <a:spLocks noGrp="1"/>
          </p:cNvSpPr>
          <p:nvPr>
            <p:ph type="title"/>
          </p:nvPr>
        </p:nvSpPr>
        <p:spPr/>
        <p:txBody>
          <a:bodyPr/>
          <a:lstStyle/>
          <a:p>
            <a:r>
              <a:rPr lang="en-US" dirty="0"/>
              <a:t>Add to maven h2 and </a:t>
            </a:r>
            <a:r>
              <a:rPr lang="en-US" dirty="0" err="1"/>
              <a:t>jdbc</a:t>
            </a:r>
            <a:r>
              <a:rPr lang="en-US" dirty="0"/>
              <a:t> dependency</a:t>
            </a:r>
            <a:endParaRPr lang="lt-LT" dirty="0"/>
          </a:p>
        </p:txBody>
      </p:sp>
      <p:sp>
        <p:nvSpPr>
          <p:cNvPr id="4" name="Rectangle 1">
            <a:extLst>
              <a:ext uri="{FF2B5EF4-FFF2-40B4-BE49-F238E27FC236}">
                <a16:creationId xmlns:a16="http://schemas.microsoft.com/office/drawing/2014/main" id="{7B4865BE-8EFB-41F5-8608-5E8585551F8E}"/>
              </a:ext>
            </a:extLst>
          </p:cNvPr>
          <p:cNvSpPr>
            <a:spLocks noGrp="1" noChangeArrowheads="1"/>
          </p:cNvSpPr>
          <p:nvPr>
            <p:ph idx="1"/>
          </p:nvPr>
        </p:nvSpPr>
        <p:spPr bwMode="auto">
          <a:xfrm>
            <a:off x="418805" y="1477070"/>
            <a:ext cx="11354390" cy="526297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lt-LT" altLang="lt-LT" sz="2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lt-LT"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a:t>
            </a:r>
            <a:r>
              <a:rPr kumimoji="0" lang="lt-LT" altLang="lt-LT" sz="2000" b="0" i="0" u="none" strike="noStrike" cap="none" normalizeH="0" baseline="0" dirty="0" err="1">
                <a:ln>
                  <a:noFill/>
                </a:ln>
                <a:solidFill>
                  <a:srgbClr val="E8BF6A"/>
                </a:solidFill>
                <a:effectLst/>
                <a:latin typeface="Courier New" panose="02070309020205020404" pitchFamily="49" charset="0"/>
                <a:cs typeface="Courier New" panose="02070309020205020404" pitchFamily="49" charset="0"/>
              </a:rPr>
              <a:t>dependency</a:t>
            </a:r>
            <a:r>
              <a:rPr kumimoji="0" lang="lt-LT"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&gt;</a:t>
            </a:r>
            <a:br>
              <a:rPr kumimoji="0" lang="lt-LT"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br>
            <a:r>
              <a:rPr kumimoji="0" lang="lt-LT"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   &lt;</a:t>
            </a:r>
            <a:r>
              <a:rPr kumimoji="0" lang="lt-LT" altLang="lt-LT" sz="2000" b="0" i="0" u="none" strike="noStrike" cap="none" normalizeH="0" baseline="0" dirty="0" err="1">
                <a:ln>
                  <a:noFill/>
                </a:ln>
                <a:solidFill>
                  <a:srgbClr val="E8BF6A"/>
                </a:solidFill>
                <a:effectLst/>
                <a:latin typeface="Courier New" panose="02070309020205020404" pitchFamily="49" charset="0"/>
                <a:cs typeface="Courier New" panose="02070309020205020404" pitchFamily="49" charset="0"/>
              </a:rPr>
              <a:t>groupId</a:t>
            </a:r>
            <a:r>
              <a:rPr kumimoji="0" lang="lt-LT"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&gt;</a:t>
            </a:r>
            <a:r>
              <a:rPr kumimoji="0" lang="lt-LT" altLang="lt-LT"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com.h2database</a:t>
            </a:r>
            <a:r>
              <a:rPr kumimoji="0" lang="lt-LT"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a:t>
            </a:r>
            <a:r>
              <a:rPr kumimoji="0" lang="lt-LT" altLang="lt-LT" sz="2000" b="0" i="0" u="none" strike="noStrike" cap="none" normalizeH="0" baseline="0" dirty="0" err="1">
                <a:ln>
                  <a:noFill/>
                </a:ln>
                <a:solidFill>
                  <a:srgbClr val="E8BF6A"/>
                </a:solidFill>
                <a:effectLst/>
                <a:latin typeface="Courier New" panose="02070309020205020404" pitchFamily="49" charset="0"/>
                <a:cs typeface="Courier New" panose="02070309020205020404" pitchFamily="49" charset="0"/>
              </a:rPr>
              <a:t>groupId</a:t>
            </a:r>
            <a:r>
              <a:rPr kumimoji="0" lang="lt-LT"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&gt;</a:t>
            </a:r>
            <a:br>
              <a:rPr kumimoji="0" lang="lt-LT"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br>
            <a:r>
              <a:rPr kumimoji="0" lang="lt-LT"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   &lt;</a:t>
            </a:r>
            <a:r>
              <a:rPr kumimoji="0" lang="lt-LT" altLang="lt-LT" sz="2000" b="0" i="0" u="none" strike="noStrike" cap="none" normalizeH="0" baseline="0" dirty="0" err="1">
                <a:ln>
                  <a:noFill/>
                </a:ln>
                <a:solidFill>
                  <a:srgbClr val="E8BF6A"/>
                </a:solidFill>
                <a:effectLst/>
                <a:latin typeface="Courier New" panose="02070309020205020404" pitchFamily="49" charset="0"/>
                <a:cs typeface="Courier New" panose="02070309020205020404" pitchFamily="49" charset="0"/>
              </a:rPr>
              <a:t>artifactId</a:t>
            </a:r>
            <a:r>
              <a:rPr kumimoji="0" lang="lt-LT"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&gt;</a:t>
            </a:r>
            <a:r>
              <a:rPr kumimoji="0" lang="lt-LT" altLang="lt-LT"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h2</a:t>
            </a:r>
            <a:r>
              <a:rPr kumimoji="0" lang="lt-LT"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a:t>
            </a:r>
            <a:r>
              <a:rPr kumimoji="0" lang="lt-LT" altLang="lt-LT" sz="2000" b="0" i="0" u="none" strike="noStrike" cap="none" normalizeH="0" baseline="0" dirty="0" err="1">
                <a:ln>
                  <a:noFill/>
                </a:ln>
                <a:solidFill>
                  <a:srgbClr val="E8BF6A"/>
                </a:solidFill>
                <a:effectLst/>
                <a:latin typeface="Courier New" panose="02070309020205020404" pitchFamily="49" charset="0"/>
                <a:cs typeface="Courier New" panose="02070309020205020404" pitchFamily="49" charset="0"/>
              </a:rPr>
              <a:t>artifactId</a:t>
            </a:r>
            <a:r>
              <a:rPr kumimoji="0" lang="lt-LT"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&gt;</a:t>
            </a:r>
            <a:br>
              <a:rPr kumimoji="0" lang="lt-LT"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br>
            <a:r>
              <a:rPr kumimoji="0" lang="lt-LT"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   &lt;</a:t>
            </a:r>
            <a:r>
              <a:rPr kumimoji="0" lang="lt-LT" altLang="lt-LT" sz="2000" b="0" i="0" u="none" strike="noStrike" cap="none" normalizeH="0" baseline="0" dirty="0" err="1">
                <a:ln>
                  <a:noFill/>
                </a:ln>
                <a:solidFill>
                  <a:srgbClr val="E8BF6A"/>
                </a:solidFill>
                <a:effectLst/>
                <a:latin typeface="Courier New" panose="02070309020205020404" pitchFamily="49" charset="0"/>
                <a:cs typeface="Courier New" panose="02070309020205020404" pitchFamily="49" charset="0"/>
              </a:rPr>
              <a:t>version</a:t>
            </a:r>
            <a:r>
              <a:rPr kumimoji="0" lang="lt-LT"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&gt;</a:t>
            </a:r>
            <a:r>
              <a:rPr kumimoji="0" lang="lt-LT" altLang="lt-LT"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1.4.197</a:t>
            </a:r>
            <a:r>
              <a:rPr kumimoji="0" lang="lt-LT"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a:t>
            </a:r>
            <a:r>
              <a:rPr kumimoji="0" lang="lt-LT" altLang="lt-LT" sz="2000" b="0" i="0" u="none" strike="noStrike" cap="none" normalizeH="0" baseline="0" dirty="0" err="1">
                <a:ln>
                  <a:noFill/>
                </a:ln>
                <a:solidFill>
                  <a:srgbClr val="E8BF6A"/>
                </a:solidFill>
                <a:effectLst/>
                <a:latin typeface="Courier New" panose="02070309020205020404" pitchFamily="49" charset="0"/>
                <a:cs typeface="Courier New" panose="02070309020205020404" pitchFamily="49" charset="0"/>
              </a:rPr>
              <a:t>version</a:t>
            </a:r>
            <a:r>
              <a:rPr kumimoji="0" lang="lt-LT"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&gt;</a:t>
            </a:r>
            <a:br>
              <a:rPr kumimoji="0" lang="lt-LT"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br>
            <a:r>
              <a:rPr kumimoji="0" lang="lt-LT"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   &lt;</a:t>
            </a:r>
            <a:r>
              <a:rPr kumimoji="0" lang="lt-LT" altLang="lt-LT" sz="2000" b="0" i="0" u="none" strike="noStrike" cap="none" normalizeH="0" baseline="0" dirty="0" err="1">
                <a:ln>
                  <a:noFill/>
                </a:ln>
                <a:solidFill>
                  <a:srgbClr val="E8BF6A"/>
                </a:solidFill>
                <a:effectLst/>
                <a:latin typeface="Courier New" panose="02070309020205020404" pitchFamily="49" charset="0"/>
                <a:cs typeface="Courier New" panose="02070309020205020404" pitchFamily="49" charset="0"/>
              </a:rPr>
              <a:t>scope</a:t>
            </a:r>
            <a:r>
              <a:rPr kumimoji="0" lang="lt-LT"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&gt;</a:t>
            </a:r>
            <a:r>
              <a:rPr kumimoji="0" lang="lt-LT" altLang="lt-LT"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runtime</a:t>
            </a:r>
            <a:r>
              <a:rPr kumimoji="0" lang="lt-LT"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a:t>
            </a:r>
            <a:r>
              <a:rPr kumimoji="0" lang="lt-LT" altLang="lt-LT" sz="2000" b="0" i="0" u="none" strike="noStrike" cap="none" normalizeH="0" baseline="0" dirty="0" err="1">
                <a:ln>
                  <a:noFill/>
                </a:ln>
                <a:solidFill>
                  <a:srgbClr val="E8BF6A"/>
                </a:solidFill>
                <a:effectLst/>
                <a:latin typeface="Courier New" panose="02070309020205020404" pitchFamily="49" charset="0"/>
                <a:cs typeface="Courier New" panose="02070309020205020404" pitchFamily="49" charset="0"/>
              </a:rPr>
              <a:t>scope</a:t>
            </a:r>
            <a:r>
              <a:rPr kumimoji="0" lang="lt-LT"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&gt;</a:t>
            </a:r>
            <a:br>
              <a:rPr kumimoji="0" lang="lt-LT"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br>
            <a:r>
              <a:rPr kumimoji="0" lang="lt-LT"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a:t>
            </a:r>
            <a:r>
              <a:rPr kumimoji="0" lang="lt-LT" altLang="lt-LT" sz="2000" b="0" i="0" u="none" strike="noStrike" cap="none" normalizeH="0" baseline="0" dirty="0" err="1">
                <a:ln>
                  <a:noFill/>
                </a:ln>
                <a:solidFill>
                  <a:srgbClr val="E8BF6A"/>
                </a:solidFill>
                <a:effectLst/>
                <a:latin typeface="Courier New" panose="02070309020205020404" pitchFamily="49" charset="0"/>
                <a:cs typeface="Courier New" panose="02070309020205020404" pitchFamily="49" charset="0"/>
              </a:rPr>
              <a:t>dependency</a:t>
            </a:r>
            <a:r>
              <a:rPr kumimoji="0" lang="lt-LT"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&gt;</a:t>
            </a:r>
            <a:endParaRPr kumimoji="0" lang="en-US"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None/>
            </a:pPr>
            <a:r>
              <a:rPr kumimoji="0" lang="lt-LT" altLang="lt-LT" sz="2000" b="0" i="0"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&lt;!-- JDBC --&gt;</a:t>
            </a:r>
            <a:endParaRPr kumimoji="0" lang="en-US"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kumimoji="0" lang="lt-LT" altLang="lt-LT"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a:t>
            </a:r>
            <a:r>
              <a:rPr kumimoji="0" lang="lt-LT" altLang="lt-LT" b="0" i="0" u="none" strike="noStrike" cap="none" normalizeH="0" baseline="0" dirty="0" err="1">
                <a:ln>
                  <a:noFill/>
                </a:ln>
                <a:solidFill>
                  <a:srgbClr val="E8BF6A"/>
                </a:solidFill>
                <a:effectLst/>
                <a:latin typeface="Courier New" panose="02070309020205020404" pitchFamily="49" charset="0"/>
                <a:cs typeface="Courier New" panose="02070309020205020404" pitchFamily="49" charset="0"/>
              </a:rPr>
              <a:t>dependency</a:t>
            </a:r>
            <a:r>
              <a:rPr kumimoji="0" lang="lt-LT" altLang="lt-LT"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&gt;</a:t>
            </a:r>
            <a:br>
              <a:rPr kumimoji="0" lang="lt-LT" altLang="lt-LT"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br>
            <a:r>
              <a:rPr kumimoji="0" lang="lt-LT" altLang="lt-LT"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   &lt;</a:t>
            </a:r>
            <a:r>
              <a:rPr kumimoji="0" lang="lt-LT" altLang="lt-LT" b="0" i="0" u="none" strike="noStrike" cap="none" normalizeH="0" baseline="0" dirty="0" err="1">
                <a:ln>
                  <a:noFill/>
                </a:ln>
                <a:solidFill>
                  <a:srgbClr val="E8BF6A"/>
                </a:solidFill>
                <a:effectLst/>
                <a:latin typeface="Courier New" panose="02070309020205020404" pitchFamily="49" charset="0"/>
                <a:cs typeface="Courier New" panose="02070309020205020404" pitchFamily="49" charset="0"/>
              </a:rPr>
              <a:t>groupId</a:t>
            </a:r>
            <a:r>
              <a:rPr kumimoji="0" lang="lt-LT" altLang="lt-LT"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&gt;</a:t>
            </a:r>
            <a:r>
              <a:rPr kumimoji="0" lang="lt-LT" altLang="lt-LT"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org.springframework.boot</a:t>
            </a:r>
            <a:r>
              <a:rPr kumimoji="0" lang="lt-LT" altLang="lt-LT"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a:t>
            </a:r>
            <a:r>
              <a:rPr kumimoji="0" lang="lt-LT" altLang="lt-LT" b="0" i="0" u="none" strike="noStrike" cap="none" normalizeH="0" baseline="0" dirty="0" err="1">
                <a:ln>
                  <a:noFill/>
                </a:ln>
                <a:solidFill>
                  <a:srgbClr val="E8BF6A"/>
                </a:solidFill>
                <a:effectLst/>
                <a:latin typeface="Courier New" panose="02070309020205020404" pitchFamily="49" charset="0"/>
                <a:cs typeface="Courier New" panose="02070309020205020404" pitchFamily="49" charset="0"/>
              </a:rPr>
              <a:t>groupId</a:t>
            </a:r>
            <a:r>
              <a:rPr kumimoji="0" lang="lt-LT" altLang="lt-LT"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&gt;</a:t>
            </a:r>
            <a:br>
              <a:rPr kumimoji="0" lang="lt-LT" altLang="lt-LT"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br>
            <a:r>
              <a:rPr kumimoji="0" lang="lt-LT" altLang="lt-LT"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   &lt;</a:t>
            </a:r>
            <a:r>
              <a:rPr kumimoji="0" lang="lt-LT" altLang="lt-LT" b="0" i="0" u="none" strike="noStrike" cap="none" normalizeH="0" baseline="0" dirty="0" err="1">
                <a:ln>
                  <a:noFill/>
                </a:ln>
                <a:solidFill>
                  <a:srgbClr val="E8BF6A"/>
                </a:solidFill>
                <a:effectLst/>
                <a:latin typeface="Courier New" panose="02070309020205020404" pitchFamily="49" charset="0"/>
                <a:cs typeface="Courier New" panose="02070309020205020404" pitchFamily="49" charset="0"/>
              </a:rPr>
              <a:t>artifactId</a:t>
            </a:r>
            <a:r>
              <a:rPr kumimoji="0" lang="lt-LT" altLang="lt-LT"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&gt;</a:t>
            </a:r>
            <a:r>
              <a:rPr kumimoji="0" lang="lt-LT" altLang="lt-LT"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spring-boot-starter-jdbc</a:t>
            </a:r>
            <a:r>
              <a:rPr kumimoji="0" lang="lt-LT" altLang="lt-LT"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a:t>
            </a:r>
            <a:r>
              <a:rPr kumimoji="0" lang="lt-LT" altLang="lt-LT" b="0" i="0" u="none" strike="noStrike" cap="none" normalizeH="0" baseline="0" dirty="0" err="1">
                <a:ln>
                  <a:noFill/>
                </a:ln>
                <a:solidFill>
                  <a:srgbClr val="E8BF6A"/>
                </a:solidFill>
                <a:effectLst/>
                <a:latin typeface="Courier New" panose="02070309020205020404" pitchFamily="49" charset="0"/>
                <a:cs typeface="Courier New" panose="02070309020205020404" pitchFamily="49" charset="0"/>
              </a:rPr>
              <a:t>artifactId</a:t>
            </a:r>
            <a:r>
              <a:rPr kumimoji="0" lang="lt-LT" altLang="lt-LT"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&gt;</a:t>
            </a:r>
            <a:br>
              <a:rPr kumimoji="0" lang="lt-LT" altLang="lt-LT"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br>
            <a:r>
              <a:rPr kumimoji="0" lang="lt-LT" altLang="lt-LT"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a:t>
            </a:r>
            <a:r>
              <a:rPr kumimoji="0" lang="lt-LT" altLang="lt-LT" b="0" i="0" u="none" strike="noStrike" cap="none" normalizeH="0" baseline="0" dirty="0" err="1">
                <a:ln>
                  <a:noFill/>
                </a:ln>
                <a:solidFill>
                  <a:srgbClr val="E8BF6A"/>
                </a:solidFill>
                <a:effectLst/>
                <a:latin typeface="Courier New" panose="02070309020205020404" pitchFamily="49" charset="0"/>
                <a:cs typeface="Courier New" panose="02070309020205020404" pitchFamily="49" charset="0"/>
              </a:rPr>
              <a:t>dependency</a:t>
            </a:r>
            <a:r>
              <a:rPr kumimoji="0" lang="lt-LT" altLang="lt-LT"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&gt;</a:t>
            </a:r>
            <a:endParaRPr kumimoji="0" lang="lt-LT" altLang="lt-LT" sz="5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lt-LT" altLang="lt-LT"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9487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1304-140F-4038-9F90-595A6DBB03B8}"/>
              </a:ext>
            </a:extLst>
          </p:cNvPr>
          <p:cNvSpPr>
            <a:spLocks noGrp="1"/>
          </p:cNvSpPr>
          <p:nvPr>
            <p:ph type="title"/>
          </p:nvPr>
        </p:nvSpPr>
        <p:spPr/>
        <p:txBody>
          <a:bodyPr/>
          <a:lstStyle/>
          <a:p>
            <a:r>
              <a:rPr lang="en-US" dirty="0"/>
              <a:t>H2 and other ODBC required settings</a:t>
            </a:r>
            <a:endParaRPr lang="lt-LT" dirty="0"/>
          </a:p>
        </p:txBody>
      </p:sp>
      <p:sp>
        <p:nvSpPr>
          <p:cNvPr id="3" name="Content Placeholder 2">
            <a:extLst>
              <a:ext uri="{FF2B5EF4-FFF2-40B4-BE49-F238E27FC236}">
                <a16:creationId xmlns:a16="http://schemas.microsoft.com/office/drawing/2014/main" id="{0BC703C4-C145-49D0-A74A-C80FA29F1E0B}"/>
              </a:ext>
            </a:extLst>
          </p:cNvPr>
          <p:cNvSpPr>
            <a:spLocks noGrp="1"/>
          </p:cNvSpPr>
          <p:nvPr>
            <p:ph idx="1"/>
          </p:nvPr>
        </p:nvSpPr>
        <p:spPr/>
        <p:txBody>
          <a:bodyPr/>
          <a:lstStyle/>
          <a:p>
            <a:r>
              <a:rPr lang="en-US" dirty="0"/>
              <a:t>Put to </a:t>
            </a:r>
            <a:r>
              <a:rPr lang="en-US" b="1" dirty="0" err="1"/>
              <a:t>application.yml</a:t>
            </a:r>
            <a:r>
              <a:rPr lang="en-US" dirty="0"/>
              <a:t>:</a:t>
            </a:r>
            <a:endParaRPr lang="lt-LT" dirty="0"/>
          </a:p>
        </p:txBody>
      </p:sp>
      <p:sp>
        <p:nvSpPr>
          <p:cNvPr id="4" name="Rectangle 1">
            <a:extLst>
              <a:ext uri="{FF2B5EF4-FFF2-40B4-BE49-F238E27FC236}">
                <a16:creationId xmlns:a16="http://schemas.microsoft.com/office/drawing/2014/main" id="{ABDAA866-CD29-47F9-A486-195577FFED9A}"/>
              </a:ext>
            </a:extLst>
          </p:cNvPr>
          <p:cNvSpPr>
            <a:spLocks noChangeArrowheads="1"/>
          </p:cNvSpPr>
          <p:nvPr/>
        </p:nvSpPr>
        <p:spPr bwMode="auto">
          <a:xfrm>
            <a:off x="405486" y="2687643"/>
            <a:ext cx="5406213"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lt-LT" altLang="lt-LT" sz="1600" b="1"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spring</a:t>
            </a:r>
            <a:r>
              <a:rPr kumimoji="0" lang="lt-LT" altLang="lt-LT"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lt-LT" altLang="lt-LT"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lt-LT" altLang="lt-LT"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lt-LT" altLang="lt-LT" sz="16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h2</a:t>
            </a:r>
            <a:r>
              <a:rPr kumimoji="0" lang="lt-LT" altLang="lt-LT"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lt-LT" altLang="lt-LT"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lt-LT" altLang="lt-LT"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lt-LT" altLang="lt-LT" sz="1600" b="1"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console</a:t>
            </a:r>
            <a:r>
              <a:rPr kumimoji="0" lang="lt-LT" altLang="lt-LT"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lt-LT" altLang="lt-LT"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lt-LT" altLang="lt-LT"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lt-LT" altLang="lt-LT" sz="1600" b="1"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enabled</a:t>
            </a:r>
            <a:r>
              <a:rPr kumimoji="0" lang="lt-LT" altLang="lt-LT"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lt-LT" altLang="lt-LT" sz="1600" b="1"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true</a:t>
            </a:r>
            <a:br>
              <a:rPr kumimoji="0" lang="lt-LT" altLang="lt-LT" sz="16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lt-LT" altLang="lt-LT" sz="16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lt-LT" altLang="lt-LT" sz="1600" b="1"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path</a:t>
            </a:r>
            <a:r>
              <a:rPr kumimoji="0" lang="lt-LT" altLang="lt-LT"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/h2</a:t>
            </a:r>
            <a:br>
              <a:rPr kumimoji="0" lang="lt-LT" altLang="lt-LT"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lt-LT" altLang="lt-LT"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lt-LT" altLang="lt-LT" sz="1600" b="1"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datasource</a:t>
            </a:r>
            <a:r>
              <a:rPr kumimoji="0" lang="lt-LT" altLang="lt-LT"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lt-LT" altLang="lt-LT"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lt-LT" altLang="lt-LT"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lt-LT" altLang="lt-LT" sz="1600" b="1"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platform</a:t>
            </a:r>
            <a:r>
              <a:rPr kumimoji="0" lang="lt-LT" altLang="lt-LT"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h2</a:t>
            </a:r>
            <a:br>
              <a:rPr kumimoji="0" lang="lt-LT" altLang="lt-LT"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lt-LT" altLang="lt-LT"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lt-LT" altLang="lt-LT" sz="1600" b="1"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driverClassName</a:t>
            </a:r>
            <a:r>
              <a:rPr kumimoji="0" lang="lt-LT" altLang="lt-LT"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lt-LT" altLang="lt-LT" sz="1600" b="0" i="0" u="none" strike="noStrike" cap="none" normalizeH="0" baseline="0" dirty="0">
                <a:ln>
                  <a:noFill/>
                </a:ln>
                <a:solidFill>
                  <a:srgbClr val="769AA5"/>
                </a:solidFill>
                <a:effectLst/>
                <a:latin typeface="Courier New" panose="02070309020205020404" pitchFamily="49" charset="0"/>
                <a:cs typeface="Courier New" panose="02070309020205020404" pitchFamily="49" charset="0"/>
              </a:rPr>
              <a:t>org</a:t>
            </a:r>
            <a:r>
              <a:rPr kumimoji="0" lang="lt-LT" altLang="lt-LT"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lt-LT" altLang="lt-LT" sz="1600" b="0" i="0" u="none" strike="noStrike" cap="none" normalizeH="0" baseline="0" dirty="0">
                <a:ln>
                  <a:noFill/>
                </a:ln>
                <a:solidFill>
                  <a:srgbClr val="769AA5"/>
                </a:solidFill>
                <a:effectLst/>
                <a:latin typeface="Courier New" panose="02070309020205020404" pitchFamily="49" charset="0"/>
                <a:cs typeface="Courier New" panose="02070309020205020404" pitchFamily="49" charset="0"/>
              </a:rPr>
              <a:t>h2</a:t>
            </a:r>
            <a:r>
              <a:rPr kumimoji="0" lang="lt-LT" altLang="lt-LT"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lt-LT" altLang="lt-LT" sz="1600" b="0" i="0" u="none" strike="noStrike" cap="none" normalizeH="0" baseline="0" dirty="0">
                <a:ln>
                  <a:noFill/>
                </a:ln>
                <a:solidFill>
                  <a:srgbClr val="769AA5"/>
                </a:solidFill>
                <a:effectLst/>
                <a:latin typeface="Courier New" panose="02070309020205020404" pitchFamily="49" charset="0"/>
                <a:cs typeface="Courier New" panose="02070309020205020404" pitchFamily="49" charset="0"/>
              </a:rPr>
              <a:t>Driver</a:t>
            </a:r>
            <a:br>
              <a:rPr kumimoji="0" lang="lt-LT" altLang="lt-LT" sz="1600" b="0" i="0" u="none" strike="noStrike" cap="none" normalizeH="0" baseline="0" dirty="0">
                <a:ln>
                  <a:noFill/>
                </a:ln>
                <a:solidFill>
                  <a:srgbClr val="769AA5"/>
                </a:solidFill>
                <a:effectLst/>
                <a:latin typeface="Courier New" panose="02070309020205020404" pitchFamily="49" charset="0"/>
                <a:cs typeface="Courier New" panose="02070309020205020404" pitchFamily="49" charset="0"/>
              </a:rPr>
            </a:br>
            <a:r>
              <a:rPr kumimoji="0" lang="lt-LT" altLang="lt-LT" sz="1600" b="0" i="0" u="none" strike="noStrike" cap="none" normalizeH="0" baseline="0" dirty="0">
                <a:ln>
                  <a:noFill/>
                </a:ln>
                <a:solidFill>
                  <a:srgbClr val="769AA5"/>
                </a:solidFill>
                <a:effectLst/>
                <a:latin typeface="Courier New" panose="02070309020205020404" pitchFamily="49" charset="0"/>
                <a:cs typeface="Courier New" panose="02070309020205020404" pitchFamily="49" charset="0"/>
              </a:rPr>
              <a:t>    </a:t>
            </a:r>
            <a:r>
              <a:rPr kumimoji="0" lang="lt-LT" altLang="lt-LT" sz="16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url</a:t>
            </a:r>
            <a:r>
              <a:rPr kumimoji="0" lang="lt-LT" altLang="lt-LT" sz="16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jdbc:h2:mem:test;MODE=</a:t>
            </a:r>
            <a:r>
              <a:rPr kumimoji="0" lang="lt-LT" altLang="lt-LT" sz="16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PostgreSQL</a:t>
            </a:r>
            <a:endParaRPr kumimoji="0" lang="lt-LT" altLang="lt-LT"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lt-LT" altLang="lt-LT" sz="36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675E543E-6361-4696-A383-55912D5B737A}"/>
              </a:ext>
            </a:extLst>
          </p:cNvPr>
          <p:cNvPicPr>
            <a:picLocks noChangeAspect="1"/>
          </p:cNvPicPr>
          <p:nvPr/>
        </p:nvPicPr>
        <p:blipFill>
          <a:blip r:embed="rId2"/>
          <a:stretch>
            <a:fillRect/>
          </a:stretch>
        </p:blipFill>
        <p:spPr>
          <a:xfrm>
            <a:off x="5926095" y="1930400"/>
            <a:ext cx="4914900" cy="4563836"/>
          </a:xfrm>
          <a:prstGeom prst="rect">
            <a:avLst/>
          </a:prstGeom>
        </p:spPr>
      </p:pic>
    </p:spTree>
    <p:extLst>
      <p:ext uri="{BB962C8B-B14F-4D97-AF65-F5344CB8AC3E}">
        <p14:creationId xmlns:p14="http://schemas.microsoft.com/office/powerpoint/2010/main" val="974942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0A9D3-756C-41D6-BE88-734CEC392D14}"/>
              </a:ext>
            </a:extLst>
          </p:cNvPr>
          <p:cNvSpPr>
            <a:spLocks noGrp="1"/>
          </p:cNvSpPr>
          <p:nvPr>
            <p:ph type="title"/>
          </p:nvPr>
        </p:nvSpPr>
        <p:spPr/>
        <p:txBody>
          <a:bodyPr/>
          <a:lstStyle/>
          <a:p>
            <a:r>
              <a:rPr lang="en-US" dirty="0"/>
              <a:t>Introduce to H2</a:t>
            </a:r>
            <a:endParaRPr lang="lt-LT" dirty="0"/>
          </a:p>
        </p:txBody>
      </p:sp>
      <p:sp>
        <p:nvSpPr>
          <p:cNvPr id="3" name="Content Placeholder 2">
            <a:extLst>
              <a:ext uri="{FF2B5EF4-FFF2-40B4-BE49-F238E27FC236}">
                <a16:creationId xmlns:a16="http://schemas.microsoft.com/office/drawing/2014/main" id="{E3E4E48A-FB56-47A7-A876-C0AEAE3E2FB8}"/>
              </a:ext>
            </a:extLst>
          </p:cNvPr>
          <p:cNvSpPr>
            <a:spLocks noGrp="1"/>
          </p:cNvSpPr>
          <p:nvPr>
            <p:ph idx="1"/>
          </p:nvPr>
        </p:nvSpPr>
        <p:spPr/>
        <p:txBody>
          <a:bodyPr/>
          <a:lstStyle/>
          <a:p>
            <a:r>
              <a:rPr lang="en-US" dirty="0"/>
              <a:t>Visit </a:t>
            </a:r>
          </a:p>
          <a:p>
            <a:endParaRPr lang="en-US" dirty="0"/>
          </a:p>
          <a:p>
            <a:endParaRPr lang="en-US" dirty="0"/>
          </a:p>
          <a:p>
            <a:r>
              <a:rPr lang="en-US" dirty="0"/>
              <a:t>Will see:</a:t>
            </a:r>
          </a:p>
        </p:txBody>
      </p:sp>
      <p:pic>
        <p:nvPicPr>
          <p:cNvPr id="6" name="Picture 5">
            <a:extLst>
              <a:ext uri="{FF2B5EF4-FFF2-40B4-BE49-F238E27FC236}">
                <a16:creationId xmlns:a16="http://schemas.microsoft.com/office/drawing/2014/main" id="{9BA9959C-D7AA-471F-A0F7-76BF6360F222}"/>
              </a:ext>
            </a:extLst>
          </p:cNvPr>
          <p:cNvPicPr>
            <a:picLocks noChangeAspect="1"/>
          </p:cNvPicPr>
          <p:nvPr/>
        </p:nvPicPr>
        <p:blipFill>
          <a:blip r:embed="rId2"/>
          <a:stretch>
            <a:fillRect/>
          </a:stretch>
        </p:blipFill>
        <p:spPr>
          <a:xfrm>
            <a:off x="2676396" y="3429000"/>
            <a:ext cx="4219575" cy="2943225"/>
          </a:xfrm>
          <a:prstGeom prst="rect">
            <a:avLst/>
          </a:prstGeom>
        </p:spPr>
      </p:pic>
      <p:pic>
        <p:nvPicPr>
          <p:cNvPr id="7" name="Picture 6">
            <a:extLst>
              <a:ext uri="{FF2B5EF4-FFF2-40B4-BE49-F238E27FC236}">
                <a16:creationId xmlns:a16="http://schemas.microsoft.com/office/drawing/2014/main" id="{0BA50065-0441-4F33-B2EC-28A54770FA60}"/>
              </a:ext>
            </a:extLst>
          </p:cNvPr>
          <p:cNvPicPr>
            <a:picLocks noChangeAspect="1"/>
          </p:cNvPicPr>
          <p:nvPr/>
        </p:nvPicPr>
        <p:blipFill>
          <a:blip r:embed="rId3"/>
          <a:stretch>
            <a:fillRect/>
          </a:stretch>
        </p:blipFill>
        <p:spPr>
          <a:xfrm>
            <a:off x="2084780" y="1825625"/>
            <a:ext cx="4811191" cy="1272381"/>
          </a:xfrm>
          <a:prstGeom prst="rect">
            <a:avLst/>
          </a:prstGeom>
        </p:spPr>
      </p:pic>
    </p:spTree>
    <p:extLst>
      <p:ext uri="{BB962C8B-B14F-4D97-AF65-F5344CB8AC3E}">
        <p14:creationId xmlns:p14="http://schemas.microsoft.com/office/powerpoint/2010/main" val="608202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2A6F-6150-4027-9C70-7811E67DF28E}"/>
              </a:ext>
            </a:extLst>
          </p:cNvPr>
          <p:cNvSpPr>
            <a:spLocks noGrp="1"/>
          </p:cNvSpPr>
          <p:nvPr>
            <p:ph type="title"/>
          </p:nvPr>
        </p:nvSpPr>
        <p:spPr/>
        <p:txBody>
          <a:bodyPr/>
          <a:lstStyle/>
          <a:p>
            <a:r>
              <a:rPr lang="en-US" dirty="0"/>
              <a:t>Architectural pattern -MVC</a:t>
            </a:r>
            <a:endParaRPr lang="lt-LT" dirty="0"/>
          </a:p>
        </p:txBody>
      </p:sp>
      <p:sp>
        <p:nvSpPr>
          <p:cNvPr id="3" name="Content Placeholder 2">
            <a:extLst>
              <a:ext uri="{FF2B5EF4-FFF2-40B4-BE49-F238E27FC236}">
                <a16:creationId xmlns:a16="http://schemas.microsoft.com/office/drawing/2014/main" id="{6E093971-7982-4739-A176-7FDA7930F980}"/>
              </a:ext>
            </a:extLst>
          </p:cNvPr>
          <p:cNvSpPr>
            <a:spLocks noGrp="1"/>
          </p:cNvSpPr>
          <p:nvPr>
            <p:ph idx="1"/>
          </p:nvPr>
        </p:nvSpPr>
        <p:spPr/>
        <p:txBody>
          <a:bodyPr/>
          <a:lstStyle/>
          <a:p>
            <a:r>
              <a:rPr lang="en-US" dirty="0"/>
              <a:t>M – Model</a:t>
            </a:r>
          </a:p>
          <a:p>
            <a:r>
              <a:rPr lang="en-US" dirty="0"/>
              <a:t>V – View</a:t>
            </a:r>
          </a:p>
          <a:p>
            <a:r>
              <a:rPr lang="en-US" dirty="0"/>
              <a:t>C – Controller</a:t>
            </a:r>
          </a:p>
          <a:p>
            <a:endParaRPr lang="en-US" dirty="0"/>
          </a:p>
          <a:p>
            <a:r>
              <a:rPr lang="en-US" dirty="0"/>
              <a:t>Usages:</a:t>
            </a:r>
          </a:p>
          <a:p>
            <a:pPr lvl="1"/>
            <a:r>
              <a:rPr lang="en-US" dirty="0"/>
              <a:t>commonly used for developing </a:t>
            </a:r>
            <a:r>
              <a:rPr lang="en-US" dirty="0">
                <a:hlinkClick r:id="rId2" tooltip="User interface"/>
              </a:rPr>
              <a:t>user interfaces</a:t>
            </a:r>
            <a:endParaRPr lang="en-US" dirty="0"/>
          </a:p>
          <a:p>
            <a:pPr lvl="1"/>
            <a:endParaRPr lang="en-US" dirty="0"/>
          </a:p>
          <a:p>
            <a:pPr marL="0" indent="0">
              <a:buNone/>
            </a:pPr>
            <a:r>
              <a:rPr lang="en-US" dirty="0"/>
              <a:t>MVC – core of the solution</a:t>
            </a:r>
            <a:endParaRPr lang="lt-LT" dirty="0"/>
          </a:p>
        </p:txBody>
      </p:sp>
      <p:pic>
        <p:nvPicPr>
          <p:cNvPr id="5" name="Picture 4" descr="A screenshot of a cell phone&#10;&#10;Description generated with very high confidence">
            <a:extLst>
              <a:ext uri="{FF2B5EF4-FFF2-40B4-BE49-F238E27FC236}">
                <a16:creationId xmlns:a16="http://schemas.microsoft.com/office/drawing/2014/main" id="{20A756ED-D90D-4ED9-B46C-A78E33DCD2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1091" y="1044402"/>
            <a:ext cx="5082886" cy="5591175"/>
          </a:xfrm>
          <a:prstGeom prst="rect">
            <a:avLst/>
          </a:prstGeom>
        </p:spPr>
      </p:pic>
    </p:spTree>
    <p:extLst>
      <p:ext uri="{BB962C8B-B14F-4D97-AF65-F5344CB8AC3E}">
        <p14:creationId xmlns:p14="http://schemas.microsoft.com/office/powerpoint/2010/main" val="1385219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9FCF1-F1D1-4C55-81D7-4CDBB6F289C0}"/>
              </a:ext>
            </a:extLst>
          </p:cNvPr>
          <p:cNvSpPr>
            <a:spLocks noGrp="1"/>
          </p:cNvSpPr>
          <p:nvPr>
            <p:ph type="title"/>
          </p:nvPr>
        </p:nvSpPr>
        <p:spPr/>
        <p:txBody>
          <a:bodyPr/>
          <a:lstStyle/>
          <a:p>
            <a:endParaRPr lang="lt-LT"/>
          </a:p>
        </p:txBody>
      </p:sp>
      <p:sp>
        <p:nvSpPr>
          <p:cNvPr id="3" name="Content Placeholder 2">
            <a:extLst>
              <a:ext uri="{FF2B5EF4-FFF2-40B4-BE49-F238E27FC236}">
                <a16:creationId xmlns:a16="http://schemas.microsoft.com/office/drawing/2014/main" id="{3A1F8F64-98E8-4745-9502-ECDE20253FB9}"/>
              </a:ext>
            </a:extLst>
          </p:cNvPr>
          <p:cNvSpPr>
            <a:spLocks noGrp="1"/>
          </p:cNvSpPr>
          <p:nvPr>
            <p:ph idx="1"/>
          </p:nvPr>
        </p:nvSpPr>
        <p:spPr/>
        <p:txBody>
          <a:bodyPr/>
          <a:lstStyle/>
          <a:p>
            <a:endParaRPr lang="lt-LT"/>
          </a:p>
        </p:txBody>
      </p:sp>
      <p:pic>
        <p:nvPicPr>
          <p:cNvPr id="4" name="Picture 3" descr="A close up of a logo&#10;&#10;Description generated with very high confidence">
            <a:extLst>
              <a:ext uri="{FF2B5EF4-FFF2-40B4-BE49-F238E27FC236}">
                <a16:creationId xmlns:a16="http://schemas.microsoft.com/office/drawing/2014/main" id="{89AB4C8C-76FF-4720-8E87-E061BCE087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23695"/>
            <a:ext cx="12192000" cy="4610609"/>
          </a:xfrm>
          <a:prstGeom prst="rect">
            <a:avLst/>
          </a:prstGeom>
        </p:spPr>
      </p:pic>
    </p:spTree>
    <p:extLst>
      <p:ext uri="{BB962C8B-B14F-4D97-AF65-F5344CB8AC3E}">
        <p14:creationId xmlns:p14="http://schemas.microsoft.com/office/powerpoint/2010/main" val="3706276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CCE1610-4A55-482C-8B9D-B9FF2AD588D2}"/>
              </a:ext>
            </a:extLst>
          </p:cNvPr>
          <p:cNvSpPr>
            <a:spLocks noGrp="1"/>
          </p:cNvSpPr>
          <p:nvPr>
            <p:ph type="title"/>
          </p:nvPr>
        </p:nvSpPr>
        <p:spPr/>
        <p:txBody>
          <a:bodyPr/>
          <a:lstStyle/>
          <a:p>
            <a:r>
              <a:rPr lang="en-US" dirty="0"/>
              <a:t>Architectural pattern -MVC</a:t>
            </a:r>
            <a:endParaRPr lang="lt-LT" dirty="0"/>
          </a:p>
        </p:txBody>
      </p:sp>
      <p:sp>
        <p:nvSpPr>
          <p:cNvPr id="4" name="Rectangle 1">
            <a:extLst>
              <a:ext uri="{FF2B5EF4-FFF2-40B4-BE49-F238E27FC236}">
                <a16:creationId xmlns:a16="http://schemas.microsoft.com/office/drawing/2014/main" id="{6767A4AF-EBDE-4792-A160-5326B07D115E}"/>
              </a:ext>
            </a:extLst>
          </p:cNvPr>
          <p:cNvSpPr>
            <a:spLocks noGrp="1" noChangeArrowheads="1"/>
          </p:cNvSpPr>
          <p:nvPr>
            <p:ph idx="1"/>
          </p:nvPr>
        </p:nvSpPr>
        <p:spPr bwMode="auto">
          <a:xfrm>
            <a:off x="711154" y="2587096"/>
            <a:ext cx="10769692" cy="3673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lt-LT" altLang="lt-LT"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lt-LT" altLang="lt-LT" sz="2400" b="0" i="0" u="none" strike="noStrike" cap="none" normalizeH="0" baseline="0" dirty="0" err="1">
                <a:ln>
                  <a:noFill/>
                </a:ln>
                <a:solidFill>
                  <a:schemeClr val="tx1"/>
                </a:solidFill>
                <a:effectLst/>
                <a:latin typeface="Arial" panose="020B0604020202020204" pitchFamily="34" charset="0"/>
              </a:rPr>
              <a:t>Model</a:t>
            </a:r>
            <a:endParaRPr kumimoji="0" lang="lt-LT" altLang="lt-LT"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None/>
              <a:tabLst/>
            </a:pPr>
            <a:r>
              <a:rPr kumimoji="0" lang="lt-LT" altLang="lt-LT" b="0" i="0" u="none" strike="noStrike" cap="none" normalizeH="0" baseline="0" dirty="0" err="1">
                <a:ln>
                  <a:noFill/>
                </a:ln>
                <a:solidFill>
                  <a:schemeClr val="tx1"/>
                </a:solidFill>
                <a:effectLst/>
                <a:latin typeface="Arial" panose="020B0604020202020204" pitchFamily="34" charset="0"/>
              </a:rPr>
              <a:t>The</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central</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component</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of</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the</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pattern</a:t>
            </a:r>
            <a:r>
              <a:rPr kumimoji="0" lang="lt-LT" altLang="lt-LT" b="0" i="0" u="none" strike="noStrike" cap="none" normalizeH="0" baseline="0" dirty="0">
                <a:ln>
                  <a:noFill/>
                </a:ln>
                <a:solidFill>
                  <a:schemeClr val="tx1"/>
                </a:solidFill>
                <a:effectLst/>
                <a:latin typeface="Arial" panose="020B0604020202020204" pitchFamily="34" charset="0"/>
              </a:rPr>
              <a:t>. </a:t>
            </a:r>
            <a:endParaRPr kumimoji="0" lang="en-US" altLang="lt-LT"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None/>
              <a:tabLst/>
            </a:pPr>
            <a:r>
              <a:rPr kumimoji="0" lang="lt-LT" altLang="lt-LT" b="0" i="0" u="none" strike="noStrike" cap="none" normalizeH="0" baseline="0" dirty="0">
                <a:ln>
                  <a:noFill/>
                </a:ln>
                <a:solidFill>
                  <a:schemeClr val="tx1"/>
                </a:solidFill>
                <a:effectLst/>
                <a:latin typeface="Arial" panose="020B0604020202020204" pitchFamily="34" charset="0"/>
              </a:rPr>
              <a:t>It </a:t>
            </a:r>
            <a:r>
              <a:rPr kumimoji="0" lang="lt-LT" altLang="lt-LT" b="0" i="0" u="none" strike="noStrike" cap="none" normalizeH="0" baseline="0" dirty="0" err="1">
                <a:ln>
                  <a:noFill/>
                </a:ln>
                <a:solidFill>
                  <a:schemeClr val="tx1"/>
                </a:solidFill>
                <a:effectLst/>
                <a:latin typeface="Arial" panose="020B0604020202020204" pitchFamily="34" charset="0"/>
              </a:rPr>
              <a:t>is</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the</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application's</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dynamic</a:t>
            </a:r>
            <a:r>
              <a:rPr kumimoji="0" lang="lt-LT" altLang="lt-LT" b="0" i="0" u="none" strike="noStrike" cap="none" normalizeH="0" baseline="0" dirty="0">
                <a:ln>
                  <a:noFill/>
                </a:ln>
                <a:solidFill>
                  <a:schemeClr val="tx1"/>
                </a:solidFill>
                <a:effectLst/>
                <a:latin typeface="Arial" panose="020B0604020202020204" pitchFamily="34" charset="0"/>
              </a:rPr>
              <a:t> data </a:t>
            </a:r>
            <a:r>
              <a:rPr kumimoji="0" lang="lt-LT" altLang="lt-LT" b="0" i="0" u="none" strike="noStrike" cap="none" normalizeH="0" baseline="0" dirty="0" err="1">
                <a:ln>
                  <a:noFill/>
                </a:ln>
                <a:solidFill>
                  <a:schemeClr val="tx1"/>
                </a:solidFill>
                <a:effectLst/>
                <a:latin typeface="Arial" panose="020B0604020202020204" pitchFamily="34" charset="0"/>
              </a:rPr>
              <a:t>structure</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independent</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of</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the</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user</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interface</a:t>
            </a:r>
            <a:r>
              <a:rPr kumimoji="0" lang="lt-LT" altLang="lt-LT" b="0" i="0" u="none" strike="noStrike" cap="none" normalizeH="0" baseline="0" dirty="0">
                <a:ln>
                  <a:noFill/>
                </a:ln>
                <a:solidFill>
                  <a:schemeClr val="tx1"/>
                </a:solidFill>
                <a:effectLst/>
                <a:latin typeface="Arial" panose="020B0604020202020204" pitchFamily="34" charset="0"/>
              </a:rPr>
              <a:t>.</a:t>
            </a:r>
            <a:endParaRPr kumimoji="0" lang="en-US" altLang="lt-LT" b="0" i="0" u="none" strike="noStrike" cap="none" normalizeH="0" baseline="3000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None/>
              <a:tabLst/>
            </a:pPr>
            <a:r>
              <a:rPr kumimoji="0" lang="lt-LT" altLang="lt-LT" b="0" i="0" u="none" strike="noStrike" cap="none" normalizeH="0" baseline="0" dirty="0">
                <a:ln>
                  <a:noFill/>
                </a:ln>
                <a:solidFill>
                  <a:schemeClr val="tx1"/>
                </a:solidFill>
                <a:effectLst/>
                <a:latin typeface="Arial" panose="020B0604020202020204" pitchFamily="34" charset="0"/>
              </a:rPr>
              <a:t>It </a:t>
            </a:r>
            <a:r>
              <a:rPr kumimoji="0" lang="lt-LT" altLang="lt-LT" b="0" i="0" u="none" strike="noStrike" cap="none" normalizeH="0" baseline="0" dirty="0" err="1">
                <a:ln>
                  <a:noFill/>
                </a:ln>
                <a:solidFill>
                  <a:schemeClr val="tx1"/>
                </a:solidFill>
                <a:effectLst/>
                <a:latin typeface="Arial" panose="020B0604020202020204" pitchFamily="34" charset="0"/>
              </a:rPr>
              <a:t>directly</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manages</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the</a:t>
            </a:r>
            <a:r>
              <a:rPr kumimoji="0" lang="lt-LT" altLang="lt-LT" b="0" i="0" u="none" strike="noStrike" cap="none" normalizeH="0" baseline="0" dirty="0">
                <a:ln>
                  <a:noFill/>
                </a:ln>
                <a:solidFill>
                  <a:schemeClr val="tx1"/>
                </a:solidFill>
                <a:effectLst/>
                <a:latin typeface="Arial" panose="020B0604020202020204" pitchFamily="34" charset="0"/>
              </a:rPr>
              <a:t> data, </a:t>
            </a:r>
            <a:r>
              <a:rPr kumimoji="0" lang="lt-LT" altLang="lt-LT" b="0" i="0" u="none" strike="noStrike" cap="none" normalizeH="0" baseline="0" dirty="0" err="1">
                <a:ln>
                  <a:noFill/>
                </a:ln>
                <a:solidFill>
                  <a:schemeClr val="tx1"/>
                </a:solidFill>
                <a:effectLst/>
                <a:latin typeface="Arial" panose="020B0604020202020204" pitchFamily="34" charset="0"/>
              </a:rPr>
              <a:t>logic</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and</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rules</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of</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the</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application</a:t>
            </a:r>
            <a:r>
              <a:rPr kumimoji="0" lang="lt-LT" altLang="lt-LT"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lt-LT" altLang="lt-LT" sz="2400" b="0" i="0" u="none" strike="noStrike" cap="none" normalizeH="0" baseline="0" dirty="0" err="1">
                <a:ln>
                  <a:noFill/>
                </a:ln>
                <a:solidFill>
                  <a:schemeClr val="tx1"/>
                </a:solidFill>
                <a:effectLst/>
                <a:latin typeface="Arial" panose="020B0604020202020204" pitchFamily="34" charset="0"/>
              </a:rPr>
              <a:t>View</a:t>
            </a:r>
            <a:endParaRPr kumimoji="0" lang="lt-LT" altLang="lt-LT"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None/>
              <a:tabLst/>
            </a:pPr>
            <a:r>
              <a:rPr kumimoji="0" lang="lt-LT" altLang="lt-LT" b="0" i="0" u="none" strike="noStrike" cap="none" normalizeH="0" baseline="0" dirty="0">
                <a:ln>
                  <a:noFill/>
                </a:ln>
                <a:solidFill>
                  <a:schemeClr val="tx1"/>
                </a:solidFill>
                <a:effectLst/>
                <a:latin typeface="Arial" panose="020B0604020202020204" pitchFamily="34" charset="0"/>
              </a:rPr>
              <a:t>Any </a:t>
            </a:r>
            <a:r>
              <a:rPr kumimoji="0" lang="lt-LT" altLang="lt-LT" b="0" i="0" u="none" strike="noStrike" cap="none" normalizeH="0" baseline="0" dirty="0" err="1">
                <a:ln>
                  <a:noFill/>
                </a:ln>
                <a:solidFill>
                  <a:schemeClr val="tx1"/>
                </a:solidFill>
                <a:effectLst/>
                <a:latin typeface="Arial" panose="020B0604020202020204" pitchFamily="34" charset="0"/>
              </a:rPr>
              <a:t>representation</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of</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information</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such</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as</a:t>
            </a:r>
            <a:r>
              <a:rPr kumimoji="0" lang="lt-LT" altLang="lt-LT" b="0" i="0" u="none" strike="noStrike" cap="none" normalizeH="0" baseline="0" dirty="0">
                <a:ln>
                  <a:noFill/>
                </a:ln>
                <a:solidFill>
                  <a:schemeClr val="tx1"/>
                </a:solidFill>
                <a:effectLst/>
                <a:latin typeface="Arial" panose="020B0604020202020204" pitchFamily="34" charset="0"/>
              </a:rPr>
              <a:t> a </a:t>
            </a:r>
            <a:r>
              <a:rPr kumimoji="0" lang="lt-LT" altLang="lt-LT" b="0" i="0" u="none" strike="noStrike" cap="none" normalizeH="0" baseline="0" dirty="0" err="1">
                <a:ln>
                  <a:noFill/>
                </a:ln>
                <a:solidFill>
                  <a:schemeClr val="tx1"/>
                </a:solidFill>
                <a:effectLst/>
                <a:latin typeface="Arial" panose="020B0604020202020204" pitchFamily="34" charset="0"/>
              </a:rPr>
              <a:t>chart</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diagram</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or</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table</a:t>
            </a:r>
            <a:r>
              <a:rPr kumimoji="0" lang="lt-LT" altLang="lt-LT" b="0" i="0" u="none" strike="noStrike" cap="none" normalizeH="0" baseline="0" dirty="0">
                <a:ln>
                  <a:noFill/>
                </a:ln>
                <a:solidFill>
                  <a:schemeClr val="tx1"/>
                </a:solidFill>
                <a:effectLst/>
                <a:latin typeface="Arial" panose="020B0604020202020204" pitchFamily="34" charset="0"/>
              </a:rPr>
              <a:t>. </a:t>
            </a:r>
            <a:endParaRPr kumimoji="0" lang="en-US" altLang="lt-LT"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None/>
              <a:tabLst/>
            </a:pPr>
            <a:r>
              <a:rPr kumimoji="0" lang="lt-LT" altLang="lt-LT" b="0" i="0" u="none" strike="noStrike" cap="none" normalizeH="0" baseline="0" dirty="0" err="1">
                <a:ln>
                  <a:noFill/>
                </a:ln>
                <a:solidFill>
                  <a:schemeClr val="tx1"/>
                </a:solidFill>
                <a:effectLst/>
                <a:latin typeface="Arial" panose="020B0604020202020204" pitchFamily="34" charset="0"/>
              </a:rPr>
              <a:t>Multiple</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views</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of</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the</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same</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information</a:t>
            </a:r>
            <a:r>
              <a:rPr kumimoji="0" lang="lt-LT" altLang="lt-LT" b="0" i="0" u="none" strike="noStrike" cap="none" normalizeH="0" baseline="0" dirty="0">
                <a:ln>
                  <a:noFill/>
                </a:ln>
                <a:solidFill>
                  <a:schemeClr val="tx1"/>
                </a:solidFill>
                <a:effectLst/>
                <a:latin typeface="Arial" panose="020B0604020202020204" pitchFamily="34" charset="0"/>
              </a:rPr>
              <a:t> are </a:t>
            </a:r>
            <a:r>
              <a:rPr kumimoji="0" lang="lt-LT" altLang="lt-LT" b="0" i="0" u="none" strike="noStrike" cap="none" normalizeH="0" baseline="0" dirty="0" err="1">
                <a:ln>
                  <a:noFill/>
                </a:ln>
                <a:solidFill>
                  <a:schemeClr val="tx1"/>
                </a:solidFill>
                <a:effectLst/>
                <a:latin typeface="Arial" panose="020B0604020202020204" pitchFamily="34" charset="0"/>
              </a:rPr>
              <a:t>possible</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such</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as</a:t>
            </a:r>
            <a:r>
              <a:rPr kumimoji="0" lang="lt-LT" altLang="lt-LT" b="0" i="0" u="none" strike="noStrike" cap="none" normalizeH="0" baseline="0" dirty="0">
                <a:ln>
                  <a:noFill/>
                </a:ln>
                <a:solidFill>
                  <a:schemeClr val="tx1"/>
                </a:solidFill>
                <a:effectLst/>
                <a:latin typeface="Arial" panose="020B0604020202020204" pitchFamily="34" charset="0"/>
              </a:rPr>
              <a:t> a bar </a:t>
            </a:r>
            <a:endParaRPr kumimoji="0" lang="en-US" altLang="lt-LT"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None/>
              <a:tabLst/>
            </a:pPr>
            <a:r>
              <a:rPr kumimoji="0" lang="lt-LT" altLang="lt-LT" b="0" i="0" u="none" strike="noStrike" cap="none" normalizeH="0" baseline="0" dirty="0" err="1">
                <a:ln>
                  <a:noFill/>
                </a:ln>
                <a:solidFill>
                  <a:schemeClr val="tx1"/>
                </a:solidFill>
                <a:effectLst/>
                <a:latin typeface="Arial" panose="020B0604020202020204" pitchFamily="34" charset="0"/>
              </a:rPr>
              <a:t>chart</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for</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management</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and</a:t>
            </a:r>
            <a:r>
              <a:rPr kumimoji="0" lang="lt-LT" altLang="lt-LT" b="0" i="0" u="none" strike="noStrike" cap="none" normalizeH="0" baseline="0" dirty="0">
                <a:ln>
                  <a:noFill/>
                </a:ln>
                <a:solidFill>
                  <a:schemeClr val="tx1"/>
                </a:solidFill>
                <a:effectLst/>
                <a:latin typeface="Arial" panose="020B0604020202020204" pitchFamily="34" charset="0"/>
              </a:rPr>
              <a:t> a </a:t>
            </a:r>
            <a:r>
              <a:rPr kumimoji="0" lang="lt-LT" altLang="lt-LT" b="0" i="0" u="none" strike="noStrike" cap="none" normalizeH="0" baseline="0" dirty="0" err="1">
                <a:ln>
                  <a:noFill/>
                </a:ln>
                <a:solidFill>
                  <a:schemeClr val="tx1"/>
                </a:solidFill>
                <a:effectLst/>
                <a:latin typeface="Arial" panose="020B0604020202020204" pitchFamily="34" charset="0"/>
              </a:rPr>
              <a:t>tabular</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view</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for</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accountants</a:t>
            </a:r>
            <a:r>
              <a:rPr kumimoji="0" lang="lt-LT" altLang="lt-LT"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lt-LT" altLang="lt-LT" sz="2400" b="0" i="0" u="none" strike="noStrike" cap="none" normalizeH="0" baseline="0" dirty="0" err="1">
                <a:ln>
                  <a:noFill/>
                </a:ln>
                <a:solidFill>
                  <a:schemeClr val="tx1"/>
                </a:solidFill>
                <a:effectLst/>
                <a:latin typeface="Arial" panose="020B0604020202020204" pitchFamily="34" charset="0"/>
              </a:rPr>
              <a:t>Controller</a:t>
            </a:r>
            <a:endParaRPr kumimoji="0" lang="lt-LT" altLang="lt-LT"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None/>
              <a:tabLst/>
            </a:pPr>
            <a:r>
              <a:rPr kumimoji="0" lang="lt-LT" altLang="lt-LT" b="0" i="0" u="none" strike="noStrike" cap="none" normalizeH="0" baseline="0" dirty="0" err="1">
                <a:ln>
                  <a:noFill/>
                </a:ln>
                <a:solidFill>
                  <a:schemeClr val="tx1"/>
                </a:solidFill>
                <a:effectLst/>
                <a:latin typeface="Arial" panose="020B0604020202020204" pitchFamily="34" charset="0"/>
              </a:rPr>
              <a:t>Accepts</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input</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and</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converts</a:t>
            </a:r>
            <a:r>
              <a:rPr kumimoji="0" lang="lt-LT" altLang="lt-LT" b="0" i="0" u="none" strike="noStrike" cap="none" normalizeH="0" baseline="0" dirty="0">
                <a:ln>
                  <a:noFill/>
                </a:ln>
                <a:solidFill>
                  <a:schemeClr val="tx1"/>
                </a:solidFill>
                <a:effectLst/>
                <a:latin typeface="Arial" panose="020B0604020202020204" pitchFamily="34" charset="0"/>
              </a:rPr>
              <a:t> it to </a:t>
            </a:r>
            <a:r>
              <a:rPr kumimoji="0" lang="lt-LT" altLang="lt-LT" b="0" i="0" u="none" strike="noStrike" cap="none" normalizeH="0" baseline="0" dirty="0" err="1">
                <a:ln>
                  <a:noFill/>
                </a:ln>
                <a:solidFill>
                  <a:schemeClr val="tx1"/>
                </a:solidFill>
                <a:effectLst/>
                <a:latin typeface="Arial" panose="020B0604020202020204" pitchFamily="34" charset="0"/>
              </a:rPr>
              <a:t>commands</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for</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the</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model</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or</a:t>
            </a:r>
            <a:r>
              <a:rPr kumimoji="0" lang="lt-LT" altLang="lt-LT" b="0" i="0" u="none" strike="noStrike" cap="none" normalizeH="0" baseline="0" dirty="0">
                <a:ln>
                  <a:noFill/>
                </a:ln>
                <a:solidFill>
                  <a:schemeClr val="tx1"/>
                </a:solidFill>
                <a:effectLst/>
                <a:latin typeface="Arial" panose="020B0604020202020204" pitchFamily="34" charset="0"/>
              </a:rPr>
              <a:t> </a:t>
            </a:r>
            <a:r>
              <a:rPr kumimoji="0" lang="lt-LT" altLang="lt-LT" b="0" i="0" u="none" strike="noStrike" cap="none" normalizeH="0" baseline="0" dirty="0" err="1">
                <a:ln>
                  <a:noFill/>
                </a:ln>
                <a:solidFill>
                  <a:schemeClr val="tx1"/>
                </a:solidFill>
                <a:effectLst/>
                <a:latin typeface="Arial" panose="020B0604020202020204" pitchFamily="34" charset="0"/>
              </a:rPr>
              <a:t>view</a:t>
            </a:r>
            <a:r>
              <a:rPr kumimoji="0" lang="lt-LT" altLang="lt-LT"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lt-LT" altLang="lt-LT" sz="2400" b="0" i="0" u="none" strike="noStrike" cap="none" normalizeH="0" baseline="0" dirty="0">
              <a:ln>
                <a:noFill/>
              </a:ln>
              <a:solidFill>
                <a:schemeClr val="tx1"/>
              </a:solidFill>
              <a:effectLst/>
              <a:latin typeface="Arial" panose="020B0604020202020204" pitchFamily="34" charset="0"/>
            </a:endParaRPr>
          </a:p>
        </p:txBody>
      </p:sp>
      <p:pic>
        <p:nvPicPr>
          <p:cNvPr id="5" name="Picture 4" descr="A screenshot of a cell phone&#10;&#10;Description generated with very high confidence">
            <a:extLst>
              <a:ext uri="{FF2B5EF4-FFF2-40B4-BE49-F238E27FC236}">
                <a16:creationId xmlns:a16="http://schemas.microsoft.com/office/drawing/2014/main" id="{1E3088C7-D4A5-4C78-BE10-12263422AB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1873" y="274801"/>
            <a:ext cx="3010179" cy="3311197"/>
          </a:xfrm>
          <a:prstGeom prst="rect">
            <a:avLst/>
          </a:prstGeom>
        </p:spPr>
      </p:pic>
    </p:spTree>
    <p:extLst>
      <p:ext uri="{BB962C8B-B14F-4D97-AF65-F5344CB8AC3E}">
        <p14:creationId xmlns:p14="http://schemas.microsoft.com/office/powerpoint/2010/main" val="1891163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C0616-E1D6-458F-9688-0A46305E17F2}"/>
              </a:ext>
            </a:extLst>
          </p:cNvPr>
          <p:cNvSpPr>
            <a:spLocks noGrp="1"/>
          </p:cNvSpPr>
          <p:nvPr>
            <p:ph type="title"/>
          </p:nvPr>
        </p:nvSpPr>
        <p:spPr/>
        <p:txBody>
          <a:bodyPr/>
          <a:lstStyle/>
          <a:p>
            <a:r>
              <a:rPr lang="en-US" dirty="0"/>
              <a:t>Architectural pattern -MVC</a:t>
            </a:r>
            <a:endParaRPr lang="lt-LT" dirty="0"/>
          </a:p>
        </p:txBody>
      </p:sp>
      <p:sp>
        <p:nvSpPr>
          <p:cNvPr id="3" name="Content Placeholder 2">
            <a:extLst>
              <a:ext uri="{FF2B5EF4-FFF2-40B4-BE49-F238E27FC236}">
                <a16:creationId xmlns:a16="http://schemas.microsoft.com/office/drawing/2014/main" id="{93B23AA2-3DFD-4387-975B-5BFF5ADD113E}"/>
              </a:ext>
            </a:extLst>
          </p:cNvPr>
          <p:cNvSpPr>
            <a:spLocks noGrp="1"/>
          </p:cNvSpPr>
          <p:nvPr>
            <p:ph idx="1"/>
          </p:nvPr>
        </p:nvSpPr>
        <p:spPr/>
        <p:txBody>
          <a:bodyPr/>
          <a:lstStyle/>
          <a:p>
            <a:r>
              <a:rPr lang="en-US" dirty="0"/>
              <a:t>The model is responsible for managing the data of the application. It receives user input from the controller.</a:t>
            </a:r>
          </a:p>
          <a:p>
            <a:r>
              <a:rPr lang="en-US" dirty="0"/>
              <a:t>The view means presentation of the model in a particular format.</a:t>
            </a:r>
          </a:p>
          <a:p>
            <a:r>
              <a:rPr lang="en-US" dirty="0"/>
              <a:t>The controller responds to the user input and performs interactions on the data model objects. The controller receives the input, optionally validates it and then passes the input to the model.</a:t>
            </a:r>
          </a:p>
          <a:p>
            <a:pPr marL="0" indent="0">
              <a:buNone/>
            </a:pPr>
            <a:endParaRPr lang="lt-LT" dirty="0"/>
          </a:p>
        </p:txBody>
      </p:sp>
    </p:spTree>
    <p:extLst>
      <p:ext uri="{BB962C8B-B14F-4D97-AF65-F5344CB8AC3E}">
        <p14:creationId xmlns:p14="http://schemas.microsoft.com/office/powerpoint/2010/main" val="2210571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3EA30-55E9-4AFA-8614-800840A38172}"/>
              </a:ext>
            </a:extLst>
          </p:cNvPr>
          <p:cNvSpPr>
            <a:spLocks noGrp="1"/>
          </p:cNvSpPr>
          <p:nvPr>
            <p:ph type="title"/>
          </p:nvPr>
        </p:nvSpPr>
        <p:spPr/>
        <p:txBody>
          <a:bodyPr/>
          <a:lstStyle/>
          <a:p>
            <a:r>
              <a:rPr lang="en-US" dirty="0"/>
              <a:t>Create Model</a:t>
            </a:r>
            <a:endParaRPr lang="lt-LT" dirty="0"/>
          </a:p>
        </p:txBody>
      </p:sp>
      <p:pic>
        <p:nvPicPr>
          <p:cNvPr id="4" name="Content Placeholder 3">
            <a:extLst>
              <a:ext uri="{FF2B5EF4-FFF2-40B4-BE49-F238E27FC236}">
                <a16:creationId xmlns:a16="http://schemas.microsoft.com/office/drawing/2014/main" id="{27176461-B3D7-44F3-8AFF-923057E4997A}"/>
              </a:ext>
            </a:extLst>
          </p:cNvPr>
          <p:cNvPicPr>
            <a:picLocks noGrp="1" noChangeAspect="1"/>
          </p:cNvPicPr>
          <p:nvPr>
            <p:ph idx="1"/>
          </p:nvPr>
        </p:nvPicPr>
        <p:blipFill>
          <a:blip r:embed="rId2"/>
          <a:stretch>
            <a:fillRect/>
          </a:stretch>
        </p:blipFill>
        <p:spPr>
          <a:xfrm>
            <a:off x="838201" y="1538288"/>
            <a:ext cx="7010400" cy="1294713"/>
          </a:xfrm>
          <a:prstGeom prst="rect">
            <a:avLst/>
          </a:prstGeom>
        </p:spPr>
      </p:pic>
      <p:sp>
        <p:nvSpPr>
          <p:cNvPr id="5" name="Title 1">
            <a:extLst>
              <a:ext uri="{FF2B5EF4-FFF2-40B4-BE49-F238E27FC236}">
                <a16:creationId xmlns:a16="http://schemas.microsoft.com/office/drawing/2014/main" id="{42B94322-4CF7-4EDD-9260-0B08761E5C31}"/>
              </a:ext>
            </a:extLst>
          </p:cNvPr>
          <p:cNvSpPr txBox="1">
            <a:spLocks/>
          </p:cNvSpPr>
          <p:nvPr/>
        </p:nvSpPr>
        <p:spPr>
          <a:xfrm>
            <a:off x="733425" y="28457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Create </a:t>
            </a:r>
            <a:r>
              <a:rPr lang="en-US" sz="4800" b="1" dirty="0"/>
              <a:t>Person</a:t>
            </a:r>
            <a:r>
              <a:rPr lang="en-US" dirty="0"/>
              <a:t> Class with ORM </a:t>
            </a:r>
            <a:r>
              <a:rPr lang="en-US" dirty="0" err="1"/>
              <a:t>standarts</a:t>
            </a:r>
            <a:endParaRPr lang="lt-LT" dirty="0"/>
          </a:p>
        </p:txBody>
      </p:sp>
      <p:sp>
        <p:nvSpPr>
          <p:cNvPr id="6" name="TextBox 5">
            <a:extLst>
              <a:ext uri="{FF2B5EF4-FFF2-40B4-BE49-F238E27FC236}">
                <a16:creationId xmlns:a16="http://schemas.microsoft.com/office/drawing/2014/main" id="{5A1873ED-935D-4205-8B0F-9B2D88C60870}"/>
              </a:ext>
            </a:extLst>
          </p:cNvPr>
          <p:cNvSpPr txBox="1"/>
          <p:nvPr/>
        </p:nvSpPr>
        <p:spPr>
          <a:xfrm>
            <a:off x="733425" y="4095750"/>
            <a:ext cx="3018840" cy="923330"/>
          </a:xfrm>
          <a:prstGeom prst="rect">
            <a:avLst/>
          </a:prstGeom>
          <a:noFill/>
        </p:spPr>
        <p:txBody>
          <a:bodyPr wrap="none" rtlCol="0">
            <a:spAutoFit/>
          </a:bodyPr>
          <a:lstStyle/>
          <a:p>
            <a:r>
              <a:rPr lang="lt-LT" dirty="0"/>
              <a:t>Put </a:t>
            </a:r>
            <a:r>
              <a:rPr lang="en-US" dirty="0"/>
              <a:t>@Entity top on Class</a:t>
            </a:r>
          </a:p>
          <a:p>
            <a:br>
              <a:rPr lang="en-US" dirty="0"/>
            </a:br>
            <a:r>
              <a:rPr lang="en-US" dirty="0"/>
              <a:t>Put data variables as example:</a:t>
            </a:r>
            <a:endParaRPr lang="lt-LT" dirty="0"/>
          </a:p>
        </p:txBody>
      </p:sp>
      <p:pic>
        <p:nvPicPr>
          <p:cNvPr id="7" name="Picture 6">
            <a:extLst>
              <a:ext uri="{FF2B5EF4-FFF2-40B4-BE49-F238E27FC236}">
                <a16:creationId xmlns:a16="http://schemas.microsoft.com/office/drawing/2014/main" id="{E75A9118-4A41-4645-B4ED-DCF7D9A59B20}"/>
              </a:ext>
            </a:extLst>
          </p:cNvPr>
          <p:cNvPicPr>
            <a:picLocks noChangeAspect="1"/>
          </p:cNvPicPr>
          <p:nvPr/>
        </p:nvPicPr>
        <p:blipFill>
          <a:blip r:embed="rId3"/>
          <a:stretch>
            <a:fillRect/>
          </a:stretch>
        </p:blipFill>
        <p:spPr>
          <a:xfrm>
            <a:off x="866775" y="5066704"/>
            <a:ext cx="3434315" cy="1657945"/>
          </a:xfrm>
          <a:prstGeom prst="rect">
            <a:avLst/>
          </a:prstGeom>
        </p:spPr>
      </p:pic>
    </p:spTree>
    <p:extLst>
      <p:ext uri="{BB962C8B-B14F-4D97-AF65-F5344CB8AC3E}">
        <p14:creationId xmlns:p14="http://schemas.microsoft.com/office/powerpoint/2010/main" val="32726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B9BF6-F742-4EBA-B2D0-D0BA7FC8262B}"/>
              </a:ext>
            </a:extLst>
          </p:cNvPr>
          <p:cNvSpPr>
            <a:spLocks noGrp="1"/>
          </p:cNvSpPr>
          <p:nvPr>
            <p:ph type="title"/>
          </p:nvPr>
        </p:nvSpPr>
        <p:spPr/>
        <p:txBody>
          <a:bodyPr/>
          <a:lstStyle/>
          <a:p>
            <a:r>
              <a:rPr lang="en-US" dirty="0"/>
              <a:t>Add to maven required JPA dependency</a:t>
            </a:r>
            <a:endParaRPr lang="lt-LT" dirty="0"/>
          </a:p>
        </p:txBody>
      </p:sp>
      <p:sp>
        <p:nvSpPr>
          <p:cNvPr id="4" name="Rectangle 1">
            <a:extLst>
              <a:ext uri="{FF2B5EF4-FFF2-40B4-BE49-F238E27FC236}">
                <a16:creationId xmlns:a16="http://schemas.microsoft.com/office/drawing/2014/main" id="{C0BF7D85-9B98-42EA-A552-F4F2C1E4C6BB}"/>
              </a:ext>
            </a:extLst>
          </p:cNvPr>
          <p:cNvSpPr>
            <a:spLocks noGrp="1" noChangeArrowheads="1"/>
          </p:cNvSpPr>
          <p:nvPr>
            <p:ph idx="1"/>
          </p:nvPr>
        </p:nvSpPr>
        <p:spPr bwMode="auto">
          <a:xfrm>
            <a:off x="1629032" y="2204715"/>
            <a:ext cx="8802410" cy="31700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lt-LT" sz="2000" dirty="0">
                <a:solidFill>
                  <a:srgbClr val="E8BF6A"/>
                </a:solidFill>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lt-LT"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a:t>
            </a:r>
            <a:r>
              <a:rPr kumimoji="0" lang="lt-LT" altLang="lt-LT" sz="2000" b="0" i="0" u="none" strike="noStrike" cap="none" normalizeH="0" baseline="0" dirty="0" err="1">
                <a:ln>
                  <a:noFill/>
                </a:ln>
                <a:solidFill>
                  <a:srgbClr val="E8BF6A"/>
                </a:solidFill>
                <a:effectLst/>
                <a:latin typeface="Courier New" panose="02070309020205020404" pitchFamily="49" charset="0"/>
                <a:cs typeface="Courier New" panose="02070309020205020404" pitchFamily="49" charset="0"/>
              </a:rPr>
              <a:t>dependency</a:t>
            </a:r>
            <a:r>
              <a:rPr kumimoji="0" lang="lt-LT"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&gt;</a:t>
            </a:r>
            <a:br>
              <a:rPr kumimoji="0" lang="lt-LT"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br>
            <a:r>
              <a:rPr kumimoji="0" lang="lt-LT"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   &lt;</a:t>
            </a:r>
            <a:r>
              <a:rPr kumimoji="0" lang="lt-LT" altLang="lt-LT" sz="2000" b="0" i="0" u="none" strike="noStrike" cap="none" normalizeH="0" baseline="0" dirty="0" err="1">
                <a:ln>
                  <a:noFill/>
                </a:ln>
                <a:solidFill>
                  <a:srgbClr val="E8BF6A"/>
                </a:solidFill>
                <a:effectLst/>
                <a:latin typeface="Courier New" panose="02070309020205020404" pitchFamily="49" charset="0"/>
                <a:cs typeface="Courier New" panose="02070309020205020404" pitchFamily="49" charset="0"/>
              </a:rPr>
              <a:t>groupId</a:t>
            </a:r>
            <a:r>
              <a:rPr kumimoji="0" lang="lt-LT"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&gt;</a:t>
            </a:r>
            <a:r>
              <a:rPr kumimoji="0" lang="lt-LT" altLang="lt-LT"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org.springframework.boot</a:t>
            </a:r>
            <a:r>
              <a:rPr kumimoji="0" lang="lt-LT"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a:t>
            </a:r>
            <a:r>
              <a:rPr kumimoji="0" lang="lt-LT" altLang="lt-LT" sz="2000" b="0" i="0" u="none" strike="noStrike" cap="none" normalizeH="0" baseline="0" dirty="0" err="1">
                <a:ln>
                  <a:noFill/>
                </a:ln>
                <a:solidFill>
                  <a:srgbClr val="E8BF6A"/>
                </a:solidFill>
                <a:effectLst/>
                <a:latin typeface="Courier New" panose="02070309020205020404" pitchFamily="49" charset="0"/>
                <a:cs typeface="Courier New" panose="02070309020205020404" pitchFamily="49" charset="0"/>
              </a:rPr>
              <a:t>groupId</a:t>
            </a:r>
            <a:r>
              <a:rPr kumimoji="0" lang="lt-LT"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&gt;</a:t>
            </a:r>
            <a:br>
              <a:rPr kumimoji="0" lang="lt-LT"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br>
            <a:r>
              <a:rPr kumimoji="0" lang="lt-LT"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   &lt;</a:t>
            </a:r>
            <a:r>
              <a:rPr kumimoji="0" lang="lt-LT" altLang="lt-LT" sz="2000" b="0" i="0" u="none" strike="noStrike" cap="none" normalizeH="0" baseline="0" dirty="0" err="1">
                <a:ln>
                  <a:noFill/>
                </a:ln>
                <a:solidFill>
                  <a:srgbClr val="E8BF6A"/>
                </a:solidFill>
                <a:effectLst/>
                <a:latin typeface="Courier New" panose="02070309020205020404" pitchFamily="49" charset="0"/>
                <a:cs typeface="Courier New" panose="02070309020205020404" pitchFamily="49" charset="0"/>
              </a:rPr>
              <a:t>artifactId</a:t>
            </a:r>
            <a:r>
              <a:rPr kumimoji="0" lang="lt-LT"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&gt;</a:t>
            </a:r>
            <a:r>
              <a:rPr kumimoji="0" lang="lt-LT" altLang="lt-LT"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spring-boot</a:t>
            </a:r>
            <a:r>
              <a:rPr kumimoji="0" lang="en-US" altLang="lt-LT"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-starter</a:t>
            </a:r>
            <a:r>
              <a:rPr kumimoji="0" lang="lt-LT" altLang="lt-LT"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en-US" altLang="lt-LT"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data-</a:t>
            </a:r>
            <a:r>
              <a:rPr kumimoji="0" lang="en-US" altLang="lt-LT" sz="2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jpa</a:t>
            </a:r>
            <a:r>
              <a:rPr kumimoji="0" lang="lt-LT"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a:t>
            </a:r>
            <a:r>
              <a:rPr kumimoji="0" lang="lt-LT" altLang="lt-LT" sz="2000" b="0" i="0" u="none" strike="noStrike" cap="none" normalizeH="0" baseline="0" dirty="0" err="1">
                <a:ln>
                  <a:noFill/>
                </a:ln>
                <a:solidFill>
                  <a:srgbClr val="E8BF6A"/>
                </a:solidFill>
                <a:effectLst/>
                <a:latin typeface="Courier New" panose="02070309020205020404" pitchFamily="49" charset="0"/>
                <a:cs typeface="Courier New" panose="02070309020205020404" pitchFamily="49" charset="0"/>
              </a:rPr>
              <a:t>artifactId</a:t>
            </a:r>
            <a:r>
              <a:rPr kumimoji="0" lang="lt-LT"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&gt;</a:t>
            </a:r>
            <a:br>
              <a:rPr kumimoji="0" lang="lt-LT"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br>
            <a:r>
              <a:rPr kumimoji="0" lang="lt-LT"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&lt;/</a:t>
            </a:r>
            <a:r>
              <a:rPr kumimoji="0" lang="lt-LT" altLang="lt-LT" sz="2000" b="0" i="0" u="none" strike="noStrike" cap="none" normalizeH="0" baseline="0" dirty="0" err="1">
                <a:ln>
                  <a:noFill/>
                </a:ln>
                <a:solidFill>
                  <a:srgbClr val="E8BF6A"/>
                </a:solidFill>
                <a:effectLst/>
                <a:latin typeface="Courier New" panose="02070309020205020404" pitchFamily="49" charset="0"/>
                <a:cs typeface="Courier New" panose="02070309020205020404" pitchFamily="49" charset="0"/>
              </a:rPr>
              <a:t>dependency</a:t>
            </a:r>
            <a:r>
              <a:rPr kumimoji="0" lang="lt-LT"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&gt;</a:t>
            </a:r>
            <a:endParaRPr kumimoji="0" lang="en-US"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lang="en-US" altLang="lt-LT" sz="2000" dirty="0">
                <a:solidFill>
                  <a:srgbClr val="E8BF6A"/>
                </a:solidFill>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kumimoji="0" lang="en-US"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rPr>
              <a:t>...</a:t>
            </a:r>
          </a:p>
          <a:p>
            <a:pPr marL="0" indent="0" eaLnBrk="0" fontAlgn="base" hangingPunct="0">
              <a:lnSpc>
                <a:spcPct val="100000"/>
              </a:lnSpc>
              <a:spcBef>
                <a:spcPct val="0"/>
              </a:spcBef>
              <a:spcAft>
                <a:spcPct val="0"/>
              </a:spcAft>
              <a:buNone/>
            </a:pPr>
            <a:r>
              <a:rPr lang="en-US" altLang="lt-LT" sz="2000" dirty="0">
                <a:solidFill>
                  <a:srgbClr val="E8BF6A"/>
                </a:solidFill>
                <a:latin typeface="Courier New" panose="02070309020205020404" pitchFamily="49" charset="0"/>
                <a:cs typeface="Courier New" panose="02070309020205020404" pitchFamily="49" charset="0"/>
              </a:rPr>
              <a:t>...</a:t>
            </a:r>
            <a:endParaRPr kumimoji="0" lang="en-US" altLang="lt-LT" sz="2000" b="0" i="0" u="none" strike="noStrike" cap="none" normalizeH="0" baseline="0" dirty="0">
              <a:ln>
                <a:noFill/>
              </a:ln>
              <a:solidFill>
                <a:srgbClr val="E8BF6A"/>
              </a:solidFill>
              <a:effectLs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0E9A2E75-7F34-4A47-B7C6-0076700D2B6C}"/>
              </a:ext>
            </a:extLst>
          </p:cNvPr>
          <p:cNvSpPr txBox="1"/>
          <p:nvPr/>
        </p:nvSpPr>
        <p:spPr>
          <a:xfrm>
            <a:off x="8743950" y="6007695"/>
            <a:ext cx="2708242" cy="369332"/>
          </a:xfrm>
          <a:prstGeom prst="rect">
            <a:avLst/>
          </a:prstGeom>
          <a:noFill/>
        </p:spPr>
        <p:txBody>
          <a:bodyPr wrap="none" rtlCol="0">
            <a:spAutoFit/>
          </a:bodyPr>
          <a:lstStyle/>
          <a:p>
            <a:r>
              <a:rPr lang="en-US" dirty="0"/>
              <a:t>Import new dependencies</a:t>
            </a:r>
            <a:endParaRPr lang="lt-LT" dirty="0"/>
          </a:p>
        </p:txBody>
      </p:sp>
    </p:spTree>
    <p:extLst>
      <p:ext uri="{BB962C8B-B14F-4D97-AF65-F5344CB8AC3E}">
        <p14:creationId xmlns:p14="http://schemas.microsoft.com/office/powerpoint/2010/main" val="1249368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ABE78-3C83-4DB8-9C46-515371FC88A1}"/>
              </a:ext>
            </a:extLst>
          </p:cNvPr>
          <p:cNvSpPr>
            <a:spLocks noGrp="1"/>
          </p:cNvSpPr>
          <p:nvPr>
            <p:ph type="title"/>
          </p:nvPr>
        </p:nvSpPr>
        <p:spPr/>
        <p:txBody>
          <a:bodyPr/>
          <a:lstStyle/>
          <a:p>
            <a:r>
              <a:rPr lang="en-US" dirty="0"/>
              <a:t>Result of Person domain</a:t>
            </a:r>
            <a:endParaRPr lang="lt-LT" dirty="0"/>
          </a:p>
        </p:txBody>
      </p:sp>
      <p:sp>
        <p:nvSpPr>
          <p:cNvPr id="3" name="Content Placeholder 2">
            <a:extLst>
              <a:ext uri="{FF2B5EF4-FFF2-40B4-BE49-F238E27FC236}">
                <a16:creationId xmlns:a16="http://schemas.microsoft.com/office/drawing/2014/main" id="{8477C413-0DE0-4834-AC3A-979A3621F9AB}"/>
              </a:ext>
            </a:extLst>
          </p:cNvPr>
          <p:cNvSpPr>
            <a:spLocks noGrp="1"/>
          </p:cNvSpPr>
          <p:nvPr>
            <p:ph idx="1"/>
          </p:nvPr>
        </p:nvSpPr>
        <p:spPr>
          <a:xfrm>
            <a:off x="95250" y="1674812"/>
            <a:ext cx="3743325" cy="4351338"/>
          </a:xfrm>
        </p:spPr>
        <p:txBody>
          <a:bodyPr>
            <a:normAutofit/>
          </a:bodyPr>
          <a:lstStyle/>
          <a:p>
            <a:r>
              <a:rPr lang="en-US" sz="2000" dirty="0"/>
              <a:t>Don’t forget setters </a:t>
            </a:r>
          </a:p>
          <a:p>
            <a:pPr marL="0" indent="0">
              <a:buNone/>
            </a:pPr>
            <a:r>
              <a:rPr lang="en-US" sz="2000" dirty="0"/>
              <a:t>and getters</a:t>
            </a:r>
          </a:p>
          <a:p>
            <a:endParaRPr lang="en-US" sz="2000" dirty="0"/>
          </a:p>
          <a:p>
            <a:endParaRPr lang="en-US" sz="2000" dirty="0"/>
          </a:p>
          <a:p>
            <a:endParaRPr lang="en-US" sz="2000" dirty="0"/>
          </a:p>
          <a:p>
            <a:r>
              <a:rPr lang="en-US" sz="2000" dirty="0"/>
              <a:t>When done, run your application and go to h2 by address </a:t>
            </a:r>
            <a:endParaRPr lang="lt-LT" sz="2000" dirty="0"/>
          </a:p>
        </p:txBody>
      </p:sp>
      <p:pic>
        <p:nvPicPr>
          <p:cNvPr id="6" name="Picture 5">
            <a:extLst>
              <a:ext uri="{FF2B5EF4-FFF2-40B4-BE49-F238E27FC236}">
                <a16:creationId xmlns:a16="http://schemas.microsoft.com/office/drawing/2014/main" id="{782C8B88-B910-4BD0-B146-02A970BBE7E7}"/>
              </a:ext>
            </a:extLst>
          </p:cNvPr>
          <p:cNvPicPr>
            <a:picLocks noChangeAspect="1"/>
          </p:cNvPicPr>
          <p:nvPr/>
        </p:nvPicPr>
        <p:blipFill>
          <a:blip r:embed="rId2"/>
          <a:stretch>
            <a:fillRect/>
          </a:stretch>
        </p:blipFill>
        <p:spPr>
          <a:xfrm>
            <a:off x="95250" y="4927601"/>
            <a:ext cx="3457575" cy="914400"/>
          </a:xfrm>
          <a:prstGeom prst="rect">
            <a:avLst/>
          </a:prstGeom>
        </p:spPr>
      </p:pic>
      <p:pic>
        <p:nvPicPr>
          <p:cNvPr id="7" name="Picture 6">
            <a:extLst>
              <a:ext uri="{FF2B5EF4-FFF2-40B4-BE49-F238E27FC236}">
                <a16:creationId xmlns:a16="http://schemas.microsoft.com/office/drawing/2014/main" id="{F076D16E-EF83-4E04-874E-422714DFCBFC}"/>
              </a:ext>
            </a:extLst>
          </p:cNvPr>
          <p:cNvPicPr>
            <a:picLocks noChangeAspect="1"/>
          </p:cNvPicPr>
          <p:nvPr/>
        </p:nvPicPr>
        <p:blipFill>
          <a:blip r:embed="rId3"/>
          <a:stretch>
            <a:fillRect/>
          </a:stretch>
        </p:blipFill>
        <p:spPr>
          <a:xfrm>
            <a:off x="3609977" y="1397000"/>
            <a:ext cx="8572500" cy="4629150"/>
          </a:xfrm>
          <a:prstGeom prst="rect">
            <a:avLst/>
          </a:prstGeom>
        </p:spPr>
      </p:pic>
    </p:spTree>
    <p:extLst>
      <p:ext uri="{BB962C8B-B14F-4D97-AF65-F5344CB8AC3E}">
        <p14:creationId xmlns:p14="http://schemas.microsoft.com/office/powerpoint/2010/main" val="1415075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CB466-8C8A-4147-9A9F-CBF74ADB1C9F}"/>
              </a:ext>
            </a:extLst>
          </p:cNvPr>
          <p:cNvSpPr>
            <a:spLocks noGrp="1"/>
          </p:cNvSpPr>
          <p:nvPr>
            <p:ph type="title"/>
          </p:nvPr>
        </p:nvSpPr>
        <p:spPr/>
        <p:txBody>
          <a:bodyPr/>
          <a:lstStyle/>
          <a:p>
            <a:r>
              <a:rPr lang="en-US" dirty="0"/>
              <a:t>Auto DDL</a:t>
            </a:r>
            <a:endParaRPr lang="lt-LT" dirty="0"/>
          </a:p>
        </p:txBody>
      </p:sp>
      <p:sp>
        <p:nvSpPr>
          <p:cNvPr id="3" name="Content Placeholder 2">
            <a:extLst>
              <a:ext uri="{FF2B5EF4-FFF2-40B4-BE49-F238E27FC236}">
                <a16:creationId xmlns:a16="http://schemas.microsoft.com/office/drawing/2014/main" id="{A5446105-90BD-432B-AE5C-160136F1B1C6}"/>
              </a:ext>
            </a:extLst>
          </p:cNvPr>
          <p:cNvSpPr>
            <a:spLocks noGrp="1"/>
          </p:cNvSpPr>
          <p:nvPr>
            <p:ph idx="1"/>
          </p:nvPr>
        </p:nvSpPr>
        <p:spPr>
          <a:xfrm>
            <a:off x="677334" y="2160589"/>
            <a:ext cx="8596668" cy="4396730"/>
          </a:xfrm>
        </p:spPr>
        <p:txBody>
          <a:bodyPr>
            <a:normAutofit lnSpcReduction="10000"/>
          </a:bodyPr>
          <a:lstStyle/>
          <a:p>
            <a:r>
              <a:rPr lang="en-US" dirty="0"/>
              <a:t>Add JPA configurations to </a:t>
            </a:r>
            <a:r>
              <a:rPr lang="en-US" b="1" dirty="0" err="1"/>
              <a:t>application.yml</a:t>
            </a:r>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endParaRPr lang="lt-LT" sz="2400" b="1" dirty="0"/>
          </a:p>
          <a:p>
            <a:pPr marL="0" indent="0">
              <a:buNone/>
            </a:pPr>
            <a:r>
              <a:rPr lang="en-US" sz="2400" b="1" dirty="0"/>
              <a:t>Create also </a:t>
            </a:r>
            <a:r>
              <a:rPr lang="en-US" sz="2400" b="1" dirty="0" err="1"/>
              <a:t>data.sql</a:t>
            </a:r>
            <a:r>
              <a:rPr lang="en-US" sz="2400" b="1" dirty="0"/>
              <a:t>  (</a:t>
            </a:r>
            <a:r>
              <a:rPr lang="lt-LT" sz="2400" b="1" dirty="0"/>
              <a:t>data-h</a:t>
            </a:r>
            <a:r>
              <a:rPr lang="en-US" sz="2400" b="1" dirty="0"/>
              <a:t>2</a:t>
            </a:r>
            <a:r>
              <a:rPr lang="lt-LT" sz="2400" b="1" dirty="0"/>
              <a:t>.</a:t>
            </a:r>
            <a:r>
              <a:rPr lang="lt-LT" sz="2400" b="1" dirty="0" err="1"/>
              <a:t>sql</a:t>
            </a:r>
            <a:r>
              <a:rPr lang="en-US" sz="2400" b="1" dirty="0"/>
              <a:t> as file name is required for </a:t>
            </a:r>
            <a:r>
              <a:rPr lang="en-US" sz="2400" b="1" dirty="0" err="1"/>
              <a:t>jpa</a:t>
            </a:r>
            <a:r>
              <a:rPr lang="en-US" sz="2400" b="1" dirty="0"/>
              <a:t> as default name)</a:t>
            </a:r>
            <a:endParaRPr lang="lt-LT" sz="2400" b="1" dirty="0"/>
          </a:p>
        </p:txBody>
      </p:sp>
      <p:sp>
        <p:nvSpPr>
          <p:cNvPr id="4" name="Rectangle 1">
            <a:extLst>
              <a:ext uri="{FF2B5EF4-FFF2-40B4-BE49-F238E27FC236}">
                <a16:creationId xmlns:a16="http://schemas.microsoft.com/office/drawing/2014/main" id="{9C90B5C4-6090-478B-BA68-E94874B85C0B}"/>
              </a:ext>
            </a:extLst>
          </p:cNvPr>
          <p:cNvSpPr>
            <a:spLocks noChangeArrowheads="1"/>
          </p:cNvSpPr>
          <p:nvPr/>
        </p:nvSpPr>
        <p:spPr bwMode="auto">
          <a:xfrm>
            <a:off x="3936385" y="2650806"/>
            <a:ext cx="7417415" cy="292387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t-LT" altLang="lt-LT" sz="2000" b="1"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spring</a:t>
            </a:r>
            <a:r>
              <a:rPr kumimoji="0" lang="lt-LT" altLang="lt-LT"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lt-LT" altLang="lt-LT"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lt-LT" altLang="lt-LT"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lt-LT" altLang="lt-LT" sz="2000" b="0" i="1" u="none" strike="noStrike" cap="none" normalizeH="0" baseline="0" dirty="0">
                <a:ln>
                  <a:noFill/>
                </a:ln>
                <a:solidFill>
                  <a:srgbClr val="629755"/>
                </a:solidFill>
                <a:effectLst/>
                <a:latin typeface="Courier New" panose="02070309020205020404" pitchFamily="49" charset="0"/>
                <a:cs typeface="Courier New" panose="02070309020205020404" pitchFamily="49" charset="0"/>
              </a:rPr>
              <a:t># </a:t>
            </a:r>
            <a:r>
              <a:rPr kumimoji="0" lang="lt-LT" altLang="lt-LT" sz="2000" b="0" i="1" u="none" strike="noStrike" cap="none" normalizeH="0" baseline="0" dirty="0" err="1">
                <a:ln>
                  <a:noFill/>
                </a:ln>
                <a:solidFill>
                  <a:srgbClr val="629755"/>
                </a:solidFill>
                <a:effectLst/>
                <a:latin typeface="Courier New" panose="02070309020205020404" pitchFamily="49" charset="0"/>
                <a:cs typeface="Courier New" panose="02070309020205020404" pitchFamily="49" charset="0"/>
              </a:rPr>
              <a:t>Spring</a:t>
            </a:r>
            <a:r>
              <a:rPr kumimoji="0" lang="lt-LT" altLang="lt-LT" sz="2000" b="0" i="1" u="none" strike="noStrike" cap="none" normalizeH="0" baseline="0" dirty="0">
                <a:ln>
                  <a:noFill/>
                </a:ln>
                <a:solidFill>
                  <a:srgbClr val="629755"/>
                </a:solidFill>
                <a:effectLst/>
                <a:latin typeface="Courier New" panose="02070309020205020404" pitchFamily="49" charset="0"/>
                <a:cs typeface="Courier New" panose="02070309020205020404" pitchFamily="49" charset="0"/>
              </a:rPr>
              <a:t> Data JPA </a:t>
            </a:r>
            <a:r>
              <a:rPr kumimoji="0" lang="lt-LT" altLang="lt-LT" sz="2000" b="0" i="1" u="none" strike="noStrike" cap="none" normalizeH="0" baseline="0" dirty="0" err="1">
                <a:ln>
                  <a:noFill/>
                </a:ln>
                <a:solidFill>
                  <a:srgbClr val="629755"/>
                </a:solidFill>
                <a:effectLst/>
                <a:latin typeface="Courier New" panose="02070309020205020404" pitchFamily="49" charset="0"/>
                <a:cs typeface="Courier New" panose="02070309020205020404" pitchFamily="49" charset="0"/>
              </a:rPr>
              <a:t>configuration</a:t>
            </a:r>
            <a:br>
              <a:rPr kumimoji="0" lang="lt-LT" altLang="lt-LT" sz="2000" b="0" i="1" u="none" strike="noStrike" cap="none" normalizeH="0" baseline="0" dirty="0">
                <a:ln>
                  <a:noFill/>
                </a:ln>
                <a:solidFill>
                  <a:srgbClr val="629755"/>
                </a:solidFill>
                <a:effectLst/>
                <a:latin typeface="Courier New" panose="02070309020205020404" pitchFamily="49" charset="0"/>
                <a:cs typeface="Courier New" panose="02070309020205020404" pitchFamily="49" charset="0"/>
              </a:rPr>
            </a:br>
            <a:r>
              <a:rPr kumimoji="0" lang="lt-LT" altLang="lt-LT" sz="2000" b="0" i="1" u="none" strike="noStrike" cap="none" normalizeH="0" baseline="0" dirty="0">
                <a:ln>
                  <a:noFill/>
                </a:ln>
                <a:solidFill>
                  <a:srgbClr val="629755"/>
                </a:solidFill>
                <a:effectLst/>
                <a:latin typeface="Courier New" panose="02070309020205020404" pitchFamily="49" charset="0"/>
                <a:cs typeface="Courier New" panose="02070309020205020404" pitchFamily="49" charset="0"/>
              </a:rPr>
              <a:t>  </a:t>
            </a:r>
            <a:r>
              <a:rPr kumimoji="0" lang="lt-LT" altLang="lt-LT" sz="2000" b="1"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jpa</a:t>
            </a:r>
            <a:r>
              <a:rPr kumimoji="0" lang="lt-LT" altLang="lt-LT"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lt-LT" altLang="lt-LT"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lt-LT" altLang="lt-LT"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lt-LT" altLang="lt-LT" sz="2000" b="1"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hibernate</a:t>
            </a:r>
            <a:r>
              <a:rPr kumimoji="0" lang="lt-LT" altLang="lt-LT"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lt-LT" altLang="lt-LT"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lt-LT" altLang="lt-LT"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lt-LT" altLang="lt-LT" sz="2000" b="0" i="1" u="none" strike="noStrike" cap="none" normalizeH="0" baseline="0" dirty="0">
                <a:ln>
                  <a:noFill/>
                </a:ln>
                <a:solidFill>
                  <a:srgbClr val="629755"/>
                </a:solidFill>
                <a:effectLst/>
                <a:latin typeface="Courier New" panose="02070309020205020404" pitchFamily="49" charset="0"/>
                <a:cs typeface="Courier New" panose="02070309020205020404" pitchFamily="49" charset="0"/>
              </a:rPr>
              <a:t># To be </a:t>
            </a:r>
            <a:r>
              <a:rPr kumimoji="0" lang="lt-LT" altLang="lt-LT" sz="2000" b="0" i="1" u="none" strike="noStrike" cap="none" normalizeH="0" baseline="0" dirty="0" err="1">
                <a:ln>
                  <a:noFill/>
                </a:ln>
                <a:solidFill>
                  <a:srgbClr val="629755"/>
                </a:solidFill>
                <a:effectLst/>
                <a:latin typeface="Courier New" panose="02070309020205020404" pitchFamily="49" charset="0"/>
                <a:cs typeface="Courier New" panose="02070309020205020404" pitchFamily="49" charset="0"/>
              </a:rPr>
              <a:t>updated</a:t>
            </a:r>
            <a:r>
              <a:rPr kumimoji="0" lang="lt-LT" altLang="lt-LT" sz="2000" b="0" i="1" u="none" strike="noStrike" cap="none" normalizeH="0" baseline="0" dirty="0">
                <a:ln>
                  <a:noFill/>
                </a:ln>
                <a:solidFill>
                  <a:srgbClr val="629755"/>
                </a:solidFill>
                <a:effectLst/>
                <a:latin typeface="Courier New" panose="02070309020205020404" pitchFamily="49" charset="0"/>
                <a:cs typeface="Courier New" panose="02070309020205020404" pitchFamily="49" charset="0"/>
              </a:rPr>
              <a:t> </a:t>
            </a:r>
            <a:r>
              <a:rPr kumimoji="0" lang="lt-LT" altLang="lt-LT" sz="2000" b="0" i="1" u="none" strike="noStrike" cap="none" normalizeH="0" baseline="0" dirty="0" err="1">
                <a:ln>
                  <a:noFill/>
                </a:ln>
                <a:solidFill>
                  <a:srgbClr val="629755"/>
                </a:solidFill>
                <a:effectLst/>
                <a:latin typeface="Courier New" panose="02070309020205020404" pitchFamily="49" charset="0"/>
                <a:cs typeface="Courier New" panose="02070309020205020404" pitchFamily="49" charset="0"/>
              </a:rPr>
              <a:t>in</a:t>
            </a:r>
            <a:r>
              <a:rPr kumimoji="0" lang="lt-LT" altLang="lt-LT" sz="2000" b="0" i="1" u="none" strike="noStrike" cap="none" normalizeH="0" baseline="0" dirty="0">
                <a:ln>
                  <a:noFill/>
                </a:ln>
                <a:solidFill>
                  <a:srgbClr val="629755"/>
                </a:solidFill>
                <a:effectLst/>
                <a:latin typeface="Courier New" panose="02070309020205020404" pitchFamily="49" charset="0"/>
                <a:cs typeface="Courier New" panose="02070309020205020404" pitchFamily="49" charset="0"/>
              </a:rPr>
              <a:t> </a:t>
            </a:r>
            <a:r>
              <a:rPr kumimoji="0" lang="lt-LT" altLang="lt-LT" sz="2000" b="0" i="1" u="none" strike="noStrike" cap="none" normalizeH="0" baseline="0" dirty="0" err="1">
                <a:ln>
                  <a:noFill/>
                </a:ln>
                <a:solidFill>
                  <a:srgbClr val="629755"/>
                </a:solidFill>
                <a:effectLst/>
                <a:latin typeface="Courier New" panose="02070309020205020404" pitchFamily="49" charset="0"/>
                <a:cs typeface="Courier New" panose="02070309020205020404" pitchFamily="49" charset="0"/>
              </a:rPr>
              <a:t>real</a:t>
            </a:r>
            <a:r>
              <a:rPr kumimoji="0" lang="lt-LT" altLang="lt-LT" sz="2000" b="0" i="1" u="none" strike="noStrike" cap="none" normalizeH="0" baseline="0" dirty="0">
                <a:ln>
                  <a:noFill/>
                </a:ln>
                <a:solidFill>
                  <a:srgbClr val="629755"/>
                </a:solidFill>
                <a:effectLst/>
                <a:latin typeface="Courier New" panose="02070309020205020404" pitchFamily="49" charset="0"/>
                <a:cs typeface="Courier New" panose="02070309020205020404" pitchFamily="49" charset="0"/>
              </a:rPr>
              <a:t> </a:t>
            </a:r>
            <a:r>
              <a:rPr kumimoji="0" lang="lt-LT" altLang="lt-LT" sz="2000" b="0" i="1" u="none" strike="noStrike" cap="none" normalizeH="0" baseline="0" dirty="0" err="1">
                <a:ln>
                  <a:noFill/>
                </a:ln>
                <a:solidFill>
                  <a:srgbClr val="629755"/>
                </a:solidFill>
                <a:effectLst/>
                <a:latin typeface="Courier New" panose="02070309020205020404" pitchFamily="49" charset="0"/>
                <a:cs typeface="Courier New" panose="02070309020205020404" pitchFamily="49" charset="0"/>
              </a:rPr>
              <a:t>production</a:t>
            </a:r>
            <a:r>
              <a:rPr kumimoji="0" lang="lt-LT" altLang="lt-LT" sz="2000" b="0" i="1" u="none" strike="noStrike" cap="none" normalizeH="0" baseline="0" dirty="0">
                <a:ln>
                  <a:noFill/>
                </a:ln>
                <a:solidFill>
                  <a:srgbClr val="629755"/>
                </a:solidFill>
                <a:effectLst/>
                <a:latin typeface="Courier New" panose="02070309020205020404" pitchFamily="49" charset="0"/>
                <a:cs typeface="Courier New" panose="02070309020205020404" pitchFamily="49" charset="0"/>
              </a:rPr>
              <a:t> </a:t>
            </a:r>
            <a:r>
              <a:rPr kumimoji="0" lang="lt-LT" altLang="lt-LT" sz="2000" b="0" i="1" u="none" strike="noStrike" cap="none" normalizeH="0" baseline="0" dirty="0" err="1">
                <a:ln>
                  <a:noFill/>
                </a:ln>
                <a:solidFill>
                  <a:srgbClr val="629755"/>
                </a:solidFill>
                <a:effectLst/>
                <a:latin typeface="Courier New" panose="02070309020205020404" pitchFamily="49" charset="0"/>
                <a:cs typeface="Courier New" panose="02070309020205020404" pitchFamily="49" charset="0"/>
              </a:rPr>
              <a:t>usage</a:t>
            </a:r>
            <a:r>
              <a:rPr kumimoji="0" lang="lt-LT" altLang="lt-LT" sz="2000" b="0" i="1" u="none" strike="noStrike" cap="none" normalizeH="0" baseline="0" dirty="0">
                <a:ln>
                  <a:noFill/>
                </a:ln>
                <a:solidFill>
                  <a:srgbClr val="629755"/>
                </a:solidFill>
                <a:effectLst/>
                <a:latin typeface="Courier New" panose="02070309020205020404" pitchFamily="49" charset="0"/>
                <a:cs typeface="Courier New" panose="02070309020205020404" pitchFamily="49" charset="0"/>
              </a:rPr>
              <a:t>!</a:t>
            </a:r>
            <a:br>
              <a:rPr kumimoji="0" lang="lt-LT" altLang="lt-LT" sz="2000" b="0" i="1" u="none" strike="noStrike" cap="none" normalizeH="0" baseline="0" dirty="0">
                <a:ln>
                  <a:noFill/>
                </a:ln>
                <a:solidFill>
                  <a:srgbClr val="629755"/>
                </a:solidFill>
                <a:effectLst/>
                <a:latin typeface="Courier New" panose="02070309020205020404" pitchFamily="49" charset="0"/>
                <a:cs typeface="Courier New" panose="02070309020205020404" pitchFamily="49" charset="0"/>
              </a:rPr>
            </a:br>
            <a:r>
              <a:rPr kumimoji="0" lang="lt-LT" altLang="lt-LT" sz="2000" b="0" i="1" u="none" strike="noStrike" cap="none" normalizeH="0" baseline="0" dirty="0">
                <a:ln>
                  <a:noFill/>
                </a:ln>
                <a:solidFill>
                  <a:srgbClr val="629755"/>
                </a:solidFill>
                <a:effectLst/>
                <a:latin typeface="Courier New" panose="02070309020205020404" pitchFamily="49" charset="0"/>
                <a:cs typeface="Courier New" panose="02070309020205020404" pitchFamily="49" charset="0"/>
              </a:rPr>
              <a:t>      </a:t>
            </a:r>
            <a:r>
              <a:rPr kumimoji="0" lang="lt-LT" altLang="lt-LT" sz="2000" b="1"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ddl</a:t>
            </a:r>
            <a:r>
              <a:rPr kumimoji="0" lang="lt-LT" altLang="lt-LT" sz="20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-auto</a:t>
            </a:r>
            <a:r>
              <a:rPr kumimoji="0" lang="lt-LT" altLang="lt-LT"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lt-LT" altLang="lt-LT" sz="2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create-drop</a:t>
            </a:r>
            <a:br>
              <a:rPr kumimoji="0" lang="lt-LT" altLang="lt-LT" sz="20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br>
            <a:r>
              <a:rPr kumimoji="0" lang="lt-LT" altLang="lt-LT" sz="2000" b="0" i="0" u="none" strike="noStrike" cap="none" normalizeH="0" baseline="0" dirty="0">
                <a:ln>
                  <a:noFill/>
                </a:ln>
                <a:solidFill>
                  <a:srgbClr val="FFC66D"/>
                </a:solidFill>
                <a:effectLst/>
                <a:latin typeface="Courier New" panose="02070309020205020404" pitchFamily="49" charset="0"/>
                <a:cs typeface="Courier New" panose="02070309020205020404" pitchFamily="49" charset="0"/>
              </a:rPr>
              <a:t>    </a:t>
            </a:r>
            <a:r>
              <a:rPr kumimoji="0" lang="lt-LT" altLang="lt-LT" sz="2000" b="1"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show-sql</a:t>
            </a:r>
            <a:r>
              <a:rPr kumimoji="0" lang="lt-LT" altLang="lt-LT" sz="2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lt-LT" altLang="lt-LT" sz="2000" b="1"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true</a:t>
            </a:r>
            <a:endParaRPr kumimoji="0" lang="en-US" altLang="lt-LT" sz="2000" b="1"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lt-LT" altLang="lt-LT" sz="44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C8AEF2E4-EDD1-40D8-9230-4D2FBB7D99CD}"/>
              </a:ext>
            </a:extLst>
          </p:cNvPr>
          <p:cNvPicPr>
            <a:picLocks noChangeAspect="1"/>
          </p:cNvPicPr>
          <p:nvPr/>
        </p:nvPicPr>
        <p:blipFill>
          <a:blip r:embed="rId2"/>
          <a:stretch>
            <a:fillRect/>
          </a:stretch>
        </p:blipFill>
        <p:spPr>
          <a:xfrm>
            <a:off x="404038" y="2650806"/>
            <a:ext cx="3606487" cy="1325563"/>
          </a:xfrm>
          <a:prstGeom prst="rect">
            <a:avLst/>
          </a:prstGeom>
        </p:spPr>
      </p:pic>
    </p:spTree>
    <p:extLst>
      <p:ext uri="{BB962C8B-B14F-4D97-AF65-F5344CB8AC3E}">
        <p14:creationId xmlns:p14="http://schemas.microsoft.com/office/powerpoint/2010/main" val="3576849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CD8F-D54B-40A4-896B-DABA14E27D22}"/>
              </a:ext>
            </a:extLst>
          </p:cNvPr>
          <p:cNvSpPr>
            <a:spLocks noGrp="1"/>
          </p:cNvSpPr>
          <p:nvPr>
            <p:ph type="title"/>
          </p:nvPr>
        </p:nvSpPr>
        <p:spPr/>
        <p:txBody>
          <a:bodyPr/>
          <a:lstStyle/>
          <a:p>
            <a:endParaRPr lang="lt-LT"/>
          </a:p>
        </p:txBody>
      </p:sp>
      <p:sp>
        <p:nvSpPr>
          <p:cNvPr id="3" name="Content Placeholder 2">
            <a:extLst>
              <a:ext uri="{FF2B5EF4-FFF2-40B4-BE49-F238E27FC236}">
                <a16:creationId xmlns:a16="http://schemas.microsoft.com/office/drawing/2014/main" id="{1DDA3264-00C4-4626-8936-18520294025B}"/>
              </a:ext>
            </a:extLst>
          </p:cNvPr>
          <p:cNvSpPr>
            <a:spLocks noGrp="1"/>
          </p:cNvSpPr>
          <p:nvPr>
            <p:ph idx="1"/>
          </p:nvPr>
        </p:nvSpPr>
        <p:spPr/>
        <p:txBody>
          <a:bodyPr/>
          <a:lstStyle/>
          <a:p>
            <a:endParaRPr lang="lt-LT"/>
          </a:p>
        </p:txBody>
      </p:sp>
      <p:pic>
        <p:nvPicPr>
          <p:cNvPr id="4" name="Picture 3">
            <a:extLst>
              <a:ext uri="{FF2B5EF4-FFF2-40B4-BE49-F238E27FC236}">
                <a16:creationId xmlns:a16="http://schemas.microsoft.com/office/drawing/2014/main" id="{AA19F74F-1E05-45E2-9E5D-B8E097F8CD7E}"/>
              </a:ext>
            </a:extLst>
          </p:cNvPr>
          <p:cNvPicPr>
            <a:picLocks noChangeAspect="1"/>
          </p:cNvPicPr>
          <p:nvPr/>
        </p:nvPicPr>
        <p:blipFill>
          <a:blip r:embed="rId2"/>
          <a:stretch>
            <a:fillRect/>
          </a:stretch>
        </p:blipFill>
        <p:spPr>
          <a:xfrm>
            <a:off x="1974378" y="1690688"/>
            <a:ext cx="7769697" cy="4194683"/>
          </a:xfrm>
          <a:prstGeom prst="rect">
            <a:avLst/>
          </a:prstGeom>
        </p:spPr>
      </p:pic>
      <p:pic>
        <p:nvPicPr>
          <p:cNvPr id="5" name="Picture 4">
            <a:extLst>
              <a:ext uri="{FF2B5EF4-FFF2-40B4-BE49-F238E27FC236}">
                <a16:creationId xmlns:a16="http://schemas.microsoft.com/office/drawing/2014/main" id="{7A191BCA-4276-4570-B344-B12F8B23AD9D}"/>
              </a:ext>
            </a:extLst>
          </p:cNvPr>
          <p:cNvPicPr>
            <a:picLocks noChangeAspect="1"/>
          </p:cNvPicPr>
          <p:nvPr/>
        </p:nvPicPr>
        <p:blipFill>
          <a:blip r:embed="rId3"/>
          <a:stretch>
            <a:fillRect/>
          </a:stretch>
        </p:blipFill>
        <p:spPr>
          <a:xfrm>
            <a:off x="2447925" y="4057650"/>
            <a:ext cx="7421300" cy="1962658"/>
          </a:xfrm>
          <a:prstGeom prst="rect">
            <a:avLst/>
          </a:prstGeom>
        </p:spPr>
      </p:pic>
    </p:spTree>
    <p:extLst>
      <p:ext uri="{BB962C8B-B14F-4D97-AF65-F5344CB8AC3E}">
        <p14:creationId xmlns:p14="http://schemas.microsoft.com/office/powerpoint/2010/main" val="170188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0CD71-10A7-4A0E-A019-CB6CC4DBA58E}"/>
              </a:ext>
            </a:extLst>
          </p:cNvPr>
          <p:cNvSpPr>
            <a:spLocks noGrp="1"/>
          </p:cNvSpPr>
          <p:nvPr>
            <p:ph type="title"/>
          </p:nvPr>
        </p:nvSpPr>
        <p:spPr/>
        <p:txBody>
          <a:bodyPr/>
          <a:lstStyle/>
          <a:p>
            <a:endParaRPr lang="lt-LT" dirty="0"/>
          </a:p>
        </p:txBody>
      </p:sp>
      <p:sp>
        <p:nvSpPr>
          <p:cNvPr id="3" name="Content Placeholder 2">
            <a:extLst>
              <a:ext uri="{FF2B5EF4-FFF2-40B4-BE49-F238E27FC236}">
                <a16:creationId xmlns:a16="http://schemas.microsoft.com/office/drawing/2014/main" id="{3EC6140F-6727-49C6-A9BE-1FA0BCB3D3F2}"/>
              </a:ext>
            </a:extLst>
          </p:cNvPr>
          <p:cNvSpPr>
            <a:spLocks noGrp="1"/>
          </p:cNvSpPr>
          <p:nvPr>
            <p:ph idx="1"/>
          </p:nvPr>
        </p:nvSpPr>
        <p:spPr/>
        <p:txBody>
          <a:bodyPr/>
          <a:lstStyle/>
          <a:p>
            <a:endParaRPr lang="lt-LT"/>
          </a:p>
        </p:txBody>
      </p:sp>
      <p:pic>
        <p:nvPicPr>
          <p:cNvPr id="4" name="Picture 3">
            <a:extLst>
              <a:ext uri="{FF2B5EF4-FFF2-40B4-BE49-F238E27FC236}">
                <a16:creationId xmlns:a16="http://schemas.microsoft.com/office/drawing/2014/main" id="{5C2D2887-36F2-4A33-92AE-D74F94A0A61E}"/>
              </a:ext>
            </a:extLst>
          </p:cNvPr>
          <p:cNvPicPr>
            <a:picLocks noChangeAspect="1"/>
          </p:cNvPicPr>
          <p:nvPr/>
        </p:nvPicPr>
        <p:blipFill>
          <a:blip r:embed="rId2"/>
          <a:stretch>
            <a:fillRect/>
          </a:stretch>
        </p:blipFill>
        <p:spPr>
          <a:xfrm>
            <a:off x="589134" y="111884"/>
            <a:ext cx="10515600" cy="6634232"/>
          </a:xfrm>
          <a:prstGeom prst="rect">
            <a:avLst/>
          </a:prstGeom>
        </p:spPr>
      </p:pic>
    </p:spTree>
    <p:extLst>
      <p:ext uri="{BB962C8B-B14F-4D97-AF65-F5344CB8AC3E}">
        <p14:creationId xmlns:p14="http://schemas.microsoft.com/office/powerpoint/2010/main" val="3628812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3AEBB-0CCB-4950-B0A6-ACBE5621C7E0}"/>
              </a:ext>
            </a:extLst>
          </p:cNvPr>
          <p:cNvSpPr>
            <a:spLocks noGrp="1"/>
          </p:cNvSpPr>
          <p:nvPr>
            <p:ph type="title"/>
          </p:nvPr>
        </p:nvSpPr>
        <p:spPr/>
        <p:txBody>
          <a:bodyPr/>
          <a:lstStyle/>
          <a:p>
            <a:endParaRPr lang="lt-LT"/>
          </a:p>
        </p:txBody>
      </p:sp>
      <p:sp>
        <p:nvSpPr>
          <p:cNvPr id="11" name="Content Placeholder 10">
            <a:extLst>
              <a:ext uri="{FF2B5EF4-FFF2-40B4-BE49-F238E27FC236}">
                <a16:creationId xmlns:a16="http://schemas.microsoft.com/office/drawing/2014/main" id="{D3AE3883-75C8-4C0B-8871-7103BC18F1DC}"/>
              </a:ext>
            </a:extLst>
          </p:cNvPr>
          <p:cNvSpPr>
            <a:spLocks noGrp="1"/>
          </p:cNvSpPr>
          <p:nvPr>
            <p:ph idx="1"/>
          </p:nvPr>
        </p:nvSpPr>
        <p:spPr/>
        <p:txBody>
          <a:bodyPr/>
          <a:lstStyle/>
          <a:p>
            <a:endParaRPr lang="lt-LT"/>
          </a:p>
        </p:txBody>
      </p:sp>
      <p:pic>
        <p:nvPicPr>
          <p:cNvPr id="12" name="Picture 11">
            <a:extLst>
              <a:ext uri="{FF2B5EF4-FFF2-40B4-BE49-F238E27FC236}">
                <a16:creationId xmlns:a16="http://schemas.microsoft.com/office/drawing/2014/main" id="{005A91B0-6231-4B77-95FC-F49951B146B7}"/>
              </a:ext>
            </a:extLst>
          </p:cNvPr>
          <p:cNvPicPr>
            <a:picLocks noChangeAspect="1"/>
          </p:cNvPicPr>
          <p:nvPr/>
        </p:nvPicPr>
        <p:blipFill>
          <a:blip r:embed="rId2"/>
          <a:stretch>
            <a:fillRect/>
          </a:stretch>
        </p:blipFill>
        <p:spPr>
          <a:xfrm>
            <a:off x="3190875" y="538162"/>
            <a:ext cx="5810250" cy="5781675"/>
          </a:xfrm>
          <a:prstGeom prst="rect">
            <a:avLst/>
          </a:prstGeom>
        </p:spPr>
      </p:pic>
    </p:spTree>
    <p:extLst>
      <p:ext uri="{BB962C8B-B14F-4D97-AF65-F5344CB8AC3E}">
        <p14:creationId xmlns:p14="http://schemas.microsoft.com/office/powerpoint/2010/main" val="2601877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C2401-362B-4257-9552-F0480060BB8E}"/>
              </a:ext>
            </a:extLst>
          </p:cNvPr>
          <p:cNvSpPr>
            <a:spLocks noGrp="1"/>
          </p:cNvSpPr>
          <p:nvPr>
            <p:ph type="title"/>
          </p:nvPr>
        </p:nvSpPr>
        <p:spPr/>
        <p:txBody>
          <a:bodyPr/>
          <a:lstStyle/>
          <a:p>
            <a:endParaRPr lang="lt-LT"/>
          </a:p>
        </p:txBody>
      </p:sp>
      <p:sp>
        <p:nvSpPr>
          <p:cNvPr id="3" name="Content Placeholder 2">
            <a:extLst>
              <a:ext uri="{FF2B5EF4-FFF2-40B4-BE49-F238E27FC236}">
                <a16:creationId xmlns:a16="http://schemas.microsoft.com/office/drawing/2014/main" id="{7AADF5A8-B536-45BF-ACFE-DEAAF53A939D}"/>
              </a:ext>
            </a:extLst>
          </p:cNvPr>
          <p:cNvSpPr>
            <a:spLocks noGrp="1"/>
          </p:cNvSpPr>
          <p:nvPr>
            <p:ph idx="1"/>
          </p:nvPr>
        </p:nvSpPr>
        <p:spPr/>
        <p:txBody>
          <a:bodyPr/>
          <a:lstStyle/>
          <a:p>
            <a:endParaRPr lang="lt-LT"/>
          </a:p>
        </p:txBody>
      </p:sp>
      <p:pic>
        <p:nvPicPr>
          <p:cNvPr id="4" name="Picture 3">
            <a:extLst>
              <a:ext uri="{FF2B5EF4-FFF2-40B4-BE49-F238E27FC236}">
                <a16:creationId xmlns:a16="http://schemas.microsoft.com/office/drawing/2014/main" id="{6D89A808-0D8F-482B-9A5D-0005BE8327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7241" y="1125536"/>
            <a:ext cx="9727489" cy="4646613"/>
          </a:xfrm>
          <a:prstGeom prst="rect">
            <a:avLst/>
          </a:prstGeom>
        </p:spPr>
      </p:pic>
    </p:spTree>
    <p:extLst>
      <p:ext uri="{BB962C8B-B14F-4D97-AF65-F5344CB8AC3E}">
        <p14:creationId xmlns:p14="http://schemas.microsoft.com/office/powerpoint/2010/main" val="1614509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D4999-67CA-4204-BAC1-462C48508083}"/>
              </a:ext>
            </a:extLst>
          </p:cNvPr>
          <p:cNvSpPr>
            <a:spLocks noGrp="1"/>
          </p:cNvSpPr>
          <p:nvPr>
            <p:ph type="title"/>
          </p:nvPr>
        </p:nvSpPr>
        <p:spPr/>
        <p:txBody>
          <a:bodyPr/>
          <a:lstStyle/>
          <a:p>
            <a:r>
              <a:rPr lang="en-US" dirty="0"/>
              <a:t>Our goal</a:t>
            </a:r>
            <a:endParaRPr lang="lt-LT" dirty="0"/>
          </a:p>
        </p:txBody>
      </p:sp>
      <p:pic>
        <p:nvPicPr>
          <p:cNvPr id="5" name="Content Placeholder 4" descr="A screenshot of a cell phone&#10;&#10;Description generated with very high confidence">
            <a:extLst>
              <a:ext uri="{FF2B5EF4-FFF2-40B4-BE49-F238E27FC236}">
                <a16:creationId xmlns:a16="http://schemas.microsoft.com/office/drawing/2014/main" id="{612D5DA1-B2EA-4A85-A5C9-93341B8818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8686" y="2012743"/>
            <a:ext cx="10862830" cy="3559382"/>
          </a:xfrm>
        </p:spPr>
      </p:pic>
    </p:spTree>
    <p:extLst>
      <p:ext uri="{BB962C8B-B14F-4D97-AF65-F5344CB8AC3E}">
        <p14:creationId xmlns:p14="http://schemas.microsoft.com/office/powerpoint/2010/main" val="3947760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50237-2367-4392-B2CD-74C213557D0C}"/>
              </a:ext>
            </a:extLst>
          </p:cNvPr>
          <p:cNvSpPr>
            <a:spLocks noGrp="1"/>
          </p:cNvSpPr>
          <p:nvPr>
            <p:ph type="title"/>
          </p:nvPr>
        </p:nvSpPr>
        <p:spPr/>
        <p:txBody>
          <a:bodyPr/>
          <a:lstStyle/>
          <a:p>
            <a:r>
              <a:rPr lang="lt-LT" b="1" dirty="0" err="1"/>
              <a:t>RESTFul</a:t>
            </a:r>
            <a:r>
              <a:rPr lang="lt-LT" b="1" dirty="0"/>
              <a:t> </a:t>
            </a:r>
            <a:r>
              <a:rPr lang="lt-LT" b="1" dirty="0" err="1"/>
              <a:t>application</a:t>
            </a:r>
            <a:endParaRPr lang="lt-LT" dirty="0"/>
          </a:p>
        </p:txBody>
      </p:sp>
      <p:sp>
        <p:nvSpPr>
          <p:cNvPr id="3" name="Content Placeholder 2">
            <a:extLst>
              <a:ext uri="{FF2B5EF4-FFF2-40B4-BE49-F238E27FC236}">
                <a16:creationId xmlns:a16="http://schemas.microsoft.com/office/drawing/2014/main" id="{0D45ECF5-E8E5-47E6-92AE-FEAE8FA2F6E1}"/>
              </a:ext>
            </a:extLst>
          </p:cNvPr>
          <p:cNvSpPr>
            <a:spLocks noGrp="1"/>
          </p:cNvSpPr>
          <p:nvPr>
            <p:ph idx="1"/>
          </p:nvPr>
        </p:nvSpPr>
        <p:spPr/>
        <p:txBody>
          <a:bodyPr/>
          <a:lstStyle/>
          <a:p>
            <a:r>
              <a:rPr lang="en-US" dirty="0"/>
              <a:t>A </a:t>
            </a:r>
            <a:r>
              <a:rPr lang="en-US" dirty="0" err="1"/>
              <a:t>RESTFul</a:t>
            </a:r>
            <a:r>
              <a:rPr lang="en-US" dirty="0"/>
              <a:t> application follows the REST architectural style, which is used for designing networked applications. RESTful applications generate HTTP requests performing CRUD (Create/Read/Update/Delete) operations on resources. </a:t>
            </a:r>
            <a:r>
              <a:rPr lang="en-US" dirty="0" err="1"/>
              <a:t>RESTFul</a:t>
            </a:r>
            <a:r>
              <a:rPr lang="en-US" dirty="0"/>
              <a:t> applications typically return data in JSON or XML format.</a:t>
            </a:r>
            <a:endParaRPr lang="lt-LT" dirty="0"/>
          </a:p>
        </p:txBody>
      </p:sp>
    </p:spTree>
    <p:extLst>
      <p:ext uri="{BB962C8B-B14F-4D97-AF65-F5344CB8AC3E}">
        <p14:creationId xmlns:p14="http://schemas.microsoft.com/office/powerpoint/2010/main" val="3066905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82E66-E7BC-493B-BDDA-43FFE00C7902}"/>
              </a:ext>
            </a:extLst>
          </p:cNvPr>
          <p:cNvSpPr>
            <a:spLocks noGrp="1"/>
          </p:cNvSpPr>
          <p:nvPr>
            <p:ph type="title"/>
          </p:nvPr>
        </p:nvSpPr>
        <p:spPr/>
        <p:txBody>
          <a:bodyPr/>
          <a:lstStyle/>
          <a:p>
            <a:r>
              <a:rPr lang="lt-LT" b="1" dirty="0"/>
              <a:t>JAX-RS</a:t>
            </a:r>
            <a:endParaRPr lang="lt-LT" dirty="0"/>
          </a:p>
        </p:txBody>
      </p:sp>
      <p:sp>
        <p:nvSpPr>
          <p:cNvPr id="3" name="Content Placeholder 2">
            <a:extLst>
              <a:ext uri="{FF2B5EF4-FFF2-40B4-BE49-F238E27FC236}">
                <a16:creationId xmlns:a16="http://schemas.microsoft.com/office/drawing/2014/main" id="{99F2A310-1029-4B86-B2DE-97AC3F44E82E}"/>
              </a:ext>
            </a:extLst>
          </p:cNvPr>
          <p:cNvSpPr>
            <a:spLocks noGrp="1"/>
          </p:cNvSpPr>
          <p:nvPr>
            <p:ph idx="1"/>
          </p:nvPr>
        </p:nvSpPr>
        <p:spPr/>
        <p:txBody>
          <a:bodyPr/>
          <a:lstStyle/>
          <a:p>
            <a:r>
              <a:rPr lang="en-US" i="1" dirty="0"/>
              <a:t>Java API for RESTful Web Services (JAX-RS)</a:t>
            </a:r>
            <a:r>
              <a:rPr lang="en-US" dirty="0"/>
              <a:t> is a Java programming language API specification that provides support in creating web services according to the Representational State Transfer (REST) architectural pattern. JAX-RS uses annotations to simplify the development and deployment of web service clients and endpoints. JAX-RS is an official part of Java EE.</a:t>
            </a:r>
            <a:endParaRPr lang="lt-LT" dirty="0"/>
          </a:p>
        </p:txBody>
      </p:sp>
    </p:spTree>
    <p:extLst>
      <p:ext uri="{BB962C8B-B14F-4D97-AF65-F5344CB8AC3E}">
        <p14:creationId xmlns:p14="http://schemas.microsoft.com/office/powerpoint/2010/main" val="3809736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1F37F-89E8-4FE7-9704-73EFB466C51C}"/>
              </a:ext>
            </a:extLst>
          </p:cNvPr>
          <p:cNvSpPr>
            <a:spLocks noGrp="1"/>
          </p:cNvSpPr>
          <p:nvPr>
            <p:ph type="title"/>
          </p:nvPr>
        </p:nvSpPr>
        <p:spPr/>
        <p:txBody>
          <a:bodyPr/>
          <a:lstStyle/>
          <a:p>
            <a:r>
              <a:rPr lang="lt-LT" b="1" dirty="0" err="1"/>
              <a:t>Jersey</a:t>
            </a:r>
            <a:endParaRPr lang="lt-LT" dirty="0"/>
          </a:p>
        </p:txBody>
      </p:sp>
      <p:sp>
        <p:nvSpPr>
          <p:cNvPr id="3" name="Content Placeholder 2">
            <a:extLst>
              <a:ext uri="{FF2B5EF4-FFF2-40B4-BE49-F238E27FC236}">
                <a16:creationId xmlns:a16="http://schemas.microsoft.com/office/drawing/2014/main" id="{A0BAC07F-22BC-4CFB-B156-6F828BD193DF}"/>
              </a:ext>
            </a:extLst>
          </p:cNvPr>
          <p:cNvSpPr>
            <a:spLocks noGrp="1"/>
          </p:cNvSpPr>
          <p:nvPr>
            <p:ph idx="1"/>
          </p:nvPr>
        </p:nvSpPr>
        <p:spPr/>
        <p:txBody>
          <a:bodyPr/>
          <a:lstStyle/>
          <a:p>
            <a:r>
              <a:rPr lang="en-US" i="1" dirty="0"/>
              <a:t>Jersey</a:t>
            </a:r>
            <a:r>
              <a:rPr lang="en-US" dirty="0"/>
              <a:t> is an open source framework for developing RESTful Web Services in Java. It is a reference implementation of the Java API for RESTful Web Services (JAX-RS) specification.</a:t>
            </a:r>
            <a:endParaRPr lang="lt-LT" dirty="0"/>
          </a:p>
        </p:txBody>
      </p:sp>
    </p:spTree>
    <p:extLst>
      <p:ext uri="{BB962C8B-B14F-4D97-AF65-F5344CB8AC3E}">
        <p14:creationId xmlns:p14="http://schemas.microsoft.com/office/powerpoint/2010/main" val="1113263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7686F-686F-42B5-9198-5EA75FF4C8C2}"/>
              </a:ext>
            </a:extLst>
          </p:cNvPr>
          <p:cNvSpPr>
            <a:spLocks noGrp="1"/>
          </p:cNvSpPr>
          <p:nvPr>
            <p:ph type="title"/>
          </p:nvPr>
        </p:nvSpPr>
        <p:spPr/>
        <p:txBody>
          <a:bodyPr/>
          <a:lstStyle/>
          <a:p>
            <a:r>
              <a:rPr lang="lt-LT" dirty="0"/>
              <a:t>https://start.spring.io/</a:t>
            </a:r>
            <a:br>
              <a:rPr lang="lt-LT" dirty="0"/>
            </a:br>
            <a:endParaRPr lang="lt-LT" dirty="0"/>
          </a:p>
        </p:txBody>
      </p:sp>
      <p:sp>
        <p:nvSpPr>
          <p:cNvPr id="3" name="Content Placeholder 2">
            <a:extLst>
              <a:ext uri="{FF2B5EF4-FFF2-40B4-BE49-F238E27FC236}">
                <a16:creationId xmlns:a16="http://schemas.microsoft.com/office/drawing/2014/main" id="{0EE8BB40-E6A2-460C-870B-9BAD6EEB26CD}"/>
              </a:ext>
            </a:extLst>
          </p:cNvPr>
          <p:cNvSpPr>
            <a:spLocks noGrp="1"/>
          </p:cNvSpPr>
          <p:nvPr>
            <p:ph idx="1"/>
          </p:nvPr>
        </p:nvSpPr>
        <p:spPr>
          <a:xfrm>
            <a:off x="339582" y="1794497"/>
            <a:ext cx="8596668" cy="3880773"/>
          </a:xfrm>
        </p:spPr>
        <p:txBody>
          <a:bodyPr/>
          <a:lstStyle/>
          <a:p>
            <a:r>
              <a:rPr lang="en-US" dirty="0"/>
              <a:t>For project, we’ll need the dependencies:</a:t>
            </a:r>
          </a:p>
          <a:p>
            <a:pPr lvl="1"/>
            <a:r>
              <a:rPr lang="en-US" dirty="0"/>
              <a:t> </a:t>
            </a:r>
            <a:r>
              <a:rPr lang="en-US" b="1" dirty="0"/>
              <a:t>spring-boot-starter-web</a:t>
            </a:r>
          </a:p>
          <a:p>
            <a:pPr lvl="1"/>
            <a:r>
              <a:rPr lang="en-US" dirty="0"/>
              <a:t> </a:t>
            </a:r>
            <a:r>
              <a:rPr lang="en-US" b="1" dirty="0"/>
              <a:t>spring-boot-starter-jersey</a:t>
            </a:r>
          </a:p>
          <a:p>
            <a:pPr lvl="1"/>
            <a:r>
              <a:rPr lang="en-US" dirty="0"/>
              <a:t> </a:t>
            </a:r>
            <a:r>
              <a:rPr lang="en-US" b="1" dirty="0"/>
              <a:t>spring-boot-starter-</a:t>
            </a:r>
            <a:r>
              <a:rPr lang="en-US" b="1" dirty="0" err="1"/>
              <a:t>jpa</a:t>
            </a:r>
            <a:endParaRPr lang="en-US" b="1" dirty="0"/>
          </a:p>
          <a:p>
            <a:pPr lvl="1"/>
            <a:r>
              <a:rPr lang="en-US" dirty="0"/>
              <a:t> </a:t>
            </a:r>
            <a:r>
              <a:rPr lang="en-US" b="1" dirty="0"/>
              <a:t>spring-boot-starter-</a:t>
            </a:r>
            <a:r>
              <a:rPr lang="en-US" b="1" dirty="0" err="1"/>
              <a:t>jdbc</a:t>
            </a:r>
            <a:endParaRPr lang="en-US" b="1" dirty="0"/>
          </a:p>
          <a:p>
            <a:pPr marL="457200" lvl="1" indent="0">
              <a:buNone/>
            </a:pPr>
            <a:endParaRPr lang="en-US" b="1" dirty="0"/>
          </a:p>
          <a:p>
            <a:pPr lvl="1"/>
            <a:endParaRPr lang="lt-LT" dirty="0"/>
          </a:p>
        </p:txBody>
      </p:sp>
      <p:pic>
        <p:nvPicPr>
          <p:cNvPr id="5" name="Picture 4">
            <a:extLst>
              <a:ext uri="{FF2B5EF4-FFF2-40B4-BE49-F238E27FC236}">
                <a16:creationId xmlns:a16="http://schemas.microsoft.com/office/drawing/2014/main" id="{1A8474CD-0256-44C2-A193-B20E2C114C01}"/>
              </a:ext>
            </a:extLst>
          </p:cNvPr>
          <p:cNvPicPr>
            <a:picLocks noChangeAspect="1"/>
          </p:cNvPicPr>
          <p:nvPr/>
        </p:nvPicPr>
        <p:blipFill>
          <a:blip r:embed="rId2"/>
          <a:stretch>
            <a:fillRect/>
          </a:stretch>
        </p:blipFill>
        <p:spPr>
          <a:xfrm>
            <a:off x="5335158" y="1275106"/>
            <a:ext cx="3848427" cy="4307788"/>
          </a:xfrm>
          <a:prstGeom prst="rect">
            <a:avLst/>
          </a:prstGeom>
        </p:spPr>
      </p:pic>
    </p:spTree>
    <p:extLst>
      <p:ext uri="{BB962C8B-B14F-4D97-AF65-F5344CB8AC3E}">
        <p14:creationId xmlns:p14="http://schemas.microsoft.com/office/powerpoint/2010/main" val="14644743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604</TotalTime>
  <Words>553</Words>
  <Application>Microsoft Office PowerPoint</Application>
  <PresentationFormat>Widescreen</PresentationFormat>
  <Paragraphs>112</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Courier New</vt:lpstr>
      <vt:lpstr>Trebuchet MS</vt:lpstr>
      <vt:lpstr>Wingdings 3</vt:lpstr>
      <vt:lpstr>Facet</vt:lpstr>
      <vt:lpstr>Jersey Part 1</vt:lpstr>
      <vt:lpstr>PowerPoint Presentation</vt:lpstr>
      <vt:lpstr>PowerPoint Presentation</vt:lpstr>
      <vt:lpstr>PowerPoint Presentation</vt:lpstr>
      <vt:lpstr>Our goal</vt:lpstr>
      <vt:lpstr>RESTFul application</vt:lpstr>
      <vt:lpstr>JAX-RS</vt:lpstr>
      <vt:lpstr>Jersey</vt:lpstr>
      <vt:lpstr>https://start.spring.io/ </vt:lpstr>
      <vt:lpstr>PowerPoint Presentation</vt:lpstr>
      <vt:lpstr>@SpringBootApplication</vt:lpstr>
      <vt:lpstr>Create application.yml</vt:lpstr>
      <vt:lpstr>Create Hello Class Service</vt:lpstr>
      <vt:lpstr>Run application</vt:lpstr>
      <vt:lpstr>Download H2</vt:lpstr>
      <vt:lpstr>Add to maven h2 and jdbc dependency</vt:lpstr>
      <vt:lpstr>H2 and other ODBC required settings</vt:lpstr>
      <vt:lpstr>Introduce to H2</vt:lpstr>
      <vt:lpstr>Architectural pattern -MVC</vt:lpstr>
      <vt:lpstr>Architectural pattern -MVC</vt:lpstr>
      <vt:lpstr>Architectural pattern -MVC</vt:lpstr>
      <vt:lpstr>Create Model</vt:lpstr>
      <vt:lpstr>Add to maven required JPA dependency</vt:lpstr>
      <vt:lpstr>Result of Person domain</vt:lpstr>
      <vt:lpstr>Auto DDL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Jersey</dc:title>
  <dc:creator>Pavel Vrublevskij</dc:creator>
  <cp:lastModifiedBy>Pavel Vrublevskij</cp:lastModifiedBy>
  <cp:revision>15</cp:revision>
  <dcterms:created xsi:type="dcterms:W3CDTF">2019-04-03T08:48:16Z</dcterms:created>
  <dcterms:modified xsi:type="dcterms:W3CDTF">2019-04-03T18:53:51Z</dcterms:modified>
</cp:coreProperties>
</file>