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9"/>
  </p:notesMasterIdLst>
  <p:sldIdLst>
    <p:sldId id="632" r:id="rId2"/>
    <p:sldId id="633" r:id="rId3"/>
    <p:sldId id="320" r:id="rId4"/>
    <p:sldId id="557" r:id="rId5"/>
    <p:sldId id="558" r:id="rId6"/>
    <p:sldId id="560" r:id="rId7"/>
    <p:sldId id="559" r:id="rId8"/>
    <p:sldId id="561" r:id="rId9"/>
    <p:sldId id="562" r:id="rId10"/>
    <p:sldId id="563" r:id="rId11"/>
    <p:sldId id="564" r:id="rId12"/>
    <p:sldId id="565" r:id="rId13"/>
    <p:sldId id="566" r:id="rId14"/>
    <p:sldId id="567" r:id="rId15"/>
    <p:sldId id="568" r:id="rId16"/>
    <p:sldId id="569" r:id="rId17"/>
    <p:sldId id="571" r:id="rId18"/>
    <p:sldId id="570" r:id="rId19"/>
    <p:sldId id="573" r:id="rId20"/>
    <p:sldId id="574" r:id="rId21"/>
    <p:sldId id="576" r:id="rId22"/>
    <p:sldId id="577" r:id="rId23"/>
    <p:sldId id="578" r:id="rId24"/>
    <p:sldId id="579" r:id="rId25"/>
    <p:sldId id="580" r:id="rId26"/>
    <p:sldId id="581" r:id="rId27"/>
    <p:sldId id="583" r:id="rId28"/>
    <p:sldId id="582" r:id="rId29"/>
    <p:sldId id="586" r:id="rId30"/>
    <p:sldId id="585" r:id="rId31"/>
    <p:sldId id="587" r:id="rId32"/>
    <p:sldId id="588" r:id="rId33"/>
    <p:sldId id="589" r:id="rId34"/>
    <p:sldId id="590" r:id="rId35"/>
    <p:sldId id="591" r:id="rId36"/>
    <p:sldId id="592" r:id="rId37"/>
    <p:sldId id="593" r:id="rId38"/>
    <p:sldId id="594" r:id="rId39"/>
    <p:sldId id="595" r:id="rId40"/>
    <p:sldId id="596" r:id="rId41"/>
    <p:sldId id="597" r:id="rId42"/>
    <p:sldId id="634" r:id="rId43"/>
    <p:sldId id="600" r:id="rId44"/>
    <p:sldId id="598" r:id="rId45"/>
    <p:sldId id="599" r:id="rId46"/>
    <p:sldId id="601" r:id="rId47"/>
    <p:sldId id="602" r:id="rId48"/>
    <p:sldId id="603" r:id="rId49"/>
    <p:sldId id="604" r:id="rId50"/>
    <p:sldId id="605" r:id="rId51"/>
    <p:sldId id="606" r:id="rId52"/>
    <p:sldId id="607" r:id="rId53"/>
    <p:sldId id="609" r:id="rId54"/>
    <p:sldId id="610" r:id="rId55"/>
    <p:sldId id="611" r:id="rId56"/>
    <p:sldId id="612" r:id="rId57"/>
    <p:sldId id="613" r:id="rId58"/>
    <p:sldId id="614" r:id="rId59"/>
    <p:sldId id="615" r:id="rId60"/>
    <p:sldId id="616" r:id="rId61"/>
    <p:sldId id="617" r:id="rId62"/>
    <p:sldId id="618" r:id="rId63"/>
    <p:sldId id="619" r:id="rId64"/>
    <p:sldId id="622" r:id="rId65"/>
    <p:sldId id="623" r:id="rId66"/>
    <p:sldId id="624" r:id="rId67"/>
    <p:sldId id="625" r:id="rId68"/>
    <p:sldId id="626" r:id="rId69"/>
    <p:sldId id="627" r:id="rId70"/>
    <p:sldId id="628" r:id="rId71"/>
    <p:sldId id="629" r:id="rId72"/>
    <p:sldId id="630" r:id="rId73"/>
    <p:sldId id="631" r:id="rId74"/>
    <p:sldId id="635" r:id="rId75"/>
    <p:sldId id="556" r:id="rId76"/>
    <p:sldId id="351" r:id="rId77"/>
    <p:sldId id="352" r:id="rId78"/>
  </p:sldIdLst>
  <p:sldSz cx="12192000" cy="6858000"/>
  <p:notesSz cx="6858000" cy="9144000"/>
  <p:defaultText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rancken, J.L.M." initials="VraJ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autoAdjust="0"/>
    <p:restoredTop sz="83333" autoAdjust="0"/>
  </p:normalViewPr>
  <p:slideViewPr>
    <p:cSldViewPr snapToGrid="0">
      <p:cViewPr varScale="1">
        <p:scale>
          <a:sx n="90" d="100"/>
          <a:sy n="90" d="100"/>
        </p:scale>
        <p:origin x="1416"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2" d="100"/>
          <a:sy n="92" d="100"/>
        </p:scale>
        <p:origin x="373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nl-NL">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49F1D8FA-9EBB-44F6-A8FA-28EE6A9EB8EF}" type="datetimeFigureOut">
              <a:rPr lang="nl-NL" smtClean="0">
                <a:uFillTx/>
              </a:rPr>
              <a:t>29-09-2020</a:t>
            </a:fld>
            <a:endParaRPr lang="nl-NL">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nl-NL">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nl-NL">
              <a:uFillTx/>
            </a:endParaRP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nl-NL">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C3CF2AA8-3FAA-400F-89DF-DA1AEEA89015}" type="slidenum">
              <a:rPr lang="nl-NL" smtClean="0">
                <a:uFillTx/>
              </a:rPr>
              <a:t>‹#›</a:t>
            </a:fld>
            <a:endParaRPr lang="nl-NL">
              <a:uFillTx/>
            </a:endParaRPr>
          </a:p>
        </p:txBody>
      </p:sp>
    </p:spTree>
    <p:extLst>
      <p:ext uri="{BB962C8B-B14F-4D97-AF65-F5344CB8AC3E}">
        <p14:creationId xmlns:p14="http://schemas.microsoft.com/office/powerpoint/2010/main" val="261453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1</a:t>
            </a:fld>
            <a:endParaRPr lang="nl-NL">
              <a:uFillTx/>
            </a:endParaRPr>
          </a:p>
        </p:txBody>
      </p:sp>
    </p:spTree>
    <p:extLst>
      <p:ext uri="{BB962C8B-B14F-4D97-AF65-F5344CB8AC3E}">
        <p14:creationId xmlns:p14="http://schemas.microsoft.com/office/powerpoint/2010/main" val="119530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a:t>
            </a:fld>
            <a:endParaRPr lang="nl-NL">
              <a:uFillTx/>
            </a:endParaRPr>
          </a:p>
        </p:txBody>
      </p:sp>
    </p:spTree>
    <p:extLst>
      <p:ext uri="{BB962C8B-B14F-4D97-AF65-F5344CB8AC3E}">
        <p14:creationId xmlns:p14="http://schemas.microsoft.com/office/powerpoint/2010/main" val="3026816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a:t>
            </a:fld>
            <a:endParaRPr lang="nl-NL">
              <a:uFillTx/>
            </a:endParaRPr>
          </a:p>
        </p:txBody>
      </p:sp>
    </p:spTree>
    <p:extLst>
      <p:ext uri="{BB962C8B-B14F-4D97-AF65-F5344CB8AC3E}">
        <p14:creationId xmlns:p14="http://schemas.microsoft.com/office/powerpoint/2010/main" val="390465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28</a:t>
            </a:fld>
            <a:endParaRPr lang="nl-NL">
              <a:uFillTx/>
            </a:endParaRPr>
          </a:p>
        </p:txBody>
      </p:sp>
    </p:spTree>
    <p:extLst>
      <p:ext uri="{BB962C8B-B14F-4D97-AF65-F5344CB8AC3E}">
        <p14:creationId xmlns:p14="http://schemas.microsoft.com/office/powerpoint/2010/main" val="211205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34</a:t>
            </a:fld>
            <a:endParaRPr lang="nl-NL">
              <a:uFillTx/>
            </a:endParaRPr>
          </a:p>
        </p:txBody>
      </p:sp>
    </p:spTree>
    <p:extLst>
      <p:ext uri="{BB962C8B-B14F-4D97-AF65-F5344CB8AC3E}">
        <p14:creationId xmlns:p14="http://schemas.microsoft.com/office/powerpoint/2010/main" val="14807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36</a:t>
            </a:fld>
            <a:endParaRPr lang="nl-NL">
              <a:uFillTx/>
            </a:endParaRPr>
          </a:p>
        </p:txBody>
      </p:sp>
    </p:spTree>
    <p:extLst>
      <p:ext uri="{BB962C8B-B14F-4D97-AF65-F5344CB8AC3E}">
        <p14:creationId xmlns:p14="http://schemas.microsoft.com/office/powerpoint/2010/main" val="9082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42</a:t>
            </a:fld>
            <a:endParaRPr lang="nl-NL">
              <a:uFillTx/>
            </a:endParaRPr>
          </a:p>
        </p:txBody>
      </p:sp>
    </p:spTree>
    <p:extLst>
      <p:ext uri="{BB962C8B-B14F-4D97-AF65-F5344CB8AC3E}">
        <p14:creationId xmlns:p14="http://schemas.microsoft.com/office/powerpoint/2010/main" val="35234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F2AA8-3FAA-400F-89DF-DA1AEEA89015}" type="slidenum">
              <a:rPr lang="nl-NL" smtClean="0">
                <a:uFillTx/>
              </a:rPr>
              <a:t>74</a:t>
            </a:fld>
            <a:endParaRPr lang="nl-NL">
              <a:uFillTx/>
            </a:endParaRPr>
          </a:p>
        </p:txBody>
      </p:sp>
    </p:spTree>
    <p:extLst>
      <p:ext uri="{BB962C8B-B14F-4D97-AF65-F5344CB8AC3E}">
        <p14:creationId xmlns:p14="http://schemas.microsoft.com/office/powerpoint/2010/main" val="80892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uFillTx/>
              </a:defRPr>
            </a:lvl1pPr>
          </a:lstStyle>
          <a:p>
            <a:r>
              <a:rPr lang="en-US">
                <a:uFillTx/>
              </a:rPr>
              <a:t>Click to edit Master title style</a:t>
            </a:r>
            <a:endParaRPr lang="en-US" dirty="0">
              <a:uFillTx/>
            </a:endParaRP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4" name="Date Placeholder 3"/>
          <p:cNvSpPr>
            <a:spLocks noGrp="1"/>
          </p:cNvSpPr>
          <p:nvPr>
            <p:ph type="dt" sz="half" idx="10"/>
          </p:nvPr>
        </p:nvSpPr>
        <p:spPr/>
        <p:txBody>
          <a:bodyPr/>
          <a:lstStyle/>
          <a:p>
            <a:fld id="{3540BC6B-DFCF-42F0-BEDA-60F5BD104C3C}"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674C2D0F-93AD-43FF-B791-D0F2C0B7CD5C}" type="datetime1">
              <a:rPr lang="en-US" smtClean="0">
                <a:uFillTx/>
              </a:rPr>
              <a:t>9/29/20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uFillTx/>
              </a:defRPr>
            </a:lvl1pPr>
          </a:lstStyle>
          <a:p>
            <a:r>
              <a:rPr lang="en-US">
                <a:uFillTx/>
              </a:rPr>
              <a:t>Click to edit Master title style</a:t>
            </a:r>
            <a:endParaRPr lang="en-US" dirty="0">
              <a:uFillTx/>
            </a:endParaRP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48F9599-7E16-4272-9CD2-4D3FDC8A39A4}"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uFillTx/>
              </a:defRPr>
            </a:lvl1pPr>
          </a:lstStyle>
          <a:p>
            <a:r>
              <a:rPr lang="en-US">
                <a:uFillTx/>
              </a:rPr>
              <a:t>Click to edit Master title style</a:t>
            </a:r>
            <a:endParaRPr lang="en-US" dirty="0">
              <a:uFillTx/>
            </a:endParaRP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uFillTx/>
                <a:latin typeface="+mj-lt"/>
                <a:ea typeface="+mj-ea"/>
                <a:cs typeface="+mj-cs"/>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marL="0" lvl="0" indent="0">
              <a:buNone/>
            </a:pPr>
            <a:r>
              <a:rPr lang="en-US">
                <a:uFillTx/>
              </a:rPr>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01A02E0F-BA26-4368-A374-77DE26814647}"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
        <p:nvSpPr>
          <p:cNvPr id="12" name="TextBox 11"/>
          <p:cNvSpPr txBox="1">
            <a:spLocks/>
          </p:cNvSpPr>
          <p:nvPr/>
        </p:nvSpPr>
        <p:spPr>
          <a:xfrm>
            <a:off x="898295" y="971253"/>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
        <p:nvSpPr>
          <p:cNvPr id="15" name="TextBox 14"/>
          <p:cNvSpPr txBox="1">
            <a:spLocks/>
          </p:cNvSpPr>
          <p:nvPr/>
        </p:nvSpPr>
        <p:spPr>
          <a:xfrm>
            <a:off x="9330490" y="2613787"/>
            <a:ext cx="801912" cy="1969770"/>
          </a:xfrm>
          <a:prstGeom prst="rect">
            <a:avLst/>
          </a:prstGeom>
          <a:noFill/>
        </p:spPr>
        <p:txBody>
          <a:bodyPr wrap="square" rtlCol="0">
            <a:spAutoFit/>
          </a:bodyPr>
          <a:lstStyle>
            <a:defPPr>
              <a:defRPr lang="en-US">
                <a:uFillTx/>
              </a:defRPr>
            </a:defPPr>
            <a:lvl1pPr algn="r">
              <a:defRPr sz="12200" b="0" i="0">
                <a:solidFill>
                  <a:schemeClr val="bg2">
                    <a:lumMod val="40000"/>
                    <a:lumOff val="60000"/>
                  </a:schemeClr>
                </a:solidFill>
                <a:uFillTx/>
                <a:latin typeface="Arial"/>
                <a:ea typeface="+mj-ea"/>
                <a:cs typeface="+mj-cs"/>
              </a:defRPr>
            </a:lvl1pPr>
          </a:lstStyle>
          <a:p>
            <a:pPr lvl="0"/>
            <a:r>
              <a:rPr lang="en-US" dirty="0">
                <a:uFillTx/>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22650185-D268-4702-8DC7-A3A3D9185167}"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14A0CC-BE35-46EF-A1DA-B705497BBE45}" type="datetime1">
              <a:rPr lang="en-US" smtClean="0">
                <a:uFillTx/>
              </a:rPr>
              <a:t>9/29/20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3C2A22-B047-472F-BE1B-8648469F1EA9}" type="datetime1">
              <a:rPr lang="en-US" smtClean="0">
                <a:uFillTx/>
              </a:rPr>
              <a:t>9/29/20</a:t>
            </a:fld>
            <a:endParaRPr lang="en-US" dirty="0">
              <a:uFillTx/>
            </a:endParaRPr>
          </a:p>
        </p:txBody>
      </p:sp>
      <p:sp>
        <p:nvSpPr>
          <p:cNvPr id="4"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p:txBody>
          <a:bodyPr vert="eaVert" anchor="t" anchorCtr="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8D44E838-D3C2-4DB1-AAB5-F1B495E3BDEF}"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40B4F030-F6C6-4EC4-8D1C-AFCD501D3972}"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idx="1"/>
          </p:nvPr>
        </p:nvSpPr>
        <p:spPr/>
        <p:txBody>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3"/>
          <p:cNvSpPr>
            <a:spLocks noGrp="1"/>
          </p:cNvSpPr>
          <p:nvPr>
            <p:ph type="dt" sz="half" idx="10"/>
          </p:nvPr>
        </p:nvSpPr>
        <p:spPr/>
        <p:txBody>
          <a:bodyPr/>
          <a:lstStyle/>
          <a:p>
            <a:fld id="{E5476CEE-9156-4328-B243-71BFB171C407}"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Edit Master text styles</a:t>
            </a:r>
          </a:p>
        </p:txBody>
      </p:sp>
      <p:sp>
        <p:nvSpPr>
          <p:cNvPr id="4" name="Date Placeholder 3"/>
          <p:cNvSpPr>
            <a:spLocks noGrp="1"/>
          </p:cNvSpPr>
          <p:nvPr>
            <p:ph type="dt" sz="half" idx="10"/>
          </p:nvPr>
        </p:nvSpPr>
        <p:spPr/>
        <p:txBody>
          <a:bodyPr/>
          <a:lstStyle/>
          <a:p>
            <a:fld id="{BA0D6C73-154E-4680-A1F0-A4FD42ECECFB}" type="datetime1">
              <a:rPr lang="en-US" smtClean="0">
                <a:uFillTx/>
              </a:rPr>
              <a:t>9/29/20</a:t>
            </a:fld>
            <a:endParaRPr lang="en-US" dirty="0">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6285E47C-D55E-4B1B-AB93-D75D6DF51E72}" type="datetime1">
              <a:rPr lang="en-US" smtClean="0">
                <a:uFillTx/>
              </a:rPr>
              <a:t>9/29/20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uFillTx/>
              </a:defRPr>
            </a:lvl1p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uFillTx/>
              </a:defRPr>
            </a:lvl1pPr>
            <a:lvl2pPr>
              <a:defRPr sz="1600">
                <a:uFillTx/>
              </a:defRPr>
            </a:lvl2pPr>
            <a:lvl3pPr>
              <a:defRPr sz="1400">
                <a:uFillTx/>
              </a:defRPr>
            </a:lvl3pPr>
            <a:lvl4pPr>
              <a:defRPr sz="1200">
                <a:uFillTx/>
              </a:defRPr>
            </a:lvl4pPr>
            <a:lvl5pPr>
              <a:defRPr sz="1200">
                <a:uFillTx/>
              </a:defRPr>
            </a:lvl5pPr>
            <a:lvl6pPr>
              <a:defRPr sz="1200">
                <a:uFillTx/>
              </a:defRPr>
            </a:lvl6pPr>
            <a:lvl7pPr>
              <a:defRPr sz="1200">
                <a:uFillTx/>
              </a:defRPr>
            </a:lvl7pPr>
            <a:lvl8pPr>
              <a:defRPr sz="1200">
                <a:uFillTx/>
              </a:defRPr>
            </a:lvl8pPr>
            <a:lvl9pPr>
              <a:defRPr sz="12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73295D31-BE29-463E-BE52-8C0D51518F28}" type="datetime1">
              <a:rPr lang="en-US" smtClean="0">
                <a:uFillTx/>
              </a:rPr>
              <a:t>9/29/20</a:t>
            </a:fld>
            <a:endParaRPr lang="en-US" dirty="0">
              <a:uFillTx/>
            </a:endParaRPr>
          </a:p>
        </p:txBody>
      </p:sp>
      <p:sp>
        <p:nvSpPr>
          <p:cNvPr id="8" name="Footer Placeholder 7"/>
          <p:cNvSpPr>
            <a:spLocks noGrp="1"/>
          </p:cNvSpPr>
          <p:nvPr>
            <p:ph type="ftr" sz="quarter" idx="11"/>
          </p:nvPr>
        </p:nvSpPr>
        <p:spPr/>
        <p:txBody>
          <a:bodyPr/>
          <a:lstStyle/>
          <a:p>
            <a:endParaRPr lang="en-US" dirty="0">
              <a:uFillTx/>
            </a:endParaRPr>
          </a:p>
        </p:txBody>
      </p:sp>
      <p:sp>
        <p:nvSpPr>
          <p:cNvPr id="9" name="Slide Number Placeholder 8"/>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dirty="0">
              <a:uFillTx/>
            </a:endParaRPr>
          </a:p>
        </p:txBody>
      </p:sp>
      <p:sp>
        <p:nvSpPr>
          <p:cNvPr id="7" name="Date Placeholder 2"/>
          <p:cNvSpPr>
            <a:spLocks noGrp="1"/>
          </p:cNvSpPr>
          <p:nvPr>
            <p:ph type="dt" sz="half" idx="10"/>
          </p:nvPr>
        </p:nvSpPr>
        <p:spPr/>
        <p:txBody>
          <a:bodyPr/>
          <a:lstStyle/>
          <a:p>
            <a:fld id="{39188A25-A5AA-4757-8C98-6193C361AD71}" type="datetime1">
              <a:rPr lang="en-US" smtClean="0">
                <a:uFillTx/>
              </a:rPr>
              <a:t>9/29/20</a:t>
            </a:fld>
            <a:endParaRPr lang="en-US" dirty="0">
              <a:uFillTx/>
            </a:endParaRPr>
          </a:p>
        </p:txBody>
      </p:sp>
      <p:sp>
        <p:nvSpPr>
          <p:cNvPr id="5" name="Footer Placeholder 3"/>
          <p:cNvSpPr>
            <a:spLocks noGrp="1"/>
          </p:cNvSpPr>
          <p:nvPr>
            <p:ph type="ftr" sz="quarter" idx="11"/>
          </p:nvPr>
        </p:nvSpPr>
        <p:spPr/>
        <p:txBody>
          <a:bodyPr/>
          <a:lstStyle/>
          <a:p>
            <a:endParaRPr lang="en-US" dirty="0">
              <a:uFillTx/>
            </a:endParaRPr>
          </a:p>
        </p:txBody>
      </p:sp>
      <p:sp>
        <p:nvSpPr>
          <p:cNvPr id="6" name="Slide Number Placeholder 4"/>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534CD-B77A-4B1F-9454-6F05240B6924}" type="datetime1">
              <a:rPr lang="en-US" smtClean="0">
                <a:uFillTx/>
              </a:rPr>
              <a:t>9/29/20</a:t>
            </a:fld>
            <a:endParaRPr lang="en-US" dirty="0">
              <a:uFillTx/>
            </a:endParaRPr>
          </a:p>
        </p:txBody>
      </p:sp>
      <p:sp>
        <p:nvSpPr>
          <p:cNvPr id="5" name="Footer Placeholder 2"/>
          <p:cNvSpPr>
            <a:spLocks noGrp="1"/>
          </p:cNvSpPr>
          <p:nvPr>
            <p:ph type="ftr" sz="quarter" idx="11"/>
          </p:nvPr>
        </p:nvSpPr>
        <p:spPr/>
        <p:txBody>
          <a:bodyPr/>
          <a:lstStyle/>
          <a:p>
            <a:endParaRPr lang="en-US" dirty="0">
              <a:uFillTx/>
            </a:endParaRPr>
          </a:p>
        </p:txBody>
      </p:sp>
      <p:sp>
        <p:nvSpPr>
          <p:cNvPr id="6" name="Slide Number Placeholder 3"/>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uFillTx/>
              </a:defRPr>
            </a:lvl1pPr>
          </a:lstStyle>
          <a:p>
            <a:r>
              <a:rPr lang="en-US">
                <a:uFillTx/>
              </a:rPr>
              <a:t>Click to edit Master title style</a:t>
            </a:r>
            <a:endParaRPr lang="en-US" dirty="0">
              <a:uFillTx/>
            </a:endParaRP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uFillTx/>
              </a:defRPr>
            </a:lvl1pPr>
            <a:lvl2pPr>
              <a:defRPr sz="1800">
                <a:uFillTx/>
              </a:defRPr>
            </a:lvl2pPr>
            <a:lvl3pPr>
              <a:defRPr sz="1600">
                <a:uFillTx/>
              </a:defRPr>
            </a:lvl3pPr>
            <a:lvl4pPr>
              <a:defRPr sz="1400">
                <a:uFillTx/>
              </a:defRPr>
            </a:lvl4pPr>
            <a:lvl5pPr>
              <a:defRPr sz="1400">
                <a:uFillTx/>
              </a:defRPr>
            </a:lvl5pPr>
            <a:lvl6pPr>
              <a:defRPr sz="1400">
                <a:uFillTx/>
              </a:defRPr>
            </a:lvl6pPr>
            <a:lvl7pPr>
              <a:defRPr sz="1400">
                <a:uFillTx/>
              </a:defRPr>
            </a:lvl7pPr>
            <a:lvl8pPr>
              <a:defRPr sz="1400">
                <a:uFillTx/>
              </a:defRPr>
            </a:lvl8pPr>
            <a:lvl9pPr>
              <a:defRPr sz="1400">
                <a:uFillTx/>
              </a:defRPr>
            </a:lvl9p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7" name="Date Placeholder 4"/>
          <p:cNvSpPr>
            <a:spLocks noGrp="1"/>
          </p:cNvSpPr>
          <p:nvPr>
            <p:ph type="dt" sz="half" idx="10"/>
          </p:nvPr>
        </p:nvSpPr>
        <p:spPr/>
        <p:txBody>
          <a:bodyPr/>
          <a:lstStyle/>
          <a:p>
            <a:fld id="{EB554BB2-A89F-401F-97FA-3EA800777BD8}" type="datetime1">
              <a:rPr lang="en-US" smtClean="0">
                <a:uFillTx/>
              </a:rPr>
              <a:t>9/29/20</a:t>
            </a:fld>
            <a:endParaRPr lang="en-US" dirty="0">
              <a:uFillTx/>
            </a:endParaRPr>
          </a:p>
        </p:txBody>
      </p:sp>
      <p:sp>
        <p:nvSpPr>
          <p:cNvPr id="5" name="Footer Placeholder 5"/>
          <p:cNvSpPr>
            <a:spLocks noGrp="1"/>
          </p:cNvSpPr>
          <p:nvPr>
            <p:ph type="ftr" sz="quarter" idx="11"/>
          </p:nvPr>
        </p:nvSpPr>
        <p:spPr/>
        <p:txBody>
          <a:bodyPr/>
          <a:lstStyle/>
          <a:p>
            <a:endParaRPr lang="en-US" dirty="0">
              <a:uFillTx/>
            </a:endParaRPr>
          </a:p>
        </p:txBody>
      </p:sp>
      <p:sp>
        <p:nvSpPr>
          <p:cNvPr id="6"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uFillTx/>
              </a:defRPr>
            </a:lvl1pPr>
          </a:lstStyle>
          <a:p>
            <a:r>
              <a:rPr lang="en-US">
                <a:uFillTx/>
              </a:rPr>
              <a:t>Click to edit Master title style</a:t>
            </a:r>
            <a:endParaRPr lang="en-US" dirty="0">
              <a:uFillTx/>
            </a:endParaRP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uFillTx/>
              </a:defRPr>
            </a:lvl1pPr>
            <a:lvl2pPr marL="457200" indent="0">
              <a:buNone/>
              <a:defRPr sz="1600">
                <a:uFillTx/>
              </a:defRPr>
            </a:lvl2pPr>
            <a:lvl3pPr marL="914400" indent="0">
              <a:buNone/>
              <a:defRPr sz="1600">
                <a:uFillTx/>
              </a:defRPr>
            </a:lvl3pPr>
            <a:lvl4pPr marL="1371600" indent="0">
              <a:buNone/>
              <a:defRPr sz="1600">
                <a:uFillTx/>
              </a:defRPr>
            </a:lvl4pPr>
            <a:lvl5pPr marL="1828800" indent="0">
              <a:buNone/>
              <a:defRPr sz="1600">
                <a:uFillTx/>
              </a:defRPr>
            </a:lvl5pPr>
            <a:lvl6pPr marL="2286000" indent="0">
              <a:buNone/>
              <a:defRPr sz="1600">
                <a:uFillTx/>
              </a:defRPr>
            </a:lvl6pPr>
            <a:lvl7pPr marL="2743200" indent="0">
              <a:buNone/>
              <a:defRPr sz="1600">
                <a:uFillTx/>
              </a:defRPr>
            </a:lvl7pPr>
            <a:lvl8pPr marL="3200400" indent="0">
              <a:buNone/>
              <a:defRPr sz="1600">
                <a:uFillTx/>
              </a:defRPr>
            </a:lvl8pPr>
            <a:lvl9pPr marL="3657600" indent="0">
              <a:buNone/>
              <a:defRPr sz="1600">
                <a:uFillTx/>
              </a:defRPr>
            </a:lvl9pPr>
          </a:lstStyle>
          <a:p>
            <a:r>
              <a:rPr lang="en-US">
                <a:uFillTx/>
              </a:rPr>
              <a:t>Click icon to add picture</a:t>
            </a:r>
            <a:endParaRPr lang="en-US" dirty="0">
              <a:uFillTx/>
            </a:endParaRP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Edit Master text styles</a:t>
            </a:r>
          </a:p>
        </p:txBody>
      </p:sp>
      <p:sp>
        <p:nvSpPr>
          <p:cNvPr id="5" name="Date Placeholder 4"/>
          <p:cNvSpPr>
            <a:spLocks noGrp="1"/>
          </p:cNvSpPr>
          <p:nvPr>
            <p:ph type="dt" sz="half" idx="10"/>
          </p:nvPr>
        </p:nvSpPr>
        <p:spPr/>
        <p:txBody>
          <a:bodyPr/>
          <a:lstStyle/>
          <a:p>
            <a:fld id="{3A016A5E-82B2-4C74-A76B-CEA05DABE5C6}" type="datetime1">
              <a:rPr lang="en-US" smtClean="0">
                <a:uFillTx/>
              </a:rPr>
              <a:t>9/29/20</a:t>
            </a:fld>
            <a:endParaRPr lang="en-US" dirty="0">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D57F1E4F-1CFF-5643-939E-02111984F565}" type="slidenum">
              <a:rPr lang="en-US" dirty="0">
                <a:uFillTx/>
              </a:rPr>
              <a:t>‹#›</a:t>
            </a:fld>
            <a:endParaRPr 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srcRect l="35640"/>
          <a:stretch/>
        </p:blipFill>
        <p:spPr>
          <a:xfrm>
            <a:off x="0" y="2892347"/>
            <a:ext cx="1522412" cy="2365453"/>
          </a:xfrm>
          <a:prstGeom prst="rect">
            <a:avLst/>
          </a:prstGeom>
        </p:spPr>
      </p:pic>
      <p:sp>
        <p:nvSpPr>
          <p:cNvPr id="16" name="Oval 15"/>
          <p:cNvSpPr>
            <a:spLocks/>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srcRect b="23320"/>
          <a:stretch/>
        </p:blipFill>
        <p:spPr>
          <a:xfrm>
            <a:off x="8605878" y="6096000"/>
            <a:ext cx="993734" cy="762000"/>
          </a:xfrm>
          <a:prstGeom prst="rect">
            <a:avLst/>
          </a:prstGeom>
        </p:spPr>
      </p:pic>
      <p:sp>
        <p:nvSpPr>
          <p:cNvPr id="14" name="Rectangle 13"/>
          <p:cNvSpPr>
            <a:spLocks/>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uFillTx/>
              </a:rPr>
              <a:t>Click to edit Master title style</a:t>
            </a:r>
            <a:endParaRPr lang="en-US" dirty="0">
              <a:uFillTx/>
            </a:endParaRP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uFillTx/>
              </a:defRPr>
            </a:lvl1pPr>
          </a:lstStyle>
          <a:p>
            <a:fld id="{C6804D62-C1CD-4B7B-B41B-F310F51B0832}" type="datetime1">
              <a:rPr lang="en-US" smtClean="0">
                <a:uFillTx/>
              </a:rPr>
              <a:t>9/29/20</a:t>
            </a:fld>
            <a:endParaRPr lang="en-US" dirty="0">
              <a:uFillTx/>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uFillTx/>
              </a:defRPr>
            </a:lvl1pPr>
          </a:lstStyle>
          <a:p>
            <a:endParaRPr lang="en-US" dirty="0">
              <a:uFillTx/>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uFillTx/>
              </a:defRPr>
            </a:lvl1pPr>
          </a:lstStyle>
          <a:p>
            <a:fld id="{D57F1E4F-1CFF-5643-939E-02111984F565}" type="slidenum">
              <a:rPr lang="en-US" dirty="0">
                <a:uFillTx/>
              </a:rPr>
              <a:t>‹#›</a:t>
            </a:fld>
            <a:endParaRPr lang="en-US" dirty="0">
              <a:uFillTx/>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uFillTx/>
          <a:latin typeface="+mj-lt"/>
          <a:ea typeface="+mj-ea"/>
          <a:cs typeface="+mj-cs"/>
        </a:defRPr>
      </a:lvl1pPr>
      <a:lvl2pPr eaLnBrk="1" hangingPunct="1">
        <a:defRPr>
          <a:solidFill>
            <a:schemeClr val="tx2"/>
          </a:solidFill>
          <a:uFillTx/>
        </a:defRPr>
      </a:lvl2pPr>
      <a:lvl3pPr eaLnBrk="1" hangingPunct="1">
        <a:defRPr>
          <a:solidFill>
            <a:schemeClr val="tx2"/>
          </a:solidFill>
          <a:uFillTx/>
        </a:defRPr>
      </a:lvl3pPr>
      <a:lvl4pPr eaLnBrk="1" hangingPunct="1">
        <a:defRPr>
          <a:solidFill>
            <a:schemeClr val="tx2"/>
          </a:solidFill>
          <a:uFillTx/>
        </a:defRPr>
      </a:lvl4pPr>
      <a:lvl5pPr eaLnBrk="1" hangingPunct="1">
        <a:defRPr>
          <a:solidFill>
            <a:schemeClr val="tx2"/>
          </a:solidFill>
          <a:uFillTx/>
        </a:defRPr>
      </a:lvl5pPr>
      <a:lvl6pPr eaLnBrk="1" hangingPunct="1">
        <a:defRPr>
          <a:solidFill>
            <a:schemeClr val="tx2"/>
          </a:solidFill>
          <a:uFillTx/>
        </a:defRPr>
      </a:lvl6pPr>
      <a:lvl7pPr eaLnBrk="1" hangingPunct="1">
        <a:defRPr>
          <a:solidFill>
            <a:schemeClr val="tx2"/>
          </a:solidFill>
          <a:uFillTx/>
        </a:defRPr>
      </a:lvl7pPr>
      <a:lvl8pPr eaLnBrk="1" hangingPunct="1">
        <a:defRPr>
          <a:solidFill>
            <a:schemeClr val="tx2"/>
          </a:solidFill>
          <a:uFillTx/>
        </a:defRPr>
      </a:lvl8pPr>
      <a:lvl9pPr eaLnBrk="1" hangingPunct="1">
        <a:defRPr>
          <a:solidFill>
            <a:schemeClr val="tx2"/>
          </a:solidFill>
          <a:uFillTx/>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uFillTx/>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uFillTx/>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uFillTx/>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uFillTx/>
          <a:latin typeface="+mj-lt"/>
          <a:ea typeface="+mj-ea"/>
          <a:cs typeface="+mj-cs"/>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2.jpg"/><Relationship Id="rId7" Type="http://schemas.openxmlformats.org/officeDocument/2006/relationships/image" Target="../media/image46.jpg"/><Relationship Id="rId2" Type="http://schemas.openxmlformats.org/officeDocument/2006/relationships/image" Target="../media/image41.jp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 Id="rId9" Type="http://schemas.openxmlformats.org/officeDocument/2006/relationships/image" Target="../media/image40.jpg"/></Relationships>
</file>

<file path=ppt/slides/_rels/slide63.xml.rels><?xml version="1.0" encoding="UTF-8" standalone="yes"?>
<Relationships xmlns="http://schemas.openxmlformats.org/package/2006/relationships"><Relationship Id="rId3" Type="http://schemas.openxmlformats.org/officeDocument/2006/relationships/image" Target="../media/image43.jpg"/><Relationship Id="rId7" Type="http://schemas.openxmlformats.org/officeDocument/2006/relationships/image" Target="../media/image45.jpg"/><Relationship Id="rId2" Type="http://schemas.openxmlformats.org/officeDocument/2006/relationships/image" Target="../media/image41.jpg"/><Relationship Id="rId1" Type="http://schemas.openxmlformats.org/officeDocument/2006/relationships/slideLayout" Target="../slideLayouts/slideLayout2.xml"/><Relationship Id="rId6" Type="http://schemas.openxmlformats.org/officeDocument/2006/relationships/image" Target="../media/image46.jpg"/><Relationship Id="rId5" Type="http://schemas.openxmlformats.org/officeDocument/2006/relationships/image" Target="../media/image48.jpg"/><Relationship Id="rId4" Type="http://schemas.openxmlformats.org/officeDocument/2006/relationships/image" Target="../media/image44.jpg"/></Relationships>
</file>

<file path=ppt/slides/_rels/slide6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1.jpg"/><Relationship Id="rId1" Type="http://schemas.openxmlformats.org/officeDocument/2006/relationships/slideLayout" Target="../slideLayouts/slideLayout2.xml"/><Relationship Id="rId5" Type="http://schemas.openxmlformats.org/officeDocument/2006/relationships/image" Target="../media/image46.jpg"/><Relationship Id="rId4" Type="http://schemas.openxmlformats.org/officeDocument/2006/relationships/image" Target="../media/image44.jpg"/></Relationships>
</file>

<file path=ppt/slides/_rels/slide65.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1.jpg"/><Relationship Id="rId1" Type="http://schemas.openxmlformats.org/officeDocument/2006/relationships/slideLayout" Target="../slideLayouts/slideLayout2.xml"/><Relationship Id="rId4" Type="http://schemas.openxmlformats.org/officeDocument/2006/relationships/image" Target="../media/image44.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9687"/>
            <a:ext cx="8825658" cy="2727176"/>
          </a:xfrm>
        </p:spPr>
        <p:txBody>
          <a:bodyPr/>
          <a:lstStyle/>
          <a:p>
            <a:r>
              <a:rPr lang="en-US" sz="3200" b="1" dirty="0">
                <a:uFillTx/>
              </a:rPr>
              <a:t>Analysis 1:</a:t>
            </a:r>
            <a:r>
              <a:rPr lang="en-US" sz="4400" b="1" dirty="0">
                <a:uFillTx/>
              </a:rPr>
              <a:t> </a:t>
            </a:r>
            <a:r>
              <a:rPr lang="en-US" sz="3600" b="1" dirty="0">
                <a:uFillTx/>
              </a:rPr>
              <a:t>Foundations of Modeling</a:t>
            </a:r>
            <a:br>
              <a:rPr lang="en-US" sz="3600" b="1" dirty="0">
                <a:uFillTx/>
              </a:rPr>
            </a:br>
            <a:br>
              <a:rPr lang="en-US" sz="3600" b="1" dirty="0"/>
            </a:br>
            <a:br>
              <a:rPr lang="en-US" sz="3600" b="1" dirty="0"/>
            </a:br>
            <a:r>
              <a:rPr lang="en-US" sz="2400" dirty="0"/>
              <a:t>Lesson 3.2</a:t>
            </a:r>
            <a:r>
              <a:rPr lang="en-US" sz="2400" dirty="0">
                <a:uFillTx/>
              </a:rPr>
              <a:t>:</a:t>
            </a:r>
            <a:br>
              <a:rPr lang="en-US" sz="4400" dirty="0">
                <a:uFillTx/>
              </a:rPr>
            </a:br>
            <a:r>
              <a:rPr lang="en-US" sz="3200" dirty="0"/>
              <a:t>Boolean logic and branching algorithms</a:t>
            </a:r>
            <a:endParaRPr lang="en-US" sz="4400" dirty="0">
              <a:uFillTx/>
            </a:endParaRPr>
          </a:p>
        </p:txBody>
      </p:sp>
      <p:sp>
        <p:nvSpPr>
          <p:cNvPr id="3" name="Subtitle 2"/>
          <p:cNvSpPr>
            <a:spLocks noGrp="1"/>
          </p:cNvSpPr>
          <p:nvPr>
            <p:ph type="subTitle" idx="1"/>
          </p:nvPr>
        </p:nvSpPr>
        <p:spPr/>
        <p:txBody>
          <a:bodyPr/>
          <a:lstStyle/>
          <a:p>
            <a:r>
              <a:rPr lang="nl-NL" dirty="0">
                <a:uFillTx/>
              </a:rPr>
              <a:t>Analysis Team, 2020/2021</a:t>
            </a:r>
          </a:p>
        </p:txBody>
      </p:sp>
      <p:pic>
        <p:nvPicPr>
          <p:cNvPr id="4" name="Picture 3"/>
          <p:cNvPicPr>
            <a:picLocks noChangeAspect="1"/>
          </p:cNvPicPr>
          <p:nvPr/>
        </p:nvPicPr>
        <p:blipFill>
          <a:blip r:embed="rId3"/>
          <a:stretch>
            <a:fillRect/>
          </a:stretch>
        </p:blipFill>
        <p:spPr>
          <a:xfrm>
            <a:off x="10300130" y="5326534"/>
            <a:ext cx="1239022" cy="1239022"/>
          </a:xfrm>
          <a:prstGeom prst="rect">
            <a:avLst/>
          </a:prstGeo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1</a:t>
            </a:fld>
            <a:endParaRPr lang="en-US" dirty="0">
              <a:uFillTx/>
            </a:endParaRPr>
          </a:p>
        </p:txBody>
      </p:sp>
    </p:spTree>
    <p:extLst>
      <p:ext uri="{BB962C8B-B14F-4D97-AF65-F5344CB8AC3E}">
        <p14:creationId xmlns:p14="http://schemas.microsoft.com/office/powerpoint/2010/main" val="395147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operator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4192" y="2038396"/>
            <a:ext cx="4840301" cy="3730862"/>
          </a:xfrm>
        </p:spPr>
      </p:pic>
      <p:sp>
        <p:nvSpPr>
          <p:cNvPr id="4" name="Content Placeholder 3"/>
          <p:cNvSpPr>
            <a:spLocks noGrp="1"/>
          </p:cNvSpPr>
          <p:nvPr>
            <p:ph sz="half" idx="2"/>
          </p:nvPr>
        </p:nvSpPr>
        <p:spPr/>
        <p:txBody>
          <a:bodyPr>
            <a:normAutofit/>
          </a:bodyPr>
          <a:lstStyle/>
          <a:p>
            <a:r>
              <a:rPr lang="en-US" b="1" dirty="0">
                <a:solidFill>
                  <a:srgbClr val="FFC000"/>
                </a:solidFill>
              </a:rPr>
              <a:t>not</a:t>
            </a:r>
            <a:r>
              <a:rPr lang="en-US" dirty="0">
                <a:solidFill>
                  <a:srgbClr val="FFC000"/>
                </a:solidFill>
              </a:rPr>
              <a:t> </a:t>
            </a:r>
            <a:r>
              <a:rPr lang="en-US" dirty="0"/>
              <a:t>is a unary operator that negates a value.</a:t>
            </a:r>
          </a:p>
          <a:p>
            <a:r>
              <a:rPr lang="en-US" dirty="0"/>
              <a:t>Let’s try using not with our variables </a:t>
            </a:r>
            <a:r>
              <a:rPr lang="en-US" b="1" dirty="0">
                <a:solidFill>
                  <a:srgbClr val="00B0F0"/>
                </a:solidFill>
              </a:rPr>
              <a:t>p</a:t>
            </a:r>
            <a:r>
              <a:rPr lang="en-US" dirty="0"/>
              <a:t> and </a:t>
            </a:r>
            <a:r>
              <a:rPr lang="en-US" b="1" dirty="0">
                <a:solidFill>
                  <a:srgbClr val="00B0F0"/>
                </a:solidFill>
              </a:rPr>
              <a:t>q</a:t>
            </a:r>
            <a:r>
              <a:rPr lang="en-US" dirty="0"/>
              <a:t>.</a:t>
            </a:r>
          </a:p>
          <a:p>
            <a:endParaRPr lang="en-US" dirty="0"/>
          </a:p>
          <a:p>
            <a:r>
              <a:rPr lang="en-US" dirty="0"/>
              <a:t>Try:</a:t>
            </a:r>
          </a:p>
          <a:p>
            <a:pPr marL="0" indent="0">
              <a:buNone/>
            </a:pPr>
            <a:r>
              <a:rPr lang="en-US" dirty="0"/>
              <a:t>	not p		(PRESS ENTER)</a:t>
            </a:r>
          </a:p>
          <a:p>
            <a:pPr marL="0" indent="0">
              <a:buNone/>
            </a:pPr>
            <a:r>
              <a:rPr lang="en-US" dirty="0"/>
              <a:t>	not q		(PRESS ENTER)</a:t>
            </a:r>
          </a:p>
          <a:p>
            <a:pPr marL="0" indent="0">
              <a:buNone/>
            </a:pPr>
            <a:endParaRPr lang="en-US" dirty="0"/>
          </a:p>
          <a:p>
            <a:r>
              <a:rPr lang="en-US" dirty="0"/>
              <a:t>What do you get as result?</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10</a:t>
            </a:fld>
            <a:endParaRPr lang="en-US" dirty="0">
              <a:uFillTx/>
            </a:endParaRPr>
          </a:p>
        </p:txBody>
      </p:sp>
    </p:spTree>
    <p:extLst>
      <p:ext uri="{BB962C8B-B14F-4D97-AF65-F5344CB8AC3E}">
        <p14:creationId xmlns:p14="http://schemas.microsoft.com/office/powerpoint/2010/main" val="55109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operator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4192" y="2602996"/>
            <a:ext cx="4840301" cy="2601661"/>
          </a:xfrm>
        </p:spPr>
      </p:pic>
      <p:sp>
        <p:nvSpPr>
          <p:cNvPr id="4" name="Content Placeholder 3"/>
          <p:cNvSpPr>
            <a:spLocks noGrp="1"/>
          </p:cNvSpPr>
          <p:nvPr>
            <p:ph sz="half" idx="2"/>
          </p:nvPr>
        </p:nvSpPr>
        <p:spPr/>
        <p:txBody>
          <a:bodyPr>
            <a:normAutofit/>
          </a:bodyPr>
          <a:lstStyle/>
          <a:p>
            <a:r>
              <a:rPr lang="en-US" b="1" dirty="0">
                <a:solidFill>
                  <a:srgbClr val="FFC000"/>
                </a:solidFill>
              </a:rPr>
              <a:t>and </a:t>
            </a:r>
            <a:r>
              <a:rPr lang="en-US" dirty="0"/>
              <a:t>is a logical operator that returns true if all operands are true. Otherwise, it returns false.</a:t>
            </a:r>
          </a:p>
          <a:p>
            <a:r>
              <a:rPr lang="en-US" dirty="0"/>
              <a:t>So what should (p and q) return?</a:t>
            </a:r>
          </a:p>
          <a:p>
            <a:r>
              <a:rPr lang="en-US" dirty="0"/>
              <a:t>Let’s try it on variables </a:t>
            </a:r>
            <a:r>
              <a:rPr lang="en-US" b="1" dirty="0">
                <a:solidFill>
                  <a:srgbClr val="00B0F0"/>
                </a:solidFill>
              </a:rPr>
              <a:t>p</a:t>
            </a:r>
            <a:r>
              <a:rPr lang="en-US" dirty="0"/>
              <a:t> and </a:t>
            </a:r>
            <a:r>
              <a:rPr lang="en-US" b="1" dirty="0">
                <a:solidFill>
                  <a:srgbClr val="00B0F0"/>
                </a:solidFill>
              </a:rPr>
              <a:t>q</a:t>
            </a:r>
            <a:r>
              <a:rPr lang="en-US" dirty="0"/>
              <a:t>…</a:t>
            </a:r>
          </a:p>
          <a:p>
            <a:r>
              <a:rPr lang="en-US" dirty="0"/>
              <a:t>Type</a:t>
            </a:r>
          </a:p>
          <a:p>
            <a:pPr marL="0" indent="0">
              <a:buNone/>
            </a:pPr>
            <a:r>
              <a:rPr lang="en-US" dirty="0"/>
              <a:t>	p and q		(PRESS ENTER)</a:t>
            </a:r>
          </a:p>
          <a:p>
            <a:r>
              <a:rPr lang="en-US" dirty="0"/>
              <a:t>Is this correct?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11</a:t>
            </a:fld>
            <a:endParaRPr lang="en-US" dirty="0">
              <a:uFillTx/>
            </a:endParaRPr>
          </a:p>
        </p:txBody>
      </p:sp>
    </p:spTree>
    <p:extLst>
      <p:ext uri="{BB962C8B-B14F-4D97-AF65-F5344CB8AC3E}">
        <p14:creationId xmlns:p14="http://schemas.microsoft.com/office/powerpoint/2010/main" val="86384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operator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0864" y="1966586"/>
            <a:ext cx="4836784" cy="3757809"/>
          </a:xfrm>
        </p:spPr>
      </p:pic>
      <p:sp>
        <p:nvSpPr>
          <p:cNvPr id="4" name="Content Placeholder 3"/>
          <p:cNvSpPr>
            <a:spLocks noGrp="1"/>
          </p:cNvSpPr>
          <p:nvPr>
            <p:ph sz="half" idx="2"/>
          </p:nvPr>
        </p:nvSpPr>
        <p:spPr/>
        <p:txBody>
          <a:bodyPr>
            <a:normAutofit/>
          </a:bodyPr>
          <a:lstStyle/>
          <a:p>
            <a:r>
              <a:rPr lang="en-US" dirty="0"/>
              <a:t>Next, let’s check if Python does Boolean </a:t>
            </a:r>
            <a:r>
              <a:rPr lang="en-US" dirty="0" err="1"/>
              <a:t>arithmetics</a:t>
            </a:r>
            <a:r>
              <a:rPr lang="en-US" dirty="0"/>
              <a:t> properly. </a:t>
            </a:r>
          </a:p>
          <a:p>
            <a:r>
              <a:rPr lang="en-US" dirty="0"/>
              <a:t>Enter all values from the </a:t>
            </a:r>
            <a:r>
              <a:rPr lang="en-US" b="1" dirty="0">
                <a:solidFill>
                  <a:srgbClr val="FFC000"/>
                </a:solidFill>
              </a:rPr>
              <a:t>and</a:t>
            </a:r>
            <a:r>
              <a:rPr lang="en-US" dirty="0">
                <a:solidFill>
                  <a:srgbClr val="FFC000"/>
                </a:solidFill>
              </a:rPr>
              <a:t> </a:t>
            </a:r>
            <a:r>
              <a:rPr lang="en-US" b="1" u="sng" dirty="0"/>
              <a:t>truth table</a:t>
            </a:r>
            <a:r>
              <a:rPr lang="en-US" dirty="0"/>
              <a:t>. </a:t>
            </a:r>
          </a:p>
          <a:p>
            <a:r>
              <a:rPr lang="en-US" dirty="0"/>
              <a:t>Type</a:t>
            </a:r>
          </a:p>
          <a:p>
            <a:pPr marL="0" indent="0">
              <a:buNone/>
            </a:pPr>
            <a:r>
              <a:rPr lang="en-US" dirty="0"/>
              <a:t>	True and True	(PRESS ENTER)</a:t>
            </a:r>
          </a:p>
          <a:p>
            <a:pPr marL="0" indent="0">
              <a:buNone/>
            </a:pPr>
            <a:r>
              <a:rPr lang="en-US" dirty="0"/>
              <a:t>	True and False	(PRESS ENTER)</a:t>
            </a:r>
          </a:p>
          <a:p>
            <a:pPr marL="0" indent="0">
              <a:buNone/>
            </a:pPr>
            <a:r>
              <a:rPr lang="en-US" dirty="0"/>
              <a:t>	False and True	(PRESS ENTER)</a:t>
            </a:r>
          </a:p>
          <a:p>
            <a:pPr marL="0" indent="0">
              <a:buNone/>
            </a:pPr>
            <a:r>
              <a:rPr lang="en-US" dirty="0"/>
              <a:t>	True and False	(PRESS ENTER)</a:t>
            </a:r>
          </a:p>
          <a:p>
            <a:pPr marL="0" indent="0">
              <a:buNone/>
            </a:pPr>
            <a:endParaRPr lang="en-US" dirty="0"/>
          </a:p>
          <a:p>
            <a:r>
              <a:rPr lang="en-US" dirty="0"/>
              <a:t>Is this correct?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12</a:t>
            </a:fld>
            <a:endParaRPr lang="en-US" dirty="0">
              <a:uFillTx/>
            </a:endParaRPr>
          </a:p>
        </p:txBody>
      </p:sp>
    </p:spTree>
    <p:extLst>
      <p:ext uri="{BB962C8B-B14F-4D97-AF65-F5344CB8AC3E}">
        <p14:creationId xmlns:p14="http://schemas.microsoft.com/office/powerpoint/2010/main" val="378027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operator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179530"/>
            <a:ext cx="4933740" cy="3627032"/>
          </a:xfrm>
        </p:spPr>
      </p:pic>
      <p:sp>
        <p:nvSpPr>
          <p:cNvPr id="4" name="Content Placeholder 3"/>
          <p:cNvSpPr>
            <a:spLocks noGrp="1"/>
          </p:cNvSpPr>
          <p:nvPr>
            <p:ph sz="half" idx="2"/>
          </p:nvPr>
        </p:nvSpPr>
        <p:spPr/>
        <p:txBody>
          <a:bodyPr>
            <a:normAutofit/>
          </a:bodyPr>
          <a:lstStyle/>
          <a:p>
            <a:r>
              <a:rPr lang="en-US" dirty="0"/>
              <a:t>Finally, we will do the same for </a:t>
            </a:r>
            <a:r>
              <a:rPr lang="en-US" b="1" dirty="0">
                <a:solidFill>
                  <a:srgbClr val="FFC000"/>
                </a:solidFill>
              </a:rPr>
              <a:t>or</a:t>
            </a:r>
            <a:r>
              <a:rPr lang="en-US" dirty="0">
                <a:solidFill>
                  <a:srgbClr val="FFC000"/>
                </a:solidFill>
              </a:rPr>
              <a:t> </a:t>
            </a:r>
            <a:r>
              <a:rPr lang="en-US" dirty="0"/>
              <a:t>operator.</a:t>
            </a:r>
          </a:p>
          <a:p>
            <a:r>
              <a:rPr lang="en-US" b="1" dirty="0">
                <a:solidFill>
                  <a:srgbClr val="FFC000"/>
                </a:solidFill>
              </a:rPr>
              <a:t>or </a:t>
            </a:r>
            <a:r>
              <a:rPr lang="en-US" dirty="0"/>
              <a:t>is a logical operator that returns false if all operands are false. Otherwise, it returns true.</a:t>
            </a:r>
          </a:p>
          <a:p>
            <a:endParaRPr lang="en-US" dirty="0"/>
          </a:p>
          <a:p>
            <a:r>
              <a:rPr lang="en-US" dirty="0"/>
              <a:t>Experiment with </a:t>
            </a:r>
            <a:r>
              <a:rPr lang="en-US" b="1" dirty="0">
                <a:solidFill>
                  <a:srgbClr val="FFC000"/>
                </a:solidFill>
              </a:rPr>
              <a:t>or</a:t>
            </a:r>
            <a:r>
              <a:rPr lang="en-US" dirty="0">
                <a:solidFill>
                  <a:srgbClr val="FFC000"/>
                </a:solidFill>
              </a:rPr>
              <a:t> </a:t>
            </a:r>
            <a:r>
              <a:rPr lang="en-US" dirty="0"/>
              <a:t>operator for variables </a:t>
            </a:r>
            <a:r>
              <a:rPr lang="en-US" b="1" dirty="0">
                <a:solidFill>
                  <a:srgbClr val="00B0F0"/>
                </a:solidFill>
              </a:rPr>
              <a:t>p</a:t>
            </a:r>
            <a:r>
              <a:rPr lang="en-US" dirty="0"/>
              <a:t> and </a:t>
            </a:r>
            <a:r>
              <a:rPr lang="en-US" b="1" dirty="0">
                <a:solidFill>
                  <a:srgbClr val="00B0F0"/>
                </a:solidFill>
              </a:rPr>
              <a:t>q</a:t>
            </a:r>
            <a:r>
              <a:rPr lang="en-US" dirty="0"/>
              <a:t>…</a:t>
            </a:r>
          </a:p>
          <a:p>
            <a:r>
              <a:rPr lang="en-US" dirty="0"/>
              <a:t>Try explicitly entering values from </a:t>
            </a:r>
            <a:r>
              <a:rPr lang="en-US" b="1" dirty="0">
                <a:solidFill>
                  <a:srgbClr val="FFC000"/>
                </a:solidFill>
              </a:rPr>
              <a:t>or</a:t>
            </a:r>
            <a:r>
              <a:rPr lang="en-US" dirty="0">
                <a:solidFill>
                  <a:srgbClr val="FFC000"/>
                </a:solidFill>
              </a:rPr>
              <a:t> </a:t>
            </a:r>
            <a:r>
              <a:rPr lang="en-US" b="1" u="sng" dirty="0"/>
              <a:t>truth table</a:t>
            </a:r>
            <a:r>
              <a:rPr lang="en-US" dirty="0"/>
              <a: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13</a:t>
            </a:fld>
            <a:endParaRPr lang="en-US" dirty="0">
              <a:uFillTx/>
            </a:endParaRPr>
          </a:p>
        </p:txBody>
      </p:sp>
    </p:spTree>
    <p:extLst>
      <p:ext uri="{BB962C8B-B14F-4D97-AF65-F5344CB8AC3E}">
        <p14:creationId xmlns:p14="http://schemas.microsoft.com/office/powerpoint/2010/main" val="2699138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logical variables and operators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304493"/>
            <a:ext cx="4933740" cy="3377105"/>
          </a:xfrm>
        </p:spPr>
      </p:pic>
      <p:sp>
        <p:nvSpPr>
          <p:cNvPr id="4" name="Content Placeholder 3"/>
          <p:cNvSpPr>
            <a:spLocks noGrp="1"/>
          </p:cNvSpPr>
          <p:nvPr>
            <p:ph sz="half" idx="2"/>
          </p:nvPr>
        </p:nvSpPr>
        <p:spPr/>
        <p:txBody>
          <a:bodyPr>
            <a:normAutofit/>
          </a:bodyPr>
          <a:lstStyle/>
          <a:p>
            <a:r>
              <a:rPr lang="en-US" dirty="0"/>
              <a:t>Now that we know how to declare Boolean variables and use Boolean operators, let’s practice with simple expressions…</a:t>
            </a:r>
          </a:p>
          <a:p>
            <a:r>
              <a:rPr lang="en-US" dirty="0"/>
              <a:t>We will keep </a:t>
            </a:r>
            <a:r>
              <a:rPr lang="en-US" b="1" dirty="0">
                <a:solidFill>
                  <a:srgbClr val="00B0F0"/>
                </a:solidFill>
              </a:rPr>
              <a:t>p</a:t>
            </a:r>
            <a:r>
              <a:rPr lang="en-US" dirty="0"/>
              <a:t> and </a:t>
            </a:r>
            <a:r>
              <a:rPr lang="en-US" b="1" dirty="0">
                <a:solidFill>
                  <a:srgbClr val="00B0F0"/>
                </a:solidFill>
              </a:rPr>
              <a:t>q</a:t>
            </a:r>
            <a:r>
              <a:rPr lang="en-US" dirty="0"/>
              <a:t>, with </a:t>
            </a:r>
            <a:r>
              <a:rPr lang="en-US" b="1" dirty="0">
                <a:solidFill>
                  <a:srgbClr val="00B0F0"/>
                </a:solidFill>
              </a:rPr>
              <a:t>p</a:t>
            </a:r>
            <a:r>
              <a:rPr lang="en-US" dirty="0"/>
              <a:t> = </a:t>
            </a:r>
            <a:r>
              <a:rPr lang="en-US" b="1" dirty="0"/>
              <a:t>True</a:t>
            </a:r>
            <a:r>
              <a:rPr lang="en-US" dirty="0"/>
              <a:t> and </a:t>
            </a:r>
            <a:r>
              <a:rPr lang="en-US" b="1" dirty="0">
                <a:solidFill>
                  <a:srgbClr val="00B0F0"/>
                </a:solidFill>
              </a:rPr>
              <a:t>q </a:t>
            </a:r>
            <a:r>
              <a:rPr lang="en-US" dirty="0"/>
              <a:t>= </a:t>
            </a:r>
            <a:r>
              <a:rPr lang="en-US" b="1" dirty="0"/>
              <a:t>False</a:t>
            </a:r>
            <a:r>
              <a:rPr lang="en-US" dirty="0"/>
              <a:t>.</a:t>
            </a:r>
          </a:p>
          <a:p>
            <a:r>
              <a:rPr lang="en-US" dirty="0"/>
              <a:t>Let’s add three more variables: </a:t>
            </a:r>
            <a:r>
              <a:rPr lang="en-US" b="1" dirty="0">
                <a:solidFill>
                  <a:srgbClr val="00B0F0"/>
                </a:solidFill>
              </a:rPr>
              <a:t>a</a:t>
            </a:r>
            <a:r>
              <a:rPr lang="en-US" dirty="0"/>
              <a:t>, </a:t>
            </a:r>
            <a:r>
              <a:rPr lang="en-US" b="1" dirty="0">
                <a:solidFill>
                  <a:srgbClr val="00B0F0"/>
                </a:solidFill>
              </a:rPr>
              <a:t>b</a:t>
            </a:r>
            <a:r>
              <a:rPr lang="en-US" dirty="0"/>
              <a:t> and </a:t>
            </a:r>
            <a:r>
              <a:rPr lang="en-US" b="1" dirty="0">
                <a:solidFill>
                  <a:srgbClr val="00B0F0"/>
                </a:solidFill>
              </a:rPr>
              <a:t>c</a:t>
            </a:r>
            <a:r>
              <a:rPr lang="en-US" dirty="0"/>
              <a:t>.</a:t>
            </a:r>
          </a:p>
          <a:p>
            <a:r>
              <a:rPr lang="en-US" dirty="0"/>
              <a:t>Set:</a:t>
            </a:r>
          </a:p>
          <a:p>
            <a:pPr marL="0" indent="0">
              <a:buNone/>
            </a:pPr>
            <a:r>
              <a:rPr lang="en-US" dirty="0"/>
              <a:t>	</a:t>
            </a:r>
            <a:r>
              <a:rPr lang="en-US" b="1" dirty="0">
                <a:solidFill>
                  <a:srgbClr val="00B0F0"/>
                </a:solidFill>
              </a:rPr>
              <a:t>a</a:t>
            </a:r>
            <a:r>
              <a:rPr lang="en-US" dirty="0"/>
              <a:t> to the same value as </a:t>
            </a:r>
            <a:r>
              <a:rPr lang="en-US" b="1" dirty="0">
                <a:solidFill>
                  <a:srgbClr val="00B0F0"/>
                </a:solidFill>
              </a:rPr>
              <a:t>p</a:t>
            </a:r>
            <a:r>
              <a:rPr lang="en-US" dirty="0"/>
              <a:t>,</a:t>
            </a:r>
          </a:p>
          <a:p>
            <a:pPr marL="0" indent="0">
              <a:buNone/>
            </a:pPr>
            <a:r>
              <a:rPr lang="en-US" dirty="0"/>
              <a:t>	</a:t>
            </a:r>
            <a:r>
              <a:rPr lang="en-US" b="1" dirty="0">
                <a:solidFill>
                  <a:srgbClr val="00B0F0"/>
                </a:solidFill>
              </a:rPr>
              <a:t>b</a:t>
            </a:r>
            <a:r>
              <a:rPr lang="en-US" dirty="0"/>
              <a:t> to the opposite value of </a:t>
            </a:r>
            <a:r>
              <a:rPr lang="en-US" b="1" dirty="0">
                <a:solidFill>
                  <a:srgbClr val="00B0F0"/>
                </a:solidFill>
              </a:rPr>
              <a:t>q</a:t>
            </a:r>
            <a:r>
              <a:rPr lang="en-US" dirty="0"/>
              <a:t>,</a:t>
            </a:r>
          </a:p>
          <a:p>
            <a:pPr marL="0" indent="0">
              <a:buNone/>
            </a:pPr>
            <a:r>
              <a:rPr lang="en-US" dirty="0"/>
              <a:t>	</a:t>
            </a:r>
            <a:r>
              <a:rPr lang="en-US" b="1" dirty="0">
                <a:solidFill>
                  <a:srgbClr val="00B0F0"/>
                </a:solidFill>
              </a:rPr>
              <a:t>c</a:t>
            </a:r>
            <a:r>
              <a:rPr lang="en-US" dirty="0"/>
              <a:t> to the result of </a:t>
            </a:r>
            <a:r>
              <a:rPr lang="en-US" b="1" dirty="0">
                <a:solidFill>
                  <a:srgbClr val="00B0F0"/>
                </a:solidFill>
              </a:rPr>
              <a:t>p </a:t>
            </a:r>
            <a:r>
              <a:rPr lang="en-US" b="1" dirty="0">
                <a:solidFill>
                  <a:srgbClr val="FFC000"/>
                </a:solidFill>
              </a:rPr>
              <a:t>and</a:t>
            </a:r>
            <a:r>
              <a:rPr lang="en-US" b="1" dirty="0">
                <a:solidFill>
                  <a:srgbClr val="00B0F0"/>
                </a:solidFill>
              </a:rPr>
              <a:t> q</a:t>
            </a:r>
            <a:r>
              <a:rPr lang="en-US" dirty="0"/>
              <a:t>.</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14</a:t>
            </a:fld>
            <a:endParaRPr lang="en-US" dirty="0">
              <a:uFillTx/>
            </a:endParaRPr>
          </a:p>
        </p:txBody>
      </p:sp>
    </p:spTree>
    <p:extLst>
      <p:ext uri="{BB962C8B-B14F-4D97-AF65-F5344CB8AC3E}">
        <p14:creationId xmlns:p14="http://schemas.microsoft.com/office/powerpoint/2010/main" val="347275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logical variables and operators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2838" y="2304493"/>
            <a:ext cx="4120286" cy="3377105"/>
          </a:xfrm>
        </p:spPr>
      </p:pic>
      <p:sp>
        <p:nvSpPr>
          <p:cNvPr id="4" name="Content Placeholder 3"/>
          <p:cNvSpPr>
            <a:spLocks noGrp="1"/>
          </p:cNvSpPr>
          <p:nvPr>
            <p:ph sz="half" idx="2"/>
          </p:nvPr>
        </p:nvSpPr>
        <p:spPr/>
        <p:txBody>
          <a:bodyPr>
            <a:normAutofit/>
          </a:bodyPr>
          <a:lstStyle/>
          <a:p>
            <a:r>
              <a:rPr lang="en-US" dirty="0"/>
              <a:t>Continue practicing with expressions with more variables in operators. </a:t>
            </a:r>
          </a:p>
          <a:p>
            <a:r>
              <a:rPr lang="en-US" dirty="0"/>
              <a:t>For example, try:</a:t>
            </a:r>
          </a:p>
          <a:p>
            <a:pPr marL="0" indent="0">
              <a:buNone/>
            </a:pPr>
            <a:r>
              <a:rPr lang="en-US" dirty="0"/>
              <a:t>	r = not (a or b and c)</a:t>
            </a:r>
          </a:p>
          <a:p>
            <a:r>
              <a:rPr lang="en-US" dirty="0"/>
              <a:t>What do you expect to get?</a:t>
            </a:r>
          </a:p>
          <a:p>
            <a:endParaRPr lang="en-US" dirty="0"/>
          </a:p>
          <a:p>
            <a:endParaRPr lang="en-US" dirty="0"/>
          </a:p>
          <a:p>
            <a:r>
              <a:rPr lang="en-US" dirty="0"/>
              <a:t>This is a good moment to discuss the order of operations.</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15</a:t>
            </a:fld>
            <a:endParaRPr lang="en-US" dirty="0">
              <a:uFillTx/>
            </a:endParaRPr>
          </a:p>
        </p:txBody>
      </p:sp>
    </p:spTree>
    <p:extLst>
      <p:ext uri="{BB962C8B-B14F-4D97-AF65-F5344CB8AC3E}">
        <p14:creationId xmlns:p14="http://schemas.microsoft.com/office/powerpoint/2010/main" val="311132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logical operations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2838" y="2304493"/>
            <a:ext cx="4120286" cy="3377105"/>
          </a:xfrm>
        </p:spPr>
      </p:pic>
      <p:sp>
        <p:nvSpPr>
          <p:cNvPr id="4" name="Content Placeholder 3"/>
          <p:cNvSpPr>
            <a:spLocks noGrp="1"/>
          </p:cNvSpPr>
          <p:nvPr>
            <p:ph sz="half" idx="2"/>
          </p:nvPr>
        </p:nvSpPr>
        <p:spPr/>
        <p:txBody>
          <a:bodyPr>
            <a:normAutofit/>
          </a:bodyPr>
          <a:lstStyle/>
          <a:p>
            <a:r>
              <a:rPr lang="en-US" dirty="0"/>
              <a:t>In Python, </a:t>
            </a:r>
            <a:r>
              <a:rPr lang="en-US" b="1" dirty="0">
                <a:solidFill>
                  <a:srgbClr val="FFC000"/>
                </a:solidFill>
              </a:rPr>
              <a:t>not</a:t>
            </a:r>
            <a:r>
              <a:rPr lang="en-US" dirty="0">
                <a:solidFill>
                  <a:srgbClr val="FFC000"/>
                </a:solidFill>
              </a:rPr>
              <a:t> </a:t>
            </a:r>
            <a:r>
              <a:rPr lang="en-US" dirty="0"/>
              <a:t>has higher priority than </a:t>
            </a:r>
            <a:r>
              <a:rPr lang="en-US" b="1" dirty="0">
                <a:solidFill>
                  <a:srgbClr val="FFC000"/>
                </a:solidFill>
              </a:rPr>
              <a:t>and</a:t>
            </a:r>
            <a:r>
              <a:rPr lang="en-US" dirty="0">
                <a:solidFill>
                  <a:srgbClr val="FFC000"/>
                </a:solidFill>
              </a:rPr>
              <a:t> </a:t>
            </a:r>
            <a:r>
              <a:rPr lang="en-US" dirty="0"/>
              <a:t>and </a:t>
            </a:r>
            <a:r>
              <a:rPr lang="en-US" b="1" dirty="0">
                <a:solidFill>
                  <a:srgbClr val="FFC000"/>
                </a:solidFill>
              </a:rPr>
              <a:t>or</a:t>
            </a:r>
            <a:r>
              <a:rPr lang="en-US" dirty="0">
                <a:solidFill>
                  <a:srgbClr val="FFC000"/>
                </a:solidFill>
              </a:rPr>
              <a:t> </a:t>
            </a:r>
            <a:r>
              <a:rPr lang="en-US" dirty="0"/>
              <a:t>operators.</a:t>
            </a:r>
          </a:p>
          <a:p>
            <a:r>
              <a:rPr lang="en-US" dirty="0"/>
              <a:t>Expressions in parentheses are evaluated first.</a:t>
            </a:r>
          </a:p>
          <a:p>
            <a:endParaRPr lang="en-US" dirty="0"/>
          </a:p>
          <a:p>
            <a:r>
              <a:rPr lang="en-US" dirty="0"/>
              <a:t>But, how can we be sure?</a:t>
            </a:r>
          </a:p>
          <a:p>
            <a:r>
              <a:rPr lang="en-US" dirty="0"/>
              <a:t>Can you think of a test to confirm that </a:t>
            </a:r>
            <a:r>
              <a:rPr lang="en-US" b="1" dirty="0">
                <a:solidFill>
                  <a:srgbClr val="FFC000"/>
                </a:solidFill>
              </a:rPr>
              <a:t>not</a:t>
            </a:r>
            <a:r>
              <a:rPr lang="en-US" dirty="0">
                <a:solidFill>
                  <a:srgbClr val="FFC000"/>
                </a:solidFill>
              </a:rPr>
              <a:t> </a:t>
            </a:r>
            <a:r>
              <a:rPr lang="en-US" dirty="0"/>
              <a:t>is indeed executed before </a:t>
            </a:r>
            <a:r>
              <a:rPr lang="en-US" b="1" dirty="0">
                <a:solidFill>
                  <a:srgbClr val="FFC000"/>
                </a:solidFill>
              </a:rPr>
              <a:t>and</a:t>
            </a:r>
            <a:r>
              <a:rPr lang="en-US" dirty="0">
                <a:solidFill>
                  <a:srgbClr val="FFC000"/>
                </a:solidFill>
              </a:rPr>
              <a:t> </a:t>
            </a:r>
            <a:r>
              <a:rPr lang="en-US" dirty="0"/>
              <a:t>and </a:t>
            </a:r>
            <a:r>
              <a:rPr lang="en-US" b="1" dirty="0">
                <a:solidFill>
                  <a:srgbClr val="FFC000"/>
                </a:solidFill>
              </a:rPr>
              <a:t>or</a:t>
            </a:r>
            <a:r>
              <a:rPr lang="en-US" dirty="0"/>
              <a:t>?</a:t>
            </a: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16</a:t>
            </a:fld>
            <a:endParaRPr lang="en-US" dirty="0">
              <a:uFillTx/>
            </a:endParaRPr>
          </a:p>
        </p:txBody>
      </p:sp>
    </p:spTree>
    <p:extLst>
      <p:ext uri="{BB962C8B-B14F-4D97-AF65-F5344CB8AC3E}">
        <p14:creationId xmlns:p14="http://schemas.microsoft.com/office/powerpoint/2010/main" val="419708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logical operations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4089" y="2642992"/>
            <a:ext cx="4809670" cy="2638722"/>
          </a:xfrm>
        </p:spPr>
      </p:pic>
      <p:sp>
        <p:nvSpPr>
          <p:cNvPr id="4" name="Content Placeholder 3"/>
          <p:cNvSpPr>
            <a:spLocks noGrp="1"/>
          </p:cNvSpPr>
          <p:nvPr>
            <p:ph sz="half" idx="2"/>
          </p:nvPr>
        </p:nvSpPr>
        <p:spPr/>
        <p:txBody>
          <a:bodyPr>
            <a:normAutofit fontScale="92500" lnSpcReduction="10000"/>
          </a:bodyPr>
          <a:lstStyle/>
          <a:p>
            <a:r>
              <a:rPr lang="en-US" dirty="0"/>
              <a:t>Type:</a:t>
            </a:r>
          </a:p>
          <a:p>
            <a:pPr>
              <a:buFont typeface="+mj-lt"/>
              <a:buAutoNum type="arabicPeriod"/>
            </a:pPr>
            <a:r>
              <a:rPr lang="en-US" dirty="0"/>
              <a:t>not True or True</a:t>
            </a:r>
          </a:p>
          <a:p>
            <a:pPr>
              <a:buFont typeface="+mj-lt"/>
              <a:buAutoNum type="arabicPeriod"/>
            </a:pPr>
            <a:r>
              <a:rPr lang="en-US" dirty="0"/>
              <a:t>not (True or True)</a:t>
            </a:r>
          </a:p>
          <a:p>
            <a:r>
              <a:rPr lang="en-US" dirty="0"/>
              <a:t>Let’s assume (wrongly) that </a:t>
            </a:r>
            <a:r>
              <a:rPr lang="en-US" b="1" dirty="0">
                <a:solidFill>
                  <a:srgbClr val="FFC000"/>
                </a:solidFill>
              </a:rPr>
              <a:t>or</a:t>
            </a:r>
            <a:r>
              <a:rPr lang="en-US" dirty="0"/>
              <a:t> is evaluated first. That would lead to:</a:t>
            </a:r>
          </a:p>
          <a:p>
            <a:pPr>
              <a:buFont typeface="+mj-lt"/>
              <a:buAutoNum type="arabicPeriod"/>
            </a:pPr>
            <a:r>
              <a:rPr lang="en-US" dirty="0"/>
              <a:t>not </a:t>
            </a:r>
            <a:r>
              <a:rPr lang="en-US" b="1" i="1" dirty="0">
                <a:solidFill>
                  <a:srgbClr val="00B0F0"/>
                </a:solidFill>
              </a:rPr>
              <a:t>True or True</a:t>
            </a:r>
            <a:r>
              <a:rPr lang="en-US" dirty="0"/>
              <a:t> = not </a:t>
            </a:r>
            <a:r>
              <a:rPr lang="en-US" b="1" dirty="0">
                <a:solidFill>
                  <a:srgbClr val="00B0F0"/>
                </a:solidFill>
              </a:rPr>
              <a:t>True</a:t>
            </a:r>
            <a:r>
              <a:rPr lang="en-US" dirty="0"/>
              <a:t> = False</a:t>
            </a:r>
          </a:p>
          <a:p>
            <a:r>
              <a:rPr lang="en-US" dirty="0"/>
              <a:t>However, if we assume that </a:t>
            </a:r>
            <a:r>
              <a:rPr lang="en-US" b="1" dirty="0">
                <a:solidFill>
                  <a:srgbClr val="FFC000"/>
                </a:solidFill>
              </a:rPr>
              <a:t>not</a:t>
            </a:r>
            <a:r>
              <a:rPr lang="en-US" dirty="0">
                <a:solidFill>
                  <a:srgbClr val="FFC000"/>
                </a:solidFill>
              </a:rPr>
              <a:t> </a:t>
            </a:r>
            <a:r>
              <a:rPr lang="en-US" dirty="0"/>
              <a:t>is </a:t>
            </a:r>
            <a:r>
              <a:rPr lang="en-US" u="sng" dirty="0"/>
              <a:t>evaluated first</a:t>
            </a:r>
            <a:r>
              <a:rPr lang="en-US" dirty="0"/>
              <a:t> that would lead to:</a:t>
            </a:r>
          </a:p>
          <a:p>
            <a:pPr>
              <a:buFont typeface="+mj-lt"/>
              <a:buAutoNum type="arabicPeriod"/>
            </a:pPr>
            <a:r>
              <a:rPr lang="en-US" b="1" dirty="0">
                <a:solidFill>
                  <a:srgbClr val="00B0F0"/>
                </a:solidFill>
              </a:rPr>
              <a:t>not</a:t>
            </a:r>
            <a:r>
              <a:rPr lang="en-US" dirty="0">
                <a:solidFill>
                  <a:srgbClr val="00B0F0"/>
                </a:solidFill>
              </a:rPr>
              <a:t> </a:t>
            </a:r>
            <a:r>
              <a:rPr lang="en-US" b="1" dirty="0">
                <a:solidFill>
                  <a:srgbClr val="00B0F0"/>
                </a:solidFill>
              </a:rPr>
              <a:t>True</a:t>
            </a:r>
            <a:r>
              <a:rPr lang="en-US" dirty="0"/>
              <a:t> or True = </a:t>
            </a:r>
            <a:r>
              <a:rPr lang="en-US" b="1" dirty="0">
                <a:solidFill>
                  <a:srgbClr val="00B0F0"/>
                </a:solidFill>
              </a:rPr>
              <a:t>False</a:t>
            </a:r>
            <a:r>
              <a:rPr lang="en-US" dirty="0"/>
              <a:t> or True = True</a:t>
            </a:r>
          </a:p>
          <a:p>
            <a:r>
              <a:rPr lang="en-US" dirty="0"/>
              <a:t>… and that is the result we got.</a:t>
            </a:r>
          </a:p>
          <a:p>
            <a:r>
              <a:rPr lang="en-US" dirty="0"/>
              <a:t>The second line shows how parenthesis ( ) change the priority.</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17</a:t>
            </a:fld>
            <a:endParaRPr lang="en-US" dirty="0">
              <a:uFillTx/>
            </a:endParaRPr>
          </a:p>
        </p:txBody>
      </p:sp>
      <p:cxnSp>
        <p:nvCxnSpPr>
          <p:cNvPr id="15" name="Straight Arrow Connector 14"/>
          <p:cNvCxnSpPr/>
          <p:nvPr/>
        </p:nvCxnSpPr>
        <p:spPr>
          <a:xfrm flipH="1" flipV="1">
            <a:off x="2968669" y="3958225"/>
            <a:ext cx="2685824" cy="1102290"/>
          </a:xfrm>
          <a:prstGeom prst="straightConnector1">
            <a:avLst/>
          </a:prstGeom>
          <a:ln w="76200">
            <a:solidFill>
              <a:schemeClr val="accent3"/>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23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logical operations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9140" y="2340706"/>
            <a:ext cx="4794032" cy="3408742"/>
          </a:xfrm>
        </p:spPr>
      </p:pic>
      <p:sp>
        <p:nvSpPr>
          <p:cNvPr id="4" name="Content Placeholder 3"/>
          <p:cNvSpPr>
            <a:spLocks noGrp="1"/>
          </p:cNvSpPr>
          <p:nvPr>
            <p:ph sz="half" idx="2"/>
          </p:nvPr>
        </p:nvSpPr>
        <p:spPr/>
        <p:txBody>
          <a:bodyPr>
            <a:normAutofit/>
          </a:bodyPr>
          <a:lstStyle/>
          <a:p>
            <a:r>
              <a:rPr lang="en-US" dirty="0"/>
              <a:t>Let’s do the same for </a:t>
            </a:r>
            <a:r>
              <a:rPr lang="en-US" b="1" dirty="0">
                <a:solidFill>
                  <a:srgbClr val="FFC000"/>
                </a:solidFill>
              </a:rPr>
              <a:t>and</a:t>
            </a:r>
            <a:r>
              <a:rPr lang="en-US" dirty="0">
                <a:solidFill>
                  <a:srgbClr val="FFC000"/>
                </a:solidFill>
              </a:rPr>
              <a:t> </a:t>
            </a:r>
            <a:r>
              <a:rPr lang="en-US" dirty="0" err="1"/>
              <a:t>and</a:t>
            </a:r>
            <a:r>
              <a:rPr lang="en-US" dirty="0"/>
              <a:t> </a:t>
            </a:r>
            <a:r>
              <a:rPr lang="en-US" b="1" dirty="0">
                <a:solidFill>
                  <a:srgbClr val="FFC000"/>
                </a:solidFill>
              </a:rPr>
              <a:t>or</a:t>
            </a:r>
            <a:r>
              <a:rPr lang="en-US" dirty="0"/>
              <a:t>.</a:t>
            </a:r>
          </a:p>
          <a:p>
            <a:r>
              <a:rPr lang="en-US" dirty="0"/>
              <a:t>Try to think of an expression.</a:t>
            </a:r>
          </a:p>
          <a:p>
            <a:r>
              <a:rPr lang="en-US" dirty="0"/>
              <a:t>If you get stuck, use the following:</a:t>
            </a:r>
          </a:p>
          <a:p>
            <a:pPr>
              <a:buFont typeface="+mj-lt"/>
              <a:buAutoNum type="arabicPeriod"/>
            </a:pPr>
            <a:r>
              <a:rPr lang="en-US" sz="2400" dirty="0"/>
              <a:t>False and False or True</a:t>
            </a:r>
          </a:p>
          <a:p>
            <a:pPr>
              <a:buFont typeface="+mj-lt"/>
              <a:buAutoNum type="arabicPeriod"/>
            </a:pPr>
            <a:r>
              <a:rPr lang="en-US" sz="2400" dirty="0"/>
              <a:t>True or False and False</a:t>
            </a:r>
          </a:p>
          <a:p>
            <a:r>
              <a:rPr lang="en-US" dirty="0"/>
              <a:t>Based on the results, what do you conclude?</a:t>
            </a:r>
          </a:p>
          <a:p>
            <a:r>
              <a:rPr lang="en-US" dirty="0"/>
              <a:t>Do </a:t>
            </a:r>
            <a:r>
              <a:rPr lang="en-US" b="1" dirty="0">
                <a:solidFill>
                  <a:srgbClr val="FFC000"/>
                </a:solidFill>
              </a:rPr>
              <a:t>and</a:t>
            </a:r>
            <a:r>
              <a:rPr lang="en-US" dirty="0">
                <a:solidFill>
                  <a:srgbClr val="FFC000"/>
                </a:solidFill>
              </a:rPr>
              <a:t> </a:t>
            </a:r>
            <a:r>
              <a:rPr lang="en-US" dirty="0" err="1"/>
              <a:t>and</a:t>
            </a:r>
            <a:r>
              <a:rPr lang="en-US" dirty="0"/>
              <a:t> </a:t>
            </a:r>
            <a:r>
              <a:rPr lang="en-US" b="1" dirty="0">
                <a:solidFill>
                  <a:srgbClr val="FFC000"/>
                </a:solidFill>
              </a:rPr>
              <a:t>or </a:t>
            </a:r>
            <a:r>
              <a:rPr lang="en-US" dirty="0"/>
              <a:t>have the same priority?</a:t>
            </a:r>
          </a:p>
          <a:p>
            <a:r>
              <a:rPr lang="en-US" dirty="0"/>
              <a:t>Or is one of them evaluated first?</a:t>
            </a:r>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18</a:t>
            </a:fld>
            <a:endParaRPr lang="en-US" dirty="0">
              <a:uFillTx/>
            </a:endParaRPr>
          </a:p>
        </p:txBody>
      </p:sp>
    </p:spTree>
    <p:extLst>
      <p:ext uri="{BB962C8B-B14F-4D97-AF65-F5344CB8AC3E}">
        <p14:creationId xmlns:p14="http://schemas.microsoft.com/office/powerpoint/2010/main" val="262709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logical operations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9140" y="2340706"/>
            <a:ext cx="4794032" cy="3408742"/>
          </a:xfrm>
        </p:spPr>
      </p:pic>
      <p:sp>
        <p:nvSpPr>
          <p:cNvPr id="4" name="Content Placeholder 3"/>
          <p:cNvSpPr>
            <a:spLocks noGrp="1"/>
          </p:cNvSpPr>
          <p:nvPr>
            <p:ph sz="half" idx="2"/>
          </p:nvPr>
        </p:nvSpPr>
        <p:spPr/>
        <p:txBody>
          <a:bodyPr>
            <a:normAutofit/>
          </a:bodyPr>
          <a:lstStyle/>
          <a:p>
            <a:r>
              <a:rPr lang="en-US" dirty="0"/>
              <a:t>The example shows that actually </a:t>
            </a:r>
            <a:r>
              <a:rPr lang="en-US" b="1" dirty="0">
                <a:solidFill>
                  <a:srgbClr val="FFC000"/>
                </a:solidFill>
              </a:rPr>
              <a:t>and</a:t>
            </a:r>
            <a:r>
              <a:rPr lang="en-US" dirty="0">
                <a:solidFill>
                  <a:srgbClr val="FFC000"/>
                </a:solidFill>
              </a:rPr>
              <a:t> </a:t>
            </a:r>
            <a:r>
              <a:rPr lang="en-US" dirty="0"/>
              <a:t>is evaluated </a:t>
            </a:r>
            <a:r>
              <a:rPr lang="en-US" u="sng" dirty="0"/>
              <a:t>BEFORE</a:t>
            </a:r>
            <a:r>
              <a:rPr lang="en-US" dirty="0"/>
              <a:t> </a:t>
            </a:r>
            <a:r>
              <a:rPr lang="en-US" b="1" dirty="0">
                <a:solidFill>
                  <a:srgbClr val="FFC000"/>
                </a:solidFill>
              </a:rPr>
              <a:t>or</a:t>
            </a:r>
            <a:r>
              <a:rPr lang="en-US" dirty="0"/>
              <a:t>.</a:t>
            </a:r>
          </a:p>
          <a:p>
            <a:endParaRPr lang="en-US" dirty="0"/>
          </a:p>
          <a:p>
            <a:r>
              <a:rPr lang="en-US" dirty="0"/>
              <a:t>Therefore, the order of logical operations in Python is:</a:t>
            </a:r>
          </a:p>
          <a:p>
            <a:pPr>
              <a:buFont typeface="+mj-lt"/>
              <a:buAutoNum type="arabicPeriod"/>
            </a:pPr>
            <a:r>
              <a:rPr lang="en-US" b="1" i="1" dirty="0"/>
              <a:t>parentheses</a:t>
            </a:r>
            <a:r>
              <a:rPr lang="en-US" dirty="0"/>
              <a:t> ( )</a:t>
            </a:r>
          </a:p>
          <a:p>
            <a:pPr>
              <a:buFont typeface="+mj-lt"/>
              <a:buAutoNum type="arabicPeriod"/>
            </a:pPr>
            <a:r>
              <a:rPr lang="en-US" b="1" dirty="0">
                <a:solidFill>
                  <a:srgbClr val="FFC000"/>
                </a:solidFill>
              </a:rPr>
              <a:t>not</a:t>
            </a:r>
          </a:p>
          <a:p>
            <a:pPr>
              <a:buFont typeface="+mj-lt"/>
              <a:buAutoNum type="arabicPeriod"/>
            </a:pPr>
            <a:r>
              <a:rPr lang="en-US" b="1" dirty="0">
                <a:solidFill>
                  <a:srgbClr val="FFC000"/>
                </a:solidFill>
              </a:rPr>
              <a:t>and</a:t>
            </a:r>
          </a:p>
          <a:p>
            <a:pPr>
              <a:buFont typeface="+mj-lt"/>
              <a:buAutoNum type="arabicPeriod"/>
            </a:pPr>
            <a:r>
              <a:rPr lang="en-US" b="1" dirty="0">
                <a:solidFill>
                  <a:srgbClr val="FFC000"/>
                </a:solidFill>
              </a:rPr>
              <a:t>or</a:t>
            </a:r>
          </a:p>
          <a:p>
            <a:r>
              <a:rPr lang="en-US" dirty="0"/>
              <a:t>If you are in doubt, use parentheses.</a:t>
            </a:r>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19</a:t>
            </a:fld>
            <a:endParaRPr lang="en-US" dirty="0">
              <a:uFillTx/>
            </a:endParaRPr>
          </a:p>
        </p:txBody>
      </p:sp>
      <p:sp>
        <p:nvSpPr>
          <p:cNvPr id="3" name="Oval 2"/>
          <p:cNvSpPr/>
          <p:nvPr/>
        </p:nvSpPr>
        <p:spPr>
          <a:xfrm>
            <a:off x="1252603" y="3294345"/>
            <a:ext cx="2104372" cy="563671"/>
          </a:xfrm>
          <a:prstGeom prst="ellipse">
            <a:avLst/>
          </a:prstGeom>
          <a:noFill/>
          <a:ln w="76200">
            <a:solidFill>
              <a:schemeClr val="accent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7" name="Oval 6"/>
          <p:cNvSpPr/>
          <p:nvPr/>
        </p:nvSpPr>
        <p:spPr>
          <a:xfrm>
            <a:off x="2304789" y="4045077"/>
            <a:ext cx="2104372" cy="563671"/>
          </a:xfrm>
          <a:prstGeom prst="ellipse">
            <a:avLst/>
          </a:prstGeom>
          <a:noFill/>
          <a:ln w="76200">
            <a:solidFill>
              <a:schemeClr val="accent1"/>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8" name="TextBox 7"/>
          <p:cNvSpPr txBox="1"/>
          <p:nvPr/>
        </p:nvSpPr>
        <p:spPr>
          <a:xfrm>
            <a:off x="1795767" y="2870258"/>
            <a:ext cx="1390389" cy="461665"/>
          </a:xfrm>
          <a:prstGeom prst="rect">
            <a:avLst/>
          </a:prstGeom>
        </p:spPr>
        <p:txBody>
          <a:bodyPr wrap="square" rtlCol="0">
            <a:spAutoFit/>
          </a:bodyPr>
          <a:lstStyle/>
          <a:p>
            <a:r>
              <a:rPr lang="en-US" sz="2400" b="1" dirty="0">
                <a:solidFill>
                  <a:srgbClr val="FF0000"/>
                </a:solidFill>
              </a:rPr>
              <a:t>False</a:t>
            </a:r>
          </a:p>
        </p:txBody>
      </p:sp>
      <p:sp>
        <p:nvSpPr>
          <p:cNvPr id="9" name="TextBox 8"/>
          <p:cNvSpPr txBox="1"/>
          <p:nvPr/>
        </p:nvSpPr>
        <p:spPr>
          <a:xfrm>
            <a:off x="3054432" y="3694549"/>
            <a:ext cx="1390389" cy="461665"/>
          </a:xfrm>
          <a:prstGeom prst="rect">
            <a:avLst/>
          </a:prstGeom>
        </p:spPr>
        <p:txBody>
          <a:bodyPr wrap="square" rtlCol="0">
            <a:spAutoFit/>
          </a:bodyPr>
          <a:lstStyle/>
          <a:p>
            <a:r>
              <a:rPr lang="en-US" sz="2400" b="1" dirty="0">
                <a:solidFill>
                  <a:srgbClr val="FF0000"/>
                </a:solidFill>
              </a:rPr>
              <a:t>False</a:t>
            </a:r>
          </a:p>
        </p:txBody>
      </p:sp>
    </p:spTree>
    <p:extLst>
      <p:ext uri="{BB962C8B-B14F-4D97-AF65-F5344CB8AC3E}">
        <p14:creationId xmlns:p14="http://schemas.microsoft.com/office/powerpoint/2010/main" val="231692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randombar(horizontal)">
                                      <p:cBhvr>
                                        <p:cTn id="15" dur="500"/>
                                        <p:tgtEl>
                                          <p:spTgt spid="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p:spPr>
        <p:txBody>
          <a:bodyPr/>
          <a:lstStyle/>
          <a:p>
            <a:r>
              <a:rPr lang="en-US" sz="2800" dirty="0"/>
              <a:t>Overview of this lesson:</a:t>
            </a:r>
            <a:br>
              <a:rPr lang="en-US" dirty="0"/>
            </a:br>
            <a:r>
              <a:rPr lang="en-US" dirty="0"/>
              <a:t>	Boolean logic and branching algorithms</a:t>
            </a:r>
            <a:endParaRPr lang="en-US" sz="2800" dirty="0"/>
          </a:p>
        </p:txBody>
      </p:sp>
      <p:sp>
        <p:nvSpPr>
          <p:cNvPr id="3" name="Tijdelijke aanduiding voor inhoud 2"/>
          <p:cNvSpPr>
            <a:spLocks noGrp="1"/>
          </p:cNvSpPr>
          <p:nvPr>
            <p:ph idx="1"/>
          </p:nvPr>
        </p:nvSpPr>
        <p:spPr>
          <a:xfrm>
            <a:off x="785827" y="2726784"/>
            <a:ext cx="9985812" cy="2877604"/>
          </a:xfrm>
        </p:spPr>
        <p:txBody>
          <a:bodyPr>
            <a:normAutofit/>
          </a:bodyPr>
          <a:lstStyle/>
          <a:p>
            <a:r>
              <a:rPr lang="en-US" dirty="0"/>
              <a:t>Boolean logic in Python,</a:t>
            </a:r>
          </a:p>
          <a:p>
            <a:pPr lvl="1"/>
            <a:r>
              <a:rPr lang="en-US" dirty="0"/>
              <a:t>Logical variables, operators and the order,</a:t>
            </a:r>
          </a:p>
          <a:p>
            <a:r>
              <a:rPr lang="en-US" dirty="0"/>
              <a:t>Comparison and conditions,</a:t>
            </a:r>
          </a:p>
          <a:p>
            <a:r>
              <a:rPr lang="en-US" dirty="0"/>
              <a:t>Branching algorithms.</a:t>
            </a:r>
          </a:p>
          <a:p>
            <a:endParaRPr lang="en-US" dirty="0"/>
          </a:p>
          <a:p>
            <a:pPr marL="0" indent="0">
              <a:buNone/>
            </a:pPr>
            <a:endParaRPr lang="en-US" dirty="0"/>
          </a:p>
          <a:p>
            <a:endParaRPr lang="en-US" dirty="0"/>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2</a:t>
            </a:fld>
            <a:endParaRPr lang="en-US" dirty="0">
              <a:uFillTx/>
            </a:endParaRPr>
          </a:p>
        </p:txBody>
      </p:sp>
    </p:spTree>
    <p:extLst>
      <p:ext uri="{BB962C8B-B14F-4D97-AF65-F5344CB8AC3E}">
        <p14:creationId xmlns:p14="http://schemas.microsoft.com/office/powerpoint/2010/main" val="267675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Comparisons and conditions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20</a:t>
            </a:fld>
            <a:endParaRPr lang="en-US" dirty="0">
              <a:uFillTx/>
            </a:endParaRPr>
          </a:p>
        </p:txBody>
      </p:sp>
    </p:spTree>
    <p:extLst>
      <p:ext uri="{BB962C8B-B14F-4D97-AF65-F5344CB8AC3E}">
        <p14:creationId xmlns:p14="http://schemas.microsoft.com/office/powerpoint/2010/main" val="157740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sp>
        <p:nvSpPr>
          <p:cNvPr id="3" name="Content Placeholder 2"/>
          <p:cNvSpPr>
            <a:spLocks noGrp="1"/>
          </p:cNvSpPr>
          <p:nvPr>
            <p:ph idx="1"/>
          </p:nvPr>
        </p:nvSpPr>
        <p:spPr>
          <a:xfrm>
            <a:off x="1103312" y="2052918"/>
            <a:ext cx="9080348" cy="4195481"/>
          </a:xfrm>
        </p:spPr>
        <p:txBody>
          <a:bodyPr>
            <a:normAutofit fontScale="92500"/>
          </a:bodyPr>
          <a:lstStyle/>
          <a:p>
            <a:r>
              <a:rPr lang="en-US" b="1" dirty="0">
                <a:solidFill>
                  <a:srgbClr val="FFC000"/>
                </a:solidFill>
              </a:rPr>
              <a:t>Comparison operators </a:t>
            </a:r>
            <a:r>
              <a:rPr lang="en-US" dirty="0"/>
              <a:t>are used to compare two values.</a:t>
            </a:r>
          </a:p>
          <a:p>
            <a:r>
              <a:rPr lang="en-US" dirty="0"/>
              <a:t>In Python we have:</a:t>
            </a:r>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rgbClr val="FFC000"/>
                </a:solidFill>
              </a:rPr>
              <a:t>Comparison operator </a:t>
            </a:r>
            <a:r>
              <a:rPr lang="en-US" dirty="0"/>
              <a:t>will always </a:t>
            </a:r>
            <a:r>
              <a:rPr lang="en-US" u="sng" dirty="0"/>
              <a:t>return a Boolean value</a:t>
            </a:r>
            <a:r>
              <a:rPr lang="en-US" dirty="0"/>
              <a:t> (</a:t>
            </a:r>
            <a:r>
              <a:rPr lang="en-US" b="1" dirty="0"/>
              <a:t>True</a:t>
            </a:r>
            <a:r>
              <a:rPr lang="en-US" dirty="0"/>
              <a:t> or </a:t>
            </a:r>
            <a:r>
              <a:rPr lang="en-US" b="1" dirty="0"/>
              <a:t>False</a:t>
            </a:r>
            <a:r>
              <a:rPr lang="en-US" dirty="0"/>
              <a:t>).</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21</a:t>
            </a:fld>
            <a:endParaRPr lang="en-US" dirty="0">
              <a:uFillTx/>
            </a:endParaRPr>
          </a:p>
        </p:txBody>
      </p:sp>
      <p:graphicFrame>
        <p:nvGraphicFramePr>
          <p:cNvPr id="5" name="Table 4"/>
          <p:cNvGraphicFramePr>
            <a:graphicFrameLocks noGrp="1"/>
          </p:cNvGraphicFramePr>
          <p:nvPr>
            <p:extLst>
              <p:ext uri="{D42A27DB-BD31-4B8C-83A1-F6EECF244321}">
                <p14:modId xmlns:p14="http://schemas.microsoft.com/office/powerpoint/2010/main" val="879659035"/>
              </p:ext>
            </p:extLst>
          </p:nvPr>
        </p:nvGraphicFramePr>
        <p:xfrm>
          <a:off x="1512582" y="2974351"/>
          <a:ext cx="8127999" cy="2595880"/>
        </p:xfrm>
        <a:graphic>
          <a:graphicData uri="http://schemas.openxmlformats.org/drawingml/2006/table">
            <a:tbl>
              <a:tblPr firstRow="1" bandRow="1">
                <a:tableStyleId>{5C22544A-7EE6-4342-B048-85BDC9FD1C3A}</a:tableStyleId>
              </a:tblPr>
              <a:tblGrid>
                <a:gridCol w="2282804">
                  <a:extLst>
                    <a:ext uri="{9D8B030D-6E8A-4147-A177-3AD203B41FA5}">
                      <a16:colId xmlns:a16="http://schemas.microsoft.com/office/drawing/2014/main" val="20000"/>
                    </a:ext>
                  </a:extLst>
                </a:gridCol>
                <a:gridCol w="3135862">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dirty="0"/>
                        <a:t>Operator</a:t>
                      </a:r>
                    </a:p>
                  </a:txBody>
                  <a:tcPr/>
                </a:tc>
                <a:tc>
                  <a:txBody>
                    <a:bodyPr/>
                    <a:lstStyle/>
                    <a:p>
                      <a:pPr algn="ctr"/>
                      <a:r>
                        <a:rPr lang="en-US" dirty="0"/>
                        <a:t>Name</a:t>
                      </a:r>
                    </a:p>
                  </a:txBody>
                  <a:tcPr/>
                </a:tc>
                <a:tc>
                  <a:txBody>
                    <a:bodyPr/>
                    <a:lstStyle/>
                    <a:p>
                      <a:pPr algn="ctr"/>
                      <a:r>
                        <a:rPr lang="en-US" dirty="0"/>
                        <a:t>Example</a:t>
                      </a:r>
                    </a:p>
                  </a:txBody>
                  <a:tcPr/>
                </a:tc>
                <a:extLst>
                  <a:ext uri="{0D108BD9-81ED-4DB2-BD59-A6C34878D82A}">
                    <a16:rowId xmlns:a16="http://schemas.microsoft.com/office/drawing/2014/main" val="10000"/>
                  </a:ext>
                </a:extLst>
              </a:tr>
              <a:tr h="370840">
                <a:tc>
                  <a:txBody>
                    <a:bodyPr/>
                    <a:lstStyle/>
                    <a:p>
                      <a:pPr algn="ctr"/>
                      <a:r>
                        <a:rPr lang="en-US" dirty="0"/>
                        <a:t>==</a:t>
                      </a:r>
                    </a:p>
                  </a:txBody>
                  <a:tcPr/>
                </a:tc>
                <a:tc>
                  <a:txBody>
                    <a:bodyPr/>
                    <a:lstStyle/>
                    <a:p>
                      <a:r>
                        <a:rPr lang="en-US" dirty="0"/>
                        <a:t>equal</a:t>
                      </a:r>
                    </a:p>
                  </a:txBody>
                  <a:tcPr/>
                </a:tc>
                <a:tc>
                  <a:txBody>
                    <a:bodyPr/>
                    <a:lstStyle/>
                    <a:p>
                      <a:pPr algn="ctr"/>
                      <a:r>
                        <a:rPr lang="en-US" dirty="0"/>
                        <a:t>x == y</a:t>
                      </a:r>
                    </a:p>
                  </a:txBody>
                  <a:tcPr/>
                </a:tc>
                <a:extLst>
                  <a:ext uri="{0D108BD9-81ED-4DB2-BD59-A6C34878D82A}">
                    <a16:rowId xmlns:a16="http://schemas.microsoft.com/office/drawing/2014/main" val="10001"/>
                  </a:ext>
                </a:extLst>
              </a:tr>
              <a:tr h="370840">
                <a:tc>
                  <a:txBody>
                    <a:bodyPr/>
                    <a:lstStyle/>
                    <a:p>
                      <a:pPr algn="ctr"/>
                      <a:r>
                        <a:rPr lang="en-US" dirty="0"/>
                        <a:t>!=</a:t>
                      </a:r>
                    </a:p>
                  </a:txBody>
                  <a:tcPr/>
                </a:tc>
                <a:tc>
                  <a:txBody>
                    <a:bodyPr/>
                    <a:lstStyle/>
                    <a:p>
                      <a:r>
                        <a:rPr lang="en-US" dirty="0"/>
                        <a:t>not equal</a:t>
                      </a:r>
                    </a:p>
                  </a:txBody>
                  <a:tcPr/>
                </a:tc>
                <a:tc>
                  <a:txBody>
                    <a:bodyPr/>
                    <a:lstStyle/>
                    <a:p>
                      <a:pPr algn="ctr"/>
                      <a:r>
                        <a:rPr lang="en-US" dirty="0"/>
                        <a:t>x != y</a:t>
                      </a:r>
                    </a:p>
                  </a:txBody>
                  <a:tcPr/>
                </a:tc>
                <a:extLst>
                  <a:ext uri="{0D108BD9-81ED-4DB2-BD59-A6C34878D82A}">
                    <a16:rowId xmlns:a16="http://schemas.microsoft.com/office/drawing/2014/main" val="10002"/>
                  </a:ext>
                </a:extLst>
              </a:tr>
              <a:tr h="370840">
                <a:tc>
                  <a:txBody>
                    <a:bodyPr/>
                    <a:lstStyle/>
                    <a:p>
                      <a:pPr algn="ctr"/>
                      <a:r>
                        <a:rPr lang="en-US" dirty="0"/>
                        <a:t>&gt;</a:t>
                      </a:r>
                    </a:p>
                  </a:txBody>
                  <a:tcPr/>
                </a:tc>
                <a:tc>
                  <a:txBody>
                    <a:bodyPr/>
                    <a:lstStyle/>
                    <a:p>
                      <a:r>
                        <a:rPr lang="en-US" dirty="0"/>
                        <a:t>greater than</a:t>
                      </a:r>
                    </a:p>
                  </a:txBody>
                  <a:tcPr/>
                </a:tc>
                <a:tc>
                  <a:txBody>
                    <a:bodyPr/>
                    <a:lstStyle/>
                    <a:p>
                      <a:pPr algn="ctr"/>
                      <a:r>
                        <a:rPr lang="en-US" dirty="0"/>
                        <a:t>x &gt; y</a:t>
                      </a:r>
                    </a:p>
                  </a:txBody>
                  <a:tcPr/>
                </a:tc>
                <a:extLst>
                  <a:ext uri="{0D108BD9-81ED-4DB2-BD59-A6C34878D82A}">
                    <a16:rowId xmlns:a16="http://schemas.microsoft.com/office/drawing/2014/main" val="10003"/>
                  </a:ext>
                </a:extLst>
              </a:tr>
              <a:tr h="370840">
                <a:tc>
                  <a:txBody>
                    <a:bodyPr/>
                    <a:lstStyle/>
                    <a:p>
                      <a:pPr algn="ctr"/>
                      <a:r>
                        <a:rPr lang="en-US" dirty="0"/>
                        <a:t>&lt;</a:t>
                      </a:r>
                    </a:p>
                  </a:txBody>
                  <a:tcPr/>
                </a:tc>
                <a:tc>
                  <a:txBody>
                    <a:bodyPr/>
                    <a:lstStyle/>
                    <a:p>
                      <a:r>
                        <a:rPr lang="en-US" dirty="0"/>
                        <a:t>less than</a:t>
                      </a:r>
                    </a:p>
                  </a:txBody>
                  <a:tcPr/>
                </a:tc>
                <a:tc>
                  <a:txBody>
                    <a:bodyPr/>
                    <a:lstStyle/>
                    <a:p>
                      <a:pPr algn="ctr"/>
                      <a:r>
                        <a:rPr lang="en-US" dirty="0"/>
                        <a:t>x &lt; y</a:t>
                      </a:r>
                    </a:p>
                  </a:txBody>
                  <a:tcPr/>
                </a:tc>
                <a:extLst>
                  <a:ext uri="{0D108BD9-81ED-4DB2-BD59-A6C34878D82A}">
                    <a16:rowId xmlns:a16="http://schemas.microsoft.com/office/drawing/2014/main" val="10004"/>
                  </a:ext>
                </a:extLst>
              </a:tr>
              <a:tr h="370840">
                <a:tc>
                  <a:txBody>
                    <a:bodyPr/>
                    <a:lstStyle/>
                    <a:p>
                      <a:pPr algn="ctr"/>
                      <a:r>
                        <a:rPr lang="en-US" dirty="0"/>
                        <a:t>&gt;=</a:t>
                      </a:r>
                    </a:p>
                  </a:txBody>
                  <a:tcPr/>
                </a:tc>
                <a:tc>
                  <a:txBody>
                    <a:bodyPr/>
                    <a:lstStyle/>
                    <a:p>
                      <a:r>
                        <a:rPr lang="en-US" dirty="0"/>
                        <a:t>greater than or equal to</a:t>
                      </a:r>
                    </a:p>
                  </a:txBody>
                  <a:tcPr/>
                </a:tc>
                <a:tc>
                  <a:txBody>
                    <a:bodyPr/>
                    <a:lstStyle/>
                    <a:p>
                      <a:pPr algn="ctr"/>
                      <a:r>
                        <a:rPr lang="en-US" dirty="0"/>
                        <a:t>x &gt;=</a:t>
                      </a:r>
                      <a:r>
                        <a:rPr lang="en-US" baseline="0" dirty="0"/>
                        <a:t> y</a:t>
                      </a:r>
                      <a:endParaRPr lang="en-US" dirty="0"/>
                    </a:p>
                  </a:txBody>
                  <a:tcPr/>
                </a:tc>
                <a:extLst>
                  <a:ext uri="{0D108BD9-81ED-4DB2-BD59-A6C34878D82A}">
                    <a16:rowId xmlns:a16="http://schemas.microsoft.com/office/drawing/2014/main" val="10005"/>
                  </a:ext>
                </a:extLst>
              </a:tr>
              <a:tr h="370840">
                <a:tc>
                  <a:txBody>
                    <a:bodyPr/>
                    <a:lstStyle/>
                    <a:p>
                      <a:pPr algn="ctr"/>
                      <a:r>
                        <a:rPr lang="en-US" dirty="0"/>
                        <a:t>&lt;=</a:t>
                      </a:r>
                    </a:p>
                  </a:txBody>
                  <a:tcPr/>
                </a:tc>
                <a:tc>
                  <a:txBody>
                    <a:bodyPr/>
                    <a:lstStyle/>
                    <a:p>
                      <a:r>
                        <a:rPr lang="en-US" dirty="0"/>
                        <a:t>less than or equal to</a:t>
                      </a:r>
                    </a:p>
                  </a:txBody>
                  <a:tcPr/>
                </a:tc>
                <a:tc>
                  <a:txBody>
                    <a:bodyPr/>
                    <a:lstStyle/>
                    <a:p>
                      <a:pPr algn="ctr"/>
                      <a:r>
                        <a:rPr lang="en-US" dirty="0"/>
                        <a:t>x &lt;= y</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169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853248"/>
            <a:ext cx="4925998" cy="4565329"/>
          </a:xfrm>
        </p:spPr>
      </p:pic>
      <p:sp>
        <p:nvSpPr>
          <p:cNvPr id="4" name="Content Placeholder 3"/>
          <p:cNvSpPr>
            <a:spLocks noGrp="1"/>
          </p:cNvSpPr>
          <p:nvPr>
            <p:ph sz="half" idx="2"/>
          </p:nvPr>
        </p:nvSpPr>
        <p:spPr/>
        <p:txBody>
          <a:bodyPr>
            <a:normAutofit/>
          </a:bodyPr>
          <a:lstStyle/>
          <a:p>
            <a:r>
              <a:rPr lang="en-US" dirty="0"/>
              <a:t>This is self-explanatory, so we will only try a few:</a:t>
            </a:r>
          </a:p>
          <a:p>
            <a:pPr marL="0" indent="0">
              <a:buNone/>
            </a:pPr>
            <a:r>
              <a:rPr lang="en-US" dirty="0"/>
              <a:t>	5 == 3</a:t>
            </a:r>
          </a:p>
          <a:p>
            <a:pPr marL="0" indent="0">
              <a:buNone/>
            </a:pPr>
            <a:r>
              <a:rPr lang="en-US" dirty="0"/>
              <a:t>	5 == 5</a:t>
            </a:r>
          </a:p>
          <a:p>
            <a:pPr marL="0" indent="0">
              <a:buNone/>
            </a:pPr>
            <a:r>
              <a:rPr lang="en-US" dirty="0"/>
              <a:t>	2 &lt; 4</a:t>
            </a:r>
          </a:p>
          <a:p>
            <a:pPr marL="0" indent="0">
              <a:buNone/>
            </a:pPr>
            <a:r>
              <a:rPr lang="en-US" dirty="0"/>
              <a:t>	8 &lt; 5</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22</a:t>
            </a:fld>
            <a:endParaRPr lang="en-US" dirty="0">
              <a:uFillTx/>
            </a:endParaRPr>
          </a:p>
        </p:txBody>
      </p:sp>
    </p:spTree>
    <p:extLst>
      <p:ext uri="{BB962C8B-B14F-4D97-AF65-F5344CB8AC3E}">
        <p14:creationId xmlns:p14="http://schemas.microsoft.com/office/powerpoint/2010/main" val="2804341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1853248"/>
            <a:ext cx="4925998" cy="4565329"/>
          </a:xfrm>
        </p:spPr>
      </p:pic>
      <p:sp>
        <p:nvSpPr>
          <p:cNvPr id="4" name="Content Placeholder 3"/>
          <p:cNvSpPr>
            <a:spLocks noGrp="1"/>
          </p:cNvSpPr>
          <p:nvPr>
            <p:ph sz="half" idx="2"/>
          </p:nvPr>
        </p:nvSpPr>
        <p:spPr/>
        <p:txBody>
          <a:bodyPr>
            <a:normAutofit lnSpcReduction="10000"/>
          </a:bodyPr>
          <a:lstStyle/>
          <a:p>
            <a:r>
              <a:rPr lang="en-US" dirty="0"/>
              <a:t>Feel free to add variables and expressions:</a:t>
            </a:r>
          </a:p>
          <a:p>
            <a:pPr marL="0" indent="0">
              <a:buNone/>
            </a:pPr>
            <a:r>
              <a:rPr lang="en-US" dirty="0"/>
              <a:t>	a = 1</a:t>
            </a:r>
          </a:p>
          <a:p>
            <a:pPr marL="0" indent="0">
              <a:buNone/>
            </a:pPr>
            <a:r>
              <a:rPr lang="en-US" dirty="0"/>
              <a:t>	b = 10</a:t>
            </a:r>
          </a:p>
          <a:p>
            <a:pPr marL="0" indent="0">
              <a:buNone/>
            </a:pPr>
            <a:endParaRPr lang="en-US" dirty="0"/>
          </a:p>
          <a:p>
            <a:pPr marL="0" indent="0">
              <a:buNone/>
            </a:pPr>
            <a:r>
              <a:rPr lang="en-US" dirty="0"/>
              <a:t>	a &gt; b</a:t>
            </a:r>
          </a:p>
          <a:p>
            <a:pPr marL="0" indent="0">
              <a:buNone/>
            </a:pPr>
            <a:r>
              <a:rPr lang="en-US" dirty="0"/>
              <a:t>	a == b</a:t>
            </a:r>
          </a:p>
          <a:p>
            <a:pPr marL="0" indent="0">
              <a:buNone/>
            </a:pPr>
            <a:r>
              <a:rPr lang="en-US" dirty="0"/>
              <a:t>	a &lt; b</a:t>
            </a:r>
          </a:p>
          <a:p>
            <a:pPr marL="0" indent="0">
              <a:buNone/>
            </a:pPr>
            <a:r>
              <a:rPr lang="en-US" dirty="0"/>
              <a:t>	a + 20 &lt; b</a:t>
            </a:r>
          </a:p>
          <a:p>
            <a:pPr marL="0" indent="0">
              <a:buNone/>
            </a:pPr>
            <a:r>
              <a:rPr lang="en-US" dirty="0"/>
              <a:t>	a != b</a:t>
            </a:r>
          </a:p>
          <a:p>
            <a:pPr marL="0" indent="0">
              <a:buNone/>
            </a:pPr>
            <a:r>
              <a:rPr lang="en-US" dirty="0"/>
              <a:t>	a == b - 9</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23</a:t>
            </a:fld>
            <a:endParaRPr lang="en-US" dirty="0">
              <a:uFillTx/>
            </a:endParaRPr>
          </a:p>
        </p:txBody>
      </p:sp>
    </p:spTree>
    <p:extLst>
      <p:ext uri="{BB962C8B-B14F-4D97-AF65-F5344CB8AC3E}">
        <p14:creationId xmlns:p14="http://schemas.microsoft.com/office/powerpoint/2010/main" val="8320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vs comparing values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9582" y="3114198"/>
            <a:ext cx="2401252" cy="3179497"/>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24</a:t>
            </a:fld>
            <a:endParaRPr lang="en-US" dirty="0">
              <a:uFillTx/>
            </a:endParaRPr>
          </a:p>
        </p:txBody>
      </p:sp>
      <p:sp>
        <p:nvSpPr>
          <p:cNvPr id="6" name="Oval Callout 5"/>
          <p:cNvSpPr/>
          <p:nvPr/>
        </p:nvSpPr>
        <p:spPr>
          <a:xfrm>
            <a:off x="1188929" y="1564189"/>
            <a:ext cx="6158947" cy="2844973"/>
          </a:xfrm>
          <a:prstGeom prst="wedgeEllipseCallout">
            <a:avLst>
              <a:gd name="adj1" fmla="val 51468"/>
              <a:gd name="adj2" fmla="val 54679"/>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bg1"/>
                </a:solidFill>
              </a:rPr>
              <a:t>A very common mistake with</a:t>
            </a:r>
          </a:p>
          <a:p>
            <a:pPr algn="ctr"/>
            <a:r>
              <a:rPr lang="en-US" b="1" dirty="0">
                <a:ln/>
                <a:solidFill>
                  <a:schemeClr val="bg1"/>
                </a:solidFill>
              </a:rPr>
              <a:t>novice programmers is to use assignment operator (=) in place of comparison operator (==)!</a:t>
            </a:r>
          </a:p>
          <a:p>
            <a:pPr algn="ctr"/>
            <a:r>
              <a:rPr lang="en-US" b="1" dirty="0">
                <a:ln/>
                <a:solidFill>
                  <a:schemeClr val="bg1"/>
                </a:solidFill>
              </a:rPr>
              <a:t>-----------------------</a:t>
            </a:r>
          </a:p>
          <a:p>
            <a:pPr algn="ctr"/>
            <a:r>
              <a:rPr lang="en-US" b="1" dirty="0">
                <a:ln/>
                <a:solidFill>
                  <a:schemeClr val="bg1"/>
                </a:solidFill>
              </a:rPr>
              <a:t>A == B compares A and B returning either True or False!</a:t>
            </a:r>
          </a:p>
          <a:p>
            <a:pPr algn="ctr"/>
            <a:r>
              <a:rPr lang="en-US" b="1" dirty="0">
                <a:ln/>
                <a:solidFill>
                  <a:schemeClr val="bg1"/>
                </a:solidFill>
              </a:rPr>
              <a:t>A = B will bind the value variable B has to variable A!!!</a:t>
            </a:r>
          </a:p>
        </p:txBody>
      </p:sp>
    </p:spTree>
    <p:extLst>
      <p:ext uri="{BB962C8B-B14F-4D97-AF65-F5344CB8AC3E}">
        <p14:creationId xmlns:p14="http://schemas.microsoft.com/office/powerpoint/2010/main" val="210631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vs comparing values</a:t>
            </a:r>
            <a:br>
              <a:rPr lang="en-US" dirty="0"/>
            </a:br>
            <a:r>
              <a:rPr lang="en-US" dirty="0"/>
              <a:t>(typical error)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414042"/>
            <a:ext cx="4925998" cy="3443740"/>
          </a:xfrm>
        </p:spPr>
      </p:pic>
      <p:sp>
        <p:nvSpPr>
          <p:cNvPr id="4" name="Content Placeholder 3"/>
          <p:cNvSpPr>
            <a:spLocks noGrp="1"/>
          </p:cNvSpPr>
          <p:nvPr>
            <p:ph sz="half" idx="2"/>
          </p:nvPr>
        </p:nvSpPr>
        <p:spPr/>
        <p:txBody>
          <a:bodyPr>
            <a:normAutofit/>
          </a:bodyPr>
          <a:lstStyle/>
          <a:p>
            <a:r>
              <a:rPr lang="en-US" dirty="0"/>
              <a:t>This illustrates an error that often occurs with beginners to programming. </a:t>
            </a:r>
          </a:p>
          <a:p>
            <a:endParaRPr lang="en-US" dirty="0"/>
          </a:p>
          <a:p>
            <a:r>
              <a:rPr lang="en-US" dirty="0"/>
              <a:t>If you mistakenly use ‘ </a:t>
            </a:r>
            <a:r>
              <a:rPr lang="en-US" b="1" dirty="0">
                <a:solidFill>
                  <a:srgbClr val="FFC000"/>
                </a:solidFill>
              </a:rPr>
              <a:t>=</a:t>
            </a:r>
            <a:r>
              <a:rPr lang="en-US" dirty="0"/>
              <a:t> ’ </a:t>
            </a:r>
            <a:r>
              <a:rPr lang="en-US" b="1" dirty="0"/>
              <a:t>assignment</a:t>
            </a:r>
            <a:r>
              <a:rPr lang="en-US" dirty="0"/>
              <a:t> instead of ‘ </a:t>
            </a:r>
            <a:r>
              <a:rPr lang="en-US" b="1" dirty="0">
                <a:solidFill>
                  <a:srgbClr val="FFC000"/>
                </a:solidFill>
              </a:rPr>
              <a:t>==</a:t>
            </a:r>
            <a:r>
              <a:rPr lang="en-US" dirty="0"/>
              <a:t> ’ </a:t>
            </a:r>
            <a:r>
              <a:rPr lang="en-US" b="1" dirty="0"/>
              <a:t>comparison – equal</a:t>
            </a:r>
            <a:r>
              <a:rPr lang="en-US" dirty="0"/>
              <a:t>, you will overwrite one of the variables!</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25</a:t>
            </a:fld>
            <a:endParaRPr lang="en-US" dirty="0">
              <a:uFillTx/>
            </a:endParaRPr>
          </a:p>
        </p:txBody>
      </p:sp>
      <p:sp>
        <p:nvSpPr>
          <p:cNvPr id="3" name="Rounded Rectangle 2"/>
          <p:cNvSpPr/>
          <p:nvPr/>
        </p:nvSpPr>
        <p:spPr>
          <a:xfrm>
            <a:off x="363255" y="4722312"/>
            <a:ext cx="2016690" cy="776614"/>
          </a:xfrm>
          <a:prstGeom prst="roundRect">
            <a:avLst/>
          </a:prstGeom>
          <a:noFill/>
          <a:ln w="76200">
            <a:solidFill>
              <a:srgbClr val="C00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75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sp>
        <p:nvSpPr>
          <p:cNvPr id="3" name="Content Placeholder 2"/>
          <p:cNvSpPr>
            <a:spLocks noGrp="1"/>
          </p:cNvSpPr>
          <p:nvPr>
            <p:ph idx="1"/>
          </p:nvPr>
        </p:nvSpPr>
        <p:spPr/>
        <p:txBody>
          <a:bodyPr/>
          <a:lstStyle/>
          <a:p>
            <a:r>
              <a:rPr lang="en-US" dirty="0"/>
              <a:t>There is a saying that “true programming” starts the moment we introduce conditions.</a:t>
            </a:r>
          </a:p>
          <a:p>
            <a:r>
              <a:rPr lang="en-US" dirty="0"/>
              <a:t>So far, we have covered Boolean variables, operators and comparison.</a:t>
            </a:r>
          </a:p>
          <a:p>
            <a:r>
              <a:rPr lang="en-US" dirty="0"/>
              <a:t>This gives us all the tools we need to move on to conditions.</a:t>
            </a:r>
          </a:p>
          <a:p>
            <a:endParaRPr lang="en-US" dirty="0"/>
          </a:p>
          <a:p>
            <a:r>
              <a:rPr lang="en-US" b="1" dirty="0">
                <a:solidFill>
                  <a:srgbClr val="FFC000"/>
                </a:solidFill>
              </a:rPr>
              <a:t>Conditions</a:t>
            </a:r>
            <a:r>
              <a:rPr lang="en-US" dirty="0">
                <a:solidFill>
                  <a:srgbClr val="FFC000"/>
                </a:solidFill>
              </a:rPr>
              <a:t> </a:t>
            </a:r>
            <a:r>
              <a:rPr lang="en-US" dirty="0"/>
              <a:t>in Python are </a:t>
            </a:r>
            <a:r>
              <a:rPr lang="en-US" sz="2800" b="1" dirty="0"/>
              <a:t>if … (</a:t>
            </a:r>
            <a:r>
              <a:rPr lang="en-US" sz="2800" b="1" i="1" dirty="0"/>
              <a:t>then</a:t>
            </a:r>
            <a:r>
              <a:rPr lang="en-US" sz="2800" b="1" dirty="0"/>
              <a:t>) … else … </a:t>
            </a:r>
            <a:r>
              <a:rPr lang="en-US" dirty="0"/>
              <a:t>statements that direct the flow of the program.</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26</a:t>
            </a:fld>
            <a:endParaRPr lang="en-US" dirty="0">
              <a:uFillTx/>
            </a:endParaRPr>
          </a:p>
        </p:txBody>
      </p:sp>
    </p:spTree>
    <p:extLst>
      <p:ext uri="{BB962C8B-B14F-4D97-AF65-F5344CB8AC3E}">
        <p14:creationId xmlns:p14="http://schemas.microsoft.com/office/powerpoint/2010/main" val="1604824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a:xfrm>
            <a:off x="828676" y="2052918"/>
            <a:ext cx="10072688" cy="4195481"/>
          </a:xfrm>
        </p:spPr>
        <p:txBody>
          <a:bodyPr>
            <a:normAutofit fontScale="92500" lnSpcReduction="20000"/>
          </a:bodyPr>
          <a:lstStyle/>
          <a:p>
            <a:r>
              <a:rPr lang="en-US" dirty="0"/>
              <a:t>if … (</a:t>
            </a:r>
            <a:r>
              <a:rPr lang="en-US" i="1" dirty="0"/>
              <a:t>then</a:t>
            </a:r>
            <a:r>
              <a:rPr lang="en-US" dirty="0"/>
              <a:t>) … is the first condition we will cover.</a:t>
            </a:r>
          </a:p>
          <a:p>
            <a:r>
              <a:rPr lang="en-US" dirty="0"/>
              <a:t>It starts with the </a:t>
            </a:r>
            <a:r>
              <a:rPr lang="en-US" b="1" dirty="0">
                <a:solidFill>
                  <a:srgbClr val="FFC000"/>
                </a:solidFill>
              </a:rPr>
              <a:t>if</a:t>
            </a:r>
            <a:r>
              <a:rPr lang="en-US" dirty="0"/>
              <a:t> keyword, followed by </a:t>
            </a:r>
            <a:r>
              <a:rPr lang="en-US" b="1" u="sng" dirty="0">
                <a:solidFill>
                  <a:srgbClr val="00B0F0"/>
                </a:solidFill>
              </a:rPr>
              <a:t>an expression</a:t>
            </a:r>
            <a:r>
              <a:rPr lang="en-US" dirty="0">
                <a:solidFill>
                  <a:srgbClr val="00B0F0"/>
                </a:solidFill>
              </a:rPr>
              <a:t> </a:t>
            </a:r>
            <a:r>
              <a:rPr lang="en-US" dirty="0"/>
              <a:t>(Boolean value or condition).</a:t>
            </a:r>
          </a:p>
          <a:p>
            <a:r>
              <a:rPr lang="en-US" dirty="0"/>
              <a:t>After the expression we use the </a:t>
            </a:r>
            <a:r>
              <a:rPr lang="en-US" b="1" dirty="0">
                <a:solidFill>
                  <a:srgbClr val="FFC000"/>
                </a:solidFill>
              </a:rPr>
              <a:t>:</a:t>
            </a:r>
            <a:r>
              <a:rPr lang="en-US" dirty="0"/>
              <a:t> sign (colon) to denote the end of the expression.</a:t>
            </a:r>
          </a:p>
          <a:p>
            <a:r>
              <a:rPr lang="en-US" dirty="0"/>
              <a:t>At the end (new line, plus indentation) we add one or more </a:t>
            </a:r>
            <a:r>
              <a:rPr lang="en-US" dirty="0">
                <a:solidFill>
                  <a:srgbClr val="92D050"/>
                </a:solidFill>
              </a:rPr>
              <a:t>statements</a:t>
            </a:r>
            <a:r>
              <a:rPr lang="en-US" dirty="0"/>
              <a:t> (program lines).</a:t>
            </a:r>
          </a:p>
          <a:p>
            <a:endParaRPr lang="en-US" dirty="0"/>
          </a:p>
          <a:p>
            <a:r>
              <a:rPr lang="en-US" dirty="0"/>
              <a:t>When Python encounters </a:t>
            </a:r>
            <a:r>
              <a:rPr lang="en-US" b="1" dirty="0">
                <a:solidFill>
                  <a:srgbClr val="FFC000"/>
                </a:solidFill>
              </a:rPr>
              <a:t>if</a:t>
            </a:r>
            <a:r>
              <a:rPr lang="en-US" dirty="0"/>
              <a:t> … (</a:t>
            </a:r>
            <a:r>
              <a:rPr lang="en-US" i="1" dirty="0"/>
              <a:t>then</a:t>
            </a:r>
            <a:r>
              <a:rPr lang="en-US" dirty="0"/>
              <a:t>) … statement, it will:</a:t>
            </a:r>
          </a:p>
          <a:p>
            <a:r>
              <a:rPr lang="en-US" dirty="0"/>
              <a:t>Evaluate the </a:t>
            </a:r>
            <a:r>
              <a:rPr lang="en-US" dirty="0">
                <a:solidFill>
                  <a:srgbClr val="00B0F0"/>
                </a:solidFill>
              </a:rPr>
              <a:t>expression</a:t>
            </a:r>
            <a:r>
              <a:rPr lang="en-US" dirty="0"/>
              <a:t>,</a:t>
            </a:r>
          </a:p>
          <a:p>
            <a:r>
              <a:rPr lang="en-US" dirty="0"/>
              <a:t>If the expression is True</a:t>
            </a:r>
          </a:p>
          <a:p>
            <a:pPr lvl="1"/>
            <a:r>
              <a:rPr lang="en-US" dirty="0"/>
              <a:t>Python will execute statements after the </a:t>
            </a:r>
            <a:r>
              <a:rPr lang="en-US" b="1" dirty="0">
                <a:solidFill>
                  <a:srgbClr val="FFC000"/>
                </a:solidFill>
              </a:rPr>
              <a:t>:</a:t>
            </a:r>
            <a:r>
              <a:rPr lang="en-US" dirty="0"/>
              <a:t> sign.</a:t>
            </a:r>
          </a:p>
          <a:p>
            <a:pPr lvl="1"/>
            <a:r>
              <a:rPr lang="en-US" dirty="0"/>
              <a:t>If not, it will just skip them and do nothing.</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27</a:t>
            </a:fld>
            <a:endParaRPr lang="en-US" dirty="0">
              <a:uFillTx/>
            </a:endParaRPr>
          </a:p>
        </p:txBody>
      </p:sp>
    </p:spTree>
    <p:extLst>
      <p:ext uri="{BB962C8B-B14F-4D97-AF65-F5344CB8AC3E}">
        <p14:creationId xmlns:p14="http://schemas.microsoft.com/office/powerpoint/2010/main" val="3332628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p:txBody>
          <a:bodyPr/>
          <a:lstStyle/>
          <a:p>
            <a:r>
              <a:rPr lang="en-US" dirty="0"/>
              <a:t>Let’s take a closer look:</a:t>
            </a:r>
          </a:p>
          <a:p>
            <a:pPr marL="0" indent="0">
              <a:buNone/>
            </a:pPr>
            <a:r>
              <a:rPr lang="en-US" sz="3200" b="1" dirty="0">
                <a:solidFill>
                  <a:srgbClr val="92D050"/>
                </a:solidFill>
              </a:rPr>
              <a:t>	</a:t>
            </a:r>
            <a:r>
              <a:rPr lang="en-US" sz="3200" b="1" dirty="0">
                <a:solidFill>
                  <a:srgbClr val="FFC000"/>
                </a:solidFill>
              </a:rPr>
              <a:t>if </a:t>
            </a:r>
            <a:r>
              <a:rPr lang="en-US" sz="3200" i="1" dirty="0">
                <a:solidFill>
                  <a:srgbClr val="00B0F0"/>
                </a:solidFill>
              </a:rPr>
              <a:t>expression</a:t>
            </a:r>
            <a:r>
              <a:rPr lang="en-US" sz="3200" b="1" dirty="0">
                <a:solidFill>
                  <a:srgbClr val="FFC000"/>
                </a:solidFill>
              </a:rPr>
              <a:t>:</a:t>
            </a:r>
          </a:p>
          <a:p>
            <a:pPr marL="0" indent="0">
              <a:buNone/>
            </a:pPr>
            <a:r>
              <a:rPr lang="en-US" sz="3200" dirty="0">
                <a:solidFill>
                  <a:srgbClr val="00B0F0"/>
                </a:solidFill>
              </a:rPr>
              <a:t>		</a:t>
            </a:r>
            <a:r>
              <a:rPr lang="en-US" sz="3200" i="1" dirty="0">
                <a:solidFill>
                  <a:srgbClr val="92D050"/>
                </a:solidFill>
              </a:rPr>
              <a:t>statement(s)</a:t>
            </a:r>
          </a:p>
          <a:p>
            <a:pPr marL="0" indent="0">
              <a:buNone/>
            </a:pPr>
            <a:endParaRPr lang="en-US" sz="3200" dirty="0"/>
          </a:p>
          <a:p>
            <a:pPr marL="0" indent="0">
              <a:buNone/>
            </a:pPr>
            <a:r>
              <a:rPr lang="en-US" sz="3200"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28</a:t>
            </a:fld>
            <a:endParaRPr lang="en-US" dirty="0">
              <a:uFillTx/>
            </a:endParaRPr>
          </a:p>
        </p:txBody>
      </p:sp>
      <p:sp>
        <p:nvSpPr>
          <p:cNvPr id="5" name="TextBox 4"/>
          <p:cNvSpPr txBox="1"/>
          <p:nvPr/>
        </p:nvSpPr>
        <p:spPr>
          <a:xfrm>
            <a:off x="741690" y="5650961"/>
            <a:ext cx="6518131" cy="338554"/>
          </a:xfrm>
          <a:prstGeom prst="rect">
            <a:avLst/>
          </a:prstGeom>
        </p:spPr>
        <p:txBody>
          <a:bodyPr wrap="none" rtlCol="0">
            <a:spAutoFit/>
          </a:bodyPr>
          <a:lstStyle/>
          <a:p>
            <a:r>
              <a:rPr lang="en-US" sz="1600" dirty="0">
                <a:solidFill>
                  <a:srgbClr val="FFC000"/>
                </a:solidFill>
              </a:rPr>
              <a:t>This is the keyword that tells Python we are using an IF statement</a:t>
            </a:r>
          </a:p>
        </p:txBody>
      </p:sp>
      <p:sp>
        <p:nvSpPr>
          <p:cNvPr id="7" name="TextBox 6"/>
          <p:cNvSpPr txBox="1"/>
          <p:nvPr/>
        </p:nvSpPr>
        <p:spPr>
          <a:xfrm>
            <a:off x="4565862" y="1049680"/>
            <a:ext cx="5892960" cy="584775"/>
          </a:xfrm>
          <a:prstGeom prst="rect">
            <a:avLst/>
          </a:prstGeom>
        </p:spPr>
        <p:txBody>
          <a:bodyPr wrap="none" rtlCol="0">
            <a:spAutoFit/>
          </a:bodyPr>
          <a:lstStyle/>
          <a:p>
            <a:r>
              <a:rPr lang="en-US" sz="1600" dirty="0">
                <a:solidFill>
                  <a:srgbClr val="00B0F0"/>
                </a:solidFill>
              </a:rPr>
              <a:t>This is some expression that must evaluate to True or False.</a:t>
            </a:r>
          </a:p>
          <a:p>
            <a:r>
              <a:rPr lang="en-US" sz="1600" dirty="0">
                <a:solidFill>
                  <a:srgbClr val="00B0F0"/>
                </a:solidFill>
              </a:rPr>
              <a:t>E.g. 	A &gt; 0, 	M != N,	not(P and Q), 	True, 	…</a:t>
            </a:r>
          </a:p>
        </p:txBody>
      </p:sp>
      <p:sp>
        <p:nvSpPr>
          <p:cNvPr id="8" name="TextBox 7"/>
          <p:cNvSpPr txBox="1"/>
          <p:nvPr/>
        </p:nvSpPr>
        <p:spPr>
          <a:xfrm>
            <a:off x="5956526" y="3771534"/>
            <a:ext cx="3664786" cy="830997"/>
          </a:xfrm>
          <a:prstGeom prst="rect">
            <a:avLst/>
          </a:prstGeom>
        </p:spPr>
        <p:txBody>
          <a:bodyPr wrap="none" rtlCol="0">
            <a:spAutoFit/>
          </a:bodyPr>
          <a:lstStyle/>
          <a:p>
            <a:r>
              <a:rPr lang="en-US" sz="1600" dirty="0">
                <a:solidFill>
                  <a:srgbClr val="92D050"/>
                </a:solidFill>
              </a:rPr>
              <a:t>One or more program statements.</a:t>
            </a:r>
          </a:p>
          <a:p>
            <a:r>
              <a:rPr lang="en-US" sz="1600" dirty="0">
                <a:solidFill>
                  <a:srgbClr val="92D050"/>
                </a:solidFill>
              </a:rPr>
              <a:t>It is these statements that will be </a:t>
            </a:r>
          </a:p>
          <a:p>
            <a:r>
              <a:rPr lang="en-US" sz="1600" dirty="0">
                <a:solidFill>
                  <a:srgbClr val="92D050"/>
                </a:solidFill>
              </a:rPr>
              <a:t>	executed if </a:t>
            </a:r>
            <a:r>
              <a:rPr lang="en-US" sz="1600" dirty="0">
                <a:solidFill>
                  <a:srgbClr val="00B0F0"/>
                </a:solidFill>
              </a:rPr>
              <a:t>expression == True</a:t>
            </a:r>
            <a:r>
              <a:rPr lang="en-US" sz="1600" dirty="0">
                <a:solidFill>
                  <a:srgbClr val="92D050"/>
                </a:solidFill>
              </a:rPr>
              <a:t>.</a:t>
            </a:r>
          </a:p>
        </p:txBody>
      </p:sp>
      <p:cxnSp>
        <p:nvCxnSpPr>
          <p:cNvPr id="10" name="Straight Arrow Connector 9"/>
          <p:cNvCxnSpPr/>
          <p:nvPr/>
        </p:nvCxnSpPr>
        <p:spPr>
          <a:xfrm flipV="1">
            <a:off x="1409700" y="3060700"/>
            <a:ext cx="318892" cy="2331378"/>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712982" y="3660751"/>
            <a:ext cx="2067595" cy="533194"/>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3440411" y="1652690"/>
            <a:ext cx="1294426" cy="918882"/>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5576582" y="2646848"/>
            <a:ext cx="5881738" cy="338554"/>
          </a:xfrm>
          <a:prstGeom prst="rect">
            <a:avLst/>
          </a:prstGeom>
        </p:spPr>
        <p:txBody>
          <a:bodyPr wrap="none" rtlCol="0">
            <a:spAutoFit/>
          </a:bodyPr>
          <a:lstStyle/>
          <a:p>
            <a:r>
              <a:rPr lang="en-US" sz="1600" b="1" dirty="0">
                <a:solidFill>
                  <a:srgbClr val="FFC000"/>
                </a:solidFill>
              </a:rPr>
              <a:t>‘ : ‘</a:t>
            </a:r>
            <a:r>
              <a:rPr lang="en-US" sz="1600" dirty="0">
                <a:solidFill>
                  <a:srgbClr val="FFC000"/>
                </a:solidFill>
              </a:rPr>
              <a:t> denotes the end of expression; it can be read as THEN</a:t>
            </a:r>
          </a:p>
        </p:txBody>
      </p:sp>
      <p:cxnSp>
        <p:nvCxnSpPr>
          <p:cNvPr id="23" name="Straight Arrow Connector 22"/>
          <p:cNvCxnSpPr/>
          <p:nvPr/>
        </p:nvCxnSpPr>
        <p:spPr>
          <a:xfrm flipH="1" flipV="1">
            <a:off x="4321480" y="2818356"/>
            <a:ext cx="1026992" cy="12099"/>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59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3"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6"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1+#ppt_w/2"/>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p:txBody>
          <a:bodyPr>
            <a:normAutofit/>
          </a:bodyPr>
          <a:lstStyle/>
          <a:p>
            <a:r>
              <a:rPr lang="en-US" dirty="0"/>
              <a:t>Below you can find the flowchart for </a:t>
            </a:r>
            <a:r>
              <a:rPr lang="en-US" b="1" dirty="0">
                <a:solidFill>
                  <a:srgbClr val="FFC000"/>
                </a:solidFill>
              </a:rPr>
              <a:t>if</a:t>
            </a:r>
            <a:r>
              <a:rPr lang="en-US" dirty="0"/>
              <a:t> statements in general.</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29</a:t>
            </a:fld>
            <a:endParaRPr lang="en-US" dirty="0">
              <a:uFillTx/>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547" y="2621460"/>
            <a:ext cx="3728070" cy="3826609"/>
          </a:xfrm>
          <a:prstGeom prst="rect">
            <a:avLst/>
          </a:prstGeom>
        </p:spPr>
      </p:pic>
    </p:spTree>
    <p:extLst>
      <p:ext uri="{BB962C8B-B14F-4D97-AF65-F5344CB8AC3E}">
        <p14:creationId xmlns:p14="http://schemas.microsoft.com/office/powerpoint/2010/main" val="224939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1160" y="807391"/>
            <a:ext cx="11496878" cy="1400530"/>
          </a:xfrm>
          <a:noFill/>
        </p:spPr>
        <p:txBody>
          <a:bodyPr/>
          <a:lstStyle/>
          <a:p>
            <a:r>
              <a:rPr lang="en-US" sz="2800" dirty="0"/>
              <a:t>Overview of this lesson:</a:t>
            </a:r>
            <a:br>
              <a:rPr lang="en-US" dirty="0"/>
            </a:br>
            <a:r>
              <a:rPr lang="en-US" dirty="0"/>
              <a:t>	Boolean logic and branching algorithms</a:t>
            </a:r>
            <a:endParaRPr lang="en-US" sz="2800" dirty="0"/>
          </a:p>
        </p:txBody>
      </p:sp>
      <p:sp>
        <p:nvSpPr>
          <p:cNvPr id="3" name="Tijdelijke aanduiding voor inhoud 2"/>
          <p:cNvSpPr>
            <a:spLocks noGrp="1"/>
          </p:cNvSpPr>
          <p:nvPr>
            <p:ph idx="1"/>
          </p:nvPr>
        </p:nvSpPr>
        <p:spPr>
          <a:xfrm>
            <a:off x="785827" y="2207921"/>
            <a:ext cx="9985812" cy="3842687"/>
          </a:xfrm>
        </p:spPr>
        <p:txBody>
          <a:bodyPr>
            <a:normAutofit lnSpcReduction="10000"/>
          </a:bodyPr>
          <a:lstStyle/>
          <a:p>
            <a:r>
              <a:rPr lang="en-US" dirty="0"/>
              <a:t>Learning objectives:</a:t>
            </a:r>
          </a:p>
          <a:p>
            <a:pPr lvl="1"/>
            <a:r>
              <a:rPr lang="en-US" dirty="0"/>
              <a:t>Understand Boolean values and related operators in Python.</a:t>
            </a:r>
          </a:p>
          <a:p>
            <a:pPr lvl="1"/>
            <a:r>
              <a:rPr lang="en-US" dirty="0"/>
              <a:t>Learn how to write and test logical conditions.</a:t>
            </a:r>
          </a:p>
          <a:p>
            <a:pPr lvl="1"/>
            <a:r>
              <a:rPr lang="en-US" dirty="0"/>
              <a:t>Learn how to control the flow of a program with IF statements.</a:t>
            </a:r>
          </a:p>
          <a:p>
            <a:pPr lvl="1"/>
            <a:r>
              <a:rPr lang="en-US" dirty="0"/>
              <a:t>Understand branching algorithms and solve simple problems with branching algorithms.</a:t>
            </a:r>
          </a:p>
          <a:p>
            <a:pPr lvl="1"/>
            <a:endParaRPr lang="en-US" dirty="0"/>
          </a:p>
          <a:p>
            <a:r>
              <a:rPr lang="en-US" dirty="0"/>
              <a:t>At the end of the lesson a student should be able to:</a:t>
            </a:r>
          </a:p>
          <a:p>
            <a:pPr lvl="1"/>
            <a:r>
              <a:rPr lang="en-US" dirty="0"/>
              <a:t>Use Boolean values and expressions in conditional statements.</a:t>
            </a:r>
          </a:p>
          <a:p>
            <a:pPr lvl="1"/>
            <a:r>
              <a:rPr lang="en-US" dirty="0"/>
              <a:t>Solve a simple problem requiring a branching algorithm.</a:t>
            </a:r>
          </a:p>
        </p:txBody>
      </p:sp>
      <p:sp>
        <p:nvSpPr>
          <p:cNvPr id="4" name="Tijdelijke aanduiding voor dianummer 3"/>
          <p:cNvSpPr>
            <a:spLocks noGrp="1"/>
          </p:cNvSpPr>
          <p:nvPr>
            <p:ph type="sldNum" sz="quarter" idx="12"/>
          </p:nvPr>
        </p:nvSpPr>
        <p:spPr/>
        <p:txBody>
          <a:bodyPr/>
          <a:lstStyle/>
          <a:p>
            <a:fld id="{D57F1E4F-1CFF-5643-939E-02111984F565}" type="slidenum">
              <a:rPr lang="en-US" smtClean="0">
                <a:uFillTx/>
              </a:rPr>
              <a:t>3</a:t>
            </a:fld>
            <a:endParaRPr lang="en-US" dirty="0">
              <a:uFillTx/>
            </a:endParaRPr>
          </a:p>
        </p:txBody>
      </p:sp>
    </p:spTree>
    <p:extLst>
      <p:ext uri="{BB962C8B-B14F-4D97-AF65-F5344CB8AC3E}">
        <p14:creationId xmlns:p14="http://schemas.microsoft.com/office/powerpoint/2010/main" val="165451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p:txBody>
          <a:bodyPr>
            <a:normAutofit/>
          </a:bodyPr>
          <a:lstStyle/>
          <a:p>
            <a:r>
              <a:rPr lang="en-US" dirty="0"/>
              <a:t>Running lines 1 – 7 …</a:t>
            </a:r>
          </a:p>
          <a:p>
            <a:endParaRPr lang="en-US" dirty="0"/>
          </a:p>
          <a:p>
            <a:endParaRPr lang="en-US" dirty="0"/>
          </a:p>
          <a:p>
            <a:endParaRPr lang="en-US" dirty="0"/>
          </a:p>
          <a:p>
            <a:endParaRPr lang="en-US" dirty="0"/>
          </a:p>
          <a:p>
            <a:endParaRPr lang="en-US" dirty="0"/>
          </a:p>
          <a:p>
            <a:r>
              <a:rPr lang="en-US" dirty="0"/>
              <a:t>… gives the following output: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30</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666518"/>
            <a:ext cx="5164821" cy="19691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2" y="5288756"/>
            <a:ext cx="5314950" cy="959643"/>
          </a:xfrm>
          <a:prstGeom prst="rect">
            <a:avLst/>
          </a:prstGeom>
        </p:spPr>
      </p:pic>
      <p:sp>
        <p:nvSpPr>
          <p:cNvPr id="7" name="Rounded Rectangle 6"/>
          <p:cNvSpPr/>
          <p:nvPr/>
        </p:nvSpPr>
        <p:spPr>
          <a:xfrm>
            <a:off x="1866378" y="2982351"/>
            <a:ext cx="1064712" cy="236838"/>
          </a:xfrm>
          <a:prstGeom prst="round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flipV="1">
            <a:off x="2128935" y="3436958"/>
            <a:ext cx="3263703" cy="18099"/>
          </a:xfrm>
          <a:prstGeom prst="line">
            <a:avLst/>
          </a:prstGeom>
          <a:ln w="76200">
            <a:solidFill>
              <a:srgbClr val="00B0F0"/>
            </a:solidFill>
          </a:ln>
        </p:spPr>
        <p:style>
          <a:lnRef idx="1">
            <a:schemeClr val="accent1"/>
          </a:lnRef>
          <a:fillRef idx="0">
            <a:schemeClr val="accent1"/>
          </a:fillRef>
          <a:effectRef idx="1">
            <a:schemeClr val="accent1"/>
          </a:effectRef>
          <a:fontRef idx="minor">
            <a:schemeClr val="tx1"/>
          </a:fontRef>
        </p:style>
      </p:cxnSp>
      <p:sp>
        <p:nvSpPr>
          <p:cNvPr id="11" name="TextBox 10"/>
          <p:cNvSpPr txBox="1"/>
          <p:nvPr/>
        </p:nvSpPr>
        <p:spPr>
          <a:xfrm>
            <a:off x="6418261" y="2813538"/>
            <a:ext cx="5606725" cy="461665"/>
          </a:xfrm>
          <a:prstGeom prst="rect">
            <a:avLst/>
          </a:prstGeom>
        </p:spPr>
        <p:txBody>
          <a:bodyPr wrap="square" rtlCol="0">
            <a:spAutoFit/>
          </a:bodyPr>
          <a:lstStyle/>
          <a:p>
            <a:r>
              <a:rPr lang="en-US" sz="2400" b="1" dirty="0">
                <a:solidFill>
                  <a:srgbClr val="00B0F0"/>
                </a:solidFill>
              </a:rPr>
              <a:t>N &gt; 0 		</a:t>
            </a:r>
            <a:r>
              <a:rPr lang="en-US" sz="2400" b="1" dirty="0">
                <a:solidFill>
                  <a:srgbClr val="00B0F0"/>
                </a:solidFill>
                <a:sym typeface="Wingdings" panose="05000000000000000000" pitchFamily="2" charset="2"/>
              </a:rPr>
              <a:t>		5 &gt; 0				True</a:t>
            </a:r>
            <a:endParaRPr lang="en-US" sz="2400" b="1" dirty="0">
              <a:solidFill>
                <a:srgbClr val="00B0F0"/>
              </a:solidFill>
            </a:endParaRPr>
          </a:p>
        </p:txBody>
      </p:sp>
      <p:cxnSp>
        <p:nvCxnSpPr>
          <p:cNvPr id="13" name="Straight Arrow Connector 12"/>
          <p:cNvCxnSpPr>
            <a:endCxn id="11" idx="1"/>
          </p:cNvCxnSpPr>
          <p:nvPr/>
        </p:nvCxnSpPr>
        <p:spPr>
          <a:xfrm flipV="1">
            <a:off x="3142871" y="3044371"/>
            <a:ext cx="3275390" cy="9796"/>
          </a:xfrm>
          <a:prstGeom prst="straightConnector1">
            <a:avLst/>
          </a:prstGeom>
          <a:ln w="76200">
            <a:solidFill>
              <a:schemeClr val="accent3"/>
            </a:solidFill>
            <a:tailEnd type="triangle"/>
          </a:ln>
        </p:spPr>
        <p:style>
          <a:lnRef idx="1">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931090" y="3506037"/>
            <a:ext cx="571765" cy="2003755"/>
          </a:xfrm>
          <a:prstGeom prst="straightConnector1">
            <a:avLst/>
          </a:prstGeom>
          <a:ln w="76200">
            <a:solidFill>
              <a:schemeClr val="accent3"/>
            </a:solidFill>
            <a:tailEnd type="triangle"/>
          </a:ln>
        </p:spPr>
        <p:style>
          <a:lnRef idx="1">
            <a:schemeClr val="accent1"/>
          </a:lnRef>
          <a:fillRef idx="0">
            <a:schemeClr val="accent1"/>
          </a:fillRef>
          <a:effectRef idx="1">
            <a:schemeClr val="accent1"/>
          </a:effectRef>
          <a:fontRef idx="minor">
            <a:schemeClr val="tx1"/>
          </a:fontRef>
        </p:style>
      </p:cxnSp>
      <p:sp>
        <p:nvSpPr>
          <p:cNvPr id="18" name="TextBox 17"/>
          <p:cNvSpPr txBox="1"/>
          <p:nvPr/>
        </p:nvSpPr>
        <p:spPr>
          <a:xfrm>
            <a:off x="3502854" y="3749412"/>
            <a:ext cx="6105380" cy="461665"/>
          </a:xfrm>
          <a:prstGeom prst="rect">
            <a:avLst/>
          </a:prstGeom>
        </p:spPr>
        <p:txBody>
          <a:bodyPr wrap="square" rtlCol="0">
            <a:spAutoFit/>
          </a:bodyPr>
          <a:lstStyle/>
          <a:p>
            <a:r>
              <a:rPr lang="en-US" sz="2400" b="1" dirty="0">
                <a:solidFill>
                  <a:srgbClr val="FFC000"/>
                </a:solidFill>
              </a:rPr>
              <a:t>Statement from the body is executed.</a:t>
            </a:r>
          </a:p>
        </p:txBody>
      </p:sp>
      <p:cxnSp>
        <p:nvCxnSpPr>
          <p:cNvPr id="19" name="Straight Connector 18"/>
          <p:cNvCxnSpPr/>
          <p:nvPr/>
        </p:nvCxnSpPr>
        <p:spPr>
          <a:xfrm flipH="1">
            <a:off x="1103313" y="5804147"/>
            <a:ext cx="2113659" cy="1"/>
          </a:xfrm>
          <a:prstGeom prst="line">
            <a:avLst/>
          </a:prstGeom>
          <a:ln w="76200">
            <a:solidFill>
              <a:srgbClr val="00B0F0"/>
            </a:solidFill>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0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par>
                          <p:cTn id="27" fill="hold">
                            <p:stCondLst>
                              <p:cond delay="1000"/>
                            </p:stCondLst>
                            <p:childTnLst>
                              <p:par>
                                <p:cTn id="28" presetID="14" presetClass="entr" presetSubtype="1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par>
                          <p:cTn id="31" fill="hold">
                            <p:stCondLst>
                              <p:cond delay="1500"/>
                            </p:stCondLst>
                            <p:childTnLst>
                              <p:par>
                                <p:cTn id="32" presetID="2" presetClass="entr" presetSubtype="6"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1+#ppt_w/2"/>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p:txBody>
          <a:bodyPr>
            <a:normAutofit/>
          </a:bodyPr>
          <a:lstStyle/>
          <a:p>
            <a:r>
              <a:rPr lang="en-US" dirty="0"/>
              <a:t>Running lines 1 – 7 …</a:t>
            </a:r>
          </a:p>
          <a:p>
            <a:endParaRPr lang="en-US" dirty="0"/>
          </a:p>
          <a:p>
            <a:endParaRPr lang="en-US" dirty="0"/>
          </a:p>
          <a:p>
            <a:endParaRPr lang="en-US" dirty="0"/>
          </a:p>
          <a:p>
            <a:endParaRPr lang="en-US" dirty="0"/>
          </a:p>
          <a:p>
            <a:endParaRPr lang="en-US" dirty="0"/>
          </a:p>
          <a:p>
            <a:r>
              <a:rPr lang="en-US" dirty="0"/>
              <a:t>… gives the following output: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31</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666518"/>
            <a:ext cx="5164821" cy="19691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2" y="5288756"/>
            <a:ext cx="5314950" cy="959643"/>
          </a:xfrm>
          <a:prstGeom prst="rect">
            <a:avLst/>
          </a:prstGeom>
        </p:spPr>
      </p:pic>
      <p:sp>
        <p:nvSpPr>
          <p:cNvPr id="7" name="Rounded Rectangle 6"/>
          <p:cNvSpPr/>
          <p:nvPr/>
        </p:nvSpPr>
        <p:spPr>
          <a:xfrm>
            <a:off x="1866378" y="3861825"/>
            <a:ext cx="1064712" cy="236838"/>
          </a:xfrm>
          <a:prstGeom prst="round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flipV="1">
            <a:off x="2084769" y="4374919"/>
            <a:ext cx="3263703" cy="18099"/>
          </a:xfrm>
          <a:prstGeom prst="line">
            <a:avLst/>
          </a:prstGeom>
          <a:ln w="76200">
            <a:solidFill>
              <a:srgbClr val="00B0F0"/>
            </a:solidFill>
          </a:ln>
        </p:spPr>
        <p:style>
          <a:lnRef idx="1">
            <a:schemeClr val="accent1"/>
          </a:lnRef>
          <a:fillRef idx="0">
            <a:schemeClr val="accent1"/>
          </a:fillRef>
          <a:effectRef idx="1">
            <a:schemeClr val="accent1"/>
          </a:effectRef>
          <a:fontRef idx="minor">
            <a:schemeClr val="tx1"/>
          </a:fontRef>
        </p:style>
      </p:cxnSp>
      <p:sp>
        <p:nvSpPr>
          <p:cNvPr id="11" name="TextBox 10"/>
          <p:cNvSpPr txBox="1"/>
          <p:nvPr/>
        </p:nvSpPr>
        <p:spPr>
          <a:xfrm>
            <a:off x="6343197" y="3729819"/>
            <a:ext cx="5606725" cy="461665"/>
          </a:xfrm>
          <a:prstGeom prst="rect">
            <a:avLst/>
          </a:prstGeom>
        </p:spPr>
        <p:txBody>
          <a:bodyPr wrap="square" rtlCol="0">
            <a:spAutoFit/>
          </a:bodyPr>
          <a:lstStyle/>
          <a:p>
            <a:r>
              <a:rPr lang="en-US" sz="2400" b="1" dirty="0">
                <a:solidFill>
                  <a:srgbClr val="00B0F0"/>
                </a:solidFill>
              </a:rPr>
              <a:t>M &gt; 0 		</a:t>
            </a:r>
            <a:r>
              <a:rPr lang="en-US" sz="2400" b="1" dirty="0">
                <a:solidFill>
                  <a:srgbClr val="00B0F0"/>
                </a:solidFill>
                <a:sym typeface="Wingdings" panose="05000000000000000000" pitchFamily="2" charset="2"/>
              </a:rPr>
              <a:t>		-2 &gt; 0				False</a:t>
            </a:r>
            <a:endParaRPr lang="en-US" sz="2400" b="1" dirty="0">
              <a:solidFill>
                <a:srgbClr val="00B0F0"/>
              </a:solidFill>
            </a:endParaRPr>
          </a:p>
        </p:txBody>
      </p:sp>
      <p:cxnSp>
        <p:nvCxnSpPr>
          <p:cNvPr id="13" name="Straight Arrow Connector 12"/>
          <p:cNvCxnSpPr/>
          <p:nvPr/>
        </p:nvCxnSpPr>
        <p:spPr>
          <a:xfrm flipV="1">
            <a:off x="3067807" y="3960652"/>
            <a:ext cx="3275390" cy="9796"/>
          </a:xfrm>
          <a:prstGeom prst="straightConnector1">
            <a:avLst/>
          </a:prstGeom>
          <a:ln w="76200">
            <a:solidFill>
              <a:schemeClr val="accent3"/>
            </a:solidFill>
            <a:tailEnd type="triangle"/>
          </a:ln>
        </p:spPr>
        <p:style>
          <a:lnRef idx="1">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398734" y="4412681"/>
            <a:ext cx="818239" cy="1465501"/>
          </a:xfrm>
          <a:prstGeom prst="straightConnector1">
            <a:avLst/>
          </a:prstGeom>
          <a:ln w="76200">
            <a:solidFill>
              <a:schemeClr val="accent3"/>
            </a:solidFill>
            <a:tailEnd type="triangle"/>
          </a:ln>
        </p:spPr>
        <p:style>
          <a:lnRef idx="1">
            <a:schemeClr val="accent1"/>
          </a:lnRef>
          <a:fillRef idx="0">
            <a:schemeClr val="accent1"/>
          </a:fillRef>
          <a:effectRef idx="1">
            <a:schemeClr val="accent1"/>
          </a:effectRef>
          <a:fontRef idx="minor">
            <a:schemeClr val="tx1"/>
          </a:fontRef>
        </p:style>
      </p:cxnSp>
      <p:sp>
        <p:nvSpPr>
          <p:cNvPr id="18" name="TextBox 17"/>
          <p:cNvSpPr txBox="1"/>
          <p:nvPr/>
        </p:nvSpPr>
        <p:spPr>
          <a:xfrm>
            <a:off x="2903689" y="4897784"/>
            <a:ext cx="6565988" cy="461665"/>
          </a:xfrm>
          <a:prstGeom prst="rect">
            <a:avLst/>
          </a:prstGeom>
        </p:spPr>
        <p:txBody>
          <a:bodyPr wrap="square" rtlCol="0">
            <a:spAutoFit/>
          </a:bodyPr>
          <a:lstStyle/>
          <a:p>
            <a:r>
              <a:rPr lang="en-US" sz="2400" b="1" dirty="0">
                <a:solidFill>
                  <a:srgbClr val="FFC000"/>
                </a:solidFill>
              </a:rPr>
              <a:t>Statement from the body is NOT executed.</a:t>
            </a:r>
          </a:p>
        </p:txBody>
      </p:sp>
      <p:cxnSp>
        <p:nvCxnSpPr>
          <p:cNvPr id="19" name="Straight Connector 18"/>
          <p:cNvCxnSpPr/>
          <p:nvPr/>
        </p:nvCxnSpPr>
        <p:spPr>
          <a:xfrm flipH="1">
            <a:off x="1121288" y="5976029"/>
            <a:ext cx="2113659" cy="1"/>
          </a:xfrm>
          <a:prstGeom prst="line">
            <a:avLst/>
          </a:prstGeom>
          <a:ln w="76200">
            <a:solidFill>
              <a:srgbClr val="00B0F0"/>
            </a:solidFill>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1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par>
                          <p:cTn id="27" fill="hold">
                            <p:stCondLst>
                              <p:cond delay="1000"/>
                            </p:stCondLst>
                            <p:childTnLst>
                              <p:par>
                                <p:cTn id="28" presetID="14" presetClass="entr" presetSubtype="1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randombar(horizontal)">
                                      <p:cBhvr>
                                        <p:cTn id="30" dur="500"/>
                                        <p:tgtEl>
                                          <p:spTgt spid="19"/>
                                        </p:tgtEl>
                                      </p:cBhvr>
                                    </p:animEffect>
                                  </p:childTnLst>
                                </p:cTn>
                              </p:par>
                            </p:childTnLst>
                          </p:cTn>
                        </p:par>
                        <p:par>
                          <p:cTn id="31" fill="hold">
                            <p:stCondLst>
                              <p:cond delay="1500"/>
                            </p:stCondLst>
                            <p:childTnLst>
                              <p:par>
                                <p:cTn id="32" presetID="2" presetClass="entr" presetSubtype="6"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1+#ppt_w/2"/>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i="1" dirty="0"/>
              <a:t>then</a:t>
            </a:r>
            <a:r>
              <a:rPr lang="en-US" dirty="0"/>
              <a:t>) …</a:t>
            </a:r>
          </a:p>
        </p:txBody>
      </p:sp>
      <p:sp>
        <p:nvSpPr>
          <p:cNvPr id="3" name="Content Placeholder 2"/>
          <p:cNvSpPr>
            <a:spLocks noGrp="1"/>
          </p:cNvSpPr>
          <p:nvPr>
            <p:ph idx="1"/>
          </p:nvPr>
        </p:nvSpPr>
        <p:spPr>
          <a:xfrm>
            <a:off x="1103312" y="1528176"/>
            <a:ext cx="8946541" cy="4720224"/>
          </a:xfrm>
        </p:spPr>
        <p:txBody>
          <a:bodyPr>
            <a:normAutofit lnSpcReduction="10000"/>
          </a:bodyPr>
          <a:lstStyle/>
          <a:p>
            <a:r>
              <a:rPr lang="en-US" dirty="0"/>
              <a:t>Next is the example with TWO lines in the body of </a:t>
            </a:r>
            <a:r>
              <a:rPr lang="en-US" b="1" dirty="0">
                <a:solidFill>
                  <a:srgbClr val="FFC000"/>
                </a:solidFill>
              </a:rPr>
              <a:t>if</a:t>
            </a:r>
            <a:r>
              <a:rPr lang="en-US" dirty="0"/>
              <a:t> statement.</a:t>
            </a:r>
          </a:p>
          <a:p>
            <a:endParaRPr lang="en-US" dirty="0"/>
          </a:p>
          <a:p>
            <a:endParaRPr lang="en-US" dirty="0"/>
          </a:p>
          <a:p>
            <a:endParaRPr lang="en-US" dirty="0"/>
          </a:p>
          <a:p>
            <a:endParaRPr lang="en-US" dirty="0"/>
          </a:p>
          <a:p>
            <a:endParaRPr lang="en-US" dirty="0"/>
          </a:p>
          <a:p>
            <a:r>
              <a:rPr lang="en-US" dirty="0"/>
              <a:t>Line 1 will ask for N.</a:t>
            </a:r>
          </a:p>
          <a:p>
            <a:r>
              <a:rPr lang="en-US" dirty="0"/>
              <a:t>Line 2 will be executed regardless.</a:t>
            </a:r>
          </a:p>
          <a:p>
            <a:r>
              <a:rPr lang="en-US" dirty="0"/>
              <a:t>Line 3 is the </a:t>
            </a:r>
            <a:r>
              <a:rPr lang="en-US" b="1" dirty="0">
                <a:solidFill>
                  <a:srgbClr val="FFC000"/>
                </a:solidFill>
              </a:rPr>
              <a:t>if</a:t>
            </a:r>
            <a:r>
              <a:rPr lang="en-US" dirty="0"/>
              <a:t> statement where </a:t>
            </a:r>
            <a:r>
              <a:rPr lang="en-US" b="1" dirty="0">
                <a:solidFill>
                  <a:srgbClr val="00B0F0"/>
                </a:solidFill>
              </a:rPr>
              <a:t>N</a:t>
            </a:r>
            <a:r>
              <a:rPr lang="en-US" dirty="0"/>
              <a:t> will be tested if it is </a:t>
            </a:r>
            <a:r>
              <a:rPr lang="en-US" b="1" dirty="0">
                <a:solidFill>
                  <a:srgbClr val="00B0F0"/>
                </a:solidFill>
              </a:rPr>
              <a:t>greater than 0</a:t>
            </a:r>
            <a:r>
              <a:rPr lang="en-US" dirty="0"/>
              <a:t>.</a:t>
            </a:r>
          </a:p>
          <a:p>
            <a:r>
              <a:rPr lang="en-US" b="1" u="sng" dirty="0"/>
              <a:t>Lines 4 and 5 are executed ONLY if N &gt; 0</a:t>
            </a:r>
            <a:r>
              <a:rPr lang="en-US" dirty="0"/>
              <a:t>.</a:t>
            </a:r>
          </a:p>
          <a:p>
            <a:r>
              <a:rPr lang="en-US" dirty="0"/>
              <a:t>Line 6 is outside of the if statement, so it will be executed regardless of it.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32</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31" y="2130186"/>
            <a:ext cx="4859077" cy="159703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609" y="2130186"/>
            <a:ext cx="4946736" cy="2515056"/>
          </a:xfrm>
          <a:prstGeom prst="rect">
            <a:avLst/>
          </a:prstGeom>
        </p:spPr>
      </p:pic>
    </p:spTree>
    <p:extLst>
      <p:ext uri="{BB962C8B-B14F-4D97-AF65-F5344CB8AC3E}">
        <p14:creationId xmlns:p14="http://schemas.microsoft.com/office/powerpoint/2010/main" val="2213575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else …</a:t>
            </a:r>
          </a:p>
        </p:txBody>
      </p:sp>
      <p:sp>
        <p:nvSpPr>
          <p:cNvPr id="3" name="Content Placeholder 2"/>
          <p:cNvSpPr>
            <a:spLocks noGrp="1"/>
          </p:cNvSpPr>
          <p:nvPr>
            <p:ph idx="1"/>
          </p:nvPr>
        </p:nvSpPr>
        <p:spPr/>
        <p:txBody>
          <a:bodyPr>
            <a:normAutofit/>
          </a:bodyPr>
          <a:lstStyle/>
          <a:p>
            <a:r>
              <a:rPr lang="en-US" dirty="0"/>
              <a:t>Often, you will want one group of statements to be executed if some condition is met, and others if not.</a:t>
            </a:r>
          </a:p>
          <a:p>
            <a:r>
              <a:rPr lang="en-US" dirty="0"/>
              <a:t>This can be accomplished with two opposite if statements, but that would be a waste.</a:t>
            </a:r>
          </a:p>
          <a:p>
            <a:endParaRPr lang="en-US" dirty="0"/>
          </a:p>
          <a:p>
            <a:r>
              <a:rPr lang="en-US" dirty="0"/>
              <a:t>Hence, we have </a:t>
            </a:r>
            <a:r>
              <a:rPr lang="en-US" b="1" dirty="0">
                <a:solidFill>
                  <a:srgbClr val="FFC000"/>
                </a:solidFill>
              </a:rPr>
              <a:t>if</a:t>
            </a:r>
            <a:r>
              <a:rPr lang="en-US" dirty="0"/>
              <a:t> … </a:t>
            </a:r>
            <a:r>
              <a:rPr lang="en-US" b="1" dirty="0">
                <a:solidFill>
                  <a:srgbClr val="FFC000"/>
                </a:solidFill>
              </a:rPr>
              <a:t>else</a:t>
            </a:r>
            <a:r>
              <a:rPr lang="en-US" dirty="0">
                <a:solidFill>
                  <a:srgbClr val="FFC000"/>
                </a:solidFill>
              </a:rPr>
              <a:t> </a:t>
            </a:r>
            <a:r>
              <a:rPr lang="en-US" dirty="0"/>
              <a:t>statement, which is the same as if … statement (contains </a:t>
            </a:r>
            <a:r>
              <a:rPr lang="en-US" b="1" dirty="0">
                <a:solidFill>
                  <a:srgbClr val="FFC000"/>
                </a:solidFill>
              </a:rPr>
              <a:t>if </a:t>
            </a:r>
            <a:r>
              <a:rPr lang="en-US" dirty="0"/>
              <a:t>keyword, </a:t>
            </a:r>
            <a:r>
              <a:rPr lang="en-US" b="1" dirty="0">
                <a:solidFill>
                  <a:srgbClr val="00B0F0"/>
                </a:solidFill>
              </a:rPr>
              <a:t>expression</a:t>
            </a:r>
            <a:r>
              <a:rPr lang="en-US" dirty="0"/>
              <a:t> and </a:t>
            </a:r>
            <a:r>
              <a:rPr lang="en-US" b="1" dirty="0">
                <a:solidFill>
                  <a:srgbClr val="92D050"/>
                </a:solidFill>
              </a:rPr>
              <a:t>body</a:t>
            </a:r>
            <a:r>
              <a:rPr lang="en-US" dirty="0"/>
              <a:t>) …</a:t>
            </a:r>
          </a:p>
          <a:p>
            <a:r>
              <a:rPr lang="en-US" dirty="0"/>
              <a:t>… PLUS the addition of </a:t>
            </a:r>
            <a:r>
              <a:rPr lang="en-US" b="1" u="sng" dirty="0">
                <a:solidFill>
                  <a:srgbClr val="FFC000"/>
                </a:solidFill>
              </a:rPr>
              <a:t>else</a:t>
            </a:r>
            <a:r>
              <a:rPr lang="en-US" dirty="0">
                <a:solidFill>
                  <a:srgbClr val="FFC000"/>
                </a:solidFill>
              </a:rPr>
              <a:t> </a:t>
            </a:r>
            <a:r>
              <a:rPr lang="en-US" dirty="0"/>
              <a:t>keyword and </a:t>
            </a:r>
            <a:r>
              <a:rPr lang="en-US" b="1" dirty="0">
                <a:solidFill>
                  <a:srgbClr val="FFC000"/>
                </a:solidFill>
              </a:rPr>
              <a:t>:</a:t>
            </a:r>
            <a:r>
              <a:rPr lang="en-US" dirty="0"/>
              <a:t> sign</a:t>
            </a:r>
          </a:p>
          <a:p>
            <a:r>
              <a:rPr lang="en-US" dirty="0"/>
              <a:t>In the new line after </a:t>
            </a:r>
            <a:r>
              <a:rPr lang="en-US" b="1" dirty="0">
                <a:solidFill>
                  <a:srgbClr val="FFC000"/>
                </a:solidFill>
              </a:rPr>
              <a:t>else</a:t>
            </a:r>
            <a:r>
              <a:rPr lang="en-US" dirty="0">
                <a:solidFill>
                  <a:srgbClr val="FFC000"/>
                </a:solidFill>
              </a:rPr>
              <a:t> </a:t>
            </a:r>
            <a:r>
              <a:rPr lang="en-US" dirty="0"/>
              <a:t>(plus indentation) are </a:t>
            </a:r>
            <a:r>
              <a:rPr lang="en-US" b="1" dirty="0">
                <a:solidFill>
                  <a:srgbClr val="FF0000"/>
                </a:solidFill>
              </a:rPr>
              <a:t>statements</a:t>
            </a:r>
            <a:r>
              <a:rPr lang="en-US" dirty="0"/>
              <a:t> that are to be executed if </a:t>
            </a:r>
            <a:r>
              <a:rPr lang="en-US" b="1" dirty="0">
                <a:solidFill>
                  <a:srgbClr val="00B0F0"/>
                </a:solidFill>
              </a:rPr>
              <a:t>expression</a:t>
            </a:r>
            <a:r>
              <a:rPr lang="en-US" dirty="0">
                <a:solidFill>
                  <a:srgbClr val="00B0F0"/>
                </a:solidFill>
              </a:rPr>
              <a:t> </a:t>
            </a:r>
            <a:r>
              <a:rPr lang="en-US" dirty="0"/>
              <a:t>was evaluated to be </a:t>
            </a:r>
            <a:r>
              <a:rPr lang="en-US" b="1" u="sng" dirty="0"/>
              <a:t>false</a:t>
            </a:r>
            <a:r>
              <a:rPr lang="en-US"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33</a:t>
            </a:fld>
            <a:endParaRPr lang="en-US" dirty="0">
              <a:uFillTx/>
            </a:endParaRPr>
          </a:p>
        </p:txBody>
      </p:sp>
    </p:spTree>
    <p:extLst>
      <p:ext uri="{BB962C8B-B14F-4D97-AF65-F5344CB8AC3E}">
        <p14:creationId xmlns:p14="http://schemas.microsoft.com/office/powerpoint/2010/main" val="2660756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else</a:t>
            </a:r>
          </a:p>
        </p:txBody>
      </p:sp>
      <p:sp>
        <p:nvSpPr>
          <p:cNvPr id="3" name="Content Placeholder 2"/>
          <p:cNvSpPr>
            <a:spLocks noGrp="1"/>
          </p:cNvSpPr>
          <p:nvPr>
            <p:ph idx="1"/>
          </p:nvPr>
        </p:nvSpPr>
        <p:spPr/>
        <p:txBody>
          <a:bodyPr/>
          <a:lstStyle/>
          <a:p>
            <a:r>
              <a:rPr lang="en-US" dirty="0"/>
              <a:t>Let’s take a closer look:</a:t>
            </a:r>
          </a:p>
          <a:p>
            <a:pPr marL="0" indent="0">
              <a:buNone/>
            </a:pPr>
            <a:r>
              <a:rPr lang="en-US" sz="3200" b="1" dirty="0">
                <a:solidFill>
                  <a:srgbClr val="92D050"/>
                </a:solidFill>
              </a:rPr>
              <a:t>	</a:t>
            </a:r>
            <a:r>
              <a:rPr lang="en-US" sz="3200" b="1" dirty="0">
                <a:solidFill>
                  <a:srgbClr val="FFC000"/>
                </a:solidFill>
              </a:rPr>
              <a:t>if </a:t>
            </a:r>
            <a:r>
              <a:rPr lang="en-US" sz="3200" i="1" dirty="0">
                <a:solidFill>
                  <a:srgbClr val="00B0F0"/>
                </a:solidFill>
              </a:rPr>
              <a:t>expression</a:t>
            </a:r>
            <a:r>
              <a:rPr lang="en-US" sz="3200" b="1" dirty="0">
                <a:solidFill>
                  <a:srgbClr val="FFC000"/>
                </a:solidFill>
              </a:rPr>
              <a:t>:</a:t>
            </a:r>
          </a:p>
          <a:p>
            <a:pPr marL="0" indent="0">
              <a:buNone/>
            </a:pPr>
            <a:r>
              <a:rPr lang="en-US" sz="3200" dirty="0">
                <a:solidFill>
                  <a:srgbClr val="00B0F0"/>
                </a:solidFill>
              </a:rPr>
              <a:t>		</a:t>
            </a:r>
            <a:r>
              <a:rPr lang="en-US" sz="3200" i="1" dirty="0">
                <a:solidFill>
                  <a:srgbClr val="92D050"/>
                </a:solidFill>
              </a:rPr>
              <a:t>statement(s)</a:t>
            </a:r>
          </a:p>
          <a:p>
            <a:pPr marL="0" indent="0">
              <a:buNone/>
            </a:pPr>
            <a:r>
              <a:rPr lang="en-US" sz="3200" dirty="0"/>
              <a:t>	</a:t>
            </a:r>
            <a:r>
              <a:rPr lang="en-US" sz="3200" b="1" dirty="0">
                <a:solidFill>
                  <a:srgbClr val="FFC000"/>
                </a:solidFill>
              </a:rPr>
              <a:t>else:</a:t>
            </a:r>
          </a:p>
          <a:p>
            <a:pPr marL="0" indent="0">
              <a:buNone/>
            </a:pPr>
            <a:r>
              <a:rPr lang="en-US" sz="3200" dirty="0"/>
              <a:t>		</a:t>
            </a:r>
            <a:r>
              <a:rPr lang="en-US" sz="3200" i="1" dirty="0">
                <a:solidFill>
                  <a:srgbClr val="FF0000"/>
                </a:solidFill>
              </a:rPr>
              <a:t>statement(s)</a:t>
            </a:r>
          </a:p>
          <a:p>
            <a:pPr marL="0" indent="0">
              <a:buNone/>
            </a:pPr>
            <a:r>
              <a:rPr lang="en-US" sz="3200" dirty="0"/>
              <a:t> </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34</a:t>
            </a:fld>
            <a:endParaRPr lang="en-US" dirty="0">
              <a:uFillTx/>
            </a:endParaRPr>
          </a:p>
        </p:txBody>
      </p:sp>
      <p:sp>
        <p:nvSpPr>
          <p:cNvPr id="5" name="TextBox 4"/>
          <p:cNvSpPr txBox="1"/>
          <p:nvPr/>
        </p:nvSpPr>
        <p:spPr>
          <a:xfrm>
            <a:off x="741690" y="5650961"/>
            <a:ext cx="6197530" cy="338554"/>
          </a:xfrm>
          <a:prstGeom prst="rect">
            <a:avLst/>
          </a:prstGeom>
        </p:spPr>
        <p:txBody>
          <a:bodyPr wrap="none" rtlCol="0">
            <a:spAutoFit/>
          </a:bodyPr>
          <a:lstStyle/>
          <a:p>
            <a:r>
              <a:rPr lang="en-US" sz="1600" dirty="0">
                <a:solidFill>
                  <a:srgbClr val="FFC000"/>
                </a:solidFill>
              </a:rPr>
              <a:t>This is the keyword that tells Python we are using IF statement</a:t>
            </a:r>
          </a:p>
        </p:txBody>
      </p:sp>
      <p:sp>
        <p:nvSpPr>
          <p:cNvPr id="7" name="TextBox 6"/>
          <p:cNvSpPr txBox="1"/>
          <p:nvPr/>
        </p:nvSpPr>
        <p:spPr>
          <a:xfrm>
            <a:off x="4565862" y="1049680"/>
            <a:ext cx="5892960" cy="584775"/>
          </a:xfrm>
          <a:prstGeom prst="rect">
            <a:avLst/>
          </a:prstGeom>
        </p:spPr>
        <p:txBody>
          <a:bodyPr wrap="none" rtlCol="0">
            <a:spAutoFit/>
          </a:bodyPr>
          <a:lstStyle/>
          <a:p>
            <a:r>
              <a:rPr lang="en-US" sz="1600" dirty="0">
                <a:solidFill>
                  <a:srgbClr val="00B0F0"/>
                </a:solidFill>
              </a:rPr>
              <a:t>This is some expression that must evaluate to True or False.</a:t>
            </a:r>
          </a:p>
          <a:p>
            <a:r>
              <a:rPr lang="en-US" sz="1600" dirty="0">
                <a:solidFill>
                  <a:srgbClr val="00B0F0"/>
                </a:solidFill>
              </a:rPr>
              <a:t>E.g. 	A &gt; 0, 	M != N,	not(P and Q), 	True, 	…</a:t>
            </a:r>
          </a:p>
        </p:txBody>
      </p:sp>
      <p:sp>
        <p:nvSpPr>
          <p:cNvPr id="8" name="TextBox 7"/>
          <p:cNvSpPr txBox="1"/>
          <p:nvPr/>
        </p:nvSpPr>
        <p:spPr>
          <a:xfrm>
            <a:off x="7525953" y="3336606"/>
            <a:ext cx="3664786" cy="830997"/>
          </a:xfrm>
          <a:prstGeom prst="rect">
            <a:avLst/>
          </a:prstGeom>
        </p:spPr>
        <p:txBody>
          <a:bodyPr wrap="none" rtlCol="0">
            <a:spAutoFit/>
          </a:bodyPr>
          <a:lstStyle/>
          <a:p>
            <a:r>
              <a:rPr lang="en-US" sz="1600" dirty="0">
                <a:solidFill>
                  <a:srgbClr val="92D050"/>
                </a:solidFill>
              </a:rPr>
              <a:t>One or more program statements.</a:t>
            </a:r>
          </a:p>
          <a:p>
            <a:r>
              <a:rPr lang="en-US" sz="1600" dirty="0">
                <a:solidFill>
                  <a:srgbClr val="92D050"/>
                </a:solidFill>
              </a:rPr>
              <a:t>It is these statements that will be </a:t>
            </a:r>
          </a:p>
          <a:p>
            <a:r>
              <a:rPr lang="en-US" sz="1600" dirty="0">
                <a:solidFill>
                  <a:srgbClr val="92D050"/>
                </a:solidFill>
              </a:rPr>
              <a:t>	executed if </a:t>
            </a:r>
            <a:r>
              <a:rPr lang="en-US" sz="1600" dirty="0">
                <a:solidFill>
                  <a:srgbClr val="00B0F0"/>
                </a:solidFill>
              </a:rPr>
              <a:t>expression == True</a:t>
            </a:r>
            <a:r>
              <a:rPr lang="en-US" sz="1600" dirty="0">
                <a:solidFill>
                  <a:srgbClr val="92D050"/>
                </a:solidFill>
              </a:rPr>
              <a:t>.</a:t>
            </a:r>
          </a:p>
        </p:txBody>
      </p:sp>
      <p:cxnSp>
        <p:nvCxnSpPr>
          <p:cNvPr id="10" name="Straight Arrow Connector 9"/>
          <p:cNvCxnSpPr/>
          <p:nvPr/>
        </p:nvCxnSpPr>
        <p:spPr>
          <a:xfrm flipV="1">
            <a:off x="1409700" y="3060700"/>
            <a:ext cx="318892" cy="2331378"/>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4678313" y="3371157"/>
            <a:ext cx="2724569" cy="344071"/>
          </a:xfrm>
          <a:prstGeom prst="straightConnector1">
            <a:avLst/>
          </a:prstGeom>
          <a:ln w="76200">
            <a:solidFill>
              <a:srgbClr val="92D050"/>
            </a:solidFill>
            <a:tailEnd type="triangle"/>
          </a:ln>
        </p:spPr>
        <p:style>
          <a:lnRef idx="1">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3440411" y="1652690"/>
            <a:ext cx="1294426" cy="918882"/>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0" name="TextBox 19"/>
          <p:cNvSpPr txBox="1"/>
          <p:nvPr/>
        </p:nvSpPr>
        <p:spPr>
          <a:xfrm>
            <a:off x="5576582" y="2646848"/>
            <a:ext cx="5801588" cy="338554"/>
          </a:xfrm>
          <a:prstGeom prst="rect">
            <a:avLst/>
          </a:prstGeom>
        </p:spPr>
        <p:txBody>
          <a:bodyPr wrap="none" rtlCol="0">
            <a:spAutoFit/>
          </a:bodyPr>
          <a:lstStyle/>
          <a:p>
            <a:r>
              <a:rPr lang="en-US" sz="1600" b="1" dirty="0">
                <a:solidFill>
                  <a:srgbClr val="FFC000"/>
                </a:solidFill>
              </a:rPr>
              <a:t>‘ : ‘</a:t>
            </a:r>
            <a:r>
              <a:rPr lang="en-US" sz="1600" dirty="0">
                <a:solidFill>
                  <a:srgbClr val="FFC000"/>
                </a:solidFill>
              </a:rPr>
              <a:t> denote the end of expression; it can be read as THEN</a:t>
            </a:r>
          </a:p>
        </p:txBody>
      </p:sp>
      <p:cxnSp>
        <p:nvCxnSpPr>
          <p:cNvPr id="23" name="Straight Arrow Connector 22"/>
          <p:cNvCxnSpPr/>
          <p:nvPr/>
        </p:nvCxnSpPr>
        <p:spPr>
          <a:xfrm flipH="1" flipV="1">
            <a:off x="4321480" y="2818356"/>
            <a:ext cx="1026992" cy="12099"/>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14" name="TextBox 13"/>
          <p:cNvSpPr txBox="1"/>
          <p:nvPr/>
        </p:nvSpPr>
        <p:spPr>
          <a:xfrm>
            <a:off x="5325095" y="4371970"/>
            <a:ext cx="3530134" cy="338554"/>
          </a:xfrm>
          <a:prstGeom prst="rect">
            <a:avLst/>
          </a:prstGeom>
        </p:spPr>
        <p:txBody>
          <a:bodyPr wrap="none" rtlCol="0">
            <a:spAutoFit/>
          </a:bodyPr>
          <a:lstStyle/>
          <a:p>
            <a:r>
              <a:rPr lang="en-US" sz="1600" b="1" dirty="0">
                <a:solidFill>
                  <a:srgbClr val="FFC000"/>
                </a:solidFill>
              </a:rPr>
              <a:t>else</a:t>
            </a:r>
            <a:r>
              <a:rPr lang="en-US" sz="1600" dirty="0">
                <a:solidFill>
                  <a:srgbClr val="FFC000"/>
                </a:solidFill>
              </a:rPr>
              <a:t> keyword followed by ‘ : ‘ sign</a:t>
            </a:r>
          </a:p>
        </p:txBody>
      </p:sp>
      <p:cxnSp>
        <p:nvCxnSpPr>
          <p:cNvPr id="15" name="Straight Arrow Connector 14"/>
          <p:cNvCxnSpPr/>
          <p:nvPr/>
        </p:nvCxnSpPr>
        <p:spPr>
          <a:xfrm flipH="1" flipV="1">
            <a:off x="3106455" y="4059865"/>
            <a:ext cx="2104372" cy="447441"/>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19" name="TextBox 18"/>
          <p:cNvSpPr txBox="1"/>
          <p:nvPr/>
        </p:nvSpPr>
        <p:spPr>
          <a:xfrm>
            <a:off x="7423913" y="4957461"/>
            <a:ext cx="3664786" cy="830997"/>
          </a:xfrm>
          <a:prstGeom prst="rect">
            <a:avLst/>
          </a:prstGeom>
          <a:solidFill>
            <a:schemeClr val="tx1"/>
          </a:solidFill>
        </p:spPr>
        <p:txBody>
          <a:bodyPr wrap="none" rtlCol="0">
            <a:spAutoFit/>
          </a:bodyPr>
          <a:lstStyle/>
          <a:p>
            <a:r>
              <a:rPr lang="en-US" sz="1600" dirty="0">
                <a:solidFill>
                  <a:srgbClr val="FF0000"/>
                </a:solidFill>
              </a:rPr>
              <a:t>One or more program statements.</a:t>
            </a:r>
          </a:p>
          <a:p>
            <a:r>
              <a:rPr lang="en-US" sz="1600" dirty="0">
                <a:solidFill>
                  <a:srgbClr val="FF0000"/>
                </a:solidFill>
              </a:rPr>
              <a:t>It is these statements that will be </a:t>
            </a:r>
          </a:p>
          <a:p>
            <a:r>
              <a:rPr lang="en-US" sz="1600" dirty="0">
                <a:solidFill>
                  <a:srgbClr val="FF0000"/>
                </a:solidFill>
              </a:rPr>
              <a:t>	executed if </a:t>
            </a:r>
            <a:r>
              <a:rPr lang="en-US" sz="1600" u="sng" dirty="0">
                <a:solidFill>
                  <a:srgbClr val="00B0F0"/>
                </a:solidFill>
              </a:rPr>
              <a:t>expression != True</a:t>
            </a:r>
            <a:r>
              <a:rPr lang="en-US" sz="1600" dirty="0">
                <a:solidFill>
                  <a:srgbClr val="92D050"/>
                </a:solidFill>
              </a:rPr>
              <a:t>.</a:t>
            </a:r>
          </a:p>
        </p:txBody>
      </p:sp>
      <p:cxnSp>
        <p:nvCxnSpPr>
          <p:cNvPr id="21" name="Straight Arrow Connector 20"/>
          <p:cNvCxnSpPr/>
          <p:nvPr/>
        </p:nvCxnSpPr>
        <p:spPr>
          <a:xfrm flipH="1" flipV="1">
            <a:off x="4565862" y="4766188"/>
            <a:ext cx="2734981" cy="569896"/>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90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3"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2"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1+#ppt_w/2"/>
                                          </p:val>
                                        </p:tav>
                                        <p:tav tm="100000">
                                          <p:val>
                                            <p:strVal val="#ppt_x"/>
                                          </p:val>
                                        </p:tav>
                                      </p:tavLst>
                                    </p:anim>
                                    <p:anim calcmode="lin" valueType="num">
                                      <p:cBhvr additive="base">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1+#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1+#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1+#ppt_w/2"/>
                                          </p:val>
                                        </p:tav>
                                        <p:tav tm="100000">
                                          <p:val>
                                            <p:strVal val="#ppt_x"/>
                                          </p:val>
                                        </p:tav>
                                      </p:tavLst>
                                    </p:anim>
                                    <p:anim calcmode="lin" valueType="num">
                                      <p:cBhvr additive="base">
                                        <p:cTn id="52" dur="500" fill="hold"/>
                                        <p:tgtEl>
                                          <p:spTgt spid="15"/>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1+#ppt_w/2"/>
                                          </p:val>
                                        </p:tav>
                                        <p:tav tm="100000">
                                          <p:val>
                                            <p:strVal val="#ppt_x"/>
                                          </p:val>
                                        </p:tav>
                                      </p:tavLst>
                                    </p:anim>
                                    <p:anim calcmode="lin" valueType="num">
                                      <p:cBhvr additive="base">
                                        <p:cTn id="5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6"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1+#ppt_w/2"/>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childTnLst>
                          </p:cTn>
                        </p:par>
                        <p:par>
                          <p:cTn id="64" fill="hold">
                            <p:stCondLst>
                              <p:cond delay="500"/>
                            </p:stCondLst>
                            <p:childTnLst>
                              <p:par>
                                <p:cTn id="65" presetID="2" presetClass="entr" presetSubtype="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20" grpId="0"/>
      <p:bldP spid="14" grpId="0"/>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else …</a:t>
            </a:r>
          </a:p>
        </p:txBody>
      </p:sp>
      <p:sp>
        <p:nvSpPr>
          <p:cNvPr id="3" name="Content Placeholder 2"/>
          <p:cNvSpPr>
            <a:spLocks noGrp="1"/>
          </p:cNvSpPr>
          <p:nvPr>
            <p:ph idx="1"/>
          </p:nvPr>
        </p:nvSpPr>
        <p:spPr/>
        <p:txBody>
          <a:bodyPr>
            <a:normAutofit/>
          </a:bodyPr>
          <a:lstStyle/>
          <a:p>
            <a:r>
              <a:rPr lang="en-US" dirty="0"/>
              <a:t>Below you can find the flowchart for </a:t>
            </a:r>
            <a:r>
              <a:rPr lang="en-US" b="1" dirty="0">
                <a:solidFill>
                  <a:srgbClr val="FFC000"/>
                </a:solidFill>
              </a:rPr>
              <a:t>if</a:t>
            </a:r>
            <a:r>
              <a:rPr lang="en-US" dirty="0"/>
              <a:t> </a:t>
            </a:r>
            <a:r>
              <a:rPr lang="en-US" b="1" dirty="0">
                <a:solidFill>
                  <a:srgbClr val="FFC000"/>
                </a:solidFill>
              </a:rPr>
              <a:t>else</a:t>
            </a:r>
            <a:r>
              <a:rPr lang="en-US" dirty="0"/>
              <a:t> in general.</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35</a:t>
            </a:fld>
            <a:endParaRPr lang="en-US" dirty="0">
              <a:uFillTx/>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547" y="2877844"/>
            <a:ext cx="3728070" cy="3313840"/>
          </a:xfrm>
          <a:prstGeom prst="rect">
            <a:avLst/>
          </a:prstGeom>
        </p:spPr>
      </p:pic>
    </p:spTree>
    <p:extLst>
      <p:ext uri="{BB962C8B-B14F-4D97-AF65-F5344CB8AC3E}">
        <p14:creationId xmlns:p14="http://schemas.microsoft.com/office/powerpoint/2010/main" val="2148502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else …</a:t>
            </a:r>
          </a:p>
        </p:txBody>
      </p:sp>
      <p:sp>
        <p:nvSpPr>
          <p:cNvPr id="3" name="Content Placeholder 2"/>
          <p:cNvSpPr>
            <a:spLocks noGrp="1"/>
          </p:cNvSpPr>
          <p:nvPr>
            <p:ph idx="1"/>
          </p:nvPr>
        </p:nvSpPr>
        <p:spPr/>
        <p:txBody>
          <a:bodyPr>
            <a:normAutofit/>
          </a:bodyPr>
          <a:lstStyle/>
          <a:p>
            <a:r>
              <a:rPr lang="en-US" dirty="0"/>
              <a:t>The following example uses modulo division to check if N is even.</a:t>
            </a:r>
          </a:p>
          <a:p>
            <a:endParaRPr lang="en-US" dirty="0"/>
          </a:p>
          <a:p>
            <a:endParaRPr lang="en-US" dirty="0"/>
          </a:p>
          <a:p>
            <a:endParaRPr lang="en-US" dirty="0"/>
          </a:p>
          <a:p>
            <a:pPr marL="0" indent="0">
              <a:buNone/>
            </a:pPr>
            <a:endParaRPr lang="en-US" dirty="0"/>
          </a:p>
          <a:p>
            <a:r>
              <a:rPr lang="en-US" dirty="0"/>
              <a:t>For N = 10, expression = True (10 % 2 == 0), and line 3 is executed.</a:t>
            </a:r>
          </a:p>
          <a:p>
            <a:r>
              <a:rPr lang="en-US" dirty="0"/>
              <a:t>For N = 3, expression = False (3 % 2 != 0), and line 5 is executed.</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36</a:t>
            </a:fld>
            <a:endParaRPr lang="en-US" dirty="0">
              <a:uFillTx/>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11" y="2635094"/>
            <a:ext cx="4320862" cy="14004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311" y="4995821"/>
            <a:ext cx="5482641" cy="1818004"/>
          </a:xfrm>
          <a:prstGeom prst="rect">
            <a:avLst/>
          </a:prstGeom>
        </p:spPr>
      </p:pic>
      <p:sp>
        <p:nvSpPr>
          <p:cNvPr id="7" name="Rounded Rectangle 6"/>
          <p:cNvSpPr/>
          <p:nvPr/>
        </p:nvSpPr>
        <p:spPr>
          <a:xfrm>
            <a:off x="1871092" y="2931983"/>
            <a:ext cx="1692175" cy="228105"/>
          </a:xfrm>
          <a:prstGeom prst="round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0" name="Rounded Rectangle 19"/>
          <p:cNvSpPr/>
          <p:nvPr/>
        </p:nvSpPr>
        <p:spPr>
          <a:xfrm>
            <a:off x="2036488" y="3160089"/>
            <a:ext cx="3161813" cy="199670"/>
          </a:xfrm>
          <a:prstGeom prst="roundRect">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1" name="Rounded Rectangle 20"/>
          <p:cNvSpPr/>
          <p:nvPr/>
        </p:nvSpPr>
        <p:spPr>
          <a:xfrm>
            <a:off x="2036488" y="3612316"/>
            <a:ext cx="3161813" cy="199670"/>
          </a:xfrm>
          <a:prstGeom prst="roundRect">
            <a:avLst/>
          </a:prstGeom>
          <a:noFill/>
          <a:ln w="76200">
            <a:solidFill>
              <a:srgbClr val="92D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TextBox 11"/>
          <p:cNvSpPr txBox="1"/>
          <p:nvPr/>
        </p:nvSpPr>
        <p:spPr>
          <a:xfrm>
            <a:off x="5506883" y="3078548"/>
            <a:ext cx="3786614" cy="369332"/>
          </a:xfrm>
          <a:prstGeom prst="rect">
            <a:avLst/>
          </a:prstGeom>
          <a:solidFill>
            <a:schemeClr val="tx1"/>
          </a:solidFill>
        </p:spPr>
        <p:txBody>
          <a:bodyPr wrap="none" rtlCol="0">
            <a:spAutoFit/>
          </a:bodyPr>
          <a:lstStyle/>
          <a:p>
            <a:r>
              <a:rPr lang="en-US" dirty="0">
                <a:solidFill>
                  <a:srgbClr val="FFC000"/>
                </a:solidFill>
              </a:rPr>
              <a:t>Executed when condition is True</a:t>
            </a:r>
          </a:p>
        </p:txBody>
      </p:sp>
      <p:sp>
        <p:nvSpPr>
          <p:cNvPr id="22" name="TextBox 21"/>
          <p:cNvSpPr txBox="1"/>
          <p:nvPr/>
        </p:nvSpPr>
        <p:spPr>
          <a:xfrm>
            <a:off x="5506883" y="3545927"/>
            <a:ext cx="3884397" cy="369332"/>
          </a:xfrm>
          <a:prstGeom prst="rect">
            <a:avLst/>
          </a:prstGeom>
          <a:solidFill>
            <a:schemeClr val="tx1"/>
          </a:solidFill>
        </p:spPr>
        <p:txBody>
          <a:bodyPr wrap="none" rtlCol="0">
            <a:spAutoFit/>
          </a:bodyPr>
          <a:lstStyle/>
          <a:p>
            <a:r>
              <a:rPr lang="en-US" dirty="0">
                <a:solidFill>
                  <a:srgbClr val="92D050"/>
                </a:solidFill>
              </a:rPr>
              <a:t>Executed when condition is False</a:t>
            </a:r>
          </a:p>
        </p:txBody>
      </p:sp>
    </p:spTree>
    <p:extLst>
      <p:ext uri="{BB962C8B-B14F-4D97-AF65-F5344CB8AC3E}">
        <p14:creationId xmlns:p14="http://schemas.microsoft.com/office/powerpoint/2010/main" val="15710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randombar(horizontal)">
                                      <p:cBhvr>
                                        <p:cTn id="12" dur="500"/>
                                        <p:tgtEl>
                                          <p:spTgt spid="20"/>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P spid="1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dirty="0" err="1"/>
              <a:t>elif</a:t>
            </a:r>
            <a:r>
              <a:rPr lang="en-US" dirty="0"/>
              <a:t> … else …</a:t>
            </a:r>
          </a:p>
        </p:txBody>
      </p:sp>
      <p:sp>
        <p:nvSpPr>
          <p:cNvPr id="3" name="Content Placeholder 2"/>
          <p:cNvSpPr>
            <a:spLocks noGrp="1"/>
          </p:cNvSpPr>
          <p:nvPr>
            <p:ph idx="1"/>
          </p:nvPr>
        </p:nvSpPr>
        <p:spPr/>
        <p:txBody>
          <a:bodyPr>
            <a:normAutofit/>
          </a:bodyPr>
          <a:lstStyle/>
          <a:p>
            <a:r>
              <a:rPr lang="en-US" dirty="0"/>
              <a:t>If you want to check for multiple expressions, you can use if … </a:t>
            </a:r>
            <a:r>
              <a:rPr lang="en-US" dirty="0" err="1"/>
              <a:t>elif</a:t>
            </a:r>
            <a:r>
              <a:rPr lang="en-US" dirty="0"/>
              <a:t> … else … condition.</a:t>
            </a:r>
          </a:p>
          <a:p>
            <a:r>
              <a:rPr lang="en-US" dirty="0"/>
              <a:t>Alternatively, you can nest multiple if … else … conditions.</a:t>
            </a:r>
          </a:p>
          <a:p>
            <a:r>
              <a:rPr lang="en-US" b="1" dirty="0" err="1">
                <a:solidFill>
                  <a:srgbClr val="FFC000"/>
                </a:solidFill>
              </a:rPr>
              <a:t>elif</a:t>
            </a:r>
            <a:r>
              <a:rPr lang="en-US" dirty="0"/>
              <a:t> is short for else if.</a:t>
            </a:r>
          </a:p>
          <a:p>
            <a:endParaRPr lang="en-US" dirty="0"/>
          </a:p>
          <a:p>
            <a:r>
              <a:rPr lang="en-US" dirty="0"/>
              <a:t>It builds upon if … else … adding one or more </a:t>
            </a:r>
            <a:r>
              <a:rPr lang="en-US" b="1" dirty="0" err="1">
                <a:solidFill>
                  <a:srgbClr val="FFC000"/>
                </a:solidFill>
              </a:rPr>
              <a:t>elif</a:t>
            </a:r>
            <a:r>
              <a:rPr lang="en-US" dirty="0">
                <a:solidFill>
                  <a:srgbClr val="FFC000"/>
                </a:solidFill>
              </a:rPr>
              <a:t> </a:t>
            </a:r>
            <a:r>
              <a:rPr lang="en-US" dirty="0"/>
              <a:t>keywords followed by test </a:t>
            </a:r>
            <a:r>
              <a:rPr lang="en-US" dirty="0">
                <a:solidFill>
                  <a:schemeClr val="accent4">
                    <a:lumMod val="20000"/>
                    <a:lumOff val="80000"/>
                  </a:schemeClr>
                </a:solidFill>
              </a:rPr>
              <a:t>expressions</a:t>
            </a:r>
            <a:r>
              <a:rPr lang="en-US" dirty="0"/>
              <a:t> and body with the statement(s) to be executed.</a:t>
            </a:r>
          </a:p>
          <a:p>
            <a:endParaRPr lang="en-US" dirty="0"/>
          </a:p>
          <a:p>
            <a:r>
              <a:rPr lang="en-US" dirty="0"/>
              <a:t>Note: if … </a:t>
            </a:r>
            <a:r>
              <a:rPr lang="en-US" dirty="0" err="1"/>
              <a:t>elif</a:t>
            </a:r>
            <a:r>
              <a:rPr lang="en-US" dirty="0"/>
              <a:t> … else … can have MULTIPLE </a:t>
            </a:r>
            <a:r>
              <a:rPr lang="en-US" dirty="0" err="1"/>
              <a:t>elif</a:t>
            </a:r>
            <a:r>
              <a:rPr lang="en-US" dirty="0"/>
              <a:t>(s) but only ONE else.</a:t>
            </a:r>
          </a:p>
          <a:p>
            <a:r>
              <a:rPr lang="en-US" dirty="0"/>
              <a:t>Else is executed if NO CONDITIONS have been met.</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37</a:t>
            </a:fld>
            <a:endParaRPr lang="en-US" dirty="0">
              <a:uFillTx/>
            </a:endParaRPr>
          </a:p>
        </p:txBody>
      </p:sp>
    </p:spTree>
    <p:extLst>
      <p:ext uri="{BB962C8B-B14F-4D97-AF65-F5344CB8AC3E}">
        <p14:creationId xmlns:p14="http://schemas.microsoft.com/office/powerpoint/2010/main" val="4039708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dirty="0" err="1"/>
              <a:t>elif</a:t>
            </a:r>
            <a:r>
              <a:rPr lang="en-US" dirty="0"/>
              <a:t> … else …</a:t>
            </a:r>
          </a:p>
        </p:txBody>
      </p:sp>
      <p:sp>
        <p:nvSpPr>
          <p:cNvPr id="3" name="Content Placeholder 2"/>
          <p:cNvSpPr>
            <a:spLocks noGrp="1"/>
          </p:cNvSpPr>
          <p:nvPr>
            <p:ph idx="1"/>
          </p:nvPr>
        </p:nvSpPr>
        <p:spPr/>
        <p:txBody>
          <a:bodyPr>
            <a:normAutofit/>
          </a:bodyPr>
          <a:lstStyle/>
          <a:p>
            <a:r>
              <a:rPr lang="en-US" dirty="0"/>
              <a:t>Below you can find the flowchart for </a:t>
            </a:r>
            <a:r>
              <a:rPr lang="en-US" b="1" dirty="0">
                <a:solidFill>
                  <a:srgbClr val="FFC000"/>
                </a:solidFill>
              </a:rPr>
              <a:t>if </a:t>
            </a:r>
            <a:r>
              <a:rPr lang="en-US" b="1" dirty="0" err="1">
                <a:solidFill>
                  <a:srgbClr val="FFC000"/>
                </a:solidFill>
              </a:rPr>
              <a:t>elif</a:t>
            </a:r>
            <a:r>
              <a:rPr lang="en-US" dirty="0"/>
              <a:t> </a:t>
            </a:r>
            <a:r>
              <a:rPr lang="en-US" b="1" dirty="0">
                <a:solidFill>
                  <a:srgbClr val="FFC000"/>
                </a:solidFill>
              </a:rPr>
              <a:t>else</a:t>
            </a:r>
            <a:r>
              <a:rPr lang="en-US" dirty="0"/>
              <a:t> in general.</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38</a:t>
            </a:fld>
            <a:endParaRPr lang="en-US" dirty="0">
              <a:uFillTx/>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951" y="2556018"/>
            <a:ext cx="4371270" cy="4042364"/>
          </a:xfrm>
          <a:prstGeom prst="rect">
            <a:avLst/>
          </a:prstGeom>
        </p:spPr>
      </p:pic>
    </p:spTree>
    <p:extLst>
      <p:ext uri="{BB962C8B-B14F-4D97-AF65-F5344CB8AC3E}">
        <p14:creationId xmlns:p14="http://schemas.microsoft.com/office/powerpoint/2010/main" val="3693356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a:t>
            </a:r>
            <a:r>
              <a:rPr lang="en-US" dirty="0" err="1"/>
              <a:t>elif</a:t>
            </a:r>
            <a:r>
              <a:rPr lang="en-US" dirty="0"/>
              <a:t> … else …</a:t>
            </a:r>
          </a:p>
        </p:txBody>
      </p:sp>
      <p:sp>
        <p:nvSpPr>
          <p:cNvPr id="3" name="Content Placeholder 2"/>
          <p:cNvSpPr>
            <a:spLocks noGrp="1"/>
          </p:cNvSpPr>
          <p:nvPr>
            <p:ph idx="1"/>
          </p:nvPr>
        </p:nvSpPr>
        <p:spPr/>
        <p:txBody>
          <a:bodyPr>
            <a:normAutofit/>
          </a:bodyPr>
          <a:lstStyle/>
          <a:p>
            <a:r>
              <a:rPr lang="en-US" dirty="0"/>
              <a:t>An example that checks if N is greater than 0 (line 2). If True, line 3 will be executed. If not, it will check if N is equal to 0 (line 4, </a:t>
            </a:r>
            <a:r>
              <a:rPr lang="en-US" dirty="0" err="1"/>
              <a:t>elif</a:t>
            </a:r>
            <a:r>
              <a:rPr lang="en-US" dirty="0"/>
              <a:t>). If condition in line 4 is True, then line 5 will be executed. If not, only then, line 7 will be executed.</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39</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384637"/>
            <a:ext cx="4592550" cy="167587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828" y="3384637"/>
            <a:ext cx="5211911" cy="2562035"/>
          </a:xfrm>
          <a:prstGeom prst="rect">
            <a:avLst/>
          </a:prstGeom>
        </p:spPr>
      </p:pic>
    </p:spTree>
    <p:extLst>
      <p:ext uri="{BB962C8B-B14F-4D97-AF65-F5344CB8AC3E}">
        <p14:creationId xmlns:p14="http://schemas.microsoft.com/office/powerpoint/2010/main" val="11706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 in Python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a:t>
            </a:fld>
            <a:endParaRPr lang="en-US" dirty="0">
              <a:uFillTx/>
            </a:endParaRPr>
          </a:p>
        </p:txBody>
      </p:sp>
    </p:spTree>
    <p:extLst>
      <p:ext uri="{BB962C8B-B14F-4D97-AF65-F5344CB8AC3E}">
        <p14:creationId xmlns:p14="http://schemas.microsoft.com/office/powerpoint/2010/main" val="1062510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if statements</a:t>
            </a:r>
          </a:p>
        </p:txBody>
      </p:sp>
      <p:sp>
        <p:nvSpPr>
          <p:cNvPr id="3" name="Content Placeholder 2"/>
          <p:cNvSpPr>
            <a:spLocks noGrp="1"/>
          </p:cNvSpPr>
          <p:nvPr>
            <p:ph idx="1"/>
          </p:nvPr>
        </p:nvSpPr>
        <p:spPr/>
        <p:txBody>
          <a:bodyPr>
            <a:normAutofit/>
          </a:bodyPr>
          <a:lstStyle/>
          <a:p>
            <a:r>
              <a:rPr lang="en-US" dirty="0"/>
              <a:t>The last example could have been realized with two nested if … else … statements.</a:t>
            </a:r>
          </a:p>
          <a:p>
            <a:r>
              <a:rPr lang="en-US" b="1" dirty="0">
                <a:solidFill>
                  <a:srgbClr val="FFC000"/>
                </a:solidFill>
              </a:rPr>
              <a:t>Nesting</a:t>
            </a:r>
            <a:r>
              <a:rPr lang="en-US" dirty="0">
                <a:solidFill>
                  <a:srgbClr val="FFC000"/>
                </a:solidFill>
              </a:rPr>
              <a:t> </a:t>
            </a:r>
            <a:r>
              <a:rPr lang="en-US" dirty="0"/>
              <a:t>is including one </a:t>
            </a:r>
            <a:r>
              <a:rPr lang="en-US" b="1" dirty="0">
                <a:solidFill>
                  <a:srgbClr val="FFC000"/>
                </a:solidFill>
              </a:rPr>
              <a:t>if … else … </a:t>
            </a:r>
            <a:r>
              <a:rPr lang="en-US" dirty="0"/>
              <a:t>statement </a:t>
            </a:r>
            <a:r>
              <a:rPr lang="en-US" b="1" u="sng" dirty="0"/>
              <a:t>inside another</a:t>
            </a:r>
            <a:r>
              <a:rPr lang="en-US" dirty="0"/>
              <a:t>.</a:t>
            </a:r>
          </a:p>
          <a:p>
            <a:r>
              <a:rPr lang="en-US" dirty="0"/>
              <a:t>Any number of statements can be nested inside one another. Only through indentation you can distinguish them.</a:t>
            </a:r>
          </a:p>
          <a:p>
            <a:endParaRPr lang="en-US" dirty="0"/>
          </a:p>
          <a:p>
            <a:r>
              <a:rPr lang="en-US" dirty="0"/>
              <a:t>NOTE: nesting too many statements reduces the clarity of the program.</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40</a:t>
            </a:fld>
            <a:endParaRPr lang="en-US" dirty="0">
              <a:uFillTx/>
            </a:endParaRPr>
          </a:p>
        </p:txBody>
      </p:sp>
    </p:spTree>
    <p:extLst>
      <p:ext uri="{BB962C8B-B14F-4D97-AF65-F5344CB8AC3E}">
        <p14:creationId xmlns:p14="http://schemas.microsoft.com/office/powerpoint/2010/main" val="1566265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if statements</a:t>
            </a:r>
          </a:p>
        </p:txBody>
      </p:sp>
      <p:sp>
        <p:nvSpPr>
          <p:cNvPr id="3" name="Content Placeholder 2"/>
          <p:cNvSpPr>
            <a:spLocks noGrp="1"/>
          </p:cNvSpPr>
          <p:nvPr>
            <p:ph idx="1"/>
          </p:nvPr>
        </p:nvSpPr>
        <p:spPr/>
        <p:txBody>
          <a:bodyPr/>
          <a:lstStyle/>
          <a:p>
            <a:r>
              <a:rPr lang="en-US" dirty="0"/>
              <a:t>Below you can find the same problem rearranged to include two nested if statements: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41</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616" y="2840210"/>
            <a:ext cx="6715309" cy="2621137"/>
          </a:xfrm>
          <a:prstGeom prst="rect">
            <a:avLst/>
          </a:prstGeom>
        </p:spPr>
      </p:pic>
    </p:spTree>
    <p:extLst>
      <p:ext uri="{BB962C8B-B14F-4D97-AF65-F5344CB8AC3E}">
        <p14:creationId xmlns:p14="http://schemas.microsoft.com/office/powerpoint/2010/main" val="1925753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a:t>
            </a:r>
            <a:r>
              <a:rPr lang="en-US" dirty="0" err="1"/>
              <a:t>Pyzo</a:t>
            </a:r>
            <a:r>
              <a:rPr lang="en-US" dirty="0"/>
              <a:t> (Spyder)</a:t>
            </a:r>
          </a:p>
        </p:txBody>
      </p:sp>
      <p:sp>
        <p:nvSpPr>
          <p:cNvPr id="4" name="Content Placeholder 3"/>
          <p:cNvSpPr>
            <a:spLocks noGrp="1"/>
          </p:cNvSpPr>
          <p:nvPr>
            <p:ph sz="half" idx="2"/>
          </p:nvPr>
        </p:nvSpPr>
        <p:spPr/>
        <p:txBody>
          <a:bodyPr>
            <a:normAutofit/>
          </a:bodyPr>
          <a:lstStyle/>
          <a:p>
            <a:r>
              <a:rPr lang="en-US" dirty="0"/>
              <a:t>The code examples used in the previous slides can be found in the file </a:t>
            </a:r>
            <a:r>
              <a:rPr lang="en-US" b="1" dirty="0">
                <a:solidFill>
                  <a:srgbClr val="FFFF00"/>
                </a:solidFill>
              </a:rPr>
              <a:t>week32-A.py</a:t>
            </a:r>
            <a:r>
              <a:rPr lang="en-US" dirty="0"/>
              <a:t>.</a:t>
            </a:r>
          </a:p>
          <a:p>
            <a:r>
              <a:rPr lang="en-US" dirty="0"/>
              <a:t>Open it in </a:t>
            </a:r>
            <a:r>
              <a:rPr lang="en-US" dirty="0" err="1"/>
              <a:t>Pyzo</a:t>
            </a:r>
            <a:r>
              <a:rPr lang="en-US" dirty="0"/>
              <a:t> or Spyder and experiment.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42</a:t>
            </a:fld>
            <a:endParaRPr lang="en-US" dirty="0">
              <a:uFillTx/>
            </a:endParaRPr>
          </a:p>
        </p:txBody>
      </p:sp>
      <p:pic>
        <p:nvPicPr>
          <p:cNvPr id="11" name="Content Placeholder 10" descr="A screenshot of a cell phone&#10;&#10;Description automatically generated">
            <a:extLst>
              <a:ext uri="{FF2B5EF4-FFF2-40B4-BE49-F238E27FC236}">
                <a16:creationId xmlns:a16="http://schemas.microsoft.com/office/drawing/2014/main" id="{F63D37E7-BABC-084C-A911-403C07DC042F}"/>
              </a:ext>
            </a:extLst>
          </p:cNvPr>
          <p:cNvPicPr>
            <a:picLocks noGrp="1" noChangeAspect="1"/>
          </p:cNvPicPr>
          <p:nvPr>
            <p:ph sz="half" idx="1"/>
          </p:nvPr>
        </p:nvPicPr>
        <p:blipFill>
          <a:blip r:embed="rId3"/>
          <a:stretch>
            <a:fillRect/>
          </a:stretch>
        </p:blipFill>
        <p:spPr>
          <a:xfrm>
            <a:off x="1430770" y="2060575"/>
            <a:ext cx="3740872" cy="4195763"/>
          </a:xfrm>
        </p:spPr>
      </p:pic>
    </p:spTree>
    <p:extLst>
      <p:ext uri="{BB962C8B-B14F-4D97-AF65-F5344CB8AC3E}">
        <p14:creationId xmlns:p14="http://schemas.microsoft.com/office/powerpoint/2010/main" val="17353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43</a:t>
            </a:fld>
            <a:endParaRPr lang="en-US" dirty="0">
              <a:uFillTx/>
            </a:endParaRPr>
          </a:p>
        </p:txBody>
      </p:sp>
    </p:spTree>
    <p:extLst>
      <p:ext uri="{BB962C8B-B14F-4D97-AF65-F5344CB8AC3E}">
        <p14:creationId xmlns:p14="http://schemas.microsoft.com/office/powerpoint/2010/main" val="734020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 basic algorithm types</a:t>
            </a:r>
          </a:p>
        </p:txBody>
      </p:sp>
      <p:sp>
        <p:nvSpPr>
          <p:cNvPr id="3" name="Content Placeholder 2"/>
          <p:cNvSpPr>
            <a:spLocks noGrp="1"/>
          </p:cNvSpPr>
          <p:nvPr>
            <p:ph idx="1"/>
          </p:nvPr>
        </p:nvSpPr>
        <p:spPr/>
        <p:txBody>
          <a:bodyPr/>
          <a:lstStyle/>
          <a:p>
            <a:r>
              <a:rPr lang="en-US" dirty="0"/>
              <a:t>In week 1 we mentioned 3 different types of algorithms.</a:t>
            </a:r>
          </a:p>
          <a:p>
            <a:r>
              <a:rPr lang="en-US" dirty="0"/>
              <a:t>Which ones did we mention?</a:t>
            </a:r>
          </a:p>
          <a:p>
            <a:endParaRPr lang="en-US" dirty="0"/>
          </a:p>
          <a:p>
            <a:r>
              <a:rPr lang="en-US" dirty="0"/>
              <a:t>What are linear algorithms?</a:t>
            </a:r>
          </a:p>
          <a:p>
            <a:r>
              <a:rPr lang="en-US" dirty="0"/>
              <a:t>What are branching algorithms?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44</a:t>
            </a:fld>
            <a:endParaRPr lang="en-US" dirty="0">
              <a:uFillTx/>
            </a:endParaRPr>
          </a:p>
        </p:txBody>
      </p:sp>
    </p:spTree>
    <p:extLst>
      <p:ext uri="{BB962C8B-B14F-4D97-AF65-F5344CB8AC3E}">
        <p14:creationId xmlns:p14="http://schemas.microsoft.com/office/powerpoint/2010/main" val="296741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algorithms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00471" y="2060575"/>
            <a:ext cx="1201471" cy="4195763"/>
          </a:xfrm>
        </p:spPr>
      </p:pic>
      <p:sp>
        <p:nvSpPr>
          <p:cNvPr id="4" name="Content Placeholder 3"/>
          <p:cNvSpPr>
            <a:spLocks noGrp="1"/>
          </p:cNvSpPr>
          <p:nvPr>
            <p:ph sz="half" idx="2"/>
          </p:nvPr>
        </p:nvSpPr>
        <p:spPr/>
        <p:txBody>
          <a:bodyPr/>
          <a:lstStyle/>
          <a:p>
            <a:r>
              <a:rPr lang="en-US" b="1" dirty="0">
                <a:solidFill>
                  <a:srgbClr val="FFC000"/>
                </a:solidFill>
              </a:rPr>
              <a:t>Linear algorithms </a:t>
            </a:r>
            <a:r>
              <a:rPr lang="en-US" dirty="0"/>
              <a:t>are algorithms where </a:t>
            </a:r>
            <a:r>
              <a:rPr lang="en-US" b="1" dirty="0">
                <a:solidFill>
                  <a:srgbClr val="FFC000"/>
                </a:solidFill>
              </a:rPr>
              <a:t>every step </a:t>
            </a:r>
            <a:r>
              <a:rPr lang="en-US" dirty="0"/>
              <a:t>is </a:t>
            </a:r>
            <a:r>
              <a:rPr lang="en-US" b="1" dirty="0">
                <a:solidFill>
                  <a:srgbClr val="FFC000"/>
                </a:solidFill>
              </a:rPr>
              <a:t>executed</a:t>
            </a:r>
            <a:r>
              <a:rPr lang="en-US" dirty="0"/>
              <a:t> once and </a:t>
            </a:r>
            <a:r>
              <a:rPr lang="en-US" b="1" dirty="0">
                <a:solidFill>
                  <a:srgbClr val="FFC000"/>
                </a:solidFill>
              </a:rPr>
              <a:t>only once</a:t>
            </a:r>
            <a:r>
              <a:rPr lang="en-US" dirty="0"/>
              <a: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45</a:t>
            </a:fld>
            <a:endParaRPr lang="en-US" dirty="0">
              <a:uFillTx/>
            </a:endParaRPr>
          </a:p>
        </p:txBody>
      </p:sp>
    </p:spTree>
    <p:extLst>
      <p:ext uri="{BB962C8B-B14F-4D97-AF65-F5344CB8AC3E}">
        <p14:creationId xmlns:p14="http://schemas.microsoft.com/office/powerpoint/2010/main" val="463197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algorithms</a:t>
            </a:r>
          </a:p>
        </p:txBody>
      </p:sp>
      <p:sp>
        <p:nvSpPr>
          <p:cNvPr id="4" name="Content Placeholder 3"/>
          <p:cNvSpPr>
            <a:spLocks noGrp="1"/>
          </p:cNvSpPr>
          <p:nvPr>
            <p:ph sz="half" idx="2"/>
          </p:nvPr>
        </p:nvSpPr>
        <p:spPr/>
        <p:txBody>
          <a:bodyPr/>
          <a:lstStyle/>
          <a:p>
            <a:r>
              <a:rPr lang="en-US" dirty="0"/>
              <a:t>Branching algorithms contain steps that will be either executed ONCE or NEVER</a:t>
            </a:r>
          </a:p>
          <a:p>
            <a:r>
              <a:rPr lang="en-US" dirty="0"/>
              <a:t>Depending on the </a:t>
            </a:r>
            <a:r>
              <a:rPr lang="en-US" b="1" dirty="0">
                <a:solidFill>
                  <a:srgbClr val="FFC000"/>
                </a:solidFill>
              </a:rPr>
              <a:t>program logic</a:t>
            </a:r>
            <a:r>
              <a:rPr lang="en-US" dirty="0"/>
              <a:t>, </a:t>
            </a:r>
            <a:r>
              <a:rPr lang="en-US" b="1" dirty="0">
                <a:solidFill>
                  <a:srgbClr val="FFC000"/>
                </a:solidFill>
              </a:rPr>
              <a:t>some steps </a:t>
            </a:r>
            <a:r>
              <a:rPr lang="en-US" dirty="0"/>
              <a:t>will be </a:t>
            </a:r>
            <a:r>
              <a:rPr lang="en-US" b="1" dirty="0">
                <a:solidFill>
                  <a:srgbClr val="FFC000"/>
                </a:solidFill>
              </a:rPr>
              <a:t>executed</a:t>
            </a:r>
            <a:r>
              <a:rPr lang="en-US" dirty="0">
                <a:solidFill>
                  <a:srgbClr val="FFC000"/>
                </a:solidFill>
              </a:rPr>
              <a:t> </a:t>
            </a:r>
            <a:r>
              <a:rPr lang="en-US" dirty="0"/>
              <a:t>and </a:t>
            </a:r>
            <a:r>
              <a:rPr lang="en-US" b="1" dirty="0">
                <a:solidFill>
                  <a:srgbClr val="FFC000"/>
                </a:solidFill>
              </a:rPr>
              <a:t>some</a:t>
            </a:r>
            <a:r>
              <a:rPr lang="en-US" dirty="0"/>
              <a:t> will </a:t>
            </a:r>
            <a:r>
              <a:rPr lang="en-US" b="1" dirty="0">
                <a:solidFill>
                  <a:srgbClr val="FFC000"/>
                </a:solidFill>
              </a:rPr>
              <a:t>not</a:t>
            </a:r>
            <a:r>
              <a:rPr lang="en-US" dirty="0"/>
              <a:t>.</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46</a:t>
            </a:fld>
            <a:endParaRPr lang="en-US" dirty="0">
              <a:uFillTx/>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6378" y="2060575"/>
            <a:ext cx="2629656" cy="4195763"/>
          </a:xfrm>
        </p:spPr>
      </p:pic>
    </p:spTree>
    <p:extLst>
      <p:ext uri="{BB962C8B-B14F-4D97-AF65-F5344CB8AC3E}">
        <p14:creationId xmlns:p14="http://schemas.microsoft.com/office/powerpoint/2010/main" val="3080854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1 – check number</a:t>
            </a:r>
          </a:p>
        </p:txBody>
      </p:sp>
      <p:sp>
        <p:nvSpPr>
          <p:cNvPr id="3" name="Content Placeholder 2"/>
          <p:cNvSpPr>
            <a:spLocks noGrp="1"/>
          </p:cNvSpPr>
          <p:nvPr>
            <p:ph idx="1"/>
          </p:nvPr>
        </p:nvSpPr>
        <p:spPr/>
        <p:txBody>
          <a:bodyPr/>
          <a:lstStyle/>
          <a:p>
            <a:r>
              <a:rPr lang="en-US" dirty="0"/>
              <a:t>Problem: Write a program that will ask user to input an arbitrary number N. Print:</a:t>
            </a:r>
          </a:p>
          <a:p>
            <a:pPr marL="0" indent="0">
              <a:buNone/>
            </a:pPr>
            <a:r>
              <a:rPr lang="en-US" dirty="0"/>
              <a:t>	“Positive”		– if N is greater than 0 ( N &gt; 0 )</a:t>
            </a:r>
          </a:p>
          <a:p>
            <a:pPr marL="0" indent="0">
              <a:buNone/>
            </a:pPr>
            <a:r>
              <a:rPr lang="en-US" dirty="0"/>
              <a:t>	“Zero” 			– if N is equal to 0 ( N == 0 )</a:t>
            </a:r>
          </a:p>
          <a:p>
            <a:pPr marL="0" indent="0">
              <a:buNone/>
            </a:pPr>
            <a:r>
              <a:rPr lang="en-US" dirty="0"/>
              <a:t>	“Negative”	– if N is less than 0 ( N &lt; 0 )</a:t>
            </a:r>
          </a:p>
          <a:p>
            <a:endParaRPr lang="en-US" dirty="0"/>
          </a:p>
          <a:p>
            <a:r>
              <a:rPr lang="en-US" dirty="0"/>
              <a:t>Since we already solved the problem and implemented the solution during our practice, there is no need to decompose it in detail. However, let’s take a look and discuss two possible solutions …</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47</a:t>
            </a:fld>
            <a:endParaRPr lang="en-US" dirty="0">
              <a:uFillTx/>
            </a:endParaRPr>
          </a:p>
        </p:txBody>
      </p:sp>
    </p:spTree>
    <p:extLst>
      <p:ext uri="{BB962C8B-B14F-4D97-AF65-F5344CB8AC3E}">
        <p14:creationId xmlns:p14="http://schemas.microsoft.com/office/powerpoint/2010/main" val="2638722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1 – check number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2707" y="2060575"/>
            <a:ext cx="3709338" cy="454850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42149" y="2060575"/>
            <a:ext cx="4992448" cy="2981758"/>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48</a:t>
            </a:fld>
            <a:endParaRPr lang="en-US" dirty="0">
              <a:uFillTx/>
            </a:endParaRPr>
          </a:p>
        </p:txBody>
      </p:sp>
      <p:sp>
        <p:nvSpPr>
          <p:cNvPr id="8" name="TextBox 7"/>
          <p:cNvSpPr txBox="1"/>
          <p:nvPr/>
        </p:nvSpPr>
        <p:spPr>
          <a:xfrm>
            <a:off x="5642149" y="5249660"/>
            <a:ext cx="5343177" cy="1477328"/>
          </a:xfrm>
          <a:prstGeom prst="rect">
            <a:avLst/>
          </a:prstGeom>
        </p:spPr>
        <p:txBody>
          <a:bodyPr wrap="square" rtlCol="0">
            <a:spAutoFit/>
          </a:bodyPr>
          <a:lstStyle/>
          <a:p>
            <a:r>
              <a:rPr lang="en-US" dirty="0"/>
              <a:t>We can see from the flowcharts, that the same problem could have been solved in two different ways.</a:t>
            </a:r>
          </a:p>
          <a:p>
            <a:r>
              <a:rPr lang="en-US" dirty="0"/>
              <a:t>On the left there are 3 IF statements, on the right we use 2 IF … ELSE statements.</a:t>
            </a:r>
          </a:p>
        </p:txBody>
      </p:sp>
    </p:spTree>
    <p:extLst>
      <p:ext uri="{BB962C8B-B14F-4D97-AF65-F5344CB8AC3E}">
        <p14:creationId xmlns:p14="http://schemas.microsoft.com/office/powerpoint/2010/main" val="2324013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1 – check number</a:t>
            </a:r>
          </a:p>
        </p:txBody>
      </p:sp>
      <p:sp>
        <p:nvSpPr>
          <p:cNvPr id="3" name="Content Placeholder 2"/>
          <p:cNvSpPr>
            <a:spLocks noGrp="1"/>
          </p:cNvSpPr>
          <p:nvPr>
            <p:ph idx="1"/>
          </p:nvPr>
        </p:nvSpPr>
        <p:spPr/>
        <p:txBody>
          <a:bodyPr/>
          <a:lstStyle/>
          <a:p>
            <a:r>
              <a:rPr lang="en-US" dirty="0"/>
              <a:t>Next, let’s assume we don’t know what conditions were given in if statements. In that case, what are the possible outputs of each algorithm; i.e. what is the minimum possible number of outputs and maximum possible number of outputs?</a:t>
            </a:r>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49</a:t>
            </a:fld>
            <a:endParaRPr lang="en-US" dirty="0">
              <a:uFillTx/>
            </a:endParaRPr>
          </a:p>
        </p:txBody>
      </p:sp>
    </p:spTree>
    <p:extLst>
      <p:ext uri="{BB962C8B-B14F-4D97-AF65-F5344CB8AC3E}">
        <p14:creationId xmlns:p14="http://schemas.microsoft.com/office/powerpoint/2010/main" val="32077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 Boolean logic</a:t>
            </a:r>
          </a:p>
        </p:txBody>
      </p:sp>
      <p:sp>
        <p:nvSpPr>
          <p:cNvPr id="3" name="Content Placeholder 2"/>
          <p:cNvSpPr>
            <a:spLocks noGrp="1"/>
          </p:cNvSpPr>
          <p:nvPr>
            <p:ph idx="1"/>
          </p:nvPr>
        </p:nvSpPr>
        <p:spPr/>
        <p:txBody>
          <a:bodyPr/>
          <a:lstStyle/>
          <a:p>
            <a:r>
              <a:rPr lang="en-US" dirty="0"/>
              <a:t>What is Boolean logic / Boolean algebra?</a:t>
            </a:r>
          </a:p>
          <a:p>
            <a:endParaRPr lang="en-US" dirty="0"/>
          </a:p>
          <a:p>
            <a:r>
              <a:rPr lang="en-US" dirty="0"/>
              <a:t>Which values can variables have in Boolean algebra?</a:t>
            </a:r>
          </a:p>
          <a:p>
            <a:r>
              <a:rPr lang="en-US" dirty="0"/>
              <a:t>Which operations do you remember?</a:t>
            </a:r>
          </a:p>
          <a:p>
            <a:pPr lvl="1"/>
            <a:r>
              <a:rPr lang="en-US" dirty="0"/>
              <a:t>What are fundamental operations?</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a:t>
            </a:fld>
            <a:endParaRPr lang="en-US" dirty="0">
              <a:uFillTx/>
            </a:endParaRPr>
          </a:p>
        </p:txBody>
      </p:sp>
    </p:spTree>
    <p:extLst>
      <p:ext uri="{BB962C8B-B14F-4D97-AF65-F5344CB8AC3E}">
        <p14:creationId xmlns:p14="http://schemas.microsoft.com/office/powerpoint/2010/main" val="2254644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1 – check number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90367" y="2060575"/>
            <a:ext cx="3421678" cy="4195763"/>
          </a:xfrm>
        </p:spPr>
      </p:pic>
      <p:sp>
        <p:nvSpPr>
          <p:cNvPr id="4" name="Content Placeholder 3"/>
          <p:cNvSpPr>
            <a:spLocks noGrp="1"/>
          </p:cNvSpPr>
          <p:nvPr>
            <p:ph sz="half" idx="2"/>
          </p:nvPr>
        </p:nvSpPr>
        <p:spPr/>
        <p:txBody>
          <a:bodyPr/>
          <a:lstStyle/>
          <a:p>
            <a:r>
              <a:rPr lang="en-US" dirty="0"/>
              <a:t>If we don’t know </a:t>
            </a:r>
            <a:r>
              <a:rPr lang="en-US" b="1" dirty="0">
                <a:solidFill>
                  <a:srgbClr val="FF0000"/>
                </a:solidFill>
              </a:rPr>
              <a:t>RED</a:t>
            </a:r>
            <a:r>
              <a:rPr lang="en-US" dirty="0"/>
              <a:t>, </a:t>
            </a:r>
            <a:r>
              <a:rPr lang="en-US" b="1" dirty="0">
                <a:solidFill>
                  <a:srgbClr val="FFFF00"/>
                </a:solidFill>
              </a:rPr>
              <a:t>YELLOW</a:t>
            </a:r>
            <a:r>
              <a:rPr lang="en-US" dirty="0">
                <a:solidFill>
                  <a:srgbClr val="FFFF00"/>
                </a:solidFill>
              </a:rPr>
              <a:t> </a:t>
            </a:r>
            <a:r>
              <a:rPr lang="en-US" dirty="0"/>
              <a:t>and </a:t>
            </a:r>
            <a:r>
              <a:rPr lang="en-US" b="1" dirty="0">
                <a:solidFill>
                  <a:srgbClr val="92D050"/>
                </a:solidFill>
              </a:rPr>
              <a:t>GREEN</a:t>
            </a:r>
            <a:r>
              <a:rPr lang="en-US" dirty="0">
                <a:solidFill>
                  <a:srgbClr val="92D050"/>
                </a:solidFill>
              </a:rPr>
              <a:t> </a:t>
            </a:r>
            <a:r>
              <a:rPr lang="en-US" dirty="0"/>
              <a:t>condition, then we can guess that the number of outputs (</a:t>
            </a:r>
            <a:r>
              <a:rPr lang="en-US" b="1" dirty="0">
                <a:solidFill>
                  <a:srgbClr val="00B0F0"/>
                </a:solidFill>
              </a:rPr>
              <a:t>BLUE</a:t>
            </a:r>
            <a:r>
              <a:rPr lang="en-US" dirty="0"/>
              <a:t>, all shades):</a:t>
            </a:r>
          </a:p>
          <a:p>
            <a:pPr lvl="1"/>
            <a:r>
              <a:rPr lang="en-US" dirty="0"/>
              <a:t>0 – all statements were false</a:t>
            </a:r>
          </a:p>
          <a:p>
            <a:pPr lvl="1"/>
            <a:r>
              <a:rPr lang="en-US" dirty="0"/>
              <a:t>1 – one statement was true, others were false</a:t>
            </a:r>
          </a:p>
          <a:p>
            <a:pPr lvl="1"/>
            <a:r>
              <a:rPr lang="en-US" dirty="0"/>
              <a:t>2 – two statements were true, one was false</a:t>
            </a:r>
          </a:p>
          <a:p>
            <a:pPr lvl="1"/>
            <a:r>
              <a:rPr lang="en-US" dirty="0"/>
              <a:t>3 – all tree statements were true, all three outputs are printed.</a:t>
            </a:r>
          </a:p>
          <a:p>
            <a:r>
              <a:rPr lang="en-US" dirty="0"/>
              <a:t>Therefore, this approach can result in 0 – 3 output lines!</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50</a:t>
            </a:fld>
            <a:endParaRPr lang="en-US" dirty="0">
              <a:uFillTx/>
            </a:endParaRPr>
          </a:p>
        </p:txBody>
      </p:sp>
    </p:spTree>
    <p:extLst>
      <p:ext uri="{BB962C8B-B14F-4D97-AF65-F5344CB8AC3E}">
        <p14:creationId xmlns:p14="http://schemas.microsoft.com/office/powerpoint/2010/main" val="1398118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1 – check number</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6737" y="2680570"/>
            <a:ext cx="4509132" cy="2693096"/>
          </a:xfrm>
        </p:spPr>
      </p:pic>
      <p:sp>
        <p:nvSpPr>
          <p:cNvPr id="4" name="Content Placeholder 3"/>
          <p:cNvSpPr>
            <a:spLocks noGrp="1"/>
          </p:cNvSpPr>
          <p:nvPr>
            <p:ph sz="half" idx="2"/>
          </p:nvPr>
        </p:nvSpPr>
        <p:spPr/>
        <p:txBody>
          <a:bodyPr>
            <a:normAutofit fontScale="92500" lnSpcReduction="10000"/>
          </a:bodyPr>
          <a:lstStyle/>
          <a:p>
            <a:r>
              <a:rPr lang="en-US" dirty="0"/>
              <a:t>Here, the situation is different.</a:t>
            </a:r>
          </a:p>
          <a:p>
            <a:r>
              <a:rPr lang="en-US" dirty="0"/>
              <a:t>We will </a:t>
            </a:r>
            <a:r>
              <a:rPr lang="en-US" b="1" dirty="0"/>
              <a:t>ALWAYS HAVE</a:t>
            </a:r>
            <a:r>
              <a:rPr lang="en-US" dirty="0"/>
              <a:t> </a:t>
            </a:r>
            <a:r>
              <a:rPr lang="en-US" b="1" u="sng" dirty="0"/>
              <a:t>only one output</a:t>
            </a:r>
            <a:r>
              <a:rPr lang="en-US" dirty="0"/>
              <a:t>.</a:t>
            </a:r>
          </a:p>
          <a:p>
            <a:r>
              <a:rPr lang="en-US" dirty="0"/>
              <a:t>If </a:t>
            </a:r>
            <a:r>
              <a:rPr lang="en-US" b="1" dirty="0">
                <a:solidFill>
                  <a:srgbClr val="FF0000"/>
                </a:solidFill>
              </a:rPr>
              <a:t>RED</a:t>
            </a:r>
            <a:r>
              <a:rPr lang="en-US" dirty="0"/>
              <a:t> is true, then </a:t>
            </a:r>
            <a:r>
              <a:rPr lang="en-US" b="1" dirty="0">
                <a:solidFill>
                  <a:srgbClr val="FFFF00"/>
                </a:solidFill>
              </a:rPr>
              <a:t>YELLOW</a:t>
            </a:r>
            <a:r>
              <a:rPr lang="en-US" dirty="0">
                <a:solidFill>
                  <a:srgbClr val="FFFF00"/>
                </a:solidFill>
              </a:rPr>
              <a:t> </a:t>
            </a:r>
            <a:r>
              <a:rPr lang="en-US" dirty="0"/>
              <a:t>will be evaluated. And if it is true, then the far right line will be executed.</a:t>
            </a:r>
          </a:p>
          <a:p>
            <a:r>
              <a:rPr lang="en-US" dirty="0"/>
              <a:t>If </a:t>
            </a:r>
            <a:r>
              <a:rPr lang="en-US" b="1" dirty="0">
                <a:solidFill>
                  <a:srgbClr val="FF0000"/>
                </a:solidFill>
              </a:rPr>
              <a:t>RED</a:t>
            </a:r>
            <a:r>
              <a:rPr lang="en-US" dirty="0"/>
              <a:t> is true, but </a:t>
            </a:r>
            <a:r>
              <a:rPr lang="en-US" b="1" dirty="0">
                <a:solidFill>
                  <a:srgbClr val="FFFF00"/>
                </a:solidFill>
              </a:rPr>
              <a:t>YELLOW</a:t>
            </a:r>
            <a:r>
              <a:rPr lang="en-US" dirty="0">
                <a:solidFill>
                  <a:srgbClr val="FFFF00"/>
                </a:solidFill>
              </a:rPr>
              <a:t> </a:t>
            </a:r>
            <a:r>
              <a:rPr lang="en-US" dirty="0"/>
              <a:t>is not, then the output in the middle will be executed.</a:t>
            </a:r>
          </a:p>
          <a:p>
            <a:r>
              <a:rPr lang="en-US" dirty="0"/>
              <a:t>If </a:t>
            </a:r>
            <a:r>
              <a:rPr lang="en-US" b="1" dirty="0">
                <a:solidFill>
                  <a:srgbClr val="FF0000"/>
                </a:solidFill>
              </a:rPr>
              <a:t>RED</a:t>
            </a:r>
            <a:r>
              <a:rPr lang="en-US" dirty="0"/>
              <a:t> is false, then no further checks will be performed, and the output on the left will be executed.</a:t>
            </a:r>
          </a:p>
          <a:p>
            <a:r>
              <a:rPr lang="en-US" dirty="0"/>
              <a:t>Therefore, this approach will result in exactly 1 output line!</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51</a:t>
            </a:fld>
            <a:endParaRPr lang="en-US" dirty="0">
              <a:uFillTx/>
            </a:endParaRPr>
          </a:p>
        </p:txBody>
      </p:sp>
    </p:spTree>
    <p:extLst>
      <p:ext uri="{BB962C8B-B14F-4D97-AF65-F5344CB8AC3E}">
        <p14:creationId xmlns:p14="http://schemas.microsoft.com/office/powerpoint/2010/main" val="2522842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2 – greater number</a:t>
            </a:r>
          </a:p>
        </p:txBody>
      </p:sp>
      <p:sp>
        <p:nvSpPr>
          <p:cNvPr id="3" name="Content Placeholder 2"/>
          <p:cNvSpPr>
            <a:spLocks noGrp="1"/>
          </p:cNvSpPr>
          <p:nvPr>
            <p:ph idx="1"/>
          </p:nvPr>
        </p:nvSpPr>
        <p:spPr/>
        <p:txBody>
          <a:bodyPr/>
          <a:lstStyle/>
          <a:p>
            <a:r>
              <a:rPr lang="en-US" dirty="0"/>
              <a:t>Next, let’s do a “warm up” with simple if statement …</a:t>
            </a:r>
          </a:p>
          <a:p>
            <a:endParaRPr lang="en-US" dirty="0"/>
          </a:p>
          <a:p>
            <a:r>
              <a:rPr lang="en-US" b="1" dirty="0"/>
              <a:t>EXERCISE</a:t>
            </a:r>
            <a:r>
              <a:rPr lang="en-US" dirty="0"/>
              <a:t>: Write a program that will ask user to input two numbers A and B. Then print the greater one.</a:t>
            </a:r>
          </a:p>
          <a:p>
            <a:r>
              <a:rPr lang="en-US" dirty="0"/>
              <a:t>Write the flowchart. Then implement it in Python.</a:t>
            </a:r>
          </a:p>
          <a:p>
            <a:r>
              <a:rPr lang="en-US" dirty="0"/>
              <a:t>Time: 5 minutes.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52</a:t>
            </a:fld>
            <a:endParaRPr lang="en-US" dirty="0">
              <a:uFillTx/>
            </a:endParaRPr>
          </a:p>
        </p:txBody>
      </p:sp>
    </p:spTree>
    <p:extLst>
      <p:ext uri="{BB962C8B-B14F-4D97-AF65-F5344CB8AC3E}">
        <p14:creationId xmlns:p14="http://schemas.microsoft.com/office/powerpoint/2010/main" val="153717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2 – greater number (solution – flowchart)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538" y="2140744"/>
            <a:ext cx="5600700" cy="4019550"/>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53</a:t>
            </a:fld>
            <a:endParaRPr lang="en-US" dirty="0">
              <a:uFillTx/>
            </a:endParaRPr>
          </a:p>
        </p:txBody>
      </p:sp>
      <p:sp>
        <p:nvSpPr>
          <p:cNvPr id="6" name="TextBox 5"/>
          <p:cNvSpPr txBox="1"/>
          <p:nvPr/>
        </p:nvSpPr>
        <p:spPr>
          <a:xfrm>
            <a:off x="8830850" y="5073041"/>
            <a:ext cx="2818356" cy="923330"/>
          </a:xfrm>
          <a:prstGeom prst="rect">
            <a:avLst/>
          </a:prstGeom>
        </p:spPr>
        <p:txBody>
          <a:bodyPr wrap="square" rtlCol="0">
            <a:spAutoFit/>
          </a:bodyPr>
          <a:lstStyle/>
          <a:p>
            <a:r>
              <a:rPr lang="en-US" dirty="0"/>
              <a:t>Easy, right?</a:t>
            </a:r>
          </a:p>
          <a:p>
            <a:endParaRPr lang="en-US" dirty="0"/>
          </a:p>
          <a:p>
            <a:r>
              <a:rPr lang="en-US" dirty="0"/>
              <a:t>OK, let’s “spice” it up…</a:t>
            </a:r>
          </a:p>
        </p:txBody>
      </p:sp>
    </p:spTree>
    <p:extLst>
      <p:ext uri="{BB962C8B-B14F-4D97-AF65-F5344CB8AC3E}">
        <p14:creationId xmlns:p14="http://schemas.microsoft.com/office/powerpoint/2010/main" val="425655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sp>
        <p:nvSpPr>
          <p:cNvPr id="3" name="Content Placeholder 2"/>
          <p:cNvSpPr>
            <a:spLocks noGrp="1"/>
          </p:cNvSpPr>
          <p:nvPr>
            <p:ph idx="1"/>
          </p:nvPr>
        </p:nvSpPr>
        <p:spPr/>
        <p:txBody>
          <a:bodyPr/>
          <a:lstStyle/>
          <a:p>
            <a:r>
              <a:rPr lang="en-US" b="1" dirty="0"/>
              <a:t>PROBLEM</a:t>
            </a:r>
            <a:r>
              <a:rPr lang="en-US" dirty="0"/>
              <a:t>: Write a program that will ask user to input three numbers A, B and C. Then find the one with the maximum value and print it out.</a:t>
            </a:r>
          </a:p>
          <a:p>
            <a:endParaRPr lang="en-US" dirty="0"/>
          </a:p>
          <a:p>
            <a:endParaRPr lang="en-US" dirty="0"/>
          </a:p>
          <a:p>
            <a:endParaRPr lang="en-US" dirty="0"/>
          </a:p>
          <a:p>
            <a:endParaRPr lang="en-US" dirty="0"/>
          </a:p>
          <a:p>
            <a:r>
              <a:rPr lang="en-US" dirty="0"/>
              <a:t>One way to solve the problem is to “dive in” directly and start nesting IF statements…</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54</a:t>
            </a:fld>
            <a:endParaRPr lang="en-US" dirty="0">
              <a:uFillTx/>
            </a:endParaRPr>
          </a:p>
        </p:txBody>
      </p:sp>
    </p:spTree>
    <p:extLst>
      <p:ext uri="{BB962C8B-B14F-4D97-AF65-F5344CB8AC3E}">
        <p14:creationId xmlns:p14="http://schemas.microsoft.com/office/powerpoint/2010/main" val="232259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34599"/>
            <a:ext cx="8947150" cy="4031839"/>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55</a:t>
            </a:fld>
            <a:endParaRPr lang="en-US" dirty="0">
              <a:uFillTx/>
            </a:endParaRPr>
          </a:p>
        </p:txBody>
      </p:sp>
      <p:sp>
        <p:nvSpPr>
          <p:cNvPr id="7" name="TextBox 6"/>
          <p:cNvSpPr txBox="1"/>
          <p:nvPr/>
        </p:nvSpPr>
        <p:spPr>
          <a:xfrm>
            <a:off x="4597052" y="1668582"/>
            <a:ext cx="2091847" cy="369332"/>
          </a:xfrm>
          <a:prstGeom prst="rect">
            <a:avLst/>
          </a:prstGeom>
        </p:spPr>
        <p:txBody>
          <a:bodyPr wrap="square" rtlCol="0">
            <a:spAutoFit/>
          </a:bodyPr>
          <a:lstStyle/>
          <a:p>
            <a:r>
              <a:rPr lang="en-US" dirty="0"/>
              <a:t>Flowchart:</a:t>
            </a:r>
          </a:p>
        </p:txBody>
      </p:sp>
    </p:spTree>
    <p:extLst>
      <p:ext uri="{BB962C8B-B14F-4D97-AF65-F5344CB8AC3E}">
        <p14:creationId xmlns:p14="http://schemas.microsoft.com/office/powerpoint/2010/main" val="1161717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34599"/>
            <a:ext cx="8947150" cy="4031839"/>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56</a:t>
            </a:fld>
            <a:endParaRPr lang="en-US" dirty="0">
              <a:uFillTx/>
            </a:endParaRPr>
          </a:p>
        </p:txBody>
      </p:sp>
      <p:sp>
        <p:nvSpPr>
          <p:cNvPr id="3" name="TextBox 2"/>
          <p:cNvSpPr txBox="1"/>
          <p:nvPr/>
        </p:nvSpPr>
        <p:spPr>
          <a:xfrm>
            <a:off x="3820438" y="2931090"/>
            <a:ext cx="2492680" cy="369332"/>
          </a:xfrm>
          <a:prstGeom prst="rect">
            <a:avLst/>
          </a:prstGeom>
        </p:spPr>
        <p:txBody>
          <a:bodyPr wrap="square" rtlCol="0">
            <a:spAutoFit/>
          </a:bodyPr>
          <a:lstStyle/>
          <a:p>
            <a:r>
              <a:rPr lang="en-US" b="1" dirty="0">
                <a:solidFill>
                  <a:schemeClr val="bg1"/>
                </a:solidFill>
              </a:rPr>
              <a:t>A = 3, B = 2, C = 1</a:t>
            </a:r>
          </a:p>
        </p:txBody>
      </p:sp>
      <p:sp>
        <p:nvSpPr>
          <p:cNvPr id="5" name="TextBox 4"/>
          <p:cNvSpPr txBox="1"/>
          <p:nvPr/>
        </p:nvSpPr>
        <p:spPr>
          <a:xfrm>
            <a:off x="1949487" y="3495960"/>
            <a:ext cx="901874" cy="369332"/>
          </a:xfrm>
          <a:prstGeom prst="rect">
            <a:avLst/>
          </a:prstGeom>
          <a:solidFill>
            <a:schemeClr val="tx1"/>
          </a:solidFill>
        </p:spPr>
        <p:txBody>
          <a:bodyPr wrap="square" rtlCol="0">
            <a:spAutoFit/>
          </a:bodyPr>
          <a:lstStyle/>
          <a:p>
            <a:r>
              <a:rPr lang="en-US" b="1" dirty="0">
                <a:solidFill>
                  <a:schemeClr val="bg1"/>
                </a:solidFill>
              </a:rPr>
              <a:t>3 &gt; 2</a:t>
            </a:r>
          </a:p>
        </p:txBody>
      </p:sp>
      <p:sp>
        <p:nvSpPr>
          <p:cNvPr id="8" name="Rectangle 7"/>
          <p:cNvSpPr/>
          <p:nvPr/>
        </p:nvSpPr>
        <p:spPr>
          <a:xfrm>
            <a:off x="3252083" y="3411110"/>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9" name="TextBox 8"/>
          <p:cNvSpPr txBox="1"/>
          <p:nvPr/>
        </p:nvSpPr>
        <p:spPr>
          <a:xfrm>
            <a:off x="6188858" y="4073060"/>
            <a:ext cx="901874" cy="369332"/>
          </a:xfrm>
          <a:prstGeom prst="rect">
            <a:avLst/>
          </a:prstGeom>
          <a:solidFill>
            <a:schemeClr val="tx1"/>
          </a:solidFill>
        </p:spPr>
        <p:txBody>
          <a:bodyPr wrap="square" rtlCol="0">
            <a:spAutoFit/>
          </a:bodyPr>
          <a:lstStyle/>
          <a:p>
            <a:r>
              <a:rPr lang="en-US" b="1" dirty="0">
                <a:solidFill>
                  <a:schemeClr val="bg1"/>
                </a:solidFill>
              </a:rPr>
              <a:t>3 &gt; 1</a:t>
            </a:r>
          </a:p>
        </p:txBody>
      </p:sp>
      <p:sp>
        <p:nvSpPr>
          <p:cNvPr id="10" name="Rectangle 9"/>
          <p:cNvSpPr/>
          <p:nvPr/>
        </p:nvSpPr>
        <p:spPr>
          <a:xfrm>
            <a:off x="7499405" y="4015760"/>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7731318" y="4566627"/>
            <a:ext cx="1985176" cy="51425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TextBox 11"/>
          <p:cNvSpPr txBox="1"/>
          <p:nvPr/>
        </p:nvSpPr>
        <p:spPr>
          <a:xfrm>
            <a:off x="8527409" y="4623187"/>
            <a:ext cx="330342" cy="369332"/>
          </a:xfrm>
          <a:prstGeom prst="rect">
            <a:avLst/>
          </a:prstGeom>
          <a:solidFill>
            <a:schemeClr val="tx1"/>
          </a:solidFill>
        </p:spPr>
        <p:txBody>
          <a:bodyPr wrap="square" rtlCol="0">
            <a:spAutoFit/>
          </a:bodyPr>
          <a:lstStyle/>
          <a:p>
            <a:r>
              <a:rPr lang="en-US" b="1" dirty="0">
                <a:solidFill>
                  <a:schemeClr val="bg1"/>
                </a:solidFill>
              </a:rPr>
              <a:t>3</a:t>
            </a:r>
          </a:p>
        </p:txBody>
      </p:sp>
      <p:cxnSp>
        <p:nvCxnSpPr>
          <p:cNvPr id="13" name="Straight Arrow Connector 12"/>
          <p:cNvCxnSpPr/>
          <p:nvPr/>
        </p:nvCxnSpPr>
        <p:spPr>
          <a:xfrm flipH="1" flipV="1">
            <a:off x="2853245" y="3123709"/>
            <a:ext cx="1026992" cy="12099"/>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sp>
        <p:nvSpPr>
          <p:cNvPr id="14" name="TextBox 13"/>
          <p:cNvSpPr txBox="1"/>
          <p:nvPr/>
        </p:nvSpPr>
        <p:spPr>
          <a:xfrm>
            <a:off x="4597052" y="1668582"/>
            <a:ext cx="2091847" cy="369332"/>
          </a:xfrm>
          <a:prstGeom prst="rect">
            <a:avLst/>
          </a:prstGeom>
        </p:spPr>
        <p:txBody>
          <a:bodyPr wrap="square" rtlCol="0">
            <a:spAutoFit/>
          </a:bodyPr>
          <a:lstStyle/>
          <a:p>
            <a:r>
              <a:rPr lang="en-US" dirty="0"/>
              <a:t>Test case 1</a:t>
            </a:r>
          </a:p>
        </p:txBody>
      </p:sp>
    </p:spTree>
    <p:extLst>
      <p:ext uri="{BB962C8B-B14F-4D97-AF65-F5344CB8AC3E}">
        <p14:creationId xmlns:p14="http://schemas.microsoft.com/office/powerpoint/2010/main" val="344483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8.33333E-7 4.07407E-6 L -0.26224 -0.04491 " pathEditMode="relative" rAng="0" ptsTypes="AA">
                                      <p:cBhvr>
                                        <p:cTn id="47" dur="2000" fill="hold"/>
                                        <p:tgtEl>
                                          <p:spTgt spid="12"/>
                                        </p:tgtEl>
                                        <p:attrNameLst>
                                          <p:attrName>ppt_x</p:attrName>
                                          <p:attrName>ppt_y</p:attrName>
                                        </p:attrNameLst>
                                      </p:cBhvr>
                                      <p:rCtr x="-13112" y="-2245"/>
                                    </p:animMotion>
                                  </p:childTnLst>
                                </p:cTn>
                              </p:par>
                              <p:par>
                                <p:cTn id="48" presetID="6" presetClass="emph" presetSubtype="0" fill="hold" grpId="2" nodeType="withEffect">
                                  <p:stCondLst>
                                    <p:cond delay="0"/>
                                  </p:stCondLst>
                                  <p:childTnLst>
                                    <p:animScale>
                                      <p:cBhvr>
                                        <p:cTn id="49" dur="2000" fill="hold"/>
                                        <p:tgtEl>
                                          <p:spTgt spid="12"/>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8" grpId="0" animBg="1"/>
      <p:bldP spid="9" grpId="0" animBg="1"/>
      <p:bldP spid="10" grpId="0" animBg="1"/>
      <p:bldP spid="11" grpId="0" animBg="1"/>
      <p:bldP spid="12" grpId="0" animBg="1"/>
      <p:bldP spid="12" grpId="1" animBg="1"/>
      <p:bldP spid="12" grpId="2"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34599"/>
            <a:ext cx="8947150" cy="4031839"/>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57</a:t>
            </a:fld>
            <a:endParaRPr lang="en-US" dirty="0">
              <a:uFillTx/>
            </a:endParaRPr>
          </a:p>
        </p:txBody>
      </p:sp>
      <p:sp>
        <p:nvSpPr>
          <p:cNvPr id="3" name="TextBox 2"/>
          <p:cNvSpPr txBox="1"/>
          <p:nvPr/>
        </p:nvSpPr>
        <p:spPr>
          <a:xfrm>
            <a:off x="3820438" y="2931090"/>
            <a:ext cx="2492680" cy="369332"/>
          </a:xfrm>
          <a:prstGeom prst="rect">
            <a:avLst/>
          </a:prstGeom>
        </p:spPr>
        <p:txBody>
          <a:bodyPr wrap="square" rtlCol="0">
            <a:spAutoFit/>
          </a:bodyPr>
          <a:lstStyle/>
          <a:p>
            <a:r>
              <a:rPr lang="en-US" b="1" dirty="0">
                <a:solidFill>
                  <a:schemeClr val="bg1"/>
                </a:solidFill>
              </a:rPr>
              <a:t>A = 2, B = 3, C = 1</a:t>
            </a:r>
          </a:p>
        </p:txBody>
      </p:sp>
      <p:sp>
        <p:nvSpPr>
          <p:cNvPr id="5" name="TextBox 4"/>
          <p:cNvSpPr txBox="1"/>
          <p:nvPr/>
        </p:nvSpPr>
        <p:spPr>
          <a:xfrm>
            <a:off x="1949487" y="3495960"/>
            <a:ext cx="901874" cy="369332"/>
          </a:xfrm>
          <a:prstGeom prst="rect">
            <a:avLst/>
          </a:prstGeom>
          <a:solidFill>
            <a:schemeClr val="tx1"/>
          </a:solidFill>
        </p:spPr>
        <p:txBody>
          <a:bodyPr wrap="square" rtlCol="0">
            <a:spAutoFit/>
          </a:bodyPr>
          <a:lstStyle/>
          <a:p>
            <a:r>
              <a:rPr lang="en-US" b="1" dirty="0">
                <a:solidFill>
                  <a:schemeClr val="bg1"/>
                </a:solidFill>
              </a:rPr>
              <a:t>2 &gt; 3</a:t>
            </a:r>
          </a:p>
        </p:txBody>
      </p:sp>
      <p:sp>
        <p:nvSpPr>
          <p:cNvPr id="9" name="TextBox 8"/>
          <p:cNvSpPr txBox="1"/>
          <p:nvPr/>
        </p:nvSpPr>
        <p:spPr>
          <a:xfrm>
            <a:off x="1949487" y="4059440"/>
            <a:ext cx="901874" cy="369332"/>
          </a:xfrm>
          <a:prstGeom prst="rect">
            <a:avLst/>
          </a:prstGeom>
          <a:solidFill>
            <a:schemeClr val="tx1"/>
          </a:solidFill>
        </p:spPr>
        <p:txBody>
          <a:bodyPr wrap="square" rtlCol="0">
            <a:spAutoFit/>
          </a:bodyPr>
          <a:lstStyle/>
          <a:p>
            <a:r>
              <a:rPr lang="en-US" b="1" dirty="0">
                <a:solidFill>
                  <a:schemeClr val="bg1"/>
                </a:solidFill>
              </a:rPr>
              <a:t>3 &gt; 1</a:t>
            </a:r>
          </a:p>
        </p:txBody>
      </p:sp>
      <p:sp>
        <p:nvSpPr>
          <p:cNvPr id="10" name="Rectangle 9"/>
          <p:cNvSpPr/>
          <p:nvPr/>
        </p:nvSpPr>
        <p:spPr>
          <a:xfrm>
            <a:off x="3264532" y="3983833"/>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3460108" y="4553390"/>
            <a:ext cx="1985176" cy="51425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TextBox 11"/>
          <p:cNvSpPr txBox="1"/>
          <p:nvPr/>
        </p:nvSpPr>
        <p:spPr>
          <a:xfrm>
            <a:off x="4287525" y="4618840"/>
            <a:ext cx="330342" cy="369332"/>
          </a:xfrm>
          <a:prstGeom prst="rect">
            <a:avLst/>
          </a:prstGeom>
          <a:solidFill>
            <a:schemeClr val="tx1"/>
          </a:solidFill>
        </p:spPr>
        <p:txBody>
          <a:bodyPr wrap="square" rtlCol="0">
            <a:spAutoFit/>
          </a:bodyPr>
          <a:lstStyle/>
          <a:p>
            <a:r>
              <a:rPr lang="en-US" b="1" dirty="0">
                <a:solidFill>
                  <a:schemeClr val="bg1"/>
                </a:solidFill>
              </a:rPr>
              <a:t>3</a:t>
            </a:r>
          </a:p>
        </p:txBody>
      </p:sp>
      <p:cxnSp>
        <p:nvCxnSpPr>
          <p:cNvPr id="13" name="Straight Arrow Connector 12"/>
          <p:cNvCxnSpPr/>
          <p:nvPr/>
        </p:nvCxnSpPr>
        <p:spPr>
          <a:xfrm flipH="1" flipV="1">
            <a:off x="2853245" y="3123709"/>
            <a:ext cx="1026992" cy="12099"/>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sp>
        <p:nvSpPr>
          <p:cNvPr id="8" name="Rectangle 7"/>
          <p:cNvSpPr/>
          <p:nvPr/>
        </p:nvSpPr>
        <p:spPr>
          <a:xfrm>
            <a:off x="2338594" y="3827608"/>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TextBox 13"/>
          <p:cNvSpPr txBox="1"/>
          <p:nvPr/>
        </p:nvSpPr>
        <p:spPr>
          <a:xfrm>
            <a:off x="4597052" y="1668582"/>
            <a:ext cx="2091847" cy="369332"/>
          </a:xfrm>
          <a:prstGeom prst="rect">
            <a:avLst/>
          </a:prstGeom>
        </p:spPr>
        <p:txBody>
          <a:bodyPr wrap="square" rtlCol="0">
            <a:spAutoFit/>
          </a:bodyPr>
          <a:lstStyle/>
          <a:p>
            <a:r>
              <a:rPr lang="en-US" dirty="0"/>
              <a:t>Test case 2</a:t>
            </a:r>
          </a:p>
        </p:txBody>
      </p:sp>
    </p:spTree>
    <p:extLst>
      <p:ext uri="{BB962C8B-B14F-4D97-AF65-F5344CB8AC3E}">
        <p14:creationId xmlns:p14="http://schemas.microsoft.com/office/powerpoint/2010/main" val="93290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4.375E-6 -2.96296E-6 L 0.08138 -0.08032 " pathEditMode="relative" rAng="0" ptsTypes="AA">
                                      <p:cBhvr>
                                        <p:cTn id="47" dur="2000" fill="hold"/>
                                        <p:tgtEl>
                                          <p:spTgt spid="12"/>
                                        </p:tgtEl>
                                        <p:attrNameLst>
                                          <p:attrName>ppt_x</p:attrName>
                                          <p:attrName>ppt_y</p:attrName>
                                        </p:attrNameLst>
                                      </p:cBhvr>
                                      <p:rCtr x="4062" y="-4028"/>
                                    </p:animMotion>
                                  </p:childTnLst>
                                </p:cTn>
                              </p:par>
                              <p:par>
                                <p:cTn id="48" presetID="6" presetClass="emph" presetSubtype="0" fill="hold" grpId="2" nodeType="withEffect">
                                  <p:stCondLst>
                                    <p:cond delay="0"/>
                                  </p:stCondLst>
                                  <p:childTnLst>
                                    <p:animScale>
                                      <p:cBhvr>
                                        <p:cTn id="49" dur="2000" fill="hold"/>
                                        <p:tgtEl>
                                          <p:spTgt spid="12"/>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animBg="1"/>
      <p:bldP spid="10" grpId="0" animBg="1"/>
      <p:bldP spid="11" grpId="0" animBg="1"/>
      <p:bldP spid="12" grpId="0" animBg="1"/>
      <p:bldP spid="12" grpId="1" animBg="1"/>
      <p:bldP spid="12" grpId="2"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34599"/>
            <a:ext cx="8947150" cy="4031839"/>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58</a:t>
            </a:fld>
            <a:endParaRPr lang="en-US" dirty="0">
              <a:uFillTx/>
            </a:endParaRPr>
          </a:p>
        </p:txBody>
      </p:sp>
      <p:sp>
        <p:nvSpPr>
          <p:cNvPr id="3" name="TextBox 2"/>
          <p:cNvSpPr txBox="1"/>
          <p:nvPr/>
        </p:nvSpPr>
        <p:spPr>
          <a:xfrm>
            <a:off x="3820438" y="2931090"/>
            <a:ext cx="2492680" cy="369332"/>
          </a:xfrm>
          <a:prstGeom prst="rect">
            <a:avLst/>
          </a:prstGeom>
        </p:spPr>
        <p:txBody>
          <a:bodyPr wrap="square" rtlCol="0">
            <a:spAutoFit/>
          </a:bodyPr>
          <a:lstStyle/>
          <a:p>
            <a:r>
              <a:rPr lang="en-US" b="1" dirty="0">
                <a:solidFill>
                  <a:schemeClr val="bg1"/>
                </a:solidFill>
              </a:rPr>
              <a:t>A = 1, B = 2, C = 3</a:t>
            </a:r>
          </a:p>
        </p:txBody>
      </p:sp>
      <p:sp>
        <p:nvSpPr>
          <p:cNvPr id="5" name="TextBox 4"/>
          <p:cNvSpPr txBox="1"/>
          <p:nvPr/>
        </p:nvSpPr>
        <p:spPr>
          <a:xfrm>
            <a:off x="1949487" y="3495960"/>
            <a:ext cx="901874" cy="369332"/>
          </a:xfrm>
          <a:prstGeom prst="rect">
            <a:avLst/>
          </a:prstGeom>
          <a:solidFill>
            <a:schemeClr val="tx1"/>
          </a:solidFill>
        </p:spPr>
        <p:txBody>
          <a:bodyPr wrap="square" rtlCol="0">
            <a:spAutoFit/>
          </a:bodyPr>
          <a:lstStyle/>
          <a:p>
            <a:r>
              <a:rPr lang="en-US" b="1" dirty="0">
                <a:solidFill>
                  <a:schemeClr val="bg1"/>
                </a:solidFill>
              </a:rPr>
              <a:t>1 &gt; 2</a:t>
            </a:r>
          </a:p>
        </p:txBody>
      </p:sp>
      <p:sp>
        <p:nvSpPr>
          <p:cNvPr id="9" name="TextBox 8"/>
          <p:cNvSpPr txBox="1"/>
          <p:nvPr/>
        </p:nvSpPr>
        <p:spPr>
          <a:xfrm>
            <a:off x="1949487" y="4059440"/>
            <a:ext cx="901874" cy="369332"/>
          </a:xfrm>
          <a:prstGeom prst="rect">
            <a:avLst/>
          </a:prstGeom>
          <a:solidFill>
            <a:schemeClr val="tx1"/>
          </a:solidFill>
        </p:spPr>
        <p:txBody>
          <a:bodyPr wrap="square" rtlCol="0">
            <a:spAutoFit/>
          </a:bodyPr>
          <a:lstStyle/>
          <a:p>
            <a:r>
              <a:rPr lang="en-US" b="1" dirty="0">
                <a:solidFill>
                  <a:schemeClr val="bg1"/>
                </a:solidFill>
              </a:rPr>
              <a:t>2 &gt; 3</a:t>
            </a:r>
          </a:p>
        </p:txBody>
      </p:sp>
      <p:sp>
        <p:nvSpPr>
          <p:cNvPr id="10" name="Rectangle 9"/>
          <p:cNvSpPr/>
          <p:nvPr/>
        </p:nvSpPr>
        <p:spPr>
          <a:xfrm>
            <a:off x="2338594" y="4390699"/>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1346006" y="4570707"/>
            <a:ext cx="1985176" cy="51425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TextBox 11"/>
          <p:cNvSpPr txBox="1"/>
          <p:nvPr/>
        </p:nvSpPr>
        <p:spPr>
          <a:xfrm>
            <a:off x="2173423" y="4634859"/>
            <a:ext cx="330342" cy="369332"/>
          </a:xfrm>
          <a:prstGeom prst="rect">
            <a:avLst/>
          </a:prstGeom>
          <a:solidFill>
            <a:schemeClr val="tx1"/>
          </a:solidFill>
        </p:spPr>
        <p:txBody>
          <a:bodyPr wrap="square" rtlCol="0">
            <a:spAutoFit/>
          </a:bodyPr>
          <a:lstStyle/>
          <a:p>
            <a:r>
              <a:rPr lang="en-US" b="1" dirty="0">
                <a:solidFill>
                  <a:schemeClr val="bg1"/>
                </a:solidFill>
              </a:rPr>
              <a:t>3</a:t>
            </a:r>
          </a:p>
        </p:txBody>
      </p:sp>
      <p:cxnSp>
        <p:nvCxnSpPr>
          <p:cNvPr id="13" name="Straight Arrow Connector 12"/>
          <p:cNvCxnSpPr/>
          <p:nvPr/>
        </p:nvCxnSpPr>
        <p:spPr>
          <a:xfrm flipH="1" flipV="1">
            <a:off x="2853245" y="3123709"/>
            <a:ext cx="1026992" cy="12099"/>
          </a:xfrm>
          <a:prstGeom prst="straightConnector1">
            <a:avLst/>
          </a:prstGeom>
          <a:ln w="76200">
            <a:solidFill>
              <a:schemeClr val="bg1"/>
            </a:solidFill>
            <a:tailEnd type="triangle"/>
          </a:ln>
        </p:spPr>
        <p:style>
          <a:lnRef idx="1">
            <a:schemeClr val="accent1"/>
          </a:lnRef>
          <a:fillRef idx="0">
            <a:schemeClr val="accent1"/>
          </a:fillRef>
          <a:effectRef idx="1">
            <a:schemeClr val="accent1"/>
          </a:effectRef>
          <a:fontRef idx="minor">
            <a:schemeClr val="tx1"/>
          </a:fontRef>
        </p:style>
      </p:cxnSp>
      <p:sp>
        <p:nvSpPr>
          <p:cNvPr id="8" name="Rectangle 7"/>
          <p:cNvSpPr/>
          <p:nvPr/>
        </p:nvSpPr>
        <p:spPr>
          <a:xfrm>
            <a:off x="2338594" y="3827608"/>
            <a:ext cx="628154" cy="269516"/>
          </a:xfrm>
          <a:prstGeom prst="rect">
            <a:avLst/>
          </a:prstGeom>
          <a:noFill/>
          <a:ln w="76200"/>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TextBox 13"/>
          <p:cNvSpPr txBox="1"/>
          <p:nvPr/>
        </p:nvSpPr>
        <p:spPr>
          <a:xfrm>
            <a:off x="4597052" y="1668582"/>
            <a:ext cx="2091847" cy="369332"/>
          </a:xfrm>
          <a:prstGeom prst="rect">
            <a:avLst/>
          </a:prstGeom>
        </p:spPr>
        <p:txBody>
          <a:bodyPr wrap="square" rtlCol="0">
            <a:spAutoFit/>
          </a:bodyPr>
          <a:lstStyle/>
          <a:p>
            <a:r>
              <a:rPr lang="en-US" dirty="0"/>
              <a:t>Test case 3</a:t>
            </a:r>
          </a:p>
        </p:txBody>
      </p:sp>
    </p:spTree>
    <p:extLst>
      <p:ext uri="{BB962C8B-B14F-4D97-AF65-F5344CB8AC3E}">
        <p14:creationId xmlns:p14="http://schemas.microsoft.com/office/powerpoint/2010/main" val="329500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3.125E-6 2.22222E-6 L 0.25234 -0.07732 " pathEditMode="relative" rAng="0" ptsTypes="AA">
                                      <p:cBhvr>
                                        <p:cTn id="47" dur="2000" fill="hold"/>
                                        <p:tgtEl>
                                          <p:spTgt spid="12"/>
                                        </p:tgtEl>
                                        <p:attrNameLst>
                                          <p:attrName>ppt_x</p:attrName>
                                          <p:attrName>ppt_y</p:attrName>
                                        </p:attrNameLst>
                                      </p:cBhvr>
                                      <p:rCtr x="12617" y="-3866"/>
                                    </p:animMotion>
                                  </p:childTnLst>
                                </p:cTn>
                              </p:par>
                              <p:par>
                                <p:cTn id="48" presetID="6" presetClass="emph" presetSubtype="0" fill="hold" grpId="2" nodeType="withEffect">
                                  <p:stCondLst>
                                    <p:cond delay="0"/>
                                  </p:stCondLst>
                                  <p:childTnLst>
                                    <p:animScale>
                                      <p:cBhvr>
                                        <p:cTn id="49" dur="2000" fill="hold"/>
                                        <p:tgtEl>
                                          <p:spTgt spid="12"/>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animBg="1"/>
      <p:bldP spid="10" grpId="0" animBg="1"/>
      <p:bldP spid="11" grpId="0" animBg="1"/>
      <p:bldP spid="12" grpId="0" animBg="1"/>
      <p:bldP spid="12" grpId="1" animBg="1"/>
      <p:bldP spid="12" grpId="2"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sp>
        <p:nvSpPr>
          <p:cNvPr id="3" name="Content Placeholder 2"/>
          <p:cNvSpPr>
            <a:spLocks noGrp="1"/>
          </p:cNvSpPr>
          <p:nvPr>
            <p:ph idx="1"/>
          </p:nvPr>
        </p:nvSpPr>
        <p:spPr/>
        <p:txBody>
          <a:bodyPr>
            <a:normAutofit lnSpcReduction="10000"/>
          </a:bodyPr>
          <a:lstStyle/>
          <a:p>
            <a:r>
              <a:rPr lang="en-US" dirty="0"/>
              <a:t>Let’s discuss the solution. Is it good / bad?</a:t>
            </a:r>
          </a:p>
          <a:p>
            <a:endParaRPr lang="en-US" dirty="0"/>
          </a:p>
          <a:p>
            <a:r>
              <a:rPr lang="en-US" dirty="0"/>
              <a:t>Does it work?</a:t>
            </a:r>
          </a:p>
          <a:p>
            <a:pPr marL="0" indent="0">
              <a:buNone/>
            </a:pPr>
            <a:r>
              <a:rPr lang="en-US" dirty="0"/>
              <a:t>		Yes!</a:t>
            </a:r>
          </a:p>
          <a:p>
            <a:r>
              <a:rPr lang="en-US" dirty="0"/>
              <a:t>Is it good / bad?</a:t>
            </a:r>
          </a:p>
          <a:p>
            <a:pPr marL="0" indent="0">
              <a:buNone/>
            </a:pPr>
            <a:r>
              <a:rPr lang="en-US" dirty="0"/>
              <a:t>		How can we define good / bad?</a:t>
            </a:r>
          </a:p>
          <a:p>
            <a:r>
              <a:rPr lang="en-US" dirty="0"/>
              <a:t>Can we use it to solve more complex problems?</a:t>
            </a:r>
          </a:p>
          <a:p>
            <a:r>
              <a:rPr lang="en-US" dirty="0"/>
              <a:t>Can we find maximum of 4 numbers?</a:t>
            </a:r>
          </a:p>
          <a:p>
            <a:r>
              <a:rPr lang="en-US" dirty="0"/>
              <a:t>Can we find maximum of 10 numbers!?</a:t>
            </a:r>
          </a:p>
          <a:p>
            <a:r>
              <a:rPr lang="en-US" dirty="0"/>
              <a:t>Can we find maximum of 100 numbers!!!?</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59</a:t>
            </a:fld>
            <a:endParaRPr lang="en-US" dirty="0">
              <a:uFillTx/>
            </a:endParaRPr>
          </a:p>
        </p:txBody>
      </p:sp>
    </p:spTree>
    <p:extLst>
      <p:ext uri="{BB962C8B-B14F-4D97-AF65-F5344CB8AC3E}">
        <p14:creationId xmlns:p14="http://schemas.microsoft.com/office/powerpoint/2010/main" val="194448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 variables</a:t>
            </a:r>
          </a:p>
        </p:txBody>
      </p:sp>
      <p:sp>
        <p:nvSpPr>
          <p:cNvPr id="3" name="Content Placeholder 2"/>
          <p:cNvSpPr>
            <a:spLocks noGrp="1"/>
          </p:cNvSpPr>
          <p:nvPr>
            <p:ph idx="1"/>
          </p:nvPr>
        </p:nvSpPr>
        <p:spPr/>
        <p:txBody>
          <a:bodyPr/>
          <a:lstStyle/>
          <a:p>
            <a:r>
              <a:rPr lang="en-US" dirty="0"/>
              <a:t>What are variables? What is their purpose?</a:t>
            </a:r>
          </a:p>
          <a:p>
            <a:endParaRPr lang="en-US" dirty="0"/>
          </a:p>
          <a:p>
            <a:r>
              <a:rPr lang="en-US" dirty="0"/>
              <a:t>Which variable types did we mention so far?</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a:t>
            </a:fld>
            <a:endParaRPr lang="en-US" dirty="0">
              <a:uFillTx/>
            </a:endParaRPr>
          </a:p>
        </p:txBody>
      </p:sp>
    </p:spTree>
    <p:extLst>
      <p:ext uri="{BB962C8B-B14F-4D97-AF65-F5344CB8AC3E}">
        <p14:creationId xmlns:p14="http://schemas.microsoft.com/office/powerpoint/2010/main" val="2451985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3 – maximum</a:t>
            </a:r>
          </a:p>
        </p:txBody>
      </p:sp>
      <p:sp>
        <p:nvSpPr>
          <p:cNvPr id="3" name="Content Placeholder 2"/>
          <p:cNvSpPr>
            <a:spLocks noGrp="1"/>
          </p:cNvSpPr>
          <p:nvPr>
            <p:ph idx="1"/>
          </p:nvPr>
        </p:nvSpPr>
        <p:spPr/>
        <p:txBody>
          <a:bodyPr/>
          <a:lstStyle/>
          <a:p>
            <a:r>
              <a:rPr lang="en-US" dirty="0"/>
              <a:t>In theory we can keep nesting IF statements.</a:t>
            </a:r>
          </a:p>
          <a:p>
            <a:r>
              <a:rPr lang="en-US" dirty="0"/>
              <a:t>In practice, we will start having problems already with 4, as the number of conditions increases exponentially. With 5 it becomes barely manageable, and beyond has no point discussing.</a:t>
            </a:r>
          </a:p>
          <a:p>
            <a:endParaRPr lang="en-US" dirty="0"/>
          </a:p>
          <a:p>
            <a:r>
              <a:rPr lang="en-US" dirty="0"/>
              <a:t>So … what can we do?</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60</a:t>
            </a:fld>
            <a:endParaRPr lang="en-US" dirty="0">
              <a:uFillTx/>
            </a:endParaRPr>
          </a:p>
        </p:txBody>
      </p:sp>
    </p:spTree>
    <p:extLst>
      <p:ext uri="{BB962C8B-B14F-4D97-AF65-F5344CB8AC3E}">
        <p14:creationId xmlns:p14="http://schemas.microsoft.com/office/powerpoint/2010/main" val="1216438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lstStyle/>
          <a:p>
            <a:r>
              <a:rPr lang="en-US" b="1" dirty="0"/>
              <a:t>PROBLEM</a:t>
            </a:r>
            <a:r>
              <a:rPr lang="en-US" dirty="0"/>
              <a:t>: Write a program that will ask user to input four numbers A, B, C and D. Then find the one with the maximum value and print it out.</a:t>
            </a:r>
          </a:p>
          <a:p>
            <a:pPr marL="0" indent="0">
              <a:buNone/>
            </a:pPr>
            <a:endParaRPr lang="en-US" dirty="0"/>
          </a:p>
          <a:p>
            <a:pPr marL="0" indent="0">
              <a:buNone/>
            </a:pPr>
            <a:endParaRPr lang="en-US" dirty="0"/>
          </a:p>
          <a:p>
            <a:r>
              <a:rPr lang="en-US" dirty="0"/>
              <a:t>To help us solve this, we will call our “pet”.</a:t>
            </a:r>
            <a:endParaRPr lang="en-US" b="1" dirty="0">
              <a:solidFill>
                <a:srgbClr val="FFC0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61</a:t>
            </a:fld>
            <a:endParaRPr lang="en-US" dirty="0">
              <a:uFillTx/>
            </a:endParaRPr>
          </a:p>
        </p:txBody>
      </p:sp>
      <p:sp>
        <p:nvSpPr>
          <p:cNvPr id="5" name="TextBox 4"/>
          <p:cNvSpPr txBox="1"/>
          <p:nvPr/>
        </p:nvSpPr>
        <p:spPr>
          <a:xfrm>
            <a:off x="7573244" y="3858270"/>
            <a:ext cx="1053494" cy="584775"/>
          </a:xfrm>
          <a:prstGeom prst="rect">
            <a:avLst/>
          </a:prstGeom>
        </p:spPr>
        <p:txBody>
          <a:bodyPr wrap="none" rtlCol="0">
            <a:spAutoFit/>
          </a:bodyPr>
          <a:lstStyle/>
          <a:p>
            <a:r>
              <a:rPr lang="en-US" sz="3200" b="1" dirty="0">
                <a:solidFill>
                  <a:srgbClr val="FFC000"/>
                </a:solidFill>
              </a:rPr>
              <a:t>Max</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654" y="4903682"/>
            <a:ext cx="2542673" cy="12374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641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ntr" presetSubtype="3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out)">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normAutofit/>
          </a:bodyPr>
          <a:lstStyle/>
          <a:p>
            <a:r>
              <a:rPr lang="en-US" b="1" dirty="0">
                <a:solidFill>
                  <a:srgbClr val="FFC000"/>
                </a:solidFill>
              </a:rPr>
              <a:t>Max</a:t>
            </a:r>
            <a:r>
              <a:rPr lang="en-US" dirty="0">
                <a:solidFill>
                  <a:srgbClr val="FFC000"/>
                </a:solidFill>
              </a:rPr>
              <a:t> </a:t>
            </a:r>
            <a:r>
              <a:rPr lang="en-US" dirty="0"/>
              <a:t>loves bones.</a:t>
            </a:r>
          </a:p>
          <a:p>
            <a:endParaRPr lang="en-US" dirty="0"/>
          </a:p>
          <a:p>
            <a:endParaRPr lang="en-US" dirty="0"/>
          </a:p>
          <a:p>
            <a:endParaRPr lang="en-US" dirty="0"/>
          </a:p>
          <a:p>
            <a:r>
              <a:rPr lang="en-US" dirty="0"/>
              <a:t>But </a:t>
            </a:r>
            <a:r>
              <a:rPr lang="en-US" b="1" dirty="0">
                <a:solidFill>
                  <a:srgbClr val="FFC000"/>
                </a:solidFill>
              </a:rPr>
              <a:t>Max</a:t>
            </a:r>
            <a:r>
              <a:rPr lang="en-US" dirty="0">
                <a:solidFill>
                  <a:srgbClr val="FFC000"/>
                </a:solidFill>
              </a:rPr>
              <a:t> </a:t>
            </a:r>
            <a:r>
              <a:rPr lang="en-US" dirty="0"/>
              <a:t>can carry only one in his mouth.</a:t>
            </a:r>
          </a:p>
          <a:p>
            <a:endParaRPr lang="en-US" dirty="0"/>
          </a:p>
          <a:p>
            <a:pPr marL="0" indent="0">
              <a:buNone/>
            </a:pPr>
            <a:endParaRPr lang="en-US" dirty="0"/>
          </a:p>
          <a:p>
            <a:r>
              <a:rPr lang="en-US" b="1" dirty="0">
                <a:solidFill>
                  <a:srgbClr val="FFC000"/>
                </a:solidFill>
              </a:rPr>
              <a:t>Max</a:t>
            </a:r>
            <a:r>
              <a:rPr lang="en-US" dirty="0">
                <a:solidFill>
                  <a:srgbClr val="FFC000"/>
                </a:solidFill>
              </a:rPr>
              <a:t> </a:t>
            </a:r>
            <a:r>
              <a:rPr lang="en-US" dirty="0"/>
              <a:t>wants the biggest bone.</a:t>
            </a:r>
          </a:p>
          <a:p>
            <a:r>
              <a:rPr lang="en-US" dirty="0"/>
              <a:t>But </a:t>
            </a:r>
            <a:r>
              <a:rPr lang="en-US" b="1" dirty="0">
                <a:solidFill>
                  <a:srgbClr val="FFC000"/>
                </a:solidFill>
              </a:rPr>
              <a:t>Max</a:t>
            </a:r>
            <a:r>
              <a:rPr lang="en-US" dirty="0">
                <a:solidFill>
                  <a:srgbClr val="FFC000"/>
                </a:solidFill>
              </a:rPr>
              <a:t> </a:t>
            </a:r>
            <a:r>
              <a:rPr lang="en-US" dirty="0"/>
              <a:t>doesn’t know which one it is.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62</a:t>
            </a:fld>
            <a:endParaRPr lang="en-US" dirty="0">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006" y="3049845"/>
            <a:ext cx="1069608" cy="1528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158" y="2537460"/>
            <a:ext cx="1371600" cy="1005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1093" y="2719137"/>
            <a:ext cx="1472184" cy="6614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158" y="5954107"/>
            <a:ext cx="579120" cy="58216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5883" y="5938867"/>
            <a:ext cx="1060704" cy="612648"/>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2079" y="5954107"/>
            <a:ext cx="1322832" cy="61264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822" y="5922665"/>
            <a:ext cx="1472184" cy="661416"/>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0858" y="4881270"/>
            <a:ext cx="860044" cy="934830"/>
          </a:xfrm>
          <a:prstGeom prst="ellipse">
            <a:avLst/>
          </a:prstGeom>
          <a:ln>
            <a:noFill/>
          </a:ln>
          <a:effectLst>
            <a:softEdge rad="112500"/>
          </a:effectLst>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60858" y="5816100"/>
            <a:ext cx="1371600" cy="6675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2269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1000" fill="hold"/>
                                        <p:tgtEl>
                                          <p:spTgt spid="10"/>
                                        </p:tgtEl>
                                        <p:attrNameLst>
                                          <p:attrName>ppt_w</p:attrName>
                                        </p:attrNameLst>
                                      </p:cBhvr>
                                      <p:tavLst>
                                        <p:tav tm="0">
                                          <p:val>
                                            <p:fltVal val="0"/>
                                          </p:val>
                                        </p:tav>
                                        <p:tav tm="100000">
                                          <p:val>
                                            <p:strVal val="#ppt_w"/>
                                          </p:val>
                                        </p:tav>
                                      </p:tavLst>
                                    </p:anim>
                                    <p:anim calcmode="lin" valueType="num">
                                      <p:cBhvr>
                                        <p:cTn id="31" dur="1000" fill="hold"/>
                                        <p:tgtEl>
                                          <p:spTgt spid="10"/>
                                        </p:tgtEl>
                                        <p:attrNameLst>
                                          <p:attrName>ppt_h</p:attrName>
                                        </p:attrNameLst>
                                      </p:cBhvr>
                                      <p:tavLst>
                                        <p:tav tm="0">
                                          <p:val>
                                            <p:fltVal val="0"/>
                                          </p:val>
                                        </p:tav>
                                        <p:tav tm="100000">
                                          <p:val>
                                            <p:strVal val="#ppt_h"/>
                                          </p:val>
                                        </p:tav>
                                      </p:tavLst>
                                    </p:anim>
                                    <p:anim calcmode="lin" valueType="num">
                                      <p:cBhvr>
                                        <p:cTn id="32" dur="1000" fill="hold"/>
                                        <p:tgtEl>
                                          <p:spTgt spid="10"/>
                                        </p:tgtEl>
                                        <p:attrNameLst>
                                          <p:attrName>style.rotation</p:attrName>
                                        </p:attrNameLst>
                                      </p:cBhvr>
                                      <p:tavLst>
                                        <p:tav tm="0">
                                          <p:val>
                                            <p:fltVal val="90"/>
                                          </p:val>
                                        </p:tav>
                                        <p:tav tm="100000">
                                          <p:val>
                                            <p:fltVal val="0"/>
                                          </p:val>
                                        </p:tav>
                                      </p:tavLst>
                                    </p:anim>
                                    <p:animEffect transition="in" filter="fade">
                                      <p:cBhvr>
                                        <p:cTn id="33" dur="1000"/>
                                        <p:tgtEl>
                                          <p:spTgt spid="10"/>
                                        </p:tgtEl>
                                      </p:cBhvr>
                                    </p:animEffect>
                                  </p:childTnLst>
                                </p:cTn>
                              </p:par>
                              <p:par>
                                <p:cTn id="34" presetID="3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fltVal val="0"/>
                                          </p:val>
                                        </p:tav>
                                        <p:tav tm="100000">
                                          <p:val>
                                            <p:strVal val="#ppt_w"/>
                                          </p:val>
                                        </p:tav>
                                      </p:tavLst>
                                    </p:anim>
                                    <p:anim calcmode="lin" valueType="num">
                                      <p:cBhvr>
                                        <p:cTn id="37" dur="1000" fill="hold"/>
                                        <p:tgtEl>
                                          <p:spTgt spid="11"/>
                                        </p:tgtEl>
                                        <p:attrNameLst>
                                          <p:attrName>ppt_h</p:attrName>
                                        </p:attrNameLst>
                                      </p:cBhvr>
                                      <p:tavLst>
                                        <p:tav tm="0">
                                          <p:val>
                                            <p:fltVal val="0"/>
                                          </p:val>
                                        </p:tav>
                                        <p:tav tm="100000">
                                          <p:val>
                                            <p:strVal val="#ppt_h"/>
                                          </p:val>
                                        </p:tav>
                                      </p:tavLst>
                                    </p:anim>
                                    <p:anim calcmode="lin" valueType="num">
                                      <p:cBhvr>
                                        <p:cTn id="38" dur="1000" fill="hold"/>
                                        <p:tgtEl>
                                          <p:spTgt spid="11"/>
                                        </p:tgtEl>
                                        <p:attrNameLst>
                                          <p:attrName>style.rotation</p:attrName>
                                        </p:attrNameLst>
                                      </p:cBhvr>
                                      <p:tavLst>
                                        <p:tav tm="0">
                                          <p:val>
                                            <p:fltVal val="90"/>
                                          </p:val>
                                        </p:tav>
                                        <p:tav tm="100000">
                                          <p:val>
                                            <p:fltVal val="0"/>
                                          </p:val>
                                        </p:tav>
                                      </p:tavLst>
                                    </p:anim>
                                    <p:animEffect transition="in" filter="fade">
                                      <p:cBhvr>
                                        <p:cTn id="39" dur="1000"/>
                                        <p:tgtEl>
                                          <p:spTgt spid="11"/>
                                        </p:tgtEl>
                                      </p:cBhvr>
                                    </p:animEffect>
                                  </p:childTnLst>
                                </p:cTn>
                              </p:par>
                              <p:par>
                                <p:cTn id="40" presetID="31"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 calcmode="lin" valueType="num">
                                      <p:cBhvr>
                                        <p:cTn id="44" dur="1000" fill="hold"/>
                                        <p:tgtEl>
                                          <p:spTgt spid="12"/>
                                        </p:tgtEl>
                                        <p:attrNameLst>
                                          <p:attrName>style.rotation</p:attrName>
                                        </p:attrNameLst>
                                      </p:cBhvr>
                                      <p:tavLst>
                                        <p:tav tm="0">
                                          <p:val>
                                            <p:fltVal val="90"/>
                                          </p:val>
                                        </p:tav>
                                        <p:tav tm="100000">
                                          <p:val>
                                            <p:fltVal val="0"/>
                                          </p:val>
                                        </p:tav>
                                      </p:tavLst>
                                    </p:anim>
                                    <p:animEffect transition="in" filter="fade">
                                      <p:cBhvr>
                                        <p:cTn id="45" dur="1000"/>
                                        <p:tgtEl>
                                          <p:spTgt spid="12"/>
                                        </p:tgtEl>
                                      </p:cBhvr>
                                    </p:animEffect>
                                  </p:childTnLst>
                                </p:cTn>
                              </p:par>
                              <p:par>
                                <p:cTn id="46" presetID="3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000" fill="hold"/>
                                        <p:tgtEl>
                                          <p:spTgt spid="13"/>
                                        </p:tgtEl>
                                        <p:attrNameLst>
                                          <p:attrName>ppt_w</p:attrName>
                                        </p:attrNameLst>
                                      </p:cBhvr>
                                      <p:tavLst>
                                        <p:tav tm="0">
                                          <p:val>
                                            <p:fltVal val="0"/>
                                          </p:val>
                                        </p:tav>
                                        <p:tav tm="100000">
                                          <p:val>
                                            <p:strVal val="#ppt_w"/>
                                          </p:val>
                                        </p:tav>
                                      </p:tavLst>
                                    </p:anim>
                                    <p:anim calcmode="lin" valueType="num">
                                      <p:cBhvr>
                                        <p:cTn id="49" dur="1000" fill="hold"/>
                                        <p:tgtEl>
                                          <p:spTgt spid="13"/>
                                        </p:tgtEl>
                                        <p:attrNameLst>
                                          <p:attrName>ppt_h</p:attrName>
                                        </p:attrNameLst>
                                      </p:cBhvr>
                                      <p:tavLst>
                                        <p:tav tm="0">
                                          <p:val>
                                            <p:fltVal val="0"/>
                                          </p:val>
                                        </p:tav>
                                        <p:tav tm="100000">
                                          <p:val>
                                            <p:strVal val="#ppt_h"/>
                                          </p:val>
                                        </p:tav>
                                      </p:tavLst>
                                    </p:anim>
                                    <p:anim calcmode="lin" valueType="num">
                                      <p:cBhvr>
                                        <p:cTn id="50" dur="1000" fill="hold"/>
                                        <p:tgtEl>
                                          <p:spTgt spid="13"/>
                                        </p:tgtEl>
                                        <p:attrNameLst>
                                          <p:attrName>style.rotation</p:attrName>
                                        </p:attrNameLst>
                                      </p:cBhvr>
                                      <p:tavLst>
                                        <p:tav tm="0">
                                          <p:val>
                                            <p:fltVal val="90"/>
                                          </p:val>
                                        </p:tav>
                                        <p:tav tm="100000">
                                          <p:val>
                                            <p:fltVal val="0"/>
                                          </p:val>
                                        </p:tav>
                                      </p:tavLst>
                                    </p:anim>
                                    <p:animEffect transition="in" filter="fade">
                                      <p:cBhvr>
                                        <p:cTn id="51" dur="1000"/>
                                        <p:tgtEl>
                                          <p:spTgt spid="13"/>
                                        </p:tgtEl>
                                      </p:cBhvr>
                                    </p:animEffect>
                                  </p:childTnLst>
                                </p:cTn>
                              </p:par>
                              <p:par>
                                <p:cTn id="52" presetID="6" presetClass="entr" presetSubtype="32"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circle(out)">
                                      <p:cBhvr>
                                        <p:cTn id="54" dur="20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21" presetClass="entr" presetSubtype="1"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heel(1)">
                                      <p:cBhvr>
                                        <p:cTn id="6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lstStyle/>
          <a:p>
            <a:r>
              <a:rPr lang="en-US" dirty="0"/>
              <a:t>What </a:t>
            </a:r>
            <a:r>
              <a:rPr lang="en-US" b="1" dirty="0">
                <a:solidFill>
                  <a:srgbClr val="FFC000"/>
                </a:solidFill>
              </a:rPr>
              <a:t>Max</a:t>
            </a:r>
            <a:r>
              <a:rPr lang="en-US" dirty="0">
                <a:solidFill>
                  <a:srgbClr val="FFC000"/>
                </a:solidFill>
              </a:rPr>
              <a:t> </a:t>
            </a:r>
            <a:r>
              <a:rPr lang="en-US" dirty="0"/>
              <a:t>can do is pick the first bone he finds.</a:t>
            </a:r>
          </a:p>
          <a:p>
            <a:endParaRPr lang="en-US" dirty="0"/>
          </a:p>
          <a:p>
            <a:endParaRPr lang="en-US" dirty="0"/>
          </a:p>
          <a:p>
            <a:endParaRPr lang="en-US" dirty="0"/>
          </a:p>
          <a:p>
            <a:endParaRPr lang="en-US" dirty="0"/>
          </a:p>
          <a:p>
            <a:endParaRPr lang="en-US" dirty="0"/>
          </a:p>
          <a:p>
            <a:r>
              <a:rPr lang="en-US" dirty="0"/>
              <a:t>If </a:t>
            </a:r>
            <a:r>
              <a:rPr lang="en-US" b="1" dirty="0">
                <a:solidFill>
                  <a:srgbClr val="FFC000"/>
                </a:solidFill>
              </a:rPr>
              <a:t>Max</a:t>
            </a:r>
            <a:r>
              <a:rPr lang="en-US" dirty="0">
                <a:solidFill>
                  <a:srgbClr val="FFC000"/>
                </a:solidFill>
              </a:rPr>
              <a:t> </a:t>
            </a:r>
            <a:r>
              <a:rPr lang="en-US" dirty="0"/>
              <a:t>finds a new bone, he can compare the one he has with the new one.</a:t>
            </a:r>
          </a:p>
          <a:p>
            <a:r>
              <a:rPr lang="en-US" dirty="0"/>
              <a:t>The smaller ones, </a:t>
            </a:r>
            <a:r>
              <a:rPr lang="en-US" b="1" dirty="0">
                <a:solidFill>
                  <a:srgbClr val="FFC000"/>
                </a:solidFill>
              </a:rPr>
              <a:t>Max</a:t>
            </a:r>
            <a:r>
              <a:rPr lang="en-US" dirty="0"/>
              <a:t> will just ignore.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63</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907" y="2689791"/>
            <a:ext cx="1069608" cy="1528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370" y="3513626"/>
            <a:ext cx="1472184" cy="661416"/>
          </a:xfrm>
          <a:prstGeom prst="rect">
            <a:avLst/>
          </a:prstGeom>
          <a:ln>
            <a:noFill/>
          </a:ln>
          <a:effectLst>
            <a:softEdge rad="11250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137" y="3568490"/>
            <a:ext cx="579120" cy="582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4974" y="2767996"/>
            <a:ext cx="911352"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38295" y="3538010"/>
            <a:ext cx="1322832" cy="612648"/>
          </a:xfrm>
          <a:prstGeom prst="rect">
            <a:avLst/>
          </a:prstGeom>
          <a:ln>
            <a:noFill/>
          </a:ln>
          <a:effectLst>
            <a:softEdge rad="112500"/>
          </a:effec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472" y="3556623"/>
            <a:ext cx="1060704" cy="612648"/>
          </a:xfrm>
          <a:prstGeom prst="rect">
            <a:avLst/>
          </a:prstGeom>
          <a:ln>
            <a:noFill/>
          </a:ln>
          <a:effectLst>
            <a:softEdge rad="112500"/>
          </a:effectLst>
        </p:spPr>
      </p:pic>
    </p:spTree>
    <p:extLst>
      <p:ext uri="{BB962C8B-B14F-4D97-AF65-F5344CB8AC3E}">
        <p14:creationId xmlns:p14="http://schemas.microsoft.com/office/powerpoint/2010/main" val="50566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70833E-6 -3.7037E-6 L 0.17032 0.00232 " pathEditMode="relative" rAng="0" ptsTypes="AA">
                                      <p:cBhvr>
                                        <p:cTn id="12" dur="2000" fill="hold"/>
                                        <p:tgtEl>
                                          <p:spTgt spid="10"/>
                                        </p:tgtEl>
                                        <p:attrNameLst>
                                          <p:attrName>ppt_x</p:attrName>
                                          <p:attrName>ppt_y</p:attrName>
                                        </p:attrNameLst>
                                      </p:cBhvr>
                                      <p:rCtr x="8516" y="116"/>
                                    </p:animMotion>
                                  </p:childTnLst>
                                </p:cTn>
                              </p:par>
                            </p:childTnLst>
                          </p:cTn>
                        </p:par>
                        <p:par>
                          <p:cTn id="13" fill="hold">
                            <p:stCondLst>
                              <p:cond delay="2000"/>
                            </p:stCondLst>
                            <p:childTnLst>
                              <p:par>
                                <p:cTn id="14" presetID="1" presetClass="exit" presetSubtype="0" fill="hold" nodeType="after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4.16667E-6 -2.22222E-6 L 0.13243 0.00255 " pathEditMode="relative" rAng="0" ptsTypes="AA">
                                      <p:cBhvr>
                                        <p:cTn id="27" dur="2000" fill="hold"/>
                                        <p:tgtEl>
                                          <p:spTgt spid="5"/>
                                        </p:tgtEl>
                                        <p:attrNameLst>
                                          <p:attrName>ppt_x</p:attrName>
                                          <p:attrName>ppt_y</p:attrName>
                                        </p:attrNameLst>
                                      </p:cBhvr>
                                      <p:rCtr x="6615" y="116"/>
                                    </p:animMotion>
                                  </p:childTnLst>
                                </p:cTn>
                              </p:par>
                              <p:par>
                                <p:cTn id="28" presetID="42" presetClass="path" presetSubtype="0" accel="50000" decel="50000" fill="hold" nodeType="withEffect">
                                  <p:stCondLst>
                                    <p:cond delay="0"/>
                                  </p:stCondLst>
                                  <p:childTnLst>
                                    <p:animMotion origin="layout" path="M -4.16667E-6 1.85185E-6 L 0.13243 -0.07384 " pathEditMode="relative" rAng="0" ptsTypes="AA">
                                      <p:cBhvr>
                                        <p:cTn id="29" dur="2000" fill="hold"/>
                                        <p:tgtEl>
                                          <p:spTgt spid="6"/>
                                        </p:tgtEl>
                                        <p:attrNameLst>
                                          <p:attrName>ppt_x</p:attrName>
                                          <p:attrName>ppt_y</p:attrName>
                                        </p:attrNameLst>
                                      </p:cBhvr>
                                      <p:rCtr x="6615" y="-3704"/>
                                    </p:animMotion>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2000" fill="hold"/>
                                        <p:tgtEl>
                                          <p:spTgt spid="8"/>
                                        </p:tgtEl>
                                        <p:attrNameLst>
                                          <p:attrName>r</p:attrName>
                                        </p:attrNameLst>
                                      </p:cBhvr>
                                    </p:animRot>
                                  </p:childTnLst>
                                </p:cTn>
                              </p:par>
                              <p:par>
                                <p:cTn id="39" presetID="6" presetClass="emph" presetSubtype="0" fill="hold" nodeType="withEffect">
                                  <p:stCondLst>
                                    <p:cond delay="0"/>
                                  </p:stCondLst>
                                  <p:childTnLst>
                                    <p:animScale>
                                      <p:cBhvr>
                                        <p:cTn id="40" dur="2000" fill="hold"/>
                                        <p:tgtEl>
                                          <p:spTgt spid="8"/>
                                        </p:tgtEl>
                                      </p:cBhvr>
                                      <p:by x="25000" y="25000"/>
                                    </p:animScale>
                                  </p:childTnLst>
                                </p:cTn>
                              </p:par>
                            </p:childTnLst>
                          </p:cTn>
                        </p:par>
                        <p:par>
                          <p:cTn id="41" fill="hold">
                            <p:stCondLst>
                              <p:cond delay="2000"/>
                            </p:stCondLst>
                            <p:childTnLst>
                              <p:par>
                                <p:cTn id="42" presetID="42" presetClass="path" presetSubtype="0" accel="50000" decel="50000" fill="hold" nodeType="afterEffect">
                                  <p:stCondLst>
                                    <p:cond delay="0"/>
                                  </p:stCondLst>
                                  <p:childTnLst>
                                    <p:animMotion origin="layout" path="M -1.45833E-6 -4.44444E-6 L 0.13268 0.24561 " pathEditMode="relative" rAng="0" ptsTypes="AA">
                                      <p:cBhvr>
                                        <p:cTn id="43" dur="2000" fill="hold"/>
                                        <p:tgtEl>
                                          <p:spTgt spid="8"/>
                                        </p:tgtEl>
                                        <p:attrNameLst>
                                          <p:attrName>ppt_x</p:attrName>
                                          <p:attrName>ppt_y</p:attrName>
                                        </p:attrNameLst>
                                      </p:cBhvr>
                                      <p:rCtr x="6628" y="12269"/>
                                    </p:animMotion>
                                  </p:childTnLst>
                                </p:cTn>
                              </p:par>
                            </p:childTnLst>
                          </p:cTn>
                        </p:par>
                        <p:par>
                          <p:cTn id="44" fill="hold">
                            <p:stCondLst>
                              <p:cond delay="4000"/>
                            </p:stCondLst>
                            <p:childTnLst>
                              <p:par>
                                <p:cTn id="45" presetID="1" presetClass="exit" presetSubtype="0" fill="hold" nodeType="afterEffect">
                                  <p:stCondLst>
                                    <p:cond delay="0"/>
                                  </p:stCondLst>
                                  <p:childTnLst>
                                    <p:set>
                                      <p:cBhvr>
                                        <p:cTn id="4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lstStyle/>
          <a:p>
            <a:r>
              <a:rPr lang="en-US" dirty="0"/>
              <a:t>When </a:t>
            </a:r>
            <a:r>
              <a:rPr lang="en-US" b="1" dirty="0">
                <a:solidFill>
                  <a:srgbClr val="FFC000"/>
                </a:solidFill>
              </a:rPr>
              <a:t>Max</a:t>
            </a:r>
            <a:r>
              <a:rPr lang="en-US" dirty="0">
                <a:solidFill>
                  <a:srgbClr val="FFC000"/>
                </a:solidFill>
              </a:rPr>
              <a:t> </a:t>
            </a:r>
            <a:r>
              <a:rPr lang="en-US" dirty="0"/>
              <a:t>finds a bigger bone …</a:t>
            </a:r>
          </a:p>
          <a:p>
            <a:endParaRPr lang="en-US" dirty="0"/>
          </a:p>
          <a:p>
            <a:endParaRPr lang="en-US" dirty="0"/>
          </a:p>
          <a:p>
            <a:endParaRPr lang="en-US" dirty="0"/>
          </a:p>
          <a:p>
            <a:endParaRPr lang="en-US" dirty="0"/>
          </a:p>
          <a:p>
            <a:endParaRPr lang="en-US" dirty="0"/>
          </a:p>
          <a:p>
            <a:r>
              <a:rPr lang="en-US" b="1" dirty="0">
                <a:solidFill>
                  <a:srgbClr val="FFC000"/>
                </a:solidFill>
              </a:rPr>
              <a:t>Max</a:t>
            </a:r>
            <a:r>
              <a:rPr lang="en-US" dirty="0">
                <a:solidFill>
                  <a:srgbClr val="FFC000"/>
                </a:solidFill>
              </a:rPr>
              <a:t> </a:t>
            </a:r>
            <a:r>
              <a:rPr lang="en-US" dirty="0"/>
              <a:t>will drop the one has….</a:t>
            </a:r>
          </a:p>
          <a:p>
            <a:r>
              <a:rPr lang="en-US" b="1" dirty="0">
                <a:solidFill>
                  <a:srgbClr val="FFC000"/>
                </a:solidFill>
              </a:rPr>
              <a:t>Max</a:t>
            </a:r>
            <a:r>
              <a:rPr lang="en-US" dirty="0"/>
              <a:t> then picks the new one.</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64</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471" y="2689790"/>
            <a:ext cx="1069608" cy="1528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370" y="3513626"/>
            <a:ext cx="1472184" cy="661416"/>
          </a:xfrm>
          <a:prstGeom prst="rect">
            <a:avLst/>
          </a:prstGeom>
          <a:ln>
            <a:noFill/>
          </a:ln>
          <a:effectLst>
            <a:softEdge rad="11250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137" y="3568490"/>
            <a:ext cx="579120" cy="582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5845" y="3050629"/>
            <a:ext cx="1322832" cy="612648"/>
          </a:xfrm>
          <a:prstGeom prst="rect">
            <a:avLst/>
          </a:prstGeom>
          <a:ln>
            <a:noFill/>
          </a:ln>
          <a:effectLst>
            <a:softEdge rad="112500"/>
          </a:effectLst>
        </p:spPr>
      </p:pic>
    </p:spTree>
    <p:extLst>
      <p:ext uri="{BB962C8B-B14F-4D97-AF65-F5344CB8AC3E}">
        <p14:creationId xmlns:p14="http://schemas.microsoft.com/office/powerpoint/2010/main" val="23755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2.22222E-6 L 0.11914 0.0088 " pathEditMode="relative" rAng="0" ptsTypes="AA">
                                      <p:cBhvr>
                                        <p:cTn id="6" dur="2000" fill="hold"/>
                                        <p:tgtEl>
                                          <p:spTgt spid="5"/>
                                        </p:tgtEl>
                                        <p:attrNameLst>
                                          <p:attrName>ppt_x</p:attrName>
                                          <p:attrName>ppt_y</p:attrName>
                                        </p:attrNameLst>
                                      </p:cBhvr>
                                      <p:rCtr x="5951" y="440"/>
                                    </p:animMotion>
                                  </p:childTnLst>
                                </p:cTn>
                              </p:par>
                              <p:par>
                                <p:cTn id="7" presetID="42" presetClass="path" presetSubtype="0" accel="50000" decel="50000" fill="hold" nodeType="withEffect">
                                  <p:stCondLst>
                                    <p:cond delay="0"/>
                                  </p:stCondLst>
                                  <p:childTnLst>
                                    <p:animMotion origin="layout" path="M 8.33333E-7 -3.33333E-6 L 0.11406 -0.00625 " pathEditMode="relative" rAng="0" ptsTypes="AA">
                                      <p:cBhvr>
                                        <p:cTn id="8" dur="2000" fill="hold"/>
                                        <p:tgtEl>
                                          <p:spTgt spid="6"/>
                                        </p:tgtEl>
                                        <p:attrNameLst>
                                          <p:attrName>ppt_x</p:attrName>
                                          <p:attrName>ppt_y</p:attrName>
                                        </p:attrNameLst>
                                      </p:cBhvr>
                                      <p:rCtr x="5703" y="-324"/>
                                    </p:animMotion>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nodeType="clickEffect">
                                  <p:stCondLst>
                                    <p:cond delay="0"/>
                                  </p:stCondLst>
                                  <p:childTnLst>
                                    <p:animRot by="21600000">
                                      <p:cBhvr>
                                        <p:cTn id="17" dur="2000" fill="hold"/>
                                        <p:tgtEl>
                                          <p:spTgt spid="6"/>
                                        </p:tgtEl>
                                        <p:attrNameLst>
                                          <p:attrName>r</p:attrName>
                                        </p:attrNameLst>
                                      </p:cBhvr>
                                    </p:animRot>
                                  </p:childTnLst>
                                </p:cTn>
                              </p:par>
                              <p:par>
                                <p:cTn id="18" presetID="6" presetClass="emph" presetSubtype="0" fill="hold" nodeType="withEffect">
                                  <p:stCondLst>
                                    <p:cond delay="0"/>
                                  </p:stCondLst>
                                  <p:childTnLst>
                                    <p:animScale>
                                      <p:cBhvr>
                                        <p:cTn id="19" dur="2000" fill="hold"/>
                                        <p:tgtEl>
                                          <p:spTgt spid="6"/>
                                        </p:tgtEl>
                                      </p:cBhvr>
                                      <p:by x="25000" y="25000"/>
                                    </p:animScale>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1.04167E-6 3.33333E-6 L -0.00117 -0.07709 " pathEditMode="relative" rAng="0" ptsTypes="AA">
                                      <p:cBhvr>
                                        <p:cTn id="31" dur="2000" fill="hold"/>
                                        <p:tgtEl>
                                          <p:spTgt spid="7"/>
                                        </p:tgtEl>
                                        <p:attrNameLst>
                                          <p:attrName>ppt_x</p:attrName>
                                          <p:attrName>ppt_y</p:attrName>
                                        </p:attrNameLst>
                                      </p:cBhvr>
                                      <p:rCtr x="-65" y="-38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lstStyle/>
          <a:p>
            <a:r>
              <a:rPr lang="en-US" dirty="0"/>
              <a:t>Repeating the process …</a:t>
            </a:r>
          </a:p>
          <a:p>
            <a:endParaRPr lang="en-US" dirty="0"/>
          </a:p>
          <a:p>
            <a:endParaRPr lang="en-US" dirty="0"/>
          </a:p>
          <a:p>
            <a:endParaRPr lang="en-US" dirty="0"/>
          </a:p>
          <a:p>
            <a:endParaRPr lang="en-US" dirty="0"/>
          </a:p>
          <a:p>
            <a:endParaRPr lang="en-US" dirty="0"/>
          </a:p>
          <a:p>
            <a:r>
              <a:rPr lang="en-US" b="1" dirty="0">
                <a:solidFill>
                  <a:srgbClr val="FFC000"/>
                </a:solidFill>
              </a:rPr>
              <a:t>Max</a:t>
            </a:r>
            <a:r>
              <a:rPr lang="en-US" dirty="0">
                <a:solidFill>
                  <a:srgbClr val="FFC000"/>
                </a:solidFill>
              </a:rPr>
              <a:t> </a:t>
            </a:r>
            <a:r>
              <a:rPr lang="en-US" dirty="0"/>
              <a:t>will end up with the largest bone!!!</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65</a:t>
            </a:fld>
            <a:endParaRPr lang="en-US" dirty="0">
              <a:uFillTx/>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737" y="2622647"/>
            <a:ext cx="1069608" cy="1528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449" y="2907074"/>
            <a:ext cx="1472184" cy="661416"/>
          </a:xfrm>
          <a:prstGeom prst="rect">
            <a:avLst/>
          </a:prstGeom>
          <a:ln>
            <a:noFill/>
          </a:ln>
          <a:effectLst>
            <a:softEdge rad="11250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137" y="3568490"/>
            <a:ext cx="579120" cy="582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11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0 L 0.11406 0.00972 " pathEditMode="relative" rAng="0" ptsTypes="AA">
                                      <p:cBhvr>
                                        <p:cTn id="6" dur="2000" fill="hold"/>
                                        <p:tgtEl>
                                          <p:spTgt spid="5"/>
                                        </p:tgtEl>
                                        <p:attrNameLst>
                                          <p:attrName>ppt_x</p:attrName>
                                          <p:attrName>ppt_y</p:attrName>
                                        </p:attrNameLst>
                                      </p:cBhvr>
                                      <p:rCtr x="5703" y="486"/>
                                    </p:animMotion>
                                  </p:childTnLst>
                                </p:cTn>
                              </p:par>
                              <p:par>
                                <p:cTn id="7" presetID="42" presetClass="path" presetSubtype="0" accel="50000" decel="50000" fill="hold" nodeType="withEffect">
                                  <p:stCondLst>
                                    <p:cond delay="0"/>
                                  </p:stCondLst>
                                  <p:childTnLst>
                                    <p:animMotion origin="layout" path="M 8.33333E-7 -7.40741E-7 L 0.11406 0.00162 " pathEditMode="relative" rAng="0" ptsTypes="AA">
                                      <p:cBhvr>
                                        <p:cTn id="8" dur="2000" fill="hold"/>
                                        <p:tgtEl>
                                          <p:spTgt spid="7"/>
                                        </p:tgtEl>
                                        <p:attrNameLst>
                                          <p:attrName>ppt_x</p:attrName>
                                          <p:attrName>ppt_y</p:attrName>
                                        </p:attrNameLst>
                                      </p:cBhvr>
                                      <p:rCtr x="5703" y="69"/>
                                    </p:animMotion>
                                  </p:childTnLst>
                                </p:cTn>
                              </p:par>
                            </p:childTnLst>
                          </p:cTn>
                        </p:par>
                        <p:par>
                          <p:cTn id="9" fill="hold">
                            <p:stCondLst>
                              <p:cond delay="2000"/>
                            </p:stCondLst>
                            <p:childTnLst>
                              <p:par>
                                <p:cTn id="10" presetID="6" presetClass="emph" presetSubtype="0" fill="hold" nodeType="afterEffect">
                                  <p:stCondLst>
                                    <p:cond delay="0"/>
                                  </p:stCondLst>
                                  <p:childTnLst>
                                    <p:animScale>
                                      <p:cBhvr>
                                        <p:cTn id="11" dur="2000" fill="hold"/>
                                        <p:tgtEl>
                                          <p:spTgt spid="9"/>
                                        </p:tgtEl>
                                      </p:cBhvr>
                                      <p:by x="25000" y="25000"/>
                                    </p:animScale>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7"/>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sp>
        <p:nvSpPr>
          <p:cNvPr id="3" name="Content Placeholder 2"/>
          <p:cNvSpPr>
            <a:spLocks noGrp="1"/>
          </p:cNvSpPr>
          <p:nvPr>
            <p:ph idx="1"/>
          </p:nvPr>
        </p:nvSpPr>
        <p:spPr/>
        <p:txBody>
          <a:bodyPr/>
          <a:lstStyle/>
          <a:p>
            <a:r>
              <a:rPr lang="en-US" dirty="0"/>
              <a:t>Conclusion: the problem is easily solved by adding the helper variable – </a:t>
            </a:r>
            <a:r>
              <a:rPr lang="en-US" b="1" dirty="0">
                <a:solidFill>
                  <a:srgbClr val="FFC000"/>
                </a:solidFill>
              </a:rPr>
              <a:t>Max</a:t>
            </a:r>
            <a:r>
              <a:rPr lang="en-US" dirty="0"/>
              <a:t>, that will:</a:t>
            </a:r>
          </a:p>
          <a:p>
            <a:pPr marL="800100" lvl="1" indent="-342900">
              <a:buFont typeface="+mj-lt"/>
              <a:buAutoNum type="alphaLcPeriod"/>
            </a:pPr>
            <a:r>
              <a:rPr lang="en-US" dirty="0"/>
              <a:t>Store the highest value,</a:t>
            </a:r>
          </a:p>
          <a:p>
            <a:pPr marL="800100" lvl="1" indent="-342900">
              <a:buFont typeface="+mj-lt"/>
              <a:buAutoNum type="alphaLcPeriod"/>
            </a:pPr>
            <a:r>
              <a:rPr lang="en-US" dirty="0"/>
              <a:t>Be used for comparison.</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66</a:t>
            </a:fld>
            <a:endParaRPr lang="en-US" dirty="0">
              <a:uFillTx/>
            </a:endParaRPr>
          </a:p>
        </p:txBody>
      </p:sp>
    </p:spTree>
    <p:extLst>
      <p:ext uri="{BB962C8B-B14F-4D97-AF65-F5344CB8AC3E}">
        <p14:creationId xmlns:p14="http://schemas.microsoft.com/office/powerpoint/2010/main" val="3673914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727" y="1510867"/>
            <a:ext cx="3281490" cy="4797691"/>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67</a:t>
            </a:fld>
            <a:endParaRPr lang="en-US" dirty="0">
              <a:uFillTx/>
            </a:endParaRPr>
          </a:p>
        </p:txBody>
      </p:sp>
      <p:sp>
        <p:nvSpPr>
          <p:cNvPr id="6" name="TextBox 5"/>
          <p:cNvSpPr txBox="1"/>
          <p:nvPr/>
        </p:nvSpPr>
        <p:spPr>
          <a:xfrm>
            <a:off x="4143655" y="6308558"/>
            <a:ext cx="2409634" cy="369332"/>
          </a:xfrm>
          <a:prstGeom prst="rect">
            <a:avLst/>
          </a:prstGeom>
        </p:spPr>
        <p:txBody>
          <a:bodyPr wrap="none" rtlCol="0">
            <a:spAutoFit/>
          </a:bodyPr>
          <a:lstStyle/>
          <a:p>
            <a:pPr algn="ctr"/>
            <a:r>
              <a:rPr lang="en-US" dirty="0"/>
              <a:t>max of 4 - flowchart</a:t>
            </a:r>
          </a:p>
        </p:txBody>
      </p:sp>
    </p:spTree>
    <p:extLst>
      <p:ext uri="{BB962C8B-B14F-4D97-AF65-F5344CB8AC3E}">
        <p14:creationId xmlns:p14="http://schemas.microsoft.com/office/powerpoint/2010/main" val="2374276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66312" y="2060575"/>
            <a:ext cx="2869788" cy="4195763"/>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73442" y="2382253"/>
            <a:ext cx="4577392" cy="3429000"/>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68</a:t>
            </a:fld>
            <a:endParaRPr lang="en-US" dirty="0">
              <a:uFillTx/>
            </a:endParaRPr>
          </a:p>
        </p:txBody>
      </p:sp>
      <p:cxnSp>
        <p:nvCxnSpPr>
          <p:cNvPr id="8" name="Straight Arrow Connector 7"/>
          <p:cNvCxnSpPr/>
          <p:nvPr/>
        </p:nvCxnSpPr>
        <p:spPr>
          <a:xfrm>
            <a:off x="3301206" y="2683042"/>
            <a:ext cx="2606299" cy="168442"/>
          </a:xfrm>
          <a:prstGeom prst="straightConnector1">
            <a:avLst/>
          </a:prstGeom>
          <a:ln w="76200">
            <a:solidFill>
              <a:srgbClr val="FFC000"/>
            </a:solidFill>
            <a:tailEnd type="triangle"/>
          </a:ln>
        </p:spPr>
        <p:style>
          <a:lnRef idx="1">
            <a:schemeClr val="accent1"/>
          </a:lnRef>
          <a:fillRef idx="0">
            <a:schemeClr val="accent1"/>
          </a:fillRef>
          <a:effectRef idx="1">
            <a:schemeClr val="accent1"/>
          </a:effectRef>
          <a:fontRef idx="minor">
            <a:schemeClr val="tx1"/>
          </a:fontRef>
        </p:style>
      </p:cxnSp>
      <p:sp>
        <p:nvSpPr>
          <p:cNvPr id="15" name="Rounded Rectangle 14"/>
          <p:cNvSpPr/>
          <p:nvPr/>
        </p:nvSpPr>
        <p:spPr>
          <a:xfrm>
            <a:off x="1866312" y="3152273"/>
            <a:ext cx="2738043" cy="2370222"/>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3301205" y="3010684"/>
            <a:ext cx="2702553" cy="574727"/>
          </a:xfrm>
          <a:prstGeom prst="straightConnector1">
            <a:avLst/>
          </a:prstGeom>
          <a:ln w="76200">
            <a:solidFill>
              <a:srgbClr val="FF0000"/>
            </a:solidFill>
            <a:tailEnd type="triangle"/>
          </a:ln>
        </p:spPr>
        <p:style>
          <a:lnRef idx="1">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672202" y="4234730"/>
            <a:ext cx="1151082" cy="180859"/>
          </a:xfrm>
          <a:prstGeom prst="straightConnector1">
            <a:avLst/>
          </a:prstGeom>
          <a:ln w="76200">
            <a:solidFill>
              <a:srgbClr val="00B050"/>
            </a:solidFill>
            <a:tailEnd type="triangle"/>
          </a:ln>
        </p:spPr>
        <p:style>
          <a:lnRef idx="1">
            <a:schemeClr val="accent1"/>
          </a:lnRef>
          <a:fillRef idx="0">
            <a:schemeClr val="accent1"/>
          </a:fillRef>
          <a:effectRef idx="1">
            <a:schemeClr val="accent1"/>
          </a:effectRef>
          <a:fontRef idx="minor">
            <a:schemeClr val="tx1"/>
          </a:fontRef>
        </p:style>
      </p:cxnSp>
      <p:sp>
        <p:nvSpPr>
          <p:cNvPr id="19" name="Rounded Rectangle 18"/>
          <p:cNvSpPr/>
          <p:nvPr/>
        </p:nvSpPr>
        <p:spPr>
          <a:xfrm>
            <a:off x="5907505" y="3813241"/>
            <a:ext cx="1604843" cy="1444559"/>
          </a:xfrm>
          <a:prstGeom prst="roundRect">
            <a:avLst/>
          </a:prstGeom>
          <a:noFill/>
          <a:ln w="76200">
            <a:solidFill>
              <a:srgbClr val="00B05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sp>
        <p:nvSpPr>
          <p:cNvPr id="21" name="Rounded Rectangle 20"/>
          <p:cNvSpPr/>
          <p:nvPr/>
        </p:nvSpPr>
        <p:spPr>
          <a:xfrm>
            <a:off x="5938678" y="2368683"/>
            <a:ext cx="3241417" cy="1012192"/>
          </a:xfrm>
          <a:prstGeom prst="roundRect">
            <a:avLst/>
          </a:prstGeom>
          <a:noFill/>
          <a:ln w="76200">
            <a:solidFill>
              <a:srgbClr val="FFC000"/>
            </a:solidFill>
          </a:ln>
        </p:spPr>
        <p:style>
          <a:lnRef idx="1">
            <a:schemeClr val="accent1"/>
          </a:lnRef>
          <a:fillRef idx="1">
            <a:schemeClr val="accent1"/>
          </a:fillRef>
          <a:effectRef idx="1">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V="1">
            <a:off x="3255846" y="5511858"/>
            <a:ext cx="2682832" cy="125947"/>
          </a:xfrm>
          <a:prstGeom prst="straightConnector1">
            <a:avLst/>
          </a:prstGeom>
          <a:ln w="76200">
            <a:solidFill>
              <a:srgbClr val="00B0F0"/>
            </a:solidFill>
            <a:tailEnd type="triangle"/>
          </a:ln>
        </p:spPr>
        <p:style>
          <a:lnRef idx="1">
            <a:schemeClr val="accent1"/>
          </a:lnRef>
          <a:fillRef idx="0">
            <a:schemeClr val="accent1"/>
          </a:fillRef>
          <a:effectRef idx="1">
            <a:schemeClr val="accent1"/>
          </a:effectRef>
          <a:fontRef idx="minor">
            <a:schemeClr val="tx1"/>
          </a:fontRef>
        </p:style>
      </p:cxnSp>
      <p:sp>
        <p:nvSpPr>
          <p:cNvPr id="24" name="TextBox 23"/>
          <p:cNvSpPr txBox="1"/>
          <p:nvPr/>
        </p:nvSpPr>
        <p:spPr>
          <a:xfrm>
            <a:off x="6348871" y="5886923"/>
            <a:ext cx="2831224" cy="369332"/>
          </a:xfrm>
          <a:prstGeom prst="rect">
            <a:avLst/>
          </a:prstGeom>
        </p:spPr>
        <p:txBody>
          <a:bodyPr wrap="none" rtlCol="0">
            <a:spAutoFit/>
          </a:bodyPr>
          <a:lstStyle/>
          <a:p>
            <a:pPr algn="ctr"/>
            <a:r>
              <a:rPr lang="en-US" dirty="0"/>
              <a:t>max of 4 – Python code</a:t>
            </a:r>
          </a:p>
        </p:txBody>
      </p:sp>
    </p:spTree>
    <p:extLst>
      <p:ext uri="{BB962C8B-B14F-4D97-AF65-F5344CB8AC3E}">
        <p14:creationId xmlns:p14="http://schemas.microsoft.com/office/powerpoint/2010/main" val="184891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randombar(horizontal)">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par>
                          <p:cTn id="26" fill="hold">
                            <p:stCondLst>
                              <p:cond delay="100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4 – max of 4</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8325" y="2418347"/>
            <a:ext cx="4724643" cy="3539308"/>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0654" y="2418347"/>
            <a:ext cx="4901890" cy="1261729"/>
          </a:xfrm>
        </p:spPr>
      </p:pic>
      <p:sp>
        <p:nvSpPr>
          <p:cNvPr id="5" name="Slide Number Placeholder 4"/>
          <p:cNvSpPr>
            <a:spLocks noGrp="1"/>
          </p:cNvSpPr>
          <p:nvPr>
            <p:ph type="sldNum" sz="quarter" idx="12"/>
          </p:nvPr>
        </p:nvSpPr>
        <p:spPr/>
        <p:txBody>
          <a:bodyPr/>
          <a:lstStyle/>
          <a:p>
            <a:fld id="{D57F1E4F-1CFF-5643-939E-02111984F565}" type="slidenum">
              <a:rPr lang="en-US" smtClean="0">
                <a:uFillTx/>
              </a:rPr>
              <a:t>69</a:t>
            </a:fld>
            <a:endParaRPr lang="en-US" dirty="0">
              <a:uFillTx/>
            </a:endParaRPr>
          </a:p>
        </p:txBody>
      </p:sp>
      <p:sp>
        <p:nvSpPr>
          <p:cNvPr id="9" name="TextBox 8"/>
          <p:cNvSpPr txBox="1"/>
          <p:nvPr/>
        </p:nvSpPr>
        <p:spPr>
          <a:xfrm>
            <a:off x="6533866" y="3970421"/>
            <a:ext cx="3818674" cy="369332"/>
          </a:xfrm>
          <a:prstGeom prst="rect">
            <a:avLst/>
          </a:prstGeom>
        </p:spPr>
        <p:txBody>
          <a:bodyPr wrap="none" rtlCol="0">
            <a:spAutoFit/>
          </a:bodyPr>
          <a:lstStyle/>
          <a:p>
            <a:r>
              <a:rPr lang="en-US" dirty="0"/>
              <a:t>max of 4 – Python code and test</a:t>
            </a:r>
          </a:p>
        </p:txBody>
      </p:sp>
    </p:spTree>
    <p:extLst>
      <p:ext uri="{BB962C8B-B14F-4D97-AF65-F5344CB8AC3E}">
        <p14:creationId xmlns:p14="http://schemas.microsoft.com/office/powerpoint/2010/main" val="199537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variables in Python</a:t>
            </a:r>
          </a:p>
        </p:txBody>
      </p:sp>
      <p:sp>
        <p:nvSpPr>
          <p:cNvPr id="3" name="Content Placeholder 2"/>
          <p:cNvSpPr>
            <a:spLocks noGrp="1"/>
          </p:cNvSpPr>
          <p:nvPr>
            <p:ph idx="1"/>
          </p:nvPr>
        </p:nvSpPr>
        <p:spPr/>
        <p:txBody>
          <a:bodyPr>
            <a:normAutofit/>
          </a:bodyPr>
          <a:lstStyle/>
          <a:p>
            <a:r>
              <a:rPr lang="en-US" dirty="0"/>
              <a:t>Logical variables are declared and assigned values the same way as any other variable in Python.</a:t>
            </a:r>
          </a:p>
          <a:p>
            <a:r>
              <a:rPr lang="en-US" dirty="0"/>
              <a:t>These values can be logical TRUE and logical FALSE.</a:t>
            </a:r>
          </a:p>
          <a:p>
            <a:endParaRPr lang="en-US" dirty="0"/>
          </a:p>
          <a:p>
            <a:r>
              <a:rPr lang="en-US" dirty="0"/>
              <a:t>IMPORTANT: Python makes distinction between uppercase and lowercase! </a:t>
            </a:r>
          </a:p>
          <a:p>
            <a:r>
              <a:rPr lang="en-US" dirty="0"/>
              <a:t>The correct syntax for logical values is:</a:t>
            </a:r>
          </a:p>
          <a:p>
            <a:pPr marL="0" indent="0">
              <a:buNone/>
            </a:pPr>
            <a:r>
              <a:rPr lang="en-US" sz="3600" b="1" dirty="0"/>
              <a:t>							True</a:t>
            </a:r>
          </a:p>
          <a:p>
            <a:pPr marL="0" indent="0">
              <a:buNone/>
            </a:pPr>
            <a:r>
              <a:rPr lang="en-US" sz="3600" b="1" dirty="0"/>
              <a:t>							False</a:t>
            </a: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a:t>
            </a:fld>
            <a:endParaRPr lang="en-US" dirty="0">
              <a:uFillTx/>
            </a:endParaRPr>
          </a:p>
        </p:txBody>
      </p:sp>
    </p:spTree>
    <p:extLst>
      <p:ext uri="{BB962C8B-B14F-4D97-AF65-F5344CB8AC3E}">
        <p14:creationId xmlns:p14="http://schemas.microsoft.com/office/powerpoint/2010/main" val="1169956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5 – triangle</a:t>
            </a:r>
          </a:p>
        </p:txBody>
      </p:sp>
      <p:sp>
        <p:nvSpPr>
          <p:cNvPr id="3" name="Content Placeholder 2"/>
          <p:cNvSpPr>
            <a:spLocks noGrp="1"/>
          </p:cNvSpPr>
          <p:nvPr>
            <p:ph idx="1"/>
          </p:nvPr>
        </p:nvSpPr>
        <p:spPr/>
        <p:txBody>
          <a:bodyPr>
            <a:normAutofit fontScale="92500" lnSpcReduction="10000"/>
          </a:bodyPr>
          <a:lstStyle/>
          <a:p>
            <a:r>
              <a:rPr lang="en-US" b="1" dirty="0"/>
              <a:t>EXERCISE</a:t>
            </a:r>
            <a:r>
              <a:rPr lang="en-US" dirty="0"/>
              <a:t>: Ask user to enter 3 positive integers (A, B, C). Then check if sides A, B and C can form a triangle.</a:t>
            </a:r>
          </a:p>
          <a:p>
            <a:r>
              <a:rPr lang="en-US" dirty="0"/>
              <a:t>Rule:</a:t>
            </a:r>
          </a:p>
          <a:p>
            <a:pPr lvl="1"/>
            <a:r>
              <a:rPr lang="en-US" dirty="0"/>
              <a:t>A triangle cannot have one side longer than the sum of the other two.</a:t>
            </a:r>
          </a:p>
          <a:p>
            <a:endParaRPr lang="en-US" dirty="0"/>
          </a:p>
          <a:p>
            <a:r>
              <a:rPr lang="en-US" dirty="0"/>
              <a:t>Try to solve with </a:t>
            </a:r>
            <a:r>
              <a:rPr lang="en-US" b="1" dirty="0"/>
              <a:t>SINGLE</a:t>
            </a:r>
            <a:r>
              <a:rPr lang="en-US" dirty="0"/>
              <a:t> </a:t>
            </a:r>
            <a:r>
              <a:rPr lang="en-US" b="1" dirty="0">
                <a:solidFill>
                  <a:srgbClr val="FFC000"/>
                </a:solidFill>
              </a:rPr>
              <a:t>if</a:t>
            </a:r>
            <a:r>
              <a:rPr lang="en-US" dirty="0"/>
              <a:t> statement.</a:t>
            </a:r>
          </a:p>
          <a:p>
            <a:r>
              <a:rPr lang="en-US" dirty="0"/>
              <a:t>Sketch the flowchart first.</a:t>
            </a:r>
          </a:p>
          <a:p>
            <a:r>
              <a:rPr lang="en-US" dirty="0"/>
              <a:t>Test the algorithm.</a:t>
            </a:r>
          </a:p>
          <a:p>
            <a:r>
              <a:rPr lang="en-US" dirty="0"/>
              <a:t>Implement in Python.</a:t>
            </a:r>
          </a:p>
          <a:p>
            <a:endParaRPr lang="en-US" dirty="0"/>
          </a:p>
          <a:p>
            <a:r>
              <a:rPr lang="en-US" dirty="0"/>
              <a:t>Time: 10 minutes.</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70</a:t>
            </a:fld>
            <a:endParaRPr lang="en-US" dirty="0">
              <a:uFillTx/>
            </a:endParaRPr>
          </a:p>
        </p:txBody>
      </p:sp>
    </p:spTree>
    <p:extLst>
      <p:ext uri="{BB962C8B-B14F-4D97-AF65-F5344CB8AC3E}">
        <p14:creationId xmlns:p14="http://schemas.microsoft.com/office/powerpoint/2010/main" val="3224466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5 – triangle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12768"/>
            <a:ext cx="8947150" cy="4075502"/>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71</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9751641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6 – HR selection</a:t>
            </a:r>
          </a:p>
        </p:txBody>
      </p:sp>
      <p:sp>
        <p:nvSpPr>
          <p:cNvPr id="3" name="Content Placeholder 2"/>
          <p:cNvSpPr>
            <a:spLocks noGrp="1"/>
          </p:cNvSpPr>
          <p:nvPr>
            <p:ph idx="1"/>
          </p:nvPr>
        </p:nvSpPr>
        <p:spPr/>
        <p:txBody>
          <a:bodyPr>
            <a:normAutofit fontScale="92500" lnSpcReduction="20000"/>
          </a:bodyPr>
          <a:lstStyle/>
          <a:p>
            <a:r>
              <a:rPr lang="en-US" b="1" dirty="0"/>
              <a:t>EXERCISE</a:t>
            </a:r>
            <a:r>
              <a:rPr lang="en-US" dirty="0"/>
              <a:t>: Your company is looking to hire a new developer. Your HR officers asks you to build a program to help screen the candidates. The program should ask for age and experience of prospective employee. The company is looking for experienced individuals, so any candidate with over 40 years of age, or with 10 or more years of experience is hired. </a:t>
            </a:r>
          </a:p>
          <a:p>
            <a:pPr marL="0" indent="0">
              <a:buNone/>
            </a:pPr>
            <a:r>
              <a:rPr lang="en-US" dirty="0"/>
              <a:t>	If these conditions are not met, then the candidate is given a test, 	where he / she can score 1 – 10 points. The program should then ask to 	enter test result and if above 8.5, the candidate is hired. Otherwise, 	the candidate should be rejected.</a:t>
            </a:r>
          </a:p>
          <a:p>
            <a:endParaRPr lang="en-US" dirty="0"/>
          </a:p>
          <a:p>
            <a:r>
              <a:rPr lang="en-US" dirty="0"/>
              <a:t>Design the algorithm. Create the flowchart, test all conditions and then implement in Python.</a:t>
            </a:r>
          </a:p>
          <a:p>
            <a:r>
              <a:rPr lang="en-US" dirty="0"/>
              <a:t>Time: 10 minutes.</a:t>
            </a:r>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72</a:t>
            </a:fld>
            <a:endParaRPr lang="en-US" dirty="0">
              <a:uFillTx/>
            </a:endParaRPr>
          </a:p>
        </p:txBody>
      </p:sp>
    </p:spTree>
    <p:extLst>
      <p:ext uri="{BB962C8B-B14F-4D97-AF65-F5344CB8AC3E}">
        <p14:creationId xmlns:p14="http://schemas.microsoft.com/office/powerpoint/2010/main" val="862313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6 – </a:t>
            </a:r>
            <a:r>
              <a:rPr lang="en-US"/>
              <a:t>HR selection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115" y="1983008"/>
            <a:ext cx="7147752" cy="4396316"/>
          </a:xfrm>
        </p:spPr>
      </p:pic>
      <p:sp>
        <p:nvSpPr>
          <p:cNvPr id="4" name="Slide Number Placeholder 3"/>
          <p:cNvSpPr>
            <a:spLocks noGrp="1"/>
          </p:cNvSpPr>
          <p:nvPr>
            <p:ph type="sldNum" sz="quarter" idx="12"/>
          </p:nvPr>
        </p:nvSpPr>
        <p:spPr/>
        <p:txBody>
          <a:bodyPr/>
          <a:lstStyle/>
          <a:p>
            <a:fld id="{D57F1E4F-1CFF-5643-939E-02111984F565}" type="slidenum">
              <a:rPr lang="en-US" smtClean="0">
                <a:uFillTx/>
              </a:rPr>
              <a:t>73</a:t>
            </a:fld>
            <a:endParaRPr lang="en-US" dirty="0">
              <a:uFillTx/>
            </a:endParaRPr>
          </a:p>
        </p:txBody>
      </p:sp>
      <p:sp>
        <p:nvSpPr>
          <p:cNvPr id="6" name="TextBox 5"/>
          <p:cNvSpPr txBox="1"/>
          <p:nvPr/>
        </p:nvSpPr>
        <p:spPr>
          <a:xfrm>
            <a:off x="3693946" y="1613676"/>
            <a:ext cx="3765884" cy="369332"/>
          </a:xfrm>
          <a:prstGeom prst="rect">
            <a:avLst/>
          </a:prstGeom>
        </p:spPr>
        <p:txBody>
          <a:bodyPr wrap="square" rtlCol="0">
            <a:spAutoFit/>
          </a:bodyPr>
          <a:lstStyle/>
          <a:p>
            <a:pPr algn="ctr"/>
            <a:r>
              <a:rPr lang="en-US" dirty="0"/>
              <a:t>solution - flowchart</a:t>
            </a:r>
          </a:p>
        </p:txBody>
      </p:sp>
    </p:spTree>
    <p:extLst>
      <p:ext uri="{BB962C8B-B14F-4D97-AF65-F5344CB8AC3E}">
        <p14:creationId xmlns:p14="http://schemas.microsoft.com/office/powerpoint/2010/main" val="11057556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exercises 1-6</a:t>
            </a:r>
          </a:p>
        </p:txBody>
      </p:sp>
      <p:sp>
        <p:nvSpPr>
          <p:cNvPr id="4" name="Content Placeholder 3"/>
          <p:cNvSpPr>
            <a:spLocks noGrp="1"/>
          </p:cNvSpPr>
          <p:nvPr>
            <p:ph sz="half" idx="2"/>
          </p:nvPr>
        </p:nvSpPr>
        <p:spPr>
          <a:xfrm>
            <a:off x="5654493" y="2056092"/>
            <a:ext cx="5349248" cy="4200245"/>
          </a:xfrm>
        </p:spPr>
        <p:txBody>
          <a:bodyPr>
            <a:normAutofit fontScale="92500" lnSpcReduction="20000"/>
          </a:bodyPr>
          <a:lstStyle/>
          <a:p>
            <a:r>
              <a:rPr lang="en-US" dirty="0"/>
              <a:t>Python code for exercises 1-6 can be found in the file </a:t>
            </a:r>
            <a:r>
              <a:rPr lang="en-US" b="1" dirty="0">
                <a:solidFill>
                  <a:srgbClr val="FFFF00"/>
                </a:solidFill>
              </a:rPr>
              <a:t>week32-B.py</a:t>
            </a:r>
            <a:r>
              <a:rPr lang="en-US" dirty="0"/>
              <a:t>.</a:t>
            </a:r>
          </a:p>
          <a:p>
            <a:r>
              <a:rPr lang="en-US" dirty="0"/>
              <a:t>Either copy-paste each exercise into a new file and then run it.</a:t>
            </a:r>
          </a:p>
          <a:p>
            <a:r>
              <a:rPr lang="en-US" dirty="0"/>
              <a:t>Or comment out the parts you don’t need, and execute the entire file.</a:t>
            </a:r>
          </a:p>
          <a:p>
            <a:endParaRPr lang="en-US" dirty="0"/>
          </a:p>
          <a:p>
            <a:r>
              <a:rPr lang="en-US" dirty="0"/>
              <a:t>If you are using </a:t>
            </a:r>
            <a:r>
              <a:rPr lang="en-US" dirty="0" err="1"/>
              <a:t>Pyzo</a:t>
            </a:r>
            <a:r>
              <a:rPr lang="en-US" dirty="0"/>
              <a:t>, each exercise is given as a separate cell (starts with </a:t>
            </a:r>
            <a:r>
              <a:rPr lang="en-US" dirty="0">
                <a:solidFill>
                  <a:schemeClr val="accent3"/>
                </a:solidFill>
              </a:rPr>
              <a:t>##</a:t>
            </a:r>
            <a:r>
              <a:rPr lang="en-US" dirty="0"/>
              <a:t>). You can run a single cell by clicking inside it and choosing </a:t>
            </a:r>
            <a:r>
              <a:rPr lang="en-US" b="1" dirty="0"/>
              <a:t>Run</a:t>
            </a:r>
            <a:r>
              <a:rPr lang="en-US" dirty="0"/>
              <a:t> </a:t>
            </a:r>
            <a:r>
              <a:rPr lang="en-US" dirty="0">
                <a:sym typeface="Wingdings" pitchFamily="2" charset="2"/>
              </a:rPr>
              <a:t> </a:t>
            </a:r>
            <a:r>
              <a:rPr lang="en-US" b="1" dirty="0">
                <a:sym typeface="Wingdings" pitchFamily="2" charset="2"/>
              </a:rPr>
              <a:t>Execute cell</a:t>
            </a:r>
            <a:r>
              <a:rPr lang="en-US" dirty="0">
                <a:sym typeface="Wingdings" pitchFamily="2" charset="2"/>
              </a:rPr>
              <a:t> from the menu.</a:t>
            </a:r>
          </a:p>
          <a:p>
            <a:r>
              <a:rPr lang="en-US" dirty="0" err="1">
                <a:sym typeface="Wingdings" pitchFamily="2" charset="2"/>
              </a:rPr>
              <a:t>Pyzo</a:t>
            </a:r>
            <a:r>
              <a:rPr lang="en-US" dirty="0">
                <a:sym typeface="Wingdings" pitchFamily="2" charset="2"/>
              </a:rPr>
              <a:t> also allows you to highlight one section of the code and execute it line-by-line in the shell. For that option, highlight the code you want, then choose: </a:t>
            </a:r>
            <a:r>
              <a:rPr lang="en-US" b="1" dirty="0">
                <a:sym typeface="Wingdings" pitchFamily="2" charset="2"/>
              </a:rPr>
              <a:t>Run  Execute selection</a:t>
            </a:r>
            <a:r>
              <a:rPr lang="en-US" dirty="0">
                <a:sym typeface="Wingdings" pitchFamily="2" charset="2"/>
              </a:rPr>
              <a:t>.</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74</a:t>
            </a:fld>
            <a:endParaRPr lang="en-US" dirty="0">
              <a:uFillTx/>
            </a:endParaRPr>
          </a:p>
        </p:txBody>
      </p:sp>
      <p:pic>
        <p:nvPicPr>
          <p:cNvPr id="9" name="Content Placeholder 8">
            <a:extLst>
              <a:ext uri="{FF2B5EF4-FFF2-40B4-BE49-F238E27FC236}">
                <a16:creationId xmlns:a16="http://schemas.microsoft.com/office/drawing/2014/main" id="{424F99A2-54C8-3044-A176-63F4FAE40D0D}"/>
              </a:ext>
            </a:extLst>
          </p:cNvPr>
          <p:cNvPicPr>
            <a:picLocks noGrp="1" noChangeAspect="1"/>
          </p:cNvPicPr>
          <p:nvPr>
            <p:ph sz="half" idx="1"/>
          </p:nvPr>
        </p:nvPicPr>
        <p:blipFill>
          <a:blip r:embed="rId3"/>
          <a:srcRect/>
          <a:stretch/>
        </p:blipFill>
        <p:spPr>
          <a:xfrm>
            <a:off x="366268" y="2543175"/>
            <a:ext cx="4916418" cy="2741849"/>
          </a:xfrm>
        </p:spPr>
      </p:pic>
    </p:spTree>
    <p:extLst>
      <p:ext uri="{BB962C8B-B14F-4D97-AF65-F5344CB8AC3E}">
        <p14:creationId xmlns:p14="http://schemas.microsoft.com/office/powerpoint/2010/main" val="2338792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algorithm 7 – the highest odd number</a:t>
            </a:r>
            <a:br>
              <a:rPr lang="en-US" dirty="0"/>
            </a:br>
            <a:r>
              <a:rPr lang="en-US" dirty="0"/>
              <a:t>(measuring learning objectives)</a:t>
            </a:r>
          </a:p>
        </p:txBody>
      </p:sp>
      <p:sp>
        <p:nvSpPr>
          <p:cNvPr id="3" name="Content Placeholder 2"/>
          <p:cNvSpPr>
            <a:spLocks noGrp="1"/>
          </p:cNvSpPr>
          <p:nvPr>
            <p:ph idx="1"/>
          </p:nvPr>
        </p:nvSpPr>
        <p:spPr>
          <a:xfrm>
            <a:off x="1103312" y="2590800"/>
            <a:ext cx="8946541" cy="3657599"/>
          </a:xfrm>
        </p:spPr>
        <p:txBody>
          <a:bodyPr/>
          <a:lstStyle/>
          <a:p>
            <a:r>
              <a:rPr lang="en-US" dirty="0"/>
              <a:t>Exercise:</a:t>
            </a:r>
          </a:p>
          <a:p>
            <a:pPr marL="400050" lvl="1" indent="0">
              <a:buNone/>
            </a:pPr>
            <a:r>
              <a:rPr lang="en-US" sz="2000" dirty="0"/>
              <a:t>From the book, exercise at the end of chapter 2.2 (page 16):</a:t>
            </a:r>
          </a:p>
          <a:p>
            <a:pPr marL="400050" lvl="1" indent="0">
              <a:buNone/>
            </a:pPr>
            <a:r>
              <a:rPr lang="en-US" sz="2000" dirty="0"/>
              <a:t>Write a program that examines three variables — x, y, and z — and prints </a:t>
            </a:r>
            <a:r>
              <a:rPr lang="en-US" sz="2000" u="sng" dirty="0"/>
              <a:t>the largest odd number </a:t>
            </a:r>
            <a:r>
              <a:rPr lang="en-US" sz="2000" dirty="0"/>
              <a:t>among them. If none of them are odd, it should print a message to that effect (i.e. that there is none).</a:t>
            </a:r>
          </a:p>
          <a:p>
            <a:pPr marL="400050" lvl="1" indent="0">
              <a:buNone/>
            </a:pPr>
            <a:endParaRPr lang="en-US" b="1" dirty="0">
              <a:solidFill>
                <a:srgbClr val="FFC0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uFillTx/>
              </a:rPr>
              <a:t>75</a:t>
            </a:fld>
            <a:endParaRPr lang="en-US" dirty="0">
              <a:uFillTx/>
            </a:endParaRPr>
          </a:p>
        </p:txBody>
      </p:sp>
    </p:spTree>
    <p:extLst>
      <p:ext uri="{BB962C8B-B14F-4D97-AF65-F5344CB8AC3E}">
        <p14:creationId xmlns:p14="http://schemas.microsoft.com/office/powerpoint/2010/main" val="1346866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6B25-FD3C-4F91-9E70-E0E6AAEC7973}"/>
              </a:ext>
            </a:extLst>
          </p:cNvPr>
          <p:cNvSpPr>
            <a:spLocks noGrp="1"/>
          </p:cNvSpPr>
          <p:nvPr>
            <p:ph type="title"/>
          </p:nvPr>
        </p:nvSpPr>
        <p:spPr>
          <a:xfrm>
            <a:off x="3836080" y="0"/>
            <a:ext cx="3906503" cy="767687"/>
          </a:xfrm>
        </p:spPr>
        <p:txBody>
          <a:bodyPr/>
          <a:lstStyle/>
          <a:p>
            <a:r>
              <a:rPr lang="nl-NL"/>
              <a:t>Summary Quiz</a:t>
            </a:r>
          </a:p>
        </p:txBody>
      </p:sp>
      <p:sp>
        <p:nvSpPr>
          <p:cNvPr id="3" name="Content Placeholder 2">
            <a:extLst>
              <a:ext uri="{FF2B5EF4-FFF2-40B4-BE49-F238E27FC236}">
                <a16:creationId xmlns:a16="http://schemas.microsoft.com/office/drawing/2014/main" id="{74FE7183-A681-4F8B-A71A-B6F7A63E7FF0}"/>
              </a:ext>
            </a:extLst>
          </p:cNvPr>
          <p:cNvSpPr>
            <a:spLocks noGrp="1"/>
          </p:cNvSpPr>
          <p:nvPr>
            <p:ph idx="1"/>
          </p:nvPr>
        </p:nvSpPr>
        <p:spPr>
          <a:xfrm>
            <a:off x="616291" y="549027"/>
            <a:ext cx="8946541" cy="5387593"/>
          </a:xfrm>
        </p:spPr>
        <p:txBody>
          <a:bodyPr>
            <a:normAutofit/>
          </a:bodyPr>
          <a:lstStyle/>
          <a:p>
            <a:pPr marL="457200" indent="-457200">
              <a:buFont typeface="+mj-lt"/>
              <a:buAutoNum type="arabicPeriod"/>
            </a:pPr>
            <a:r>
              <a:rPr lang="en-US" dirty="0"/>
              <a:t>What values can Boolean variables take? What is the proper syntax to write those values in Python?</a:t>
            </a:r>
          </a:p>
          <a:p>
            <a:pPr marL="457200" indent="-457200">
              <a:buFont typeface="+mj-lt"/>
              <a:buAutoNum type="arabicPeriod"/>
            </a:pPr>
            <a:r>
              <a:rPr lang="en-US" dirty="0"/>
              <a:t>In which order does Python evaluate Boolean operators and, or and not?</a:t>
            </a:r>
          </a:p>
          <a:p>
            <a:pPr marL="457200" indent="-457200">
              <a:buFont typeface="+mj-lt"/>
              <a:buAutoNum type="arabicPeriod"/>
            </a:pPr>
            <a:r>
              <a:rPr lang="en-US" dirty="0"/>
              <a:t>If we want one segment of the expression to be evaluated first, how do we signal that to Python?</a:t>
            </a:r>
          </a:p>
          <a:p>
            <a:pPr marL="457200" indent="-457200">
              <a:buFont typeface="+mj-lt"/>
              <a:buAutoNum type="arabicPeriod"/>
            </a:pPr>
            <a:r>
              <a:rPr lang="en-US" dirty="0"/>
              <a:t>What are comparison operators? What value type do they return?</a:t>
            </a:r>
          </a:p>
          <a:p>
            <a:pPr marL="457200" indent="-457200">
              <a:buFont typeface="+mj-lt"/>
              <a:buAutoNum type="arabicPeriod"/>
            </a:pPr>
            <a:r>
              <a:rPr lang="en-US" dirty="0"/>
              <a:t>What is the difference between ‘=’ and ‘==’ operators?</a:t>
            </a:r>
          </a:p>
          <a:p>
            <a:pPr marL="457200" indent="-457200">
              <a:buFont typeface="+mj-lt"/>
              <a:buAutoNum type="arabicPeriod"/>
            </a:pPr>
            <a:r>
              <a:rPr lang="en-US" dirty="0"/>
              <a:t>What is the structure of IF statement in Python? What is executed under which condition?</a:t>
            </a:r>
          </a:p>
          <a:p>
            <a:pPr marL="457200" indent="-457200">
              <a:buFont typeface="+mj-lt"/>
              <a:buAutoNum type="arabicPeriod"/>
            </a:pPr>
            <a:r>
              <a:rPr lang="en-US" dirty="0"/>
              <a:t>What does ELSE mean if </a:t>
            </a:r>
            <a:r>
              <a:rPr lang="en-US" dirty="0" err="1"/>
              <a:t>IF</a:t>
            </a:r>
            <a:r>
              <a:rPr lang="en-US" dirty="0"/>
              <a:t> … ELSE … statement? When is the code after ELSE executed?</a:t>
            </a:r>
          </a:p>
          <a:p>
            <a:pPr marL="457200" indent="-457200">
              <a:buFont typeface="+mj-lt"/>
              <a:buAutoNum type="arabicPeriod"/>
            </a:pPr>
            <a:r>
              <a:rPr lang="en-US" dirty="0"/>
              <a:t>What are branching algorithms?</a:t>
            </a:r>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a:p>
            <a:endParaRPr lang="nl-NL" dirty="0"/>
          </a:p>
        </p:txBody>
      </p:sp>
      <p:sp>
        <p:nvSpPr>
          <p:cNvPr id="4" name="Slide Number Placeholder 3">
            <a:extLst>
              <a:ext uri="{FF2B5EF4-FFF2-40B4-BE49-F238E27FC236}">
                <a16:creationId xmlns:a16="http://schemas.microsoft.com/office/drawing/2014/main" id="{6839F270-006B-4267-B66F-A3A8B467115C}"/>
              </a:ext>
            </a:extLst>
          </p:cNvPr>
          <p:cNvSpPr>
            <a:spLocks noGrp="1"/>
          </p:cNvSpPr>
          <p:nvPr>
            <p:ph type="sldNum" sz="quarter" idx="12"/>
          </p:nvPr>
        </p:nvSpPr>
        <p:spPr/>
        <p:txBody>
          <a:bodyPr/>
          <a:lstStyle/>
          <a:p>
            <a:fld id="{D57F1E4F-1CFF-5643-939E-02111984F565}" type="slidenum">
              <a:rPr lang="en-US" smtClean="0">
                <a:uFillTx/>
              </a:rPr>
              <a:t>76</a:t>
            </a:fld>
            <a:endParaRPr lang="en-US" dirty="0">
              <a:uFillTx/>
            </a:endParaRPr>
          </a:p>
        </p:txBody>
      </p:sp>
    </p:spTree>
    <p:extLst>
      <p:ext uri="{BB962C8B-B14F-4D97-AF65-F5344CB8AC3E}">
        <p14:creationId xmlns:p14="http://schemas.microsoft.com/office/powerpoint/2010/main" val="3762242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5226-CC4F-4EFC-90E3-F9140E4C86DA}"/>
              </a:ext>
            </a:extLst>
          </p:cNvPr>
          <p:cNvSpPr>
            <a:spLocks noGrp="1"/>
          </p:cNvSpPr>
          <p:nvPr>
            <p:ph type="title"/>
          </p:nvPr>
        </p:nvSpPr>
        <p:spPr>
          <a:xfrm>
            <a:off x="645130" y="75031"/>
            <a:ext cx="9404723" cy="767687"/>
          </a:xfrm>
        </p:spPr>
        <p:txBody>
          <a:bodyPr/>
          <a:lstStyle/>
          <a:p>
            <a:r>
              <a:rPr lang="nl-NL"/>
              <a:t>Summary</a:t>
            </a:r>
          </a:p>
        </p:txBody>
      </p:sp>
      <p:sp>
        <p:nvSpPr>
          <p:cNvPr id="3" name="Content Placeholder 2">
            <a:extLst>
              <a:ext uri="{FF2B5EF4-FFF2-40B4-BE49-F238E27FC236}">
                <a16:creationId xmlns:a16="http://schemas.microsoft.com/office/drawing/2014/main" id="{96B979B7-B280-42DF-A496-2DC301F809EB}"/>
              </a:ext>
            </a:extLst>
          </p:cNvPr>
          <p:cNvSpPr>
            <a:spLocks noGrp="1"/>
          </p:cNvSpPr>
          <p:nvPr>
            <p:ph idx="1"/>
          </p:nvPr>
        </p:nvSpPr>
        <p:spPr>
          <a:xfrm>
            <a:off x="296979" y="967018"/>
            <a:ext cx="11519383" cy="5456653"/>
          </a:xfrm>
        </p:spPr>
        <p:txBody>
          <a:bodyPr>
            <a:normAutofit/>
          </a:bodyPr>
          <a:lstStyle/>
          <a:p>
            <a:pPr marL="457200" indent="-457200">
              <a:buFont typeface="+mj-lt"/>
              <a:buAutoNum type="arabicPeriod"/>
            </a:pPr>
            <a:r>
              <a:rPr lang="en-US" dirty="0"/>
              <a:t>Boolean variables in Python can have only True and False values. The correct syntax is a word True / False, starting with a capital letter.</a:t>
            </a:r>
          </a:p>
          <a:p>
            <a:pPr marL="457200" indent="-457200">
              <a:buFont typeface="+mj-lt"/>
              <a:buAutoNum type="arabicPeriod"/>
            </a:pPr>
            <a:r>
              <a:rPr lang="en-US" dirty="0"/>
              <a:t>The order of evaluating Boolean operators in Python is: 1) not, 2) and, 3) or.</a:t>
            </a:r>
          </a:p>
          <a:p>
            <a:pPr marL="457200" indent="-457200">
              <a:buFont typeface="+mj-lt"/>
              <a:buAutoNum type="arabicPeriod"/>
            </a:pPr>
            <a:r>
              <a:rPr lang="en-US" dirty="0"/>
              <a:t>To ensure that (a section of) and expression is evaluated first, we can use parenthesis.</a:t>
            </a:r>
          </a:p>
          <a:p>
            <a:pPr marL="457200" indent="-457200">
              <a:buFont typeface="+mj-lt"/>
              <a:buAutoNum type="arabicPeriod"/>
            </a:pPr>
            <a:r>
              <a:rPr lang="en-US" dirty="0"/>
              <a:t>Comparison operators are operators used to compare two values. The result of comparison is a Boolean value.</a:t>
            </a:r>
          </a:p>
          <a:p>
            <a:pPr marL="457200" indent="-457200">
              <a:buFont typeface="+mj-lt"/>
              <a:buAutoNum type="arabicPeriod"/>
            </a:pPr>
            <a:r>
              <a:rPr lang="en-US" dirty="0"/>
              <a:t>‘=’ is assignment operator, while ‘==’ is comparison operator.</a:t>
            </a:r>
          </a:p>
          <a:p>
            <a:pPr marL="457200" indent="-457200">
              <a:buFont typeface="+mj-lt"/>
              <a:buAutoNum type="arabicPeriod"/>
            </a:pPr>
            <a:r>
              <a:rPr lang="en-US" dirty="0"/>
              <a:t>If statement contains keyword ‘if’, Boolean expression (condition) and the body of the statement (could be one ore multiple lines). If the expression is evaluated to be True, lines from the body will be executer. Otherwise they will be ignored.</a:t>
            </a:r>
          </a:p>
          <a:p>
            <a:pPr marL="457200" indent="-457200">
              <a:buFont typeface="+mj-lt"/>
              <a:buAutoNum type="arabicPeriod"/>
            </a:pPr>
            <a:r>
              <a:rPr lang="en-US" dirty="0"/>
              <a:t>Else in if … else … statement denotes the beginning of the part of the code which will be executed only if the expression is evaluated to NOT True (= False).</a:t>
            </a:r>
          </a:p>
          <a:p>
            <a:pPr marL="457200" indent="-457200">
              <a:buFont typeface="+mj-lt"/>
              <a:buAutoNum type="arabicPeriod"/>
            </a:pPr>
            <a:r>
              <a:rPr lang="en-US" dirty="0"/>
              <a:t>Branching algorithms are the type of algorithms that contain steps that will be either executed ONCE or NEVER</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371DF1C5-9EE1-4960-9CE5-6395F2409E6F}"/>
              </a:ext>
            </a:extLst>
          </p:cNvPr>
          <p:cNvSpPr>
            <a:spLocks noGrp="1"/>
          </p:cNvSpPr>
          <p:nvPr>
            <p:ph type="sldNum" sz="quarter" idx="12"/>
          </p:nvPr>
        </p:nvSpPr>
        <p:spPr/>
        <p:txBody>
          <a:bodyPr/>
          <a:lstStyle/>
          <a:p>
            <a:fld id="{D57F1E4F-1CFF-5643-939E-02111984F565}" type="slidenum">
              <a:rPr lang="en-US" smtClean="0">
                <a:uFillTx/>
              </a:rPr>
              <a:t>77</a:t>
            </a:fld>
            <a:endParaRPr lang="en-US" dirty="0">
              <a:uFillTx/>
            </a:endParaRPr>
          </a:p>
        </p:txBody>
      </p:sp>
    </p:spTree>
    <p:extLst>
      <p:ext uri="{BB962C8B-B14F-4D97-AF65-F5344CB8AC3E}">
        <p14:creationId xmlns:p14="http://schemas.microsoft.com/office/powerpoint/2010/main" val="11477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variables in Python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517732"/>
            <a:ext cx="4905310" cy="2981193"/>
          </a:xfrm>
        </p:spPr>
      </p:pic>
      <p:sp>
        <p:nvSpPr>
          <p:cNvPr id="4" name="Content Placeholder 3"/>
          <p:cNvSpPr>
            <a:spLocks noGrp="1"/>
          </p:cNvSpPr>
          <p:nvPr>
            <p:ph sz="half" idx="2"/>
          </p:nvPr>
        </p:nvSpPr>
        <p:spPr/>
        <p:txBody>
          <a:bodyPr>
            <a:normAutofit fontScale="92500" lnSpcReduction="20000"/>
          </a:bodyPr>
          <a:lstStyle/>
          <a:p>
            <a:r>
              <a:rPr lang="en-US" dirty="0"/>
              <a:t>Let’s declare two variables </a:t>
            </a:r>
            <a:r>
              <a:rPr lang="en-US" b="1" dirty="0">
                <a:solidFill>
                  <a:srgbClr val="00B0F0"/>
                </a:solidFill>
              </a:rPr>
              <a:t>p</a:t>
            </a:r>
            <a:r>
              <a:rPr lang="en-US" dirty="0"/>
              <a:t> and </a:t>
            </a:r>
            <a:r>
              <a:rPr lang="en-US" b="1" dirty="0">
                <a:solidFill>
                  <a:srgbClr val="00B0F0"/>
                </a:solidFill>
              </a:rPr>
              <a:t>q</a:t>
            </a:r>
            <a:r>
              <a:rPr lang="en-US" dirty="0"/>
              <a:t> and assigned them logical </a:t>
            </a:r>
            <a:r>
              <a:rPr lang="en-US" b="1" dirty="0"/>
              <a:t>True</a:t>
            </a:r>
            <a:r>
              <a:rPr lang="en-US" dirty="0"/>
              <a:t> and logical </a:t>
            </a:r>
            <a:r>
              <a:rPr lang="en-US" b="1" dirty="0"/>
              <a:t>False</a:t>
            </a:r>
            <a:r>
              <a:rPr lang="en-US" dirty="0"/>
              <a:t> values.</a:t>
            </a:r>
          </a:p>
          <a:p>
            <a:r>
              <a:rPr lang="en-US" dirty="0"/>
              <a:t>Try:</a:t>
            </a:r>
          </a:p>
          <a:p>
            <a:pPr marL="0" indent="0">
              <a:buNone/>
            </a:pPr>
            <a:r>
              <a:rPr lang="en-US" dirty="0"/>
              <a:t>		p = True		(PRESS ENTER)</a:t>
            </a:r>
          </a:p>
          <a:p>
            <a:pPr marL="0" indent="0">
              <a:buNone/>
            </a:pPr>
            <a:r>
              <a:rPr lang="en-US" dirty="0"/>
              <a:t>		q = False	(PRESS ENTER)</a:t>
            </a:r>
          </a:p>
          <a:p>
            <a:endParaRPr lang="en-US" dirty="0"/>
          </a:p>
          <a:p>
            <a:r>
              <a:rPr lang="en-US" dirty="0"/>
              <a:t>Let’s test everything by printing out their values.</a:t>
            </a:r>
          </a:p>
          <a:p>
            <a:r>
              <a:rPr lang="en-US" dirty="0"/>
              <a:t>Try:</a:t>
            </a:r>
          </a:p>
          <a:p>
            <a:pPr marL="0" indent="0">
              <a:buNone/>
            </a:pPr>
            <a:r>
              <a:rPr lang="en-US" dirty="0"/>
              <a:t>		p			(PRESS ENTER)</a:t>
            </a:r>
          </a:p>
          <a:p>
            <a:pPr marL="0" indent="0">
              <a:buNone/>
            </a:pPr>
            <a:r>
              <a:rPr lang="en-US" dirty="0"/>
              <a:t>	Or</a:t>
            </a:r>
          </a:p>
          <a:p>
            <a:pPr marL="0" indent="0">
              <a:buNone/>
            </a:pPr>
            <a:r>
              <a:rPr lang="en-US" dirty="0"/>
              <a:t>		print(q)		(PRESS ENTER)</a:t>
            </a:r>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8</a:t>
            </a:fld>
            <a:endParaRPr lang="en-US" dirty="0">
              <a:uFillTx/>
            </a:endParaRPr>
          </a:p>
        </p:txBody>
      </p:sp>
    </p:spTree>
    <p:extLst>
      <p:ext uri="{BB962C8B-B14F-4D97-AF65-F5344CB8AC3E}">
        <p14:creationId xmlns:p14="http://schemas.microsoft.com/office/powerpoint/2010/main" val="176076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variables in Python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6111" y="2517732"/>
            <a:ext cx="4905310" cy="2981193"/>
          </a:xfrm>
        </p:spPr>
      </p:pic>
      <p:sp>
        <p:nvSpPr>
          <p:cNvPr id="4" name="Content Placeholder 3"/>
          <p:cNvSpPr>
            <a:spLocks noGrp="1"/>
          </p:cNvSpPr>
          <p:nvPr>
            <p:ph sz="half" idx="2"/>
          </p:nvPr>
        </p:nvSpPr>
        <p:spPr/>
        <p:txBody>
          <a:bodyPr>
            <a:normAutofit/>
          </a:bodyPr>
          <a:lstStyle/>
          <a:p>
            <a:r>
              <a:rPr lang="en-US" dirty="0"/>
              <a:t>Let’s add fundamental operators.</a:t>
            </a:r>
          </a:p>
          <a:p>
            <a:r>
              <a:rPr lang="en-US" dirty="0"/>
              <a:t>All </a:t>
            </a:r>
            <a:r>
              <a:rPr lang="en-US" b="1" dirty="0">
                <a:solidFill>
                  <a:srgbClr val="FFC000"/>
                </a:solidFill>
              </a:rPr>
              <a:t>logical</a:t>
            </a:r>
            <a:r>
              <a:rPr lang="en-US" dirty="0">
                <a:solidFill>
                  <a:srgbClr val="FFC000"/>
                </a:solidFill>
              </a:rPr>
              <a:t> </a:t>
            </a:r>
            <a:r>
              <a:rPr lang="en-US" b="1" dirty="0">
                <a:solidFill>
                  <a:srgbClr val="FFC000"/>
                </a:solidFill>
              </a:rPr>
              <a:t>operators</a:t>
            </a:r>
            <a:r>
              <a:rPr lang="en-US" dirty="0">
                <a:solidFill>
                  <a:srgbClr val="FFC000"/>
                </a:solidFill>
              </a:rPr>
              <a:t> </a:t>
            </a:r>
            <a:r>
              <a:rPr lang="en-US" dirty="0"/>
              <a:t>in Python are written using </a:t>
            </a:r>
            <a:r>
              <a:rPr lang="en-US" b="1" dirty="0">
                <a:solidFill>
                  <a:srgbClr val="FFC000"/>
                </a:solidFill>
              </a:rPr>
              <a:t>lowercase</a:t>
            </a:r>
            <a:r>
              <a:rPr lang="en-US" dirty="0"/>
              <a:t>. </a:t>
            </a:r>
          </a:p>
          <a:p>
            <a:r>
              <a:rPr lang="en-US" dirty="0"/>
              <a:t>Example:</a:t>
            </a:r>
          </a:p>
          <a:p>
            <a:pPr marL="0" indent="0">
              <a:buNone/>
            </a:pPr>
            <a:r>
              <a:rPr lang="en-US" dirty="0"/>
              <a:t>		and</a:t>
            </a:r>
          </a:p>
          <a:p>
            <a:pPr marL="0" indent="0">
              <a:buNone/>
            </a:pPr>
            <a:r>
              <a:rPr lang="en-US" dirty="0"/>
              <a:t>		or</a:t>
            </a:r>
          </a:p>
          <a:p>
            <a:pPr marL="0" indent="0">
              <a:buNone/>
            </a:pPr>
            <a:r>
              <a:rPr lang="en-US" dirty="0"/>
              <a:t>		not</a:t>
            </a:r>
          </a:p>
          <a:p>
            <a:pPr marL="0" indent="0">
              <a:buNone/>
            </a:pPr>
            <a:endParaRPr lang="en-US" dirty="0"/>
          </a:p>
          <a:p>
            <a:r>
              <a:rPr lang="en-US" dirty="0"/>
              <a:t>Do you remember which one was unary (takes only one operand / input value)?</a:t>
            </a:r>
          </a:p>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uFillTx/>
              </a:rPr>
              <a:t>9</a:t>
            </a:fld>
            <a:endParaRPr lang="en-US" dirty="0">
              <a:uFillTx/>
            </a:endParaRPr>
          </a:p>
        </p:txBody>
      </p:sp>
    </p:spTree>
    <p:extLst>
      <p:ext uri="{BB962C8B-B14F-4D97-AF65-F5344CB8AC3E}">
        <p14:creationId xmlns:p14="http://schemas.microsoft.com/office/powerpoint/2010/main" val="3639408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8111</TotalTime>
  <Words>4311</Words>
  <Application>Microsoft Macintosh PowerPoint</Application>
  <PresentationFormat>Widescreen</PresentationFormat>
  <Paragraphs>631</Paragraphs>
  <Slides>77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Century Gothic</vt:lpstr>
      <vt:lpstr>Wingdings 3</vt:lpstr>
      <vt:lpstr>Ion</vt:lpstr>
      <vt:lpstr>Analysis 1: Foundations of Modeling   Lesson 3.2: Boolean logic and branching algorithms</vt:lpstr>
      <vt:lpstr>Overview of this lesson:  Boolean logic and branching algorithms</vt:lpstr>
      <vt:lpstr>Overview of this lesson:  Boolean logic and branching algorithms</vt:lpstr>
      <vt:lpstr>Boolean logic in Python</vt:lpstr>
      <vt:lpstr>Recap – Boolean logic</vt:lpstr>
      <vt:lpstr>Recap – variables</vt:lpstr>
      <vt:lpstr>Logical variables in Python</vt:lpstr>
      <vt:lpstr>Logical variables in Python</vt:lpstr>
      <vt:lpstr>Logical variables in Python</vt:lpstr>
      <vt:lpstr>not operator</vt:lpstr>
      <vt:lpstr>and operator</vt:lpstr>
      <vt:lpstr>and operator</vt:lpstr>
      <vt:lpstr>or operator</vt:lpstr>
      <vt:lpstr>Practice with logical variables and operators</vt:lpstr>
      <vt:lpstr>Practice with logical variables and operators</vt:lpstr>
      <vt:lpstr>Order of logical operations</vt:lpstr>
      <vt:lpstr>Order of logical operations</vt:lpstr>
      <vt:lpstr>Order of logical operations</vt:lpstr>
      <vt:lpstr>Order of logical operations</vt:lpstr>
      <vt:lpstr>Comparisons and conditions</vt:lpstr>
      <vt:lpstr>Comparison operators</vt:lpstr>
      <vt:lpstr>Comparison operators</vt:lpstr>
      <vt:lpstr>Comparison operators</vt:lpstr>
      <vt:lpstr>Assigning vs comparing values</vt:lpstr>
      <vt:lpstr>Assigning vs comparing values (typical error)</vt:lpstr>
      <vt:lpstr>Conditions</vt:lpstr>
      <vt:lpstr>if … (then) …</vt:lpstr>
      <vt:lpstr>if … (then) …</vt:lpstr>
      <vt:lpstr>if … (then) …</vt:lpstr>
      <vt:lpstr>if … (then) …</vt:lpstr>
      <vt:lpstr>if … (then) …</vt:lpstr>
      <vt:lpstr>if … (then) …</vt:lpstr>
      <vt:lpstr>if … else …</vt:lpstr>
      <vt:lpstr>if … else</vt:lpstr>
      <vt:lpstr>if … else …</vt:lpstr>
      <vt:lpstr>if … else …</vt:lpstr>
      <vt:lpstr>if … elif … else …</vt:lpstr>
      <vt:lpstr>if … elif … else …</vt:lpstr>
      <vt:lpstr>if … elif … else …</vt:lpstr>
      <vt:lpstr>Nesting if statements</vt:lpstr>
      <vt:lpstr>Nesting if statements</vt:lpstr>
      <vt:lpstr>Practice with Pyzo (Spyder)</vt:lpstr>
      <vt:lpstr>Branching algorithms</vt:lpstr>
      <vt:lpstr>Recap – basic algorithm types</vt:lpstr>
      <vt:lpstr>Linear algorithms</vt:lpstr>
      <vt:lpstr>Branching algorithms</vt:lpstr>
      <vt:lpstr>Branching algorithm 1 – check number</vt:lpstr>
      <vt:lpstr>Branching algorithm 1 – check number</vt:lpstr>
      <vt:lpstr>Branching algorithm 1 – check number</vt:lpstr>
      <vt:lpstr>Branching algorithm 1 – check number</vt:lpstr>
      <vt:lpstr>Branching algorithm 1 – check number</vt:lpstr>
      <vt:lpstr>Branching algorithm 2 – greater number</vt:lpstr>
      <vt:lpstr>Branching algorithm 2 – greater number (solution – flowchart)</vt:lpstr>
      <vt:lpstr>Branching algorithm 3 – maximum</vt:lpstr>
      <vt:lpstr>Branching algorithm 3 – maximum</vt:lpstr>
      <vt:lpstr>Branching algorithm 3 – maximum</vt:lpstr>
      <vt:lpstr>Branching algorithm 3 – maximum</vt:lpstr>
      <vt:lpstr>Branching algorithm 3 – maximum</vt:lpstr>
      <vt:lpstr>Branching algorithm 3 – maximum</vt:lpstr>
      <vt:lpstr>Branching algorithm 3 – maximum</vt:lpstr>
      <vt:lpstr>Branching algorithm 4 – max of 4</vt:lpstr>
      <vt:lpstr>Branching algorithm 4 – max of 4</vt:lpstr>
      <vt:lpstr>Branching algorithm 4 – max of 4</vt:lpstr>
      <vt:lpstr>Branching algorithm 4 – max of 4</vt:lpstr>
      <vt:lpstr>Branching algorithm 4 – max of 4</vt:lpstr>
      <vt:lpstr>Branching algorithm 4 – max of 4</vt:lpstr>
      <vt:lpstr>Branching algorithm 4 – max of 4</vt:lpstr>
      <vt:lpstr>Branching algorithm 4 – max of 4</vt:lpstr>
      <vt:lpstr>Branching algorithm 4 – max of 4</vt:lpstr>
      <vt:lpstr>Branching algorithm 5 – triangle</vt:lpstr>
      <vt:lpstr>Branching algorithm 5 – triangle</vt:lpstr>
      <vt:lpstr>Branching algorithm 6 – HR selection</vt:lpstr>
      <vt:lpstr>Branching algorithm 6 – HR selection</vt:lpstr>
      <vt:lpstr>Code for the exercises 1-6</vt:lpstr>
      <vt:lpstr>Branching algorithm 7 – the highest odd number (measuring learning objectives)</vt:lpstr>
      <vt:lpstr>Summary Quiz</vt:lpstr>
      <vt:lpstr>Summary</vt:lpstr>
    </vt:vector>
  </TitlesOfParts>
  <Company>Hogeschool Rotterdam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1: Foundations of Modeling</dc:title>
  <dc:creator>Dobrkovic, A.</dc:creator>
  <cp:lastModifiedBy>Bosman, J.G. (Johan)</cp:lastModifiedBy>
  <cp:revision>767</cp:revision>
  <dcterms:created xsi:type="dcterms:W3CDTF">2018-06-25T10:45:04Z</dcterms:created>
  <dcterms:modified xsi:type="dcterms:W3CDTF">2020-09-29T11:56:18Z</dcterms:modified>
</cp:coreProperties>
</file>