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613" r:id="rId2"/>
    <p:sldId id="667" r:id="rId3"/>
    <p:sldId id="320" r:id="rId4"/>
    <p:sldId id="616" r:id="rId5"/>
    <p:sldId id="617" r:id="rId6"/>
    <p:sldId id="618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9" r:id="rId16"/>
    <p:sldId id="630" r:id="rId17"/>
    <p:sldId id="631" r:id="rId18"/>
    <p:sldId id="672" r:id="rId19"/>
    <p:sldId id="670" r:id="rId20"/>
    <p:sldId id="671" r:id="rId21"/>
    <p:sldId id="668" r:id="rId22"/>
    <p:sldId id="638" r:id="rId23"/>
    <p:sldId id="642" r:id="rId24"/>
    <p:sldId id="643" r:id="rId25"/>
    <p:sldId id="644" r:id="rId26"/>
    <p:sldId id="646" r:id="rId27"/>
    <p:sldId id="645" r:id="rId28"/>
    <p:sldId id="647" r:id="rId29"/>
    <p:sldId id="648" r:id="rId30"/>
    <p:sldId id="649" r:id="rId31"/>
    <p:sldId id="651" r:id="rId32"/>
    <p:sldId id="652" r:id="rId33"/>
    <p:sldId id="653" r:id="rId34"/>
    <p:sldId id="654" r:id="rId35"/>
    <p:sldId id="655" r:id="rId36"/>
    <p:sldId id="673" r:id="rId37"/>
    <p:sldId id="675" r:id="rId38"/>
    <p:sldId id="674" r:id="rId39"/>
    <p:sldId id="615" r:id="rId40"/>
    <p:sldId id="665" r:id="rId41"/>
    <p:sldId id="319" r:id="rId42"/>
    <p:sldId id="682" r:id="rId43"/>
    <p:sldId id="681" r:id="rId44"/>
    <p:sldId id="680" r:id="rId45"/>
    <p:sldId id="683" r:id="rId46"/>
    <p:sldId id="684" r:id="rId47"/>
    <p:sldId id="685" r:id="rId48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rancken, J.L.M." initials="Vra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83333" autoAdjust="0"/>
  </p:normalViewPr>
  <p:slideViewPr>
    <p:cSldViewPr snapToGrid="0">
      <p:cViewPr varScale="1">
        <p:scale>
          <a:sx n="88" d="100"/>
          <a:sy n="88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nl-NL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49F1D8FA-9EBB-44F6-A8FA-28EE6A9EB8EF}" type="datetimeFigureOut">
              <a:rPr lang="nl-NL" smtClean="0">
                <a:uFillTx/>
              </a:rPr>
              <a:t>06-10-2020</a:t>
            </a:fld>
            <a:endParaRPr lang="nl-NL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nl-NL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nl-NL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nl-NL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C3CF2AA8-3FAA-400F-89DF-DA1AEEA89015}" type="slidenum">
              <a:rPr lang="nl-NL" smtClean="0">
                <a:uFillTx/>
              </a:rPr>
              <a:t>‹#›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453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1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3077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39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944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40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5917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URL: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=93CxSLi89Ok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42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661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URL: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/>
              <a:t>=ON7yAw6W9VY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43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5526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URL: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=JhH9i47YFHQ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44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706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URL: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=6qsEDFNDm5s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45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48214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URL: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=0VqRy2o3A6U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46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8583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URL: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=VA9xFYAjNq4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47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892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2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410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3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90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5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331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don’t have to learn these tables. However, they should bookmark it for future</a:t>
            </a:r>
            <a:r>
              <a:rPr lang="en-US" baseline="0" dirty="0"/>
              <a:t> reference if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11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723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Application of </a:t>
            </a:r>
            <a:r>
              <a:rPr lang="en-US" dirty="0" err="1"/>
              <a:t>DeMorgan</a:t>
            </a:r>
            <a:r>
              <a:rPr lang="en-US" dirty="0"/>
              <a:t> law  : x!=0 or y&lt;=0</a:t>
            </a:r>
          </a:p>
          <a:p>
            <a:pPr marL="228600" indent="-228600">
              <a:buAutoNum type="arabicPeriod"/>
            </a:pPr>
            <a:r>
              <a:rPr lang="en-US" dirty="0" err="1"/>
              <a:t>DeMorgan</a:t>
            </a:r>
            <a:r>
              <a:rPr lang="en-US" dirty="0"/>
              <a:t>: x&gt;0 and y!=0</a:t>
            </a:r>
          </a:p>
          <a:p>
            <a:pPr marL="228600" indent="-228600">
              <a:buAutoNum type="arabicPeriod"/>
            </a:pPr>
            <a:r>
              <a:rPr lang="en-US" dirty="0"/>
              <a:t>First step: x==0 and x&gt;=0 and y%2!=0 , Second step: (x==0 and y%2 != 0) </a:t>
            </a:r>
          </a:p>
          <a:p>
            <a:pPr marL="228600" indent="-228600">
              <a:buAutoNum type="arabicPeriod"/>
            </a:pPr>
            <a:r>
              <a:rPr lang="en-US" dirty="0"/>
              <a:t>x==0 and y%3==0 and z&gt;0 and w==0</a:t>
            </a:r>
          </a:p>
          <a:p>
            <a:pPr marL="228600" indent="-228600">
              <a:buAutoNum type="arabicPeriod"/>
            </a:pPr>
            <a:r>
              <a:rPr lang="en-US" dirty="0"/>
              <a:t>(x%2!=0 and y&lt;0 and z!=0)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20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357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our interest is proving that the argument is valid or invalid. In Analysis</a:t>
            </a:r>
            <a:r>
              <a:rPr lang="en-US" baseline="0" dirty="0"/>
              <a:t> 1 we do not go into logic further …</a:t>
            </a:r>
            <a:endParaRPr lang="en-US" dirty="0"/>
          </a:p>
          <a:p>
            <a:r>
              <a:rPr lang="en-US" dirty="0"/>
              <a:t>To make an argument sound, we have to check if the premises are actually true. (For</a:t>
            </a:r>
            <a:r>
              <a:rPr lang="en-US" baseline="0" dirty="0"/>
              <a:t> example, if we use the argument: “All man are immortal. Socrates is man. Therefore, Socrates is immortal.” This is a valid argument, but the premise “All man are immortal” is not true, therefore, the argument is unsound).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28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106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Note (Answers):</a:t>
            </a:r>
          </a:p>
          <a:p>
            <a:r>
              <a:rPr lang="en-NL" dirty="0"/>
              <a:t>The argument A is valid (it is actually modus ponens).</a:t>
            </a:r>
          </a:p>
          <a:p>
            <a:r>
              <a:rPr lang="en-NL" dirty="0"/>
              <a:t>The argument B is NOT valid. It means that if there are clouds in the sky, we cannot determine that it is 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36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262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37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787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BC6B-DFCF-42F0-BEDA-60F5BD104C3C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2D0F-93AD-43FF-B791-D0F2C0B7CD5C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599-7E16-4272-9CD2-4D3FDC8A39A4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marL="0" lvl="0" indent="0">
              <a:buNone/>
            </a:pPr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E0F-BA26-4368-A374-77DE26814647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>
                <a:uFillTx/>
              </a:defRPr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uFillTx/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uFillTx/>
              </a:rPr>
              <a:t>“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>
                <a:uFillTx/>
              </a:defRPr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uFillTx/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uFillTx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0185-D268-4702-8DC7-A3A3D9185167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0CC-BE35-46EF-A1DA-B705497BBE45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2A22-B047-472F-BE1B-8648469F1EA9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838-D3C2-4DB1-AAB5-F1B495E3BDEF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030-F6C6-4EC4-8D1C-AFCD501D3972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6CEE-9156-4328-B243-71BFB171C407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6C73-154E-4680-A1F0-A4FD42ECECFB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E47C-D55E-4B1B-AB93-D75D6DF51E72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D31-BE29-463E-BE52-8C0D51518F28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8A25-A5AA-4757-8C98-6193C361AD71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4CD-B77A-4B1F-9454-6F05240B6924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4BB2-A89F-401F-97FA-3EA800777BD8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A5E-82B2-4C74-A76B-CEA05DABE5C6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>
            <a:spLocks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uFillTx/>
              </a:defRPr>
            </a:lvl1pPr>
          </a:lstStyle>
          <a:p>
            <a:fld id="{C6804D62-C1CD-4B7B-B41B-F310F51B0832}" type="datetime1">
              <a:rPr lang="en-US" smtClean="0">
                <a:uFillTx/>
              </a:rPr>
              <a:t>10/6/20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3CxSLi89Ok?feature=oembed" TargetMode="External"/><Relationship Id="rId4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N7yAw6W9VY?feature=oembed" TargetMode="External"/><Relationship Id="rId4" Type="http://schemas.openxmlformats.org/officeDocument/2006/relationships/image" Target="../media/image2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hH9i47YFHQ?feature=oembed" TargetMode="External"/><Relationship Id="rId4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sEDFNDm5s?feature=oembed" TargetMode="External"/><Relationship Id="rId4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VqRy2o3A6U?feature=oembed" TargetMode="Externa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A9xFYAjNq4?feature=oembed" TargetMode="External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9687"/>
            <a:ext cx="8825658" cy="2727176"/>
          </a:xfrm>
        </p:spPr>
        <p:txBody>
          <a:bodyPr/>
          <a:lstStyle/>
          <a:p>
            <a:r>
              <a:rPr lang="en-US" sz="3200" b="1" dirty="0">
                <a:uFillTx/>
              </a:rPr>
              <a:t>Analysis 1:</a:t>
            </a:r>
            <a:r>
              <a:rPr lang="en-US" sz="4400" b="1" dirty="0">
                <a:uFillTx/>
              </a:rPr>
              <a:t> </a:t>
            </a:r>
            <a:r>
              <a:rPr lang="en-US" sz="3600" b="1" dirty="0">
                <a:uFillTx/>
              </a:rPr>
              <a:t>Foundations of Modeling</a:t>
            </a:r>
            <a:br>
              <a:rPr lang="en-US" sz="3600" b="1" dirty="0">
                <a:uFillTx/>
              </a:rPr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2400" dirty="0"/>
              <a:t>Lessons</a:t>
            </a:r>
            <a:r>
              <a:rPr lang="en-US" sz="2400" dirty="0">
                <a:uFillTx/>
              </a:rPr>
              <a:t> </a:t>
            </a:r>
            <a:r>
              <a:rPr lang="en-US" sz="2400" dirty="0"/>
              <a:t>4.1</a:t>
            </a:r>
            <a:r>
              <a:rPr lang="en-US" sz="2400" dirty="0">
                <a:uFillTx/>
              </a:rPr>
              <a:t>:</a:t>
            </a:r>
            <a:br>
              <a:rPr lang="en-US" sz="4400" dirty="0">
                <a:uFillTx/>
              </a:rPr>
            </a:br>
            <a:r>
              <a:rPr lang="en-US" sz="3200" dirty="0"/>
              <a:t>Logic and deductive reasoning</a:t>
            </a:r>
            <a:endParaRPr lang="en-US" sz="4400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uFillTx/>
              </a:rPr>
              <a:t>Analysis Team</a:t>
            </a:r>
            <a:r>
              <a:rPr lang="nl-NL">
                <a:uFillTx/>
              </a:rPr>
              <a:t>, 2020/2021</a:t>
            </a:r>
            <a:endParaRPr lang="nl-NL" dirty="0"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30" y="5326534"/>
            <a:ext cx="1239022" cy="12390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511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logical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Negation of the Disjunction of Propositions: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sz="3200" b="1" dirty="0"/>
              <a:t>~(P ∨ Q) ↔ ~P ∧ ~Q</a:t>
            </a:r>
          </a:p>
          <a:p>
            <a:r>
              <a:rPr lang="en-US" dirty="0"/>
              <a:t>Exercise: Use De Morgan’s  Law to </a:t>
            </a:r>
            <a:r>
              <a:rPr lang="en-US" u="sng" dirty="0"/>
              <a:t>transform</a:t>
            </a:r>
            <a:r>
              <a:rPr lang="en-US" dirty="0"/>
              <a:t> the following sentence:</a:t>
            </a:r>
          </a:p>
          <a:p>
            <a:pPr marL="0" indent="0">
              <a:buNone/>
            </a:pPr>
            <a:r>
              <a:rPr lang="en-US" dirty="0"/>
              <a:t>	 ~R: It is not the case that my pet is dog or cat.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P:</a:t>
            </a:r>
          </a:p>
          <a:p>
            <a:pPr marL="0" indent="0">
              <a:buNone/>
            </a:pPr>
            <a:r>
              <a:rPr lang="en-US" dirty="0"/>
              <a:t>	 Q:</a:t>
            </a:r>
          </a:p>
          <a:p>
            <a:pPr marL="0" indent="0">
              <a:buNone/>
            </a:pPr>
            <a:r>
              <a:rPr lang="en-US" dirty="0"/>
              <a:t>	  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10</a:t>
            </a:fld>
            <a:endParaRPr lang="en-US" dirty="0"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3148" y="4421688"/>
            <a:ext cx="180049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The pet is dog.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3148" y="4852977"/>
            <a:ext cx="171713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pet is cat.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9265" y="5286446"/>
            <a:ext cx="575981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My pet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is NOT a dog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dirty="0">
                <a:solidFill>
                  <a:srgbClr val="FFC000"/>
                </a:solidFill>
              </a:rPr>
              <a:t>and my pet</a:t>
            </a:r>
            <a:r>
              <a:rPr lang="en-US" b="1" dirty="0">
                <a:solidFill>
                  <a:srgbClr val="00B0F0"/>
                </a:solidFill>
              </a:rPr>
              <a:t> is NOT a cat.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9265" y="5767422"/>
            <a:ext cx="78305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Same as:</a:t>
            </a:r>
            <a:r>
              <a:rPr lang="en-US" b="1" dirty="0">
                <a:solidFill>
                  <a:srgbClr val="FFC000"/>
                </a:solidFill>
              </a:rPr>
              <a:t> My pet is </a:t>
            </a:r>
            <a:r>
              <a:rPr lang="en-US" b="1" dirty="0">
                <a:solidFill>
                  <a:srgbClr val="92D050"/>
                </a:solidFill>
              </a:rPr>
              <a:t>neither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dog</a:t>
            </a:r>
            <a:r>
              <a:rPr lang="en-US" b="1" dirty="0">
                <a:solidFill>
                  <a:srgbClr val="00B0F0"/>
                </a:solidFill>
              </a:rPr>
              <a:t>, nor cat.</a:t>
            </a:r>
          </a:p>
        </p:txBody>
      </p:sp>
    </p:spTree>
    <p:extLst>
      <p:ext uri="{BB962C8B-B14F-4D97-AF65-F5344CB8AC3E}">
        <p14:creationId xmlns:p14="http://schemas.microsoft.com/office/powerpoint/2010/main" val="284063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logical equivalences</a:t>
            </a:r>
            <a:br>
              <a:rPr lang="en-US" dirty="0"/>
            </a:br>
            <a:r>
              <a:rPr lang="en-US" dirty="0"/>
              <a:t>(optional)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547608"/>
              </p:ext>
            </p:extLst>
          </p:nvPr>
        </p:nvGraphicFramePr>
        <p:xfrm>
          <a:off x="1103313" y="2052638"/>
          <a:ext cx="894715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of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Identity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∧ </a:t>
                      </a:r>
                      <a:r>
                        <a:rPr lang="en-US" b="0" i="1" dirty="0"/>
                        <a:t>True</a:t>
                      </a:r>
                      <a:r>
                        <a:rPr lang="en-US" b="0" dirty="0"/>
                        <a:t>   </a:t>
                      </a:r>
                      <a:r>
                        <a:rPr lang="en-US" sz="1800" b="0" dirty="0"/>
                        <a:t>↔   P</a:t>
                      </a:r>
                    </a:p>
                    <a:p>
                      <a:r>
                        <a:rPr lang="en-US" sz="1800" b="0" dirty="0"/>
                        <a:t>P ∨ </a:t>
                      </a:r>
                      <a:r>
                        <a:rPr lang="en-US" sz="1800" b="0" i="1" dirty="0"/>
                        <a:t>False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dirty="0"/>
                        <a:t>↔   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Domination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∧ </a:t>
                      </a:r>
                      <a:r>
                        <a:rPr lang="en-US" b="0" i="1" dirty="0"/>
                        <a:t>False</a:t>
                      </a:r>
                      <a:r>
                        <a:rPr lang="en-US" b="0" dirty="0"/>
                        <a:t> </a:t>
                      </a:r>
                      <a:r>
                        <a:rPr lang="en-US" sz="1800" b="0" dirty="0"/>
                        <a:t>↔   </a:t>
                      </a:r>
                      <a:r>
                        <a:rPr lang="en-US" sz="1800" b="0" i="1" dirty="0"/>
                        <a:t>False</a:t>
                      </a:r>
                    </a:p>
                    <a:p>
                      <a:r>
                        <a:rPr lang="en-US" sz="1800" b="0" dirty="0"/>
                        <a:t>P ∨ </a:t>
                      </a:r>
                      <a:r>
                        <a:rPr lang="en-US" sz="1800" b="0" i="1" dirty="0"/>
                        <a:t>True</a:t>
                      </a:r>
                      <a:r>
                        <a:rPr lang="en-US" sz="1800" b="0" dirty="0"/>
                        <a:t>  ↔   </a:t>
                      </a:r>
                      <a:r>
                        <a:rPr lang="en-US" sz="1800" b="0" i="1" dirty="0"/>
                        <a:t>True</a:t>
                      </a:r>
                      <a:endParaRPr 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Idempotent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∧ P   </a:t>
                      </a:r>
                      <a:r>
                        <a:rPr lang="en-US" sz="1800" b="0" dirty="0"/>
                        <a:t>↔   P</a:t>
                      </a:r>
                    </a:p>
                    <a:p>
                      <a:r>
                        <a:rPr lang="en-US" sz="1800" b="0" dirty="0"/>
                        <a:t>P ∨ P   ↔   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Double negation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~(~P)</a:t>
                      </a:r>
                      <a:r>
                        <a:rPr lang="en-US" sz="1800" b="0" dirty="0"/>
                        <a:t>   ↔   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Commutative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∧ Q   </a:t>
                      </a:r>
                      <a:r>
                        <a:rPr lang="en-US" sz="1800" b="0" dirty="0"/>
                        <a:t>↔   Q</a:t>
                      </a:r>
                      <a:r>
                        <a:rPr lang="en-US" b="0" dirty="0"/>
                        <a:t> ∧ P</a:t>
                      </a:r>
                      <a:endParaRPr lang="en-US" sz="1800" b="0" dirty="0"/>
                    </a:p>
                    <a:p>
                      <a:r>
                        <a:rPr lang="en-US" sz="1800" b="0" dirty="0"/>
                        <a:t>P ∨ Q   ↔   Q ∨ 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Associative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(P ∧ Q) ∧ R   </a:t>
                      </a:r>
                      <a:r>
                        <a:rPr lang="en-US" sz="1800" b="0" dirty="0"/>
                        <a:t>↔  </a:t>
                      </a:r>
                      <a:r>
                        <a:rPr lang="en-US" b="0" dirty="0"/>
                        <a:t>P ∧ (Q ∧ 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(P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Q)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R   </a:t>
                      </a:r>
                      <a:r>
                        <a:rPr lang="en-US" sz="1800" b="0" dirty="0"/>
                        <a:t>↔  </a:t>
                      </a:r>
                      <a:r>
                        <a:rPr lang="en-US" b="0" dirty="0"/>
                        <a:t>P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(Q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Distributive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∧ (Q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R)   </a:t>
                      </a:r>
                      <a:r>
                        <a:rPr lang="en-US" sz="1800" b="0" dirty="0"/>
                        <a:t>↔  (</a:t>
                      </a:r>
                      <a:r>
                        <a:rPr lang="en-US" b="0" dirty="0"/>
                        <a:t>P ∧ Q) </a:t>
                      </a:r>
                      <a:r>
                        <a:rPr lang="en-US" sz="1800" b="0" dirty="0"/>
                        <a:t>∨ </a:t>
                      </a:r>
                      <a:r>
                        <a:rPr lang="en-US" b="0" dirty="0"/>
                        <a:t>(P ∧ R)</a:t>
                      </a:r>
                    </a:p>
                    <a:p>
                      <a:r>
                        <a:rPr lang="en-US" b="0" dirty="0"/>
                        <a:t>P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(Q ∧ R)   </a:t>
                      </a:r>
                      <a:r>
                        <a:rPr lang="en-US" sz="1800" b="0" dirty="0"/>
                        <a:t>↔  (</a:t>
                      </a:r>
                      <a:r>
                        <a:rPr lang="en-US" b="0" dirty="0"/>
                        <a:t>P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Q) ∧</a:t>
                      </a:r>
                      <a:r>
                        <a:rPr lang="en-US" sz="1800" b="0" dirty="0"/>
                        <a:t> </a:t>
                      </a:r>
                      <a:r>
                        <a:rPr lang="en-US" b="0" dirty="0"/>
                        <a:t>(P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11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177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logical equivalences</a:t>
            </a:r>
            <a:br>
              <a:rPr lang="en-US" dirty="0"/>
            </a:br>
            <a:r>
              <a:rPr lang="en-US" dirty="0"/>
              <a:t>(optional)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801487"/>
              </p:ext>
            </p:extLst>
          </p:nvPr>
        </p:nvGraphicFramePr>
        <p:xfrm>
          <a:off x="1103313" y="2052638"/>
          <a:ext cx="89471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of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 De Morgan’s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~(P ∧ Q)   </a:t>
                      </a:r>
                      <a:r>
                        <a:rPr lang="en-US" sz="1800" b="0" dirty="0"/>
                        <a:t>↔   ~P</a:t>
                      </a:r>
                      <a:r>
                        <a:rPr lang="en-US" b="0" dirty="0"/>
                        <a:t>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~Q</a:t>
                      </a:r>
                      <a:endParaRPr lang="en-US" sz="1800" b="0" dirty="0"/>
                    </a:p>
                    <a:p>
                      <a:r>
                        <a:rPr lang="en-US" b="0" dirty="0"/>
                        <a:t>~(P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Q)   </a:t>
                      </a:r>
                      <a:r>
                        <a:rPr lang="en-US" sz="1800" b="0" dirty="0"/>
                        <a:t>↔   ~P</a:t>
                      </a:r>
                      <a:r>
                        <a:rPr lang="en-US" b="0" dirty="0"/>
                        <a:t> ∧ ~Q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 Absorption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∧ (P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Q)   </a:t>
                      </a:r>
                      <a:r>
                        <a:rPr lang="en-US" sz="1800" b="0" dirty="0"/>
                        <a:t>↔  P</a:t>
                      </a:r>
                      <a:endParaRPr lang="en-US" b="0" dirty="0"/>
                    </a:p>
                    <a:p>
                      <a:r>
                        <a:rPr lang="en-US" b="0" dirty="0"/>
                        <a:t>P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(P ∧ Q)   </a:t>
                      </a:r>
                      <a:r>
                        <a:rPr lang="en-US" sz="1800" b="0" dirty="0"/>
                        <a:t>↔  P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 Negation</a:t>
                      </a:r>
                      <a:r>
                        <a:rPr lang="en-US" baseline="0" dirty="0"/>
                        <a:t> law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∧ ~P   </a:t>
                      </a:r>
                      <a:r>
                        <a:rPr lang="en-US" sz="1800" b="0" dirty="0"/>
                        <a:t>↔   </a:t>
                      </a:r>
                      <a:r>
                        <a:rPr lang="en-US" sz="1800" b="0" i="1" dirty="0"/>
                        <a:t>False</a:t>
                      </a:r>
                    </a:p>
                    <a:p>
                      <a:r>
                        <a:rPr lang="en-US" sz="1800" b="0" dirty="0"/>
                        <a:t>P ∨ ~P   ↔   </a:t>
                      </a:r>
                      <a:r>
                        <a:rPr lang="en-US" sz="1800" b="0" i="1" dirty="0"/>
                        <a:t>True</a:t>
                      </a:r>
                      <a:endParaRPr 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12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961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logical equivalences</a:t>
            </a:r>
            <a:br>
              <a:rPr lang="en-US" dirty="0"/>
            </a:br>
            <a:r>
              <a:rPr lang="en-US" dirty="0"/>
              <a:t>(optional)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236878"/>
              </p:ext>
            </p:extLst>
          </p:nvPr>
        </p:nvGraphicFramePr>
        <p:xfrm>
          <a:off x="1103313" y="2052638"/>
          <a:ext cx="894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Q   </a:t>
                      </a:r>
                      <a:r>
                        <a:rPr lang="en-US" sz="1800" b="0" dirty="0"/>
                        <a:t>↔   ~P ∨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Q   </a:t>
                      </a:r>
                      <a:r>
                        <a:rPr lang="en-US" sz="1800" b="0" dirty="0"/>
                        <a:t>↔   ~Q </a:t>
                      </a:r>
                      <a:r>
                        <a:rPr lang="en-US" dirty="0"/>
                        <a:t>→</a:t>
                      </a:r>
                      <a:r>
                        <a:rPr lang="en-US" sz="1800" b="0" dirty="0"/>
                        <a:t> ~P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∧ Q   </a:t>
                      </a:r>
                      <a:r>
                        <a:rPr lang="en-US" sz="1800" b="0" dirty="0"/>
                        <a:t>↔   ~(Q </a:t>
                      </a:r>
                      <a:r>
                        <a:rPr lang="en-US" dirty="0"/>
                        <a:t>→</a:t>
                      </a:r>
                      <a:r>
                        <a:rPr lang="en-US" sz="1800" b="0" dirty="0"/>
                        <a:t> ~P)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(P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Q) ∧ (P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R)   </a:t>
                      </a:r>
                      <a:r>
                        <a:rPr lang="en-US" sz="1800" b="0" dirty="0"/>
                        <a:t>↔   P </a:t>
                      </a:r>
                      <a:r>
                        <a:rPr lang="en-US" dirty="0"/>
                        <a:t>→</a:t>
                      </a:r>
                      <a:r>
                        <a:rPr lang="en-US" sz="1800" b="0" dirty="0"/>
                        <a:t> (Q </a:t>
                      </a:r>
                      <a:r>
                        <a:rPr lang="en-US" b="0" dirty="0"/>
                        <a:t>∧</a:t>
                      </a:r>
                      <a:r>
                        <a:rPr lang="en-US" sz="1800" b="0" baseline="0" dirty="0"/>
                        <a:t> R</a:t>
                      </a:r>
                      <a:r>
                        <a:rPr lang="en-US" sz="18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(P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Q)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(P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R)   </a:t>
                      </a:r>
                      <a:r>
                        <a:rPr lang="en-US" sz="1800" b="0" dirty="0"/>
                        <a:t>↔   P </a:t>
                      </a:r>
                      <a:r>
                        <a:rPr lang="en-US" dirty="0"/>
                        <a:t>→</a:t>
                      </a:r>
                      <a:r>
                        <a:rPr lang="en-US" sz="1800" b="0" dirty="0"/>
                        <a:t> (Q ∨</a:t>
                      </a:r>
                      <a:r>
                        <a:rPr lang="en-US" sz="1800" b="0" baseline="0" dirty="0"/>
                        <a:t> R</a:t>
                      </a:r>
                      <a:r>
                        <a:rPr lang="en-US" sz="18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(P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R) ∧ (Q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R)   </a:t>
                      </a:r>
                      <a:r>
                        <a:rPr lang="en-US" sz="1800" b="0" dirty="0"/>
                        <a:t>↔   (P ∨ Q) </a:t>
                      </a:r>
                      <a:r>
                        <a:rPr lang="en-US" dirty="0"/>
                        <a:t>→</a:t>
                      </a:r>
                      <a:r>
                        <a:rPr lang="en-US" sz="1800" b="0" dirty="0"/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(P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R) </a:t>
                      </a:r>
                      <a:r>
                        <a:rPr lang="en-US" sz="1800" b="0" dirty="0"/>
                        <a:t>∨</a:t>
                      </a:r>
                      <a:r>
                        <a:rPr lang="en-US" b="0" dirty="0"/>
                        <a:t> (Q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R)   </a:t>
                      </a:r>
                      <a:r>
                        <a:rPr lang="en-US" sz="1800" b="0" dirty="0"/>
                        <a:t>↔   (P </a:t>
                      </a:r>
                      <a:r>
                        <a:rPr lang="en-US" b="0" dirty="0"/>
                        <a:t>∧</a:t>
                      </a:r>
                      <a:r>
                        <a:rPr lang="en-US" sz="1800" b="0" dirty="0"/>
                        <a:t> Q) </a:t>
                      </a:r>
                      <a:r>
                        <a:rPr lang="en-US" dirty="0"/>
                        <a:t>→</a:t>
                      </a:r>
                      <a:r>
                        <a:rPr lang="en-US" sz="1800" b="0" dirty="0"/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13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294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logical equivalences</a:t>
            </a:r>
            <a:br>
              <a:rPr lang="en-US" dirty="0"/>
            </a:br>
            <a:r>
              <a:rPr lang="en-US" dirty="0"/>
              <a:t>(optional)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484212"/>
              </p:ext>
            </p:extLst>
          </p:nvPr>
        </p:nvGraphicFramePr>
        <p:xfrm>
          <a:off x="1103313" y="205263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Q     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      (</a:t>
                      </a:r>
                      <a:r>
                        <a:rPr lang="en-US" b="0" dirty="0"/>
                        <a:t>P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Q) ∧</a:t>
                      </a:r>
                      <a:r>
                        <a:rPr lang="en-US" b="0" baseline="0" dirty="0"/>
                        <a:t> (Q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→</a:t>
                      </a:r>
                      <a:r>
                        <a:rPr lang="en-US" b="0" dirty="0"/>
                        <a:t> P</a:t>
                      </a:r>
                      <a:r>
                        <a:rPr lang="en-US" b="0" baseline="0" dirty="0"/>
                        <a:t>)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Q     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      ~</a:t>
                      </a:r>
                      <a:r>
                        <a:rPr lang="en-US" b="0" dirty="0"/>
                        <a:t>P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~</a:t>
                      </a:r>
                      <a:r>
                        <a:rPr lang="en-US" b="0" dirty="0"/>
                        <a:t>Q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Q     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      (P </a:t>
                      </a:r>
                      <a:r>
                        <a:rPr lang="en-US" b="0" dirty="0"/>
                        <a:t>∧ </a:t>
                      </a:r>
                      <a:r>
                        <a:rPr lang="en-US" sz="1800" b="0" baseline="0" dirty="0"/>
                        <a:t>Q) </a:t>
                      </a:r>
                      <a:r>
                        <a:rPr lang="en-US" sz="1800" b="0" dirty="0"/>
                        <a:t>∨</a:t>
                      </a:r>
                      <a:r>
                        <a:rPr lang="en-US" sz="1800" b="0" baseline="0" dirty="0"/>
                        <a:t> (~P </a:t>
                      </a:r>
                      <a:r>
                        <a:rPr lang="en-US" b="0" dirty="0"/>
                        <a:t>∧ ~</a:t>
                      </a:r>
                      <a:r>
                        <a:rPr lang="en-US" sz="1800" b="0" baseline="0" dirty="0"/>
                        <a:t>Q)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~(P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Q)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      </a:t>
                      </a:r>
                      <a:r>
                        <a:rPr lang="en-US" b="0" dirty="0"/>
                        <a:t>P </a:t>
                      </a:r>
                      <a:r>
                        <a:rPr lang="en-US" sz="1800" b="0" dirty="0"/>
                        <a:t>↔</a:t>
                      </a:r>
                      <a:r>
                        <a:rPr lang="en-US" sz="1800" b="0" baseline="0" dirty="0"/>
                        <a:t> ~</a:t>
                      </a:r>
                      <a:r>
                        <a:rPr lang="en-US" b="0" dirty="0"/>
                        <a:t>Q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14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601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logical equivalences with truth tables – exercise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select 2 logical equivalencies from 11 to 21. Then, prove them using truth tables.</a:t>
            </a:r>
          </a:p>
          <a:p>
            <a:r>
              <a:rPr lang="en-US" dirty="0"/>
              <a:t>Work in teams 2 – 3 students.</a:t>
            </a:r>
          </a:p>
          <a:p>
            <a:r>
              <a:rPr lang="en-US" dirty="0"/>
              <a:t>Time 10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15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65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logical equivalences:</a:t>
            </a:r>
            <a:br>
              <a:rPr lang="en-US" dirty="0"/>
            </a:br>
            <a:r>
              <a:rPr lang="en-US" dirty="0"/>
              <a:t>Simplifying logical expressions (opt.)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44436" cy="4195481"/>
          </a:xfrm>
        </p:spPr>
        <p:txBody>
          <a:bodyPr/>
          <a:lstStyle/>
          <a:p>
            <a:r>
              <a:rPr lang="en-US" dirty="0"/>
              <a:t>Simplify the following logical expression:</a:t>
            </a:r>
          </a:p>
          <a:p>
            <a:pPr marL="0" indent="0">
              <a:buNone/>
            </a:pPr>
            <a:r>
              <a:rPr lang="en-US" dirty="0"/>
              <a:t>	~(P ∨ (~P ∧ Q))</a:t>
            </a:r>
          </a:p>
          <a:p>
            <a:endParaRPr lang="en-US" dirty="0"/>
          </a:p>
          <a:p>
            <a:r>
              <a:rPr lang="en-US" dirty="0"/>
              <a:t>Step 1: De Morgan’s Law [#8]		</a:t>
            </a:r>
            <a:r>
              <a:rPr lang="en-US" b="1" dirty="0">
                <a:solidFill>
                  <a:srgbClr val="FFC000"/>
                </a:solidFill>
              </a:rPr>
              <a:t>~(P ∨ (~P ∧ Q))</a:t>
            </a:r>
            <a:r>
              <a:rPr lang="en-US" dirty="0"/>
              <a:t> ↔ </a:t>
            </a:r>
            <a:r>
              <a:rPr lang="en-US" b="1" dirty="0">
                <a:solidFill>
                  <a:srgbClr val="FFC000"/>
                </a:solidFill>
              </a:rPr>
              <a:t>~P ∧ ~(~P ∧ Q))</a:t>
            </a:r>
          </a:p>
          <a:p>
            <a:r>
              <a:rPr lang="en-US" dirty="0"/>
              <a:t>Step 2: De Morgan’s Law [#8]		~P ∧ </a:t>
            </a:r>
            <a:r>
              <a:rPr lang="en-US" b="1" dirty="0">
                <a:solidFill>
                  <a:srgbClr val="FFC000"/>
                </a:solidFill>
              </a:rPr>
              <a:t>~(~P ∧ Q)) </a:t>
            </a:r>
            <a:r>
              <a:rPr lang="en-US" dirty="0"/>
              <a:t>↔ ~P ∧ </a:t>
            </a:r>
            <a:r>
              <a:rPr lang="en-US" b="1" dirty="0">
                <a:solidFill>
                  <a:srgbClr val="FFC000"/>
                </a:solidFill>
              </a:rPr>
              <a:t>(~(~P) ∨ ~Q)</a:t>
            </a:r>
          </a:p>
          <a:p>
            <a:r>
              <a:rPr lang="en-US" dirty="0"/>
              <a:t>Step 3: Double negation [#4]		~P ∧ (</a:t>
            </a:r>
            <a:r>
              <a:rPr lang="en-US" b="1" dirty="0">
                <a:solidFill>
                  <a:srgbClr val="FFC000"/>
                </a:solidFill>
              </a:rPr>
              <a:t>~(~P)</a:t>
            </a:r>
            <a:r>
              <a:rPr lang="en-US" dirty="0"/>
              <a:t> ∨ ~Q) ↔ ~P ∧ (</a:t>
            </a: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dirty="0"/>
              <a:t> ∨ ~Q)</a:t>
            </a:r>
          </a:p>
          <a:p>
            <a:r>
              <a:rPr lang="en-US" dirty="0"/>
              <a:t>Step 4: Distributive law [#7]			</a:t>
            </a:r>
            <a:r>
              <a:rPr lang="en-US" b="1" dirty="0">
                <a:solidFill>
                  <a:srgbClr val="FFC000"/>
                </a:solidFill>
              </a:rPr>
              <a:t>~P ∧ (P ∨ ~Q) </a:t>
            </a:r>
            <a:r>
              <a:rPr lang="en-US" dirty="0"/>
              <a:t>↔ </a:t>
            </a:r>
            <a:r>
              <a:rPr lang="en-US" b="1" dirty="0">
                <a:solidFill>
                  <a:srgbClr val="FFC000"/>
                </a:solidFill>
              </a:rPr>
              <a:t>(~P ∧ P) ∨ (~P ∧ ~Q)</a:t>
            </a:r>
          </a:p>
          <a:p>
            <a:r>
              <a:rPr lang="en-US" dirty="0"/>
              <a:t>Step 5: Negation law [#10]			</a:t>
            </a:r>
            <a:r>
              <a:rPr lang="en-US" b="1" dirty="0">
                <a:solidFill>
                  <a:srgbClr val="FFC000"/>
                </a:solidFill>
              </a:rPr>
              <a:t>(~P ∧ P) </a:t>
            </a:r>
            <a:r>
              <a:rPr lang="en-US" dirty="0"/>
              <a:t>∨ (~P ∧ ~Q) ↔ </a:t>
            </a:r>
            <a:r>
              <a:rPr lang="en-US" b="1" i="1" dirty="0">
                <a:solidFill>
                  <a:srgbClr val="FFC000"/>
                </a:solidFill>
              </a:rPr>
              <a:t>False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∨ (~P ∧ ~Q) </a:t>
            </a:r>
          </a:p>
          <a:p>
            <a:r>
              <a:rPr lang="en-US" dirty="0"/>
              <a:t>Step 6: Identity law	[#1]			</a:t>
            </a:r>
            <a:r>
              <a:rPr lang="en-US" b="1" i="1" dirty="0">
                <a:solidFill>
                  <a:srgbClr val="00B0F0"/>
                </a:solidFill>
              </a:rPr>
              <a:t>False</a:t>
            </a:r>
            <a:r>
              <a:rPr lang="en-US" b="1" dirty="0">
                <a:solidFill>
                  <a:srgbClr val="00B0F0"/>
                </a:solidFill>
              </a:rPr>
              <a:t> ∨ </a:t>
            </a:r>
            <a:r>
              <a:rPr lang="en-US" b="1" dirty="0">
                <a:solidFill>
                  <a:srgbClr val="FFC000"/>
                </a:solidFill>
              </a:rPr>
              <a:t>(~P ∧ ~Q) </a:t>
            </a:r>
            <a:r>
              <a:rPr lang="en-US" dirty="0"/>
              <a:t>↔ </a:t>
            </a:r>
            <a:r>
              <a:rPr lang="en-US" b="1" dirty="0">
                <a:solidFill>
                  <a:srgbClr val="FFC000"/>
                </a:solidFill>
              </a:rPr>
              <a:t>~P ∧ ~Q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16</a:t>
            </a:fld>
            <a:endParaRPr lang="en-US" dirty="0"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1862" y="5511452"/>
            <a:ext cx="116249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~P ∧ ~Q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5075" y="2467692"/>
            <a:ext cx="44114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↔</a:t>
            </a:r>
          </a:p>
        </p:txBody>
      </p:sp>
    </p:spTree>
    <p:extLst>
      <p:ext uri="{BB962C8B-B14F-4D97-AF65-F5344CB8AC3E}">
        <p14:creationId xmlns:p14="http://schemas.microsoft.com/office/powerpoint/2010/main" val="22485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1719 -0.441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9" y="-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Laws: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evaluate Python Boolean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17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56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3D7D-A6E0-804C-B104-1B762395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apply laws in programming?</a:t>
            </a:r>
            <a:br>
              <a:rPr lang="en-US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5765-1935-B84E-AEE9-3402500D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can be implemented in different ways. </a:t>
            </a:r>
          </a:p>
          <a:p>
            <a:r>
              <a:rPr lang="en-US" dirty="0"/>
              <a:t>Correct implementation is crucial.</a:t>
            </a:r>
          </a:p>
          <a:p>
            <a:r>
              <a:rPr lang="en-US" dirty="0"/>
              <a:t>Example: assume x and y are two variables</a:t>
            </a:r>
          </a:p>
          <a:p>
            <a:r>
              <a:rPr lang="en-US" dirty="0"/>
              <a:t>How can you rewrite these Boolean expressions?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not( x&gt;= 0 )</a:t>
            </a:r>
          </a:p>
          <a:p>
            <a:pPr marL="0" indent="0">
              <a:buNone/>
            </a:pPr>
            <a:r>
              <a:rPr lang="en-US" dirty="0"/>
              <a:t>       not( y%2 == 0 )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75EA-5324-FB42-B7CE-7B1FD53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18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820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apply laws in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44436" cy="4195481"/>
          </a:xfrm>
        </p:spPr>
        <p:txBody>
          <a:bodyPr>
            <a:normAutofit/>
          </a:bodyPr>
          <a:lstStyle/>
          <a:p>
            <a:r>
              <a:rPr lang="en-US" dirty="0"/>
              <a:t>Expressions can be implemented in different ways. </a:t>
            </a:r>
          </a:p>
          <a:p>
            <a:r>
              <a:rPr lang="en-US" dirty="0"/>
              <a:t>Correct implementation is crucial.</a:t>
            </a:r>
          </a:p>
          <a:p>
            <a:r>
              <a:rPr lang="en-US" dirty="0"/>
              <a:t>Example: assume x and y are two variables</a:t>
            </a:r>
          </a:p>
          <a:p>
            <a:r>
              <a:rPr lang="en-US" dirty="0"/>
              <a:t>How can you rewrite these Boolean expressions?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not( x&gt;= 0 )        can be simply rewritten as       x&lt;0</a:t>
            </a:r>
          </a:p>
          <a:p>
            <a:pPr marL="0" indent="0">
              <a:buNone/>
            </a:pPr>
            <a:r>
              <a:rPr lang="en-US" dirty="0"/>
              <a:t>       not( y%2 == 0 )   can be simply rewritten as     y%2 !=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19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763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160" y="807391"/>
            <a:ext cx="11496878" cy="1400530"/>
          </a:xfrm>
        </p:spPr>
        <p:txBody>
          <a:bodyPr/>
          <a:lstStyle/>
          <a:p>
            <a:r>
              <a:rPr lang="en-US" sz="2800" dirty="0"/>
              <a:t>Overview of this lesson:</a:t>
            </a:r>
            <a:br>
              <a:rPr lang="en-US" dirty="0"/>
            </a:br>
            <a:r>
              <a:rPr lang="en-US" dirty="0"/>
              <a:t>	Logic and deductive reasoning</a:t>
            </a:r>
            <a:endParaRPr lang="en-US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85827" y="2726784"/>
            <a:ext cx="9985812" cy="2877604"/>
          </a:xfrm>
        </p:spPr>
        <p:txBody>
          <a:bodyPr>
            <a:normAutofit/>
          </a:bodyPr>
          <a:lstStyle/>
          <a:p>
            <a:r>
              <a:rPr lang="en-US" dirty="0"/>
              <a:t>Propositional equivalences,</a:t>
            </a:r>
          </a:p>
          <a:p>
            <a:pPr lvl="1"/>
            <a:r>
              <a:rPr lang="en-US" dirty="0"/>
              <a:t>De Morgan’s laws,</a:t>
            </a:r>
          </a:p>
          <a:p>
            <a:pPr lvl="1"/>
            <a:r>
              <a:rPr lang="en-US" dirty="0"/>
              <a:t>Simplification rules – logical equivalences (optional)</a:t>
            </a:r>
          </a:p>
          <a:p>
            <a:r>
              <a:rPr lang="en-US" dirty="0"/>
              <a:t>Deductive reasoning,</a:t>
            </a:r>
          </a:p>
          <a:p>
            <a:pPr lvl="1"/>
            <a:r>
              <a:rPr lang="en-US" dirty="0"/>
              <a:t>Validity and soundness,</a:t>
            </a:r>
          </a:p>
          <a:p>
            <a:pPr lvl="1"/>
            <a:r>
              <a:rPr lang="en-US" dirty="0"/>
              <a:t>Rules of inference,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70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44436" cy="4195481"/>
          </a:xfrm>
        </p:spPr>
        <p:txBody>
          <a:bodyPr>
            <a:normAutofit/>
          </a:bodyPr>
          <a:lstStyle/>
          <a:p>
            <a:r>
              <a:rPr lang="en-US" dirty="0"/>
              <a:t>A programmer has implemented the following Boolean expressions. Try to simplify (re-write) them.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not( x == 0 and y &gt; 0 )</a:t>
            </a:r>
          </a:p>
          <a:p>
            <a:pPr marL="457200" indent="-457200">
              <a:buAutoNum type="arabicPeriod"/>
            </a:pPr>
            <a:r>
              <a:rPr lang="en-US" dirty="0"/>
              <a:t>not( x &lt;= 0   or  y == 0 )</a:t>
            </a:r>
          </a:p>
          <a:p>
            <a:pPr marL="457200" indent="-457200">
              <a:buAutoNum type="arabicPeriod"/>
            </a:pPr>
            <a:r>
              <a:rPr lang="en-US" dirty="0"/>
              <a:t>x==0 and not( x&lt;0 or y%2==0 )</a:t>
            </a:r>
          </a:p>
          <a:p>
            <a:pPr marL="457200" indent="-457200">
              <a:buAutoNum type="arabicPeriod"/>
            </a:pPr>
            <a:r>
              <a:rPr lang="en-US" dirty="0"/>
              <a:t>not( x!=0 or not( y%3==0 and z&gt;0 and w==0 ) )</a:t>
            </a:r>
          </a:p>
          <a:p>
            <a:pPr marL="457200" indent="-457200">
              <a:buAutoNum type="arabicPeriod"/>
            </a:pPr>
            <a:r>
              <a:rPr lang="en-US" dirty="0"/>
              <a:t>not( x%2 == 0 or ( y&gt;=0 or z==0))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20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449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Deductive reasoning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21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909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Deductive reasoning (logic)</a:t>
            </a:r>
            <a:r>
              <a:rPr lang="en-US" dirty="0"/>
              <a:t> – is the </a:t>
            </a:r>
            <a:r>
              <a:rPr lang="en-US" u="sng" dirty="0"/>
              <a:t>process</a:t>
            </a:r>
            <a:r>
              <a:rPr lang="en-US" dirty="0"/>
              <a:t> of </a:t>
            </a:r>
            <a:r>
              <a:rPr lang="en-US" u="sng" dirty="0"/>
              <a:t>reasoning</a:t>
            </a:r>
            <a:r>
              <a:rPr lang="en-US" dirty="0"/>
              <a:t> from </a:t>
            </a:r>
            <a:r>
              <a:rPr lang="en-US" b="1" dirty="0"/>
              <a:t>one or more statements </a:t>
            </a:r>
            <a:r>
              <a:rPr lang="en-US" dirty="0"/>
              <a:t>to </a:t>
            </a:r>
            <a:r>
              <a:rPr lang="en-US" i="1" u="sng" dirty="0"/>
              <a:t>reach</a:t>
            </a:r>
            <a:r>
              <a:rPr lang="en-US" dirty="0"/>
              <a:t> a logically </a:t>
            </a:r>
            <a:r>
              <a:rPr lang="en-US" i="1" u="sng" dirty="0"/>
              <a:t>certain conclusion</a:t>
            </a:r>
            <a:r>
              <a:rPr lang="en-US" dirty="0"/>
              <a:t>.</a:t>
            </a:r>
          </a:p>
          <a:p>
            <a:r>
              <a:rPr lang="en-US" dirty="0"/>
              <a:t>Deductive reasoning is a top-down logic approach.</a:t>
            </a:r>
          </a:p>
          <a:p>
            <a:endParaRPr lang="en-US" dirty="0"/>
          </a:p>
          <a:p>
            <a:r>
              <a:rPr lang="en-US" dirty="0"/>
              <a:t>Deductive reasoning links premises with conclusions.</a:t>
            </a:r>
          </a:p>
          <a:p>
            <a:r>
              <a:rPr lang="en-US" dirty="0"/>
              <a:t>If:</a:t>
            </a:r>
          </a:p>
          <a:p>
            <a:pPr lvl="1"/>
            <a:r>
              <a:rPr lang="en-US" dirty="0"/>
              <a:t>all premises are true,</a:t>
            </a:r>
          </a:p>
          <a:p>
            <a:pPr lvl="1"/>
            <a:r>
              <a:rPr lang="en-US" dirty="0"/>
              <a:t>terms clear,</a:t>
            </a:r>
          </a:p>
          <a:p>
            <a:pPr lvl="1"/>
            <a:r>
              <a:rPr lang="en-US" dirty="0"/>
              <a:t>rules of deductive logic followed,</a:t>
            </a:r>
          </a:p>
          <a:p>
            <a:r>
              <a:rPr lang="en-US" dirty="0"/>
              <a:t>… then the conclusion reached is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22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20396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consider the following argument:</a:t>
            </a:r>
          </a:p>
          <a:p>
            <a:pPr marL="0" indent="0">
              <a:buNone/>
            </a:pPr>
            <a:r>
              <a:rPr lang="en-US" dirty="0"/>
              <a:t>	“If student submits his homework, then he will get a grade. Student 	submitted his homework. Therefore, student will get a grade.”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Next, we identify statements in the argument:</a:t>
            </a:r>
          </a:p>
          <a:p>
            <a:pPr marL="0" indent="0">
              <a:buNone/>
            </a:pPr>
            <a:r>
              <a:rPr lang="en-US" dirty="0"/>
              <a:t>		P: Student submits homework.</a:t>
            </a:r>
          </a:p>
          <a:p>
            <a:pPr marL="0" indent="0">
              <a:buNone/>
            </a:pPr>
            <a:r>
              <a:rPr lang="en-US" dirty="0"/>
              <a:t>		Q: Student gets grade.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.. and premises and conclusion:</a:t>
            </a:r>
          </a:p>
          <a:p>
            <a:pPr marL="0" indent="0">
              <a:buNone/>
            </a:pPr>
            <a:r>
              <a:rPr lang="en-US" dirty="0"/>
              <a:t>	Premise 1: “If student submits his homework, then he will get a grade”</a:t>
            </a:r>
          </a:p>
          <a:p>
            <a:pPr marL="0" indent="0">
              <a:buNone/>
            </a:pPr>
            <a:r>
              <a:rPr lang="en-US" dirty="0"/>
              <a:t>	Premise 2: “Student submitted his homework”</a:t>
            </a:r>
          </a:p>
          <a:p>
            <a:pPr marL="0" indent="0">
              <a:buNone/>
            </a:pPr>
            <a:r>
              <a:rPr lang="en-US" dirty="0"/>
              <a:t>	Conclusion: “Student will get a grade”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23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596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485378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P: Student submits homework.</a:t>
            </a:r>
          </a:p>
          <a:p>
            <a:pPr marL="0" indent="0">
              <a:buNone/>
            </a:pPr>
            <a:r>
              <a:rPr lang="en-US" dirty="0"/>
              <a:t>Q: Student gets grade.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Premise 1: “If student submits his homework, then he will get a grade”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Premise 2: “Student submitted his homework”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Conclusion: “Student will get a grade”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24</a:t>
            </a:fld>
            <a:endParaRPr lang="en-US" dirty="0"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0005" y="3294346"/>
            <a:ext cx="95731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P → </a:t>
            </a:r>
            <a:r>
              <a:rPr lang="en-US" sz="2000" dirty="0">
                <a:sym typeface="Wingdings" panose="05000000000000000000" pitchFamily="2" charset="2"/>
              </a:rPr>
              <a:t>Q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300005" y="4357252"/>
            <a:ext cx="336952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005" y="5135554"/>
            <a:ext cx="40748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Q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12" y="3686169"/>
            <a:ext cx="2187301" cy="164944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161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“If student submits his homework, then he will get a grade. Student 	submitted his homework. Therefore, student will get a grade.”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25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31" y="3485752"/>
            <a:ext cx="2187301" cy="164944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6" name="TextBox 5"/>
          <p:cNvSpPr txBox="1"/>
          <p:nvPr/>
        </p:nvSpPr>
        <p:spPr>
          <a:xfrm>
            <a:off x="8492647" y="3983277"/>
            <a:ext cx="128913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premises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212910" y="3858016"/>
            <a:ext cx="2116898" cy="32531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12910" y="4183332"/>
            <a:ext cx="2116898" cy="12714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63400" y="5494269"/>
            <a:ext cx="153439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conclusion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4297794" y="4822521"/>
            <a:ext cx="1276288" cy="87180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98515" y="4600314"/>
            <a:ext cx="474846" cy="39905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306871" y="4799843"/>
            <a:ext cx="139164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0140" y="4546892"/>
            <a:ext cx="2291012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is read: therefore</a:t>
            </a:r>
          </a:p>
        </p:txBody>
      </p:sp>
    </p:spTree>
    <p:extLst>
      <p:ext uri="{BB962C8B-B14F-4D97-AF65-F5344CB8AC3E}">
        <p14:creationId xmlns:p14="http://schemas.microsoft.com/office/powerpoint/2010/main" val="299756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9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expressed our argument using formal notation of propositional logic.</a:t>
            </a:r>
          </a:p>
          <a:p>
            <a:endParaRPr lang="en-US" dirty="0"/>
          </a:p>
          <a:p>
            <a:r>
              <a:rPr lang="en-US" dirty="0"/>
              <a:t>But, … is it “good” or “bad”?</a:t>
            </a:r>
          </a:p>
          <a:p>
            <a:r>
              <a:rPr lang="en-US" dirty="0"/>
              <a:t>What is the criteria to determine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26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8390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soundness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Deductive arguments are evaluated in terms of their </a:t>
            </a:r>
            <a:r>
              <a:rPr lang="en-US" b="1" dirty="0">
                <a:solidFill>
                  <a:srgbClr val="FFC000"/>
                </a:solidFill>
              </a:rPr>
              <a:t>validity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soundness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Rule: An argument is </a:t>
            </a:r>
            <a:r>
              <a:rPr lang="en-US" b="1" dirty="0">
                <a:solidFill>
                  <a:srgbClr val="FFC000"/>
                </a:solidFill>
              </a:rPr>
              <a:t>valid</a:t>
            </a:r>
            <a:r>
              <a:rPr lang="en-US" dirty="0"/>
              <a:t>, if it is impossible for it’s premises to be true, while its conclusion is false, i.e. </a:t>
            </a:r>
            <a:r>
              <a:rPr lang="en-US" b="1" dirty="0"/>
              <a:t>the conclusion MUST BE TRUE, if the premises are TRUE</a:t>
            </a:r>
            <a:r>
              <a:rPr lang="en-US" dirty="0"/>
              <a:t>.</a:t>
            </a:r>
          </a:p>
          <a:p>
            <a:r>
              <a:rPr lang="en-US" dirty="0"/>
              <a:t>NOTE: An argument can still be valid if one or more premises are actually false.</a:t>
            </a:r>
          </a:p>
          <a:p>
            <a:endParaRPr lang="en-US" dirty="0"/>
          </a:p>
          <a:p>
            <a:r>
              <a:rPr lang="en-US" dirty="0"/>
              <a:t>Rule 2: An argument is </a:t>
            </a:r>
            <a:r>
              <a:rPr lang="en-US" b="1" dirty="0">
                <a:solidFill>
                  <a:srgbClr val="FFC000"/>
                </a:solidFill>
              </a:rPr>
              <a:t>sound</a:t>
            </a:r>
            <a:r>
              <a:rPr lang="en-US" dirty="0"/>
              <a:t> if it is valid and the premises are actually true.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27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29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soundness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28</a:t>
            </a:fld>
            <a:endParaRPr lang="en-US" dirty="0"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788" y="3165231"/>
            <a:ext cx="2082019" cy="16318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Deductive argument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7811" y="1853248"/>
            <a:ext cx="2082019" cy="16318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Valid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7811" y="4588411"/>
            <a:ext cx="2082019" cy="16318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Invalid</a:t>
            </a:r>
            <a:endParaRPr 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10549" y="1853248"/>
            <a:ext cx="2082019" cy="16318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Sound</a:t>
            </a:r>
          </a:p>
        </p:txBody>
      </p:sp>
      <p:sp>
        <p:nvSpPr>
          <p:cNvPr id="9" name="Rectangle 8"/>
          <p:cNvSpPr/>
          <p:nvPr/>
        </p:nvSpPr>
        <p:spPr>
          <a:xfrm>
            <a:off x="8410549" y="4602479"/>
            <a:ext cx="2082019" cy="16318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Unsound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6418" y="2686929"/>
            <a:ext cx="1252025" cy="102694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215629">
            <a:off x="2581180" y="2504284"/>
            <a:ext cx="216597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/>
              <a:t>conclusion is (always) true,</a:t>
            </a:r>
          </a:p>
          <a:p>
            <a:r>
              <a:rPr lang="en-US" sz="1200" dirty="0"/>
              <a:t>when premises are true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94485" y="4238982"/>
            <a:ext cx="1253958" cy="13396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873096">
            <a:off x="2154755" y="5042049"/>
            <a:ext cx="269336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/>
              <a:t>conclusion is false (at least once),</a:t>
            </a:r>
          </a:p>
          <a:p>
            <a:r>
              <a:rPr lang="en-US" sz="1200" dirty="0"/>
              <a:t>when premises are true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89198" y="5866228"/>
            <a:ext cx="169667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89198" y="2262165"/>
            <a:ext cx="1696673" cy="632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8981" y="1734659"/>
            <a:ext cx="133241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/>
              <a:t>all premises are</a:t>
            </a:r>
          </a:p>
          <a:p>
            <a:r>
              <a:rPr lang="en-US" sz="1200" dirty="0"/>
              <a:t>actually true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589198" y="2855742"/>
            <a:ext cx="1696673" cy="24171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3355931">
            <a:off x="6609718" y="3662560"/>
            <a:ext cx="195919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/>
              <a:t>not all premises are true</a:t>
            </a:r>
          </a:p>
        </p:txBody>
      </p:sp>
    </p:spTree>
    <p:extLst>
      <p:ext uri="{BB962C8B-B14F-4D97-AF65-F5344CB8AC3E}">
        <p14:creationId xmlns:p14="http://schemas.microsoft.com/office/powerpoint/2010/main" val="11338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/>
      <p:bldP spid="18" grpId="0"/>
      <p:bldP spid="27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validity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revisit our argument:</a:t>
            </a:r>
          </a:p>
          <a:p>
            <a:r>
              <a:rPr lang="en-US" dirty="0"/>
              <a:t>“If student submits his homework, then he will get a grade. Student 	submitted his homework. Therefore, student will get a grade.”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add the truth table: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29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01" y="3423122"/>
            <a:ext cx="2187301" cy="164944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3285336"/>
            <a:ext cx="4445646" cy="22599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327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160" y="807391"/>
            <a:ext cx="11496878" cy="1400530"/>
          </a:xfrm>
          <a:noFill/>
        </p:spPr>
        <p:txBody>
          <a:bodyPr/>
          <a:lstStyle/>
          <a:p>
            <a:r>
              <a:rPr lang="en-US" sz="2800" dirty="0"/>
              <a:t>Overview of this lesson:</a:t>
            </a:r>
            <a:br>
              <a:rPr lang="en-US" dirty="0"/>
            </a:br>
            <a:r>
              <a:rPr lang="en-US" dirty="0"/>
              <a:t>	Logic and deductive reasoning</a:t>
            </a:r>
            <a:endParaRPr lang="en-US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85827" y="2726783"/>
            <a:ext cx="9985812" cy="3216817"/>
          </a:xfrm>
        </p:spPr>
        <p:txBody>
          <a:bodyPr>
            <a:normAutofit/>
          </a:bodyPr>
          <a:lstStyle/>
          <a:p>
            <a:r>
              <a:rPr lang="en-US" dirty="0"/>
              <a:t>Learning objectives:</a:t>
            </a:r>
          </a:p>
          <a:p>
            <a:pPr lvl="1"/>
            <a:r>
              <a:rPr lang="en-US" dirty="0"/>
              <a:t>Get acquainted with propositional equivalences and deductive reasoning,</a:t>
            </a:r>
          </a:p>
          <a:p>
            <a:pPr lvl="1"/>
            <a:r>
              <a:rPr lang="en-US" dirty="0"/>
              <a:t>Learn and apply simplification rules.</a:t>
            </a:r>
          </a:p>
          <a:p>
            <a:pPr lvl="1"/>
            <a:endParaRPr lang="en-US" dirty="0"/>
          </a:p>
          <a:p>
            <a:r>
              <a:rPr lang="en-US" dirty="0"/>
              <a:t>At the end of the lesson a student should be able to:</a:t>
            </a:r>
          </a:p>
          <a:p>
            <a:pPr lvl="1"/>
            <a:r>
              <a:rPr lang="en-US" dirty="0"/>
              <a:t>Determine the validity of a given argument.</a:t>
            </a:r>
          </a:p>
          <a:p>
            <a:pPr lvl="1"/>
            <a:r>
              <a:rPr lang="en-US" dirty="0"/>
              <a:t>Apply the knowledge to simplify conditional statements in programming.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5876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Remember: An argument is </a:t>
            </a:r>
            <a:r>
              <a:rPr lang="en-US" b="1" dirty="0">
                <a:solidFill>
                  <a:srgbClr val="FFC000"/>
                </a:solidFill>
              </a:rPr>
              <a:t>valid </a:t>
            </a:r>
            <a:r>
              <a:rPr lang="en-US" dirty="0"/>
              <a:t>- </a:t>
            </a:r>
            <a:r>
              <a:rPr lang="en-US" b="1" dirty="0"/>
              <a:t>the conclusion MUST BE TRUE, if the premises are TRUE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30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322301"/>
            <a:ext cx="1523512" cy="114887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46" y="3285336"/>
            <a:ext cx="4445646" cy="22599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645074" y="3491328"/>
            <a:ext cx="1440493" cy="18309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0258" y="3487893"/>
            <a:ext cx="1440493" cy="18309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5775" y="5990457"/>
            <a:ext cx="1289135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premises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46948" y="5436296"/>
            <a:ext cx="726510" cy="4634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13260" y="5436297"/>
            <a:ext cx="694004" cy="4604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37982" y="5545330"/>
            <a:ext cx="3814558" cy="5207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37982" y="5890761"/>
            <a:ext cx="3695782" cy="2997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910203" y="3394553"/>
            <a:ext cx="1564707" cy="204174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7145" y="4008329"/>
            <a:ext cx="4445647" cy="31315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05285" y="2923300"/>
            <a:ext cx="153439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conclusion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032352" y="3121756"/>
            <a:ext cx="3323569" cy="31068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006014" y="3394553"/>
            <a:ext cx="628583" cy="271367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39233" y="3964849"/>
            <a:ext cx="125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618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21" grpId="0" animBg="1"/>
      <p:bldP spid="22" grpId="0" animBg="1"/>
      <p:bldP spid="23" grpId="0" animBg="1"/>
      <p:bldP spid="3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Rule of inference </a:t>
            </a:r>
            <a:r>
              <a:rPr lang="en-US" dirty="0"/>
              <a:t>- logical form consisting of a function which takes premises, analyzes their syntax, and returns a conclusion.</a:t>
            </a:r>
          </a:p>
          <a:p>
            <a:endParaRPr lang="en-US" dirty="0"/>
          </a:p>
          <a:p>
            <a:r>
              <a:rPr lang="en-US" dirty="0"/>
              <a:t>We will mention only few:</a:t>
            </a:r>
          </a:p>
          <a:p>
            <a:pPr lvl="1"/>
            <a:r>
              <a:rPr lang="en-US" dirty="0"/>
              <a:t>Modus ponens – the law of detachment</a:t>
            </a:r>
          </a:p>
          <a:p>
            <a:pPr lvl="1"/>
            <a:r>
              <a:rPr lang="en-US" dirty="0"/>
              <a:t>Modus </a:t>
            </a:r>
            <a:r>
              <a:rPr lang="en-US" dirty="0" err="1"/>
              <a:t>tollens</a:t>
            </a:r>
            <a:r>
              <a:rPr lang="en-US" dirty="0"/>
              <a:t> – the law of contrapositive</a:t>
            </a:r>
          </a:p>
          <a:p>
            <a:pPr lvl="1"/>
            <a:r>
              <a:rPr lang="en-US" dirty="0"/>
              <a:t>Hypothetical syllogism – chain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31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88552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affirming.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“If it is raining, I am staying at home.”</a:t>
            </a:r>
          </a:p>
          <a:p>
            <a:pPr marL="0" indent="0">
              <a:buNone/>
            </a:pPr>
            <a:r>
              <a:rPr lang="en-US" dirty="0"/>
              <a:t>	“It is raining.”</a:t>
            </a:r>
          </a:p>
          <a:p>
            <a:pPr marL="0" indent="0">
              <a:buNone/>
            </a:pPr>
            <a:r>
              <a:rPr lang="en-US" dirty="0"/>
              <a:t>	“Therefore, I am staying at home.”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32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42" y="2052918"/>
            <a:ext cx="2722193" cy="29522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882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denying.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“If I am happy, then I am smiling.”</a:t>
            </a:r>
          </a:p>
          <a:p>
            <a:pPr marL="0" indent="0">
              <a:buNone/>
            </a:pPr>
            <a:r>
              <a:rPr lang="en-US" dirty="0"/>
              <a:t>	“I am not smiling.”</a:t>
            </a:r>
          </a:p>
          <a:p>
            <a:pPr marL="0" indent="0">
              <a:buNone/>
            </a:pPr>
            <a:r>
              <a:rPr lang="en-US" dirty="0"/>
              <a:t>	“Therefore, I am not happy.”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33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265" y="2052918"/>
            <a:ext cx="2365346" cy="29522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217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syllogism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chain argument.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“If I study, I will pass Analysis 1”</a:t>
            </a:r>
          </a:p>
          <a:p>
            <a:pPr marL="0" indent="0">
              <a:buNone/>
            </a:pPr>
            <a:r>
              <a:rPr lang="en-US" dirty="0"/>
              <a:t>	“If I pass Analysis 1, I will be happy.”</a:t>
            </a:r>
          </a:p>
          <a:p>
            <a:pPr marL="0" indent="0">
              <a:buNone/>
            </a:pPr>
            <a:r>
              <a:rPr lang="en-US" dirty="0"/>
              <a:t>	“If I study, I will be happy.”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34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35" y="2052918"/>
            <a:ext cx="2525407" cy="29522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4202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the following argument is valid?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35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42" y="2866633"/>
            <a:ext cx="2464104" cy="1642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5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778D-422F-B244-86E8-30892627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574C-8A59-1C49-BFB8-0946F5A1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Use truth tables to prove if the following arguments are valid:</a:t>
            </a:r>
          </a:p>
          <a:p>
            <a:endParaRPr lang="en-NL" dirty="0"/>
          </a:p>
          <a:p>
            <a:r>
              <a:rPr lang="en-NL" dirty="0"/>
              <a:t>A) 	If it is raining, then there are clouds in the sky. </a:t>
            </a:r>
          </a:p>
          <a:p>
            <a:pPr marL="0" indent="0">
              <a:buNone/>
            </a:pPr>
            <a:r>
              <a:rPr lang="en-NL" dirty="0"/>
              <a:t>		It is raining.</a:t>
            </a:r>
          </a:p>
          <a:p>
            <a:pPr marL="0" indent="0">
              <a:buNone/>
            </a:pPr>
            <a:r>
              <a:rPr lang="en-NL" dirty="0"/>
              <a:t>		Therefore, there are clouds in the sky.</a:t>
            </a:r>
          </a:p>
          <a:p>
            <a:endParaRPr lang="en-NL" dirty="0"/>
          </a:p>
          <a:p>
            <a:r>
              <a:rPr lang="en-NL" dirty="0"/>
              <a:t>B) 	If it is raining, then there are clouds in the sky. </a:t>
            </a:r>
          </a:p>
          <a:p>
            <a:pPr marL="0" indent="0">
              <a:buNone/>
            </a:pPr>
            <a:r>
              <a:rPr lang="en-NL" dirty="0"/>
              <a:t>		There are clouds in the sky.</a:t>
            </a:r>
          </a:p>
          <a:p>
            <a:pPr marL="0" indent="0">
              <a:buNone/>
            </a:pPr>
            <a:r>
              <a:rPr lang="en-NL" dirty="0"/>
              <a:t>		Therefore, it is raining.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00FC2-9B82-2341-B895-0CA6C10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36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265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778D-422F-B244-86E8-30892627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574C-8A59-1C49-BFB8-0946F5A1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Simplyfy the following if statement: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There are 2 solutions. Try to solve it on your own, and then check the file </a:t>
            </a:r>
            <a:r>
              <a:rPr lang="en-US" b="1" dirty="0">
                <a:solidFill>
                  <a:srgbClr val="FFFF00"/>
                </a:solidFill>
              </a:rPr>
              <a:t>week41.py</a:t>
            </a:r>
            <a:r>
              <a:rPr lang="en-US" dirty="0"/>
              <a:t>.</a:t>
            </a:r>
            <a:endParaRPr lang="en-GB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00FC2-9B82-2341-B895-0CA6C10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37</a:t>
            </a:fld>
            <a:endParaRPr lang="en-US" dirty="0">
              <a:uFillTx/>
            </a:endParaRPr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6807C20C-F673-5A44-A2CF-D7419FE2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89" y="2537690"/>
            <a:ext cx="7559386" cy="11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390C-1884-0A4D-8268-2D9C3691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Summary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4139-6989-2A41-B928-A58F8543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4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importance of De Morgan’s Laws (where do we use them)?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deductive reasoning in logic?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required in deductive reasoning to have a truthful conclusion?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tautology?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contradiction?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contingency?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is an argument valid?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is an argument sound?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we prove validity of an argument?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 three rules of inference covered in this lesson.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EFC3C-8876-5B47-94E8-38F76017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38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2318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5226-CC4F-4EFC-90E3-F9140E4C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5031"/>
            <a:ext cx="9404723" cy="767687"/>
          </a:xfrm>
        </p:spPr>
        <p:txBody>
          <a:bodyPr/>
          <a:lstStyle/>
          <a:p>
            <a:r>
              <a:rPr lang="nl-NL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79B7-B280-42DF-A496-2DC301F8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08" y="1242321"/>
            <a:ext cx="11519383" cy="54566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 Morgan's Laws describe how mathematical statements and concepts are related through their opposites. In propositional logic, De Morgan's Laws relate conjunctions and disjunctions of propositions through negation.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Deductive reasoning is a top-down logic approach, that links premises with conclusions. It is the process of reasoning from one or more statements to reach a logically certain conclusion.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reach a truthful conclusion in deductive reasoning, all premises must be true, terms clear, and rules of deductive logic followed.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Tautology is a formula or assertion that is true in every possible interpretation.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Contradiction is an </a:t>
            </a:r>
            <a:r>
              <a:rPr lang="en-US" dirty="0" err="1"/>
              <a:t>unsatisfiable</a:t>
            </a:r>
            <a:r>
              <a:rPr lang="en-US" dirty="0"/>
              <a:t> statement, both through negation or affirmation.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Contingency is a formula that is neither Tautology nor Contradiction.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F1C5-9EE1-4960-9CE5-6395F240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39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031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4467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5226-CC4F-4EFC-90E3-F9140E4C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5031"/>
            <a:ext cx="9404723" cy="767687"/>
          </a:xfrm>
        </p:spPr>
        <p:txBody>
          <a:bodyPr/>
          <a:lstStyle/>
          <a:p>
            <a:r>
              <a:rPr lang="nl-NL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79B7-B280-42DF-A496-2DC301F8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08" y="1242321"/>
            <a:ext cx="11519383" cy="54566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/>
              <a:t>An argument is valid, if it is impossible for its premises to be true, while its conclusion is false (the conclusion must be true, if the premises are true).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An argument is sound if it is valid and the premises are actually true.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Validity can be proven using truth tables.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In this course we showed three rules of inference: 1) modus ponens (the law of detachment), 2) modus Tollens (the law of contrapositive) and 3) hypothetical syllogism (chain argument).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F1C5-9EE1-4960-9CE5-6395F240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40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0856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132-F816-5547-956F-5F767E3D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Extra material -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045F-F7CB-A441-9381-AD6053F1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Disclaimer:</a:t>
            </a:r>
          </a:p>
          <a:p>
            <a:pPr marL="0" indent="0">
              <a:buNone/>
            </a:pPr>
            <a:r>
              <a:rPr lang="en-NL" dirty="0"/>
              <a:t>The following videos are </a:t>
            </a:r>
            <a:r>
              <a:rPr lang="en-NL" b="1" u="sng" dirty="0"/>
              <a:t>not</a:t>
            </a:r>
            <a:r>
              <a:rPr lang="en-NL" u="sng" dirty="0"/>
              <a:t> part of the course material</a:t>
            </a:r>
            <a:r>
              <a:rPr lang="en-NL" dirty="0"/>
              <a:t>, and as such, are treated as an extra information. The teaching team believes it is beneficial to the students to also have the topics presented from a different perspective. Some video will provide more information that given at the lesson, some less.</a:t>
            </a:r>
          </a:p>
          <a:p>
            <a:pPr marL="0" indent="0">
              <a:buNone/>
            </a:pPr>
            <a:r>
              <a:rPr lang="en-NL" dirty="0"/>
              <a:t>For the exam, the only relevant information is considered the one given by the teachers and written in the course book.</a:t>
            </a:r>
          </a:p>
          <a:p>
            <a:pPr marL="0" indent="0">
              <a:buNone/>
            </a:pPr>
            <a:r>
              <a:rPr lang="en-NL" dirty="0"/>
              <a:t>To understand the topics better, using external sources, like the videos given below, is strongly recommended. Feel free to explore, and ask your teacher should you have any questions.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C5655-6660-E14D-B397-FEF37C6A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41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404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9328-28ED-1848-94BD-412B9A13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Logical equivalence and De Morgan’s Laws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6BA0-F5FB-AD41-98E1-33119C2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42</a:t>
            </a:fld>
            <a:endParaRPr lang="en-US" dirty="0">
              <a:uFillTx/>
            </a:endParaRPr>
          </a:p>
        </p:txBody>
      </p:sp>
      <p:pic>
        <p:nvPicPr>
          <p:cNvPr id="5" name="Online Media 4" descr="3 Ways to Show a Logical Equivalence | Ex: DeMorgan's Laws">
            <a:hlinkClick r:id="" action="ppaction://media"/>
            <a:extLst>
              <a:ext uri="{FF2B5EF4-FFF2-40B4-BE49-F238E27FC236}">
                <a16:creationId xmlns:a16="http://schemas.microsoft.com/office/drawing/2014/main" id="{12C4CE03-4855-3D4E-A0EC-B79760E61B1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1666" y="1714500"/>
            <a:ext cx="8339168" cy="4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91ED-9DBC-E14D-BAE7-897CBFE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Validity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EF616-064F-B14B-B684-FDA044DA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43</a:t>
            </a:fld>
            <a:endParaRPr lang="en-US" dirty="0">
              <a:uFillTx/>
            </a:endParaRPr>
          </a:p>
        </p:txBody>
      </p:sp>
      <p:pic>
        <p:nvPicPr>
          <p:cNvPr id="5" name="Online Media 4" descr="Analyzing an argument for validity">
            <a:hlinkClick r:id="" action="ppaction://media"/>
            <a:extLst>
              <a:ext uri="{FF2B5EF4-FFF2-40B4-BE49-F238E27FC236}">
                <a16:creationId xmlns:a16="http://schemas.microsoft.com/office/drawing/2014/main" id="{E241B08B-AC9E-B44E-8D84-B4C989C57A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1666" y="1714500"/>
            <a:ext cx="8339168" cy="4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47F4-71E2-4149-AEFE-522AB4D1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Modus ponens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46ECE-6C62-C641-8440-9C7E023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44</a:t>
            </a:fld>
            <a:endParaRPr lang="en-US" dirty="0">
              <a:uFillTx/>
            </a:endParaRPr>
          </a:p>
        </p:txBody>
      </p:sp>
      <p:pic>
        <p:nvPicPr>
          <p:cNvPr id="5" name="Online Media 4" descr="Logic 101 (#27): Modus Ponens">
            <a:hlinkClick r:id="" action="ppaction://media"/>
            <a:extLst>
              <a:ext uri="{FF2B5EF4-FFF2-40B4-BE49-F238E27FC236}">
                <a16:creationId xmlns:a16="http://schemas.microsoft.com/office/drawing/2014/main" id="{629A80B0-D0A4-9C4E-B04A-2DE2225B52D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1666" y="1714500"/>
            <a:ext cx="8339168" cy="4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C90C-D2DF-AC44-AB40-00199934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Modus tollens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48163-A4DA-4746-9EEC-60860950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45</a:t>
            </a:fld>
            <a:endParaRPr lang="en-US" dirty="0">
              <a:uFillTx/>
            </a:endParaRPr>
          </a:p>
        </p:txBody>
      </p:sp>
      <p:pic>
        <p:nvPicPr>
          <p:cNvPr id="5" name="Online Media 4" descr="Logic 101 (#28): Modus Tollens">
            <a:hlinkClick r:id="" action="ppaction://media"/>
            <a:extLst>
              <a:ext uri="{FF2B5EF4-FFF2-40B4-BE49-F238E27FC236}">
                <a16:creationId xmlns:a16="http://schemas.microsoft.com/office/drawing/2014/main" id="{8075E279-D013-5E49-8171-FD8ADA04D1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1666" y="1714500"/>
            <a:ext cx="8339168" cy="4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0EAF-A41C-CF4B-BAB5-C2CC070B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Disjunctive syllogism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9956-B1F8-1643-B530-36AB1588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46</a:t>
            </a:fld>
            <a:endParaRPr lang="en-US" dirty="0">
              <a:uFillTx/>
            </a:endParaRPr>
          </a:p>
        </p:txBody>
      </p:sp>
      <p:pic>
        <p:nvPicPr>
          <p:cNvPr id="5" name="Online Media 4" descr="Logic 101 (#29): Disjunctive Syllogism">
            <a:hlinkClick r:id="" action="ppaction://media"/>
            <a:extLst>
              <a:ext uri="{FF2B5EF4-FFF2-40B4-BE49-F238E27FC236}">
                <a16:creationId xmlns:a16="http://schemas.microsoft.com/office/drawing/2014/main" id="{401CD635-4F76-5544-AA79-84C540E49B3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1666" y="1714500"/>
            <a:ext cx="8339168" cy="4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36C4-5CDF-6A4A-BC2B-4990C577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Hypothetical syllogism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24F8-13E8-1946-8FBD-6C1236D8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47</a:t>
            </a:fld>
            <a:endParaRPr lang="en-US" dirty="0">
              <a:uFillTx/>
            </a:endParaRPr>
          </a:p>
        </p:txBody>
      </p:sp>
      <p:pic>
        <p:nvPicPr>
          <p:cNvPr id="5" name="Online Media 4" descr="Logic 101 (#30): Hypothetical Syllogism">
            <a:hlinkClick r:id="" action="ppaction://media"/>
            <a:extLst>
              <a:ext uri="{FF2B5EF4-FFF2-40B4-BE49-F238E27FC236}">
                <a16:creationId xmlns:a16="http://schemas.microsoft.com/office/drawing/2014/main" id="{1B29C507-BDAA-1C47-8E47-DDD4FAA376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1666" y="1853248"/>
            <a:ext cx="8339168" cy="4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Tautology, contradiction, contingency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051132" cy="419548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Tautology </a:t>
            </a:r>
            <a:r>
              <a:rPr lang="en-US" dirty="0"/>
              <a:t>- a formula or assertion that is true in every possible interpretation (always TRUE)</a:t>
            </a:r>
          </a:p>
          <a:p>
            <a:pPr marL="0" indent="0">
              <a:buNone/>
            </a:pPr>
            <a:r>
              <a:rPr lang="en-US" dirty="0"/>
              <a:t>	P ∨ ~P </a:t>
            </a:r>
            <a:r>
              <a:rPr lang="en-US" b="1" dirty="0"/>
              <a:t>↔ </a:t>
            </a:r>
            <a:r>
              <a:rPr lang="en-US" dirty="0"/>
              <a:t>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Contradiction </a:t>
            </a:r>
            <a:r>
              <a:rPr lang="en-US" dirty="0"/>
              <a:t>– is an </a:t>
            </a:r>
            <a:r>
              <a:rPr lang="en-US" dirty="0" err="1"/>
              <a:t>unsatisfiable</a:t>
            </a:r>
            <a:r>
              <a:rPr lang="en-US" dirty="0"/>
              <a:t> statement, both through negation or affirmation (always FALSE).</a:t>
            </a:r>
          </a:p>
          <a:p>
            <a:pPr marL="0" indent="0">
              <a:buNone/>
            </a:pPr>
            <a:r>
              <a:rPr lang="en-US" dirty="0"/>
              <a:t>	P ∧ ~P </a:t>
            </a:r>
            <a:r>
              <a:rPr lang="en-US" b="1" dirty="0"/>
              <a:t>↔ </a:t>
            </a:r>
            <a:r>
              <a:rPr lang="en-US" dirty="0"/>
              <a:t>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Contingency </a:t>
            </a:r>
            <a:r>
              <a:rPr lang="en-US" dirty="0"/>
              <a:t>–a formula that is neither </a:t>
            </a:r>
            <a:r>
              <a:rPr lang="en-US" b="1" dirty="0"/>
              <a:t>Tautology</a:t>
            </a:r>
            <a:r>
              <a:rPr lang="en-US" dirty="0"/>
              <a:t> nor </a:t>
            </a:r>
            <a:r>
              <a:rPr lang="en-US" b="1" dirty="0"/>
              <a:t>Contradiction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 P ∨ Q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5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706" y="4882143"/>
            <a:ext cx="3116792" cy="14368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706" y="2052918"/>
            <a:ext cx="3123033" cy="10410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706" y="3466702"/>
            <a:ext cx="3116792" cy="10426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3964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logical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De Morgan's Laws </a:t>
            </a:r>
            <a:r>
              <a:rPr lang="en-US" dirty="0"/>
              <a:t>describe how mathematical statements and concepts are related through their opposites.</a:t>
            </a:r>
          </a:p>
          <a:p>
            <a:r>
              <a:rPr lang="en-US" dirty="0"/>
              <a:t>In propositional logic</a:t>
            </a:r>
            <a:r>
              <a:rPr lang="en-US" b="1" dirty="0"/>
              <a:t>, De Morgan's Laws</a:t>
            </a:r>
            <a:r>
              <a:rPr lang="en-US" dirty="0"/>
              <a:t> relate </a:t>
            </a:r>
            <a:r>
              <a:rPr lang="en-US" b="1" dirty="0"/>
              <a:t>conjunctions</a:t>
            </a:r>
            <a:r>
              <a:rPr lang="en-US" dirty="0"/>
              <a:t> and </a:t>
            </a:r>
            <a:r>
              <a:rPr lang="en-US" b="1" dirty="0"/>
              <a:t>disjunctions</a:t>
            </a:r>
            <a:r>
              <a:rPr lang="en-US" dirty="0"/>
              <a:t> of propositions through negation.</a:t>
            </a:r>
          </a:p>
          <a:p>
            <a:r>
              <a:rPr lang="en-US" dirty="0"/>
              <a:t>In computer engineering, De Morgan's Laws are applicable for </a:t>
            </a:r>
            <a:r>
              <a:rPr lang="en-US" u="sng" dirty="0"/>
              <a:t>developing logic gates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6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807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logical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of the Conjunction of Propositions:</a:t>
            </a:r>
          </a:p>
          <a:p>
            <a:pPr marL="0" indent="0">
              <a:buNone/>
            </a:pPr>
            <a:r>
              <a:rPr lang="en-US" b="1" dirty="0"/>
              <a:t>The negation of the conjunction of two propositions P and Q is equivalent to the disjunction of the negations of those propositions.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sz="3200" b="1" dirty="0"/>
              <a:t>~(P ∧ Q) ↔ ~P ∨ ~Q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7</a:t>
            </a:fld>
            <a:endParaRPr lang="en-US" dirty="0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35" y="4410205"/>
            <a:ext cx="8135273" cy="1639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43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logical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of the Disjunction of Propositions:</a:t>
            </a:r>
          </a:p>
          <a:p>
            <a:pPr marL="0" indent="0">
              <a:buNone/>
            </a:pPr>
            <a:r>
              <a:rPr lang="en-US" b="1" dirty="0"/>
              <a:t>The negation of the disjunction of two propositions P and Q is equivalent to the conjunction of the negations of those propositions.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sz="3200" b="1" dirty="0"/>
              <a:t>~(P ∨ Q) ↔ ~P ∧ ~Q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8</a:t>
            </a:fld>
            <a:endParaRPr lang="en-US" dirty="0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47" y="4410205"/>
            <a:ext cx="8109649" cy="1639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071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logical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Negation of the Conjunction of Propositions: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sz="3200" b="1" dirty="0"/>
              <a:t>~(P ∧ Q) ↔ ~P ∨ ~Q</a:t>
            </a:r>
          </a:p>
          <a:p>
            <a:r>
              <a:rPr lang="en-US" dirty="0"/>
              <a:t>Exercise: Use De Morgan’s  Law to </a:t>
            </a:r>
            <a:r>
              <a:rPr lang="en-US" u="sng" dirty="0"/>
              <a:t>negate</a:t>
            </a:r>
            <a:r>
              <a:rPr lang="en-US" dirty="0"/>
              <a:t> the following statement:</a:t>
            </a:r>
          </a:p>
          <a:p>
            <a:pPr marL="0" indent="0">
              <a:buNone/>
            </a:pPr>
            <a:r>
              <a:rPr lang="en-US" dirty="0"/>
              <a:t>	R: I read slides AND I do homework.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P:</a:t>
            </a:r>
          </a:p>
          <a:p>
            <a:pPr marL="0" indent="0">
              <a:buNone/>
            </a:pPr>
            <a:r>
              <a:rPr lang="en-US" dirty="0"/>
              <a:t>	 Q:</a:t>
            </a:r>
          </a:p>
          <a:p>
            <a:pPr marL="0" indent="0">
              <a:buNone/>
            </a:pPr>
            <a:r>
              <a:rPr lang="en-US" dirty="0"/>
              <a:t>	~R: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9</a:t>
            </a:fld>
            <a:endParaRPr lang="en-US" dirty="0"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3148" y="4421688"/>
            <a:ext cx="158088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 read slides.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3148" y="4852977"/>
            <a:ext cx="18662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 do homework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9265" y="5286446"/>
            <a:ext cx="575981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Either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I don’t read slides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dirty="0">
                <a:solidFill>
                  <a:srgbClr val="FFC000"/>
                </a:solidFill>
              </a:rPr>
              <a:t>or</a:t>
            </a:r>
            <a:r>
              <a:rPr lang="en-US" b="1" dirty="0">
                <a:solidFill>
                  <a:srgbClr val="00B0F0"/>
                </a:solidFill>
              </a:rPr>
              <a:t> I don’t do homework</a:t>
            </a:r>
          </a:p>
        </p:txBody>
      </p:sp>
    </p:spTree>
    <p:extLst>
      <p:ext uri="{BB962C8B-B14F-4D97-AF65-F5344CB8AC3E}">
        <p14:creationId xmlns:p14="http://schemas.microsoft.com/office/powerpoint/2010/main" val="34457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8834</TotalTime>
  <Words>3064</Words>
  <Application>Microsoft Macintosh PowerPoint</Application>
  <PresentationFormat>Widescreen</PresentationFormat>
  <Paragraphs>427</Paragraphs>
  <Slides>47</Slides>
  <Notes>17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3</vt:lpstr>
      <vt:lpstr>Ion</vt:lpstr>
      <vt:lpstr>Analysis 1: Foundations of Modeling   Lessons 4.1: Logic and deductive reasoning</vt:lpstr>
      <vt:lpstr>Overview of this lesson:  Logic and deductive reasoning</vt:lpstr>
      <vt:lpstr>Overview of this lesson:  Logic and deductive reasoning</vt:lpstr>
      <vt:lpstr>Propositional equivalences</vt:lpstr>
      <vt:lpstr>Tautology, contradiction, contingency</vt:lpstr>
      <vt:lpstr>De Morgan’s Laws for logical propositions</vt:lpstr>
      <vt:lpstr>De Morgan’s Laws for logical propositions</vt:lpstr>
      <vt:lpstr>De Morgan’s Laws for logical propositions</vt:lpstr>
      <vt:lpstr>De Morgan’s Laws for logical propositions</vt:lpstr>
      <vt:lpstr>De Morgan’s Laws for logical propositions</vt:lpstr>
      <vt:lpstr>Basic logical equivalences (optional) </vt:lpstr>
      <vt:lpstr>Basic logical equivalences (optional) </vt:lpstr>
      <vt:lpstr>More logical equivalences (optional) </vt:lpstr>
      <vt:lpstr>Even more logical equivalences (optional) </vt:lpstr>
      <vt:lpstr>Proving logical equivalences with truth tables – exercise (optional)</vt:lpstr>
      <vt:lpstr>Applying logical equivalences: Simplifying logical expressions (opt.)</vt:lpstr>
      <vt:lpstr>Laws: Applications</vt:lpstr>
      <vt:lpstr>How can we apply laws in programming? </vt:lpstr>
      <vt:lpstr>How can we apply laws in programming?</vt:lpstr>
      <vt:lpstr>Exercises</vt:lpstr>
      <vt:lpstr>Deductive reasoning</vt:lpstr>
      <vt:lpstr>Deductive reasoning</vt:lpstr>
      <vt:lpstr>Deductive reasoning</vt:lpstr>
      <vt:lpstr>Deductive reasoning</vt:lpstr>
      <vt:lpstr>Deductive reasoning</vt:lpstr>
      <vt:lpstr>Deductive reasoning</vt:lpstr>
      <vt:lpstr>Validity and soundness</vt:lpstr>
      <vt:lpstr>Validity and soundness</vt:lpstr>
      <vt:lpstr>Proving validity </vt:lpstr>
      <vt:lpstr>Proving validity</vt:lpstr>
      <vt:lpstr>Rules of inference</vt:lpstr>
      <vt:lpstr>Modus ponens</vt:lpstr>
      <vt:lpstr>Modus tollens</vt:lpstr>
      <vt:lpstr>Hypothetical syllogism</vt:lpstr>
      <vt:lpstr>Exercise 2</vt:lpstr>
      <vt:lpstr>Exercise 3</vt:lpstr>
      <vt:lpstr>Exercise 4</vt:lpstr>
      <vt:lpstr>Summary Quiz</vt:lpstr>
      <vt:lpstr>Summary</vt:lpstr>
      <vt:lpstr>Summary</vt:lpstr>
      <vt:lpstr>Extra material - videos</vt:lpstr>
      <vt:lpstr>Logical equivalence and De Morgan’s Laws</vt:lpstr>
      <vt:lpstr>Validity</vt:lpstr>
      <vt:lpstr>Modus ponens</vt:lpstr>
      <vt:lpstr>Modus tollens</vt:lpstr>
      <vt:lpstr>Disjunctive syllogism</vt:lpstr>
      <vt:lpstr>Hypothetical syllogism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1: Foundations of Modeling</dc:title>
  <dc:creator>Dobrkovic, A.</dc:creator>
  <cp:lastModifiedBy>Dobrkovic, A. (Andrej)</cp:lastModifiedBy>
  <cp:revision>920</cp:revision>
  <dcterms:created xsi:type="dcterms:W3CDTF">2018-06-25T10:45:04Z</dcterms:created>
  <dcterms:modified xsi:type="dcterms:W3CDTF">2020-10-06T20:01:13Z</dcterms:modified>
</cp:coreProperties>
</file>