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698" r:id="rId2"/>
    <p:sldId id="699" r:id="rId3"/>
    <p:sldId id="320" r:id="rId4"/>
    <p:sldId id="632" r:id="rId5"/>
    <p:sldId id="558" r:id="rId6"/>
    <p:sldId id="634" r:id="rId7"/>
    <p:sldId id="633" r:id="rId8"/>
    <p:sldId id="636" r:id="rId9"/>
    <p:sldId id="638" r:id="rId10"/>
    <p:sldId id="637" r:id="rId11"/>
    <p:sldId id="639" r:id="rId12"/>
    <p:sldId id="640" r:id="rId13"/>
    <p:sldId id="641" r:id="rId14"/>
    <p:sldId id="642" r:id="rId15"/>
    <p:sldId id="643" r:id="rId16"/>
    <p:sldId id="644" r:id="rId17"/>
    <p:sldId id="645" r:id="rId18"/>
    <p:sldId id="646" r:id="rId19"/>
    <p:sldId id="648" r:id="rId20"/>
    <p:sldId id="650" r:id="rId21"/>
    <p:sldId id="652" r:id="rId22"/>
    <p:sldId id="653" r:id="rId23"/>
    <p:sldId id="655" r:id="rId24"/>
    <p:sldId id="656" r:id="rId25"/>
    <p:sldId id="657" r:id="rId26"/>
    <p:sldId id="658" r:id="rId27"/>
    <p:sldId id="659" r:id="rId28"/>
    <p:sldId id="660" r:id="rId29"/>
    <p:sldId id="661" r:id="rId30"/>
    <p:sldId id="662" r:id="rId31"/>
    <p:sldId id="663" r:id="rId32"/>
    <p:sldId id="664" r:id="rId33"/>
    <p:sldId id="665" r:id="rId34"/>
    <p:sldId id="666" r:id="rId35"/>
    <p:sldId id="668" r:id="rId36"/>
    <p:sldId id="669" r:id="rId37"/>
    <p:sldId id="670" r:id="rId38"/>
    <p:sldId id="671" r:id="rId39"/>
    <p:sldId id="672" r:id="rId40"/>
    <p:sldId id="673" r:id="rId41"/>
    <p:sldId id="674" r:id="rId42"/>
    <p:sldId id="676" r:id="rId43"/>
    <p:sldId id="675" r:id="rId44"/>
    <p:sldId id="684" r:id="rId45"/>
    <p:sldId id="686" r:id="rId46"/>
    <p:sldId id="688" r:id="rId47"/>
    <p:sldId id="687" r:id="rId48"/>
    <p:sldId id="689" r:id="rId49"/>
    <p:sldId id="690" r:id="rId50"/>
    <p:sldId id="691" r:id="rId51"/>
    <p:sldId id="692" r:id="rId52"/>
    <p:sldId id="693" r:id="rId53"/>
    <p:sldId id="695" r:id="rId54"/>
    <p:sldId id="696" r:id="rId55"/>
    <p:sldId id="697" r:id="rId56"/>
    <p:sldId id="635" r:id="rId57"/>
    <p:sldId id="351" r:id="rId58"/>
    <p:sldId id="352" r:id="rId59"/>
  </p:sldIdLst>
  <p:sldSz cx="12192000" cy="6858000"/>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rancken, J.L.M." initials="Vra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autoAdjust="0"/>
    <p:restoredTop sz="83333" autoAdjust="0"/>
  </p:normalViewPr>
  <p:slideViewPr>
    <p:cSldViewPr snapToGrid="0">
      <p:cViewPr varScale="1">
        <p:scale>
          <a:sx n="92" d="100"/>
          <a:sy n="92" d="100"/>
        </p:scale>
        <p:origin x="1304"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nl-NL">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49F1D8FA-9EBB-44F6-A8FA-28EE6A9EB8EF}" type="datetimeFigureOut">
              <a:rPr lang="nl-NL" smtClean="0">
                <a:uFillTx/>
              </a:rPr>
              <a:t>06-10-2020</a:t>
            </a:fld>
            <a:endParaRPr lang="nl-NL">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nl-NL">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nl-NL">
              <a:uFillTx/>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nl-NL">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C3CF2AA8-3FAA-400F-89DF-DA1AEEA89015}" type="slidenum">
              <a:rPr lang="nl-NL" smtClean="0">
                <a:uFillTx/>
              </a:rPr>
              <a:t>‹#›</a:t>
            </a:fld>
            <a:endParaRPr lang="nl-NL">
              <a:uFillTx/>
            </a:endParaRPr>
          </a:p>
        </p:txBody>
      </p:sp>
    </p:spTree>
    <p:extLst>
      <p:ext uri="{BB962C8B-B14F-4D97-AF65-F5344CB8AC3E}">
        <p14:creationId xmlns:p14="http://schemas.microsoft.com/office/powerpoint/2010/main" val="26145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a:t>
            </a:fld>
            <a:endParaRPr lang="nl-NL">
              <a:uFillTx/>
            </a:endParaRPr>
          </a:p>
        </p:txBody>
      </p:sp>
    </p:spTree>
    <p:extLst>
      <p:ext uri="{BB962C8B-B14F-4D97-AF65-F5344CB8AC3E}">
        <p14:creationId xmlns:p14="http://schemas.microsoft.com/office/powerpoint/2010/main" val="127823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a:t>
            </a:fld>
            <a:endParaRPr lang="nl-NL">
              <a:uFillTx/>
            </a:endParaRPr>
          </a:p>
        </p:txBody>
      </p:sp>
    </p:spTree>
    <p:extLst>
      <p:ext uri="{BB962C8B-B14F-4D97-AF65-F5344CB8AC3E}">
        <p14:creationId xmlns:p14="http://schemas.microsoft.com/office/powerpoint/2010/main" val="338562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a:t>
            </a:fld>
            <a:endParaRPr lang="nl-NL">
              <a:uFillTx/>
            </a:endParaRPr>
          </a:p>
        </p:txBody>
      </p:sp>
    </p:spTree>
    <p:extLst>
      <p:ext uri="{BB962C8B-B14F-4D97-AF65-F5344CB8AC3E}">
        <p14:creationId xmlns:p14="http://schemas.microsoft.com/office/powerpoint/2010/main" val="232677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4</a:t>
            </a:fld>
            <a:endParaRPr lang="nl-NL">
              <a:uFillTx/>
            </a:endParaRPr>
          </a:p>
        </p:txBody>
      </p:sp>
    </p:spTree>
    <p:extLst>
      <p:ext uri="{BB962C8B-B14F-4D97-AF65-F5344CB8AC3E}">
        <p14:creationId xmlns:p14="http://schemas.microsoft.com/office/powerpoint/2010/main" val="42550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7</a:t>
            </a:fld>
            <a:endParaRPr lang="nl-NL">
              <a:uFillTx/>
            </a:endParaRPr>
          </a:p>
        </p:txBody>
      </p:sp>
    </p:spTree>
    <p:extLst>
      <p:ext uri="{BB962C8B-B14F-4D97-AF65-F5344CB8AC3E}">
        <p14:creationId xmlns:p14="http://schemas.microsoft.com/office/powerpoint/2010/main" val="33993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20</a:t>
            </a:fld>
            <a:endParaRPr lang="nl-NL">
              <a:uFillTx/>
            </a:endParaRPr>
          </a:p>
        </p:txBody>
      </p:sp>
    </p:spTree>
    <p:extLst>
      <p:ext uri="{BB962C8B-B14F-4D97-AF65-F5344CB8AC3E}">
        <p14:creationId xmlns:p14="http://schemas.microsoft.com/office/powerpoint/2010/main" val="36308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specific conditions when you want to create infinite loop on purpose (mostly graphics and event driven</a:t>
            </a:r>
            <a:r>
              <a:rPr lang="en-US" baseline="0" dirty="0"/>
              <a:t> programming), and then break out of it for specific condition. These cases will not be considered in this course.</a:t>
            </a:r>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24</a:t>
            </a:fld>
            <a:endParaRPr lang="nl-NL">
              <a:uFillTx/>
            </a:endParaRPr>
          </a:p>
        </p:txBody>
      </p:sp>
    </p:spTree>
    <p:extLst>
      <p:ext uri="{BB962C8B-B14F-4D97-AF65-F5344CB8AC3E}">
        <p14:creationId xmlns:p14="http://schemas.microsoft.com/office/powerpoint/2010/main" val="320791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56</a:t>
            </a:fld>
            <a:endParaRPr lang="nl-NL">
              <a:uFillTx/>
            </a:endParaRPr>
          </a:p>
        </p:txBody>
      </p:sp>
    </p:spTree>
    <p:extLst>
      <p:ext uri="{BB962C8B-B14F-4D97-AF65-F5344CB8AC3E}">
        <p14:creationId xmlns:p14="http://schemas.microsoft.com/office/powerpoint/2010/main" val="148410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3540BC6B-DFCF-42F0-BEDA-60F5BD104C3C}"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674C2D0F-93AD-43FF-B791-D0F2C0B7CD5C}" type="datetime1">
              <a:rPr lang="en-US" smtClean="0">
                <a:uFillTx/>
              </a:rPr>
              <a:t>10/6/20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uFillTx/>
              </a:defRPr>
            </a:lvl1pPr>
          </a:lstStyle>
          <a:p>
            <a:r>
              <a:rPr lang="en-US">
                <a:uFillTx/>
              </a:rPr>
              <a:t>Click to edit Master title style</a:t>
            </a:r>
            <a:endParaRPr lang="en-US" dirty="0">
              <a:uFillTx/>
            </a:endParaRP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48F9599-7E16-4272-9CD2-4D3FDC8A39A4}"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uFillTx/>
              </a:defRPr>
            </a:lvl1pPr>
          </a:lstStyle>
          <a:p>
            <a:r>
              <a:rPr lang="en-US">
                <a:uFillTx/>
              </a:rPr>
              <a:t>Click to edit Master title style</a:t>
            </a:r>
            <a:endParaRPr lang="en-US" dirty="0">
              <a:uFillTx/>
            </a:endParaRP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uFillTx/>
                <a:latin typeface="+mj-lt"/>
                <a:ea typeface="+mj-ea"/>
                <a:cs typeface="+mj-cs"/>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marL="0" lvl="0" indent="0">
              <a:buNone/>
            </a:pPr>
            <a:r>
              <a:rPr lang="en-US">
                <a:uFillTx/>
              </a:rPr>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01A02E0F-BA26-4368-A374-77DE26814647}"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
        <p:nvSpPr>
          <p:cNvPr id="12" name="TextBox 11"/>
          <p:cNvSpPr txBox="1">
            <a:spLocks/>
          </p:cNvSpPr>
          <p:nvPr/>
        </p:nvSpPr>
        <p:spPr>
          <a:xfrm>
            <a:off x="898295" y="971253"/>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
        <p:nvSpPr>
          <p:cNvPr id="15" name="TextBox 14"/>
          <p:cNvSpPr txBox="1">
            <a:spLocks/>
          </p:cNvSpPr>
          <p:nvPr/>
        </p:nvSpPr>
        <p:spPr>
          <a:xfrm>
            <a:off x="9330490" y="2613787"/>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22650185-D268-4702-8DC7-A3A3D9185167}"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4A0CC-BE35-46EF-A1DA-B705497BBE45}" type="datetime1">
              <a:rPr lang="en-US" smtClean="0">
                <a:uFillTx/>
              </a:rPr>
              <a:t>10/6/20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3C2A22-B047-472F-BE1B-8648469F1EA9}" type="datetime1">
              <a:rPr lang="en-US" smtClean="0">
                <a:uFillTx/>
              </a:rPr>
              <a:t>10/6/20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p:txBody>
          <a:bodyPr vert="eaVert" anchor="t" anchorCtr="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8D44E838-D3C2-4DB1-AAB5-F1B495E3BDEF}"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40B4F030-F6C6-4EC4-8D1C-AFCD501D3972}"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idx="1"/>
          </p:nvPr>
        </p:nvSpPr>
        <p:spPr/>
        <p:txBody>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3"/>
          <p:cNvSpPr>
            <a:spLocks noGrp="1"/>
          </p:cNvSpPr>
          <p:nvPr>
            <p:ph type="dt" sz="half" idx="10"/>
          </p:nvPr>
        </p:nvSpPr>
        <p:spPr/>
        <p:txBody>
          <a:bodyPr/>
          <a:lstStyle/>
          <a:p>
            <a:fld id="{E5476CEE-9156-4328-B243-71BFB171C407}"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A0D6C73-154E-4680-A1F0-A4FD42ECECFB}" type="datetime1">
              <a:rPr lang="en-US" smtClean="0">
                <a:uFillTx/>
              </a:rPr>
              <a:t>10/6/20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6285E47C-D55E-4B1B-AB93-D75D6DF51E72}" type="datetime1">
              <a:rPr lang="en-US" smtClean="0">
                <a:uFillTx/>
              </a:rPr>
              <a:t>10/6/20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73295D31-BE29-463E-BE52-8C0D51518F28}" type="datetime1">
              <a:rPr lang="en-US" smtClean="0">
                <a:uFillTx/>
              </a:rPr>
              <a:t>10/6/20</a:t>
            </a:fld>
            <a:endParaRPr lang="en-US" dirty="0">
              <a:uFillTx/>
            </a:endParaRPr>
          </a:p>
        </p:txBody>
      </p:sp>
      <p:sp>
        <p:nvSpPr>
          <p:cNvPr id="8" name="Footer Placeholder 7"/>
          <p:cNvSpPr>
            <a:spLocks noGrp="1"/>
          </p:cNvSpPr>
          <p:nvPr>
            <p:ph type="ftr" sz="quarter" idx="11"/>
          </p:nvPr>
        </p:nvSpPr>
        <p:spPr/>
        <p:txBody>
          <a:bodyPr/>
          <a:lstStyle/>
          <a:p>
            <a:endParaRPr lang="en-US" dirty="0">
              <a:uFillTx/>
            </a:endParaRPr>
          </a:p>
        </p:txBody>
      </p:sp>
      <p:sp>
        <p:nvSpPr>
          <p:cNvPr id="9" name="Slide Number Placeholder 8"/>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7" name="Date Placeholder 2"/>
          <p:cNvSpPr>
            <a:spLocks noGrp="1"/>
          </p:cNvSpPr>
          <p:nvPr>
            <p:ph type="dt" sz="half" idx="10"/>
          </p:nvPr>
        </p:nvSpPr>
        <p:spPr/>
        <p:txBody>
          <a:bodyPr/>
          <a:lstStyle/>
          <a:p>
            <a:fld id="{39188A25-A5AA-4757-8C98-6193C361AD71}" type="datetime1">
              <a:rPr lang="en-US" smtClean="0">
                <a:uFillTx/>
              </a:rPr>
              <a:t>10/6/20</a:t>
            </a:fld>
            <a:endParaRPr lang="en-US" dirty="0">
              <a:uFillTx/>
            </a:endParaRPr>
          </a:p>
        </p:txBody>
      </p:sp>
      <p:sp>
        <p:nvSpPr>
          <p:cNvPr id="5" name="Footer Placeholder 3"/>
          <p:cNvSpPr>
            <a:spLocks noGrp="1"/>
          </p:cNvSpPr>
          <p:nvPr>
            <p:ph type="ftr" sz="quarter" idx="11"/>
          </p:nvPr>
        </p:nvSpPr>
        <p:spPr/>
        <p:txBody>
          <a:bodyPr/>
          <a:lstStyle/>
          <a:p>
            <a:endParaRPr lang="en-US" dirty="0">
              <a:uFillTx/>
            </a:endParaRPr>
          </a:p>
        </p:txBody>
      </p:sp>
      <p:sp>
        <p:nvSpPr>
          <p:cNvPr id="6" name="Slide Number Placeholder 4"/>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D534CD-B77A-4B1F-9454-6F05240B6924}" type="datetime1">
              <a:rPr lang="en-US" smtClean="0">
                <a:uFillTx/>
              </a:rPr>
              <a:t>10/6/20</a:t>
            </a:fld>
            <a:endParaRPr lang="en-US" dirty="0">
              <a:uFillTx/>
            </a:endParaRPr>
          </a:p>
        </p:txBody>
      </p:sp>
      <p:sp>
        <p:nvSpPr>
          <p:cNvPr id="5" name="Footer Placeholder 2"/>
          <p:cNvSpPr>
            <a:spLocks noGrp="1"/>
          </p:cNvSpPr>
          <p:nvPr>
            <p:ph type="ftr" sz="quarter" idx="11"/>
          </p:nvPr>
        </p:nvSpPr>
        <p:spPr/>
        <p:txBody>
          <a:bodyPr/>
          <a:lstStyle/>
          <a:p>
            <a:endParaRPr lang="en-US" dirty="0">
              <a:uFillTx/>
            </a:endParaRPr>
          </a:p>
        </p:txBody>
      </p:sp>
      <p:sp>
        <p:nvSpPr>
          <p:cNvPr id="6" name="Slide Number Placeholder 3"/>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uFillTx/>
              </a:defRPr>
            </a:lvl1pPr>
          </a:lstStyle>
          <a:p>
            <a:r>
              <a:rPr lang="en-US">
                <a:uFillTx/>
              </a:rPr>
              <a:t>Click to edit Master title style</a:t>
            </a:r>
            <a:endParaRPr lang="en-US" dirty="0">
              <a:uFillTx/>
            </a:endParaRP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a:uFillTx/>
              </a:defRPr>
            </a:lvl8pPr>
            <a:lvl9pPr>
              <a:defRPr sz="14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7" name="Date Placeholder 4"/>
          <p:cNvSpPr>
            <a:spLocks noGrp="1"/>
          </p:cNvSpPr>
          <p:nvPr>
            <p:ph type="dt" sz="half" idx="10"/>
          </p:nvPr>
        </p:nvSpPr>
        <p:spPr/>
        <p:txBody>
          <a:bodyPr/>
          <a:lstStyle/>
          <a:p>
            <a:fld id="{EB554BB2-A89F-401F-97FA-3EA800777BD8}" type="datetime1">
              <a:rPr lang="en-US" smtClean="0">
                <a:uFillTx/>
              </a:rPr>
              <a:t>10/6/20</a:t>
            </a:fld>
            <a:endParaRPr lang="en-US" dirty="0">
              <a:uFillTx/>
            </a:endParaRPr>
          </a:p>
        </p:txBody>
      </p:sp>
      <p:sp>
        <p:nvSpPr>
          <p:cNvPr id="5" name="Footer Placeholder 5"/>
          <p:cNvSpPr>
            <a:spLocks noGrp="1"/>
          </p:cNvSpPr>
          <p:nvPr>
            <p:ph type="ftr" sz="quarter" idx="11"/>
          </p:nvPr>
        </p:nvSpPr>
        <p:spPr/>
        <p:txBody>
          <a:bodyPr/>
          <a:lstStyle/>
          <a:p>
            <a:endParaRPr lang="en-US" dirty="0">
              <a:uFillTx/>
            </a:endParaRPr>
          </a:p>
        </p:txBody>
      </p:sp>
      <p:sp>
        <p:nvSpPr>
          <p:cNvPr id="6"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3A016A5E-82B2-4C74-A76B-CEA05DABE5C6}" type="datetime1">
              <a:rPr lang="en-US" smtClean="0">
                <a:uFillTx/>
              </a:rPr>
              <a:t>10/6/20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srcRect l="35640"/>
          <a:stretch/>
        </p:blipFill>
        <p:spPr>
          <a:xfrm>
            <a:off x="0" y="2892347"/>
            <a:ext cx="1522412" cy="2365453"/>
          </a:xfrm>
          <a:prstGeom prst="rect">
            <a:avLst/>
          </a:prstGeom>
        </p:spPr>
      </p:pic>
      <p:sp>
        <p:nvSpPr>
          <p:cNvPr id="16" name="Oval 15"/>
          <p:cNvSpPr>
            <a:spLocks/>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srcRect b="23320"/>
          <a:stretch/>
        </p:blipFill>
        <p:spPr>
          <a:xfrm>
            <a:off x="8605878" y="6096000"/>
            <a:ext cx="993734" cy="762000"/>
          </a:xfrm>
          <a:prstGeom prst="rect">
            <a:avLst/>
          </a:prstGeom>
        </p:spPr>
      </p:pic>
      <p:sp>
        <p:nvSpPr>
          <p:cNvPr id="14" name="Rectangle 13"/>
          <p:cNvSpPr>
            <a:spLocks/>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uFillTx/>
              </a:defRPr>
            </a:lvl1pPr>
          </a:lstStyle>
          <a:p>
            <a:fld id="{C6804D62-C1CD-4B7B-B41B-F310F51B0832}" type="datetime1">
              <a:rPr lang="en-US" smtClean="0">
                <a:uFillTx/>
              </a:rPr>
              <a:t>10/6/20</a:t>
            </a:fld>
            <a:endParaRPr lang="en-US" dirty="0">
              <a:uFillTx/>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uFillTx/>
              </a:defRPr>
            </a:lvl1pPr>
          </a:lstStyle>
          <a:p>
            <a:endParaRPr lang="en-US" dirty="0">
              <a:uFillTx/>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uFillTx/>
              </a:defRPr>
            </a:lvl1pPr>
          </a:lstStyle>
          <a:p>
            <a:fld id="{D57F1E4F-1CFF-5643-939E-02111984F565}" type="slidenum">
              <a:rPr lang="en-US" dirty="0">
                <a:uFillTx/>
              </a:rPr>
              <a:t>‹#›</a:t>
            </a:fld>
            <a:endParaRPr lang="en-US" dirty="0">
              <a:uFillTx/>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uFillTx/>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uFillTx/>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uFillTx/>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9pPr>
    </p:bodyStyle>
    <p:other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4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89687"/>
            <a:ext cx="8825658" cy="2727176"/>
          </a:xfrm>
        </p:spPr>
        <p:txBody>
          <a:bodyPr/>
          <a:lstStyle/>
          <a:p>
            <a:r>
              <a:rPr lang="en-US" sz="3200" b="1" dirty="0">
                <a:uFillTx/>
              </a:rPr>
              <a:t>Analysis 1:</a:t>
            </a:r>
            <a:r>
              <a:rPr lang="en-US" sz="4400" b="1" dirty="0">
                <a:uFillTx/>
              </a:rPr>
              <a:t> </a:t>
            </a:r>
            <a:r>
              <a:rPr lang="en-US" sz="3600" b="1" dirty="0">
                <a:uFillTx/>
              </a:rPr>
              <a:t>Foundations of Modeling</a:t>
            </a:r>
            <a:br>
              <a:rPr lang="en-US" sz="3600" b="1" dirty="0">
                <a:uFillTx/>
              </a:rPr>
            </a:br>
            <a:br>
              <a:rPr lang="en-US" sz="3600" b="1" dirty="0"/>
            </a:br>
            <a:br>
              <a:rPr lang="en-US" sz="3600" b="1" dirty="0"/>
            </a:br>
            <a:r>
              <a:rPr lang="en-US" sz="2400" dirty="0"/>
              <a:t>Lesson</a:t>
            </a:r>
            <a:r>
              <a:rPr lang="en-US" sz="2400" dirty="0">
                <a:uFillTx/>
              </a:rPr>
              <a:t> 4.2:</a:t>
            </a:r>
            <a:br>
              <a:rPr lang="en-US" sz="4400" dirty="0">
                <a:uFillTx/>
              </a:rPr>
            </a:br>
            <a:r>
              <a:rPr lang="en-US" sz="3200" dirty="0"/>
              <a:t>Cyclic algorithms</a:t>
            </a:r>
            <a:endParaRPr lang="en-US" sz="4400" dirty="0">
              <a:uFillTx/>
            </a:endParaRPr>
          </a:p>
        </p:txBody>
      </p:sp>
      <p:sp>
        <p:nvSpPr>
          <p:cNvPr id="3" name="Subtitle 2"/>
          <p:cNvSpPr>
            <a:spLocks noGrp="1"/>
          </p:cNvSpPr>
          <p:nvPr>
            <p:ph type="subTitle" idx="1"/>
          </p:nvPr>
        </p:nvSpPr>
        <p:spPr/>
        <p:txBody>
          <a:bodyPr/>
          <a:lstStyle/>
          <a:p>
            <a:r>
              <a:rPr lang="nl-NL" dirty="0">
                <a:uFillTx/>
              </a:rPr>
              <a:t>Analysis Team, 2020/2021</a:t>
            </a:r>
          </a:p>
        </p:txBody>
      </p:sp>
      <p:pic>
        <p:nvPicPr>
          <p:cNvPr id="4" name="Picture 3"/>
          <p:cNvPicPr>
            <a:picLocks noChangeAspect="1"/>
          </p:cNvPicPr>
          <p:nvPr/>
        </p:nvPicPr>
        <p:blipFill>
          <a:blip r:embed="rId3"/>
          <a:stretch>
            <a:fillRect/>
          </a:stretch>
        </p:blipFill>
        <p:spPr>
          <a:xfrm>
            <a:off x="10300130" y="5326534"/>
            <a:ext cx="1239022" cy="1239022"/>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1</a:t>
            </a:fld>
            <a:endParaRPr lang="en-US" dirty="0">
              <a:uFillTx/>
            </a:endParaRPr>
          </a:p>
        </p:txBody>
      </p:sp>
    </p:spTree>
    <p:extLst>
      <p:ext uri="{BB962C8B-B14F-4D97-AF65-F5344CB8AC3E}">
        <p14:creationId xmlns:p14="http://schemas.microsoft.com/office/powerpoint/2010/main" val="195428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3" name="Content Placeholder 2"/>
          <p:cNvSpPr>
            <a:spLocks noGrp="1"/>
          </p:cNvSpPr>
          <p:nvPr>
            <p:ph idx="1"/>
          </p:nvPr>
        </p:nvSpPr>
        <p:spPr/>
        <p:txBody>
          <a:bodyPr/>
          <a:lstStyle/>
          <a:p>
            <a:r>
              <a:rPr lang="en-US" dirty="0"/>
              <a:t>In this course we will focus only on cycles where the condition is evaluated BEFORE the body.</a:t>
            </a:r>
          </a:p>
          <a:p>
            <a:endParaRPr lang="en-US" dirty="0"/>
          </a:p>
          <a:p>
            <a:r>
              <a:rPr lang="en-US" dirty="0"/>
              <a:t>In Python we will learn to use two loops:</a:t>
            </a:r>
          </a:p>
          <a:p>
            <a:pPr lvl="1"/>
            <a:r>
              <a:rPr lang="en-US" b="1" dirty="0">
                <a:solidFill>
                  <a:srgbClr val="FFC000"/>
                </a:solidFill>
              </a:rPr>
              <a:t>While</a:t>
            </a:r>
            <a:r>
              <a:rPr lang="en-US" dirty="0">
                <a:solidFill>
                  <a:srgbClr val="FFC000"/>
                </a:solidFill>
              </a:rPr>
              <a:t> </a:t>
            </a:r>
            <a:r>
              <a:rPr lang="en-US" dirty="0"/>
              <a:t>loop,</a:t>
            </a:r>
          </a:p>
          <a:p>
            <a:pPr lvl="1"/>
            <a:r>
              <a:rPr lang="en-US" b="1" dirty="0">
                <a:solidFill>
                  <a:srgbClr val="FFC000"/>
                </a:solidFill>
              </a:rPr>
              <a:t>For</a:t>
            </a:r>
            <a:r>
              <a:rPr lang="en-US" dirty="0">
                <a:solidFill>
                  <a:srgbClr val="FFC000"/>
                </a:solidFill>
              </a:rPr>
              <a:t> </a:t>
            </a:r>
            <a:r>
              <a:rPr lang="en-US" dirty="0"/>
              <a:t>loop.</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10</a:t>
            </a:fld>
            <a:endParaRPr lang="en-US" dirty="0">
              <a:uFillTx/>
            </a:endParaRPr>
          </a:p>
        </p:txBody>
      </p:sp>
    </p:spTree>
    <p:extLst>
      <p:ext uri="{BB962C8B-B14F-4D97-AF65-F5344CB8AC3E}">
        <p14:creationId xmlns:p14="http://schemas.microsoft.com/office/powerpoint/2010/main" val="31065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11</a:t>
            </a:fld>
            <a:endParaRPr lang="en-US" dirty="0">
              <a:uFillTx/>
            </a:endParaRPr>
          </a:p>
        </p:txBody>
      </p:sp>
    </p:spTree>
    <p:extLst>
      <p:ext uri="{BB962C8B-B14F-4D97-AF65-F5344CB8AC3E}">
        <p14:creationId xmlns:p14="http://schemas.microsoft.com/office/powerpoint/2010/main" val="418850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lstStyle/>
          <a:p>
            <a:r>
              <a:rPr lang="en-US" dirty="0"/>
              <a:t>While loop is a control flow statement.</a:t>
            </a:r>
          </a:p>
          <a:p>
            <a:r>
              <a:rPr lang="en-US" dirty="0"/>
              <a:t>As long as the condition is satisfied, the steps in the body will be executed repeatedly.</a:t>
            </a:r>
          </a:p>
          <a:p>
            <a:endParaRPr lang="en-US" dirty="0"/>
          </a:p>
          <a:p>
            <a:r>
              <a:rPr lang="en-US" dirty="0"/>
              <a:t>Please note: although the steps will be executed over and over again, the variables (are expected) to change. That is the main purpose of while loop.</a:t>
            </a:r>
          </a:p>
          <a:p>
            <a:endParaRPr lang="en-US" dirty="0"/>
          </a:p>
          <a:p>
            <a:r>
              <a:rPr lang="en-US" dirty="0"/>
              <a:t>Every other loop can be written as the while loop.</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12</a:t>
            </a:fld>
            <a:endParaRPr lang="en-US" dirty="0">
              <a:uFillTx/>
            </a:endParaRPr>
          </a:p>
        </p:txBody>
      </p:sp>
    </p:spTree>
    <p:extLst>
      <p:ext uri="{BB962C8B-B14F-4D97-AF65-F5344CB8AC3E}">
        <p14:creationId xmlns:p14="http://schemas.microsoft.com/office/powerpoint/2010/main" val="288403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a:t>
            </a:r>
          </a:p>
        </p:txBody>
      </p:sp>
      <p:sp>
        <p:nvSpPr>
          <p:cNvPr id="3" name="Content Placeholder 2"/>
          <p:cNvSpPr>
            <a:spLocks noGrp="1"/>
          </p:cNvSpPr>
          <p:nvPr>
            <p:ph idx="1"/>
          </p:nvPr>
        </p:nvSpPr>
        <p:spPr/>
        <p:txBody>
          <a:bodyPr/>
          <a:lstStyle/>
          <a:p>
            <a:r>
              <a:rPr lang="en-US" dirty="0"/>
              <a:t>To understand while loop, let’s dive in into a typical problem …</a:t>
            </a:r>
          </a:p>
          <a:p>
            <a:endParaRPr lang="en-US" dirty="0"/>
          </a:p>
          <a:p>
            <a:r>
              <a:rPr lang="en-US" dirty="0"/>
              <a:t>Problem statement: Write an algorithm that </a:t>
            </a:r>
            <a:r>
              <a:rPr lang="en-US"/>
              <a:t>will calculate </a:t>
            </a:r>
            <a:r>
              <a:rPr lang="en-US" dirty="0"/>
              <a:t>the sum of N numbers inputted. The numbers are read from the standard input as long as the user doesn’t enter 0. Upon entering 0, the cycle should stop and the sum should be printed out.</a:t>
            </a:r>
          </a:p>
          <a:p>
            <a:endParaRPr lang="en-US" dirty="0"/>
          </a:p>
          <a:p>
            <a:r>
              <a:rPr lang="en-US" dirty="0"/>
              <a:t>Note: Remember our “Max” example in lesson 6? </a:t>
            </a:r>
          </a:p>
          <a:p>
            <a:r>
              <a:rPr lang="en-US" dirty="0"/>
              <a:t>This time we will apply the similar procedure </a:t>
            </a:r>
          </a:p>
          <a:p>
            <a:pPr marL="0" indent="0">
              <a:buNone/>
            </a:pPr>
            <a:r>
              <a:rPr lang="en-US" dirty="0"/>
              <a:t>	but inside of a loop.</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13</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2199" y="4647157"/>
            <a:ext cx="911352" cy="1371600"/>
          </a:xfrm>
          <a:prstGeom prst="rect">
            <a:avLst/>
          </a:prstGeom>
        </p:spPr>
      </p:pic>
    </p:spTree>
    <p:extLst>
      <p:ext uri="{BB962C8B-B14F-4D97-AF65-F5344CB8AC3E}">
        <p14:creationId xmlns:p14="http://schemas.microsoft.com/office/powerpoint/2010/main" val="55723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a:t>
            </a:r>
          </a:p>
        </p:txBody>
      </p:sp>
      <p:sp>
        <p:nvSpPr>
          <p:cNvPr id="3" name="Content Placeholder 2"/>
          <p:cNvSpPr>
            <a:spLocks noGrp="1"/>
          </p:cNvSpPr>
          <p:nvPr>
            <p:ph idx="1"/>
          </p:nvPr>
        </p:nvSpPr>
        <p:spPr/>
        <p:txBody>
          <a:bodyPr/>
          <a:lstStyle/>
          <a:p>
            <a:r>
              <a:rPr lang="en-US" dirty="0"/>
              <a:t>To solve this problem we can use the following algorithm:</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14</a:t>
            </a:fld>
            <a:endParaRPr lang="en-US" dirty="0">
              <a:uFillTx/>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696" y="2578440"/>
            <a:ext cx="2518514" cy="4001377"/>
          </a:xfrm>
          <a:prstGeom prst="rect">
            <a:avLst/>
          </a:prstGeom>
        </p:spPr>
      </p:pic>
    </p:spTree>
    <p:extLst>
      <p:ext uri="{BB962C8B-B14F-4D97-AF65-F5344CB8AC3E}">
        <p14:creationId xmlns:p14="http://schemas.microsoft.com/office/powerpoint/2010/main" val="301053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uFillTx/>
              </a:rPr>
              <a:t>15</a:t>
            </a:fld>
            <a:endParaRPr lang="en-US" dirty="0">
              <a:uFillTx/>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56" y="449015"/>
            <a:ext cx="3883852" cy="6170605"/>
          </a:xfrm>
          <a:prstGeom prst="rect">
            <a:avLst/>
          </a:prstGeom>
        </p:spPr>
      </p:pic>
      <p:sp>
        <p:nvSpPr>
          <p:cNvPr id="8" name="Rectangle 7"/>
          <p:cNvSpPr/>
          <p:nvPr/>
        </p:nvSpPr>
        <p:spPr>
          <a:xfrm>
            <a:off x="951978" y="2542783"/>
            <a:ext cx="3557392" cy="2492680"/>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9" name="Rounded Rectangle 8"/>
          <p:cNvSpPr/>
          <p:nvPr/>
        </p:nvSpPr>
        <p:spPr>
          <a:xfrm>
            <a:off x="1315233" y="2630466"/>
            <a:ext cx="2379946" cy="538619"/>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ounded Rectangle 9"/>
          <p:cNvSpPr/>
          <p:nvPr/>
        </p:nvSpPr>
        <p:spPr>
          <a:xfrm>
            <a:off x="1315233" y="3265007"/>
            <a:ext cx="2379946" cy="1294467"/>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09371" y="2041742"/>
            <a:ext cx="1590804" cy="713984"/>
          </a:xfrm>
          <a:prstGeom prst="straightConnector1">
            <a:avLst/>
          </a:prstGeom>
          <a:ln w="76200">
            <a:tailEnd type="triangle"/>
          </a:ln>
        </p:spPr>
        <p:style>
          <a:lnRef idx="1">
            <a:schemeClr val="accent1"/>
          </a:lnRef>
          <a:fillRef idx="0">
            <a:schemeClr val="accent1"/>
          </a:fillRef>
          <a:effectRef idx="1">
            <a:schemeClr val="accent1"/>
          </a:effectRef>
          <a:fontRef idx="minor">
            <a:schemeClr val="tx1"/>
          </a:fontRef>
        </p:style>
      </p:cxnSp>
      <p:sp>
        <p:nvSpPr>
          <p:cNvPr id="15" name="TextBox 14"/>
          <p:cNvSpPr txBox="1"/>
          <p:nvPr/>
        </p:nvSpPr>
        <p:spPr>
          <a:xfrm>
            <a:off x="6300592" y="1810909"/>
            <a:ext cx="177869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solidFill>
                  <a:schemeClr val="tx1"/>
                </a:solidFill>
              </a:rPr>
              <a:t>while loop</a:t>
            </a:r>
          </a:p>
        </p:txBody>
      </p:sp>
      <p:cxnSp>
        <p:nvCxnSpPr>
          <p:cNvPr id="16" name="Straight Arrow Connector 15"/>
          <p:cNvCxnSpPr>
            <a:endCxn id="9" idx="3"/>
          </p:cNvCxnSpPr>
          <p:nvPr/>
        </p:nvCxnSpPr>
        <p:spPr>
          <a:xfrm flipH="1" flipV="1">
            <a:off x="3695179" y="2899776"/>
            <a:ext cx="2404996" cy="93429"/>
          </a:xfrm>
          <a:prstGeom prst="straightConnector1">
            <a:avLst/>
          </a:prstGeom>
          <a:ln w="76200">
            <a:solidFill>
              <a:srgbClr val="00B050"/>
            </a:solidFill>
            <a:tailEnd type="triangle"/>
          </a:ln>
        </p:spPr>
        <p:style>
          <a:lnRef idx="1">
            <a:schemeClr val="accent1"/>
          </a:lnRef>
          <a:fillRef idx="0">
            <a:schemeClr val="accent1"/>
          </a:fillRef>
          <a:effectRef idx="1">
            <a:schemeClr val="accent1"/>
          </a:effectRef>
          <a:fontRef idx="minor">
            <a:schemeClr val="tx1"/>
          </a:fontRef>
        </p:style>
      </p:cxnSp>
      <p:sp>
        <p:nvSpPr>
          <p:cNvPr id="19" name="TextBox 18"/>
          <p:cNvSpPr txBox="1"/>
          <p:nvPr/>
        </p:nvSpPr>
        <p:spPr>
          <a:xfrm>
            <a:off x="6300592" y="2755726"/>
            <a:ext cx="1778696"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dirty="0">
                <a:solidFill>
                  <a:schemeClr val="tx1"/>
                </a:solidFill>
              </a:rPr>
              <a:t>condition</a:t>
            </a:r>
          </a:p>
        </p:txBody>
      </p:sp>
      <p:sp>
        <p:nvSpPr>
          <p:cNvPr id="21" name="TextBox 20"/>
          <p:cNvSpPr txBox="1"/>
          <p:nvPr/>
        </p:nvSpPr>
        <p:spPr>
          <a:xfrm>
            <a:off x="6300592" y="3681407"/>
            <a:ext cx="1778696"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dirty="0">
                <a:solidFill>
                  <a:schemeClr val="tx1"/>
                </a:solidFill>
              </a:rPr>
              <a:t>body</a:t>
            </a:r>
          </a:p>
        </p:txBody>
      </p:sp>
      <p:cxnSp>
        <p:nvCxnSpPr>
          <p:cNvPr id="22" name="Straight Arrow Connector 21"/>
          <p:cNvCxnSpPr/>
          <p:nvPr/>
        </p:nvCxnSpPr>
        <p:spPr>
          <a:xfrm flipH="1" flipV="1">
            <a:off x="3732758" y="3818810"/>
            <a:ext cx="2404996" cy="93429"/>
          </a:xfrm>
          <a:prstGeom prst="straightConnector1">
            <a:avLst/>
          </a:prstGeom>
          <a:ln w="76200">
            <a:solidFill>
              <a:srgbClr val="00B050"/>
            </a:solidFill>
            <a:tailEnd type="triangle"/>
          </a:ln>
        </p:spPr>
        <p:style>
          <a:lnRef idx="1">
            <a:schemeClr val="accent1"/>
          </a:lnRef>
          <a:fillRef idx="0">
            <a:schemeClr val="accent1"/>
          </a:fillRef>
          <a:effectRef idx="1">
            <a:schemeClr val="accent1"/>
          </a:effectRef>
          <a:fontRef idx="minor">
            <a:schemeClr val="tx1"/>
          </a:fontRef>
        </p:style>
      </p:cxnSp>
      <p:sp>
        <p:nvSpPr>
          <p:cNvPr id="23" name="Oval 22"/>
          <p:cNvSpPr/>
          <p:nvPr/>
        </p:nvSpPr>
        <p:spPr>
          <a:xfrm>
            <a:off x="1039660" y="1288626"/>
            <a:ext cx="2931091" cy="1182132"/>
          </a:xfrm>
          <a:prstGeom prst="ellipse">
            <a:avLst/>
          </a:prstGeom>
          <a:noFill/>
          <a:ln w="76200">
            <a:solidFill>
              <a:srgbClr val="0070C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Oval 23"/>
          <p:cNvSpPr/>
          <p:nvPr/>
        </p:nvSpPr>
        <p:spPr>
          <a:xfrm>
            <a:off x="1039660" y="4885520"/>
            <a:ext cx="2931091" cy="650984"/>
          </a:xfrm>
          <a:prstGeom prst="ellipse">
            <a:avLst/>
          </a:prstGeom>
          <a:noFill/>
          <a:ln w="76200">
            <a:solidFill>
              <a:srgbClr val="0070C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5" name="TextBox 24"/>
          <p:cNvSpPr txBox="1"/>
          <p:nvPr/>
        </p:nvSpPr>
        <p:spPr>
          <a:xfrm>
            <a:off x="8342334" y="1099439"/>
            <a:ext cx="3671198" cy="461665"/>
          </a:xfrm>
          <a:prstGeom prst="rect">
            <a:avLst/>
          </a:prstGeom>
        </p:spPr>
        <p:txBody>
          <a:bodyPr wrap="none" rtlCol="0">
            <a:spAutoFit/>
          </a:bodyPr>
          <a:lstStyle/>
          <a:p>
            <a:r>
              <a:rPr lang="en-US" sz="2400" dirty="0"/>
              <a:t>Steps before while loop</a:t>
            </a:r>
          </a:p>
        </p:txBody>
      </p:sp>
      <p:sp>
        <p:nvSpPr>
          <p:cNvPr id="26" name="TextBox 25"/>
          <p:cNvSpPr txBox="1"/>
          <p:nvPr/>
        </p:nvSpPr>
        <p:spPr>
          <a:xfrm>
            <a:off x="8342334" y="5035463"/>
            <a:ext cx="3373039" cy="461665"/>
          </a:xfrm>
          <a:prstGeom prst="rect">
            <a:avLst/>
          </a:prstGeom>
        </p:spPr>
        <p:txBody>
          <a:bodyPr wrap="none" rtlCol="0">
            <a:spAutoFit/>
          </a:bodyPr>
          <a:lstStyle/>
          <a:p>
            <a:r>
              <a:rPr lang="en-US" sz="2400" dirty="0"/>
              <a:t>Steps after while loop</a:t>
            </a:r>
          </a:p>
        </p:txBody>
      </p:sp>
      <p:cxnSp>
        <p:nvCxnSpPr>
          <p:cNvPr id="27" name="Straight Arrow Connector 26"/>
          <p:cNvCxnSpPr>
            <a:stCxn id="25" idx="1"/>
          </p:cNvCxnSpPr>
          <p:nvPr/>
        </p:nvCxnSpPr>
        <p:spPr>
          <a:xfrm flipH="1">
            <a:off x="4146117" y="1330272"/>
            <a:ext cx="4196217" cy="535590"/>
          </a:xfrm>
          <a:prstGeom prst="straightConnector1">
            <a:avLst/>
          </a:prstGeom>
          <a:ln w="76200">
            <a:solidFill>
              <a:srgbClr val="0070C0"/>
            </a:solidFill>
            <a:tailEnd type="triangle"/>
          </a:ln>
        </p:spPr>
        <p:style>
          <a:lnRef idx="1">
            <a:schemeClr val="accent1"/>
          </a:lnRef>
          <a:fillRef idx="0">
            <a:schemeClr val="accent1"/>
          </a:fillRef>
          <a:effectRef idx="1">
            <a:schemeClr val="accent1"/>
          </a:effectRef>
          <a:fontRef idx="minor">
            <a:schemeClr val="tx1"/>
          </a:fontRef>
        </p:style>
      </p:cxnSp>
      <p:cxnSp>
        <p:nvCxnSpPr>
          <p:cNvPr id="30" name="Straight Arrow Connector 29"/>
          <p:cNvCxnSpPr>
            <a:stCxn id="26" idx="1"/>
          </p:cNvCxnSpPr>
          <p:nvPr/>
        </p:nvCxnSpPr>
        <p:spPr>
          <a:xfrm flipH="1" flipV="1">
            <a:off x="4146117" y="5179513"/>
            <a:ext cx="4196217" cy="86783"/>
          </a:xfrm>
          <a:prstGeom prst="straightConnector1">
            <a:avLst/>
          </a:prstGeom>
          <a:ln w="76200">
            <a:solidFill>
              <a:srgbClr val="0070C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8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1+#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par>
                          <p:cTn id="38" fill="hold">
                            <p:stCondLst>
                              <p:cond delay="500"/>
                            </p:stCondLst>
                            <p:childTnLst>
                              <p:par>
                                <p:cTn id="39" presetID="2" presetClass="entr" presetSubtype="2"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1+#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randombar(horizontal)">
                                      <p:cBhvr>
                                        <p:cTn id="52" dur="500"/>
                                        <p:tgtEl>
                                          <p:spTgt spid="23"/>
                                        </p:tgtEl>
                                      </p:cBhvr>
                                    </p:animEffect>
                                  </p:childTnLst>
                                </p:cTn>
                              </p:par>
                            </p:childTnLst>
                          </p:cTn>
                        </p:par>
                        <p:par>
                          <p:cTn id="53" fill="hold">
                            <p:stCondLst>
                              <p:cond delay="500"/>
                            </p:stCondLst>
                            <p:childTnLst>
                              <p:par>
                                <p:cTn id="54" presetID="2" presetClass="entr" presetSubtype="3"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1+#ppt_w/2"/>
                                          </p:val>
                                        </p:tav>
                                        <p:tav tm="100000">
                                          <p:val>
                                            <p:strVal val="#ppt_x"/>
                                          </p:val>
                                        </p:tav>
                                      </p:tavLst>
                                    </p:anim>
                                    <p:anim calcmode="lin" valueType="num">
                                      <p:cBhvr additive="base">
                                        <p:cTn id="57" dur="500" fill="hold"/>
                                        <p:tgtEl>
                                          <p:spTgt spid="27"/>
                                        </p:tgtEl>
                                        <p:attrNameLst>
                                          <p:attrName>ppt_y</p:attrName>
                                        </p:attrNameLst>
                                      </p:cBhvr>
                                      <p:tavLst>
                                        <p:tav tm="0">
                                          <p:val>
                                            <p:strVal val="0-#ppt_h/2"/>
                                          </p:val>
                                        </p:tav>
                                        <p:tav tm="100000">
                                          <p:val>
                                            <p:strVal val="#ppt_y"/>
                                          </p:val>
                                        </p:tav>
                                      </p:tavLst>
                                    </p:anim>
                                  </p:childTnLst>
                                </p:cTn>
                              </p:par>
                            </p:childTnLst>
                          </p:cTn>
                        </p:par>
                        <p:par>
                          <p:cTn id="58" fill="hold">
                            <p:stCondLst>
                              <p:cond delay="1000"/>
                            </p:stCondLst>
                            <p:childTnLst>
                              <p:par>
                                <p:cTn id="59" presetID="2" presetClass="entr" presetSubtype="2"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1+#ppt_w/2"/>
                                          </p:val>
                                        </p:tav>
                                        <p:tav tm="100000">
                                          <p:val>
                                            <p:strVal val="#ppt_x"/>
                                          </p:val>
                                        </p:tav>
                                      </p:tavLst>
                                    </p:anim>
                                    <p:anim calcmode="lin" valueType="num">
                                      <p:cBhvr additive="base">
                                        <p:cTn id="62" dur="500" fill="hold"/>
                                        <p:tgtEl>
                                          <p:spTgt spid="25"/>
                                        </p:tgtEl>
                                        <p:attrNameLst>
                                          <p:attrName>ppt_y</p:attrName>
                                        </p:attrNameLst>
                                      </p:cBhvr>
                                      <p:tavLst>
                                        <p:tav tm="0">
                                          <p:val>
                                            <p:strVal val="#ppt_y"/>
                                          </p:val>
                                        </p:tav>
                                        <p:tav tm="100000">
                                          <p:val>
                                            <p:strVal val="#ppt_y"/>
                                          </p:val>
                                        </p:tav>
                                      </p:tavLst>
                                    </p:anim>
                                  </p:childTnLst>
                                </p:cTn>
                              </p:par>
                            </p:childTnLst>
                          </p:cTn>
                        </p:par>
                        <p:par>
                          <p:cTn id="63" fill="hold">
                            <p:stCondLst>
                              <p:cond delay="1500"/>
                            </p:stCondLst>
                            <p:childTnLst>
                              <p:par>
                                <p:cTn id="64" presetID="14" presetClass="entr" presetSubtype="1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randombar(horizontal)">
                                      <p:cBhvr>
                                        <p:cTn id="66" dur="500"/>
                                        <p:tgtEl>
                                          <p:spTgt spid="24"/>
                                        </p:tgtEl>
                                      </p:cBhvr>
                                    </p:animEffect>
                                  </p:childTnLst>
                                </p:cTn>
                              </p:par>
                            </p:childTnLst>
                          </p:cTn>
                        </p:par>
                        <p:par>
                          <p:cTn id="67" fill="hold">
                            <p:stCondLst>
                              <p:cond delay="2000"/>
                            </p:stCondLst>
                            <p:childTnLst>
                              <p:par>
                                <p:cTn id="68" presetID="2" presetClass="entr" presetSubtype="6"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1+#ppt_w/2"/>
                                          </p:val>
                                        </p:tav>
                                        <p:tav tm="100000">
                                          <p:val>
                                            <p:strVal val="#ppt_x"/>
                                          </p:val>
                                        </p:tav>
                                      </p:tavLst>
                                    </p:anim>
                                    <p:anim calcmode="lin" valueType="num">
                                      <p:cBhvr additive="base">
                                        <p:cTn id="71" dur="500" fill="hold"/>
                                        <p:tgtEl>
                                          <p:spTgt spid="30"/>
                                        </p:tgtEl>
                                        <p:attrNameLst>
                                          <p:attrName>ppt_y</p:attrName>
                                        </p:attrNameLst>
                                      </p:cBhvr>
                                      <p:tavLst>
                                        <p:tav tm="0">
                                          <p:val>
                                            <p:strVal val="1+#ppt_h/2"/>
                                          </p:val>
                                        </p:tav>
                                        <p:tav tm="100000">
                                          <p:val>
                                            <p:strVal val="#ppt_y"/>
                                          </p:val>
                                        </p:tav>
                                      </p:tavLst>
                                    </p:anim>
                                  </p:childTnLst>
                                </p:cTn>
                              </p:par>
                            </p:childTnLst>
                          </p:cTn>
                        </p:par>
                        <p:par>
                          <p:cTn id="72" fill="hold">
                            <p:stCondLst>
                              <p:cond delay="2500"/>
                            </p:stCondLst>
                            <p:childTnLst>
                              <p:par>
                                <p:cTn id="73" presetID="2" presetClass="entr" presetSubtype="2"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9" grpId="0" animBg="1"/>
      <p:bldP spid="21" grpId="0" animBg="1"/>
      <p:bldP spid="23" grpId="0" animBg="1"/>
      <p:bldP spid="24" grpId="0" animBg="1"/>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 initialization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8588" y="2056092"/>
            <a:ext cx="2640862" cy="4195763"/>
          </a:xfrm>
        </p:spPr>
      </p:pic>
      <p:sp>
        <p:nvSpPr>
          <p:cNvPr id="4" name="Content Placeholder 3"/>
          <p:cNvSpPr>
            <a:spLocks noGrp="1"/>
          </p:cNvSpPr>
          <p:nvPr>
            <p:ph sz="half" idx="2"/>
          </p:nvPr>
        </p:nvSpPr>
        <p:spPr>
          <a:xfrm>
            <a:off x="4910203" y="2056092"/>
            <a:ext cx="5774498" cy="4200245"/>
          </a:xfrm>
        </p:spPr>
        <p:txBody>
          <a:bodyPr>
            <a:normAutofit/>
          </a:bodyPr>
          <a:lstStyle/>
          <a:p>
            <a:r>
              <a:rPr lang="en-US" dirty="0"/>
              <a:t>In almost every case, we have to initialize some variables before entering the loop.</a:t>
            </a:r>
          </a:p>
          <a:p>
            <a:endParaRPr lang="en-US" dirty="0"/>
          </a:p>
          <a:p>
            <a:r>
              <a:rPr lang="en-US" dirty="0"/>
              <a:t>In this example we decide to use variable </a:t>
            </a:r>
            <a:r>
              <a:rPr lang="en-US" b="1" dirty="0"/>
              <a:t>SUM</a:t>
            </a:r>
            <a:r>
              <a:rPr lang="en-US" dirty="0"/>
              <a:t> to store the sum of all values entered.</a:t>
            </a:r>
          </a:p>
          <a:p>
            <a:r>
              <a:rPr lang="en-US" dirty="0"/>
              <a:t>This means this variable has to be set to specific value before entering the loop. In our case, we want it to be 0.</a:t>
            </a:r>
          </a:p>
          <a:p>
            <a:r>
              <a:rPr lang="en-US" dirty="0"/>
              <a:t>Also we decide to use variable </a:t>
            </a:r>
            <a:r>
              <a:rPr lang="en-US" b="1" dirty="0"/>
              <a:t>X</a:t>
            </a:r>
            <a:r>
              <a:rPr lang="en-US" dirty="0"/>
              <a:t> to store input from the user.</a:t>
            </a:r>
          </a:p>
          <a:p>
            <a:r>
              <a:rPr lang="en-US" dirty="0"/>
              <a:t>We have to read the first </a:t>
            </a:r>
            <a:r>
              <a:rPr lang="en-US" b="1" dirty="0"/>
              <a:t>X</a:t>
            </a:r>
            <a:r>
              <a:rPr lang="en-US" dirty="0"/>
              <a:t> before the loop, or there would be no condition to evaluate.</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16</a:t>
            </a:fld>
            <a:endParaRPr lang="en-US" dirty="0">
              <a:uFillTx/>
            </a:endParaRPr>
          </a:p>
        </p:txBody>
      </p:sp>
      <p:sp>
        <p:nvSpPr>
          <p:cNvPr id="7" name="Oval 6"/>
          <p:cNvSpPr/>
          <p:nvPr/>
        </p:nvSpPr>
        <p:spPr>
          <a:xfrm>
            <a:off x="646111" y="2453547"/>
            <a:ext cx="2931091" cy="1182132"/>
          </a:xfrm>
          <a:prstGeom prst="ellipse">
            <a:avLst/>
          </a:prstGeom>
          <a:noFill/>
          <a:ln w="76200">
            <a:solidFill>
              <a:srgbClr val="0070C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617943" y="2845924"/>
            <a:ext cx="2480150" cy="789755"/>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2257602" y="3344449"/>
            <a:ext cx="3001204" cy="2054269"/>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0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par>
                          <p:cTn id="16" fill="hold">
                            <p:stCondLst>
                              <p:cond delay="500"/>
                            </p:stCondLst>
                            <p:childTnLst>
                              <p:par>
                                <p:cTn id="17" presetID="14"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4" dur="500"/>
                                        <p:tgtEl>
                                          <p:spTgt spid="4">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childTnLst>
                          </p:cTn>
                        </p:par>
                        <p:par>
                          <p:cTn id="28" fill="hold">
                            <p:stCondLst>
                              <p:cond delay="500"/>
                            </p:stCondLst>
                            <p:childTnLst>
                              <p:par>
                                <p:cTn id="29" presetID="14" presetClass="entr" presetSubtype="1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 iteration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8588" y="2056092"/>
            <a:ext cx="2640862" cy="4195763"/>
          </a:xfrm>
        </p:spPr>
      </p:pic>
      <p:sp>
        <p:nvSpPr>
          <p:cNvPr id="4" name="Content Placeholder 3"/>
          <p:cNvSpPr>
            <a:spLocks noGrp="1"/>
          </p:cNvSpPr>
          <p:nvPr>
            <p:ph sz="half" idx="2"/>
          </p:nvPr>
        </p:nvSpPr>
        <p:spPr>
          <a:xfrm>
            <a:off x="4910203" y="2056092"/>
            <a:ext cx="5774498" cy="4200245"/>
          </a:xfrm>
        </p:spPr>
        <p:txBody>
          <a:bodyPr>
            <a:normAutofit/>
          </a:bodyPr>
          <a:lstStyle/>
          <a:p>
            <a:r>
              <a:rPr lang="en-US" dirty="0"/>
              <a:t>The </a:t>
            </a:r>
            <a:r>
              <a:rPr lang="en-US" b="1" dirty="0">
                <a:solidFill>
                  <a:srgbClr val="FF0000"/>
                </a:solidFill>
              </a:rPr>
              <a:t>while loop </a:t>
            </a:r>
            <a:r>
              <a:rPr lang="en-US" dirty="0"/>
              <a:t>consists of </a:t>
            </a:r>
            <a:r>
              <a:rPr lang="en-US" b="1" dirty="0">
                <a:solidFill>
                  <a:srgbClr val="92D050"/>
                </a:solidFill>
              </a:rPr>
              <a:t>condition</a:t>
            </a:r>
            <a:r>
              <a:rPr lang="en-US" dirty="0"/>
              <a:t> and </a:t>
            </a:r>
            <a:r>
              <a:rPr lang="en-US" b="1" dirty="0">
                <a:solidFill>
                  <a:schemeClr val="accent3"/>
                </a:solidFill>
              </a:rPr>
              <a:t>body</a:t>
            </a:r>
            <a:r>
              <a:rPr lang="en-US" dirty="0"/>
              <a:t>.</a:t>
            </a:r>
          </a:p>
          <a:p>
            <a:endParaRPr lang="en-US" dirty="0"/>
          </a:p>
          <a:p>
            <a:r>
              <a:rPr lang="en-US" dirty="0"/>
              <a:t>First we start with the condition, where we check if X is NOT EQUAL to 0.</a:t>
            </a:r>
          </a:p>
          <a:p>
            <a:r>
              <a:rPr lang="en-US" dirty="0"/>
              <a:t>If the condition is not satisfied (i.e. user has entered </a:t>
            </a:r>
            <a:r>
              <a:rPr lang="en-US" i="1" dirty="0"/>
              <a:t>0</a:t>
            </a:r>
            <a:r>
              <a:rPr lang="en-US" dirty="0"/>
              <a:t>), the body of the while statement will be skipped…</a:t>
            </a:r>
          </a:p>
          <a:p>
            <a:r>
              <a:rPr lang="en-US" dirty="0"/>
              <a:t>… and we will print out the sum, which will be 0 (as we haven’t added any value).</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17</a:t>
            </a:fld>
            <a:endParaRPr lang="en-US" dirty="0">
              <a:uFillTx/>
            </a:endParaRPr>
          </a:p>
        </p:txBody>
      </p:sp>
      <p:cxnSp>
        <p:nvCxnSpPr>
          <p:cNvPr id="8" name="Straight Arrow Connector 7"/>
          <p:cNvCxnSpPr/>
          <p:nvPr/>
        </p:nvCxnSpPr>
        <p:spPr>
          <a:xfrm flipH="1">
            <a:off x="3457184" y="2392471"/>
            <a:ext cx="2567835" cy="1089764"/>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
        <p:nvSpPr>
          <p:cNvPr id="9" name="Rectangle 8"/>
          <p:cNvSpPr/>
          <p:nvPr/>
        </p:nvSpPr>
        <p:spPr>
          <a:xfrm>
            <a:off x="951978" y="3482235"/>
            <a:ext cx="2505206" cy="1553227"/>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959415" y="2415625"/>
            <a:ext cx="6823412" cy="1905855"/>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
        <p:nvSpPr>
          <p:cNvPr id="11" name="Rounded Rectangle 10"/>
          <p:cNvSpPr/>
          <p:nvPr/>
        </p:nvSpPr>
        <p:spPr>
          <a:xfrm>
            <a:off x="1283396" y="3546535"/>
            <a:ext cx="1500654" cy="335622"/>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ounded Rectangle 11"/>
          <p:cNvSpPr/>
          <p:nvPr/>
        </p:nvSpPr>
        <p:spPr>
          <a:xfrm>
            <a:off x="1283395" y="4031213"/>
            <a:ext cx="1676019" cy="703625"/>
          </a:xfrm>
          <a:prstGeom prst="roundRect">
            <a:avLst/>
          </a:prstGeom>
          <a:noFill/>
          <a:ln w="76200">
            <a:solidFill>
              <a:srgbClr val="FFC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784048" y="2392471"/>
            <a:ext cx="5583339" cy="1365921"/>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sp>
        <p:nvSpPr>
          <p:cNvPr id="18" name="Rectangle 17"/>
          <p:cNvSpPr/>
          <p:nvPr/>
        </p:nvSpPr>
        <p:spPr>
          <a:xfrm>
            <a:off x="2784049" y="3509768"/>
            <a:ext cx="626302" cy="223572"/>
          </a:xfrm>
          <a:prstGeom prst="rect">
            <a:avLst/>
          </a:prstGeom>
          <a:noFill/>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3457184" y="3546535"/>
            <a:ext cx="1832070" cy="335622"/>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3115468" y="4031213"/>
            <a:ext cx="2173786" cy="390475"/>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sp>
        <p:nvSpPr>
          <p:cNvPr id="28" name="Oval 27"/>
          <p:cNvSpPr/>
          <p:nvPr/>
        </p:nvSpPr>
        <p:spPr>
          <a:xfrm>
            <a:off x="1214193" y="4968264"/>
            <a:ext cx="1814422" cy="675394"/>
          </a:xfrm>
          <a:prstGeom prst="ellipse">
            <a:avLst/>
          </a:prstGeom>
          <a:noFill/>
          <a:ln w="76200">
            <a:solidFill>
              <a:srgbClr val="0070C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a:off x="3057866" y="4825002"/>
            <a:ext cx="2231388" cy="489154"/>
          </a:xfrm>
          <a:prstGeom prst="straightConnector1">
            <a:avLst/>
          </a:prstGeom>
          <a:ln w="76200">
            <a:solidFill>
              <a:srgbClr val="0070C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80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500"/>
                            </p:stCondLst>
                            <p:childTnLst>
                              <p:par>
                                <p:cTn id="27" presetID="14" presetClass="entr" presetSubtype="1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4" dur="500"/>
                                        <p:tgtEl>
                                          <p:spTgt spid="4">
                                            <p:txEl>
                                              <p:pRg st="2" end="2"/>
                                            </p:txEl>
                                          </p:spTgt>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51" dur="500"/>
                                        <p:tgtEl>
                                          <p:spTgt spid="4">
                                            <p:txEl>
                                              <p:pRg st="3" end="3"/>
                                            </p:txEl>
                                          </p:spTgt>
                                        </p:tgtEl>
                                      </p:cBhvr>
                                    </p:animEffect>
                                  </p:childTnLst>
                                </p:cTn>
                              </p:par>
                            </p:childTnLst>
                          </p:cTn>
                        </p:par>
                        <p:par>
                          <p:cTn id="52" fill="hold">
                            <p:stCondLst>
                              <p:cond delay="500"/>
                            </p:stCondLst>
                            <p:childTnLst>
                              <p:par>
                                <p:cTn id="53" presetID="14" presetClass="entr" presetSubtype="1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childTnLst>
                          </p:cTn>
                        </p:par>
                        <p:par>
                          <p:cTn id="56" fill="hold">
                            <p:stCondLst>
                              <p:cond delay="1000"/>
                            </p:stCondLst>
                            <p:childTnLst>
                              <p:par>
                                <p:cTn id="57" presetID="14" presetClass="entr" presetSubtype="10"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randombar(horizontal)">
                                      <p:cBhvr>
                                        <p:cTn id="59" dur="500"/>
                                        <p:tgtEl>
                                          <p:spTgt spid="19"/>
                                        </p:tgtEl>
                                      </p:cBhvr>
                                    </p:animEffect>
                                  </p:childTnLst>
                                </p:cTn>
                              </p:par>
                            </p:childTnLst>
                          </p:cTn>
                        </p:par>
                        <p:par>
                          <p:cTn id="60" fill="hold">
                            <p:stCondLst>
                              <p:cond delay="1500"/>
                            </p:stCondLst>
                            <p:childTnLst>
                              <p:par>
                                <p:cTn id="61" presetID="14" presetClass="entr" presetSubtype="1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randombar(horizontal)">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68" dur="500"/>
                                        <p:tgtEl>
                                          <p:spTgt spid="4">
                                            <p:txEl>
                                              <p:pRg st="4" end="4"/>
                                            </p:txEl>
                                          </p:spTgt>
                                        </p:tgtEl>
                                      </p:cBhvr>
                                    </p:animEffect>
                                  </p:childTnLst>
                                </p:cTn>
                              </p:par>
                            </p:childTnLst>
                          </p:cTn>
                        </p:par>
                        <p:par>
                          <p:cTn id="69" fill="hold">
                            <p:stCondLst>
                              <p:cond delay="500"/>
                            </p:stCondLst>
                            <p:childTnLst>
                              <p:par>
                                <p:cTn id="70" presetID="14" presetClass="entr" presetSubtype="10" fill="hold" grpId="0" nodeType="after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randombar(horizontal)">
                                      <p:cBhvr>
                                        <p:cTn id="72" dur="500"/>
                                        <p:tgtEl>
                                          <p:spTgt spid="28"/>
                                        </p:tgtEl>
                                      </p:cBhvr>
                                    </p:animEffect>
                                  </p:childTnLst>
                                </p:cTn>
                              </p:par>
                            </p:childTnLst>
                          </p:cTn>
                        </p:par>
                        <p:par>
                          <p:cTn id="73" fill="hold">
                            <p:stCondLst>
                              <p:cond delay="1000"/>
                            </p:stCondLst>
                            <p:childTnLst>
                              <p:par>
                                <p:cTn id="74" presetID="14" presetClass="entr" presetSubtype="10"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randombar(horizontal)">
                                      <p:cBhvr>
                                        <p:cTn id="7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animBg="1"/>
      <p:bldP spid="12" grpId="1" animBg="1"/>
      <p:bldP spid="12" grpId="2" animBg="1"/>
      <p:bldP spid="18"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 iteration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8588" y="2056092"/>
            <a:ext cx="2640862" cy="4195763"/>
          </a:xfrm>
        </p:spPr>
      </p:pic>
      <p:sp>
        <p:nvSpPr>
          <p:cNvPr id="4" name="Content Placeholder 3"/>
          <p:cNvSpPr>
            <a:spLocks noGrp="1"/>
          </p:cNvSpPr>
          <p:nvPr>
            <p:ph sz="half" idx="2"/>
          </p:nvPr>
        </p:nvSpPr>
        <p:spPr>
          <a:xfrm>
            <a:off x="4910203" y="2056092"/>
            <a:ext cx="5774498" cy="4200245"/>
          </a:xfrm>
        </p:spPr>
        <p:txBody>
          <a:bodyPr>
            <a:normAutofit/>
          </a:bodyPr>
          <a:lstStyle/>
          <a:p>
            <a:r>
              <a:rPr lang="en-US" dirty="0"/>
              <a:t>However, if the user had entered anything but 0 …</a:t>
            </a:r>
          </a:p>
          <a:p>
            <a:r>
              <a:rPr lang="en-US" dirty="0"/>
              <a:t>… the condition will be evaluated as true.</a:t>
            </a:r>
          </a:p>
          <a:p>
            <a:endParaRPr lang="en-US" dirty="0"/>
          </a:p>
          <a:p>
            <a:r>
              <a:rPr lang="en-US" dirty="0"/>
              <a:t>Then, the algorithm will continue with the steps inside the body of while loop:</a:t>
            </a:r>
          </a:p>
          <a:p>
            <a:r>
              <a:rPr lang="en-US" dirty="0"/>
              <a:t>Increase the SUM by X.</a:t>
            </a:r>
          </a:p>
          <a:p>
            <a:r>
              <a:rPr lang="en-US" dirty="0"/>
              <a:t>Ask the user to enter another value for X.</a:t>
            </a:r>
          </a:p>
          <a:p>
            <a:endParaRPr lang="en-US" dirty="0"/>
          </a:p>
          <a:p>
            <a:r>
              <a:rPr lang="en-US" dirty="0"/>
              <a:t>Repeat. (return the execution flow back to the condition and evaluate again)</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18</a:t>
            </a:fld>
            <a:endParaRPr lang="en-US" dirty="0">
              <a:uFillTx/>
            </a:endParaRPr>
          </a:p>
        </p:txBody>
      </p:sp>
      <p:sp>
        <p:nvSpPr>
          <p:cNvPr id="11" name="Rounded Rectangle 10"/>
          <p:cNvSpPr/>
          <p:nvPr/>
        </p:nvSpPr>
        <p:spPr>
          <a:xfrm>
            <a:off x="1283396" y="3546535"/>
            <a:ext cx="1500654" cy="335622"/>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ounded Rectangle 11"/>
          <p:cNvSpPr/>
          <p:nvPr/>
        </p:nvSpPr>
        <p:spPr>
          <a:xfrm>
            <a:off x="1283395" y="4031213"/>
            <a:ext cx="1676019" cy="703625"/>
          </a:xfrm>
          <a:prstGeom prst="roundRect">
            <a:avLst/>
          </a:prstGeom>
          <a:noFill/>
          <a:ln w="76200">
            <a:solidFill>
              <a:srgbClr val="FFC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Rectangle 17"/>
          <p:cNvSpPr/>
          <p:nvPr/>
        </p:nvSpPr>
        <p:spPr>
          <a:xfrm>
            <a:off x="2094650" y="3797787"/>
            <a:ext cx="626302" cy="223572"/>
          </a:xfrm>
          <a:prstGeom prst="rect">
            <a:avLst/>
          </a:prstGeom>
          <a:noFill/>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2784050" y="2943616"/>
            <a:ext cx="2505204" cy="938541"/>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2974812" y="3797787"/>
            <a:ext cx="2205468" cy="25749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249020" y="4209901"/>
            <a:ext cx="2931260" cy="184372"/>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2249020" y="4572961"/>
            <a:ext cx="2931260" cy="239973"/>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139868" y="4200047"/>
            <a:ext cx="3938532" cy="1420152"/>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1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1000"/>
                            </p:stCondLst>
                            <p:childTnLst>
                              <p:par>
                                <p:cTn id="27" presetID="14" presetClass="entr" presetSubtype="10"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randombar(horizontal)">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4" dur="500"/>
                                        <p:tgtEl>
                                          <p:spTgt spid="4">
                                            <p:txEl>
                                              <p:pRg st="4" end="4"/>
                                            </p:txEl>
                                          </p:spTgt>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randombar(horizont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3" dur="500"/>
                                        <p:tgtEl>
                                          <p:spTgt spid="4">
                                            <p:txEl>
                                              <p:pRg st="5" end="5"/>
                                            </p:txEl>
                                          </p:spTgt>
                                        </p:tgtEl>
                                      </p:cBhvr>
                                    </p:animEffect>
                                  </p:childTnLst>
                                </p:cTn>
                              </p:par>
                            </p:childTnLst>
                          </p:cTn>
                        </p:par>
                        <p:par>
                          <p:cTn id="44" fill="hold">
                            <p:stCondLst>
                              <p:cond delay="500"/>
                            </p:stCondLst>
                            <p:childTnLst>
                              <p:par>
                                <p:cTn id="45" presetID="14" presetClass="entr" presetSubtype="1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randombar(horizont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2" dur="500"/>
                                        <p:tgtEl>
                                          <p:spTgt spid="4">
                                            <p:txEl>
                                              <p:pRg st="7" end="7"/>
                                            </p:txEl>
                                          </p:spTgt>
                                        </p:tgtEl>
                                      </p:cBhvr>
                                    </p:animEffect>
                                  </p:childTnLst>
                                </p:cTn>
                              </p:par>
                            </p:childTnLst>
                          </p:cTn>
                        </p:par>
                        <p:par>
                          <p:cTn id="53" fill="hold">
                            <p:stCondLst>
                              <p:cond delay="500"/>
                            </p:stCondLst>
                            <p:childTnLst>
                              <p:par>
                                <p:cTn id="54" presetID="14" presetClass="entr" presetSubtype="1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randombar(horizontal)">
                                      <p:cBhvr>
                                        <p:cTn id="5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 Python syntax</a:t>
            </a:r>
          </a:p>
        </p:txBody>
      </p:sp>
      <p:sp>
        <p:nvSpPr>
          <p:cNvPr id="3" name="Content Placeholder 2"/>
          <p:cNvSpPr>
            <a:spLocks noGrp="1"/>
          </p:cNvSpPr>
          <p:nvPr>
            <p:ph idx="1"/>
          </p:nvPr>
        </p:nvSpPr>
        <p:spPr/>
        <p:txBody>
          <a:bodyPr/>
          <a:lstStyle/>
          <a:p>
            <a:r>
              <a:rPr lang="en-US" dirty="0"/>
              <a:t>To use </a:t>
            </a:r>
            <a:r>
              <a:rPr lang="en-US" b="1" dirty="0">
                <a:solidFill>
                  <a:schemeClr val="accent3"/>
                </a:solidFill>
              </a:rPr>
              <a:t>while</a:t>
            </a:r>
            <a:r>
              <a:rPr lang="en-US" dirty="0">
                <a:solidFill>
                  <a:schemeClr val="accent3"/>
                </a:solidFill>
              </a:rPr>
              <a:t> </a:t>
            </a:r>
            <a:r>
              <a:rPr lang="en-US" dirty="0"/>
              <a:t>loop in Python, we have to start with the keyword </a:t>
            </a:r>
            <a:r>
              <a:rPr lang="en-US" b="1" dirty="0">
                <a:solidFill>
                  <a:schemeClr val="accent3"/>
                </a:solidFill>
              </a:rPr>
              <a:t>while</a:t>
            </a:r>
            <a:r>
              <a:rPr lang="en-US" dirty="0"/>
              <a:t>.</a:t>
            </a:r>
          </a:p>
          <a:p>
            <a:r>
              <a:rPr lang="en-US" dirty="0"/>
              <a:t>After while, we must give </a:t>
            </a:r>
            <a:r>
              <a:rPr lang="en-US" b="1" u="sng" dirty="0">
                <a:solidFill>
                  <a:srgbClr val="00B0F0"/>
                </a:solidFill>
              </a:rPr>
              <a:t>an expression</a:t>
            </a:r>
            <a:r>
              <a:rPr lang="en-US" dirty="0">
                <a:solidFill>
                  <a:srgbClr val="00B0F0"/>
                </a:solidFill>
              </a:rPr>
              <a:t> </a:t>
            </a:r>
            <a:r>
              <a:rPr lang="en-US" dirty="0"/>
              <a:t>(Boolean value or condition).</a:t>
            </a:r>
          </a:p>
          <a:p>
            <a:r>
              <a:rPr lang="en-US" dirty="0"/>
              <a:t>After expression we use </a:t>
            </a:r>
            <a:r>
              <a:rPr lang="en-US" b="1" dirty="0">
                <a:solidFill>
                  <a:srgbClr val="FFC000"/>
                </a:solidFill>
              </a:rPr>
              <a:t>:</a:t>
            </a:r>
            <a:r>
              <a:rPr lang="en-US" dirty="0"/>
              <a:t> sign to denote the end of expression.</a:t>
            </a:r>
          </a:p>
          <a:p>
            <a:r>
              <a:rPr lang="en-US" dirty="0"/>
              <a:t>At the end (new line, plus indentation) we add one or more </a:t>
            </a:r>
            <a:r>
              <a:rPr lang="en-US" dirty="0">
                <a:solidFill>
                  <a:srgbClr val="92D050"/>
                </a:solidFill>
              </a:rPr>
              <a:t>statements</a:t>
            </a:r>
            <a:r>
              <a:rPr lang="en-US" dirty="0"/>
              <a:t> (program lines) that are the </a:t>
            </a:r>
            <a:r>
              <a:rPr lang="en-US" b="1" dirty="0">
                <a:solidFill>
                  <a:srgbClr val="92D050"/>
                </a:solidFill>
              </a:rPr>
              <a:t>body</a:t>
            </a:r>
            <a:r>
              <a:rPr lang="en-US" dirty="0">
                <a:solidFill>
                  <a:srgbClr val="92D050"/>
                </a:solidFill>
              </a:rPr>
              <a:t> </a:t>
            </a:r>
            <a:r>
              <a:rPr lang="en-US" dirty="0"/>
              <a:t>of while loop.</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19</a:t>
            </a:fld>
            <a:endParaRPr lang="en-US" dirty="0">
              <a:uFillTx/>
            </a:endParaRPr>
          </a:p>
        </p:txBody>
      </p:sp>
    </p:spTree>
    <p:extLst>
      <p:ext uri="{BB962C8B-B14F-4D97-AF65-F5344CB8AC3E}">
        <p14:creationId xmlns:p14="http://schemas.microsoft.com/office/powerpoint/2010/main" val="380264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p:spPr>
        <p:txBody>
          <a:bodyPr/>
          <a:lstStyle/>
          <a:p>
            <a:r>
              <a:rPr lang="en-US" sz="2800" dirty="0"/>
              <a:t>Overview of this lesson:</a:t>
            </a:r>
            <a:br>
              <a:rPr lang="en-US" dirty="0"/>
            </a:br>
            <a:r>
              <a:rPr lang="en-US" dirty="0"/>
              <a:t>	Cyclic algorithms</a:t>
            </a:r>
            <a:endParaRPr lang="en-US" sz="2800" dirty="0"/>
          </a:p>
        </p:txBody>
      </p:sp>
      <p:sp>
        <p:nvSpPr>
          <p:cNvPr id="3" name="Tijdelijke aanduiding voor inhoud 2"/>
          <p:cNvSpPr>
            <a:spLocks noGrp="1"/>
          </p:cNvSpPr>
          <p:nvPr>
            <p:ph idx="1"/>
          </p:nvPr>
        </p:nvSpPr>
        <p:spPr>
          <a:xfrm>
            <a:off x="785827" y="2726784"/>
            <a:ext cx="9985812" cy="2877604"/>
          </a:xfrm>
        </p:spPr>
        <p:txBody>
          <a:bodyPr>
            <a:normAutofit/>
          </a:bodyPr>
          <a:lstStyle/>
          <a:p>
            <a:r>
              <a:rPr lang="en-US" dirty="0"/>
              <a:t>Cyclic algorithms,</a:t>
            </a:r>
          </a:p>
          <a:p>
            <a:r>
              <a:rPr lang="en-US" dirty="0"/>
              <a:t>While loop,</a:t>
            </a:r>
          </a:p>
          <a:p>
            <a:r>
              <a:rPr lang="en-US" dirty="0"/>
              <a:t>Exercises.</a:t>
            </a:r>
          </a:p>
          <a:p>
            <a:endParaRPr lang="en-US" dirty="0"/>
          </a:p>
          <a:p>
            <a:pPr marL="0" indent="0">
              <a:buNone/>
            </a:pPr>
            <a:endParaRPr lang="en-US" dirty="0"/>
          </a:p>
          <a:p>
            <a:endParaRPr lang="en-US" dirty="0"/>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2</a:t>
            </a:fld>
            <a:endParaRPr lang="en-US" dirty="0">
              <a:uFillTx/>
            </a:endParaRPr>
          </a:p>
        </p:txBody>
      </p:sp>
    </p:spTree>
    <p:extLst>
      <p:ext uri="{BB962C8B-B14F-4D97-AF65-F5344CB8AC3E}">
        <p14:creationId xmlns:p14="http://schemas.microsoft.com/office/powerpoint/2010/main" val="478969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 Python syntax</a:t>
            </a:r>
          </a:p>
        </p:txBody>
      </p:sp>
      <p:sp>
        <p:nvSpPr>
          <p:cNvPr id="3" name="Content Placeholder 2"/>
          <p:cNvSpPr>
            <a:spLocks noGrp="1"/>
          </p:cNvSpPr>
          <p:nvPr>
            <p:ph idx="1"/>
          </p:nvPr>
        </p:nvSpPr>
        <p:spPr/>
        <p:txBody>
          <a:bodyPr/>
          <a:lstStyle/>
          <a:p>
            <a:r>
              <a:rPr lang="en-US" dirty="0"/>
              <a:t>Let’s take a closer look:</a:t>
            </a:r>
          </a:p>
          <a:p>
            <a:pPr marL="0" indent="0">
              <a:buNone/>
            </a:pPr>
            <a:r>
              <a:rPr lang="en-US" sz="3200" b="1" dirty="0">
                <a:solidFill>
                  <a:srgbClr val="92D050"/>
                </a:solidFill>
              </a:rPr>
              <a:t>	</a:t>
            </a:r>
            <a:r>
              <a:rPr lang="en-US" sz="3200" b="1" dirty="0">
                <a:solidFill>
                  <a:srgbClr val="FFC000"/>
                </a:solidFill>
              </a:rPr>
              <a:t>while </a:t>
            </a:r>
            <a:r>
              <a:rPr lang="en-US" sz="3200" i="1" dirty="0">
                <a:solidFill>
                  <a:srgbClr val="00B0F0"/>
                </a:solidFill>
              </a:rPr>
              <a:t>expression</a:t>
            </a:r>
            <a:r>
              <a:rPr lang="en-US" sz="3200" b="1" dirty="0">
                <a:solidFill>
                  <a:srgbClr val="FFC000"/>
                </a:solidFill>
              </a:rPr>
              <a:t>:</a:t>
            </a:r>
          </a:p>
          <a:p>
            <a:pPr marL="0" indent="0">
              <a:buNone/>
            </a:pPr>
            <a:r>
              <a:rPr lang="en-US" sz="3200" dirty="0">
                <a:solidFill>
                  <a:srgbClr val="00B0F0"/>
                </a:solidFill>
              </a:rPr>
              <a:t>		</a:t>
            </a:r>
            <a:r>
              <a:rPr lang="en-US" sz="3200" i="1" dirty="0">
                <a:solidFill>
                  <a:srgbClr val="92D050"/>
                </a:solidFill>
              </a:rPr>
              <a:t>statement(s)</a:t>
            </a:r>
          </a:p>
          <a:p>
            <a:pPr marL="0" indent="0">
              <a:buNone/>
            </a:pPr>
            <a:endParaRPr lang="en-US" sz="3200" dirty="0"/>
          </a:p>
          <a:p>
            <a:pPr marL="0" indent="0">
              <a:buNone/>
            </a:pPr>
            <a:r>
              <a:rPr lang="en-US" sz="3200"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20</a:t>
            </a:fld>
            <a:endParaRPr lang="en-US" dirty="0">
              <a:uFillTx/>
            </a:endParaRPr>
          </a:p>
        </p:txBody>
      </p:sp>
      <p:sp>
        <p:nvSpPr>
          <p:cNvPr id="5" name="TextBox 4"/>
          <p:cNvSpPr txBox="1"/>
          <p:nvPr/>
        </p:nvSpPr>
        <p:spPr>
          <a:xfrm>
            <a:off x="741690" y="5650961"/>
            <a:ext cx="6080511" cy="338554"/>
          </a:xfrm>
          <a:prstGeom prst="rect">
            <a:avLst/>
          </a:prstGeom>
        </p:spPr>
        <p:txBody>
          <a:bodyPr wrap="none" rtlCol="0">
            <a:spAutoFit/>
          </a:bodyPr>
          <a:lstStyle/>
          <a:p>
            <a:r>
              <a:rPr lang="en-US" sz="1600" dirty="0">
                <a:solidFill>
                  <a:srgbClr val="FFC000"/>
                </a:solidFill>
              </a:rPr>
              <a:t>This is the keyword that tells Python we are using WHILE loop</a:t>
            </a:r>
          </a:p>
        </p:txBody>
      </p:sp>
      <p:sp>
        <p:nvSpPr>
          <p:cNvPr id="7" name="TextBox 6"/>
          <p:cNvSpPr txBox="1"/>
          <p:nvPr/>
        </p:nvSpPr>
        <p:spPr>
          <a:xfrm>
            <a:off x="4746779" y="1160545"/>
            <a:ext cx="5892960" cy="584775"/>
          </a:xfrm>
          <a:prstGeom prst="rect">
            <a:avLst/>
          </a:prstGeom>
        </p:spPr>
        <p:txBody>
          <a:bodyPr wrap="none" rtlCol="0">
            <a:spAutoFit/>
          </a:bodyPr>
          <a:lstStyle/>
          <a:p>
            <a:r>
              <a:rPr lang="en-US" sz="1600" dirty="0">
                <a:solidFill>
                  <a:srgbClr val="00B0F0"/>
                </a:solidFill>
              </a:rPr>
              <a:t>This is some expression that must evaluate to True or False.</a:t>
            </a:r>
          </a:p>
          <a:p>
            <a:r>
              <a:rPr lang="en-US" sz="1600" dirty="0">
                <a:solidFill>
                  <a:srgbClr val="00B0F0"/>
                </a:solidFill>
              </a:rPr>
              <a:t>E.g. 	A &gt; 0, 	M != N,	not(P and Q), 	…</a:t>
            </a:r>
          </a:p>
        </p:txBody>
      </p:sp>
      <p:sp>
        <p:nvSpPr>
          <p:cNvPr id="8" name="TextBox 7"/>
          <p:cNvSpPr txBox="1"/>
          <p:nvPr/>
        </p:nvSpPr>
        <p:spPr>
          <a:xfrm>
            <a:off x="5956526" y="3771534"/>
            <a:ext cx="5085046" cy="830997"/>
          </a:xfrm>
          <a:prstGeom prst="rect">
            <a:avLst/>
          </a:prstGeom>
        </p:spPr>
        <p:txBody>
          <a:bodyPr wrap="none" rtlCol="0">
            <a:spAutoFit/>
          </a:bodyPr>
          <a:lstStyle/>
          <a:p>
            <a:r>
              <a:rPr lang="en-US" sz="1600" dirty="0">
                <a:solidFill>
                  <a:srgbClr val="92D050"/>
                </a:solidFill>
              </a:rPr>
              <a:t>One or more program statements.</a:t>
            </a:r>
          </a:p>
          <a:p>
            <a:r>
              <a:rPr lang="en-US" sz="1600" dirty="0">
                <a:solidFill>
                  <a:srgbClr val="92D050"/>
                </a:solidFill>
              </a:rPr>
              <a:t>It is these statements that will be </a:t>
            </a:r>
          </a:p>
          <a:p>
            <a:r>
              <a:rPr lang="en-US" sz="1600" dirty="0">
                <a:solidFill>
                  <a:srgbClr val="92D050"/>
                </a:solidFill>
              </a:rPr>
              <a:t>	executed as long as </a:t>
            </a:r>
            <a:r>
              <a:rPr lang="en-US" sz="1600" dirty="0">
                <a:solidFill>
                  <a:srgbClr val="00B0F0"/>
                </a:solidFill>
              </a:rPr>
              <a:t>the expression == True</a:t>
            </a:r>
            <a:r>
              <a:rPr lang="en-US" sz="1600" dirty="0">
                <a:solidFill>
                  <a:srgbClr val="92D050"/>
                </a:solidFill>
              </a:rPr>
              <a:t>.</a:t>
            </a:r>
          </a:p>
        </p:txBody>
      </p:sp>
      <p:cxnSp>
        <p:nvCxnSpPr>
          <p:cNvPr id="10" name="Straight Arrow Connector 9"/>
          <p:cNvCxnSpPr/>
          <p:nvPr/>
        </p:nvCxnSpPr>
        <p:spPr>
          <a:xfrm flipV="1">
            <a:off x="1409700" y="3118981"/>
            <a:ext cx="481730" cy="2273097"/>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712982" y="3660751"/>
            <a:ext cx="2067595" cy="533194"/>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3582444" y="1652690"/>
            <a:ext cx="1152393" cy="994158"/>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0" name="TextBox 19"/>
          <p:cNvSpPr txBox="1"/>
          <p:nvPr/>
        </p:nvSpPr>
        <p:spPr>
          <a:xfrm>
            <a:off x="6090078" y="2623718"/>
            <a:ext cx="3498073" cy="338554"/>
          </a:xfrm>
          <a:prstGeom prst="rect">
            <a:avLst/>
          </a:prstGeom>
        </p:spPr>
        <p:txBody>
          <a:bodyPr wrap="none" rtlCol="0">
            <a:spAutoFit/>
          </a:bodyPr>
          <a:lstStyle/>
          <a:p>
            <a:r>
              <a:rPr lang="en-US" sz="1600" b="1" dirty="0">
                <a:solidFill>
                  <a:srgbClr val="FFC000"/>
                </a:solidFill>
              </a:rPr>
              <a:t>‘ : ‘</a:t>
            </a:r>
            <a:r>
              <a:rPr lang="en-US" sz="1600" dirty="0">
                <a:solidFill>
                  <a:srgbClr val="FFC000"/>
                </a:solidFill>
              </a:rPr>
              <a:t> denote the end of expression</a:t>
            </a:r>
          </a:p>
        </p:txBody>
      </p:sp>
      <p:cxnSp>
        <p:nvCxnSpPr>
          <p:cNvPr id="23" name="Straight Arrow Connector 22"/>
          <p:cNvCxnSpPr/>
          <p:nvPr/>
        </p:nvCxnSpPr>
        <p:spPr>
          <a:xfrm flipH="1" flipV="1">
            <a:off x="5063086" y="2804026"/>
            <a:ext cx="1026992" cy="12099"/>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6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3"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6"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1+#ppt_w/2"/>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0775" y="2060575"/>
            <a:ext cx="2640862" cy="4195763"/>
          </a:xfrm>
        </p:spPr>
      </p:pic>
      <p:sp>
        <p:nvSpPr>
          <p:cNvPr id="4" name="Content Placeholder 3"/>
          <p:cNvSpPr>
            <a:spLocks noGrp="1"/>
          </p:cNvSpPr>
          <p:nvPr>
            <p:ph sz="half" idx="2"/>
          </p:nvPr>
        </p:nvSpPr>
        <p:spPr/>
        <p:txBody>
          <a:bodyPr/>
          <a:lstStyle/>
          <a:p>
            <a:r>
              <a:rPr lang="en-US" dirty="0"/>
              <a:t>Now that we know the syntax for while loop, let’s implement this algorithm in Python.</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21</a:t>
            </a:fld>
            <a:endParaRPr lang="en-US" dirty="0">
              <a:uFillTx/>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3521183"/>
            <a:ext cx="5445526" cy="1839956"/>
          </a:xfrm>
          <a:prstGeom prst="rect">
            <a:avLst/>
          </a:prstGeom>
        </p:spPr>
      </p:pic>
    </p:spTree>
    <p:extLst>
      <p:ext uri="{BB962C8B-B14F-4D97-AF65-F5344CB8AC3E}">
        <p14:creationId xmlns:p14="http://schemas.microsoft.com/office/powerpoint/2010/main" val="20976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5971" y="2317315"/>
            <a:ext cx="4921405" cy="3657600"/>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22</a:t>
            </a:fld>
            <a:endParaRPr lang="en-US" dirty="0">
              <a:uFillTx/>
            </a:endParaRPr>
          </a:p>
        </p:txBody>
      </p:sp>
      <p:sp>
        <p:nvSpPr>
          <p:cNvPr id="3" name="Content Placeholder 2"/>
          <p:cNvSpPr>
            <a:spLocks noGrp="1"/>
          </p:cNvSpPr>
          <p:nvPr>
            <p:ph sz="half" idx="1"/>
          </p:nvPr>
        </p:nvSpPr>
        <p:spPr/>
        <p:txBody>
          <a:bodyPr>
            <a:normAutofit/>
          </a:bodyPr>
          <a:lstStyle/>
          <a:p>
            <a:r>
              <a:rPr lang="en-US" dirty="0"/>
              <a:t>Finally, let’s test it to confirm that we did a good job.</a:t>
            </a:r>
          </a:p>
          <a:p>
            <a:endParaRPr lang="en-US" dirty="0"/>
          </a:p>
          <a:p>
            <a:endParaRPr lang="en-US" dirty="0"/>
          </a:p>
          <a:p>
            <a:endParaRPr lang="en-US" dirty="0"/>
          </a:p>
          <a:p>
            <a:endParaRPr lang="en-US" dirty="0"/>
          </a:p>
          <a:p>
            <a:endParaRPr lang="en-US" dirty="0"/>
          </a:p>
          <a:p>
            <a:r>
              <a:rPr lang="en-US" dirty="0"/>
              <a:t>Try: Case 1:	0	</a:t>
            </a:r>
            <a:r>
              <a:rPr lang="en-US" dirty="0">
                <a:sym typeface="Wingdings" panose="05000000000000000000" pitchFamily="2" charset="2"/>
              </a:rPr>
              <a:t>	0</a:t>
            </a:r>
            <a:endParaRPr lang="en-US" dirty="0"/>
          </a:p>
          <a:p>
            <a:r>
              <a:rPr lang="en-US" dirty="0"/>
              <a:t>Case 2: 4, 8, 3, 0	</a:t>
            </a:r>
            <a:r>
              <a:rPr lang="en-US" dirty="0">
                <a:sym typeface="Wingdings" panose="05000000000000000000" pitchFamily="2" charset="2"/>
              </a:rPr>
              <a:t>	15</a:t>
            </a:r>
          </a:p>
          <a:p>
            <a:r>
              <a:rPr lang="en-US" dirty="0"/>
              <a:t>Case 3: 2, 1, 0	</a:t>
            </a:r>
            <a:r>
              <a:rPr lang="en-US" dirty="0">
                <a:sym typeface="Wingdings" panose="05000000000000000000" pitchFamily="2" charset="2"/>
              </a:rPr>
              <a:t>	3</a:t>
            </a:r>
            <a:endParaRPr lang="en-US" dirty="0"/>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352" y="2869830"/>
            <a:ext cx="4629945" cy="1564384"/>
          </a:xfrm>
          <a:prstGeom prst="rect">
            <a:avLst/>
          </a:prstGeom>
        </p:spPr>
      </p:pic>
    </p:spTree>
    <p:extLst>
      <p:ext uri="{BB962C8B-B14F-4D97-AF65-F5344CB8AC3E}">
        <p14:creationId xmlns:p14="http://schemas.microsoft.com/office/powerpoint/2010/main" val="173903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1 – sum of N numbers</a:t>
            </a:r>
          </a:p>
        </p:txBody>
      </p:sp>
      <p:sp>
        <p:nvSpPr>
          <p:cNvPr id="3" name="Content Placeholder 2"/>
          <p:cNvSpPr>
            <a:spLocks noGrp="1"/>
          </p:cNvSpPr>
          <p:nvPr>
            <p:ph sz="half" idx="1"/>
          </p:nvPr>
        </p:nvSpPr>
        <p:spPr/>
        <p:txBody>
          <a:bodyPr/>
          <a:lstStyle/>
          <a:p>
            <a:r>
              <a:rPr lang="en-US" dirty="0"/>
              <a:t>Let’s consider the same problem, but assume that we made a mistake in designing the algorithm.</a:t>
            </a:r>
          </a:p>
          <a:p>
            <a:r>
              <a:rPr lang="en-US" dirty="0"/>
              <a:t>We forgot to input the new value for X inside of while loop.</a:t>
            </a:r>
          </a:p>
          <a:p>
            <a:endParaRPr lang="en-US" dirty="0"/>
          </a:p>
          <a:p>
            <a:r>
              <a:rPr lang="en-US" dirty="0"/>
              <a:t>What do you think would happen?</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0639" y="2055813"/>
            <a:ext cx="2643859" cy="4200525"/>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23</a:t>
            </a:fld>
            <a:endParaRPr lang="en-US" dirty="0">
              <a:uFillTx/>
            </a:endParaRPr>
          </a:p>
        </p:txBody>
      </p:sp>
      <p:cxnSp>
        <p:nvCxnSpPr>
          <p:cNvPr id="8" name="Straight Connector 7"/>
          <p:cNvCxnSpPr/>
          <p:nvPr/>
        </p:nvCxnSpPr>
        <p:spPr>
          <a:xfrm>
            <a:off x="7014575" y="4384110"/>
            <a:ext cx="1365337" cy="388306"/>
          </a:xfrm>
          <a:prstGeom prst="line">
            <a:avLst/>
          </a:prstGeom>
          <a:ln w="76200">
            <a:solidFill>
              <a:schemeClr val="bg1"/>
            </a:solidFill>
          </a:ln>
        </p:spPr>
        <p:style>
          <a:lnRef idx="1">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014575" y="4384110"/>
            <a:ext cx="1365337" cy="388306"/>
          </a:xfrm>
          <a:prstGeom prst="line">
            <a:avLst/>
          </a:prstGeom>
          <a:ln w="76200">
            <a:solidFill>
              <a:schemeClr val="bg1"/>
            </a:solidFill>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5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 dead loop</a:t>
            </a:r>
          </a:p>
        </p:txBody>
      </p:sp>
      <p:sp>
        <p:nvSpPr>
          <p:cNvPr id="3" name="Content Placeholder 2"/>
          <p:cNvSpPr>
            <a:spLocks noGrp="1"/>
          </p:cNvSpPr>
          <p:nvPr>
            <p:ph sz="half" idx="1"/>
          </p:nvPr>
        </p:nvSpPr>
        <p:spPr/>
        <p:txBody>
          <a:bodyPr>
            <a:normAutofit lnSpcReduction="10000"/>
          </a:bodyPr>
          <a:lstStyle/>
          <a:p>
            <a:r>
              <a:rPr lang="en-US" dirty="0"/>
              <a:t>If we enter any number for X except 0 …</a:t>
            </a:r>
          </a:p>
          <a:p>
            <a:r>
              <a:rPr lang="en-US" dirty="0"/>
              <a:t>… the condition will ALWAYS evaluate as TRUE.</a:t>
            </a:r>
          </a:p>
          <a:p>
            <a:r>
              <a:rPr lang="en-US" dirty="0"/>
              <a:t>As the consequence, the algorithm will be FOREVER stuck in the cycle, increasing the sum by x over and over and over and over and over ….</a:t>
            </a:r>
          </a:p>
          <a:p>
            <a:r>
              <a:rPr lang="en-US" dirty="0"/>
              <a:t>… until you forcefully stop it – terminate.</a:t>
            </a:r>
          </a:p>
          <a:p>
            <a:r>
              <a:rPr lang="en-US" dirty="0"/>
              <a:t>This is called </a:t>
            </a:r>
            <a:r>
              <a:rPr lang="en-US" b="1" dirty="0">
                <a:solidFill>
                  <a:srgbClr val="FFC000"/>
                </a:solidFill>
              </a:rPr>
              <a:t>infinite</a:t>
            </a:r>
            <a:r>
              <a:rPr lang="en-US" dirty="0">
                <a:solidFill>
                  <a:srgbClr val="FFC000"/>
                </a:solidFill>
              </a:rPr>
              <a:t> </a:t>
            </a:r>
            <a:r>
              <a:rPr lang="en-US" dirty="0"/>
              <a:t>or </a:t>
            </a:r>
            <a:r>
              <a:rPr lang="en-US" b="1" dirty="0">
                <a:solidFill>
                  <a:srgbClr val="FFC000"/>
                </a:solidFill>
              </a:rPr>
              <a:t>dead loop </a:t>
            </a:r>
            <a:r>
              <a:rPr lang="en-US" dirty="0"/>
              <a:t>and is one of the very common programming mistakes.</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0639" y="2055813"/>
            <a:ext cx="2643859" cy="4200525"/>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24</a:t>
            </a:fld>
            <a:endParaRPr lang="en-US" dirty="0">
              <a:uFillTx/>
            </a:endParaRPr>
          </a:p>
        </p:txBody>
      </p:sp>
      <p:cxnSp>
        <p:nvCxnSpPr>
          <p:cNvPr id="8" name="Straight Connector 7"/>
          <p:cNvCxnSpPr/>
          <p:nvPr/>
        </p:nvCxnSpPr>
        <p:spPr>
          <a:xfrm>
            <a:off x="7014575" y="4384110"/>
            <a:ext cx="1365337" cy="388306"/>
          </a:xfrm>
          <a:prstGeom prst="line">
            <a:avLst/>
          </a:prstGeom>
          <a:ln w="76200">
            <a:solidFill>
              <a:schemeClr val="bg1"/>
            </a:solidFill>
          </a:ln>
        </p:spPr>
        <p:style>
          <a:lnRef idx="1">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014575" y="4384110"/>
            <a:ext cx="1365337" cy="388306"/>
          </a:xfrm>
          <a:prstGeom prst="line">
            <a:avLst/>
          </a:prstGeom>
          <a:ln w="76200">
            <a:solidFill>
              <a:schemeClr val="bg1"/>
            </a:solidFill>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4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2 – input number</a:t>
            </a:r>
          </a:p>
        </p:txBody>
      </p:sp>
      <p:sp>
        <p:nvSpPr>
          <p:cNvPr id="3" name="Content Placeholder 2"/>
          <p:cNvSpPr>
            <a:spLocks noGrp="1"/>
          </p:cNvSpPr>
          <p:nvPr>
            <p:ph idx="1"/>
          </p:nvPr>
        </p:nvSpPr>
        <p:spPr/>
        <p:txBody>
          <a:bodyPr/>
          <a:lstStyle/>
          <a:p>
            <a:r>
              <a:rPr lang="en-US" dirty="0"/>
              <a:t>So far, we relied on our user to give the proper input(s) to our program(s).</a:t>
            </a:r>
          </a:p>
          <a:p>
            <a:r>
              <a:rPr lang="en-US" dirty="0"/>
              <a:t>Often, that is not the case, and users have the tendency to be “creative” and input all kinds of values we do not want, typically making our programs to crash.</a:t>
            </a:r>
          </a:p>
          <a:p>
            <a:endParaRPr lang="en-US" dirty="0"/>
          </a:p>
          <a:p>
            <a:r>
              <a:rPr lang="en-US" dirty="0"/>
              <a:t>As a good programming practice, we want to handle such cases and prevent undesirable values in our programs.</a:t>
            </a:r>
          </a:p>
          <a:p>
            <a:r>
              <a:rPr lang="en-US" dirty="0"/>
              <a:t>We will start with such a case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25</a:t>
            </a:fld>
            <a:endParaRPr lang="en-US" dirty="0">
              <a:uFillTx/>
            </a:endParaRPr>
          </a:p>
        </p:txBody>
      </p:sp>
    </p:spTree>
    <p:extLst>
      <p:ext uri="{BB962C8B-B14F-4D97-AF65-F5344CB8AC3E}">
        <p14:creationId xmlns:p14="http://schemas.microsoft.com/office/powerpoint/2010/main" val="7774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2 – input number</a:t>
            </a:r>
          </a:p>
        </p:txBody>
      </p:sp>
      <p:sp>
        <p:nvSpPr>
          <p:cNvPr id="3" name="Content Placeholder 2"/>
          <p:cNvSpPr>
            <a:spLocks noGrp="1"/>
          </p:cNvSpPr>
          <p:nvPr>
            <p:ph idx="1"/>
          </p:nvPr>
        </p:nvSpPr>
        <p:spPr/>
        <p:txBody>
          <a:bodyPr>
            <a:normAutofit lnSpcReduction="10000"/>
          </a:bodyPr>
          <a:lstStyle/>
          <a:p>
            <a:r>
              <a:rPr lang="en-US" dirty="0"/>
              <a:t>Problem statement: Ask the user to input (whole positive) number X. Repeat the process until the valid input is given.</a:t>
            </a:r>
          </a:p>
          <a:p>
            <a:endParaRPr lang="en-US" dirty="0"/>
          </a:p>
          <a:p>
            <a:pPr marL="0" indent="0">
              <a:buNone/>
            </a:pPr>
            <a:endParaRPr lang="en-US" dirty="0"/>
          </a:p>
          <a:p>
            <a:r>
              <a:rPr lang="en-US" dirty="0"/>
              <a:t>! Note: the “proper” solution is to use try … catch … statement combined with type() function. However, this is more advanced from the topics covered in Analysis 1.</a:t>
            </a:r>
          </a:p>
          <a:p>
            <a:r>
              <a:rPr lang="en-US" dirty="0"/>
              <a:t>Hence, we will help ourselves with .</a:t>
            </a:r>
            <a:r>
              <a:rPr lang="en-US" dirty="0" err="1"/>
              <a:t>isnumeric</a:t>
            </a:r>
            <a:r>
              <a:rPr lang="en-US" dirty="0"/>
              <a:t>() method which works for whole numbers. For a given string S, </a:t>
            </a:r>
            <a:r>
              <a:rPr lang="en-US" dirty="0" err="1"/>
              <a:t>S.isnumeric</a:t>
            </a:r>
            <a:r>
              <a:rPr lang="en-US" dirty="0"/>
              <a:t>() will return TRUE if S is whole positive number. Otherwise, it will return FALSE.</a:t>
            </a:r>
          </a:p>
          <a:p>
            <a:r>
              <a:rPr lang="en-US" dirty="0"/>
              <a:t>This is for illustration purposes only! You don’t have to learn this method.</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26</a:t>
            </a:fld>
            <a:endParaRPr lang="en-US" dirty="0">
              <a:uFillTx/>
            </a:endParaRPr>
          </a:p>
        </p:txBody>
      </p:sp>
    </p:spTree>
    <p:extLst>
      <p:ext uri="{BB962C8B-B14F-4D97-AF65-F5344CB8AC3E}">
        <p14:creationId xmlns:p14="http://schemas.microsoft.com/office/powerpoint/2010/main" val="1937973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2 – input number</a:t>
            </a:r>
          </a:p>
        </p:txBody>
      </p:sp>
      <p:sp>
        <p:nvSpPr>
          <p:cNvPr id="3" name="Content Placeholder 2"/>
          <p:cNvSpPr>
            <a:spLocks noGrp="1"/>
          </p:cNvSpPr>
          <p:nvPr>
            <p:ph sz="half" idx="1"/>
          </p:nvPr>
        </p:nvSpPr>
        <p:spPr/>
        <p:txBody>
          <a:bodyPr>
            <a:normAutofit lnSpcReduction="10000"/>
          </a:bodyPr>
          <a:lstStyle/>
          <a:p>
            <a:r>
              <a:rPr lang="en-US" dirty="0"/>
              <a:t>Let’s dive into the code directly …</a:t>
            </a:r>
          </a:p>
          <a:p>
            <a:endParaRPr lang="en-US" dirty="0"/>
          </a:p>
          <a:p>
            <a:r>
              <a:rPr lang="en-US" dirty="0"/>
              <a:t>1: we assign the value to x from the standard input (console)</a:t>
            </a:r>
          </a:p>
          <a:p>
            <a:r>
              <a:rPr lang="en-US" dirty="0"/>
              <a:t>2: we set the condition </a:t>
            </a:r>
            <a:r>
              <a:rPr lang="en-US" dirty="0" err="1"/>
              <a:t>x.isnumeric</a:t>
            </a:r>
            <a:r>
              <a:rPr lang="en-US" dirty="0"/>
              <a:t>(), which will return True for natural numbers.</a:t>
            </a:r>
          </a:p>
          <a:p>
            <a:r>
              <a:rPr lang="en-US" dirty="0"/>
              <a:t>If line 2 evaluated to be False, then we know we have the proper input (as .</a:t>
            </a:r>
            <a:r>
              <a:rPr lang="en-US" dirty="0" err="1"/>
              <a:t>isnumeric</a:t>
            </a:r>
            <a:r>
              <a:rPr lang="en-US" dirty="0"/>
              <a:t>() = True, and Not True = False) the algorithm goes to line 6, where we convert the string to integer and print it out.</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1818" y="3281819"/>
            <a:ext cx="5880273" cy="1393369"/>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27</a:t>
            </a:fld>
            <a:endParaRPr lang="en-US" dirty="0">
              <a:uFillTx/>
            </a:endParaRPr>
          </a:p>
        </p:txBody>
      </p:sp>
      <p:cxnSp>
        <p:nvCxnSpPr>
          <p:cNvPr id="7" name="Straight Arrow Connector 6"/>
          <p:cNvCxnSpPr/>
          <p:nvPr/>
        </p:nvCxnSpPr>
        <p:spPr>
          <a:xfrm>
            <a:off x="4997885" y="3169085"/>
            <a:ext cx="1039660" cy="263048"/>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734838" y="3582444"/>
            <a:ext cx="1302707" cy="263047"/>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73458" y="4308953"/>
            <a:ext cx="676405" cy="751562"/>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678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2 – input number</a:t>
            </a:r>
          </a:p>
        </p:txBody>
      </p:sp>
      <p:sp>
        <p:nvSpPr>
          <p:cNvPr id="3" name="Content Placeholder 2"/>
          <p:cNvSpPr>
            <a:spLocks noGrp="1"/>
          </p:cNvSpPr>
          <p:nvPr>
            <p:ph sz="half" idx="1"/>
          </p:nvPr>
        </p:nvSpPr>
        <p:spPr/>
        <p:txBody>
          <a:bodyPr>
            <a:normAutofit lnSpcReduction="10000"/>
          </a:bodyPr>
          <a:lstStyle/>
          <a:p>
            <a:r>
              <a:rPr lang="en-US" dirty="0"/>
              <a:t>In case the user entered anything but the natural number …</a:t>
            </a:r>
          </a:p>
          <a:p>
            <a:r>
              <a:rPr lang="en-US" dirty="0"/>
              <a:t>… then .</a:t>
            </a:r>
            <a:r>
              <a:rPr lang="en-US" dirty="0" err="1"/>
              <a:t>isnumeric</a:t>
            </a:r>
            <a:r>
              <a:rPr lang="en-US" dirty="0"/>
              <a:t>() will return False. Negating False, gives us True, which satisfies the condition and enters the body of the while loop.</a:t>
            </a:r>
          </a:p>
          <a:p>
            <a:endParaRPr lang="en-US" dirty="0"/>
          </a:p>
          <a:p>
            <a:r>
              <a:rPr lang="en-US" dirty="0"/>
              <a:t>We present the message to the user that we want different input.</a:t>
            </a:r>
          </a:p>
          <a:p>
            <a:r>
              <a:rPr lang="en-US" dirty="0"/>
              <a:t>And ask for the new value again.</a:t>
            </a:r>
          </a:p>
          <a:p>
            <a:r>
              <a:rPr lang="en-US" dirty="0"/>
              <a:t>And repeat as long as we don’t get what we want. </a:t>
            </a:r>
            <a:r>
              <a:rPr lang="en-US" dirty="0">
                <a:sym typeface="Wingdings" panose="05000000000000000000" pitchFamily="2" charset="2"/>
              </a:rPr>
              <a:t></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1818" y="3281819"/>
            <a:ext cx="5880273" cy="1393369"/>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28</a:t>
            </a:fld>
            <a:endParaRPr lang="en-US" dirty="0">
              <a:uFillTx/>
            </a:endParaRPr>
          </a:p>
        </p:txBody>
      </p:sp>
      <p:cxnSp>
        <p:nvCxnSpPr>
          <p:cNvPr id="7" name="Straight Arrow Connector 6"/>
          <p:cNvCxnSpPr/>
          <p:nvPr/>
        </p:nvCxnSpPr>
        <p:spPr>
          <a:xfrm>
            <a:off x="5273458" y="2392471"/>
            <a:ext cx="764087" cy="1039662"/>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035463" y="3281819"/>
            <a:ext cx="1002082" cy="300626"/>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73458" y="3789773"/>
            <a:ext cx="989556" cy="885415"/>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273458" y="4090398"/>
            <a:ext cx="1151723" cy="109274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2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2 – input number</a:t>
            </a:r>
          </a:p>
        </p:txBody>
      </p:sp>
      <p:sp>
        <p:nvSpPr>
          <p:cNvPr id="3" name="Content Placeholder 2"/>
          <p:cNvSpPr>
            <a:spLocks noGrp="1"/>
          </p:cNvSpPr>
          <p:nvPr>
            <p:ph sz="half" idx="1"/>
          </p:nvPr>
        </p:nvSpPr>
        <p:spPr/>
        <p:txBody>
          <a:bodyPr>
            <a:normAutofit/>
          </a:bodyPr>
          <a:lstStyle/>
          <a:p>
            <a:r>
              <a:rPr lang="en-US" dirty="0"/>
              <a:t>Here we can find our algorithm in action.</a:t>
            </a:r>
          </a:p>
          <a:p>
            <a:r>
              <a:rPr lang="en-US" dirty="0"/>
              <a:t>In case 1 we entered the proper input and we don’t go into the while loop.</a:t>
            </a:r>
          </a:p>
          <a:p>
            <a:endParaRPr lang="en-US" dirty="0"/>
          </a:p>
          <a:p>
            <a:r>
              <a:rPr lang="en-US" dirty="0"/>
              <a:t>In case 2 user didn’t comply with our requests, so we keep him in the loop as long as we don’t get what we want.</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5501" y="1952764"/>
            <a:ext cx="5880273" cy="1393369"/>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29</a:t>
            </a:fld>
            <a:endParaRPr lang="en-US" dirty="0">
              <a:uFillTx/>
            </a:endParaRPr>
          </a:p>
        </p:txBody>
      </p:sp>
      <p:cxnSp>
        <p:nvCxnSpPr>
          <p:cNvPr id="10" name="Straight Arrow Connector 9"/>
          <p:cNvCxnSpPr/>
          <p:nvPr/>
        </p:nvCxnSpPr>
        <p:spPr>
          <a:xfrm>
            <a:off x="5035463" y="3281819"/>
            <a:ext cx="620038" cy="808579"/>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501" y="3678029"/>
            <a:ext cx="6193568" cy="2752697"/>
          </a:xfrm>
          <a:prstGeom prst="rect">
            <a:avLst/>
          </a:prstGeom>
        </p:spPr>
      </p:pic>
      <p:cxnSp>
        <p:nvCxnSpPr>
          <p:cNvPr id="13" name="Straight Arrow Connector 12"/>
          <p:cNvCxnSpPr/>
          <p:nvPr/>
        </p:nvCxnSpPr>
        <p:spPr>
          <a:xfrm>
            <a:off x="5273458" y="4675189"/>
            <a:ext cx="382043" cy="142665"/>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11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a:noFill/>
        </p:spPr>
        <p:txBody>
          <a:bodyPr/>
          <a:lstStyle/>
          <a:p>
            <a:r>
              <a:rPr lang="en-US" sz="2800" dirty="0"/>
              <a:t>Overview of this lesson:</a:t>
            </a:r>
            <a:br>
              <a:rPr lang="en-US" dirty="0"/>
            </a:br>
            <a:r>
              <a:rPr lang="en-US" dirty="0"/>
              <a:t>	Cyclic algorithms</a:t>
            </a:r>
            <a:endParaRPr lang="en-US" sz="2800" dirty="0"/>
          </a:p>
        </p:txBody>
      </p:sp>
      <p:sp>
        <p:nvSpPr>
          <p:cNvPr id="3" name="Tijdelijke aanduiding voor inhoud 2"/>
          <p:cNvSpPr>
            <a:spLocks noGrp="1"/>
          </p:cNvSpPr>
          <p:nvPr>
            <p:ph idx="1"/>
          </p:nvPr>
        </p:nvSpPr>
        <p:spPr>
          <a:xfrm>
            <a:off x="785827" y="2207921"/>
            <a:ext cx="9985812" cy="3842687"/>
          </a:xfrm>
        </p:spPr>
        <p:txBody>
          <a:bodyPr>
            <a:normAutofit/>
          </a:bodyPr>
          <a:lstStyle/>
          <a:p>
            <a:r>
              <a:rPr lang="en-US" dirty="0"/>
              <a:t>Learning objectives:</a:t>
            </a:r>
          </a:p>
          <a:p>
            <a:pPr lvl="1"/>
            <a:r>
              <a:rPr lang="en-US" dirty="0"/>
              <a:t>Learn about iterations and cyclic algorithms.</a:t>
            </a:r>
          </a:p>
          <a:p>
            <a:pPr lvl="1"/>
            <a:r>
              <a:rPr lang="en-US" dirty="0"/>
              <a:t>Know the syntax of the while loop.</a:t>
            </a:r>
          </a:p>
          <a:p>
            <a:pPr lvl="1"/>
            <a:r>
              <a:rPr lang="en-US" dirty="0"/>
              <a:t>Understand the initialization section, testing and the body of a loop.</a:t>
            </a:r>
          </a:p>
          <a:p>
            <a:pPr lvl="1"/>
            <a:endParaRPr lang="en-US" dirty="0"/>
          </a:p>
          <a:p>
            <a:r>
              <a:rPr lang="en-US" dirty="0"/>
              <a:t>At the end of the lesson a student should be able to:</a:t>
            </a:r>
          </a:p>
          <a:p>
            <a:pPr lvl="1"/>
            <a:r>
              <a:rPr lang="en-US" dirty="0"/>
              <a:t>Identify the types of problems that require cyclic algorithms.</a:t>
            </a:r>
          </a:p>
          <a:p>
            <a:pPr lvl="1"/>
            <a:r>
              <a:rPr lang="en-US" dirty="0"/>
              <a:t>Apply the knowledge of while loop to solve problems.</a:t>
            </a:r>
          </a:p>
          <a:p>
            <a:pPr lvl="1"/>
            <a:r>
              <a:rPr lang="en-US" dirty="0"/>
              <a:t>Combine cyclic with linear and branching algorithms in problem solving.</a:t>
            </a:r>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3</a:t>
            </a:fld>
            <a:endParaRPr lang="en-US" dirty="0">
              <a:uFillTx/>
            </a:endParaRPr>
          </a:p>
        </p:txBody>
      </p:sp>
    </p:spTree>
    <p:extLst>
      <p:ext uri="{BB962C8B-B14F-4D97-AF65-F5344CB8AC3E}">
        <p14:creationId xmlns:p14="http://schemas.microsoft.com/office/powerpoint/2010/main" val="1634818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sp>
        <p:nvSpPr>
          <p:cNvPr id="3" name="Content Placeholder 2"/>
          <p:cNvSpPr>
            <a:spLocks noGrp="1"/>
          </p:cNvSpPr>
          <p:nvPr>
            <p:ph idx="1"/>
          </p:nvPr>
        </p:nvSpPr>
        <p:spPr/>
        <p:txBody>
          <a:bodyPr/>
          <a:lstStyle/>
          <a:p>
            <a:r>
              <a:rPr lang="en-US" dirty="0"/>
              <a:t>Often, you will want to execute steps inside of a cycle specific number of times. We will show this with the following problem:</a:t>
            </a:r>
          </a:p>
          <a:p>
            <a:endParaRPr lang="en-US" dirty="0"/>
          </a:p>
          <a:p>
            <a:r>
              <a:rPr lang="en-US" dirty="0"/>
              <a:t>Problem statement: Ask the user to input natural number N. Then, print “Hello world!” N times.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30</a:t>
            </a:fld>
            <a:endParaRPr lang="en-US" dirty="0">
              <a:uFillTx/>
            </a:endParaRPr>
          </a:p>
        </p:txBody>
      </p:sp>
    </p:spTree>
    <p:extLst>
      <p:ext uri="{BB962C8B-B14F-4D97-AF65-F5344CB8AC3E}">
        <p14:creationId xmlns:p14="http://schemas.microsoft.com/office/powerpoint/2010/main" val="3371408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sp>
        <p:nvSpPr>
          <p:cNvPr id="3" name="Content Placeholder 2"/>
          <p:cNvSpPr>
            <a:spLocks noGrp="1"/>
          </p:cNvSpPr>
          <p:nvPr>
            <p:ph idx="1"/>
          </p:nvPr>
        </p:nvSpPr>
        <p:spPr/>
        <p:txBody>
          <a:bodyPr>
            <a:normAutofit lnSpcReduction="10000"/>
          </a:bodyPr>
          <a:lstStyle/>
          <a:p>
            <a:r>
              <a:rPr lang="en-US" dirty="0"/>
              <a:t>Let’s analyze and decompose the problem:</a:t>
            </a:r>
          </a:p>
          <a:p>
            <a:endParaRPr lang="en-US" dirty="0"/>
          </a:p>
          <a:p>
            <a:r>
              <a:rPr lang="en-US" dirty="0"/>
              <a:t>We know we have to print(“Hello world”).</a:t>
            </a:r>
          </a:p>
          <a:p>
            <a:r>
              <a:rPr lang="en-US" dirty="0"/>
              <a:t>We also know we have to do it N times, therefore, we can’t use linear nor branching algorithm. So, it must be cyclic.</a:t>
            </a:r>
          </a:p>
          <a:p>
            <a:endParaRPr lang="en-US" dirty="0"/>
          </a:p>
          <a:p>
            <a:r>
              <a:rPr lang="en-US" dirty="0"/>
              <a:t>The steps in the cyclic algorithm are executed while the condition is True. So, we have to make such condition which will be True N times, and not N+1 time.</a:t>
            </a:r>
          </a:p>
          <a:p>
            <a:r>
              <a:rPr lang="en-US" dirty="0"/>
              <a:t>It becomes apparent that we need to COUNT the number of iterations.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31</a:t>
            </a:fld>
            <a:endParaRPr lang="en-US" dirty="0">
              <a:uFillTx/>
            </a:endParaRPr>
          </a:p>
        </p:txBody>
      </p:sp>
    </p:spTree>
    <p:extLst>
      <p:ext uri="{BB962C8B-B14F-4D97-AF65-F5344CB8AC3E}">
        <p14:creationId xmlns:p14="http://schemas.microsoft.com/office/powerpoint/2010/main" val="2907187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sp>
        <p:nvSpPr>
          <p:cNvPr id="3" name="Content Placeholder 2"/>
          <p:cNvSpPr>
            <a:spLocks noGrp="1"/>
          </p:cNvSpPr>
          <p:nvPr>
            <p:ph idx="1"/>
          </p:nvPr>
        </p:nvSpPr>
        <p:spPr/>
        <p:txBody>
          <a:bodyPr>
            <a:normAutofit/>
          </a:bodyPr>
          <a:lstStyle/>
          <a:p>
            <a:r>
              <a:rPr lang="en-US" dirty="0"/>
              <a:t>Counting iterations is one of the fundamental problems in programming.</a:t>
            </a:r>
          </a:p>
          <a:p>
            <a:r>
              <a:rPr lang="en-US" dirty="0"/>
              <a:t>To implement it we need one variable that will count each iteration.</a:t>
            </a:r>
          </a:p>
          <a:p>
            <a:r>
              <a:rPr lang="en-US" dirty="0"/>
              <a:t>To do so we have to:</a:t>
            </a:r>
          </a:p>
          <a:p>
            <a:pPr marL="800100" lvl="1" indent="-342900">
              <a:buFont typeface="+mj-lt"/>
              <a:buAutoNum type="arabicPeriod"/>
            </a:pPr>
            <a:r>
              <a:rPr lang="en-US" dirty="0"/>
              <a:t>Initialize that variable to the desired starting value.</a:t>
            </a:r>
          </a:p>
          <a:p>
            <a:pPr marL="800100" lvl="1" indent="-342900">
              <a:buFont typeface="+mj-lt"/>
              <a:buAutoNum type="arabicPeriod"/>
            </a:pPr>
            <a:r>
              <a:rPr lang="en-US" dirty="0"/>
              <a:t>Increment that variable after each iteration.</a:t>
            </a:r>
          </a:p>
          <a:p>
            <a:pPr lvl="1"/>
            <a:endParaRPr lang="en-US" dirty="0"/>
          </a:p>
          <a:p>
            <a:r>
              <a:rPr lang="en-US" dirty="0"/>
              <a:t>It is an informal convention to use name ‘</a:t>
            </a:r>
            <a:r>
              <a:rPr lang="en-US" b="1" dirty="0" err="1"/>
              <a:t>i</a:t>
            </a:r>
            <a:r>
              <a:rPr lang="en-US" dirty="0"/>
              <a:t>’ for variable counting iteration. Then, ‘</a:t>
            </a:r>
            <a:r>
              <a:rPr lang="en-US" b="1" dirty="0"/>
              <a:t>j</a:t>
            </a:r>
            <a:r>
              <a:rPr lang="en-US" dirty="0"/>
              <a:t>’, ‘</a:t>
            </a:r>
            <a:r>
              <a:rPr lang="en-US" b="1" dirty="0"/>
              <a:t>k</a:t>
            </a:r>
            <a:r>
              <a:rPr lang="en-US"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32</a:t>
            </a:fld>
            <a:endParaRPr lang="en-US" dirty="0">
              <a:uFillTx/>
            </a:endParaRPr>
          </a:p>
        </p:txBody>
      </p:sp>
    </p:spTree>
    <p:extLst>
      <p:ext uri="{BB962C8B-B14F-4D97-AF65-F5344CB8AC3E}">
        <p14:creationId xmlns:p14="http://schemas.microsoft.com/office/powerpoint/2010/main" val="1237182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275" y="2060575"/>
            <a:ext cx="2877863" cy="4195763"/>
          </a:xfrm>
        </p:spPr>
      </p:pic>
      <p:sp>
        <p:nvSpPr>
          <p:cNvPr id="4" name="Content Placeholder 3"/>
          <p:cNvSpPr>
            <a:spLocks noGrp="1"/>
          </p:cNvSpPr>
          <p:nvPr>
            <p:ph sz="half" idx="2"/>
          </p:nvPr>
        </p:nvSpPr>
        <p:spPr/>
        <p:txBody>
          <a:bodyPr/>
          <a:lstStyle/>
          <a:p>
            <a:r>
              <a:rPr lang="en-US" dirty="0"/>
              <a:t>Let’s take a look at the solution:</a:t>
            </a:r>
          </a:p>
          <a:p>
            <a:endParaRPr lang="en-US" dirty="0"/>
          </a:p>
          <a:p>
            <a:r>
              <a:rPr lang="en-US" dirty="0"/>
              <a:t>We read value for N.</a:t>
            </a:r>
          </a:p>
          <a:p>
            <a:r>
              <a:rPr lang="en-US" dirty="0"/>
              <a:t>Next, we have to initialize the counter.</a:t>
            </a:r>
          </a:p>
          <a:p>
            <a:r>
              <a:rPr lang="en-US" dirty="0"/>
              <a:t>Then we start the cycle with the condition: to repeat while I &lt;= N.</a:t>
            </a:r>
          </a:p>
          <a:p>
            <a:r>
              <a:rPr lang="en-US" dirty="0"/>
              <a:t>As long as the condition is satisfied, we will print “Hello world”</a:t>
            </a:r>
          </a:p>
          <a:p>
            <a:r>
              <a:rPr lang="en-US" dirty="0"/>
              <a:t>At the end, </a:t>
            </a:r>
            <a:r>
              <a:rPr lang="en-US" b="1" dirty="0">
                <a:solidFill>
                  <a:srgbClr val="FFC000"/>
                </a:solidFill>
              </a:rPr>
              <a:t>we must increment our counter I</a:t>
            </a:r>
            <a:r>
              <a:rPr lang="en-US" dirty="0"/>
              <a:t>, or we end up with infinite loop.</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33</a:t>
            </a:fld>
            <a:endParaRPr lang="en-US" dirty="0">
              <a:uFillTx/>
            </a:endParaRPr>
          </a:p>
        </p:txBody>
      </p:sp>
      <p:cxnSp>
        <p:nvCxnSpPr>
          <p:cNvPr id="7" name="Straight Arrow Connector 6"/>
          <p:cNvCxnSpPr/>
          <p:nvPr/>
        </p:nvCxnSpPr>
        <p:spPr>
          <a:xfrm flipH="1" flipV="1">
            <a:off x="4058433" y="2943617"/>
            <a:ext cx="1453019" cy="11273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058434" y="3396874"/>
            <a:ext cx="1596059" cy="147992"/>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720230" y="3885389"/>
            <a:ext cx="1960979" cy="270825"/>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883068" y="4373904"/>
            <a:ext cx="1798143" cy="51584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301206" y="4889748"/>
            <a:ext cx="2380004" cy="68329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60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5" dur="500"/>
                                        <p:tgtEl>
                                          <p:spTgt spid="4">
                                            <p:txEl>
                                              <p:pRg st="4" end="4"/>
                                            </p:txEl>
                                          </p:spTgt>
                                        </p:tgtEl>
                                      </p:cBhvr>
                                    </p:animEffect>
                                  </p:childTnLst>
                                </p:cTn>
                              </p:par>
                            </p:childTnLst>
                          </p:cTn>
                        </p:par>
                        <p:par>
                          <p:cTn id="26" fill="hold">
                            <p:stCondLst>
                              <p:cond delay="500"/>
                            </p:stCondLst>
                            <p:childTnLst>
                              <p:par>
                                <p:cTn id="27" presetID="14" presetClass="entr" presetSubtype="1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4" dur="500"/>
                                        <p:tgtEl>
                                          <p:spTgt spid="4">
                                            <p:txEl>
                                              <p:pRg st="5" end="5"/>
                                            </p:txEl>
                                          </p:spTgt>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3" dur="500"/>
                                        <p:tgtEl>
                                          <p:spTgt spid="4">
                                            <p:txEl>
                                              <p:pRg st="6" end="6"/>
                                            </p:txEl>
                                          </p:spTgt>
                                        </p:tgtEl>
                                      </p:cBhvr>
                                    </p:animEffect>
                                  </p:childTnLst>
                                </p:cTn>
                              </p:par>
                            </p:childTnLst>
                          </p:cTn>
                        </p:par>
                        <p:par>
                          <p:cTn id="44" fill="hold">
                            <p:stCondLst>
                              <p:cond delay="500"/>
                            </p:stCondLst>
                            <p:childTnLst>
                              <p:par>
                                <p:cTn id="45" presetID="14" presetClass="entr" presetSubtype="1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randombar(horizont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275" y="2060575"/>
            <a:ext cx="2877863" cy="4195763"/>
          </a:xfrm>
        </p:spPr>
      </p:pic>
      <p:sp>
        <p:nvSpPr>
          <p:cNvPr id="4" name="Content Placeholder 3"/>
          <p:cNvSpPr>
            <a:spLocks noGrp="1"/>
          </p:cNvSpPr>
          <p:nvPr>
            <p:ph sz="half" idx="2"/>
          </p:nvPr>
        </p:nvSpPr>
        <p:spPr/>
        <p:txBody>
          <a:bodyPr/>
          <a:lstStyle/>
          <a:p>
            <a:r>
              <a:rPr lang="en-US" dirty="0"/>
              <a:t>Exercise:</a:t>
            </a:r>
          </a:p>
          <a:p>
            <a:r>
              <a:rPr lang="en-US" dirty="0"/>
              <a:t>Implement the algorithm in Python.</a:t>
            </a:r>
          </a:p>
          <a:p>
            <a:r>
              <a:rPr lang="en-US" dirty="0"/>
              <a:t>Time: 5 min.</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34</a:t>
            </a:fld>
            <a:endParaRPr lang="en-US" dirty="0">
              <a:uFillTx/>
            </a:endParaRPr>
          </a:p>
        </p:txBody>
      </p:sp>
    </p:spTree>
    <p:extLst>
      <p:ext uri="{BB962C8B-B14F-4D97-AF65-F5344CB8AC3E}">
        <p14:creationId xmlns:p14="http://schemas.microsoft.com/office/powerpoint/2010/main" val="3160815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sp>
        <p:nvSpPr>
          <p:cNvPr id="3" name="Content Placeholder 2"/>
          <p:cNvSpPr>
            <a:spLocks noGrp="1"/>
          </p:cNvSpPr>
          <p:nvPr>
            <p:ph idx="1"/>
          </p:nvPr>
        </p:nvSpPr>
        <p:spPr/>
        <p:txBody>
          <a:bodyPr/>
          <a:lstStyle/>
          <a:p>
            <a:r>
              <a:rPr lang="en-US" dirty="0"/>
              <a:t>Discussion:</a:t>
            </a:r>
          </a:p>
          <a:p>
            <a:r>
              <a:rPr lang="en-US" dirty="0"/>
              <a:t>Be careful about condition(s) and initialization!</a:t>
            </a:r>
          </a:p>
          <a:p>
            <a:endParaRPr lang="en-US" dirty="0"/>
          </a:p>
          <a:p>
            <a:r>
              <a:rPr lang="en-US" dirty="0"/>
              <a:t>Some programmers prefer to count from 1. Others prefer to count from 0.</a:t>
            </a:r>
          </a:p>
          <a:p>
            <a:r>
              <a:rPr lang="en-US" dirty="0"/>
              <a:t>In this example, if we start counting from 1, then to ensure the correct number of iterations, we have to set the condition to: </a:t>
            </a:r>
            <a:r>
              <a:rPr lang="en-US" b="1" dirty="0">
                <a:solidFill>
                  <a:srgbClr val="FFC000"/>
                </a:solidFill>
              </a:rPr>
              <a:t>I &lt;= N</a:t>
            </a:r>
            <a:r>
              <a:rPr lang="en-US" dirty="0"/>
              <a:t>.</a:t>
            </a:r>
          </a:p>
          <a:p>
            <a:r>
              <a:rPr lang="en-US" dirty="0"/>
              <a:t>However, if we start counting from 0, then the condition must be set to </a:t>
            </a:r>
            <a:r>
              <a:rPr lang="en-US" b="1" dirty="0">
                <a:solidFill>
                  <a:srgbClr val="FFC000"/>
                </a:solidFill>
              </a:rPr>
              <a:t>I &lt; N</a:t>
            </a:r>
            <a:r>
              <a:rPr lang="en-US" dirty="0"/>
              <a:t>.</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35</a:t>
            </a:fld>
            <a:endParaRPr lang="en-US" dirty="0">
              <a:uFillTx/>
            </a:endParaRPr>
          </a:p>
        </p:txBody>
      </p:sp>
    </p:spTree>
    <p:extLst>
      <p:ext uri="{BB962C8B-B14F-4D97-AF65-F5344CB8AC3E}">
        <p14:creationId xmlns:p14="http://schemas.microsoft.com/office/powerpoint/2010/main" val="3192748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3 – hello world x 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275" y="2060575"/>
            <a:ext cx="2877863" cy="4195763"/>
          </a:xfrm>
        </p:spPr>
      </p:pic>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4913" y="2055813"/>
            <a:ext cx="3175312" cy="4200525"/>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36</a:t>
            </a:fld>
            <a:endParaRPr lang="en-US" dirty="0">
              <a:uFillTx/>
            </a:endParaRPr>
          </a:p>
        </p:txBody>
      </p:sp>
      <p:sp>
        <p:nvSpPr>
          <p:cNvPr id="7" name="Oval 6"/>
          <p:cNvSpPr/>
          <p:nvPr/>
        </p:nvSpPr>
        <p:spPr>
          <a:xfrm>
            <a:off x="2228801" y="3139463"/>
            <a:ext cx="1942365" cy="969073"/>
          </a:xfrm>
          <a:prstGeom prst="ellipse">
            <a:avLst/>
          </a:prstGeom>
          <a:noFill/>
          <a:ln w="76200">
            <a:solidFill>
              <a:srgbClr val="C0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8" name="Oval 7"/>
          <p:cNvSpPr/>
          <p:nvPr/>
        </p:nvSpPr>
        <p:spPr>
          <a:xfrm>
            <a:off x="6777837" y="3187002"/>
            <a:ext cx="1942365" cy="969073"/>
          </a:xfrm>
          <a:prstGeom prst="ellipse">
            <a:avLst/>
          </a:prstGeom>
          <a:noFill/>
          <a:ln w="76200">
            <a:solidFill>
              <a:srgbClr val="C0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28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4 – range</a:t>
            </a:r>
          </a:p>
        </p:txBody>
      </p:sp>
      <p:sp>
        <p:nvSpPr>
          <p:cNvPr id="3" name="Content Placeholder 2"/>
          <p:cNvSpPr>
            <a:spLocks noGrp="1"/>
          </p:cNvSpPr>
          <p:nvPr>
            <p:ph idx="1"/>
          </p:nvPr>
        </p:nvSpPr>
        <p:spPr/>
        <p:txBody>
          <a:bodyPr>
            <a:normAutofit/>
          </a:bodyPr>
          <a:lstStyle/>
          <a:p>
            <a:r>
              <a:rPr lang="en-US" b="1" dirty="0"/>
              <a:t>EXERCISE</a:t>
            </a:r>
            <a:r>
              <a:rPr lang="en-US" dirty="0"/>
              <a:t>: Ask user to enter 2 integers M and N such that M &lt; N. Then, print all numbers from M to N including M and N.</a:t>
            </a:r>
          </a:p>
          <a:p>
            <a:endParaRPr lang="en-US" dirty="0"/>
          </a:p>
          <a:p>
            <a:r>
              <a:rPr lang="en-US" dirty="0"/>
              <a:t>Sketch the flowchart first.</a:t>
            </a:r>
          </a:p>
          <a:p>
            <a:r>
              <a:rPr lang="en-US" dirty="0"/>
              <a:t>Test the algorithm.</a:t>
            </a:r>
          </a:p>
          <a:p>
            <a:r>
              <a:rPr lang="en-US" dirty="0"/>
              <a:t>Implement in Python.</a:t>
            </a:r>
          </a:p>
          <a:p>
            <a:r>
              <a:rPr lang="en-US" dirty="0"/>
              <a:t>Test in Python.</a:t>
            </a:r>
          </a:p>
          <a:p>
            <a:endParaRPr lang="en-US" dirty="0"/>
          </a:p>
          <a:p>
            <a:r>
              <a:rPr lang="en-US" dirty="0"/>
              <a:t>Time: 10 minutes.</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37</a:t>
            </a:fld>
            <a:endParaRPr lang="en-US" dirty="0">
              <a:uFillTx/>
            </a:endParaRPr>
          </a:p>
        </p:txBody>
      </p:sp>
    </p:spTree>
    <p:extLst>
      <p:ext uri="{BB962C8B-B14F-4D97-AF65-F5344CB8AC3E}">
        <p14:creationId xmlns:p14="http://schemas.microsoft.com/office/powerpoint/2010/main" val="3650593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4 – range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438" y="1983008"/>
            <a:ext cx="2831525" cy="439631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38</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220" y="1983008"/>
            <a:ext cx="2724062" cy="3798962"/>
          </a:xfrm>
          <a:prstGeom prst="rect">
            <a:avLst/>
          </a:prstGeom>
        </p:spPr>
      </p:pic>
      <p:sp>
        <p:nvSpPr>
          <p:cNvPr id="7" name="TextBox 6"/>
          <p:cNvSpPr txBox="1"/>
          <p:nvPr/>
        </p:nvSpPr>
        <p:spPr>
          <a:xfrm>
            <a:off x="5348472" y="5531449"/>
            <a:ext cx="6300591"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Since we don’t have to preserve M, we could have used it as the counter, drop I and save one step.</a:t>
            </a:r>
          </a:p>
          <a:p>
            <a:r>
              <a:rPr lang="en-US" dirty="0"/>
              <a:t>Still, the solution on the left is recommend until you gain more experience.</a:t>
            </a:r>
          </a:p>
        </p:txBody>
      </p:sp>
    </p:spTree>
    <p:extLst>
      <p:ext uri="{BB962C8B-B14F-4D97-AF65-F5344CB8AC3E}">
        <p14:creationId xmlns:p14="http://schemas.microsoft.com/office/powerpoint/2010/main" val="417068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5 – even numbers</a:t>
            </a:r>
          </a:p>
        </p:txBody>
      </p:sp>
      <p:sp>
        <p:nvSpPr>
          <p:cNvPr id="3" name="Content Placeholder 2"/>
          <p:cNvSpPr>
            <a:spLocks noGrp="1"/>
          </p:cNvSpPr>
          <p:nvPr>
            <p:ph idx="1"/>
          </p:nvPr>
        </p:nvSpPr>
        <p:spPr/>
        <p:txBody>
          <a:bodyPr>
            <a:normAutofit lnSpcReduction="10000"/>
          </a:bodyPr>
          <a:lstStyle/>
          <a:p>
            <a:r>
              <a:rPr lang="en-US" b="1" dirty="0"/>
              <a:t>EXERCISE</a:t>
            </a:r>
            <a:r>
              <a:rPr lang="en-US" dirty="0"/>
              <a:t>: Ask user to enter 2 integers M and N such that M &lt; N. Then, print all </a:t>
            </a:r>
            <a:r>
              <a:rPr lang="en-US" b="1" u="sng" dirty="0"/>
              <a:t>EVEN</a:t>
            </a:r>
            <a:r>
              <a:rPr lang="en-US" dirty="0"/>
              <a:t> </a:t>
            </a:r>
            <a:r>
              <a:rPr lang="en-US" u="sng" dirty="0"/>
              <a:t>numbers</a:t>
            </a:r>
            <a:r>
              <a:rPr lang="en-US" dirty="0"/>
              <a:t> from M to N including M and N.</a:t>
            </a:r>
          </a:p>
          <a:p>
            <a:endParaRPr lang="en-US" dirty="0"/>
          </a:p>
          <a:p>
            <a:r>
              <a:rPr lang="en-US" dirty="0"/>
              <a:t>TIP: this problem requires to combine branching and cyclic algorithm. Do you remember how to use MODULO operation?</a:t>
            </a:r>
          </a:p>
          <a:p>
            <a:r>
              <a:rPr lang="en-US" dirty="0"/>
              <a:t>TIP 2: The IF statement should be INSIDE the body of the cycle.</a:t>
            </a:r>
          </a:p>
          <a:p>
            <a:endParaRPr lang="en-US" dirty="0"/>
          </a:p>
          <a:p>
            <a:r>
              <a:rPr lang="en-US" dirty="0"/>
              <a:t>Sketch the flowchart first.</a:t>
            </a:r>
          </a:p>
          <a:p>
            <a:r>
              <a:rPr lang="en-US" dirty="0"/>
              <a:t>Implement in Python.</a:t>
            </a:r>
          </a:p>
          <a:p>
            <a:endParaRPr lang="en-US" dirty="0"/>
          </a:p>
          <a:p>
            <a:r>
              <a:rPr lang="en-US" dirty="0"/>
              <a:t>Time: 10 minutes.</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39</a:t>
            </a:fld>
            <a:endParaRPr lang="en-US" dirty="0">
              <a:uFillTx/>
            </a:endParaRPr>
          </a:p>
        </p:txBody>
      </p:sp>
    </p:spTree>
    <p:extLst>
      <p:ext uri="{BB962C8B-B14F-4D97-AF65-F5344CB8AC3E}">
        <p14:creationId xmlns:p14="http://schemas.microsoft.com/office/powerpoint/2010/main" val="268370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a:t>
            </a:fld>
            <a:endParaRPr lang="en-US" dirty="0">
              <a:uFillTx/>
            </a:endParaRPr>
          </a:p>
        </p:txBody>
      </p:sp>
    </p:spTree>
    <p:extLst>
      <p:ext uri="{BB962C8B-B14F-4D97-AF65-F5344CB8AC3E}">
        <p14:creationId xmlns:p14="http://schemas.microsoft.com/office/powerpoint/2010/main" val="76830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5 – even numbers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860" y="1983008"/>
            <a:ext cx="4292261" cy="439631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40</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spTree>
    <p:extLst>
      <p:ext uri="{BB962C8B-B14F-4D97-AF65-F5344CB8AC3E}">
        <p14:creationId xmlns:p14="http://schemas.microsoft.com/office/powerpoint/2010/main" val="40700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6 – prime number</a:t>
            </a:r>
          </a:p>
        </p:txBody>
      </p:sp>
      <p:sp>
        <p:nvSpPr>
          <p:cNvPr id="3" name="Content Placeholder 2"/>
          <p:cNvSpPr>
            <a:spLocks noGrp="1"/>
          </p:cNvSpPr>
          <p:nvPr>
            <p:ph idx="1"/>
          </p:nvPr>
        </p:nvSpPr>
        <p:spPr/>
        <p:txBody>
          <a:bodyPr>
            <a:normAutofit/>
          </a:bodyPr>
          <a:lstStyle/>
          <a:p>
            <a:r>
              <a:rPr lang="en-US" b="1" dirty="0"/>
              <a:t>PROBLEM STATEMENT</a:t>
            </a:r>
            <a:r>
              <a:rPr lang="en-US" dirty="0"/>
              <a:t>: Read natural number N. Then check if N is a prime number. If prime, print “N is prime”. Otherwise, print “N is not prime”.</a:t>
            </a:r>
          </a:p>
          <a:p>
            <a:endParaRPr lang="en-US" dirty="0"/>
          </a:p>
          <a:p>
            <a:r>
              <a:rPr lang="en-US" dirty="0"/>
              <a:t>Note: A prime number (or prime) is a natural number greater than 1 that has no positive divisors other than 1 and itself.  The number 1 itself does not count </a:t>
            </a:r>
            <a:r>
              <a:rPr lang="en-US"/>
              <a:t>as prime</a:t>
            </a:r>
            <a:r>
              <a:rPr lang="en-US" dirty="0"/>
              <a:t>.  The first few primes are 2, 3, 5, 7, 11, 13, 17, 19,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41</a:t>
            </a:fld>
            <a:endParaRPr lang="en-US" dirty="0">
              <a:uFillTx/>
            </a:endParaRPr>
          </a:p>
        </p:txBody>
      </p:sp>
    </p:spTree>
    <p:extLst>
      <p:ext uri="{BB962C8B-B14F-4D97-AF65-F5344CB8AC3E}">
        <p14:creationId xmlns:p14="http://schemas.microsoft.com/office/powerpoint/2010/main" val="207699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6 – prime number</a:t>
            </a:r>
          </a:p>
        </p:txBody>
      </p:sp>
      <p:sp>
        <p:nvSpPr>
          <p:cNvPr id="3" name="Text Placeholder 2"/>
          <p:cNvSpPr>
            <a:spLocks noGrp="1"/>
          </p:cNvSpPr>
          <p:nvPr>
            <p:ph type="body" idx="1"/>
          </p:nvPr>
        </p:nvSpPr>
        <p:spPr>
          <a:xfrm>
            <a:off x="800100" y="1905000"/>
            <a:ext cx="4699551" cy="576262"/>
          </a:xfrm>
        </p:spPr>
        <p:txBody>
          <a:bodyPr/>
          <a:lstStyle/>
          <a:p>
            <a:r>
              <a:rPr lang="en-US" dirty="0"/>
              <a:t>How do you eat an elephant?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3300" y="2543842"/>
            <a:ext cx="4094664" cy="3712496"/>
          </a:xfrm>
        </p:spPr>
      </p:pic>
      <p:sp>
        <p:nvSpPr>
          <p:cNvPr id="5" name="Text Placeholder 4"/>
          <p:cNvSpPr>
            <a:spLocks noGrp="1"/>
          </p:cNvSpPr>
          <p:nvPr>
            <p:ph type="body" sz="quarter" idx="3"/>
          </p:nvPr>
        </p:nvSpPr>
        <p:spPr/>
        <p:txBody>
          <a:bodyPr/>
          <a:lstStyle/>
          <a:p>
            <a:r>
              <a:rPr lang="en-US" dirty="0"/>
              <a:t>One bite at a time …</a:t>
            </a: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64664" y="2793540"/>
            <a:ext cx="5712179" cy="3213100"/>
          </a:xfrm>
        </p:spPr>
      </p:pic>
      <p:sp>
        <p:nvSpPr>
          <p:cNvPr id="7" name="Slide Number Placeholder 6"/>
          <p:cNvSpPr>
            <a:spLocks noGrp="1"/>
          </p:cNvSpPr>
          <p:nvPr>
            <p:ph type="sldNum" sz="quarter" idx="12"/>
          </p:nvPr>
        </p:nvSpPr>
        <p:spPr/>
        <p:txBody>
          <a:bodyPr/>
          <a:lstStyle/>
          <a:p>
            <a:fld id="{D57F1E4F-1CFF-5643-939E-02111984F565}" type="slidenum">
              <a:rPr lang="en-US" smtClean="0">
                <a:uFillTx/>
              </a:rPr>
              <a:t>42</a:t>
            </a:fld>
            <a:endParaRPr lang="en-US" dirty="0">
              <a:uFillTx/>
            </a:endParaRPr>
          </a:p>
        </p:txBody>
      </p:sp>
      <p:sp>
        <p:nvSpPr>
          <p:cNvPr id="4" name="TextBox 3"/>
          <p:cNvSpPr txBox="1"/>
          <p:nvPr/>
        </p:nvSpPr>
        <p:spPr>
          <a:xfrm>
            <a:off x="400834" y="3421554"/>
            <a:ext cx="11827277" cy="461665"/>
          </a:xfrm>
          <a:prstGeom prst="rect">
            <a:avLst/>
          </a:prstGeom>
        </p:spPr>
        <p:txBody>
          <a:bodyPr wrap="none" rtlCol="0">
            <a:spAutoFit/>
          </a:bodyPr>
          <a:lstStyle/>
          <a:p>
            <a:r>
              <a:rPr lang="en-US" sz="2400" dirty="0"/>
              <a:t>If stuck, remember the joke about problem solving and “eating an elephant”?</a:t>
            </a:r>
          </a:p>
        </p:txBody>
      </p:sp>
    </p:spTree>
    <p:extLst>
      <p:ext uri="{BB962C8B-B14F-4D97-AF65-F5344CB8AC3E}">
        <p14:creationId xmlns:p14="http://schemas.microsoft.com/office/powerpoint/2010/main" val="30902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6 – prime number</a:t>
            </a:r>
          </a:p>
        </p:txBody>
      </p:sp>
      <p:sp>
        <p:nvSpPr>
          <p:cNvPr id="3" name="Content Placeholder 2"/>
          <p:cNvSpPr>
            <a:spLocks noGrp="1"/>
          </p:cNvSpPr>
          <p:nvPr>
            <p:ph idx="1"/>
          </p:nvPr>
        </p:nvSpPr>
        <p:spPr/>
        <p:txBody>
          <a:bodyPr>
            <a:normAutofit fontScale="92500" lnSpcReduction="10000"/>
          </a:bodyPr>
          <a:lstStyle/>
          <a:p>
            <a:r>
              <a:rPr lang="en-US" b="1" dirty="0"/>
              <a:t>DISCUSSION</a:t>
            </a:r>
            <a:r>
              <a:rPr lang="en-US" dirty="0"/>
              <a:t>:</a:t>
            </a:r>
          </a:p>
          <a:p>
            <a:r>
              <a:rPr lang="en-US" dirty="0"/>
              <a:t>How would you solve the problem?</a:t>
            </a:r>
          </a:p>
          <a:p>
            <a:r>
              <a:rPr lang="en-US" dirty="0"/>
              <a:t>To check if number </a:t>
            </a:r>
            <a:r>
              <a:rPr lang="en-US" b="1" dirty="0"/>
              <a:t>N</a:t>
            </a:r>
            <a:r>
              <a:rPr lang="en-US" dirty="0"/>
              <a:t> is prime, we have to test dividing it will all numbers in interval </a:t>
            </a:r>
            <a:r>
              <a:rPr lang="en-US" b="1" dirty="0"/>
              <a:t>[ 2 .. N-1 ]</a:t>
            </a:r>
            <a:r>
              <a:rPr lang="en-US" dirty="0"/>
              <a:t>.</a:t>
            </a:r>
          </a:p>
          <a:p>
            <a:pPr lvl="1"/>
            <a:r>
              <a:rPr lang="en-US" dirty="0"/>
              <a:t>Ok, that means we have to generate all numbers from that interval, and we just practiced how to do that.</a:t>
            </a:r>
          </a:p>
          <a:p>
            <a:pPr lvl="1"/>
            <a:r>
              <a:rPr lang="en-US" dirty="0"/>
              <a:t>To test if some number is divisible, all we have to do is use floor division and check the remainder.</a:t>
            </a:r>
          </a:p>
          <a:p>
            <a:r>
              <a:rPr lang="en-US" dirty="0"/>
              <a:t>Sub problem: that means we have to store N-2 </a:t>
            </a:r>
            <a:r>
              <a:rPr lang="en-US" dirty="0" err="1"/>
              <a:t>boolean</a:t>
            </a:r>
            <a:r>
              <a:rPr lang="en-US" dirty="0"/>
              <a:t> variables!!??</a:t>
            </a:r>
          </a:p>
          <a:p>
            <a:pPr lvl="1"/>
            <a:r>
              <a:rPr lang="en-US" dirty="0"/>
              <a:t>Not in this case. We only need one. This will be the hypothesis that the number is actually prime. If only one division has no remainder, the hypothesis is violated and we change that </a:t>
            </a:r>
            <a:r>
              <a:rPr lang="en-US" dirty="0" err="1"/>
              <a:t>boolean</a:t>
            </a:r>
            <a:r>
              <a:rPr lang="en-US" dirty="0"/>
              <a:t> variable to False.</a:t>
            </a:r>
          </a:p>
          <a:p>
            <a:pPr lvl="1"/>
            <a:r>
              <a:rPr lang="en-US" dirty="0"/>
              <a:t>Finally, we just check that single </a:t>
            </a:r>
            <a:r>
              <a:rPr lang="en-US" dirty="0" err="1"/>
              <a:t>boolean</a:t>
            </a:r>
            <a:r>
              <a:rPr lang="en-US" dirty="0"/>
              <a:t> variable.</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43</a:t>
            </a:fld>
            <a:endParaRPr lang="en-US" dirty="0">
              <a:uFillTx/>
            </a:endParaRPr>
          </a:p>
        </p:txBody>
      </p:sp>
    </p:spTree>
    <p:extLst>
      <p:ext uri="{BB962C8B-B14F-4D97-AF65-F5344CB8AC3E}">
        <p14:creationId xmlns:p14="http://schemas.microsoft.com/office/powerpoint/2010/main" val="102620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uFillTx/>
              </a:rPr>
              <a:t>44</a:t>
            </a:fld>
            <a:endParaRPr lang="en-US" dirty="0">
              <a:uFillTx/>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67" y="157941"/>
            <a:ext cx="4946943" cy="65622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67" y="801870"/>
            <a:ext cx="4946943" cy="5120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67" y="1313871"/>
            <a:ext cx="4946943" cy="10384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09" y="2352297"/>
            <a:ext cx="4944602" cy="234597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862" y="2786152"/>
            <a:ext cx="3933031" cy="125394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866" y="4698276"/>
            <a:ext cx="4946944" cy="1370145"/>
          </a:xfrm>
          <a:prstGeom prst="rect">
            <a:avLst/>
          </a:prstGeom>
        </p:spPr>
      </p:pic>
      <p:sp>
        <p:nvSpPr>
          <p:cNvPr id="4" name="TextBox 3"/>
          <p:cNvSpPr txBox="1"/>
          <p:nvPr/>
        </p:nvSpPr>
        <p:spPr>
          <a:xfrm>
            <a:off x="6663847" y="340205"/>
            <a:ext cx="4943982"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1. Start sketching the flowchart</a:t>
            </a:r>
          </a:p>
        </p:txBody>
      </p:sp>
      <p:sp>
        <p:nvSpPr>
          <p:cNvPr id="11" name="TextBox 10"/>
          <p:cNvSpPr txBox="1"/>
          <p:nvPr/>
        </p:nvSpPr>
        <p:spPr>
          <a:xfrm>
            <a:off x="6663847" y="1955155"/>
            <a:ext cx="4208745"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3. Create a while loop for </a:t>
            </a: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interval [2, N)</a:t>
            </a:r>
          </a:p>
        </p:txBody>
      </p:sp>
      <p:sp>
        <p:nvSpPr>
          <p:cNvPr id="12" name="TextBox 11"/>
          <p:cNvSpPr txBox="1"/>
          <p:nvPr/>
        </p:nvSpPr>
        <p:spPr>
          <a:xfrm>
            <a:off x="6663847" y="3182290"/>
            <a:ext cx="3326552"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4. Initialize variables</a:t>
            </a:r>
          </a:p>
        </p:txBody>
      </p:sp>
      <p:sp>
        <p:nvSpPr>
          <p:cNvPr id="13" name="TextBox 12"/>
          <p:cNvSpPr txBox="1"/>
          <p:nvPr/>
        </p:nvSpPr>
        <p:spPr>
          <a:xfrm>
            <a:off x="6663847" y="4038731"/>
            <a:ext cx="4892686"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5. Check the remainder to test</a:t>
            </a: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if the number is divisible,</a:t>
            </a: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and adjust the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rPr>
              <a:t>boolean</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variable if so</a:t>
            </a:r>
          </a:p>
        </p:txBody>
      </p:sp>
      <p:sp>
        <p:nvSpPr>
          <p:cNvPr id="14" name="TextBox 13"/>
          <p:cNvSpPr txBox="1"/>
          <p:nvPr/>
        </p:nvSpPr>
        <p:spPr>
          <a:xfrm>
            <a:off x="6663847" y="5832041"/>
            <a:ext cx="5115503"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6. Check </a:t>
            </a:r>
            <a:r>
              <a:rPr lang="en-US" sz="2400" b="1" spc="50" dirty="0" err="1">
                <a:ln w="9525" cmpd="sng">
                  <a:solidFill>
                    <a:schemeClr val="accent1"/>
                  </a:solidFill>
                  <a:prstDash val="solid"/>
                </a:ln>
                <a:solidFill>
                  <a:srgbClr val="70AD47">
                    <a:tint val="1000"/>
                  </a:srgbClr>
                </a:solidFill>
                <a:effectLst>
                  <a:glow rad="38100">
                    <a:schemeClr val="accent1">
                      <a:alpha val="40000"/>
                    </a:schemeClr>
                  </a:glow>
                </a:effectLst>
              </a:rPr>
              <a:t>boolean</a:t>
            </a: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variable and</a:t>
            </a: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	give the appropriate printout</a:t>
            </a:r>
          </a:p>
        </p:txBody>
      </p:sp>
      <p:sp>
        <p:nvSpPr>
          <p:cNvPr id="15" name="TextBox 14"/>
          <p:cNvSpPr txBox="1"/>
          <p:nvPr/>
        </p:nvSpPr>
        <p:spPr>
          <a:xfrm>
            <a:off x="6663847" y="1097352"/>
            <a:ext cx="1685077"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2. Read N</a:t>
            </a:r>
          </a:p>
        </p:txBody>
      </p:sp>
    </p:spTree>
    <p:extLst>
      <p:ext uri="{BB962C8B-B14F-4D97-AF65-F5344CB8AC3E}">
        <p14:creationId xmlns:p14="http://schemas.microsoft.com/office/powerpoint/2010/main" val="152472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1.04167E-6 -1.85185E-6 L -0.49662 0.00278 " pathEditMode="relative" rAng="0" ptsTypes="AA">
                                      <p:cBhvr>
                                        <p:cTn id="42" dur="2000" fill="hold"/>
                                        <p:tgtEl>
                                          <p:spTgt spid="4"/>
                                        </p:tgtEl>
                                        <p:attrNameLst>
                                          <p:attrName>ppt_x</p:attrName>
                                          <p:attrName>ppt_y</p:attrName>
                                        </p:attrNameLst>
                                      </p:cBhvr>
                                      <p:rCtr x="-24831" y="139"/>
                                    </p:animMotion>
                                  </p:childTnLst>
                                </p:cTn>
                              </p:par>
                            </p:childTnLst>
                          </p:cTn>
                        </p:par>
                        <p:par>
                          <p:cTn id="43" fill="hold">
                            <p:stCondLst>
                              <p:cond delay="2000"/>
                            </p:stCondLst>
                            <p:childTnLst>
                              <p:par>
                                <p:cTn id="44" presetID="53" presetClass="exit" presetSubtype="32" fill="hold" grpId="2" nodeType="afterEffect">
                                  <p:stCondLst>
                                    <p:cond delay="0"/>
                                  </p:stCondLst>
                                  <p:childTnLst>
                                    <p:anim calcmode="lin" valueType="num">
                                      <p:cBhvr>
                                        <p:cTn id="45" dur="500"/>
                                        <p:tgtEl>
                                          <p:spTgt spid="4"/>
                                        </p:tgtEl>
                                        <p:attrNameLst>
                                          <p:attrName>ppt_w</p:attrName>
                                        </p:attrNameLst>
                                      </p:cBhvr>
                                      <p:tavLst>
                                        <p:tav tm="0">
                                          <p:val>
                                            <p:strVal val="ppt_w"/>
                                          </p:val>
                                        </p:tav>
                                        <p:tav tm="100000">
                                          <p:val>
                                            <p:fltVal val="0"/>
                                          </p:val>
                                        </p:tav>
                                      </p:tavLst>
                                    </p:anim>
                                    <p:anim calcmode="lin" valueType="num">
                                      <p:cBhvr>
                                        <p:cTn id="46" dur="500"/>
                                        <p:tgtEl>
                                          <p:spTgt spid="4"/>
                                        </p:tgtEl>
                                        <p:attrNameLst>
                                          <p:attrName>ppt_h</p:attrName>
                                        </p:attrNameLst>
                                      </p:cBhvr>
                                      <p:tavLst>
                                        <p:tav tm="0">
                                          <p:val>
                                            <p:strVal val="ppt_h"/>
                                          </p:val>
                                        </p:tav>
                                        <p:tav tm="100000">
                                          <p:val>
                                            <p:fltVal val="0"/>
                                          </p:val>
                                        </p:tav>
                                      </p:tavLst>
                                    </p:anim>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6" presetClass="entr" presetSubtype="26"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arn(inHorizontal)">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5E-6 1.48148E-6 L -0.46667 -0.03449 " pathEditMode="relative" rAng="0" ptsTypes="AA">
                                      <p:cBhvr>
                                        <p:cTn id="55" dur="2000" fill="hold"/>
                                        <p:tgtEl>
                                          <p:spTgt spid="15"/>
                                        </p:tgtEl>
                                        <p:attrNameLst>
                                          <p:attrName>ppt_x</p:attrName>
                                          <p:attrName>ppt_y</p:attrName>
                                        </p:attrNameLst>
                                      </p:cBhvr>
                                      <p:rCtr x="-23333" y="-1736"/>
                                    </p:animMotion>
                                  </p:childTnLst>
                                </p:cTn>
                              </p:par>
                            </p:childTnLst>
                          </p:cTn>
                        </p:par>
                        <p:par>
                          <p:cTn id="56" fill="hold">
                            <p:stCondLst>
                              <p:cond delay="2000"/>
                            </p:stCondLst>
                            <p:childTnLst>
                              <p:par>
                                <p:cTn id="57" presetID="53" presetClass="exit" presetSubtype="32" fill="hold" grpId="2" nodeType="afterEffect">
                                  <p:stCondLst>
                                    <p:cond delay="0"/>
                                  </p:stCondLst>
                                  <p:childTnLst>
                                    <p:anim calcmode="lin" valueType="num">
                                      <p:cBhvr>
                                        <p:cTn id="58" dur="500"/>
                                        <p:tgtEl>
                                          <p:spTgt spid="15"/>
                                        </p:tgtEl>
                                        <p:attrNameLst>
                                          <p:attrName>ppt_w</p:attrName>
                                        </p:attrNameLst>
                                      </p:cBhvr>
                                      <p:tavLst>
                                        <p:tav tm="0">
                                          <p:val>
                                            <p:strVal val="ppt_w"/>
                                          </p:val>
                                        </p:tav>
                                        <p:tav tm="100000">
                                          <p:val>
                                            <p:fltVal val="0"/>
                                          </p:val>
                                        </p:tav>
                                      </p:tavLst>
                                    </p:anim>
                                    <p:anim calcmode="lin" valueType="num">
                                      <p:cBhvr>
                                        <p:cTn id="59" dur="500"/>
                                        <p:tgtEl>
                                          <p:spTgt spid="15"/>
                                        </p:tgtEl>
                                        <p:attrNameLst>
                                          <p:attrName>ppt_h</p:attrName>
                                        </p:attrNameLst>
                                      </p:cBhvr>
                                      <p:tavLst>
                                        <p:tav tm="0">
                                          <p:val>
                                            <p:strVal val="ppt_h"/>
                                          </p:val>
                                        </p:tav>
                                        <p:tav tm="100000">
                                          <p:val>
                                            <p:fltVal val="0"/>
                                          </p:val>
                                        </p:tav>
                                      </p:tavLst>
                                    </p:anim>
                                    <p:animEffect transition="out" filter="fad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childTnLst>
                          </p:cTn>
                        </p:par>
                        <p:par>
                          <p:cTn id="62" fill="hold">
                            <p:stCondLst>
                              <p:cond delay="2500"/>
                            </p:stCondLst>
                            <p:childTnLst>
                              <p:par>
                                <p:cTn id="63" presetID="14" presetClass="entr" presetSubtype="10"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randombar(horizontal)">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1" nodeType="clickEffect">
                                  <p:stCondLst>
                                    <p:cond delay="0"/>
                                  </p:stCondLst>
                                  <p:childTnLst>
                                    <p:animMotion origin="layout" path="M -6.25E-7 -1.85185E-6 L -0.4931 0.15671 " pathEditMode="relative" rAng="0" ptsTypes="AA">
                                      <p:cBhvr>
                                        <p:cTn id="69" dur="2000" fill="hold"/>
                                        <p:tgtEl>
                                          <p:spTgt spid="11"/>
                                        </p:tgtEl>
                                        <p:attrNameLst>
                                          <p:attrName>ppt_x</p:attrName>
                                          <p:attrName>ppt_y</p:attrName>
                                        </p:attrNameLst>
                                      </p:cBhvr>
                                      <p:rCtr x="-24661" y="7824"/>
                                    </p:animMotion>
                                  </p:childTnLst>
                                </p:cTn>
                              </p:par>
                            </p:childTnLst>
                          </p:cTn>
                        </p:par>
                        <p:par>
                          <p:cTn id="70" fill="hold">
                            <p:stCondLst>
                              <p:cond delay="2000"/>
                            </p:stCondLst>
                            <p:childTnLst>
                              <p:par>
                                <p:cTn id="71" presetID="53" presetClass="exit" presetSubtype="32" fill="hold" grpId="2" nodeType="afterEffect">
                                  <p:stCondLst>
                                    <p:cond delay="0"/>
                                  </p:stCondLst>
                                  <p:childTnLst>
                                    <p:anim calcmode="lin" valueType="num">
                                      <p:cBhvr>
                                        <p:cTn id="72" dur="500"/>
                                        <p:tgtEl>
                                          <p:spTgt spid="11"/>
                                        </p:tgtEl>
                                        <p:attrNameLst>
                                          <p:attrName>ppt_w</p:attrName>
                                        </p:attrNameLst>
                                      </p:cBhvr>
                                      <p:tavLst>
                                        <p:tav tm="0">
                                          <p:val>
                                            <p:strVal val="ppt_w"/>
                                          </p:val>
                                        </p:tav>
                                        <p:tav tm="100000">
                                          <p:val>
                                            <p:fltVal val="0"/>
                                          </p:val>
                                        </p:tav>
                                      </p:tavLst>
                                    </p:anim>
                                    <p:anim calcmode="lin" valueType="num">
                                      <p:cBhvr>
                                        <p:cTn id="73" dur="500"/>
                                        <p:tgtEl>
                                          <p:spTgt spid="11"/>
                                        </p:tgtEl>
                                        <p:attrNameLst>
                                          <p:attrName>ppt_h</p:attrName>
                                        </p:attrNameLst>
                                      </p:cBhvr>
                                      <p:tavLst>
                                        <p:tav tm="0">
                                          <p:val>
                                            <p:strVal val="ppt_h"/>
                                          </p:val>
                                        </p:tav>
                                        <p:tav tm="100000">
                                          <p:val>
                                            <p:fltVal val="0"/>
                                          </p:val>
                                        </p:tav>
                                      </p:tavLst>
                                    </p:anim>
                                    <p:animEffect transition="out" filter="fade">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14" presetClass="entr" presetSubtype="10" fill="hold"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randombar(horizontal)">
                                      <p:cBhvr>
                                        <p:cTn id="78" dur="500"/>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2.70833E-6 4.81481E-6 L -0.49804 -0.23334 " pathEditMode="relative" rAng="0" ptsTypes="AA">
                                      <p:cBhvr>
                                        <p:cTn id="82" dur="2000" fill="hold"/>
                                        <p:tgtEl>
                                          <p:spTgt spid="12"/>
                                        </p:tgtEl>
                                        <p:attrNameLst>
                                          <p:attrName>ppt_x</p:attrName>
                                          <p:attrName>ppt_y</p:attrName>
                                        </p:attrNameLst>
                                      </p:cBhvr>
                                      <p:rCtr x="-24909" y="-11667"/>
                                    </p:animMotion>
                                  </p:childTnLst>
                                </p:cTn>
                              </p:par>
                            </p:childTnLst>
                          </p:cTn>
                        </p:par>
                        <p:par>
                          <p:cTn id="83" fill="hold">
                            <p:stCondLst>
                              <p:cond delay="2000"/>
                            </p:stCondLst>
                            <p:childTnLst>
                              <p:par>
                                <p:cTn id="84" presetID="53" presetClass="exit" presetSubtype="32" fill="hold" grpId="2" nodeType="afterEffect">
                                  <p:stCondLst>
                                    <p:cond delay="0"/>
                                  </p:stCondLst>
                                  <p:childTnLst>
                                    <p:anim calcmode="lin" valueType="num">
                                      <p:cBhvr>
                                        <p:cTn id="85" dur="500"/>
                                        <p:tgtEl>
                                          <p:spTgt spid="12"/>
                                        </p:tgtEl>
                                        <p:attrNameLst>
                                          <p:attrName>ppt_w</p:attrName>
                                        </p:attrNameLst>
                                      </p:cBhvr>
                                      <p:tavLst>
                                        <p:tav tm="0">
                                          <p:val>
                                            <p:strVal val="ppt_w"/>
                                          </p:val>
                                        </p:tav>
                                        <p:tav tm="100000">
                                          <p:val>
                                            <p:fltVal val="0"/>
                                          </p:val>
                                        </p:tav>
                                      </p:tavLst>
                                    </p:anim>
                                    <p:anim calcmode="lin" valueType="num">
                                      <p:cBhvr>
                                        <p:cTn id="86" dur="500"/>
                                        <p:tgtEl>
                                          <p:spTgt spid="12"/>
                                        </p:tgtEl>
                                        <p:attrNameLst>
                                          <p:attrName>ppt_h</p:attrName>
                                        </p:attrNameLst>
                                      </p:cBhvr>
                                      <p:tavLst>
                                        <p:tav tm="0">
                                          <p:val>
                                            <p:strVal val="ppt_h"/>
                                          </p:val>
                                        </p:tav>
                                        <p:tav tm="100000">
                                          <p:val>
                                            <p:fltVal val="0"/>
                                          </p:val>
                                        </p:tav>
                                      </p:tavLst>
                                    </p:anim>
                                    <p:animEffect transition="out" filter="fade">
                                      <p:cBhvr>
                                        <p:cTn id="87" dur="500"/>
                                        <p:tgtEl>
                                          <p:spTgt spid="12"/>
                                        </p:tgtEl>
                                      </p:cBhvr>
                                    </p:animEffect>
                                    <p:set>
                                      <p:cBhvr>
                                        <p:cTn id="88" dur="1" fill="hold">
                                          <p:stCondLst>
                                            <p:cond delay="499"/>
                                          </p:stCondLst>
                                        </p:cTn>
                                        <p:tgtEl>
                                          <p:spTgt spid="12"/>
                                        </p:tgtEl>
                                        <p:attrNameLst>
                                          <p:attrName>style.visibility</p:attrName>
                                        </p:attrNameLst>
                                      </p:cBhvr>
                                      <p:to>
                                        <p:strVal val="hidden"/>
                                      </p:to>
                                    </p:set>
                                  </p:childTnLst>
                                </p:cTn>
                              </p:par>
                              <p:par>
                                <p:cTn id="89" presetID="14" presetClass="entr" presetSubtype="10" fill="hold"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randombar(horizontal)">
                                      <p:cBhvr>
                                        <p:cTn id="91" dur="500"/>
                                        <p:tgtEl>
                                          <p:spTgt spid="6"/>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1" nodeType="clickEffect">
                                  <p:stCondLst>
                                    <p:cond delay="0"/>
                                  </p:stCondLst>
                                  <p:childTnLst>
                                    <p:animMotion origin="layout" path="M 4.375E-6 -7.40741E-7 L -0.5017 -0.17199 " pathEditMode="relative" rAng="0" ptsTypes="AA">
                                      <p:cBhvr>
                                        <p:cTn id="95" dur="2000" fill="hold"/>
                                        <p:tgtEl>
                                          <p:spTgt spid="13"/>
                                        </p:tgtEl>
                                        <p:attrNameLst>
                                          <p:attrName>ppt_x</p:attrName>
                                          <p:attrName>ppt_y</p:attrName>
                                        </p:attrNameLst>
                                      </p:cBhvr>
                                      <p:rCtr x="-25091" y="-8611"/>
                                    </p:animMotion>
                                  </p:childTnLst>
                                </p:cTn>
                              </p:par>
                            </p:childTnLst>
                          </p:cTn>
                        </p:par>
                        <p:par>
                          <p:cTn id="96" fill="hold">
                            <p:stCondLst>
                              <p:cond delay="2000"/>
                            </p:stCondLst>
                            <p:childTnLst>
                              <p:par>
                                <p:cTn id="97" presetID="53" presetClass="exit" presetSubtype="32" fill="hold" grpId="2" nodeType="afterEffect">
                                  <p:stCondLst>
                                    <p:cond delay="0"/>
                                  </p:stCondLst>
                                  <p:childTnLst>
                                    <p:anim calcmode="lin" valueType="num">
                                      <p:cBhvr>
                                        <p:cTn id="98" dur="500"/>
                                        <p:tgtEl>
                                          <p:spTgt spid="13"/>
                                        </p:tgtEl>
                                        <p:attrNameLst>
                                          <p:attrName>ppt_w</p:attrName>
                                        </p:attrNameLst>
                                      </p:cBhvr>
                                      <p:tavLst>
                                        <p:tav tm="0">
                                          <p:val>
                                            <p:strVal val="ppt_w"/>
                                          </p:val>
                                        </p:tav>
                                        <p:tav tm="100000">
                                          <p:val>
                                            <p:fltVal val="0"/>
                                          </p:val>
                                        </p:tav>
                                      </p:tavLst>
                                    </p:anim>
                                    <p:anim calcmode="lin" valueType="num">
                                      <p:cBhvr>
                                        <p:cTn id="99" dur="500"/>
                                        <p:tgtEl>
                                          <p:spTgt spid="13"/>
                                        </p:tgtEl>
                                        <p:attrNameLst>
                                          <p:attrName>ppt_h</p:attrName>
                                        </p:attrNameLst>
                                      </p:cBhvr>
                                      <p:tavLst>
                                        <p:tav tm="0">
                                          <p:val>
                                            <p:strVal val="ppt_h"/>
                                          </p:val>
                                        </p:tav>
                                        <p:tav tm="100000">
                                          <p:val>
                                            <p:fltVal val="0"/>
                                          </p:val>
                                        </p:tav>
                                      </p:tavLst>
                                    </p:anim>
                                    <p:animEffect transition="out" filter="fade">
                                      <p:cBhvr>
                                        <p:cTn id="100" dur="500"/>
                                        <p:tgtEl>
                                          <p:spTgt spid="13"/>
                                        </p:tgtEl>
                                      </p:cBhvr>
                                    </p:animEffect>
                                    <p:set>
                                      <p:cBhvr>
                                        <p:cTn id="101" dur="1" fill="hold">
                                          <p:stCondLst>
                                            <p:cond delay="499"/>
                                          </p:stCondLst>
                                        </p:cTn>
                                        <p:tgtEl>
                                          <p:spTgt spid="13"/>
                                        </p:tgtEl>
                                        <p:attrNameLst>
                                          <p:attrName>style.visibility</p:attrName>
                                        </p:attrNameLst>
                                      </p:cBhvr>
                                      <p:to>
                                        <p:strVal val="hidden"/>
                                      </p:to>
                                    </p:set>
                                  </p:childTnLst>
                                </p:cTn>
                              </p:par>
                              <p:par>
                                <p:cTn id="102" presetID="14" presetClass="entr" presetSubtype="10" fill="hold" nodeType="with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randombar(horizontal)">
                                      <p:cBhvr>
                                        <p:cTn id="104" dur="500"/>
                                        <p:tgtEl>
                                          <p:spTgt spid="9"/>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 nodeType="clickEffect">
                                  <p:stCondLst>
                                    <p:cond delay="0"/>
                                  </p:stCondLst>
                                  <p:childTnLst>
                                    <p:animMotion origin="layout" path="M -2.08333E-7 3.7037E-7 L -0.50469 -0.11458 " pathEditMode="relative" rAng="0" ptsTypes="AA">
                                      <p:cBhvr>
                                        <p:cTn id="108" dur="2000" fill="hold"/>
                                        <p:tgtEl>
                                          <p:spTgt spid="14"/>
                                        </p:tgtEl>
                                        <p:attrNameLst>
                                          <p:attrName>ppt_x</p:attrName>
                                          <p:attrName>ppt_y</p:attrName>
                                        </p:attrNameLst>
                                      </p:cBhvr>
                                      <p:rCtr x="-25234" y="-5741"/>
                                    </p:animMotion>
                                  </p:childTnLst>
                                </p:cTn>
                              </p:par>
                            </p:childTnLst>
                          </p:cTn>
                        </p:par>
                        <p:par>
                          <p:cTn id="109" fill="hold">
                            <p:stCondLst>
                              <p:cond delay="2000"/>
                            </p:stCondLst>
                            <p:childTnLst>
                              <p:par>
                                <p:cTn id="110" presetID="53" presetClass="exit" presetSubtype="32" fill="hold" grpId="2" nodeType="afterEffect">
                                  <p:stCondLst>
                                    <p:cond delay="0"/>
                                  </p:stCondLst>
                                  <p:childTnLst>
                                    <p:anim calcmode="lin" valueType="num">
                                      <p:cBhvr>
                                        <p:cTn id="111" dur="500"/>
                                        <p:tgtEl>
                                          <p:spTgt spid="14"/>
                                        </p:tgtEl>
                                        <p:attrNameLst>
                                          <p:attrName>ppt_w</p:attrName>
                                        </p:attrNameLst>
                                      </p:cBhvr>
                                      <p:tavLst>
                                        <p:tav tm="0">
                                          <p:val>
                                            <p:strVal val="ppt_w"/>
                                          </p:val>
                                        </p:tav>
                                        <p:tav tm="100000">
                                          <p:val>
                                            <p:fltVal val="0"/>
                                          </p:val>
                                        </p:tav>
                                      </p:tavLst>
                                    </p:anim>
                                    <p:anim calcmode="lin" valueType="num">
                                      <p:cBhvr>
                                        <p:cTn id="112" dur="500"/>
                                        <p:tgtEl>
                                          <p:spTgt spid="14"/>
                                        </p:tgtEl>
                                        <p:attrNameLst>
                                          <p:attrName>ppt_h</p:attrName>
                                        </p:attrNameLst>
                                      </p:cBhvr>
                                      <p:tavLst>
                                        <p:tav tm="0">
                                          <p:val>
                                            <p:strVal val="ppt_h"/>
                                          </p:val>
                                        </p:tav>
                                        <p:tav tm="100000">
                                          <p:val>
                                            <p:fltVal val="0"/>
                                          </p:val>
                                        </p:tav>
                                      </p:tavLst>
                                    </p:anim>
                                    <p:animEffect transition="out" filter="fade">
                                      <p:cBhvr>
                                        <p:cTn id="113" dur="500"/>
                                        <p:tgtEl>
                                          <p:spTgt spid="14"/>
                                        </p:tgtEl>
                                      </p:cBhvr>
                                    </p:animEffect>
                                    <p:set>
                                      <p:cBhvr>
                                        <p:cTn id="114" dur="1" fill="hold">
                                          <p:stCondLst>
                                            <p:cond delay="499"/>
                                          </p:stCondLst>
                                        </p:cTn>
                                        <p:tgtEl>
                                          <p:spTgt spid="14"/>
                                        </p:tgtEl>
                                        <p:attrNameLst>
                                          <p:attrName>style.visibility</p:attrName>
                                        </p:attrNameLst>
                                      </p:cBhvr>
                                      <p:to>
                                        <p:strVal val="hidden"/>
                                      </p:to>
                                    </p:set>
                                  </p:childTnLst>
                                </p:cTn>
                              </p:par>
                              <p:par>
                                <p:cTn id="115" presetID="14" presetClass="entr" presetSubtype="10" fill="hold" nodeType="with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randombar(horizontal)">
                                      <p:cBhvr>
                                        <p:cTn id="1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6 – prime number</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45</a:t>
            </a:fld>
            <a:endParaRPr lang="en-US" dirty="0">
              <a:uFillTx/>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207" y="2286793"/>
            <a:ext cx="3196870" cy="32172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41" y="2286793"/>
            <a:ext cx="6652918" cy="3217232"/>
          </a:xfrm>
          <a:prstGeom prst="rect">
            <a:avLst/>
          </a:prstGeom>
        </p:spPr>
      </p:pic>
    </p:spTree>
    <p:extLst>
      <p:ext uri="{BB962C8B-B14F-4D97-AF65-F5344CB8AC3E}">
        <p14:creationId xmlns:p14="http://schemas.microsoft.com/office/powerpoint/2010/main" val="258812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loops</a:t>
            </a:r>
          </a:p>
        </p:txBody>
      </p:sp>
      <p:sp>
        <p:nvSpPr>
          <p:cNvPr id="3" name="Content Placeholder 2"/>
          <p:cNvSpPr>
            <a:spLocks noGrp="1"/>
          </p:cNvSpPr>
          <p:nvPr>
            <p:ph idx="1"/>
          </p:nvPr>
        </p:nvSpPr>
        <p:spPr/>
        <p:txBody>
          <a:bodyPr>
            <a:normAutofit/>
          </a:bodyPr>
          <a:lstStyle/>
          <a:p>
            <a:r>
              <a:rPr lang="en-US" dirty="0"/>
              <a:t>As we did with IF statements, we can also nest loop inside of a loop.</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46</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364" y="2631574"/>
            <a:ext cx="2524125" cy="3724275"/>
          </a:xfrm>
          <a:prstGeom prst="rect">
            <a:avLst/>
          </a:prstGeom>
        </p:spPr>
      </p:pic>
    </p:spTree>
    <p:extLst>
      <p:ext uri="{BB962C8B-B14F-4D97-AF65-F5344CB8AC3E}">
        <p14:creationId xmlns:p14="http://schemas.microsoft.com/office/powerpoint/2010/main" val="410926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loops</a:t>
            </a:r>
          </a:p>
        </p:txBody>
      </p:sp>
      <p:sp>
        <p:nvSpPr>
          <p:cNvPr id="3" name="Content Placeholder 2"/>
          <p:cNvSpPr>
            <a:spLocks noGrp="1"/>
          </p:cNvSpPr>
          <p:nvPr>
            <p:ph idx="1"/>
          </p:nvPr>
        </p:nvSpPr>
        <p:spPr>
          <a:xfrm>
            <a:off x="1103313" y="2052918"/>
            <a:ext cx="6900820" cy="4195481"/>
          </a:xfrm>
        </p:spPr>
        <p:txBody>
          <a:bodyPr>
            <a:normAutofit lnSpcReduction="10000"/>
          </a:bodyPr>
          <a:lstStyle/>
          <a:p>
            <a:r>
              <a:rPr lang="en-US" dirty="0"/>
              <a:t>Question: If we have one loop that will iterate 5 times, and another loop nested inside that will iterate 10 times. How many times will the statements inside of the nested loop be executed in total?</a:t>
            </a:r>
          </a:p>
          <a:p>
            <a:endParaRPr lang="en-US" dirty="0"/>
          </a:p>
          <a:p>
            <a:endParaRPr lang="en-US" dirty="0"/>
          </a:p>
          <a:p>
            <a:r>
              <a:rPr lang="en-US" dirty="0"/>
              <a:t>Answer: 50</a:t>
            </a:r>
          </a:p>
          <a:p>
            <a:pPr marL="0" indent="0">
              <a:buNone/>
            </a:pPr>
            <a:r>
              <a:rPr lang="en-US" dirty="0"/>
              <a:t>	Because for each iteration in the outer loop, all 10 	iterations in the nested loop will be executed. 	Therefore, the total number of times the steps 	inside of a nested loop are executed will be 5 x 10 	= 50.</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47</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744" y="2052917"/>
            <a:ext cx="2600847" cy="3837475"/>
          </a:xfrm>
          <a:prstGeom prst="rect">
            <a:avLst/>
          </a:prstGeom>
        </p:spPr>
      </p:pic>
    </p:spTree>
    <p:extLst>
      <p:ext uri="{BB962C8B-B14F-4D97-AF65-F5344CB8AC3E}">
        <p14:creationId xmlns:p14="http://schemas.microsoft.com/office/powerpoint/2010/main" val="45489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7 – list prime numbers</a:t>
            </a:r>
          </a:p>
        </p:txBody>
      </p:sp>
      <p:sp>
        <p:nvSpPr>
          <p:cNvPr id="3" name="Content Placeholder 2"/>
          <p:cNvSpPr>
            <a:spLocks noGrp="1"/>
          </p:cNvSpPr>
          <p:nvPr>
            <p:ph idx="1"/>
          </p:nvPr>
        </p:nvSpPr>
        <p:spPr/>
        <p:txBody>
          <a:bodyPr>
            <a:normAutofit/>
          </a:bodyPr>
          <a:lstStyle/>
          <a:p>
            <a:r>
              <a:rPr lang="en-US" b="1" dirty="0"/>
              <a:t>EXERCISE (HOMEWORK)</a:t>
            </a:r>
            <a:r>
              <a:rPr lang="en-US" dirty="0"/>
              <a:t>: Read natural number N. Then, print all prime numbers from interval [2, N]</a:t>
            </a:r>
          </a:p>
          <a:p>
            <a:r>
              <a:rPr lang="en-US" dirty="0"/>
              <a:t>Tip: You can use the solution from the previous example, and wrap around it another while loop for range 2 – N.</a:t>
            </a:r>
          </a:p>
          <a:p>
            <a:r>
              <a:rPr lang="en-US" dirty="0"/>
              <a:t>Modify the output accordingly.</a:t>
            </a:r>
          </a:p>
          <a:p>
            <a:endParaRPr lang="en-US" dirty="0"/>
          </a:p>
          <a:p>
            <a:r>
              <a:rPr lang="en-US" dirty="0"/>
              <a:t>Sketch the flowchart.</a:t>
            </a:r>
          </a:p>
          <a:p>
            <a:r>
              <a:rPr lang="en-US" dirty="0"/>
              <a:t>Implement in Python.</a:t>
            </a:r>
          </a:p>
          <a:p>
            <a:r>
              <a:rPr lang="en-US" dirty="0"/>
              <a:t>Test.</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48</a:t>
            </a:fld>
            <a:endParaRPr lang="en-US" dirty="0">
              <a:uFillTx/>
            </a:endParaRPr>
          </a:p>
        </p:txBody>
      </p:sp>
    </p:spTree>
    <p:extLst>
      <p:ext uri="{BB962C8B-B14F-4D97-AF65-F5344CB8AC3E}">
        <p14:creationId xmlns:p14="http://schemas.microsoft.com/office/powerpoint/2010/main" val="3372916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7 – list prime numbers</a:t>
            </a:r>
          </a:p>
        </p:txBody>
      </p:sp>
      <p:pic>
        <p:nvPicPr>
          <p:cNvPr id="5" name="Content Placeholder 4"/>
          <p:cNvPicPr>
            <a:picLocks noGrp="1" noChangeAspect="1"/>
          </p:cNvPicPr>
          <p:nvPr>
            <p:ph idx="1"/>
          </p:nvPr>
        </p:nvPicPr>
        <p:blipFill>
          <a:blip r:embed="rId2"/>
          <a:srcRect/>
          <a:stretch/>
        </p:blipFill>
        <p:spPr>
          <a:xfrm>
            <a:off x="3920648" y="1920521"/>
            <a:ext cx="3093928" cy="4899771"/>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49</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spTree>
    <p:extLst>
      <p:ext uri="{BB962C8B-B14F-4D97-AF65-F5344CB8AC3E}">
        <p14:creationId xmlns:p14="http://schemas.microsoft.com/office/powerpoint/2010/main" val="207238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3" name="Content Placeholder 2"/>
          <p:cNvSpPr>
            <a:spLocks noGrp="1"/>
          </p:cNvSpPr>
          <p:nvPr>
            <p:ph idx="1"/>
          </p:nvPr>
        </p:nvSpPr>
        <p:spPr/>
        <p:txBody>
          <a:bodyPr>
            <a:normAutofit/>
          </a:bodyPr>
          <a:lstStyle/>
          <a:p>
            <a:r>
              <a:rPr lang="en-US" dirty="0"/>
              <a:t>In lesson 1.2 we categorized algorithms according to the way the steps are executed into:</a:t>
            </a:r>
          </a:p>
          <a:p>
            <a:pPr marL="800100" lvl="1" indent="-342900">
              <a:buFont typeface="+mj-lt"/>
              <a:buAutoNum type="arabicPeriod"/>
            </a:pPr>
            <a:r>
              <a:rPr lang="en-US" dirty="0"/>
              <a:t>Linear</a:t>
            </a:r>
          </a:p>
          <a:p>
            <a:pPr marL="800100" lvl="1" indent="-342900">
              <a:buFont typeface="+mj-lt"/>
              <a:buAutoNum type="arabicPeriod"/>
            </a:pPr>
            <a:r>
              <a:rPr lang="en-US" dirty="0"/>
              <a:t>Branching</a:t>
            </a:r>
          </a:p>
          <a:p>
            <a:pPr marL="800100" lvl="1" indent="-342900">
              <a:buFont typeface="+mj-lt"/>
              <a:buAutoNum type="arabicPeriod"/>
            </a:pPr>
            <a:r>
              <a:rPr lang="en-US" dirty="0"/>
              <a:t>Cyclic</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a:t>
            </a:fld>
            <a:endParaRPr lang="en-US" dirty="0">
              <a:uFillTx/>
            </a:endParaRPr>
          </a:p>
        </p:txBody>
      </p:sp>
    </p:spTree>
    <p:extLst>
      <p:ext uri="{BB962C8B-B14F-4D97-AF65-F5344CB8AC3E}">
        <p14:creationId xmlns:p14="http://schemas.microsoft.com/office/powerpoint/2010/main" val="2254644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8 – sum and average</a:t>
            </a:r>
          </a:p>
        </p:txBody>
      </p:sp>
      <p:sp>
        <p:nvSpPr>
          <p:cNvPr id="3" name="Content Placeholder 2"/>
          <p:cNvSpPr>
            <a:spLocks noGrp="1"/>
          </p:cNvSpPr>
          <p:nvPr>
            <p:ph idx="1"/>
          </p:nvPr>
        </p:nvSpPr>
        <p:spPr/>
        <p:txBody>
          <a:bodyPr>
            <a:normAutofit/>
          </a:bodyPr>
          <a:lstStyle/>
          <a:p>
            <a:r>
              <a:rPr lang="en-US" b="1" dirty="0"/>
              <a:t>EXERCISE (HOMEWORK)</a:t>
            </a:r>
            <a:r>
              <a:rPr lang="en-US" dirty="0"/>
              <a:t>: Read numbers from the standard input until 0 is entered. Then, print their sum and average value.</a:t>
            </a:r>
          </a:p>
          <a:p>
            <a:endParaRPr lang="en-US" dirty="0"/>
          </a:p>
          <a:p>
            <a:r>
              <a:rPr lang="en-US" dirty="0"/>
              <a:t>Sketch the flowchart.</a:t>
            </a:r>
          </a:p>
          <a:p>
            <a:r>
              <a:rPr lang="en-US" dirty="0"/>
              <a:t>Implement in Python.</a:t>
            </a:r>
          </a:p>
          <a:p>
            <a:r>
              <a:rPr lang="en-US" dirty="0"/>
              <a:t>Test.</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50</a:t>
            </a:fld>
            <a:endParaRPr lang="en-US" dirty="0">
              <a:uFillTx/>
            </a:endParaRPr>
          </a:p>
        </p:txBody>
      </p:sp>
    </p:spTree>
    <p:extLst>
      <p:ext uri="{BB962C8B-B14F-4D97-AF65-F5344CB8AC3E}">
        <p14:creationId xmlns:p14="http://schemas.microsoft.com/office/powerpoint/2010/main" val="2723213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8 – sum and average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014" y="1913212"/>
            <a:ext cx="2457195" cy="4914390"/>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51</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spTree>
    <p:extLst>
      <p:ext uri="{BB962C8B-B14F-4D97-AF65-F5344CB8AC3E}">
        <p14:creationId xmlns:p14="http://schemas.microsoft.com/office/powerpoint/2010/main" val="356445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9 – “guess the number” game</a:t>
            </a:r>
          </a:p>
        </p:txBody>
      </p:sp>
      <p:sp>
        <p:nvSpPr>
          <p:cNvPr id="3" name="Content Placeholder 2"/>
          <p:cNvSpPr>
            <a:spLocks noGrp="1"/>
          </p:cNvSpPr>
          <p:nvPr>
            <p:ph idx="1"/>
          </p:nvPr>
        </p:nvSpPr>
        <p:spPr/>
        <p:txBody>
          <a:bodyPr>
            <a:normAutofit fontScale="85000" lnSpcReduction="10000"/>
          </a:bodyPr>
          <a:lstStyle/>
          <a:p>
            <a:r>
              <a:rPr lang="en-US" b="1" dirty="0"/>
              <a:t>CHALLENGE</a:t>
            </a:r>
            <a:r>
              <a:rPr lang="en-US" dirty="0"/>
              <a:t>: Sketch the flowchart and then implement in Python “guess the number” game.</a:t>
            </a:r>
          </a:p>
          <a:p>
            <a:endParaRPr lang="en-US" dirty="0"/>
          </a:p>
          <a:p>
            <a:r>
              <a:rPr lang="en-US" dirty="0"/>
              <a:t>Game rules: The computer picks at random one number from the interval [1, 100]. The player has to guess that number and has 5 attempts to do so. In each attempt the player enters his guess.</a:t>
            </a:r>
          </a:p>
          <a:p>
            <a:r>
              <a:rPr lang="en-US" dirty="0"/>
              <a:t>If the guess is equal to the number computer picked, player wins, the computer prints appropriate message (e.g. “you win”) and the game ends.</a:t>
            </a:r>
          </a:p>
          <a:p>
            <a:r>
              <a:rPr lang="en-US" dirty="0"/>
              <a:t>If the guess is lower the target number, computer prints that the target is higher and vice-versa (if guess is higher, computer informs that the target is lower than the guess). The player has one attempt less after each guess.</a:t>
            </a:r>
          </a:p>
          <a:p>
            <a:r>
              <a:rPr lang="en-US" dirty="0"/>
              <a:t>The game ends when player has no more attempts left, or if the number was guessed. If player failed to guess the number after all 5 attempts, the computer should print what was the target number and inform the player that he lost.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52</a:t>
            </a:fld>
            <a:endParaRPr lang="en-US" dirty="0">
              <a:uFillTx/>
            </a:endParaRPr>
          </a:p>
        </p:txBody>
      </p:sp>
    </p:spTree>
    <p:extLst>
      <p:ext uri="{BB962C8B-B14F-4D97-AF65-F5344CB8AC3E}">
        <p14:creationId xmlns:p14="http://schemas.microsoft.com/office/powerpoint/2010/main" val="3942302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9 – “guess the number” game</a:t>
            </a:r>
          </a:p>
        </p:txBody>
      </p:sp>
      <p:sp>
        <p:nvSpPr>
          <p:cNvPr id="3" name="Content Placeholder 2"/>
          <p:cNvSpPr>
            <a:spLocks noGrp="1"/>
          </p:cNvSpPr>
          <p:nvPr>
            <p:ph idx="1"/>
          </p:nvPr>
        </p:nvSpPr>
        <p:spPr/>
        <p:txBody>
          <a:bodyPr>
            <a:normAutofit lnSpcReduction="10000"/>
          </a:bodyPr>
          <a:lstStyle/>
          <a:p>
            <a:r>
              <a:rPr lang="en-US" dirty="0"/>
              <a:t>All elements to solve this problem have been covered in the course so far, except how to generate random numbers.</a:t>
            </a:r>
          </a:p>
          <a:p>
            <a:r>
              <a:rPr lang="en-US" dirty="0"/>
              <a:t>NOTE: choosing random number is not part of this course, therefore you are provided solution that can be copy-pasted, without going into details.</a:t>
            </a:r>
          </a:p>
          <a:p>
            <a:r>
              <a:rPr lang="en-US" dirty="0"/>
              <a:t>In short, you must import Python module with function to generate random numbers, </a:t>
            </a:r>
            <a:r>
              <a:rPr lang="en-US" b="1" i="1" dirty="0">
                <a:solidFill>
                  <a:srgbClr val="92D050"/>
                </a:solidFill>
              </a:rPr>
              <a:t>random</a:t>
            </a:r>
            <a:r>
              <a:rPr lang="en-US" dirty="0"/>
              <a:t>. This is done by typing: </a:t>
            </a:r>
            <a:r>
              <a:rPr lang="en-US" b="1" i="1" dirty="0">
                <a:solidFill>
                  <a:srgbClr val="92D050"/>
                </a:solidFill>
              </a:rPr>
              <a:t>import random</a:t>
            </a:r>
            <a:r>
              <a:rPr lang="en-US" dirty="0"/>
              <a:t>.</a:t>
            </a:r>
          </a:p>
          <a:p>
            <a:r>
              <a:rPr lang="en-US" dirty="0"/>
              <a:t>After importing the module, you can use function </a:t>
            </a:r>
            <a:r>
              <a:rPr lang="en-US" b="1" i="1" dirty="0">
                <a:solidFill>
                  <a:srgbClr val="92D050"/>
                </a:solidFill>
              </a:rPr>
              <a:t>random()</a:t>
            </a:r>
            <a:r>
              <a:rPr lang="en-US" dirty="0"/>
              <a:t> to generate any random value (float) in interval [0, 1). Example: </a:t>
            </a:r>
            <a:r>
              <a:rPr lang="en-US" b="1" i="1" dirty="0">
                <a:solidFill>
                  <a:srgbClr val="92D050"/>
                </a:solidFill>
              </a:rPr>
              <a:t>x = </a:t>
            </a:r>
            <a:r>
              <a:rPr lang="en-US" b="1" i="1" dirty="0" err="1">
                <a:solidFill>
                  <a:srgbClr val="92D050"/>
                </a:solidFill>
              </a:rPr>
              <a:t>random.random</a:t>
            </a:r>
            <a:r>
              <a:rPr lang="en-US" b="1" i="1" dirty="0">
                <a:solidFill>
                  <a:srgbClr val="92D050"/>
                </a:solidFill>
              </a:rPr>
              <a:t>()</a:t>
            </a:r>
          </a:p>
          <a:p>
            <a:r>
              <a:rPr lang="en-US" dirty="0"/>
              <a:t>Alternatively, you can use </a:t>
            </a:r>
            <a:r>
              <a:rPr lang="en-US" b="1" i="1" dirty="0" err="1">
                <a:solidFill>
                  <a:srgbClr val="92D050"/>
                </a:solidFill>
              </a:rPr>
              <a:t>randint</a:t>
            </a:r>
            <a:r>
              <a:rPr lang="en-US" b="1" i="1" dirty="0">
                <a:solidFill>
                  <a:srgbClr val="92D050"/>
                </a:solidFill>
              </a:rPr>
              <a:t>(</a:t>
            </a:r>
            <a:r>
              <a:rPr lang="en-US" b="1" i="1" dirty="0" err="1">
                <a:solidFill>
                  <a:srgbClr val="92D050"/>
                </a:solidFill>
              </a:rPr>
              <a:t>a,b</a:t>
            </a:r>
            <a:r>
              <a:rPr lang="en-US" b="1" i="1" dirty="0">
                <a:solidFill>
                  <a:srgbClr val="92D050"/>
                </a:solidFill>
              </a:rPr>
              <a:t>)</a:t>
            </a:r>
            <a:r>
              <a:rPr lang="en-US" dirty="0"/>
              <a:t> function that returns random value from interval [a, b]. Example: </a:t>
            </a:r>
            <a:r>
              <a:rPr lang="en-US" b="1" i="1" dirty="0">
                <a:solidFill>
                  <a:srgbClr val="92D050"/>
                </a:solidFill>
              </a:rPr>
              <a:t>x = </a:t>
            </a:r>
            <a:r>
              <a:rPr lang="en-US" b="1" i="1" dirty="0" err="1">
                <a:solidFill>
                  <a:srgbClr val="92D050"/>
                </a:solidFill>
              </a:rPr>
              <a:t>random.randint</a:t>
            </a:r>
            <a:r>
              <a:rPr lang="en-US" b="1" i="1" dirty="0">
                <a:solidFill>
                  <a:srgbClr val="92D050"/>
                </a:solidFill>
              </a:rPr>
              <a:t>(1, 100)</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53</a:t>
            </a:fld>
            <a:endParaRPr lang="en-US" dirty="0">
              <a:uFillTx/>
            </a:endParaRPr>
          </a:p>
        </p:txBody>
      </p:sp>
    </p:spTree>
    <p:extLst>
      <p:ext uri="{BB962C8B-B14F-4D97-AF65-F5344CB8AC3E}">
        <p14:creationId xmlns:p14="http://schemas.microsoft.com/office/powerpoint/2010/main" val="892459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9 – “guess the number” game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143" y="1983008"/>
            <a:ext cx="6631489" cy="478104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54</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spTree>
    <p:extLst>
      <p:ext uri="{BB962C8B-B14F-4D97-AF65-F5344CB8AC3E}">
        <p14:creationId xmlns:p14="http://schemas.microsoft.com/office/powerpoint/2010/main" val="1081486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 9 – “guess the number” game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143" y="2243549"/>
            <a:ext cx="6631489" cy="4259963"/>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55</a:t>
            </a:fld>
            <a:endParaRPr lang="en-US" dirty="0">
              <a:uFillTx/>
            </a:endParaRPr>
          </a:p>
        </p:txBody>
      </p:sp>
      <p:sp>
        <p:nvSpPr>
          <p:cNvPr id="6" name="TextBox 5"/>
          <p:cNvSpPr txBox="1"/>
          <p:nvPr/>
        </p:nvSpPr>
        <p:spPr>
          <a:xfrm>
            <a:off x="3540791" y="1863732"/>
            <a:ext cx="4072191" cy="369332"/>
          </a:xfrm>
          <a:prstGeom prst="rect">
            <a:avLst/>
          </a:prstGeom>
        </p:spPr>
        <p:txBody>
          <a:bodyPr wrap="square" rtlCol="0">
            <a:spAutoFit/>
          </a:bodyPr>
          <a:lstStyle/>
          <a:p>
            <a:pPr algn="ctr"/>
            <a:r>
              <a:rPr lang="en-US" dirty="0"/>
              <a:t>solution – Python implementation</a:t>
            </a:r>
          </a:p>
        </p:txBody>
      </p:sp>
    </p:spTree>
    <p:extLst>
      <p:ext uri="{BB962C8B-B14F-4D97-AF65-F5344CB8AC3E}">
        <p14:creationId xmlns:p14="http://schemas.microsoft.com/office/powerpoint/2010/main" val="1326073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the exercises 1-9</a:t>
            </a:r>
          </a:p>
        </p:txBody>
      </p:sp>
      <p:sp>
        <p:nvSpPr>
          <p:cNvPr id="4" name="Content Placeholder 3"/>
          <p:cNvSpPr>
            <a:spLocks noGrp="1"/>
          </p:cNvSpPr>
          <p:nvPr>
            <p:ph sz="half" idx="2"/>
          </p:nvPr>
        </p:nvSpPr>
        <p:spPr>
          <a:xfrm>
            <a:off x="5654493" y="2056092"/>
            <a:ext cx="5349248" cy="4200245"/>
          </a:xfrm>
        </p:spPr>
        <p:txBody>
          <a:bodyPr>
            <a:normAutofit fontScale="92500" lnSpcReduction="20000"/>
          </a:bodyPr>
          <a:lstStyle/>
          <a:p>
            <a:r>
              <a:rPr lang="en-US" dirty="0"/>
              <a:t>Python code for exercises 1-9 can be found in the file </a:t>
            </a:r>
            <a:r>
              <a:rPr lang="en-US" b="1" dirty="0">
                <a:solidFill>
                  <a:srgbClr val="FFFF00"/>
                </a:solidFill>
              </a:rPr>
              <a:t>week42-B.py</a:t>
            </a:r>
            <a:r>
              <a:rPr lang="en-US" dirty="0"/>
              <a:t>.</a:t>
            </a:r>
          </a:p>
          <a:p>
            <a:r>
              <a:rPr lang="en-US" dirty="0"/>
              <a:t>Either copy-paste each exercise into a new file and then run it.</a:t>
            </a:r>
          </a:p>
          <a:p>
            <a:r>
              <a:rPr lang="en-US" dirty="0"/>
              <a:t>Or comment out the parts you don’t need, and execute the entire file.</a:t>
            </a:r>
          </a:p>
          <a:p>
            <a:endParaRPr lang="en-US" dirty="0"/>
          </a:p>
          <a:p>
            <a:r>
              <a:rPr lang="en-US" dirty="0"/>
              <a:t>If you are using </a:t>
            </a:r>
            <a:r>
              <a:rPr lang="en-US" dirty="0" err="1"/>
              <a:t>Pyzo</a:t>
            </a:r>
            <a:r>
              <a:rPr lang="en-US" dirty="0"/>
              <a:t>, each exercise is given as a separate cell (starts with </a:t>
            </a:r>
            <a:r>
              <a:rPr lang="en-US" dirty="0">
                <a:solidFill>
                  <a:schemeClr val="accent3"/>
                </a:solidFill>
              </a:rPr>
              <a:t>##</a:t>
            </a:r>
            <a:r>
              <a:rPr lang="en-US" dirty="0"/>
              <a:t>). You can run a single cell by clicking inside it and choosing </a:t>
            </a:r>
            <a:r>
              <a:rPr lang="en-US" b="1" dirty="0"/>
              <a:t>Run</a:t>
            </a:r>
            <a:r>
              <a:rPr lang="en-US" dirty="0"/>
              <a:t> </a:t>
            </a:r>
            <a:r>
              <a:rPr lang="en-US" dirty="0">
                <a:sym typeface="Wingdings" pitchFamily="2" charset="2"/>
              </a:rPr>
              <a:t> </a:t>
            </a:r>
            <a:r>
              <a:rPr lang="en-US" b="1" dirty="0">
                <a:sym typeface="Wingdings" pitchFamily="2" charset="2"/>
              </a:rPr>
              <a:t>Execute cell</a:t>
            </a:r>
            <a:r>
              <a:rPr lang="en-US" dirty="0">
                <a:sym typeface="Wingdings" pitchFamily="2" charset="2"/>
              </a:rPr>
              <a:t> from the menu.</a:t>
            </a:r>
          </a:p>
          <a:p>
            <a:r>
              <a:rPr lang="en-US" dirty="0" err="1">
                <a:sym typeface="Wingdings" pitchFamily="2" charset="2"/>
              </a:rPr>
              <a:t>Pyzo</a:t>
            </a:r>
            <a:r>
              <a:rPr lang="en-US" dirty="0">
                <a:sym typeface="Wingdings" pitchFamily="2" charset="2"/>
              </a:rPr>
              <a:t> also allows you to highlight one section of the code and execute it line-by-line in the shell. For that option, highlight the code you want, then choose: </a:t>
            </a:r>
            <a:r>
              <a:rPr lang="en-US" b="1" dirty="0">
                <a:sym typeface="Wingdings" pitchFamily="2" charset="2"/>
              </a:rPr>
              <a:t>Run  Execute selection</a:t>
            </a:r>
            <a:r>
              <a:rPr lang="en-US" dirty="0">
                <a:sym typeface="Wingdings" pitchFamily="2" charset="2"/>
              </a:rPr>
              <a: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56</a:t>
            </a:fld>
            <a:endParaRPr lang="en-US" dirty="0">
              <a:uFillTx/>
            </a:endParaRPr>
          </a:p>
        </p:txBody>
      </p:sp>
      <p:pic>
        <p:nvPicPr>
          <p:cNvPr id="9" name="Content Placeholder 8">
            <a:extLst>
              <a:ext uri="{FF2B5EF4-FFF2-40B4-BE49-F238E27FC236}">
                <a16:creationId xmlns:a16="http://schemas.microsoft.com/office/drawing/2014/main" id="{424F99A2-54C8-3044-A176-63F4FAE40D0D}"/>
              </a:ext>
            </a:extLst>
          </p:cNvPr>
          <p:cNvPicPr>
            <a:picLocks noGrp="1" noChangeAspect="1"/>
          </p:cNvPicPr>
          <p:nvPr>
            <p:ph sz="half" idx="1"/>
          </p:nvPr>
        </p:nvPicPr>
        <p:blipFill>
          <a:blip r:embed="rId3"/>
          <a:srcRect/>
          <a:stretch/>
        </p:blipFill>
        <p:spPr>
          <a:xfrm>
            <a:off x="385615" y="2543175"/>
            <a:ext cx="4877723" cy="2741849"/>
          </a:xfrm>
        </p:spPr>
      </p:pic>
    </p:spTree>
    <p:extLst>
      <p:ext uri="{BB962C8B-B14F-4D97-AF65-F5344CB8AC3E}">
        <p14:creationId xmlns:p14="http://schemas.microsoft.com/office/powerpoint/2010/main" val="2270429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6B25-FD3C-4F91-9E70-E0E6AAEC7973}"/>
              </a:ext>
            </a:extLst>
          </p:cNvPr>
          <p:cNvSpPr>
            <a:spLocks noGrp="1"/>
          </p:cNvSpPr>
          <p:nvPr>
            <p:ph type="title"/>
          </p:nvPr>
        </p:nvSpPr>
        <p:spPr>
          <a:xfrm>
            <a:off x="3836080" y="0"/>
            <a:ext cx="3906503" cy="767687"/>
          </a:xfrm>
        </p:spPr>
        <p:txBody>
          <a:bodyPr/>
          <a:lstStyle/>
          <a:p>
            <a:r>
              <a:rPr lang="nl-NL"/>
              <a:t>Summary Quiz</a:t>
            </a:r>
          </a:p>
        </p:txBody>
      </p:sp>
      <p:sp>
        <p:nvSpPr>
          <p:cNvPr id="3" name="Content Placeholder 2">
            <a:extLst>
              <a:ext uri="{FF2B5EF4-FFF2-40B4-BE49-F238E27FC236}">
                <a16:creationId xmlns:a16="http://schemas.microsoft.com/office/drawing/2014/main" id="{74FE7183-A681-4F8B-A71A-B6F7A63E7FF0}"/>
              </a:ext>
            </a:extLst>
          </p:cNvPr>
          <p:cNvSpPr>
            <a:spLocks noGrp="1"/>
          </p:cNvSpPr>
          <p:nvPr>
            <p:ph idx="1"/>
          </p:nvPr>
        </p:nvSpPr>
        <p:spPr>
          <a:xfrm>
            <a:off x="666395" y="1063416"/>
            <a:ext cx="8946541" cy="4586644"/>
          </a:xfrm>
        </p:spPr>
        <p:txBody>
          <a:bodyPr>
            <a:normAutofit/>
          </a:bodyPr>
          <a:lstStyle/>
          <a:p>
            <a:pPr marL="457200" indent="-457200">
              <a:buFont typeface="+mj-lt"/>
              <a:buAutoNum type="arabicPeriod"/>
            </a:pPr>
            <a:r>
              <a:rPr lang="en-US" dirty="0"/>
              <a:t>What is similar and what is different between branching and cyclic algorithms?</a:t>
            </a:r>
          </a:p>
          <a:p>
            <a:pPr marL="457200" indent="-457200">
              <a:buFont typeface="+mj-lt"/>
              <a:buAutoNum type="arabicPeriod"/>
            </a:pPr>
            <a:r>
              <a:rPr lang="en-US" dirty="0"/>
              <a:t>How many times are steps executed inside of a cyclic algorithm?</a:t>
            </a:r>
          </a:p>
          <a:p>
            <a:pPr marL="457200" indent="-457200">
              <a:buFont typeface="+mj-lt"/>
              <a:buAutoNum type="arabicPeriod"/>
            </a:pPr>
            <a:r>
              <a:rPr lang="en-US" dirty="0"/>
              <a:t>What is iteration?</a:t>
            </a:r>
          </a:p>
          <a:p>
            <a:pPr marL="457200" indent="-457200">
              <a:buFont typeface="+mj-lt"/>
              <a:buAutoNum type="arabicPeriod"/>
            </a:pPr>
            <a:r>
              <a:rPr lang="en-US" dirty="0"/>
              <a:t>How many iterations are there in cycles with condition checked before the body? How many iterations in those where the condition is checked after the body?</a:t>
            </a:r>
          </a:p>
          <a:p>
            <a:pPr marL="457200" indent="-457200">
              <a:buFont typeface="+mj-lt"/>
              <a:buAutoNum type="arabicPeriod"/>
            </a:pPr>
            <a:r>
              <a:rPr lang="en-US" dirty="0"/>
              <a:t>What is while loop? When are steps in the while loop executed and how many times?</a:t>
            </a:r>
          </a:p>
          <a:p>
            <a:pPr marL="457200" indent="-457200">
              <a:buFont typeface="+mj-lt"/>
              <a:buAutoNum type="arabicPeriod"/>
            </a:pPr>
            <a:r>
              <a:rPr lang="en-US" dirty="0"/>
              <a:t>What is typically done before entering the loop?</a:t>
            </a:r>
          </a:p>
          <a:p>
            <a:pPr marL="457200" indent="-457200">
              <a:buFont typeface="+mj-lt"/>
              <a:buAutoNum type="arabicPeriod"/>
            </a:pPr>
            <a:r>
              <a:rPr lang="en-US" dirty="0"/>
              <a:t>What is infinite or dead loop?</a:t>
            </a:r>
          </a:p>
        </p:txBody>
      </p:sp>
      <p:sp>
        <p:nvSpPr>
          <p:cNvPr id="4" name="Slide Number Placeholder 3">
            <a:extLst>
              <a:ext uri="{FF2B5EF4-FFF2-40B4-BE49-F238E27FC236}">
                <a16:creationId xmlns:a16="http://schemas.microsoft.com/office/drawing/2014/main" id="{6839F270-006B-4267-B66F-A3A8B467115C}"/>
              </a:ext>
            </a:extLst>
          </p:cNvPr>
          <p:cNvSpPr>
            <a:spLocks noGrp="1"/>
          </p:cNvSpPr>
          <p:nvPr>
            <p:ph type="sldNum" sz="quarter" idx="12"/>
          </p:nvPr>
        </p:nvSpPr>
        <p:spPr/>
        <p:txBody>
          <a:bodyPr/>
          <a:lstStyle/>
          <a:p>
            <a:fld id="{D57F1E4F-1CFF-5643-939E-02111984F565}" type="slidenum">
              <a:rPr lang="en-US" smtClean="0">
                <a:uFillTx/>
              </a:rPr>
              <a:t>57</a:t>
            </a:fld>
            <a:endParaRPr lang="en-US" dirty="0">
              <a:uFillTx/>
            </a:endParaRPr>
          </a:p>
        </p:txBody>
      </p:sp>
    </p:spTree>
    <p:extLst>
      <p:ext uri="{BB962C8B-B14F-4D97-AF65-F5344CB8AC3E}">
        <p14:creationId xmlns:p14="http://schemas.microsoft.com/office/powerpoint/2010/main" val="3762242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a:pPr>
            <a:r>
              <a:rPr lang="en-US" dirty="0"/>
              <a:t>Similar to branching algorithms, cyclic algorithms have condition and body. If the condition is evaluated as true, the steps in the body will be executed. If not, the steps in the body will be skipped. However, once the steps in the body have been executed, the algorithm will “jump back” to the condition again and perform the evaluation.</a:t>
            </a:r>
          </a:p>
          <a:p>
            <a:pPr marL="457200" indent="-457200">
              <a:buFont typeface="+mj-lt"/>
              <a:buAutoNum type="arabicPeriod"/>
            </a:pPr>
            <a:r>
              <a:rPr lang="en-US" dirty="0"/>
              <a:t>Steps in cyclic algorithm can be executed once, multiple times or never.</a:t>
            </a:r>
          </a:p>
          <a:p>
            <a:pPr marL="457200" indent="-457200">
              <a:buFont typeface="+mj-lt"/>
              <a:buAutoNum type="arabicPeriod"/>
            </a:pPr>
            <a:r>
              <a:rPr lang="en-US" dirty="0"/>
              <a:t>One iteration is the execution of all steps in the body of the cyclic algorithm.</a:t>
            </a:r>
          </a:p>
          <a:p>
            <a:pPr marL="457200" indent="-457200">
              <a:buFont typeface="+mj-lt"/>
              <a:buAutoNum type="arabicPeriod"/>
            </a:pPr>
            <a:r>
              <a:rPr lang="en-US" dirty="0"/>
              <a:t>Cycles where the condition is checked after the body can have 1 or more iterations. Cycles where the condition is checked before the body can have 0 or more iterations.</a:t>
            </a:r>
          </a:p>
          <a:p>
            <a:pPr marL="457200" indent="-457200">
              <a:buFont typeface="+mj-lt"/>
              <a:buAutoNum type="arabicPeriod"/>
            </a:pPr>
            <a:r>
              <a:rPr lang="en-US" dirty="0"/>
              <a:t>While loop is a control flow statement. As long as the condition is satisfied, the steps in the body of while loop will be executed repeatedly.</a:t>
            </a:r>
          </a:p>
          <a:p>
            <a:pPr marL="457200" indent="-457200">
              <a:buFont typeface="+mj-lt"/>
              <a:buAutoNum type="arabicPeriod"/>
            </a:pPr>
            <a:r>
              <a:rPr lang="en-US" dirty="0"/>
              <a:t>In almost every case, we have to initialize some variables before entering the loop.</a:t>
            </a:r>
          </a:p>
          <a:p>
            <a:pPr marL="457200" indent="-457200">
              <a:buFont typeface="+mj-lt"/>
              <a:buAutoNum type="arabicPeriod"/>
            </a:pPr>
            <a:r>
              <a:rPr lang="en-US" dirty="0"/>
              <a:t>If the algorithm is forever stuck in the cycle, we call it infinite / dead loop.</a:t>
            </a:r>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58</a:t>
            </a:fld>
            <a:endParaRPr lang="en-US" dirty="0">
              <a:uFillTx/>
            </a:endParaRPr>
          </a:p>
        </p:txBody>
      </p:sp>
    </p:spTree>
    <p:extLst>
      <p:ext uri="{BB962C8B-B14F-4D97-AF65-F5344CB8AC3E}">
        <p14:creationId xmlns:p14="http://schemas.microsoft.com/office/powerpoint/2010/main" val="11477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3" name="Content Placeholder 2"/>
          <p:cNvSpPr>
            <a:spLocks noGrp="1"/>
          </p:cNvSpPr>
          <p:nvPr>
            <p:ph idx="1"/>
          </p:nvPr>
        </p:nvSpPr>
        <p:spPr/>
        <p:txBody>
          <a:bodyPr>
            <a:normAutofit/>
          </a:bodyPr>
          <a:lstStyle/>
          <a:p>
            <a:r>
              <a:rPr lang="en-US" dirty="0"/>
              <a:t>Similar to branching algorithms, </a:t>
            </a:r>
            <a:r>
              <a:rPr lang="en-US" b="1" dirty="0">
                <a:solidFill>
                  <a:srgbClr val="FFC000"/>
                </a:solidFill>
              </a:rPr>
              <a:t>cyclic algorithms</a:t>
            </a:r>
            <a:r>
              <a:rPr lang="en-US" dirty="0"/>
              <a:t> have </a:t>
            </a:r>
            <a:r>
              <a:rPr lang="en-US" b="1" dirty="0"/>
              <a:t>condition</a:t>
            </a:r>
            <a:r>
              <a:rPr lang="en-US" dirty="0"/>
              <a:t> and </a:t>
            </a:r>
            <a:r>
              <a:rPr lang="en-US" b="1" dirty="0"/>
              <a:t>body</a:t>
            </a:r>
            <a:r>
              <a:rPr lang="en-US" dirty="0"/>
              <a:t>.</a:t>
            </a:r>
          </a:p>
          <a:p>
            <a:r>
              <a:rPr lang="en-US" dirty="0"/>
              <a:t>If the </a:t>
            </a:r>
            <a:r>
              <a:rPr lang="en-US" b="1" dirty="0"/>
              <a:t>condition</a:t>
            </a:r>
            <a:r>
              <a:rPr lang="en-US" dirty="0"/>
              <a:t> is </a:t>
            </a:r>
            <a:r>
              <a:rPr lang="en-US" u="sng" dirty="0"/>
              <a:t>evaluated as true</a:t>
            </a:r>
            <a:r>
              <a:rPr lang="en-US" dirty="0"/>
              <a:t>, the </a:t>
            </a:r>
            <a:r>
              <a:rPr lang="en-US" u="sng" dirty="0"/>
              <a:t>steps</a:t>
            </a:r>
            <a:r>
              <a:rPr lang="en-US" dirty="0"/>
              <a:t> in the </a:t>
            </a:r>
            <a:r>
              <a:rPr lang="en-US" b="1" dirty="0"/>
              <a:t>body</a:t>
            </a:r>
            <a:r>
              <a:rPr lang="en-US" dirty="0"/>
              <a:t> will be </a:t>
            </a:r>
            <a:r>
              <a:rPr lang="en-US" u="sng" dirty="0"/>
              <a:t>executed</a:t>
            </a:r>
            <a:r>
              <a:rPr lang="en-US" dirty="0"/>
              <a:t>. If not, the </a:t>
            </a:r>
            <a:r>
              <a:rPr lang="en-US" u="sng" dirty="0"/>
              <a:t>steps</a:t>
            </a:r>
            <a:r>
              <a:rPr lang="en-US" dirty="0"/>
              <a:t> in the body will be </a:t>
            </a:r>
            <a:r>
              <a:rPr lang="en-US" u="sng" dirty="0"/>
              <a:t>skipped</a:t>
            </a:r>
            <a:r>
              <a:rPr lang="en-US" dirty="0"/>
              <a:t>.</a:t>
            </a:r>
          </a:p>
          <a:p>
            <a:r>
              <a:rPr lang="en-US" dirty="0"/>
              <a:t>However, once the steps in the body have been executed, the </a:t>
            </a:r>
            <a:r>
              <a:rPr lang="en-US" u="sng" dirty="0"/>
              <a:t>algorithm</a:t>
            </a:r>
            <a:r>
              <a:rPr lang="en-US" dirty="0"/>
              <a:t> will “</a:t>
            </a:r>
            <a:r>
              <a:rPr lang="en-US" u="sng" dirty="0"/>
              <a:t>jump back</a:t>
            </a:r>
            <a:r>
              <a:rPr lang="en-US" dirty="0"/>
              <a:t>” to the </a:t>
            </a:r>
            <a:r>
              <a:rPr lang="en-US" b="1" dirty="0"/>
              <a:t>condition</a:t>
            </a:r>
            <a:r>
              <a:rPr lang="en-US" dirty="0"/>
              <a:t> again and perform the evaluation.</a:t>
            </a:r>
          </a:p>
          <a:p>
            <a:r>
              <a:rPr lang="en-US" dirty="0"/>
              <a:t>This means that the steps in the body will be executed over and over again, as long as the condition remains true.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a:t>
            </a:fld>
            <a:endParaRPr lang="en-US" dirty="0">
              <a:uFillTx/>
            </a:endParaRPr>
          </a:p>
        </p:txBody>
      </p:sp>
    </p:spTree>
    <p:extLst>
      <p:ext uri="{BB962C8B-B14F-4D97-AF65-F5344CB8AC3E}">
        <p14:creationId xmlns:p14="http://schemas.microsoft.com/office/powerpoint/2010/main" val="223455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4" name="Content Placeholder 3"/>
          <p:cNvSpPr>
            <a:spLocks noGrp="1"/>
          </p:cNvSpPr>
          <p:nvPr>
            <p:ph sz="half" idx="2"/>
          </p:nvPr>
        </p:nvSpPr>
        <p:spPr/>
        <p:txBody>
          <a:bodyPr/>
          <a:lstStyle/>
          <a:p>
            <a:r>
              <a:rPr lang="en-US" dirty="0"/>
              <a:t>Algorithms that contain steps that, depending on condition, can be executed once, multiple times or never.</a:t>
            </a:r>
          </a:p>
          <a:p>
            <a:r>
              <a:rPr lang="en-US" dirty="0"/>
              <a:t>Depending on the </a:t>
            </a:r>
            <a:r>
              <a:rPr lang="en-US" b="1" dirty="0">
                <a:solidFill>
                  <a:srgbClr val="FFC000"/>
                </a:solidFill>
              </a:rPr>
              <a:t>program logic</a:t>
            </a:r>
            <a:r>
              <a:rPr lang="en-US" dirty="0"/>
              <a:t>, </a:t>
            </a:r>
            <a:r>
              <a:rPr lang="en-US" b="1" dirty="0">
                <a:solidFill>
                  <a:srgbClr val="FFC000"/>
                </a:solidFill>
              </a:rPr>
              <a:t>some steps </a:t>
            </a:r>
            <a:r>
              <a:rPr lang="en-US" dirty="0"/>
              <a:t>may be </a:t>
            </a:r>
            <a:r>
              <a:rPr lang="en-US" b="1" dirty="0">
                <a:solidFill>
                  <a:srgbClr val="FFC000"/>
                </a:solidFill>
              </a:rPr>
              <a:t>executed several times</a:t>
            </a:r>
            <a:r>
              <a:rPr lang="en-US" dirty="0"/>
              <a: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7</a:t>
            </a:fld>
            <a:endParaRPr lang="en-US" dirty="0">
              <a:uFillTx/>
            </a:endParaRP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62346" y="2060575"/>
            <a:ext cx="2477720" cy="4195763"/>
          </a:xfrm>
        </p:spPr>
      </p:pic>
    </p:spTree>
    <p:extLst>
      <p:ext uri="{BB962C8B-B14F-4D97-AF65-F5344CB8AC3E}">
        <p14:creationId xmlns:p14="http://schemas.microsoft.com/office/powerpoint/2010/main" val="332244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3" name="Content Placeholder 2"/>
          <p:cNvSpPr>
            <a:spLocks noGrp="1"/>
          </p:cNvSpPr>
          <p:nvPr>
            <p:ph idx="1"/>
          </p:nvPr>
        </p:nvSpPr>
        <p:spPr/>
        <p:txBody>
          <a:bodyPr/>
          <a:lstStyle/>
          <a:p>
            <a:r>
              <a:rPr lang="en-US" dirty="0"/>
              <a:t>One </a:t>
            </a:r>
            <a:r>
              <a:rPr lang="en-US" b="1" dirty="0">
                <a:solidFill>
                  <a:srgbClr val="FFC000"/>
                </a:solidFill>
              </a:rPr>
              <a:t>iteration</a:t>
            </a:r>
            <a:r>
              <a:rPr lang="en-US" dirty="0"/>
              <a:t> – execution of all steps in the body of the cyclic algorithm.</a:t>
            </a:r>
          </a:p>
          <a:p>
            <a:r>
              <a:rPr lang="en-US" dirty="0"/>
              <a:t>Depending on condition, there can be zero, one or more iterations.</a:t>
            </a:r>
          </a:p>
          <a:p>
            <a:endParaRPr lang="en-US" dirty="0"/>
          </a:p>
          <a:p>
            <a:r>
              <a:rPr lang="en-US" dirty="0"/>
              <a:t>Different programing languages implement cycles where the </a:t>
            </a:r>
            <a:r>
              <a:rPr lang="en-US" b="1" dirty="0"/>
              <a:t>condition</a:t>
            </a:r>
            <a:r>
              <a:rPr lang="en-US" dirty="0"/>
              <a:t> can be </a:t>
            </a:r>
            <a:r>
              <a:rPr lang="en-US" b="1" dirty="0"/>
              <a:t>evaluated</a:t>
            </a:r>
            <a:r>
              <a:rPr lang="en-US" dirty="0"/>
              <a:t> </a:t>
            </a:r>
            <a:r>
              <a:rPr lang="en-US" u="sng" dirty="0"/>
              <a:t>BEFORE</a:t>
            </a:r>
            <a:r>
              <a:rPr lang="en-US" dirty="0"/>
              <a:t> the </a:t>
            </a:r>
            <a:r>
              <a:rPr lang="en-US" b="1" dirty="0"/>
              <a:t>body</a:t>
            </a:r>
            <a:r>
              <a:rPr lang="en-US" dirty="0"/>
              <a:t> and / or </a:t>
            </a:r>
            <a:r>
              <a:rPr lang="en-US" u="sng" dirty="0"/>
              <a:t>AFTER</a:t>
            </a:r>
            <a:r>
              <a:rPr lang="en-US" dirty="0"/>
              <a:t> the </a:t>
            </a:r>
            <a:r>
              <a:rPr lang="en-US" b="1" dirty="0"/>
              <a:t>body</a:t>
            </a:r>
            <a:r>
              <a:rPr lang="en-US" dirty="0"/>
              <a:t>.</a:t>
            </a:r>
          </a:p>
          <a:p>
            <a:r>
              <a:rPr lang="en-US" dirty="0"/>
              <a:t>Cycles where the condition is checked after the body can have 1 or more iterations.</a:t>
            </a:r>
          </a:p>
          <a:p>
            <a:r>
              <a:rPr lang="en-US" dirty="0"/>
              <a:t>Cycles where the condition is checked before the body can have 0 or more iterations.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8</a:t>
            </a:fld>
            <a:endParaRPr lang="en-US" dirty="0">
              <a:uFillTx/>
            </a:endParaRPr>
          </a:p>
        </p:txBody>
      </p:sp>
    </p:spTree>
    <p:extLst>
      <p:ext uri="{BB962C8B-B14F-4D97-AF65-F5344CB8AC3E}">
        <p14:creationId xmlns:p14="http://schemas.microsoft.com/office/powerpoint/2010/main" val="31711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algorithms</a:t>
            </a:r>
          </a:p>
        </p:txBody>
      </p:sp>
      <p:sp>
        <p:nvSpPr>
          <p:cNvPr id="3" name="Text Placeholder 2"/>
          <p:cNvSpPr>
            <a:spLocks noGrp="1"/>
          </p:cNvSpPr>
          <p:nvPr>
            <p:ph type="body" idx="1"/>
          </p:nvPr>
        </p:nvSpPr>
        <p:spPr/>
        <p:txBody>
          <a:bodyPr/>
          <a:lstStyle/>
          <a:p>
            <a:r>
              <a:rPr lang="en-US" dirty="0"/>
              <a:t>	Condition before body</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29594" y="2628106"/>
            <a:ext cx="2943225" cy="3514725"/>
          </a:xfrm>
        </p:spPr>
      </p:pic>
      <p:sp>
        <p:nvSpPr>
          <p:cNvPr id="5" name="Text Placeholder 4"/>
          <p:cNvSpPr>
            <a:spLocks noGrp="1"/>
          </p:cNvSpPr>
          <p:nvPr>
            <p:ph type="body" sz="quarter" idx="3"/>
          </p:nvPr>
        </p:nvSpPr>
        <p:spPr/>
        <p:txBody>
          <a:bodyPr/>
          <a:lstStyle/>
          <a:p>
            <a:r>
              <a:rPr lang="en-US" dirty="0"/>
              <a:t>	Condition after body</a:t>
            </a: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29096" y="2514600"/>
            <a:ext cx="2246946" cy="3741738"/>
          </a:xfrm>
        </p:spPr>
      </p:pic>
      <p:sp>
        <p:nvSpPr>
          <p:cNvPr id="7" name="Slide Number Placeholder 6"/>
          <p:cNvSpPr>
            <a:spLocks noGrp="1"/>
          </p:cNvSpPr>
          <p:nvPr>
            <p:ph type="sldNum" sz="quarter" idx="12"/>
          </p:nvPr>
        </p:nvSpPr>
        <p:spPr/>
        <p:txBody>
          <a:bodyPr/>
          <a:lstStyle/>
          <a:p>
            <a:fld id="{D57F1E4F-1CFF-5643-939E-02111984F565}" type="slidenum">
              <a:rPr lang="en-US" smtClean="0">
                <a:uFillTx/>
              </a:rPr>
              <a:t>9</a:t>
            </a:fld>
            <a:endParaRPr lang="en-US" dirty="0">
              <a:uFillTx/>
            </a:endParaRPr>
          </a:p>
        </p:txBody>
      </p:sp>
    </p:spTree>
    <p:extLst>
      <p:ext uri="{BB962C8B-B14F-4D97-AF65-F5344CB8AC3E}">
        <p14:creationId xmlns:p14="http://schemas.microsoft.com/office/powerpoint/2010/main" val="353587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8429</TotalTime>
  <Words>3835</Words>
  <Application>Microsoft Macintosh PowerPoint</Application>
  <PresentationFormat>Widescreen</PresentationFormat>
  <Paragraphs>391</Paragraphs>
  <Slides>58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Century Gothic</vt:lpstr>
      <vt:lpstr>Wingdings 3</vt:lpstr>
      <vt:lpstr>Ion</vt:lpstr>
      <vt:lpstr>Analysis 1: Foundations of Modeling   Lesson 4.2: Cyclic algorithms</vt:lpstr>
      <vt:lpstr>Overview of this lesson:  Cyclic algorithms</vt:lpstr>
      <vt:lpstr>Overview of this lesson:  Cyclic algorithms</vt:lpstr>
      <vt:lpstr>Cyclic algorithms</vt:lpstr>
      <vt:lpstr>Cyclic algorithms</vt:lpstr>
      <vt:lpstr>Cyclic algorithms</vt:lpstr>
      <vt:lpstr>Cyclic algorithms</vt:lpstr>
      <vt:lpstr>Cyclic algorithms</vt:lpstr>
      <vt:lpstr>Cyclic algorithms</vt:lpstr>
      <vt:lpstr>Cyclic algorithms</vt:lpstr>
      <vt:lpstr>While loop</vt:lpstr>
      <vt:lpstr>While loop</vt:lpstr>
      <vt:lpstr>Cyclic algorithm 1 – sum of N numbers</vt:lpstr>
      <vt:lpstr>Cyclic algorithm 1 – sum of N numbers</vt:lpstr>
      <vt:lpstr>PowerPoint Presentation</vt:lpstr>
      <vt:lpstr>Cyclic algorithm 1 – sum of N numbers: initialization</vt:lpstr>
      <vt:lpstr>Cyclic algorithm 1 – sum of N numbers: iteration</vt:lpstr>
      <vt:lpstr>Cyclic algorithm 1 – sum of N numbers: iteration</vt:lpstr>
      <vt:lpstr>While loop – Python syntax</vt:lpstr>
      <vt:lpstr>While loop – Python syntax</vt:lpstr>
      <vt:lpstr>Cyclic algorithm 1 – sum of N numbers</vt:lpstr>
      <vt:lpstr>Cyclic algorithm 1 – sum of N numbers</vt:lpstr>
      <vt:lpstr>Cyclic algorithm 1 – sum of N numbers</vt:lpstr>
      <vt:lpstr>Infinite / dead loop</vt:lpstr>
      <vt:lpstr>Cyclic algorithm 2 – input number</vt:lpstr>
      <vt:lpstr>Cyclic algorithm 2 – input number</vt:lpstr>
      <vt:lpstr>Cyclic algorithm 2 – input number</vt:lpstr>
      <vt:lpstr>Cyclic algorithm 2 – input number</vt:lpstr>
      <vt:lpstr>Cyclic algorithm 2 – input number</vt:lpstr>
      <vt:lpstr>Cyclic algorithm 3 – hello world x N</vt:lpstr>
      <vt:lpstr>Cyclic algorithm 3 – hello world x N</vt:lpstr>
      <vt:lpstr>Cyclic algorithm 3 – hello world x N</vt:lpstr>
      <vt:lpstr>Cyclic algorithm 3 – hello world x N</vt:lpstr>
      <vt:lpstr>Cyclic algorithm 3 – hello world x N</vt:lpstr>
      <vt:lpstr>Cyclic algorithm 3 – hello world x N</vt:lpstr>
      <vt:lpstr>Cyclic algorithm 3 – hello world x N</vt:lpstr>
      <vt:lpstr>Cyclic algorithm 4 – range</vt:lpstr>
      <vt:lpstr>Cyclic algorithm 4 – range</vt:lpstr>
      <vt:lpstr>Cyclic algorithm 5 – even numbers</vt:lpstr>
      <vt:lpstr>Cyclic algorithm 5 – even numbers</vt:lpstr>
      <vt:lpstr>Cyclic algorithm 6 – prime number</vt:lpstr>
      <vt:lpstr>Cyclic algorithm 6 – prime number</vt:lpstr>
      <vt:lpstr>Cyclic algorithm 6 – prime number</vt:lpstr>
      <vt:lpstr>PowerPoint Presentation</vt:lpstr>
      <vt:lpstr>Cyclic algorithm 6 – prime number</vt:lpstr>
      <vt:lpstr>Nesting loops</vt:lpstr>
      <vt:lpstr>Nesting loops</vt:lpstr>
      <vt:lpstr>Cyclic algorithm 7 – list prime numbers</vt:lpstr>
      <vt:lpstr>Cyclic algorithm 7 – list prime numbers</vt:lpstr>
      <vt:lpstr>Cyclic algorithm 8 – sum and average</vt:lpstr>
      <vt:lpstr>Cyclic algorithm 8 – sum and average</vt:lpstr>
      <vt:lpstr>Cyclic algorithm 9 – “guess the number” game</vt:lpstr>
      <vt:lpstr>Cyclic algorithm 9 – “guess the number” game</vt:lpstr>
      <vt:lpstr>Cyclic algorithm 9 – “guess the number” game</vt:lpstr>
      <vt:lpstr>Cyclic algorithm 9 – “guess the number” game</vt:lpstr>
      <vt:lpstr>Code for the exercises 1-9</vt:lpstr>
      <vt:lpstr>Summary Quiz</vt:lpstr>
      <vt:lpstr>Summary</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1: Foundations of Modeling</dc:title>
  <dc:creator>Dobrkovic, A.</dc:creator>
  <cp:lastModifiedBy>Dobrkovic, A. (Andrej)</cp:lastModifiedBy>
  <cp:revision>842</cp:revision>
  <dcterms:created xsi:type="dcterms:W3CDTF">2018-06-25T10:45:04Z</dcterms:created>
  <dcterms:modified xsi:type="dcterms:W3CDTF">2020-10-06T19:13:13Z</dcterms:modified>
</cp:coreProperties>
</file>