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2"/>
  </p:notesMasterIdLst>
  <p:sldIdLst>
    <p:sldId id="488" r:id="rId2"/>
    <p:sldId id="489" r:id="rId3"/>
    <p:sldId id="320" r:id="rId4"/>
    <p:sldId id="394" r:id="rId5"/>
    <p:sldId id="395" r:id="rId6"/>
    <p:sldId id="396" r:id="rId7"/>
    <p:sldId id="397" r:id="rId8"/>
    <p:sldId id="398" r:id="rId9"/>
    <p:sldId id="400" r:id="rId10"/>
    <p:sldId id="401" r:id="rId11"/>
    <p:sldId id="402" r:id="rId12"/>
    <p:sldId id="399" r:id="rId13"/>
    <p:sldId id="403" r:id="rId14"/>
    <p:sldId id="404" r:id="rId15"/>
    <p:sldId id="405" r:id="rId16"/>
    <p:sldId id="406" r:id="rId17"/>
    <p:sldId id="407" r:id="rId18"/>
    <p:sldId id="408" r:id="rId19"/>
    <p:sldId id="410" r:id="rId20"/>
    <p:sldId id="411" r:id="rId21"/>
    <p:sldId id="413" r:id="rId22"/>
    <p:sldId id="414" r:id="rId23"/>
    <p:sldId id="415" r:id="rId24"/>
    <p:sldId id="418" r:id="rId25"/>
    <p:sldId id="419" r:id="rId26"/>
    <p:sldId id="420" r:id="rId27"/>
    <p:sldId id="421" r:id="rId28"/>
    <p:sldId id="425" r:id="rId29"/>
    <p:sldId id="426" r:id="rId30"/>
    <p:sldId id="432" r:id="rId31"/>
    <p:sldId id="427" r:id="rId32"/>
    <p:sldId id="428" r:id="rId33"/>
    <p:sldId id="429" r:id="rId34"/>
    <p:sldId id="430" r:id="rId35"/>
    <p:sldId id="431" r:id="rId36"/>
    <p:sldId id="434"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47" r:id="rId50"/>
    <p:sldId id="454" r:id="rId51"/>
    <p:sldId id="456" r:id="rId52"/>
    <p:sldId id="457" r:id="rId53"/>
    <p:sldId id="458" r:id="rId54"/>
    <p:sldId id="463" r:id="rId55"/>
    <p:sldId id="461" r:id="rId56"/>
    <p:sldId id="465" r:id="rId57"/>
    <p:sldId id="466" r:id="rId58"/>
    <p:sldId id="468" r:id="rId59"/>
    <p:sldId id="495" r:id="rId60"/>
    <p:sldId id="496" r:id="rId61"/>
    <p:sldId id="491" r:id="rId62"/>
    <p:sldId id="492" r:id="rId63"/>
    <p:sldId id="493" r:id="rId64"/>
    <p:sldId id="688" r:id="rId65"/>
    <p:sldId id="319" r:id="rId66"/>
    <p:sldId id="683" r:id="rId67"/>
    <p:sldId id="684" r:id="rId68"/>
    <p:sldId id="685" r:id="rId69"/>
    <p:sldId id="686" r:id="rId70"/>
    <p:sldId id="687" r:id="rId71"/>
  </p:sldIdLst>
  <p:sldSz cx="12192000" cy="6858000"/>
  <p:notesSz cx="6858000" cy="9144000"/>
  <p:defaultText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rancken, J.L.M." initials="VraJ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3" autoAdjust="0"/>
    <p:restoredTop sz="82642" autoAdjust="0"/>
  </p:normalViewPr>
  <p:slideViewPr>
    <p:cSldViewPr snapToGrid="0">
      <p:cViewPr varScale="1">
        <p:scale>
          <a:sx n="92" d="100"/>
          <a:sy n="92" d="100"/>
        </p:scale>
        <p:origin x="1304"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73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nl-NL">
              <a:uFillTx/>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49F1D8FA-9EBB-44F6-A8FA-28EE6A9EB8EF}" type="datetimeFigureOut">
              <a:rPr lang="nl-NL" smtClean="0">
                <a:uFillTx/>
              </a:rPr>
              <a:t>10-10-2020</a:t>
            </a:fld>
            <a:endParaRPr lang="nl-NL">
              <a:uFillTx/>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srgbClr val="000000"/>
            </a:solidFill>
          </a:ln>
        </p:spPr>
        <p:txBody>
          <a:bodyPr vert="horz" lIns="91440" tIns="45720" rIns="91440" bIns="45720" rtlCol="0" anchor="ctr"/>
          <a:lstStyle/>
          <a:p>
            <a:endParaRPr lang="nl-NL">
              <a:uFillTx/>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nl-NL">
              <a:uFillTx/>
            </a:endParaRP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nl-NL">
              <a:uFillTx/>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C3CF2AA8-3FAA-400F-89DF-DA1AEEA89015}" type="slidenum">
              <a:rPr lang="nl-NL" smtClean="0">
                <a:uFillTx/>
              </a:rPr>
              <a:t>‹#›</a:t>
            </a:fld>
            <a:endParaRPr lang="nl-NL">
              <a:uFillTx/>
            </a:endParaRPr>
          </a:p>
        </p:txBody>
      </p:sp>
    </p:spTree>
    <p:extLst>
      <p:ext uri="{BB962C8B-B14F-4D97-AF65-F5344CB8AC3E}">
        <p14:creationId xmlns:p14="http://schemas.microsoft.com/office/powerpoint/2010/main" val="261453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1</a:t>
            </a:fld>
            <a:endParaRPr lang="nl-NL">
              <a:uFillTx/>
            </a:endParaRPr>
          </a:p>
        </p:txBody>
      </p:sp>
    </p:spTree>
    <p:extLst>
      <p:ext uri="{BB962C8B-B14F-4D97-AF65-F5344CB8AC3E}">
        <p14:creationId xmlns:p14="http://schemas.microsoft.com/office/powerpoint/2010/main" val="2477013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URL:</a:t>
            </a:r>
          </a:p>
          <a:p>
            <a:r>
              <a:rPr lang="en-GB" dirty="0"/>
              <a:t>https://</a:t>
            </a:r>
            <a:r>
              <a:rPr lang="en-GB" dirty="0" err="1"/>
              <a:t>www.youtube.com</a:t>
            </a:r>
            <a:r>
              <a:rPr lang="en-GB" dirty="0"/>
              <a:t>/</a:t>
            </a:r>
            <a:r>
              <a:rPr lang="en-GB" dirty="0" err="1"/>
              <a:t>watch?v</a:t>
            </a:r>
            <a:r>
              <a:rPr lang="en-GB" dirty="0"/>
              <a:t>=4TlCToZZ5gA</a:t>
            </a:r>
          </a:p>
          <a:p>
            <a:endParaRPr lang="en-NL" dirty="0"/>
          </a:p>
        </p:txBody>
      </p:sp>
      <p:sp>
        <p:nvSpPr>
          <p:cNvPr id="4" name="Slide Number Placeholder 3"/>
          <p:cNvSpPr>
            <a:spLocks noGrp="1"/>
          </p:cNvSpPr>
          <p:nvPr>
            <p:ph type="sldNum" sz="quarter" idx="5"/>
          </p:nvPr>
        </p:nvSpPr>
        <p:spPr/>
        <p:txBody>
          <a:bodyPr/>
          <a:lstStyle/>
          <a:p>
            <a:fld id="{C3CF2AA8-3FAA-400F-89DF-DA1AEEA89015}" type="slidenum">
              <a:rPr lang="nl-NL" smtClean="0">
                <a:uFillTx/>
              </a:rPr>
              <a:t>68</a:t>
            </a:fld>
            <a:endParaRPr lang="nl-NL">
              <a:uFillTx/>
            </a:endParaRPr>
          </a:p>
        </p:txBody>
      </p:sp>
    </p:spTree>
    <p:extLst>
      <p:ext uri="{BB962C8B-B14F-4D97-AF65-F5344CB8AC3E}">
        <p14:creationId xmlns:p14="http://schemas.microsoft.com/office/powerpoint/2010/main" val="3788013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2</a:t>
            </a:fld>
            <a:endParaRPr lang="nl-NL">
              <a:uFillTx/>
            </a:endParaRPr>
          </a:p>
        </p:txBody>
      </p:sp>
    </p:spTree>
    <p:extLst>
      <p:ext uri="{BB962C8B-B14F-4D97-AF65-F5344CB8AC3E}">
        <p14:creationId xmlns:p14="http://schemas.microsoft.com/office/powerpoint/2010/main" val="1242317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3</a:t>
            </a:fld>
            <a:endParaRPr lang="nl-NL">
              <a:uFillTx/>
            </a:endParaRPr>
          </a:p>
        </p:txBody>
      </p:sp>
    </p:spTree>
    <p:extLst>
      <p:ext uri="{BB962C8B-B14F-4D97-AF65-F5344CB8AC3E}">
        <p14:creationId xmlns:p14="http://schemas.microsoft.com/office/powerpoint/2010/main" val="2099898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that sets are one of the basic building blocks in mathematics.</a:t>
            </a:r>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6</a:t>
            </a:fld>
            <a:endParaRPr lang="nl-NL">
              <a:uFillTx/>
            </a:endParaRPr>
          </a:p>
        </p:txBody>
      </p:sp>
    </p:spTree>
    <p:extLst>
      <p:ext uri="{BB962C8B-B14F-4D97-AF65-F5344CB8AC3E}">
        <p14:creationId xmlns:p14="http://schemas.microsoft.com/office/powerpoint/2010/main" val="177638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3CF2AA8-3FAA-400F-89DF-DA1AEEA89015}" type="slidenum">
              <a:rPr lang="nl-NL" smtClean="0">
                <a:uFillTx/>
              </a:rPr>
              <a:t>17</a:t>
            </a:fld>
            <a:endParaRPr lang="nl-NL">
              <a:uFillTx/>
            </a:endParaRPr>
          </a:p>
        </p:txBody>
      </p:sp>
    </p:spTree>
    <p:extLst>
      <p:ext uri="{BB962C8B-B14F-4D97-AF65-F5344CB8AC3E}">
        <p14:creationId xmlns:p14="http://schemas.microsoft.com/office/powerpoint/2010/main" val="3921604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ξ</a:t>
            </a:r>
            <a:r>
              <a:rPr lang="en-US" dirty="0"/>
              <a:t> – pronounced “Xi”</a:t>
            </a:r>
            <a:endParaRPr lang="en-NL" dirty="0"/>
          </a:p>
        </p:txBody>
      </p:sp>
      <p:sp>
        <p:nvSpPr>
          <p:cNvPr id="4" name="Slide Number Placeholder 3"/>
          <p:cNvSpPr>
            <a:spLocks noGrp="1"/>
          </p:cNvSpPr>
          <p:nvPr>
            <p:ph type="sldNum" sz="quarter" idx="5"/>
          </p:nvPr>
        </p:nvSpPr>
        <p:spPr/>
        <p:txBody>
          <a:bodyPr/>
          <a:lstStyle/>
          <a:p>
            <a:fld id="{C3CF2AA8-3FAA-400F-89DF-DA1AEEA89015}" type="slidenum">
              <a:rPr lang="nl-NL" smtClean="0">
                <a:uFillTx/>
              </a:rPr>
              <a:t>34</a:t>
            </a:fld>
            <a:endParaRPr lang="nl-NL">
              <a:uFillTx/>
            </a:endParaRPr>
          </a:p>
        </p:txBody>
      </p:sp>
    </p:spTree>
    <p:extLst>
      <p:ext uri="{BB962C8B-B14F-4D97-AF65-F5344CB8AC3E}">
        <p14:creationId xmlns:p14="http://schemas.microsoft.com/office/powerpoint/2010/main" val="1410808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US" dirty="0"/>
              <a:t>A3</a:t>
            </a:r>
          </a:p>
          <a:p>
            <a:pPr marL="228600" indent="-228600">
              <a:buAutoNum type="alphaLcParenR"/>
            </a:pPr>
            <a:r>
              <a:rPr lang="en-US" dirty="0"/>
              <a:t>A5</a:t>
            </a:r>
          </a:p>
          <a:p>
            <a:pPr marL="228600" indent="-228600">
              <a:buAutoNum type="alphaLcParenR"/>
            </a:pPr>
            <a:r>
              <a:rPr lang="en-US" dirty="0"/>
              <a:t>C5</a:t>
            </a:r>
          </a:p>
          <a:p>
            <a:pPr marL="228600" indent="-228600">
              <a:buAutoNum type="alphaLcParenR"/>
            </a:pPr>
            <a:r>
              <a:rPr lang="en-US" dirty="0"/>
              <a:t>F4</a:t>
            </a:r>
          </a:p>
          <a:p>
            <a:pPr marL="228600" indent="-228600">
              <a:buAutoNum type="alphaLcParenR"/>
            </a:pPr>
            <a:r>
              <a:rPr lang="en-US" dirty="0"/>
              <a:t>F1</a:t>
            </a:r>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58</a:t>
            </a:fld>
            <a:endParaRPr lang="nl-NL">
              <a:uFillTx/>
            </a:endParaRPr>
          </a:p>
        </p:txBody>
      </p:sp>
    </p:spTree>
    <p:extLst>
      <p:ext uri="{BB962C8B-B14F-4D97-AF65-F5344CB8AC3E}">
        <p14:creationId xmlns:p14="http://schemas.microsoft.com/office/powerpoint/2010/main" val="2112895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URL:</a:t>
            </a:r>
          </a:p>
          <a:p>
            <a:r>
              <a:rPr lang="en-GB" dirty="0"/>
              <a:t>https://</a:t>
            </a:r>
            <a:r>
              <a:rPr lang="en-GB" dirty="0" err="1"/>
              <a:t>www.youtube.com</a:t>
            </a:r>
            <a:r>
              <a:rPr lang="en-GB" dirty="0"/>
              <a:t>/</a:t>
            </a:r>
            <a:r>
              <a:rPr lang="en-GB" dirty="0" err="1"/>
              <a:t>watch?v</a:t>
            </a:r>
            <a:r>
              <a:rPr lang="en-GB" dirty="0"/>
              <a:t>=tyDKR4FG3Yw</a:t>
            </a:r>
          </a:p>
          <a:p>
            <a:endParaRPr lang="en-NL" dirty="0"/>
          </a:p>
        </p:txBody>
      </p:sp>
      <p:sp>
        <p:nvSpPr>
          <p:cNvPr id="4" name="Slide Number Placeholder 3"/>
          <p:cNvSpPr>
            <a:spLocks noGrp="1"/>
          </p:cNvSpPr>
          <p:nvPr>
            <p:ph type="sldNum" sz="quarter" idx="5"/>
          </p:nvPr>
        </p:nvSpPr>
        <p:spPr/>
        <p:txBody>
          <a:bodyPr/>
          <a:lstStyle/>
          <a:p>
            <a:fld id="{C3CF2AA8-3FAA-400F-89DF-DA1AEEA89015}" type="slidenum">
              <a:rPr lang="nl-NL" smtClean="0">
                <a:uFillTx/>
              </a:rPr>
              <a:t>66</a:t>
            </a:fld>
            <a:endParaRPr lang="nl-NL">
              <a:uFillTx/>
            </a:endParaRPr>
          </a:p>
        </p:txBody>
      </p:sp>
    </p:spTree>
    <p:extLst>
      <p:ext uri="{BB962C8B-B14F-4D97-AF65-F5344CB8AC3E}">
        <p14:creationId xmlns:p14="http://schemas.microsoft.com/office/powerpoint/2010/main" val="19650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URL:</a:t>
            </a:r>
          </a:p>
          <a:p>
            <a:r>
              <a:rPr lang="en-GB" dirty="0"/>
              <a:t>https://</a:t>
            </a:r>
            <a:r>
              <a:rPr lang="en-GB" dirty="0" err="1"/>
              <a:t>www.youtube.com</a:t>
            </a:r>
            <a:r>
              <a:rPr lang="en-GB" dirty="0"/>
              <a:t>/</a:t>
            </a:r>
            <a:r>
              <a:rPr lang="en-GB" dirty="0" err="1"/>
              <a:t>watch?v</a:t>
            </a:r>
            <a:r>
              <a:rPr lang="en-GB" dirty="0"/>
              <a:t>=H5D6EAezsXQ</a:t>
            </a:r>
          </a:p>
          <a:p>
            <a:endParaRPr lang="en-NL" dirty="0"/>
          </a:p>
        </p:txBody>
      </p:sp>
      <p:sp>
        <p:nvSpPr>
          <p:cNvPr id="4" name="Slide Number Placeholder 3"/>
          <p:cNvSpPr>
            <a:spLocks noGrp="1"/>
          </p:cNvSpPr>
          <p:nvPr>
            <p:ph type="sldNum" sz="quarter" idx="5"/>
          </p:nvPr>
        </p:nvSpPr>
        <p:spPr/>
        <p:txBody>
          <a:bodyPr/>
          <a:lstStyle/>
          <a:p>
            <a:fld id="{C3CF2AA8-3FAA-400F-89DF-DA1AEEA89015}" type="slidenum">
              <a:rPr lang="nl-NL" smtClean="0">
                <a:uFillTx/>
              </a:rPr>
              <a:t>67</a:t>
            </a:fld>
            <a:endParaRPr lang="nl-NL">
              <a:uFillTx/>
            </a:endParaRPr>
          </a:p>
        </p:txBody>
      </p:sp>
    </p:spTree>
    <p:extLst>
      <p:ext uri="{BB962C8B-B14F-4D97-AF65-F5344CB8AC3E}">
        <p14:creationId xmlns:p14="http://schemas.microsoft.com/office/powerpoint/2010/main" val="121830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uFillTx/>
              </a:defRPr>
            </a:lvl1pPr>
          </a:lstStyle>
          <a:p>
            <a:r>
              <a:rPr lang="en-US">
                <a:uFillTx/>
              </a:rPr>
              <a:t>Click to edit Master title style</a:t>
            </a:r>
            <a:endParaRPr lang="en-US" dirty="0">
              <a:uFillTx/>
            </a:endParaRP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endParaRPr lang="en-US" dirty="0">
              <a:uFillTx/>
            </a:endParaRPr>
          </a:p>
        </p:txBody>
      </p:sp>
      <p:sp>
        <p:nvSpPr>
          <p:cNvPr id="4" name="Date Placeholder 3"/>
          <p:cNvSpPr>
            <a:spLocks noGrp="1"/>
          </p:cNvSpPr>
          <p:nvPr>
            <p:ph type="dt" sz="half" idx="10"/>
          </p:nvPr>
        </p:nvSpPr>
        <p:spPr/>
        <p:txBody>
          <a:bodyPr/>
          <a:lstStyle/>
          <a:p>
            <a:fld id="{3540BC6B-DFCF-42F0-BEDA-60F5BD104C3C}" type="datetime1">
              <a:rPr lang="en-US" smtClean="0">
                <a:uFillTx/>
              </a:rPr>
              <a:t>10/10/20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uFillTx/>
              </a:defRPr>
            </a:lvl1pPr>
          </a:lstStyle>
          <a:p>
            <a:r>
              <a:rPr lang="en-US">
                <a:uFillTx/>
              </a:rPr>
              <a:t>Click to edit Master title style</a:t>
            </a:r>
            <a:endParaRPr lang="en-US" dirty="0">
              <a:uFillTx/>
            </a:endParaRP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Date Placeholder 4"/>
          <p:cNvSpPr>
            <a:spLocks noGrp="1"/>
          </p:cNvSpPr>
          <p:nvPr>
            <p:ph type="dt" sz="half" idx="10"/>
          </p:nvPr>
        </p:nvSpPr>
        <p:spPr/>
        <p:txBody>
          <a:bodyPr/>
          <a:lstStyle/>
          <a:p>
            <a:fld id="{674C2D0F-93AD-43FF-B791-D0F2C0B7CD5C}" type="datetime1">
              <a:rPr lang="en-US" smtClean="0">
                <a:uFillTx/>
              </a:rPr>
              <a:t>10/10/20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uFillTx/>
              </a:defRPr>
            </a:lvl1pPr>
          </a:lstStyle>
          <a:p>
            <a:r>
              <a:rPr lang="en-US">
                <a:uFillTx/>
              </a:rPr>
              <a:t>Click to edit Master title style</a:t>
            </a:r>
            <a:endParaRPr lang="en-US" dirty="0">
              <a:uFillTx/>
            </a:endParaRP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B48F9599-7E16-4272-9CD2-4D3FDC8A39A4}" type="datetime1">
              <a:rPr lang="en-US" smtClean="0">
                <a:uFillTx/>
              </a:rPr>
              <a:t>10/10/20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uFillTx/>
              </a:defRPr>
            </a:lvl1pPr>
          </a:lstStyle>
          <a:p>
            <a:r>
              <a:rPr lang="en-US">
                <a:uFillTx/>
              </a:rPr>
              <a:t>Click to edit Master title style</a:t>
            </a:r>
            <a:endParaRPr lang="en-US" dirty="0">
              <a:uFillTx/>
            </a:endParaRP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uFillTx/>
                <a:latin typeface="+mj-lt"/>
                <a:ea typeface="+mj-ea"/>
                <a:cs typeface="+mj-cs"/>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marL="0" lvl="0" indent="0">
              <a:buNone/>
            </a:pPr>
            <a:r>
              <a:rPr lang="en-US">
                <a:uFillTx/>
              </a:rPr>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01A02E0F-BA26-4368-A374-77DE26814647}" type="datetime1">
              <a:rPr lang="en-US" smtClean="0">
                <a:uFillTx/>
              </a:rPr>
              <a:t>10/10/20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
        <p:nvSpPr>
          <p:cNvPr id="12" name="TextBox 11"/>
          <p:cNvSpPr txBox="1">
            <a:spLocks/>
          </p:cNvSpPr>
          <p:nvPr/>
        </p:nvSpPr>
        <p:spPr>
          <a:xfrm>
            <a:off x="898295" y="971253"/>
            <a:ext cx="801912" cy="1969770"/>
          </a:xfrm>
          <a:prstGeom prst="rect">
            <a:avLst/>
          </a:prstGeom>
          <a:noFill/>
        </p:spPr>
        <p:txBody>
          <a:bodyPr wrap="square" rtlCol="0">
            <a:spAutoFit/>
          </a:bodyPr>
          <a:lstStyle>
            <a:defPPr>
              <a:defRPr lang="en-US">
                <a:uFillTx/>
              </a:defRPr>
            </a:defPPr>
            <a:lvl1pPr algn="r">
              <a:defRPr sz="12200" b="0" i="0">
                <a:solidFill>
                  <a:schemeClr val="bg2">
                    <a:lumMod val="40000"/>
                    <a:lumOff val="60000"/>
                  </a:schemeClr>
                </a:solidFill>
                <a:uFillTx/>
                <a:latin typeface="Arial"/>
                <a:ea typeface="+mj-ea"/>
                <a:cs typeface="+mj-cs"/>
              </a:defRPr>
            </a:lvl1pPr>
          </a:lstStyle>
          <a:p>
            <a:pPr lvl="0"/>
            <a:r>
              <a:rPr lang="en-US" dirty="0">
                <a:uFillTx/>
              </a:rPr>
              <a:t>“</a:t>
            </a:r>
          </a:p>
        </p:txBody>
      </p:sp>
      <p:sp>
        <p:nvSpPr>
          <p:cNvPr id="15" name="TextBox 14"/>
          <p:cNvSpPr txBox="1">
            <a:spLocks/>
          </p:cNvSpPr>
          <p:nvPr/>
        </p:nvSpPr>
        <p:spPr>
          <a:xfrm>
            <a:off x="9330490" y="2613787"/>
            <a:ext cx="801912" cy="1969770"/>
          </a:xfrm>
          <a:prstGeom prst="rect">
            <a:avLst/>
          </a:prstGeom>
          <a:noFill/>
        </p:spPr>
        <p:txBody>
          <a:bodyPr wrap="square" rtlCol="0">
            <a:spAutoFit/>
          </a:bodyPr>
          <a:lstStyle>
            <a:defPPr>
              <a:defRPr lang="en-US">
                <a:uFillTx/>
              </a:defRPr>
            </a:defPPr>
            <a:lvl1pPr algn="r">
              <a:defRPr sz="12200" b="0" i="0">
                <a:solidFill>
                  <a:schemeClr val="bg2">
                    <a:lumMod val="40000"/>
                    <a:lumOff val="60000"/>
                  </a:schemeClr>
                </a:solidFill>
                <a:uFillTx/>
                <a:latin typeface="Arial"/>
                <a:ea typeface="+mj-ea"/>
                <a:cs typeface="+mj-cs"/>
              </a:defRPr>
            </a:lvl1pPr>
          </a:lstStyle>
          <a:p>
            <a:pPr lvl="0"/>
            <a:r>
              <a:rPr lang="en-US" dirty="0">
                <a:uFillTx/>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22650185-D268-4702-8DC7-A3A3D9185167}" type="datetime1">
              <a:rPr lang="en-US" smtClean="0">
                <a:uFillTx/>
              </a:rPr>
              <a:t>10/10/20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14A0CC-BE35-46EF-A1DA-B705497BBE45}" type="datetime1">
              <a:rPr lang="en-US" smtClean="0">
                <a:uFillTx/>
              </a:rPr>
              <a:t>10/10/20</a:t>
            </a:fld>
            <a:endParaRPr lang="en-US" dirty="0">
              <a:uFillTx/>
            </a:endParaRPr>
          </a:p>
        </p:txBody>
      </p:sp>
      <p:sp>
        <p:nvSpPr>
          <p:cNvPr id="4"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3C2A22-B047-472F-BE1B-8648469F1EA9}" type="datetime1">
              <a:rPr lang="en-US" smtClean="0">
                <a:uFillTx/>
              </a:rPr>
              <a:t>10/10/20</a:t>
            </a:fld>
            <a:endParaRPr lang="en-US" dirty="0">
              <a:uFillTx/>
            </a:endParaRPr>
          </a:p>
        </p:txBody>
      </p:sp>
      <p:sp>
        <p:nvSpPr>
          <p:cNvPr id="4"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Vertical Text Placeholder 2"/>
          <p:cNvSpPr>
            <a:spLocks noGrp="1"/>
          </p:cNvSpPr>
          <p:nvPr>
            <p:ph type="body" orient="vert" idx="1"/>
          </p:nvPr>
        </p:nvSpPr>
        <p:spPr/>
        <p:txBody>
          <a:bodyPr vert="eaVert" anchor="t" anchorCtr="0"/>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fld id="{8D44E838-D3C2-4DB1-AAB5-F1B495E3BDEF}" type="datetime1">
              <a:rPr lang="en-US" smtClean="0">
                <a:uFillTx/>
              </a:rPr>
              <a:t>10/10/20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uFillTx/>
              </a:rPr>
              <a:t>Click to edit Master title style</a:t>
            </a:r>
            <a:endParaRPr lang="en-US" dirty="0">
              <a:uFillTx/>
            </a:endParaRP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fld id="{40B4F030-F6C6-4EC4-8D1C-AFCD501D3972}" type="datetime1">
              <a:rPr lang="en-US" smtClean="0">
                <a:uFillTx/>
              </a:rPr>
              <a:t>10/10/20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Content Placeholder 2"/>
          <p:cNvSpPr>
            <a:spLocks noGrp="1"/>
          </p:cNvSpPr>
          <p:nvPr>
            <p:ph idx="1"/>
          </p:nvPr>
        </p:nvSpPr>
        <p:spPr/>
        <p:txBody>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3"/>
          <p:cNvSpPr>
            <a:spLocks noGrp="1"/>
          </p:cNvSpPr>
          <p:nvPr>
            <p:ph type="dt" sz="half" idx="10"/>
          </p:nvPr>
        </p:nvSpPr>
        <p:spPr/>
        <p:txBody>
          <a:bodyPr/>
          <a:lstStyle/>
          <a:p>
            <a:fld id="{E5476CEE-9156-4328-B243-71BFB171C407}" type="datetime1">
              <a:rPr lang="en-US" smtClean="0">
                <a:uFillTx/>
              </a:rPr>
              <a:t>10/10/20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BA0D6C73-154E-4680-A1F0-A4FD42ECECFB}" type="datetime1">
              <a:rPr lang="en-US" smtClean="0">
                <a:uFillTx/>
              </a:rPr>
              <a:t>10/10/20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Date Placeholder 4"/>
          <p:cNvSpPr>
            <a:spLocks noGrp="1"/>
          </p:cNvSpPr>
          <p:nvPr>
            <p:ph type="dt" sz="half" idx="10"/>
          </p:nvPr>
        </p:nvSpPr>
        <p:spPr/>
        <p:txBody>
          <a:bodyPr/>
          <a:lstStyle/>
          <a:p>
            <a:fld id="{6285E47C-D55E-4B1B-AB93-D75D6DF51E72}" type="datetime1">
              <a:rPr lang="en-US" smtClean="0">
                <a:uFillTx/>
              </a:rPr>
              <a:t>10/10/20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6"/>
          <p:cNvSpPr>
            <a:spLocks noGrp="1"/>
          </p:cNvSpPr>
          <p:nvPr>
            <p:ph type="dt" sz="half" idx="10"/>
          </p:nvPr>
        </p:nvSpPr>
        <p:spPr/>
        <p:txBody>
          <a:bodyPr/>
          <a:lstStyle/>
          <a:p>
            <a:fld id="{73295D31-BE29-463E-BE52-8C0D51518F28}" type="datetime1">
              <a:rPr lang="en-US" smtClean="0">
                <a:uFillTx/>
              </a:rPr>
              <a:t>10/10/20</a:t>
            </a:fld>
            <a:endParaRPr lang="en-US" dirty="0">
              <a:uFillTx/>
            </a:endParaRPr>
          </a:p>
        </p:txBody>
      </p:sp>
      <p:sp>
        <p:nvSpPr>
          <p:cNvPr id="8" name="Footer Placeholder 7"/>
          <p:cNvSpPr>
            <a:spLocks noGrp="1"/>
          </p:cNvSpPr>
          <p:nvPr>
            <p:ph type="ftr" sz="quarter" idx="11"/>
          </p:nvPr>
        </p:nvSpPr>
        <p:spPr/>
        <p:txBody>
          <a:bodyPr/>
          <a:lstStyle/>
          <a:p>
            <a:endParaRPr lang="en-US" dirty="0">
              <a:uFillTx/>
            </a:endParaRPr>
          </a:p>
        </p:txBody>
      </p:sp>
      <p:sp>
        <p:nvSpPr>
          <p:cNvPr id="9" name="Slide Number Placeholder 8"/>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7" name="Date Placeholder 2"/>
          <p:cNvSpPr>
            <a:spLocks noGrp="1"/>
          </p:cNvSpPr>
          <p:nvPr>
            <p:ph type="dt" sz="half" idx="10"/>
          </p:nvPr>
        </p:nvSpPr>
        <p:spPr/>
        <p:txBody>
          <a:bodyPr/>
          <a:lstStyle/>
          <a:p>
            <a:fld id="{39188A25-A5AA-4757-8C98-6193C361AD71}" type="datetime1">
              <a:rPr lang="en-US" smtClean="0">
                <a:uFillTx/>
              </a:rPr>
              <a:t>10/10/20</a:t>
            </a:fld>
            <a:endParaRPr lang="en-US" dirty="0">
              <a:uFillTx/>
            </a:endParaRPr>
          </a:p>
        </p:txBody>
      </p:sp>
      <p:sp>
        <p:nvSpPr>
          <p:cNvPr id="5" name="Footer Placeholder 3"/>
          <p:cNvSpPr>
            <a:spLocks noGrp="1"/>
          </p:cNvSpPr>
          <p:nvPr>
            <p:ph type="ftr" sz="quarter" idx="11"/>
          </p:nvPr>
        </p:nvSpPr>
        <p:spPr/>
        <p:txBody>
          <a:bodyPr/>
          <a:lstStyle/>
          <a:p>
            <a:endParaRPr lang="en-US" dirty="0">
              <a:uFillTx/>
            </a:endParaRPr>
          </a:p>
        </p:txBody>
      </p:sp>
      <p:sp>
        <p:nvSpPr>
          <p:cNvPr id="6" name="Slide Number Placeholder 4"/>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D534CD-B77A-4B1F-9454-6F05240B6924}" type="datetime1">
              <a:rPr lang="en-US" smtClean="0">
                <a:uFillTx/>
              </a:rPr>
              <a:t>10/10/20</a:t>
            </a:fld>
            <a:endParaRPr lang="en-US" dirty="0">
              <a:uFillTx/>
            </a:endParaRPr>
          </a:p>
        </p:txBody>
      </p:sp>
      <p:sp>
        <p:nvSpPr>
          <p:cNvPr id="5" name="Footer Placeholder 2"/>
          <p:cNvSpPr>
            <a:spLocks noGrp="1"/>
          </p:cNvSpPr>
          <p:nvPr>
            <p:ph type="ftr" sz="quarter" idx="11"/>
          </p:nvPr>
        </p:nvSpPr>
        <p:spPr/>
        <p:txBody>
          <a:bodyPr/>
          <a:lstStyle/>
          <a:p>
            <a:endParaRPr lang="en-US" dirty="0">
              <a:uFillTx/>
            </a:endParaRPr>
          </a:p>
        </p:txBody>
      </p:sp>
      <p:sp>
        <p:nvSpPr>
          <p:cNvPr id="6" name="Slide Number Placeholder 3"/>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uFillTx/>
              </a:defRPr>
            </a:lvl1pPr>
          </a:lstStyle>
          <a:p>
            <a:r>
              <a:rPr lang="en-US">
                <a:uFillTx/>
              </a:rPr>
              <a:t>Click to edit Master title style</a:t>
            </a:r>
            <a:endParaRPr lang="en-US" dirty="0">
              <a:uFillTx/>
            </a:endParaRP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uFillTx/>
              </a:defRPr>
            </a:lvl1pPr>
            <a:lvl2pPr>
              <a:defRPr sz="1800">
                <a:uFillTx/>
              </a:defRPr>
            </a:lvl2pPr>
            <a:lvl3pPr>
              <a:defRPr sz="1600">
                <a:uFillTx/>
              </a:defRPr>
            </a:lvl3pPr>
            <a:lvl4pPr>
              <a:defRPr sz="1400">
                <a:uFillTx/>
              </a:defRPr>
            </a:lvl4pPr>
            <a:lvl5pPr>
              <a:defRPr sz="1400">
                <a:uFillTx/>
              </a:defRPr>
            </a:lvl5pPr>
            <a:lvl6pPr>
              <a:defRPr sz="1400">
                <a:uFillTx/>
              </a:defRPr>
            </a:lvl6pPr>
            <a:lvl7pPr>
              <a:defRPr sz="1400">
                <a:uFillTx/>
              </a:defRPr>
            </a:lvl7pPr>
            <a:lvl8pPr>
              <a:defRPr sz="1400">
                <a:uFillTx/>
              </a:defRPr>
            </a:lvl8pPr>
            <a:lvl9pPr>
              <a:defRPr sz="14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7" name="Date Placeholder 4"/>
          <p:cNvSpPr>
            <a:spLocks noGrp="1"/>
          </p:cNvSpPr>
          <p:nvPr>
            <p:ph type="dt" sz="half" idx="10"/>
          </p:nvPr>
        </p:nvSpPr>
        <p:spPr/>
        <p:txBody>
          <a:bodyPr/>
          <a:lstStyle/>
          <a:p>
            <a:fld id="{EB554BB2-A89F-401F-97FA-3EA800777BD8}" type="datetime1">
              <a:rPr lang="en-US" smtClean="0">
                <a:uFillTx/>
              </a:rPr>
              <a:t>10/10/20</a:t>
            </a:fld>
            <a:endParaRPr lang="en-US" dirty="0">
              <a:uFillTx/>
            </a:endParaRPr>
          </a:p>
        </p:txBody>
      </p:sp>
      <p:sp>
        <p:nvSpPr>
          <p:cNvPr id="5" name="Footer Placeholder 5"/>
          <p:cNvSpPr>
            <a:spLocks noGrp="1"/>
          </p:cNvSpPr>
          <p:nvPr>
            <p:ph type="ftr" sz="quarter" idx="11"/>
          </p:nvPr>
        </p:nvSpPr>
        <p:spPr/>
        <p:txBody>
          <a:bodyPr/>
          <a:lstStyle/>
          <a:p>
            <a:endParaRPr lang="en-US" dirty="0">
              <a:uFillTx/>
            </a:endParaRPr>
          </a:p>
        </p:txBody>
      </p:sp>
      <p:sp>
        <p:nvSpPr>
          <p:cNvPr id="6"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uFillTx/>
              </a:defRPr>
            </a:lvl1pPr>
          </a:lstStyle>
          <a:p>
            <a:r>
              <a:rPr lang="en-US">
                <a:uFillTx/>
              </a:rPr>
              <a:t>Click to edit Master title style</a:t>
            </a:r>
            <a:endParaRPr lang="en-US" dirty="0">
              <a:uFillTx/>
            </a:endParaRP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Date Placeholder 4"/>
          <p:cNvSpPr>
            <a:spLocks noGrp="1"/>
          </p:cNvSpPr>
          <p:nvPr>
            <p:ph type="dt" sz="half" idx="10"/>
          </p:nvPr>
        </p:nvSpPr>
        <p:spPr/>
        <p:txBody>
          <a:bodyPr/>
          <a:lstStyle/>
          <a:p>
            <a:fld id="{3A016A5E-82B2-4C74-A76B-CEA05DABE5C6}" type="datetime1">
              <a:rPr lang="en-US" smtClean="0">
                <a:uFillTx/>
              </a:rPr>
              <a:t>10/10/20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srcRect l="35640"/>
          <a:stretch/>
        </p:blipFill>
        <p:spPr>
          <a:xfrm>
            <a:off x="0" y="2892347"/>
            <a:ext cx="1522412" cy="2365453"/>
          </a:xfrm>
          <a:prstGeom prst="rect">
            <a:avLst/>
          </a:prstGeom>
        </p:spPr>
      </p:pic>
      <p:sp>
        <p:nvSpPr>
          <p:cNvPr id="16" name="Oval 15"/>
          <p:cNvSpPr>
            <a:spLocks/>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srcRect b="23320"/>
          <a:stretch/>
        </p:blipFill>
        <p:spPr>
          <a:xfrm>
            <a:off x="8605878" y="6096000"/>
            <a:ext cx="993734" cy="762000"/>
          </a:xfrm>
          <a:prstGeom prst="rect">
            <a:avLst/>
          </a:prstGeom>
        </p:spPr>
      </p:pic>
      <p:sp>
        <p:nvSpPr>
          <p:cNvPr id="14" name="Rectangle 13"/>
          <p:cNvSpPr>
            <a:spLocks/>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uFillTx/>
              </a:defRPr>
            </a:lvl1pPr>
          </a:lstStyle>
          <a:p>
            <a:fld id="{C6804D62-C1CD-4B7B-B41B-F310F51B0832}" type="datetime1">
              <a:rPr lang="en-US" smtClean="0">
                <a:uFillTx/>
              </a:rPr>
              <a:t>10/10/20</a:t>
            </a:fld>
            <a:endParaRPr lang="en-US" dirty="0">
              <a:uFillTx/>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uFillTx/>
              </a:defRPr>
            </a:lvl1pPr>
          </a:lstStyle>
          <a:p>
            <a:endParaRPr lang="en-US" dirty="0">
              <a:uFillTx/>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uFillTx/>
              </a:defRPr>
            </a:lvl1pPr>
          </a:lstStyle>
          <a:p>
            <a:fld id="{D57F1E4F-1CFF-5643-939E-02111984F565}" type="slidenum">
              <a:rPr lang="en-US" dirty="0">
                <a:uFillTx/>
              </a:rPr>
              <a:t>‹#›</a:t>
            </a:fld>
            <a:endParaRPr lang="en-US" dirty="0">
              <a:uFillTx/>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uFillTx/>
          <a:latin typeface="+mj-lt"/>
          <a:ea typeface="+mj-ea"/>
          <a:cs typeface="+mj-cs"/>
        </a:defRPr>
      </a:lvl1pPr>
      <a:lvl2pPr eaLnBrk="1" hangingPunct="1">
        <a:defRPr>
          <a:solidFill>
            <a:schemeClr val="tx2"/>
          </a:solidFill>
          <a:uFillTx/>
        </a:defRPr>
      </a:lvl2pPr>
      <a:lvl3pPr eaLnBrk="1" hangingPunct="1">
        <a:defRPr>
          <a:solidFill>
            <a:schemeClr val="tx2"/>
          </a:solidFill>
          <a:uFillTx/>
        </a:defRPr>
      </a:lvl3pPr>
      <a:lvl4pPr eaLnBrk="1" hangingPunct="1">
        <a:defRPr>
          <a:solidFill>
            <a:schemeClr val="tx2"/>
          </a:solidFill>
          <a:uFillTx/>
        </a:defRPr>
      </a:lvl4pPr>
      <a:lvl5pPr eaLnBrk="1" hangingPunct="1">
        <a:defRPr>
          <a:solidFill>
            <a:schemeClr val="tx2"/>
          </a:solidFill>
          <a:uFillTx/>
        </a:defRPr>
      </a:lvl5pPr>
      <a:lvl6pPr eaLnBrk="1" hangingPunct="1">
        <a:defRPr>
          <a:solidFill>
            <a:schemeClr val="tx2"/>
          </a:solidFill>
          <a:uFillTx/>
        </a:defRPr>
      </a:lvl6pPr>
      <a:lvl7pPr eaLnBrk="1" hangingPunct="1">
        <a:defRPr>
          <a:solidFill>
            <a:schemeClr val="tx2"/>
          </a:solidFill>
          <a:uFillTx/>
        </a:defRPr>
      </a:lvl7pPr>
      <a:lvl8pPr eaLnBrk="1" hangingPunct="1">
        <a:defRPr>
          <a:solidFill>
            <a:schemeClr val="tx2"/>
          </a:solidFill>
          <a:uFillTx/>
        </a:defRPr>
      </a:lvl8pPr>
      <a:lvl9pPr eaLnBrk="1" hangingPunct="1">
        <a:defRPr>
          <a:solidFill>
            <a:schemeClr val="tx2"/>
          </a:solidFill>
          <a:uFillTx/>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uFillTx/>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uFillTx/>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uFillTx/>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9pPr>
    </p:bodyStyle>
    <p:other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tyDKR4FG3Yw?feature=oembed" TargetMode="External"/><Relationship Id="rId4" Type="http://schemas.openxmlformats.org/officeDocument/2006/relationships/image" Target="../media/image19.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H5D6EAezsXQ?feature=oembed" TargetMode="External"/><Relationship Id="rId4" Type="http://schemas.openxmlformats.org/officeDocument/2006/relationships/image" Target="../media/image20.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4TlCToZZ5gA?feature=oembed" TargetMode="External"/><Relationship Id="rId4" Type="http://schemas.openxmlformats.org/officeDocument/2006/relationships/image" Target="../media/image21.jpeg"/></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OYGYqRj9-ok" TargetMode="External"/><Relationship Id="rId2" Type="http://schemas.openxmlformats.org/officeDocument/2006/relationships/hyperlink" Target="https://www.youtube.com/watch?v=GYlhVuGBl5E&amp;t" TargetMode="External"/><Relationship Id="rId1" Type="http://schemas.openxmlformats.org/officeDocument/2006/relationships/slideLayout" Target="../slideLayouts/slideLayout2.xml"/><Relationship Id="rId5" Type="http://schemas.openxmlformats.org/officeDocument/2006/relationships/hyperlink" Target="https://www.youtube.com/watch?v=EopnMNEXV64" TargetMode="External"/><Relationship Id="rId4" Type="http://schemas.openxmlformats.org/officeDocument/2006/relationships/hyperlink" Target="https://www.youtube.com/watch?v=uR70knMr2H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hyperlink" Target="https://www.youtube.com/watch?v=hajHB1XlKw0" TargetMode="External"/><Relationship Id="rId2" Type="http://schemas.openxmlformats.org/officeDocument/2006/relationships/hyperlink" Target="https://www.youtube.com/watch?v=JQuPaIYsivY" TargetMode="External"/><Relationship Id="rId1" Type="http://schemas.openxmlformats.org/officeDocument/2006/relationships/slideLayout" Target="../slideLayouts/slideLayout2.xml"/><Relationship Id="rId6" Type="http://schemas.openxmlformats.org/officeDocument/2006/relationships/hyperlink" Target="https://www.youtube.com/watch?v=RrrYInyIEGo" TargetMode="External"/><Relationship Id="rId5" Type="http://schemas.openxmlformats.org/officeDocument/2006/relationships/hyperlink" Target="https://www.youtube.com/watch?v=l4j4XgVbuxc" TargetMode="External"/><Relationship Id="rId4" Type="http://schemas.openxmlformats.org/officeDocument/2006/relationships/hyperlink" Target="https://www.youtube.com/watch?v=U8FxJ_XKFN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89687"/>
            <a:ext cx="8825658" cy="2727176"/>
          </a:xfrm>
        </p:spPr>
        <p:txBody>
          <a:bodyPr/>
          <a:lstStyle/>
          <a:p>
            <a:r>
              <a:rPr lang="en-US" sz="3200" b="1" dirty="0">
                <a:uFillTx/>
              </a:rPr>
              <a:t>Analysis 1:</a:t>
            </a:r>
            <a:r>
              <a:rPr lang="en-US" sz="4400" b="1" dirty="0">
                <a:uFillTx/>
              </a:rPr>
              <a:t> </a:t>
            </a:r>
            <a:r>
              <a:rPr lang="en-US" sz="3600" b="1" dirty="0">
                <a:uFillTx/>
              </a:rPr>
              <a:t>Foundations of Modeling</a:t>
            </a:r>
            <a:br>
              <a:rPr lang="en-US" sz="3600" b="1" dirty="0">
                <a:uFillTx/>
              </a:rPr>
            </a:br>
            <a:br>
              <a:rPr lang="en-US" sz="3600" b="1" dirty="0"/>
            </a:br>
            <a:br>
              <a:rPr lang="en-US" sz="3600" b="1" dirty="0"/>
            </a:br>
            <a:r>
              <a:rPr lang="en-US" sz="2400" dirty="0"/>
              <a:t>Lesson</a:t>
            </a:r>
            <a:r>
              <a:rPr lang="en-US" sz="2400" dirty="0">
                <a:uFillTx/>
              </a:rPr>
              <a:t> 5.1:</a:t>
            </a:r>
            <a:br>
              <a:rPr lang="en-US" sz="4400" dirty="0">
                <a:uFillTx/>
              </a:rPr>
            </a:br>
            <a:r>
              <a:rPr lang="en-US" sz="3200" dirty="0"/>
              <a:t>Sets</a:t>
            </a:r>
            <a:endParaRPr lang="en-US" sz="4400" dirty="0">
              <a:uFillTx/>
            </a:endParaRPr>
          </a:p>
        </p:txBody>
      </p:sp>
      <p:sp>
        <p:nvSpPr>
          <p:cNvPr id="3" name="Subtitle 2"/>
          <p:cNvSpPr>
            <a:spLocks noGrp="1"/>
          </p:cNvSpPr>
          <p:nvPr>
            <p:ph type="subTitle" idx="1"/>
          </p:nvPr>
        </p:nvSpPr>
        <p:spPr/>
        <p:txBody>
          <a:bodyPr/>
          <a:lstStyle/>
          <a:p>
            <a:r>
              <a:rPr lang="nl-NL" dirty="0">
                <a:uFillTx/>
              </a:rPr>
              <a:t>Analysis Team, 2020/2021</a:t>
            </a:r>
          </a:p>
        </p:txBody>
      </p:sp>
      <p:pic>
        <p:nvPicPr>
          <p:cNvPr id="4" name="Picture 3"/>
          <p:cNvPicPr>
            <a:picLocks noChangeAspect="1"/>
          </p:cNvPicPr>
          <p:nvPr/>
        </p:nvPicPr>
        <p:blipFill>
          <a:blip r:embed="rId3"/>
          <a:stretch>
            <a:fillRect/>
          </a:stretch>
        </p:blipFill>
        <p:spPr>
          <a:xfrm>
            <a:off x="10300130" y="5326534"/>
            <a:ext cx="1239022" cy="1239022"/>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1</a:t>
            </a:fld>
            <a:endParaRPr lang="en-US" dirty="0">
              <a:uFillTx/>
            </a:endParaRPr>
          </a:p>
        </p:txBody>
      </p:sp>
    </p:spTree>
    <p:extLst>
      <p:ext uri="{BB962C8B-B14F-4D97-AF65-F5344CB8AC3E}">
        <p14:creationId xmlns:p14="http://schemas.microsoft.com/office/powerpoint/2010/main" val="241833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order, cardinality</a:t>
            </a:r>
          </a:p>
        </p:txBody>
      </p:sp>
      <p:sp>
        <p:nvSpPr>
          <p:cNvPr id="3" name="Content Placeholder 2"/>
          <p:cNvSpPr>
            <a:spLocks noGrp="1"/>
          </p:cNvSpPr>
          <p:nvPr>
            <p:ph idx="1"/>
          </p:nvPr>
        </p:nvSpPr>
        <p:spPr/>
        <p:txBody>
          <a:bodyPr/>
          <a:lstStyle/>
          <a:p>
            <a:r>
              <a:rPr lang="en-US" dirty="0"/>
              <a:t>A </a:t>
            </a:r>
            <a:r>
              <a:rPr lang="en-US" b="1" dirty="0">
                <a:solidFill>
                  <a:srgbClr val="FFC000"/>
                </a:solidFill>
              </a:rPr>
              <a:t>set</a:t>
            </a:r>
            <a:r>
              <a:rPr lang="en-US" dirty="0">
                <a:solidFill>
                  <a:srgbClr val="FFC000"/>
                </a:solidFill>
              </a:rPr>
              <a:t> </a:t>
            </a:r>
            <a:r>
              <a:rPr lang="en-US" dirty="0"/>
              <a:t>is container for objects and as such it </a:t>
            </a:r>
            <a:r>
              <a:rPr lang="en-US" b="1" dirty="0"/>
              <a:t>doesn’t</a:t>
            </a:r>
            <a:r>
              <a:rPr lang="en-US" dirty="0"/>
              <a:t> have </a:t>
            </a:r>
            <a:r>
              <a:rPr lang="en-US" b="1" u="sng" dirty="0"/>
              <a:t>order</a:t>
            </a:r>
            <a:r>
              <a:rPr lang="en-US" dirty="0"/>
              <a:t>.</a:t>
            </a:r>
          </a:p>
          <a:p>
            <a:r>
              <a:rPr lang="en-US" dirty="0"/>
              <a:t>Therefore, {1, 2, 3} == {3, 1, 2}</a:t>
            </a:r>
          </a:p>
          <a:p>
            <a:endParaRPr lang="en-US" dirty="0"/>
          </a:p>
          <a:p>
            <a:r>
              <a:rPr lang="en-US" b="1" dirty="0">
                <a:solidFill>
                  <a:srgbClr val="FFC000"/>
                </a:solidFill>
              </a:rPr>
              <a:t>Sets</a:t>
            </a:r>
            <a:r>
              <a:rPr lang="en-US" dirty="0">
                <a:solidFill>
                  <a:srgbClr val="FFC000"/>
                </a:solidFill>
              </a:rPr>
              <a:t> </a:t>
            </a:r>
            <a:r>
              <a:rPr lang="en-US" b="1" dirty="0"/>
              <a:t>don’t</a:t>
            </a:r>
            <a:r>
              <a:rPr lang="en-US" dirty="0"/>
              <a:t> have </a:t>
            </a:r>
            <a:r>
              <a:rPr lang="en-US" b="1" u="sng" dirty="0"/>
              <a:t>doubles</a:t>
            </a:r>
            <a:r>
              <a:rPr lang="en-US" dirty="0"/>
              <a:t>!</a:t>
            </a:r>
          </a:p>
          <a:p>
            <a:r>
              <a:rPr lang="en-US" dirty="0"/>
              <a:t>Therefore, {1, 2, 2, 3} == {1, 2, 3}</a:t>
            </a:r>
          </a:p>
          <a:p>
            <a:endParaRPr lang="en-US" dirty="0"/>
          </a:p>
          <a:p>
            <a:r>
              <a:rPr lang="en-US" b="1" dirty="0">
                <a:solidFill>
                  <a:srgbClr val="FFC000"/>
                </a:solidFill>
              </a:rPr>
              <a:t>Cardinality</a:t>
            </a:r>
            <a:r>
              <a:rPr lang="en-US" dirty="0">
                <a:solidFill>
                  <a:srgbClr val="FFC000"/>
                </a:solidFill>
              </a:rPr>
              <a:t> </a:t>
            </a:r>
            <a:r>
              <a:rPr lang="en-US" dirty="0"/>
              <a:t>= the size of the set – how many members that set has.</a:t>
            </a:r>
          </a:p>
          <a:p>
            <a:r>
              <a:rPr lang="en-US" dirty="0"/>
              <a:t>Example, set A = {1, 2, 3} has cardinality 3 (i.e. n(A) = 3 or |A| = 3).</a:t>
            </a:r>
          </a:p>
          <a:p>
            <a:r>
              <a:rPr lang="en-US" dirty="0"/>
              <a:t>Set B = {a, b, c, d} has cardinality 4 (i.e. n(B) = 4 or |B| = 4).</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10</a:t>
            </a:fld>
            <a:endParaRPr lang="en-US" dirty="0">
              <a:uFillTx/>
            </a:endParaRPr>
          </a:p>
        </p:txBody>
      </p:sp>
    </p:spTree>
    <p:extLst>
      <p:ext uri="{BB962C8B-B14F-4D97-AF65-F5344CB8AC3E}">
        <p14:creationId xmlns:p14="http://schemas.microsoft.com/office/powerpoint/2010/main" val="345390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p:txBody>
          <a:bodyPr>
            <a:normAutofit lnSpcReduction="10000"/>
          </a:bodyPr>
          <a:lstStyle/>
          <a:p>
            <a:r>
              <a:rPr lang="en-US" b="1" dirty="0">
                <a:solidFill>
                  <a:srgbClr val="FFC000"/>
                </a:solidFill>
              </a:rPr>
              <a:t>Sets</a:t>
            </a:r>
            <a:r>
              <a:rPr lang="en-US" dirty="0">
                <a:solidFill>
                  <a:srgbClr val="FFC000"/>
                </a:solidFill>
              </a:rPr>
              <a:t> </a:t>
            </a:r>
            <a:r>
              <a:rPr lang="en-US" dirty="0"/>
              <a:t>are </a:t>
            </a:r>
            <a:r>
              <a:rPr lang="en-US" b="1" dirty="0">
                <a:solidFill>
                  <a:srgbClr val="FFC000"/>
                </a:solidFill>
              </a:rPr>
              <a:t>equal</a:t>
            </a:r>
            <a:r>
              <a:rPr lang="en-US" dirty="0">
                <a:solidFill>
                  <a:srgbClr val="FFC000"/>
                </a:solidFill>
              </a:rPr>
              <a:t> </a:t>
            </a:r>
            <a:r>
              <a:rPr lang="en-US" dirty="0"/>
              <a:t>if they precisely have the </a:t>
            </a:r>
            <a:r>
              <a:rPr lang="en-US" b="1" dirty="0"/>
              <a:t>same members</a:t>
            </a:r>
            <a:r>
              <a:rPr lang="en-US" dirty="0"/>
              <a:t>.</a:t>
            </a:r>
          </a:p>
          <a:p>
            <a:r>
              <a:rPr lang="en-US" dirty="0"/>
              <a:t>Example:</a:t>
            </a:r>
          </a:p>
          <a:p>
            <a:pPr marL="0" indent="0">
              <a:buNone/>
            </a:pPr>
            <a:r>
              <a:rPr lang="en-US" dirty="0"/>
              <a:t>	A is the set of the first five odd positive whole numbers,</a:t>
            </a:r>
          </a:p>
          <a:p>
            <a:pPr marL="0" indent="0">
              <a:buNone/>
            </a:pPr>
            <a:r>
              <a:rPr lang="en-US" dirty="0"/>
              <a:t>	B = {3, 1, 9, 5, 7}</a:t>
            </a:r>
          </a:p>
          <a:p>
            <a:r>
              <a:rPr lang="en-US" dirty="0"/>
              <a:t>If we check cardinality of A and B, we conclude that both have exactly 5 members.</a:t>
            </a:r>
          </a:p>
          <a:p>
            <a:r>
              <a:rPr lang="en-US" dirty="0"/>
              <a:t>Also: 	1</a:t>
            </a:r>
            <a:r>
              <a:rPr lang="en-US" b="1" dirty="0">
                <a:solidFill>
                  <a:srgbClr val="FFC000"/>
                </a:solidFill>
              </a:rPr>
              <a:t> </a:t>
            </a:r>
            <a:r>
              <a:rPr lang="en-US" dirty="0"/>
              <a:t>∈ A, 		3 ∈ A, 		5 ∈ A, 		7 ∈ A,		9 ∈ A</a:t>
            </a:r>
          </a:p>
          <a:p>
            <a:pPr marL="0" indent="0">
              <a:buNone/>
            </a:pPr>
            <a:r>
              <a:rPr lang="en-US" dirty="0"/>
              <a:t>			1 ∈ B, 		3 ∈ B, 		5 ∈ B, 		7 ∈ B,		9 ∈ B</a:t>
            </a:r>
          </a:p>
          <a:p>
            <a:r>
              <a:rPr lang="en-US" dirty="0"/>
              <a:t>Therefore, we conclude that sets A and B are equal.</a:t>
            </a:r>
          </a:p>
          <a:p>
            <a:pPr marL="0" indent="0">
              <a:buNone/>
            </a:pPr>
            <a:r>
              <a:rPr lang="en-US" dirty="0"/>
              <a:t>								</a:t>
            </a:r>
            <a:r>
              <a:rPr lang="en-US" sz="4000" b="1" dirty="0"/>
              <a:t>A = B</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11</a:t>
            </a:fld>
            <a:endParaRPr lang="en-US" dirty="0">
              <a:uFillTx/>
            </a:endParaRPr>
          </a:p>
        </p:txBody>
      </p:sp>
    </p:spTree>
    <p:extLst>
      <p:ext uri="{BB962C8B-B14F-4D97-AF65-F5344CB8AC3E}">
        <p14:creationId xmlns:p14="http://schemas.microsoft.com/office/powerpoint/2010/main" val="94425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sets?</a:t>
            </a:r>
          </a:p>
        </p:txBody>
      </p:sp>
      <p:sp>
        <p:nvSpPr>
          <p:cNvPr id="3" name="Content Placeholder 2"/>
          <p:cNvSpPr>
            <a:spLocks noGrp="1"/>
          </p:cNvSpPr>
          <p:nvPr>
            <p:ph idx="1"/>
          </p:nvPr>
        </p:nvSpPr>
        <p:spPr/>
        <p:txBody>
          <a:bodyPr/>
          <a:lstStyle/>
          <a:p>
            <a:r>
              <a:rPr lang="en-US" dirty="0"/>
              <a:t>Sets are essential building block of mathematics.</a:t>
            </a:r>
          </a:p>
          <a:p>
            <a:r>
              <a:rPr lang="en-US" dirty="0"/>
              <a:t>On their own, they may seem non-important, but almost every branch of mathematics relies on sets in a certain way.</a:t>
            </a:r>
          </a:p>
          <a:p>
            <a:r>
              <a:rPr lang="en-US" dirty="0"/>
              <a:t>Computer science also relies on sets and set theory.</a:t>
            </a:r>
          </a:p>
          <a:p>
            <a:r>
              <a:rPr lang="en-US" dirty="0"/>
              <a:t>With sets we can build more complex mathematical structures.</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12</a:t>
            </a:fld>
            <a:endParaRPr lang="en-US" dirty="0">
              <a:uFillTx/>
            </a:endParaRPr>
          </a:p>
        </p:txBody>
      </p:sp>
    </p:spTree>
    <p:extLst>
      <p:ext uri="{BB962C8B-B14F-4D97-AF65-F5344CB8AC3E}">
        <p14:creationId xmlns:p14="http://schemas.microsoft.com/office/powerpoint/2010/main" val="312741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 universal set and empty set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13</a:t>
            </a:fld>
            <a:endParaRPr lang="en-US" dirty="0">
              <a:uFillTx/>
            </a:endParaRPr>
          </a:p>
        </p:txBody>
      </p:sp>
    </p:spTree>
    <p:extLst>
      <p:ext uri="{BB962C8B-B14F-4D97-AF65-F5344CB8AC3E}">
        <p14:creationId xmlns:p14="http://schemas.microsoft.com/office/powerpoint/2010/main" val="289601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a:t>
            </a:r>
          </a:p>
        </p:txBody>
      </p:sp>
      <p:sp>
        <p:nvSpPr>
          <p:cNvPr id="3" name="Content Placeholder 2"/>
          <p:cNvSpPr>
            <a:spLocks noGrp="1"/>
          </p:cNvSpPr>
          <p:nvPr>
            <p:ph idx="1"/>
          </p:nvPr>
        </p:nvSpPr>
        <p:spPr/>
        <p:txBody>
          <a:bodyPr>
            <a:normAutofit/>
          </a:bodyPr>
          <a:lstStyle/>
          <a:p>
            <a:r>
              <a:rPr lang="en-US" dirty="0"/>
              <a:t>A </a:t>
            </a:r>
            <a:r>
              <a:rPr lang="en-US" b="1" dirty="0"/>
              <a:t>set A</a:t>
            </a:r>
            <a:r>
              <a:rPr lang="en-US" dirty="0"/>
              <a:t> is a </a:t>
            </a:r>
            <a:r>
              <a:rPr lang="en-US" b="1" dirty="0">
                <a:solidFill>
                  <a:srgbClr val="FFC000"/>
                </a:solidFill>
              </a:rPr>
              <a:t>subset</a:t>
            </a:r>
            <a:r>
              <a:rPr lang="en-US" dirty="0">
                <a:solidFill>
                  <a:srgbClr val="FFC000"/>
                </a:solidFill>
              </a:rPr>
              <a:t> </a:t>
            </a:r>
            <a:r>
              <a:rPr lang="en-US" dirty="0"/>
              <a:t>of another </a:t>
            </a:r>
            <a:r>
              <a:rPr lang="en-US" b="1" dirty="0"/>
              <a:t>set B</a:t>
            </a:r>
            <a:r>
              <a:rPr lang="en-US" dirty="0"/>
              <a:t> if </a:t>
            </a:r>
            <a:r>
              <a:rPr lang="en-US" b="1" u="sng" dirty="0"/>
              <a:t>all elements</a:t>
            </a:r>
            <a:r>
              <a:rPr lang="en-US" dirty="0"/>
              <a:t> of the </a:t>
            </a:r>
            <a:r>
              <a:rPr lang="en-US" b="1" dirty="0"/>
              <a:t>set A</a:t>
            </a:r>
            <a:r>
              <a:rPr lang="en-US" dirty="0"/>
              <a:t> </a:t>
            </a:r>
            <a:r>
              <a:rPr lang="en-US" u="sng" dirty="0"/>
              <a:t>are elements</a:t>
            </a:r>
            <a:r>
              <a:rPr lang="en-US" dirty="0"/>
              <a:t> of the </a:t>
            </a:r>
            <a:r>
              <a:rPr lang="en-US" b="1" dirty="0"/>
              <a:t>set B</a:t>
            </a:r>
            <a:r>
              <a:rPr lang="en-US" dirty="0"/>
              <a:t>. </a:t>
            </a:r>
          </a:p>
          <a:p>
            <a:r>
              <a:rPr lang="en-US" dirty="0"/>
              <a:t>This implies, the set A is contained inside the set B. </a:t>
            </a:r>
          </a:p>
          <a:p>
            <a:endParaRPr lang="en-US" dirty="0"/>
          </a:p>
          <a:p>
            <a:endParaRPr lang="en-US" dirty="0"/>
          </a:p>
          <a:p>
            <a:endParaRPr lang="en-US" dirty="0"/>
          </a:p>
          <a:p>
            <a:endParaRPr lang="en-US" dirty="0"/>
          </a:p>
          <a:p>
            <a:endParaRPr lang="en-US" dirty="0"/>
          </a:p>
          <a:p>
            <a:endParaRPr lang="en-US" dirty="0"/>
          </a:p>
          <a:p>
            <a:r>
              <a:rPr lang="en-US" dirty="0"/>
              <a:t>The subset relationship is denoted as: A </a:t>
            </a:r>
            <a:r>
              <a:rPr lang="en-US" b="1" dirty="0">
                <a:solidFill>
                  <a:srgbClr val="FFC000"/>
                </a:solidFill>
              </a:rPr>
              <a:t>⊆</a:t>
            </a:r>
            <a:r>
              <a:rPr lang="en-US" dirty="0"/>
              <a:t> B.</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14</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200" y="3262758"/>
            <a:ext cx="4711700" cy="2541142"/>
          </a:xfrm>
          <a:prstGeom prst="rect">
            <a:avLst/>
          </a:prstGeom>
        </p:spPr>
      </p:pic>
      <p:sp>
        <p:nvSpPr>
          <p:cNvPr id="6" name="TextBox 5"/>
          <p:cNvSpPr txBox="1"/>
          <p:nvPr/>
        </p:nvSpPr>
        <p:spPr>
          <a:xfrm>
            <a:off x="8304596" y="3517900"/>
            <a:ext cx="3871573" cy="461665"/>
          </a:xfrm>
          <a:prstGeom prst="rect">
            <a:avLst/>
          </a:prstGeom>
        </p:spPr>
        <p:txBody>
          <a:bodyPr wrap="none" rtlCol="0">
            <a:spAutoFit/>
          </a:bodyPr>
          <a:lstStyle/>
          <a:p>
            <a:r>
              <a:rPr lang="en-US" sz="2400" b="1" dirty="0">
                <a:solidFill>
                  <a:srgbClr val="00B0F0"/>
                </a:solidFill>
              </a:rPr>
              <a:t>SET:		B = {1, 2, 3, 4, 5}</a:t>
            </a:r>
          </a:p>
        </p:txBody>
      </p:sp>
      <p:sp>
        <p:nvSpPr>
          <p:cNvPr id="7" name="TextBox 6"/>
          <p:cNvSpPr txBox="1"/>
          <p:nvPr/>
        </p:nvSpPr>
        <p:spPr>
          <a:xfrm>
            <a:off x="8304596" y="4533329"/>
            <a:ext cx="3228769" cy="461665"/>
          </a:xfrm>
          <a:prstGeom prst="rect">
            <a:avLst/>
          </a:prstGeom>
          <a:solidFill>
            <a:schemeClr val="tx1"/>
          </a:solidFill>
          <a:ln>
            <a:solidFill>
              <a:schemeClr val="tx1"/>
            </a:solidFill>
          </a:ln>
        </p:spPr>
        <p:txBody>
          <a:bodyPr wrap="none" rtlCol="0">
            <a:spAutoFit/>
          </a:bodyPr>
          <a:lstStyle/>
          <a:p>
            <a:r>
              <a:rPr lang="en-US" sz="2400" b="1" dirty="0">
                <a:solidFill>
                  <a:srgbClr val="FF0000"/>
                </a:solidFill>
              </a:rPr>
              <a:t>SUBSET:	A = {1, 2, 3}</a:t>
            </a:r>
          </a:p>
        </p:txBody>
      </p:sp>
      <p:cxnSp>
        <p:nvCxnSpPr>
          <p:cNvPr id="8" name="Straight Arrow Connector 7"/>
          <p:cNvCxnSpPr/>
          <p:nvPr/>
        </p:nvCxnSpPr>
        <p:spPr>
          <a:xfrm flipH="1">
            <a:off x="6642100" y="3748732"/>
            <a:ext cx="1662496" cy="0"/>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5842000" y="4648200"/>
            <a:ext cx="2298700" cy="115961"/>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646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a:t>
            </a:r>
          </a:p>
        </p:txBody>
      </p:sp>
      <p:sp>
        <p:nvSpPr>
          <p:cNvPr id="3" name="Content Placeholder 2"/>
          <p:cNvSpPr>
            <a:spLocks noGrp="1"/>
          </p:cNvSpPr>
          <p:nvPr>
            <p:ph idx="1"/>
          </p:nvPr>
        </p:nvSpPr>
        <p:spPr/>
        <p:txBody>
          <a:bodyPr>
            <a:normAutofit/>
          </a:bodyPr>
          <a:lstStyle/>
          <a:p>
            <a:r>
              <a:rPr lang="en-US" dirty="0"/>
              <a:t>Using the definition from the previous slide leads to a dilemma:</a:t>
            </a:r>
          </a:p>
          <a:p>
            <a:r>
              <a:rPr lang="en-US" dirty="0"/>
              <a:t>Let A be a set.</a:t>
            </a:r>
          </a:p>
          <a:p>
            <a:r>
              <a:rPr lang="en-US" dirty="0"/>
              <a:t>Is every element in A also element in A?</a:t>
            </a:r>
          </a:p>
          <a:p>
            <a:pPr marL="0" indent="0">
              <a:buNone/>
            </a:pPr>
            <a:r>
              <a:rPr lang="en-US" dirty="0"/>
              <a:t>		??? Well, of course! It is the same set !</a:t>
            </a:r>
          </a:p>
          <a:p>
            <a:r>
              <a:rPr lang="en-US" dirty="0"/>
              <a:t>Then, applying the definition, does it mean that A is also subset of A?</a:t>
            </a:r>
          </a:p>
          <a:p>
            <a:pPr marL="0" indent="0">
              <a:buNone/>
            </a:pPr>
            <a:r>
              <a:rPr lang="en-US" dirty="0"/>
              <a:t>		The answer is actually true.</a:t>
            </a:r>
          </a:p>
          <a:p>
            <a:pPr marL="0" indent="0">
              <a:buNone/>
            </a:pPr>
            <a:r>
              <a:rPr lang="en-US" dirty="0"/>
              <a:t>		Therefore, each set is also its’ own subset.</a:t>
            </a:r>
          </a:p>
          <a:p>
            <a:r>
              <a:rPr lang="en-US" dirty="0"/>
              <a:t>If we want to distinguish from this border case, we have to introduce a new term: </a:t>
            </a:r>
            <a:r>
              <a:rPr lang="en-US" b="1" dirty="0">
                <a:solidFill>
                  <a:srgbClr val="FFC000"/>
                </a:solidFill>
              </a:rPr>
              <a:t>proper subset</a:t>
            </a:r>
            <a:r>
              <a:rPr lang="en-US" dirty="0"/>
              <a:t>.</a:t>
            </a:r>
          </a:p>
          <a:p>
            <a:pPr marL="0" indent="0">
              <a:buNone/>
            </a:pPr>
            <a:r>
              <a:rPr lang="en-US" dirty="0"/>
              <a:t>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15</a:t>
            </a:fld>
            <a:endParaRPr lang="en-US" dirty="0">
              <a:uFillTx/>
            </a:endParaRPr>
          </a:p>
        </p:txBody>
      </p:sp>
    </p:spTree>
    <p:extLst>
      <p:ext uri="{BB962C8B-B14F-4D97-AF65-F5344CB8AC3E}">
        <p14:creationId xmlns:p14="http://schemas.microsoft.com/office/powerpoint/2010/main" val="233207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a:t>
            </a:r>
          </a:p>
        </p:txBody>
      </p:sp>
      <p:sp>
        <p:nvSpPr>
          <p:cNvPr id="3" name="Content Placeholder 2"/>
          <p:cNvSpPr>
            <a:spLocks noGrp="1"/>
          </p:cNvSpPr>
          <p:nvPr>
            <p:ph idx="1"/>
          </p:nvPr>
        </p:nvSpPr>
        <p:spPr/>
        <p:txBody>
          <a:bodyPr/>
          <a:lstStyle/>
          <a:p>
            <a:r>
              <a:rPr lang="en-US" dirty="0"/>
              <a:t>Proper subset, definition:</a:t>
            </a:r>
          </a:p>
          <a:p>
            <a:r>
              <a:rPr lang="en-US" b="1" dirty="0"/>
              <a:t>A</a:t>
            </a:r>
            <a:r>
              <a:rPr lang="en-US" dirty="0"/>
              <a:t> is a </a:t>
            </a:r>
            <a:r>
              <a:rPr lang="en-US" b="1" dirty="0">
                <a:solidFill>
                  <a:srgbClr val="FFC000"/>
                </a:solidFill>
              </a:rPr>
              <a:t>proper subset </a:t>
            </a:r>
            <a:r>
              <a:rPr lang="en-US" dirty="0"/>
              <a:t>of </a:t>
            </a:r>
            <a:r>
              <a:rPr lang="en-US" b="1" dirty="0"/>
              <a:t>B</a:t>
            </a:r>
            <a:r>
              <a:rPr lang="en-US" dirty="0"/>
              <a:t> </a:t>
            </a:r>
            <a:r>
              <a:rPr lang="en-US" u="sng" dirty="0"/>
              <a:t>if and only if </a:t>
            </a:r>
            <a:r>
              <a:rPr lang="en-US" b="1" i="1" dirty="0"/>
              <a:t>every element in A is also in B</a:t>
            </a:r>
            <a:r>
              <a:rPr lang="en-US" dirty="0"/>
              <a:t>, </a:t>
            </a:r>
            <a:r>
              <a:rPr lang="en-US" b="1" u="sng" dirty="0"/>
              <a:t>and</a:t>
            </a:r>
            <a:r>
              <a:rPr lang="en-US" dirty="0"/>
              <a:t> </a:t>
            </a:r>
            <a:r>
              <a:rPr lang="en-US" b="1" i="1" dirty="0"/>
              <a:t>there exists at least one element in B that is </a:t>
            </a:r>
            <a:r>
              <a:rPr lang="en-US" b="1" i="1" u="sng" dirty="0"/>
              <a:t>not</a:t>
            </a:r>
            <a:r>
              <a:rPr lang="en-US" b="1" i="1" dirty="0"/>
              <a:t> in A</a:t>
            </a:r>
            <a:r>
              <a:rPr lang="en-US" dirty="0"/>
              <a:t>.</a:t>
            </a:r>
          </a:p>
          <a:p>
            <a:r>
              <a:rPr lang="en-US" dirty="0"/>
              <a:t>Therefore {1, 2, 3, 4, 5} is a subset of {1, 2, 3, 4, 5} but is not a proper subset.</a:t>
            </a:r>
          </a:p>
          <a:p>
            <a:r>
              <a:rPr lang="en-US" dirty="0"/>
              <a:t>While {1, 2, 3, 4} is a proper subset of {1, 2, 3, 4, 5}.</a:t>
            </a:r>
          </a:p>
          <a:p>
            <a:endParaRPr lang="en-US" dirty="0"/>
          </a:p>
          <a:p>
            <a:r>
              <a:rPr lang="en-US" dirty="0"/>
              <a:t>The notation for proper subset is: </a:t>
            </a:r>
            <a:r>
              <a:rPr lang="en-US" b="1" dirty="0">
                <a:solidFill>
                  <a:srgbClr val="FFC000"/>
                </a:solidFill>
              </a:rPr>
              <a:t>⊂ </a:t>
            </a:r>
            <a:r>
              <a:rPr lang="en-US" dirty="0"/>
              <a:t>(sometimes also </a:t>
            </a:r>
            <a:r>
              <a:rPr lang="en-NL" b="1" dirty="0">
                <a:solidFill>
                  <a:srgbClr val="FFC000"/>
                </a:solidFill>
              </a:rPr>
              <a:t>⊊</a:t>
            </a:r>
            <a:r>
              <a:rPr lang="en-NL" dirty="0"/>
              <a:t>)</a:t>
            </a:r>
            <a:r>
              <a:rPr lang="en-US" dirty="0"/>
              <a:t>.</a:t>
            </a:r>
          </a:p>
          <a:p>
            <a:r>
              <a:rPr lang="en-US" dirty="0"/>
              <a:t>Therefore we can write:		{1, 2} ⊂ {1, 2, 3} or {1,2} ⊊ {1, 2, 3}</a:t>
            </a:r>
          </a:p>
          <a:p>
            <a:pPr marL="0" indent="0">
              <a:buNone/>
            </a:pPr>
            <a:r>
              <a:rPr lang="en-US" dirty="0"/>
              <a:t>									{1, 2, 3} ⊆ {1, 2, 3}</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16</a:t>
            </a:fld>
            <a:endParaRPr lang="en-US" dirty="0">
              <a:uFillTx/>
            </a:endParaRPr>
          </a:p>
        </p:txBody>
      </p:sp>
    </p:spTree>
    <p:extLst>
      <p:ext uri="{BB962C8B-B14F-4D97-AF65-F5344CB8AC3E}">
        <p14:creationId xmlns:p14="http://schemas.microsoft.com/office/powerpoint/2010/main" val="2264692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 - notation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59723116"/>
              </p:ext>
            </p:extLst>
          </p:nvPr>
        </p:nvGraphicFramePr>
        <p:xfrm>
          <a:off x="1103313" y="2052638"/>
          <a:ext cx="8947149" cy="3833808"/>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val="20000"/>
                    </a:ext>
                  </a:extLst>
                </a:gridCol>
                <a:gridCol w="2510366">
                  <a:extLst>
                    <a:ext uri="{9D8B030D-6E8A-4147-A177-3AD203B41FA5}">
                      <a16:colId xmlns:a16="http://schemas.microsoft.com/office/drawing/2014/main" val="20001"/>
                    </a:ext>
                  </a:extLst>
                </a:gridCol>
                <a:gridCol w="2982383">
                  <a:extLst>
                    <a:ext uri="{9D8B030D-6E8A-4147-A177-3AD203B41FA5}">
                      <a16:colId xmlns:a16="http://schemas.microsoft.com/office/drawing/2014/main" val="20002"/>
                    </a:ext>
                  </a:extLst>
                </a:gridCol>
              </a:tblGrid>
              <a:tr h="393211">
                <a:tc>
                  <a:txBody>
                    <a:bodyPr/>
                    <a:lstStyle/>
                    <a:p>
                      <a:pPr algn="ctr"/>
                      <a:r>
                        <a:rPr lang="en-US" dirty="0"/>
                        <a:t>Relation</a:t>
                      </a:r>
                    </a:p>
                  </a:txBody>
                  <a:tcPr/>
                </a:tc>
                <a:tc>
                  <a:txBody>
                    <a:bodyPr/>
                    <a:lstStyle/>
                    <a:p>
                      <a:pPr algn="ctr"/>
                      <a:r>
                        <a:rPr lang="en-US" dirty="0"/>
                        <a:t>Symbol</a:t>
                      </a:r>
                    </a:p>
                  </a:txBody>
                  <a:tcPr/>
                </a:tc>
                <a:tc>
                  <a:txBody>
                    <a:bodyPr/>
                    <a:lstStyle/>
                    <a:p>
                      <a:pPr algn="ctr"/>
                      <a:r>
                        <a:rPr lang="en-US" dirty="0"/>
                        <a:t>Example</a:t>
                      </a:r>
                    </a:p>
                  </a:txBody>
                  <a:tcPr/>
                </a:tc>
                <a:extLst>
                  <a:ext uri="{0D108BD9-81ED-4DB2-BD59-A6C34878D82A}">
                    <a16:rowId xmlns:a16="http://schemas.microsoft.com/office/drawing/2014/main" val="10000"/>
                  </a:ext>
                </a:extLst>
              </a:tr>
              <a:tr h="393211">
                <a:tc>
                  <a:txBody>
                    <a:bodyPr/>
                    <a:lstStyle/>
                    <a:p>
                      <a:r>
                        <a:rPr lang="en-US" dirty="0"/>
                        <a:t>subset</a:t>
                      </a:r>
                    </a:p>
                  </a:txBody>
                  <a:tcPr/>
                </a:tc>
                <a:tc>
                  <a:txBody>
                    <a:bodyPr/>
                    <a:lstStyle/>
                    <a:p>
                      <a:pPr algn="ct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 2, 3} ⊆ {1,2, 3}</a:t>
                      </a:r>
                    </a:p>
                  </a:txBody>
                  <a:tcPr/>
                </a:tc>
                <a:extLst>
                  <a:ext uri="{0D108BD9-81ED-4DB2-BD59-A6C34878D82A}">
                    <a16:rowId xmlns:a16="http://schemas.microsoft.com/office/drawing/2014/main" val="10001"/>
                  </a:ext>
                </a:extLst>
              </a:tr>
              <a:tr h="393211">
                <a:tc>
                  <a:txBody>
                    <a:bodyPr/>
                    <a:lstStyle/>
                    <a:p>
                      <a:r>
                        <a:rPr lang="en-US" dirty="0"/>
                        <a:t>proper subset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 or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{1,2} ⊂ {1,2, 3}</a:t>
                      </a:r>
                    </a:p>
                  </a:txBody>
                  <a:tcPr/>
                </a:tc>
                <a:extLst>
                  <a:ext uri="{0D108BD9-81ED-4DB2-BD59-A6C34878D82A}">
                    <a16:rowId xmlns:a16="http://schemas.microsoft.com/office/drawing/2014/main" val="10002"/>
                  </a:ext>
                </a:extLst>
              </a:tr>
              <a:tr h="393211">
                <a:tc>
                  <a:txBody>
                    <a:bodyPr/>
                    <a:lstStyle/>
                    <a:p>
                      <a:r>
                        <a:rPr lang="en-US" dirty="0"/>
                        <a:t>superset</a:t>
                      </a:r>
                    </a:p>
                  </a:txBody>
                  <a:tcPr/>
                </a:tc>
                <a:tc>
                  <a:txBody>
                    <a:bodyPr/>
                    <a:lstStyle/>
                    <a:p>
                      <a:pPr algn="ct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 2, 3} ⊇ {1,2, 3}</a:t>
                      </a:r>
                    </a:p>
                  </a:txBody>
                  <a:tcPr/>
                </a:tc>
                <a:extLst>
                  <a:ext uri="{0D108BD9-81ED-4DB2-BD59-A6C34878D82A}">
                    <a16:rowId xmlns:a16="http://schemas.microsoft.com/office/drawing/2014/main" val="10003"/>
                  </a:ext>
                </a:extLst>
              </a:tr>
              <a:tr h="393211">
                <a:tc>
                  <a:txBody>
                    <a:bodyPr/>
                    <a:lstStyle/>
                    <a:p>
                      <a:r>
                        <a:rPr lang="en-US" dirty="0"/>
                        <a:t>proper superset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 or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 2,</a:t>
                      </a:r>
                      <a:r>
                        <a:rPr lang="en-US" baseline="0" dirty="0"/>
                        <a:t> 3} </a:t>
                      </a:r>
                      <a:r>
                        <a:rPr lang="en-US" dirty="0"/>
                        <a:t>⊃</a:t>
                      </a:r>
                      <a:r>
                        <a:rPr lang="en-US" baseline="0" dirty="0"/>
                        <a:t> {1, 2}</a:t>
                      </a:r>
                      <a:endParaRPr lang="en-US" dirty="0"/>
                    </a:p>
                  </a:txBody>
                  <a:tcPr/>
                </a:tc>
                <a:extLst>
                  <a:ext uri="{0D108BD9-81ED-4DB2-BD59-A6C34878D82A}">
                    <a16:rowId xmlns:a16="http://schemas.microsoft.com/office/drawing/2014/main" val="10004"/>
                  </a:ext>
                </a:extLst>
              </a:tr>
              <a:tr h="393211">
                <a:tc>
                  <a:txBody>
                    <a:bodyPr/>
                    <a:lstStyle/>
                    <a:p>
                      <a:r>
                        <a:rPr lang="en-US" dirty="0"/>
                        <a:t>not a strict subset of</a:t>
                      </a:r>
                    </a:p>
                  </a:txBody>
                  <a:tcPr/>
                </a:tc>
                <a:tc>
                  <a:txBody>
                    <a:bodyPr/>
                    <a:lstStyle/>
                    <a:p>
                      <a:pPr algn="ct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 5} ⊄ {1, 2, 3}</a:t>
                      </a:r>
                    </a:p>
                  </a:txBody>
                  <a:tcPr/>
                </a:tc>
                <a:extLst>
                  <a:ext uri="{0D108BD9-81ED-4DB2-BD59-A6C34878D82A}">
                    <a16:rowId xmlns:a16="http://schemas.microsoft.com/office/drawing/2014/main" val="10005"/>
                  </a:ext>
                </a:extLst>
              </a:tr>
              <a:tr h="393211">
                <a:tc>
                  <a:txBody>
                    <a:bodyPr/>
                    <a:lstStyle/>
                    <a:p>
                      <a:r>
                        <a:rPr lang="en-US" dirty="0"/>
                        <a:t>not a strict superset of</a:t>
                      </a:r>
                    </a:p>
                  </a:txBody>
                  <a:tcPr/>
                </a:tc>
                <a:tc>
                  <a:txBody>
                    <a:bodyPr/>
                    <a:lstStyle/>
                    <a:p>
                      <a:pPr algn="ct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 2,</a:t>
                      </a:r>
                      <a:r>
                        <a:rPr lang="en-US" baseline="0" dirty="0"/>
                        <a:t> 3</a:t>
                      </a:r>
                      <a:r>
                        <a:rPr lang="en-US" dirty="0"/>
                        <a:t>} ⊄ {1, 5}</a:t>
                      </a:r>
                    </a:p>
                  </a:txBody>
                  <a:tcPr/>
                </a:tc>
                <a:extLst>
                  <a:ext uri="{0D108BD9-81ED-4DB2-BD59-A6C34878D82A}">
                    <a16:rowId xmlns:a16="http://schemas.microsoft.com/office/drawing/2014/main" val="10006"/>
                  </a:ext>
                </a:extLst>
              </a:tr>
              <a:tr h="393211">
                <a:tc>
                  <a:txBody>
                    <a:bodyPr/>
                    <a:lstStyle/>
                    <a:p>
                      <a:r>
                        <a:rPr lang="en-US" dirty="0"/>
                        <a:t>not a subset (nor equal to)</a:t>
                      </a:r>
                    </a:p>
                  </a:txBody>
                  <a:tcPr/>
                </a:tc>
                <a:tc>
                  <a:txBody>
                    <a:bodyPr/>
                    <a:lstStyle/>
                    <a:p>
                      <a:pPr algn="ct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 5} ⊈ {1, 2, 3}</a:t>
                      </a:r>
                    </a:p>
                  </a:txBody>
                  <a:tcPr/>
                </a:tc>
                <a:extLst>
                  <a:ext uri="{0D108BD9-81ED-4DB2-BD59-A6C34878D82A}">
                    <a16:rowId xmlns:a16="http://schemas.microsoft.com/office/drawing/2014/main" val="10007"/>
                  </a:ext>
                </a:extLst>
              </a:tr>
              <a:tr h="688120">
                <a:tc>
                  <a:txBody>
                    <a:bodyPr/>
                    <a:lstStyle/>
                    <a:p>
                      <a:r>
                        <a:rPr lang="en-US" dirty="0"/>
                        <a:t>not a superset (nor equal to)</a:t>
                      </a:r>
                    </a:p>
                  </a:txBody>
                  <a:tcPr/>
                </a:tc>
                <a:tc>
                  <a:txBody>
                    <a:bodyPr/>
                    <a:lstStyle/>
                    <a:p>
                      <a:pPr algn="ct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 2,</a:t>
                      </a:r>
                      <a:r>
                        <a:rPr lang="en-US" baseline="0" dirty="0"/>
                        <a:t> 3</a:t>
                      </a:r>
                      <a:r>
                        <a:rPr lang="en-US" dirty="0"/>
                        <a:t>} ⊉ {1, 5}</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uFillTx/>
              </a:rPr>
              <a:t>17</a:t>
            </a:fld>
            <a:endParaRPr lang="en-US" dirty="0">
              <a:uFillTx/>
            </a:endParaRPr>
          </a:p>
        </p:txBody>
      </p:sp>
    </p:spTree>
    <p:extLst>
      <p:ext uri="{BB962C8B-B14F-4D97-AF65-F5344CB8AC3E}">
        <p14:creationId xmlns:p14="http://schemas.microsoft.com/office/powerpoint/2010/main" val="417706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3" name="Content Placeholder 2"/>
          <p:cNvSpPr>
            <a:spLocks noGrp="1"/>
          </p:cNvSpPr>
          <p:nvPr>
            <p:ph idx="1"/>
          </p:nvPr>
        </p:nvSpPr>
        <p:spPr/>
        <p:txBody>
          <a:bodyPr/>
          <a:lstStyle/>
          <a:p>
            <a:r>
              <a:rPr lang="en-US" dirty="0"/>
              <a:t>In a broad sense, a universal set is a set that contains ‘everything’ that is relevant to our question.</a:t>
            </a:r>
          </a:p>
          <a:p>
            <a:pPr marL="0" indent="0">
              <a:buNone/>
            </a:pPr>
            <a:r>
              <a:rPr lang="en-US" dirty="0"/>
              <a:t>	Note: this will be made clear with Venn diagrams.</a:t>
            </a:r>
          </a:p>
          <a:p>
            <a:pPr marL="0" indent="0">
              <a:buNone/>
            </a:pPr>
            <a:endParaRPr lang="en-US" dirty="0"/>
          </a:p>
          <a:p>
            <a:pPr marL="0" indent="0">
              <a:buNone/>
            </a:pPr>
            <a:endParaRPr lang="en-US" dirty="0"/>
          </a:p>
          <a:p>
            <a:r>
              <a:rPr lang="en-US" dirty="0"/>
              <a:t>It is also possible to have a set with </a:t>
            </a:r>
            <a:r>
              <a:rPr lang="en-US" b="1" u="sng" dirty="0"/>
              <a:t>NO ELEMENTS</a:t>
            </a:r>
            <a:r>
              <a:rPr lang="en-US" dirty="0"/>
              <a:t>. Such set is called the </a:t>
            </a:r>
            <a:r>
              <a:rPr lang="en-US" b="1" dirty="0">
                <a:solidFill>
                  <a:srgbClr val="FFC000"/>
                </a:solidFill>
              </a:rPr>
              <a:t>empty set</a:t>
            </a:r>
            <a:r>
              <a:rPr lang="en-US" dirty="0"/>
              <a:t>.</a:t>
            </a:r>
          </a:p>
          <a:p>
            <a:r>
              <a:rPr lang="en-US" dirty="0"/>
              <a:t>We can write the empty set as A = {} or A = </a:t>
            </a:r>
            <a:r>
              <a:rPr lang="en-US" b="1" dirty="0">
                <a:solidFill>
                  <a:srgbClr val="FFC000"/>
                </a:solidFill>
              </a:rPr>
              <a:t>∅</a:t>
            </a:r>
            <a:r>
              <a:rPr lang="en-US" dirty="0"/>
              <a:t>.</a:t>
            </a:r>
          </a:p>
          <a:p>
            <a:endParaRPr lang="en-US" dirty="0"/>
          </a:p>
          <a:p>
            <a:r>
              <a:rPr lang="en-US" dirty="0"/>
              <a:t>Note: the empty set is a subset of every set!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18</a:t>
            </a:fld>
            <a:endParaRPr lang="en-US" dirty="0">
              <a:uFillTx/>
            </a:endParaRPr>
          </a:p>
        </p:txBody>
      </p:sp>
    </p:spTree>
    <p:extLst>
      <p:ext uri="{BB962C8B-B14F-4D97-AF65-F5344CB8AC3E}">
        <p14:creationId xmlns:p14="http://schemas.microsoft.com/office/powerpoint/2010/main" val="988920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Venn diagram and set operations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19</a:t>
            </a:fld>
            <a:endParaRPr lang="en-US" dirty="0">
              <a:uFillTx/>
            </a:endParaRPr>
          </a:p>
        </p:txBody>
      </p:sp>
    </p:spTree>
    <p:extLst>
      <p:ext uri="{BB962C8B-B14F-4D97-AF65-F5344CB8AC3E}">
        <p14:creationId xmlns:p14="http://schemas.microsoft.com/office/powerpoint/2010/main" val="171981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1160" y="807391"/>
            <a:ext cx="11496878" cy="1400530"/>
          </a:xfrm>
        </p:spPr>
        <p:txBody>
          <a:bodyPr/>
          <a:lstStyle/>
          <a:p>
            <a:r>
              <a:rPr lang="en-US" sz="2800" dirty="0"/>
              <a:t>Overview of this lesson:</a:t>
            </a:r>
            <a:br>
              <a:rPr lang="en-US" dirty="0"/>
            </a:br>
            <a:r>
              <a:rPr lang="en-US" dirty="0"/>
              <a:t>	Sets</a:t>
            </a:r>
            <a:endParaRPr lang="en-US" sz="2800" dirty="0"/>
          </a:p>
        </p:txBody>
      </p:sp>
      <p:sp>
        <p:nvSpPr>
          <p:cNvPr id="3" name="Tijdelijke aanduiding voor inhoud 2"/>
          <p:cNvSpPr>
            <a:spLocks noGrp="1"/>
          </p:cNvSpPr>
          <p:nvPr>
            <p:ph idx="1"/>
          </p:nvPr>
        </p:nvSpPr>
        <p:spPr>
          <a:xfrm>
            <a:off x="785827" y="2726784"/>
            <a:ext cx="9985812" cy="2690343"/>
          </a:xfrm>
        </p:spPr>
        <p:txBody>
          <a:bodyPr>
            <a:normAutofit fontScale="92500" lnSpcReduction="10000"/>
          </a:bodyPr>
          <a:lstStyle/>
          <a:p>
            <a:r>
              <a:rPr lang="en-US" dirty="0"/>
              <a:t>Introduction to sets,</a:t>
            </a:r>
          </a:p>
          <a:p>
            <a:pPr lvl="1"/>
            <a:r>
              <a:rPr lang="en-US" dirty="0"/>
              <a:t>Definition, notation, cardinality, membership, equality,</a:t>
            </a:r>
          </a:p>
          <a:p>
            <a:r>
              <a:rPr lang="en-US" dirty="0"/>
              <a:t>Subsets, universal set and empty set,</a:t>
            </a:r>
          </a:p>
          <a:p>
            <a:r>
              <a:rPr lang="en-US" dirty="0"/>
              <a:t>Venn diagram,</a:t>
            </a:r>
          </a:p>
          <a:p>
            <a:r>
              <a:rPr lang="en-US" dirty="0"/>
              <a:t>Set operations,</a:t>
            </a:r>
          </a:p>
          <a:p>
            <a:r>
              <a:rPr lang="en-US" dirty="0"/>
              <a:t>Set-builder notation, interval, power set,</a:t>
            </a:r>
          </a:p>
          <a:p>
            <a:r>
              <a:rPr lang="en-US" dirty="0"/>
              <a:t>Cartesian product.</a:t>
            </a:r>
          </a:p>
        </p:txBody>
      </p:sp>
      <p:sp>
        <p:nvSpPr>
          <p:cNvPr id="4" name="Tijdelijke aanduiding voor dianummer 3"/>
          <p:cNvSpPr>
            <a:spLocks noGrp="1"/>
          </p:cNvSpPr>
          <p:nvPr>
            <p:ph type="sldNum" sz="quarter" idx="12"/>
          </p:nvPr>
        </p:nvSpPr>
        <p:spPr/>
        <p:txBody>
          <a:bodyPr/>
          <a:lstStyle/>
          <a:p>
            <a:fld id="{D57F1E4F-1CFF-5643-939E-02111984F565}" type="slidenum">
              <a:rPr lang="en-US" smtClean="0">
                <a:uFillTx/>
              </a:rPr>
              <a:t>2</a:t>
            </a:fld>
            <a:endParaRPr lang="en-US" dirty="0">
              <a:uFillTx/>
            </a:endParaRPr>
          </a:p>
        </p:txBody>
      </p:sp>
    </p:spTree>
    <p:extLst>
      <p:ext uri="{BB962C8B-B14F-4D97-AF65-F5344CB8AC3E}">
        <p14:creationId xmlns:p14="http://schemas.microsoft.com/office/powerpoint/2010/main" val="2209583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Venn diagram</a:t>
            </a:r>
          </a:p>
        </p:txBody>
      </p:sp>
      <p:sp>
        <p:nvSpPr>
          <p:cNvPr id="4" name="Content Placeholder 3"/>
          <p:cNvSpPr>
            <a:spLocks noGrp="1"/>
          </p:cNvSpPr>
          <p:nvPr>
            <p:ph sz="half" idx="2"/>
          </p:nvPr>
        </p:nvSpPr>
        <p:spPr>
          <a:xfrm>
            <a:off x="5654493" y="1853248"/>
            <a:ext cx="4396341" cy="4403089"/>
          </a:xfrm>
        </p:spPr>
        <p:txBody>
          <a:bodyPr>
            <a:normAutofit/>
          </a:bodyPr>
          <a:lstStyle/>
          <a:p>
            <a:r>
              <a:rPr lang="en-US" dirty="0"/>
              <a:t>John Venn (1834 - 1923)</a:t>
            </a:r>
          </a:p>
          <a:p>
            <a:pPr lvl="1"/>
            <a:r>
              <a:rPr lang="en-US" dirty="0"/>
              <a:t>English mathematician, philosopher.</a:t>
            </a:r>
          </a:p>
          <a:p>
            <a:pPr lvl="1"/>
            <a:r>
              <a:rPr lang="en-US" dirty="0"/>
              <a:t>Further developed Boole’s theories (book: Symbolic Logic)</a:t>
            </a:r>
          </a:p>
          <a:p>
            <a:pPr lvl="1"/>
            <a:r>
              <a:rPr lang="en-US" dirty="0"/>
              <a:t>Credited with invention of Venn’s diagram.</a:t>
            </a:r>
          </a:p>
          <a:p>
            <a:r>
              <a:rPr lang="en-US" dirty="0"/>
              <a:t>A </a:t>
            </a:r>
            <a:r>
              <a:rPr lang="en-US" b="1" dirty="0">
                <a:solidFill>
                  <a:srgbClr val="FFC000"/>
                </a:solidFill>
              </a:rPr>
              <a:t>Venn diagram </a:t>
            </a:r>
            <a:r>
              <a:rPr lang="en-US" dirty="0"/>
              <a:t>- is a diagram that shows all possible logical relations between a </a:t>
            </a:r>
            <a:r>
              <a:rPr lang="en-US" b="1" u="sng" dirty="0"/>
              <a:t>finite</a:t>
            </a:r>
            <a:r>
              <a:rPr lang="en-US" dirty="0"/>
              <a:t> collection of different sets. </a:t>
            </a:r>
          </a:p>
          <a:p>
            <a:r>
              <a:rPr lang="en-US" dirty="0"/>
              <a:t>These diagrams depict elements as points in the plane, and sets as regions inside closed curves.</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20</a:t>
            </a:fld>
            <a:endParaRPr lang="en-US" dirty="0">
              <a:uFillTx/>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0769" y="1853248"/>
            <a:ext cx="4179066" cy="33063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42185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Venn diagram</a:t>
            </a:r>
          </a:p>
        </p:txBody>
      </p:sp>
      <p:sp>
        <p:nvSpPr>
          <p:cNvPr id="3" name="Content Placeholder 2"/>
          <p:cNvSpPr>
            <a:spLocks noGrp="1"/>
          </p:cNvSpPr>
          <p:nvPr>
            <p:ph idx="1"/>
          </p:nvPr>
        </p:nvSpPr>
        <p:spPr>
          <a:xfrm>
            <a:off x="1103312" y="2052918"/>
            <a:ext cx="9249228" cy="4195481"/>
          </a:xfrm>
        </p:spPr>
        <p:txBody>
          <a:bodyPr>
            <a:normAutofit/>
          </a:bodyPr>
          <a:lstStyle/>
          <a:p>
            <a:r>
              <a:rPr lang="en-US" dirty="0"/>
              <a:t>Let T be a set of teachers:</a:t>
            </a:r>
          </a:p>
          <a:p>
            <a:pPr marL="0" indent="0">
              <a:buNone/>
            </a:pPr>
            <a:r>
              <a:rPr lang="en-US" dirty="0"/>
              <a:t>	</a:t>
            </a:r>
            <a:r>
              <a:rPr lang="en-US" dirty="0" err="1"/>
              <a:t>Aninka</a:t>
            </a:r>
            <a:r>
              <a:rPr lang="en-US" dirty="0"/>
              <a:t>,</a:t>
            </a:r>
          </a:p>
          <a:p>
            <a:pPr marL="0" indent="0">
              <a:buNone/>
            </a:pPr>
            <a:r>
              <a:rPr lang="en-US" dirty="0"/>
              <a:t>	Bas,</a:t>
            </a:r>
          </a:p>
          <a:p>
            <a:pPr marL="0" indent="0">
              <a:buNone/>
            </a:pPr>
            <a:r>
              <a:rPr lang="en-US" dirty="0"/>
              <a:t>	Casper,</a:t>
            </a:r>
          </a:p>
          <a:p>
            <a:pPr marL="0" indent="0">
              <a:buNone/>
            </a:pPr>
            <a:r>
              <a:rPr lang="en-US" dirty="0"/>
              <a:t>	Daphne,</a:t>
            </a:r>
          </a:p>
          <a:p>
            <a:pPr marL="0" indent="0">
              <a:buNone/>
            </a:pPr>
            <a:r>
              <a:rPr lang="en-US" dirty="0"/>
              <a:t>	Elke,</a:t>
            </a:r>
          </a:p>
          <a:p>
            <a:pPr marL="0" indent="0">
              <a:buNone/>
            </a:pPr>
            <a:r>
              <a:rPr lang="en-US" dirty="0"/>
              <a:t>	Floor.</a:t>
            </a:r>
          </a:p>
          <a:p>
            <a:pPr marL="0" indent="0">
              <a:buNone/>
            </a:pPr>
            <a:endParaRPr lang="en-US" dirty="0"/>
          </a:p>
          <a:p>
            <a:r>
              <a:rPr lang="en-US" dirty="0"/>
              <a:t>T = {</a:t>
            </a:r>
            <a:r>
              <a:rPr lang="en-US" dirty="0" err="1"/>
              <a:t>Anninka</a:t>
            </a:r>
            <a:r>
              <a:rPr lang="en-US" dirty="0"/>
              <a:t>, Bas, Casper, Daphne, Elke, Floor}</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21</a:t>
            </a:fld>
            <a:endParaRPr lang="en-US" dirty="0">
              <a:uFillTx/>
            </a:endParaRPr>
          </a:p>
        </p:txBody>
      </p:sp>
      <p:sp>
        <p:nvSpPr>
          <p:cNvPr id="5" name="Oval 4"/>
          <p:cNvSpPr/>
          <p:nvPr/>
        </p:nvSpPr>
        <p:spPr>
          <a:xfrm>
            <a:off x="5041900" y="2565400"/>
            <a:ext cx="4673600" cy="2489200"/>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TextBox 5"/>
          <p:cNvSpPr txBox="1"/>
          <p:nvPr/>
        </p:nvSpPr>
        <p:spPr>
          <a:xfrm>
            <a:off x="5969000" y="2920048"/>
            <a:ext cx="957313" cy="369332"/>
          </a:xfrm>
          <a:prstGeom prst="rect">
            <a:avLst/>
          </a:prstGeom>
        </p:spPr>
        <p:txBody>
          <a:bodyPr wrap="none" rtlCol="0">
            <a:spAutoFit/>
          </a:bodyPr>
          <a:lstStyle/>
          <a:p>
            <a:r>
              <a:rPr lang="en-US" dirty="0" err="1"/>
              <a:t>Aninka</a:t>
            </a:r>
            <a:endParaRPr lang="en-US" dirty="0"/>
          </a:p>
        </p:txBody>
      </p:sp>
      <p:sp>
        <p:nvSpPr>
          <p:cNvPr id="7" name="TextBox 6"/>
          <p:cNvSpPr txBox="1"/>
          <p:nvPr/>
        </p:nvSpPr>
        <p:spPr>
          <a:xfrm>
            <a:off x="5576582" y="3432530"/>
            <a:ext cx="564578" cy="369332"/>
          </a:xfrm>
          <a:prstGeom prst="rect">
            <a:avLst/>
          </a:prstGeom>
        </p:spPr>
        <p:txBody>
          <a:bodyPr wrap="none" rtlCol="0">
            <a:spAutoFit/>
          </a:bodyPr>
          <a:lstStyle/>
          <a:p>
            <a:r>
              <a:rPr lang="en-US" dirty="0"/>
              <a:t>Bas</a:t>
            </a:r>
          </a:p>
        </p:txBody>
      </p:sp>
      <p:sp>
        <p:nvSpPr>
          <p:cNvPr id="8" name="TextBox 7"/>
          <p:cNvSpPr txBox="1"/>
          <p:nvPr/>
        </p:nvSpPr>
        <p:spPr>
          <a:xfrm>
            <a:off x="7856452" y="3104714"/>
            <a:ext cx="995785" cy="369332"/>
          </a:xfrm>
          <a:prstGeom prst="rect">
            <a:avLst/>
          </a:prstGeom>
        </p:spPr>
        <p:txBody>
          <a:bodyPr wrap="none" rtlCol="0">
            <a:spAutoFit/>
          </a:bodyPr>
          <a:lstStyle/>
          <a:p>
            <a:r>
              <a:rPr lang="en-US" dirty="0"/>
              <a:t>Casper</a:t>
            </a:r>
          </a:p>
        </p:txBody>
      </p:sp>
      <p:sp>
        <p:nvSpPr>
          <p:cNvPr id="9" name="TextBox 8"/>
          <p:cNvSpPr txBox="1"/>
          <p:nvPr/>
        </p:nvSpPr>
        <p:spPr>
          <a:xfrm>
            <a:off x="6829511" y="3625334"/>
            <a:ext cx="1103187" cy="369332"/>
          </a:xfrm>
          <a:prstGeom prst="rect">
            <a:avLst/>
          </a:prstGeom>
        </p:spPr>
        <p:txBody>
          <a:bodyPr wrap="none" rtlCol="0">
            <a:spAutoFit/>
          </a:bodyPr>
          <a:lstStyle/>
          <a:p>
            <a:r>
              <a:rPr lang="en-US" dirty="0"/>
              <a:t>Daphne</a:t>
            </a:r>
          </a:p>
        </p:txBody>
      </p:sp>
      <p:sp>
        <p:nvSpPr>
          <p:cNvPr id="10" name="TextBox 9"/>
          <p:cNvSpPr txBox="1"/>
          <p:nvPr/>
        </p:nvSpPr>
        <p:spPr>
          <a:xfrm>
            <a:off x="6270543" y="4137816"/>
            <a:ext cx="620683" cy="369332"/>
          </a:xfrm>
          <a:prstGeom prst="rect">
            <a:avLst/>
          </a:prstGeom>
        </p:spPr>
        <p:txBody>
          <a:bodyPr wrap="none" rtlCol="0">
            <a:spAutoFit/>
          </a:bodyPr>
          <a:lstStyle/>
          <a:p>
            <a:r>
              <a:rPr lang="en-US" dirty="0"/>
              <a:t>Elke</a:t>
            </a:r>
          </a:p>
        </p:txBody>
      </p:sp>
      <p:sp>
        <p:nvSpPr>
          <p:cNvPr id="11" name="TextBox 10"/>
          <p:cNvSpPr txBox="1"/>
          <p:nvPr/>
        </p:nvSpPr>
        <p:spPr>
          <a:xfrm>
            <a:off x="7570680" y="4222233"/>
            <a:ext cx="713657" cy="369332"/>
          </a:xfrm>
          <a:prstGeom prst="rect">
            <a:avLst/>
          </a:prstGeom>
        </p:spPr>
        <p:txBody>
          <a:bodyPr wrap="none" rtlCol="0">
            <a:spAutoFit/>
          </a:bodyPr>
          <a:lstStyle/>
          <a:p>
            <a:r>
              <a:rPr lang="en-US" dirty="0"/>
              <a:t>Floor</a:t>
            </a:r>
          </a:p>
        </p:txBody>
      </p:sp>
      <p:sp>
        <p:nvSpPr>
          <p:cNvPr id="12" name="TextBox 11"/>
          <p:cNvSpPr txBox="1"/>
          <p:nvPr/>
        </p:nvSpPr>
        <p:spPr>
          <a:xfrm>
            <a:off x="7188844" y="1982094"/>
            <a:ext cx="381836" cy="646331"/>
          </a:xfrm>
          <a:prstGeom prst="rect">
            <a:avLst/>
          </a:prstGeom>
        </p:spPr>
        <p:txBody>
          <a:bodyPr wrap="none" rtlCol="0">
            <a:spAutoFit/>
          </a:bodyPr>
          <a:lstStyle/>
          <a:p>
            <a:r>
              <a:rPr lang="en-US" sz="3600" dirty="0"/>
              <a:t>T</a:t>
            </a:r>
          </a:p>
        </p:txBody>
      </p:sp>
    </p:spTree>
    <p:extLst>
      <p:ext uri="{BB962C8B-B14F-4D97-AF65-F5344CB8AC3E}">
        <p14:creationId xmlns:p14="http://schemas.microsoft.com/office/powerpoint/2010/main" val="298357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childTnLst>
                          </p:cTn>
                        </p:par>
                        <p:par>
                          <p:cTn id="40" fill="hold">
                            <p:stCondLst>
                              <p:cond delay="1000"/>
                            </p:stCondLst>
                            <p:childTnLst>
                              <p:par>
                                <p:cTn id="41" presetID="31"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anim calcmode="lin" valueType="num">
                                      <p:cBhvr>
                                        <p:cTn id="45" dur="1000" fill="hold"/>
                                        <p:tgtEl>
                                          <p:spTgt spid="8"/>
                                        </p:tgtEl>
                                        <p:attrNameLst>
                                          <p:attrName>style.rotation</p:attrName>
                                        </p:attrNameLst>
                                      </p:cBhvr>
                                      <p:tavLst>
                                        <p:tav tm="0">
                                          <p:val>
                                            <p:fltVal val="90"/>
                                          </p:val>
                                        </p:tav>
                                        <p:tav tm="100000">
                                          <p:val>
                                            <p:fltVal val="0"/>
                                          </p:val>
                                        </p:tav>
                                      </p:tavLst>
                                    </p:anim>
                                    <p:animEffect transition="in" filter="fade">
                                      <p:cBhvr>
                                        <p:cTn id="46" dur="1000"/>
                                        <p:tgtEl>
                                          <p:spTgt spid="8"/>
                                        </p:tgtEl>
                                      </p:cBhvr>
                                    </p:animEffect>
                                  </p:childTnLst>
                                </p:cTn>
                              </p:par>
                            </p:childTnLst>
                          </p:cTn>
                        </p:par>
                        <p:par>
                          <p:cTn id="47" fill="hold">
                            <p:stCondLst>
                              <p:cond delay="2000"/>
                            </p:stCondLst>
                            <p:childTnLst>
                              <p:par>
                                <p:cTn id="48" presetID="31" presetClass="entr" presetSubtype="0"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1000" fill="hold"/>
                                        <p:tgtEl>
                                          <p:spTgt spid="9"/>
                                        </p:tgtEl>
                                        <p:attrNameLst>
                                          <p:attrName>ppt_w</p:attrName>
                                        </p:attrNameLst>
                                      </p:cBhvr>
                                      <p:tavLst>
                                        <p:tav tm="0">
                                          <p:val>
                                            <p:fltVal val="0"/>
                                          </p:val>
                                        </p:tav>
                                        <p:tav tm="100000">
                                          <p:val>
                                            <p:strVal val="#ppt_w"/>
                                          </p:val>
                                        </p:tav>
                                      </p:tavLst>
                                    </p:anim>
                                    <p:anim calcmode="lin" valueType="num">
                                      <p:cBhvr>
                                        <p:cTn id="51" dur="1000" fill="hold"/>
                                        <p:tgtEl>
                                          <p:spTgt spid="9"/>
                                        </p:tgtEl>
                                        <p:attrNameLst>
                                          <p:attrName>ppt_h</p:attrName>
                                        </p:attrNameLst>
                                      </p:cBhvr>
                                      <p:tavLst>
                                        <p:tav tm="0">
                                          <p:val>
                                            <p:fltVal val="0"/>
                                          </p:val>
                                        </p:tav>
                                        <p:tav tm="100000">
                                          <p:val>
                                            <p:strVal val="#ppt_h"/>
                                          </p:val>
                                        </p:tav>
                                      </p:tavLst>
                                    </p:anim>
                                    <p:anim calcmode="lin" valueType="num">
                                      <p:cBhvr>
                                        <p:cTn id="52" dur="1000" fill="hold"/>
                                        <p:tgtEl>
                                          <p:spTgt spid="9"/>
                                        </p:tgtEl>
                                        <p:attrNameLst>
                                          <p:attrName>style.rotation</p:attrName>
                                        </p:attrNameLst>
                                      </p:cBhvr>
                                      <p:tavLst>
                                        <p:tav tm="0">
                                          <p:val>
                                            <p:fltVal val="90"/>
                                          </p:val>
                                        </p:tav>
                                        <p:tav tm="100000">
                                          <p:val>
                                            <p:fltVal val="0"/>
                                          </p:val>
                                        </p:tav>
                                      </p:tavLst>
                                    </p:anim>
                                    <p:animEffect transition="in" filter="fade">
                                      <p:cBhvr>
                                        <p:cTn id="53" dur="1000"/>
                                        <p:tgtEl>
                                          <p:spTgt spid="9"/>
                                        </p:tgtEl>
                                      </p:cBhvr>
                                    </p:animEffect>
                                  </p:childTnLst>
                                </p:cTn>
                              </p:par>
                            </p:childTnLst>
                          </p:cTn>
                        </p:par>
                        <p:par>
                          <p:cTn id="54" fill="hold">
                            <p:stCondLst>
                              <p:cond delay="3000"/>
                            </p:stCondLst>
                            <p:childTnLst>
                              <p:par>
                                <p:cTn id="55" presetID="31" presetClass="entr" presetSubtype="0" fill="hold" grpId="0"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1000" fill="hold"/>
                                        <p:tgtEl>
                                          <p:spTgt spid="7"/>
                                        </p:tgtEl>
                                        <p:attrNameLst>
                                          <p:attrName>ppt_w</p:attrName>
                                        </p:attrNameLst>
                                      </p:cBhvr>
                                      <p:tavLst>
                                        <p:tav tm="0">
                                          <p:val>
                                            <p:fltVal val="0"/>
                                          </p:val>
                                        </p:tav>
                                        <p:tav tm="100000">
                                          <p:val>
                                            <p:strVal val="#ppt_w"/>
                                          </p:val>
                                        </p:tav>
                                      </p:tavLst>
                                    </p:anim>
                                    <p:anim calcmode="lin" valueType="num">
                                      <p:cBhvr>
                                        <p:cTn id="58" dur="1000" fill="hold"/>
                                        <p:tgtEl>
                                          <p:spTgt spid="7"/>
                                        </p:tgtEl>
                                        <p:attrNameLst>
                                          <p:attrName>ppt_h</p:attrName>
                                        </p:attrNameLst>
                                      </p:cBhvr>
                                      <p:tavLst>
                                        <p:tav tm="0">
                                          <p:val>
                                            <p:fltVal val="0"/>
                                          </p:val>
                                        </p:tav>
                                        <p:tav tm="100000">
                                          <p:val>
                                            <p:strVal val="#ppt_h"/>
                                          </p:val>
                                        </p:tav>
                                      </p:tavLst>
                                    </p:anim>
                                    <p:anim calcmode="lin" valueType="num">
                                      <p:cBhvr>
                                        <p:cTn id="59" dur="1000" fill="hold"/>
                                        <p:tgtEl>
                                          <p:spTgt spid="7"/>
                                        </p:tgtEl>
                                        <p:attrNameLst>
                                          <p:attrName>style.rotation</p:attrName>
                                        </p:attrNameLst>
                                      </p:cBhvr>
                                      <p:tavLst>
                                        <p:tav tm="0">
                                          <p:val>
                                            <p:fltVal val="90"/>
                                          </p:val>
                                        </p:tav>
                                        <p:tav tm="100000">
                                          <p:val>
                                            <p:fltVal val="0"/>
                                          </p:val>
                                        </p:tav>
                                      </p:tavLst>
                                    </p:anim>
                                    <p:animEffect transition="in" filter="fade">
                                      <p:cBhvr>
                                        <p:cTn id="60" dur="1000"/>
                                        <p:tgtEl>
                                          <p:spTgt spid="7"/>
                                        </p:tgtEl>
                                      </p:cBhvr>
                                    </p:animEffect>
                                  </p:childTnLst>
                                </p:cTn>
                              </p:par>
                            </p:childTnLst>
                          </p:cTn>
                        </p:par>
                        <p:par>
                          <p:cTn id="61" fill="hold">
                            <p:stCondLst>
                              <p:cond delay="4000"/>
                            </p:stCondLst>
                            <p:childTnLst>
                              <p:par>
                                <p:cTn id="62" presetID="31" presetClass="entr" presetSubtype="0"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p:cTn id="64" dur="1000" fill="hold"/>
                                        <p:tgtEl>
                                          <p:spTgt spid="10"/>
                                        </p:tgtEl>
                                        <p:attrNameLst>
                                          <p:attrName>ppt_w</p:attrName>
                                        </p:attrNameLst>
                                      </p:cBhvr>
                                      <p:tavLst>
                                        <p:tav tm="0">
                                          <p:val>
                                            <p:fltVal val="0"/>
                                          </p:val>
                                        </p:tav>
                                        <p:tav tm="100000">
                                          <p:val>
                                            <p:strVal val="#ppt_w"/>
                                          </p:val>
                                        </p:tav>
                                      </p:tavLst>
                                    </p:anim>
                                    <p:anim calcmode="lin" valueType="num">
                                      <p:cBhvr>
                                        <p:cTn id="65" dur="1000" fill="hold"/>
                                        <p:tgtEl>
                                          <p:spTgt spid="10"/>
                                        </p:tgtEl>
                                        <p:attrNameLst>
                                          <p:attrName>ppt_h</p:attrName>
                                        </p:attrNameLst>
                                      </p:cBhvr>
                                      <p:tavLst>
                                        <p:tav tm="0">
                                          <p:val>
                                            <p:fltVal val="0"/>
                                          </p:val>
                                        </p:tav>
                                        <p:tav tm="100000">
                                          <p:val>
                                            <p:strVal val="#ppt_h"/>
                                          </p:val>
                                        </p:tav>
                                      </p:tavLst>
                                    </p:anim>
                                    <p:anim calcmode="lin" valueType="num">
                                      <p:cBhvr>
                                        <p:cTn id="66" dur="1000" fill="hold"/>
                                        <p:tgtEl>
                                          <p:spTgt spid="10"/>
                                        </p:tgtEl>
                                        <p:attrNameLst>
                                          <p:attrName>style.rotation</p:attrName>
                                        </p:attrNameLst>
                                      </p:cBhvr>
                                      <p:tavLst>
                                        <p:tav tm="0">
                                          <p:val>
                                            <p:fltVal val="90"/>
                                          </p:val>
                                        </p:tav>
                                        <p:tav tm="100000">
                                          <p:val>
                                            <p:fltVal val="0"/>
                                          </p:val>
                                        </p:tav>
                                      </p:tavLst>
                                    </p:anim>
                                    <p:animEffect transition="in" filter="fade">
                                      <p:cBhvr>
                                        <p:cTn id="67" dur="1000"/>
                                        <p:tgtEl>
                                          <p:spTgt spid="10"/>
                                        </p:tgtEl>
                                      </p:cBhvr>
                                    </p:animEffect>
                                  </p:childTnLst>
                                </p:cTn>
                              </p:par>
                            </p:childTnLst>
                          </p:cTn>
                        </p:par>
                        <p:par>
                          <p:cTn id="68" fill="hold">
                            <p:stCondLst>
                              <p:cond delay="5000"/>
                            </p:stCondLst>
                            <p:childTnLst>
                              <p:par>
                                <p:cTn id="69" presetID="31" presetClass="entr" presetSubtype="0"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1000" fill="hold"/>
                                        <p:tgtEl>
                                          <p:spTgt spid="11"/>
                                        </p:tgtEl>
                                        <p:attrNameLst>
                                          <p:attrName>ppt_w</p:attrName>
                                        </p:attrNameLst>
                                      </p:cBhvr>
                                      <p:tavLst>
                                        <p:tav tm="0">
                                          <p:val>
                                            <p:fltVal val="0"/>
                                          </p:val>
                                        </p:tav>
                                        <p:tav tm="100000">
                                          <p:val>
                                            <p:strVal val="#ppt_w"/>
                                          </p:val>
                                        </p:tav>
                                      </p:tavLst>
                                    </p:anim>
                                    <p:anim calcmode="lin" valueType="num">
                                      <p:cBhvr>
                                        <p:cTn id="72" dur="1000" fill="hold"/>
                                        <p:tgtEl>
                                          <p:spTgt spid="11"/>
                                        </p:tgtEl>
                                        <p:attrNameLst>
                                          <p:attrName>ppt_h</p:attrName>
                                        </p:attrNameLst>
                                      </p:cBhvr>
                                      <p:tavLst>
                                        <p:tav tm="0">
                                          <p:val>
                                            <p:fltVal val="0"/>
                                          </p:val>
                                        </p:tav>
                                        <p:tav tm="100000">
                                          <p:val>
                                            <p:strVal val="#ppt_h"/>
                                          </p:val>
                                        </p:tav>
                                      </p:tavLst>
                                    </p:anim>
                                    <p:anim calcmode="lin" valueType="num">
                                      <p:cBhvr>
                                        <p:cTn id="73" dur="1000" fill="hold"/>
                                        <p:tgtEl>
                                          <p:spTgt spid="11"/>
                                        </p:tgtEl>
                                        <p:attrNameLst>
                                          <p:attrName>style.rotation</p:attrName>
                                        </p:attrNameLst>
                                      </p:cBhvr>
                                      <p:tavLst>
                                        <p:tav tm="0">
                                          <p:val>
                                            <p:fltVal val="90"/>
                                          </p:val>
                                        </p:tav>
                                        <p:tav tm="100000">
                                          <p:val>
                                            <p:fltVal val="0"/>
                                          </p:val>
                                        </p:tav>
                                      </p:tavLst>
                                    </p:anim>
                                    <p:animEffect transition="in" filter="fade">
                                      <p:cBhvr>
                                        <p:cTn id="74" dur="1000"/>
                                        <p:tgtEl>
                                          <p:spTgt spid="11"/>
                                        </p:tgtEl>
                                      </p:cBhvr>
                                    </p:animEffect>
                                  </p:childTnLst>
                                </p:cTn>
                              </p:par>
                            </p:childTnLst>
                          </p:cTn>
                        </p:par>
                        <p:par>
                          <p:cTn id="75" fill="hold">
                            <p:stCondLst>
                              <p:cond delay="6000"/>
                            </p:stCondLst>
                            <p:childTnLst>
                              <p:par>
                                <p:cTn id="76" presetID="1" presetClass="entr" presetSubtype="0" fill="hold" nodeType="after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52918"/>
            <a:ext cx="9249228" cy="4195481"/>
          </a:xfrm>
        </p:spPr>
        <p:txBody>
          <a:bodyPr>
            <a:normAutofit/>
          </a:bodyPr>
          <a:lstStyle/>
          <a:p>
            <a:r>
              <a:rPr lang="en-US" dirty="0"/>
              <a:t>Next, let’s assume they have hobbies.</a:t>
            </a:r>
          </a:p>
          <a:p>
            <a:r>
              <a:rPr lang="en-US" dirty="0"/>
              <a:t>Let F denote a set of football players: F = {Bas, Casper, Daphne}</a:t>
            </a:r>
          </a:p>
          <a:p>
            <a:r>
              <a:rPr lang="en-US" dirty="0"/>
              <a:t>Let H denote a set of those that are doing equestrian sports: </a:t>
            </a:r>
          </a:p>
          <a:p>
            <a:pPr marL="0" indent="0">
              <a:buNone/>
            </a:pPr>
            <a:r>
              <a:rPr lang="en-US" dirty="0"/>
              <a:t>	H = {Daphne, Elke, Floor}</a:t>
            </a:r>
          </a:p>
          <a:p>
            <a:pPr marL="0" indent="0">
              <a:buNone/>
            </a:pPr>
            <a:endParaRPr lang="en-US" dirty="0"/>
          </a:p>
        </p:txBody>
      </p:sp>
      <p:sp>
        <p:nvSpPr>
          <p:cNvPr id="13" name="Oval 12"/>
          <p:cNvSpPr/>
          <p:nvPr/>
        </p:nvSpPr>
        <p:spPr>
          <a:xfrm>
            <a:off x="5609278" y="3804284"/>
            <a:ext cx="3182971" cy="2489200"/>
          </a:xfrm>
          <a:prstGeom prst="ellipse">
            <a:avLst/>
          </a:prstGeom>
          <a:solidFill>
            <a:srgbClr val="0070C0"/>
          </a:solidFill>
          <a:ln>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Venn diagram</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22</a:t>
            </a:fld>
            <a:endParaRPr lang="en-US" dirty="0">
              <a:uFillTx/>
            </a:endParaRPr>
          </a:p>
        </p:txBody>
      </p:sp>
      <p:sp>
        <p:nvSpPr>
          <p:cNvPr id="5" name="Oval 4"/>
          <p:cNvSpPr/>
          <p:nvPr/>
        </p:nvSpPr>
        <p:spPr>
          <a:xfrm>
            <a:off x="1206388" y="3866536"/>
            <a:ext cx="3182971" cy="2489200"/>
          </a:xfrm>
          <a:prstGeom prst="ellipse">
            <a:avLst/>
          </a:prstGeom>
          <a:solidFill>
            <a:srgbClr val="00B050"/>
          </a:solidFill>
          <a:ln>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TextBox 5"/>
          <p:cNvSpPr txBox="1"/>
          <p:nvPr/>
        </p:nvSpPr>
        <p:spPr>
          <a:xfrm>
            <a:off x="6891226" y="5070669"/>
            <a:ext cx="1103187" cy="369332"/>
          </a:xfrm>
          <a:prstGeom prst="rect">
            <a:avLst/>
          </a:prstGeom>
        </p:spPr>
        <p:txBody>
          <a:bodyPr wrap="none" rtlCol="0">
            <a:spAutoFit/>
          </a:bodyPr>
          <a:lstStyle/>
          <a:p>
            <a:r>
              <a:rPr lang="en-US" dirty="0"/>
              <a:t>Daphne</a:t>
            </a:r>
          </a:p>
        </p:txBody>
      </p:sp>
      <p:sp>
        <p:nvSpPr>
          <p:cNvPr id="7" name="TextBox 6"/>
          <p:cNvSpPr txBox="1"/>
          <p:nvPr/>
        </p:nvSpPr>
        <p:spPr>
          <a:xfrm>
            <a:off x="1623011" y="4694470"/>
            <a:ext cx="564578" cy="369332"/>
          </a:xfrm>
          <a:prstGeom prst="rect">
            <a:avLst/>
          </a:prstGeom>
        </p:spPr>
        <p:txBody>
          <a:bodyPr wrap="none" rtlCol="0">
            <a:spAutoFit/>
          </a:bodyPr>
          <a:lstStyle/>
          <a:p>
            <a:r>
              <a:rPr lang="en-US" dirty="0"/>
              <a:t>Bas</a:t>
            </a:r>
          </a:p>
        </p:txBody>
      </p:sp>
      <p:sp>
        <p:nvSpPr>
          <p:cNvPr id="8" name="TextBox 7"/>
          <p:cNvSpPr txBox="1"/>
          <p:nvPr/>
        </p:nvSpPr>
        <p:spPr>
          <a:xfrm>
            <a:off x="2299982" y="5103966"/>
            <a:ext cx="995785" cy="369332"/>
          </a:xfrm>
          <a:prstGeom prst="rect">
            <a:avLst/>
          </a:prstGeom>
        </p:spPr>
        <p:txBody>
          <a:bodyPr wrap="none" rtlCol="0">
            <a:spAutoFit/>
          </a:bodyPr>
          <a:lstStyle/>
          <a:p>
            <a:r>
              <a:rPr lang="en-US" dirty="0"/>
              <a:t>Casper</a:t>
            </a:r>
          </a:p>
        </p:txBody>
      </p:sp>
      <p:sp>
        <p:nvSpPr>
          <p:cNvPr id="9" name="TextBox 8"/>
          <p:cNvSpPr txBox="1"/>
          <p:nvPr/>
        </p:nvSpPr>
        <p:spPr>
          <a:xfrm>
            <a:off x="2797874" y="4538604"/>
            <a:ext cx="1103187" cy="369332"/>
          </a:xfrm>
          <a:prstGeom prst="rect">
            <a:avLst/>
          </a:prstGeom>
        </p:spPr>
        <p:txBody>
          <a:bodyPr wrap="none" rtlCol="0">
            <a:spAutoFit/>
          </a:bodyPr>
          <a:lstStyle/>
          <a:p>
            <a:r>
              <a:rPr lang="en-US" dirty="0"/>
              <a:t>Daphne</a:t>
            </a:r>
          </a:p>
        </p:txBody>
      </p:sp>
      <p:sp>
        <p:nvSpPr>
          <p:cNvPr id="10" name="TextBox 9"/>
          <p:cNvSpPr txBox="1"/>
          <p:nvPr/>
        </p:nvSpPr>
        <p:spPr>
          <a:xfrm>
            <a:off x="6012080" y="4679552"/>
            <a:ext cx="620683" cy="369332"/>
          </a:xfrm>
          <a:prstGeom prst="rect">
            <a:avLst/>
          </a:prstGeom>
        </p:spPr>
        <p:txBody>
          <a:bodyPr wrap="none" rtlCol="0">
            <a:spAutoFit/>
          </a:bodyPr>
          <a:lstStyle/>
          <a:p>
            <a:r>
              <a:rPr lang="en-US" dirty="0"/>
              <a:t>Elke</a:t>
            </a:r>
          </a:p>
        </p:txBody>
      </p:sp>
      <p:sp>
        <p:nvSpPr>
          <p:cNvPr id="11" name="TextBox 10"/>
          <p:cNvSpPr txBox="1"/>
          <p:nvPr/>
        </p:nvSpPr>
        <p:spPr>
          <a:xfrm>
            <a:off x="7599136" y="4487026"/>
            <a:ext cx="713657" cy="369332"/>
          </a:xfrm>
          <a:prstGeom prst="rect">
            <a:avLst/>
          </a:prstGeom>
        </p:spPr>
        <p:txBody>
          <a:bodyPr wrap="none" rtlCol="0">
            <a:spAutoFit/>
          </a:bodyPr>
          <a:lstStyle/>
          <a:p>
            <a:r>
              <a:rPr lang="en-US" dirty="0"/>
              <a:t>Floor</a:t>
            </a:r>
          </a:p>
        </p:txBody>
      </p:sp>
      <p:sp>
        <p:nvSpPr>
          <p:cNvPr id="12" name="TextBox 11"/>
          <p:cNvSpPr txBox="1"/>
          <p:nvPr/>
        </p:nvSpPr>
        <p:spPr>
          <a:xfrm>
            <a:off x="3947495" y="3760568"/>
            <a:ext cx="409086" cy="646331"/>
          </a:xfrm>
          <a:prstGeom prst="rect">
            <a:avLst/>
          </a:prstGeom>
        </p:spPr>
        <p:txBody>
          <a:bodyPr wrap="none" rtlCol="0">
            <a:spAutoFit/>
          </a:bodyPr>
          <a:lstStyle/>
          <a:p>
            <a:r>
              <a:rPr lang="en-US" sz="3600" dirty="0"/>
              <a:t>F</a:t>
            </a:r>
          </a:p>
        </p:txBody>
      </p:sp>
      <p:sp>
        <p:nvSpPr>
          <p:cNvPr id="14" name="TextBox 13"/>
          <p:cNvSpPr txBox="1"/>
          <p:nvPr/>
        </p:nvSpPr>
        <p:spPr>
          <a:xfrm>
            <a:off x="8434125" y="3827492"/>
            <a:ext cx="500458" cy="646331"/>
          </a:xfrm>
          <a:prstGeom prst="rect">
            <a:avLst/>
          </a:prstGeom>
        </p:spPr>
        <p:txBody>
          <a:bodyPr wrap="none" rtlCol="0">
            <a:spAutoFit/>
          </a:bodyPr>
          <a:lstStyle/>
          <a:p>
            <a:r>
              <a:rPr lang="en-US" sz="3600" dirty="0"/>
              <a:t>H</a:t>
            </a:r>
          </a:p>
        </p:txBody>
      </p:sp>
    </p:spTree>
    <p:extLst>
      <p:ext uri="{BB962C8B-B14F-4D97-AF65-F5344CB8AC3E}">
        <p14:creationId xmlns:p14="http://schemas.microsoft.com/office/powerpoint/2010/main" val="407348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500"/>
                                        <p:tgtEl>
                                          <p:spTgt spid="12"/>
                                        </p:tgtEl>
                                      </p:cBhvr>
                                    </p:animEffect>
                                  </p:childTnLst>
                                </p:cTn>
                              </p:par>
                            </p:childTnLst>
                          </p:cTn>
                        </p:par>
                        <p:par>
                          <p:cTn id="12" fill="hold">
                            <p:stCondLst>
                              <p:cond delay="2500"/>
                            </p:stCondLst>
                            <p:childTnLst>
                              <p:par>
                                <p:cTn id="13" presetID="3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par>
                          <p:cTn id="19" fill="hold">
                            <p:stCondLst>
                              <p:cond delay="3500"/>
                            </p:stCondLst>
                            <p:childTnLst>
                              <p:par>
                                <p:cTn id="20" presetID="3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fltVal val="0"/>
                                          </p:val>
                                        </p:tav>
                                        <p:tav tm="100000">
                                          <p:val>
                                            <p:strVal val="#ppt_h"/>
                                          </p:val>
                                        </p:tav>
                                      </p:tavLst>
                                    </p:anim>
                                    <p:anim calcmode="lin" valueType="num">
                                      <p:cBhvr>
                                        <p:cTn id="24" dur="1000" fill="hold"/>
                                        <p:tgtEl>
                                          <p:spTgt spid="7"/>
                                        </p:tgtEl>
                                        <p:attrNameLst>
                                          <p:attrName>style.rotation</p:attrName>
                                        </p:attrNameLst>
                                      </p:cBhvr>
                                      <p:tavLst>
                                        <p:tav tm="0">
                                          <p:val>
                                            <p:fltVal val="90"/>
                                          </p:val>
                                        </p:tav>
                                        <p:tav tm="100000">
                                          <p:val>
                                            <p:fltVal val="0"/>
                                          </p:val>
                                        </p:tav>
                                      </p:tavLst>
                                    </p:anim>
                                    <p:animEffect transition="in" filter="fade">
                                      <p:cBhvr>
                                        <p:cTn id="25" dur="1000"/>
                                        <p:tgtEl>
                                          <p:spTgt spid="7"/>
                                        </p:tgtEl>
                                      </p:cBhvr>
                                    </p:animEffect>
                                  </p:childTnLst>
                                </p:cTn>
                              </p:par>
                            </p:childTnLst>
                          </p:cTn>
                        </p:par>
                        <p:par>
                          <p:cTn id="26" fill="hold">
                            <p:stCondLst>
                              <p:cond delay="4500"/>
                            </p:stCondLst>
                            <p:childTnLst>
                              <p:par>
                                <p:cTn id="27" presetID="3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90"/>
                                          </p:val>
                                        </p:tav>
                                        <p:tav tm="100000">
                                          <p:val>
                                            <p:fltVal val="0"/>
                                          </p:val>
                                        </p:tav>
                                      </p:tavLst>
                                    </p:anim>
                                    <p:animEffect transition="in" filter="fade">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7" dur="500"/>
                                        <p:tgtEl>
                                          <p:spTgt spid="3">
                                            <p:txEl>
                                              <p:pRg st="2" end="2"/>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0" dur="500"/>
                                        <p:tgtEl>
                                          <p:spTgt spid="3">
                                            <p:txEl>
                                              <p:pRg st="3" end="3"/>
                                            </p:txEl>
                                          </p:spTgt>
                                        </p:tgtEl>
                                      </p:cBhvr>
                                    </p:animEffect>
                                  </p:childTnLst>
                                </p:cTn>
                              </p:par>
                            </p:childTnLst>
                          </p:cTn>
                        </p:par>
                        <p:par>
                          <p:cTn id="41" fill="hold">
                            <p:stCondLst>
                              <p:cond delay="500"/>
                            </p:stCondLst>
                            <p:childTnLst>
                              <p:par>
                                <p:cTn id="42" presetID="6" presetClass="entr" presetSubtype="32"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circle(out)">
                                      <p:cBhvr>
                                        <p:cTn id="44" dur="2000"/>
                                        <p:tgtEl>
                                          <p:spTgt spid="13"/>
                                        </p:tgtEl>
                                      </p:cBhvr>
                                    </p:animEffect>
                                  </p:childTnLst>
                                </p:cTn>
                              </p:par>
                            </p:childTnLst>
                          </p:cTn>
                        </p:par>
                        <p:par>
                          <p:cTn id="45" fill="hold">
                            <p:stCondLst>
                              <p:cond delay="2500"/>
                            </p:stCondLst>
                            <p:childTnLst>
                              <p:par>
                                <p:cTn id="46" presetID="14" presetClass="entr" presetSubtype="1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randombar(horizontal)">
                                      <p:cBhvr>
                                        <p:cTn id="48" dur="500"/>
                                        <p:tgtEl>
                                          <p:spTgt spid="14"/>
                                        </p:tgtEl>
                                      </p:cBhvr>
                                    </p:animEffect>
                                  </p:childTnLst>
                                </p:cTn>
                              </p:par>
                            </p:childTnLst>
                          </p:cTn>
                        </p:par>
                        <p:par>
                          <p:cTn id="49" fill="hold">
                            <p:stCondLst>
                              <p:cond delay="3000"/>
                            </p:stCondLst>
                            <p:childTnLst>
                              <p:par>
                                <p:cTn id="50" presetID="31"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1000" fill="hold"/>
                                        <p:tgtEl>
                                          <p:spTgt spid="11"/>
                                        </p:tgtEl>
                                        <p:attrNameLst>
                                          <p:attrName>ppt_w</p:attrName>
                                        </p:attrNameLst>
                                      </p:cBhvr>
                                      <p:tavLst>
                                        <p:tav tm="0">
                                          <p:val>
                                            <p:fltVal val="0"/>
                                          </p:val>
                                        </p:tav>
                                        <p:tav tm="100000">
                                          <p:val>
                                            <p:strVal val="#ppt_w"/>
                                          </p:val>
                                        </p:tav>
                                      </p:tavLst>
                                    </p:anim>
                                    <p:anim calcmode="lin" valueType="num">
                                      <p:cBhvr>
                                        <p:cTn id="53" dur="1000" fill="hold"/>
                                        <p:tgtEl>
                                          <p:spTgt spid="11"/>
                                        </p:tgtEl>
                                        <p:attrNameLst>
                                          <p:attrName>ppt_h</p:attrName>
                                        </p:attrNameLst>
                                      </p:cBhvr>
                                      <p:tavLst>
                                        <p:tav tm="0">
                                          <p:val>
                                            <p:fltVal val="0"/>
                                          </p:val>
                                        </p:tav>
                                        <p:tav tm="100000">
                                          <p:val>
                                            <p:strVal val="#ppt_h"/>
                                          </p:val>
                                        </p:tav>
                                      </p:tavLst>
                                    </p:anim>
                                    <p:anim calcmode="lin" valueType="num">
                                      <p:cBhvr>
                                        <p:cTn id="54" dur="1000" fill="hold"/>
                                        <p:tgtEl>
                                          <p:spTgt spid="11"/>
                                        </p:tgtEl>
                                        <p:attrNameLst>
                                          <p:attrName>style.rotation</p:attrName>
                                        </p:attrNameLst>
                                      </p:cBhvr>
                                      <p:tavLst>
                                        <p:tav tm="0">
                                          <p:val>
                                            <p:fltVal val="90"/>
                                          </p:val>
                                        </p:tav>
                                        <p:tav tm="100000">
                                          <p:val>
                                            <p:fltVal val="0"/>
                                          </p:val>
                                        </p:tav>
                                      </p:tavLst>
                                    </p:anim>
                                    <p:animEffect transition="in" filter="fade">
                                      <p:cBhvr>
                                        <p:cTn id="55" dur="1000"/>
                                        <p:tgtEl>
                                          <p:spTgt spid="11"/>
                                        </p:tgtEl>
                                      </p:cBhvr>
                                    </p:animEffect>
                                  </p:childTnLst>
                                </p:cTn>
                              </p:par>
                            </p:childTnLst>
                          </p:cTn>
                        </p:par>
                        <p:par>
                          <p:cTn id="56" fill="hold">
                            <p:stCondLst>
                              <p:cond delay="4000"/>
                            </p:stCondLst>
                            <p:childTnLst>
                              <p:par>
                                <p:cTn id="57" presetID="31" presetClass="entr" presetSubtype="0"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1000" fill="hold"/>
                                        <p:tgtEl>
                                          <p:spTgt spid="10"/>
                                        </p:tgtEl>
                                        <p:attrNameLst>
                                          <p:attrName>ppt_w</p:attrName>
                                        </p:attrNameLst>
                                      </p:cBhvr>
                                      <p:tavLst>
                                        <p:tav tm="0">
                                          <p:val>
                                            <p:fltVal val="0"/>
                                          </p:val>
                                        </p:tav>
                                        <p:tav tm="100000">
                                          <p:val>
                                            <p:strVal val="#ppt_w"/>
                                          </p:val>
                                        </p:tav>
                                      </p:tavLst>
                                    </p:anim>
                                    <p:anim calcmode="lin" valueType="num">
                                      <p:cBhvr>
                                        <p:cTn id="60" dur="1000" fill="hold"/>
                                        <p:tgtEl>
                                          <p:spTgt spid="10"/>
                                        </p:tgtEl>
                                        <p:attrNameLst>
                                          <p:attrName>ppt_h</p:attrName>
                                        </p:attrNameLst>
                                      </p:cBhvr>
                                      <p:tavLst>
                                        <p:tav tm="0">
                                          <p:val>
                                            <p:fltVal val="0"/>
                                          </p:val>
                                        </p:tav>
                                        <p:tav tm="100000">
                                          <p:val>
                                            <p:strVal val="#ppt_h"/>
                                          </p:val>
                                        </p:tav>
                                      </p:tavLst>
                                    </p:anim>
                                    <p:anim calcmode="lin" valueType="num">
                                      <p:cBhvr>
                                        <p:cTn id="61" dur="1000" fill="hold"/>
                                        <p:tgtEl>
                                          <p:spTgt spid="10"/>
                                        </p:tgtEl>
                                        <p:attrNameLst>
                                          <p:attrName>style.rotation</p:attrName>
                                        </p:attrNameLst>
                                      </p:cBhvr>
                                      <p:tavLst>
                                        <p:tav tm="0">
                                          <p:val>
                                            <p:fltVal val="90"/>
                                          </p:val>
                                        </p:tav>
                                        <p:tav tm="100000">
                                          <p:val>
                                            <p:fltVal val="0"/>
                                          </p:val>
                                        </p:tav>
                                      </p:tavLst>
                                    </p:anim>
                                    <p:animEffect transition="in" filter="fade">
                                      <p:cBhvr>
                                        <p:cTn id="62" dur="1000"/>
                                        <p:tgtEl>
                                          <p:spTgt spid="10"/>
                                        </p:tgtEl>
                                      </p:cBhvr>
                                    </p:animEffect>
                                  </p:childTnLst>
                                </p:cTn>
                              </p:par>
                            </p:childTnLst>
                          </p:cTn>
                        </p:par>
                        <p:par>
                          <p:cTn id="63" fill="hold">
                            <p:stCondLst>
                              <p:cond delay="5000"/>
                            </p:stCondLst>
                            <p:childTnLst>
                              <p:par>
                                <p:cTn id="64" presetID="31" presetClass="entr" presetSubtype="0" fill="hold" grpId="0" nodeType="after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1000" fill="hold"/>
                                        <p:tgtEl>
                                          <p:spTgt spid="6"/>
                                        </p:tgtEl>
                                        <p:attrNameLst>
                                          <p:attrName>ppt_w</p:attrName>
                                        </p:attrNameLst>
                                      </p:cBhvr>
                                      <p:tavLst>
                                        <p:tav tm="0">
                                          <p:val>
                                            <p:fltVal val="0"/>
                                          </p:val>
                                        </p:tav>
                                        <p:tav tm="100000">
                                          <p:val>
                                            <p:strVal val="#ppt_w"/>
                                          </p:val>
                                        </p:tav>
                                      </p:tavLst>
                                    </p:anim>
                                    <p:anim calcmode="lin" valueType="num">
                                      <p:cBhvr>
                                        <p:cTn id="67" dur="1000" fill="hold"/>
                                        <p:tgtEl>
                                          <p:spTgt spid="6"/>
                                        </p:tgtEl>
                                        <p:attrNameLst>
                                          <p:attrName>ppt_h</p:attrName>
                                        </p:attrNameLst>
                                      </p:cBhvr>
                                      <p:tavLst>
                                        <p:tav tm="0">
                                          <p:val>
                                            <p:fltVal val="0"/>
                                          </p:val>
                                        </p:tav>
                                        <p:tav tm="100000">
                                          <p:val>
                                            <p:strVal val="#ppt_h"/>
                                          </p:val>
                                        </p:tav>
                                      </p:tavLst>
                                    </p:anim>
                                    <p:anim calcmode="lin" valueType="num">
                                      <p:cBhvr>
                                        <p:cTn id="68" dur="1000" fill="hold"/>
                                        <p:tgtEl>
                                          <p:spTgt spid="6"/>
                                        </p:tgtEl>
                                        <p:attrNameLst>
                                          <p:attrName>style.rotation</p:attrName>
                                        </p:attrNameLst>
                                      </p:cBhvr>
                                      <p:tavLst>
                                        <p:tav tm="0">
                                          <p:val>
                                            <p:fltVal val="90"/>
                                          </p:val>
                                        </p:tav>
                                        <p:tav tm="100000">
                                          <p:val>
                                            <p:fltVal val="0"/>
                                          </p:val>
                                        </p:tav>
                                      </p:tavLst>
                                    </p:anim>
                                    <p:animEffect transition="in" filter="fade">
                                      <p:cBhvr>
                                        <p:cTn id="6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6" grpId="0"/>
      <p:bldP spid="7" grpId="0"/>
      <p:bldP spid="8" grpId="0"/>
      <p:bldP spid="9" grpId="0"/>
      <p:bldP spid="10" grpId="0"/>
      <p:bldP spid="11" grpId="0"/>
      <p:bldP spid="12"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52918"/>
            <a:ext cx="9249228" cy="4195481"/>
          </a:xfrm>
        </p:spPr>
        <p:txBody>
          <a:bodyPr>
            <a:normAutofit lnSpcReduction="10000"/>
          </a:bodyPr>
          <a:lstStyle/>
          <a:p>
            <a:r>
              <a:rPr lang="en-US" dirty="0"/>
              <a:t>However, since Daphne both rides horses and plays football, it is appropriate to put her into intersection.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err="1"/>
              <a:t>Aninka</a:t>
            </a:r>
            <a:r>
              <a:rPr lang="en-US" dirty="0"/>
              <a:t> is not doing any sports, but she is a teacher. So, we have to add her too.</a:t>
            </a:r>
          </a:p>
          <a:p>
            <a:pPr marL="0" indent="0">
              <a:buNone/>
            </a:pPr>
            <a:endParaRPr lang="en-US" dirty="0"/>
          </a:p>
        </p:txBody>
      </p:sp>
      <p:sp>
        <p:nvSpPr>
          <p:cNvPr id="17" name="Rectangle 16"/>
          <p:cNvSpPr/>
          <p:nvPr/>
        </p:nvSpPr>
        <p:spPr>
          <a:xfrm>
            <a:off x="2044700" y="2628694"/>
            <a:ext cx="7563777" cy="2909946"/>
          </a:xfrm>
          <a:prstGeom prst="rect">
            <a:avLst/>
          </a:prstGeom>
          <a:ln w="76200">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Oval 12"/>
          <p:cNvSpPr/>
          <p:nvPr/>
        </p:nvSpPr>
        <p:spPr>
          <a:xfrm>
            <a:off x="4755747" y="3002453"/>
            <a:ext cx="3182971" cy="2489200"/>
          </a:xfrm>
          <a:prstGeom prst="ellipse">
            <a:avLst/>
          </a:prstGeom>
          <a:solidFill>
            <a:srgbClr val="0070C0"/>
          </a:solidFill>
          <a:ln>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Venn diagram</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23</a:t>
            </a:fld>
            <a:endParaRPr lang="en-US" dirty="0">
              <a:uFillTx/>
            </a:endParaRPr>
          </a:p>
        </p:txBody>
      </p:sp>
      <p:sp>
        <p:nvSpPr>
          <p:cNvPr id="5" name="Oval 4"/>
          <p:cNvSpPr/>
          <p:nvPr/>
        </p:nvSpPr>
        <p:spPr>
          <a:xfrm>
            <a:off x="3085988" y="2955466"/>
            <a:ext cx="3182971" cy="2489200"/>
          </a:xfrm>
          <a:prstGeom prst="ellipse">
            <a:avLst/>
          </a:prstGeom>
          <a:solidFill>
            <a:srgbClr val="00B050">
              <a:alpha val="73000"/>
            </a:srgbClr>
          </a:solidFill>
          <a:ln>
            <a:solidFill>
              <a:schemeClr val="bg1"/>
            </a:solidFill>
            <a:round/>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7" name="TextBox 6"/>
          <p:cNvSpPr txBox="1"/>
          <p:nvPr/>
        </p:nvSpPr>
        <p:spPr>
          <a:xfrm>
            <a:off x="3789374" y="3489081"/>
            <a:ext cx="564578" cy="369332"/>
          </a:xfrm>
          <a:prstGeom prst="rect">
            <a:avLst/>
          </a:prstGeom>
        </p:spPr>
        <p:txBody>
          <a:bodyPr wrap="none" rtlCol="0">
            <a:spAutoFit/>
          </a:bodyPr>
          <a:lstStyle/>
          <a:p>
            <a:r>
              <a:rPr lang="en-US" dirty="0"/>
              <a:t>Bas</a:t>
            </a:r>
          </a:p>
        </p:txBody>
      </p:sp>
      <p:sp>
        <p:nvSpPr>
          <p:cNvPr id="8" name="TextBox 7"/>
          <p:cNvSpPr txBox="1"/>
          <p:nvPr/>
        </p:nvSpPr>
        <p:spPr>
          <a:xfrm>
            <a:off x="3559064" y="4466873"/>
            <a:ext cx="995785" cy="369332"/>
          </a:xfrm>
          <a:prstGeom prst="rect">
            <a:avLst/>
          </a:prstGeom>
        </p:spPr>
        <p:txBody>
          <a:bodyPr wrap="none" rtlCol="0">
            <a:spAutoFit/>
          </a:bodyPr>
          <a:lstStyle/>
          <a:p>
            <a:r>
              <a:rPr lang="en-US" dirty="0"/>
              <a:t>Casper</a:t>
            </a:r>
          </a:p>
        </p:txBody>
      </p:sp>
      <p:sp>
        <p:nvSpPr>
          <p:cNvPr id="9" name="TextBox 8"/>
          <p:cNvSpPr txBox="1"/>
          <p:nvPr/>
        </p:nvSpPr>
        <p:spPr>
          <a:xfrm>
            <a:off x="4965079" y="4021902"/>
            <a:ext cx="1103187" cy="369332"/>
          </a:xfrm>
          <a:prstGeom prst="rect">
            <a:avLst/>
          </a:prstGeom>
        </p:spPr>
        <p:txBody>
          <a:bodyPr wrap="none" rtlCol="0">
            <a:spAutoFit/>
          </a:bodyPr>
          <a:lstStyle/>
          <a:p>
            <a:r>
              <a:rPr lang="en-US" dirty="0"/>
              <a:t>Daphne</a:t>
            </a:r>
          </a:p>
        </p:txBody>
      </p:sp>
      <p:sp>
        <p:nvSpPr>
          <p:cNvPr id="10" name="TextBox 9"/>
          <p:cNvSpPr txBox="1"/>
          <p:nvPr/>
        </p:nvSpPr>
        <p:spPr>
          <a:xfrm>
            <a:off x="6418284" y="3489081"/>
            <a:ext cx="620683" cy="369332"/>
          </a:xfrm>
          <a:prstGeom prst="rect">
            <a:avLst/>
          </a:prstGeom>
        </p:spPr>
        <p:txBody>
          <a:bodyPr wrap="none" rtlCol="0">
            <a:spAutoFit/>
          </a:bodyPr>
          <a:lstStyle/>
          <a:p>
            <a:r>
              <a:rPr lang="en-US" dirty="0"/>
              <a:t>Elke</a:t>
            </a:r>
          </a:p>
        </p:txBody>
      </p:sp>
      <p:sp>
        <p:nvSpPr>
          <p:cNvPr id="11" name="TextBox 10"/>
          <p:cNvSpPr txBox="1"/>
          <p:nvPr/>
        </p:nvSpPr>
        <p:spPr>
          <a:xfrm>
            <a:off x="6597230" y="4395634"/>
            <a:ext cx="713657" cy="369332"/>
          </a:xfrm>
          <a:prstGeom prst="rect">
            <a:avLst/>
          </a:prstGeom>
        </p:spPr>
        <p:txBody>
          <a:bodyPr wrap="none" rtlCol="0">
            <a:spAutoFit/>
          </a:bodyPr>
          <a:lstStyle/>
          <a:p>
            <a:r>
              <a:rPr lang="en-US" dirty="0"/>
              <a:t>Floor</a:t>
            </a:r>
          </a:p>
        </p:txBody>
      </p:sp>
      <p:sp>
        <p:nvSpPr>
          <p:cNvPr id="12" name="TextBox 11"/>
          <p:cNvSpPr txBox="1"/>
          <p:nvPr/>
        </p:nvSpPr>
        <p:spPr>
          <a:xfrm>
            <a:off x="3125688" y="2842750"/>
            <a:ext cx="409086" cy="646331"/>
          </a:xfrm>
          <a:prstGeom prst="rect">
            <a:avLst/>
          </a:prstGeom>
        </p:spPr>
        <p:txBody>
          <a:bodyPr wrap="none" rtlCol="0">
            <a:spAutoFit/>
          </a:bodyPr>
          <a:lstStyle/>
          <a:p>
            <a:r>
              <a:rPr lang="en-US" sz="3600" dirty="0"/>
              <a:t>F</a:t>
            </a:r>
          </a:p>
        </p:txBody>
      </p:sp>
      <p:sp>
        <p:nvSpPr>
          <p:cNvPr id="14" name="TextBox 13"/>
          <p:cNvSpPr txBox="1"/>
          <p:nvPr/>
        </p:nvSpPr>
        <p:spPr>
          <a:xfrm>
            <a:off x="6954058" y="2628694"/>
            <a:ext cx="500458" cy="646331"/>
          </a:xfrm>
          <a:prstGeom prst="rect">
            <a:avLst/>
          </a:prstGeom>
        </p:spPr>
        <p:txBody>
          <a:bodyPr wrap="none" rtlCol="0">
            <a:spAutoFit/>
          </a:bodyPr>
          <a:lstStyle/>
          <a:p>
            <a:r>
              <a:rPr lang="en-US" sz="3600" dirty="0"/>
              <a:t>H</a:t>
            </a:r>
          </a:p>
        </p:txBody>
      </p:sp>
      <p:sp>
        <p:nvSpPr>
          <p:cNvPr id="16" name="TextBox 15"/>
          <p:cNvSpPr txBox="1"/>
          <p:nvPr/>
        </p:nvSpPr>
        <p:spPr>
          <a:xfrm>
            <a:off x="7791324" y="4764966"/>
            <a:ext cx="957313" cy="369332"/>
          </a:xfrm>
          <a:prstGeom prst="rect">
            <a:avLst/>
          </a:prstGeom>
        </p:spPr>
        <p:txBody>
          <a:bodyPr wrap="none" rtlCol="0">
            <a:spAutoFit/>
          </a:bodyPr>
          <a:lstStyle/>
          <a:p>
            <a:r>
              <a:rPr lang="en-US" dirty="0" err="1"/>
              <a:t>Aninka</a:t>
            </a:r>
            <a:endParaRPr lang="en-US" dirty="0"/>
          </a:p>
        </p:txBody>
      </p:sp>
      <p:sp>
        <p:nvSpPr>
          <p:cNvPr id="18" name="TextBox 17"/>
          <p:cNvSpPr txBox="1"/>
          <p:nvPr/>
        </p:nvSpPr>
        <p:spPr>
          <a:xfrm>
            <a:off x="9175730" y="2628693"/>
            <a:ext cx="381836" cy="646331"/>
          </a:xfrm>
          <a:prstGeom prst="rect">
            <a:avLst/>
          </a:prstGeom>
        </p:spPr>
        <p:txBody>
          <a:bodyPr wrap="none" rtlCol="0">
            <a:spAutoFit/>
          </a:bodyPr>
          <a:lstStyle/>
          <a:p>
            <a:r>
              <a:rPr lang="en-US" sz="3600" dirty="0"/>
              <a:t>T</a:t>
            </a:r>
          </a:p>
        </p:txBody>
      </p:sp>
    </p:spTree>
    <p:extLst>
      <p:ext uri="{BB962C8B-B14F-4D97-AF65-F5344CB8AC3E}">
        <p14:creationId xmlns:p14="http://schemas.microsoft.com/office/powerpoint/2010/main" val="10035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4" dur="500"/>
                                        <p:tgtEl>
                                          <p:spTgt spid="3">
                                            <p:txEl>
                                              <p:pRg st="8" end="8"/>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90"/>
                                          </p:val>
                                        </p:tav>
                                        <p:tav tm="100000">
                                          <p:val>
                                            <p:fltVal val="0"/>
                                          </p:val>
                                        </p:tav>
                                      </p:tavLst>
                                    </p:anim>
                                    <p:animEffect transition="in" filter="fade">
                                      <p:cBhvr>
                                        <p:cTn id="22" dur="1000"/>
                                        <p:tgtEl>
                                          <p:spTgt spid="16"/>
                                        </p:tgtEl>
                                      </p:cBhvr>
                                    </p:animEffect>
                                  </p:childTnLst>
                                </p:cTn>
                              </p:par>
                            </p:childTnLst>
                          </p:cTn>
                        </p:par>
                        <p:par>
                          <p:cTn id="23" fill="hold">
                            <p:stCondLst>
                              <p:cond delay="1000"/>
                            </p:stCondLst>
                            <p:childTnLst>
                              <p:par>
                                <p:cTn id="24" presetID="6" presetClass="entr" presetSubtype="32"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circle(out)">
                                      <p:cBhvr>
                                        <p:cTn id="26" dur="2000"/>
                                        <p:tgtEl>
                                          <p:spTgt spid="17"/>
                                        </p:tgtEl>
                                      </p:cBhvr>
                                    </p:animEffect>
                                  </p:childTnLst>
                                </p:cTn>
                              </p:par>
                            </p:childTnLst>
                          </p:cTn>
                        </p:par>
                        <p:par>
                          <p:cTn id="27" fill="hold">
                            <p:stCondLst>
                              <p:cond delay="3000"/>
                            </p:stCondLst>
                            <p:childTnLst>
                              <p:par>
                                <p:cTn id="28" presetID="14" presetClass="entr" presetSubtype="1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randombar(horizontal)">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 grpId="0"/>
      <p:bldP spid="16"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Venn diagram</a:t>
            </a:r>
          </a:p>
        </p:txBody>
      </p:sp>
      <p:sp>
        <p:nvSpPr>
          <p:cNvPr id="3" name="Content Placeholder 2"/>
          <p:cNvSpPr>
            <a:spLocks noGrp="1"/>
          </p:cNvSpPr>
          <p:nvPr>
            <p:ph idx="1"/>
          </p:nvPr>
        </p:nvSpPr>
        <p:spPr/>
        <p:txBody>
          <a:bodyPr/>
          <a:lstStyle/>
          <a:p>
            <a:r>
              <a:rPr lang="en-US" dirty="0"/>
              <a:t>Thanks to Venn diagram it is easy to identify sets and their members:</a:t>
            </a:r>
          </a:p>
          <a:p>
            <a:r>
              <a:rPr lang="en-US" dirty="0"/>
              <a:t>Universal set T, T = {</a:t>
            </a:r>
            <a:r>
              <a:rPr lang="en-US" dirty="0" err="1"/>
              <a:t>Aninka</a:t>
            </a:r>
            <a:r>
              <a:rPr lang="en-US" dirty="0"/>
              <a:t>, Bas, Casper, Daphne, Elke, Floor}</a:t>
            </a:r>
          </a:p>
          <a:p>
            <a:r>
              <a:rPr lang="en-US" dirty="0"/>
              <a:t>Football players F, F = {Bas, Casper, Daphne}</a:t>
            </a:r>
          </a:p>
          <a:p>
            <a:r>
              <a:rPr lang="en-US" dirty="0"/>
              <a:t>Horse riders H, H = {Daphne, Elke, Floor}</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24</a:t>
            </a:fld>
            <a:endParaRPr lang="en-US" dirty="0">
              <a:uFillTx/>
            </a:endParaRPr>
          </a:p>
        </p:txBody>
      </p:sp>
      <p:grpSp>
        <p:nvGrpSpPr>
          <p:cNvPr id="5" name="Group 4"/>
          <p:cNvGrpSpPr/>
          <p:nvPr/>
        </p:nvGrpSpPr>
        <p:grpSpPr>
          <a:xfrm>
            <a:off x="2711937" y="4300931"/>
            <a:ext cx="5729289" cy="1718868"/>
            <a:chOff x="2044700" y="2534801"/>
            <a:chExt cx="7563777" cy="3003839"/>
          </a:xfrm>
        </p:grpSpPr>
        <p:sp>
          <p:nvSpPr>
            <p:cNvPr id="6" name="Rectangle 5"/>
            <p:cNvSpPr/>
            <p:nvPr/>
          </p:nvSpPr>
          <p:spPr>
            <a:xfrm>
              <a:off x="2044700" y="2628694"/>
              <a:ext cx="7563777" cy="2909946"/>
            </a:xfrm>
            <a:prstGeom prst="rect">
              <a:avLst/>
            </a:prstGeom>
            <a:ln w="76200">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6"/>
            <p:cNvSpPr/>
            <p:nvPr/>
          </p:nvSpPr>
          <p:spPr>
            <a:xfrm>
              <a:off x="4755747" y="3002453"/>
              <a:ext cx="3182971" cy="2489200"/>
            </a:xfrm>
            <a:prstGeom prst="ellipse">
              <a:avLst/>
            </a:prstGeom>
            <a:solidFill>
              <a:srgbClr val="0070C0"/>
            </a:solidFill>
            <a:ln>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Oval 7"/>
            <p:cNvSpPr/>
            <p:nvPr/>
          </p:nvSpPr>
          <p:spPr>
            <a:xfrm>
              <a:off x="3085988" y="2955466"/>
              <a:ext cx="3182971" cy="2489200"/>
            </a:xfrm>
            <a:prstGeom prst="ellipse">
              <a:avLst/>
            </a:prstGeom>
            <a:solidFill>
              <a:srgbClr val="00B050">
                <a:alpha val="73000"/>
              </a:srgbClr>
            </a:solidFill>
            <a:ln>
              <a:solidFill>
                <a:schemeClr val="bg1"/>
              </a:solidFill>
              <a:round/>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9" name="TextBox 8"/>
            <p:cNvSpPr txBox="1"/>
            <p:nvPr/>
          </p:nvSpPr>
          <p:spPr>
            <a:xfrm>
              <a:off x="3789374" y="3489081"/>
              <a:ext cx="564578" cy="369332"/>
            </a:xfrm>
            <a:prstGeom prst="rect">
              <a:avLst/>
            </a:prstGeom>
          </p:spPr>
          <p:txBody>
            <a:bodyPr wrap="none" rtlCol="0">
              <a:spAutoFit/>
            </a:bodyPr>
            <a:lstStyle/>
            <a:p>
              <a:r>
                <a:rPr lang="en-US" dirty="0"/>
                <a:t>Bas</a:t>
              </a:r>
            </a:p>
          </p:txBody>
        </p:sp>
        <p:sp>
          <p:nvSpPr>
            <p:cNvPr id="10" name="TextBox 9"/>
            <p:cNvSpPr txBox="1"/>
            <p:nvPr/>
          </p:nvSpPr>
          <p:spPr>
            <a:xfrm>
              <a:off x="3559064" y="4466873"/>
              <a:ext cx="995785" cy="369332"/>
            </a:xfrm>
            <a:prstGeom prst="rect">
              <a:avLst/>
            </a:prstGeom>
          </p:spPr>
          <p:txBody>
            <a:bodyPr wrap="none" rtlCol="0">
              <a:spAutoFit/>
            </a:bodyPr>
            <a:lstStyle/>
            <a:p>
              <a:r>
                <a:rPr lang="en-US" dirty="0"/>
                <a:t>Casper</a:t>
              </a:r>
            </a:p>
          </p:txBody>
        </p:sp>
        <p:sp>
          <p:nvSpPr>
            <p:cNvPr id="11" name="TextBox 10"/>
            <p:cNvSpPr txBox="1"/>
            <p:nvPr/>
          </p:nvSpPr>
          <p:spPr>
            <a:xfrm>
              <a:off x="4965079" y="4021902"/>
              <a:ext cx="1103187" cy="369332"/>
            </a:xfrm>
            <a:prstGeom prst="rect">
              <a:avLst/>
            </a:prstGeom>
          </p:spPr>
          <p:txBody>
            <a:bodyPr wrap="none" rtlCol="0">
              <a:spAutoFit/>
            </a:bodyPr>
            <a:lstStyle/>
            <a:p>
              <a:r>
                <a:rPr lang="en-US" dirty="0"/>
                <a:t>Daphne</a:t>
              </a:r>
            </a:p>
          </p:txBody>
        </p:sp>
        <p:sp>
          <p:nvSpPr>
            <p:cNvPr id="12" name="TextBox 11"/>
            <p:cNvSpPr txBox="1"/>
            <p:nvPr/>
          </p:nvSpPr>
          <p:spPr>
            <a:xfrm>
              <a:off x="6418284" y="3489081"/>
              <a:ext cx="620683" cy="369332"/>
            </a:xfrm>
            <a:prstGeom prst="rect">
              <a:avLst/>
            </a:prstGeom>
          </p:spPr>
          <p:txBody>
            <a:bodyPr wrap="none" rtlCol="0">
              <a:spAutoFit/>
            </a:bodyPr>
            <a:lstStyle/>
            <a:p>
              <a:r>
                <a:rPr lang="en-US" dirty="0"/>
                <a:t>Elke</a:t>
              </a:r>
            </a:p>
          </p:txBody>
        </p:sp>
        <p:sp>
          <p:nvSpPr>
            <p:cNvPr id="13" name="TextBox 12"/>
            <p:cNvSpPr txBox="1"/>
            <p:nvPr/>
          </p:nvSpPr>
          <p:spPr>
            <a:xfrm>
              <a:off x="6597230" y="4395634"/>
              <a:ext cx="713657" cy="369332"/>
            </a:xfrm>
            <a:prstGeom prst="rect">
              <a:avLst/>
            </a:prstGeom>
          </p:spPr>
          <p:txBody>
            <a:bodyPr wrap="none" rtlCol="0">
              <a:spAutoFit/>
            </a:bodyPr>
            <a:lstStyle/>
            <a:p>
              <a:r>
                <a:rPr lang="en-US" dirty="0"/>
                <a:t>Floor</a:t>
              </a:r>
            </a:p>
          </p:txBody>
        </p:sp>
        <p:sp>
          <p:nvSpPr>
            <p:cNvPr id="14" name="TextBox 13"/>
            <p:cNvSpPr txBox="1"/>
            <p:nvPr/>
          </p:nvSpPr>
          <p:spPr>
            <a:xfrm>
              <a:off x="3125689" y="2643003"/>
              <a:ext cx="409086" cy="646331"/>
            </a:xfrm>
            <a:prstGeom prst="rect">
              <a:avLst/>
            </a:prstGeom>
          </p:spPr>
          <p:txBody>
            <a:bodyPr wrap="none" rtlCol="0">
              <a:spAutoFit/>
            </a:bodyPr>
            <a:lstStyle/>
            <a:p>
              <a:r>
                <a:rPr lang="en-US" sz="3600" dirty="0"/>
                <a:t>F</a:t>
              </a:r>
            </a:p>
          </p:txBody>
        </p:sp>
        <p:sp>
          <p:nvSpPr>
            <p:cNvPr id="15" name="TextBox 14"/>
            <p:cNvSpPr txBox="1"/>
            <p:nvPr/>
          </p:nvSpPr>
          <p:spPr>
            <a:xfrm>
              <a:off x="7335180" y="2534801"/>
              <a:ext cx="500458" cy="646331"/>
            </a:xfrm>
            <a:prstGeom prst="rect">
              <a:avLst/>
            </a:prstGeom>
          </p:spPr>
          <p:txBody>
            <a:bodyPr wrap="none" rtlCol="0">
              <a:spAutoFit/>
            </a:bodyPr>
            <a:lstStyle/>
            <a:p>
              <a:r>
                <a:rPr lang="en-US" sz="3600" dirty="0"/>
                <a:t>H</a:t>
              </a:r>
            </a:p>
          </p:txBody>
        </p:sp>
        <p:sp>
          <p:nvSpPr>
            <p:cNvPr id="16" name="TextBox 15"/>
            <p:cNvSpPr txBox="1"/>
            <p:nvPr/>
          </p:nvSpPr>
          <p:spPr>
            <a:xfrm>
              <a:off x="7791324" y="4764966"/>
              <a:ext cx="957313" cy="369332"/>
            </a:xfrm>
            <a:prstGeom prst="rect">
              <a:avLst/>
            </a:prstGeom>
          </p:spPr>
          <p:txBody>
            <a:bodyPr wrap="none" rtlCol="0">
              <a:spAutoFit/>
            </a:bodyPr>
            <a:lstStyle/>
            <a:p>
              <a:r>
                <a:rPr lang="en-US" dirty="0" err="1"/>
                <a:t>Aninka</a:t>
              </a:r>
              <a:endParaRPr lang="en-US" dirty="0"/>
            </a:p>
          </p:txBody>
        </p:sp>
        <p:sp>
          <p:nvSpPr>
            <p:cNvPr id="17" name="TextBox 16"/>
            <p:cNvSpPr txBox="1"/>
            <p:nvPr/>
          </p:nvSpPr>
          <p:spPr>
            <a:xfrm>
              <a:off x="9175730" y="2628693"/>
              <a:ext cx="381836" cy="646331"/>
            </a:xfrm>
            <a:prstGeom prst="rect">
              <a:avLst/>
            </a:prstGeom>
          </p:spPr>
          <p:txBody>
            <a:bodyPr wrap="none" rtlCol="0">
              <a:spAutoFit/>
            </a:bodyPr>
            <a:lstStyle/>
            <a:p>
              <a:r>
                <a:rPr lang="en-US" sz="3600" dirty="0"/>
                <a:t>T</a:t>
              </a:r>
            </a:p>
          </p:txBody>
        </p:sp>
      </p:grpSp>
      <p:cxnSp>
        <p:nvCxnSpPr>
          <p:cNvPr id="18" name="Straight Arrow Connector 17"/>
          <p:cNvCxnSpPr/>
          <p:nvPr/>
        </p:nvCxnSpPr>
        <p:spPr>
          <a:xfrm>
            <a:off x="3500675" y="2768600"/>
            <a:ext cx="4411425" cy="1799933"/>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3683000" y="3302000"/>
            <a:ext cx="533400" cy="1544993"/>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4765458" y="3708400"/>
            <a:ext cx="1339053" cy="1154355"/>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565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par>
                                <p:cTn id="8" presetID="14"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randombar(horizontal)">
                                      <p:cBhvr>
                                        <p:cTn id="10" dur="500"/>
                                        <p:tgtEl>
                                          <p:spTgt spid="21"/>
                                        </p:tgtEl>
                                      </p:cBhvr>
                                    </p:animEffect>
                                  </p:childTnLst>
                                </p:cTn>
                              </p:par>
                              <p:par>
                                <p:cTn id="11" presetID="14" presetClass="entr" presetSubtype="1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randombar(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Venn diagram</a:t>
            </a:r>
          </a:p>
        </p:txBody>
      </p:sp>
      <p:sp>
        <p:nvSpPr>
          <p:cNvPr id="3" name="Content Placeholder 2"/>
          <p:cNvSpPr>
            <a:spLocks noGrp="1"/>
          </p:cNvSpPr>
          <p:nvPr>
            <p:ph idx="1"/>
          </p:nvPr>
        </p:nvSpPr>
        <p:spPr/>
        <p:txBody>
          <a:bodyPr/>
          <a:lstStyle/>
          <a:p>
            <a:r>
              <a:rPr lang="en-US" dirty="0"/>
              <a:t>With Venn Diagram you can quickly find membership, for example:</a:t>
            </a:r>
          </a:p>
          <a:p>
            <a:r>
              <a:rPr lang="en-US" dirty="0"/>
              <a:t>Casper ∈ F,</a:t>
            </a:r>
            <a:r>
              <a:rPr lang="en-US" b="1" dirty="0">
                <a:solidFill>
                  <a:srgbClr val="FFC000"/>
                </a:solidFill>
              </a:rPr>
              <a:t> </a:t>
            </a:r>
            <a:r>
              <a:rPr lang="en-US" dirty="0"/>
              <a:t>therefore, Casper plays football.</a:t>
            </a:r>
          </a:p>
          <a:p>
            <a:r>
              <a:rPr lang="en-US" dirty="0"/>
              <a:t>Daphne ∈ F, but also Daphne ∈ H, so she does both sports.</a:t>
            </a:r>
          </a:p>
          <a:p>
            <a:r>
              <a:rPr lang="en-US" dirty="0"/>
              <a:t>Elke ∉ F, therefore Elke doesn’t play football.</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25</a:t>
            </a:fld>
            <a:endParaRPr lang="en-US" dirty="0">
              <a:uFillTx/>
            </a:endParaRPr>
          </a:p>
        </p:txBody>
      </p:sp>
      <p:grpSp>
        <p:nvGrpSpPr>
          <p:cNvPr id="5" name="Group 4"/>
          <p:cNvGrpSpPr/>
          <p:nvPr/>
        </p:nvGrpSpPr>
        <p:grpSpPr>
          <a:xfrm>
            <a:off x="2711937" y="4354659"/>
            <a:ext cx="5729289" cy="1665140"/>
            <a:chOff x="2044700" y="2628693"/>
            <a:chExt cx="7563777" cy="2909947"/>
          </a:xfrm>
        </p:grpSpPr>
        <p:sp>
          <p:nvSpPr>
            <p:cNvPr id="6" name="Rectangle 5"/>
            <p:cNvSpPr/>
            <p:nvPr/>
          </p:nvSpPr>
          <p:spPr>
            <a:xfrm>
              <a:off x="2044700" y="2628694"/>
              <a:ext cx="7563777" cy="2909946"/>
            </a:xfrm>
            <a:prstGeom prst="rect">
              <a:avLst/>
            </a:prstGeom>
            <a:ln w="76200">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6"/>
            <p:cNvSpPr/>
            <p:nvPr/>
          </p:nvSpPr>
          <p:spPr>
            <a:xfrm>
              <a:off x="4755747" y="3002453"/>
              <a:ext cx="3182971" cy="2489200"/>
            </a:xfrm>
            <a:prstGeom prst="ellipse">
              <a:avLst/>
            </a:prstGeom>
            <a:solidFill>
              <a:srgbClr val="0070C0"/>
            </a:solidFill>
            <a:ln>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Oval 7"/>
            <p:cNvSpPr/>
            <p:nvPr/>
          </p:nvSpPr>
          <p:spPr>
            <a:xfrm>
              <a:off x="3085988" y="2955466"/>
              <a:ext cx="3182971" cy="2489200"/>
            </a:xfrm>
            <a:prstGeom prst="ellipse">
              <a:avLst/>
            </a:prstGeom>
            <a:solidFill>
              <a:srgbClr val="00B050">
                <a:alpha val="73000"/>
              </a:srgbClr>
            </a:solidFill>
            <a:ln>
              <a:solidFill>
                <a:schemeClr val="bg1"/>
              </a:solidFill>
              <a:round/>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9" name="TextBox 8"/>
            <p:cNvSpPr txBox="1"/>
            <p:nvPr/>
          </p:nvSpPr>
          <p:spPr>
            <a:xfrm>
              <a:off x="3789374" y="3489081"/>
              <a:ext cx="564578" cy="369332"/>
            </a:xfrm>
            <a:prstGeom prst="rect">
              <a:avLst/>
            </a:prstGeom>
          </p:spPr>
          <p:txBody>
            <a:bodyPr wrap="none" rtlCol="0">
              <a:spAutoFit/>
            </a:bodyPr>
            <a:lstStyle/>
            <a:p>
              <a:r>
                <a:rPr lang="en-US" dirty="0"/>
                <a:t>Bas</a:t>
              </a:r>
            </a:p>
          </p:txBody>
        </p:sp>
        <p:sp>
          <p:nvSpPr>
            <p:cNvPr id="10" name="TextBox 9"/>
            <p:cNvSpPr txBox="1"/>
            <p:nvPr/>
          </p:nvSpPr>
          <p:spPr>
            <a:xfrm>
              <a:off x="3559064" y="4466873"/>
              <a:ext cx="995785" cy="369332"/>
            </a:xfrm>
            <a:prstGeom prst="rect">
              <a:avLst/>
            </a:prstGeom>
          </p:spPr>
          <p:txBody>
            <a:bodyPr wrap="none" rtlCol="0">
              <a:spAutoFit/>
            </a:bodyPr>
            <a:lstStyle/>
            <a:p>
              <a:r>
                <a:rPr lang="en-US" dirty="0"/>
                <a:t>Casper</a:t>
              </a:r>
            </a:p>
          </p:txBody>
        </p:sp>
        <p:sp>
          <p:nvSpPr>
            <p:cNvPr id="11" name="TextBox 10"/>
            <p:cNvSpPr txBox="1"/>
            <p:nvPr/>
          </p:nvSpPr>
          <p:spPr>
            <a:xfrm>
              <a:off x="4965079" y="4021902"/>
              <a:ext cx="1103187" cy="369332"/>
            </a:xfrm>
            <a:prstGeom prst="rect">
              <a:avLst/>
            </a:prstGeom>
          </p:spPr>
          <p:txBody>
            <a:bodyPr wrap="none" rtlCol="0">
              <a:spAutoFit/>
            </a:bodyPr>
            <a:lstStyle/>
            <a:p>
              <a:r>
                <a:rPr lang="en-US" dirty="0"/>
                <a:t>Daphne</a:t>
              </a:r>
            </a:p>
          </p:txBody>
        </p:sp>
        <p:sp>
          <p:nvSpPr>
            <p:cNvPr id="12" name="TextBox 11"/>
            <p:cNvSpPr txBox="1"/>
            <p:nvPr/>
          </p:nvSpPr>
          <p:spPr>
            <a:xfrm>
              <a:off x="6418284" y="3489081"/>
              <a:ext cx="620683" cy="369332"/>
            </a:xfrm>
            <a:prstGeom prst="rect">
              <a:avLst/>
            </a:prstGeom>
          </p:spPr>
          <p:txBody>
            <a:bodyPr wrap="none" rtlCol="0">
              <a:spAutoFit/>
            </a:bodyPr>
            <a:lstStyle/>
            <a:p>
              <a:r>
                <a:rPr lang="en-US" dirty="0"/>
                <a:t>Elke</a:t>
              </a:r>
            </a:p>
          </p:txBody>
        </p:sp>
        <p:sp>
          <p:nvSpPr>
            <p:cNvPr id="13" name="TextBox 12"/>
            <p:cNvSpPr txBox="1"/>
            <p:nvPr/>
          </p:nvSpPr>
          <p:spPr>
            <a:xfrm>
              <a:off x="6597230" y="4395634"/>
              <a:ext cx="713657" cy="369332"/>
            </a:xfrm>
            <a:prstGeom prst="rect">
              <a:avLst/>
            </a:prstGeom>
          </p:spPr>
          <p:txBody>
            <a:bodyPr wrap="none" rtlCol="0">
              <a:spAutoFit/>
            </a:bodyPr>
            <a:lstStyle/>
            <a:p>
              <a:r>
                <a:rPr lang="en-US" dirty="0"/>
                <a:t>Floor</a:t>
              </a:r>
            </a:p>
          </p:txBody>
        </p:sp>
        <p:sp>
          <p:nvSpPr>
            <p:cNvPr id="14" name="TextBox 13"/>
            <p:cNvSpPr txBox="1"/>
            <p:nvPr/>
          </p:nvSpPr>
          <p:spPr>
            <a:xfrm>
              <a:off x="3125688" y="2842750"/>
              <a:ext cx="409086" cy="646331"/>
            </a:xfrm>
            <a:prstGeom prst="rect">
              <a:avLst/>
            </a:prstGeom>
          </p:spPr>
          <p:txBody>
            <a:bodyPr wrap="none" rtlCol="0">
              <a:spAutoFit/>
            </a:bodyPr>
            <a:lstStyle/>
            <a:p>
              <a:r>
                <a:rPr lang="en-US" sz="3600" dirty="0"/>
                <a:t>F</a:t>
              </a:r>
            </a:p>
          </p:txBody>
        </p:sp>
        <p:sp>
          <p:nvSpPr>
            <p:cNvPr id="15" name="TextBox 14"/>
            <p:cNvSpPr txBox="1"/>
            <p:nvPr/>
          </p:nvSpPr>
          <p:spPr>
            <a:xfrm>
              <a:off x="6954058" y="2628694"/>
              <a:ext cx="500458" cy="646331"/>
            </a:xfrm>
            <a:prstGeom prst="rect">
              <a:avLst/>
            </a:prstGeom>
          </p:spPr>
          <p:txBody>
            <a:bodyPr wrap="none" rtlCol="0">
              <a:spAutoFit/>
            </a:bodyPr>
            <a:lstStyle/>
            <a:p>
              <a:r>
                <a:rPr lang="en-US" sz="3600" dirty="0"/>
                <a:t>H</a:t>
              </a:r>
            </a:p>
          </p:txBody>
        </p:sp>
        <p:sp>
          <p:nvSpPr>
            <p:cNvPr id="16" name="TextBox 15"/>
            <p:cNvSpPr txBox="1"/>
            <p:nvPr/>
          </p:nvSpPr>
          <p:spPr>
            <a:xfrm>
              <a:off x="7791324" y="4764966"/>
              <a:ext cx="957313" cy="369332"/>
            </a:xfrm>
            <a:prstGeom prst="rect">
              <a:avLst/>
            </a:prstGeom>
          </p:spPr>
          <p:txBody>
            <a:bodyPr wrap="none" rtlCol="0">
              <a:spAutoFit/>
            </a:bodyPr>
            <a:lstStyle/>
            <a:p>
              <a:r>
                <a:rPr lang="en-US" dirty="0" err="1"/>
                <a:t>Aninka</a:t>
              </a:r>
              <a:endParaRPr lang="en-US" dirty="0"/>
            </a:p>
          </p:txBody>
        </p:sp>
        <p:sp>
          <p:nvSpPr>
            <p:cNvPr id="17" name="TextBox 16"/>
            <p:cNvSpPr txBox="1"/>
            <p:nvPr/>
          </p:nvSpPr>
          <p:spPr>
            <a:xfrm>
              <a:off x="9175730" y="2628693"/>
              <a:ext cx="381836" cy="646331"/>
            </a:xfrm>
            <a:prstGeom prst="rect">
              <a:avLst/>
            </a:prstGeom>
          </p:spPr>
          <p:txBody>
            <a:bodyPr wrap="none" rtlCol="0">
              <a:spAutoFit/>
            </a:bodyPr>
            <a:lstStyle/>
            <a:p>
              <a:r>
                <a:rPr lang="en-US" sz="3600" dirty="0"/>
                <a:t>T</a:t>
              </a:r>
            </a:p>
          </p:txBody>
        </p:sp>
      </p:grpSp>
    </p:spTree>
    <p:extLst>
      <p:ext uri="{BB962C8B-B14F-4D97-AF65-F5344CB8AC3E}">
        <p14:creationId xmlns:p14="http://schemas.microsoft.com/office/powerpoint/2010/main" val="4248438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lstStyle/>
          <a:p>
            <a:r>
              <a:rPr lang="en-US" dirty="0"/>
              <a:t>Definition: </a:t>
            </a:r>
            <a:r>
              <a:rPr lang="en-US" b="1" dirty="0">
                <a:solidFill>
                  <a:srgbClr val="FFC000"/>
                </a:solidFill>
              </a:rPr>
              <a:t>Union</a:t>
            </a:r>
            <a:r>
              <a:rPr lang="en-US" dirty="0">
                <a:solidFill>
                  <a:srgbClr val="FFC000"/>
                </a:solidFill>
              </a:rPr>
              <a:t> </a:t>
            </a:r>
            <a:r>
              <a:rPr lang="en-US" dirty="0"/>
              <a:t>of two given sets is the </a:t>
            </a:r>
            <a:r>
              <a:rPr lang="en-US" u="sng" dirty="0"/>
              <a:t>smallest set</a:t>
            </a:r>
            <a:r>
              <a:rPr lang="en-US" dirty="0"/>
              <a:t> which </a:t>
            </a:r>
            <a:r>
              <a:rPr lang="en-US" b="1" dirty="0"/>
              <a:t>contains all the elements</a:t>
            </a:r>
            <a:r>
              <a:rPr lang="en-US" dirty="0"/>
              <a:t> of </a:t>
            </a:r>
            <a:r>
              <a:rPr lang="en-US" b="1" u="sng" dirty="0"/>
              <a:t>both sets</a:t>
            </a:r>
            <a:r>
              <a:rPr lang="en-US" dirty="0"/>
              <a:t>.</a:t>
            </a:r>
          </a:p>
          <a:p>
            <a:r>
              <a:rPr lang="en-US" dirty="0"/>
              <a:t>To find the union of two given sets A and B is a set which consists of all the elements of A and all the elements of B such that no element is repeated.</a:t>
            </a:r>
          </a:p>
          <a:p>
            <a:r>
              <a:rPr lang="en-US" dirty="0"/>
              <a:t>The symbol for denoting union of sets is: ‘</a:t>
            </a:r>
            <a:r>
              <a:rPr lang="en-US" b="1" dirty="0">
                <a:solidFill>
                  <a:srgbClr val="FFC000"/>
                </a:solidFill>
              </a:rPr>
              <a:t>∪</a:t>
            </a:r>
            <a:r>
              <a:rPr lang="en-US" dirty="0"/>
              <a:t>’</a:t>
            </a:r>
          </a:p>
          <a:p>
            <a:endParaRPr lang="en-US" dirty="0"/>
          </a:p>
          <a:p>
            <a:r>
              <a:rPr lang="en-US" dirty="0"/>
              <a:t>Example: A = {1, 2, 3, 5, 8},		B = {1, 3, 4, 5, 7}</a:t>
            </a:r>
          </a:p>
          <a:p>
            <a:pPr marL="0" indent="0">
              <a:buNone/>
            </a:pPr>
            <a:r>
              <a:rPr lang="en-US" dirty="0"/>
              <a:t>	A ∪ B = {1, 2, 3, 4, 5, 7, 8}</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26</a:t>
            </a:fld>
            <a:endParaRPr lang="en-US" dirty="0">
              <a:uFillTx/>
            </a:endParaRPr>
          </a:p>
        </p:txBody>
      </p:sp>
    </p:spTree>
    <p:extLst>
      <p:ext uri="{BB962C8B-B14F-4D97-AF65-F5344CB8AC3E}">
        <p14:creationId xmlns:p14="http://schemas.microsoft.com/office/powerpoint/2010/main" val="723301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lstStyle/>
          <a:p>
            <a:r>
              <a:rPr lang="en-US" dirty="0"/>
              <a:t>In our example, F ∪ H would be all teachers that </a:t>
            </a:r>
            <a:r>
              <a:rPr lang="en-US" b="1" dirty="0"/>
              <a:t>play football </a:t>
            </a:r>
            <a:r>
              <a:rPr lang="en-US" b="1" u="sng" dirty="0"/>
              <a:t>OR</a:t>
            </a:r>
            <a:r>
              <a:rPr lang="en-US" dirty="0"/>
              <a:t> </a:t>
            </a:r>
            <a:r>
              <a:rPr lang="en-US" b="1" dirty="0"/>
              <a:t>do equestrian sports</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F ∪ H = {Bas, Casper, Daphne, Elke, Floor}</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27</a:t>
            </a:fld>
            <a:endParaRPr lang="en-US" dirty="0">
              <a:uFillTx/>
            </a:endParaRPr>
          </a:p>
        </p:txBody>
      </p:sp>
      <p:sp>
        <p:nvSpPr>
          <p:cNvPr id="5" name="Rectangle 4"/>
          <p:cNvSpPr/>
          <p:nvPr/>
        </p:nvSpPr>
        <p:spPr>
          <a:xfrm>
            <a:off x="1993900" y="2819194"/>
            <a:ext cx="7563777" cy="2909946"/>
          </a:xfrm>
          <a:prstGeom prst="rect">
            <a:avLst/>
          </a:prstGeom>
          <a:ln w="76200">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6" name="Oval 5"/>
          <p:cNvSpPr/>
          <p:nvPr/>
        </p:nvSpPr>
        <p:spPr>
          <a:xfrm>
            <a:off x="4704947" y="3192953"/>
            <a:ext cx="3182971" cy="2489200"/>
          </a:xfrm>
          <a:prstGeom prst="ellipse">
            <a:avLst/>
          </a:prstGeom>
          <a:solidFill>
            <a:srgbClr val="0070C0"/>
          </a:solidFill>
          <a:ln>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7" name="Oval 6"/>
          <p:cNvSpPr/>
          <p:nvPr/>
        </p:nvSpPr>
        <p:spPr>
          <a:xfrm>
            <a:off x="3035188" y="3145966"/>
            <a:ext cx="3182971" cy="2489200"/>
          </a:xfrm>
          <a:prstGeom prst="ellipse">
            <a:avLst/>
          </a:prstGeom>
          <a:solidFill>
            <a:srgbClr val="00B050">
              <a:alpha val="90000"/>
            </a:srgbClr>
          </a:solidFill>
          <a:ln>
            <a:solidFill>
              <a:schemeClr val="bg1"/>
            </a:solidFill>
            <a:round/>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TextBox 7"/>
          <p:cNvSpPr txBox="1"/>
          <p:nvPr/>
        </p:nvSpPr>
        <p:spPr>
          <a:xfrm>
            <a:off x="3738574" y="3679581"/>
            <a:ext cx="564578" cy="369332"/>
          </a:xfrm>
          <a:prstGeom prst="rect">
            <a:avLst/>
          </a:prstGeom>
        </p:spPr>
        <p:txBody>
          <a:bodyPr wrap="none" rtlCol="0">
            <a:spAutoFit/>
          </a:bodyPr>
          <a:lstStyle/>
          <a:p>
            <a:r>
              <a:rPr lang="en-US" dirty="0"/>
              <a:t>Bas</a:t>
            </a:r>
          </a:p>
        </p:txBody>
      </p:sp>
      <p:sp>
        <p:nvSpPr>
          <p:cNvPr id="9" name="TextBox 8"/>
          <p:cNvSpPr txBox="1"/>
          <p:nvPr/>
        </p:nvSpPr>
        <p:spPr>
          <a:xfrm>
            <a:off x="3508264" y="4657373"/>
            <a:ext cx="995785" cy="369332"/>
          </a:xfrm>
          <a:prstGeom prst="rect">
            <a:avLst/>
          </a:prstGeom>
        </p:spPr>
        <p:txBody>
          <a:bodyPr wrap="none" rtlCol="0">
            <a:spAutoFit/>
          </a:bodyPr>
          <a:lstStyle/>
          <a:p>
            <a:r>
              <a:rPr lang="en-US" dirty="0"/>
              <a:t>Casper</a:t>
            </a:r>
          </a:p>
        </p:txBody>
      </p:sp>
      <p:sp>
        <p:nvSpPr>
          <p:cNvPr id="10" name="TextBox 9"/>
          <p:cNvSpPr txBox="1"/>
          <p:nvPr/>
        </p:nvSpPr>
        <p:spPr>
          <a:xfrm>
            <a:off x="4914279" y="4212402"/>
            <a:ext cx="1103187" cy="369332"/>
          </a:xfrm>
          <a:prstGeom prst="rect">
            <a:avLst/>
          </a:prstGeom>
        </p:spPr>
        <p:txBody>
          <a:bodyPr wrap="none" rtlCol="0">
            <a:spAutoFit/>
          </a:bodyPr>
          <a:lstStyle/>
          <a:p>
            <a:r>
              <a:rPr lang="en-US" dirty="0"/>
              <a:t>Daphne</a:t>
            </a:r>
          </a:p>
        </p:txBody>
      </p:sp>
      <p:sp>
        <p:nvSpPr>
          <p:cNvPr id="11" name="TextBox 10"/>
          <p:cNvSpPr txBox="1"/>
          <p:nvPr/>
        </p:nvSpPr>
        <p:spPr>
          <a:xfrm>
            <a:off x="6367484" y="3679581"/>
            <a:ext cx="620683" cy="369332"/>
          </a:xfrm>
          <a:prstGeom prst="rect">
            <a:avLst/>
          </a:prstGeom>
        </p:spPr>
        <p:txBody>
          <a:bodyPr wrap="none" rtlCol="0">
            <a:spAutoFit/>
          </a:bodyPr>
          <a:lstStyle/>
          <a:p>
            <a:r>
              <a:rPr lang="en-US" dirty="0"/>
              <a:t>Elke</a:t>
            </a:r>
          </a:p>
        </p:txBody>
      </p:sp>
      <p:sp>
        <p:nvSpPr>
          <p:cNvPr id="12" name="TextBox 11"/>
          <p:cNvSpPr txBox="1"/>
          <p:nvPr/>
        </p:nvSpPr>
        <p:spPr>
          <a:xfrm>
            <a:off x="6546430" y="4586134"/>
            <a:ext cx="713657" cy="369332"/>
          </a:xfrm>
          <a:prstGeom prst="rect">
            <a:avLst/>
          </a:prstGeom>
        </p:spPr>
        <p:txBody>
          <a:bodyPr wrap="none" rtlCol="0">
            <a:spAutoFit/>
          </a:bodyPr>
          <a:lstStyle/>
          <a:p>
            <a:r>
              <a:rPr lang="en-US" dirty="0"/>
              <a:t>Floor</a:t>
            </a:r>
          </a:p>
        </p:txBody>
      </p:sp>
      <p:sp>
        <p:nvSpPr>
          <p:cNvPr id="13" name="TextBox 12"/>
          <p:cNvSpPr txBox="1"/>
          <p:nvPr/>
        </p:nvSpPr>
        <p:spPr>
          <a:xfrm>
            <a:off x="3074888" y="3033250"/>
            <a:ext cx="409086" cy="646331"/>
          </a:xfrm>
          <a:prstGeom prst="rect">
            <a:avLst/>
          </a:prstGeom>
        </p:spPr>
        <p:txBody>
          <a:bodyPr wrap="none" rtlCol="0">
            <a:spAutoFit/>
          </a:bodyPr>
          <a:lstStyle/>
          <a:p>
            <a:r>
              <a:rPr lang="en-US" sz="3600" dirty="0"/>
              <a:t>F</a:t>
            </a:r>
          </a:p>
        </p:txBody>
      </p:sp>
      <p:sp>
        <p:nvSpPr>
          <p:cNvPr id="14" name="TextBox 13"/>
          <p:cNvSpPr txBox="1"/>
          <p:nvPr/>
        </p:nvSpPr>
        <p:spPr>
          <a:xfrm>
            <a:off x="6903258" y="2819194"/>
            <a:ext cx="500458" cy="646331"/>
          </a:xfrm>
          <a:prstGeom prst="rect">
            <a:avLst/>
          </a:prstGeom>
        </p:spPr>
        <p:txBody>
          <a:bodyPr wrap="none" rtlCol="0">
            <a:spAutoFit/>
          </a:bodyPr>
          <a:lstStyle/>
          <a:p>
            <a:r>
              <a:rPr lang="en-US" sz="3600" dirty="0"/>
              <a:t>H</a:t>
            </a:r>
          </a:p>
        </p:txBody>
      </p:sp>
      <p:sp>
        <p:nvSpPr>
          <p:cNvPr id="15" name="TextBox 14"/>
          <p:cNvSpPr txBox="1"/>
          <p:nvPr/>
        </p:nvSpPr>
        <p:spPr>
          <a:xfrm>
            <a:off x="7740524" y="4955466"/>
            <a:ext cx="957313" cy="369332"/>
          </a:xfrm>
          <a:prstGeom prst="rect">
            <a:avLst/>
          </a:prstGeom>
        </p:spPr>
        <p:txBody>
          <a:bodyPr wrap="none" rtlCol="0">
            <a:spAutoFit/>
          </a:bodyPr>
          <a:lstStyle/>
          <a:p>
            <a:r>
              <a:rPr lang="en-US" dirty="0" err="1"/>
              <a:t>Aninka</a:t>
            </a:r>
            <a:endParaRPr lang="en-US" dirty="0"/>
          </a:p>
        </p:txBody>
      </p:sp>
      <p:sp>
        <p:nvSpPr>
          <p:cNvPr id="16" name="TextBox 15"/>
          <p:cNvSpPr txBox="1"/>
          <p:nvPr/>
        </p:nvSpPr>
        <p:spPr>
          <a:xfrm>
            <a:off x="9124930" y="2819193"/>
            <a:ext cx="381836" cy="646331"/>
          </a:xfrm>
          <a:prstGeom prst="rect">
            <a:avLst/>
          </a:prstGeom>
        </p:spPr>
        <p:txBody>
          <a:bodyPr wrap="none" rtlCol="0">
            <a:spAutoFit/>
          </a:bodyPr>
          <a:lstStyle/>
          <a:p>
            <a:r>
              <a:rPr lang="en-US" sz="3600" dirty="0"/>
              <a:t>T</a:t>
            </a:r>
          </a:p>
        </p:txBody>
      </p:sp>
    </p:spTree>
    <p:extLst>
      <p:ext uri="{BB962C8B-B14F-4D97-AF65-F5344CB8AC3E}">
        <p14:creationId xmlns:p14="http://schemas.microsoft.com/office/powerpoint/2010/main" val="65345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 dur="500"/>
                                        <p:tgtEl>
                                          <p:spTgt spid="3">
                                            <p:txEl>
                                              <p:pRg st="8" end="8"/>
                                            </p:txEl>
                                          </p:spTgt>
                                        </p:tgtEl>
                                      </p:cBhvr>
                                    </p:animEffec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2000" fill="hold"/>
                                        <p:tgtEl>
                                          <p:spTgt spid="7"/>
                                        </p:tgtEl>
                                        <p:attrNameLst>
                                          <p:attrName>fillcolor</p:attrName>
                                        </p:attrNameLst>
                                      </p:cBhvr>
                                      <p:to>
                                        <a:srgbClr val="FFC000"/>
                                      </p:to>
                                    </p:animClr>
                                    <p:set>
                                      <p:cBhvr>
                                        <p:cTn id="11" dur="2000" fill="hold"/>
                                        <p:tgtEl>
                                          <p:spTgt spid="7"/>
                                        </p:tgtEl>
                                        <p:attrNameLst>
                                          <p:attrName>fill.type</p:attrName>
                                        </p:attrNameLst>
                                      </p:cBhvr>
                                      <p:to>
                                        <p:strVal val="solid"/>
                                      </p:to>
                                    </p:set>
                                    <p:set>
                                      <p:cBhvr>
                                        <p:cTn id="12" dur="2000" fill="hold"/>
                                        <p:tgtEl>
                                          <p:spTgt spid="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6"/>
                                        </p:tgtEl>
                                        <p:attrNameLst>
                                          <p:attrName>fillcolor</p:attrName>
                                        </p:attrNameLst>
                                      </p:cBhvr>
                                      <p:to>
                                        <a:srgbClr val="FFC000"/>
                                      </p:to>
                                    </p:animClr>
                                    <p:set>
                                      <p:cBhvr>
                                        <p:cTn id="15" dur="2000" fill="hold"/>
                                        <p:tgtEl>
                                          <p:spTgt spid="6"/>
                                        </p:tgtEl>
                                        <p:attrNameLst>
                                          <p:attrName>fill.type</p:attrName>
                                        </p:attrNameLst>
                                      </p:cBhvr>
                                      <p:to>
                                        <p:strVal val="solid"/>
                                      </p:to>
                                    </p:set>
                                    <p:set>
                                      <p:cBhvr>
                                        <p:cTn id="16"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p:txBody>
          <a:bodyPr>
            <a:normAutofit/>
          </a:bodyPr>
          <a:lstStyle/>
          <a:p>
            <a:r>
              <a:rPr lang="en-US" dirty="0"/>
              <a:t>Definition: </a:t>
            </a:r>
            <a:r>
              <a:rPr lang="en-US" b="1" dirty="0">
                <a:solidFill>
                  <a:srgbClr val="FFC000"/>
                </a:solidFill>
              </a:rPr>
              <a:t>Intersection</a:t>
            </a:r>
            <a:r>
              <a:rPr lang="en-US" dirty="0"/>
              <a:t> of two given sets is the </a:t>
            </a:r>
            <a:r>
              <a:rPr lang="en-US" u="sng" dirty="0"/>
              <a:t>largest set</a:t>
            </a:r>
            <a:r>
              <a:rPr lang="en-US" dirty="0"/>
              <a:t> which </a:t>
            </a:r>
            <a:r>
              <a:rPr lang="en-US" b="1" dirty="0"/>
              <a:t>contains all the elements</a:t>
            </a:r>
            <a:r>
              <a:rPr lang="en-US" dirty="0"/>
              <a:t> that are </a:t>
            </a:r>
            <a:r>
              <a:rPr lang="en-US" b="1" u="sng" dirty="0"/>
              <a:t>common to both sets</a:t>
            </a:r>
            <a:r>
              <a:rPr lang="en-US" dirty="0"/>
              <a:t>.</a:t>
            </a:r>
          </a:p>
          <a:p>
            <a:r>
              <a:rPr lang="en-US" dirty="0"/>
              <a:t>To find the </a:t>
            </a:r>
            <a:r>
              <a:rPr lang="en-US" b="1" dirty="0">
                <a:solidFill>
                  <a:srgbClr val="FFC000"/>
                </a:solidFill>
              </a:rPr>
              <a:t>intersection</a:t>
            </a:r>
            <a:r>
              <a:rPr lang="en-US" dirty="0"/>
              <a:t> of two given sets A and B is a set which consists of all the elements which are common to both A and B.</a:t>
            </a:r>
          </a:p>
          <a:p>
            <a:r>
              <a:rPr lang="en-US" dirty="0"/>
              <a:t>The symbol for denoting intersection of sets is: ‘</a:t>
            </a:r>
            <a:r>
              <a:rPr lang="en-US" b="1" dirty="0">
                <a:solidFill>
                  <a:srgbClr val="FFC000"/>
                </a:solidFill>
              </a:rPr>
              <a:t>∩</a:t>
            </a:r>
            <a:r>
              <a:rPr lang="en-US" dirty="0"/>
              <a:t>’</a:t>
            </a:r>
          </a:p>
          <a:p>
            <a:endParaRPr lang="en-US" dirty="0"/>
          </a:p>
          <a:p>
            <a:r>
              <a:rPr lang="en-US" dirty="0"/>
              <a:t>Example: A = {1, 2, 3, 5, 8},		B = {1, 3, 4, 5, 7}</a:t>
            </a:r>
          </a:p>
          <a:p>
            <a:pPr marL="0" indent="0">
              <a:buNone/>
            </a:pPr>
            <a:r>
              <a:rPr lang="en-US" dirty="0"/>
              <a:t>	A ∩ B = {1, 3, 5}</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28</a:t>
            </a:fld>
            <a:endParaRPr lang="en-US" dirty="0">
              <a:uFillTx/>
            </a:endParaRPr>
          </a:p>
        </p:txBody>
      </p:sp>
    </p:spTree>
    <p:extLst>
      <p:ext uri="{BB962C8B-B14F-4D97-AF65-F5344CB8AC3E}">
        <p14:creationId xmlns:p14="http://schemas.microsoft.com/office/powerpoint/2010/main" val="4088333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p:txBody>
          <a:bodyPr/>
          <a:lstStyle/>
          <a:p>
            <a:r>
              <a:rPr lang="en-US" dirty="0"/>
              <a:t>In our example, F ∩ H would be all teachers that </a:t>
            </a:r>
            <a:r>
              <a:rPr lang="en-US" b="1" dirty="0"/>
              <a:t>play football </a:t>
            </a:r>
            <a:r>
              <a:rPr lang="en-US" b="1" u="sng" dirty="0"/>
              <a:t>AND</a:t>
            </a:r>
            <a:r>
              <a:rPr lang="en-US" dirty="0"/>
              <a:t> </a:t>
            </a:r>
            <a:r>
              <a:rPr lang="en-US" b="1" dirty="0"/>
              <a:t>do equestrian sports</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F ∩ H = {Daphne}</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29</a:t>
            </a:fld>
            <a:endParaRPr lang="en-US" dirty="0">
              <a:uFillTx/>
            </a:endParaRPr>
          </a:p>
        </p:txBody>
      </p:sp>
      <p:sp>
        <p:nvSpPr>
          <p:cNvPr id="17" name="Rectangle 16"/>
          <p:cNvSpPr/>
          <p:nvPr/>
        </p:nvSpPr>
        <p:spPr>
          <a:xfrm>
            <a:off x="1836383" y="2825594"/>
            <a:ext cx="7563777" cy="2909946"/>
          </a:xfrm>
          <a:prstGeom prst="rect">
            <a:avLst/>
          </a:prstGeom>
          <a:ln w="76200">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8" name="Freeform 17"/>
          <p:cNvSpPr/>
          <p:nvPr/>
        </p:nvSpPr>
        <p:spPr>
          <a:xfrm>
            <a:off x="4967834" y="3133907"/>
            <a:ext cx="1369677" cy="2293320"/>
          </a:xfrm>
          <a:custGeom>
            <a:avLst/>
            <a:gdLst>
              <a:gd name="connsiteX0" fmla="*/ 675976 w 1369677"/>
              <a:gd name="connsiteY0" fmla="*/ 0 h 2293320"/>
              <a:gd name="connsiteX1" fmla="*/ 692114 w 1369677"/>
              <a:gd name="connsiteY1" fmla="*/ 8755 h 2293320"/>
              <a:gd name="connsiteX2" fmla="*/ 1369677 w 1369677"/>
              <a:gd name="connsiteY2" fmla="*/ 1146660 h 2293320"/>
              <a:gd name="connsiteX3" fmla="*/ 692114 w 1369677"/>
              <a:gd name="connsiteY3" fmla="*/ 2284565 h 2293320"/>
              <a:gd name="connsiteX4" fmla="*/ 675976 w 1369677"/>
              <a:gd name="connsiteY4" fmla="*/ 2293320 h 2293320"/>
              <a:gd name="connsiteX5" fmla="*/ 660249 w 1369677"/>
              <a:gd name="connsiteY5" fmla="*/ 2284565 h 2293320"/>
              <a:gd name="connsiteX6" fmla="*/ 0 w 1369677"/>
              <a:gd name="connsiteY6" fmla="*/ 1146660 h 2293320"/>
              <a:gd name="connsiteX7" fmla="*/ 660249 w 1369677"/>
              <a:gd name="connsiteY7" fmla="*/ 8755 h 2293320"/>
              <a:gd name="connsiteX8" fmla="*/ 675976 w 1369677"/>
              <a:gd name="connsiteY8" fmla="*/ 0 h 229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77" h="2293320">
                <a:moveTo>
                  <a:pt x="675976" y="0"/>
                </a:moveTo>
                <a:lnTo>
                  <a:pt x="692114" y="8755"/>
                </a:lnTo>
                <a:cubicBezTo>
                  <a:pt x="1100907" y="255361"/>
                  <a:pt x="1369677" y="672984"/>
                  <a:pt x="1369677" y="1146660"/>
                </a:cubicBezTo>
                <a:cubicBezTo>
                  <a:pt x="1369677" y="1620336"/>
                  <a:pt x="1100907" y="2037959"/>
                  <a:pt x="692114" y="2284565"/>
                </a:cubicBezTo>
                <a:lnTo>
                  <a:pt x="675976" y="2293320"/>
                </a:lnTo>
                <a:lnTo>
                  <a:pt x="660249" y="2284565"/>
                </a:lnTo>
                <a:cubicBezTo>
                  <a:pt x="261902" y="2037959"/>
                  <a:pt x="0" y="1620336"/>
                  <a:pt x="0" y="1146660"/>
                </a:cubicBezTo>
                <a:cubicBezTo>
                  <a:pt x="0" y="672984"/>
                  <a:pt x="261902" y="255361"/>
                  <a:pt x="660249" y="8755"/>
                </a:cubicBezTo>
                <a:lnTo>
                  <a:pt x="675976" y="0"/>
                </a:lnTo>
                <a:close/>
              </a:path>
            </a:pathLst>
          </a:custGeom>
          <a:solidFill>
            <a:srgbClr val="00B0F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19" name="Freeform 18"/>
          <p:cNvSpPr/>
          <p:nvPr/>
        </p:nvSpPr>
        <p:spPr>
          <a:xfrm>
            <a:off x="3263901" y="2908300"/>
            <a:ext cx="2379909" cy="2744534"/>
          </a:xfrm>
          <a:custGeom>
            <a:avLst/>
            <a:gdLst>
              <a:gd name="connsiteX0" fmla="*/ 1536805 w 2379909"/>
              <a:gd name="connsiteY0" fmla="*/ 0 h 2744534"/>
              <a:gd name="connsiteX1" fmla="*/ 2269338 w 2379909"/>
              <a:gd name="connsiteY1" fmla="*/ 165625 h 2744534"/>
              <a:gd name="connsiteX2" fmla="*/ 2379909 w 2379909"/>
              <a:gd name="connsiteY2" fmla="*/ 225607 h 2744534"/>
              <a:gd name="connsiteX3" fmla="*/ 2364182 w 2379909"/>
              <a:gd name="connsiteY3" fmla="*/ 234362 h 2744534"/>
              <a:gd name="connsiteX4" fmla="*/ 1703933 w 2379909"/>
              <a:gd name="connsiteY4" fmla="*/ 1372267 h 2744534"/>
              <a:gd name="connsiteX5" fmla="*/ 2364182 w 2379909"/>
              <a:gd name="connsiteY5" fmla="*/ 2510172 h 2744534"/>
              <a:gd name="connsiteX6" fmla="*/ 2379909 w 2379909"/>
              <a:gd name="connsiteY6" fmla="*/ 2518927 h 2744534"/>
              <a:gd name="connsiteX7" fmla="*/ 2269338 w 2379909"/>
              <a:gd name="connsiteY7" fmla="*/ 2578909 h 2744534"/>
              <a:gd name="connsiteX8" fmla="*/ 1536805 w 2379909"/>
              <a:gd name="connsiteY8" fmla="*/ 2744534 h 2744534"/>
              <a:gd name="connsiteX9" fmla="*/ 0 w 2379909"/>
              <a:gd name="connsiteY9" fmla="*/ 1372267 h 2744534"/>
              <a:gd name="connsiteX10" fmla="*/ 1536805 w 2379909"/>
              <a:gd name="connsiteY10" fmla="*/ 0 h 274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9909" h="2744534">
                <a:moveTo>
                  <a:pt x="1536805" y="0"/>
                </a:moveTo>
                <a:cubicBezTo>
                  <a:pt x="1802041" y="0"/>
                  <a:pt x="2051583" y="59999"/>
                  <a:pt x="2269338" y="165625"/>
                </a:cubicBezTo>
                <a:lnTo>
                  <a:pt x="2379909" y="225607"/>
                </a:lnTo>
                <a:lnTo>
                  <a:pt x="2364182" y="234362"/>
                </a:lnTo>
                <a:cubicBezTo>
                  <a:pt x="1965835" y="480968"/>
                  <a:pt x="1703933" y="898591"/>
                  <a:pt x="1703933" y="1372267"/>
                </a:cubicBezTo>
                <a:cubicBezTo>
                  <a:pt x="1703933" y="1845943"/>
                  <a:pt x="1965835" y="2263566"/>
                  <a:pt x="2364182" y="2510172"/>
                </a:cubicBezTo>
                <a:lnTo>
                  <a:pt x="2379909" y="2518927"/>
                </a:lnTo>
                <a:lnTo>
                  <a:pt x="2269338" y="2578909"/>
                </a:lnTo>
                <a:cubicBezTo>
                  <a:pt x="2051583" y="2684536"/>
                  <a:pt x="1802041" y="2744534"/>
                  <a:pt x="1536805" y="2744534"/>
                </a:cubicBezTo>
                <a:cubicBezTo>
                  <a:pt x="688051" y="2744534"/>
                  <a:pt x="0" y="2130149"/>
                  <a:pt x="0" y="1372267"/>
                </a:cubicBezTo>
                <a:cubicBezTo>
                  <a:pt x="0" y="614385"/>
                  <a:pt x="688051" y="0"/>
                  <a:pt x="1536805" y="0"/>
                </a:cubicBezTo>
                <a:close/>
              </a:path>
            </a:pathLst>
          </a:custGeom>
          <a:solidFill>
            <a:srgbClr val="00B050">
              <a:alpha val="91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20" name="Freeform 19"/>
          <p:cNvSpPr/>
          <p:nvPr/>
        </p:nvSpPr>
        <p:spPr>
          <a:xfrm>
            <a:off x="5643810" y="2908300"/>
            <a:ext cx="2319091" cy="2744534"/>
          </a:xfrm>
          <a:custGeom>
            <a:avLst/>
            <a:gdLst>
              <a:gd name="connsiteX0" fmla="*/ 821558 w 2319091"/>
              <a:gd name="connsiteY0" fmla="*/ 0 h 2744534"/>
              <a:gd name="connsiteX1" fmla="*/ 2319091 w 2319091"/>
              <a:gd name="connsiteY1" fmla="*/ 1372267 h 2744534"/>
              <a:gd name="connsiteX2" fmla="*/ 821558 w 2319091"/>
              <a:gd name="connsiteY2" fmla="*/ 2744534 h 2744534"/>
              <a:gd name="connsiteX3" fmla="*/ 107744 w 2319091"/>
              <a:gd name="connsiteY3" fmla="*/ 2578909 h 2744534"/>
              <a:gd name="connsiteX4" fmla="*/ 0 w 2319091"/>
              <a:gd name="connsiteY4" fmla="*/ 2518927 h 2744534"/>
              <a:gd name="connsiteX5" fmla="*/ 16138 w 2319091"/>
              <a:gd name="connsiteY5" fmla="*/ 2510172 h 2744534"/>
              <a:gd name="connsiteX6" fmla="*/ 693701 w 2319091"/>
              <a:gd name="connsiteY6" fmla="*/ 1372267 h 2744534"/>
              <a:gd name="connsiteX7" fmla="*/ 16138 w 2319091"/>
              <a:gd name="connsiteY7" fmla="*/ 234362 h 2744534"/>
              <a:gd name="connsiteX8" fmla="*/ 0 w 2319091"/>
              <a:gd name="connsiteY8" fmla="*/ 225607 h 2744534"/>
              <a:gd name="connsiteX9" fmla="*/ 107744 w 2319091"/>
              <a:gd name="connsiteY9" fmla="*/ 165625 h 2744534"/>
              <a:gd name="connsiteX10" fmla="*/ 821558 w 2319091"/>
              <a:gd name="connsiteY10" fmla="*/ 0 h 274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9091" h="2744534">
                <a:moveTo>
                  <a:pt x="821558" y="0"/>
                </a:moveTo>
                <a:cubicBezTo>
                  <a:pt x="1648622" y="0"/>
                  <a:pt x="2319091" y="614385"/>
                  <a:pt x="2319091" y="1372267"/>
                </a:cubicBezTo>
                <a:cubicBezTo>
                  <a:pt x="2319091" y="2130149"/>
                  <a:pt x="1648622" y="2744534"/>
                  <a:pt x="821558" y="2744534"/>
                </a:cubicBezTo>
                <a:cubicBezTo>
                  <a:pt x="563100" y="2744534"/>
                  <a:pt x="319935" y="2684536"/>
                  <a:pt x="107744" y="2578909"/>
                </a:cubicBezTo>
                <a:lnTo>
                  <a:pt x="0" y="2518927"/>
                </a:lnTo>
                <a:lnTo>
                  <a:pt x="16138" y="2510172"/>
                </a:lnTo>
                <a:cubicBezTo>
                  <a:pt x="424931" y="2263566"/>
                  <a:pt x="693701" y="1845943"/>
                  <a:pt x="693701" y="1372267"/>
                </a:cubicBezTo>
                <a:cubicBezTo>
                  <a:pt x="693701" y="898591"/>
                  <a:pt x="424931" y="480968"/>
                  <a:pt x="16138" y="234362"/>
                </a:cubicBezTo>
                <a:lnTo>
                  <a:pt x="0" y="225607"/>
                </a:lnTo>
                <a:lnTo>
                  <a:pt x="107744" y="165625"/>
                </a:lnTo>
                <a:cubicBezTo>
                  <a:pt x="319935" y="59999"/>
                  <a:pt x="563100" y="0"/>
                  <a:pt x="821558" y="0"/>
                </a:cubicBezTo>
                <a:close/>
              </a:path>
            </a:pathLst>
          </a:custGeom>
          <a:solidFill>
            <a:srgbClr val="0070C0"/>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21" name="TextBox 20"/>
          <p:cNvSpPr txBox="1"/>
          <p:nvPr/>
        </p:nvSpPr>
        <p:spPr>
          <a:xfrm>
            <a:off x="3890974" y="3565281"/>
            <a:ext cx="564578" cy="369332"/>
          </a:xfrm>
          <a:prstGeom prst="rect">
            <a:avLst/>
          </a:prstGeom>
        </p:spPr>
        <p:txBody>
          <a:bodyPr wrap="none" rtlCol="0">
            <a:spAutoFit/>
          </a:bodyPr>
          <a:lstStyle/>
          <a:p>
            <a:r>
              <a:rPr lang="en-US" dirty="0"/>
              <a:t>Bas</a:t>
            </a:r>
          </a:p>
        </p:txBody>
      </p:sp>
      <p:sp>
        <p:nvSpPr>
          <p:cNvPr id="22" name="TextBox 21"/>
          <p:cNvSpPr txBox="1"/>
          <p:nvPr/>
        </p:nvSpPr>
        <p:spPr>
          <a:xfrm>
            <a:off x="3660664" y="4543073"/>
            <a:ext cx="995785" cy="369332"/>
          </a:xfrm>
          <a:prstGeom prst="rect">
            <a:avLst/>
          </a:prstGeom>
        </p:spPr>
        <p:txBody>
          <a:bodyPr wrap="none" rtlCol="0">
            <a:spAutoFit/>
          </a:bodyPr>
          <a:lstStyle/>
          <a:p>
            <a:r>
              <a:rPr lang="en-US" dirty="0"/>
              <a:t>Casper</a:t>
            </a:r>
          </a:p>
        </p:txBody>
      </p:sp>
      <p:sp>
        <p:nvSpPr>
          <p:cNvPr id="23" name="TextBox 22"/>
          <p:cNvSpPr txBox="1"/>
          <p:nvPr/>
        </p:nvSpPr>
        <p:spPr>
          <a:xfrm>
            <a:off x="5066679" y="4098102"/>
            <a:ext cx="1103187" cy="369332"/>
          </a:xfrm>
          <a:prstGeom prst="rect">
            <a:avLst/>
          </a:prstGeom>
        </p:spPr>
        <p:txBody>
          <a:bodyPr wrap="none" rtlCol="0">
            <a:spAutoFit/>
          </a:bodyPr>
          <a:lstStyle/>
          <a:p>
            <a:r>
              <a:rPr lang="en-US" dirty="0"/>
              <a:t>Daphne</a:t>
            </a:r>
          </a:p>
        </p:txBody>
      </p:sp>
      <p:sp>
        <p:nvSpPr>
          <p:cNvPr id="24" name="TextBox 23"/>
          <p:cNvSpPr txBox="1"/>
          <p:nvPr/>
        </p:nvSpPr>
        <p:spPr>
          <a:xfrm>
            <a:off x="6519884" y="3565281"/>
            <a:ext cx="620683" cy="369332"/>
          </a:xfrm>
          <a:prstGeom prst="rect">
            <a:avLst/>
          </a:prstGeom>
        </p:spPr>
        <p:txBody>
          <a:bodyPr wrap="none" rtlCol="0">
            <a:spAutoFit/>
          </a:bodyPr>
          <a:lstStyle/>
          <a:p>
            <a:r>
              <a:rPr lang="en-US" dirty="0"/>
              <a:t>Elke</a:t>
            </a:r>
          </a:p>
        </p:txBody>
      </p:sp>
      <p:sp>
        <p:nvSpPr>
          <p:cNvPr id="25" name="TextBox 24"/>
          <p:cNvSpPr txBox="1"/>
          <p:nvPr/>
        </p:nvSpPr>
        <p:spPr>
          <a:xfrm>
            <a:off x="6698830" y="4471834"/>
            <a:ext cx="713657" cy="369332"/>
          </a:xfrm>
          <a:prstGeom prst="rect">
            <a:avLst/>
          </a:prstGeom>
        </p:spPr>
        <p:txBody>
          <a:bodyPr wrap="none" rtlCol="0">
            <a:spAutoFit/>
          </a:bodyPr>
          <a:lstStyle/>
          <a:p>
            <a:r>
              <a:rPr lang="en-US" dirty="0"/>
              <a:t>Floor</a:t>
            </a:r>
          </a:p>
        </p:txBody>
      </p:sp>
      <p:sp>
        <p:nvSpPr>
          <p:cNvPr id="26" name="TextBox 25"/>
          <p:cNvSpPr txBox="1"/>
          <p:nvPr/>
        </p:nvSpPr>
        <p:spPr>
          <a:xfrm>
            <a:off x="3114718" y="2954017"/>
            <a:ext cx="409086" cy="646331"/>
          </a:xfrm>
          <a:prstGeom prst="rect">
            <a:avLst/>
          </a:prstGeom>
        </p:spPr>
        <p:txBody>
          <a:bodyPr wrap="none" rtlCol="0">
            <a:spAutoFit/>
          </a:bodyPr>
          <a:lstStyle/>
          <a:p>
            <a:r>
              <a:rPr lang="en-US" sz="3600" dirty="0"/>
              <a:t>F</a:t>
            </a:r>
          </a:p>
        </p:txBody>
      </p:sp>
      <p:sp>
        <p:nvSpPr>
          <p:cNvPr id="27" name="TextBox 26"/>
          <p:cNvSpPr txBox="1"/>
          <p:nvPr/>
        </p:nvSpPr>
        <p:spPr>
          <a:xfrm>
            <a:off x="7623381" y="2954017"/>
            <a:ext cx="500458" cy="646331"/>
          </a:xfrm>
          <a:prstGeom prst="rect">
            <a:avLst/>
          </a:prstGeom>
        </p:spPr>
        <p:txBody>
          <a:bodyPr wrap="none" rtlCol="0">
            <a:spAutoFit/>
          </a:bodyPr>
          <a:lstStyle/>
          <a:p>
            <a:r>
              <a:rPr lang="en-US" sz="3600" dirty="0"/>
              <a:t>H</a:t>
            </a:r>
          </a:p>
        </p:txBody>
      </p:sp>
      <p:sp>
        <p:nvSpPr>
          <p:cNvPr id="28" name="TextBox 27"/>
          <p:cNvSpPr txBox="1"/>
          <p:nvPr/>
        </p:nvSpPr>
        <p:spPr>
          <a:xfrm>
            <a:off x="7873610" y="5057895"/>
            <a:ext cx="957313" cy="369332"/>
          </a:xfrm>
          <a:prstGeom prst="rect">
            <a:avLst/>
          </a:prstGeom>
        </p:spPr>
        <p:txBody>
          <a:bodyPr wrap="none" rtlCol="0">
            <a:spAutoFit/>
          </a:bodyPr>
          <a:lstStyle/>
          <a:p>
            <a:r>
              <a:rPr lang="en-US" dirty="0" err="1"/>
              <a:t>Aninka</a:t>
            </a:r>
            <a:endParaRPr lang="en-US" dirty="0"/>
          </a:p>
        </p:txBody>
      </p:sp>
      <p:sp>
        <p:nvSpPr>
          <p:cNvPr id="29" name="TextBox 28"/>
          <p:cNvSpPr txBox="1"/>
          <p:nvPr/>
        </p:nvSpPr>
        <p:spPr>
          <a:xfrm>
            <a:off x="8915474" y="2810741"/>
            <a:ext cx="381836" cy="646331"/>
          </a:xfrm>
          <a:prstGeom prst="rect">
            <a:avLst/>
          </a:prstGeom>
        </p:spPr>
        <p:txBody>
          <a:bodyPr wrap="none" rtlCol="0">
            <a:spAutoFit/>
          </a:bodyPr>
          <a:lstStyle/>
          <a:p>
            <a:r>
              <a:rPr lang="en-US" sz="3600" dirty="0"/>
              <a:t>T</a:t>
            </a:r>
          </a:p>
        </p:txBody>
      </p:sp>
    </p:spTree>
    <p:extLst>
      <p:ext uri="{BB962C8B-B14F-4D97-AF65-F5344CB8AC3E}">
        <p14:creationId xmlns:p14="http://schemas.microsoft.com/office/powerpoint/2010/main" val="402420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 dur="500"/>
                                        <p:tgtEl>
                                          <p:spTgt spid="3">
                                            <p:txEl>
                                              <p:pRg st="8" end="8"/>
                                            </p:txEl>
                                          </p:spTgt>
                                        </p:tgtEl>
                                      </p:cBhvr>
                                    </p:animEffec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2000" fill="hold"/>
                                        <p:tgtEl>
                                          <p:spTgt spid="18"/>
                                        </p:tgtEl>
                                        <p:attrNameLst>
                                          <p:attrName>fillcolor</p:attrName>
                                        </p:attrNameLst>
                                      </p:cBhvr>
                                      <p:to>
                                        <a:srgbClr val="FFC000"/>
                                      </p:to>
                                    </p:animClr>
                                    <p:set>
                                      <p:cBhvr>
                                        <p:cTn id="11" dur="2000" fill="hold"/>
                                        <p:tgtEl>
                                          <p:spTgt spid="18"/>
                                        </p:tgtEl>
                                        <p:attrNameLst>
                                          <p:attrName>fill.type</p:attrName>
                                        </p:attrNameLst>
                                      </p:cBhvr>
                                      <p:to>
                                        <p:strVal val="solid"/>
                                      </p:to>
                                    </p:set>
                                    <p:set>
                                      <p:cBhvr>
                                        <p:cTn id="12" dur="2000" fill="hold"/>
                                        <p:tgtEl>
                                          <p:spTgt spid="1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20"/>
                                        </p:tgtEl>
                                        <p:attrNameLst>
                                          <p:attrName>fillcolor</p:attrName>
                                        </p:attrNameLst>
                                      </p:cBhvr>
                                      <p:to>
                                        <a:srgbClr val="D8D8D8"/>
                                      </p:to>
                                    </p:animClr>
                                    <p:set>
                                      <p:cBhvr>
                                        <p:cTn id="15" dur="2000" fill="hold"/>
                                        <p:tgtEl>
                                          <p:spTgt spid="20"/>
                                        </p:tgtEl>
                                        <p:attrNameLst>
                                          <p:attrName>fill.type</p:attrName>
                                        </p:attrNameLst>
                                      </p:cBhvr>
                                      <p:to>
                                        <p:strVal val="solid"/>
                                      </p:to>
                                    </p:set>
                                    <p:set>
                                      <p:cBhvr>
                                        <p:cTn id="16" dur="2000" fill="hold"/>
                                        <p:tgtEl>
                                          <p:spTgt spid="2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9"/>
                                        </p:tgtEl>
                                        <p:attrNameLst>
                                          <p:attrName>fillcolor</p:attrName>
                                        </p:attrNameLst>
                                      </p:cBhvr>
                                      <p:to>
                                        <a:srgbClr val="D8D8D8"/>
                                      </p:to>
                                    </p:animClr>
                                    <p:set>
                                      <p:cBhvr>
                                        <p:cTn id="19" dur="2000" fill="hold"/>
                                        <p:tgtEl>
                                          <p:spTgt spid="19"/>
                                        </p:tgtEl>
                                        <p:attrNameLst>
                                          <p:attrName>fill.type</p:attrName>
                                        </p:attrNameLst>
                                      </p:cBhvr>
                                      <p:to>
                                        <p:strVal val="solid"/>
                                      </p:to>
                                    </p:set>
                                    <p:set>
                                      <p:cBhvr>
                                        <p:cTn id="20" dur="2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1160" y="807391"/>
            <a:ext cx="11496878" cy="1400530"/>
          </a:xfrm>
          <a:noFill/>
        </p:spPr>
        <p:txBody>
          <a:bodyPr/>
          <a:lstStyle/>
          <a:p>
            <a:r>
              <a:rPr lang="en-US" sz="2800" dirty="0"/>
              <a:t>Overview of this lesson:</a:t>
            </a:r>
            <a:br>
              <a:rPr lang="en-US" dirty="0"/>
            </a:br>
            <a:r>
              <a:rPr lang="en-US" dirty="0"/>
              <a:t>	Sets</a:t>
            </a:r>
            <a:endParaRPr lang="en-US" sz="2800" dirty="0"/>
          </a:p>
        </p:txBody>
      </p:sp>
      <p:sp>
        <p:nvSpPr>
          <p:cNvPr id="3" name="Tijdelijke aanduiding voor inhoud 2"/>
          <p:cNvSpPr>
            <a:spLocks noGrp="1"/>
          </p:cNvSpPr>
          <p:nvPr>
            <p:ph idx="1"/>
          </p:nvPr>
        </p:nvSpPr>
        <p:spPr>
          <a:xfrm>
            <a:off x="785827" y="2366565"/>
            <a:ext cx="9985812" cy="3835488"/>
          </a:xfrm>
        </p:spPr>
        <p:txBody>
          <a:bodyPr>
            <a:normAutofit fontScale="92500" lnSpcReduction="20000"/>
          </a:bodyPr>
          <a:lstStyle/>
          <a:p>
            <a:r>
              <a:rPr lang="en-US" dirty="0"/>
              <a:t>Learning objectives:</a:t>
            </a:r>
          </a:p>
          <a:p>
            <a:pPr lvl="1"/>
            <a:r>
              <a:rPr lang="en-US" dirty="0"/>
              <a:t>Give brief introduction to sets and sets memberships  and how to use a proper notation to represent them.</a:t>
            </a:r>
          </a:p>
          <a:p>
            <a:pPr lvl="1"/>
            <a:r>
              <a:rPr lang="en-US" dirty="0"/>
              <a:t>Learn about relations between the sets (equality, subset, proper subset).</a:t>
            </a:r>
          </a:p>
          <a:p>
            <a:pPr lvl="1"/>
            <a:r>
              <a:rPr lang="en-US" dirty="0"/>
              <a:t>Understand sets cardinality, powerset and Cartesian product.</a:t>
            </a:r>
          </a:p>
          <a:p>
            <a:pPr lvl="1"/>
            <a:endParaRPr lang="en-US" dirty="0"/>
          </a:p>
          <a:p>
            <a:r>
              <a:rPr lang="en-US" dirty="0"/>
              <a:t>At the end of the lesson a student should be able to:</a:t>
            </a:r>
          </a:p>
          <a:p>
            <a:pPr lvl="1"/>
            <a:r>
              <a:rPr lang="en-US" dirty="0"/>
              <a:t>Describe memberships of sets and relations between sets.</a:t>
            </a:r>
          </a:p>
          <a:p>
            <a:pPr lvl="1"/>
            <a:r>
              <a:rPr lang="en-US" dirty="0"/>
              <a:t>Determine the cardinality of a given set.</a:t>
            </a:r>
          </a:p>
          <a:p>
            <a:pPr lvl="1"/>
            <a:r>
              <a:rPr lang="en-US" dirty="0"/>
              <a:t>Perform the operations of union, intersection, complement, and difference on sets using proper notation.</a:t>
            </a:r>
          </a:p>
          <a:p>
            <a:pPr lvl="1"/>
            <a:r>
              <a:rPr lang="en-GB" dirty="0"/>
              <a:t>Be able to draw and interpret Venn diagrams of set relations and operations.</a:t>
            </a:r>
            <a:endParaRPr lang="en-US" dirty="0"/>
          </a:p>
        </p:txBody>
      </p:sp>
      <p:sp>
        <p:nvSpPr>
          <p:cNvPr id="4" name="Tijdelijke aanduiding voor dianummer 3"/>
          <p:cNvSpPr>
            <a:spLocks noGrp="1"/>
          </p:cNvSpPr>
          <p:nvPr>
            <p:ph type="sldNum" sz="quarter" idx="12"/>
          </p:nvPr>
        </p:nvSpPr>
        <p:spPr/>
        <p:txBody>
          <a:bodyPr/>
          <a:lstStyle/>
          <a:p>
            <a:fld id="{D57F1E4F-1CFF-5643-939E-02111984F565}" type="slidenum">
              <a:rPr lang="en-US" smtClean="0">
                <a:uFillTx/>
              </a:rPr>
              <a:t>3</a:t>
            </a:fld>
            <a:endParaRPr lang="en-US" dirty="0">
              <a:uFillTx/>
            </a:endParaRPr>
          </a:p>
        </p:txBody>
      </p:sp>
    </p:spTree>
    <p:extLst>
      <p:ext uri="{BB962C8B-B14F-4D97-AF65-F5344CB8AC3E}">
        <p14:creationId xmlns:p14="http://schemas.microsoft.com/office/powerpoint/2010/main" val="2680852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Disjoint sets</a:t>
            </a:r>
          </a:p>
        </p:txBody>
      </p:sp>
      <p:sp>
        <p:nvSpPr>
          <p:cNvPr id="3" name="Content Placeholder 2"/>
          <p:cNvSpPr>
            <a:spLocks noGrp="1"/>
          </p:cNvSpPr>
          <p:nvPr>
            <p:ph idx="1"/>
          </p:nvPr>
        </p:nvSpPr>
        <p:spPr/>
        <p:txBody>
          <a:bodyPr/>
          <a:lstStyle/>
          <a:p>
            <a:r>
              <a:rPr lang="en-US" dirty="0"/>
              <a:t>Definition: Two sets are </a:t>
            </a:r>
            <a:r>
              <a:rPr lang="en-US" b="1" dirty="0">
                <a:solidFill>
                  <a:srgbClr val="FFC000"/>
                </a:solidFill>
              </a:rPr>
              <a:t>disjoint</a:t>
            </a:r>
            <a:r>
              <a:rPr lang="en-US" dirty="0">
                <a:solidFill>
                  <a:srgbClr val="FFC000"/>
                </a:solidFill>
              </a:rPr>
              <a:t> </a:t>
            </a:r>
            <a:r>
              <a:rPr lang="en-US" dirty="0"/>
              <a:t>sets if their </a:t>
            </a:r>
            <a:r>
              <a:rPr lang="en-US" b="1" dirty="0"/>
              <a:t>intersection</a:t>
            </a:r>
            <a:r>
              <a:rPr lang="en-US" dirty="0"/>
              <a:t> is the </a:t>
            </a:r>
            <a:r>
              <a:rPr lang="en-US" u="sng" dirty="0"/>
              <a:t>empty set</a:t>
            </a:r>
            <a:r>
              <a:rPr lang="en-US" dirty="0"/>
              <a:t>.</a:t>
            </a:r>
          </a:p>
          <a:p>
            <a:r>
              <a:rPr lang="en-US" dirty="0"/>
              <a:t>Example:</a:t>
            </a:r>
          </a:p>
          <a:p>
            <a:pPr marL="0" indent="0">
              <a:buNone/>
            </a:pPr>
            <a:r>
              <a:rPr lang="en-US" dirty="0"/>
              <a:t>	A = {1, 3, 5}			B = {2, 4}</a:t>
            </a:r>
          </a:p>
          <a:p>
            <a:pPr marL="0" indent="0">
              <a:buNone/>
            </a:pPr>
            <a:r>
              <a:rPr lang="en-US" dirty="0"/>
              <a:t>	Sets A and B are disjoint as A ∩ B = ∅</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30</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444" y="4150658"/>
            <a:ext cx="3438038" cy="2223264"/>
          </a:xfrm>
          <a:prstGeom prst="rect">
            <a:avLst/>
          </a:prstGeom>
        </p:spPr>
      </p:pic>
    </p:spTree>
    <p:extLst>
      <p:ext uri="{BB962C8B-B14F-4D97-AF65-F5344CB8AC3E}">
        <p14:creationId xmlns:p14="http://schemas.microsoft.com/office/powerpoint/2010/main" val="2394429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3" name="Content Placeholder 2"/>
          <p:cNvSpPr>
            <a:spLocks noGrp="1"/>
          </p:cNvSpPr>
          <p:nvPr>
            <p:ph idx="1"/>
          </p:nvPr>
        </p:nvSpPr>
        <p:spPr/>
        <p:txBody>
          <a:bodyPr>
            <a:normAutofit/>
          </a:bodyPr>
          <a:lstStyle/>
          <a:p>
            <a:r>
              <a:rPr lang="en-US" dirty="0"/>
              <a:t>Definition: (Set) </a:t>
            </a:r>
            <a:r>
              <a:rPr lang="en-US" b="1" dirty="0">
                <a:solidFill>
                  <a:srgbClr val="FFC000"/>
                </a:solidFill>
              </a:rPr>
              <a:t>difference</a:t>
            </a:r>
            <a:r>
              <a:rPr lang="en-US" dirty="0"/>
              <a:t> of two sets A and B is the largest subset of set A such that none of its elements are members of set B.</a:t>
            </a:r>
          </a:p>
          <a:p>
            <a:r>
              <a:rPr lang="en-US" dirty="0"/>
              <a:t>All elements of the first set, that are not the elements of the second.</a:t>
            </a:r>
          </a:p>
          <a:p>
            <a:r>
              <a:rPr lang="en-US" dirty="0"/>
              <a:t>The symbol for denoting (set) difference is: ‘</a:t>
            </a:r>
            <a:r>
              <a:rPr lang="en-US" b="1" dirty="0">
                <a:solidFill>
                  <a:srgbClr val="FFC000"/>
                </a:solidFill>
              </a:rPr>
              <a:t>-</a:t>
            </a:r>
            <a:r>
              <a:rPr lang="en-US" dirty="0"/>
              <a:t>’</a:t>
            </a:r>
          </a:p>
          <a:p>
            <a:endParaRPr lang="en-US" dirty="0"/>
          </a:p>
          <a:p>
            <a:r>
              <a:rPr lang="en-US" dirty="0"/>
              <a:t>Example: A = {1, 2, 3, 5, 8},		B = {1, 3, 4, 5, 7}</a:t>
            </a:r>
          </a:p>
          <a:p>
            <a:pPr marL="0" indent="0">
              <a:buNone/>
            </a:pPr>
            <a:r>
              <a:rPr lang="en-US" dirty="0"/>
              <a:t>	A – B = {2, 8}</a:t>
            </a:r>
          </a:p>
          <a:p>
            <a:pPr marL="0" indent="0">
              <a:buNone/>
            </a:pPr>
            <a:r>
              <a:rPr lang="en-US" dirty="0"/>
              <a:t>	B – A = {4, 7}</a:t>
            </a:r>
          </a:p>
          <a:p>
            <a:r>
              <a:rPr lang="en-US" dirty="0"/>
              <a:t>Note: A – B ≠ B – A</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31</a:t>
            </a:fld>
            <a:endParaRPr lang="en-US" dirty="0">
              <a:uFillTx/>
            </a:endParaRPr>
          </a:p>
        </p:txBody>
      </p:sp>
    </p:spTree>
    <p:extLst>
      <p:ext uri="{BB962C8B-B14F-4D97-AF65-F5344CB8AC3E}">
        <p14:creationId xmlns:p14="http://schemas.microsoft.com/office/powerpoint/2010/main" val="3479576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3" name="Content Placeholder 2"/>
          <p:cNvSpPr>
            <a:spLocks noGrp="1"/>
          </p:cNvSpPr>
          <p:nvPr>
            <p:ph idx="1"/>
          </p:nvPr>
        </p:nvSpPr>
        <p:spPr/>
        <p:txBody>
          <a:bodyPr/>
          <a:lstStyle/>
          <a:p>
            <a:r>
              <a:rPr lang="en-US" dirty="0"/>
              <a:t>In our example, F - H would be all teachers that </a:t>
            </a:r>
            <a:r>
              <a:rPr lang="en-US" b="1" dirty="0"/>
              <a:t>only play football </a:t>
            </a:r>
            <a:r>
              <a:rPr lang="en-US" b="1" u="sng" dirty="0"/>
              <a:t>AND</a:t>
            </a:r>
            <a:r>
              <a:rPr lang="en-US" dirty="0"/>
              <a:t> </a:t>
            </a:r>
            <a:r>
              <a:rPr lang="en-US" b="1" dirty="0"/>
              <a:t>do NOT DO equestrian sports</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F - H = {Bas, Casper}</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32</a:t>
            </a:fld>
            <a:endParaRPr lang="en-US" dirty="0">
              <a:uFillTx/>
            </a:endParaRPr>
          </a:p>
        </p:txBody>
      </p:sp>
      <p:sp>
        <p:nvSpPr>
          <p:cNvPr id="17" name="Rectangle 16"/>
          <p:cNvSpPr/>
          <p:nvPr/>
        </p:nvSpPr>
        <p:spPr>
          <a:xfrm>
            <a:off x="1836383" y="2825594"/>
            <a:ext cx="7563777" cy="2909946"/>
          </a:xfrm>
          <a:prstGeom prst="rect">
            <a:avLst/>
          </a:prstGeom>
          <a:ln w="76200">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8" name="Freeform 17"/>
          <p:cNvSpPr/>
          <p:nvPr/>
        </p:nvSpPr>
        <p:spPr>
          <a:xfrm>
            <a:off x="4967834" y="3133907"/>
            <a:ext cx="1369677" cy="2293320"/>
          </a:xfrm>
          <a:custGeom>
            <a:avLst/>
            <a:gdLst>
              <a:gd name="connsiteX0" fmla="*/ 675976 w 1369677"/>
              <a:gd name="connsiteY0" fmla="*/ 0 h 2293320"/>
              <a:gd name="connsiteX1" fmla="*/ 692114 w 1369677"/>
              <a:gd name="connsiteY1" fmla="*/ 8755 h 2293320"/>
              <a:gd name="connsiteX2" fmla="*/ 1369677 w 1369677"/>
              <a:gd name="connsiteY2" fmla="*/ 1146660 h 2293320"/>
              <a:gd name="connsiteX3" fmla="*/ 692114 w 1369677"/>
              <a:gd name="connsiteY3" fmla="*/ 2284565 h 2293320"/>
              <a:gd name="connsiteX4" fmla="*/ 675976 w 1369677"/>
              <a:gd name="connsiteY4" fmla="*/ 2293320 h 2293320"/>
              <a:gd name="connsiteX5" fmla="*/ 660249 w 1369677"/>
              <a:gd name="connsiteY5" fmla="*/ 2284565 h 2293320"/>
              <a:gd name="connsiteX6" fmla="*/ 0 w 1369677"/>
              <a:gd name="connsiteY6" fmla="*/ 1146660 h 2293320"/>
              <a:gd name="connsiteX7" fmla="*/ 660249 w 1369677"/>
              <a:gd name="connsiteY7" fmla="*/ 8755 h 2293320"/>
              <a:gd name="connsiteX8" fmla="*/ 675976 w 1369677"/>
              <a:gd name="connsiteY8" fmla="*/ 0 h 229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77" h="2293320">
                <a:moveTo>
                  <a:pt x="675976" y="0"/>
                </a:moveTo>
                <a:lnTo>
                  <a:pt x="692114" y="8755"/>
                </a:lnTo>
                <a:cubicBezTo>
                  <a:pt x="1100907" y="255361"/>
                  <a:pt x="1369677" y="672984"/>
                  <a:pt x="1369677" y="1146660"/>
                </a:cubicBezTo>
                <a:cubicBezTo>
                  <a:pt x="1369677" y="1620336"/>
                  <a:pt x="1100907" y="2037959"/>
                  <a:pt x="692114" y="2284565"/>
                </a:cubicBezTo>
                <a:lnTo>
                  <a:pt x="675976" y="2293320"/>
                </a:lnTo>
                <a:lnTo>
                  <a:pt x="660249" y="2284565"/>
                </a:lnTo>
                <a:cubicBezTo>
                  <a:pt x="261902" y="2037959"/>
                  <a:pt x="0" y="1620336"/>
                  <a:pt x="0" y="1146660"/>
                </a:cubicBezTo>
                <a:cubicBezTo>
                  <a:pt x="0" y="672984"/>
                  <a:pt x="261902" y="255361"/>
                  <a:pt x="660249" y="8755"/>
                </a:cubicBezTo>
                <a:lnTo>
                  <a:pt x="675976" y="0"/>
                </a:lnTo>
                <a:close/>
              </a:path>
            </a:pathLst>
          </a:custGeom>
          <a:solidFill>
            <a:srgbClr val="00B0F0">
              <a:alpha val="8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19" name="Freeform 18"/>
          <p:cNvSpPr/>
          <p:nvPr/>
        </p:nvSpPr>
        <p:spPr>
          <a:xfrm>
            <a:off x="3263901" y="2908300"/>
            <a:ext cx="2379909" cy="2744534"/>
          </a:xfrm>
          <a:custGeom>
            <a:avLst/>
            <a:gdLst>
              <a:gd name="connsiteX0" fmla="*/ 1536805 w 2379909"/>
              <a:gd name="connsiteY0" fmla="*/ 0 h 2744534"/>
              <a:gd name="connsiteX1" fmla="*/ 2269338 w 2379909"/>
              <a:gd name="connsiteY1" fmla="*/ 165625 h 2744534"/>
              <a:gd name="connsiteX2" fmla="*/ 2379909 w 2379909"/>
              <a:gd name="connsiteY2" fmla="*/ 225607 h 2744534"/>
              <a:gd name="connsiteX3" fmla="*/ 2364182 w 2379909"/>
              <a:gd name="connsiteY3" fmla="*/ 234362 h 2744534"/>
              <a:gd name="connsiteX4" fmla="*/ 1703933 w 2379909"/>
              <a:gd name="connsiteY4" fmla="*/ 1372267 h 2744534"/>
              <a:gd name="connsiteX5" fmla="*/ 2364182 w 2379909"/>
              <a:gd name="connsiteY5" fmla="*/ 2510172 h 2744534"/>
              <a:gd name="connsiteX6" fmla="*/ 2379909 w 2379909"/>
              <a:gd name="connsiteY6" fmla="*/ 2518927 h 2744534"/>
              <a:gd name="connsiteX7" fmla="*/ 2269338 w 2379909"/>
              <a:gd name="connsiteY7" fmla="*/ 2578909 h 2744534"/>
              <a:gd name="connsiteX8" fmla="*/ 1536805 w 2379909"/>
              <a:gd name="connsiteY8" fmla="*/ 2744534 h 2744534"/>
              <a:gd name="connsiteX9" fmla="*/ 0 w 2379909"/>
              <a:gd name="connsiteY9" fmla="*/ 1372267 h 2744534"/>
              <a:gd name="connsiteX10" fmla="*/ 1536805 w 2379909"/>
              <a:gd name="connsiteY10" fmla="*/ 0 h 274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9909" h="2744534">
                <a:moveTo>
                  <a:pt x="1536805" y="0"/>
                </a:moveTo>
                <a:cubicBezTo>
                  <a:pt x="1802041" y="0"/>
                  <a:pt x="2051583" y="59999"/>
                  <a:pt x="2269338" y="165625"/>
                </a:cubicBezTo>
                <a:lnTo>
                  <a:pt x="2379909" y="225607"/>
                </a:lnTo>
                <a:lnTo>
                  <a:pt x="2364182" y="234362"/>
                </a:lnTo>
                <a:cubicBezTo>
                  <a:pt x="1965835" y="480968"/>
                  <a:pt x="1703933" y="898591"/>
                  <a:pt x="1703933" y="1372267"/>
                </a:cubicBezTo>
                <a:cubicBezTo>
                  <a:pt x="1703933" y="1845943"/>
                  <a:pt x="1965835" y="2263566"/>
                  <a:pt x="2364182" y="2510172"/>
                </a:cubicBezTo>
                <a:lnTo>
                  <a:pt x="2379909" y="2518927"/>
                </a:lnTo>
                <a:lnTo>
                  <a:pt x="2269338" y="2578909"/>
                </a:lnTo>
                <a:cubicBezTo>
                  <a:pt x="2051583" y="2684536"/>
                  <a:pt x="1802041" y="2744534"/>
                  <a:pt x="1536805" y="2744534"/>
                </a:cubicBezTo>
                <a:cubicBezTo>
                  <a:pt x="688051" y="2744534"/>
                  <a:pt x="0" y="2130149"/>
                  <a:pt x="0" y="1372267"/>
                </a:cubicBezTo>
                <a:cubicBezTo>
                  <a:pt x="0" y="614385"/>
                  <a:pt x="688051" y="0"/>
                  <a:pt x="1536805" y="0"/>
                </a:cubicBezTo>
                <a:close/>
              </a:path>
            </a:pathLst>
          </a:custGeom>
          <a:solidFill>
            <a:srgbClr val="00B050">
              <a:alpha val="91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20" name="Freeform 19"/>
          <p:cNvSpPr/>
          <p:nvPr/>
        </p:nvSpPr>
        <p:spPr>
          <a:xfrm>
            <a:off x="5643810" y="2908300"/>
            <a:ext cx="2319091" cy="2744534"/>
          </a:xfrm>
          <a:custGeom>
            <a:avLst/>
            <a:gdLst>
              <a:gd name="connsiteX0" fmla="*/ 821558 w 2319091"/>
              <a:gd name="connsiteY0" fmla="*/ 0 h 2744534"/>
              <a:gd name="connsiteX1" fmla="*/ 2319091 w 2319091"/>
              <a:gd name="connsiteY1" fmla="*/ 1372267 h 2744534"/>
              <a:gd name="connsiteX2" fmla="*/ 821558 w 2319091"/>
              <a:gd name="connsiteY2" fmla="*/ 2744534 h 2744534"/>
              <a:gd name="connsiteX3" fmla="*/ 107744 w 2319091"/>
              <a:gd name="connsiteY3" fmla="*/ 2578909 h 2744534"/>
              <a:gd name="connsiteX4" fmla="*/ 0 w 2319091"/>
              <a:gd name="connsiteY4" fmla="*/ 2518927 h 2744534"/>
              <a:gd name="connsiteX5" fmla="*/ 16138 w 2319091"/>
              <a:gd name="connsiteY5" fmla="*/ 2510172 h 2744534"/>
              <a:gd name="connsiteX6" fmla="*/ 693701 w 2319091"/>
              <a:gd name="connsiteY6" fmla="*/ 1372267 h 2744534"/>
              <a:gd name="connsiteX7" fmla="*/ 16138 w 2319091"/>
              <a:gd name="connsiteY7" fmla="*/ 234362 h 2744534"/>
              <a:gd name="connsiteX8" fmla="*/ 0 w 2319091"/>
              <a:gd name="connsiteY8" fmla="*/ 225607 h 2744534"/>
              <a:gd name="connsiteX9" fmla="*/ 107744 w 2319091"/>
              <a:gd name="connsiteY9" fmla="*/ 165625 h 2744534"/>
              <a:gd name="connsiteX10" fmla="*/ 821558 w 2319091"/>
              <a:gd name="connsiteY10" fmla="*/ 0 h 274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9091" h="2744534">
                <a:moveTo>
                  <a:pt x="821558" y="0"/>
                </a:moveTo>
                <a:cubicBezTo>
                  <a:pt x="1648622" y="0"/>
                  <a:pt x="2319091" y="614385"/>
                  <a:pt x="2319091" y="1372267"/>
                </a:cubicBezTo>
                <a:cubicBezTo>
                  <a:pt x="2319091" y="2130149"/>
                  <a:pt x="1648622" y="2744534"/>
                  <a:pt x="821558" y="2744534"/>
                </a:cubicBezTo>
                <a:cubicBezTo>
                  <a:pt x="563100" y="2744534"/>
                  <a:pt x="319935" y="2684536"/>
                  <a:pt x="107744" y="2578909"/>
                </a:cubicBezTo>
                <a:lnTo>
                  <a:pt x="0" y="2518927"/>
                </a:lnTo>
                <a:lnTo>
                  <a:pt x="16138" y="2510172"/>
                </a:lnTo>
                <a:cubicBezTo>
                  <a:pt x="424931" y="2263566"/>
                  <a:pt x="693701" y="1845943"/>
                  <a:pt x="693701" y="1372267"/>
                </a:cubicBezTo>
                <a:cubicBezTo>
                  <a:pt x="693701" y="898591"/>
                  <a:pt x="424931" y="480968"/>
                  <a:pt x="16138" y="234362"/>
                </a:cubicBezTo>
                <a:lnTo>
                  <a:pt x="0" y="225607"/>
                </a:lnTo>
                <a:lnTo>
                  <a:pt x="107744" y="165625"/>
                </a:lnTo>
                <a:cubicBezTo>
                  <a:pt x="319935" y="59999"/>
                  <a:pt x="563100" y="0"/>
                  <a:pt x="821558" y="0"/>
                </a:cubicBezTo>
                <a:close/>
              </a:path>
            </a:pathLst>
          </a:custGeom>
          <a:solidFill>
            <a:srgbClr val="0070C0"/>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21" name="TextBox 20"/>
          <p:cNvSpPr txBox="1"/>
          <p:nvPr/>
        </p:nvSpPr>
        <p:spPr>
          <a:xfrm>
            <a:off x="3890974" y="3565281"/>
            <a:ext cx="564578" cy="369332"/>
          </a:xfrm>
          <a:prstGeom prst="rect">
            <a:avLst/>
          </a:prstGeom>
        </p:spPr>
        <p:txBody>
          <a:bodyPr wrap="none" rtlCol="0">
            <a:spAutoFit/>
          </a:bodyPr>
          <a:lstStyle/>
          <a:p>
            <a:r>
              <a:rPr lang="en-US" dirty="0"/>
              <a:t>Bas</a:t>
            </a:r>
          </a:p>
        </p:txBody>
      </p:sp>
      <p:sp>
        <p:nvSpPr>
          <p:cNvPr id="22" name="TextBox 21"/>
          <p:cNvSpPr txBox="1"/>
          <p:nvPr/>
        </p:nvSpPr>
        <p:spPr>
          <a:xfrm>
            <a:off x="3660664" y="4543073"/>
            <a:ext cx="995785" cy="369332"/>
          </a:xfrm>
          <a:prstGeom prst="rect">
            <a:avLst/>
          </a:prstGeom>
        </p:spPr>
        <p:txBody>
          <a:bodyPr wrap="none" rtlCol="0">
            <a:spAutoFit/>
          </a:bodyPr>
          <a:lstStyle/>
          <a:p>
            <a:r>
              <a:rPr lang="en-US" dirty="0"/>
              <a:t>Casper</a:t>
            </a:r>
          </a:p>
        </p:txBody>
      </p:sp>
      <p:sp>
        <p:nvSpPr>
          <p:cNvPr id="23" name="TextBox 22"/>
          <p:cNvSpPr txBox="1"/>
          <p:nvPr/>
        </p:nvSpPr>
        <p:spPr>
          <a:xfrm>
            <a:off x="5066679" y="4098102"/>
            <a:ext cx="1103187" cy="369332"/>
          </a:xfrm>
          <a:prstGeom prst="rect">
            <a:avLst/>
          </a:prstGeom>
        </p:spPr>
        <p:txBody>
          <a:bodyPr wrap="none" rtlCol="0">
            <a:spAutoFit/>
          </a:bodyPr>
          <a:lstStyle/>
          <a:p>
            <a:r>
              <a:rPr lang="en-US" dirty="0"/>
              <a:t>Daphne</a:t>
            </a:r>
          </a:p>
        </p:txBody>
      </p:sp>
      <p:sp>
        <p:nvSpPr>
          <p:cNvPr id="24" name="TextBox 23"/>
          <p:cNvSpPr txBox="1"/>
          <p:nvPr/>
        </p:nvSpPr>
        <p:spPr>
          <a:xfrm>
            <a:off x="6519884" y="3565281"/>
            <a:ext cx="620683" cy="369332"/>
          </a:xfrm>
          <a:prstGeom prst="rect">
            <a:avLst/>
          </a:prstGeom>
        </p:spPr>
        <p:txBody>
          <a:bodyPr wrap="none" rtlCol="0">
            <a:spAutoFit/>
          </a:bodyPr>
          <a:lstStyle/>
          <a:p>
            <a:r>
              <a:rPr lang="en-US" dirty="0"/>
              <a:t>Elke</a:t>
            </a:r>
          </a:p>
        </p:txBody>
      </p:sp>
      <p:sp>
        <p:nvSpPr>
          <p:cNvPr id="25" name="TextBox 24"/>
          <p:cNvSpPr txBox="1"/>
          <p:nvPr/>
        </p:nvSpPr>
        <p:spPr>
          <a:xfrm>
            <a:off x="6698830" y="4471834"/>
            <a:ext cx="713657" cy="369332"/>
          </a:xfrm>
          <a:prstGeom prst="rect">
            <a:avLst/>
          </a:prstGeom>
        </p:spPr>
        <p:txBody>
          <a:bodyPr wrap="none" rtlCol="0">
            <a:spAutoFit/>
          </a:bodyPr>
          <a:lstStyle/>
          <a:p>
            <a:r>
              <a:rPr lang="en-US" dirty="0"/>
              <a:t>Floor</a:t>
            </a:r>
          </a:p>
        </p:txBody>
      </p:sp>
      <p:sp>
        <p:nvSpPr>
          <p:cNvPr id="26" name="TextBox 25"/>
          <p:cNvSpPr txBox="1"/>
          <p:nvPr/>
        </p:nvSpPr>
        <p:spPr>
          <a:xfrm>
            <a:off x="3114718" y="2954017"/>
            <a:ext cx="409086" cy="646331"/>
          </a:xfrm>
          <a:prstGeom prst="rect">
            <a:avLst/>
          </a:prstGeom>
        </p:spPr>
        <p:txBody>
          <a:bodyPr wrap="none" rtlCol="0">
            <a:spAutoFit/>
          </a:bodyPr>
          <a:lstStyle/>
          <a:p>
            <a:r>
              <a:rPr lang="en-US" sz="3600" dirty="0"/>
              <a:t>F</a:t>
            </a:r>
          </a:p>
        </p:txBody>
      </p:sp>
      <p:sp>
        <p:nvSpPr>
          <p:cNvPr id="27" name="TextBox 26"/>
          <p:cNvSpPr txBox="1"/>
          <p:nvPr/>
        </p:nvSpPr>
        <p:spPr>
          <a:xfrm>
            <a:off x="7623381" y="2954017"/>
            <a:ext cx="500458" cy="646331"/>
          </a:xfrm>
          <a:prstGeom prst="rect">
            <a:avLst/>
          </a:prstGeom>
        </p:spPr>
        <p:txBody>
          <a:bodyPr wrap="none" rtlCol="0">
            <a:spAutoFit/>
          </a:bodyPr>
          <a:lstStyle/>
          <a:p>
            <a:r>
              <a:rPr lang="en-US" sz="3600" dirty="0"/>
              <a:t>H</a:t>
            </a:r>
          </a:p>
        </p:txBody>
      </p:sp>
      <p:sp>
        <p:nvSpPr>
          <p:cNvPr id="28" name="TextBox 27"/>
          <p:cNvSpPr txBox="1"/>
          <p:nvPr/>
        </p:nvSpPr>
        <p:spPr>
          <a:xfrm>
            <a:off x="7873610" y="5057895"/>
            <a:ext cx="957313" cy="369332"/>
          </a:xfrm>
          <a:prstGeom prst="rect">
            <a:avLst/>
          </a:prstGeom>
        </p:spPr>
        <p:txBody>
          <a:bodyPr wrap="none" rtlCol="0">
            <a:spAutoFit/>
          </a:bodyPr>
          <a:lstStyle/>
          <a:p>
            <a:r>
              <a:rPr lang="en-US" dirty="0" err="1"/>
              <a:t>Aninka</a:t>
            </a:r>
            <a:endParaRPr lang="en-US" dirty="0"/>
          </a:p>
        </p:txBody>
      </p:sp>
      <p:sp>
        <p:nvSpPr>
          <p:cNvPr id="29" name="TextBox 28"/>
          <p:cNvSpPr txBox="1"/>
          <p:nvPr/>
        </p:nvSpPr>
        <p:spPr>
          <a:xfrm>
            <a:off x="8915474" y="2810741"/>
            <a:ext cx="381836" cy="646331"/>
          </a:xfrm>
          <a:prstGeom prst="rect">
            <a:avLst/>
          </a:prstGeom>
        </p:spPr>
        <p:txBody>
          <a:bodyPr wrap="none" rtlCol="0">
            <a:spAutoFit/>
          </a:bodyPr>
          <a:lstStyle/>
          <a:p>
            <a:r>
              <a:rPr lang="en-US" sz="3600" dirty="0"/>
              <a:t>T</a:t>
            </a:r>
          </a:p>
        </p:txBody>
      </p:sp>
    </p:spTree>
    <p:extLst>
      <p:ext uri="{BB962C8B-B14F-4D97-AF65-F5344CB8AC3E}">
        <p14:creationId xmlns:p14="http://schemas.microsoft.com/office/powerpoint/2010/main" val="107384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 dur="500"/>
                                        <p:tgtEl>
                                          <p:spTgt spid="3">
                                            <p:txEl>
                                              <p:pRg st="8" end="8"/>
                                            </p:txEl>
                                          </p:spTgt>
                                        </p:tgtEl>
                                      </p:cBhvr>
                                    </p:animEffec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2000" fill="hold"/>
                                        <p:tgtEl>
                                          <p:spTgt spid="18"/>
                                        </p:tgtEl>
                                        <p:attrNameLst>
                                          <p:attrName>fillcolor</p:attrName>
                                        </p:attrNameLst>
                                      </p:cBhvr>
                                      <p:to>
                                        <a:srgbClr val="F2F2F2"/>
                                      </p:to>
                                    </p:animClr>
                                    <p:set>
                                      <p:cBhvr>
                                        <p:cTn id="11" dur="2000" fill="hold"/>
                                        <p:tgtEl>
                                          <p:spTgt spid="18"/>
                                        </p:tgtEl>
                                        <p:attrNameLst>
                                          <p:attrName>fill.type</p:attrName>
                                        </p:attrNameLst>
                                      </p:cBhvr>
                                      <p:to>
                                        <p:strVal val="solid"/>
                                      </p:to>
                                    </p:set>
                                    <p:set>
                                      <p:cBhvr>
                                        <p:cTn id="12" dur="2000" fill="hold"/>
                                        <p:tgtEl>
                                          <p:spTgt spid="1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20"/>
                                        </p:tgtEl>
                                        <p:attrNameLst>
                                          <p:attrName>fillcolor</p:attrName>
                                        </p:attrNameLst>
                                      </p:cBhvr>
                                      <p:to>
                                        <a:srgbClr val="D8D8D8"/>
                                      </p:to>
                                    </p:animClr>
                                    <p:set>
                                      <p:cBhvr>
                                        <p:cTn id="15" dur="2000" fill="hold"/>
                                        <p:tgtEl>
                                          <p:spTgt spid="20"/>
                                        </p:tgtEl>
                                        <p:attrNameLst>
                                          <p:attrName>fill.type</p:attrName>
                                        </p:attrNameLst>
                                      </p:cBhvr>
                                      <p:to>
                                        <p:strVal val="solid"/>
                                      </p:to>
                                    </p:set>
                                    <p:set>
                                      <p:cBhvr>
                                        <p:cTn id="16" dur="2000" fill="hold"/>
                                        <p:tgtEl>
                                          <p:spTgt spid="2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9"/>
                                        </p:tgtEl>
                                        <p:attrNameLst>
                                          <p:attrName>fillcolor</p:attrName>
                                        </p:attrNameLst>
                                      </p:cBhvr>
                                      <p:to>
                                        <a:srgbClr val="FFC000"/>
                                      </p:to>
                                    </p:animClr>
                                    <p:set>
                                      <p:cBhvr>
                                        <p:cTn id="19" dur="2000" fill="hold"/>
                                        <p:tgtEl>
                                          <p:spTgt spid="19"/>
                                        </p:tgtEl>
                                        <p:attrNameLst>
                                          <p:attrName>fill.type</p:attrName>
                                        </p:attrNameLst>
                                      </p:cBhvr>
                                      <p:to>
                                        <p:strVal val="solid"/>
                                      </p:to>
                                    </p:set>
                                    <p:set>
                                      <p:cBhvr>
                                        <p:cTn id="20" dur="2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a:t>
            </a:r>
          </a:p>
        </p:txBody>
      </p:sp>
      <p:sp>
        <p:nvSpPr>
          <p:cNvPr id="3" name="Content Placeholder 2"/>
          <p:cNvSpPr>
            <a:spLocks noGrp="1"/>
          </p:cNvSpPr>
          <p:nvPr>
            <p:ph idx="1"/>
          </p:nvPr>
        </p:nvSpPr>
        <p:spPr/>
        <p:txBody>
          <a:bodyPr>
            <a:normAutofit/>
          </a:bodyPr>
          <a:lstStyle/>
          <a:p>
            <a:r>
              <a:rPr lang="en-US" dirty="0"/>
              <a:t>In our example, universal set is the one containing ALL the teachers. That is set T.</a:t>
            </a:r>
          </a:p>
          <a:p>
            <a:endParaRPr lang="en-US" dirty="0"/>
          </a:p>
          <a:p>
            <a:endParaRPr lang="en-US" dirty="0"/>
          </a:p>
          <a:p>
            <a:endParaRPr lang="en-US" dirty="0"/>
          </a:p>
          <a:p>
            <a:endParaRPr lang="en-US" dirty="0"/>
          </a:p>
          <a:p>
            <a:endParaRPr lang="en-US" dirty="0"/>
          </a:p>
          <a:p>
            <a:endParaRPr lang="en-US" dirty="0"/>
          </a:p>
          <a:p>
            <a:endParaRPr lang="en-US" dirty="0"/>
          </a:p>
          <a:p>
            <a:r>
              <a:rPr lang="en-US" dirty="0"/>
              <a:t>T = {</a:t>
            </a:r>
            <a:r>
              <a:rPr lang="en-US" dirty="0" err="1"/>
              <a:t>Aninka</a:t>
            </a:r>
            <a:r>
              <a:rPr lang="en-US" dirty="0"/>
              <a:t>, Bas, Casper, Daphne, Elke, Floor}</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33</a:t>
            </a:fld>
            <a:endParaRPr lang="en-US" dirty="0">
              <a:uFillTx/>
            </a:endParaRPr>
          </a:p>
        </p:txBody>
      </p:sp>
      <p:sp>
        <p:nvSpPr>
          <p:cNvPr id="17" name="Rectangle 16"/>
          <p:cNvSpPr/>
          <p:nvPr/>
        </p:nvSpPr>
        <p:spPr>
          <a:xfrm>
            <a:off x="1836383" y="2825594"/>
            <a:ext cx="7563777" cy="2909946"/>
          </a:xfrm>
          <a:prstGeom prst="rect">
            <a:avLst/>
          </a:prstGeom>
          <a:ln w="76200">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8" name="Freeform 17"/>
          <p:cNvSpPr/>
          <p:nvPr/>
        </p:nvSpPr>
        <p:spPr>
          <a:xfrm>
            <a:off x="4967834" y="3133907"/>
            <a:ext cx="1369677" cy="2293320"/>
          </a:xfrm>
          <a:custGeom>
            <a:avLst/>
            <a:gdLst>
              <a:gd name="connsiteX0" fmla="*/ 675976 w 1369677"/>
              <a:gd name="connsiteY0" fmla="*/ 0 h 2293320"/>
              <a:gd name="connsiteX1" fmla="*/ 692114 w 1369677"/>
              <a:gd name="connsiteY1" fmla="*/ 8755 h 2293320"/>
              <a:gd name="connsiteX2" fmla="*/ 1369677 w 1369677"/>
              <a:gd name="connsiteY2" fmla="*/ 1146660 h 2293320"/>
              <a:gd name="connsiteX3" fmla="*/ 692114 w 1369677"/>
              <a:gd name="connsiteY3" fmla="*/ 2284565 h 2293320"/>
              <a:gd name="connsiteX4" fmla="*/ 675976 w 1369677"/>
              <a:gd name="connsiteY4" fmla="*/ 2293320 h 2293320"/>
              <a:gd name="connsiteX5" fmla="*/ 660249 w 1369677"/>
              <a:gd name="connsiteY5" fmla="*/ 2284565 h 2293320"/>
              <a:gd name="connsiteX6" fmla="*/ 0 w 1369677"/>
              <a:gd name="connsiteY6" fmla="*/ 1146660 h 2293320"/>
              <a:gd name="connsiteX7" fmla="*/ 660249 w 1369677"/>
              <a:gd name="connsiteY7" fmla="*/ 8755 h 2293320"/>
              <a:gd name="connsiteX8" fmla="*/ 675976 w 1369677"/>
              <a:gd name="connsiteY8" fmla="*/ 0 h 229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77" h="2293320">
                <a:moveTo>
                  <a:pt x="675976" y="0"/>
                </a:moveTo>
                <a:lnTo>
                  <a:pt x="692114" y="8755"/>
                </a:lnTo>
                <a:cubicBezTo>
                  <a:pt x="1100907" y="255361"/>
                  <a:pt x="1369677" y="672984"/>
                  <a:pt x="1369677" y="1146660"/>
                </a:cubicBezTo>
                <a:cubicBezTo>
                  <a:pt x="1369677" y="1620336"/>
                  <a:pt x="1100907" y="2037959"/>
                  <a:pt x="692114" y="2284565"/>
                </a:cubicBezTo>
                <a:lnTo>
                  <a:pt x="675976" y="2293320"/>
                </a:lnTo>
                <a:lnTo>
                  <a:pt x="660249" y="2284565"/>
                </a:lnTo>
                <a:cubicBezTo>
                  <a:pt x="261902" y="2037959"/>
                  <a:pt x="0" y="1620336"/>
                  <a:pt x="0" y="1146660"/>
                </a:cubicBezTo>
                <a:cubicBezTo>
                  <a:pt x="0" y="672984"/>
                  <a:pt x="261902" y="255361"/>
                  <a:pt x="660249" y="8755"/>
                </a:cubicBezTo>
                <a:lnTo>
                  <a:pt x="675976" y="0"/>
                </a:lnTo>
                <a:close/>
              </a:path>
            </a:pathLst>
          </a:custGeom>
          <a:solidFill>
            <a:srgbClr val="00B0F0">
              <a:alpha val="8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19" name="Freeform 18"/>
          <p:cNvSpPr/>
          <p:nvPr/>
        </p:nvSpPr>
        <p:spPr>
          <a:xfrm>
            <a:off x="3263901" y="2908300"/>
            <a:ext cx="2379909" cy="2744534"/>
          </a:xfrm>
          <a:custGeom>
            <a:avLst/>
            <a:gdLst>
              <a:gd name="connsiteX0" fmla="*/ 1536805 w 2379909"/>
              <a:gd name="connsiteY0" fmla="*/ 0 h 2744534"/>
              <a:gd name="connsiteX1" fmla="*/ 2269338 w 2379909"/>
              <a:gd name="connsiteY1" fmla="*/ 165625 h 2744534"/>
              <a:gd name="connsiteX2" fmla="*/ 2379909 w 2379909"/>
              <a:gd name="connsiteY2" fmla="*/ 225607 h 2744534"/>
              <a:gd name="connsiteX3" fmla="*/ 2364182 w 2379909"/>
              <a:gd name="connsiteY3" fmla="*/ 234362 h 2744534"/>
              <a:gd name="connsiteX4" fmla="*/ 1703933 w 2379909"/>
              <a:gd name="connsiteY4" fmla="*/ 1372267 h 2744534"/>
              <a:gd name="connsiteX5" fmla="*/ 2364182 w 2379909"/>
              <a:gd name="connsiteY5" fmla="*/ 2510172 h 2744534"/>
              <a:gd name="connsiteX6" fmla="*/ 2379909 w 2379909"/>
              <a:gd name="connsiteY6" fmla="*/ 2518927 h 2744534"/>
              <a:gd name="connsiteX7" fmla="*/ 2269338 w 2379909"/>
              <a:gd name="connsiteY7" fmla="*/ 2578909 h 2744534"/>
              <a:gd name="connsiteX8" fmla="*/ 1536805 w 2379909"/>
              <a:gd name="connsiteY8" fmla="*/ 2744534 h 2744534"/>
              <a:gd name="connsiteX9" fmla="*/ 0 w 2379909"/>
              <a:gd name="connsiteY9" fmla="*/ 1372267 h 2744534"/>
              <a:gd name="connsiteX10" fmla="*/ 1536805 w 2379909"/>
              <a:gd name="connsiteY10" fmla="*/ 0 h 274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9909" h="2744534">
                <a:moveTo>
                  <a:pt x="1536805" y="0"/>
                </a:moveTo>
                <a:cubicBezTo>
                  <a:pt x="1802041" y="0"/>
                  <a:pt x="2051583" y="59999"/>
                  <a:pt x="2269338" y="165625"/>
                </a:cubicBezTo>
                <a:lnTo>
                  <a:pt x="2379909" y="225607"/>
                </a:lnTo>
                <a:lnTo>
                  <a:pt x="2364182" y="234362"/>
                </a:lnTo>
                <a:cubicBezTo>
                  <a:pt x="1965835" y="480968"/>
                  <a:pt x="1703933" y="898591"/>
                  <a:pt x="1703933" y="1372267"/>
                </a:cubicBezTo>
                <a:cubicBezTo>
                  <a:pt x="1703933" y="1845943"/>
                  <a:pt x="1965835" y="2263566"/>
                  <a:pt x="2364182" y="2510172"/>
                </a:cubicBezTo>
                <a:lnTo>
                  <a:pt x="2379909" y="2518927"/>
                </a:lnTo>
                <a:lnTo>
                  <a:pt x="2269338" y="2578909"/>
                </a:lnTo>
                <a:cubicBezTo>
                  <a:pt x="2051583" y="2684536"/>
                  <a:pt x="1802041" y="2744534"/>
                  <a:pt x="1536805" y="2744534"/>
                </a:cubicBezTo>
                <a:cubicBezTo>
                  <a:pt x="688051" y="2744534"/>
                  <a:pt x="0" y="2130149"/>
                  <a:pt x="0" y="1372267"/>
                </a:cubicBezTo>
                <a:cubicBezTo>
                  <a:pt x="0" y="614385"/>
                  <a:pt x="688051" y="0"/>
                  <a:pt x="1536805" y="0"/>
                </a:cubicBezTo>
                <a:close/>
              </a:path>
            </a:pathLst>
          </a:custGeom>
          <a:solidFill>
            <a:srgbClr val="00B050">
              <a:alpha val="91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20" name="Freeform 19"/>
          <p:cNvSpPr/>
          <p:nvPr/>
        </p:nvSpPr>
        <p:spPr>
          <a:xfrm>
            <a:off x="5643810" y="2908300"/>
            <a:ext cx="2319091" cy="2744534"/>
          </a:xfrm>
          <a:custGeom>
            <a:avLst/>
            <a:gdLst>
              <a:gd name="connsiteX0" fmla="*/ 821558 w 2319091"/>
              <a:gd name="connsiteY0" fmla="*/ 0 h 2744534"/>
              <a:gd name="connsiteX1" fmla="*/ 2319091 w 2319091"/>
              <a:gd name="connsiteY1" fmla="*/ 1372267 h 2744534"/>
              <a:gd name="connsiteX2" fmla="*/ 821558 w 2319091"/>
              <a:gd name="connsiteY2" fmla="*/ 2744534 h 2744534"/>
              <a:gd name="connsiteX3" fmla="*/ 107744 w 2319091"/>
              <a:gd name="connsiteY3" fmla="*/ 2578909 h 2744534"/>
              <a:gd name="connsiteX4" fmla="*/ 0 w 2319091"/>
              <a:gd name="connsiteY4" fmla="*/ 2518927 h 2744534"/>
              <a:gd name="connsiteX5" fmla="*/ 16138 w 2319091"/>
              <a:gd name="connsiteY5" fmla="*/ 2510172 h 2744534"/>
              <a:gd name="connsiteX6" fmla="*/ 693701 w 2319091"/>
              <a:gd name="connsiteY6" fmla="*/ 1372267 h 2744534"/>
              <a:gd name="connsiteX7" fmla="*/ 16138 w 2319091"/>
              <a:gd name="connsiteY7" fmla="*/ 234362 h 2744534"/>
              <a:gd name="connsiteX8" fmla="*/ 0 w 2319091"/>
              <a:gd name="connsiteY8" fmla="*/ 225607 h 2744534"/>
              <a:gd name="connsiteX9" fmla="*/ 107744 w 2319091"/>
              <a:gd name="connsiteY9" fmla="*/ 165625 h 2744534"/>
              <a:gd name="connsiteX10" fmla="*/ 821558 w 2319091"/>
              <a:gd name="connsiteY10" fmla="*/ 0 h 274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9091" h="2744534">
                <a:moveTo>
                  <a:pt x="821558" y="0"/>
                </a:moveTo>
                <a:cubicBezTo>
                  <a:pt x="1648622" y="0"/>
                  <a:pt x="2319091" y="614385"/>
                  <a:pt x="2319091" y="1372267"/>
                </a:cubicBezTo>
                <a:cubicBezTo>
                  <a:pt x="2319091" y="2130149"/>
                  <a:pt x="1648622" y="2744534"/>
                  <a:pt x="821558" y="2744534"/>
                </a:cubicBezTo>
                <a:cubicBezTo>
                  <a:pt x="563100" y="2744534"/>
                  <a:pt x="319935" y="2684536"/>
                  <a:pt x="107744" y="2578909"/>
                </a:cubicBezTo>
                <a:lnTo>
                  <a:pt x="0" y="2518927"/>
                </a:lnTo>
                <a:lnTo>
                  <a:pt x="16138" y="2510172"/>
                </a:lnTo>
                <a:cubicBezTo>
                  <a:pt x="424931" y="2263566"/>
                  <a:pt x="693701" y="1845943"/>
                  <a:pt x="693701" y="1372267"/>
                </a:cubicBezTo>
                <a:cubicBezTo>
                  <a:pt x="693701" y="898591"/>
                  <a:pt x="424931" y="480968"/>
                  <a:pt x="16138" y="234362"/>
                </a:cubicBezTo>
                <a:lnTo>
                  <a:pt x="0" y="225607"/>
                </a:lnTo>
                <a:lnTo>
                  <a:pt x="107744" y="165625"/>
                </a:lnTo>
                <a:cubicBezTo>
                  <a:pt x="319935" y="59999"/>
                  <a:pt x="563100" y="0"/>
                  <a:pt x="821558" y="0"/>
                </a:cubicBezTo>
                <a:close/>
              </a:path>
            </a:pathLst>
          </a:custGeom>
          <a:solidFill>
            <a:srgbClr val="0070C0"/>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21" name="TextBox 20"/>
          <p:cNvSpPr txBox="1"/>
          <p:nvPr/>
        </p:nvSpPr>
        <p:spPr>
          <a:xfrm>
            <a:off x="3890974" y="3565281"/>
            <a:ext cx="564578" cy="369332"/>
          </a:xfrm>
          <a:prstGeom prst="rect">
            <a:avLst/>
          </a:prstGeom>
        </p:spPr>
        <p:txBody>
          <a:bodyPr wrap="none" rtlCol="0">
            <a:spAutoFit/>
          </a:bodyPr>
          <a:lstStyle/>
          <a:p>
            <a:r>
              <a:rPr lang="en-US" dirty="0"/>
              <a:t>Bas</a:t>
            </a:r>
          </a:p>
        </p:txBody>
      </p:sp>
      <p:sp>
        <p:nvSpPr>
          <p:cNvPr id="22" name="TextBox 21"/>
          <p:cNvSpPr txBox="1"/>
          <p:nvPr/>
        </p:nvSpPr>
        <p:spPr>
          <a:xfrm>
            <a:off x="3660664" y="4543073"/>
            <a:ext cx="995785" cy="369332"/>
          </a:xfrm>
          <a:prstGeom prst="rect">
            <a:avLst/>
          </a:prstGeom>
        </p:spPr>
        <p:txBody>
          <a:bodyPr wrap="none" rtlCol="0">
            <a:spAutoFit/>
          </a:bodyPr>
          <a:lstStyle/>
          <a:p>
            <a:r>
              <a:rPr lang="en-US" dirty="0"/>
              <a:t>Casper</a:t>
            </a:r>
          </a:p>
        </p:txBody>
      </p:sp>
      <p:sp>
        <p:nvSpPr>
          <p:cNvPr id="23" name="TextBox 22"/>
          <p:cNvSpPr txBox="1"/>
          <p:nvPr/>
        </p:nvSpPr>
        <p:spPr>
          <a:xfrm>
            <a:off x="5066679" y="4098102"/>
            <a:ext cx="1103187" cy="369332"/>
          </a:xfrm>
          <a:prstGeom prst="rect">
            <a:avLst/>
          </a:prstGeom>
        </p:spPr>
        <p:txBody>
          <a:bodyPr wrap="none" rtlCol="0">
            <a:spAutoFit/>
          </a:bodyPr>
          <a:lstStyle/>
          <a:p>
            <a:r>
              <a:rPr lang="en-US" dirty="0"/>
              <a:t>Daphne</a:t>
            </a:r>
          </a:p>
        </p:txBody>
      </p:sp>
      <p:sp>
        <p:nvSpPr>
          <p:cNvPr id="24" name="TextBox 23"/>
          <p:cNvSpPr txBox="1"/>
          <p:nvPr/>
        </p:nvSpPr>
        <p:spPr>
          <a:xfrm>
            <a:off x="6519884" y="3565281"/>
            <a:ext cx="620683" cy="369332"/>
          </a:xfrm>
          <a:prstGeom prst="rect">
            <a:avLst/>
          </a:prstGeom>
        </p:spPr>
        <p:txBody>
          <a:bodyPr wrap="none" rtlCol="0">
            <a:spAutoFit/>
          </a:bodyPr>
          <a:lstStyle/>
          <a:p>
            <a:r>
              <a:rPr lang="en-US" dirty="0"/>
              <a:t>Elke</a:t>
            </a:r>
          </a:p>
        </p:txBody>
      </p:sp>
      <p:sp>
        <p:nvSpPr>
          <p:cNvPr id="25" name="TextBox 24"/>
          <p:cNvSpPr txBox="1"/>
          <p:nvPr/>
        </p:nvSpPr>
        <p:spPr>
          <a:xfrm>
            <a:off x="6698830" y="4471834"/>
            <a:ext cx="713657" cy="369332"/>
          </a:xfrm>
          <a:prstGeom prst="rect">
            <a:avLst/>
          </a:prstGeom>
        </p:spPr>
        <p:txBody>
          <a:bodyPr wrap="none" rtlCol="0">
            <a:spAutoFit/>
          </a:bodyPr>
          <a:lstStyle/>
          <a:p>
            <a:r>
              <a:rPr lang="en-US" dirty="0"/>
              <a:t>Floor</a:t>
            </a:r>
          </a:p>
        </p:txBody>
      </p:sp>
      <p:sp>
        <p:nvSpPr>
          <p:cNvPr id="26" name="TextBox 25"/>
          <p:cNvSpPr txBox="1"/>
          <p:nvPr/>
        </p:nvSpPr>
        <p:spPr>
          <a:xfrm>
            <a:off x="3114718" y="2954017"/>
            <a:ext cx="409086" cy="646331"/>
          </a:xfrm>
          <a:prstGeom prst="rect">
            <a:avLst/>
          </a:prstGeom>
        </p:spPr>
        <p:txBody>
          <a:bodyPr wrap="none" rtlCol="0">
            <a:spAutoFit/>
          </a:bodyPr>
          <a:lstStyle/>
          <a:p>
            <a:r>
              <a:rPr lang="en-US" sz="3600" dirty="0"/>
              <a:t>F</a:t>
            </a:r>
          </a:p>
        </p:txBody>
      </p:sp>
      <p:sp>
        <p:nvSpPr>
          <p:cNvPr id="27" name="TextBox 26"/>
          <p:cNvSpPr txBox="1"/>
          <p:nvPr/>
        </p:nvSpPr>
        <p:spPr>
          <a:xfrm>
            <a:off x="7623381" y="2954017"/>
            <a:ext cx="500458" cy="646331"/>
          </a:xfrm>
          <a:prstGeom prst="rect">
            <a:avLst/>
          </a:prstGeom>
        </p:spPr>
        <p:txBody>
          <a:bodyPr wrap="none" rtlCol="0">
            <a:spAutoFit/>
          </a:bodyPr>
          <a:lstStyle/>
          <a:p>
            <a:r>
              <a:rPr lang="en-US" sz="3600" dirty="0"/>
              <a:t>H</a:t>
            </a:r>
          </a:p>
        </p:txBody>
      </p:sp>
      <p:sp>
        <p:nvSpPr>
          <p:cNvPr id="28" name="TextBox 27"/>
          <p:cNvSpPr txBox="1"/>
          <p:nvPr/>
        </p:nvSpPr>
        <p:spPr>
          <a:xfrm>
            <a:off x="7873610" y="5057895"/>
            <a:ext cx="957313" cy="369332"/>
          </a:xfrm>
          <a:prstGeom prst="rect">
            <a:avLst/>
          </a:prstGeom>
        </p:spPr>
        <p:txBody>
          <a:bodyPr wrap="none" rtlCol="0">
            <a:spAutoFit/>
          </a:bodyPr>
          <a:lstStyle/>
          <a:p>
            <a:r>
              <a:rPr lang="en-US" dirty="0" err="1"/>
              <a:t>Aninka</a:t>
            </a:r>
            <a:endParaRPr lang="en-US" dirty="0"/>
          </a:p>
        </p:txBody>
      </p:sp>
      <p:sp>
        <p:nvSpPr>
          <p:cNvPr id="29" name="TextBox 28"/>
          <p:cNvSpPr txBox="1"/>
          <p:nvPr/>
        </p:nvSpPr>
        <p:spPr>
          <a:xfrm>
            <a:off x="8915474" y="2810741"/>
            <a:ext cx="381836" cy="646331"/>
          </a:xfrm>
          <a:prstGeom prst="rect">
            <a:avLst/>
          </a:prstGeom>
        </p:spPr>
        <p:txBody>
          <a:bodyPr wrap="none" rtlCol="0">
            <a:spAutoFit/>
          </a:bodyPr>
          <a:lstStyle/>
          <a:p>
            <a:r>
              <a:rPr lang="en-US" sz="3600" dirty="0"/>
              <a:t>T</a:t>
            </a:r>
          </a:p>
        </p:txBody>
      </p:sp>
    </p:spTree>
    <p:extLst>
      <p:ext uri="{BB962C8B-B14F-4D97-AF65-F5344CB8AC3E}">
        <p14:creationId xmlns:p14="http://schemas.microsoft.com/office/powerpoint/2010/main" val="262407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 dur="500"/>
                                        <p:tgtEl>
                                          <p:spTgt spid="3">
                                            <p:txEl>
                                              <p:pRg st="8" end="8"/>
                                            </p:txEl>
                                          </p:spTgt>
                                        </p:tgtEl>
                                      </p:cBhvr>
                                    </p:animEffec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2000" fill="hold"/>
                                        <p:tgtEl>
                                          <p:spTgt spid="18"/>
                                        </p:tgtEl>
                                        <p:attrNameLst>
                                          <p:attrName>fillcolor</p:attrName>
                                        </p:attrNameLst>
                                      </p:cBhvr>
                                      <p:to>
                                        <a:srgbClr val="FFC000"/>
                                      </p:to>
                                    </p:animClr>
                                    <p:set>
                                      <p:cBhvr>
                                        <p:cTn id="11" dur="2000" fill="hold"/>
                                        <p:tgtEl>
                                          <p:spTgt spid="18"/>
                                        </p:tgtEl>
                                        <p:attrNameLst>
                                          <p:attrName>fill.type</p:attrName>
                                        </p:attrNameLst>
                                      </p:cBhvr>
                                      <p:to>
                                        <p:strVal val="solid"/>
                                      </p:to>
                                    </p:set>
                                    <p:set>
                                      <p:cBhvr>
                                        <p:cTn id="12" dur="2000" fill="hold"/>
                                        <p:tgtEl>
                                          <p:spTgt spid="1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20"/>
                                        </p:tgtEl>
                                        <p:attrNameLst>
                                          <p:attrName>fillcolor</p:attrName>
                                        </p:attrNameLst>
                                      </p:cBhvr>
                                      <p:to>
                                        <a:srgbClr val="FFC000"/>
                                      </p:to>
                                    </p:animClr>
                                    <p:set>
                                      <p:cBhvr>
                                        <p:cTn id="15" dur="2000" fill="hold"/>
                                        <p:tgtEl>
                                          <p:spTgt spid="20"/>
                                        </p:tgtEl>
                                        <p:attrNameLst>
                                          <p:attrName>fill.type</p:attrName>
                                        </p:attrNameLst>
                                      </p:cBhvr>
                                      <p:to>
                                        <p:strVal val="solid"/>
                                      </p:to>
                                    </p:set>
                                    <p:set>
                                      <p:cBhvr>
                                        <p:cTn id="16" dur="2000" fill="hold"/>
                                        <p:tgtEl>
                                          <p:spTgt spid="2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9"/>
                                        </p:tgtEl>
                                        <p:attrNameLst>
                                          <p:attrName>fillcolor</p:attrName>
                                        </p:attrNameLst>
                                      </p:cBhvr>
                                      <p:to>
                                        <a:srgbClr val="FFC000"/>
                                      </p:to>
                                    </p:animClr>
                                    <p:set>
                                      <p:cBhvr>
                                        <p:cTn id="19" dur="2000" fill="hold"/>
                                        <p:tgtEl>
                                          <p:spTgt spid="19"/>
                                        </p:tgtEl>
                                        <p:attrNameLst>
                                          <p:attrName>fill.type</p:attrName>
                                        </p:attrNameLst>
                                      </p:cBhvr>
                                      <p:to>
                                        <p:strVal val="solid"/>
                                      </p:to>
                                    </p:set>
                                    <p:set>
                                      <p:cBhvr>
                                        <p:cTn id="20" dur="2000" fill="hold"/>
                                        <p:tgtEl>
                                          <p:spTgt spid="19"/>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7"/>
                                        </p:tgtEl>
                                        <p:attrNameLst>
                                          <p:attrName>fillcolor</p:attrName>
                                        </p:attrNameLst>
                                      </p:cBhvr>
                                      <p:to>
                                        <a:srgbClr val="FFC000"/>
                                      </p:to>
                                    </p:animClr>
                                    <p:set>
                                      <p:cBhvr>
                                        <p:cTn id="23" dur="2000" fill="hold"/>
                                        <p:tgtEl>
                                          <p:spTgt spid="17"/>
                                        </p:tgtEl>
                                        <p:attrNameLst>
                                          <p:attrName>fill.type</p:attrName>
                                        </p:attrNameLst>
                                      </p:cBhvr>
                                      <p:to>
                                        <p:strVal val="solid"/>
                                      </p:to>
                                    </p:set>
                                    <p:set>
                                      <p:cBhvr>
                                        <p:cTn id="24" dur="2000" fill="hold"/>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 of a set</a:t>
            </a:r>
          </a:p>
        </p:txBody>
      </p:sp>
      <p:sp>
        <p:nvSpPr>
          <p:cNvPr id="3" name="Content Placeholder 2"/>
          <p:cNvSpPr>
            <a:spLocks noGrp="1"/>
          </p:cNvSpPr>
          <p:nvPr>
            <p:ph idx="1"/>
          </p:nvPr>
        </p:nvSpPr>
        <p:spPr/>
        <p:txBody>
          <a:bodyPr>
            <a:normAutofit/>
          </a:bodyPr>
          <a:lstStyle/>
          <a:p>
            <a:r>
              <a:rPr lang="en-US" dirty="0"/>
              <a:t>Definition: if ξ is the universal set and A </a:t>
            </a:r>
            <a:r>
              <a:rPr lang="en-US" dirty="0" err="1"/>
              <a:t>a</a:t>
            </a:r>
            <a:r>
              <a:rPr lang="en-US" dirty="0"/>
              <a:t> subset of ξ, then the </a:t>
            </a:r>
            <a:r>
              <a:rPr lang="en-US" b="1" dirty="0">
                <a:solidFill>
                  <a:srgbClr val="FFC000"/>
                </a:solidFill>
              </a:rPr>
              <a:t>complement</a:t>
            </a:r>
            <a:r>
              <a:rPr lang="en-US" dirty="0">
                <a:solidFill>
                  <a:srgbClr val="FFC000"/>
                </a:solidFill>
              </a:rPr>
              <a:t> </a:t>
            </a:r>
            <a:r>
              <a:rPr lang="en-US" dirty="0"/>
              <a:t>of A is the set of </a:t>
            </a:r>
            <a:r>
              <a:rPr lang="en-US" u="sng" dirty="0"/>
              <a:t>all elements of ξ</a:t>
            </a:r>
            <a:r>
              <a:rPr lang="en-US" dirty="0"/>
              <a:t> which </a:t>
            </a:r>
            <a:r>
              <a:rPr lang="en-US" u="sng" dirty="0"/>
              <a:t>are </a:t>
            </a:r>
            <a:r>
              <a:rPr lang="en-US" b="1" u="sng" dirty="0"/>
              <a:t>not</a:t>
            </a:r>
            <a:r>
              <a:rPr lang="en-US" u="sng" dirty="0"/>
              <a:t> the elements of A</a:t>
            </a:r>
            <a:r>
              <a:rPr lang="en-US" dirty="0"/>
              <a:t>. </a:t>
            </a:r>
          </a:p>
          <a:p>
            <a:r>
              <a:rPr lang="en-US" dirty="0"/>
              <a:t>To denote a complement of a set add either ‘</a:t>
            </a:r>
            <a:r>
              <a:rPr lang="en-US" b="1" baseline="30000" dirty="0">
                <a:solidFill>
                  <a:srgbClr val="FFC000"/>
                </a:solidFill>
              </a:rPr>
              <a:t>c</a:t>
            </a:r>
            <a:r>
              <a:rPr lang="en-US" dirty="0"/>
              <a:t>’ or ‘</a:t>
            </a:r>
            <a:r>
              <a:rPr lang="en-US" b="1" baseline="30000" dirty="0">
                <a:solidFill>
                  <a:srgbClr val="FFC000"/>
                </a:solidFill>
              </a:rPr>
              <a:t>'</a:t>
            </a:r>
            <a:r>
              <a:rPr lang="en-US" dirty="0"/>
              <a:t>’		(A</a:t>
            </a:r>
            <a:r>
              <a:rPr lang="en-US" b="1" baseline="30000" dirty="0">
                <a:solidFill>
                  <a:srgbClr val="FFC000"/>
                </a:solidFill>
              </a:rPr>
              <a:t>c  </a:t>
            </a:r>
            <a:r>
              <a:rPr lang="en-US" dirty="0"/>
              <a:t>or A</a:t>
            </a:r>
            <a:r>
              <a:rPr lang="en-US" b="1" baseline="30000" dirty="0">
                <a:solidFill>
                  <a:srgbClr val="FFC000"/>
                </a:solidFill>
              </a:rPr>
              <a:t>'</a:t>
            </a:r>
            <a:r>
              <a:rPr lang="en-US" dirty="0"/>
              <a:t>)</a:t>
            </a:r>
          </a:p>
          <a:p>
            <a:pPr marL="0" indent="0">
              <a:buNone/>
            </a:pPr>
            <a:r>
              <a:rPr lang="en-US" dirty="0"/>
              <a:t>	</a:t>
            </a:r>
          </a:p>
          <a:p>
            <a:r>
              <a:rPr lang="en-US" dirty="0"/>
              <a:t>Example: A = {1, 2, 3, 5, 8},		 ξ = {1, 2, 3, 4, 5, 6, 7, 8, 9}</a:t>
            </a:r>
          </a:p>
          <a:p>
            <a:pPr marL="0" indent="0">
              <a:buNone/>
            </a:pPr>
            <a:r>
              <a:rPr lang="en-US" dirty="0"/>
              <a:t>	A</a:t>
            </a:r>
            <a:r>
              <a:rPr lang="en-US" b="1" baseline="30000" dirty="0">
                <a:solidFill>
                  <a:srgbClr val="FFC000"/>
                </a:solidFill>
              </a:rPr>
              <a:t>c</a:t>
            </a:r>
            <a:r>
              <a:rPr lang="en-US" dirty="0"/>
              <a:t> = ξ – A = {4, 6, 7, 9}</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34</a:t>
            </a:fld>
            <a:endParaRPr lang="en-US" dirty="0">
              <a:uFillTx/>
            </a:endParaRPr>
          </a:p>
        </p:txBody>
      </p:sp>
    </p:spTree>
    <p:extLst>
      <p:ext uri="{BB962C8B-B14F-4D97-AF65-F5344CB8AC3E}">
        <p14:creationId xmlns:p14="http://schemas.microsoft.com/office/powerpoint/2010/main" val="3053942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 of a set</a:t>
            </a:r>
          </a:p>
        </p:txBody>
      </p:sp>
      <p:sp>
        <p:nvSpPr>
          <p:cNvPr id="3" name="Content Placeholder 2"/>
          <p:cNvSpPr>
            <a:spLocks noGrp="1"/>
          </p:cNvSpPr>
          <p:nvPr>
            <p:ph idx="1"/>
          </p:nvPr>
        </p:nvSpPr>
        <p:spPr/>
        <p:txBody>
          <a:bodyPr>
            <a:normAutofit lnSpcReduction="10000"/>
          </a:bodyPr>
          <a:lstStyle/>
          <a:p>
            <a:r>
              <a:rPr lang="en-US" dirty="0"/>
              <a:t>In our example, F</a:t>
            </a:r>
            <a:r>
              <a:rPr lang="en-US" baseline="30000" dirty="0"/>
              <a:t>c</a:t>
            </a:r>
            <a:r>
              <a:rPr lang="en-US" dirty="0"/>
              <a:t> - would be all teachers that </a:t>
            </a:r>
            <a:r>
              <a:rPr lang="en-US" b="1" dirty="0"/>
              <a:t>DON’T play football.</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a:t>
            </a:r>
            <a:r>
              <a:rPr lang="en-US" baseline="30000" dirty="0"/>
              <a:t>c</a:t>
            </a:r>
            <a:r>
              <a:rPr lang="en-US" dirty="0"/>
              <a:t> = {Elke, Floor, </a:t>
            </a:r>
            <a:r>
              <a:rPr lang="en-US" dirty="0" err="1"/>
              <a:t>Aninka</a:t>
            </a:r>
            <a:r>
              <a:rPr lang="en-US" dirty="0"/>
              <a: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35</a:t>
            </a:fld>
            <a:endParaRPr lang="en-US" dirty="0">
              <a:uFillTx/>
            </a:endParaRPr>
          </a:p>
        </p:txBody>
      </p:sp>
      <p:sp>
        <p:nvSpPr>
          <p:cNvPr id="17" name="Rectangle 16"/>
          <p:cNvSpPr/>
          <p:nvPr/>
        </p:nvSpPr>
        <p:spPr>
          <a:xfrm>
            <a:off x="1836383" y="2530174"/>
            <a:ext cx="7563777" cy="2909946"/>
          </a:xfrm>
          <a:prstGeom prst="rect">
            <a:avLst/>
          </a:prstGeom>
          <a:ln w="76200">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8" name="Freeform 17"/>
          <p:cNvSpPr/>
          <p:nvPr/>
        </p:nvSpPr>
        <p:spPr>
          <a:xfrm>
            <a:off x="4967834" y="2838487"/>
            <a:ext cx="1369677" cy="2293320"/>
          </a:xfrm>
          <a:custGeom>
            <a:avLst/>
            <a:gdLst>
              <a:gd name="connsiteX0" fmla="*/ 675976 w 1369677"/>
              <a:gd name="connsiteY0" fmla="*/ 0 h 2293320"/>
              <a:gd name="connsiteX1" fmla="*/ 692114 w 1369677"/>
              <a:gd name="connsiteY1" fmla="*/ 8755 h 2293320"/>
              <a:gd name="connsiteX2" fmla="*/ 1369677 w 1369677"/>
              <a:gd name="connsiteY2" fmla="*/ 1146660 h 2293320"/>
              <a:gd name="connsiteX3" fmla="*/ 692114 w 1369677"/>
              <a:gd name="connsiteY3" fmla="*/ 2284565 h 2293320"/>
              <a:gd name="connsiteX4" fmla="*/ 675976 w 1369677"/>
              <a:gd name="connsiteY4" fmla="*/ 2293320 h 2293320"/>
              <a:gd name="connsiteX5" fmla="*/ 660249 w 1369677"/>
              <a:gd name="connsiteY5" fmla="*/ 2284565 h 2293320"/>
              <a:gd name="connsiteX6" fmla="*/ 0 w 1369677"/>
              <a:gd name="connsiteY6" fmla="*/ 1146660 h 2293320"/>
              <a:gd name="connsiteX7" fmla="*/ 660249 w 1369677"/>
              <a:gd name="connsiteY7" fmla="*/ 8755 h 2293320"/>
              <a:gd name="connsiteX8" fmla="*/ 675976 w 1369677"/>
              <a:gd name="connsiteY8" fmla="*/ 0 h 229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77" h="2293320">
                <a:moveTo>
                  <a:pt x="675976" y="0"/>
                </a:moveTo>
                <a:lnTo>
                  <a:pt x="692114" y="8755"/>
                </a:lnTo>
                <a:cubicBezTo>
                  <a:pt x="1100907" y="255361"/>
                  <a:pt x="1369677" y="672984"/>
                  <a:pt x="1369677" y="1146660"/>
                </a:cubicBezTo>
                <a:cubicBezTo>
                  <a:pt x="1369677" y="1620336"/>
                  <a:pt x="1100907" y="2037959"/>
                  <a:pt x="692114" y="2284565"/>
                </a:cubicBezTo>
                <a:lnTo>
                  <a:pt x="675976" y="2293320"/>
                </a:lnTo>
                <a:lnTo>
                  <a:pt x="660249" y="2284565"/>
                </a:lnTo>
                <a:cubicBezTo>
                  <a:pt x="261902" y="2037959"/>
                  <a:pt x="0" y="1620336"/>
                  <a:pt x="0" y="1146660"/>
                </a:cubicBezTo>
                <a:cubicBezTo>
                  <a:pt x="0" y="672984"/>
                  <a:pt x="261902" y="255361"/>
                  <a:pt x="660249" y="8755"/>
                </a:cubicBezTo>
                <a:lnTo>
                  <a:pt x="675976" y="0"/>
                </a:lnTo>
                <a:close/>
              </a:path>
            </a:pathLst>
          </a:custGeom>
          <a:solidFill>
            <a:srgbClr val="00B0F0">
              <a:alpha val="8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19" name="Freeform 18"/>
          <p:cNvSpPr/>
          <p:nvPr/>
        </p:nvSpPr>
        <p:spPr>
          <a:xfrm>
            <a:off x="3263901" y="2612880"/>
            <a:ext cx="2379909" cy="2744534"/>
          </a:xfrm>
          <a:custGeom>
            <a:avLst/>
            <a:gdLst>
              <a:gd name="connsiteX0" fmla="*/ 1536805 w 2379909"/>
              <a:gd name="connsiteY0" fmla="*/ 0 h 2744534"/>
              <a:gd name="connsiteX1" fmla="*/ 2269338 w 2379909"/>
              <a:gd name="connsiteY1" fmla="*/ 165625 h 2744534"/>
              <a:gd name="connsiteX2" fmla="*/ 2379909 w 2379909"/>
              <a:gd name="connsiteY2" fmla="*/ 225607 h 2744534"/>
              <a:gd name="connsiteX3" fmla="*/ 2364182 w 2379909"/>
              <a:gd name="connsiteY3" fmla="*/ 234362 h 2744534"/>
              <a:gd name="connsiteX4" fmla="*/ 1703933 w 2379909"/>
              <a:gd name="connsiteY4" fmla="*/ 1372267 h 2744534"/>
              <a:gd name="connsiteX5" fmla="*/ 2364182 w 2379909"/>
              <a:gd name="connsiteY5" fmla="*/ 2510172 h 2744534"/>
              <a:gd name="connsiteX6" fmla="*/ 2379909 w 2379909"/>
              <a:gd name="connsiteY6" fmla="*/ 2518927 h 2744534"/>
              <a:gd name="connsiteX7" fmla="*/ 2269338 w 2379909"/>
              <a:gd name="connsiteY7" fmla="*/ 2578909 h 2744534"/>
              <a:gd name="connsiteX8" fmla="*/ 1536805 w 2379909"/>
              <a:gd name="connsiteY8" fmla="*/ 2744534 h 2744534"/>
              <a:gd name="connsiteX9" fmla="*/ 0 w 2379909"/>
              <a:gd name="connsiteY9" fmla="*/ 1372267 h 2744534"/>
              <a:gd name="connsiteX10" fmla="*/ 1536805 w 2379909"/>
              <a:gd name="connsiteY10" fmla="*/ 0 h 274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9909" h="2744534">
                <a:moveTo>
                  <a:pt x="1536805" y="0"/>
                </a:moveTo>
                <a:cubicBezTo>
                  <a:pt x="1802041" y="0"/>
                  <a:pt x="2051583" y="59999"/>
                  <a:pt x="2269338" y="165625"/>
                </a:cubicBezTo>
                <a:lnTo>
                  <a:pt x="2379909" y="225607"/>
                </a:lnTo>
                <a:lnTo>
                  <a:pt x="2364182" y="234362"/>
                </a:lnTo>
                <a:cubicBezTo>
                  <a:pt x="1965835" y="480968"/>
                  <a:pt x="1703933" y="898591"/>
                  <a:pt x="1703933" y="1372267"/>
                </a:cubicBezTo>
                <a:cubicBezTo>
                  <a:pt x="1703933" y="1845943"/>
                  <a:pt x="1965835" y="2263566"/>
                  <a:pt x="2364182" y="2510172"/>
                </a:cubicBezTo>
                <a:lnTo>
                  <a:pt x="2379909" y="2518927"/>
                </a:lnTo>
                <a:lnTo>
                  <a:pt x="2269338" y="2578909"/>
                </a:lnTo>
                <a:cubicBezTo>
                  <a:pt x="2051583" y="2684536"/>
                  <a:pt x="1802041" y="2744534"/>
                  <a:pt x="1536805" y="2744534"/>
                </a:cubicBezTo>
                <a:cubicBezTo>
                  <a:pt x="688051" y="2744534"/>
                  <a:pt x="0" y="2130149"/>
                  <a:pt x="0" y="1372267"/>
                </a:cubicBezTo>
                <a:cubicBezTo>
                  <a:pt x="0" y="614385"/>
                  <a:pt x="688051" y="0"/>
                  <a:pt x="1536805" y="0"/>
                </a:cubicBezTo>
                <a:close/>
              </a:path>
            </a:pathLst>
          </a:custGeom>
          <a:solidFill>
            <a:srgbClr val="00B050">
              <a:alpha val="91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20" name="Freeform 19"/>
          <p:cNvSpPr/>
          <p:nvPr/>
        </p:nvSpPr>
        <p:spPr>
          <a:xfrm>
            <a:off x="5643810" y="2612880"/>
            <a:ext cx="2319091" cy="2744534"/>
          </a:xfrm>
          <a:custGeom>
            <a:avLst/>
            <a:gdLst>
              <a:gd name="connsiteX0" fmla="*/ 821558 w 2319091"/>
              <a:gd name="connsiteY0" fmla="*/ 0 h 2744534"/>
              <a:gd name="connsiteX1" fmla="*/ 2319091 w 2319091"/>
              <a:gd name="connsiteY1" fmla="*/ 1372267 h 2744534"/>
              <a:gd name="connsiteX2" fmla="*/ 821558 w 2319091"/>
              <a:gd name="connsiteY2" fmla="*/ 2744534 h 2744534"/>
              <a:gd name="connsiteX3" fmla="*/ 107744 w 2319091"/>
              <a:gd name="connsiteY3" fmla="*/ 2578909 h 2744534"/>
              <a:gd name="connsiteX4" fmla="*/ 0 w 2319091"/>
              <a:gd name="connsiteY4" fmla="*/ 2518927 h 2744534"/>
              <a:gd name="connsiteX5" fmla="*/ 16138 w 2319091"/>
              <a:gd name="connsiteY5" fmla="*/ 2510172 h 2744534"/>
              <a:gd name="connsiteX6" fmla="*/ 693701 w 2319091"/>
              <a:gd name="connsiteY6" fmla="*/ 1372267 h 2744534"/>
              <a:gd name="connsiteX7" fmla="*/ 16138 w 2319091"/>
              <a:gd name="connsiteY7" fmla="*/ 234362 h 2744534"/>
              <a:gd name="connsiteX8" fmla="*/ 0 w 2319091"/>
              <a:gd name="connsiteY8" fmla="*/ 225607 h 2744534"/>
              <a:gd name="connsiteX9" fmla="*/ 107744 w 2319091"/>
              <a:gd name="connsiteY9" fmla="*/ 165625 h 2744534"/>
              <a:gd name="connsiteX10" fmla="*/ 821558 w 2319091"/>
              <a:gd name="connsiteY10" fmla="*/ 0 h 274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9091" h="2744534">
                <a:moveTo>
                  <a:pt x="821558" y="0"/>
                </a:moveTo>
                <a:cubicBezTo>
                  <a:pt x="1648622" y="0"/>
                  <a:pt x="2319091" y="614385"/>
                  <a:pt x="2319091" y="1372267"/>
                </a:cubicBezTo>
                <a:cubicBezTo>
                  <a:pt x="2319091" y="2130149"/>
                  <a:pt x="1648622" y="2744534"/>
                  <a:pt x="821558" y="2744534"/>
                </a:cubicBezTo>
                <a:cubicBezTo>
                  <a:pt x="563100" y="2744534"/>
                  <a:pt x="319935" y="2684536"/>
                  <a:pt x="107744" y="2578909"/>
                </a:cubicBezTo>
                <a:lnTo>
                  <a:pt x="0" y="2518927"/>
                </a:lnTo>
                <a:lnTo>
                  <a:pt x="16138" y="2510172"/>
                </a:lnTo>
                <a:cubicBezTo>
                  <a:pt x="424931" y="2263566"/>
                  <a:pt x="693701" y="1845943"/>
                  <a:pt x="693701" y="1372267"/>
                </a:cubicBezTo>
                <a:cubicBezTo>
                  <a:pt x="693701" y="898591"/>
                  <a:pt x="424931" y="480968"/>
                  <a:pt x="16138" y="234362"/>
                </a:cubicBezTo>
                <a:lnTo>
                  <a:pt x="0" y="225607"/>
                </a:lnTo>
                <a:lnTo>
                  <a:pt x="107744" y="165625"/>
                </a:lnTo>
                <a:cubicBezTo>
                  <a:pt x="319935" y="59999"/>
                  <a:pt x="563100" y="0"/>
                  <a:pt x="821558" y="0"/>
                </a:cubicBezTo>
                <a:close/>
              </a:path>
            </a:pathLst>
          </a:custGeom>
          <a:solidFill>
            <a:srgbClr val="0070C0"/>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63025" tIns="490032" rIns="1550663" bIns="490030" numCol="1" spcCol="1270" anchor="ctr" anchorCtr="0">
            <a:noAutofit/>
          </a:bodyPr>
          <a:lstStyle/>
          <a:p>
            <a:pPr lvl="0" algn="ctr" defTabSz="2889250">
              <a:lnSpc>
                <a:spcPct val="90000"/>
              </a:lnSpc>
              <a:spcBef>
                <a:spcPct val="0"/>
              </a:spcBef>
              <a:spcAft>
                <a:spcPct val="35000"/>
              </a:spcAft>
            </a:pPr>
            <a:endParaRPr lang="en-US" sz="6500" kern="1200"/>
          </a:p>
        </p:txBody>
      </p:sp>
      <p:sp>
        <p:nvSpPr>
          <p:cNvPr id="21" name="TextBox 20"/>
          <p:cNvSpPr txBox="1"/>
          <p:nvPr/>
        </p:nvSpPr>
        <p:spPr>
          <a:xfrm>
            <a:off x="3890974" y="3269861"/>
            <a:ext cx="564578" cy="369332"/>
          </a:xfrm>
          <a:prstGeom prst="rect">
            <a:avLst/>
          </a:prstGeom>
        </p:spPr>
        <p:txBody>
          <a:bodyPr wrap="none" rtlCol="0">
            <a:spAutoFit/>
          </a:bodyPr>
          <a:lstStyle/>
          <a:p>
            <a:r>
              <a:rPr lang="en-US" dirty="0"/>
              <a:t>Bas</a:t>
            </a:r>
          </a:p>
        </p:txBody>
      </p:sp>
      <p:sp>
        <p:nvSpPr>
          <p:cNvPr id="22" name="TextBox 21"/>
          <p:cNvSpPr txBox="1"/>
          <p:nvPr/>
        </p:nvSpPr>
        <p:spPr>
          <a:xfrm>
            <a:off x="3660664" y="4247653"/>
            <a:ext cx="995785" cy="369332"/>
          </a:xfrm>
          <a:prstGeom prst="rect">
            <a:avLst/>
          </a:prstGeom>
        </p:spPr>
        <p:txBody>
          <a:bodyPr wrap="none" rtlCol="0">
            <a:spAutoFit/>
          </a:bodyPr>
          <a:lstStyle/>
          <a:p>
            <a:r>
              <a:rPr lang="en-US" dirty="0"/>
              <a:t>Casper</a:t>
            </a:r>
          </a:p>
        </p:txBody>
      </p:sp>
      <p:sp>
        <p:nvSpPr>
          <p:cNvPr id="23" name="TextBox 22"/>
          <p:cNvSpPr txBox="1"/>
          <p:nvPr/>
        </p:nvSpPr>
        <p:spPr>
          <a:xfrm>
            <a:off x="5066679" y="3802682"/>
            <a:ext cx="1103187" cy="369332"/>
          </a:xfrm>
          <a:prstGeom prst="rect">
            <a:avLst/>
          </a:prstGeom>
        </p:spPr>
        <p:txBody>
          <a:bodyPr wrap="none" rtlCol="0">
            <a:spAutoFit/>
          </a:bodyPr>
          <a:lstStyle/>
          <a:p>
            <a:r>
              <a:rPr lang="en-US" dirty="0"/>
              <a:t>Daphne</a:t>
            </a:r>
          </a:p>
        </p:txBody>
      </p:sp>
      <p:sp>
        <p:nvSpPr>
          <p:cNvPr id="24" name="TextBox 23"/>
          <p:cNvSpPr txBox="1"/>
          <p:nvPr/>
        </p:nvSpPr>
        <p:spPr>
          <a:xfrm>
            <a:off x="6519884" y="3269861"/>
            <a:ext cx="620683" cy="369332"/>
          </a:xfrm>
          <a:prstGeom prst="rect">
            <a:avLst/>
          </a:prstGeom>
        </p:spPr>
        <p:txBody>
          <a:bodyPr wrap="none" rtlCol="0">
            <a:spAutoFit/>
          </a:bodyPr>
          <a:lstStyle/>
          <a:p>
            <a:r>
              <a:rPr lang="en-US" dirty="0"/>
              <a:t>Elke</a:t>
            </a:r>
          </a:p>
        </p:txBody>
      </p:sp>
      <p:sp>
        <p:nvSpPr>
          <p:cNvPr id="25" name="TextBox 24"/>
          <p:cNvSpPr txBox="1"/>
          <p:nvPr/>
        </p:nvSpPr>
        <p:spPr>
          <a:xfrm>
            <a:off x="6698830" y="4176414"/>
            <a:ext cx="713657" cy="369332"/>
          </a:xfrm>
          <a:prstGeom prst="rect">
            <a:avLst/>
          </a:prstGeom>
        </p:spPr>
        <p:txBody>
          <a:bodyPr wrap="none" rtlCol="0">
            <a:spAutoFit/>
          </a:bodyPr>
          <a:lstStyle/>
          <a:p>
            <a:r>
              <a:rPr lang="en-US" dirty="0"/>
              <a:t>Floor</a:t>
            </a:r>
          </a:p>
        </p:txBody>
      </p:sp>
      <p:sp>
        <p:nvSpPr>
          <p:cNvPr id="26" name="TextBox 25"/>
          <p:cNvSpPr txBox="1"/>
          <p:nvPr/>
        </p:nvSpPr>
        <p:spPr>
          <a:xfrm>
            <a:off x="3114718" y="2658597"/>
            <a:ext cx="409086" cy="646331"/>
          </a:xfrm>
          <a:prstGeom prst="rect">
            <a:avLst/>
          </a:prstGeom>
        </p:spPr>
        <p:txBody>
          <a:bodyPr wrap="none" rtlCol="0">
            <a:spAutoFit/>
          </a:bodyPr>
          <a:lstStyle/>
          <a:p>
            <a:r>
              <a:rPr lang="en-US" sz="3600" dirty="0"/>
              <a:t>F</a:t>
            </a:r>
          </a:p>
        </p:txBody>
      </p:sp>
      <p:sp>
        <p:nvSpPr>
          <p:cNvPr id="27" name="TextBox 26"/>
          <p:cNvSpPr txBox="1"/>
          <p:nvPr/>
        </p:nvSpPr>
        <p:spPr>
          <a:xfrm>
            <a:off x="7623381" y="2658597"/>
            <a:ext cx="500458" cy="646331"/>
          </a:xfrm>
          <a:prstGeom prst="rect">
            <a:avLst/>
          </a:prstGeom>
        </p:spPr>
        <p:txBody>
          <a:bodyPr wrap="none" rtlCol="0">
            <a:spAutoFit/>
          </a:bodyPr>
          <a:lstStyle/>
          <a:p>
            <a:r>
              <a:rPr lang="en-US" sz="3600" dirty="0"/>
              <a:t>H</a:t>
            </a:r>
          </a:p>
        </p:txBody>
      </p:sp>
      <p:sp>
        <p:nvSpPr>
          <p:cNvPr id="28" name="TextBox 27"/>
          <p:cNvSpPr txBox="1"/>
          <p:nvPr/>
        </p:nvSpPr>
        <p:spPr>
          <a:xfrm>
            <a:off x="7873610" y="4762475"/>
            <a:ext cx="957313" cy="369332"/>
          </a:xfrm>
          <a:prstGeom prst="rect">
            <a:avLst/>
          </a:prstGeom>
        </p:spPr>
        <p:txBody>
          <a:bodyPr wrap="none" rtlCol="0">
            <a:spAutoFit/>
          </a:bodyPr>
          <a:lstStyle/>
          <a:p>
            <a:r>
              <a:rPr lang="en-US" dirty="0" err="1"/>
              <a:t>Aninka</a:t>
            </a:r>
            <a:endParaRPr lang="en-US" dirty="0"/>
          </a:p>
        </p:txBody>
      </p:sp>
      <p:sp>
        <p:nvSpPr>
          <p:cNvPr id="29" name="TextBox 28"/>
          <p:cNvSpPr txBox="1"/>
          <p:nvPr/>
        </p:nvSpPr>
        <p:spPr>
          <a:xfrm>
            <a:off x="8915474" y="2515321"/>
            <a:ext cx="381836" cy="646331"/>
          </a:xfrm>
          <a:prstGeom prst="rect">
            <a:avLst/>
          </a:prstGeom>
        </p:spPr>
        <p:txBody>
          <a:bodyPr wrap="none" rtlCol="0">
            <a:spAutoFit/>
          </a:bodyPr>
          <a:lstStyle/>
          <a:p>
            <a:r>
              <a:rPr lang="en-US" sz="3600" dirty="0"/>
              <a:t>T</a:t>
            </a:r>
          </a:p>
        </p:txBody>
      </p:sp>
    </p:spTree>
    <p:extLst>
      <p:ext uri="{BB962C8B-B14F-4D97-AF65-F5344CB8AC3E}">
        <p14:creationId xmlns:p14="http://schemas.microsoft.com/office/powerpoint/2010/main" val="216369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7" dur="500"/>
                                        <p:tgtEl>
                                          <p:spTgt spid="3">
                                            <p:txEl>
                                              <p:pRg st="9" end="9"/>
                                            </p:txEl>
                                          </p:spTgt>
                                        </p:tgtEl>
                                      </p:cBhvr>
                                    </p:animEffec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2000" fill="hold"/>
                                        <p:tgtEl>
                                          <p:spTgt spid="18"/>
                                        </p:tgtEl>
                                        <p:attrNameLst>
                                          <p:attrName>fillcolor</p:attrName>
                                        </p:attrNameLst>
                                      </p:cBhvr>
                                      <p:to>
                                        <a:srgbClr val="D8D8D8"/>
                                      </p:to>
                                    </p:animClr>
                                    <p:set>
                                      <p:cBhvr>
                                        <p:cTn id="11" dur="2000" fill="hold"/>
                                        <p:tgtEl>
                                          <p:spTgt spid="18"/>
                                        </p:tgtEl>
                                        <p:attrNameLst>
                                          <p:attrName>fill.type</p:attrName>
                                        </p:attrNameLst>
                                      </p:cBhvr>
                                      <p:to>
                                        <p:strVal val="solid"/>
                                      </p:to>
                                    </p:set>
                                    <p:set>
                                      <p:cBhvr>
                                        <p:cTn id="12" dur="2000" fill="hold"/>
                                        <p:tgtEl>
                                          <p:spTgt spid="1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20"/>
                                        </p:tgtEl>
                                        <p:attrNameLst>
                                          <p:attrName>fillcolor</p:attrName>
                                        </p:attrNameLst>
                                      </p:cBhvr>
                                      <p:to>
                                        <a:srgbClr val="FFC000"/>
                                      </p:to>
                                    </p:animClr>
                                    <p:set>
                                      <p:cBhvr>
                                        <p:cTn id="15" dur="2000" fill="hold"/>
                                        <p:tgtEl>
                                          <p:spTgt spid="20"/>
                                        </p:tgtEl>
                                        <p:attrNameLst>
                                          <p:attrName>fill.type</p:attrName>
                                        </p:attrNameLst>
                                      </p:cBhvr>
                                      <p:to>
                                        <p:strVal val="solid"/>
                                      </p:to>
                                    </p:set>
                                    <p:set>
                                      <p:cBhvr>
                                        <p:cTn id="16" dur="2000" fill="hold"/>
                                        <p:tgtEl>
                                          <p:spTgt spid="2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9"/>
                                        </p:tgtEl>
                                        <p:attrNameLst>
                                          <p:attrName>fillcolor</p:attrName>
                                        </p:attrNameLst>
                                      </p:cBhvr>
                                      <p:to>
                                        <a:srgbClr val="D8D8D8"/>
                                      </p:to>
                                    </p:animClr>
                                    <p:set>
                                      <p:cBhvr>
                                        <p:cTn id="19" dur="2000" fill="hold"/>
                                        <p:tgtEl>
                                          <p:spTgt spid="19"/>
                                        </p:tgtEl>
                                        <p:attrNameLst>
                                          <p:attrName>fill.type</p:attrName>
                                        </p:attrNameLst>
                                      </p:cBhvr>
                                      <p:to>
                                        <p:strVal val="solid"/>
                                      </p:to>
                                    </p:set>
                                    <p:set>
                                      <p:cBhvr>
                                        <p:cTn id="20" dur="2000" fill="hold"/>
                                        <p:tgtEl>
                                          <p:spTgt spid="19"/>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7"/>
                                        </p:tgtEl>
                                        <p:attrNameLst>
                                          <p:attrName>fillcolor</p:attrName>
                                        </p:attrNameLst>
                                      </p:cBhvr>
                                      <p:to>
                                        <a:srgbClr val="FFC000"/>
                                      </p:to>
                                    </p:animClr>
                                    <p:set>
                                      <p:cBhvr>
                                        <p:cTn id="23" dur="2000" fill="hold"/>
                                        <p:tgtEl>
                                          <p:spTgt spid="17"/>
                                        </p:tgtEl>
                                        <p:attrNameLst>
                                          <p:attrName>fill.type</p:attrName>
                                        </p:attrNameLst>
                                      </p:cBhvr>
                                      <p:to>
                                        <p:strVal val="solid"/>
                                      </p:to>
                                    </p:set>
                                    <p:set>
                                      <p:cBhvr>
                                        <p:cTn id="24" dur="2000" fill="hold"/>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 and Intervals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36</a:t>
            </a:fld>
            <a:endParaRPr lang="en-US" dirty="0">
              <a:uFillTx/>
            </a:endParaRPr>
          </a:p>
        </p:txBody>
      </p:sp>
    </p:spTree>
    <p:extLst>
      <p:ext uri="{BB962C8B-B14F-4D97-AF65-F5344CB8AC3E}">
        <p14:creationId xmlns:p14="http://schemas.microsoft.com/office/powerpoint/2010/main" val="89897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Number Sets</a:t>
            </a:r>
          </a:p>
        </p:txBody>
      </p:sp>
      <p:sp>
        <p:nvSpPr>
          <p:cNvPr id="3" name="Content Placeholder 2"/>
          <p:cNvSpPr>
            <a:spLocks noGrp="1"/>
          </p:cNvSpPr>
          <p:nvPr>
            <p:ph idx="1"/>
          </p:nvPr>
        </p:nvSpPr>
        <p:spPr/>
        <p:txBody>
          <a:bodyPr>
            <a:normAutofit/>
          </a:bodyPr>
          <a:lstStyle/>
          <a:p>
            <a:r>
              <a:rPr lang="en-US" dirty="0"/>
              <a:t>For many aspect of mathematics and algebra, it is useful to be able to discuss a subset of all the known numbers.</a:t>
            </a:r>
          </a:p>
          <a:p>
            <a:endParaRPr lang="en-US" dirty="0"/>
          </a:p>
          <a:p>
            <a:r>
              <a:rPr lang="en-US" dirty="0"/>
              <a:t>N – Natural numbers		(whole numbers from 1 upwards)</a:t>
            </a:r>
          </a:p>
          <a:p>
            <a:r>
              <a:rPr lang="en-US" dirty="0"/>
              <a:t>Z – Integers					(whole and negative numbers + zero)</a:t>
            </a:r>
          </a:p>
          <a:p>
            <a:r>
              <a:rPr lang="en-US" dirty="0"/>
              <a:t>Q – Rational numbers		(fractions	</a:t>
            </a:r>
            <a:r>
              <a:rPr lang="en-US" sz="1600" i="1" dirty="0"/>
              <a:t>[e.g. 10/4 = 2.5, -1/10 = -0.1]</a:t>
            </a:r>
            <a:r>
              <a:rPr lang="en-US" dirty="0"/>
              <a:t>)</a:t>
            </a:r>
          </a:p>
          <a:p>
            <a:r>
              <a:rPr lang="en-US" dirty="0"/>
              <a:t>R – Real numbers			(any point on a number line </a:t>
            </a:r>
            <a:r>
              <a:rPr lang="en-US" sz="1600" i="1" dirty="0"/>
              <a:t>[e.g. √2, 𝜋 ]</a:t>
            </a:r>
            <a:r>
              <a:rPr lang="en-US" dirty="0"/>
              <a:t>)</a:t>
            </a:r>
          </a:p>
          <a:p>
            <a:r>
              <a:rPr lang="en-US" dirty="0"/>
              <a:t>I – Imaginary numbers		(give negative result when squared)</a:t>
            </a:r>
          </a:p>
          <a:p>
            <a:r>
              <a:rPr lang="en-US" dirty="0"/>
              <a:t>C – Complex numbers		(combination of real and imaginary)</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37</a:t>
            </a:fld>
            <a:endParaRPr lang="en-US" dirty="0">
              <a:uFillTx/>
            </a:endParaRPr>
          </a:p>
        </p:txBody>
      </p:sp>
    </p:spTree>
    <p:extLst>
      <p:ext uri="{BB962C8B-B14F-4D97-AF65-F5344CB8AC3E}">
        <p14:creationId xmlns:p14="http://schemas.microsoft.com/office/powerpoint/2010/main" val="952931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Number Sets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500" y="1549401"/>
            <a:ext cx="7956534" cy="4821660"/>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38</a:t>
            </a:fld>
            <a:endParaRPr lang="en-US" dirty="0">
              <a:uFillTx/>
            </a:endParaRPr>
          </a:p>
        </p:txBody>
      </p:sp>
    </p:spTree>
    <p:extLst>
      <p:ext uri="{BB962C8B-B14F-4D97-AF65-F5344CB8AC3E}">
        <p14:creationId xmlns:p14="http://schemas.microsoft.com/office/powerpoint/2010/main" val="2716610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lstStyle/>
          <a:p>
            <a:r>
              <a:rPr lang="en-US" dirty="0"/>
              <a:t>Until now, we have been building sets by explicitly declaring their members.</a:t>
            </a:r>
          </a:p>
          <a:p>
            <a:r>
              <a:rPr lang="en-US" dirty="0"/>
              <a:t>This becomes inefficient as the cardinality increases, therefore we need a generic approach.</a:t>
            </a:r>
          </a:p>
          <a:p>
            <a:endParaRPr lang="en-US" dirty="0"/>
          </a:p>
          <a:p>
            <a:r>
              <a:rPr lang="en-US" dirty="0"/>
              <a:t>For set </a:t>
            </a:r>
            <a:r>
              <a:rPr lang="en-US" b="1" dirty="0">
                <a:solidFill>
                  <a:srgbClr val="FFC000"/>
                </a:solidFill>
              </a:rPr>
              <a:t>A</a:t>
            </a:r>
            <a:r>
              <a:rPr lang="en-US" b="1" dirty="0"/>
              <a:t> = {1, 2, 3, 4, 5, 6, 7, 8, 9, 10, 11, 12, 13, 14, …}</a:t>
            </a:r>
            <a:r>
              <a:rPr lang="en-US" dirty="0"/>
              <a:t> we could have also stated that it is a </a:t>
            </a:r>
            <a:r>
              <a:rPr lang="en-US" b="1" u="sng" dirty="0">
                <a:solidFill>
                  <a:srgbClr val="FFC000"/>
                </a:solidFill>
              </a:rPr>
              <a:t>set of all x, where each x is greater than 0</a:t>
            </a:r>
            <a:r>
              <a:rPr lang="en-US" dirty="0"/>
              <a:t>.</a:t>
            </a:r>
          </a:p>
          <a:p>
            <a:r>
              <a:rPr lang="en-US" dirty="0"/>
              <a:t>We can express this like:</a:t>
            </a:r>
          </a:p>
          <a:p>
            <a:pPr marL="0" indent="0">
              <a:buNone/>
            </a:pPr>
            <a:r>
              <a:rPr lang="en-US" dirty="0"/>
              <a:t>						</a:t>
            </a:r>
            <a:r>
              <a:rPr lang="en-US" sz="3600" b="1" dirty="0"/>
              <a:t>A = </a:t>
            </a:r>
            <a:r>
              <a:rPr lang="en-US" sz="3600" b="1" dirty="0">
                <a:solidFill>
                  <a:srgbClr val="FFC000"/>
                </a:solidFill>
              </a:rPr>
              <a:t>{x | x  &gt; 0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39</a:t>
            </a:fld>
            <a:endParaRPr lang="en-US" dirty="0">
              <a:uFillTx/>
            </a:endParaRPr>
          </a:p>
        </p:txBody>
      </p:sp>
    </p:spTree>
    <p:extLst>
      <p:ext uri="{BB962C8B-B14F-4D97-AF65-F5344CB8AC3E}">
        <p14:creationId xmlns:p14="http://schemas.microsoft.com/office/powerpoint/2010/main" val="303165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sets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a:t>
            </a:fld>
            <a:endParaRPr lang="en-US" dirty="0">
              <a:uFillTx/>
            </a:endParaRPr>
          </a:p>
        </p:txBody>
      </p:sp>
    </p:spTree>
    <p:extLst>
      <p:ext uri="{BB962C8B-B14F-4D97-AF65-F5344CB8AC3E}">
        <p14:creationId xmlns:p14="http://schemas.microsoft.com/office/powerpoint/2010/main" val="1222448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lstStyle/>
          <a:p>
            <a:r>
              <a:rPr lang="en-US" dirty="0"/>
              <a:t>Let’s take a look of this set-builder notation in detail</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40</a:t>
            </a:fld>
            <a:endParaRPr lang="en-US" dirty="0">
              <a:uFillTx/>
            </a:endParaRPr>
          </a:p>
        </p:txBody>
      </p:sp>
      <p:cxnSp>
        <p:nvCxnSpPr>
          <p:cNvPr id="8" name="Straight Arrow Connector 7"/>
          <p:cNvCxnSpPr/>
          <p:nvPr/>
        </p:nvCxnSpPr>
        <p:spPr>
          <a:xfrm flipH="1" flipV="1">
            <a:off x="3641870" y="3829588"/>
            <a:ext cx="673946" cy="1869838"/>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5815947" y="3789344"/>
            <a:ext cx="1149470" cy="2010821"/>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4315816" y="3888131"/>
            <a:ext cx="632874" cy="1811295"/>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
        <p:nvSpPr>
          <p:cNvPr id="29" name="TextBox 28"/>
          <p:cNvSpPr txBox="1"/>
          <p:nvPr/>
        </p:nvSpPr>
        <p:spPr>
          <a:xfrm>
            <a:off x="2521017" y="2739891"/>
            <a:ext cx="481222" cy="1107996"/>
          </a:xfrm>
          <a:prstGeom prst="rect">
            <a:avLst/>
          </a:prstGeom>
        </p:spPr>
        <p:txBody>
          <a:bodyPr wrap="none" rtlCol="0">
            <a:spAutoFit/>
          </a:bodyPr>
          <a:lstStyle/>
          <a:p>
            <a:r>
              <a:rPr lang="en-US" sz="6600" dirty="0">
                <a:solidFill>
                  <a:srgbClr val="00B0F0"/>
                </a:solidFill>
              </a:rPr>
              <a:t>{</a:t>
            </a:r>
            <a:endParaRPr lang="en-US" sz="4400" dirty="0">
              <a:solidFill>
                <a:srgbClr val="00B0F0"/>
              </a:solidFill>
            </a:endParaRPr>
          </a:p>
        </p:txBody>
      </p:sp>
      <p:sp>
        <p:nvSpPr>
          <p:cNvPr id="30" name="TextBox 29"/>
          <p:cNvSpPr txBox="1"/>
          <p:nvPr/>
        </p:nvSpPr>
        <p:spPr>
          <a:xfrm>
            <a:off x="7659035" y="2690656"/>
            <a:ext cx="481222" cy="1107996"/>
          </a:xfrm>
          <a:prstGeom prst="rect">
            <a:avLst/>
          </a:prstGeom>
        </p:spPr>
        <p:txBody>
          <a:bodyPr wrap="none" rtlCol="0">
            <a:spAutoFit/>
          </a:bodyPr>
          <a:lstStyle/>
          <a:p>
            <a:r>
              <a:rPr lang="en-US" sz="6600" dirty="0">
                <a:solidFill>
                  <a:srgbClr val="00B0F0"/>
                </a:solidFill>
              </a:rPr>
              <a:t>}</a:t>
            </a:r>
            <a:endParaRPr lang="en-US" sz="4400" dirty="0">
              <a:solidFill>
                <a:srgbClr val="00B0F0"/>
              </a:solidFill>
            </a:endParaRPr>
          </a:p>
        </p:txBody>
      </p:sp>
      <p:cxnSp>
        <p:nvCxnSpPr>
          <p:cNvPr id="31" name="Straight Arrow Connector 30"/>
          <p:cNvCxnSpPr/>
          <p:nvPr/>
        </p:nvCxnSpPr>
        <p:spPr>
          <a:xfrm flipH="1" flipV="1">
            <a:off x="2814915" y="3847887"/>
            <a:ext cx="708381" cy="1992266"/>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839857" y="3798653"/>
            <a:ext cx="4016256" cy="2025574"/>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sp>
        <p:nvSpPr>
          <p:cNvPr id="20" name="TextBox 19"/>
          <p:cNvSpPr txBox="1"/>
          <p:nvPr/>
        </p:nvSpPr>
        <p:spPr>
          <a:xfrm>
            <a:off x="3258863" y="2783006"/>
            <a:ext cx="590226" cy="1107996"/>
          </a:xfrm>
          <a:prstGeom prst="rect">
            <a:avLst/>
          </a:prstGeom>
        </p:spPr>
        <p:txBody>
          <a:bodyPr wrap="none" rtlCol="0">
            <a:spAutoFit/>
          </a:bodyPr>
          <a:lstStyle/>
          <a:p>
            <a:r>
              <a:rPr lang="en-US" sz="6600" dirty="0">
                <a:solidFill>
                  <a:srgbClr val="FFC000"/>
                </a:solidFill>
              </a:rPr>
              <a:t>x</a:t>
            </a:r>
            <a:endParaRPr lang="en-US" sz="4400" dirty="0">
              <a:solidFill>
                <a:srgbClr val="FFC000"/>
              </a:solidFill>
            </a:endParaRPr>
          </a:p>
        </p:txBody>
      </p:sp>
      <p:sp>
        <p:nvSpPr>
          <p:cNvPr id="21" name="TextBox 20"/>
          <p:cNvSpPr txBox="1"/>
          <p:nvPr/>
        </p:nvSpPr>
        <p:spPr>
          <a:xfrm>
            <a:off x="3892669" y="2783006"/>
            <a:ext cx="753732" cy="1107996"/>
          </a:xfrm>
          <a:prstGeom prst="rect">
            <a:avLst/>
          </a:prstGeom>
        </p:spPr>
        <p:txBody>
          <a:bodyPr wrap="none" rtlCol="0">
            <a:spAutoFit/>
          </a:bodyPr>
          <a:lstStyle/>
          <a:p>
            <a:r>
              <a:rPr lang="en-US" sz="6600" dirty="0">
                <a:solidFill>
                  <a:srgbClr val="FF0000"/>
                </a:solidFill>
              </a:rPr>
              <a:t>|</a:t>
            </a:r>
            <a:endParaRPr lang="en-US" sz="4400" dirty="0">
              <a:solidFill>
                <a:srgbClr val="FF0000"/>
              </a:solidFill>
            </a:endParaRPr>
          </a:p>
        </p:txBody>
      </p:sp>
      <p:sp>
        <p:nvSpPr>
          <p:cNvPr id="23" name="TextBox 22"/>
          <p:cNvSpPr txBox="1"/>
          <p:nvPr/>
        </p:nvSpPr>
        <p:spPr>
          <a:xfrm>
            <a:off x="4711026" y="2780135"/>
            <a:ext cx="2040943" cy="1107996"/>
          </a:xfrm>
          <a:prstGeom prst="rect">
            <a:avLst/>
          </a:prstGeom>
        </p:spPr>
        <p:txBody>
          <a:bodyPr wrap="none" rtlCol="0">
            <a:spAutoFit/>
          </a:bodyPr>
          <a:lstStyle/>
          <a:p>
            <a:r>
              <a:rPr lang="en-US" sz="6600" dirty="0">
                <a:solidFill>
                  <a:srgbClr val="92D050"/>
                </a:solidFill>
              </a:rPr>
              <a:t>x &gt; 0</a:t>
            </a:r>
            <a:endParaRPr lang="en-US" sz="4400" dirty="0">
              <a:solidFill>
                <a:srgbClr val="92D050"/>
              </a:solidFill>
            </a:endParaRPr>
          </a:p>
        </p:txBody>
      </p:sp>
      <p:sp>
        <p:nvSpPr>
          <p:cNvPr id="7" name="TextBox 6"/>
          <p:cNvSpPr txBox="1"/>
          <p:nvPr/>
        </p:nvSpPr>
        <p:spPr>
          <a:xfrm>
            <a:off x="2708055" y="5824227"/>
            <a:ext cx="1337226" cy="400110"/>
          </a:xfrm>
          <a:prstGeom prst="rect">
            <a:avLst/>
          </a:prstGeom>
        </p:spPr>
        <p:txBody>
          <a:bodyPr wrap="none" rtlCol="0">
            <a:spAutoFit/>
          </a:bodyPr>
          <a:lstStyle/>
          <a:p>
            <a:r>
              <a:rPr lang="en-US" sz="2000" dirty="0"/>
              <a:t>the set of</a:t>
            </a:r>
          </a:p>
        </p:txBody>
      </p:sp>
      <p:sp>
        <p:nvSpPr>
          <p:cNvPr id="25" name="TextBox 24"/>
          <p:cNvSpPr txBox="1"/>
          <p:nvPr/>
        </p:nvSpPr>
        <p:spPr>
          <a:xfrm>
            <a:off x="4045281" y="5824227"/>
            <a:ext cx="655949" cy="400110"/>
          </a:xfrm>
          <a:prstGeom prst="rect">
            <a:avLst/>
          </a:prstGeom>
        </p:spPr>
        <p:txBody>
          <a:bodyPr wrap="none" rtlCol="0">
            <a:spAutoFit/>
          </a:bodyPr>
          <a:lstStyle/>
          <a:p>
            <a:r>
              <a:rPr lang="en-US" sz="2000" dirty="0">
                <a:solidFill>
                  <a:srgbClr val="FFC000"/>
                </a:solidFill>
              </a:rPr>
              <a:t>all x</a:t>
            </a:r>
          </a:p>
        </p:txBody>
      </p:sp>
      <p:sp>
        <p:nvSpPr>
          <p:cNvPr id="28" name="TextBox 27"/>
          <p:cNvSpPr txBox="1"/>
          <p:nvPr/>
        </p:nvSpPr>
        <p:spPr>
          <a:xfrm>
            <a:off x="4801303" y="5840153"/>
            <a:ext cx="1338828" cy="400110"/>
          </a:xfrm>
          <a:prstGeom prst="rect">
            <a:avLst/>
          </a:prstGeom>
        </p:spPr>
        <p:txBody>
          <a:bodyPr wrap="none" rtlCol="0">
            <a:spAutoFit/>
          </a:bodyPr>
          <a:lstStyle/>
          <a:p>
            <a:r>
              <a:rPr lang="en-US" sz="2000" dirty="0">
                <a:solidFill>
                  <a:srgbClr val="FF0000"/>
                </a:solidFill>
              </a:rPr>
              <a:t>such that</a:t>
            </a:r>
          </a:p>
        </p:txBody>
      </p:sp>
      <p:sp>
        <p:nvSpPr>
          <p:cNvPr id="32" name="TextBox 31"/>
          <p:cNvSpPr txBox="1"/>
          <p:nvPr/>
        </p:nvSpPr>
        <p:spPr>
          <a:xfrm>
            <a:off x="6351439" y="5824227"/>
            <a:ext cx="2380780" cy="400110"/>
          </a:xfrm>
          <a:prstGeom prst="rect">
            <a:avLst/>
          </a:prstGeom>
        </p:spPr>
        <p:txBody>
          <a:bodyPr wrap="none" rtlCol="0">
            <a:spAutoFit/>
          </a:bodyPr>
          <a:lstStyle/>
          <a:p>
            <a:r>
              <a:rPr lang="en-US" sz="2000" dirty="0">
                <a:solidFill>
                  <a:srgbClr val="92D050"/>
                </a:solidFill>
              </a:rPr>
              <a:t>x is greater than 0</a:t>
            </a:r>
          </a:p>
        </p:txBody>
      </p:sp>
    </p:spTree>
    <p:extLst>
      <p:ext uri="{BB962C8B-B14F-4D97-AF65-F5344CB8AC3E}">
        <p14:creationId xmlns:p14="http://schemas.microsoft.com/office/powerpoint/2010/main" val="28245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randombar(horizontal)">
                                      <p:cBhvr>
                                        <p:cTn id="16" dur="500"/>
                                        <p:tgtEl>
                                          <p:spTgt spid="31"/>
                                        </p:tgtEl>
                                      </p:cBhvr>
                                    </p:animEffect>
                                  </p:childTnLst>
                                </p:cTn>
                              </p:par>
                              <p:par>
                                <p:cTn id="17" presetID="14" presetClass="entr" presetSubtype="1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randombar(horizontal)">
                                      <p:cBhvr>
                                        <p:cTn id="19" dur="500"/>
                                        <p:tgtEl>
                                          <p:spTgt spid="34"/>
                                        </p:tgtEl>
                                      </p:cBhvr>
                                    </p:animEffect>
                                  </p:childTnLst>
                                </p:cTn>
                              </p:par>
                            </p:childTnLst>
                          </p:cTn>
                        </p:par>
                        <p:par>
                          <p:cTn id="20" fill="hold">
                            <p:stCondLst>
                              <p:cond delay="1000"/>
                            </p:stCondLst>
                            <p:childTnLst>
                              <p:par>
                                <p:cTn id="21" presetID="14" presetClass="entr" presetSubtype="1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80">
                                          <p:stCondLst>
                                            <p:cond delay="0"/>
                                          </p:stCondLst>
                                        </p:cTn>
                                        <p:tgtEl>
                                          <p:spTgt spid="20"/>
                                        </p:tgtEl>
                                      </p:cBhvr>
                                    </p:animEffect>
                                    <p:anim calcmode="lin" valueType="num">
                                      <p:cBhvr>
                                        <p:cTn id="29"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34" dur="26">
                                          <p:stCondLst>
                                            <p:cond delay="650"/>
                                          </p:stCondLst>
                                        </p:cTn>
                                        <p:tgtEl>
                                          <p:spTgt spid="20"/>
                                        </p:tgtEl>
                                      </p:cBhvr>
                                      <p:to x="100000" y="60000"/>
                                    </p:animScale>
                                    <p:animScale>
                                      <p:cBhvr>
                                        <p:cTn id="35" dur="166" decel="50000">
                                          <p:stCondLst>
                                            <p:cond delay="676"/>
                                          </p:stCondLst>
                                        </p:cTn>
                                        <p:tgtEl>
                                          <p:spTgt spid="20"/>
                                        </p:tgtEl>
                                      </p:cBhvr>
                                      <p:to x="100000" y="100000"/>
                                    </p:animScale>
                                    <p:animScale>
                                      <p:cBhvr>
                                        <p:cTn id="36" dur="26">
                                          <p:stCondLst>
                                            <p:cond delay="1312"/>
                                          </p:stCondLst>
                                        </p:cTn>
                                        <p:tgtEl>
                                          <p:spTgt spid="20"/>
                                        </p:tgtEl>
                                      </p:cBhvr>
                                      <p:to x="100000" y="80000"/>
                                    </p:animScale>
                                    <p:animScale>
                                      <p:cBhvr>
                                        <p:cTn id="37" dur="166" decel="50000">
                                          <p:stCondLst>
                                            <p:cond delay="1338"/>
                                          </p:stCondLst>
                                        </p:cTn>
                                        <p:tgtEl>
                                          <p:spTgt spid="20"/>
                                        </p:tgtEl>
                                      </p:cBhvr>
                                      <p:to x="100000" y="100000"/>
                                    </p:animScale>
                                    <p:animScale>
                                      <p:cBhvr>
                                        <p:cTn id="38" dur="26">
                                          <p:stCondLst>
                                            <p:cond delay="1642"/>
                                          </p:stCondLst>
                                        </p:cTn>
                                        <p:tgtEl>
                                          <p:spTgt spid="20"/>
                                        </p:tgtEl>
                                      </p:cBhvr>
                                      <p:to x="100000" y="90000"/>
                                    </p:animScale>
                                    <p:animScale>
                                      <p:cBhvr>
                                        <p:cTn id="39" dur="166" decel="50000">
                                          <p:stCondLst>
                                            <p:cond delay="1668"/>
                                          </p:stCondLst>
                                        </p:cTn>
                                        <p:tgtEl>
                                          <p:spTgt spid="20"/>
                                        </p:tgtEl>
                                      </p:cBhvr>
                                      <p:to x="100000" y="100000"/>
                                    </p:animScale>
                                    <p:animScale>
                                      <p:cBhvr>
                                        <p:cTn id="40" dur="26">
                                          <p:stCondLst>
                                            <p:cond delay="1808"/>
                                          </p:stCondLst>
                                        </p:cTn>
                                        <p:tgtEl>
                                          <p:spTgt spid="20"/>
                                        </p:tgtEl>
                                      </p:cBhvr>
                                      <p:to x="100000" y="95000"/>
                                    </p:animScale>
                                    <p:animScale>
                                      <p:cBhvr>
                                        <p:cTn id="41" dur="166" decel="50000">
                                          <p:stCondLst>
                                            <p:cond delay="1834"/>
                                          </p:stCondLst>
                                        </p:cTn>
                                        <p:tgtEl>
                                          <p:spTgt spid="20"/>
                                        </p:tgtEl>
                                      </p:cBhvr>
                                      <p:to x="100000" y="100000"/>
                                    </p:animScale>
                                  </p:childTnLst>
                                </p:cTn>
                              </p:par>
                            </p:childTnLst>
                          </p:cTn>
                        </p:par>
                        <p:par>
                          <p:cTn id="42" fill="hold">
                            <p:stCondLst>
                              <p:cond delay="2000"/>
                            </p:stCondLst>
                            <p:childTnLst>
                              <p:par>
                                <p:cTn id="43" presetID="1" presetClass="exit" presetSubtype="0" fill="hold" nodeType="afterEffect">
                                  <p:stCondLst>
                                    <p:cond delay="0"/>
                                  </p:stCondLst>
                                  <p:childTnLst>
                                    <p:set>
                                      <p:cBhvr>
                                        <p:cTn id="44" dur="1" fill="hold">
                                          <p:stCondLst>
                                            <p:cond delay="0"/>
                                          </p:stCondLst>
                                        </p:cTn>
                                        <p:tgtEl>
                                          <p:spTgt spid="34"/>
                                        </p:tgtEl>
                                        <p:attrNameLst>
                                          <p:attrName>style.visibility</p:attrName>
                                        </p:attrNameLst>
                                      </p:cBhvr>
                                      <p:to>
                                        <p:strVal val="hidden"/>
                                      </p:to>
                                    </p:set>
                                  </p:childTnLst>
                                </p:cTn>
                              </p:par>
                            </p:childTnLst>
                          </p:cTn>
                        </p:par>
                        <p:par>
                          <p:cTn id="45" fill="hold">
                            <p:stCondLst>
                              <p:cond delay="2000"/>
                            </p:stCondLst>
                            <p:childTnLst>
                              <p:par>
                                <p:cTn id="46" presetID="14" presetClass="entr" presetSubtype="10"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randombar(horizontal)">
                                      <p:cBhvr>
                                        <p:cTn id="48" dur="500"/>
                                        <p:tgtEl>
                                          <p:spTgt spid="8"/>
                                        </p:tgtEl>
                                      </p:cBhvr>
                                    </p:animEffect>
                                  </p:childTnLst>
                                </p:cTn>
                              </p:par>
                            </p:childTnLst>
                          </p:cTn>
                        </p:par>
                        <p:par>
                          <p:cTn id="49" fill="hold">
                            <p:stCondLst>
                              <p:cond delay="2500"/>
                            </p:stCondLst>
                            <p:childTnLst>
                              <p:par>
                                <p:cTn id="50" presetID="14" presetClass="entr" presetSubtype="1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80">
                                          <p:stCondLst>
                                            <p:cond delay="0"/>
                                          </p:stCondLst>
                                        </p:cTn>
                                        <p:tgtEl>
                                          <p:spTgt spid="21"/>
                                        </p:tgtEl>
                                      </p:cBhvr>
                                    </p:animEffect>
                                    <p:anim calcmode="lin" valueType="num">
                                      <p:cBhvr>
                                        <p:cTn id="5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63" dur="26">
                                          <p:stCondLst>
                                            <p:cond delay="650"/>
                                          </p:stCondLst>
                                        </p:cTn>
                                        <p:tgtEl>
                                          <p:spTgt spid="21"/>
                                        </p:tgtEl>
                                      </p:cBhvr>
                                      <p:to x="100000" y="60000"/>
                                    </p:animScale>
                                    <p:animScale>
                                      <p:cBhvr>
                                        <p:cTn id="64" dur="166" decel="50000">
                                          <p:stCondLst>
                                            <p:cond delay="676"/>
                                          </p:stCondLst>
                                        </p:cTn>
                                        <p:tgtEl>
                                          <p:spTgt spid="21"/>
                                        </p:tgtEl>
                                      </p:cBhvr>
                                      <p:to x="100000" y="100000"/>
                                    </p:animScale>
                                    <p:animScale>
                                      <p:cBhvr>
                                        <p:cTn id="65" dur="26">
                                          <p:stCondLst>
                                            <p:cond delay="1312"/>
                                          </p:stCondLst>
                                        </p:cTn>
                                        <p:tgtEl>
                                          <p:spTgt spid="21"/>
                                        </p:tgtEl>
                                      </p:cBhvr>
                                      <p:to x="100000" y="80000"/>
                                    </p:animScale>
                                    <p:animScale>
                                      <p:cBhvr>
                                        <p:cTn id="66" dur="166" decel="50000">
                                          <p:stCondLst>
                                            <p:cond delay="1338"/>
                                          </p:stCondLst>
                                        </p:cTn>
                                        <p:tgtEl>
                                          <p:spTgt spid="21"/>
                                        </p:tgtEl>
                                      </p:cBhvr>
                                      <p:to x="100000" y="100000"/>
                                    </p:animScale>
                                    <p:animScale>
                                      <p:cBhvr>
                                        <p:cTn id="67" dur="26">
                                          <p:stCondLst>
                                            <p:cond delay="1642"/>
                                          </p:stCondLst>
                                        </p:cTn>
                                        <p:tgtEl>
                                          <p:spTgt spid="21"/>
                                        </p:tgtEl>
                                      </p:cBhvr>
                                      <p:to x="100000" y="90000"/>
                                    </p:animScale>
                                    <p:animScale>
                                      <p:cBhvr>
                                        <p:cTn id="68" dur="166" decel="50000">
                                          <p:stCondLst>
                                            <p:cond delay="1668"/>
                                          </p:stCondLst>
                                        </p:cTn>
                                        <p:tgtEl>
                                          <p:spTgt spid="21"/>
                                        </p:tgtEl>
                                      </p:cBhvr>
                                      <p:to x="100000" y="100000"/>
                                    </p:animScale>
                                    <p:animScale>
                                      <p:cBhvr>
                                        <p:cTn id="69" dur="26">
                                          <p:stCondLst>
                                            <p:cond delay="1808"/>
                                          </p:stCondLst>
                                        </p:cTn>
                                        <p:tgtEl>
                                          <p:spTgt spid="21"/>
                                        </p:tgtEl>
                                      </p:cBhvr>
                                      <p:to x="100000" y="95000"/>
                                    </p:animScale>
                                    <p:animScale>
                                      <p:cBhvr>
                                        <p:cTn id="70" dur="166" decel="50000">
                                          <p:stCondLst>
                                            <p:cond delay="1834"/>
                                          </p:stCondLst>
                                        </p:cTn>
                                        <p:tgtEl>
                                          <p:spTgt spid="21"/>
                                        </p:tgtEl>
                                      </p:cBhvr>
                                      <p:to x="100000" y="100000"/>
                                    </p:animScale>
                                  </p:childTnLst>
                                </p:cTn>
                              </p:par>
                            </p:childTnLst>
                          </p:cTn>
                        </p:par>
                        <p:par>
                          <p:cTn id="71" fill="hold">
                            <p:stCondLst>
                              <p:cond delay="2000"/>
                            </p:stCondLst>
                            <p:childTnLst>
                              <p:par>
                                <p:cTn id="72" presetID="14" presetClass="entr" presetSubtype="10" fill="hold"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randombar(horizontal)">
                                      <p:cBhvr>
                                        <p:cTn id="74" dur="500"/>
                                        <p:tgtEl>
                                          <p:spTgt spid="27"/>
                                        </p:tgtEl>
                                      </p:cBhvr>
                                    </p:animEffect>
                                  </p:childTnLst>
                                </p:cTn>
                              </p:par>
                            </p:childTnLst>
                          </p:cTn>
                        </p:par>
                        <p:par>
                          <p:cTn id="75" fill="hold">
                            <p:stCondLst>
                              <p:cond delay="2500"/>
                            </p:stCondLst>
                            <p:childTnLst>
                              <p:par>
                                <p:cTn id="76" presetID="14"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randombar(horizontal)">
                                      <p:cBhvr>
                                        <p:cTn id="78" dur="5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down)">
                                      <p:cBhvr>
                                        <p:cTn id="83" dur="580">
                                          <p:stCondLst>
                                            <p:cond delay="0"/>
                                          </p:stCondLst>
                                        </p:cTn>
                                        <p:tgtEl>
                                          <p:spTgt spid="23"/>
                                        </p:tgtEl>
                                      </p:cBhvr>
                                    </p:animEffect>
                                    <p:anim calcmode="lin" valueType="num">
                                      <p:cBhvr>
                                        <p:cTn id="84"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89" dur="26">
                                          <p:stCondLst>
                                            <p:cond delay="650"/>
                                          </p:stCondLst>
                                        </p:cTn>
                                        <p:tgtEl>
                                          <p:spTgt spid="23"/>
                                        </p:tgtEl>
                                      </p:cBhvr>
                                      <p:to x="100000" y="60000"/>
                                    </p:animScale>
                                    <p:animScale>
                                      <p:cBhvr>
                                        <p:cTn id="90" dur="166" decel="50000">
                                          <p:stCondLst>
                                            <p:cond delay="676"/>
                                          </p:stCondLst>
                                        </p:cTn>
                                        <p:tgtEl>
                                          <p:spTgt spid="23"/>
                                        </p:tgtEl>
                                      </p:cBhvr>
                                      <p:to x="100000" y="100000"/>
                                    </p:animScale>
                                    <p:animScale>
                                      <p:cBhvr>
                                        <p:cTn id="91" dur="26">
                                          <p:stCondLst>
                                            <p:cond delay="1312"/>
                                          </p:stCondLst>
                                        </p:cTn>
                                        <p:tgtEl>
                                          <p:spTgt spid="23"/>
                                        </p:tgtEl>
                                      </p:cBhvr>
                                      <p:to x="100000" y="80000"/>
                                    </p:animScale>
                                    <p:animScale>
                                      <p:cBhvr>
                                        <p:cTn id="92" dur="166" decel="50000">
                                          <p:stCondLst>
                                            <p:cond delay="1338"/>
                                          </p:stCondLst>
                                        </p:cTn>
                                        <p:tgtEl>
                                          <p:spTgt spid="23"/>
                                        </p:tgtEl>
                                      </p:cBhvr>
                                      <p:to x="100000" y="100000"/>
                                    </p:animScale>
                                    <p:animScale>
                                      <p:cBhvr>
                                        <p:cTn id="93" dur="26">
                                          <p:stCondLst>
                                            <p:cond delay="1642"/>
                                          </p:stCondLst>
                                        </p:cTn>
                                        <p:tgtEl>
                                          <p:spTgt spid="23"/>
                                        </p:tgtEl>
                                      </p:cBhvr>
                                      <p:to x="100000" y="90000"/>
                                    </p:animScale>
                                    <p:animScale>
                                      <p:cBhvr>
                                        <p:cTn id="94" dur="166" decel="50000">
                                          <p:stCondLst>
                                            <p:cond delay="1668"/>
                                          </p:stCondLst>
                                        </p:cTn>
                                        <p:tgtEl>
                                          <p:spTgt spid="23"/>
                                        </p:tgtEl>
                                      </p:cBhvr>
                                      <p:to x="100000" y="100000"/>
                                    </p:animScale>
                                    <p:animScale>
                                      <p:cBhvr>
                                        <p:cTn id="95" dur="26">
                                          <p:stCondLst>
                                            <p:cond delay="1808"/>
                                          </p:stCondLst>
                                        </p:cTn>
                                        <p:tgtEl>
                                          <p:spTgt spid="23"/>
                                        </p:tgtEl>
                                      </p:cBhvr>
                                      <p:to x="100000" y="95000"/>
                                    </p:animScale>
                                    <p:animScale>
                                      <p:cBhvr>
                                        <p:cTn id="96" dur="166" decel="50000">
                                          <p:stCondLst>
                                            <p:cond delay="1834"/>
                                          </p:stCondLst>
                                        </p:cTn>
                                        <p:tgtEl>
                                          <p:spTgt spid="23"/>
                                        </p:tgtEl>
                                      </p:cBhvr>
                                      <p:to x="100000" y="100000"/>
                                    </p:animScale>
                                  </p:childTnLst>
                                </p:cTn>
                              </p:par>
                              <p:par>
                                <p:cTn id="97" presetID="14" presetClass="entr" presetSubtype="10" fill="hold" nodeType="with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randombar(horizontal)">
                                      <p:cBhvr>
                                        <p:cTn id="99" dur="500"/>
                                        <p:tgtEl>
                                          <p:spTgt spid="24"/>
                                        </p:tgtEl>
                                      </p:cBhvr>
                                    </p:animEffect>
                                  </p:childTnLst>
                                </p:cTn>
                              </p:par>
                            </p:childTnLst>
                          </p:cTn>
                        </p:par>
                        <p:par>
                          <p:cTn id="100" fill="hold">
                            <p:stCondLst>
                              <p:cond delay="2000"/>
                            </p:stCondLst>
                            <p:childTnLst>
                              <p:par>
                                <p:cTn id="101" presetID="14" presetClass="entr" presetSubtype="10" fill="hold" grpId="0" nodeType="after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randombar(horizontal)">
                                      <p:cBhvr>
                                        <p:cTn id="10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0" grpId="0"/>
      <p:bldP spid="21" grpId="0"/>
      <p:bldP spid="23" grpId="0"/>
      <p:bldP spid="7" grpId="0"/>
      <p:bldP spid="25" grpId="0"/>
      <p:bldP spid="28" grpId="0"/>
      <p:bldP spid="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normAutofit/>
          </a:bodyPr>
          <a:lstStyle/>
          <a:p>
            <a:r>
              <a:rPr lang="en-US" dirty="0"/>
              <a:t>If we want to build a set A of all integers that are less than or equal to 10, we can simply use the following notation:</a:t>
            </a:r>
          </a:p>
          <a:p>
            <a:pPr marL="0" indent="0">
              <a:buNone/>
            </a:pPr>
            <a:r>
              <a:rPr lang="en-US" sz="3600" b="1" dirty="0"/>
              <a:t>					A = </a:t>
            </a:r>
            <a:r>
              <a:rPr lang="en-US" sz="3600" b="1" dirty="0">
                <a:solidFill>
                  <a:srgbClr val="FFC000"/>
                </a:solidFill>
              </a:rPr>
              <a:t>{x ∈ Z | x  ≤ 10 }</a:t>
            </a:r>
            <a:endParaRPr lang="en-US" sz="3600" dirty="0"/>
          </a:p>
          <a:p>
            <a:endParaRPr lang="en-US" dirty="0"/>
          </a:p>
          <a:p>
            <a:r>
              <a:rPr lang="en-US" dirty="0"/>
              <a:t>In the same manner we can also limit the interval.</a:t>
            </a:r>
          </a:p>
          <a:p>
            <a:r>
              <a:rPr lang="en-US" dirty="0"/>
              <a:t>For example, set B of all real numbers beginning with (including) 1 and ending with (including) 8.</a:t>
            </a:r>
          </a:p>
          <a:p>
            <a:pPr marL="0" indent="0">
              <a:buNone/>
            </a:pPr>
            <a:r>
              <a:rPr lang="en-US" sz="3600" b="1" dirty="0"/>
              <a:t>			A = </a:t>
            </a:r>
            <a:r>
              <a:rPr lang="en-US" sz="3600" b="1" dirty="0">
                <a:solidFill>
                  <a:srgbClr val="FFC000"/>
                </a:solidFill>
              </a:rPr>
              <a:t>{x ∈ R | x ≥ 1  and  x ≤ 8 }</a:t>
            </a:r>
            <a:endParaRPr lang="en-US" sz="3600"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41</a:t>
            </a:fld>
            <a:endParaRPr lang="en-US" dirty="0">
              <a:uFillTx/>
            </a:endParaRPr>
          </a:p>
        </p:txBody>
      </p:sp>
    </p:spTree>
    <p:extLst>
      <p:ext uri="{BB962C8B-B14F-4D97-AF65-F5344CB8AC3E}">
        <p14:creationId xmlns:p14="http://schemas.microsoft.com/office/powerpoint/2010/main" val="154927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 (exercise)</a:t>
            </a:r>
          </a:p>
        </p:txBody>
      </p:sp>
      <p:sp>
        <p:nvSpPr>
          <p:cNvPr id="3" name="Content Placeholder 2"/>
          <p:cNvSpPr>
            <a:spLocks noGrp="1"/>
          </p:cNvSpPr>
          <p:nvPr>
            <p:ph idx="1"/>
          </p:nvPr>
        </p:nvSpPr>
        <p:spPr/>
        <p:txBody>
          <a:bodyPr>
            <a:normAutofit/>
          </a:bodyPr>
          <a:lstStyle/>
          <a:p>
            <a:r>
              <a:rPr lang="en-US" dirty="0"/>
              <a:t>What is the cardinality (how many members) of the set A created with the following notation:</a:t>
            </a:r>
          </a:p>
          <a:p>
            <a:pPr marL="0" indent="0">
              <a:buNone/>
            </a:pPr>
            <a:r>
              <a:rPr lang="en-US" sz="3600" b="1" dirty="0"/>
              <a:t>					A = {x ∈ Z | x  = x</a:t>
            </a:r>
            <a:r>
              <a:rPr lang="en-US" sz="3600" b="1" baseline="30000" dirty="0"/>
              <a:t>2</a:t>
            </a:r>
            <a:r>
              <a:rPr lang="en-US" sz="3600" b="1" dirty="0"/>
              <a:t> }</a:t>
            </a:r>
            <a:endParaRPr lang="en-US" sz="3600" dirty="0"/>
          </a:p>
          <a:p>
            <a:endParaRPr lang="en-US" dirty="0"/>
          </a:p>
          <a:p>
            <a:r>
              <a:rPr lang="en-US" dirty="0"/>
              <a:t>Answer: 	n(A) = 2</a:t>
            </a:r>
          </a:p>
          <a:p>
            <a:r>
              <a:rPr lang="en-US" dirty="0"/>
              <a:t>A = {0, 1}, because only 0</a:t>
            </a:r>
            <a:r>
              <a:rPr lang="en-US" baseline="30000" dirty="0"/>
              <a:t>2</a:t>
            </a:r>
            <a:r>
              <a:rPr lang="en-US" dirty="0"/>
              <a:t> = 0 and 1</a:t>
            </a:r>
            <a:r>
              <a:rPr lang="en-US" baseline="30000" dirty="0"/>
              <a:t>2</a:t>
            </a:r>
            <a:r>
              <a:rPr lang="en-US" dirty="0"/>
              <a:t> = 1</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42</a:t>
            </a:fld>
            <a:endParaRPr lang="en-US" dirty="0">
              <a:uFillTx/>
            </a:endParaRPr>
          </a:p>
        </p:txBody>
      </p:sp>
    </p:spTree>
    <p:extLst>
      <p:ext uri="{BB962C8B-B14F-4D97-AF65-F5344CB8AC3E}">
        <p14:creationId xmlns:p14="http://schemas.microsoft.com/office/powerpoint/2010/main" val="88812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a:t>
            </a:r>
          </a:p>
        </p:txBody>
      </p:sp>
      <p:sp>
        <p:nvSpPr>
          <p:cNvPr id="3" name="Content Placeholder 2"/>
          <p:cNvSpPr>
            <a:spLocks noGrp="1"/>
          </p:cNvSpPr>
          <p:nvPr>
            <p:ph idx="1"/>
          </p:nvPr>
        </p:nvSpPr>
        <p:spPr/>
        <p:txBody>
          <a:bodyPr>
            <a:normAutofit fontScale="92500" lnSpcReduction="10000"/>
          </a:bodyPr>
          <a:lstStyle/>
          <a:p>
            <a:r>
              <a:rPr lang="en-US" b="1" dirty="0">
                <a:solidFill>
                  <a:srgbClr val="FFC000"/>
                </a:solidFill>
              </a:rPr>
              <a:t>Interval</a:t>
            </a:r>
            <a:r>
              <a:rPr lang="en-US" dirty="0">
                <a:solidFill>
                  <a:srgbClr val="FFC000"/>
                </a:solidFill>
              </a:rPr>
              <a:t> </a:t>
            </a:r>
            <a:r>
              <a:rPr lang="en-US" dirty="0"/>
              <a:t>= </a:t>
            </a:r>
            <a:r>
              <a:rPr lang="en-US" b="1" dirty="0"/>
              <a:t>all numbers between two given numbers</a:t>
            </a:r>
            <a:r>
              <a:rPr lang="en-US" dirty="0"/>
              <a:t>.</a:t>
            </a:r>
          </a:p>
          <a:p>
            <a:endParaRPr lang="en-US" dirty="0"/>
          </a:p>
          <a:p>
            <a:r>
              <a:rPr lang="en-US" dirty="0"/>
              <a:t>Notation:</a:t>
            </a:r>
          </a:p>
          <a:p>
            <a:pPr lvl="1"/>
            <a:r>
              <a:rPr lang="en-US" dirty="0"/>
              <a:t>Open interval </a:t>
            </a:r>
            <a:r>
              <a:rPr lang="en-US" b="1" dirty="0">
                <a:solidFill>
                  <a:srgbClr val="FFC000"/>
                </a:solidFill>
              </a:rPr>
              <a:t>( )</a:t>
            </a:r>
            <a:r>
              <a:rPr lang="en-US" dirty="0"/>
              <a:t>			-	e.g. 	(a, b) 			a &lt; x &lt; b</a:t>
            </a:r>
          </a:p>
          <a:p>
            <a:pPr lvl="1"/>
            <a:r>
              <a:rPr lang="en-US" dirty="0"/>
              <a:t>Closed interval </a:t>
            </a:r>
            <a:r>
              <a:rPr lang="en-US" b="1" dirty="0">
                <a:solidFill>
                  <a:srgbClr val="FFC000"/>
                </a:solidFill>
              </a:rPr>
              <a:t>[ ] </a:t>
            </a:r>
            <a:r>
              <a:rPr lang="en-US" dirty="0"/>
              <a:t>			-	e.g.		[a, b]			a ≤ x ≤ b</a:t>
            </a:r>
          </a:p>
          <a:p>
            <a:r>
              <a:rPr lang="en-US" dirty="0"/>
              <a:t>You can have intervals open on left and closed on right and vice-versa; e.g.	(a, b]	or	[a, b)</a:t>
            </a:r>
          </a:p>
          <a:p>
            <a:endParaRPr lang="en-US" dirty="0"/>
          </a:p>
          <a:p>
            <a:r>
              <a:rPr lang="en-US" dirty="0"/>
              <a:t>Infinity (</a:t>
            </a:r>
            <a:r>
              <a:rPr lang="en-US" b="1" dirty="0">
                <a:solidFill>
                  <a:srgbClr val="FFC000"/>
                </a:solidFill>
              </a:rPr>
              <a:t>∞</a:t>
            </a:r>
            <a:r>
              <a:rPr lang="en-US" dirty="0"/>
              <a:t>) is often used in interval notation:</a:t>
            </a:r>
          </a:p>
          <a:p>
            <a:pPr marL="0" indent="0">
              <a:buNone/>
            </a:pPr>
            <a:r>
              <a:rPr lang="en-US" dirty="0"/>
              <a:t>		(a, +∞)			x &gt; a			“greater than a”</a:t>
            </a:r>
          </a:p>
          <a:p>
            <a:pPr marL="0" indent="0">
              <a:buNone/>
            </a:pPr>
            <a:r>
              <a:rPr lang="en-US" dirty="0"/>
              <a:t>		(-∞, b]			x ≤ b			“less than or equal to b”</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43</a:t>
            </a:fld>
            <a:endParaRPr lang="en-US" dirty="0">
              <a:uFillTx/>
            </a:endParaRPr>
          </a:p>
        </p:txBody>
      </p:sp>
    </p:spTree>
    <p:extLst>
      <p:ext uri="{BB962C8B-B14F-4D97-AF65-F5344CB8AC3E}">
        <p14:creationId xmlns:p14="http://schemas.microsoft.com/office/powerpoint/2010/main" val="109187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a:t>
            </a:r>
          </a:p>
        </p:txBody>
      </p:sp>
      <p:sp>
        <p:nvSpPr>
          <p:cNvPr id="3" name="Content Placeholder 2"/>
          <p:cNvSpPr>
            <a:spLocks noGrp="1"/>
          </p:cNvSpPr>
          <p:nvPr>
            <p:ph idx="1"/>
          </p:nvPr>
        </p:nvSpPr>
        <p:spPr/>
        <p:txBody>
          <a:bodyPr>
            <a:normAutofit/>
          </a:bodyPr>
          <a:lstStyle/>
          <a:p>
            <a:r>
              <a:rPr lang="en-US" dirty="0"/>
              <a:t>Note: </a:t>
            </a:r>
            <a:r>
              <a:rPr lang="en-US" b="1" dirty="0"/>
              <a:t>infinity</a:t>
            </a:r>
            <a:r>
              <a:rPr lang="en-US" dirty="0"/>
              <a:t> is </a:t>
            </a:r>
            <a:r>
              <a:rPr lang="en-US" u="sng" dirty="0"/>
              <a:t>NOT NUMBER</a:t>
            </a:r>
            <a:r>
              <a:rPr lang="en-US" dirty="0"/>
              <a:t>, therefore you must always have </a:t>
            </a:r>
            <a:r>
              <a:rPr lang="en-US" u="sng" dirty="0"/>
              <a:t>OPEN interval</a:t>
            </a:r>
            <a:r>
              <a:rPr lang="en-US" dirty="0"/>
              <a:t> next to it.</a:t>
            </a:r>
          </a:p>
          <a:p>
            <a:r>
              <a:rPr lang="en-US" dirty="0"/>
              <a:t>This is wrong:	(a, +∞</a:t>
            </a:r>
            <a:r>
              <a:rPr lang="en-US" b="1" dirty="0">
                <a:solidFill>
                  <a:srgbClr val="00B0F0"/>
                </a:solidFill>
              </a:rPr>
              <a:t>]</a:t>
            </a:r>
          </a:p>
          <a:p>
            <a:endParaRPr lang="en-US" dirty="0"/>
          </a:p>
          <a:p>
            <a:r>
              <a:rPr lang="en-US" dirty="0"/>
              <a:t>You can use union (U) and intersection (∩) to join multiple intervals.</a:t>
            </a:r>
          </a:p>
          <a:p>
            <a:r>
              <a:rPr lang="en-US" dirty="0"/>
              <a:t>For example:</a:t>
            </a:r>
          </a:p>
          <a:p>
            <a:pPr lvl="1"/>
            <a:r>
              <a:rPr lang="en-US" dirty="0"/>
              <a:t>(-∞, -5]  U  (10, +∞)			x ≤ -5 or x &gt; 10</a:t>
            </a:r>
          </a:p>
          <a:p>
            <a:pPr lvl="1"/>
            <a:r>
              <a:rPr lang="en-US" dirty="0"/>
              <a:t>(-∞, 5]  ∩ (1, ∞)			x &gt; 1 and x ≤ 5			(1, 5]</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44</a:t>
            </a:fld>
            <a:endParaRPr lang="en-US" dirty="0">
              <a:uFillTx/>
            </a:endParaRPr>
          </a:p>
        </p:txBody>
      </p:sp>
    </p:spTree>
    <p:extLst>
      <p:ext uri="{BB962C8B-B14F-4D97-AF65-F5344CB8AC3E}">
        <p14:creationId xmlns:p14="http://schemas.microsoft.com/office/powerpoint/2010/main" val="3178987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45</a:t>
            </a:fld>
            <a:endParaRPr lang="en-US" dirty="0">
              <a:uFillTx/>
            </a:endParaRPr>
          </a:p>
        </p:txBody>
      </p:sp>
    </p:spTree>
    <p:extLst>
      <p:ext uri="{BB962C8B-B14F-4D97-AF65-F5344CB8AC3E}">
        <p14:creationId xmlns:p14="http://schemas.microsoft.com/office/powerpoint/2010/main" val="3156063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a:t>
            </a:r>
          </a:p>
        </p:txBody>
      </p:sp>
      <p:sp>
        <p:nvSpPr>
          <p:cNvPr id="3" name="Content Placeholder 2"/>
          <p:cNvSpPr>
            <a:spLocks noGrp="1"/>
          </p:cNvSpPr>
          <p:nvPr>
            <p:ph idx="1"/>
          </p:nvPr>
        </p:nvSpPr>
        <p:spPr/>
        <p:txBody>
          <a:bodyPr>
            <a:normAutofit/>
          </a:bodyPr>
          <a:lstStyle/>
          <a:p>
            <a:r>
              <a:rPr lang="en-US" b="1" dirty="0">
                <a:solidFill>
                  <a:srgbClr val="FFC000"/>
                </a:solidFill>
              </a:rPr>
              <a:t>Power set</a:t>
            </a:r>
            <a:r>
              <a:rPr lang="en-US" dirty="0"/>
              <a:t> is a </a:t>
            </a:r>
            <a:r>
              <a:rPr lang="en-US" b="1" dirty="0"/>
              <a:t>set</a:t>
            </a:r>
            <a:r>
              <a:rPr lang="en-US" dirty="0"/>
              <a:t> of </a:t>
            </a:r>
            <a:r>
              <a:rPr lang="en-US" b="1" u="sng" dirty="0"/>
              <a:t>ALL subsets</a:t>
            </a:r>
            <a:r>
              <a:rPr lang="en-US" dirty="0"/>
              <a:t> of a set.</a:t>
            </a:r>
          </a:p>
          <a:p>
            <a:r>
              <a:rPr lang="en-US" dirty="0"/>
              <a:t>The notation for </a:t>
            </a:r>
            <a:r>
              <a:rPr lang="en-US" b="1" dirty="0">
                <a:solidFill>
                  <a:srgbClr val="FFC000"/>
                </a:solidFill>
              </a:rPr>
              <a:t>power set </a:t>
            </a:r>
            <a:r>
              <a:rPr lang="en-US" dirty="0"/>
              <a:t>is capital letter </a:t>
            </a:r>
            <a:r>
              <a:rPr lang="en-US" b="1" dirty="0"/>
              <a:t>P</a:t>
            </a:r>
            <a:r>
              <a:rPr lang="en-US" dirty="0"/>
              <a:t>.</a:t>
            </a:r>
          </a:p>
          <a:p>
            <a:endParaRPr lang="en-US" dirty="0"/>
          </a:p>
          <a:p>
            <a:r>
              <a:rPr lang="en-US" dirty="0"/>
              <a:t>Let’s try to enumerate all subsets on a simple case: S = {1, 2}</a:t>
            </a:r>
          </a:p>
          <a:p>
            <a:pPr marL="0" indent="0">
              <a:buNone/>
            </a:pPr>
            <a:r>
              <a:rPr lang="en-US" dirty="0"/>
              <a:t>	We can start with obvious {1} and {2}, but is that all?</a:t>
            </a:r>
          </a:p>
          <a:p>
            <a:pPr marL="0" indent="0">
              <a:buNone/>
            </a:pPr>
            <a:r>
              <a:rPr lang="en-US" dirty="0"/>
              <a:t>	As {1, 2} ⊆ {1, 2} it is also part of the power set. Any other?</a:t>
            </a:r>
          </a:p>
          <a:p>
            <a:pPr marL="0" indent="0">
              <a:buNone/>
            </a:pPr>
            <a:r>
              <a:rPr lang="en-US" dirty="0"/>
              <a:t>	Often overlooked, ∅ is also part of the power set as ∅ ⊂ {1, 2}.</a:t>
            </a:r>
          </a:p>
          <a:p>
            <a:r>
              <a:rPr lang="en-US" dirty="0"/>
              <a:t>Therefore, P(S) = {{1}, {2}, {1, 2}, ∅}</a:t>
            </a:r>
          </a:p>
          <a:p>
            <a:r>
              <a:rPr lang="en-US" dirty="0"/>
              <a:t>n(P(S)) = 4</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46</a:t>
            </a:fld>
            <a:endParaRPr lang="en-US" dirty="0">
              <a:uFillTx/>
            </a:endParaRPr>
          </a:p>
        </p:txBody>
      </p:sp>
    </p:spTree>
    <p:extLst>
      <p:ext uri="{BB962C8B-B14F-4D97-AF65-F5344CB8AC3E}">
        <p14:creationId xmlns:p14="http://schemas.microsoft.com/office/powerpoint/2010/main" val="239574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a:t>
            </a:r>
          </a:p>
        </p:txBody>
      </p:sp>
      <p:sp>
        <p:nvSpPr>
          <p:cNvPr id="3" name="Content Placeholder 2"/>
          <p:cNvSpPr>
            <a:spLocks noGrp="1"/>
          </p:cNvSpPr>
          <p:nvPr>
            <p:ph idx="1"/>
          </p:nvPr>
        </p:nvSpPr>
        <p:spPr/>
        <p:txBody>
          <a:bodyPr/>
          <a:lstStyle/>
          <a:p>
            <a:r>
              <a:rPr lang="en-US" dirty="0"/>
              <a:t>Let A = {1}.		What is P(A)?</a:t>
            </a:r>
          </a:p>
          <a:p>
            <a:r>
              <a:rPr lang="en-US" dirty="0"/>
              <a:t>Answer: P(A) = {{1}, ∅}</a:t>
            </a:r>
          </a:p>
          <a:p>
            <a:r>
              <a:rPr lang="en-US" dirty="0"/>
              <a:t>n(P(A)) = 2</a:t>
            </a:r>
          </a:p>
          <a:p>
            <a:endParaRPr lang="en-US" dirty="0"/>
          </a:p>
          <a:p>
            <a:r>
              <a:rPr lang="en-US" dirty="0"/>
              <a:t>Let B = {1, 2, 3}.	What is P(B)?</a:t>
            </a:r>
          </a:p>
          <a:p>
            <a:r>
              <a:rPr lang="en-US" dirty="0"/>
              <a:t>Answer: P(B) = {{1}, {2}, {3}, {1,2}, {1,3}, {2,3}, {1,2,3}, ∅}</a:t>
            </a:r>
          </a:p>
          <a:p>
            <a:r>
              <a:rPr lang="en-US" dirty="0"/>
              <a:t>n(P(B)) = 8</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47</a:t>
            </a:fld>
            <a:endParaRPr lang="en-US" dirty="0">
              <a:uFillTx/>
            </a:endParaRPr>
          </a:p>
        </p:txBody>
      </p:sp>
    </p:spTree>
    <p:extLst>
      <p:ext uri="{BB962C8B-B14F-4D97-AF65-F5344CB8AC3E}">
        <p14:creationId xmlns:p14="http://schemas.microsoft.com/office/powerpoint/2010/main" val="84799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a:t>
            </a:r>
          </a:p>
        </p:txBody>
      </p:sp>
      <p:sp>
        <p:nvSpPr>
          <p:cNvPr id="3" name="Content Placeholder 2"/>
          <p:cNvSpPr>
            <a:spLocks noGrp="1"/>
          </p:cNvSpPr>
          <p:nvPr>
            <p:ph idx="1"/>
          </p:nvPr>
        </p:nvSpPr>
        <p:spPr/>
        <p:txBody>
          <a:bodyPr/>
          <a:lstStyle/>
          <a:p>
            <a:r>
              <a:rPr lang="en-US" dirty="0"/>
              <a:t>Suppose we have set A, where n(A) = 10. Enumerating all elements to determine n(P(A)) would take quite an effort. Let’s see if we can identify a pattern …</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48</a:t>
            </a:fld>
            <a:endParaRPr lang="en-US" dirty="0">
              <a:uFillTx/>
            </a:endParaRPr>
          </a:p>
        </p:txBody>
      </p:sp>
    </p:spTree>
    <p:extLst>
      <p:ext uri="{BB962C8B-B14F-4D97-AF65-F5344CB8AC3E}">
        <p14:creationId xmlns:p14="http://schemas.microsoft.com/office/powerpoint/2010/main" val="14650565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49</a:t>
            </a:fld>
            <a:endParaRPr lang="en-US" dirty="0">
              <a:uFillTx/>
            </a:endParaRPr>
          </a:p>
        </p:txBody>
      </p:sp>
      <p:graphicFrame>
        <p:nvGraphicFramePr>
          <p:cNvPr id="5" name="Table 4"/>
          <p:cNvGraphicFramePr>
            <a:graphicFrameLocks noGrp="1"/>
          </p:cNvGraphicFramePr>
          <p:nvPr>
            <p:extLst>
              <p:ext uri="{D42A27DB-BD31-4B8C-83A1-F6EECF244321}">
                <p14:modId xmlns:p14="http://schemas.microsoft.com/office/powerpoint/2010/main" val="2452152361"/>
              </p:ext>
            </p:extLst>
          </p:nvPr>
        </p:nvGraphicFramePr>
        <p:xfrm>
          <a:off x="1739900" y="1853248"/>
          <a:ext cx="8128000" cy="4038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pPr algn="ctr"/>
                      <a:r>
                        <a:rPr lang="en-US" dirty="0"/>
                        <a:t>S</a:t>
                      </a:r>
                    </a:p>
                  </a:txBody>
                  <a:tcPr/>
                </a:tc>
                <a:tc>
                  <a:txBody>
                    <a:bodyPr/>
                    <a:lstStyle/>
                    <a:p>
                      <a:pPr algn="ctr"/>
                      <a:r>
                        <a:rPr lang="en-US" dirty="0"/>
                        <a:t>n(S)</a:t>
                      </a:r>
                    </a:p>
                  </a:txBody>
                  <a:tcPr/>
                </a:tc>
                <a:tc>
                  <a:txBody>
                    <a:bodyPr/>
                    <a:lstStyle/>
                    <a:p>
                      <a:pPr algn="ctr"/>
                      <a:r>
                        <a:rPr lang="en-US" dirty="0"/>
                        <a:t>P(S)</a:t>
                      </a:r>
                    </a:p>
                  </a:txBody>
                  <a:tcPr/>
                </a:tc>
                <a:tc>
                  <a:txBody>
                    <a:bodyPr/>
                    <a:lstStyle/>
                    <a:p>
                      <a:pPr algn="ctr"/>
                      <a:r>
                        <a:rPr lang="en-US" dirty="0"/>
                        <a:t>n(P(S))</a:t>
                      </a:r>
                    </a:p>
                  </a:txBody>
                  <a:tcPr/>
                </a:tc>
                <a:extLst>
                  <a:ext uri="{0D108BD9-81ED-4DB2-BD59-A6C34878D82A}">
                    <a16:rowId xmlns:a16="http://schemas.microsoft.com/office/drawing/2014/main" val="10000"/>
                  </a:ext>
                </a:extLst>
              </a:tr>
              <a:tr h="370840">
                <a:tc>
                  <a:txBody>
                    <a:bodyPr/>
                    <a:lstStyle/>
                    <a:p>
                      <a:r>
                        <a:rPr lang="en-US" dirty="0"/>
                        <a:t>{1</a:t>
                      </a:r>
                      <a:r>
                        <a:rPr lang="en-US" baseline="0" dirty="0"/>
                        <a:t>}</a:t>
                      </a:r>
                      <a:endParaRPr lang="en-US" dirty="0"/>
                    </a:p>
                  </a:txBody>
                  <a:tcPr/>
                </a:tc>
                <a:tc>
                  <a:txBody>
                    <a:bodyPr/>
                    <a:lstStyle/>
                    <a:p>
                      <a:pPr algn="ctr"/>
                      <a:r>
                        <a:rPr lang="en-US" dirty="0"/>
                        <a:t>1</a:t>
                      </a:r>
                    </a:p>
                  </a:txBody>
                  <a:tcPr/>
                </a:tc>
                <a:tc>
                  <a:txBody>
                    <a:bodyPr/>
                    <a:lstStyle/>
                    <a:p>
                      <a:r>
                        <a:rPr lang="en-US" dirty="0"/>
                        <a:t>{{1}, ∅}</a:t>
                      </a:r>
                    </a:p>
                  </a:txBody>
                  <a:tcPr/>
                </a:tc>
                <a:tc>
                  <a:txBody>
                    <a:bodyPr/>
                    <a:lstStyle/>
                    <a:p>
                      <a:pPr algn="ctr"/>
                      <a:r>
                        <a:rPr lang="en-US" dirty="0"/>
                        <a:t>2</a:t>
                      </a:r>
                    </a:p>
                  </a:txBody>
                  <a:tcPr/>
                </a:tc>
                <a:extLst>
                  <a:ext uri="{0D108BD9-81ED-4DB2-BD59-A6C34878D82A}">
                    <a16:rowId xmlns:a16="http://schemas.microsoft.com/office/drawing/2014/main" val="10001"/>
                  </a:ext>
                </a:extLst>
              </a:tr>
              <a:tr h="370840">
                <a:tc>
                  <a:txBody>
                    <a:bodyPr/>
                    <a:lstStyle/>
                    <a:p>
                      <a:r>
                        <a:rPr lang="en-US" dirty="0"/>
                        <a:t>{1,2}</a:t>
                      </a:r>
                    </a:p>
                  </a:txBody>
                  <a:tcPr/>
                </a:tc>
                <a:tc>
                  <a:txBody>
                    <a:bodyPr/>
                    <a:lstStyle/>
                    <a:p>
                      <a:pPr algn="ctr"/>
                      <a:r>
                        <a:rPr lang="en-US" dirty="0"/>
                        <a:t>2</a:t>
                      </a:r>
                    </a:p>
                  </a:txBody>
                  <a:tcPr/>
                </a:tc>
                <a:tc>
                  <a:txBody>
                    <a:bodyPr/>
                    <a:lstStyle/>
                    <a:p>
                      <a:r>
                        <a:rPr lang="en-US" dirty="0"/>
                        <a:t>{{1}, {2}, {1, 2}, ∅}</a:t>
                      </a:r>
                    </a:p>
                  </a:txBody>
                  <a:tcPr/>
                </a:tc>
                <a:tc>
                  <a:txBody>
                    <a:bodyPr/>
                    <a:lstStyle/>
                    <a:p>
                      <a:pPr algn="ctr"/>
                      <a:r>
                        <a:rPr lang="en-US" dirty="0"/>
                        <a:t>4</a:t>
                      </a:r>
                    </a:p>
                  </a:txBody>
                  <a:tcPr/>
                </a:tc>
                <a:extLst>
                  <a:ext uri="{0D108BD9-81ED-4DB2-BD59-A6C34878D82A}">
                    <a16:rowId xmlns:a16="http://schemas.microsoft.com/office/drawing/2014/main" val="10002"/>
                  </a:ext>
                </a:extLst>
              </a:tr>
              <a:tr h="370840">
                <a:tc>
                  <a:txBody>
                    <a:bodyPr/>
                    <a:lstStyle/>
                    <a:p>
                      <a:r>
                        <a:rPr lang="en-US" dirty="0"/>
                        <a:t>{1,2,3}</a:t>
                      </a:r>
                    </a:p>
                  </a:txBody>
                  <a:tcPr/>
                </a:tc>
                <a:tc>
                  <a:txBody>
                    <a:bodyPr/>
                    <a:lstStyle/>
                    <a:p>
                      <a:pPr algn="ctr"/>
                      <a:r>
                        <a:rPr lang="en-US" dirty="0"/>
                        <a:t>3</a:t>
                      </a:r>
                    </a:p>
                  </a:txBody>
                  <a:tcPr/>
                </a:tc>
                <a:tc>
                  <a:txBody>
                    <a:bodyPr/>
                    <a:lstStyle/>
                    <a:p>
                      <a:r>
                        <a:rPr lang="en-US" dirty="0"/>
                        <a:t>{{1}, {2}, {3}, {1,2}, {1,3}, {2,3}, {1,2,3}, ∅}</a:t>
                      </a:r>
                    </a:p>
                  </a:txBody>
                  <a:tcPr/>
                </a:tc>
                <a:tc>
                  <a:txBody>
                    <a:bodyPr/>
                    <a:lstStyle/>
                    <a:p>
                      <a:pPr algn="ctr"/>
                      <a:r>
                        <a:rPr lang="en-US" dirty="0"/>
                        <a:t>8</a:t>
                      </a:r>
                    </a:p>
                  </a:txBody>
                  <a:tcPr/>
                </a:tc>
                <a:extLst>
                  <a:ext uri="{0D108BD9-81ED-4DB2-BD59-A6C34878D82A}">
                    <a16:rowId xmlns:a16="http://schemas.microsoft.com/office/drawing/2014/main" val="10003"/>
                  </a:ext>
                </a:extLst>
              </a:tr>
              <a:tr h="370840">
                <a:tc>
                  <a:txBody>
                    <a:bodyPr/>
                    <a:lstStyle/>
                    <a:p>
                      <a:r>
                        <a:rPr lang="en-US" dirty="0"/>
                        <a:t>{1,2,3,4}</a:t>
                      </a:r>
                    </a:p>
                  </a:txBody>
                  <a:tcPr/>
                </a:tc>
                <a:tc>
                  <a:txBody>
                    <a:bodyPr/>
                    <a:lstStyle/>
                    <a:p>
                      <a:pPr algn="ctr"/>
                      <a:r>
                        <a:rPr lang="en-US"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{2}, {3}, {4}, {1,2}, {1,3}, {1,4}, {2,3}, {2,4}, {3,4},</a:t>
                      </a:r>
                      <a:r>
                        <a:rPr lang="en-US" baseline="0" dirty="0"/>
                        <a:t> </a:t>
                      </a:r>
                      <a:r>
                        <a:rPr lang="en-US" dirty="0"/>
                        <a:t>{1,2,3}, {1,2,4}, {1,3,4}, {2,3,4},</a:t>
                      </a:r>
                      <a:r>
                        <a:rPr lang="en-US" baseline="0" dirty="0"/>
                        <a:t> {1,2,3,4}, </a:t>
                      </a:r>
                      <a:r>
                        <a:rPr lang="en-US" dirty="0"/>
                        <a:t>∅}</a:t>
                      </a:r>
                    </a:p>
                    <a:p>
                      <a:endParaRPr lang="en-US" dirty="0"/>
                    </a:p>
                  </a:txBody>
                  <a:tcPr/>
                </a:tc>
                <a:tc>
                  <a:txBody>
                    <a:bodyPr/>
                    <a:lstStyle/>
                    <a:p>
                      <a:pPr algn="ctr"/>
                      <a:r>
                        <a:rPr lang="en-US" dirty="0"/>
                        <a:t>16</a:t>
                      </a:r>
                    </a:p>
                  </a:txBody>
                  <a:tcPr/>
                </a:tc>
                <a:extLst>
                  <a:ext uri="{0D108BD9-81ED-4DB2-BD59-A6C34878D82A}">
                    <a16:rowId xmlns:a16="http://schemas.microsoft.com/office/drawing/2014/main" val="10004"/>
                  </a:ext>
                </a:extLst>
              </a:tr>
            </a:tbl>
          </a:graphicData>
        </a:graphic>
      </p:graphicFrame>
      <p:sp>
        <p:nvSpPr>
          <p:cNvPr id="7" name="Oval 6"/>
          <p:cNvSpPr/>
          <p:nvPr/>
        </p:nvSpPr>
        <p:spPr>
          <a:xfrm>
            <a:off x="3733800" y="1460500"/>
            <a:ext cx="2146300" cy="4749800"/>
          </a:xfrm>
          <a:prstGeom prst="ellipse">
            <a:avLst/>
          </a:prstGeom>
          <a:noFill/>
          <a:ln w="76200">
            <a:solidFill>
              <a:srgbClr val="FFC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8" name="Oval 7"/>
          <p:cNvSpPr/>
          <p:nvPr/>
        </p:nvSpPr>
        <p:spPr>
          <a:xfrm>
            <a:off x="7813067" y="1460500"/>
            <a:ext cx="2146300" cy="4749800"/>
          </a:xfrm>
          <a:prstGeom prst="ellipse">
            <a:avLst/>
          </a:prstGeom>
          <a:noFill/>
          <a:ln w="76200">
            <a:solidFill>
              <a:srgbClr val="FFC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9" name="TextBox 8"/>
          <p:cNvSpPr txBox="1"/>
          <p:nvPr/>
        </p:nvSpPr>
        <p:spPr>
          <a:xfrm>
            <a:off x="4573553" y="740250"/>
            <a:ext cx="466794" cy="646331"/>
          </a:xfrm>
          <a:prstGeom prst="rect">
            <a:avLst/>
          </a:prstGeom>
        </p:spPr>
        <p:txBody>
          <a:bodyPr wrap="none" rtlCol="0">
            <a:spAutoFit/>
          </a:bodyPr>
          <a:lstStyle/>
          <a:p>
            <a:r>
              <a:rPr lang="en-US" sz="3600" b="1" dirty="0">
                <a:solidFill>
                  <a:srgbClr val="FFC000"/>
                </a:solidFill>
              </a:rPr>
              <a:t>n</a:t>
            </a:r>
          </a:p>
        </p:txBody>
      </p:sp>
      <p:sp>
        <p:nvSpPr>
          <p:cNvPr id="10" name="TextBox 9"/>
          <p:cNvSpPr txBox="1"/>
          <p:nvPr/>
        </p:nvSpPr>
        <p:spPr>
          <a:xfrm>
            <a:off x="8636219" y="740250"/>
            <a:ext cx="627095" cy="646331"/>
          </a:xfrm>
          <a:prstGeom prst="rect">
            <a:avLst/>
          </a:prstGeom>
        </p:spPr>
        <p:txBody>
          <a:bodyPr wrap="none" rtlCol="0">
            <a:spAutoFit/>
          </a:bodyPr>
          <a:lstStyle/>
          <a:p>
            <a:r>
              <a:rPr lang="en-US" sz="3600" b="1" dirty="0">
                <a:solidFill>
                  <a:srgbClr val="FFC000"/>
                </a:solidFill>
              </a:rPr>
              <a:t>2</a:t>
            </a:r>
            <a:r>
              <a:rPr lang="en-US" sz="3600" b="1" baseline="30000" dirty="0">
                <a:solidFill>
                  <a:srgbClr val="FFC000"/>
                </a:solidFill>
              </a:rPr>
              <a:t>n</a:t>
            </a:r>
          </a:p>
        </p:txBody>
      </p:sp>
    </p:spTree>
    <p:extLst>
      <p:ext uri="{BB962C8B-B14F-4D97-AF65-F5344CB8AC3E}">
        <p14:creationId xmlns:p14="http://schemas.microsoft.com/office/powerpoint/2010/main" val="127402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sets</a:t>
            </a:r>
          </a:p>
        </p:txBody>
      </p:sp>
      <p:sp>
        <p:nvSpPr>
          <p:cNvPr id="3" name="Content Placeholder 2"/>
          <p:cNvSpPr>
            <a:spLocks noGrp="1"/>
          </p:cNvSpPr>
          <p:nvPr>
            <p:ph idx="1"/>
          </p:nvPr>
        </p:nvSpPr>
        <p:spPr/>
        <p:txBody>
          <a:bodyPr/>
          <a:lstStyle/>
          <a:p>
            <a:r>
              <a:rPr lang="en-US" dirty="0"/>
              <a:t>What are sets?</a:t>
            </a:r>
          </a:p>
          <a:p>
            <a:pPr lvl="1"/>
            <a:r>
              <a:rPr lang="en-US" dirty="0"/>
              <a:t>How to represent sets?</a:t>
            </a:r>
          </a:p>
          <a:p>
            <a:pPr lvl="2"/>
            <a:r>
              <a:rPr lang="en-US" dirty="0"/>
              <a:t>notation</a:t>
            </a:r>
          </a:p>
          <a:p>
            <a:pPr lvl="2"/>
            <a:r>
              <a:rPr lang="en-US" dirty="0"/>
              <a:t>membership</a:t>
            </a:r>
          </a:p>
          <a:p>
            <a:pPr lvl="2"/>
            <a:r>
              <a:rPr lang="en-US" dirty="0"/>
              <a:t>order</a:t>
            </a:r>
          </a:p>
          <a:p>
            <a:pPr lvl="2"/>
            <a:r>
              <a:rPr lang="en-US" dirty="0"/>
              <a:t>equality</a:t>
            </a:r>
          </a:p>
          <a:p>
            <a:pPr lvl="1"/>
            <a:r>
              <a:rPr lang="en-US" dirty="0"/>
              <a:t>Why do we need them?</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a:t>
            </a:fld>
            <a:endParaRPr lang="en-US" dirty="0">
              <a:uFillTx/>
            </a:endParaRPr>
          </a:p>
        </p:txBody>
      </p:sp>
    </p:spTree>
    <p:extLst>
      <p:ext uri="{BB962C8B-B14F-4D97-AF65-F5344CB8AC3E}">
        <p14:creationId xmlns:p14="http://schemas.microsoft.com/office/powerpoint/2010/main" val="3596840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a:t>
            </a:r>
          </a:p>
        </p:txBody>
      </p:sp>
      <p:sp>
        <p:nvSpPr>
          <p:cNvPr id="3" name="Content Placeholder 2"/>
          <p:cNvSpPr>
            <a:spLocks noGrp="1"/>
          </p:cNvSpPr>
          <p:nvPr>
            <p:ph idx="1"/>
          </p:nvPr>
        </p:nvSpPr>
        <p:spPr/>
        <p:txBody>
          <a:bodyPr/>
          <a:lstStyle/>
          <a:p>
            <a:r>
              <a:rPr lang="en-US" dirty="0"/>
              <a:t>Therefore, for set A such that n(A) = </a:t>
            </a:r>
            <a:r>
              <a:rPr lang="en-US" b="1" dirty="0">
                <a:solidFill>
                  <a:srgbClr val="92D050"/>
                </a:solidFill>
              </a:rPr>
              <a:t>10</a:t>
            </a:r>
            <a:r>
              <a:rPr lang="en-US" dirty="0"/>
              <a:t>,</a:t>
            </a:r>
          </a:p>
          <a:p>
            <a:r>
              <a:rPr lang="en-US" dirty="0"/>
              <a:t>n(P(A)) = 2</a:t>
            </a:r>
            <a:r>
              <a:rPr lang="en-US" b="1" baseline="30000" dirty="0">
                <a:solidFill>
                  <a:srgbClr val="92D050"/>
                </a:solidFill>
              </a:rPr>
              <a:t>10</a:t>
            </a:r>
            <a:r>
              <a:rPr lang="en-US" dirty="0"/>
              <a:t> = 1024</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50</a:t>
            </a:fld>
            <a:endParaRPr lang="en-US" dirty="0">
              <a:uFillTx/>
            </a:endParaRPr>
          </a:p>
        </p:txBody>
      </p:sp>
    </p:spTree>
    <p:extLst>
      <p:ext uri="{BB962C8B-B14F-4D97-AF65-F5344CB8AC3E}">
        <p14:creationId xmlns:p14="http://schemas.microsoft.com/office/powerpoint/2010/main" val="2656083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51</a:t>
            </a:fld>
            <a:endParaRPr lang="en-US" dirty="0">
              <a:uFillTx/>
            </a:endParaRPr>
          </a:p>
        </p:txBody>
      </p:sp>
    </p:spTree>
    <p:extLst>
      <p:ext uri="{BB962C8B-B14F-4D97-AF65-F5344CB8AC3E}">
        <p14:creationId xmlns:p14="http://schemas.microsoft.com/office/powerpoint/2010/main" val="11774244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Content Placeholder 2"/>
          <p:cNvSpPr>
            <a:spLocks noGrp="1"/>
          </p:cNvSpPr>
          <p:nvPr>
            <p:ph idx="1"/>
          </p:nvPr>
        </p:nvSpPr>
        <p:spPr/>
        <p:txBody>
          <a:bodyPr>
            <a:normAutofit/>
          </a:bodyPr>
          <a:lstStyle/>
          <a:p>
            <a:r>
              <a:rPr lang="en-US" dirty="0"/>
              <a:t>The </a:t>
            </a:r>
            <a:r>
              <a:rPr lang="en-US" b="1" dirty="0">
                <a:solidFill>
                  <a:srgbClr val="FFC000"/>
                </a:solidFill>
              </a:rPr>
              <a:t>Cartesian product</a:t>
            </a:r>
            <a:r>
              <a:rPr lang="en-US" dirty="0"/>
              <a:t> of two sets A and B, denoted </a:t>
            </a:r>
            <a:r>
              <a:rPr lang="en-US" b="1" dirty="0">
                <a:solidFill>
                  <a:srgbClr val="FFC000"/>
                </a:solidFill>
              </a:rPr>
              <a:t>A × B</a:t>
            </a:r>
            <a:r>
              <a:rPr lang="en-US" dirty="0"/>
              <a:t>, is the </a:t>
            </a:r>
            <a:r>
              <a:rPr lang="en-US" b="1" dirty="0"/>
              <a:t>set of all possible </a:t>
            </a:r>
            <a:r>
              <a:rPr lang="en-US" b="1" u="sng" dirty="0"/>
              <a:t>ordered pairs</a:t>
            </a:r>
            <a:r>
              <a:rPr lang="en-US" b="1" dirty="0"/>
              <a:t> </a:t>
            </a:r>
            <a:r>
              <a:rPr lang="en-US" dirty="0"/>
              <a:t>where the elements of A are first and the elements of B are second.</a:t>
            </a:r>
          </a:p>
          <a:p>
            <a:r>
              <a:rPr lang="en-US" dirty="0"/>
              <a:t>In set-builder notation, </a:t>
            </a:r>
            <a:r>
              <a:rPr lang="en-US" b="1" dirty="0">
                <a:solidFill>
                  <a:srgbClr val="FFC000"/>
                </a:solidFill>
              </a:rPr>
              <a:t>A × B</a:t>
            </a:r>
            <a:r>
              <a:rPr lang="en-US" dirty="0"/>
              <a:t> = </a:t>
            </a:r>
            <a:r>
              <a:rPr lang="en-US" b="1" dirty="0"/>
              <a:t>{(a, b) : a ∈ A and b ∈ B}</a:t>
            </a:r>
            <a:r>
              <a:rPr lang="en-US" dirty="0"/>
              <a:t>. </a:t>
            </a:r>
          </a:p>
          <a:p>
            <a:endParaRPr lang="en-US" dirty="0"/>
          </a:p>
          <a:p>
            <a:r>
              <a:rPr lang="en-US" dirty="0"/>
              <a:t>Example: Let A = {</a:t>
            </a:r>
            <a:r>
              <a:rPr lang="el-GR" dirty="0"/>
              <a:t>∝</a:t>
            </a:r>
            <a:r>
              <a:rPr lang="en-US" dirty="0"/>
              <a:t>, </a:t>
            </a:r>
            <a:r>
              <a:rPr lang="el-GR" dirty="0"/>
              <a:t>β</a:t>
            </a:r>
            <a:r>
              <a:rPr lang="en-US" dirty="0"/>
              <a:t>} and B = {1, 2, 3}.</a:t>
            </a:r>
          </a:p>
          <a:p>
            <a:pPr marL="0" indent="0">
              <a:buNone/>
            </a:pPr>
            <a:r>
              <a:rPr lang="en-US" dirty="0"/>
              <a:t>	A × B = {(</a:t>
            </a:r>
            <a:r>
              <a:rPr lang="el-GR" dirty="0"/>
              <a:t>∝</a:t>
            </a:r>
            <a:r>
              <a:rPr lang="en-US" dirty="0"/>
              <a:t>, 1), (</a:t>
            </a:r>
            <a:r>
              <a:rPr lang="el-GR" dirty="0"/>
              <a:t>∝</a:t>
            </a:r>
            <a:r>
              <a:rPr lang="en-US" dirty="0"/>
              <a:t>, 2), (</a:t>
            </a:r>
            <a:r>
              <a:rPr lang="el-GR" dirty="0"/>
              <a:t>∝</a:t>
            </a:r>
            <a:r>
              <a:rPr lang="en-US" dirty="0"/>
              <a:t>, 3), (</a:t>
            </a:r>
            <a:r>
              <a:rPr lang="el-GR" dirty="0"/>
              <a:t>β</a:t>
            </a:r>
            <a:r>
              <a:rPr lang="en-US" dirty="0"/>
              <a:t>, 1) , (</a:t>
            </a:r>
            <a:r>
              <a:rPr lang="el-GR" dirty="0"/>
              <a:t>β</a:t>
            </a:r>
            <a:r>
              <a:rPr lang="en-US" dirty="0"/>
              <a:t>, 2) , (</a:t>
            </a:r>
            <a:r>
              <a:rPr lang="el-GR" dirty="0"/>
              <a:t>β</a:t>
            </a:r>
            <a:r>
              <a:rPr lang="en-US" dirty="0"/>
              <a:t>, 3)}</a:t>
            </a:r>
          </a:p>
          <a:p>
            <a:r>
              <a:rPr lang="en-US" dirty="0"/>
              <a:t>Also:</a:t>
            </a:r>
          </a:p>
          <a:p>
            <a:pPr marL="0" indent="0">
              <a:buNone/>
            </a:pPr>
            <a:r>
              <a:rPr lang="en-US" dirty="0"/>
              <a:t>	</a:t>
            </a:r>
            <a:r>
              <a:rPr lang="en-US" b="1" dirty="0"/>
              <a:t>|A × B| </a:t>
            </a:r>
            <a:r>
              <a:rPr lang="en-US" dirty="0"/>
              <a:t>= |A| * |B| = 2 * 3 = </a:t>
            </a:r>
            <a:r>
              <a:rPr lang="en-US" b="1" dirty="0"/>
              <a:t>6</a:t>
            </a:r>
            <a:endParaRPr lang="en-US" dirty="0"/>
          </a:p>
          <a:p>
            <a:r>
              <a:rPr lang="en-US" b="1" dirty="0">
                <a:solidFill>
                  <a:srgbClr val="FFC000"/>
                </a:solidFill>
              </a:rPr>
              <a:t>Cartesian product </a:t>
            </a:r>
            <a:r>
              <a:rPr lang="en-US" dirty="0"/>
              <a:t>is also known as </a:t>
            </a:r>
            <a:r>
              <a:rPr lang="en-US" b="1" dirty="0"/>
              <a:t>cross product</a:t>
            </a:r>
            <a:r>
              <a:rPr lang="en-US" dirty="0"/>
              <a: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52</a:t>
            </a:fld>
            <a:endParaRPr lang="en-US" dirty="0">
              <a:uFillTx/>
            </a:endParaRPr>
          </a:p>
        </p:txBody>
      </p:sp>
    </p:spTree>
    <p:extLst>
      <p:ext uri="{BB962C8B-B14F-4D97-AF65-F5344CB8AC3E}">
        <p14:creationId xmlns:p14="http://schemas.microsoft.com/office/powerpoint/2010/main" val="3209098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6518" y="2052638"/>
            <a:ext cx="5520739" cy="4195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D57F1E4F-1CFF-5643-939E-02111984F565}" type="slidenum">
              <a:rPr lang="en-US" smtClean="0">
                <a:uFillTx/>
              </a:rPr>
              <a:t>53</a:t>
            </a:fld>
            <a:endParaRPr lang="en-US" dirty="0">
              <a:uFillTx/>
            </a:endParaRPr>
          </a:p>
        </p:txBody>
      </p:sp>
      <p:sp>
        <p:nvSpPr>
          <p:cNvPr id="6" name="Rectangle 5"/>
          <p:cNvSpPr/>
          <p:nvPr/>
        </p:nvSpPr>
        <p:spPr>
          <a:xfrm>
            <a:off x="4122877" y="6447790"/>
            <a:ext cx="4362092" cy="369332"/>
          </a:xfrm>
          <a:prstGeom prst="rect">
            <a:avLst/>
          </a:prstGeom>
        </p:spPr>
        <p:txBody>
          <a:bodyPr wrap="none">
            <a:spAutoFit/>
          </a:bodyPr>
          <a:lstStyle/>
          <a:p>
            <a:r>
              <a:rPr lang="en-US" dirty="0"/>
              <a:t>Source: Wikipedia, Cartesian product</a:t>
            </a:r>
          </a:p>
        </p:txBody>
      </p:sp>
    </p:spTree>
    <p:extLst>
      <p:ext uri="{BB962C8B-B14F-4D97-AF65-F5344CB8AC3E}">
        <p14:creationId xmlns:p14="http://schemas.microsoft.com/office/powerpoint/2010/main" val="2717798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Content Placeholder 2"/>
          <p:cNvSpPr>
            <a:spLocks noGrp="1"/>
          </p:cNvSpPr>
          <p:nvPr>
            <p:ph idx="1"/>
          </p:nvPr>
        </p:nvSpPr>
        <p:spPr/>
        <p:txBody>
          <a:bodyPr>
            <a:normAutofit/>
          </a:bodyPr>
          <a:lstStyle/>
          <a:p>
            <a:r>
              <a:rPr lang="en-US" dirty="0"/>
              <a:t>Typical example of Cartesian product is the standard 52 card deck.</a:t>
            </a:r>
          </a:p>
          <a:p>
            <a:r>
              <a:rPr lang="en-US" dirty="0"/>
              <a:t>Let A be a 13 element set of standard playing card </a:t>
            </a:r>
            <a:r>
              <a:rPr lang="en-US" u="sng" dirty="0"/>
              <a:t>ranks</a:t>
            </a:r>
            <a:r>
              <a:rPr lang="en-US" dirty="0"/>
              <a:t>:</a:t>
            </a:r>
          </a:p>
          <a:p>
            <a:pPr marL="0" indent="0">
              <a:buNone/>
            </a:pPr>
            <a:r>
              <a:rPr lang="en-US" dirty="0"/>
              <a:t>	A = {2, 3, 4, 5, 6, 7, 8, 9, 10, J, Q, K, A}</a:t>
            </a:r>
          </a:p>
          <a:p>
            <a:r>
              <a:rPr lang="en-US" dirty="0"/>
              <a:t>Let B be a 4 element set of standard playing card </a:t>
            </a:r>
            <a:r>
              <a:rPr lang="en-US" u="sng" dirty="0"/>
              <a:t>suits</a:t>
            </a:r>
            <a:r>
              <a:rPr lang="en-US" dirty="0"/>
              <a:t>:</a:t>
            </a:r>
          </a:p>
          <a:p>
            <a:pPr marL="0" indent="0">
              <a:buNone/>
            </a:pPr>
            <a:r>
              <a:rPr lang="en-US" dirty="0"/>
              <a:t>	B = {</a:t>
            </a:r>
            <a:r>
              <a:rPr lang="en-US" dirty="0">
                <a:solidFill>
                  <a:schemeClr val="bg1"/>
                </a:solidFill>
              </a:rPr>
              <a:t>♠</a:t>
            </a:r>
            <a:r>
              <a:rPr lang="en-US" dirty="0"/>
              <a:t>, </a:t>
            </a:r>
            <a:r>
              <a:rPr lang="en-US" dirty="0">
                <a:solidFill>
                  <a:schemeClr val="accent1">
                    <a:lumMod val="40000"/>
                    <a:lumOff val="60000"/>
                  </a:schemeClr>
                </a:solidFill>
              </a:rPr>
              <a:t>♥</a:t>
            </a:r>
            <a:r>
              <a:rPr lang="en-US" dirty="0"/>
              <a:t>, </a:t>
            </a:r>
            <a:r>
              <a:rPr lang="en-US" dirty="0">
                <a:solidFill>
                  <a:schemeClr val="accent1">
                    <a:lumMod val="40000"/>
                    <a:lumOff val="60000"/>
                  </a:schemeClr>
                </a:solidFill>
              </a:rPr>
              <a:t>♦</a:t>
            </a:r>
            <a:r>
              <a:rPr lang="en-US" dirty="0"/>
              <a:t>, </a:t>
            </a:r>
            <a:r>
              <a:rPr lang="en-US" dirty="0">
                <a:solidFill>
                  <a:schemeClr val="bg1"/>
                </a:solidFill>
              </a:rPr>
              <a:t>♣</a:t>
            </a:r>
            <a:r>
              <a:rPr lang="en-US" dirty="0"/>
              <a:t>}</a:t>
            </a:r>
          </a:p>
          <a:p>
            <a:r>
              <a:rPr lang="en-US" dirty="0"/>
              <a:t>The standard 52 card deck is the Cartesian product of A and B:</a:t>
            </a:r>
          </a:p>
          <a:p>
            <a:pPr marL="0" indent="0">
              <a:buNone/>
            </a:pPr>
            <a:r>
              <a:rPr lang="en-US" dirty="0"/>
              <a:t>	A × B = {2</a:t>
            </a:r>
            <a:r>
              <a:rPr lang="en-US" dirty="0">
                <a:solidFill>
                  <a:schemeClr val="bg1"/>
                </a:solidFill>
              </a:rPr>
              <a:t>♠</a:t>
            </a:r>
            <a:r>
              <a:rPr lang="en-US" dirty="0"/>
              <a:t>, 2</a:t>
            </a:r>
            <a:r>
              <a:rPr lang="en-US" dirty="0">
                <a:solidFill>
                  <a:schemeClr val="accent1">
                    <a:lumMod val="40000"/>
                    <a:lumOff val="60000"/>
                  </a:schemeClr>
                </a:solidFill>
              </a:rPr>
              <a:t>♥</a:t>
            </a:r>
            <a:r>
              <a:rPr lang="en-US" dirty="0"/>
              <a:t>, 2</a:t>
            </a:r>
            <a:r>
              <a:rPr lang="en-US" dirty="0">
                <a:solidFill>
                  <a:schemeClr val="accent1">
                    <a:lumMod val="40000"/>
                    <a:lumOff val="60000"/>
                  </a:schemeClr>
                </a:solidFill>
              </a:rPr>
              <a:t>♦</a:t>
            </a:r>
            <a:r>
              <a:rPr lang="en-US" dirty="0"/>
              <a:t>, 2</a:t>
            </a:r>
            <a:r>
              <a:rPr lang="en-US" dirty="0">
                <a:solidFill>
                  <a:schemeClr val="bg1"/>
                </a:solidFill>
              </a:rPr>
              <a:t>♣</a:t>
            </a:r>
            <a:r>
              <a:rPr lang="en-US" dirty="0"/>
              <a:t>, 3</a:t>
            </a:r>
            <a:r>
              <a:rPr lang="en-US" dirty="0">
                <a:solidFill>
                  <a:schemeClr val="bg1"/>
                </a:solidFill>
              </a:rPr>
              <a:t>♠</a:t>
            </a:r>
            <a:r>
              <a:rPr lang="en-US" dirty="0"/>
              <a:t>, 3</a:t>
            </a:r>
            <a:r>
              <a:rPr lang="en-US" dirty="0">
                <a:solidFill>
                  <a:schemeClr val="accent1">
                    <a:lumMod val="40000"/>
                    <a:lumOff val="60000"/>
                  </a:schemeClr>
                </a:solidFill>
              </a:rPr>
              <a:t>♥</a:t>
            </a:r>
            <a:r>
              <a:rPr lang="en-US" dirty="0"/>
              <a:t>, 3</a:t>
            </a:r>
            <a:r>
              <a:rPr lang="en-US" dirty="0">
                <a:solidFill>
                  <a:schemeClr val="accent1">
                    <a:lumMod val="40000"/>
                    <a:lumOff val="60000"/>
                  </a:schemeClr>
                </a:solidFill>
              </a:rPr>
              <a:t>♦</a:t>
            </a:r>
            <a:r>
              <a:rPr lang="en-US" dirty="0"/>
              <a:t>, 3</a:t>
            </a:r>
            <a:r>
              <a:rPr lang="en-US" dirty="0">
                <a:solidFill>
                  <a:schemeClr val="bg1"/>
                </a:solidFill>
              </a:rPr>
              <a:t>♣</a:t>
            </a:r>
            <a:r>
              <a:rPr lang="en-US" dirty="0"/>
              <a:t>, … , A</a:t>
            </a:r>
            <a:r>
              <a:rPr lang="en-US" dirty="0">
                <a:solidFill>
                  <a:schemeClr val="bg1"/>
                </a:solidFill>
              </a:rPr>
              <a:t>♠</a:t>
            </a:r>
            <a:r>
              <a:rPr lang="en-US" dirty="0"/>
              <a:t>, A</a:t>
            </a:r>
            <a:r>
              <a:rPr lang="en-US" dirty="0">
                <a:solidFill>
                  <a:schemeClr val="accent1">
                    <a:lumMod val="40000"/>
                    <a:lumOff val="60000"/>
                  </a:schemeClr>
                </a:solidFill>
              </a:rPr>
              <a:t>♥</a:t>
            </a:r>
            <a:r>
              <a:rPr lang="en-US" dirty="0"/>
              <a:t>, A</a:t>
            </a:r>
            <a:r>
              <a:rPr lang="en-US" dirty="0">
                <a:solidFill>
                  <a:schemeClr val="accent1">
                    <a:lumMod val="40000"/>
                    <a:lumOff val="60000"/>
                  </a:schemeClr>
                </a:solidFill>
              </a:rPr>
              <a:t>♦</a:t>
            </a:r>
            <a:r>
              <a:rPr lang="en-US" dirty="0"/>
              <a:t>, A</a:t>
            </a:r>
            <a:r>
              <a:rPr lang="en-US" dirty="0">
                <a:solidFill>
                  <a:schemeClr val="bg1"/>
                </a:solidFill>
              </a:rPr>
              <a:t>♣</a:t>
            </a:r>
            <a:r>
              <a:rPr lang="en-US" dirty="0"/>
              <a:t>}</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54</a:t>
            </a:fld>
            <a:endParaRPr lang="en-US" dirty="0">
              <a:uFillTx/>
            </a:endParaRPr>
          </a:p>
        </p:txBody>
      </p:sp>
    </p:spTree>
    <p:extLst>
      <p:ext uri="{BB962C8B-B14F-4D97-AF65-F5344CB8AC3E}">
        <p14:creationId xmlns:p14="http://schemas.microsoft.com/office/powerpoint/2010/main" val="2811782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coordinates</a:t>
            </a:r>
          </a:p>
        </p:txBody>
      </p:sp>
      <p:sp>
        <p:nvSpPr>
          <p:cNvPr id="4" name="Content Placeholder 3"/>
          <p:cNvSpPr>
            <a:spLocks noGrp="1"/>
          </p:cNvSpPr>
          <p:nvPr>
            <p:ph sz="half" idx="2"/>
          </p:nvPr>
        </p:nvSpPr>
        <p:spPr>
          <a:xfrm>
            <a:off x="5654493" y="1853248"/>
            <a:ext cx="4396341" cy="4403089"/>
          </a:xfrm>
        </p:spPr>
        <p:txBody>
          <a:bodyPr>
            <a:normAutofit fontScale="92500" lnSpcReduction="10000"/>
          </a:bodyPr>
          <a:lstStyle/>
          <a:p>
            <a:r>
              <a:rPr lang="en-US" dirty="0"/>
              <a:t>René Descartes (1596 - 1650)</a:t>
            </a:r>
          </a:p>
          <a:p>
            <a:pPr lvl="1"/>
            <a:r>
              <a:rPr lang="en-US" dirty="0"/>
              <a:t>French mathematician, philosopher, scientist.</a:t>
            </a:r>
          </a:p>
          <a:p>
            <a:pPr lvl="1"/>
            <a:r>
              <a:rPr lang="en-US" dirty="0"/>
              <a:t>One of the most notable intellectual figures of Dutch Golden Age.</a:t>
            </a:r>
          </a:p>
          <a:p>
            <a:pPr lvl="1"/>
            <a:r>
              <a:rPr lang="en-US" dirty="0"/>
              <a:t>Regarded as one of the founders of modern philosophy.</a:t>
            </a:r>
          </a:p>
          <a:p>
            <a:pPr lvl="1"/>
            <a:r>
              <a:rPr lang="en-US" dirty="0"/>
              <a:t>“</a:t>
            </a:r>
            <a:r>
              <a:rPr lang="en-US" i="1" dirty="0"/>
              <a:t>I think; therefore I am.</a:t>
            </a:r>
            <a:r>
              <a:rPr lang="en-US" dirty="0"/>
              <a:t>”</a:t>
            </a:r>
          </a:p>
          <a:p>
            <a:r>
              <a:rPr lang="en-US" dirty="0"/>
              <a:t>Descartes ideas lead to the creation of coordinate system – </a:t>
            </a:r>
            <a:r>
              <a:rPr lang="en-US" b="1" dirty="0">
                <a:solidFill>
                  <a:srgbClr val="FFC000"/>
                </a:solidFill>
              </a:rPr>
              <a:t>Cartesian coordinate system</a:t>
            </a:r>
            <a:r>
              <a:rPr lang="en-US" dirty="0"/>
              <a:t>.</a:t>
            </a:r>
          </a:p>
          <a:p>
            <a:r>
              <a:rPr lang="en-US" dirty="0"/>
              <a:t>United ideas of algebra and geometry, allowing a new way to visualize mathematics </a:t>
            </a:r>
            <a:r>
              <a:rPr lang="en-US" dirty="0">
                <a:sym typeface="Wingdings" panose="05000000000000000000" pitchFamily="2" charset="2"/>
              </a:rPr>
              <a:t> </a:t>
            </a:r>
            <a:r>
              <a:rPr lang="en-US" b="1" dirty="0">
                <a:sym typeface="Wingdings" panose="05000000000000000000" pitchFamily="2" charset="2"/>
              </a:rPr>
              <a:t>analytical geometry</a:t>
            </a:r>
            <a:r>
              <a:rPr lang="en-US" dirty="0">
                <a:sym typeface="Wingdings" panose="05000000000000000000" pitchFamily="2" charset="2"/>
              </a:rPr>
              <a: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55</a:t>
            </a:fld>
            <a:endParaRPr lang="en-US" dirty="0">
              <a:uFillTx/>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7652" y="1853248"/>
            <a:ext cx="4305300" cy="4305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76813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coordinates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3325" y="2060575"/>
            <a:ext cx="4195763" cy="419576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Content Placeholder 3"/>
          <p:cNvSpPr>
            <a:spLocks noGrp="1"/>
          </p:cNvSpPr>
          <p:nvPr>
            <p:ph sz="half" idx="2"/>
          </p:nvPr>
        </p:nvSpPr>
        <p:spPr/>
        <p:txBody>
          <a:bodyPr>
            <a:normAutofit/>
          </a:bodyPr>
          <a:lstStyle/>
          <a:p>
            <a:r>
              <a:rPr lang="en-US" dirty="0"/>
              <a:t>The Cartesian coordinates in the plane are specified in terms of the </a:t>
            </a:r>
            <a:r>
              <a:rPr lang="en-US" b="1" dirty="0">
                <a:solidFill>
                  <a:srgbClr val="00B0F0"/>
                </a:solidFill>
              </a:rPr>
              <a:t>x coordinates axis </a:t>
            </a:r>
            <a:r>
              <a:rPr lang="en-US" dirty="0"/>
              <a:t>and the </a:t>
            </a:r>
            <a:r>
              <a:rPr lang="en-US" b="1" dirty="0">
                <a:solidFill>
                  <a:srgbClr val="92D050"/>
                </a:solidFill>
              </a:rPr>
              <a:t>y coordinate axis</a:t>
            </a:r>
            <a:r>
              <a:rPr lang="en-US" dirty="0"/>
              <a:t>.</a:t>
            </a:r>
          </a:p>
          <a:p>
            <a:r>
              <a:rPr lang="en-US" dirty="0"/>
              <a:t>The </a:t>
            </a:r>
            <a:r>
              <a:rPr lang="en-US" b="1" dirty="0">
                <a:solidFill>
                  <a:srgbClr val="FFC000"/>
                </a:solidFill>
              </a:rPr>
              <a:t>origin</a:t>
            </a:r>
            <a:r>
              <a:rPr lang="en-US" dirty="0">
                <a:solidFill>
                  <a:srgbClr val="FFC000"/>
                </a:solidFill>
              </a:rPr>
              <a:t> </a:t>
            </a:r>
            <a:r>
              <a:rPr lang="en-US" dirty="0"/>
              <a:t>is the intersection of the x and y-axes. </a:t>
            </a:r>
          </a:p>
          <a:p>
            <a:r>
              <a:rPr lang="en-US" dirty="0"/>
              <a:t>The </a:t>
            </a:r>
            <a:r>
              <a:rPr lang="en-US" b="1" dirty="0"/>
              <a:t>Cartesian coordinates </a:t>
            </a:r>
            <a:r>
              <a:rPr lang="en-US" dirty="0"/>
              <a:t>of a </a:t>
            </a:r>
            <a:r>
              <a:rPr lang="en-US" b="1" u="sng" dirty="0"/>
              <a:t>point</a:t>
            </a:r>
            <a:r>
              <a:rPr lang="en-US" dirty="0"/>
              <a:t> in the plane are written as (</a:t>
            </a:r>
            <a:r>
              <a:rPr lang="en-US" dirty="0" err="1"/>
              <a:t>x,y</a:t>
            </a:r>
            <a:r>
              <a:rPr lang="en-US" dirty="0"/>
              <a:t>).</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56</a:t>
            </a:fld>
            <a:endParaRPr lang="en-US" dirty="0">
              <a:uFillTx/>
            </a:endParaRPr>
          </a:p>
        </p:txBody>
      </p:sp>
      <p:cxnSp>
        <p:nvCxnSpPr>
          <p:cNvPr id="7" name="Straight Arrow Connector 6"/>
          <p:cNvCxnSpPr/>
          <p:nvPr/>
        </p:nvCxnSpPr>
        <p:spPr>
          <a:xfrm flipH="1">
            <a:off x="5092700" y="2892425"/>
            <a:ext cx="1639705" cy="1171575"/>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3441700" y="2425700"/>
            <a:ext cx="2768600" cy="609600"/>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3441700" y="3486150"/>
            <a:ext cx="3035300" cy="577850"/>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4184650" y="2892425"/>
            <a:ext cx="1816100" cy="1557058"/>
          </a:xfrm>
          <a:prstGeom prst="straightConnector1">
            <a:avLst/>
          </a:prstGeom>
          <a:ln w="76200">
            <a:solidFill>
              <a:schemeClr val="tx1">
                <a:lumMod val="85000"/>
              </a:schemeClr>
            </a:solidFill>
            <a:tailEnd type="triangle"/>
          </a:ln>
        </p:spPr>
        <p:style>
          <a:lnRef idx="1">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2157414" y="3775075"/>
            <a:ext cx="3841935" cy="674408"/>
          </a:xfrm>
          <a:prstGeom prst="straightConnector1">
            <a:avLst/>
          </a:prstGeom>
          <a:ln w="76200">
            <a:solidFill>
              <a:schemeClr val="tx1">
                <a:lumMod val="85000"/>
              </a:schemeClr>
            </a:solidFill>
            <a:tailEnd type="triangle"/>
          </a:ln>
        </p:spPr>
        <p:style>
          <a:lnRef idx="1">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2717708" y="4465358"/>
            <a:ext cx="3281641" cy="723900"/>
          </a:xfrm>
          <a:prstGeom prst="straightConnector1">
            <a:avLst/>
          </a:prstGeom>
          <a:ln w="76200">
            <a:solidFill>
              <a:schemeClr val="tx1">
                <a:lumMod val="85000"/>
              </a:schemeClr>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45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childTnLst>
                          </p:cTn>
                        </p:par>
                        <p:par>
                          <p:cTn id="12" fill="hold">
                            <p:stCondLst>
                              <p:cond delay="0"/>
                            </p:stCondLst>
                            <p:childTnLst>
                              <p:par>
                                <p:cTn id="13" presetID="14"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childTnLst>
                          </p:cTn>
                        </p:par>
                        <p:par>
                          <p:cTn id="20" fill="hold">
                            <p:stCondLst>
                              <p:cond delay="0"/>
                            </p:stCondLst>
                            <p:childTnLst>
                              <p:par>
                                <p:cTn id="21" presetID="14" presetClass="entr" presetSubtype="1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4"/>
                                        </p:tgtEl>
                                        <p:attrNameLst>
                                          <p:attrName>style.visibility</p:attrName>
                                        </p:attrNameLst>
                                      </p:cBhvr>
                                      <p:to>
                                        <p:strVal val="hidden"/>
                                      </p:to>
                                    </p:set>
                                  </p:childTnLst>
                                </p:cTn>
                              </p:par>
                            </p:childTnLst>
                          </p:cTn>
                        </p:par>
                        <p:par>
                          <p:cTn id="28" fill="hold">
                            <p:stCondLst>
                              <p:cond delay="0"/>
                            </p:stCondLst>
                            <p:childTnLst>
                              <p:par>
                                <p:cTn id="29" presetID="14" presetClass="entr" presetSubtype="1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randombar(horizontal)">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coordinates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3325" y="2060575"/>
            <a:ext cx="4195763" cy="419576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Content Placeholder 3"/>
          <p:cNvSpPr>
            <a:spLocks noGrp="1"/>
          </p:cNvSpPr>
          <p:nvPr>
            <p:ph sz="half" idx="2"/>
          </p:nvPr>
        </p:nvSpPr>
        <p:spPr/>
        <p:txBody>
          <a:bodyPr>
            <a:normAutofit lnSpcReduction="10000"/>
          </a:bodyPr>
          <a:lstStyle/>
          <a:p>
            <a:r>
              <a:rPr lang="en-US" dirty="0"/>
              <a:t>The first number x is called the x-coordinate = the signed distance from the origin in the direction along the x-axis.</a:t>
            </a:r>
          </a:p>
          <a:p>
            <a:r>
              <a:rPr lang="en-US" dirty="0"/>
              <a:t>The x-coordinate specifies the distance to the right (if x is positive) or to the left (if x is negative) of the y-axis.</a:t>
            </a:r>
          </a:p>
          <a:p>
            <a:r>
              <a:rPr lang="en-US" dirty="0"/>
              <a:t>The second number y is called the y-coordinate = the signed distance from the origin in the direction along the y-axis</a:t>
            </a:r>
          </a:p>
          <a:p>
            <a:r>
              <a:rPr lang="en-US" dirty="0"/>
              <a:t>The y-coordinate specifies the distance above (if y is positive) or below (if y is negative) the x-axis. </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57</a:t>
            </a:fld>
            <a:endParaRPr lang="en-US" dirty="0">
              <a:uFillTx/>
            </a:endParaRPr>
          </a:p>
        </p:txBody>
      </p:sp>
      <p:cxnSp>
        <p:nvCxnSpPr>
          <p:cNvPr id="10" name="Straight Arrow Connector 9"/>
          <p:cNvCxnSpPr/>
          <p:nvPr/>
        </p:nvCxnSpPr>
        <p:spPr>
          <a:xfrm flipH="1">
            <a:off x="4184650" y="2506942"/>
            <a:ext cx="1589180" cy="178156"/>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3771900" y="2887942"/>
            <a:ext cx="2103530" cy="572769"/>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4419600" y="2685098"/>
            <a:ext cx="1455830" cy="2084348"/>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184650" y="3460711"/>
            <a:ext cx="1690780" cy="2317789"/>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345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
                                        </p:tgtEl>
                                        <p:attrNameLst>
                                          <p:attrName>style.visibility</p:attrName>
                                        </p:attrNameLst>
                                      </p:cBhvr>
                                      <p:to>
                                        <p:strVal val="hidden"/>
                                      </p:to>
                                    </p:set>
                                  </p:childTnLst>
                                </p:cTn>
                              </p:par>
                            </p:childTnLst>
                          </p:cTn>
                        </p:par>
                        <p:par>
                          <p:cTn id="12" fill="hold">
                            <p:stCondLst>
                              <p:cond delay="0"/>
                            </p:stCondLst>
                            <p:childTnLst>
                              <p:par>
                                <p:cTn id="13" presetID="14" presetClass="entr" presetSubtype="1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childTnLst>
                          </p:cTn>
                        </p:par>
                        <p:par>
                          <p:cTn id="20" fill="hold">
                            <p:stCondLst>
                              <p:cond delay="0"/>
                            </p:stCondLst>
                            <p:childTnLst>
                              <p:par>
                                <p:cTn id="21" presetID="14" presetClass="entr" presetSubtype="1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randombar(horizont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0"/>
                                        </p:tgtEl>
                                        <p:attrNameLst>
                                          <p:attrName>style.visibility</p:attrName>
                                        </p:attrNameLst>
                                      </p:cBhvr>
                                      <p:to>
                                        <p:strVal val="hidden"/>
                                      </p:to>
                                    </p:set>
                                  </p:childTnLst>
                                </p:cTn>
                              </p:par>
                            </p:childTnLst>
                          </p:cTn>
                        </p:par>
                        <p:par>
                          <p:cTn id="28" fill="hold">
                            <p:stCondLst>
                              <p:cond delay="0"/>
                            </p:stCondLst>
                            <p:childTnLst>
                              <p:par>
                                <p:cTn id="29" presetID="14" presetClass="entr" presetSubtype="1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randombar(horizont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coordinates</a:t>
            </a: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03313" y="2533926"/>
            <a:ext cx="4395787" cy="3249060"/>
          </a:xfrm>
        </p:spPr>
      </p:pic>
      <p:sp>
        <p:nvSpPr>
          <p:cNvPr id="4" name="Content Placeholder 3"/>
          <p:cNvSpPr>
            <a:spLocks noGrp="1"/>
          </p:cNvSpPr>
          <p:nvPr>
            <p:ph sz="half" idx="2"/>
          </p:nvPr>
        </p:nvSpPr>
        <p:spPr/>
        <p:txBody>
          <a:bodyPr/>
          <a:lstStyle/>
          <a:p>
            <a:r>
              <a:rPr lang="en-US" dirty="0"/>
              <a:t>Exercise:</a:t>
            </a:r>
          </a:p>
          <a:p>
            <a:r>
              <a:rPr lang="en-US" dirty="0"/>
              <a:t>What are the coordinates for:</a:t>
            </a:r>
          </a:p>
          <a:p>
            <a:pPr marL="800100" lvl="1" indent="-342900">
              <a:buFont typeface="+mj-lt"/>
              <a:buAutoNum type="alphaLcParenR"/>
            </a:pPr>
            <a:r>
              <a:rPr lang="en-US" dirty="0"/>
              <a:t>parrot?</a:t>
            </a:r>
          </a:p>
          <a:p>
            <a:pPr marL="800100" lvl="1" indent="-342900">
              <a:buFont typeface="+mj-lt"/>
              <a:buAutoNum type="alphaLcParenR"/>
            </a:pPr>
            <a:r>
              <a:rPr lang="en-US" dirty="0"/>
              <a:t>treasure chest</a:t>
            </a:r>
          </a:p>
          <a:p>
            <a:pPr marL="800100" lvl="1" indent="-342900">
              <a:buFont typeface="+mj-lt"/>
              <a:buAutoNum type="alphaLcParenR"/>
            </a:pPr>
            <a:r>
              <a:rPr lang="en-US" dirty="0"/>
              <a:t>volcano?</a:t>
            </a:r>
          </a:p>
          <a:p>
            <a:pPr marL="800100" lvl="1" indent="-342900">
              <a:buFont typeface="+mj-lt"/>
              <a:buAutoNum type="alphaLcParenR"/>
            </a:pPr>
            <a:r>
              <a:rPr lang="en-US" dirty="0"/>
              <a:t>pirate ship?</a:t>
            </a:r>
          </a:p>
          <a:p>
            <a:pPr marL="800100" lvl="1" indent="-342900">
              <a:buFont typeface="+mj-lt"/>
              <a:buAutoNum type="alphaLcParenR"/>
            </a:pPr>
            <a:r>
              <a:rPr lang="en-US" dirty="0"/>
              <a:t>gold coins?</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58</a:t>
            </a:fld>
            <a:endParaRPr lang="en-US" dirty="0">
              <a:uFillTx/>
            </a:endParaRPr>
          </a:p>
        </p:txBody>
      </p:sp>
    </p:spTree>
    <p:extLst>
      <p:ext uri="{BB962C8B-B14F-4D97-AF65-F5344CB8AC3E}">
        <p14:creationId xmlns:p14="http://schemas.microsoft.com/office/powerpoint/2010/main" val="893003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6B25-FD3C-4F91-9E70-E0E6AAEC7973}"/>
              </a:ext>
            </a:extLst>
          </p:cNvPr>
          <p:cNvSpPr>
            <a:spLocks noGrp="1"/>
          </p:cNvSpPr>
          <p:nvPr>
            <p:ph type="title"/>
          </p:nvPr>
        </p:nvSpPr>
        <p:spPr>
          <a:xfrm>
            <a:off x="3836080" y="0"/>
            <a:ext cx="3906503" cy="767687"/>
          </a:xfrm>
        </p:spPr>
        <p:txBody>
          <a:bodyPr/>
          <a:lstStyle/>
          <a:p>
            <a:r>
              <a:rPr lang="nl-NL"/>
              <a:t>Summary Quiz</a:t>
            </a:r>
          </a:p>
        </p:txBody>
      </p:sp>
      <p:sp>
        <p:nvSpPr>
          <p:cNvPr id="3" name="Content Placeholder 2">
            <a:extLst>
              <a:ext uri="{FF2B5EF4-FFF2-40B4-BE49-F238E27FC236}">
                <a16:creationId xmlns:a16="http://schemas.microsoft.com/office/drawing/2014/main" id="{74FE7183-A681-4F8B-A71A-B6F7A63E7FF0}"/>
              </a:ext>
            </a:extLst>
          </p:cNvPr>
          <p:cNvSpPr>
            <a:spLocks noGrp="1"/>
          </p:cNvSpPr>
          <p:nvPr>
            <p:ph idx="1"/>
          </p:nvPr>
        </p:nvSpPr>
        <p:spPr>
          <a:xfrm>
            <a:off x="616291" y="549027"/>
            <a:ext cx="8946541" cy="5387593"/>
          </a:xfrm>
        </p:spPr>
        <p:txBody>
          <a:bodyPr>
            <a:normAutofit/>
          </a:bodyPr>
          <a:lstStyle/>
          <a:p>
            <a:pPr marL="457200" indent="-457200">
              <a:buFont typeface="+mj-lt"/>
              <a:buAutoNum type="arabicPeriod"/>
            </a:pPr>
            <a:r>
              <a:rPr lang="en-US" dirty="0"/>
              <a:t>What is set?</a:t>
            </a:r>
          </a:p>
          <a:p>
            <a:pPr marL="457200" indent="-457200">
              <a:buFont typeface="+mj-lt"/>
              <a:buAutoNum type="arabicPeriod"/>
            </a:pPr>
            <a:r>
              <a:rPr lang="en-US" dirty="0"/>
              <a:t>Which notation do we use for representing sets?</a:t>
            </a:r>
          </a:p>
          <a:p>
            <a:pPr marL="457200" indent="-457200">
              <a:buFont typeface="+mj-lt"/>
              <a:buAutoNum type="arabicPeriod"/>
            </a:pPr>
            <a:r>
              <a:rPr lang="en-US" dirty="0"/>
              <a:t>What does the sign ‘∈’ mean?</a:t>
            </a:r>
          </a:p>
          <a:p>
            <a:pPr marL="457200" indent="-457200">
              <a:buFont typeface="+mj-lt"/>
              <a:buAutoNum type="arabicPeriod"/>
            </a:pPr>
            <a:r>
              <a:rPr lang="en-US" dirty="0"/>
              <a:t>Does set have order? Can it have doubles?</a:t>
            </a:r>
          </a:p>
          <a:p>
            <a:pPr marL="457200" indent="-457200">
              <a:buFont typeface="+mj-lt"/>
              <a:buAutoNum type="arabicPeriod"/>
            </a:pPr>
            <a:r>
              <a:rPr lang="en-US" dirty="0"/>
              <a:t>What is cardinality?</a:t>
            </a:r>
          </a:p>
          <a:p>
            <a:pPr marL="457200" indent="-457200">
              <a:buFont typeface="+mj-lt"/>
              <a:buAutoNum type="arabicPeriod"/>
            </a:pPr>
            <a:r>
              <a:rPr lang="en-US" dirty="0"/>
              <a:t>When are two sets equal?</a:t>
            </a:r>
          </a:p>
          <a:p>
            <a:pPr marL="457200" indent="-457200">
              <a:buFont typeface="+mj-lt"/>
              <a:buAutoNum type="arabicPeriod"/>
            </a:pPr>
            <a:r>
              <a:rPr lang="en-US" dirty="0"/>
              <a:t>What is a subset?</a:t>
            </a:r>
          </a:p>
          <a:p>
            <a:pPr marL="457200" indent="-457200">
              <a:buFont typeface="+mj-lt"/>
              <a:buAutoNum type="arabicPeriod"/>
            </a:pPr>
            <a:r>
              <a:rPr lang="en-US" dirty="0"/>
              <a:t>What is a proper subset?</a:t>
            </a:r>
          </a:p>
          <a:p>
            <a:pPr marL="457200" indent="-457200">
              <a:buFont typeface="+mj-lt"/>
              <a:buAutoNum type="arabicPeriod"/>
            </a:pPr>
            <a:r>
              <a:rPr lang="en-US" dirty="0"/>
              <a:t>What is universal set?</a:t>
            </a:r>
          </a:p>
          <a:p>
            <a:pPr marL="457200" indent="-457200">
              <a:buFont typeface="+mj-lt"/>
              <a:buAutoNum type="arabicPeriod"/>
            </a:pPr>
            <a:r>
              <a:rPr lang="en-US" dirty="0"/>
              <a:t>What is the empty set?</a:t>
            </a:r>
          </a:p>
          <a:p>
            <a:pPr marL="457200" indent="-457200">
              <a:buFont typeface="+mj-lt"/>
              <a:buAutoNum type="arabicPeriod"/>
            </a:pPr>
            <a:r>
              <a:rPr lang="en-US" dirty="0"/>
              <a:t>What is Venn diagram?</a:t>
            </a:r>
          </a:p>
          <a:p>
            <a:pPr marL="457200" indent="-457200">
              <a:buFont typeface="+mj-lt"/>
              <a:buAutoNum type="arabicPeriod"/>
            </a:pPr>
            <a:r>
              <a:rPr lang="en-US" dirty="0"/>
              <a:t>What is union?</a:t>
            </a:r>
          </a:p>
        </p:txBody>
      </p:sp>
      <p:sp>
        <p:nvSpPr>
          <p:cNvPr id="4" name="Slide Number Placeholder 3">
            <a:extLst>
              <a:ext uri="{FF2B5EF4-FFF2-40B4-BE49-F238E27FC236}">
                <a16:creationId xmlns:a16="http://schemas.microsoft.com/office/drawing/2014/main" id="{6839F270-006B-4267-B66F-A3A8B467115C}"/>
              </a:ext>
            </a:extLst>
          </p:cNvPr>
          <p:cNvSpPr>
            <a:spLocks noGrp="1"/>
          </p:cNvSpPr>
          <p:nvPr>
            <p:ph type="sldNum" sz="quarter" idx="12"/>
          </p:nvPr>
        </p:nvSpPr>
        <p:spPr/>
        <p:txBody>
          <a:bodyPr/>
          <a:lstStyle/>
          <a:p>
            <a:fld id="{D57F1E4F-1CFF-5643-939E-02111984F565}" type="slidenum">
              <a:rPr lang="en-US" smtClean="0">
                <a:uFillTx/>
              </a:rPr>
              <a:t>59</a:t>
            </a:fld>
            <a:endParaRPr lang="en-US" dirty="0">
              <a:uFillTx/>
            </a:endParaRPr>
          </a:p>
        </p:txBody>
      </p:sp>
    </p:spTree>
    <p:extLst>
      <p:ext uri="{BB962C8B-B14F-4D97-AF65-F5344CB8AC3E}">
        <p14:creationId xmlns:p14="http://schemas.microsoft.com/office/powerpoint/2010/main" val="378132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set?</a:t>
            </a:r>
          </a:p>
        </p:txBody>
      </p:sp>
      <p:sp>
        <p:nvSpPr>
          <p:cNvPr id="3" name="Content Placeholder 2"/>
          <p:cNvSpPr>
            <a:spLocks noGrp="1"/>
          </p:cNvSpPr>
          <p:nvPr>
            <p:ph idx="1"/>
          </p:nvPr>
        </p:nvSpPr>
        <p:spPr/>
        <p:txBody>
          <a:bodyPr/>
          <a:lstStyle/>
          <a:p>
            <a:r>
              <a:rPr lang="en-US" b="1" dirty="0">
                <a:solidFill>
                  <a:srgbClr val="FFC000"/>
                </a:solidFill>
              </a:rPr>
              <a:t>Set</a:t>
            </a:r>
            <a:r>
              <a:rPr lang="en-US" dirty="0">
                <a:solidFill>
                  <a:srgbClr val="FFC000"/>
                </a:solidFill>
              </a:rPr>
              <a:t> </a:t>
            </a:r>
            <a:r>
              <a:rPr lang="en-US" dirty="0"/>
              <a:t>= </a:t>
            </a:r>
            <a:r>
              <a:rPr lang="en-US" b="1" dirty="0">
                <a:solidFill>
                  <a:srgbClr val="92D050"/>
                </a:solidFill>
              </a:rPr>
              <a:t>well defined</a:t>
            </a:r>
            <a:r>
              <a:rPr lang="en-US" dirty="0"/>
              <a:t> </a:t>
            </a:r>
            <a:r>
              <a:rPr lang="en-US" b="1" dirty="0">
                <a:solidFill>
                  <a:srgbClr val="FF0000"/>
                </a:solidFill>
              </a:rPr>
              <a:t>collection</a:t>
            </a:r>
            <a:r>
              <a:rPr lang="en-US" dirty="0">
                <a:solidFill>
                  <a:srgbClr val="FF0000"/>
                </a:solidFill>
              </a:rPr>
              <a:t> </a:t>
            </a:r>
            <a:r>
              <a:rPr lang="en-US" dirty="0"/>
              <a:t>of </a:t>
            </a:r>
            <a:r>
              <a:rPr lang="en-US" b="1" dirty="0">
                <a:solidFill>
                  <a:srgbClr val="00B0F0"/>
                </a:solidFill>
              </a:rPr>
              <a:t>objects</a:t>
            </a:r>
            <a:r>
              <a:rPr lang="en-US" dirty="0"/>
              <a:t>.</a:t>
            </a:r>
          </a:p>
          <a:p>
            <a:endParaRPr lang="en-US" dirty="0"/>
          </a:p>
          <a:p>
            <a:r>
              <a:rPr lang="en-US" b="1" dirty="0">
                <a:solidFill>
                  <a:srgbClr val="92D050"/>
                </a:solidFill>
              </a:rPr>
              <a:t>Well defined </a:t>
            </a:r>
            <a:r>
              <a:rPr lang="en-US" dirty="0"/>
              <a:t>– does not vary from one person to another,</a:t>
            </a:r>
          </a:p>
          <a:p>
            <a:r>
              <a:rPr lang="en-US" b="1" dirty="0">
                <a:solidFill>
                  <a:srgbClr val="FF0000"/>
                </a:solidFill>
              </a:rPr>
              <a:t>Collection</a:t>
            </a:r>
            <a:r>
              <a:rPr lang="en-US" dirty="0">
                <a:solidFill>
                  <a:srgbClr val="FF0000"/>
                </a:solidFill>
              </a:rPr>
              <a:t> </a:t>
            </a:r>
            <a:r>
              <a:rPr lang="en-US" dirty="0"/>
              <a:t>– group,</a:t>
            </a:r>
          </a:p>
          <a:p>
            <a:r>
              <a:rPr lang="en-US" b="1" dirty="0">
                <a:solidFill>
                  <a:srgbClr val="00B0F0"/>
                </a:solidFill>
              </a:rPr>
              <a:t>Objects</a:t>
            </a:r>
            <a:r>
              <a:rPr lang="en-US" dirty="0">
                <a:solidFill>
                  <a:srgbClr val="00B0F0"/>
                </a:solidFill>
              </a:rPr>
              <a:t> </a:t>
            </a:r>
            <a:r>
              <a:rPr lang="en-US" dirty="0"/>
              <a:t>– items, numbers, entities, …</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a:t>
            </a:fld>
            <a:endParaRPr lang="en-US" dirty="0">
              <a:uFillTx/>
            </a:endParaRPr>
          </a:p>
        </p:txBody>
      </p:sp>
    </p:spTree>
    <p:extLst>
      <p:ext uri="{BB962C8B-B14F-4D97-AF65-F5344CB8AC3E}">
        <p14:creationId xmlns:p14="http://schemas.microsoft.com/office/powerpoint/2010/main" val="117362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6B25-FD3C-4F91-9E70-E0E6AAEC7973}"/>
              </a:ext>
            </a:extLst>
          </p:cNvPr>
          <p:cNvSpPr>
            <a:spLocks noGrp="1"/>
          </p:cNvSpPr>
          <p:nvPr>
            <p:ph type="title"/>
          </p:nvPr>
        </p:nvSpPr>
        <p:spPr>
          <a:xfrm>
            <a:off x="3836080" y="0"/>
            <a:ext cx="3906503" cy="767687"/>
          </a:xfrm>
        </p:spPr>
        <p:txBody>
          <a:bodyPr/>
          <a:lstStyle/>
          <a:p>
            <a:r>
              <a:rPr lang="nl-NL"/>
              <a:t>Summary Quiz</a:t>
            </a:r>
          </a:p>
        </p:txBody>
      </p:sp>
      <p:sp>
        <p:nvSpPr>
          <p:cNvPr id="3" name="Content Placeholder 2">
            <a:extLst>
              <a:ext uri="{FF2B5EF4-FFF2-40B4-BE49-F238E27FC236}">
                <a16:creationId xmlns:a16="http://schemas.microsoft.com/office/drawing/2014/main" id="{74FE7183-A681-4F8B-A71A-B6F7A63E7FF0}"/>
              </a:ext>
            </a:extLst>
          </p:cNvPr>
          <p:cNvSpPr>
            <a:spLocks noGrp="1"/>
          </p:cNvSpPr>
          <p:nvPr>
            <p:ph idx="1"/>
          </p:nvPr>
        </p:nvSpPr>
        <p:spPr>
          <a:xfrm>
            <a:off x="616291" y="549027"/>
            <a:ext cx="8946541" cy="5387593"/>
          </a:xfrm>
        </p:spPr>
        <p:txBody>
          <a:bodyPr>
            <a:normAutofit/>
          </a:bodyPr>
          <a:lstStyle/>
          <a:p>
            <a:pPr marL="457200" indent="-457200">
              <a:buFont typeface="+mj-lt"/>
              <a:buAutoNum type="arabicPeriod" startAt="13"/>
            </a:pPr>
            <a:r>
              <a:rPr lang="en-US" dirty="0"/>
              <a:t>What is intersection?</a:t>
            </a:r>
          </a:p>
          <a:p>
            <a:pPr marL="457200" indent="-457200">
              <a:buFont typeface="+mj-lt"/>
              <a:buAutoNum type="arabicPeriod" startAt="13"/>
            </a:pPr>
            <a:r>
              <a:rPr lang="en-US" dirty="0"/>
              <a:t>What are disjoint sets?</a:t>
            </a:r>
          </a:p>
          <a:p>
            <a:pPr marL="457200" indent="-457200">
              <a:buFont typeface="+mj-lt"/>
              <a:buAutoNum type="arabicPeriod" startAt="13"/>
            </a:pPr>
            <a:r>
              <a:rPr lang="en-US" dirty="0"/>
              <a:t>What is set difference?</a:t>
            </a:r>
          </a:p>
          <a:p>
            <a:pPr marL="457200" indent="-457200">
              <a:buFont typeface="+mj-lt"/>
              <a:buAutoNum type="arabicPeriod" startAt="13"/>
            </a:pPr>
            <a:r>
              <a:rPr lang="en-US" dirty="0"/>
              <a:t>What is set complement?</a:t>
            </a:r>
          </a:p>
          <a:p>
            <a:pPr marL="457200" indent="-457200">
              <a:buFont typeface="+mj-lt"/>
              <a:buAutoNum type="arabicPeriod" startAt="13"/>
            </a:pPr>
            <a:r>
              <a:rPr lang="en-US" dirty="0"/>
              <a:t>What is set-builder notation? Why do we use it?</a:t>
            </a:r>
          </a:p>
          <a:p>
            <a:pPr marL="457200" indent="-457200">
              <a:buFont typeface="+mj-lt"/>
              <a:buAutoNum type="arabicPeriod" startAt="13"/>
            </a:pPr>
            <a:r>
              <a:rPr lang="en-US" dirty="0"/>
              <a:t>What are intervals?</a:t>
            </a:r>
          </a:p>
          <a:p>
            <a:pPr marL="457200" indent="-457200">
              <a:buFont typeface="+mj-lt"/>
              <a:buAutoNum type="arabicPeriod" startAt="13"/>
            </a:pPr>
            <a:r>
              <a:rPr lang="en-US" dirty="0"/>
              <a:t>What is power set?</a:t>
            </a:r>
          </a:p>
          <a:p>
            <a:pPr marL="457200" indent="-457200">
              <a:buFont typeface="+mj-lt"/>
              <a:buAutoNum type="arabicPeriod" startAt="13"/>
            </a:pPr>
            <a:r>
              <a:rPr lang="en-US" dirty="0"/>
              <a:t>What is Cartesian product?</a:t>
            </a:r>
          </a:p>
          <a:p>
            <a:pPr marL="457200" indent="-457200">
              <a:buFont typeface="+mj-lt"/>
              <a:buAutoNum type="arabicPeriod" startAt="13"/>
            </a:pPr>
            <a:r>
              <a:rPr lang="en-US" dirty="0"/>
              <a:t>What is Cartesian coordinate system?</a:t>
            </a:r>
          </a:p>
          <a:p>
            <a:pPr marL="457200" indent="-457200">
              <a:buFont typeface="+mj-lt"/>
              <a:buAutoNum type="arabicPeriod" startAt="13"/>
            </a:pPr>
            <a:endParaRPr lang="en-US" dirty="0"/>
          </a:p>
        </p:txBody>
      </p:sp>
      <p:sp>
        <p:nvSpPr>
          <p:cNvPr id="4" name="Slide Number Placeholder 3">
            <a:extLst>
              <a:ext uri="{FF2B5EF4-FFF2-40B4-BE49-F238E27FC236}">
                <a16:creationId xmlns:a16="http://schemas.microsoft.com/office/drawing/2014/main" id="{6839F270-006B-4267-B66F-A3A8B467115C}"/>
              </a:ext>
            </a:extLst>
          </p:cNvPr>
          <p:cNvSpPr>
            <a:spLocks noGrp="1"/>
          </p:cNvSpPr>
          <p:nvPr>
            <p:ph type="sldNum" sz="quarter" idx="12"/>
          </p:nvPr>
        </p:nvSpPr>
        <p:spPr/>
        <p:txBody>
          <a:bodyPr/>
          <a:lstStyle/>
          <a:p>
            <a:fld id="{D57F1E4F-1CFF-5643-939E-02111984F565}" type="slidenum">
              <a:rPr lang="en-US" smtClean="0">
                <a:uFillTx/>
              </a:rPr>
              <a:t>60</a:t>
            </a:fld>
            <a:endParaRPr lang="en-US" dirty="0">
              <a:uFillTx/>
            </a:endParaRPr>
          </a:p>
        </p:txBody>
      </p:sp>
    </p:spTree>
    <p:extLst>
      <p:ext uri="{BB962C8B-B14F-4D97-AF65-F5344CB8AC3E}">
        <p14:creationId xmlns:p14="http://schemas.microsoft.com/office/powerpoint/2010/main" val="965643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5226-CC4F-4EFC-90E3-F9140E4C86DA}"/>
              </a:ext>
            </a:extLst>
          </p:cNvPr>
          <p:cNvSpPr>
            <a:spLocks noGrp="1"/>
          </p:cNvSpPr>
          <p:nvPr>
            <p:ph type="title"/>
          </p:nvPr>
        </p:nvSpPr>
        <p:spPr>
          <a:xfrm>
            <a:off x="645130" y="75031"/>
            <a:ext cx="9404723" cy="767687"/>
          </a:xfrm>
        </p:spPr>
        <p:txBody>
          <a:bodyPr/>
          <a:lstStyle/>
          <a:p>
            <a:r>
              <a:rPr lang="nl-NL"/>
              <a:t>Summary</a:t>
            </a:r>
          </a:p>
        </p:txBody>
      </p:sp>
      <p:sp>
        <p:nvSpPr>
          <p:cNvPr id="3" name="Content Placeholder 2">
            <a:extLst>
              <a:ext uri="{FF2B5EF4-FFF2-40B4-BE49-F238E27FC236}">
                <a16:creationId xmlns:a16="http://schemas.microsoft.com/office/drawing/2014/main" id="{96B979B7-B280-42DF-A496-2DC301F809EB}"/>
              </a:ext>
            </a:extLst>
          </p:cNvPr>
          <p:cNvSpPr>
            <a:spLocks noGrp="1"/>
          </p:cNvSpPr>
          <p:nvPr>
            <p:ph idx="1"/>
          </p:nvPr>
        </p:nvSpPr>
        <p:spPr>
          <a:xfrm>
            <a:off x="296979" y="967018"/>
            <a:ext cx="11519383" cy="5456653"/>
          </a:xfrm>
        </p:spPr>
        <p:txBody>
          <a:bodyPr>
            <a:normAutofit/>
          </a:bodyPr>
          <a:lstStyle/>
          <a:p>
            <a:pPr marL="457200" indent="-457200">
              <a:buFont typeface="+mj-lt"/>
              <a:buAutoNum type="arabicPeriod"/>
            </a:pPr>
            <a:r>
              <a:rPr lang="en-US" dirty="0"/>
              <a:t>Set is well defined collection of objects. We say “well defined” because it does not vary from one person to another, “collection” as it means group, and “objects” as any entity, number, or item we want to include. Set is a group of all objects with some specific property.</a:t>
            </a:r>
          </a:p>
          <a:p>
            <a:pPr marL="457200" indent="-457200">
              <a:buFont typeface="+mj-lt"/>
              <a:buAutoNum type="arabicPeriod"/>
            </a:pPr>
            <a:r>
              <a:rPr lang="en-US" dirty="0"/>
              <a:t>Sets are typically represented by capital letters. The members of a set are given inside of curly brackets (braces), separated by commas (‘,’).</a:t>
            </a:r>
          </a:p>
          <a:p>
            <a:pPr marL="457200" indent="-457200">
              <a:buFont typeface="+mj-lt"/>
              <a:buAutoNum type="arabicPeriod"/>
            </a:pPr>
            <a:r>
              <a:rPr lang="en-US" dirty="0"/>
              <a:t>‘∈’ is a sign of relation, and is read as “element of”. It is used to show if an element is a member of given set.</a:t>
            </a:r>
          </a:p>
          <a:p>
            <a:pPr marL="457200" indent="-457200">
              <a:buFont typeface="+mj-lt"/>
              <a:buAutoNum type="arabicPeriod"/>
            </a:pPr>
            <a:r>
              <a:rPr lang="en-US" dirty="0"/>
              <a:t>A set is container for objects and as such it doesn’t have order, nor can it have doubles.</a:t>
            </a:r>
          </a:p>
          <a:p>
            <a:pPr marL="457200" indent="-457200">
              <a:buFont typeface="+mj-lt"/>
              <a:buAutoNum type="arabicPeriod"/>
            </a:pPr>
            <a:r>
              <a:rPr lang="en-US" dirty="0"/>
              <a:t>Cardinality is the size of the set. It shows how many members that set has. The notation for cardinality (for example set A) is n(A) or |A|.</a:t>
            </a:r>
          </a:p>
          <a:p>
            <a:pPr marL="457200" indent="-457200">
              <a:buFont typeface="+mj-lt"/>
              <a:buAutoNum type="arabicPeriod"/>
            </a:pPr>
            <a:r>
              <a:rPr lang="en-US" dirty="0"/>
              <a:t>Sets are equal if they precisely have the same members.</a:t>
            </a:r>
          </a:p>
          <a:p>
            <a:pPr marL="457200" indent="-457200">
              <a:buFont typeface="+mj-lt"/>
              <a:buAutoNum type="arabicPeriod"/>
            </a:pPr>
            <a:r>
              <a:rPr lang="en-US" dirty="0"/>
              <a:t>A set A is a subset (‘ ⊆ ’)of another set B if all elements of the set A are elements of the set B. </a:t>
            </a:r>
          </a:p>
        </p:txBody>
      </p:sp>
      <p:sp>
        <p:nvSpPr>
          <p:cNvPr id="4" name="Slide Number Placeholder 3">
            <a:extLst>
              <a:ext uri="{FF2B5EF4-FFF2-40B4-BE49-F238E27FC236}">
                <a16:creationId xmlns:a16="http://schemas.microsoft.com/office/drawing/2014/main" id="{371DF1C5-9EE1-4960-9CE5-6395F2409E6F}"/>
              </a:ext>
            </a:extLst>
          </p:cNvPr>
          <p:cNvSpPr>
            <a:spLocks noGrp="1"/>
          </p:cNvSpPr>
          <p:nvPr>
            <p:ph type="sldNum" sz="quarter" idx="12"/>
          </p:nvPr>
        </p:nvSpPr>
        <p:spPr/>
        <p:txBody>
          <a:bodyPr/>
          <a:lstStyle/>
          <a:p>
            <a:fld id="{D57F1E4F-1CFF-5643-939E-02111984F565}" type="slidenum">
              <a:rPr lang="en-US" smtClean="0">
                <a:uFillTx/>
              </a:rPr>
              <a:t>61</a:t>
            </a:fld>
            <a:endParaRPr lang="en-US" dirty="0">
              <a:uFillTx/>
            </a:endParaRPr>
          </a:p>
        </p:txBody>
      </p:sp>
    </p:spTree>
    <p:extLst>
      <p:ext uri="{BB962C8B-B14F-4D97-AF65-F5344CB8AC3E}">
        <p14:creationId xmlns:p14="http://schemas.microsoft.com/office/powerpoint/2010/main" val="18494621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5226-CC4F-4EFC-90E3-F9140E4C86DA}"/>
              </a:ext>
            </a:extLst>
          </p:cNvPr>
          <p:cNvSpPr>
            <a:spLocks noGrp="1"/>
          </p:cNvSpPr>
          <p:nvPr>
            <p:ph type="title"/>
          </p:nvPr>
        </p:nvSpPr>
        <p:spPr>
          <a:xfrm>
            <a:off x="645130" y="75031"/>
            <a:ext cx="9404723" cy="767687"/>
          </a:xfrm>
        </p:spPr>
        <p:txBody>
          <a:bodyPr/>
          <a:lstStyle/>
          <a:p>
            <a:r>
              <a:rPr lang="nl-NL"/>
              <a:t>Summary</a:t>
            </a:r>
          </a:p>
        </p:txBody>
      </p:sp>
      <p:sp>
        <p:nvSpPr>
          <p:cNvPr id="3" name="Content Placeholder 2">
            <a:extLst>
              <a:ext uri="{FF2B5EF4-FFF2-40B4-BE49-F238E27FC236}">
                <a16:creationId xmlns:a16="http://schemas.microsoft.com/office/drawing/2014/main" id="{96B979B7-B280-42DF-A496-2DC301F809EB}"/>
              </a:ext>
            </a:extLst>
          </p:cNvPr>
          <p:cNvSpPr>
            <a:spLocks noGrp="1"/>
          </p:cNvSpPr>
          <p:nvPr>
            <p:ph idx="1"/>
          </p:nvPr>
        </p:nvSpPr>
        <p:spPr>
          <a:xfrm>
            <a:off x="296979" y="967018"/>
            <a:ext cx="11519383" cy="5456653"/>
          </a:xfrm>
        </p:spPr>
        <p:txBody>
          <a:bodyPr>
            <a:normAutofit/>
          </a:bodyPr>
          <a:lstStyle/>
          <a:p>
            <a:pPr marL="457200" indent="-457200">
              <a:buFont typeface="+mj-lt"/>
              <a:buAutoNum type="arabicPeriod" startAt="8"/>
            </a:pPr>
            <a:r>
              <a:rPr lang="en-US" dirty="0"/>
              <a:t>A set is a proper subset of another set if and only if every element in the first set is also in second set, and there exists at least one element in the second set that is not in first set.</a:t>
            </a:r>
          </a:p>
          <a:p>
            <a:pPr marL="457200" indent="-457200">
              <a:buFont typeface="+mj-lt"/>
              <a:buAutoNum type="arabicPeriod" startAt="8"/>
            </a:pPr>
            <a:r>
              <a:rPr lang="en-US" dirty="0"/>
              <a:t>A universal set ( </a:t>
            </a:r>
            <a:r>
              <a:rPr lang="el-GR" dirty="0"/>
              <a:t>ξ</a:t>
            </a:r>
            <a:r>
              <a:rPr lang="en-US" dirty="0"/>
              <a:t> ) is the set containing all objects or elements and of which all other sets are subsets.</a:t>
            </a:r>
            <a:r>
              <a:rPr lang="el-GR" dirty="0"/>
              <a:t> </a:t>
            </a:r>
            <a:r>
              <a:rPr lang="en-US" dirty="0"/>
              <a:t>	</a:t>
            </a:r>
          </a:p>
          <a:p>
            <a:pPr marL="457200" indent="-457200">
              <a:buFont typeface="+mj-lt"/>
              <a:buAutoNum type="arabicPeriod" startAt="8"/>
            </a:pPr>
            <a:r>
              <a:rPr lang="en-US" dirty="0"/>
              <a:t>The empty set ( ∅ ) is the unique set that has no elements. Its size or cardinality is zero. </a:t>
            </a:r>
          </a:p>
          <a:p>
            <a:pPr marL="457200" indent="-457200">
              <a:buFont typeface="+mj-lt"/>
              <a:buAutoNum type="arabicPeriod" startAt="8"/>
            </a:pPr>
            <a:r>
              <a:rPr lang="en-US" dirty="0"/>
              <a:t>A Venn diagram - is a diagram that shows all possible logical relations between a finite collection of different sets. </a:t>
            </a:r>
          </a:p>
          <a:p>
            <a:pPr marL="457200" indent="-457200">
              <a:buFont typeface="+mj-lt"/>
              <a:buAutoNum type="arabicPeriod" startAt="8"/>
            </a:pPr>
            <a:r>
              <a:rPr lang="en-US" dirty="0"/>
              <a:t>Union ( ∪ ) of two given sets is the smallest set which contains all the elements of both sets.</a:t>
            </a:r>
          </a:p>
          <a:p>
            <a:pPr marL="457200" indent="-457200">
              <a:buFont typeface="+mj-lt"/>
              <a:buAutoNum type="arabicPeriod" startAt="8"/>
            </a:pPr>
            <a:r>
              <a:rPr lang="en-US" dirty="0"/>
              <a:t>Intersection ( ∩ )of two given sets is the largest set which contains all the elements that are common to both sets.</a:t>
            </a:r>
          </a:p>
          <a:p>
            <a:pPr marL="457200" indent="-457200">
              <a:buFont typeface="+mj-lt"/>
              <a:buAutoNum type="arabicPeriod" startAt="8"/>
            </a:pPr>
            <a:r>
              <a:rPr lang="en-US" dirty="0"/>
              <a:t>Two sets are disjoint sets if their intersection is the empty set.</a:t>
            </a:r>
          </a:p>
          <a:p>
            <a:pPr marL="457200" indent="-457200">
              <a:buFont typeface="+mj-lt"/>
              <a:buAutoNum type="arabicPeriod" startAt="8"/>
            </a:pPr>
            <a:r>
              <a:rPr lang="en-US" dirty="0"/>
              <a:t>Set difference of two sets A and B is the largest subset of set A such that none of its elements are members of set B.</a:t>
            </a:r>
          </a:p>
        </p:txBody>
      </p:sp>
      <p:sp>
        <p:nvSpPr>
          <p:cNvPr id="4" name="Slide Number Placeholder 3">
            <a:extLst>
              <a:ext uri="{FF2B5EF4-FFF2-40B4-BE49-F238E27FC236}">
                <a16:creationId xmlns:a16="http://schemas.microsoft.com/office/drawing/2014/main" id="{371DF1C5-9EE1-4960-9CE5-6395F2409E6F}"/>
              </a:ext>
            </a:extLst>
          </p:cNvPr>
          <p:cNvSpPr>
            <a:spLocks noGrp="1"/>
          </p:cNvSpPr>
          <p:nvPr>
            <p:ph type="sldNum" sz="quarter" idx="12"/>
          </p:nvPr>
        </p:nvSpPr>
        <p:spPr/>
        <p:txBody>
          <a:bodyPr/>
          <a:lstStyle/>
          <a:p>
            <a:fld id="{D57F1E4F-1CFF-5643-939E-02111984F565}" type="slidenum">
              <a:rPr lang="en-US" smtClean="0">
                <a:uFillTx/>
              </a:rPr>
              <a:t>62</a:t>
            </a:fld>
            <a:endParaRPr lang="en-US" dirty="0">
              <a:uFillTx/>
            </a:endParaRPr>
          </a:p>
        </p:txBody>
      </p:sp>
    </p:spTree>
    <p:extLst>
      <p:ext uri="{BB962C8B-B14F-4D97-AF65-F5344CB8AC3E}">
        <p14:creationId xmlns:p14="http://schemas.microsoft.com/office/powerpoint/2010/main" val="1080060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5226-CC4F-4EFC-90E3-F9140E4C86DA}"/>
              </a:ext>
            </a:extLst>
          </p:cNvPr>
          <p:cNvSpPr>
            <a:spLocks noGrp="1"/>
          </p:cNvSpPr>
          <p:nvPr>
            <p:ph type="title"/>
          </p:nvPr>
        </p:nvSpPr>
        <p:spPr>
          <a:xfrm>
            <a:off x="645130" y="75031"/>
            <a:ext cx="9404723" cy="767687"/>
          </a:xfrm>
        </p:spPr>
        <p:txBody>
          <a:bodyPr/>
          <a:lstStyle/>
          <a:p>
            <a:r>
              <a:rPr lang="nl-NL"/>
              <a:t>Summary</a:t>
            </a:r>
          </a:p>
        </p:txBody>
      </p:sp>
      <p:sp>
        <p:nvSpPr>
          <p:cNvPr id="3" name="Content Placeholder 2">
            <a:extLst>
              <a:ext uri="{FF2B5EF4-FFF2-40B4-BE49-F238E27FC236}">
                <a16:creationId xmlns:a16="http://schemas.microsoft.com/office/drawing/2014/main" id="{96B979B7-B280-42DF-A496-2DC301F809EB}"/>
              </a:ext>
            </a:extLst>
          </p:cNvPr>
          <p:cNvSpPr>
            <a:spLocks noGrp="1"/>
          </p:cNvSpPr>
          <p:nvPr>
            <p:ph idx="1"/>
          </p:nvPr>
        </p:nvSpPr>
        <p:spPr>
          <a:xfrm>
            <a:off x="296979" y="967018"/>
            <a:ext cx="11519383" cy="5456653"/>
          </a:xfrm>
        </p:spPr>
        <p:txBody>
          <a:bodyPr>
            <a:normAutofit/>
          </a:bodyPr>
          <a:lstStyle/>
          <a:p>
            <a:pPr marL="457200" indent="-457200">
              <a:buFont typeface="+mj-lt"/>
              <a:buAutoNum type="arabicPeriod" startAt="16"/>
            </a:pPr>
            <a:r>
              <a:rPr lang="en-US" dirty="0"/>
              <a:t>Complement of a set is the set of all elements of universal set ξ which are not elements of that set. </a:t>
            </a:r>
          </a:p>
          <a:p>
            <a:pPr marL="457200" indent="-457200">
              <a:buFont typeface="+mj-lt"/>
              <a:buAutoNum type="arabicPeriod" startAt="16"/>
            </a:pPr>
            <a:r>
              <a:rPr lang="en-US" dirty="0"/>
              <a:t>Set-builder notation is a way to describe a set by saying what properties its members have. For example: all integers less or equal to 10 	{x ∈ Z | x  ≤ 10 }.</a:t>
            </a:r>
          </a:p>
          <a:p>
            <a:pPr marL="457200" indent="-457200">
              <a:buFont typeface="+mj-lt"/>
              <a:buAutoNum type="arabicPeriod" startAt="16"/>
            </a:pPr>
            <a:r>
              <a:rPr lang="en-US" dirty="0"/>
              <a:t>Interval are all numbers between two given numbers. We distinguish between open intervals ‘(’ and ‘)’ and closed intervals ‘[’ and ‘]’.</a:t>
            </a:r>
          </a:p>
          <a:p>
            <a:pPr marL="457200" indent="-457200">
              <a:buFont typeface="+mj-lt"/>
              <a:buAutoNum type="arabicPeriod" startAt="16"/>
            </a:pPr>
            <a:r>
              <a:rPr lang="en-US" dirty="0"/>
              <a:t>Power set is a set of ALL subsets of a set. For a set S with n elements, the cardinality of its power set is 2</a:t>
            </a:r>
            <a:r>
              <a:rPr lang="en-US" baseline="30000" dirty="0"/>
              <a:t>n</a:t>
            </a:r>
            <a:r>
              <a:rPr lang="en-US" dirty="0"/>
              <a:t> elements.</a:t>
            </a:r>
          </a:p>
          <a:p>
            <a:pPr marL="457200" indent="-457200">
              <a:buFont typeface="+mj-lt"/>
              <a:buAutoNum type="arabicPeriod" startAt="16"/>
            </a:pPr>
            <a:r>
              <a:rPr lang="en-US" dirty="0"/>
              <a:t>The Cartesian product (or cross product) of two sets A and B, (A × B ) is the set of all possible ordered pairs where the elements of A are first and the elements of B are second.</a:t>
            </a:r>
          </a:p>
          <a:p>
            <a:pPr marL="457200" indent="-457200">
              <a:buFont typeface="+mj-lt"/>
              <a:buAutoNum type="arabicPeriod" startAt="16"/>
            </a:pPr>
            <a:endParaRPr lang="en-US" dirty="0"/>
          </a:p>
        </p:txBody>
      </p:sp>
      <p:sp>
        <p:nvSpPr>
          <p:cNvPr id="4" name="Slide Number Placeholder 3">
            <a:extLst>
              <a:ext uri="{FF2B5EF4-FFF2-40B4-BE49-F238E27FC236}">
                <a16:creationId xmlns:a16="http://schemas.microsoft.com/office/drawing/2014/main" id="{371DF1C5-9EE1-4960-9CE5-6395F2409E6F}"/>
              </a:ext>
            </a:extLst>
          </p:cNvPr>
          <p:cNvSpPr>
            <a:spLocks noGrp="1"/>
          </p:cNvSpPr>
          <p:nvPr>
            <p:ph type="sldNum" sz="quarter" idx="12"/>
          </p:nvPr>
        </p:nvSpPr>
        <p:spPr/>
        <p:txBody>
          <a:bodyPr/>
          <a:lstStyle/>
          <a:p>
            <a:fld id="{D57F1E4F-1CFF-5643-939E-02111984F565}" type="slidenum">
              <a:rPr lang="en-US" smtClean="0">
                <a:uFillTx/>
              </a:rPr>
              <a:t>63</a:t>
            </a:fld>
            <a:endParaRPr lang="en-US" dirty="0">
              <a:uFillTx/>
            </a:endParaRPr>
          </a:p>
        </p:txBody>
      </p:sp>
    </p:spTree>
    <p:extLst>
      <p:ext uri="{BB962C8B-B14F-4D97-AF65-F5344CB8AC3E}">
        <p14:creationId xmlns:p14="http://schemas.microsoft.com/office/powerpoint/2010/main" val="1972017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5226-CC4F-4EFC-90E3-F9140E4C86DA}"/>
              </a:ext>
            </a:extLst>
          </p:cNvPr>
          <p:cNvSpPr>
            <a:spLocks noGrp="1"/>
          </p:cNvSpPr>
          <p:nvPr>
            <p:ph type="title"/>
          </p:nvPr>
        </p:nvSpPr>
        <p:spPr>
          <a:xfrm>
            <a:off x="645130" y="75031"/>
            <a:ext cx="9404723" cy="767687"/>
          </a:xfrm>
        </p:spPr>
        <p:txBody>
          <a:bodyPr/>
          <a:lstStyle/>
          <a:p>
            <a:r>
              <a:rPr lang="nl-NL"/>
              <a:t>Summary</a:t>
            </a:r>
          </a:p>
        </p:txBody>
      </p:sp>
      <p:sp>
        <p:nvSpPr>
          <p:cNvPr id="3" name="Content Placeholder 2">
            <a:extLst>
              <a:ext uri="{FF2B5EF4-FFF2-40B4-BE49-F238E27FC236}">
                <a16:creationId xmlns:a16="http://schemas.microsoft.com/office/drawing/2014/main" id="{96B979B7-B280-42DF-A496-2DC301F809EB}"/>
              </a:ext>
            </a:extLst>
          </p:cNvPr>
          <p:cNvSpPr>
            <a:spLocks noGrp="1"/>
          </p:cNvSpPr>
          <p:nvPr>
            <p:ph idx="1"/>
          </p:nvPr>
        </p:nvSpPr>
        <p:spPr>
          <a:xfrm>
            <a:off x="296979" y="967018"/>
            <a:ext cx="11519383" cy="5456653"/>
          </a:xfrm>
        </p:spPr>
        <p:txBody>
          <a:bodyPr>
            <a:normAutofit/>
          </a:bodyPr>
          <a:lstStyle/>
          <a:p>
            <a:pPr marL="457200" indent="-457200">
              <a:buFont typeface="+mj-lt"/>
              <a:buAutoNum type="arabicPeriod" startAt="21"/>
            </a:pPr>
            <a:r>
              <a:rPr lang="en-US" dirty="0"/>
              <a:t>A Cartesian coordinate system is a coordinate system that specifies each point uniquely in a plane by a set of numerical coordinates, which are the signed distances to the point from two fixed perpendicular oriented lines, measured in the same unit of length. Each reference line is called a coordinate axis or just axis (plural axes) of the system, and the point where they meet is its origin, at ordered pair (0, 0). The coordinates can also be defined as the positions of the perpendicular projections of the point onto the two axes, expressed as signed distances from the origin. </a:t>
            </a:r>
          </a:p>
        </p:txBody>
      </p:sp>
      <p:sp>
        <p:nvSpPr>
          <p:cNvPr id="4" name="Slide Number Placeholder 3">
            <a:extLst>
              <a:ext uri="{FF2B5EF4-FFF2-40B4-BE49-F238E27FC236}">
                <a16:creationId xmlns:a16="http://schemas.microsoft.com/office/drawing/2014/main" id="{371DF1C5-9EE1-4960-9CE5-6395F2409E6F}"/>
              </a:ext>
            </a:extLst>
          </p:cNvPr>
          <p:cNvSpPr>
            <a:spLocks noGrp="1"/>
          </p:cNvSpPr>
          <p:nvPr>
            <p:ph type="sldNum" sz="quarter" idx="12"/>
          </p:nvPr>
        </p:nvSpPr>
        <p:spPr/>
        <p:txBody>
          <a:bodyPr/>
          <a:lstStyle/>
          <a:p>
            <a:fld id="{D57F1E4F-1CFF-5643-939E-02111984F565}" type="slidenum">
              <a:rPr lang="en-US" smtClean="0">
                <a:uFillTx/>
              </a:rPr>
              <a:t>64</a:t>
            </a:fld>
            <a:endParaRPr lang="en-US" dirty="0">
              <a:uFillTx/>
            </a:endParaRPr>
          </a:p>
        </p:txBody>
      </p:sp>
    </p:spTree>
    <p:extLst>
      <p:ext uri="{BB962C8B-B14F-4D97-AF65-F5344CB8AC3E}">
        <p14:creationId xmlns:p14="http://schemas.microsoft.com/office/powerpoint/2010/main" val="2782158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132-F816-5547-956F-5F767E3DCD1D}"/>
              </a:ext>
            </a:extLst>
          </p:cNvPr>
          <p:cNvSpPr>
            <a:spLocks noGrp="1"/>
          </p:cNvSpPr>
          <p:nvPr>
            <p:ph type="title"/>
          </p:nvPr>
        </p:nvSpPr>
        <p:spPr/>
        <p:txBody>
          <a:bodyPr/>
          <a:lstStyle/>
          <a:p>
            <a:r>
              <a:rPr lang="en-NL" dirty="0"/>
              <a:t>Extra material - videos</a:t>
            </a:r>
          </a:p>
        </p:txBody>
      </p:sp>
      <p:sp>
        <p:nvSpPr>
          <p:cNvPr id="3" name="Content Placeholder 2">
            <a:extLst>
              <a:ext uri="{FF2B5EF4-FFF2-40B4-BE49-F238E27FC236}">
                <a16:creationId xmlns:a16="http://schemas.microsoft.com/office/drawing/2014/main" id="{6C73045F-F7CB-A441-9381-AD6053F15BC0}"/>
              </a:ext>
            </a:extLst>
          </p:cNvPr>
          <p:cNvSpPr>
            <a:spLocks noGrp="1"/>
          </p:cNvSpPr>
          <p:nvPr>
            <p:ph idx="1"/>
          </p:nvPr>
        </p:nvSpPr>
        <p:spPr/>
        <p:txBody>
          <a:bodyPr/>
          <a:lstStyle/>
          <a:p>
            <a:r>
              <a:rPr lang="en-NL" dirty="0"/>
              <a:t>Disclaimer:</a:t>
            </a:r>
          </a:p>
          <a:p>
            <a:pPr marL="0" indent="0">
              <a:buNone/>
            </a:pPr>
            <a:r>
              <a:rPr lang="en-NL" dirty="0"/>
              <a:t>The following videos are </a:t>
            </a:r>
            <a:r>
              <a:rPr lang="en-NL" b="1" u="sng" dirty="0"/>
              <a:t>not</a:t>
            </a:r>
            <a:r>
              <a:rPr lang="en-NL" u="sng" dirty="0"/>
              <a:t> part of the course material</a:t>
            </a:r>
            <a:r>
              <a:rPr lang="en-NL" dirty="0"/>
              <a:t>, and as such, are treated as an extra information. The teaching team believes it is beneficial to the students to also have the topics presented from a different perspective. Some video will provide more information that given at the lesson, some less.</a:t>
            </a:r>
          </a:p>
          <a:p>
            <a:pPr marL="0" indent="0">
              <a:buNone/>
            </a:pPr>
            <a:r>
              <a:rPr lang="en-NL" dirty="0"/>
              <a:t>For the exam, the only relevant information is considered the one given by the teachers and written in the course book.</a:t>
            </a:r>
          </a:p>
          <a:p>
            <a:pPr marL="0" indent="0">
              <a:buNone/>
            </a:pPr>
            <a:r>
              <a:rPr lang="en-NL" dirty="0"/>
              <a:t>To understand the topics better, using external sources, like the videos given below, is strongly recommended. Feel free to explore, and ask your teacher should you have any questions.</a:t>
            </a:r>
          </a:p>
          <a:p>
            <a:endParaRPr lang="en-NL" dirty="0"/>
          </a:p>
        </p:txBody>
      </p:sp>
      <p:sp>
        <p:nvSpPr>
          <p:cNvPr id="4" name="Slide Number Placeholder 3">
            <a:extLst>
              <a:ext uri="{FF2B5EF4-FFF2-40B4-BE49-F238E27FC236}">
                <a16:creationId xmlns:a16="http://schemas.microsoft.com/office/drawing/2014/main" id="{48EC5655-6660-E14D-B397-FEF37C6AD99F}"/>
              </a:ext>
            </a:extLst>
          </p:cNvPr>
          <p:cNvSpPr>
            <a:spLocks noGrp="1"/>
          </p:cNvSpPr>
          <p:nvPr>
            <p:ph type="sldNum" sz="quarter" idx="12"/>
          </p:nvPr>
        </p:nvSpPr>
        <p:spPr/>
        <p:txBody>
          <a:bodyPr/>
          <a:lstStyle/>
          <a:p>
            <a:fld id="{D57F1E4F-1CFF-5643-939E-02111984F565}" type="slidenum">
              <a:rPr lang="en-US" smtClean="0">
                <a:uFillTx/>
              </a:rPr>
              <a:t>65</a:t>
            </a:fld>
            <a:endParaRPr lang="en-US" dirty="0">
              <a:uFillTx/>
            </a:endParaRPr>
          </a:p>
        </p:txBody>
      </p:sp>
    </p:spTree>
    <p:extLst>
      <p:ext uri="{BB962C8B-B14F-4D97-AF65-F5344CB8AC3E}">
        <p14:creationId xmlns:p14="http://schemas.microsoft.com/office/powerpoint/2010/main" val="25120083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7C69-71C0-724A-9AAE-CE0DE708DF14}"/>
              </a:ext>
            </a:extLst>
          </p:cNvPr>
          <p:cNvSpPr>
            <a:spLocks noGrp="1"/>
          </p:cNvSpPr>
          <p:nvPr>
            <p:ph type="title"/>
          </p:nvPr>
        </p:nvSpPr>
        <p:spPr/>
        <p:txBody>
          <a:bodyPr/>
          <a:lstStyle/>
          <a:p>
            <a:r>
              <a:rPr lang="en-NL" dirty="0"/>
              <a:t>Introduction to sets</a:t>
            </a:r>
          </a:p>
        </p:txBody>
      </p:sp>
      <p:sp>
        <p:nvSpPr>
          <p:cNvPr id="4" name="Slide Number Placeholder 3">
            <a:extLst>
              <a:ext uri="{FF2B5EF4-FFF2-40B4-BE49-F238E27FC236}">
                <a16:creationId xmlns:a16="http://schemas.microsoft.com/office/drawing/2014/main" id="{FF6CE343-95E3-0340-A684-CE977D849CEA}"/>
              </a:ext>
            </a:extLst>
          </p:cNvPr>
          <p:cNvSpPr>
            <a:spLocks noGrp="1"/>
          </p:cNvSpPr>
          <p:nvPr>
            <p:ph type="sldNum" sz="quarter" idx="12"/>
          </p:nvPr>
        </p:nvSpPr>
        <p:spPr/>
        <p:txBody>
          <a:bodyPr/>
          <a:lstStyle/>
          <a:p>
            <a:fld id="{D57F1E4F-1CFF-5643-939E-02111984F565}" type="slidenum">
              <a:rPr lang="en-US" smtClean="0">
                <a:uFillTx/>
              </a:rPr>
              <a:t>66</a:t>
            </a:fld>
            <a:endParaRPr lang="en-US" dirty="0">
              <a:uFillTx/>
            </a:endParaRPr>
          </a:p>
        </p:txBody>
      </p:sp>
      <p:pic>
        <p:nvPicPr>
          <p:cNvPr id="5" name="Online Media 4" descr="INTRODUCTION TO SETS - DISCRETE MATHEMATICS">
            <a:hlinkClick r:id="" action="ppaction://media"/>
            <a:extLst>
              <a:ext uri="{FF2B5EF4-FFF2-40B4-BE49-F238E27FC236}">
                <a16:creationId xmlns:a16="http://schemas.microsoft.com/office/drawing/2014/main" id="{0D323FED-9DE0-0641-B6AB-C08A0CDA079C}"/>
              </a:ext>
            </a:extLst>
          </p:cNvPr>
          <p:cNvPicPr>
            <a:picLocks noRot="1" noChangeAspect="1"/>
          </p:cNvPicPr>
          <p:nvPr>
            <a:videoFile r:link="rId1"/>
          </p:nvPr>
        </p:nvPicPr>
        <p:blipFill>
          <a:blip r:embed="rId4"/>
          <a:stretch>
            <a:fillRect/>
          </a:stretch>
        </p:blipFill>
        <p:spPr>
          <a:xfrm>
            <a:off x="1711666" y="1714500"/>
            <a:ext cx="8339168" cy="4690782"/>
          </a:xfrm>
          <a:prstGeom prst="rect">
            <a:avLst/>
          </a:prstGeom>
        </p:spPr>
      </p:pic>
    </p:spTree>
    <p:extLst>
      <p:ext uri="{BB962C8B-B14F-4D97-AF65-F5344CB8AC3E}">
        <p14:creationId xmlns:p14="http://schemas.microsoft.com/office/powerpoint/2010/main" val="260271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5FF8-9AA2-E14B-9A57-8AB11DFE669F}"/>
              </a:ext>
            </a:extLst>
          </p:cNvPr>
          <p:cNvSpPr>
            <a:spLocks noGrp="1"/>
          </p:cNvSpPr>
          <p:nvPr>
            <p:ph type="title"/>
          </p:nvPr>
        </p:nvSpPr>
        <p:spPr/>
        <p:txBody>
          <a:bodyPr/>
          <a:lstStyle/>
          <a:p>
            <a:r>
              <a:rPr lang="en-NL" dirty="0"/>
              <a:t>Subsets and power sets</a:t>
            </a:r>
          </a:p>
        </p:txBody>
      </p:sp>
      <p:sp>
        <p:nvSpPr>
          <p:cNvPr id="4" name="Slide Number Placeholder 3">
            <a:extLst>
              <a:ext uri="{FF2B5EF4-FFF2-40B4-BE49-F238E27FC236}">
                <a16:creationId xmlns:a16="http://schemas.microsoft.com/office/drawing/2014/main" id="{A59A900E-6505-154E-981B-8EB3F29A1DB9}"/>
              </a:ext>
            </a:extLst>
          </p:cNvPr>
          <p:cNvSpPr>
            <a:spLocks noGrp="1"/>
          </p:cNvSpPr>
          <p:nvPr>
            <p:ph type="sldNum" sz="quarter" idx="12"/>
          </p:nvPr>
        </p:nvSpPr>
        <p:spPr/>
        <p:txBody>
          <a:bodyPr/>
          <a:lstStyle/>
          <a:p>
            <a:fld id="{D57F1E4F-1CFF-5643-939E-02111984F565}" type="slidenum">
              <a:rPr lang="en-US" smtClean="0">
                <a:uFillTx/>
              </a:rPr>
              <a:t>67</a:t>
            </a:fld>
            <a:endParaRPr lang="en-US" dirty="0">
              <a:uFillTx/>
            </a:endParaRPr>
          </a:p>
        </p:txBody>
      </p:sp>
      <p:pic>
        <p:nvPicPr>
          <p:cNvPr id="5" name="Online Media 4" descr="SUBSETS AND POWER SETS - DISCRETE MATHEMATICS">
            <a:hlinkClick r:id="" action="ppaction://media"/>
            <a:extLst>
              <a:ext uri="{FF2B5EF4-FFF2-40B4-BE49-F238E27FC236}">
                <a16:creationId xmlns:a16="http://schemas.microsoft.com/office/drawing/2014/main" id="{41DEAAEC-A43C-EB4B-A2C5-A717777C4BBB}"/>
              </a:ext>
            </a:extLst>
          </p:cNvPr>
          <p:cNvPicPr>
            <a:picLocks noRot="1" noChangeAspect="1"/>
          </p:cNvPicPr>
          <p:nvPr>
            <a:videoFile r:link="rId1"/>
          </p:nvPr>
        </p:nvPicPr>
        <p:blipFill>
          <a:blip r:embed="rId4"/>
          <a:stretch>
            <a:fillRect/>
          </a:stretch>
        </p:blipFill>
        <p:spPr>
          <a:xfrm>
            <a:off x="1711666" y="1714500"/>
            <a:ext cx="8339168" cy="4690782"/>
          </a:xfrm>
          <a:prstGeom prst="rect">
            <a:avLst/>
          </a:prstGeom>
        </p:spPr>
      </p:pic>
    </p:spTree>
    <p:extLst>
      <p:ext uri="{BB962C8B-B14F-4D97-AF65-F5344CB8AC3E}">
        <p14:creationId xmlns:p14="http://schemas.microsoft.com/office/powerpoint/2010/main" val="181515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2606-1128-F542-97E3-B0E226510B64}"/>
              </a:ext>
            </a:extLst>
          </p:cNvPr>
          <p:cNvSpPr>
            <a:spLocks noGrp="1"/>
          </p:cNvSpPr>
          <p:nvPr>
            <p:ph type="title"/>
          </p:nvPr>
        </p:nvSpPr>
        <p:spPr/>
        <p:txBody>
          <a:bodyPr/>
          <a:lstStyle/>
          <a:p>
            <a:r>
              <a:rPr lang="en-NL" dirty="0"/>
              <a:t>Set operations</a:t>
            </a:r>
          </a:p>
        </p:txBody>
      </p:sp>
      <p:sp>
        <p:nvSpPr>
          <p:cNvPr id="4" name="Slide Number Placeholder 3">
            <a:extLst>
              <a:ext uri="{FF2B5EF4-FFF2-40B4-BE49-F238E27FC236}">
                <a16:creationId xmlns:a16="http://schemas.microsoft.com/office/drawing/2014/main" id="{075FF38A-520E-4145-9486-135E66036BCF}"/>
              </a:ext>
            </a:extLst>
          </p:cNvPr>
          <p:cNvSpPr>
            <a:spLocks noGrp="1"/>
          </p:cNvSpPr>
          <p:nvPr>
            <p:ph type="sldNum" sz="quarter" idx="12"/>
          </p:nvPr>
        </p:nvSpPr>
        <p:spPr/>
        <p:txBody>
          <a:bodyPr/>
          <a:lstStyle/>
          <a:p>
            <a:fld id="{D57F1E4F-1CFF-5643-939E-02111984F565}" type="slidenum">
              <a:rPr lang="en-US" smtClean="0">
                <a:uFillTx/>
              </a:rPr>
              <a:t>68</a:t>
            </a:fld>
            <a:endParaRPr lang="en-US" dirty="0">
              <a:uFillTx/>
            </a:endParaRPr>
          </a:p>
        </p:txBody>
      </p:sp>
      <p:pic>
        <p:nvPicPr>
          <p:cNvPr id="5" name="Online Media 4" descr="SET OPERATIONS - DISCRETE MATHEMATICS">
            <a:hlinkClick r:id="" action="ppaction://media"/>
            <a:extLst>
              <a:ext uri="{FF2B5EF4-FFF2-40B4-BE49-F238E27FC236}">
                <a16:creationId xmlns:a16="http://schemas.microsoft.com/office/drawing/2014/main" id="{E349854F-E06B-464C-AF0E-A43F69D11FF9}"/>
              </a:ext>
            </a:extLst>
          </p:cNvPr>
          <p:cNvPicPr>
            <a:picLocks noRot="1" noChangeAspect="1"/>
          </p:cNvPicPr>
          <p:nvPr>
            <a:videoFile r:link="rId1"/>
          </p:nvPr>
        </p:nvPicPr>
        <p:blipFill>
          <a:blip r:embed="rId4"/>
          <a:stretch>
            <a:fillRect/>
          </a:stretch>
        </p:blipFill>
        <p:spPr>
          <a:xfrm>
            <a:off x="1711666" y="1714500"/>
            <a:ext cx="8339168" cy="4690782"/>
          </a:xfrm>
          <a:prstGeom prst="rect">
            <a:avLst/>
          </a:prstGeom>
        </p:spPr>
      </p:pic>
    </p:spTree>
    <p:extLst>
      <p:ext uri="{BB962C8B-B14F-4D97-AF65-F5344CB8AC3E}">
        <p14:creationId xmlns:p14="http://schemas.microsoft.com/office/powerpoint/2010/main" val="117006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A9B6-2B45-174C-B155-4F43004534BE}"/>
              </a:ext>
            </a:extLst>
          </p:cNvPr>
          <p:cNvSpPr>
            <a:spLocks noGrp="1"/>
          </p:cNvSpPr>
          <p:nvPr>
            <p:ph type="title"/>
          </p:nvPr>
        </p:nvSpPr>
        <p:spPr/>
        <p:txBody>
          <a:bodyPr/>
          <a:lstStyle/>
          <a:p>
            <a:r>
              <a:rPr lang="en-NL" dirty="0"/>
              <a:t>Several videos about sets from MyWhyU</a:t>
            </a:r>
          </a:p>
        </p:txBody>
      </p:sp>
      <p:sp>
        <p:nvSpPr>
          <p:cNvPr id="3" name="Content Placeholder 2">
            <a:extLst>
              <a:ext uri="{FF2B5EF4-FFF2-40B4-BE49-F238E27FC236}">
                <a16:creationId xmlns:a16="http://schemas.microsoft.com/office/drawing/2014/main" id="{326F4C73-047C-DE48-86B4-525FA8E24B35}"/>
              </a:ext>
            </a:extLst>
          </p:cNvPr>
          <p:cNvSpPr>
            <a:spLocks noGrp="1"/>
          </p:cNvSpPr>
          <p:nvPr>
            <p:ph idx="1"/>
          </p:nvPr>
        </p:nvSpPr>
        <p:spPr/>
        <p:txBody>
          <a:bodyPr/>
          <a:lstStyle/>
          <a:p>
            <a:r>
              <a:rPr lang="en-NL" dirty="0"/>
              <a:t>Defining sets: </a:t>
            </a:r>
            <a:r>
              <a:rPr lang="en-GB" dirty="0">
                <a:hlinkClick r:id="rId2"/>
              </a:rPr>
              <a:t>https://www.youtube.com/watch?v=GYlhVuGBl5E&amp;t</a:t>
            </a:r>
            <a:endParaRPr lang="en-GB" dirty="0"/>
          </a:p>
          <a:p>
            <a:r>
              <a:rPr lang="en-NL" dirty="0"/>
              <a:t>Set equality and subsets: </a:t>
            </a:r>
            <a:r>
              <a:rPr lang="en-GB" dirty="0">
                <a:hlinkClick r:id="rId3"/>
              </a:rPr>
              <a:t>https://www.youtube.com/watch?v=OYGYqRj9-ok</a:t>
            </a:r>
            <a:endParaRPr lang="en-GB" dirty="0"/>
          </a:p>
          <a:p>
            <a:r>
              <a:rPr lang="en-GB" dirty="0"/>
              <a:t>Venn diagrams, unions, intersections:</a:t>
            </a:r>
            <a:r>
              <a:rPr lang="en-NL" dirty="0"/>
              <a:t> </a:t>
            </a:r>
            <a:r>
              <a:rPr lang="en-GB" dirty="0">
                <a:hlinkClick r:id="rId4"/>
              </a:rPr>
              <a:t>https://www.youtube.com/watch?v=uR70knMr2Hg</a:t>
            </a:r>
            <a:endParaRPr lang="en-GB" dirty="0"/>
          </a:p>
          <a:p>
            <a:r>
              <a:rPr lang="en-GB" dirty="0"/>
              <a:t>Complement and relative complement: </a:t>
            </a:r>
            <a:r>
              <a:rPr lang="en-GB" dirty="0">
                <a:hlinkClick r:id="rId5"/>
              </a:rPr>
              <a:t>https://www.youtube.com/watch?v=EopnMNEXV64</a:t>
            </a:r>
            <a:endParaRPr lang="en-GB" dirty="0"/>
          </a:p>
          <a:p>
            <a:endParaRPr lang="en-GB" dirty="0"/>
          </a:p>
        </p:txBody>
      </p:sp>
      <p:sp>
        <p:nvSpPr>
          <p:cNvPr id="4" name="Slide Number Placeholder 3">
            <a:extLst>
              <a:ext uri="{FF2B5EF4-FFF2-40B4-BE49-F238E27FC236}">
                <a16:creationId xmlns:a16="http://schemas.microsoft.com/office/drawing/2014/main" id="{793630F1-D7CA-5D4A-A00B-893EFEDB2B84}"/>
              </a:ext>
            </a:extLst>
          </p:cNvPr>
          <p:cNvSpPr>
            <a:spLocks noGrp="1"/>
          </p:cNvSpPr>
          <p:nvPr>
            <p:ph type="sldNum" sz="quarter" idx="12"/>
          </p:nvPr>
        </p:nvSpPr>
        <p:spPr/>
        <p:txBody>
          <a:bodyPr/>
          <a:lstStyle/>
          <a:p>
            <a:fld id="{D57F1E4F-1CFF-5643-939E-02111984F565}" type="slidenum">
              <a:rPr lang="en-US" smtClean="0">
                <a:uFillTx/>
              </a:rPr>
              <a:t>69</a:t>
            </a:fld>
            <a:endParaRPr lang="en-US" dirty="0">
              <a:uFillTx/>
            </a:endParaRPr>
          </a:p>
        </p:txBody>
      </p:sp>
    </p:spTree>
    <p:extLst>
      <p:ext uri="{BB962C8B-B14F-4D97-AF65-F5344CB8AC3E}">
        <p14:creationId xmlns:p14="http://schemas.microsoft.com/office/powerpoint/2010/main" val="217348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set?</a:t>
            </a:r>
          </a:p>
        </p:txBody>
      </p:sp>
      <p:sp>
        <p:nvSpPr>
          <p:cNvPr id="3" name="Content Placeholder 2"/>
          <p:cNvSpPr>
            <a:spLocks noGrp="1"/>
          </p:cNvSpPr>
          <p:nvPr>
            <p:ph idx="1"/>
          </p:nvPr>
        </p:nvSpPr>
        <p:spPr/>
        <p:txBody>
          <a:bodyPr/>
          <a:lstStyle/>
          <a:p>
            <a:r>
              <a:rPr lang="en-US" dirty="0"/>
              <a:t>To define a </a:t>
            </a:r>
            <a:r>
              <a:rPr lang="en-US" b="1" dirty="0">
                <a:solidFill>
                  <a:srgbClr val="FFC000"/>
                </a:solidFill>
              </a:rPr>
              <a:t>set</a:t>
            </a:r>
            <a:r>
              <a:rPr lang="en-US" dirty="0">
                <a:solidFill>
                  <a:srgbClr val="FFC000"/>
                </a:solidFill>
              </a:rPr>
              <a:t> </a:t>
            </a:r>
            <a:r>
              <a:rPr lang="en-US" dirty="0"/>
              <a:t>we have to define some </a:t>
            </a:r>
            <a:r>
              <a:rPr lang="en-US" b="1" dirty="0">
                <a:solidFill>
                  <a:srgbClr val="92D050"/>
                </a:solidFill>
              </a:rPr>
              <a:t>property</a:t>
            </a:r>
            <a:r>
              <a:rPr lang="en-US" dirty="0">
                <a:solidFill>
                  <a:srgbClr val="92D050"/>
                </a:solidFill>
              </a:rPr>
              <a:t> </a:t>
            </a:r>
            <a:r>
              <a:rPr lang="en-US" dirty="0"/>
              <a:t>and group all </a:t>
            </a:r>
            <a:r>
              <a:rPr lang="en-US" b="1" dirty="0">
                <a:solidFill>
                  <a:srgbClr val="00B0F0"/>
                </a:solidFill>
              </a:rPr>
              <a:t>objects</a:t>
            </a:r>
            <a:r>
              <a:rPr lang="en-US" dirty="0"/>
              <a:t> with that </a:t>
            </a:r>
            <a:r>
              <a:rPr lang="en-US" b="1" dirty="0">
                <a:solidFill>
                  <a:srgbClr val="92D050"/>
                </a:solidFill>
              </a:rPr>
              <a:t>property</a:t>
            </a:r>
            <a:r>
              <a:rPr lang="en-US" dirty="0"/>
              <a:t>.</a:t>
            </a:r>
          </a:p>
          <a:p>
            <a:r>
              <a:rPr lang="en-US" dirty="0"/>
              <a:t>Examples:</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7</a:t>
            </a:fld>
            <a:endParaRPr lang="en-US" dirty="0">
              <a:uFillTx/>
            </a:endParaRPr>
          </a:p>
        </p:txBody>
      </p:sp>
      <p:sp>
        <p:nvSpPr>
          <p:cNvPr id="5" name="TextBox 4"/>
          <p:cNvSpPr txBox="1"/>
          <p:nvPr/>
        </p:nvSpPr>
        <p:spPr>
          <a:xfrm>
            <a:off x="2068831" y="3392907"/>
            <a:ext cx="2071689" cy="369332"/>
          </a:xfrm>
          <a:prstGeom prst="rect">
            <a:avLst/>
          </a:prstGeom>
        </p:spPr>
        <p:txBody>
          <a:bodyPr wrap="square" rtlCol="0">
            <a:spAutoFit/>
          </a:bodyPr>
          <a:lstStyle/>
          <a:p>
            <a:r>
              <a:rPr lang="en-US" dirty="0"/>
              <a:t>a) days in week</a:t>
            </a:r>
          </a:p>
        </p:txBody>
      </p:sp>
      <p:sp>
        <p:nvSpPr>
          <p:cNvPr id="6" name="TextBox 5"/>
          <p:cNvSpPr txBox="1"/>
          <p:nvPr/>
        </p:nvSpPr>
        <p:spPr>
          <a:xfrm>
            <a:off x="2375639" y="4266168"/>
            <a:ext cx="1127232" cy="369332"/>
          </a:xfrm>
          <a:prstGeom prst="rect">
            <a:avLst/>
          </a:prstGeom>
        </p:spPr>
        <p:txBody>
          <a:bodyPr wrap="none" rtlCol="0">
            <a:spAutoFit/>
          </a:bodyPr>
          <a:lstStyle/>
          <a:p>
            <a:r>
              <a:rPr lang="en-US" dirty="0"/>
              <a:t>Monday</a:t>
            </a:r>
          </a:p>
        </p:txBody>
      </p:sp>
      <p:sp>
        <p:nvSpPr>
          <p:cNvPr id="7" name="TextBox 6"/>
          <p:cNvSpPr txBox="1"/>
          <p:nvPr/>
        </p:nvSpPr>
        <p:spPr>
          <a:xfrm rot="17231848">
            <a:off x="1640515" y="5032366"/>
            <a:ext cx="1103187" cy="369332"/>
          </a:xfrm>
          <a:prstGeom prst="rect">
            <a:avLst/>
          </a:prstGeom>
        </p:spPr>
        <p:txBody>
          <a:bodyPr wrap="none" rtlCol="0">
            <a:spAutoFit/>
          </a:bodyPr>
          <a:lstStyle/>
          <a:p>
            <a:r>
              <a:rPr lang="en-US" dirty="0"/>
              <a:t>Tuesday</a:t>
            </a:r>
          </a:p>
        </p:txBody>
      </p:sp>
      <p:sp>
        <p:nvSpPr>
          <p:cNvPr id="8" name="TextBox 7"/>
          <p:cNvSpPr txBox="1"/>
          <p:nvPr/>
        </p:nvSpPr>
        <p:spPr>
          <a:xfrm rot="2498120">
            <a:off x="3431555" y="4914433"/>
            <a:ext cx="1535998" cy="369332"/>
          </a:xfrm>
          <a:prstGeom prst="rect">
            <a:avLst/>
          </a:prstGeom>
        </p:spPr>
        <p:txBody>
          <a:bodyPr wrap="none" rtlCol="0">
            <a:spAutoFit/>
          </a:bodyPr>
          <a:lstStyle/>
          <a:p>
            <a:r>
              <a:rPr lang="en-US" dirty="0"/>
              <a:t>Wednesday</a:t>
            </a:r>
          </a:p>
        </p:txBody>
      </p:sp>
      <p:sp>
        <p:nvSpPr>
          <p:cNvPr id="9" name="TextBox 8"/>
          <p:cNvSpPr txBox="1"/>
          <p:nvPr/>
        </p:nvSpPr>
        <p:spPr>
          <a:xfrm>
            <a:off x="2531606" y="5072617"/>
            <a:ext cx="1162498" cy="369332"/>
          </a:xfrm>
          <a:prstGeom prst="rect">
            <a:avLst/>
          </a:prstGeom>
        </p:spPr>
        <p:txBody>
          <a:bodyPr wrap="none" rtlCol="0">
            <a:spAutoFit/>
          </a:bodyPr>
          <a:lstStyle/>
          <a:p>
            <a:r>
              <a:rPr lang="en-US" dirty="0"/>
              <a:t>Thursday</a:t>
            </a:r>
          </a:p>
        </p:txBody>
      </p:sp>
      <p:sp>
        <p:nvSpPr>
          <p:cNvPr id="10" name="TextBox 9"/>
          <p:cNvSpPr txBox="1"/>
          <p:nvPr/>
        </p:nvSpPr>
        <p:spPr>
          <a:xfrm rot="4628914">
            <a:off x="3773743" y="5858082"/>
            <a:ext cx="851515" cy="369332"/>
          </a:xfrm>
          <a:prstGeom prst="rect">
            <a:avLst/>
          </a:prstGeom>
        </p:spPr>
        <p:txBody>
          <a:bodyPr wrap="none" rtlCol="0">
            <a:spAutoFit/>
          </a:bodyPr>
          <a:lstStyle/>
          <a:p>
            <a:r>
              <a:rPr lang="en-US" dirty="0"/>
              <a:t>Friday</a:t>
            </a:r>
          </a:p>
        </p:txBody>
      </p:sp>
      <p:sp>
        <p:nvSpPr>
          <p:cNvPr id="11" name="TextBox 10"/>
          <p:cNvSpPr txBox="1"/>
          <p:nvPr/>
        </p:nvSpPr>
        <p:spPr>
          <a:xfrm rot="2423139">
            <a:off x="1543076" y="5983229"/>
            <a:ext cx="1184940" cy="369332"/>
          </a:xfrm>
          <a:prstGeom prst="rect">
            <a:avLst/>
          </a:prstGeom>
        </p:spPr>
        <p:txBody>
          <a:bodyPr wrap="none" rtlCol="0">
            <a:spAutoFit/>
          </a:bodyPr>
          <a:lstStyle/>
          <a:p>
            <a:r>
              <a:rPr lang="en-US" dirty="0"/>
              <a:t>Saturday</a:t>
            </a:r>
          </a:p>
        </p:txBody>
      </p:sp>
      <p:sp>
        <p:nvSpPr>
          <p:cNvPr id="12" name="TextBox 11"/>
          <p:cNvSpPr txBox="1"/>
          <p:nvPr/>
        </p:nvSpPr>
        <p:spPr>
          <a:xfrm>
            <a:off x="2593960" y="5779730"/>
            <a:ext cx="1021433" cy="369332"/>
          </a:xfrm>
          <a:prstGeom prst="rect">
            <a:avLst/>
          </a:prstGeom>
        </p:spPr>
        <p:txBody>
          <a:bodyPr wrap="none" rtlCol="0">
            <a:spAutoFit/>
          </a:bodyPr>
          <a:lstStyle/>
          <a:p>
            <a:r>
              <a:rPr lang="en-US" dirty="0"/>
              <a:t>Sunday</a:t>
            </a:r>
          </a:p>
        </p:txBody>
      </p:sp>
      <p:sp>
        <p:nvSpPr>
          <p:cNvPr id="16" name="TextBox 15"/>
          <p:cNvSpPr txBox="1"/>
          <p:nvPr/>
        </p:nvSpPr>
        <p:spPr>
          <a:xfrm>
            <a:off x="655699" y="3087737"/>
            <a:ext cx="1260281" cy="3770263"/>
          </a:xfrm>
          <a:prstGeom prst="rect">
            <a:avLst/>
          </a:prstGeom>
        </p:spPr>
        <p:txBody>
          <a:bodyPr wrap="none" rtlCol="0">
            <a:spAutoFit/>
          </a:bodyPr>
          <a:lstStyle/>
          <a:p>
            <a:r>
              <a:rPr lang="en-US" sz="23900" dirty="0"/>
              <a:t>{</a:t>
            </a:r>
            <a:endParaRPr lang="en-US" sz="11500" dirty="0"/>
          </a:p>
        </p:txBody>
      </p:sp>
      <p:sp>
        <p:nvSpPr>
          <p:cNvPr id="17" name="TextBox 16"/>
          <p:cNvSpPr txBox="1"/>
          <p:nvPr/>
        </p:nvSpPr>
        <p:spPr>
          <a:xfrm>
            <a:off x="4481643" y="3063795"/>
            <a:ext cx="1260281" cy="3770263"/>
          </a:xfrm>
          <a:prstGeom prst="rect">
            <a:avLst/>
          </a:prstGeom>
        </p:spPr>
        <p:txBody>
          <a:bodyPr wrap="none" rtlCol="0">
            <a:spAutoFit/>
          </a:bodyPr>
          <a:lstStyle/>
          <a:p>
            <a:r>
              <a:rPr lang="en-US" sz="23900" dirty="0"/>
              <a:t>}</a:t>
            </a:r>
            <a:endParaRPr lang="en-US" sz="11500" dirty="0"/>
          </a:p>
        </p:txBody>
      </p:sp>
      <p:sp>
        <p:nvSpPr>
          <p:cNvPr id="18" name="TextBox 17"/>
          <p:cNvSpPr txBox="1"/>
          <p:nvPr/>
        </p:nvSpPr>
        <p:spPr>
          <a:xfrm>
            <a:off x="7517085" y="3392907"/>
            <a:ext cx="2980381" cy="369332"/>
          </a:xfrm>
          <a:prstGeom prst="rect">
            <a:avLst/>
          </a:prstGeom>
        </p:spPr>
        <p:txBody>
          <a:bodyPr wrap="square" rtlCol="0">
            <a:spAutoFit/>
          </a:bodyPr>
          <a:lstStyle/>
          <a:p>
            <a:r>
              <a:rPr lang="en-US" dirty="0"/>
              <a:t>b) items in my backpack</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8328" y="4102228"/>
            <a:ext cx="598049" cy="1155055"/>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5431" y="5829797"/>
            <a:ext cx="481537" cy="55494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0101" y="5616792"/>
            <a:ext cx="807251" cy="569083"/>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8321" y="3983711"/>
            <a:ext cx="1285988" cy="2332857"/>
          </a:xfrm>
          <a:prstGeom prst="rect">
            <a:avLst/>
          </a:prstGeom>
        </p:spPr>
      </p:pic>
      <p:sp>
        <p:nvSpPr>
          <p:cNvPr id="23" name="TextBox 22"/>
          <p:cNvSpPr txBox="1"/>
          <p:nvPr/>
        </p:nvSpPr>
        <p:spPr>
          <a:xfrm>
            <a:off x="6526596" y="3038574"/>
            <a:ext cx="1260281" cy="3770263"/>
          </a:xfrm>
          <a:prstGeom prst="rect">
            <a:avLst/>
          </a:prstGeom>
        </p:spPr>
        <p:txBody>
          <a:bodyPr wrap="none" rtlCol="0">
            <a:spAutoFit/>
          </a:bodyPr>
          <a:lstStyle/>
          <a:p>
            <a:r>
              <a:rPr lang="en-US" sz="23900" dirty="0"/>
              <a:t>{</a:t>
            </a:r>
            <a:endParaRPr lang="en-US" sz="11500" dirty="0"/>
          </a:p>
        </p:txBody>
      </p:sp>
      <p:sp>
        <p:nvSpPr>
          <p:cNvPr id="24" name="TextBox 23"/>
          <p:cNvSpPr txBox="1"/>
          <p:nvPr/>
        </p:nvSpPr>
        <p:spPr>
          <a:xfrm>
            <a:off x="10352540" y="3027511"/>
            <a:ext cx="1260281" cy="3770263"/>
          </a:xfrm>
          <a:prstGeom prst="rect">
            <a:avLst/>
          </a:prstGeom>
        </p:spPr>
        <p:txBody>
          <a:bodyPr wrap="none" rtlCol="0">
            <a:spAutoFit/>
          </a:bodyPr>
          <a:lstStyle/>
          <a:p>
            <a:r>
              <a:rPr lang="en-US" sz="23900" dirty="0"/>
              <a:t>}</a:t>
            </a:r>
            <a:endParaRPr lang="en-US" sz="11500" dirty="0"/>
          </a:p>
        </p:txBody>
      </p:sp>
    </p:spTree>
    <p:extLst>
      <p:ext uri="{BB962C8B-B14F-4D97-AF65-F5344CB8AC3E}">
        <p14:creationId xmlns:p14="http://schemas.microsoft.com/office/powerpoint/2010/main" val="1206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par>
                          <p:cTn id="16" fill="hold">
                            <p:stCondLst>
                              <p:cond delay="1000"/>
                            </p:stCondLst>
                            <p:childTnLst>
                              <p:par>
                                <p:cTn id="17" presetID="3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par>
                          <p:cTn id="23" fill="hold">
                            <p:stCondLst>
                              <p:cond delay="2000"/>
                            </p:stCondLst>
                            <p:childTnLst>
                              <p:par>
                                <p:cTn id="24" presetID="3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90"/>
                                          </p:val>
                                        </p:tav>
                                        <p:tav tm="100000">
                                          <p:val>
                                            <p:fltVal val="0"/>
                                          </p:val>
                                        </p:tav>
                                      </p:tavLst>
                                    </p:anim>
                                    <p:animEffect transition="in" filter="fade">
                                      <p:cBhvr>
                                        <p:cTn id="29" dur="1000"/>
                                        <p:tgtEl>
                                          <p:spTgt spid="8"/>
                                        </p:tgtEl>
                                      </p:cBhvr>
                                    </p:animEffect>
                                  </p:childTnLst>
                                </p:cTn>
                              </p:par>
                            </p:childTnLst>
                          </p:cTn>
                        </p:par>
                        <p:par>
                          <p:cTn id="30" fill="hold">
                            <p:stCondLst>
                              <p:cond delay="3000"/>
                            </p:stCondLst>
                            <p:childTnLst>
                              <p:par>
                                <p:cTn id="31" presetID="31"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childTnLst>
                          </p:cTn>
                        </p:par>
                        <p:par>
                          <p:cTn id="37" fill="hold">
                            <p:stCondLst>
                              <p:cond delay="4000"/>
                            </p:stCondLst>
                            <p:childTnLst>
                              <p:par>
                                <p:cTn id="38" presetID="31"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ppt_w</p:attrName>
                                        </p:attrNameLst>
                                      </p:cBhvr>
                                      <p:tavLst>
                                        <p:tav tm="0">
                                          <p:val>
                                            <p:fltVal val="0"/>
                                          </p:val>
                                        </p:tav>
                                        <p:tav tm="100000">
                                          <p:val>
                                            <p:strVal val="#ppt_w"/>
                                          </p:val>
                                        </p:tav>
                                      </p:tavLst>
                                    </p:anim>
                                    <p:anim calcmode="lin" valueType="num">
                                      <p:cBhvr>
                                        <p:cTn id="41" dur="1000" fill="hold"/>
                                        <p:tgtEl>
                                          <p:spTgt spid="10"/>
                                        </p:tgtEl>
                                        <p:attrNameLst>
                                          <p:attrName>ppt_h</p:attrName>
                                        </p:attrNameLst>
                                      </p:cBhvr>
                                      <p:tavLst>
                                        <p:tav tm="0">
                                          <p:val>
                                            <p:fltVal val="0"/>
                                          </p:val>
                                        </p:tav>
                                        <p:tav tm="100000">
                                          <p:val>
                                            <p:strVal val="#ppt_h"/>
                                          </p:val>
                                        </p:tav>
                                      </p:tavLst>
                                    </p:anim>
                                    <p:anim calcmode="lin" valueType="num">
                                      <p:cBhvr>
                                        <p:cTn id="42" dur="1000" fill="hold"/>
                                        <p:tgtEl>
                                          <p:spTgt spid="10"/>
                                        </p:tgtEl>
                                        <p:attrNameLst>
                                          <p:attrName>style.rotation</p:attrName>
                                        </p:attrNameLst>
                                      </p:cBhvr>
                                      <p:tavLst>
                                        <p:tav tm="0">
                                          <p:val>
                                            <p:fltVal val="90"/>
                                          </p:val>
                                        </p:tav>
                                        <p:tav tm="100000">
                                          <p:val>
                                            <p:fltVal val="0"/>
                                          </p:val>
                                        </p:tav>
                                      </p:tavLst>
                                    </p:anim>
                                    <p:animEffect transition="in" filter="fade">
                                      <p:cBhvr>
                                        <p:cTn id="43" dur="1000"/>
                                        <p:tgtEl>
                                          <p:spTgt spid="10"/>
                                        </p:tgtEl>
                                      </p:cBhvr>
                                    </p:animEffect>
                                  </p:childTnLst>
                                </p:cTn>
                              </p:par>
                            </p:childTnLst>
                          </p:cTn>
                        </p:par>
                        <p:par>
                          <p:cTn id="44" fill="hold">
                            <p:stCondLst>
                              <p:cond delay="5000"/>
                            </p:stCondLst>
                            <p:childTnLst>
                              <p:par>
                                <p:cTn id="45" presetID="31"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fltVal val="0"/>
                                          </p:val>
                                        </p:tav>
                                        <p:tav tm="100000">
                                          <p:val>
                                            <p:strVal val="#ppt_w"/>
                                          </p:val>
                                        </p:tav>
                                      </p:tavLst>
                                    </p:anim>
                                    <p:anim calcmode="lin" valueType="num">
                                      <p:cBhvr>
                                        <p:cTn id="48" dur="1000" fill="hold"/>
                                        <p:tgtEl>
                                          <p:spTgt spid="11"/>
                                        </p:tgtEl>
                                        <p:attrNameLst>
                                          <p:attrName>ppt_h</p:attrName>
                                        </p:attrNameLst>
                                      </p:cBhvr>
                                      <p:tavLst>
                                        <p:tav tm="0">
                                          <p:val>
                                            <p:fltVal val="0"/>
                                          </p:val>
                                        </p:tav>
                                        <p:tav tm="100000">
                                          <p:val>
                                            <p:strVal val="#ppt_h"/>
                                          </p:val>
                                        </p:tav>
                                      </p:tavLst>
                                    </p:anim>
                                    <p:anim calcmode="lin" valueType="num">
                                      <p:cBhvr>
                                        <p:cTn id="49" dur="1000" fill="hold"/>
                                        <p:tgtEl>
                                          <p:spTgt spid="11"/>
                                        </p:tgtEl>
                                        <p:attrNameLst>
                                          <p:attrName>style.rotation</p:attrName>
                                        </p:attrNameLst>
                                      </p:cBhvr>
                                      <p:tavLst>
                                        <p:tav tm="0">
                                          <p:val>
                                            <p:fltVal val="90"/>
                                          </p:val>
                                        </p:tav>
                                        <p:tav tm="100000">
                                          <p:val>
                                            <p:fltVal val="0"/>
                                          </p:val>
                                        </p:tav>
                                      </p:tavLst>
                                    </p:anim>
                                    <p:animEffect transition="in" filter="fade">
                                      <p:cBhvr>
                                        <p:cTn id="50" dur="1000"/>
                                        <p:tgtEl>
                                          <p:spTgt spid="11"/>
                                        </p:tgtEl>
                                      </p:cBhvr>
                                    </p:animEffect>
                                  </p:childTnLst>
                                </p:cTn>
                              </p:par>
                            </p:childTnLst>
                          </p:cTn>
                        </p:par>
                        <p:par>
                          <p:cTn id="51" fill="hold">
                            <p:stCondLst>
                              <p:cond delay="6000"/>
                            </p:stCondLst>
                            <p:childTnLst>
                              <p:par>
                                <p:cTn id="52" presetID="31"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1000" fill="hold"/>
                                        <p:tgtEl>
                                          <p:spTgt spid="12"/>
                                        </p:tgtEl>
                                        <p:attrNameLst>
                                          <p:attrName>ppt_w</p:attrName>
                                        </p:attrNameLst>
                                      </p:cBhvr>
                                      <p:tavLst>
                                        <p:tav tm="0">
                                          <p:val>
                                            <p:fltVal val="0"/>
                                          </p:val>
                                        </p:tav>
                                        <p:tav tm="100000">
                                          <p:val>
                                            <p:strVal val="#ppt_w"/>
                                          </p:val>
                                        </p:tav>
                                      </p:tavLst>
                                    </p:anim>
                                    <p:anim calcmode="lin" valueType="num">
                                      <p:cBhvr>
                                        <p:cTn id="55" dur="1000" fill="hold"/>
                                        <p:tgtEl>
                                          <p:spTgt spid="12"/>
                                        </p:tgtEl>
                                        <p:attrNameLst>
                                          <p:attrName>ppt_h</p:attrName>
                                        </p:attrNameLst>
                                      </p:cBhvr>
                                      <p:tavLst>
                                        <p:tav tm="0">
                                          <p:val>
                                            <p:fltVal val="0"/>
                                          </p:val>
                                        </p:tav>
                                        <p:tav tm="100000">
                                          <p:val>
                                            <p:strVal val="#ppt_h"/>
                                          </p:val>
                                        </p:tav>
                                      </p:tavLst>
                                    </p:anim>
                                    <p:anim calcmode="lin" valueType="num">
                                      <p:cBhvr>
                                        <p:cTn id="56" dur="1000" fill="hold"/>
                                        <p:tgtEl>
                                          <p:spTgt spid="12"/>
                                        </p:tgtEl>
                                        <p:attrNameLst>
                                          <p:attrName>style.rotation</p:attrName>
                                        </p:attrNameLst>
                                      </p:cBhvr>
                                      <p:tavLst>
                                        <p:tav tm="0">
                                          <p:val>
                                            <p:fltVal val="90"/>
                                          </p:val>
                                        </p:tav>
                                        <p:tav tm="100000">
                                          <p:val>
                                            <p:fltVal val="0"/>
                                          </p:val>
                                        </p:tav>
                                      </p:tavLst>
                                    </p:anim>
                                    <p:animEffect transition="in" filter="fade">
                                      <p:cBhvr>
                                        <p:cTn id="57" dur="10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12"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1+#ppt_h/2"/>
                                          </p:val>
                                        </p:tav>
                                        <p:tav tm="100000">
                                          <p:val>
                                            <p:strVal val="#ppt_y"/>
                                          </p:val>
                                        </p:tav>
                                      </p:tavLst>
                                    </p:anim>
                                  </p:childTnLst>
                                </p:cTn>
                              </p:par>
                              <p:par>
                                <p:cTn id="64" presetID="2" presetClass="entr" presetSubtype="6"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1+#ppt_w/2"/>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randombar(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randombar(horizontal)">
                                      <p:cBhvr>
                                        <p:cTn id="77" dur="500"/>
                                        <p:tgtEl>
                                          <p:spTgt spid="19"/>
                                        </p:tgtEl>
                                      </p:cBhvr>
                                    </p:animEffect>
                                  </p:childTnLst>
                                </p:cTn>
                              </p:par>
                            </p:childTnLst>
                          </p:cTn>
                        </p:par>
                        <p:par>
                          <p:cTn id="78" fill="hold">
                            <p:stCondLst>
                              <p:cond delay="500"/>
                            </p:stCondLst>
                            <p:childTnLst>
                              <p:par>
                                <p:cTn id="79" presetID="14" presetClass="entr" presetSubtype="10" fill="hold"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randombar(horizontal)">
                                      <p:cBhvr>
                                        <p:cTn id="81" dur="500"/>
                                        <p:tgtEl>
                                          <p:spTgt spid="22"/>
                                        </p:tgtEl>
                                      </p:cBhvr>
                                    </p:animEffect>
                                  </p:childTnLst>
                                </p:cTn>
                              </p:par>
                            </p:childTnLst>
                          </p:cTn>
                        </p:par>
                        <p:par>
                          <p:cTn id="82" fill="hold">
                            <p:stCondLst>
                              <p:cond delay="1000"/>
                            </p:stCondLst>
                            <p:childTnLst>
                              <p:par>
                                <p:cTn id="83" presetID="14" presetClass="entr" presetSubtype="10" fill="hold" nodeType="after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randombar(horizontal)">
                                      <p:cBhvr>
                                        <p:cTn id="85" dur="500"/>
                                        <p:tgtEl>
                                          <p:spTgt spid="20"/>
                                        </p:tgtEl>
                                      </p:cBhvr>
                                    </p:animEffect>
                                  </p:childTnLst>
                                </p:cTn>
                              </p:par>
                            </p:childTnLst>
                          </p:cTn>
                        </p:par>
                        <p:par>
                          <p:cTn id="86" fill="hold">
                            <p:stCondLst>
                              <p:cond delay="1500"/>
                            </p:stCondLst>
                            <p:childTnLst>
                              <p:par>
                                <p:cTn id="87" presetID="14" presetClass="entr" presetSubtype="10" fill="hold" nodeType="after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randombar(horizontal)">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12" fill="hold" grpId="0" nodeType="click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additive="base">
                                        <p:cTn id="94" dur="500" fill="hold"/>
                                        <p:tgtEl>
                                          <p:spTgt spid="23"/>
                                        </p:tgtEl>
                                        <p:attrNameLst>
                                          <p:attrName>ppt_x</p:attrName>
                                        </p:attrNameLst>
                                      </p:cBhvr>
                                      <p:tavLst>
                                        <p:tav tm="0">
                                          <p:val>
                                            <p:strVal val="0-#ppt_w/2"/>
                                          </p:val>
                                        </p:tav>
                                        <p:tav tm="100000">
                                          <p:val>
                                            <p:strVal val="#ppt_x"/>
                                          </p:val>
                                        </p:tav>
                                      </p:tavLst>
                                    </p:anim>
                                    <p:anim calcmode="lin" valueType="num">
                                      <p:cBhvr additive="base">
                                        <p:cTn id="95" dur="500" fill="hold"/>
                                        <p:tgtEl>
                                          <p:spTgt spid="23"/>
                                        </p:tgtEl>
                                        <p:attrNameLst>
                                          <p:attrName>ppt_y</p:attrName>
                                        </p:attrNameLst>
                                      </p:cBhvr>
                                      <p:tavLst>
                                        <p:tav tm="0">
                                          <p:val>
                                            <p:strVal val="1+#ppt_h/2"/>
                                          </p:val>
                                        </p:tav>
                                        <p:tav tm="100000">
                                          <p:val>
                                            <p:strVal val="#ppt_y"/>
                                          </p:val>
                                        </p:tav>
                                      </p:tavLst>
                                    </p:anim>
                                  </p:childTnLst>
                                </p:cTn>
                              </p:par>
                              <p:par>
                                <p:cTn id="96" presetID="2" presetClass="entr" presetSubtype="6"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1+#ppt_w/2"/>
                                          </p:val>
                                        </p:tav>
                                        <p:tav tm="100000">
                                          <p:val>
                                            <p:strVal val="#ppt_x"/>
                                          </p:val>
                                        </p:tav>
                                      </p:tavLst>
                                    </p:anim>
                                    <p:anim calcmode="lin" valueType="num">
                                      <p:cBhvr additive="base">
                                        <p:cTn id="9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6" grpId="0"/>
      <p:bldP spid="17" grpId="0"/>
      <p:bldP spid="18" grpId="0"/>
      <p:bldP spid="23" grpId="0"/>
      <p:bldP spid="2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A9B6-2B45-174C-B155-4F43004534BE}"/>
              </a:ext>
            </a:extLst>
          </p:cNvPr>
          <p:cNvSpPr>
            <a:spLocks noGrp="1"/>
          </p:cNvSpPr>
          <p:nvPr>
            <p:ph type="title"/>
          </p:nvPr>
        </p:nvSpPr>
        <p:spPr/>
        <p:txBody>
          <a:bodyPr/>
          <a:lstStyle/>
          <a:p>
            <a:r>
              <a:rPr lang="en-NL" dirty="0"/>
              <a:t>Several videos about sets from MyWhyU</a:t>
            </a:r>
          </a:p>
        </p:txBody>
      </p:sp>
      <p:sp>
        <p:nvSpPr>
          <p:cNvPr id="3" name="Content Placeholder 2">
            <a:extLst>
              <a:ext uri="{FF2B5EF4-FFF2-40B4-BE49-F238E27FC236}">
                <a16:creationId xmlns:a16="http://schemas.microsoft.com/office/drawing/2014/main" id="{326F4C73-047C-DE48-86B4-525FA8E24B35}"/>
              </a:ext>
            </a:extLst>
          </p:cNvPr>
          <p:cNvSpPr>
            <a:spLocks noGrp="1"/>
          </p:cNvSpPr>
          <p:nvPr>
            <p:ph idx="1"/>
          </p:nvPr>
        </p:nvSpPr>
        <p:spPr/>
        <p:txBody>
          <a:bodyPr>
            <a:normAutofit/>
          </a:bodyPr>
          <a:lstStyle/>
          <a:p>
            <a:r>
              <a:rPr lang="en-NL" dirty="0"/>
              <a:t>Interval notation and the number line: </a:t>
            </a:r>
            <a:r>
              <a:rPr lang="en-GB" dirty="0">
                <a:hlinkClick r:id="rId2"/>
              </a:rPr>
              <a:t>https://www.youtube.com/watch?v=JQuPaIYsivY</a:t>
            </a:r>
            <a:endParaRPr lang="en-NL" dirty="0"/>
          </a:p>
          <a:p>
            <a:r>
              <a:rPr lang="en-GB" dirty="0"/>
              <a:t>Bounded versus unbounded intervals: </a:t>
            </a:r>
            <a:r>
              <a:rPr lang="en-GB" dirty="0">
                <a:hlinkClick r:id="rId3"/>
              </a:rPr>
              <a:t>https://www.youtube.com/watch?v=hajHB1XlKw0</a:t>
            </a:r>
            <a:endParaRPr lang="en-GB" dirty="0"/>
          </a:p>
          <a:p>
            <a:r>
              <a:rPr lang="en-GB" dirty="0"/>
              <a:t>Union of intervals: </a:t>
            </a:r>
            <a:r>
              <a:rPr lang="en-GB" dirty="0">
                <a:hlinkClick r:id="rId4"/>
              </a:rPr>
              <a:t>https://www.youtube.com/watch?v=U8FxJ_XKFNQ</a:t>
            </a:r>
            <a:endParaRPr lang="en-GB" dirty="0"/>
          </a:p>
          <a:p>
            <a:r>
              <a:rPr lang="en-GB" dirty="0"/>
              <a:t>Cartesian product: </a:t>
            </a:r>
            <a:r>
              <a:rPr lang="en-GB" dirty="0">
                <a:hlinkClick r:id="rId5"/>
              </a:rPr>
              <a:t>https://www.youtube.com/watch?v=l4j4XgVbuxc</a:t>
            </a:r>
          </a:p>
          <a:p>
            <a:r>
              <a:rPr lang="en-GB" dirty="0"/>
              <a:t>Cartesian coordinate system: </a:t>
            </a:r>
            <a:r>
              <a:rPr lang="en-GB" dirty="0">
                <a:hlinkClick r:id="rId6"/>
              </a:rPr>
              <a:t>https://www.youtube.com/watch?v=RrrYInyIEGo</a:t>
            </a:r>
            <a:endParaRPr lang="en-GB" dirty="0"/>
          </a:p>
          <a:p>
            <a:endParaRPr lang="en-GB" dirty="0"/>
          </a:p>
        </p:txBody>
      </p:sp>
      <p:sp>
        <p:nvSpPr>
          <p:cNvPr id="4" name="Slide Number Placeholder 3">
            <a:extLst>
              <a:ext uri="{FF2B5EF4-FFF2-40B4-BE49-F238E27FC236}">
                <a16:creationId xmlns:a16="http://schemas.microsoft.com/office/drawing/2014/main" id="{793630F1-D7CA-5D4A-A00B-893EFEDB2B84}"/>
              </a:ext>
            </a:extLst>
          </p:cNvPr>
          <p:cNvSpPr>
            <a:spLocks noGrp="1"/>
          </p:cNvSpPr>
          <p:nvPr>
            <p:ph type="sldNum" sz="quarter" idx="12"/>
          </p:nvPr>
        </p:nvSpPr>
        <p:spPr/>
        <p:txBody>
          <a:bodyPr/>
          <a:lstStyle/>
          <a:p>
            <a:fld id="{D57F1E4F-1CFF-5643-939E-02111984F565}" type="slidenum">
              <a:rPr lang="en-US" smtClean="0">
                <a:uFillTx/>
              </a:rPr>
              <a:t>70</a:t>
            </a:fld>
            <a:endParaRPr lang="en-US" dirty="0">
              <a:uFillTx/>
            </a:endParaRPr>
          </a:p>
        </p:txBody>
      </p:sp>
    </p:spTree>
    <p:extLst>
      <p:ext uri="{BB962C8B-B14F-4D97-AF65-F5344CB8AC3E}">
        <p14:creationId xmlns:p14="http://schemas.microsoft.com/office/powerpoint/2010/main" val="427885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notation</a:t>
            </a:r>
          </a:p>
        </p:txBody>
      </p:sp>
      <p:sp>
        <p:nvSpPr>
          <p:cNvPr id="3" name="Content Placeholder 2"/>
          <p:cNvSpPr>
            <a:spLocks noGrp="1"/>
          </p:cNvSpPr>
          <p:nvPr>
            <p:ph idx="1"/>
          </p:nvPr>
        </p:nvSpPr>
        <p:spPr/>
        <p:txBody>
          <a:bodyPr/>
          <a:lstStyle/>
          <a:p>
            <a:r>
              <a:rPr lang="en-US" dirty="0"/>
              <a:t>To “write” a set, you have to list each element, separated by a comma, …</a:t>
            </a:r>
          </a:p>
          <a:p>
            <a:endParaRPr lang="en-US" dirty="0"/>
          </a:p>
          <a:p>
            <a:endParaRPr lang="en-US" dirty="0"/>
          </a:p>
          <a:p>
            <a:endParaRPr lang="en-US" dirty="0"/>
          </a:p>
          <a:p>
            <a:endParaRPr lang="en-US" dirty="0"/>
          </a:p>
          <a:p>
            <a:endParaRPr lang="en-US" dirty="0"/>
          </a:p>
          <a:p>
            <a:endParaRPr lang="en-US" dirty="0"/>
          </a:p>
          <a:p>
            <a:endParaRPr lang="en-US" dirty="0"/>
          </a:p>
          <a:p>
            <a:r>
              <a:rPr lang="en-US" dirty="0"/>
              <a:t>… inside of curly brackets (set brackets, braces).</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8</a:t>
            </a:fld>
            <a:endParaRPr lang="en-US" dirty="0">
              <a:uFillTx/>
            </a:endParaRPr>
          </a:p>
        </p:txBody>
      </p:sp>
      <p:sp>
        <p:nvSpPr>
          <p:cNvPr id="5" name="TextBox 4"/>
          <p:cNvSpPr txBox="1"/>
          <p:nvPr/>
        </p:nvSpPr>
        <p:spPr>
          <a:xfrm>
            <a:off x="2955028" y="3035300"/>
            <a:ext cx="4915128" cy="923330"/>
          </a:xfrm>
          <a:prstGeom prst="rect">
            <a:avLst/>
          </a:prstGeom>
        </p:spPr>
        <p:txBody>
          <a:bodyPr wrap="none" rtlCol="0">
            <a:spAutoFit/>
          </a:bodyPr>
          <a:lstStyle/>
          <a:p>
            <a:r>
              <a:rPr lang="en-US" sz="3600" b="1" dirty="0"/>
              <a:t>2, 3, 5, 7, 11, 13, 17,…</a:t>
            </a:r>
          </a:p>
          <a:p>
            <a:endParaRPr lang="en-US" dirty="0"/>
          </a:p>
        </p:txBody>
      </p:sp>
      <p:sp>
        <p:nvSpPr>
          <p:cNvPr id="6" name="TextBox 5"/>
          <p:cNvSpPr txBox="1"/>
          <p:nvPr/>
        </p:nvSpPr>
        <p:spPr>
          <a:xfrm>
            <a:off x="3659640" y="4445000"/>
            <a:ext cx="2347117" cy="369332"/>
          </a:xfrm>
          <a:prstGeom prst="rect">
            <a:avLst/>
          </a:prstGeom>
        </p:spPr>
        <p:txBody>
          <a:bodyPr wrap="none" rtlCol="0">
            <a:spAutoFit/>
          </a:bodyPr>
          <a:lstStyle/>
          <a:p>
            <a:r>
              <a:rPr lang="en-US" dirty="0"/>
              <a:t>element = member</a:t>
            </a:r>
          </a:p>
        </p:txBody>
      </p:sp>
      <p:cxnSp>
        <p:nvCxnSpPr>
          <p:cNvPr id="8" name="Straight Arrow Connector 7"/>
          <p:cNvCxnSpPr/>
          <p:nvPr/>
        </p:nvCxnSpPr>
        <p:spPr>
          <a:xfrm flipH="1" flipV="1">
            <a:off x="3175000" y="3632200"/>
            <a:ext cx="484640" cy="812800"/>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3659640" y="3632200"/>
            <a:ext cx="315460" cy="812800"/>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4144280" y="3632200"/>
            <a:ext cx="173720" cy="812800"/>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4677738" y="3644900"/>
            <a:ext cx="35270" cy="800100"/>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931774" y="3664466"/>
            <a:ext cx="197504" cy="780534"/>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5247234" y="3664466"/>
            <a:ext cx="529773" cy="780534"/>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5567567" y="3664466"/>
            <a:ext cx="1016977" cy="780534"/>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
        <p:nvSpPr>
          <p:cNvPr id="26" name="TextBox 25"/>
          <p:cNvSpPr txBox="1"/>
          <p:nvPr/>
        </p:nvSpPr>
        <p:spPr>
          <a:xfrm>
            <a:off x="5013284" y="4889500"/>
            <a:ext cx="4038285" cy="646331"/>
          </a:xfrm>
          <a:prstGeom prst="rect">
            <a:avLst/>
          </a:prstGeom>
        </p:spPr>
        <p:txBody>
          <a:bodyPr wrap="none" rtlCol="0">
            <a:spAutoFit/>
          </a:bodyPr>
          <a:lstStyle/>
          <a:p>
            <a:r>
              <a:rPr lang="en-US" dirty="0"/>
              <a:t>three dots (…) – infinite</a:t>
            </a:r>
          </a:p>
          <a:p>
            <a:r>
              <a:rPr lang="en-US" dirty="0"/>
              <a:t>a.k.a. ellipsis - - mean: continue on</a:t>
            </a:r>
          </a:p>
        </p:txBody>
      </p:sp>
      <p:cxnSp>
        <p:nvCxnSpPr>
          <p:cNvPr id="27" name="Straight Arrow Connector 26"/>
          <p:cNvCxnSpPr/>
          <p:nvPr/>
        </p:nvCxnSpPr>
        <p:spPr>
          <a:xfrm flipV="1">
            <a:off x="6225927" y="3632200"/>
            <a:ext cx="1122376" cy="1302864"/>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
        <p:nvSpPr>
          <p:cNvPr id="29" name="TextBox 28"/>
          <p:cNvSpPr txBox="1"/>
          <p:nvPr/>
        </p:nvSpPr>
        <p:spPr>
          <a:xfrm>
            <a:off x="2521017" y="2739891"/>
            <a:ext cx="481222" cy="1107996"/>
          </a:xfrm>
          <a:prstGeom prst="rect">
            <a:avLst/>
          </a:prstGeom>
        </p:spPr>
        <p:txBody>
          <a:bodyPr wrap="none" rtlCol="0">
            <a:spAutoFit/>
          </a:bodyPr>
          <a:lstStyle/>
          <a:p>
            <a:r>
              <a:rPr lang="en-US" sz="6600" dirty="0"/>
              <a:t>{</a:t>
            </a:r>
            <a:endParaRPr lang="en-US" sz="4400" dirty="0"/>
          </a:p>
        </p:txBody>
      </p:sp>
      <p:sp>
        <p:nvSpPr>
          <p:cNvPr id="30" name="TextBox 29"/>
          <p:cNvSpPr txBox="1"/>
          <p:nvPr/>
        </p:nvSpPr>
        <p:spPr>
          <a:xfrm>
            <a:off x="7659035" y="2690656"/>
            <a:ext cx="481222" cy="1107996"/>
          </a:xfrm>
          <a:prstGeom prst="rect">
            <a:avLst/>
          </a:prstGeom>
        </p:spPr>
        <p:txBody>
          <a:bodyPr wrap="none" rtlCol="0">
            <a:spAutoFit/>
          </a:bodyPr>
          <a:lstStyle/>
          <a:p>
            <a:r>
              <a:rPr lang="en-US" sz="6600" dirty="0"/>
              <a:t>}</a:t>
            </a:r>
            <a:endParaRPr lang="en-US" sz="4400" dirty="0"/>
          </a:p>
        </p:txBody>
      </p:sp>
      <p:cxnSp>
        <p:nvCxnSpPr>
          <p:cNvPr id="31" name="Straight Arrow Connector 30"/>
          <p:cNvCxnSpPr/>
          <p:nvPr/>
        </p:nvCxnSpPr>
        <p:spPr>
          <a:xfrm flipH="1" flipV="1">
            <a:off x="2814915" y="3847887"/>
            <a:ext cx="708381" cy="1992266"/>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7218696" y="3798652"/>
            <a:ext cx="637417" cy="2093087"/>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163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par>
                                <p:cTn id="16" presetID="14"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par>
                                <p:cTn id="19" presetID="14" presetClass="entr" presetSubtype="1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par>
                                <p:cTn id="22" presetID="14" presetClass="entr" presetSubtype="1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randombar(horizontal)">
                                      <p:cBhvr>
                                        <p:cTn id="24" dur="500"/>
                                        <p:tgtEl>
                                          <p:spTgt spid="19"/>
                                        </p:tgtEl>
                                      </p:cBhvr>
                                    </p:animEffect>
                                  </p:childTnLst>
                                </p:cTn>
                              </p:par>
                              <p:par>
                                <p:cTn id="25" presetID="14" presetClass="entr" presetSubtype="1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randombar(horizontal)">
                                      <p:cBhvr>
                                        <p:cTn id="27" dur="500"/>
                                        <p:tgtEl>
                                          <p:spTgt spid="22"/>
                                        </p:tgtEl>
                                      </p:cBhvr>
                                    </p:animEffect>
                                  </p:childTnLst>
                                </p:cTn>
                              </p:par>
                              <p:par>
                                <p:cTn id="28" presetID="14" presetClass="entr" presetSubtype="1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randombar(horizontal)">
                                      <p:cBhvr>
                                        <p:cTn id="30" dur="500"/>
                                        <p:tgtEl>
                                          <p:spTgt spid="24"/>
                                        </p:tgtEl>
                                      </p:cBhvr>
                                    </p:animEffect>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randombar(horizontal)">
                                      <p:cBhvr>
                                        <p:cTn id="40" dur="500"/>
                                        <p:tgtEl>
                                          <p:spTgt spid="27"/>
                                        </p:tgtEl>
                                      </p:cBhvr>
                                    </p:animEffect>
                                  </p:childTnLst>
                                </p:cTn>
                              </p:par>
                              <p:par>
                                <p:cTn id="41" presetID="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 presetClass="entr" presetSubtype="12"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fill="hold"/>
                                        <p:tgtEl>
                                          <p:spTgt spid="29"/>
                                        </p:tgtEl>
                                        <p:attrNameLst>
                                          <p:attrName>ppt_x</p:attrName>
                                        </p:attrNameLst>
                                      </p:cBhvr>
                                      <p:tavLst>
                                        <p:tav tm="0">
                                          <p:val>
                                            <p:strVal val="0-#ppt_w/2"/>
                                          </p:val>
                                        </p:tav>
                                        <p:tav tm="100000">
                                          <p:val>
                                            <p:strVal val="#ppt_x"/>
                                          </p:val>
                                        </p:tav>
                                      </p:tavLst>
                                    </p:anim>
                                    <p:anim calcmode="lin" valueType="num">
                                      <p:cBhvr additive="base">
                                        <p:cTn id="55" dur="500" fill="hold"/>
                                        <p:tgtEl>
                                          <p:spTgt spid="29"/>
                                        </p:tgtEl>
                                        <p:attrNameLst>
                                          <p:attrName>ppt_y</p:attrName>
                                        </p:attrNameLst>
                                      </p:cBhvr>
                                      <p:tavLst>
                                        <p:tav tm="0">
                                          <p:val>
                                            <p:strVal val="1+#ppt_h/2"/>
                                          </p:val>
                                        </p:tav>
                                        <p:tav tm="100000">
                                          <p:val>
                                            <p:strVal val="#ppt_y"/>
                                          </p:val>
                                        </p:tav>
                                      </p:tavLst>
                                    </p:anim>
                                  </p:childTnLst>
                                </p:cTn>
                              </p:par>
                              <p:par>
                                <p:cTn id="56" presetID="2" presetClass="entr" presetSubtype="6"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1+#ppt_h/2"/>
                                          </p:val>
                                        </p:tav>
                                        <p:tav tm="100000">
                                          <p:val>
                                            <p:strVal val="#ppt_y"/>
                                          </p:val>
                                        </p:tav>
                                      </p:tavLst>
                                    </p:anim>
                                  </p:childTnLst>
                                </p:cTn>
                              </p:par>
                            </p:childTnLst>
                          </p:cTn>
                        </p:par>
                        <p:par>
                          <p:cTn id="60" fill="hold">
                            <p:stCondLst>
                              <p:cond delay="1000"/>
                            </p:stCondLst>
                            <p:childTnLst>
                              <p:par>
                                <p:cTn id="61" presetID="14" presetClass="entr" presetSubtype="10" fill="hold"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randombar(horizontal)">
                                      <p:cBhvr>
                                        <p:cTn id="63" dur="500"/>
                                        <p:tgtEl>
                                          <p:spTgt spid="31"/>
                                        </p:tgtEl>
                                      </p:cBhvr>
                                    </p:animEffect>
                                  </p:childTnLst>
                                </p:cTn>
                              </p:par>
                              <p:par>
                                <p:cTn id="64" presetID="14" presetClass="entr" presetSubtype="1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randombar(horizontal)">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6"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notation and membership</a:t>
            </a:r>
          </a:p>
        </p:txBody>
      </p:sp>
      <p:sp>
        <p:nvSpPr>
          <p:cNvPr id="3" name="Content Placeholder 2"/>
          <p:cNvSpPr>
            <a:spLocks noGrp="1"/>
          </p:cNvSpPr>
          <p:nvPr>
            <p:ph idx="1"/>
          </p:nvPr>
        </p:nvSpPr>
        <p:spPr/>
        <p:txBody>
          <a:bodyPr/>
          <a:lstStyle/>
          <a:p>
            <a:r>
              <a:rPr lang="en-US" b="1" dirty="0">
                <a:solidFill>
                  <a:srgbClr val="FFC000"/>
                </a:solidFill>
              </a:rPr>
              <a:t>Sets</a:t>
            </a:r>
            <a:r>
              <a:rPr lang="en-US" dirty="0">
                <a:solidFill>
                  <a:srgbClr val="FFC000"/>
                </a:solidFill>
              </a:rPr>
              <a:t> </a:t>
            </a:r>
            <a:r>
              <a:rPr lang="en-US" dirty="0"/>
              <a:t>are typically represented by </a:t>
            </a:r>
            <a:r>
              <a:rPr lang="en-US" b="1" dirty="0"/>
              <a:t>CAPTIAL LETTERS</a:t>
            </a:r>
            <a:r>
              <a:rPr lang="en-US" dirty="0"/>
              <a:t>.</a:t>
            </a:r>
          </a:p>
          <a:p>
            <a:pPr marL="0" indent="0">
              <a:buNone/>
            </a:pPr>
            <a:r>
              <a:rPr lang="en-US" dirty="0"/>
              <a:t>E.g.		A = {a, b, c}		B = { …, -3, -1, 1, 3, … }		C = {1, 2, 3}</a:t>
            </a:r>
          </a:p>
          <a:p>
            <a:pPr marL="0" indent="0">
              <a:buNone/>
            </a:pPr>
            <a:endParaRPr lang="en-US" dirty="0"/>
          </a:p>
          <a:p>
            <a:r>
              <a:rPr lang="en-US" dirty="0"/>
              <a:t>Let’s take a look at the first </a:t>
            </a:r>
            <a:r>
              <a:rPr lang="en-US" b="1" dirty="0">
                <a:solidFill>
                  <a:srgbClr val="FFC000"/>
                </a:solidFill>
              </a:rPr>
              <a:t>set</a:t>
            </a:r>
            <a:r>
              <a:rPr lang="en-US" dirty="0"/>
              <a:t>, </a:t>
            </a:r>
            <a:r>
              <a:rPr lang="en-US" b="1" dirty="0"/>
              <a:t>A</a:t>
            </a:r>
            <a:r>
              <a:rPr lang="en-US" dirty="0"/>
              <a:t>. We can see it contains three elements, or members: a, b and c.</a:t>
            </a:r>
          </a:p>
          <a:p>
            <a:r>
              <a:rPr lang="en-US" dirty="0"/>
              <a:t>We can also write this as: a ∈ A, b ∈ A and c ∈ A.</a:t>
            </a:r>
          </a:p>
          <a:p>
            <a:r>
              <a:rPr lang="en-US" dirty="0"/>
              <a:t>‘</a:t>
            </a:r>
            <a:r>
              <a:rPr lang="en-US" b="1" dirty="0">
                <a:solidFill>
                  <a:srgbClr val="FFC000"/>
                </a:solidFill>
              </a:rPr>
              <a:t>∈</a:t>
            </a:r>
            <a:r>
              <a:rPr lang="en-US" dirty="0"/>
              <a:t>’ – is a sign of relation, and is read as “</a:t>
            </a:r>
            <a:r>
              <a:rPr lang="en-US" b="1" dirty="0">
                <a:solidFill>
                  <a:srgbClr val="FFC000"/>
                </a:solidFill>
              </a:rPr>
              <a:t>element of</a:t>
            </a:r>
            <a:r>
              <a:rPr lang="en-US" dirty="0"/>
              <a:t>”</a:t>
            </a:r>
          </a:p>
          <a:p>
            <a:r>
              <a:rPr lang="en-US" dirty="0"/>
              <a:t>Therefore, </a:t>
            </a:r>
            <a:r>
              <a:rPr lang="en-US" b="1" dirty="0">
                <a:solidFill>
                  <a:srgbClr val="00B0F0"/>
                </a:solidFill>
              </a:rPr>
              <a:t>a</a:t>
            </a:r>
            <a:r>
              <a:rPr lang="en-US" dirty="0"/>
              <a:t> </a:t>
            </a:r>
            <a:r>
              <a:rPr lang="en-US" b="1" dirty="0">
                <a:solidFill>
                  <a:srgbClr val="FFC000"/>
                </a:solidFill>
              </a:rPr>
              <a:t>∈</a:t>
            </a:r>
            <a:r>
              <a:rPr lang="en-US" dirty="0"/>
              <a:t> </a:t>
            </a:r>
            <a:r>
              <a:rPr lang="en-US" b="1" dirty="0">
                <a:solidFill>
                  <a:srgbClr val="92D050"/>
                </a:solidFill>
              </a:rPr>
              <a:t>A</a:t>
            </a:r>
            <a:r>
              <a:rPr lang="en-US" dirty="0"/>
              <a:t> means: “</a:t>
            </a:r>
            <a:r>
              <a:rPr lang="en-US" b="1" dirty="0">
                <a:solidFill>
                  <a:srgbClr val="00B0F0"/>
                </a:solidFill>
              </a:rPr>
              <a:t>a</a:t>
            </a:r>
            <a:r>
              <a:rPr lang="en-US" dirty="0">
                <a:solidFill>
                  <a:srgbClr val="00B0F0"/>
                </a:solidFill>
              </a:rPr>
              <a:t> </a:t>
            </a:r>
            <a:r>
              <a:rPr lang="en-US" dirty="0"/>
              <a:t>is </a:t>
            </a:r>
            <a:r>
              <a:rPr lang="en-US" b="1" dirty="0">
                <a:solidFill>
                  <a:srgbClr val="FFC000"/>
                </a:solidFill>
              </a:rPr>
              <a:t>element of</a:t>
            </a:r>
            <a:r>
              <a:rPr lang="en-US" dirty="0"/>
              <a:t> </a:t>
            </a:r>
            <a:r>
              <a:rPr lang="en-US" b="1" dirty="0">
                <a:solidFill>
                  <a:srgbClr val="92D050"/>
                </a:solidFill>
              </a:rPr>
              <a:t>set A</a:t>
            </a:r>
            <a:r>
              <a:rPr lang="en-US" dirty="0"/>
              <a:t>”</a:t>
            </a:r>
          </a:p>
          <a:p>
            <a:r>
              <a:rPr lang="en-US" dirty="0"/>
              <a:t>The opposite relation is ‘</a:t>
            </a:r>
            <a:r>
              <a:rPr lang="en-US" b="1" dirty="0">
                <a:solidFill>
                  <a:srgbClr val="FFC000"/>
                </a:solidFill>
              </a:rPr>
              <a:t>∉</a:t>
            </a:r>
            <a:r>
              <a:rPr lang="en-US" dirty="0"/>
              <a:t>’, and is read as “</a:t>
            </a:r>
            <a:r>
              <a:rPr lang="en-US" b="1" dirty="0">
                <a:solidFill>
                  <a:srgbClr val="FFC000"/>
                </a:solidFill>
              </a:rPr>
              <a:t>not element of</a:t>
            </a:r>
            <a:r>
              <a:rPr lang="en-US" dirty="0"/>
              <a:t>”.</a:t>
            </a:r>
          </a:p>
          <a:p>
            <a:r>
              <a:rPr lang="en-US" dirty="0"/>
              <a:t>Therefore, </a:t>
            </a:r>
            <a:r>
              <a:rPr lang="en-US" b="1" dirty="0">
                <a:solidFill>
                  <a:srgbClr val="00B0F0"/>
                </a:solidFill>
              </a:rPr>
              <a:t>d</a:t>
            </a:r>
            <a:r>
              <a:rPr lang="en-US" dirty="0"/>
              <a:t> </a:t>
            </a:r>
            <a:r>
              <a:rPr lang="en-US" b="1" dirty="0">
                <a:solidFill>
                  <a:srgbClr val="FFC000"/>
                </a:solidFill>
              </a:rPr>
              <a:t>∉</a:t>
            </a:r>
            <a:r>
              <a:rPr lang="en-US" dirty="0"/>
              <a:t> </a:t>
            </a:r>
            <a:r>
              <a:rPr lang="en-US" b="1" dirty="0">
                <a:solidFill>
                  <a:srgbClr val="92D050"/>
                </a:solidFill>
              </a:rPr>
              <a:t>A</a:t>
            </a:r>
            <a:r>
              <a:rPr lang="en-US" dirty="0"/>
              <a:t> means: “</a:t>
            </a:r>
            <a:r>
              <a:rPr lang="en-US" b="1" dirty="0">
                <a:solidFill>
                  <a:srgbClr val="00B0F0"/>
                </a:solidFill>
              </a:rPr>
              <a:t>d</a:t>
            </a:r>
            <a:r>
              <a:rPr lang="en-US" dirty="0">
                <a:solidFill>
                  <a:srgbClr val="00B0F0"/>
                </a:solidFill>
              </a:rPr>
              <a:t> </a:t>
            </a:r>
            <a:r>
              <a:rPr lang="en-US" dirty="0"/>
              <a:t>is </a:t>
            </a:r>
            <a:r>
              <a:rPr lang="en-US" b="1" dirty="0">
                <a:solidFill>
                  <a:srgbClr val="FFC000"/>
                </a:solidFill>
              </a:rPr>
              <a:t>not element of</a:t>
            </a:r>
            <a:r>
              <a:rPr lang="en-US" dirty="0"/>
              <a:t> </a:t>
            </a:r>
            <a:r>
              <a:rPr lang="en-US" b="1" dirty="0">
                <a:solidFill>
                  <a:srgbClr val="92D050"/>
                </a:solidFill>
              </a:rPr>
              <a:t>set A</a:t>
            </a:r>
            <a:r>
              <a:rPr lang="en-US" dirty="0"/>
              <a: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9</a:t>
            </a:fld>
            <a:endParaRPr lang="en-US" dirty="0">
              <a:uFillTx/>
            </a:endParaRPr>
          </a:p>
        </p:txBody>
      </p:sp>
    </p:spTree>
    <p:extLst>
      <p:ext uri="{BB962C8B-B14F-4D97-AF65-F5344CB8AC3E}">
        <p14:creationId xmlns:p14="http://schemas.microsoft.com/office/powerpoint/2010/main" val="904348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Ion</Template>
  <TotalTime>6996</TotalTime>
  <Words>5477</Words>
  <Application>Microsoft Macintosh PowerPoint</Application>
  <PresentationFormat>Widescreen</PresentationFormat>
  <Paragraphs>705</Paragraphs>
  <Slides>70</Slides>
  <Notes>10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Century Gothic</vt:lpstr>
      <vt:lpstr>Wingdings 3</vt:lpstr>
      <vt:lpstr>Ion</vt:lpstr>
      <vt:lpstr>Analysis 1: Foundations of Modeling   Lesson 5.1: Sets</vt:lpstr>
      <vt:lpstr>Overview of this lesson:  Sets</vt:lpstr>
      <vt:lpstr>Overview of this lesson:  Sets</vt:lpstr>
      <vt:lpstr>Introduction to sets</vt:lpstr>
      <vt:lpstr>Introduction to sets</vt:lpstr>
      <vt:lpstr>What is set?</vt:lpstr>
      <vt:lpstr>What is set?</vt:lpstr>
      <vt:lpstr>Set notation</vt:lpstr>
      <vt:lpstr>Set notation and membership</vt:lpstr>
      <vt:lpstr>Set order, cardinality</vt:lpstr>
      <vt:lpstr>Set equality</vt:lpstr>
      <vt:lpstr>Why do we need sets?</vt:lpstr>
      <vt:lpstr>Subsets, universal set and empty set</vt:lpstr>
      <vt:lpstr>Subset</vt:lpstr>
      <vt:lpstr>Proper subset</vt:lpstr>
      <vt:lpstr>Proper subset</vt:lpstr>
      <vt:lpstr>Subsets - notation</vt:lpstr>
      <vt:lpstr>Universal set and empty set</vt:lpstr>
      <vt:lpstr>Venn diagram and set operations</vt:lpstr>
      <vt:lpstr>Venn diagram</vt:lpstr>
      <vt:lpstr>Venn diagram</vt:lpstr>
      <vt:lpstr>Venn diagram</vt:lpstr>
      <vt:lpstr>Venn diagram</vt:lpstr>
      <vt:lpstr>Venn diagram</vt:lpstr>
      <vt:lpstr>Venn diagram</vt:lpstr>
      <vt:lpstr>Union</vt:lpstr>
      <vt:lpstr>Union</vt:lpstr>
      <vt:lpstr>Intersection</vt:lpstr>
      <vt:lpstr>Intersection</vt:lpstr>
      <vt:lpstr>Disjoint sets</vt:lpstr>
      <vt:lpstr>Difference</vt:lpstr>
      <vt:lpstr>Difference</vt:lpstr>
      <vt:lpstr>Universal set</vt:lpstr>
      <vt:lpstr>Complement of a set</vt:lpstr>
      <vt:lpstr>Complement of a set</vt:lpstr>
      <vt:lpstr>Set-builder Notation and Intervals</vt:lpstr>
      <vt:lpstr>Common Number Sets</vt:lpstr>
      <vt:lpstr>Common Number Sets</vt:lpstr>
      <vt:lpstr>Set-builder notation</vt:lpstr>
      <vt:lpstr>Set-builder notation</vt:lpstr>
      <vt:lpstr>Set-builder notation</vt:lpstr>
      <vt:lpstr>Set-builder notation (exercise)</vt:lpstr>
      <vt:lpstr>Interval</vt:lpstr>
      <vt:lpstr>Interval</vt:lpstr>
      <vt:lpstr>Power Set</vt:lpstr>
      <vt:lpstr>Power set</vt:lpstr>
      <vt:lpstr>Power set</vt:lpstr>
      <vt:lpstr>Power set</vt:lpstr>
      <vt:lpstr>Power set</vt:lpstr>
      <vt:lpstr>Power set</vt:lpstr>
      <vt:lpstr>Cartesian product</vt:lpstr>
      <vt:lpstr>Cartesian product</vt:lpstr>
      <vt:lpstr>Cartesian product</vt:lpstr>
      <vt:lpstr>Cartesian product</vt:lpstr>
      <vt:lpstr>Cartesian coordinates</vt:lpstr>
      <vt:lpstr>Cartesian coordinates</vt:lpstr>
      <vt:lpstr>Cartesian coordinates</vt:lpstr>
      <vt:lpstr>Cartesian coordinates</vt:lpstr>
      <vt:lpstr>Summary Quiz</vt:lpstr>
      <vt:lpstr>Summary Quiz</vt:lpstr>
      <vt:lpstr>Summary</vt:lpstr>
      <vt:lpstr>Summary</vt:lpstr>
      <vt:lpstr>Summary</vt:lpstr>
      <vt:lpstr>Summary</vt:lpstr>
      <vt:lpstr>Extra material - videos</vt:lpstr>
      <vt:lpstr>Introduction to sets</vt:lpstr>
      <vt:lpstr>Subsets and power sets</vt:lpstr>
      <vt:lpstr>Set operations</vt:lpstr>
      <vt:lpstr>Several videos about sets from MyWhyU</vt:lpstr>
      <vt:lpstr>Several videos about sets from MyWhyU</vt:lpstr>
    </vt:vector>
  </TitlesOfParts>
  <Company>Hogeschool Rotterdam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1: Foundations of Modeling</dc:title>
  <dc:creator>Dobrkovic, A.</dc:creator>
  <cp:lastModifiedBy>Dobrkovic, A. (Andrej)</cp:lastModifiedBy>
  <cp:revision>640</cp:revision>
  <dcterms:created xsi:type="dcterms:W3CDTF">2018-06-25T10:45:04Z</dcterms:created>
  <dcterms:modified xsi:type="dcterms:W3CDTF">2020-10-10T22:04:38Z</dcterms:modified>
</cp:coreProperties>
</file>