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3"/>
  </p:notesMasterIdLst>
  <p:sldIdLst>
    <p:sldId id="700" r:id="rId2"/>
    <p:sldId id="701" r:id="rId3"/>
    <p:sldId id="320" r:id="rId4"/>
    <p:sldId id="704" r:id="rId5"/>
    <p:sldId id="702" r:id="rId6"/>
    <p:sldId id="705" r:id="rId7"/>
    <p:sldId id="707" r:id="rId8"/>
    <p:sldId id="708" r:id="rId9"/>
    <p:sldId id="709" r:id="rId10"/>
    <p:sldId id="711" r:id="rId11"/>
    <p:sldId id="712" r:id="rId12"/>
    <p:sldId id="713" r:id="rId13"/>
    <p:sldId id="714" r:id="rId14"/>
    <p:sldId id="715" r:id="rId15"/>
    <p:sldId id="716" r:id="rId16"/>
    <p:sldId id="717" r:id="rId17"/>
    <p:sldId id="718" r:id="rId18"/>
    <p:sldId id="719" r:id="rId19"/>
    <p:sldId id="720" r:id="rId20"/>
    <p:sldId id="722" r:id="rId21"/>
    <p:sldId id="721" r:id="rId22"/>
    <p:sldId id="723" r:id="rId23"/>
    <p:sldId id="724" r:id="rId24"/>
    <p:sldId id="725" r:id="rId25"/>
    <p:sldId id="727" r:id="rId26"/>
    <p:sldId id="728" r:id="rId27"/>
    <p:sldId id="726" r:id="rId28"/>
    <p:sldId id="729" r:id="rId29"/>
    <p:sldId id="730" r:id="rId30"/>
    <p:sldId id="731" r:id="rId31"/>
    <p:sldId id="734" r:id="rId32"/>
    <p:sldId id="733" r:id="rId33"/>
    <p:sldId id="732" r:id="rId34"/>
    <p:sldId id="735" r:id="rId35"/>
    <p:sldId id="736" r:id="rId36"/>
    <p:sldId id="738" r:id="rId37"/>
    <p:sldId id="737"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78" r:id="rId51"/>
    <p:sldId id="780" r:id="rId52"/>
    <p:sldId id="781" r:id="rId53"/>
    <p:sldId id="751" r:id="rId54"/>
    <p:sldId id="752" r:id="rId55"/>
    <p:sldId id="753" r:id="rId56"/>
    <p:sldId id="782" r:id="rId57"/>
    <p:sldId id="783" r:id="rId58"/>
    <p:sldId id="784" r:id="rId59"/>
    <p:sldId id="785" r:id="rId60"/>
    <p:sldId id="786" r:id="rId61"/>
    <p:sldId id="754" r:id="rId62"/>
    <p:sldId id="755" r:id="rId63"/>
    <p:sldId id="756" r:id="rId64"/>
    <p:sldId id="757" r:id="rId65"/>
    <p:sldId id="758" r:id="rId66"/>
    <p:sldId id="760" r:id="rId67"/>
    <p:sldId id="761" r:id="rId68"/>
    <p:sldId id="762" r:id="rId69"/>
    <p:sldId id="763" r:id="rId70"/>
    <p:sldId id="764" r:id="rId71"/>
    <p:sldId id="766" r:id="rId72"/>
    <p:sldId id="768" r:id="rId73"/>
    <p:sldId id="769" r:id="rId74"/>
    <p:sldId id="556" r:id="rId75"/>
    <p:sldId id="635" r:id="rId76"/>
    <p:sldId id="770" r:id="rId77"/>
    <p:sldId id="771" r:id="rId78"/>
    <p:sldId id="772" r:id="rId79"/>
    <p:sldId id="775" r:id="rId80"/>
    <p:sldId id="773" r:id="rId81"/>
    <p:sldId id="774" r:id="rId82"/>
  </p:sldIdLst>
  <p:sldSz cx="12192000" cy="6858000"/>
  <p:notesSz cx="6858000" cy="9144000"/>
  <p:defaultText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rancken, J.L.M." initials="Vra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3" autoAdjust="0"/>
    <p:restoredTop sz="83333" autoAdjust="0"/>
  </p:normalViewPr>
  <p:slideViewPr>
    <p:cSldViewPr snapToGrid="0">
      <p:cViewPr varScale="1">
        <p:scale>
          <a:sx n="92" d="100"/>
          <a:sy n="92" d="100"/>
        </p:scale>
        <p:origin x="1304"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nl-NL">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49F1D8FA-9EBB-44F6-A8FA-28EE6A9EB8EF}" type="datetimeFigureOut">
              <a:rPr lang="nl-NL" smtClean="0">
                <a:uFillTx/>
              </a:rPr>
              <a:t>11-10-2020</a:t>
            </a:fld>
            <a:endParaRPr lang="nl-NL">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nl-NL">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nl-NL">
              <a:uFillTx/>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nl-NL">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C3CF2AA8-3FAA-400F-89DF-DA1AEEA89015}" type="slidenum">
              <a:rPr lang="nl-NL" smtClean="0">
                <a:uFillTx/>
              </a:rPr>
              <a:t>‹#›</a:t>
            </a:fld>
            <a:endParaRPr lang="nl-NL">
              <a:uFillTx/>
            </a:endParaRPr>
          </a:p>
        </p:txBody>
      </p:sp>
    </p:spTree>
    <p:extLst>
      <p:ext uri="{BB962C8B-B14F-4D97-AF65-F5344CB8AC3E}">
        <p14:creationId xmlns:p14="http://schemas.microsoft.com/office/powerpoint/2010/main" val="261453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1</a:t>
            </a:fld>
            <a:endParaRPr lang="nl-NL">
              <a:uFillTx/>
            </a:endParaRPr>
          </a:p>
        </p:txBody>
      </p:sp>
    </p:spTree>
    <p:extLst>
      <p:ext uri="{BB962C8B-B14F-4D97-AF65-F5344CB8AC3E}">
        <p14:creationId xmlns:p14="http://schemas.microsoft.com/office/powerpoint/2010/main" val="2134265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35</a:t>
            </a:fld>
            <a:endParaRPr lang="nl-NL">
              <a:uFillTx/>
            </a:endParaRPr>
          </a:p>
        </p:txBody>
      </p:sp>
    </p:spTree>
    <p:extLst>
      <p:ext uri="{BB962C8B-B14F-4D97-AF65-F5344CB8AC3E}">
        <p14:creationId xmlns:p14="http://schemas.microsoft.com/office/powerpoint/2010/main" val="3350019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48</a:t>
            </a:fld>
            <a:endParaRPr lang="nl-NL">
              <a:uFillTx/>
            </a:endParaRPr>
          </a:p>
        </p:txBody>
      </p:sp>
    </p:spTree>
    <p:extLst>
      <p:ext uri="{BB962C8B-B14F-4D97-AF65-F5344CB8AC3E}">
        <p14:creationId xmlns:p14="http://schemas.microsoft.com/office/powerpoint/2010/main" val="11545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61</a:t>
            </a:fld>
            <a:endParaRPr lang="nl-NL">
              <a:uFillTx/>
            </a:endParaRPr>
          </a:p>
        </p:txBody>
      </p:sp>
    </p:spTree>
    <p:extLst>
      <p:ext uri="{BB962C8B-B14F-4D97-AF65-F5344CB8AC3E}">
        <p14:creationId xmlns:p14="http://schemas.microsoft.com/office/powerpoint/2010/main" val="241776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show students slicing since they will most likely encounter such examples when browsing</a:t>
            </a:r>
            <a:r>
              <a:rPr lang="en-US" baseline="0" dirty="0"/>
              <a:t> through online sources. For Analysis 1, Python slicing is not needed.</a:t>
            </a:r>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68</a:t>
            </a:fld>
            <a:endParaRPr lang="nl-NL">
              <a:uFillTx/>
            </a:endParaRPr>
          </a:p>
        </p:txBody>
      </p:sp>
    </p:spTree>
    <p:extLst>
      <p:ext uri="{BB962C8B-B14F-4D97-AF65-F5344CB8AC3E}">
        <p14:creationId xmlns:p14="http://schemas.microsoft.com/office/powerpoint/2010/main" val="2861041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75</a:t>
            </a:fld>
            <a:endParaRPr lang="nl-NL">
              <a:uFillTx/>
            </a:endParaRPr>
          </a:p>
        </p:txBody>
      </p:sp>
    </p:spTree>
    <p:extLst>
      <p:ext uri="{BB962C8B-B14F-4D97-AF65-F5344CB8AC3E}">
        <p14:creationId xmlns:p14="http://schemas.microsoft.com/office/powerpoint/2010/main" val="310361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a:t>
            </a:fld>
            <a:endParaRPr lang="nl-NL">
              <a:uFillTx/>
            </a:endParaRPr>
          </a:p>
        </p:txBody>
      </p:sp>
    </p:spTree>
    <p:extLst>
      <p:ext uri="{BB962C8B-B14F-4D97-AF65-F5344CB8AC3E}">
        <p14:creationId xmlns:p14="http://schemas.microsoft.com/office/powerpoint/2010/main" val="273544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a:t>
            </a:fld>
            <a:endParaRPr lang="nl-NL">
              <a:uFillTx/>
            </a:endParaRPr>
          </a:p>
        </p:txBody>
      </p:sp>
    </p:spTree>
    <p:extLst>
      <p:ext uri="{BB962C8B-B14F-4D97-AF65-F5344CB8AC3E}">
        <p14:creationId xmlns:p14="http://schemas.microsoft.com/office/powerpoint/2010/main" val="194547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4</a:t>
            </a:fld>
            <a:endParaRPr lang="nl-NL">
              <a:uFillTx/>
            </a:endParaRPr>
          </a:p>
        </p:txBody>
      </p:sp>
    </p:spTree>
    <p:extLst>
      <p:ext uri="{BB962C8B-B14F-4D97-AF65-F5344CB8AC3E}">
        <p14:creationId xmlns:p14="http://schemas.microsoft.com/office/powerpoint/2010/main" val="256087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11</a:t>
            </a:fld>
            <a:endParaRPr lang="nl-NL">
              <a:uFillTx/>
            </a:endParaRPr>
          </a:p>
        </p:txBody>
      </p:sp>
    </p:spTree>
    <p:extLst>
      <p:ext uri="{BB962C8B-B14F-4D97-AF65-F5344CB8AC3E}">
        <p14:creationId xmlns:p14="http://schemas.microsoft.com/office/powerpoint/2010/main" val="172881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14</a:t>
            </a:fld>
            <a:endParaRPr lang="nl-NL">
              <a:uFillTx/>
            </a:endParaRPr>
          </a:p>
        </p:txBody>
      </p:sp>
    </p:spTree>
    <p:extLst>
      <p:ext uri="{BB962C8B-B14F-4D97-AF65-F5344CB8AC3E}">
        <p14:creationId xmlns:p14="http://schemas.microsoft.com/office/powerpoint/2010/main" val="92522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19</a:t>
            </a:fld>
            <a:endParaRPr lang="nl-NL">
              <a:uFillTx/>
            </a:endParaRPr>
          </a:p>
        </p:txBody>
      </p:sp>
    </p:spTree>
    <p:extLst>
      <p:ext uri="{BB962C8B-B14F-4D97-AF65-F5344CB8AC3E}">
        <p14:creationId xmlns:p14="http://schemas.microsoft.com/office/powerpoint/2010/main" val="254824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28</a:t>
            </a:fld>
            <a:endParaRPr lang="nl-NL">
              <a:uFillTx/>
            </a:endParaRPr>
          </a:p>
        </p:txBody>
      </p:sp>
    </p:spTree>
    <p:extLst>
      <p:ext uri="{BB962C8B-B14F-4D97-AF65-F5344CB8AC3E}">
        <p14:creationId xmlns:p14="http://schemas.microsoft.com/office/powerpoint/2010/main" val="2578150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30</a:t>
            </a:fld>
            <a:endParaRPr lang="nl-NL">
              <a:uFillTx/>
            </a:endParaRPr>
          </a:p>
        </p:txBody>
      </p:sp>
    </p:spTree>
    <p:extLst>
      <p:ext uri="{BB962C8B-B14F-4D97-AF65-F5344CB8AC3E}">
        <p14:creationId xmlns:p14="http://schemas.microsoft.com/office/powerpoint/2010/main" val="347717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fld id="{3540BC6B-DFCF-42F0-BEDA-60F5BD104C3C}"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674C2D0F-93AD-43FF-B791-D0F2C0B7CD5C}" type="datetime1">
              <a:rPr lang="en-US" smtClean="0">
                <a:uFillTx/>
              </a:rPr>
              <a:t>10/11/20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uFillTx/>
              </a:defRPr>
            </a:lvl1pPr>
          </a:lstStyle>
          <a:p>
            <a:r>
              <a:rPr lang="en-US">
                <a:uFillTx/>
              </a:rPr>
              <a:t>Click to edit Master title style</a:t>
            </a:r>
            <a:endParaRPr lang="en-US" dirty="0">
              <a:uFillTx/>
            </a:endParaRP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48F9599-7E16-4272-9CD2-4D3FDC8A39A4}"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uFillTx/>
              </a:defRPr>
            </a:lvl1pPr>
          </a:lstStyle>
          <a:p>
            <a:r>
              <a:rPr lang="en-US">
                <a:uFillTx/>
              </a:rPr>
              <a:t>Click to edit Master title style</a:t>
            </a:r>
            <a:endParaRPr lang="en-US" dirty="0">
              <a:uFillTx/>
            </a:endParaRP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uFillTx/>
                <a:latin typeface="+mj-lt"/>
                <a:ea typeface="+mj-ea"/>
                <a:cs typeface="+mj-cs"/>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marL="0" lvl="0" indent="0">
              <a:buNone/>
            </a:pPr>
            <a:r>
              <a:rPr lang="en-US">
                <a:uFillTx/>
              </a:rPr>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01A02E0F-BA26-4368-A374-77DE26814647}"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
        <p:nvSpPr>
          <p:cNvPr id="12" name="TextBox 11"/>
          <p:cNvSpPr txBox="1">
            <a:spLocks/>
          </p:cNvSpPr>
          <p:nvPr/>
        </p:nvSpPr>
        <p:spPr>
          <a:xfrm>
            <a:off x="898295" y="971253"/>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
        <p:nvSpPr>
          <p:cNvPr id="15" name="TextBox 14"/>
          <p:cNvSpPr txBox="1">
            <a:spLocks/>
          </p:cNvSpPr>
          <p:nvPr/>
        </p:nvSpPr>
        <p:spPr>
          <a:xfrm>
            <a:off x="9330490" y="2613787"/>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22650185-D268-4702-8DC7-A3A3D9185167}"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4A0CC-BE35-46EF-A1DA-B705497BBE45}" type="datetime1">
              <a:rPr lang="en-US" smtClean="0">
                <a:uFillTx/>
              </a:rPr>
              <a:t>10/11/20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3C2A22-B047-472F-BE1B-8648469F1EA9}" type="datetime1">
              <a:rPr lang="en-US" smtClean="0">
                <a:uFillTx/>
              </a:rPr>
              <a:t>10/11/20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p:txBody>
          <a:bodyPr vert="eaVert" anchor="t" anchorCtr="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8D44E838-D3C2-4DB1-AAB5-F1B495E3BDEF}"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40B4F030-F6C6-4EC4-8D1C-AFCD501D3972}"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idx="1"/>
          </p:nvPr>
        </p:nvSpPr>
        <p:spPr/>
        <p:txBody>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3"/>
          <p:cNvSpPr>
            <a:spLocks noGrp="1"/>
          </p:cNvSpPr>
          <p:nvPr>
            <p:ph type="dt" sz="half" idx="10"/>
          </p:nvPr>
        </p:nvSpPr>
        <p:spPr/>
        <p:txBody>
          <a:bodyPr/>
          <a:lstStyle/>
          <a:p>
            <a:fld id="{E5476CEE-9156-4328-B243-71BFB171C407}"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A0D6C73-154E-4680-A1F0-A4FD42ECECFB}" type="datetime1">
              <a:rPr lang="en-US" smtClean="0">
                <a:uFillTx/>
              </a:rPr>
              <a:t>10/11/20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6285E47C-D55E-4B1B-AB93-D75D6DF51E72}" type="datetime1">
              <a:rPr lang="en-US" smtClean="0">
                <a:uFillTx/>
              </a:rPr>
              <a:t>10/11/20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fld id="{73295D31-BE29-463E-BE52-8C0D51518F28}" type="datetime1">
              <a:rPr lang="en-US" smtClean="0">
                <a:uFillTx/>
              </a:rPr>
              <a:t>10/11/20</a:t>
            </a:fld>
            <a:endParaRPr lang="en-US" dirty="0">
              <a:uFillTx/>
            </a:endParaRPr>
          </a:p>
        </p:txBody>
      </p:sp>
      <p:sp>
        <p:nvSpPr>
          <p:cNvPr id="8" name="Footer Placeholder 7"/>
          <p:cNvSpPr>
            <a:spLocks noGrp="1"/>
          </p:cNvSpPr>
          <p:nvPr>
            <p:ph type="ftr" sz="quarter" idx="11"/>
          </p:nvPr>
        </p:nvSpPr>
        <p:spPr/>
        <p:txBody>
          <a:bodyPr/>
          <a:lstStyle/>
          <a:p>
            <a:endParaRPr lang="en-US" dirty="0">
              <a:uFillTx/>
            </a:endParaRPr>
          </a:p>
        </p:txBody>
      </p:sp>
      <p:sp>
        <p:nvSpPr>
          <p:cNvPr id="9" name="Slide Number Placeholder 8"/>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7" name="Date Placeholder 2"/>
          <p:cNvSpPr>
            <a:spLocks noGrp="1"/>
          </p:cNvSpPr>
          <p:nvPr>
            <p:ph type="dt" sz="half" idx="10"/>
          </p:nvPr>
        </p:nvSpPr>
        <p:spPr/>
        <p:txBody>
          <a:bodyPr/>
          <a:lstStyle/>
          <a:p>
            <a:fld id="{39188A25-A5AA-4757-8C98-6193C361AD71}" type="datetime1">
              <a:rPr lang="en-US" smtClean="0">
                <a:uFillTx/>
              </a:rPr>
              <a:t>10/11/20</a:t>
            </a:fld>
            <a:endParaRPr lang="en-US" dirty="0">
              <a:uFillTx/>
            </a:endParaRPr>
          </a:p>
        </p:txBody>
      </p:sp>
      <p:sp>
        <p:nvSpPr>
          <p:cNvPr id="5" name="Footer Placeholder 3"/>
          <p:cNvSpPr>
            <a:spLocks noGrp="1"/>
          </p:cNvSpPr>
          <p:nvPr>
            <p:ph type="ftr" sz="quarter" idx="11"/>
          </p:nvPr>
        </p:nvSpPr>
        <p:spPr/>
        <p:txBody>
          <a:bodyPr/>
          <a:lstStyle/>
          <a:p>
            <a:endParaRPr lang="en-US" dirty="0">
              <a:uFillTx/>
            </a:endParaRPr>
          </a:p>
        </p:txBody>
      </p:sp>
      <p:sp>
        <p:nvSpPr>
          <p:cNvPr id="6" name="Slide Number Placeholder 4"/>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D534CD-B77A-4B1F-9454-6F05240B6924}" type="datetime1">
              <a:rPr lang="en-US" smtClean="0">
                <a:uFillTx/>
              </a:rPr>
              <a:t>10/11/20</a:t>
            </a:fld>
            <a:endParaRPr lang="en-US" dirty="0">
              <a:uFillTx/>
            </a:endParaRPr>
          </a:p>
        </p:txBody>
      </p:sp>
      <p:sp>
        <p:nvSpPr>
          <p:cNvPr id="5" name="Footer Placeholder 2"/>
          <p:cNvSpPr>
            <a:spLocks noGrp="1"/>
          </p:cNvSpPr>
          <p:nvPr>
            <p:ph type="ftr" sz="quarter" idx="11"/>
          </p:nvPr>
        </p:nvSpPr>
        <p:spPr/>
        <p:txBody>
          <a:bodyPr/>
          <a:lstStyle/>
          <a:p>
            <a:endParaRPr lang="en-US" dirty="0">
              <a:uFillTx/>
            </a:endParaRPr>
          </a:p>
        </p:txBody>
      </p:sp>
      <p:sp>
        <p:nvSpPr>
          <p:cNvPr id="6" name="Slide Number Placeholder 3"/>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uFillTx/>
              </a:defRPr>
            </a:lvl1pPr>
          </a:lstStyle>
          <a:p>
            <a:r>
              <a:rPr lang="en-US">
                <a:uFillTx/>
              </a:rPr>
              <a:t>Click to edit Master title style</a:t>
            </a:r>
            <a:endParaRPr lang="en-US" dirty="0">
              <a:uFillTx/>
            </a:endParaRP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a:uFillTx/>
              </a:defRPr>
            </a:lvl8pPr>
            <a:lvl9pPr>
              <a:defRPr sz="14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7" name="Date Placeholder 4"/>
          <p:cNvSpPr>
            <a:spLocks noGrp="1"/>
          </p:cNvSpPr>
          <p:nvPr>
            <p:ph type="dt" sz="half" idx="10"/>
          </p:nvPr>
        </p:nvSpPr>
        <p:spPr/>
        <p:txBody>
          <a:bodyPr/>
          <a:lstStyle/>
          <a:p>
            <a:fld id="{EB554BB2-A89F-401F-97FA-3EA800777BD8}" type="datetime1">
              <a:rPr lang="en-US" smtClean="0">
                <a:uFillTx/>
              </a:rPr>
              <a:t>10/11/20</a:t>
            </a:fld>
            <a:endParaRPr lang="en-US" dirty="0">
              <a:uFillTx/>
            </a:endParaRPr>
          </a:p>
        </p:txBody>
      </p:sp>
      <p:sp>
        <p:nvSpPr>
          <p:cNvPr id="5" name="Footer Placeholder 5"/>
          <p:cNvSpPr>
            <a:spLocks noGrp="1"/>
          </p:cNvSpPr>
          <p:nvPr>
            <p:ph type="ftr" sz="quarter" idx="11"/>
          </p:nvPr>
        </p:nvSpPr>
        <p:spPr/>
        <p:txBody>
          <a:bodyPr/>
          <a:lstStyle/>
          <a:p>
            <a:endParaRPr lang="en-US" dirty="0">
              <a:uFillTx/>
            </a:endParaRPr>
          </a:p>
        </p:txBody>
      </p:sp>
      <p:sp>
        <p:nvSpPr>
          <p:cNvPr id="6"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3A016A5E-82B2-4C74-A76B-CEA05DABE5C6}" type="datetime1">
              <a:rPr lang="en-US" smtClean="0">
                <a:uFillTx/>
              </a:rPr>
              <a:t>10/11/20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srcRect l="35640"/>
          <a:stretch/>
        </p:blipFill>
        <p:spPr>
          <a:xfrm>
            <a:off x="0" y="2892347"/>
            <a:ext cx="1522412" cy="2365453"/>
          </a:xfrm>
          <a:prstGeom prst="rect">
            <a:avLst/>
          </a:prstGeom>
        </p:spPr>
      </p:pic>
      <p:sp>
        <p:nvSpPr>
          <p:cNvPr id="16" name="Oval 15"/>
          <p:cNvSpPr>
            <a:spLocks/>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srcRect b="23320"/>
          <a:stretch/>
        </p:blipFill>
        <p:spPr>
          <a:xfrm>
            <a:off x="8605878" y="6096000"/>
            <a:ext cx="993734" cy="762000"/>
          </a:xfrm>
          <a:prstGeom prst="rect">
            <a:avLst/>
          </a:prstGeom>
        </p:spPr>
      </p:pic>
      <p:sp>
        <p:nvSpPr>
          <p:cNvPr id="14" name="Rectangle 13"/>
          <p:cNvSpPr>
            <a:spLocks/>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uFillTx/>
              </a:defRPr>
            </a:lvl1pPr>
          </a:lstStyle>
          <a:p>
            <a:fld id="{C6804D62-C1CD-4B7B-B41B-F310F51B0832}" type="datetime1">
              <a:rPr lang="en-US" smtClean="0">
                <a:uFillTx/>
              </a:rPr>
              <a:t>10/11/20</a:t>
            </a:fld>
            <a:endParaRPr lang="en-US" dirty="0">
              <a:uFillTx/>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uFillTx/>
              </a:defRPr>
            </a:lvl1pPr>
          </a:lstStyle>
          <a:p>
            <a:endParaRPr lang="en-US" dirty="0">
              <a:uFillTx/>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uFillTx/>
              </a:defRPr>
            </a:lvl1pPr>
          </a:lstStyle>
          <a:p>
            <a:fld id="{D57F1E4F-1CFF-5643-939E-02111984F565}" type="slidenum">
              <a:rPr lang="en-US" dirty="0">
                <a:uFillTx/>
              </a:rPr>
              <a:t>‹#›</a:t>
            </a:fld>
            <a:endParaRPr lang="en-US" dirty="0">
              <a:uFillTx/>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uFillTx/>
          <a:latin typeface="+mj-lt"/>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uFillTx/>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uFillTx/>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uFillTx/>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9pPr>
    </p:bodyStyle>
    <p:other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JPG"/></Relationships>
</file>

<file path=ppt/slides/_rels/slide6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w3schools.com/python/python_ref_string.asp"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89687"/>
            <a:ext cx="8825658" cy="2727176"/>
          </a:xfrm>
        </p:spPr>
        <p:txBody>
          <a:bodyPr/>
          <a:lstStyle/>
          <a:p>
            <a:r>
              <a:rPr lang="en-US" sz="3200" b="1" dirty="0">
                <a:uFillTx/>
              </a:rPr>
              <a:t>Analysis 1:</a:t>
            </a:r>
            <a:r>
              <a:rPr lang="en-US" sz="4400" b="1" dirty="0">
                <a:uFillTx/>
              </a:rPr>
              <a:t> </a:t>
            </a:r>
            <a:r>
              <a:rPr lang="en-US" sz="3600" b="1" dirty="0">
                <a:uFillTx/>
              </a:rPr>
              <a:t>Foundations of Modeling</a:t>
            </a:r>
            <a:br>
              <a:rPr lang="en-US" sz="3600" b="1" dirty="0">
                <a:uFillTx/>
              </a:rPr>
            </a:br>
            <a:br>
              <a:rPr lang="en-US" sz="3600" b="1" dirty="0"/>
            </a:br>
            <a:br>
              <a:rPr lang="en-US" sz="3600" b="1" dirty="0"/>
            </a:br>
            <a:r>
              <a:rPr lang="en-US" sz="2400" dirty="0"/>
              <a:t>Lesson</a:t>
            </a:r>
            <a:r>
              <a:rPr lang="en-US" sz="2400" dirty="0">
                <a:uFillTx/>
              </a:rPr>
              <a:t> 5.2:</a:t>
            </a:r>
            <a:br>
              <a:rPr lang="en-US" sz="4400" dirty="0">
                <a:uFillTx/>
              </a:rPr>
            </a:br>
            <a:r>
              <a:rPr lang="en-US" sz="3200" dirty="0"/>
              <a:t>Sets in Python and cyclic algorithms (cont.)</a:t>
            </a:r>
            <a:endParaRPr lang="en-US" sz="4400" dirty="0">
              <a:uFillTx/>
            </a:endParaRPr>
          </a:p>
        </p:txBody>
      </p:sp>
      <p:sp>
        <p:nvSpPr>
          <p:cNvPr id="3" name="Subtitle 2"/>
          <p:cNvSpPr>
            <a:spLocks noGrp="1"/>
          </p:cNvSpPr>
          <p:nvPr>
            <p:ph type="subTitle" idx="1"/>
          </p:nvPr>
        </p:nvSpPr>
        <p:spPr/>
        <p:txBody>
          <a:bodyPr/>
          <a:lstStyle/>
          <a:p>
            <a:r>
              <a:rPr lang="nl-NL" dirty="0">
                <a:uFillTx/>
              </a:rPr>
              <a:t>Analysis Team, 2020/2021</a:t>
            </a:r>
          </a:p>
        </p:txBody>
      </p:sp>
      <p:pic>
        <p:nvPicPr>
          <p:cNvPr id="4" name="Picture 3"/>
          <p:cNvPicPr>
            <a:picLocks noChangeAspect="1"/>
          </p:cNvPicPr>
          <p:nvPr/>
        </p:nvPicPr>
        <p:blipFill>
          <a:blip r:embed="rId3"/>
          <a:stretch>
            <a:fillRect/>
          </a:stretch>
        </p:blipFill>
        <p:spPr>
          <a:xfrm>
            <a:off x="10300130" y="5326534"/>
            <a:ext cx="1239022" cy="1239022"/>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1</a:t>
            </a:fld>
            <a:endParaRPr lang="en-US" dirty="0">
              <a:uFillTx/>
            </a:endParaRPr>
          </a:p>
        </p:txBody>
      </p:sp>
    </p:spTree>
    <p:extLst>
      <p:ext uri="{BB962C8B-B14F-4D97-AF65-F5344CB8AC3E}">
        <p14:creationId xmlns:p14="http://schemas.microsoft.com/office/powerpoint/2010/main" val="79940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member from the 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9209" y="2056092"/>
            <a:ext cx="4520790" cy="2753903"/>
          </a:xfrm>
        </p:spPr>
      </p:pic>
      <p:sp>
        <p:nvSpPr>
          <p:cNvPr id="4" name="Content Placeholder 3"/>
          <p:cNvSpPr>
            <a:spLocks noGrp="1"/>
          </p:cNvSpPr>
          <p:nvPr>
            <p:ph sz="half" idx="2"/>
          </p:nvPr>
        </p:nvSpPr>
        <p:spPr/>
        <p:txBody>
          <a:bodyPr>
            <a:normAutofit fontScale="92500" lnSpcReduction="10000"/>
          </a:bodyPr>
          <a:lstStyle/>
          <a:p>
            <a:r>
              <a:rPr lang="en-US" dirty="0"/>
              <a:t>To remove an element we can use two commands:</a:t>
            </a:r>
          </a:p>
          <a:p>
            <a:pPr lvl="1"/>
            <a:r>
              <a:rPr lang="en-US" dirty="0"/>
              <a:t>remove()</a:t>
            </a:r>
          </a:p>
          <a:p>
            <a:pPr lvl="1"/>
            <a:r>
              <a:rPr lang="en-US" dirty="0"/>
              <a:t>discard()</a:t>
            </a:r>
          </a:p>
          <a:p>
            <a:r>
              <a:rPr lang="en-US" dirty="0"/>
              <a:t>The syntax in Python is the following:</a:t>
            </a:r>
          </a:p>
          <a:p>
            <a:pPr marL="0" indent="0">
              <a:buNone/>
            </a:pPr>
            <a:r>
              <a:rPr lang="en-US" dirty="0"/>
              <a:t>	</a:t>
            </a:r>
            <a:r>
              <a:rPr lang="en-US" b="1" i="1" dirty="0" err="1">
                <a:solidFill>
                  <a:srgbClr val="00B0F0"/>
                </a:solidFill>
              </a:rPr>
              <a:t>set_variable</a:t>
            </a:r>
            <a:r>
              <a:rPr lang="en-US" b="1" dirty="0" err="1">
                <a:solidFill>
                  <a:srgbClr val="FFC000"/>
                </a:solidFill>
              </a:rPr>
              <a:t>.remove</a:t>
            </a:r>
            <a:r>
              <a:rPr lang="en-US" b="1" dirty="0">
                <a:solidFill>
                  <a:srgbClr val="FFC000"/>
                </a:solidFill>
              </a:rPr>
              <a:t>(</a:t>
            </a:r>
            <a:r>
              <a:rPr lang="en-US" i="1" dirty="0" err="1">
                <a:solidFill>
                  <a:srgbClr val="92D050"/>
                </a:solidFill>
              </a:rPr>
              <a:t>set_member</a:t>
            </a:r>
            <a:r>
              <a:rPr lang="en-US" b="1" dirty="0">
                <a:solidFill>
                  <a:srgbClr val="FFC000"/>
                </a:solidFill>
              </a:rPr>
              <a:t>)</a:t>
            </a:r>
          </a:p>
          <a:p>
            <a:pPr marL="0" indent="0">
              <a:buNone/>
            </a:pPr>
            <a:r>
              <a:rPr lang="en-US" dirty="0"/>
              <a:t>	</a:t>
            </a:r>
            <a:r>
              <a:rPr lang="en-US" b="1" i="1" dirty="0" err="1">
                <a:solidFill>
                  <a:srgbClr val="00B0F0"/>
                </a:solidFill>
              </a:rPr>
              <a:t>set_variable</a:t>
            </a:r>
            <a:r>
              <a:rPr lang="en-US" b="1" dirty="0" err="1">
                <a:solidFill>
                  <a:srgbClr val="FFC000"/>
                </a:solidFill>
              </a:rPr>
              <a:t>.discard</a:t>
            </a:r>
            <a:r>
              <a:rPr lang="en-US" b="1" dirty="0">
                <a:solidFill>
                  <a:srgbClr val="FFC000"/>
                </a:solidFill>
              </a:rPr>
              <a:t>(</a:t>
            </a:r>
            <a:r>
              <a:rPr lang="en-US" i="1" dirty="0" err="1">
                <a:solidFill>
                  <a:srgbClr val="92D050"/>
                </a:solidFill>
              </a:rPr>
              <a:t>set_member</a:t>
            </a:r>
            <a:r>
              <a:rPr lang="en-US" b="1" dirty="0">
                <a:solidFill>
                  <a:srgbClr val="FFC000"/>
                </a:solidFill>
              </a:rPr>
              <a:t>)</a:t>
            </a:r>
          </a:p>
          <a:p>
            <a:r>
              <a:rPr lang="en-US" dirty="0"/>
              <a:t>Remove() will remove the element if it exists in the set. But, if it doesn’t, it will raise an error.</a:t>
            </a:r>
          </a:p>
          <a:p>
            <a:r>
              <a:rPr lang="en-US" dirty="0"/>
              <a:t>Discard() will remove the element if it exists in the set, but if it doesn’t it won’t do anything (and will not report an error).</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10</a:t>
            </a:fld>
            <a:endParaRPr lang="en-US" dirty="0">
              <a:uFillTx/>
            </a:endParaRPr>
          </a:p>
        </p:txBody>
      </p:sp>
    </p:spTree>
    <p:extLst>
      <p:ext uri="{BB962C8B-B14F-4D97-AF65-F5344CB8AC3E}">
        <p14:creationId xmlns:p14="http://schemas.microsoft.com/office/powerpoint/2010/main" val="278763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and membership</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11</a:t>
            </a:fld>
            <a:endParaRPr lang="en-US" dirty="0">
              <a:uFillTx/>
            </a:endParaRPr>
          </a:p>
        </p:txBody>
      </p:sp>
    </p:spTree>
    <p:extLst>
      <p:ext uri="{BB962C8B-B14F-4D97-AF65-F5344CB8AC3E}">
        <p14:creationId xmlns:p14="http://schemas.microsoft.com/office/powerpoint/2010/main" val="85657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5787" y="2056092"/>
            <a:ext cx="4828706" cy="2565700"/>
          </a:xfrm>
        </p:spPr>
      </p:pic>
      <p:sp>
        <p:nvSpPr>
          <p:cNvPr id="4" name="Content Placeholder 3"/>
          <p:cNvSpPr>
            <a:spLocks noGrp="1"/>
          </p:cNvSpPr>
          <p:nvPr>
            <p:ph sz="half" idx="2"/>
          </p:nvPr>
        </p:nvSpPr>
        <p:spPr/>
        <p:txBody>
          <a:bodyPr>
            <a:normAutofit lnSpcReduction="10000"/>
          </a:bodyPr>
          <a:lstStyle/>
          <a:p>
            <a:r>
              <a:rPr lang="en-US" dirty="0"/>
              <a:t>Using </a:t>
            </a:r>
            <a:r>
              <a:rPr lang="en-US" b="1" dirty="0" err="1">
                <a:solidFill>
                  <a:srgbClr val="FFC000"/>
                </a:solidFill>
              </a:rPr>
              <a:t>len</a:t>
            </a:r>
            <a:r>
              <a:rPr lang="en-US" b="1" dirty="0">
                <a:solidFill>
                  <a:srgbClr val="FFC000"/>
                </a:solidFill>
              </a:rPr>
              <a:t>() </a:t>
            </a:r>
            <a:r>
              <a:rPr lang="en-US" dirty="0"/>
              <a:t>command, we can get the cardinality of the set (how many members it contains).</a:t>
            </a:r>
          </a:p>
          <a:p>
            <a:endParaRPr lang="en-US" dirty="0"/>
          </a:p>
          <a:p>
            <a:r>
              <a:rPr lang="en-US" dirty="0"/>
              <a:t>Try creating an arbitrary set A.</a:t>
            </a:r>
          </a:p>
          <a:p>
            <a:r>
              <a:rPr lang="en-US" dirty="0"/>
              <a:t>Use </a:t>
            </a:r>
            <a:r>
              <a:rPr lang="en-US" dirty="0" err="1"/>
              <a:t>len</a:t>
            </a:r>
            <a:r>
              <a:rPr lang="en-US" dirty="0"/>
              <a:t>() command to get the cardinality of A.</a:t>
            </a:r>
          </a:p>
          <a:p>
            <a:r>
              <a:rPr lang="en-US" dirty="0"/>
              <a:t>Try:</a:t>
            </a:r>
          </a:p>
          <a:p>
            <a:pPr marL="0" indent="0">
              <a:buNone/>
            </a:pPr>
            <a:r>
              <a:rPr lang="en-US" dirty="0"/>
              <a:t>	</a:t>
            </a:r>
            <a:r>
              <a:rPr lang="en-US" b="1" dirty="0" err="1">
                <a:solidFill>
                  <a:srgbClr val="FFC000"/>
                </a:solidFill>
              </a:rPr>
              <a:t>len</a:t>
            </a:r>
            <a:r>
              <a:rPr lang="en-US" b="1" dirty="0">
                <a:solidFill>
                  <a:srgbClr val="FFC000"/>
                </a:solidFill>
              </a:rPr>
              <a:t>(</a:t>
            </a:r>
            <a:r>
              <a:rPr lang="en-US" dirty="0"/>
              <a:t>A</a:t>
            </a:r>
            <a:r>
              <a:rPr lang="en-US" b="1" dirty="0">
                <a:solidFill>
                  <a:srgbClr val="FFC000"/>
                </a:solidFill>
              </a:rPr>
              <a:t>)</a:t>
            </a:r>
          </a:p>
          <a:p>
            <a:r>
              <a:rPr lang="en-US" dirty="0"/>
              <a:t>You can also assign that value to a variable, e.g.</a:t>
            </a:r>
          </a:p>
          <a:p>
            <a:pPr marL="0" indent="0">
              <a:buNone/>
            </a:pPr>
            <a:r>
              <a:rPr lang="en-US" dirty="0"/>
              <a:t>	n = </a:t>
            </a:r>
            <a:r>
              <a:rPr lang="en-US" dirty="0" err="1"/>
              <a:t>len</a:t>
            </a:r>
            <a:r>
              <a:rPr lang="en-US" dirty="0"/>
              <a:t>(A)</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12</a:t>
            </a:fld>
            <a:endParaRPr lang="en-US" dirty="0">
              <a:uFillTx/>
            </a:endParaRPr>
          </a:p>
        </p:txBody>
      </p:sp>
    </p:spTree>
    <p:extLst>
      <p:ext uri="{BB962C8B-B14F-4D97-AF65-F5344CB8AC3E}">
        <p14:creationId xmlns:p14="http://schemas.microsoft.com/office/powerpoint/2010/main" val="378743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membership</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352" y="2056092"/>
            <a:ext cx="4600141" cy="3317574"/>
          </a:xfrm>
        </p:spPr>
      </p:pic>
      <p:sp>
        <p:nvSpPr>
          <p:cNvPr id="4" name="Content Placeholder 3"/>
          <p:cNvSpPr>
            <a:spLocks noGrp="1"/>
          </p:cNvSpPr>
          <p:nvPr>
            <p:ph sz="half" idx="2"/>
          </p:nvPr>
        </p:nvSpPr>
        <p:spPr/>
        <p:txBody>
          <a:bodyPr>
            <a:normAutofit lnSpcReduction="10000"/>
          </a:bodyPr>
          <a:lstStyle/>
          <a:p>
            <a:r>
              <a:rPr lang="en-US" dirty="0"/>
              <a:t>To test if an element belongs to the set we use </a:t>
            </a:r>
            <a:r>
              <a:rPr lang="en-US" b="1" dirty="0">
                <a:solidFill>
                  <a:srgbClr val="FFC000"/>
                </a:solidFill>
              </a:rPr>
              <a:t>in </a:t>
            </a:r>
            <a:r>
              <a:rPr lang="en-US" dirty="0"/>
              <a:t>operator (e.g. a ∈ A).</a:t>
            </a:r>
          </a:p>
          <a:p>
            <a:r>
              <a:rPr lang="en-US" b="1" dirty="0">
                <a:solidFill>
                  <a:srgbClr val="FFC000"/>
                </a:solidFill>
              </a:rPr>
              <a:t>in </a:t>
            </a:r>
            <a:r>
              <a:rPr lang="en-US" dirty="0"/>
              <a:t>operator returns </a:t>
            </a:r>
            <a:r>
              <a:rPr lang="en-US" dirty="0" err="1"/>
              <a:t>boolean</a:t>
            </a:r>
            <a:r>
              <a:rPr lang="en-US" dirty="0"/>
              <a:t> value. True if a member exists and False if it doesn’t.</a:t>
            </a:r>
          </a:p>
          <a:p>
            <a:r>
              <a:rPr lang="en-US" dirty="0"/>
              <a:t>Try creating an arbitrary set A.</a:t>
            </a:r>
          </a:p>
          <a:p>
            <a:r>
              <a:rPr lang="en-US" dirty="0"/>
              <a:t>Use </a:t>
            </a:r>
            <a:r>
              <a:rPr lang="en-US" b="1" dirty="0">
                <a:solidFill>
                  <a:srgbClr val="FFC000"/>
                </a:solidFill>
              </a:rPr>
              <a:t>in</a:t>
            </a:r>
            <a:r>
              <a:rPr lang="en-US" dirty="0"/>
              <a:t> to test membership for an element that exists and an element that doesn’t.</a:t>
            </a:r>
          </a:p>
          <a:p>
            <a:r>
              <a:rPr lang="en-US" dirty="0"/>
              <a:t>Note: you can also test variable. In that case, </a:t>
            </a:r>
            <a:r>
              <a:rPr lang="en-US" b="1" dirty="0">
                <a:solidFill>
                  <a:srgbClr val="FFC000"/>
                </a:solidFill>
              </a:rPr>
              <a:t>in</a:t>
            </a:r>
            <a:r>
              <a:rPr lang="en-US" dirty="0"/>
              <a:t> will check if the </a:t>
            </a:r>
            <a:r>
              <a:rPr lang="en-US" b="1" u="sng" dirty="0"/>
              <a:t>value</a:t>
            </a:r>
            <a:r>
              <a:rPr lang="en-US" dirty="0"/>
              <a:t> of the </a:t>
            </a:r>
            <a:r>
              <a:rPr lang="en-US" b="1" dirty="0"/>
              <a:t>variable</a:t>
            </a:r>
            <a:r>
              <a:rPr lang="en-US" dirty="0"/>
              <a:t> is a member of the set.</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13</a:t>
            </a:fld>
            <a:endParaRPr lang="en-US" dirty="0">
              <a:uFillTx/>
            </a:endParaRPr>
          </a:p>
        </p:txBody>
      </p:sp>
    </p:spTree>
    <p:extLst>
      <p:ext uri="{BB962C8B-B14F-4D97-AF65-F5344CB8AC3E}">
        <p14:creationId xmlns:p14="http://schemas.microsoft.com/office/powerpoint/2010/main" val="357547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set operations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14</a:t>
            </a:fld>
            <a:endParaRPr lang="en-US" dirty="0">
              <a:uFillTx/>
            </a:endParaRPr>
          </a:p>
        </p:txBody>
      </p:sp>
    </p:spTree>
    <p:extLst>
      <p:ext uri="{BB962C8B-B14F-4D97-AF65-F5344CB8AC3E}">
        <p14:creationId xmlns:p14="http://schemas.microsoft.com/office/powerpoint/2010/main" val="322924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 – setting up</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5787" y="2431357"/>
            <a:ext cx="4828706" cy="1815170"/>
          </a:xfrm>
        </p:spPr>
      </p:pic>
      <p:sp>
        <p:nvSpPr>
          <p:cNvPr id="4" name="Content Placeholder 3"/>
          <p:cNvSpPr>
            <a:spLocks noGrp="1"/>
          </p:cNvSpPr>
          <p:nvPr>
            <p:ph sz="half" idx="2"/>
          </p:nvPr>
        </p:nvSpPr>
        <p:spPr/>
        <p:txBody>
          <a:bodyPr>
            <a:normAutofit/>
          </a:bodyPr>
          <a:lstStyle/>
          <a:p>
            <a:r>
              <a:rPr lang="en-US" dirty="0"/>
              <a:t>To show set operations in Python we will use the same example covered in the theoretical lesson.</a:t>
            </a:r>
          </a:p>
          <a:p>
            <a:r>
              <a:rPr lang="en-US" dirty="0"/>
              <a:t>Let U be a set of teachers:</a:t>
            </a:r>
          </a:p>
          <a:p>
            <a:pPr marL="0" indent="0">
              <a:buNone/>
            </a:pPr>
            <a:r>
              <a:rPr lang="en-US" dirty="0"/>
              <a:t>	U = {"</a:t>
            </a:r>
            <a:r>
              <a:rPr lang="en-US" dirty="0" err="1"/>
              <a:t>Aninka</a:t>
            </a:r>
            <a:r>
              <a:rPr lang="en-US" dirty="0"/>
              <a:t>", "Bas", "Casper", 	"Daphne",  "Elke", "Floor"}</a:t>
            </a:r>
          </a:p>
          <a:p>
            <a:r>
              <a:rPr lang="en-US" dirty="0"/>
              <a:t>Let F be a set of teachers playing football:</a:t>
            </a:r>
          </a:p>
          <a:p>
            <a:pPr marL="0" indent="0">
              <a:buNone/>
            </a:pPr>
            <a:r>
              <a:rPr lang="en-US" dirty="0"/>
              <a:t>	F = {"Bas", "Casper", "Daphne"}</a:t>
            </a:r>
          </a:p>
          <a:p>
            <a:r>
              <a:rPr lang="en-US" dirty="0"/>
              <a:t>Let H be a set of teachers doing equestrian sports:</a:t>
            </a:r>
          </a:p>
          <a:p>
            <a:pPr marL="0" indent="0">
              <a:buNone/>
            </a:pPr>
            <a:r>
              <a:rPr lang="en-US" dirty="0"/>
              <a:t>	H = {"Daphne", "Elke", "Floor"}</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15</a:t>
            </a:fld>
            <a:endParaRPr lang="en-US" dirty="0">
              <a:uFillTx/>
            </a:endParaRPr>
          </a:p>
        </p:txBody>
      </p:sp>
    </p:spTree>
    <p:extLst>
      <p:ext uri="{BB962C8B-B14F-4D97-AF65-F5344CB8AC3E}">
        <p14:creationId xmlns:p14="http://schemas.microsoft.com/office/powerpoint/2010/main" val="74351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5787" y="4581979"/>
            <a:ext cx="4828706" cy="1021214"/>
          </a:xfrm>
        </p:spPr>
      </p:pic>
      <p:sp>
        <p:nvSpPr>
          <p:cNvPr id="4" name="Content Placeholder 3"/>
          <p:cNvSpPr>
            <a:spLocks noGrp="1"/>
          </p:cNvSpPr>
          <p:nvPr>
            <p:ph sz="half" idx="2"/>
          </p:nvPr>
        </p:nvSpPr>
        <p:spPr/>
        <p:txBody>
          <a:bodyPr>
            <a:normAutofit/>
          </a:bodyPr>
          <a:lstStyle/>
          <a:p>
            <a:r>
              <a:rPr lang="en-US" dirty="0"/>
              <a:t>Union of two sets is a set with all elements from both sets.</a:t>
            </a:r>
          </a:p>
          <a:p>
            <a:r>
              <a:rPr lang="en-US" dirty="0"/>
              <a:t>In Python we use </a:t>
            </a:r>
            <a:r>
              <a:rPr lang="en-US" b="1" dirty="0">
                <a:solidFill>
                  <a:srgbClr val="FFC000"/>
                </a:solidFill>
              </a:rPr>
              <a:t>.union() </a:t>
            </a:r>
            <a:r>
              <a:rPr lang="en-US" dirty="0"/>
              <a:t>method.</a:t>
            </a:r>
          </a:p>
          <a:p>
            <a:pPr marL="0" indent="0">
              <a:buNone/>
            </a:pPr>
            <a:r>
              <a:rPr lang="en-US" b="1" i="1" dirty="0">
                <a:solidFill>
                  <a:srgbClr val="00B0F0"/>
                </a:solidFill>
              </a:rPr>
              <a:t>	set1</a:t>
            </a:r>
            <a:r>
              <a:rPr lang="en-US" b="1" dirty="0">
                <a:solidFill>
                  <a:srgbClr val="FFC000"/>
                </a:solidFill>
              </a:rPr>
              <a:t>.union(</a:t>
            </a:r>
            <a:r>
              <a:rPr lang="en-US" b="1" i="1" dirty="0">
                <a:solidFill>
                  <a:srgbClr val="92D050"/>
                </a:solidFill>
              </a:rPr>
              <a:t>set2</a:t>
            </a:r>
            <a:r>
              <a:rPr lang="en-US" b="1" dirty="0">
                <a:solidFill>
                  <a:srgbClr val="FFC000"/>
                </a:solidFill>
              </a:rPr>
              <a:t>)</a:t>
            </a:r>
          </a:p>
          <a:p>
            <a:pPr marL="0" indent="0">
              <a:buNone/>
            </a:pPr>
            <a:endParaRPr lang="en-US" dirty="0"/>
          </a:p>
          <a:p>
            <a:r>
              <a:rPr lang="en-US" dirty="0"/>
              <a:t>Try using union to get all teachers playing football or doing horse-riding.</a:t>
            </a:r>
          </a:p>
          <a:p>
            <a:r>
              <a:rPr lang="en-US" dirty="0"/>
              <a:t>Type:</a:t>
            </a:r>
          </a:p>
          <a:p>
            <a:pPr marL="0" indent="0">
              <a:buNone/>
            </a:pPr>
            <a:r>
              <a:rPr lang="en-US" dirty="0"/>
              <a:t>	</a:t>
            </a:r>
            <a:r>
              <a:rPr lang="en-US" dirty="0" err="1"/>
              <a:t>F.union</a:t>
            </a:r>
            <a:r>
              <a:rPr lang="en-US" dirty="0"/>
              <a:t>(H)	or</a:t>
            </a:r>
          </a:p>
          <a:p>
            <a:pPr marL="0" indent="0">
              <a:buNone/>
            </a:pPr>
            <a:r>
              <a:rPr lang="en-US" dirty="0"/>
              <a:t>	</a:t>
            </a:r>
            <a:r>
              <a:rPr lang="en-US" dirty="0" err="1"/>
              <a:t>H.union</a:t>
            </a:r>
            <a:r>
              <a:rPr lang="en-US" dirty="0"/>
              <a:t>(F)</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16</a:t>
            </a:fld>
            <a:endParaRPr lang="en-US" dirty="0">
              <a:uFillTx/>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067" y="2056092"/>
            <a:ext cx="3643304" cy="2277065"/>
          </a:xfrm>
          <a:prstGeom prst="rect">
            <a:avLst/>
          </a:prstGeom>
          <a:solidFill>
            <a:schemeClr val="tx1"/>
          </a:solidFill>
          <a:ln>
            <a:solidFill>
              <a:schemeClr val="tx1"/>
            </a:solidFill>
          </a:ln>
        </p:spPr>
      </p:pic>
    </p:spTree>
    <p:extLst>
      <p:ext uri="{BB962C8B-B14F-4D97-AF65-F5344CB8AC3E}">
        <p14:creationId xmlns:p14="http://schemas.microsoft.com/office/powerpoint/2010/main" val="266792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95757" y="4581979"/>
            <a:ext cx="2688765" cy="1021214"/>
          </a:xfrm>
        </p:spPr>
      </p:pic>
      <p:sp>
        <p:nvSpPr>
          <p:cNvPr id="4" name="Content Placeholder 3"/>
          <p:cNvSpPr>
            <a:spLocks noGrp="1"/>
          </p:cNvSpPr>
          <p:nvPr>
            <p:ph sz="half" idx="2"/>
          </p:nvPr>
        </p:nvSpPr>
        <p:spPr/>
        <p:txBody>
          <a:bodyPr>
            <a:normAutofit lnSpcReduction="10000"/>
          </a:bodyPr>
          <a:lstStyle/>
          <a:p>
            <a:r>
              <a:rPr lang="en-US" dirty="0"/>
              <a:t>Intersection of two sets is a set of elements common to both sets.</a:t>
            </a:r>
          </a:p>
          <a:p>
            <a:r>
              <a:rPr lang="en-US" dirty="0"/>
              <a:t>In Python we use </a:t>
            </a:r>
            <a:r>
              <a:rPr lang="en-US" b="1" dirty="0">
                <a:solidFill>
                  <a:srgbClr val="FFC000"/>
                </a:solidFill>
              </a:rPr>
              <a:t>.intersection() </a:t>
            </a:r>
            <a:r>
              <a:rPr lang="en-US" dirty="0"/>
              <a:t>method.</a:t>
            </a:r>
          </a:p>
          <a:p>
            <a:pPr marL="0" indent="0">
              <a:buNone/>
            </a:pPr>
            <a:r>
              <a:rPr lang="en-US" b="1" i="1" dirty="0">
                <a:solidFill>
                  <a:srgbClr val="00B0F0"/>
                </a:solidFill>
              </a:rPr>
              <a:t>	set1</a:t>
            </a:r>
            <a:r>
              <a:rPr lang="en-US" b="1" dirty="0">
                <a:solidFill>
                  <a:srgbClr val="FFC000"/>
                </a:solidFill>
              </a:rPr>
              <a:t>.intersection(</a:t>
            </a:r>
            <a:r>
              <a:rPr lang="en-US" b="1" i="1" dirty="0">
                <a:solidFill>
                  <a:srgbClr val="92D050"/>
                </a:solidFill>
              </a:rPr>
              <a:t>set2</a:t>
            </a:r>
            <a:r>
              <a:rPr lang="en-US" b="1" dirty="0">
                <a:solidFill>
                  <a:srgbClr val="FFC000"/>
                </a:solidFill>
              </a:rPr>
              <a:t>)</a:t>
            </a:r>
          </a:p>
          <a:p>
            <a:pPr marL="0" indent="0">
              <a:buNone/>
            </a:pPr>
            <a:endParaRPr lang="en-US" dirty="0"/>
          </a:p>
          <a:p>
            <a:r>
              <a:rPr lang="en-US" dirty="0"/>
              <a:t>Try using intersection to get all teachers playing both football and doing horse-riding.</a:t>
            </a:r>
          </a:p>
          <a:p>
            <a:r>
              <a:rPr lang="en-US" dirty="0"/>
              <a:t>Type:</a:t>
            </a:r>
          </a:p>
          <a:p>
            <a:pPr marL="0" indent="0">
              <a:buNone/>
            </a:pPr>
            <a:r>
              <a:rPr lang="en-US" dirty="0"/>
              <a:t>	</a:t>
            </a:r>
            <a:r>
              <a:rPr lang="en-US" dirty="0" err="1"/>
              <a:t>F.intersection</a:t>
            </a:r>
            <a:r>
              <a:rPr lang="en-US" dirty="0"/>
              <a:t>(H)		or</a:t>
            </a:r>
          </a:p>
          <a:p>
            <a:pPr marL="0" indent="0">
              <a:buNone/>
            </a:pPr>
            <a:r>
              <a:rPr lang="en-US" dirty="0"/>
              <a:t>	</a:t>
            </a:r>
            <a:r>
              <a:rPr lang="en-US" dirty="0" err="1"/>
              <a:t>H.intersection</a:t>
            </a:r>
            <a:r>
              <a:rPr lang="en-US" dirty="0"/>
              <a:t>(F)</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17</a:t>
            </a:fld>
            <a:endParaRPr lang="en-US" dirty="0">
              <a:uFillTx/>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204" y="2079081"/>
            <a:ext cx="3643304" cy="2277065"/>
          </a:xfrm>
          <a:prstGeom prst="rect">
            <a:avLst/>
          </a:prstGeom>
          <a:solidFill>
            <a:schemeClr val="tx1"/>
          </a:solidFill>
          <a:ln>
            <a:solidFill>
              <a:schemeClr val="tx1"/>
            </a:solidFill>
          </a:ln>
        </p:spPr>
      </p:pic>
    </p:spTree>
    <p:extLst>
      <p:ext uri="{BB962C8B-B14F-4D97-AF65-F5344CB8AC3E}">
        <p14:creationId xmlns:p14="http://schemas.microsoft.com/office/powerpoint/2010/main" val="436357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95757" y="4600891"/>
            <a:ext cx="2688765" cy="983390"/>
          </a:xfrm>
        </p:spPr>
      </p:pic>
      <p:sp>
        <p:nvSpPr>
          <p:cNvPr id="4" name="Content Placeholder 3"/>
          <p:cNvSpPr>
            <a:spLocks noGrp="1"/>
          </p:cNvSpPr>
          <p:nvPr>
            <p:ph sz="half" idx="2"/>
          </p:nvPr>
        </p:nvSpPr>
        <p:spPr/>
        <p:txBody>
          <a:bodyPr>
            <a:normAutofit fontScale="92500" lnSpcReduction="20000"/>
          </a:bodyPr>
          <a:lstStyle/>
          <a:p>
            <a:r>
              <a:rPr lang="en-US" dirty="0"/>
              <a:t>Difference of two sets is a set of elements that only exist in one set but not the other.</a:t>
            </a:r>
          </a:p>
          <a:p>
            <a:r>
              <a:rPr lang="en-US" dirty="0"/>
              <a:t>In Python we use </a:t>
            </a:r>
            <a:r>
              <a:rPr lang="en-US" b="1" dirty="0">
                <a:solidFill>
                  <a:srgbClr val="FFC000"/>
                </a:solidFill>
              </a:rPr>
              <a:t>.difference() </a:t>
            </a:r>
            <a:r>
              <a:rPr lang="en-US" dirty="0"/>
              <a:t>method.</a:t>
            </a:r>
          </a:p>
          <a:p>
            <a:pPr marL="0" indent="0">
              <a:buNone/>
            </a:pPr>
            <a:r>
              <a:rPr lang="en-US" b="1" i="1" dirty="0">
                <a:solidFill>
                  <a:srgbClr val="00B0F0"/>
                </a:solidFill>
              </a:rPr>
              <a:t>	set1</a:t>
            </a:r>
            <a:r>
              <a:rPr lang="en-US" b="1" dirty="0">
                <a:solidFill>
                  <a:srgbClr val="FFC000"/>
                </a:solidFill>
              </a:rPr>
              <a:t>.difference(</a:t>
            </a:r>
            <a:r>
              <a:rPr lang="en-US" b="1" i="1" dirty="0">
                <a:solidFill>
                  <a:srgbClr val="92D050"/>
                </a:solidFill>
              </a:rPr>
              <a:t>set2</a:t>
            </a:r>
            <a:r>
              <a:rPr lang="en-US" b="1" dirty="0">
                <a:solidFill>
                  <a:srgbClr val="FFC000"/>
                </a:solidFill>
              </a:rPr>
              <a:t>)</a:t>
            </a:r>
          </a:p>
          <a:p>
            <a:pPr marL="0" indent="0">
              <a:buNone/>
            </a:pPr>
            <a:endParaRPr lang="en-US" dirty="0"/>
          </a:p>
          <a:p>
            <a:r>
              <a:rPr lang="en-US" dirty="0"/>
              <a:t>Try using difference to get all teachers playing only football.</a:t>
            </a:r>
          </a:p>
          <a:p>
            <a:r>
              <a:rPr lang="en-US" dirty="0"/>
              <a:t>Type:</a:t>
            </a:r>
          </a:p>
          <a:p>
            <a:pPr marL="0" indent="0">
              <a:buNone/>
            </a:pPr>
            <a:r>
              <a:rPr lang="en-US" dirty="0"/>
              <a:t>	</a:t>
            </a:r>
            <a:r>
              <a:rPr lang="en-US" dirty="0" err="1"/>
              <a:t>F.difference</a:t>
            </a:r>
            <a:r>
              <a:rPr lang="en-US" dirty="0"/>
              <a:t>(H)</a:t>
            </a:r>
          </a:p>
          <a:p>
            <a:r>
              <a:rPr lang="en-US" dirty="0"/>
              <a:t>Alternatively, you can use </a:t>
            </a:r>
            <a:r>
              <a:rPr lang="en-US" b="1" dirty="0">
                <a:solidFill>
                  <a:srgbClr val="FFC000"/>
                </a:solidFill>
              </a:rPr>
              <a:t>-</a:t>
            </a:r>
            <a:r>
              <a:rPr lang="en-US" dirty="0">
                <a:solidFill>
                  <a:srgbClr val="FFC000"/>
                </a:solidFill>
              </a:rPr>
              <a:t> </a:t>
            </a:r>
            <a:r>
              <a:rPr lang="en-US" dirty="0"/>
              <a:t>operator:</a:t>
            </a:r>
          </a:p>
          <a:p>
            <a:pPr marL="0" indent="0">
              <a:buNone/>
            </a:pPr>
            <a:r>
              <a:rPr lang="en-US" dirty="0"/>
              <a:t>	F </a:t>
            </a:r>
            <a:r>
              <a:rPr lang="en-US" b="1" dirty="0">
                <a:solidFill>
                  <a:srgbClr val="FFC000"/>
                </a:solidFill>
              </a:rPr>
              <a:t>-</a:t>
            </a:r>
            <a:r>
              <a:rPr lang="en-US" dirty="0"/>
              <a:t> H</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18</a:t>
            </a:fld>
            <a:endParaRPr lang="en-US" dirty="0">
              <a:uFillTx/>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763" y="2079081"/>
            <a:ext cx="3628186" cy="2277065"/>
          </a:xfrm>
          <a:prstGeom prst="rect">
            <a:avLst/>
          </a:prstGeom>
          <a:solidFill>
            <a:schemeClr val="tx1"/>
          </a:solidFill>
          <a:ln>
            <a:solidFill>
              <a:schemeClr val="tx1"/>
            </a:solidFill>
          </a:ln>
        </p:spPr>
      </p:pic>
    </p:spTree>
    <p:extLst>
      <p:ext uri="{BB962C8B-B14F-4D97-AF65-F5344CB8AC3E}">
        <p14:creationId xmlns:p14="http://schemas.microsoft.com/office/powerpoint/2010/main" val="2841320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superset and disjoint set</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19</a:t>
            </a:fld>
            <a:endParaRPr lang="en-US" dirty="0">
              <a:uFillTx/>
            </a:endParaRPr>
          </a:p>
        </p:txBody>
      </p:sp>
    </p:spTree>
    <p:extLst>
      <p:ext uri="{BB962C8B-B14F-4D97-AF65-F5344CB8AC3E}">
        <p14:creationId xmlns:p14="http://schemas.microsoft.com/office/powerpoint/2010/main" val="222192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p:spPr>
        <p:txBody>
          <a:bodyPr/>
          <a:lstStyle/>
          <a:p>
            <a:r>
              <a:rPr lang="en-US" sz="2800" dirty="0"/>
              <a:t>Overview of this lesson:</a:t>
            </a:r>
            <a:br>
              <a:rPr lang="en-US" dirty="0"/>
            </a:br>
            <a:r>
              <a:rPr lang="en-US" dirty="0"/>
              <a:t>	</a:t>
            </a:r>
            <a:r>
              <a:rPr lang="en-US" sz="4400" dirty="0"/>
              <a:t>Sets in Python and cyclic algorithms</a:t>
            </a:r>
            <a:endParaRPr lang="en-US" sz="2800" dirty="0"/>
          </a:p>
        </p:txBody>
      </p:sp>
      <p:sp>
        <p:nvSpPr>
          <p:cNvPr id="3" name="Tijdelijke aanduiding voor inhoud 2"/>
          <p:cNvSpPr>
            <a:spLocks noGrp="1"/>
          </p:cNvSpPr>
          <p:nvPr>
            <p:ph idx="1"/>
          </p:nvPr>
        </p:nvSpPr>
        <p:spPr>
          <a:xfrm>
            <a:off x="785827" y="2726784"/>
            <a:ext cx="9985812" cy="2877604"/>
          </a:xfrm>
        </p:spPr>
        <p:txBody>
          <a:bodyPr>
            <a:normAutofit fontScale="92500" lnSpcReduction="20000"/>
          </a:bodyPr>
          <a:lstStyle/>
          <a:p>
            <a:r>
              <a:rPr lang="en-US" dirty="0"/>
              <a:t>Sets in Python,</a:t>
            </a:r>
          </a:p>
          <a:p>
            <a:pPr lvl="1"/>
            <a:r>
              <a:rPr lang="en-US" dirty="0"/>
              <a:t>Creating sets, modifying sets, cardinality, membership,</a:t>
            </a:r>
          </a:p>
          <a:p>
            <a:pPr lvl="1"/>
            <a:r>
              <a:rPr lang="en-US" dirty="0"/>
              <a:t>Set operations, subset, superset, disjoint set,</a:t>
            </a:r>
          </a:p>
          <a:p>
            <a:r>
              <a:rPr lang="en-US" dirty="0"/>
              <a:t>Iterating through elements,</a:t>
            </a:r>
          </a:p>
          <a:p>
            <a:pPr lvl="1"/>
            <a:r>
              <a:rPr lang="en-US" dirty="0"/>
              <a:t>FOR loop,</a:t>
            </a:r>
          </a:p>
          <a:p>
            <a:pPr lvl="1"/>
            <a:r>
              <a:rPr lang="en-US" dirty="0"/>
              <a:t>Range() function,</a:t>
            </a:r>
          </a:p>
          <a:p>
            <a:r>
              <a:rPr lang="en-US" dirty="0"/>
              <a:t>Tuples and strings,</a:t>
            </a:r>
          </a:p>
          <a:p>
            <a:r>
              <a:rPr lang="en-US" dirty="0"/>
              <a:t>Indexes.</a:t>
            </a:r>
          </a:p>
          <a:p>
            <a:endParaRPr lang="en-US" dirty="0"/>
          </a:p>
          <a:p>
            <a:pPr marL="0" indent="0">
              <a:buNone/>
            </a:pPr>
            <a:endParaRPr lang="en-US" dirty="0"/>
          </a:p>
          <a:p>
            <a:endParaRPr lang="en-US" dirty="0"/>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2</a:t>
            </a:fld>
            <a:endParaRPr lang="en-US" dirty="0">
              <a:uFillTx/>
            </a:endParaRPr>
          </a:p>
        </p:txBody>
      </p:sp>
    </p:spTree>
    <p:extLst>
      <p:ext uri="{BB962C8B-B14F-4D97-AF65-F5344CB8AC3E}">
        <p14:creationId xmlns:p14="http://schemas.microsoft.com/office/powerpoint/2010/main" val="369108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more methods</a:t>
            </a:r>
          </a:p>
        </p:txBody>
      </p:sp>
      <p:sp>
        <p:nvSpPr>
          <p:cNvPr id="3" name="Content Placeholder 2"/>
          <p:cNvSpPr>
            <a:spLocks noGrp="1"/>
          </p:cNvSpPr>
          <p:nvPr>
            <p:ph idx="1"/>
          </p:nvPr>
        </p:nvSpPr>
        <p:spPr/>
        <p:txBody>
          <a:bodyPr>
            <a:normAutofit/>
          </a:bodyPr>
          <a:lstStyle/>
          <a:p>
            <a:r>
              <a:rPr lang="en-US" dirty="0"/>
              <a:t>We will use the following methods in Python:</a:t>
            </a:r>
          </a:p>
          <a:p>
            <a:pPr marL="0" indent="0">
              <a:buNone/>
            </a:pPr>
            <a:r>
              <a:rPr lang="en-US" dirty="0"/>
              <a:t>	</a:t>
            </a:r>
            <a:r>
              <a:rPr lang="en-US" b="1" dirty="0">
                <a:solidFill>
                  <a:srgbClr val="FFC000"/>
                </a:solidFill>
              </a:rPr>
              <a:t>.</a:t>
            </a:r>
            <a:r>
              <a:rPr lang="en-US" b="1" dirty="0" err="1">
                <a:solidFill>
                  <a:srgbClr val="FFC000"/>
                </a:solidFill>
              </a:rPr>
              <a:t>isdisjoint</a:t>
            </a:r>
            <a:r>
              <a:rPr lang="en-US" b="1" dirty="0">
                <a:solidFill>
                  <a:srgbClr val="FFC000"/>
                </a:solidFill>
              </a:rPr>
              <a:t>()</a:t>
            </a:r>
            <a:r>
              <a:rPr lang="en-US" dirty="0"/>
              <a:t>		</a:t>
            </a:r>
            <a:r>
              <a:rPr lang="en-US" dirty="0">
                <a:sym typeface="Wingdings" panose="05000000000000000000" pitchFamily="2" charset="2"/>
              </a:rPr>
              <a:t> </a:t>
            </a:r>
            <a:r>
              <a:rPr lang="en-US" dirty="0"/>
              <a:t>determines if two sets are disjoint (have any common elements)</a:t>
            </a:r>
          </a:p>
          <a:p>
            <a:pPr marL="0" indent="0">
              <a:buNone/>
            </a:pPr>
            <a:r>
              <a:rPr lang="en-US" dirty="0"/>
              <a:t>	</a:t>
            </a:r>
            <a:r>
              <a:rPr lang="en-US" b="1" dirty="0">
                <a:solidFill>
                  <a:srgbClr val="FFC000"/>
                </a:solidFill>
              </a:rPr>
              <a:t>.</a:t>
            </a:r>
            <a:r>
              <a:rPr lang="en-US" b="1" dirty="0" err="1">
                <a:solidFill>
                  <a:srgbClr val="FFC000"/>
                </a:solidFill>
              </a:rPr>
              <a:t>issubset</a:t>
            </a:r>
            <a:r>
              <a:rPr lang="en-US" b="1" dirty="0">
                <a:solidFill>
                  <a:srgbClr val="FFC000"/>
                </a:solidFill>
              </a:rPr>
              <a:t>()</a:t>
            </a:r>
            <a:r>
              <a:rPr lang="en-US" dirty="0"/>
              <a:t>	</a:t>
            </a:r>
            <a:r>
              <a:rPr lang="en-US" dirty="0">
                <a:sym typeface="Wingdings" panose="05000000000000000000" pitchFamily="2" charset="2"/>
              </a:rPr>
              <a:t> 	 </a:t>
            </a:r>
            <a:r>
              <a:rPr lang="en-US" dirty="0"/>
              <a:t>determines if one set is a subset of another</a:t>
            </a:r>
          </a:p>
          <a:p>
            <a:pPr marL="0" indent="0">
              <a:buNone/>
            </a:pPr>
            <a:r>
              <a:rPr lang="en-US" dirty="0"/>
              <a:t>	</a:t>
            </a:r>
            <a:r>
              <a:rPr lang="en-US" b="1" dirty="0">
                <a:solidFill>
                  <a:srgbClr val="FFC000"/>
                </a:solidFill>
              </a:rPr>
              <a:t>.</a:t>
            </a:r>
            <a:r>
              <a:rPr lang="en-US" b="1" dirty="0" err="1">
                <a:solidFill>
                  <a:srgbClr val="FFC000"/>
                </a:solidFill>
              </a:rPr>
              <a:t>issuperset</a:t>
            </a:r>
            <a:r>
              <a:rPr lang="en-US" b="1" dirty="0">
                <a:solidFill>
                  <a:srgbClr val="FFC000"/>
                </a:solidFill>
              </a:rPr>
              <a:t>()</a:t>
            </a:r>
            <a:r>
              <a:rPr lang="en-US" dirty="0"/>
              <a:t>	</a:t>
            </a:r>
            <a:r>
              <a:rPr lang="en-US" dirty="0">
                <a:sym typeface="Wingdings" panose="05000000000000000000" pitchFamily="2" charset="2"/>
              </a:rPr>
              <a:t> </a:t>
            </a:r>
            <a:r>
              <a:rPr lang="en-US" dirty="0"/>
              <a:t>determines if one set is a superset of another</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20</a:t>
            </a:fld>
            <a:endParaRPr lang="en-US" dirty="0">
              <a:uFillTx/>
            </a:endParaRPr>
          </a:p>
        </p:txBody>
      </p:sp>
    </p:spTree>
    <p:extLst>
      <p:ext uri="{BB962C8B-B14F-4D97-AF65-F5344CB8AC3E}">
        <p14:creationId xmlns:p14="http://schemas.microsoft.com/office/powerpoint/2010/main" val="202936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5787" y="2788662"/>
            <a:ext cx="4828706" cy="1100559"/>
          </a:xfrm>
        </p:spPr>
      </p:pic>
      <p:sp>
        <p:nvSpPr>
          <p:cNvPr id="4" name="Content Placeholder 3"/>
          <p:cNvSpPr>
            <a:spLocks noGrp="1"/>
          </p:cNvSpPr>
          <p:nvPr>
            <p:ph sz="half" idx="2"/>
          </p:nvPr>
        </p:nvSpPr>
        <p:spPr>
          <a:xfrm>
            <a:off x="5654493" y="2056092"/>
            <a:ext cx="4854844" cy="4200245"/>
          </a:xfrm>
        </p:spPr>
        <p:txBody>
          <a:bodyPr>
            <a:normAutofit/>
          </a:bodyPr>
          <a:lstStyle/>
          <a:p>
            <a:r>
              <a:rPr lang="en-US" dirty="0"/>
              <a:t>Let’s test if our sets F and H are disjoint.</a:t>
            </a:r>
          </a:p>
          <a:p>
            <a:r>
              <a:rPr lang="en-US" dirty="0"/>
              <a:t>Try:</a:t>
            </a:r>
          </a:p>
          <a:p>
            <a:pPr marL="0" indent="0">
              <a:buNone/>
            </a:pPr>
            <a:r>
              <a:rPr lang="en-US" dirty="0"/>
              <a:t>	</a:t>
            </a:r>
            <a:r>
              <a:rPr lang="en-US" dirty="0" err="1"/>
              <a:t>F.isdisjoint</a:t>
            </a:r>
            <a:r>
              <a:rPr lang="en-US" dirty="0"/>
              <a:t>(H)</a:t>
            </a:r>
          </a:p>
          <a:p>
            <a:r>
              <a:rPr lang="en-US" dirty="0"/>
              <a:t>It returns False because F and H have one common element “Daphne”</a:t>
            </a:r>
          </a:p>
          <a:p>
            <a:r>
              <a:rPr lang="en-US" dirty="0"/>
              <a:t>Without “Daphne” F and H have no common elements, so let’s test the method again.</a:t>
            </a:r>
          </a:p>
          <a:p>
            <a:r>
              <a:rPr lang="en-US" dirty="0"/>
              <a:t>Try:</a:t>
            </a:r>
          </a:p>
          <a:p>
            <a:pPr marL="0" indent="0">
              <a:buNone/>
            </a:pPr>
            <a:r>
              <a:rPr lang="en-US" dirty="0"/>
              <a:t>	</a:t>
            </a:r>
            <a:r>
              <a:rPr lang="en-US" dirty="0" err="1"/>
              <a:t>F.isdisjoint</a:t>
            </a:r>
            <a:r>
              <a:rPr lang="en-US" dirty="0"/>
              <a:t>(</a:t>
            </a:r>
            <a:r>
              <a:rPr lang="en-US" dirty="0" err="1"/>
              <a:t>H.difference</a:t>
            </a:r>
            <a:r>
              <a:rPr lang="en-US" dirty="0"/>
              <a:t>({“Daphne”}))</a:t>
            </a:r>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21</a:t>
            </a:fld>
            <a:endParaRPr lang="en-US" dirty="0">
              <a:uFillTx/>
            </a:endParaRPr>
          </a:p>
        </p:txBody>
      </p:sp>
    </p:spTree>
    <p:extLst>
      <p:ext uri="{BB962C8B-B14F-4D97-AF65-F5344CB8AC3E}">
        <p14:creationId xmlns:p14="http://schemas.microsoft.com/office/powerpoint/2010/main" val="45528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4713" y="2056092"/>
            <a:ext cx="4429421" cy="4417450"/>
          </a:xfrm>
        </p:spPr>
      </p:pic>
      <p:sp>
        <p:nvSpPr>
          <p:cNvPr id="4" name="Content Placeholder 3"/>
          <p:cNvSpPr>
            <a:spLocks noGrp="1"/>
          </p:cNvSpPr>
          <p:nvPr>
            <p:ph sz="half" idx="2"/>
          </p:nvPr>
        </p:nvSpPr>
        <p:spPr/>
        <p:txBody>
          <a:bodyPr>
            <a:normAutofit lnSpcReduction="10000"/>
          </a:bodyPr>
          <a:lstStyle/>
          <a:p>
            <a:r>
              <a:rPr lang="en-US" dirty="0"/>
              <a:t>A set is a subset of another set, if all of its elements are also elements of that other set.</a:t>
            </a:r>
          </a:p>
          <a:p>
            <a:r>
              <a:rPr lang="en-US" dirty="0"/>
              <a:t>Create the following sets:</a:t>
            </a:r>
          </a:p>
          <a:p>
            <a:pPr marL="0" indent="0">
              <a:buNone/>
            </a:pPr>
            <a:r>
              <a:rPr lang="en-US" dirty="0"/>
              <a:t>	A = {1, 2, 3, 4, 5}</a:t>
            </a:r>
          </a:p>
          <a:p>
            <a:pPr marL="0" indent="0">
              <a:buNone/>
            </a:pPr>
            <a:r>
              <a:rPr lang="en-US" dirty="0"/>
              <a:t>	B = {2, 5}</a:t>
            </a:r>
          </a:p>
          <a:p>
            <a:pPr marL="0" indent="0">
              <a:buNone/>
            </a:pPr>
            <a:r>
              <a:rPr lang="en-US" dirty="0"/>
              <a:t>	C = {3, 6}</a:t>
            </a:r>
          </a:p>
          <a:p>
            <a:r>
              <a:rPr lang="en-US" dirty="0"/>
              <a:t>Use </a:t>
            </a:r>
            <a:r>
              <a:rPr lang="en-US" b="1" dirty="0">
                <a:solidFill>
                  <a:srgbClr val="FFC000"/>
                </a:solidFill>
              </a:rPr>
              <a:t>.</a:t>
            </a:r>
            <a:r>
              <a:rPr lang="en-US" b="1" dirty="0" err="1">
                <a:solidFill>
                  <a:srgbClr val="FFC000"/>
                </a:solidFill>
              </a:rPr>
              <a:t>issubset</a:t>
            </a:r>
            <a:r>
              <a:rPr lang="en-US" b="1" dirty="0">
                <a:solidFill>
                  <a:srgbClr val="FFC000"/>
                </a:solidFill>
              </a:rPr>
              <a:t>()</a:t>
            </a:r>
            <a:r>
              <a:rPr lang="en-US" dirty="0"/>
              <a:t> to test if B or C are subsets of A.</a:t>
            </a:r>
          </a:p>
          <a:p>
            <a:endParaRPr lang="en-US" dirty="0"/>
          </a:p>
          <a:p>
            <a:r>
              <a:rPr lang="en-US" dirty="0"/>
              <a:t>Remember: a set is always a subset of itself.</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22</a:t>
            </a:fld>
            <a:endParaRPr lang="en-US" dirty="0">
              <a:uFillTx/>
            </a:endParaRPr>
          </a:p>
        </p:txBody>
      </p:sp>
    </p:spTree>
    <p:extLst>
      <p:ext uri="{BB962C8B-B14F-4D97-AF65-F5344CB8AC3E}">
        <p14:creationId xmlns:p14="http://schemas.microsoft.com/office/powerpoint/2010/main" val="1511843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834" y="2056092"/>
            <a:ext cx="3589178" cy="4417450"/>
          </a:xfrm>
        </p:spPr>
      </p:pic>
      <p:sp>
        <p:nvSpPr>
          <p:cNvPr id="4" name="Content Placeholder 3"/>
          <p:cNvSpPr>
            <a:spLocks noGrp="1"/>
          </p:cNvSpPr>
          <p:nvPr>
            <p:ph sz="half" idx="2"/>
          </p:nvPr>
        </p:nvSpPr>
        <p:spPr/>
        <p:txBody>
          <a:bodyPr>
            <a:normAutofit fontScale="92500" lnSpcReduction="20000"/>
          </a:bodyPr>
          <a:lstStyle/>
          <a:p>
            <a:r>
              <a:rPr lang="en-US" dirty="0"/>
              <a:t>Alternatively, we can use </a:t>
            </a:r>
            <a:r>
              <a:rPr lang="en-US" b="1" dirty="0">
                <a:solidFill>
                  <a:srgbClr val="FFC000"/>
                </a:solidFill>
              </a:rPr>
              <a:t>&lt;=</a:t>
            </a:r>
            <a:r>
              <a:rPr lang="en-US" dirty="0"/>
              <a:t> operator to test if the set on the left is a subset of the set on the right.</a:t>
            </a:r>
          </a:p>
          <a:p>
            <a:r>
              <a:rPr lang="en-US" dirty="0"/>
              <a:t>Try:</a:t>
            </a:r>
          </a:p>
          <a:p>
            <a:pPr marL="0" indent="0">
              <a:buNone/>
            </a:pPr>
            <a:r>
              <a:rPr lang="en-US" dirty="0"/>
              <a:t>	B &lt;= A</a:t>
            </a:r>
          </a:p>
          <a:p>
            <a:pPr marL="0" indent="0">
              <a:buNone/>
            </a:pPr>
            <a:r>
              <a:rPr lang="en-US" dirty="0"/>
              <a:t>	C &lt;= A</a:t>
            </a:r>
          </a:p>
          <a:p>
            <a:pPr marL="0" indent="0">
              <a:buNone/>
            </a:pPr>
            <a:r>
              <a:rPr lang="en-US" dirty="0"/>
              <a:t>	A &lt;= A</a:t>
            </a:r>
          </a:p>
          <a:p>
            <a:r>
              <a:rPr lang="en-US" dirty="0"/>
              <a:t>Operator </a:t>
            </a:r>
            <a:r>
              <a:rPr lang="en-US" b="1" dirty="0">
                <a:solidFill>
                  <a:srgbClr val="FFC000"/>
                </a:solidFill>
              </a:rPr>
              <a:t>&lt;</a:t>
            </a:r>
            <a:r>
              <a:rPr lang="en-US" dirty="0"/>
              <a:t> allows us to test if a set is a proper subset of another.</a:t>
            </a:r>
          </a:p>
          <a:p>
            <a:r>
              <a:rPr lang="en-US" dirty="0"/>
              <a:t>Try:</a:t>
            </a:r>
          </a:p>
          <a:p>
            <a:pPr marL="0" indent="0">
              <a:buNone/>
            </a:pPr>
            <a:r>
              <a:rPr lang="en-US" dirty="0"/>
              <a:t>	B &lt; A</a:t>
            </a:r>
          </a:p>
          <a:p>
            <a:pPr marL="0" indent="0">
              <a:buNone/>
            </a:pPr>
            <a:r>
              <a:rPr lang="en-US" dirty="0"/>
              <a:t>	C &lt; A</a:t>
            </a:r>
          </a:p>
          <a:p>
            <a:pPr marL="0" indent="0">
              <a:buNone/>
            </a:pPr>
            <a:r>
              <a:rPr lang="en-US" dirty="0"/>
              <a:t>	A &lt; A</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23</a:t>
            </a:fld>
            <a:endParaRPr lang="en-US" dirty="0">
              <a:uFillTx/>
            </a:endParaRPr>
          </a:p>
        </p:txBody>
      </p:sp>
    </p:spTree>
    <p:extLst>
      <p:ext uri="{BB962C8B-B14F-4D97-AF65-F5344CB8AC3E}">
        <p14:creationId xmlns:p14="http://schemas.microsoft.com/office/powerpoint/2010/main" val="3124304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4713" y="2121040"/>
            <a:ext cx="4429421" cy="4287553"/>
          </a:xfrm>
        </p:spPr>
      </p:pic>
      <p:sp>
        <p:nvSpPr>
          <p:cNvPr id="4" name="Content Placeholder 3"/>
          <p:cNvSpPr>
            <a:spLocks noGrp="1"/>
          </p:cNvSpPr>
          <p:nvPr>
            <p:ph sz="half" idx="2"/>
          </p:nvPr>
        </p:nvSpPr>
        <p:spPr/>
        <p:txBody>
          <a:bodyPr>
            <a:normAutofit fontScale="92500" lnSpcReduction="20000"/>
          </a:bodyPr>
          <a:lstStyle/>
          <a:p>
            <a:r>
              <a:rPr lang="en-US" dirty="0"/>
              <a:t>In the similar manner we can use </a:t>
            </a:r>
            <a:r>
              <a:rPr lang="en-US" b="1" dirty="0">
                <a:solidFill>
                  <a:srgbClr val="FFC000"/>
                </a:solidFill>
              </a:rPr>
              <a:t>.</a:t>
            </a:r>
            <a:r>
              <a:rPr lang="en-US" b="1" dirty="0" err="1">
                <a:solidFill>
                  <a:srgbClr val="FFC000"/>
                </a:solidFill>
              </a:rPr>
              <a:t>issuperset</a:t>
            </a:r>
            <a:r>
              <a:rPr lang="en-US" b="1" dirty="0">
                <a:solidFill>
                  <a:srgbClr val="FFC000"/>
                </a:solidFill>
              </a:rPr>
              <a:t>() </a:t>
            </a:r>
            <a:r>
              <a:rPr lang="en-US" dirty="0"/>
              <a:t>method or </a:t>
            </a:r>
            <a:r>
              <a:rPr lang="en-US" b="1" dirty="0">
                <a:solidFill>
                  <a:srgbClr val="FFC000"/>
                </a:solidFill>
              </a:rPr>
              <a:t>&gt;=</a:t>
            </a:r>
            <a:r>
              <a:rPr lang="en-US" dirty="0"/>
              <a:t> operator to test if one set is a superset of another.</a:t>
            </a:r>
          </a:p>
          <a:p>
            <a:r>
              <a:rPr lang="en-US" dirty="0"/>
              <a:t>To test if a set is a proper superset, we can use </a:t>
            </a:r>
            <a:r>
              <a:rPr lang="en-US" b="1" dirty="0">
                <a:solidFill>
                  <a:srgbClr val="FFC000"/>
                </a:solidFill>
              </a:rPr>
              <a:t>&gt;</a:t>
            </a:r>
            <a:r>
              <a:rPr lang="en-US" dirty="0"/>
              <a:t> operator.</a:t>
            </a:r>
          </a:p>
          <a:p>
            <a:endParaRPr lang="en-US" dirty="0"/>
          </a:p>
          <a:p>
            <a:r>
              <a:rPr lang="en-US" dirty="0"/>
              <a:t>Try:</a:t>
            </a:r>
          </a:p>
          <a:p>
            <a:pPr marL="0" indent="0">
              <a:buNone/>
            </a:pPr>
            <a:r>
              <a:rPr lang="en-US" dirty="0"/>
              <a:t>	</a:t>
            </a:r>
            <a:r>
              <a:rPr lang="en-US" dirty="0" err="1"/>
              <a:t>A.issuperset</a:t>
            </a:r>
            <a:r>
              <a:rPr lang="en-US" dirty="0"/>
              <a:t>(B)</a:t>
            </a:r>
          </a:p>
          <a:p>
            <a:pPr marL="0" indent="0">
              <a:buNone/>
            </a:pPr>
            <a:r>
              <a:rPr lang="en-US" dirty="0"/>
              <a:t>	A &gt;= B</a:t>
            </a:r>
          </a:p>
          <a:p>
            <a:pPr marL="0" indent="0">
              <a:buNone/>
            </a:pPr>
            <a:r>
              <a:rPr lang="en-US" dirty="0"/>
              <a:t>	A &gt; B</a:t>
            </a:r>
          </a:p>
          <a:p>
            <a:pPr marL="0" indent="0">
              <a:buNone/>
            </a:pPr>
            <a:r>
              <a:rPr lang="en-US" dirty="0"/>
              <a:t>	</a:t>
            </a:r>
          </a:p>
          <a:p>
            <a:pPr marL="0" indent="0">
              <a:buNone/>
            </a:pPr>
            <a:r>
              <a:rPr lang="en-US" dirty="0"/>
              <a:t>	A &gt;= A</a:t>
            </a:r>
          </a:p>
          <a:p>
            <a:pPr marL="0" indent="0">
              <a:buNone/>
            </a:pPr>
            <a:r>
              <a:rPr lang="en-US" dirty="0"/>
              <a:t>	A &gt; A</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24</a:t>
            </a:fld>
            <a:endParaRPr lang="en-US" dirty="0">
              <a:uFillTx/>
            </a:endParaRPr>
          </a:p>
        </p:txBody>
      </p:sp>
    </p:spTree>
    <p:extLst>
      <p:ext uri="{BB962C8B-B14F-4D97-AF65-F5344CB8AC3E}">
        <p14:creationId xmlns:p14="http://schemas.microsoft.com/office/powerpoint/2010/main" val="2845686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Python set commands and methods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7640780"/>
              </p:ext>
            </p:extLst>
          </p:nvPr>
        </p:nvGraphicFramePr>
        <p:xfrm>
          <a:off x="1103313" y="2052638"/>
          <a:ext cx="8947150" cy="395224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0000"/>
                    </a:ext>
                  </a:extLst>
                </a:gridCol>
                <a:gridCol w="4473575">
                  <a:extLst>
                    <a:ext uri="{9D8B030D-6E8A-4147-A177-3AD203B41FA5}">
                      <a16:colId xmlns:a16="http://schemas.microsoft.com/office/drawing/2014/main" val="20001"/>
                    </a:ext>
                  </a:extLst>
                </a:gridCol>
              </a:tblGrid>
              <a:tr h="370840">
                <a:tc>
                  <a:txBody>
                    <a:bodyPr/>
                    <a:lstStyle/>
                    <a:p>
                      <a:pPr algn="ctr"/>
                      <a:r>
                        <a:rPr lang="en-US" dirty="0"/>
                        <a:t>command / method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a:t>add()</a:t>
                      </a:r>
                    </a:p>
                  </a:txBody>
                  <a:tcPr/>
                </a:tc>
                <a:tc>
                  <a:txBody>
                    <a:bodyPr/>
                    <a:lstStyle/>
                    <a:p>
                      <a:r>
                        <a:rPr lang="en-US" dirty="0"/>
                        <a:t>Adds and element to the set.</a:t>
                      </a:r>
                    </a:p>
                  </a:txBody>
                  <a:tcPr/>
                </a:tc>
                <a:extLst>
                  <a:ext uri="{0D108BD9-81ED-4DB2-BD59-A6C34878D82A}">
                    <a16:rowId xmlns:a16="http://schemas.microsoft.com/office/drawing/2014/main" val="10001"/>
                  </a:ext>
                </a:extLst>
              </a:tr>
              <a:tr h="370840">
                <a:tc>
                  <a:txBody>
                    <a:bodyPr/>
                    <a:lstStyle/>
                    <a:p>
                      <a:r>
                        <a:rPr lang="en-US" dirty="0"/>
                        <a:t>clear()</a:t>
                      </a:r>
                    </a:p>
                  </a:txBody>
                  <a:tcPr/>
                </a:tc>
                <a:tc>
                  <a:txBody>
                    <a:bodyPr/>
                    <a:lstStyle/>
                    <a:p>
                      <a:r>
                        <a:rPr lang="en-US" dirty="0"/>
                        <a:t>Removes all elements from the set.</a:t>
                      </a:r>
                    </a:p>
                  </a:txBody>
                  <a:tcPr/>
                </a:tc>
                <a:extLst>
                  <a:ext uri="{0D108BD9-81ED-4DB2-BD59-A6C34878D82A}">
                    <a16:rowId xmlns:a16="http://schemas.microsoft.com/office/drawing/2014/main" val="10002"/>
                  </a:ext>
                </a:extLst>
              </a:tr>
              <a:tr h="370840">
                <a:tc>
                  <a:txBody>
                    <a:bodyPr/>
                    <a:lstStyle/>
                    <a:p>
                      <a:r>
                        <a:rPr lang="en-US" dirty="0"/>
                        <a:t>copy()</a:t>
                      </a:r>
                    </a:p>
                  </a:txBody>
                  <a:tcPr/>
                </a:tc>
                <a:tc>
                  <a:txBody>
                    <a:bodyPr/>
                    <a:lstStyle/>
                    <a:p>
                      <a:r>
                        <a:rPr lang="en-US" dirty="0"/>
                        <a:t>Returns a copy of the set.</a:t>
                      </a:r>
                    </a:p>
                  </a:txBody>
                  <a:tcPr/>
                </a:tc>
                <a:extLst>
                  <a:ext uri="{0D108BD9-81ED-4DB2-BD59-A6C34878D82A}">
                    <a16:rowId xmlns:a16="http://schemas.microsoft.com/office/drawing/2014/main" val="10003"/>
                  </a:ext>
                </a:extLst>
              </a:tr>
              <a:tr h="370840">
                <a:tc>
                  <a:txBody>
                    <a:bodyPr/>
                    <a:lstStyle/>
                    <a:p>
                      <a:r>
                        <a:rPr lang="en-US" dirty="0"/>
                        <a:t>discard()</a:t>
                      </a:r>
                    </a:p>
                  </a:txBody>
                  <a:tcPr/>
                </a:tc>
                <a:tc>
                  <a:txBody>
                    <a:bodyPr/>
                    <a:lstStyle/>
                    <a:p>
                      <a:r>
                        <a:rPr lang="en-US" dirty="0"/>
                        <a:t>Removes an element from the set. If an element doesn’t exist, it won’t do anything.</a:t>
                      </a:r>
                    </a:p>
                  </a:txBody>
                  <a:tcPr/>
                </a:tc>
                <a:extLst>
                  <a:ext uri="{0D108BD9-81ED-4DB2-BD59-A6C34878D82A}">
                    <a16:rowId xmlns:a16="http://schemas.microsoft.com/office/drawing/2014/main" val="10004"/>
                  </a:ext>
                </a:extLst>
              </a:tr>
              <a:tr h="370840">
                <a:tc>
                  <a:txBody>
                    <a:bodyPr/>
                    <a:lstStyle/>
                    <a:p>
                      <a:r>
                        <a:rPr lang="en-US" dirty="0"/>
                        <a:t>remove()</a:t>
                      </a:r>
                    </a:p>
                  </a:txBody>
                  <a:tcPr/>
                </a:tc>
                <a:tc>
                  <a:txBody>
                    <a:bodyPr/>
                    <a:lstStyle/>
                    <a:p>
                      <a:r>
                        <a:rPr lang="en-US" dirty="0"/>
                        <a:t>Removes an element from the set. If an element doesn’t exist, it will raise an error.</a:t>
                      </a:r>
                    </a:p>
                  </a:txBody>
                  <a:tcPr/>
                </a:tc>
                <a:extLst>
                  <a:ext uri="{0D108BD9-81ED-4DB2-BD59-A6C34878D82A}">
                    <a16:rowId xmlns:a16="http://schemas.microsoft.com/office/drawing/2014/main" val="10005"/>
                  </a:ext>
                </a:extLst>
              </a:tr>
              <a:tr h="370840">
                <a:tc>
                  <a:txBody>
                    <a:bodyPr/>
                    <a:lstStyle/>
                    <a:p>
                      <a:r>
                        <a:rPr lang="en-US" dirty="0"/>
                        <a:t>update()</a:t>
                      </a:r>
                    </a:p>
                  </a:txBody>
                  <a:tcPr/>
                </a:tc>
                <a:tc>
                  <a:txBody>
                    <a:bodyPr/>
                    <a:lstStyle/>
                    <a:p>
                      <a:r>
                        <a:rPr lang="en-US" dirty="0"/>
                        <a:t>Updates the set with the union of itself and others.</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uFillTx/>
              </a:rPr>
              <a:t>25</a:t>
            </a:fld>
            <a:endParaRPr lang="en-US" dirty="0">
              <a:uFillTx/>
            </a:endParaRPr>
          </a:p>
        </p:txBody>
      </p:sp>
    </p:spTree>
    <p:extLst>
      <p:ext uri="{BB962C8B-B14F-4D97-AF65-F5344CB8AC3E}">
        <p14:creationId xmlns:p14="http://schemas.microsoft.com/office/powerpoint/2010/main" val="2081594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Python set commands and methods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37653854"/>
              </p:ext>
            </p:extLst>
          </p:nvPr>
        </p:nvGraphicFramePr>
        <p:xfrm>
          <a:off x="1103313" y="2052638"/>
          <a:ext cx="8947150" cy="394208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0000"/>
                    </a:ext>
                  </a:extLst>
                </a:gridCol>
                <a:gridCol w="4473575">
                  <a:extLst>
                    <a:ext uri="{9D8B030D-6E8A-4147-A177-3AD203B41FA5}">
                      <a16:colId xmlns:a16="http://schemas.microsoft.com/office/drawing/2014/main" val="20001"/>
                    </a:ext>
                  </a:extLst>
                </a:gridCol>
              </a:tblGrid>
              <a:tr h="370840">
                <a:tc>
                  <a:txBody>
                    <a:bodyPr/>
                    <a:lstStyle/>
                    <a:p>
                      <a:pPr algn="ctr"/>
                      <a:r>
                        <a:rPr lang="en-US" dirty="0"/>
                        <a:t>command / method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a:t>difference()</a:t>
                      </a:r>
                    </a:p>
                  </a:txBody>
                  <a:tcPr/>
                </a:tc>
                <a:tc>
                  <a:txBody>
                    <a:bodyPr/>
                    <a:lstStyle/>
                    <a:p>
                      <a:r>
                        <a:rPr lang="en-US" dirty="0"/>
                        <a:t>Returns the difference of two or more sets as a new set.</a:t>
                      </a:r>
                    </a:p>
                  </a:txBody>
                  <a:tcPr/>
                </a:tc>
                <a:extLst>
                  <a:ext uri="{0D108BD9-81ED-4DB2-BD59-A6C34878D82A}">
                    <a16:rowId xmlns:a16="http://schemas.microsoft.com/office/drawing/2014/main" val="10001"/>
                  </a:ext>
                </a:extLst>
              </a:tr>
              <a:tr h="370840">
                <a:tc>
                  <a:txBody>
                    <a:bodyPr/>
                    <a:lstStyle/>
                    <a:p>
                      <a:r>
                        <a:rPr lang="en-US" dirty="0"/>
                        <a:t>intersection()</a:t>
                      </a:r>
                    </a:p>
                  </a:txBody>
                  <a:tcPr/>
                </a:tc>
                <a:tc>
                  <a:txBody>
                    <a:bodyPr/>
                    <a:lstStyle/>
                    <a:p>
                      <a:r>
                        <a:rPr lang="en-US" dirty="0"/>
                        <a:t>Returns the intersection of two sets as a new set.</a:t>
                      </a:r>
                    </a:p>
                  </a:txBody>
                  <a:tcPr/>
                </a:tc>
                <a:extLst>
                  <a:ext uri="{0D108BD9-81ED-4DB2-BD59-A6C34878D82A}">
                    <a16:rowId xmlns:a16="http://schemas.microsoft.com/office/drawing/2014/main" val="10002"/>
                  </a:ext>
                </a:extLst>
              </a:tr>
              <a:tr h="370840">
                <a:tc>
                  <a:txBody>
                    <a:bodyPr/>
                    <a:lstStyle/>
                    <a:p>
                      <a:r>
                        <a:rPr lang="en-US" dirty="0" err="1"/>
                        <a:t>isdisjoint</a:t>
                      </a:r>
                      <a:r>
                        <a:rPr lang="en-US" dirty="0"/>
                        <a:t>()</a:t>
                      </a:r>
                    </a:p>
                  </a:txBody>
                  <a:tcPr/>
                </a:tc>
                <a:tc>
                  <a:txBody>
                    <a:bodyPr/>
                    <a:lstStyle/>
                    <a:p>
                      <a:r>
                        <a:rPr lang="en-US" dirty="0"/>
                        <a:t>Test intersection and returns True if</a:t>
                      </a:r>
                      <a:r>
                        <a:rPr lang="en-US" baseline="0" dirty="0"/>
                        <a:t> both sets have no common elements.</a:t>
                      </a:r>
                      <a:endParaRPr lang="en-US" dirty="0"/>
                    </a:p>
                  </a:txBody>
                  <a:tcPr/>
                </a:tc>
                <a:extLst>
                  <a:ext uri="{0D108BD9-81ED-4DB2-BD59-A6C34878D82A}">
                    <a16:rowId xmlns:a16="http://schemas.microsoft.com/office/drawing/2014/main" val="10003"/>
                  </a:ext>
                </a:extLst>
              </a:tr>
              <a:tr h="370840">
                <a:tc>
                  <a:txBody>
                    <a:bodyPr/>
                    <a:lstStyle/>
                    <a:p>
                      <a:r>
                        <a:rPr lang="en-US" dirty="0" err="1"/>
                        <a:t>issubset</a:t>
                      </a:r>
                      <a:r>
                        <a:rPr lang="en-US" dirty="0"/>
                        <a:t>()</a:t>
                      </a:r>
                    </a:p>
                  </a:txBody>
                  <a:tcPr/>
                </a:tc>
                <a:tc>
                  <a:txBody>
                    <a:bodyPr/>
                    <a:lstStyle/>
                    <a:p>
                      <a:r>
                        <a:rPr lang="en-US" dirty="0"/>
                        <a:t>Returns True if another set contains this set.</a:t>
                      </a:r>
                    </a:p>
                  </a:txBody>
                  <a:tcPr/>
                </a:tc>
                <a:extLst>
                  <a:ext uri="{0D108BD9-81ED-4DB2-BD59-A6C34878D82A}">
                    <a16:rowId xmlns:a16="http://schemas.microsoft.com/office/drawing/2014/main" val="10004"/>
                  </a:ext>
                </a:extLst>
              </a:tr>
              <a:tr h="370840">
                <a:tc>
                  <a:txBody>
                    <a:bodyPr/>
                    <a:lstStyle/>
                    <a:p>
                      <a:r>
                        <a:rPr lang="en-US" dirty="0" err="1"/>
                        <a:t>issuperset</a:t>
                      </a:r>
                      <a:r>
                        <a:rPr lang="en-US" dirty="0"/>
                        <a:t>()</a:t>
                      </a:r>
                    </a:p>
                  </a:txBody>
                  <a:tcPr/>
                </a:tc>
                <a:tc>
                  <a:txBody>
                    <a:bodyPr/>
                    <a:lstStyle/>
                    <a:p>
                      <a:r>
                        <a:rPr lang="en-US" dirty="0"/>
                        <a:t>Returns True if this set is contained in another set.</a:t>
                      </a:r>
                    </a:p>
                  </a:txBody>
                  <a:tcPr/>
                </a:tc>
                <a:extLst>
                  <a:ext uri="{0D108BD9-81ED-4DB2-BD59-A6C34878D82A}">
                    <a16:rowId xmlns:a16="http://schemas.microsoft.com/office/drawing/2014/main" val="10005"/>
                  </a:ext>
                </a:extLst>
              </a:tr>
              <a:tr h="370840">
                <a:tc>
                  <a:txBody>
                    <a:bodyPr/>
                    <a:lstStyle/>
                    <a:p>
                      <a:r>
                        <a:rPr lang="en-US" dirty="0"/>
                        <a:t>union()</a:t>
                      </a:r>
                    </a:p>
                  </a:txBody>
                  <a:tcPr/>
                </a:tc>
                <a:tc>
                  <a:txBody>
                    <a:bodyPr/>
                    <a:lstStyle/>
                    <a:p>
                      <a:r>
                        <a:rPr lang="en-US" dirty="0"/>
                        <a:t>Returns the union of sets in a new set.</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uFillTx/>
              </a:rPr>
              <a:t>26</a:t>
            </a:fld>
            <a:endParaRPr lang="en-US" dirty="0">
              <a:uFillTx/>
            </a:endParaRPr>
          </a:p>
        </p:txBody>
      </p:sp>
    </p:spTree>
    <p:extLst>
      <p:ext uri="{BB962C8B-B14F-4D97-AF65-F5344CB8AC3E}">
        <p14:creationId xmlns:p14="http://schemas.microsoft.com/office/powerpoint/2010/main" val="321195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Python set commands and methods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40875593"/>
              </p:ext>
            </p:extLst>
          </p:nvPr>
        </p:nvGraphicFramePr>
        <p:xfrm>
          <a:off x="1103313" y="2052638"/>
          <a:ext cx="8947150" cy="303276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0000"/>
                    </a:ext>
                  </a:extLst>
                </a:gridCol>
                <a:gridCol w="4473575">
                  <a:extLst>
                    <a:ext uri="{9D8B030D-6E8A-4147-A177-3AD203B41FA5}">
                      <a16:colId xmlns:a16="http://schemas.microsoft.com/office/drawing/2014/main" val="20001"/>
                    </a:ext>
                  </a:extLst>
                </a:gridCol>
              </a:tblGrid>
              <a:tr h="370840">
                <a:tc>
                  <a:txBody>
                    <a:bodyPr/>
                    <a:lstStyle/>
                    <a:p>
                      <a:pPr algn="ctr"/>
                      <a:r>
                        <a:rPr lang="en-US" dirty="0"/>
                        <a:t>command / method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err="1"/>
                        <a:t>len</a:t>
                      </a:r>
                      <a:r>
                        <a:rPr lang="en-US" dirty="0"/>
                        <a:t>()</a:t>
                      </a:r>
                    </a:p>
                  </a:txBody>
                  <a:tcPr/>
                </a:tc>
                <a:tc>
                  <a:txBody>
                    <a:bodyPr/>
                    <a:lstStyle/>
                    <a:p>
                      <a:r>
                        <a:rPr lang="en-US" dirty="0"/>
                        <a:t>Returns the cardinality – the number of items in the set.</a:t>
                      </a:r>
                    </a:p>
                  </a:txBody>
                  <a:tcPr/>
                </a:tc>
                <a:extLst>
                  <a:ext uri="{0D108BD9-81ED-4DB2-BD59-A6C34878D82A}">
                    <a16:rowId xmlns:a16="http://schemas.microsoft.com/office/drawing/2014/main" val="10001"/>
                  </a:ext>
                </a:extLst>
              </a:tr>
              <a:tr h="370840">
                <a:tc>
                  <a:txBody>
                    <a:bodyPr/>
                    <a:lstStyle/>
                    <a:p>
                      <a:r>
                        <a:rPr lang="en-US" dirty="0"/>
                        <a:t>max()</a:t>
                      </a:r>
                    </a:p>
                  </a:txBody>
                  <a:tcPr/>
                </a:tc>
                <a:tc>
                  <a:txBody>
                    <a:bodyPr/>
                    <a:lstStyle/>
                    <a:p>
                      <a:r>
                        <a:rPr lang="en-US" dirty="0"/>
                        <a:t>Returns the largest item in the set.</a:t>
                      </a:r>
                    </a:p>
                  </a:txBody>
                  <a:tcPr/>
                </a:tc>
                <a:extLst>
                  <a:ext uri="{0D108BD9-81ED-4DB2-BD59-A6C34878D82A}">
                    <a16:rowId xmlns:a16="http://schemas.microsoft.com/office/drawing/2014/main" val="10002"/>
                  </a:ext>
                </a:extLst>
              </a:tr>
              <a:tr h="370840">
                <a:tc>
                  <a:txBody>
                    <a:bodyPr/>
                    <a:lstStyle/>
                    <a:p>
                      <a:r>
                        <a:rPr lang="en-US" dirty="0"/>
                        <a:t>min()</a:t>
                      </a:r>
                    </a:p>
                  </a:txBody>
                  <a:tcPr/>
                </a:tc>
                <a:tc>
                  <a:txBody>
                    <a:bodyPr/>
                    <a:lstStyle/>
                    <a:p>
                      <a:r>
                        <a:rPr lang="en-US" dirty="0"/>
                        <a:t>Returns the</a:t>
                      </a:r>
                      <a:r>
                        <a:rPr lang="en-US" baseline="0" dirty="0"/>
                        <a:t> smallest item in the set.</a:t>
                      </a:r>
                      <a:endParaRPr lang="en-US" dirty="0"/>
                    </a:p>
                  </a:txBody>
                  <a:tcPr/>
                </a:tc>
                <a:extLst>
                  <a:ext uri="{0D108BD9-81ED-4DB2-BD59-A6C34878D82A}">
                    <a16:rowId xmlns:a16="http://schemas.microsoft.com/office/drawing/2014/main" val="10003"/>
                  </a:ext>
                </a:extLst>
              </a:tr>
              <a:tr h="370840">
                <a:tc>
                  <a:txBody>
                    <a:bodyPr/>
                    <a:lstStyle/>
                    <a:p>
                      <a:r>
                        <a:rPr lang="en-US" dirty="0"/>
                        <a:t>sorted()</a:t>
                      </a:r>
                    </a:p>
                  </a:txBody>
                  <a:tcPr/>
                </a:tc>
                <a:tc>
                  <a:txBody>
                    <a:bodyPr/>
                    <a:lstStyle/>
                    <a:p>
                      <a:r>
                        <a:rPr lang="en-US" dirty="0"/>
                        <a:t>Returns a new sorted list from elements in the set.</a:t>
                      </a:r>
                    </a:p>
                  </a:txBody>
                  <a:tcPr/>
                </a:tc>
                <a:extLst>
                  <a:ext uri="{0D108BD9-81ED-4DB2-BD59-A6C34878D82A}">
                    <a16:rowId xmlns:a16="http://schemas.microsoft.com/office/drawing/2014/main" val="10004"/>
                  </a:ext>
                </a:extLst>
              </a:tr>
              <a:tr h="370840">
                <a:tc>
                  <a:txBody>
                    <a:bodyPr/>
                    <a:lstStyle/>
                    <a:p>
                      <a:r>
                        <a:rPr lang="en-US" dirty="0"/>
                        <a:t>sum()</a:t>
                      </a:r>
                    </a:p>
                  </a:txBody>
                  <a:tcPr/>
                </a:tc>
                <a:tc>
                  <a:txBody>
                    <a:bodyPr/>
                    <a:lstStyle/>
                    <a:p>
                      <a:r>
                        <a:rPr lang="en-US" dirty="0"/>
                        <a:t>Returns the sum of all elements in the set.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uFillTx/>
              </a:rPr>
              <a:t>27</a:t>
            </a:fld>
            <a:endParaRPr lang="en-US" dirty="0">
              <a:uFillTx/>
            </a:endParaRPr>
          </a:p>
        </p:txBody>
      </p:sp>
    </p:spTree>
    <p:extLst>
      <p:ext uri="{BB962C8B-B14F-4D97-AF65-F5344CB8AC3E}">
        <p14:creationId xmlns:p14="http://schemas.microsoft.com/office/powerpoint/2010/main" val="188813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through elements</a:t>
            </a:r>
          </a:p>
        </p:txBody>
      </p:sp>
      <p:sp>
        <p:nvSpPr>
          <p:cNvPr id="3" name="Text Placeholder 2"/>
          <p:cNvSpPr>
            <a:spLocks noGrp="1"/>
          </p:cNvSpPr>
          <p:nvPr>
            <p:ph type="body" idx="1"/>
          </p:nvPr>
        </p:nvSpPr>
        <p:spPr/>
        <p:txBody>
          <a:bodyPr/>
          <a:lstStyle/>
          <a:p>
            <a:r>
              <a:rPr lang="en-US" dirty="0"/>
              <a:t>FOR Loop</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28</a:t>
            </a:fld>
            <a:endParaRPr lang="en-US" dirty="0">
              <a:uFillTx/>
            </a:endParaRPr>
          </a:p>
        </p:txBody>
      </p:sp>
    </p:spTree>
    <p:extLst>
      <p:ext uri="{BB962C8B-B14F-4D97-AF65-F5344CB8AC3E}">
        <p14:creationId xmlns:p14="http://schemas.microsoft.com/office/powerpoint/2010/main" val="2878915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a:bodyPr>
          <a:lstStyle/>
          <a:p>
            <a:r>
              <a:rPr lang="en-US" dirty="0"/>
              <a:t>In the previous practical lesson we introduced </a:t>
            </a:r>
            <a:r>
              <a:rPr lang="en-US" b="1" dirty="0"/>
              <a:t>WHILE</a:t>
            </a:r>
            <a:r>
              <a:rPr lang="en-US" dirty="0"/>
              <a:t> loop.</a:t>
            </a:r>
          </a:p>
          <a:p>
            <a:r>
              <a:rPr lang="en-US" dirty="0"/>
              <a:t>With </a:t>
            </a:r>
            <a:r>
              <a:rPr lang="en-US" b="1" dirty="0"/>
              <a:t>WHILE</a:t>
            </a:r>
            <a:r>
              <a:rPr lang="en-US" dirty="0"/>
              <a:t> loop we create cycles in algorithm that repeat while the condition is true.</a:t>
            </a:r>
          </a:p>
          <a:p>
            <a:endParaRPr lang="en-US" dirty="0"/>
          </a:p>
          <a:p>
            <a:r>
              <a:rPr lang="en-US" b="1" dirty="0">
                <a:solidFill>
                  <a:srgbClr val="FFC000"/>
                </a:solidFill>
              </a:rPr>
              <a:t>FOR</a:t>
            </a:r>
            <a:r>
              <a:rPr lang="en-US" dirty="0">
                <a:solidFill>
                  <a:srgbClr val="FFC000"/>
                </a:solidFill>
              </a:rPr>
              <a:t> </a:t>
            </a:r>
            <a:r>
              <a:rPr lang="en-US" dirty="0"/>
              <a:t>loop also creates cyclic structure, but unlike WHILE loop, </a:t>
            </a:r>
            <a:r>
              <a:rPr lang="en-US" b="1" dirty="0"/>
              <a:t>repeats</a:t>
            </a:r>
            <a:r>
              <a:rPr lang="en-US" dirty="0"/>
              <a:t> one block of steps </a:t>
            </a:r>
            <a:r>
              <a:rPr lang="en-US" b="1" u="sng" dirty="0"/>
              <a:t>fixed number of times</a:t>
            </a:r>
            <a:r>
              <a:rPr lang="en-US" dirty="0"/>
              <a:t>.</a:t>
            </a:r>
          </a:p>
          <a:p>
            <a:endParaRPr lang="en-US" dirty="0"/>
          </a:p>
          <a:p>
            <a:r>
              <a:rPr lang="en-US" b="1" dirty="0">
                <a:solidFill>
                  <a:srgbClr val="FFC000"/>
                </a:solidFill>
              </a:rPr>
              <a:t>FOR</a:t>
            </a:r>
            <a:r>
              <a:rPr lang="en-US" dirty="0">
                <a:solidFill>
                  <a:srgbClr val="FFC000"/>
                </a:solidFill>
              </a:rPr>
              <a:t> </a:t>
            </a:r>
            <a:r>
              <a:rPr lang="en-US" dirty="0"/>
              <a:t>loop is typically used </a:t>
            </a:r>
            <a:r>
              <a:rPr lang="en-US" b="1" dirty="0"/>
              <a:t>to iterate over a </a:t>
            </a:r>
            <a:r>
              <a:rPr lang="en-US" b="1" u="sng" dirty="0"/>
              <a:t>sequence</a:t>
            </a:r>
            <a:r>
              <a:rPr lang="en-US"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29</a:t>
            </a:fld>
            <a:endParaRPr lang="en-US" dirty="0">
              <a:uFillTx/>
            </a:endParaRPr>
          </a:p>
        </p:txBody>
      </p:sp>
    </p:spTree>
    <p:extLst>
      <p:ext uri="{BB962C8B-B14F-4D97-AF65-F5344CB8AC3E}">
        <p14:creationId xmlns:p14="http://schemas.microsoft.com/office/powerpoint/2010/main" val="269562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a:noFill/>
        </p:spPr>
        <p:txBody>
          <a:bodyPr/>
          <a:lstStyle/>
          <a:p>
            <a:r>
              <a:rPr lang="en-US" sz="2800" dirty="0"/>
              <a:t>Overview of this lesson:</a:t>
            </a:r>
            <a:br>
              <a:rPr lang="en-US" dirty="0"/>
            </a:br>
            <a:r>
              <a:rPr lang="en-US" dirty="0"/>
              <a:t>	</a:t>
            </a:r>
            <a:r>
              <a:rPr lang="en-US" sz="4000" dirty="0"/>
              <a:t>Sets in Python and cyclic algorithms</a:t>
            </a:r>
            <a:endParaRPr lang="en-US" sz="2800" dirty="0"/>
          </a:p>
        </p:txBody>
      </p:sp>
      <p:sp>
        <p:nvSpPr>
          <p:cNvPr id="3" name="Tijdelijke aanduiding voor inhoud 2"/>
          <p:cNvSpPr>
            <a:spLocks noGrp="1"/>
          </p:cNvSpPr>
          <p:nvPr>
            <p:ph idx="1"/>
          </p:nvPr>
        </p:nvSpPr>
        <p:spPr>
          <a:xfrm>
            <a:off x="785827" y="2207921"/>
            <a:ext cx="9985812" cy="3842687"/>
          </a:xfrm>
        </p:spPr>
        <p:txBody>
          <a:bodyPr>
            <a:normAutofit lnSpcReduction="10000"/>
          </a:bodyPr>
          <a:lstStyle/>
          <a:p>
            <a:r>
              <a:rPr lang="en-US" dirty="0"/>
              <a:t>Learning objectives:</a:t>
            </a:r>
          </a:p>
          <a:p>
            <a:pPr lvl="1"/>
            <a:r>
              <a:rPr lang="en-US" dirty="0"/>
              <a:t>Learn how to use sets in Python.</a:t>
            </a:r>
          </a:p>
          <a:p>
            <a:pPr lvl="1"/>
            <a:r>
              <a:rPr lang="en-US" dirty="0"/>
              <a:t>Learn about string and tuple types as immutable sequences.</a:t>
            </a:r>
          </a:p>
          <a:p>
            <a:pPr lvl="1"/>
            <a:r>
              <a:rPr lang="en-US" dirty="0"/>
              <a:t>Learn about for loop, ranges, iterations, indexes.</a:t>
            </a:r>
          </a:p>
          <a:p>
            <a:pPr lvl="1"/>
            <a:endParaRPr lang="en-US" dirty="0"/>
          </a:p>
          <a:p>
            <a:r>
              <a:rPr lang="en-US" dirty="0"/>
              <a:t>At the end of the lesson a student should be able to:</a:t>
            </a:r>
          </a:p>
          <a:p>
            <a:pPr lvl="1"/>
            <a:r>
              <a:rPr lang="en-US" dirty="0"/>
              <a:t>Use sets and set operations in Python.</a:t>
            </a:r>
          </a:p>
          <a:p>
            <a:pPr lvl="1"/>
            <a:r>
              <a:rPr lang="en-US" dirty="0"/>
              <a:t>Use for loops and indexes to access elements of immutable sequences.</a:t>
            </a:r>
          </a:p>
          <a:p>
            <a:pPr lvl="1"/>
            <a:r>
              <a:rPr lang="en-US" dirty="0"/>
              <a:t>Solve programming problems that require the use of sets / strings / tuples with cycles and indexing.</a:t>
            </a:r>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3</a:t>
            </a:fld>
            <a:endParaRPr lang="en-US" dirty="0">
              <a:uFillTx/>
            </a:endParaRPr>
          </a:p>
        </p:txBody>
      </p:sp>
    </p:spTree>
    <p:extLst>
      <p:ext uri="{BB962C8B-B14F-4D97-AF65-F5344CB8AC3E}">
        <p14:creationId xmlns:p14="http://schemas.microsoft.com/office/powerpoint/2010/main" val="1533229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 Python syntax</a:t>
            </a:r>
          </a:p>
        </p:txBody>
      </p:sp>
      <p:sp>
        <p:nvSpPr>
          <p:cNvPr id="3" name="Content Placeholder 2"/>
          <p:cNvSpPr>
            <a:spLocks noGrp="1"/>
          </p:cNvSpPr>
          <p:nvPr>
            <p:ph idx="1"/>
          </p:nvPr>
        </p:nvSpPr>
        <p:spPr/>
        <p:txBody>
          <a:bodyPr/>
          <a:lstStyle/>
          <a:p>
            <a:r>
              <a:rPr lang="en-US" dirty="0"/>
              <a:t>Let’s take a closer look:</a:t>
            </a:r>
          </a:p>
          <a:p>
            <a:pPr marL="0" indent="0">
              <a:buNone/>
            </a:pPr>
            <a:r>
              <a:rPr lang="en-US" sz="3200" b="1" dirty="0">
                <a:solidFill>
                  <a:srgbClr val="92D050"/>
                </a:solidFill>
              </a:rPr>
              <a:t>	</a:t>
            </a:r>
            <a:r>
              <a:rPr lang="en-US" sz="3200" b="1" dirty="0">
                <a:solidFill>
                  <a:srgbClr val="FFC000"/>
                </a:solidFill>
              </a:rPr>
              <a:t>for </a:t>
            </a:r>
            <a:r>
              <a:rPr lang="en-US" sz="3200" i="1" dirty="0">
                <a:solidFill>
                  <a:srgbClr val="00B0F0"/>
                </a:solidFill>
              </a:rPr>
              <a:t>iterator</a:t>
            </a:r>
            <a:r>
              <a:rPr lang="en-US" sz="3200" b="1" dirty="0">
                <a:solidFill>
                  <a:srgbClr val="FFC000"/>
                </a:solidFill>
              </a:rPr>
              <a:t> in </a:t>
            </a:r>
            <a:r>
              <a:rPr lang="en-US" sz="3200" b="1" i="1" dirty="0">
                <a:solidFill>
                  <a:srgbClr val="FF0000"/>
                </a:solidFill>
              </a:rPr>
              <a:t>sequence</a:t>
            </a:r>
            <a:r>
              <a:rPr lang="en-US" sz="3200" b="1" dirty="0">
                <a:solidFill>
                  <a:srgbClr val="FFC000"/>
                </a:solidFill>
              </a:rPr>
              <a:t>:</a:t>
            </a:r>
            <a:endParaRPr lang="en-US" sz="3200" b="1" i="1" dirty="0">
              <a:solidFill>
                <a:srgbClr val="FF0000"/>
              </a:solidFill>
            </a:endParaRPr>
          </a:p>
          <a:p>
            <a:pPr marL="0" indent="0">
              <a:buNone/>
            </a:pPr>
            <a:r>
              <a:rPr lang="en-US" sz="3200" dirty="0">
                <a:solidFill>
                  <a:srgbClr val="00B0F0"/>
                </a:solidFill>
              </a:rPr>
              <a:t>		</a:t>
            </a:r>
            <a:r>
              <a:rPr lang="en-US" sz="3200" i="1" dirty="0">
                <a:solidFill>
                  <a:srgbClr val="92D050"/>
                </a:solidFill>
              </a:rPr>
              <a:t>statement(s)</a:t>
            </a:r>
          </a:p>
          <a:p>
            <a:pPr marL="0" indent="0">
              <a:buNone/>
            </a:pPr>
            <a:endParaRPr lang="en-US" sz="3200" dirty="0"/>
          </a:p>
          <a:p>
            <a:pPr marL="0" indent="0">
              <a:buNone/>
            </a:pPr>
            <a:r>
              <a:rPr lang="en-US" sz="3200" dirty="0"/>
              <a:t>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30</a:t>
            </a:fld>
            <a:endParaRPr lang="en-US" dirty="0">
              <a:uFillTx/>
            </a:endParaRPr>
          </a:p>
        </p:txBody>
      </p:sp>
      <p:sp>
        <p:nvSpPr>
          <p:cNvPr id="5" name="TextBox 4"/>
          <p:cNvSpPr txBox="1"/>
          <p:nvPr/>
        </p:nvSpPr>
        <p:spPr>
          <a:xfrm>
            <a:off x="741690" y="5650961"/>
            <a:ext cx="5753498" cy="338554"/>
          </a:xfrm>
          <a:prstGeom prst="rect">
            <a:avLst/>
          </a:prstGeom>
        </p:spPr>
        <p:txBody>
          <a:bodyPr wrap="none" rtlCol="0">
            <a:spAutoFit/>
          </a:bodyPr>
          <a:lstStyle/>
          <a:p>
            <a:r>
              <a:rPr lang="en-US" sz="1600" dirty="0">
                <a:solidFill>
                  <a:srgbClr val="FFC000"/>
                </a:solidFill>
              </a:rPr>
              <a:t>This is the keyword that tells Python we are using for loop.</a:t>
            </a:r>
          </a:p>
        </p:txBody>
      </p:sp>
      <p:sp>
        <p:nvSpPr>
          <p:cNvPr id="7" name="TextBox 6"/>
          <p:cNvSpPr txBox="1"/>
          <p:nvPr/>
        </p:nvSpPr>
        <p:spPr>
          <a:xfrm>
            <a:off x="4746779" y="1160545"/>
            <a:ext cx="4939173" cy="584775"/>
          </a:xfrm>
          <a:prstGeom prst="rect">
            <a:avLst/>
          </a:prstGeom>
        </p:spPr>
        <p:txBody>
          <a:bodyPr wrap="none" rtlCol="0">
            <a:spAutoFit/>
          </a:bodyPr>
          <a:lstStyle/>
          <a:p>
            <a:r>
              <a:rPr lang="en-US" sz="1600" dirty="0">
                <a:solidFill>
                  <a:srgbClr val="00B0F0"/>
                </a:solidFill>
              </a:rPr>
              <a:t>This is an iterator that will be assigned one</a:t>
            </a:r>
          </a:p>
          <a:p>
            <a:r>
              <a:rPr lang="en-US" sz="1600" dirty="0">
                <a:solidFill>
                  <a:srgbClr val="00B0F0"/>
                </a:solidFill>
              </a:rPr>
              <a:t>element from the </a:t>
            </a:r>
            <a:r>
              <a:rPr lang="en-US" sz="1600" dirty="0">
                <a:solidFill>
                  <a:schemeClr val="accent1">
                    <a:lumMod val="20000"/>
                    <a:lumOff val="80000"/>
                  </a:schemeClr>
                </a:solidFill>
              </a:rPr>
              <a:t>sequence </a:t>
            </a:r>
            <a:r>
              <a:rPr lang="en-US" sz="1600" dirty="0">
                <a:solidFill>
                  <a:srgbClr val="00B0F0"/>
                </a:solidFill>
              </a:rPr>
              <a:t>with each iteration.</a:t>
            </a:r>
          </a:p>
        </p:txBody>
      </p:sp>
      <p:sp>
        <p:nvSpPr>
          <p:cNvPr id="8" name="TextBox 7"/>
          <p:cNvSpPr txBox="1"/>
          <p:nvPr/>
        </p:nvSpPr>
        <p:spPr>
          <a:xfrm>
            <a:off x="4754442" y="4675977"/>
            <a:ext cx="5598097" cy="830997"/>
          </a:xfrm>
          <a:prstGeom prst="rect">
            <a:avLst/>
          </a:prstGeom>
        </p:spPr>
        <p:txBody>
          <a:bodyPr wrap="square" rtlCol="0">
            <a:spAutoFit/>
          </a:bodyPr>
          <a:lstStyle/>
          <a:p>
            <a:r>
              <a:rPr lang="en-US" sz="1600" dirty="0">
                <a:solidFill>
                  <a:srgbClr val="92D050"/>
                </a:solidFill>
              </a:rPr>
              <a:t>One or more program statements.</a:t>
            </a:r>
          </a:p>
          <a:p>
            <a:r>
              <a:rPr lang="en-US" sz="1600" dirty="0">
                <a:solidFill>
                  <a:srgbClr val="92D050"/>
                </a:solidFill>
              </a:rPr>
              <a:t>It is these statements that will be executed</a:t>
            </a:r>
          </a:p>
          <a:p>
            <a:r>
              <a:rPr lang="en-US" sz="1600" dirty="0">
                <a:solidFill>
                  <a:srgbClr val="92D050"/>
                </a:solidFill>
              </a:rPr>
              <a:t>	for every element in the </a:t>
            </a:r>
            <a:r>
              <a:rPr lang="en-US" sz="1600" dirty="0">
                <a:solidFill>
                  <a:schemeClr val="accent1">
                    <a:lumMod val="20000"/>
                    <a:lumOff val="80000"/>
                  </a:schemeClr>
                </a:solidFill>
              </a:rPr>
              <a:t>sequence</a:t>
            </a:r>
            <a:r>
              <a:rPr lang="en-US" sz="1600" dirty="0">
                <a:solidFill>
                  <a:srgbClr val="92D050"/>
                </a:solidFill>
              </a:rPr>
              <a:t>.</a:t>
            </a:r>
          </a:p>
        </p:txBody>
      </p:sp>
      <p:cxnSp>
        <p:nvCxnSpPr>
          <p:cNvPr id="10" name="Straight Arrow Connector 9"/>
          <p:cNvCxnSpPr/>
          <p:nvPr/>
        </p:nvCxnSpPr>
        <p:spPr>
          <a:xfrm flipV="1">
            <a:off x="1409700" y="3118981"/>
            <a:ext cx="481730" cy="2273097"/>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016146" y="3774449"/>
            <a:ext cx="1468172" cy="1082912"/>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3582444" y="1652690"/>
            <a:ext cx="1152393" cy="994158"/>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
        <p:nvSpPr>
          <p:cNvPr id="20" name="TextBox 19"/>
          <p:cNvSpPr txBox="1"/>
          <p:nvPr/>
        </p:nvSpPr>
        <p:spPr>
          <a:xfrm>
            <a:off x="6187879" y="1956389"/>
            <a:ext cx="3583032" cy="338554"/>
          </a:xfrm>
          <a:prstGeom prst="rect">
            <a:avLst/>
          </a:prstGeom>
        </p:spPr>
        <p:txBody>
          <a:bodyPr wrap="none" rtlCol="0">
            <a:spAutoFit/>
          </a:bodyPr>
          <a:lstStyle/>
          <a:p>
            <a:r>
              <a:rPr lang="en-US" sz="1600" b="1" dirty="0">
                <a:solidFill>
                  <a:srgbClr val="FFC000"/>
                </a:solidFill>
              </a:rPr>
              <a:t>iterator is followed by keyword ‘in’</a:t>
            </a:r>
            <a:endParaRPr lang="en-US" sz="1600" dirty="0">
              <a:solidFill>
                <a:srgbClr val="FFC000"/>
              </a:solidFill>
            </a:endParaRPr>
          </a:p>
        </p:txBody>
      </p:sp>
      <p:cxnSp>
        <p:nvCxnSpPr>
          <p:cNvPr id="23" name="Straight Arrow Connector 22"/>
          <p:cNvCxnSpPr/>
          <p:nvPr/>
        </p:nvCxnSpPr>
        <p:spPr>
          <a:xfrm flipH="1">
            <a:off x="4158640" y="2112131"/>
            <a:ext cx="1929009" cy="534717"/>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
        <p:nvSpPr>
          <p:cNvPr id="15" name="TextBox 14"/>
          <p:cNvSpPr txBox="1"/>
          <p:nvPr/>
        </p:nvSpPr>
        <p:spPr>
          <a:xfrm>
            <a:off x="6208457" y="3797434"/>
            <a:ext cx="4144083" cy="338554"/>
          </a:xfrm>
          <a:prstGeom prst="rect">
            <a:avLst/>
          </a:prstGeom>
          <a:solidFill>
            <a:schemeClr val="tx1"/>
          </a:solidFill>
        </p:spPr>
        <p:txBody>
          <a:bodyPr wrap="none" rtlCol="0">
            <a:spAutoFit/>
          </a:bodyPr>
          <a:lstStyle/>
          <a:p>
            <a:r>
              <a:rPr lang="en-US" sz="1600" b="1" dirty="0">
                <a:solidFill>
                  <a:srgbClr val="FF0000"/>
                </a:solidFill>
              </a:rPr>
              <a:t>some sequence we want to iterate over</a:t>
            </a:r>
            <a:endParaRPr lang="en-US" sz="1600" dirty="0">
              <a:solidFill>
                <a:srgbClr val="FF0000"/>
              </a:solidFill>
            </a:endParaRPr>
          </a:p>
        </p:txBody>
      </p:sp>
      <p:cxnSp>
        <p:nvCxnSpPr>
          <p:cNvPr id="16" name="Straight Arrow Connector 15"/>
          <p:cNvCxnSpPr/>
          <p:nvPr/>
        </p:nvCxnSpPr>
        <p:spPr>
          <a:xfrm flipH="1" flipV="1">
            <a:off x="5098093" y="2977936"/>
            <a:ext cx="989556" cy="956616"/>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
        <p:nvSpPr>
          <p:cNvPr id="21" name="TextBox 20"/>
          <p:cNvSpPr txBox="1"/>
          <p:nvPr/>
        </p:nvSpPr>
        <p:spPr>
          <a:xfrm>
            <a:off x="7333303" y="2632248"/>
            <a:ext cx="3788217" cy="338554"/>
          </a:xfrm>
          <a:prstGeom prst="rect">
            <a:avLst/>
          </a:prstGeom>
        </p:spPr>
        <p:txBody>
          <a:bodyPr wrap="none" rtlCol="0">
            <a:spAutoFit/>
          </a:bodyPr>
          <a:lstStyle/>
          <a:p>
            <a:r>
              <a:rPr lang="en-US" sz="1600" b="1" dirty="0">
                <a:solidFill>
                  <a:srgbClr val="FFC000"/>
                </a:solidFill>
              </a:rPr>
              <a:t>for statement must be closed with ‘:’</a:t>
            </a:r>
            <a:endParaRPr lang="en-US" sz="1600" dirty="0">
              <a:solidFill>
                <a:srgbClr val="FFC000"/>
              </a:solidFill>
            </a:endParaRPr>
          </a:p>
        </p:txBody>
      </p:sp>
      <p:cxnSp>
        <p:nvCxnSpPr>
          <p:cNvPr id="22" name="Straight Arrow Connector 21"/>
          <p:cNvCxnSpPr/>
          <p:nvPr/>
        </p:nvCxnSpPr>
        <p:spPr>
          <a:xfrm flipH="1">
            <a:off x="6418684" y="2834932"/>
            <a:ext cx="883923" cy="640"/>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149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3"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6"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1+#ppt_w/2"/>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6"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1+#ppt_w/2"/>
                                          </p:val>
                                        </p:tav>
                                        <p:tav tm="100000">
                                          <p:val>
                                            <p:strVal val="#ppt_x"/>
                                          </p:val>
                                        </p:tav>
                                      </p:tavLst>
                                    </p:anim>
                                    <p:anim calcmode="lin" valueType="num">
                                      <p:cBhvr additive="base">
                                        <p:cTn id="52" dur="500" fill="hold"/>
                                        <p:tgtEl>
                                          <p:spTgt spid="22"/>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6"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1+#ppt_w/2"/>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ntr" presetSubtype="2"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1+#ppt_w/2"/>
                                          </p:val>
                                        </p:tav>
                                        <p:tav tm="100000">
                                          <p:val>
                                            <p:strVal val="#ppt_x"/>
                                          </p:val>
                                        </p:tav>
                                      </p:tavLst>
                                    </p:anim>
                                    <p:anim calcmode="lin" valueType="num">
                                      <p:cBhvr additive="base">
                                        <p:cTn id="6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0" grpId="0"/>
      <p:bldP spid="15"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 flowchart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653" y="1468741"/>
            <a:ext cx="5171337" cy="4891116"/>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31</a:t>
            </a:fld>
            <a:endParaRPr lang="en-US" dirty="0">
              <a:uFillTx/>
            </a:endParaRPr>
          </a:p>
        </p:txBody>
      </p:sp>
      <p:sp>
        <p:nvSpPr>
          <p:cNvPr id="6" name="Rectangle 5"/>
          <p:cNvSpPr/>
          <p:nvPr/>
        </p:nvSpPr>
        <p:spPr>
          <a:xfrm>
            <a:off x="1055809" y="2592733"/>
            <a:ext cx="4935557" cy="2536072"/>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Rounded Rectangle 6"/>
          <p:cNvSpPr/>
          <p:nvPr/>
        </p:nvSpPr>
        <p:spPr>
          <a:xfrm>
            <a:off x="1663589" y="2723293"/>
            <a:ext cx="3317843" cy="687818"/>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8" name="Rounded Rectangle 7"/>
          <p:cNvSpPr/>
          <p:nvPr/>
        </p:nvSpPr>
        <p:spPr>
          <a:xfrm>
            <a:off x="1631096" y="3503363"/>
            <a:ext cx="3350336" cy="881030"/>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5885171" y="1848962"/>
            <a:ext cx="1590804" cy="713984"/>
          </a:xfrm>
          <a:prstGeom prst="straightConnector1">
            <a:avLst/>
          </a:prstGeom>
          <a:ln w="76200">
            <a:tailEnd type="triangle"/>
          </a:ln>
        </p:spPr>
        <p:style>
          <a:lnRef idx="1">
            <a:schemeClr val="accent1"/>
          </a:lnRef>
          <a:fillRef idx="0">
            <a:schemeClr val="accent1"/>
          </a:fillRef>
          <a:effectRef idx="1">
            <a:schemeClr val="accent1"/>
          </a:effectRef>
          <a:fontRef idx="minor">
            <a:schemeClr val="tx1"/>
          </a:fontRef>
        </p:style>
      </p:cxnSp>
      <p:sp>
        <p:nvSpPr>
          <p:cNvPr id="10" name="TextBox 9"/>
          <p:cNvSpPr txBox="1"/>
          <p:nvPr/>
        </p:nvSpPr>
        <p:spPr>
          <a:xfrm>
            <a:off x="7640263" y="1580038"/>
            <a:ext cx="1778696"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solidFill>
                  <a:schemeClr val="tx1"/>
                </a:solidFill>
              </a:rPr>
              <a:t>for loop</a:t>
            </a:r>
          </a:p>
        </p:txBody>
      </p:sp>
      <p:cxnSp>
        <p:nvCxnSpPr>
          <p:cNvPr id="11" name="Straight Arrow Connector 10"/>
          <p:cNvCxnSpPr>
            <a:endCxn id="7" idx="3"/>
          </p:cNvCxnSpPr>
          <p:nvPr/>
        </p:nvCxnSpPr>
        <p:spPr>
          <a:xfrm flipH="1">
            <a:off x="4981432" y="2941834"/>
            <a:ext cx="2494543" cy="125368"/>
          </a:xfrm>
          <a:prstGeom prst="straightConnector1">
            <a:avLst/>
          </a:prstGeom>
          <a:ln w="76200">
            <a:solidFill>
              <a:srgbClr val="00B050"/>
            </a:solidFill>
            <a:tailEnd type="triangle"/>
          </a:ln>
        </p:spPr>
        <p:style>
          <a:lnRef idx="1">
            <a:schemeClr val="accent1"/>
          </a:lnRef>
          <a:fillRef idx="0">
            <a:schemeClr val="accent1"/>
          </a:fillRef>
          <a:effectRef idx="1">
            <a:schemeClr val="accent1"/>
          </a:effectRef>
          <a:fontRef idx="minor">
            <a:schemeClr val="tx1"/>
          </a:fontRef>
        </p:style>
      </p:cxnSp>
      <p:sp>
        <p:nvSpPr>
          <p:cNvPr id="12" name="TextBox 11"/>
          <p:cNvSpPr txBox="1"/>
          <p:nvPr/>
        </p:nvSpPr>
        <p:spPr>
          <a:xfrm>
            <a:off x="7640263" y="2522410"/>
            <a:ext cx="1778696" cy="83099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400" dirty="0">
                <a:solidFill>
                  <a:schemeClr val="tx1"/>
                </a:solidFill>
              </a:rPr>
              <a:t>setting iterator</a:t>
            </a:r>
          </a:p>
        </p:txBody>
      </p:sp>
      <p:sp>
        <p:nvSpPr>
          <p:cNvPr id="13" name="TextBox 12"/>
          <p:cNvSpPr txBox="1"/>
          <p:nvPr/>
        </p:nvSpPr>
        <p:spPr>
          <a:xfrm>
            <a:off x="7640263" y="3768193"/>
            <a:ext cx="1778696"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400" dirty="0">
                <a:solidFill>
                  <a:schemeClr val="tx1"/>
                </a:solidFill>
              </a:rPr>
              <a:t>body</a:t>
            </a:r>
          </a:p>
        </p:txBody>
      </p:sp>
      <p:cxnSp>
        <p:nvCxnSpPr>
          <p:cNvPr id="14" name="Straight Arrow Connector 13"/>
          <p:cNvCxnSpPr/>
          <p:nvPr/>
        </p:nvCxnSpPr>
        <p:spPr>
          <a:xfrm flipH="1" flipV="1">
            <a:off x="5024648" y="3912674"/>
            <a:ext cx="2404996" cy="93429"/>
          </a:xfrm>
          <a:prstGeom prst="straightConnector1">
            <a:avLst/>
          </a:prstGeom>
          <a:ln w="76200">
            <a:solidFill>
              <a:srgbClr val="00B050"/>
            </a:solidFill>
            <a:tailEnd type="triangle"/>
          </a:ln>
        </p:spPr>
        <p:style>
          <a:lnRef idx="1">
            <a:schemeClr val="accent1"/>
          </a:lnRef>
          <a:fillRef idx="0">
            <a:schemeClr val="accent1"/>
          </a:fillRef>
          <a:effectRef idx="1">
            <a:schemeClr val="accent1"/>
          </a:effectRef>
          <a:fontRef idx="minor">
            <a:schemeClr val="tx1"/>
          </a:fontRef>
        </p:style>
      </p:cxnSp>
      <p:sp>
        <p:nvSpPr>
          <p:cNvPr id="16" name="Oval 15"/>
          <p:cNvSpPr/>
          <p:nvPr/>
        </p:nvSpPr>
        <p:spPr>
          <a:xfrm>
            <a:off x="2718369" y="4558501"/>
            <a:ext cx="1184891" cy="565377"/>
          </a:xfrm>
          <a:prstGeom prst="ellipse">
            <a:avLst/>
          </a:prstGeom>
          <a:noFill/>
          <a:ln w="76200">
            <a:solidFill>
              <a:srgbClr val="0070C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3987414" y="4835733"/>
            <a:ext cx="3442230" cy="456112"/>
          </a:xfrm>
          <a:prstGeom prst="straightConnector1">
            <a:avLst/>
          </a:prstGeom>
          <a:ln w="76200">
            <a:solidFill>
              <a:srgbClr val="0070C0"/>
            </a:solidFill>
            <a:tailEnd type="triangle"/>
          </a:ln>
        </p:spPr>
        <p:style>
          <a:lnRef idx="1">
            <a:schemeClr val="accent1"/>
          </a:lnRef>
          <a:fillRef idx="0">
            <a:schemeClr val="accent1"/>
          </a:fillRef>
          <a:effectRef idx="1">
            <a:schemeClr val="accent1"/>
          </a:effectRef>
          <a:fontRef idx="minor">
            <a:schemeClr val="tx1"/>
          </a:fontRef>
        </p:style>
      </p:cxnSp>
      <p:sp>
        <p:nvSpPr>
          <p:cNvPr id="22" name="TextBox 21"/>
          <p:cNvSpPr txBox="1"/>
          <p:nvPr/>
        </p:nvSpPr>
        <p:spPr>
          <a:xfrm>
            <a:off x="7610601" y="4691681"/>
            <a:ext cx="1778696" cy="120032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dirty="0">
                <a:solidFill>
                  <a:schemeClr val="tx1"/>
                </a:solidFill>
              </a:rPr>
              <a:t>end of one iteration</a:t>
            </a:r>
          </a:p>
        </p:txBody>
      </p:sp>
    </p:spTree>
    <p:extLst>
      <p:ext uri="{BB962C8B-B14F-4D97-AF65-F5344CB8AC3E}">
        <p14:creationId xmlns:p14="http://schemas.microsoft.com/office/powerpoint/2010/main" val="1334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par>
                          <p:cTn id="38" fill="hold">
                            <p:stCondLst>
                              <p:cond delay="500"/>
                            </p:stCondLst>
                            <p:childTnLst>
                              <p:par>
                                <p:cTn id="39" presetID="2" presetClass="entr" presetSubtype="2"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par>
                          <p:cTn id="53" fill="hold">
                            <p:stCondLst>
                              <p:cond delay="500"/>
                            </p:stCondLst>
                            <p:childTnLst>
                              <p:par>
                                <p:cTn id="54" presetID="2" presetClass="entr" presetSubtype="6"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1+#ppt_w/2"/>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par>
                          <p:cTn id="58" fill="hold">
                            <p:stCondLst>
                              <p:cond delay="1000"/>
                            </p:stCondLst>
                            <p:childTnLst>
                              <p:par>
                                <p:cTn id="59" presetID="2" presetClass="entr" presetSubtype="2"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1+#ppt_w/2"/>
                                          </p:val>
                                        </p:tav>
                                        <p:tav tm="100000">
                                          <p:val>
                                            <p:strVal val="#ppt_x"/>
                                          </p:val>
                                        </p:tav>
                                      </p:tavLst>
                                    </p:anim>
                                    <p:anim calcmode="lin" valueType="num">
                                      <p:cBhvr additive="base">
                                        <p:cTn id="6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6"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394579" y="4435522"/>
            <a:ext cx="5322627" cy="1828563"/>
            <a:chOff x="4394579" y="4435522"/>
            <a:chExt cx="5322627" cy="1828563"/>
          </a:xfrm>
        </p:grpSpPr>
        <p:sp>
          <p:nvSpPr>
            <p:cNvPr id="19" name="Rounded Rectangle 18"/>
            <p:cNvSpPr/>
            <p:nvPr/>
          </p:nvSpPr>
          <p:spPr>
            <a:xfrm>
              <a:off x="4394579" y="4435522"/>
              <a:ext cx="5322627" cy="13920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0" name="TextBox 19"/>
            <p:cNvSpPr txBox="1"/>
            <p:nvPr/>
          </p:nvSpPr>
          <p:spPr>
            <a:xfrm>
              <a:off x="6094567" y="5894753"/>
              <a:ext cx="2005677" cy="369332"/>
            </a:xfrm>
            <a:prstGeom prst="rect">
              <a:avLst/>
            </a:prstGeom>
          </p:spPr>
          <p:txBody>
            <a:bodyPr wrap="none" rtlCol="0">
              <a:spAutoFit/>
            </a:bodyPr>
            <a:lstStyle/>
            <a:p>
              <a:r>
                <a:rPr lang="en-US" dirty="0"/>
                <a:t>standard output</a:t>
              </a:r>
            </a:p>
          </p:txBody>
        </p:sp>
      </p:grpSp>
      <p:grpSp>
        <p:nvGrpSpPr>
          <p:cNvPr id="21" name="Group 20"/>
          <p:cNvGrpSpPr/>
          <p:nvPr/>
        </p:nvGrpSpPr>
        <p:grpSpPr>
          <a:xfrm>
            <a:off x="7319261" y="2715669"/>
            <a:ext cx="1119217" cy="1505602"/>
            <a:chOff x="7319261" y="2715669"/>
            <a:chExt cx="1119217" cy="1505602"/>
          </a:xfrm>
        </p:grpSpPr>
        <p:sp>
          <p:nvSpPr>
            <p:cNvPr id="7" name="Rectangle 6"/>
            <p:cNvSpPr/>
            <p:nvPr/>
          </p:nvSpPr>
          <p:spPr>
            <a:xfrm>
              <a:off x="7352778" y="3144032"/>
              <a:ext cx="1052185" cy="10772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sp>
          <p:nvSpPr>
            <p:cNvPr id="14" name="TextBox 13"/>
            <p:cNvSpPr txBox="1"/>
            <p:nvPr/>
          </p:nvSpPr>
          <p:spPr>
            <a:xfrm>
              <a:off x="7319261" y="2715669"/>
              <a:ext cx="1119217" cy="369332"/>
            </a:xfrm>
            <a:prstGeom prst="rect">
              <a:avLst/>
            </a:prstGeom>
          </p:spPr>
          <p:txBody>
            <a:bodyPr wrap="none" rtlCol="0">
              <a:spAutoFit/>
            </a:bodyPr>
            <a:lstStyle/>
            <a:p>
              <a:r>
                <a:rPr lang="en-US" dirty="0"/>
                <a:t>element</a:t>
              </a:r>
            </a:p>
          </p:txBody>
        </p:sp>
      </p:grpSp>
      <p:sp>
        <p:nvSpPr>
          <p:cNvPr id="2" name="Title 1"/>
          <p:cNvSpPr>
            <a:spLocks noGrp="1"/>
          </p:cNvSpPr>
          <p:nvPr>
            <p:ph type="title"/>
          </p:nvPr>
        </p:nvSpPr>
        <p:spPr/>
        <p:txBody>
          <a:bodyPr/>
          <a:lstStyle/>
          <a:p>
            <a:r>
              <a:rPr lang="en-US" dirty="0"/>
              <a:t>Iterating through the set</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sz="3200" dirty="0"/>
              <a:t>	A = { 1, 2 , 3, 5, 8}</a:t>
            </a:r>
          </a:p>
          <a:p>
            <a:endParaRPr lang="en-US" dirty="0"/>
          </a:p>
          <a:p>
            <a:pPr marL="0" indent="0">
              <a:buNone/>
            </a:pPr>
            <a:r>
              <a:rPr lang="en-US" b="1" dirty="0">
                <a:solidFill>
                  <a:srgbClr val="FFC000"/>
                </a:solidFill>
              </a:rPr>
              <a:t>	for</a:t>
            </a:r>
            <a:r>
              <a:rPr lang="en-US" dirty="0"/>
              <a:t> </a:t>
            </a:r>
            <a:r>
              <a:rPr lang="en-US" dirty="0">
                <a:solidFill>
                  <a:srgbClr val="00B0F0"/>
                </a:solidFill>
              </a:rPr>
              <a:t>element</a:t>
            </a:r>
            <a:r>
              <a:rPr lang="en-US" dirty="0"/>
              <a:t> </a:t>
            </a:r>
            <a:r>
              <a:rPr lang="en-US" b="1" dirty="0">
                <a:solidFill>
                  <a:srgbClr val="FFC000"/>
                </a:solidFill>
              </a:rPr>
              <a:t>in</a:t>
            </a:r>
            <a:r>
              <a:rPr lang="en-US" dirty="0"/>
              <a:t> </a:t>
            </a:r>
            <a:r>
              <a:rPr lang="en-US" b="1" dirty="0"/>
              <a:t>A</a:t>
            </a:r>
            <a:r>
              <a:rPr lang="en-US" b="1" dirty="0">
                <a:solidFill>
                  <a:srgbClr val="FFC000"/>
                </a:solidFill>
              </a:rPr>
              <a:t>:</a:t>
            </a:r>
          </a:p>
          <a:p>
            <a:pPr marL="0" indent="0">
              <a:buNone/>
            </a:pPr>
            <a:r>
              <a:rPr lang="en-US" dirty="0"/>
              <a:t>		print(</a:t>
            </a:r>
            <a:r>
              <a:rPr lang="en-US" dirty="0">
                <a:solidFill>
                  <a:srgbClr val="00B0F0"/>
                </a:solidFill>
              </a:rPr>
              <a:t>element</a:t>
            </a:r>
            <a:r>
              <a:rPr lang="en-US"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32</a:t>
            </a:fld>
            <a:endParaRPr lang="en-US" dirty="0">
              <a:uFillTx/>
            </a:endParaRPr>
          </a:p>
        </p:txBody>
      </p:sp>
      <p:grpSp>
        <p:nvGrpSpPr>
          <p:cNvPr id="8" name="Group 7"/>
          <p:cNvGrpSpPr/>
          <p:nvPr/>
        </p:nvGrpSpPr>
        <p:grpSpPr>
          <a:xfrm>
            <a:off x="2225489" y="2413116"/>
            <a:ext cx="1119217" cy="974437"/>
            <a:chOff x="2363277" y="2759696"/>
            <a:chExt cx="1119217" cy="974437"/>
          </a:xfrm>
        </p:grpSpPr>
        <p:sp>
          <p:nvSpPr>
            <p:cNvPr id="5" name="Down Arrow 4"/>
            <p:cNvSpPr/>
            <p:nvPr/>
          </p:nvSpPr>
          <p:spPr>
            <a:xfrm>
              <a:off x="2680570" y="3144032"/>
              <a:ext cx="484632" cy="590101"/>
            </a:xfrm>
            <a:prstGeom prst="downArrow">
              <a:avLst/>
            </a:prstGeom>
            <a:solidFill>
              <a:srgbClr val="00B0F0"/>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TextBox 5"/>
            <p:cNvSpPr txBox="1"/>
            <p:nvPr/>
          </p:nvSpPr>
          <p:spPr>
            <a:xfrm>
              <a:off x="2363277" y="2759696"/>
              <a:ext cx="1119217" cy="369332"/>
            </a:xfrm>
            <a:prstGeom prst="rect">
              <a:avLst/>
            </a:prstGeom>
          </p:spPr>
          <p:txBody>
            <a:bodyPr wrap="none" rtlCol="0">
              <a:spAutoFit/>
            </a:bodyPr>
            <a:lstStyle/>
            <a:p>
              <a:r>
                <a:rPr lang="en-US" b="1" dirty="0">
                  <a:solidFill>
                    <a:srgbClr val="00B0F0"/>
                  </a:solidFill>
                </a:rPr>
                <a:t>element</a:t>
              </a:r>
            </a:p>
          </p:txBody>
        </p:sp>
      </p:grpSp>
      <p:sp>
        <p:nvSpPr>
          <p:cNvPr id="9" name="TextBox 8"/>
          <p:cNvSpPr txBox="1"/>
          <p:nvPr/>
        </p:nvSpPr>
        <p:spPr>
          <a:xfrm>
            <a:off x="7657494" y="3359485"/>
            <a:ext cx="442750" cy="646331"/>
          </a:xfrm>
          <a:prstGeom prst="rect">
            <a:avLst/>
          </a:prstGeom>
        </p:spPr>
        <p:txBody>
          <a:bodyPr wrap="none" rtlCol="0">
            <a:spAutoFit/>
          </a:bodyPr>
          <a:lstStyle/>
          <a:p>
            <a:r>
              <a:rPr lang="en-US" sz="3600" b="1" dirty="0"/>
              <a:t>1</a:t>
            </a:r>
          </a:p>
        </p:txBody>
      </p:sp>
      <p:sp>
        <p:nvSpPr>
          <p:cNvPr id="15" name="TextBox 14"/>
          <p:cNvSpPr txBox="1"/>
          <p:nvPr/>
        </p:nvSpPr>
        <p:spPr>
          <a:xfrm>
            <a:off x="7657494" y="3359484"/>
            <a:ext cx="442750" cy="646331"/>
          </a:xfrm>
          <a:prstGeom prst="rect">
            <a:avLst/>
          </a:prstGeom>
        </p:spPr>
        <p:txBody>
          <a:bodyPr wrap="none" rtlCol="0">
            <a:spAutoFit/>
          </a:bodyPr>
          <a:lstStyle/>
          <a:p>
            <a:r>
              <a:rPr lang="en-US" sz="3600" b="1" dirty="0"/>
              <a:t>2</a:t>
            </a:r>
          </a:p>
        </p:txBody>
      </p:sp>
      <p:sp>
        <p:nvSpPr>
          <p:cNvPr id="16" name="TextBox 15"/>
          <p:cNvSpPr txBox="1"/>
          <p:nvPr/>
        </p:nvSpPr>
        <p:spPr>
          <a:xfrm>
            <a:off x="7657494" y="3387553"/>
            <a:ext cx="442750" cy="646331"/>
          </a:xfrm>
          <a:prstGeom prst="rect">
            <a:avLst/>
          </a:prstGeom>
        </p:spPr>
        <p:txBody>
          <a:bodyPr wrap="none" rtlCol="0">
            <a:spAutoFit/>
          </a:bodyPr>
          <a:lstStyle/>
          <a:p>
            <a:r>
              <a:rPr lang="en-US" sz="3600" b="1" dirty="0"/>
              <a:t>3</a:t>
            </a:r>
          </a:p>
        </p:txBody>
      </p:sp>
      <p:sp>
        <p:nvSpPr>
          <p:cNvPr id="17" name="TextBox 16"/>
          <p:cNvSpPr txBox="1"/>
          <p:nvPr/>
        </p:nvSpPr>
        <p:spPr>
          <a:xfrm>
            <a:off x="7657494" y="3344449"/>
            <a:ext cx="442750" cy="646331"/>
          </a:xfrm>
          <a:prstGeom prst="rect">
            <a:avLst/>
          </a:prstGeom>
        </p:spPr>
        <p:txBody>
          <a:bodyPr wrap="none" rtlCol="0">
            <a:spAutoFit/>
          </a:bodyPr>
          <a:lstStyle/>
          <a:p>
            <a:r>
              <a:rPr lang="en-US" sz="3600" b="1" dirty="0"/>
              <a:t>5</a:t>
            </a:r>
          </a:p>
        </p:txBody>
      </p:sp>
      <p:sp>
        <p:nvSpPr>
          <p:cNvPr id="18" name="TextBox 17"/>
          <p:cNvSpPr txBox="1"/>
          <p:nvPr/>
        </p:nvSpPr>
        <p:spPr>
          <a:xfrm>
            <a:off x="7657494" y="3373518"/>
            <a:ext cx="442750" cy="646331"/>
          </a:xfrm>
          <a:prstGeom prst="rect">
            <a:avLst/>
          </a:prstGeom>
        </p:spPr>
        <p:txBody>
          <a:bodyPr wrap="none" rtlCol="0">
            <a:spAutoFit/>
          </a:bodyPr>
          <a:lstStyle/>
          <a:p>
            <a:r>
              <a:rPr lang="en-US" sz="3600" b="1" dirty="0"/>
              <a:t>8</a:t>
            </a:r>
          </a:p>
        </p:txBody>
      </p:sp>
    </p:spTree>
    <p:extLst>
      <p:ext uri="{BB962C8B-B14F-4D97-AF65-F5344CB8AC3E}">
        <p14:creationId xmlns:p14="http://schemas.microsoft.com/office/powerpoint/2010/main" val="24536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par>
                          <p:cTn id="16" fill="hold">
                            <p:stCondLst>
                              <p:cond delay="500"/>
                            </p:stCondLst>
                            <p:childTnLst>
                              <p:par>
                                <p:cTn id="17" presetID="14" presetClass="entr" presetSubtype="1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out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3.95833E-6 4.44444E-6 L -0.25781 0.19814 " pathEditMode="relative" rAng="0" ptsTypes="AA">
                                      <p:cBhvr>
                                        <p:cTn id="34" dur="2000" fill="hold"/>
                                        <p:tgtEl>
                                          <p:spTgt spid="9"/>
                                        </p:tgtEl>
                                        <p:attrNameLst>
                                          <p:attrName>ppt_x</p:attrName>
                                          <p:attrName>ppt_y</p:attrName>
                                        </p:attrNameLst>
                                      </p:cBhvr>
                                      <p:rCtr x="-12891" y="9907"/>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4.58333E-6 3.33333E-6 L 0.03567 -0.00093 " pathEditMode="relative" rAng="0" ptsTypes="AA">
                                      <p:cBhvr>
                                        <p:cTn id="38" dur="2000" fill="hold"/>
                                        <p:tgtEl>
                                          <p:spTgt spid="8"/>
                                        </p:tgtEl>
                                        <p:attrNameLst>
                                          <p:attrName>ppt_x</p:attrName>
                                          <p:attrName>ppt_y</p:attrName>
                                        </p:attrNameLst>
                                      </p:cBhvr>
                                      <p:rCtr x="1784" y="-46"/>
                                    </p:animMotion>
                                  </p:childTnLst>
                                </p:cTn>
                              </p:par>
                            </p:childTnLst>
                          </p:cTn>
                        </p:par>
                      </p:childTnLst>
                    </p:cTn>
                  </p:par>
                  <p:par>
                    <p:cTn id="39" fill="hold">
                      <p:stCondLst>
                        <p:cond delay="indefinite"/>
                      </p:stCondLst>
                      <p:childTnLst>
                        <p:par>
                          <p:cTn id="40" fill="hold">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out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3.95833E-6 4.44444E-6 L -0.19934 0.1993 " pathEditMode="relative" rAng="0" ptsTypes="AA">
                                      <p:cBhvr>
                                        <p:cTn id="47" dur="2000" fill="hold"/>
                                        <p:tgtEl>
                                          <p:spTgt spid="15"/>
                                        </p:tgtEl>
                                        <p:attrNameLst>
                                          <p:attrName>ppt_x</p:attrName>
                                          <p:attrName>ppt_y</p:attrName>
                                        </p:attrNameLst>
                                      </p:cBhvr>
                                      <p:rCtr x="-9974" y="9954"/>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03567 -0.00092 L 0.08398 -0.00092 " pathEditMode="relative" rAng="0" ptsTypes="AA">
                                      <p:cBhvr>
                                        <p:cTn id="51" dur="2000" fill="hold"/>
                                        <p:tgtEl>
                                          <p:spTgt spid="8"/>
                                        </p:tgtEl>
                                        <p:attrNameLst>
                                          <p:attrName>ppt_x</p:attrName>
                                          <p:attrName>ppt_y</p:attrName>
                                        </p:attrNameLst>
                                      </p:cBhvr>
                                      <p:rCtr x="2409" y="0"/>
                                    </p:animMotion>
                                  </p:childTnLst>
                                </p:cTn>
                              </p:par>
                            </p:childTnLst>
                          </p:cTn>
                        </p:par>
                      </p:childTnLst>
                    </p:cTn>
                  </p:par>
                  <p:par>
                    <p:cTn id="52" fill="hold">
                      <p:stCondLst>
                        <p:cond delay="indefinite"/>
                      </p:stCondLst>
                      <p:childTnLst>
                        <p:par>
                          <p:cTn id="53" fill="hold">
                            <p:stCondLst>
                              <p:cond delay="0"/>
                            </p:stCondLst>
                            <p:childTnLst>
                              <p:par>
                                <p:cTn id="54" presetID="16" presetClass="entr" presetSubtype="42"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arn(outHorizontal)">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3.95833E-6 -2.22222E-6 L -0.11914 0.19514 " pathEditMode="relative" rAng="0" ptsTypes="AA">
                                      <p:cBhvr>
                                        <p:cTn id="60" dur="2000" fill="hold"/>
                                        <p:tgtEl>
                                          <p:spTgt spid="16"/>
                                        </p:tgtEl>
                                        <p:attrNameLst>
                                          <p:attrName>ppt_x</p:attrName>
                                          <p:attrName>ppt_y</p:attrName>
                                        </p:attrNameLst>
                                      </p:cBhvr>
                                      <p:rCtr x="-5964" y="9745"/>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8398 -0.00093 L 0.12057 -0.00093 " pathEditMode="relative" rAng="0" ptsTypes="AA">
                                      <p:cBhvr>
                                        <p:cTn id="64" dur="2000" fill="hold"/>
                                        <p:tgtEl>
                                          <p:spTgt spid="8"/>
                                        </p:tgtEl>
                                        <p:attrNameLst>
                                          <p:attrName>ppt_x</p:attrName>
                                          <p:attrName>ppt_y</p:attrName>
                                        </p:attrNameLst>
                                      </p:cBhvr>
                                      <p:rCtr x="1823" y="0"/>
                                    </p:animMotion>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arn(outHorizontal)">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1" nodeType="clickEffect">
                                  <p:stCondLst>
                                    <p:cond delay="0"/>
                                  </p:stCondLst>
                                  <p:childTnLst>
                                    <p:animMotion origin="layout" path="M -3.95833E-6 -2.22222E-6 L -0.04309 0.19908 " pathEditMode="relative" rAng="0" ptsTypes="AA">
                                      <p:cBhvr>
                                        <p:cTn id="73" dur="2000" fill="hold"/>
                                        <p:tgtEl>
                                          <p:spTgt spid="17"/>
                                        </p:tgtEl>
                                        <p:attrNameLst>
                                          <p:attrName>ppt_x</p:attrName>
                                          <p:attrName>ppt_y</p:attrName>
                                        </p:attrNameLst>
                                      </p:cBhvr>
                                      <p:rCtr x="-2161" y="9954"/>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0.12057 -0.00093 L 0.15833 -0.00093 " pathEditMode="relative" rAng="0" ptsTypes="AA">
                                      <p:cBhvr>
                                        <p:cTn id="77" dur="2000" fill="hold"/>
                                        <p:tgtEl>
                                          <p:spTgt spid="8"/>
                                        </p:tgtEl>
                                        <p:attrNameLst>
                                          <p:attrName>ppt_x</p:attrName>
                                          <p:attrName>ppt_y</p:attrName>
                                        </p:attrNameLst>
                                      </p:cBhvr>
                                      <p:rCtr x="1849" y="0"/>
                                    </p:animMotion>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arn(outHorizontal)">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3.95833E-6 1.11111E-6 L 0.03073 0.19583 " pathEditMode="relative" rAng="0" ptsTypes="AA">
                                      <p:cBhvr>
                                        <p:cTn id="86" dur="2000" fill="hold"/>
                                        <p:tgtEl>
                                          <p:spTgt spid="18"/>
                                        </p:tgtEl>
                                        <p:attrNameLst>
                                          <p:attrName>ppt_x</p:attrName>
                                          <p:attrName>ppt_y</p:attrName>
                                        </p:attrNameLst>
                                      </p:cBhvr>
                                      <p:rCtr x="1536"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5" grpId="0"/>
      <p:bldP spid="15" grpId="1"/>
      <p:bldP spid="16" grpId="0"/>
      <p:bldP spid="16" grpId="1"/>
      <p:bldP spid="17" grpId="0"/>
      <p:bldP spid="17" grpId="1"/>
      <p:bldP spid="18" grpId="0"/>
      <p:bldP spid="1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through the 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1326" y="2056092"/>
            <a:ext cx="3507146" cy="1180623"/>
          </a:xfrm>
        </p:spPr>
      </p:pic>
      <p:sp>
        <p:nvSpPr>
          <p:cNvPr id="4" name="Content Placeholder 3"/>
          <p:cNvSpPr>
            <a:spLocks noGrp="1"/>
          </p:cNvSpPr>
          <p:nvPr>
            <p:ph sz="half" idx="2"/>
          </p:nvPr>
        </p:nvSpPr>
        <p:spPr/>
        <p:txBody>
          <a:bodyPr>
            <a:normAutofit lnSpcReduction="10000"/>
          </a:bodyPr>
          <a:lstStyle/>
          <a:p>
            <a:r>
              <a:rPr lang="en-US" dirty="0"/>
              <a:t>We can use </a:t>
            </a:r>
            <a:r>
              <a:rPr lang="en-US" b="1" dirty="0">
                <a:solidFill>
                  <a:srgbClr val="FFC000"/>
                </a:solidFill>
              </a:rPr>
              <a:t>for</a:t>
            </a:r>
            <a:r>
              <a:rPr lang="en-US" dirty="0">
                <a:solidFill>
                  <a:srgbClr val="FFC000"/>
                </a:solidFill>
              </a:rPr>
              <a:t> </a:t>
            </a:r>
            <a:r>
              <a:rPr lang="en-US" dirty="0"/>
              <a:t>loop to iterate through all elements of a set and print them out.</a:t>
            </a:r>
          </a:p>
          <a:p>
            <a:endParaRPr lang="en-US" dirty="0"/>
          </a:p>
          <a:p>
            <a:r>
              <a:rPr lang="en-US" dirty="0"/>
              <a:t>Note that with each iteration </a:t>
            </a:r>
            <a:r>
              <a:rPr lang="en-US" u="sng" dirty="0"/>
              <a:t>element</a:t>
            </a:r>
            <a:r>
              <a:rPr lang="en-US" dirty="0"/>
              <a:t> will be assigned one member from the set!</a:t>
            </a:r>
          </a:p>
          <a:p>
            <a:r>
              <a:rPr lang="en-US" dirty="0"/>
              <a:t>We can show it by printing out the </a:t>
            </a:r>
            <a:r>
              <a:rPr lang="en-US" b="1" dirty="0"/>
              <a:t>iterator</a:t>
            </a:r>
            <a:r>
              <a:rPr lang="en-US" dirty="0"/>
              <a:t> </a:t>
            </a:r>
            <a:r>
              <a:rPr lang="en-US" u="sng" dirty="0"/>
              <a:t>element</a:t>
            </a:r>
            <a:r>
              <a:rPr lang="en-US" dirty="0"/>
              <a:t>.</a:t>
            </a:r>
          </a:p>
          <a:p>
            <a:endParaRPr lang="en-US" dirty="0"/>
          </a:p>
          <a:p>
            <a:r>
              <a:rPr lang="en-US" dirty="0"/>
              <a:t>Note that the order in the set doesn’t matter, so in this case we got element 8 first.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33</a:t>
            </a:fld>
            <a:endParaRPr lang="en-US" dirty="0">
              <a:uFillTx/>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326" y="3837857"/>
            <a:ext cx="3593928" cy="1899064"/>
          </a:xfrm>
          <a:prstGeom prst="rect">
            <a:avLst/>
          </a:prstGeom>
        </p:spPr>
      </p:pic>
      <p:cxnSp>
        <p:nvCxnSpPr>
          <p:cNvPr id="8" name="Straight Arrow Connector 7"/>
          <p:cNvCxnSpPr/>
          <p:nvPr/>
        </p:nvCxnSpPr>
        <p:spPr>
          <a:xfrm flipH="1" flipV="1">
            <a:off x="4558352" y="2961564"/>
            <a:ext cx="1228300" cy="132383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734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p>
        </p:txBody>
      </p:sp>
      <p:sp>
        <p:nvSpPr>
          <p:cNvPr id="3" name="Content Placeholder 2"/>
          <p:cNvSpPr>
            <a:spLocks noGrp="1"/>
          </p:cNvSpPr>
          <p:nvPr>
            <p:ph idx="1"/>
          </p:nvPr>
        </p:nvSpPr>
        <p:spPr/>
        <p:txBody>
          <a:bodyPr/>
          <a:lstStyle/>
          <a:p>
            <a:r>
              <a:rPr lang="en-US" b="1" dirty="0">
                <a:solidFill>
                  <a:srgbClr val="FFC000"/>
                </a:solidFill>
              </a:rPr>
              <a:t>range() </a:t>
            </a:r>
            <a:r>
              <a:rPr lang="en-US" dirty="0"/>
              <a:t>is a powerful Python function.</a:t>
            </a:r>
          </a:p>
          <a:p>
            <a:endParaRPr lang="en-US" dirty="0"/>
          </a:p>
          <a:p>
            <a:r>
              <a:rPr lang="en-US" b="1" dirty="0">
                <a:solidFill>
                  <a:srgbClr val="FFC000"/>
                </a:solidFill>
              </a:rPr>
              <a:t>range() </a:t>
            </a:r>
            <a:r>
              <a:rPr lang="en-US" dirty="0"/>
              <a:t>is used to generate a sequence of numbers over time.</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34</a:t>
            </a:fld>
            <a:endParaRPr lang="en-US" dirty="0">
              <a:uFillTx/>
            </a:endParaRPr>
          </a:p>
        </p:txBody>
      </p:sp>
    </p:spTree>
    <p:extLst>
      <p:ext uri="{BB962C8B-B14F-4D97-AF65-F5344CB8AC3E}">
        <p14:creationId xmlns:p14="http://schemas.microsoft.com/office/powerpoint/2010/main" val="3879206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syntax</a:t>
            </a:r>
          </a:p>
        </p:txBody>
      </p:sp>
      <p:sp>
        <p:nvSpPr>
          <p:cNvPr id="3" name="Content Placeholder 2"/>
          <p:cNvSpPr>
            <a:spLocks noGrp="1"/>
          </p:cNvSpPr>
          <p:nvPr>
            <p:ph idx="1"/>
          </p:nvPr>
        </p:nvSpPr>
        <p:spPr/>
        <p:txBody>
          <a:bodyPr/>
          <a:lstStyle/>
          <a:p>
            <a:r>
              <a:rPr lang="en-US" dirty="0"/>
              <a:t>Let’s take a closer look:</a:t>
            </a:r>
          </a:p>
          <a:p>
            <a:pPr marL="0" indent="0">
              <a:buNone/>
            </a:pPr>
            <a:r>
              <a:rPr lang="en-US" sz="3200" b="1" dirty="0">
                <a:solidFill>
                  <a:srgbClr val="92D050"/>
                </a:solidFill>
              </a:rPr>
              <a:t>	</a:t>
            </a:r>
            <a:r>
              <a:rPr lang="en-US" sz="3200" b="1" dirty="0">
                <a:solidFill>
                  <a:srgbClr val="FFC000"/>
                </a:solidFill>
              </a:rPr>
              <a:t>range( </a:t>
            </a:r>
            <a:r>
              <a:rPr lang="en-US" sz="2400" i="1" dirty="0">
                <a:solidFill>
                  <a:srgbClr val="00B0F0"/>
                </a:solidFill>
              </a:rPr>
              <a:t>start,</a:t>
            </a:r>
            <a:r>
              <a:rPr lang="en-US" sz="2400" b="1" dirty="0">
                <a:solidFill>
                  <a:srgbClr val="FFC000"/>
                </a:solidFill>
              </a:rPr>
              <a:t> </a:t>
            </a:r>
            <a:r>
              <a:rPr lang="en-US" sz="3200" b="1" dirty="0">
                <a:solidFill>
                  <a:srgbClr val="FFC000"/>
                </a:solidFill>
              </a:rPr>
              <a:t>stop </a:t>
            </a:r>
            <a:r>
              <a:rPr lang="en-US" sz="2400" i="1" dirty="0">
                <a:solidFill>
                  <a:srgbClr val="92D050"/>
                </a:solidFill>
              </a:rPr>
              <a:t>,step</a:t>
            </a:r>
            <a:r>
              <a:rPr lang="en-US" sz="3200" b="1" dirty="0">
                <a:solidFill>
                  <a:srgbClr val="FFC000"/>
                </a:solidFill>
              </a:rPr>
              <a:t>)</a:t>
            </a:r>
            <a:endParaRPr lang="en-US" sz="3200" b="1" i="1" dirty="0">
              <a:solidFill>
                <a:srgbClr val="FF0000"/>
              </a:solidFill>
            </a:endParaRPr>
          </a:p>
          <a:p>
            <a:pPr marL="0" indent="0">
              <a:buNone/>
            </a:pPr>
            <a:endParaRPr lang="en-US" sz="3200" dirty="0"/>
          </a:p>
          <a:p>
            <a:pPr marL="0" indent="0">
              <a:buNone/>
            </a:pPr>
            <a:r>
              <a:rPr lang="en-US" sz="3200" dirty="0"/>
              <a:t>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35</a:t>
            </a:fld>
            <a:endParaRPr lang="en-US" dirty="0">
              <a:uFillTx/>
            </a:endParaRPr>
          </a:p>
        </p:txBody>
      </p:sp>
      <p:sp>
        <p:nvSpPr>
          <p:cNvPr id="5" name="TextBox 4"/>
          <p:cNvSpPr txBox="1"/>
          <p:nvPr/>
        </p:nvSpPr>
        <p:spPr>
          <a:xfrm>
            <a:off x="741690" y="5650961"/>
            <a:ext cx="6115777" cy="338554"/>
          </a:xfrm>
          <a:prstGeom prst="rect">
            <a:avLst/>
          </a:prstGeom>
        </p:spPr>
        <p:txBody>
          <a:bodyPr wrap="none" rtlCol="0">
            <a:spAutoFit/>
          </a:bodyPr>
          <a:lstStyle/>
          <a:p>
            <a:r>
              <a:rPr lang="en-US" sz="1600" dirty="0">
                <a:solidFill>
                  <a:srgbClr val="FFC000"/>
                </a:solidFill>
              </a:rPr>
              <a:t>This is the keyword that tells Python to generate a sequence.</a:t>
            </a:r>
          </a:p>
        </p:txBody>
      </p:sp>
      <p:sp>
        <p:nvSpPr>
          <p:cNvPr id="7" name="TextBox 6"/>
          <p:cNvSpPr txBox="1"/>
          <p:nvPr/>
        </p:nvSpPr>
        <p:spPr>
          <a:xfrm>
            <a:off x="4746779" y="1160545"/>
            <a:ext cx="5093061" cy="830997"/>
          </a:xfrm>
          <a:prstGeom prst="rect">
            <a:avLst/>
          </a:prstGeom>
        </p:spPr>
        <p:txBody>
          <a:bodyPr wrap="none" rtlCol="0">
            <a:spAutoFit/>
          </a:bodyPr>
          <a:lstStyle/>
          <a:p>
            <a:r>
              <a:rPr lang="en-US" sz="1600" dirty="0">
                <a:solidFill>
                  <a:srgbClr val="00B0F0"/>
                </a:solidFill>
              </a:rPr>
              <a:t>start is the value the sequence should begin with.</a:t>
            </a:r>
          </a:p>
          <a:p>
            <a:r>
              <a:rPr lang="en-US" sz="1600" dirty="0">
                <a:solidFill>
                  <a:srgbClr val="00B0F0"/>
                </a:solidFill>
              </a:rPr>
              <a:t>It is optional and can be omitted.</a:t>
            </a:r>
          </a:p>
          <a:p>
            <a:r>
              <a:rPr lang="en-US" sz="1600" dirty="0">
                <a:solidFill>
                  <a:srgbClr val="00B0F0"/>
                </a:solidFill>
              </a:rPr>
              <a:t>If omitted, it defaults to 0.</a:t>
            </a:r>
          </a:p>
        </p:txBody>
      </p:sp>
      <p:sp>
        <p:nvSpPr>
          <p:cNvPr id="8" name="TextBox 7"/>
          <p:cNvSpPr txBox="1"/>
          <p:nvPr/>
        </p:nvSpPr>
        <p:spPr>
          <a:xfrm>
            <a:off x="7040792" y="3243690"/>
            <a:ext cx="4149948" cy="830997"/>
          </a:xfrm>
          <a:prstGeom prst="rect">
            <a:avLst/>
          </a:prstGeom>
        </p:spPr>
        <p:txBody>
          <a:bodyPr wrap="square" rtlCol="0">
            <a:spAutoFit/>
          </a:bodyPr>
          <a:lstStyle/>
          <a:p>
            <a:r>
              <a:rPr lang="en-US" sz="1600" dirty="0">
                <a:solidFill>
                  <a:srgbClr val="92D050"/>
                </a:solidFill>
              </a:rPr>
              <a:t>Step is the step size of the sequence.</a:t>
            </a:r>
          </a:p>
          <a:p>
            <a:r>
              <a:rPr lang="en-US" sz="1600" dirty="0">
                <a:solidFill>
                  <a:srgbClr val="92D050"/>
                </a:solidFill>
              </a:rPr>
              <a:t>It is optional and can be omitted.</a:t>
            </a:r>
          </a:p>
          <a:p>
            <a:r>
              <a:rPr lang="en-US" sz="1600" dirty="0">
                <a:solidFill>
                  <a:srgbClr val="92D050"/>
                </a:solidFill>
              </a:rPr>
              <a:t>If omitted, it defaults to 1.</a:t>
            </a:r>
          </a:p>
        </p:txBody>
      </p:sp>
      <p:cxnSp>
        <p:nvCxnSpPr>
          <p:cNvPr id="10" name="Straight Arrow Connector 9"/>
          <p:cNvCxnSpPr/>
          <p:nvPr/>
        </p:nvCxnSpPr>
        <p:spPr>
          <a:xfrm flipV="1">
            <a:off x="1409700" y="3118981"/>
            <a:ext cx="481730" cy="2273097"/>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5348472" y="3012263"/>
            <a:ext cx="1620912" cy="593631"/>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3582444" y="1652690"/>
            <a:ext cx="1152393" cy="994158"/>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
        <p:nvSpPr>
          <p:cNvPr id="20" name="TextBox 19"/>
          <p:cNvSpPr txBox="1"/>
          <p:nvPr/>
        </p:nvSpPr>
        <p:spPr>
          <a:xfrm>
            <a:off x="3799578" y="4424384"/>
            <a:ext cx="6106159" cy="830997"/>
          </a:xfrm>
          <a:prstGeom prst="rect">
            <a:avLst/>
          </a:prstGeom>
        </p:spPr>
        <p:txBody>
          <a:bodyPr wrap="none" rtlCol="0">
            <a:spAutoFit/>
          </a:bodyPr>
          <a:lstStyle/>
          <a:p>
            <a:r>
              <a:rPr lang="en-US" sz="1600" b="1" dirty="0">
                <a:solidFill>
                  <a:srgbClr val="FFC000"/>
                </a:solidFill>
              </a:rPr>
              <a:t>stop is the endpoint of the sequence.</a:t>
            </a:r>
          </a:p>
          <a:p>
            <a:r>
              <a:rPr lang="en-US" sz="1600" b="1" dirty="0">
                <a:solidFill>
                  <a:srgbClr val="FFC000"/>
                </a:solidFill>
              </a:rPr>
              <a:t>stop is REQUIRED.</a:t>
            </a:r>
          </a:p>
          <a:p>
            <a:r>
              <a:rPr lang="en-US" sz="1600" b="1" dirty="0">
                <a:solidFill>
                  <a:srgbClr val="FFC000"/>
                </a:solidFill>
              </a:rPr>
              <a:t>The last value (stop) will NOT be included in the sequence!!!</a:t>
            </a:r>
            <a:endParaRPr lang="en-US" sz="1600" dirty="0">
              <a:solidFill>
                <a:srgbClr val="FFC000"/>
              </a:solidFill>
            </a:endParaRPr>
          </a:p>
        </p:txBody>
      </p:sp>
      <p:cxnSp>
        <p:nvCxnSpPr>
          <p:cNvPr id="23" name="Straight Arrow Connector 22"/>
          <p:cNvCxnSpPr/>
          <p:nvPr/>
        </p:nvCxnSpPr>
        <p:spPr>
          <a:xfrm flipH="1" flipV="1">
            <a:off x="4318548" y="3077103"/>
            <a:ext cx="152954" cy="1164172"/>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43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3"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6"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1+#ppt_w/2"/>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p>
        </p:txBody>
      </p:sp>
      <p:sp>
        <p:nvSpPr>
          <p:cNvPr id="3" name="Content Placeholder 2"/>
          <p:cNvSpPr>
            <a:spLocks noGrp="1"/>
          </p:cNvSpPr>
          <p:nvPr>
            <p:ph idx="1"/>
          </p:nvPr>
        </p:nvSpPr>
        <p:spPr/>
        <p:txBody>
          <a:bodyPr/>
          <a:lstStyle/>
          <a:p>
            <a:r>
              <a:rPr lang="en-US" dirty="0"/>
              <a:t>What sequence do we generate with the following:</a:t>
            </a:r>
          </a:p>
          <a:p>
            <a:pPr marL="457200" indent="-457200">
              <a:buFont typeface="+mj-lt"/>
              <a:buAutoNum type="arabicPeriod"/>
            </a:pPr>
            <a:r>
              <a:rPr lang="en-US" dirty="0"/>
              <a:t>range(1,10)</a:t>
            </a:r>
          </a:p>
          <a:p>
            <a:pPr marL="457200" indent="-457200">
              <a:buFont typeface="+mj-lt"/>
              <a:buAutoNum type="arabicPeriod"/>
            </a:pPr>
            <a:r>
              <a:rPr lang="en-US" dirty="0"/>
              <a:t>range(5)</a:t>
            </a:r>
          </a:p>
          <a:p>
            <a:pPr marL="457200" indent="-457200">
              <a:buFont typeface="+mj-lt"/>
              <a:buAutoNum type="arabicPeriod"/>
            </a:pPr>
            <a:r>
              <a:rPr lang="en-US" dirty="0"/>
              <a:t>range(0,10)</a:t>
            </a:r>
          </a:p>
          <a:p>
            <a:pPr marL="457200" indent="-457200">
              <a:buFont typeface="+mj-lt"/>
              <a:buAutoNum type="arabicPeriod"/>
            </a:pPr>
            <a:r>
              <a:rPr lang="en-US" dirty="0"/>
              <a:t>range(0,10,2)</a:t>
            </a:r>
          </a:p>
          <a:p>
            <a:pPr marL="457200" indent="-457200">
              <a:buFont typeface="+mj-lt"/>
              <a:buAutoNum type="arabicPeriod"/>
            </a:pPr>
            <a:r>
              <a:rPr lang="en-US" dirty="0"/>
              <a:t>range(2,10,3)</a:t>
            </a:r>
          </a:p>
          <a:p>
            <a:pPr marL="457200" indent="-457200">
              <a:buFont typeface="+mj-lt"/>
              <a:buAutoNum type="arabicPeriod"/>
            </a:pPr>
            <a:r>
              <a:rPr lang="en-US" dirty="0"/>
              <a:t>range(10,1)</a:t>
            </a:r>
          </a:p>
          <a:p>
            <a:pPr marL="457200" indent="-457200">
              <a:buFont typeface="+mj-lt"/>
              <a:buAutoNum type="arabicPeriod"/>
            </a:pPr>
            <a:r>
              <a:rPr lang="en-US" dirty="0"/>
              <a:t>range(10,1,-1)</a:t>
            </a:r>
          </a:p>
          <a:p>
            <a:pPr marL="457200" indent="-457200">
              <a:buFont typeface="+mj-lt"/>
              <a:buAutoNum type="arabicPeriod"/>
            </a:pPr>
            <a:r>
              <a:rPr lang="en-US" dirty="0"/>
              <a:t>range(20,-5,-3)</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36</a:t>
            </a:fld>
            <a:endParaRPr lang="en-US" dirty="0">
              <a:uFillTx/>
            </a:endParaRPr>
          </a:p>
        </p:txBody>
      </p:sp>
    </p:spTree>
    <p:extLst>
      <p:ext uri="{BB962C8B-B14F-4D97-AF65-F5344CB8AC3E}">
        <p14:creationId xmlns:p14="http://schemas.microsoft.com/office/powerpoint/2010/main" val="3638837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118" y="545910"/>
            <a:ext cx="7821361" cy="6032311"/>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37</a:t>
            </a:fld>
            <a:endParaRPr lang="en-US" dirty="0">
              <a:uFillTx/>
            </a:endParaRPr>
          </a:p>
        </p:txBody>
      </p:sp>
    </p:spTree>
    <p:extLst>
      <p:ext uri="{BB962C8B-B14F-4D97-AF65-F5344CB8AC3E}">
        <p14:creationId xmlns:p14="http://schemas.microsoft.com/office/powerpoint/2010/main" val="3689052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over range</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4115" y="2056092"/>
            <a:ext cx="4553710" cy="1041950"/>
          </a:xfrm>
        </p:spPr>
      </p:pic>
      <p:sp>
        <p:nvSpPr>
          <p:cNvPr id="4" name="Content Placeholder 3"/>
          <p:cNvSpPr>
            <a:spLocks noGrp="1"/>
          </p:cNvSpPr>
          <p:nvPr>
            <p:ph sz="half" idx="2"/>
          </p:nvPr>
        </p:nvSpPr>
        <p:spPr/>
        <p:txBody>
          <a:bodyPr>
            <a:normAutofit/>
          </a:bodyPr>
          <a:lstStyle/>
          <a:p>
            <a:r>
              <a:rPr lang="en-US" dirty="0"/>
              <a:t>Combining </a:t>
            </a:r>
            <a:r>
              <a:rPr lang="en-US" b="1" dirty="0">
                <a:solidFill>
                  <a:srgbClr val="FFC000"/>
                </a:solidFill>
              </a:rPr>
              <a:t>for loop </a:t>
            </a:r>
            <a:r>
              <a:rPr lang="en-US" dirty="0"/>
              <a:t>and </a:t>
            </a:r>
            <a:r>
              <a:rPr lang="en-US" b="1" dirty="0">
                <a:solidFill>
                  <a:srgbClr val="FFC000"/>
                </a:solidFill>
              </a:rPr>
              <a:t>range() </a:t>
            </a:r>
            <a:r>
              <a:rPr lang="en-US" dirty="0"/>
              <a:t>allows us to easily execute one block of statements exactly </a:t>
            </a:r>
            <a:r>
              <a:rPr lang="en-US" b="1" dirty="0">
                <a:solidFill>
                  <a:srgbClr val="00B0F0"/>
                </a:solidFill>
              </a:rPr>
              <a:t>n</a:t>
            </a:r>
            <a:r>
              <a:rPr lang="en-US" dirty="0"/>
              <a:t> times.</a:t>
            </a:r>
          </a:p>
          <a:p>
            <a:endParaRPr lang="en-US" dirty="0"/>
          </a:p>
          <a:p>
            <a:r>
              <a:rPr lang="en-US" dirty="0"/>
              <a:t>As can be seen from the execution, for </a:t>
            </a:r>
            <a:r>
              <a:rPr lang="en-US" b="1" dirty="0">
                <a:solidFill>
                  <a:srgbClr val="00B0F0"/>
                </a:solidFill>
              </a:rPr>
              <a:t>n = 5</a:t>
            </a:r>
            <a:r>
              <a:rPr lang="en-US" dirty="0"/>
              <a:t>, the </a:t>
            </a:r>
            <a:r>
              <a:rPr lang="en-US" b="1" dirty="0"/>
              <a:t>print</a:t>
            </a:r>
            <a:r>
              <a:rPr lang="en-US" dirty="0"/>
              <a:t> statement was executed </a:t>
            </a:r>
            <a:r>
              <a:rPr lang="en-US" b="1" dirty="0">
                <a:solidFill>
                  <a:srgbClr val="00B0F0"/>
                </a:solidFill>
              </a:rPr>
              <a:t>5</a:t>
            </a:r>
            <a:r>
              <a:rPr lang="en-US" dirty="0"/>
              <a:t> times.</a:t>
            </a:r>
          </a:p>
          <a:p>
            <a:endParaRPr lang="en-US" dirty="0"/>
          </a:p>
          <a:p>
            <a:r>
              <a:rPr lang="en-US" dirty="0"/>
              <a:t>Note: some programming languages typically count from 1 and some from 0. Python by default counts from 0.</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38</a:t>
            </a:fld>
            <a:endParaRPr lang="en-US" dirty="0">
              <a:uFillTx/>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115" y="3745999"/>
            <a:ext cx="4681225" cy="1221786"/>
          </a:xfrm>
          <a:prstGeom prst="rect">
            <a:avLst/>
          </a:prstGeom>
        </p:spPr>
      </p:pic>
    </p:spTree>
    <p:extLst>
      <p:ext uri="{BB962C8B-B14F-4D97-AF65-F5344CB8AC3E}">
        <p14:creationId xmlns:p14="http://schemas.microsoft.com/office/powerpoint/2010/main" val="7252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VS For loop</a:t>
            </a:r>
          </a:p>
        </p:txBody>
      </p:sp>
      <p:sp>
        <p:nvSpPr>
          <p:cNvPr id="3" name="Content Placeholder 2"/>
          <p:cNvSpPr>
            <a:spLocks noGrp="1"/>
          </p:cNvSpPr>
          <p:nvPr>
            <p:ph idx="1"/>
          </p:nvPr>
        </p:nvSpPr>
        <p:spPr/>
        <p:txBody>
          <a:bodyPr>
            <a:normAutofit lnSpcReduction="10000"/>
          </a:bodyPr>
          <a:lstStyle/>
          <a:p>
            <a:r>
              <a:rPr lang="en-US" b="1" dirty="0">
                <a:solidFill>
                  <a:srgbClr val="FFC000"/>
                </a:solidFill>
              </a:rPr>
              <a:t>While</a:t>
            </a:r>
            <a:r>
              <a:rPr lang="en-US" dirty="0">
                <a:solidFill>
                  <a:srgbClr val="FFC000"/>
                </a:solidFill>
              </a:rPr>
              <a:t> </a:t>
            </a:r>
            <a:r>
              <a:rPr lang="en-US" dirty="0"/>
              <a:t>and </a:t>
            </a:r>
            <a:r>
              <a:rPr lang="en-US" b="1" dirty="0">
                <a:solidFill>
                  <a:srgbClr val="FFC000"/>
                </a:solidFill>
              </a:rPr>
              <a:t>For</a:t>
            </a:r>
            <a:r>
              <a:rPr lang="en-US" dirty="0">
                <a:solidFill>
                  <a:srgbClr val="FFC000"/>
                </a:solidFill>
              </a:rPr>
              <a:t> </a:t>
            </a:r>
            <a:r>
              <a:rPr lang="en-US" dirty="0"/>
              <a:t>loops are both part of the cyclic structure.</a:t>
            </a:r>
          </a:p>
          <a:p>
            <a:r>
              <a:rPr lang="en-US" dirty="0"/>
              <a:t>Statements in the body of </a:t>
            </a:r>
            <a:r>
              <a:rPr lang="en-US" b="1" dirty="0">
                <a:solidFill>
                  <a:srgbClr val="FFC000"/>
                </a:solidFill>
              </a:rPr>
              <a:t>while</a:t>
            </a:r>
            <a:r>
              <a:rPr lang="en-US" dirty="0">
                <a:solidFill>
                  <a:srgbClr val="FFC000"/>
                </a:solidFill>
              </a:rPr>
              <a:t> </a:t>
            </a:r>
            <a:r>
              <a:rPr lang="en-US" dirty="0"/>
              <a:t>are executed as long as the given condition is evaluated as true.</a:t>
            </a:r>
          </a:p>
          <a:p>
            <a:r>
              <a:rPr lang="en-US" dirty="0"/>
              <a:t>Statements in the body of </a:t>
            </a:r>
            <a:r>
              <a:rPr lang="en-US" b="1" dirty="0">
                <a:solidFill>
                  <a:srgbClr val="FFC000"/>
                </a:solidFill>
              </a:rPr>
              <a:t>for</a:t>
            </a:r>
            <a:r>
              <a:rPr lang="en-US" dirty="0">
                <a:solidFill>
                  <a:srgbClr val="FFC000"/>
                </a:solidFill>
              </a:rPr>
              <a:t> </a:t>
            </a:r>
            <a:r>
              <a:rPr lang="en-US" dirty="0"/>
              <a:t>are executed fixed amount of times, corresponding exactly to the length of the sequence given.</a:t>
            </a:r>
          </a:p>
          <a:p>
            <a:endParaRPr lang="en-US" dirty="0"/>
          </a:p>
          <a:p>
            <a:r>
              <a:rPr lang="en-US" dirty="0"/>
              <a:t>Therefore, </a:t>
            </a:r>
            <a:r>
              <a:rPr lang="en-US" b="1" u="sng" dirty="0"/>
              <a:t>every</a:t>
            </a:r>
            <a:r>
              <a:rPr lang="en-US" dirty="0"/>
              <a:t> </a:t>
            </a:r>
            <a:r>
              <a:rPr lang="en-US" b="1" dirty="0">
                <a:solidFill>
                  <a:srgbClr val="FFC000"/>
                </a:solidFill>
              </a:rPr>
              <a:t>for</a:t>
            </a:r>
            <a:r>
              <a:rPr lang="en-US" dirty="0">
                <a:solidFill>
                  <a:srgbClr val="FFC000"/>
                </a:solidFill>
              </a:rPr>
              <a:t> </a:t>
            </a:r>
            <a:r>
              <a:rPr lang="en-US" dirty="0"/>
              <a:t>loop can be written as </a:t>
            </a:r>
            <a:r>
              <a:rPr lang="en-US" b="1" dirty="0">
                <a:solidFill>
                  <a:srgbClr val="FFC000"/>
                </a:solidFill>
              </a:rPr>
              <a:t>while</a:t>
            </a:r>
            <a:r>
              <a:rPr lang="en-US" dirty="0">
                <a:solidFill>
                  <a:srgbClr val="FFC000"/>
                </a:solidFill>
              </a:rPr>
              <a:t> </a:t>
            </a:r>
            <a:r>
              <a:rPr lang="en-US" dirty="0"/>
              <a:t>loop.</a:t>
            </a:r>
          </a:p>
          <a:p>
            <a:r>
              <a:rPr lang="en-US" dirty="0"/>
              <a:t>But … </a:t>
            </a:r>
            <a:r>
              <a:rPr lang="en-US" b="1" u="sng" dirty="0"/>
              <a:t>not all </a:t>
            </a:r>
            <a:r>
              <a:rPr lang="en-US" b="1" dirty="0">
                <a:solidFill>
                  <a:srgbClr val="FFC000"/>
                </a:solidFill>
              </a:rPr>
              <a:t>while</a:t>
            </a:r>
            <a:r>
              <a:rPr lang="en-US" dirty="0">
                <a:solidFill>
                  <a:srgbClr val="FFC000"/>
                </a:solidFill>
              </a:rPr>
              <a:t> </a:t>
            </a:r>
            <a:r>
              <a:rPr lang="en-US" dirty="0"/>
              <a:t>loops can be written as </a:t>
            </a:r>
            <a:r>
              <a:rPr lang="en-US" b="1" dirty="0">
                <a:solidFill>
                  <a:srgbClr val="FFC000"/>
                </a:solidFill>
              </a:rPr>
              <a:t>for</a:t>
            </a:r>
            <a:r>
              <a:rPr lang="en-US" dirty="0">
                <a:solidFill>
                  <a:srgbClr val="FFC000"/>
                </a:solidFill>
              </a:rPr>
              <a:t> </a:t>
            </a:r>
            <a:r>
              <a:rPr lang="en-US" dirty="0"/>
              <a:t>loops.</a:t>
            </a:r>
          </a:p>
          <a:p>
            <a:endParaRPr lang="en-US" dirty="0"/>
          </a:p>
          <a:p>
            <a:r>
              <a:rPr lang="en-US" dirty="0"/>
              <a:t>In the previous lesson we used while to create counters. Counters are typically easier to implement using for loop.</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39</a:t>
            </a:fld>
            <a:endParaRPr lang="en-US" dirty="0">
              <a:uFillTx/>
            </a:endParaRPr>
          </a:p>
        </p:txBody>
      </p:sp>
    </p:spTree>
    <p:extLst>
      <p:ext uri="{BB962C8B-B14F-4D97-AF65-F5344CB8AC3E}">
        <p14:creationId xmlns:p14="http://schemas.microsoft.com/office/powerpoint/2010/main" val="385885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in Python</a:t>
            </a:r>
          </a:p>
        </p:txBody>
      </p:sp>
      <p:sp>
        <p:nvSpPr>
          <p:cNvPr id="3" name="Text Placeholder 2"/>
          <p:cNvSpPr>
            <a:spLocks noGrp="1"/>
          </p:cNvSpPr>
          <p:nvPr>
            <p:ph type="body" idx="1"/>
          </p:nvPr>
        </p:nvSpPr>
        <p:spPr/>
        <p:txBody>
          <a:bodyPr/>
          <a:lstStyle/>
          <a:p>
            <a:r>
              <a:rPr lang="en-US" dirty="0"/>
              <a:t>Creating and modifying a set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a:t>
            </a:fld>
            <a:endParaRPr lang="en-US" dirty="0">
              <a:uFillTx/>
            </a:endParaRPr>
          </a:p>
        </p:txBody>
      </p:sp>
    </p:spTree>
    <p:extLst>
      <p:ext uri="{BB962C8B-B14F-4D97-AF65-F5344CB8AC3E}">
        <p14:creationId xmlns:p14="http://schemas.microsoft.com/office/powerpoint/2010/main" val="2833489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 practice with range</a:t>
            </a:r>
          </a:p>
        </p:txBody>
      </p:sp>
      <p:sp>
        <p:nvSpPr>
          <p:cNvPr id="3" name="Content Placeholder 2"/>
          <p:cNvSpPr>
            <a:spLocks noGrp="1"/>
          </p:cNvSpPr>
          <p:nvPr>
            <p:ph idx="1"/>
          </p:nvPr>
        </p:nvSpPr>
        <p:spPr/>
        <p:txBody>
          <a:bodyPr/>
          <a:lstStyle/>
          <a:p>
            <a:r>
              <a:rPr lang="en-US" b="1" dirty="0"/>
              <a:t>PROBLEM STATEMENT:</a:t>
            </a:r>
            <a:r>
              <a:rPr lang="en-US" dirty="0"/>
              <a:t> Ask user to input two numerical values M and N. Then print all values in interval [M, N].</a:t>
            </a:r>
          </a:p>
          <a:p>
            <a:r>
              <a:rPr lang="en-US" dirty="0"/>
              <a:t>Implement the solution using: </a:t>
            </a:r>
          </a:p>
          <a:p>
            <a:pPr marL="0" indent="0">
              <a:buNone/>
            </a:pPr>
            <a:r>
              <a:rPr lang="en-US" dirty="0"/>
              <a:t>	a) while loop</a:t>
            </a:r>
          </a:p>
          <a:p>
            <a:pPr marL="0" indent="0">
              <a:buNone/>
            </a:pPr>
            <a:r>
              <a:rPr lang="en-US" dirty="0"/>
              <a:t>	b) for loop</a:t>
            </a:r>
          </a:p>
          <a:p>
            <a:r>
              <a:rPr lang="en-US" dirty="0"/>
              <a:t>Time: 5 – 10 min.</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40</a:t>
            </a:fld>
            <a:endParaRPr lang="en-US" dirty="0">
              <a:uFillTx/>
            </a:endParaRPr>
          </a:p>
        </p:txBody>
      </p:sp>
    </p:spTree>
    <p:extLst>
      <p:ext uri="{BB962C8B-B14F-4D97-AF65-F5344CB8AC3E}">
        <p14:creationId xmlns:p14="http://schemas.microsoft.com/office/powerpoint/2010/main" val="514426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 multiplication table</a:t>
            </a:r>
          </a:p>
        </p:txBody>
      </p:sp>
      <p:sp>
        <p:nvSpPr>
          <p:cNvPr id="3" name="Content Placeholder 2"/>
          <p:cNvSpPr>
            <a:spLocks noGrp="1"/>
          </p:cNvSpPr>
          <p:nvPr>
            <p:ph idx="1"/>
          </p:nvPr>
        </p:nvSpPr>
        <p:spPr/>
        <p:txBody>
          <a:bodyPr/>
          <a:lstStyle/>
          <a:p>
            <a:r>
              <a:rPr lang="en-US" b="1" dirty="0"/>
              <a:t>PROBLEM STATEMENT</a:t>
            </a:r>
            <a:r>
              <a:rPr lang="en-US" dirty="0"/>
              <a:t>: You want to help your young cousin learn multiplication table, and you set out to design an algorithm that will for given number X (1 &lt;= X &lt;= 10), calculate and print the result of X multiplied by numbers in range [1, 10].</a:t>
            </a:r>
          </a:p>
          <a:p>
            <a:pPr marL="0" indent="0">
              <a:buNone/>
            </a:pPr>
            <a:r>
              <a:rPr lang="en-US" dirty="0"/>
              <a:t>	Example (for X = 5): </a:t>
            </a:r>
          </a:p>
          <a:p>
            <a:pPr marL="0" indent="0">
              <a:buNone/>
            </a:pPr>
            <a:r>
              <a:rPr lang="en-US" sz="1200" dirty="0"/>
              <a:t>		5 * 1 = 5</a:t>
            </a:r>
          </a:p>
          <a:p>
            <a:pPr marL="0" indent="0">
              <a:buNone/>
            </a:pPr>
            <a:r>
              <a:rPr lang="en-US" sz="1200" dirty="0"/>
              <a:t>		5 * 2 = 10</a:t>
            </a:r>
          </a:p>
          <a:p>
            <a:pPr marL="0" indent="0">
              <a:buNone/>
            </a:pPr>
            <a:r>
              <a:rPr lang="en-US" sz="1200" dirty="0"/>
              <a:t>		5 * 3 = 15</a:t>
            </a:r>
          </a:p>
          <a:p>
            <a:pPr marL="0" indent="0">
              <a:buNone/>
            </a:pPr>
            <a:r>
              <a:rPr lang="en-US" sz="1200" dirty="0"/>
              <a:t>		…</a:t>
            </a:r>
          </a:p>
          <a:p>
            <a:pPr marL="0" indent="0">
              <a:buNone/>
            </a:pPr>
            <a:r>
              <a:rPr lang="en-US" sz="1200" dirty="0"/>
              <a:t>		5 * 10 = 50</a:t>
            </a:r>
          </a:p>
          <a:p>
            <a:r>
              <a:rPr lang="en-US" dirty="0"/>
              <a:t>Design an algorithm, make a flowchart and implement it in Python.</a:t>
            </a:r>
          </a:p>
          <a:p>
            <a:r>
              <a:rPr lang="en-US" dirty="0"/>
              <a:t>Time: 5 – 10 min.</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41</a:t>
            </a:fld>
            <a:endParaRPr lang="en-US" dirty="0">
              <a:uFillTx/>
            </a:endParaRPr>
          </a:p>
        </p:txBody>
      </p:sp>
    </p:spTree>
    <p:extLst>
      <p:ext uri="{BB962C8B-B14F-4D97-AF65-F5344CB8AC3E}">
        <p14:creationId xmlns:p14="http://schemas.microsoft.com/office/powerpoint/2010/main" val="3627429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 multiplication table</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924946"/>
            <a:ext cx="4759346" cy="3739486"/>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63196" y="1918642"/>
            <a:ext cx="3963670" cy="1166795"/>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42</a:t>
            </a:fld>
            <a:endParaRPr lang="en-US" dirty="0">
              <a:uFillTx/>
            </a:endParaRPr>
          </a:p>
        </p:txBody>
      </p:sp>
      <p:sp>
        <p:nvSpPr>
          <p:cNvPr id="8" name="TextBox 7"/>
          <p:cNvSpPr txBox="1"/>
          <p:nvPr/>
        </p:nvSpPr>
        <p:spPr>
          <a:xfrm>
            <a:off x="4833747" y="1261884"/>
            <a:ext cx="1029449" cy="369332"/>
          </a:xfrm>
          <a:prstGeom prst="rect">
            <a:avLst/>
          </a:prstGeom>
        </p:spPr>
        <p:txBody>
          <a:bodyPr wrap="none" rtlCol="0">
            <a:spAutoFit/>
          </a:bodyPr>
          <a:lstStyle/>
          <a:p>
            <a:r>
              <a:rPr lang="en-US" dirty="0"/>
              <a:t>solution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196" y="3290957"/>
            <a:ext cx="3990488" cy="3171013"/>
          </a:xfrm>
          <a:prstGeom prst="rect">
            <a:avLst/>
          </a:prstGeom>
        </p:spPr>
      </p:pic>
    </p:spTree>
    <p:extLst>
      <p:ext uri="{BB962C8B-B14F-4D97-AF65-F5344CB8AC3E}">
        <p14:creationId xmlns:p14="http://schemas.microsoft.com/office/powerpoint/2010/main" val="2949442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 multiplication table for all numbers 1-10</a:t>
            </a:r>
          </a:p>
        </p:txBody>
      </p:sp>
      <p:sp>
        <p:nvSpPr>
          <p:cNvPr id="3" name="Content Placeholder 2"/>
          <p:cNvSpPr>
            <a:spLocks noGrp="1"/>
          </p:cNvSpPr>
          <p:nvPr>
            <p:ph idx="1"/>
          </p:nvPr>
        </p:nvSpPr>
        <p:spPr/>
        <p:txBody>
          <a:bodyPr/>
          <a:lstStyle/>
          <a:p>
            <a:r>
              <a:rPr lang="en-US" b="1" dirty="0"/>
              <a:t>PROBLEM STATEMENT</a:t>
            </a:r>
            <a:r>
              <a:rPr lang="en-US" dirty="0"/>
              <a:t>: Extend the previous solution that it prints multiplication tables for all numbers from 1 to 10.</a:t>
            </a:r>
          </a:p>
          <a:p>
            <a:r>
              <a:rPr lang="en-US" dirty="0"/>
              <a:t>Also, prevent repetition (e.g. if 2 * 6 = 12 is printed, do not print 6 * 2 = 12)</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43</a:t>
            </a:fld>
            <a:endParaRPr lang="en-US" dirty="0">
              <a:uFillTx/>
            </a:endParaRPr>
          </a:p>
        </p:txBody>
      </p:sp>
    </p:spTree>
    <p:extLst>
      <p:ext uri="{BB962C8B-B14F-4D97-AF65-F5344CB8AC3E}">
        <p14:creationId xmlns:p14="http://schemas.microsoft.com/office/powerpoint/2010/main" val="2609974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 multiplication table for all numbers 1-10</a:t>
            </a:r>
          </a:p>
        </p:txBody>
      </p:sp>
      <p:sp>
        <p:nvSpPr>
          <p:cNvPr id="3" name="Content Placeholder 2"/>
          <p:cNvSpPr>
            <a:spLocks noGrp="1"/>
          </p:cNvSpPr>
          <p:nvPr>
            <p:ph idx="1"/>
          </p:nvPr>
        </p:nvSpPr>
        <p:spPr/>
        <p:txBody>
          <a:bodyPr/>
          <a:lstStyle/>
          <a:p>
            <a:r>
              <a:rPr lang="en-US" b="1" dirty="0"/>
              <a:t>DISCUSSION</a:t>
            </a:r>
            <a:r>
              <a:rPr lang="en-US" dirty="0"/>
              <a:t>: </a:t>
            </a:r>
          </a:p>
          <a:p>
            <a:r>
              <a:rPr lang="en-US" dirty="0"/>
              <a:t>The first modification is an obvious one. Instead of reading X from the standard input, we can add one additional for loop to iterate through all numbers from 1 to 10.</a:t>
            </a:r>
          </a:p>
          <a:p>
            <a:r>
              <a:rPr lang="en-US" dirty="0"/>
              <a:t>To avoid repetition, we want the inner for loop to start from the range greater than the iterator in the outer loop!</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44</a:t>
            </a:fld>
            <a:endParaRPr lang="en-US" dirty="0">
              <a:uFillTx/>
            </a:endParaRPr>
          </a:p>
        </p:txBody>
      </p:sp>
    </p:spTree>
    <p:extLst>
      <p:ext uri="{BB962C8B-B14F-4D97-AF65-F5344CB8AC3E}">
        <p14:creationId xmlns:p14="http://schemas.microsoft.com/office/powerpoint/2010/main" val="4057260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 multiplication table</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3259" y="1924946"/>
            <a:ext cx="4445049" cy="3739486"/>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07892" y="1924946"/>
            <a:ext cx="4544648" cy="1056894"/>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45</a:t>
            </a:fld>
            <a:endParaRPr lang="en-US" dirty="0">
              <a:uFillTx/>
            </a:endParaRPr>
          </a:p>
        </p:txBody>
      </p:sp>
      <p:sp>
        <p:nvSpPr>
          <p:cNvPr id="8" name="TextBox 7"/>
          <p:cNvSpPr txBox="1"/>
          <p:nvPr/>
        </p:nvSpPr>
        <p:spPr>
          <a:xfrm>
            <a:off x="4110793" y="1261884"/>
            <a:ext cx="2475358" cy="369332"/>
          </a:xfrm>
          <a:prstGeom prst="rect">
            <a:avLst/>
          </a:prstGeom>
        </p:spPr>
        <p:txBody>
          <a:bodyPr wrap="none" rtlCol="0">
            <a:spAutoFit/>
          </a:bodyPr>
          <a:lstStyle/>
          <a:p>
            <a:pPr algn="ctr"/>
            <a:r>
              <a:rPr lang="en-US" dirty="0"/>
              <a:t>flowchart and code</a:t>
            </a:r>
          </a:p>
        </p:txBody>
      </p:sp>
      <p:sp>
        <p:nvSpPr>
          <p:cNvPr id="3" name="TextBox 2"/>
          <p:cNvSpPr txBox="1"/>
          <p:nvPr/>
        </p:nvSpPr>
        <p:spPr>
          <a:xfrm>
            <a:off x="5687574" y="3425357"/>
            <a:ext cx="4785284" cy="369332"/>
          </a:xfrm>
          <a:prstGeom prst="rect">
            <a:avLst/>
          </a:prstGeom>
        </p:spPr>
        <p:txBody>
          <a:bodyPr wrap="none" rtlCol="0">
            <a:spAutoFit/>
          </a:bodyPr>
          <a:lstStyle/>
          <a:p>
            <a:r>
              <a:rPr lang="en-US" dirty="0"/>
              <a:t>This is a nice example of nested for loops.</a:t>
            </a:r>
          </a:p>
        </p:txBody>
      </p:sp>
      <p:sp>
        <p:nvSpPr>
          <p:cNvPr id="4" name="TextBox 3"/>
          <p:cNvSpPr txBox="1"/>
          <p:nvPr/>
        </p:nvSpPr>
        <p:spPr>
          <a:xfrm>
            <a:off x="5745282" y="4238206"/>
            <a:ext cx="5104282" cy="646331"/>
          </a:xfrm>
          <a:prstGeom prst="rect">
            <a:avLst/>
          </a:prstGeom>
        </p:spPr>
        <p:txBody>
          <a:bodyPr wrap="none" rtlCol="0">
            <a:spAutoFit/>
          </a:bodyPr>
          <a:lstStyle/>
          <a:p>
            <a:r>
              <a:rPr lang="en-US" dirty="0"/>
              <a:t>Note how we use the iterator from the</a:t>
            </a:r>
          </a:p>
          <a:p>
            <a:r>
              <a:rPr lang="en-US" dirty="0"/>
              <a:t>outer loop as the starting point in inner loop.</a:t>
            </a:r>
          </a:p>
        </p:txBody>
      </p:sp>
      <p:sp>
        <p:nvSpPr>
          <p:cNvPr id="10" name="Oval 9"/>
          <p:cNvSpPr/>
          <p:nvPr/>
        </p:nvSpPr>
        <p:spPr>
          <a:xfrm>
            <a:off x="8598089" y="2187584"/>
            <a:ext cx="327547" cy="330733"/>
          </a:xfrm>
          <a:prstGeom prst="ellipse">
            <a:avLst/>
          </a:prstGeom>
          <a:noFill/>
          <a:ln w="381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Oval 10"/>
          <p:cNvSpPr/>
          <p:nvPr/>
        </p:nvSpPr>
        <p:spPr>
          <a:xfrm>
            <a:off x="2643645" y="3121920"/>
            <a:ext cx="327547" cy="330733"/>
          </a:xfrm>
          <a:prstGeom prst="ellipse">
            <a:avLst/>
          </a:prstGeom>
          <a:noFill/>
          <a:ln w="381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2" name="Straight Arrow Connector 11"/>
          <p:cNvCxnSpPr>
            <a:stCxn id="4" idx="1"/>
            <a:endCxn id="11" idx="5"/>
          </p:cNvCxnSpPr>
          <p:nvPr/>
        </p:nvCxnSpPr>
        <p:spPr>
          <a:xfrm flipH="1" flipV="1">
            <a:off x="2923224" y="3404218"/>
            <a:ext cx="2822058" cy="1157154"/>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cxnSp>
        <p:nvCxnSpPr>
          <p:cNvPr id="15" name="Straight Arrow Connector 14"/>
          <p:cNvCxnSpPr>
            <a:stCxn id="4" idx="0"/>
            <a:endCxn id="10" idx="4"/>
          </p:cNvCxnSpPr>
          <p:nvPr/>
        </p:nvCxnSpPr>
        <p:spPr>
          <a:xfrm flipV="1">
            <a:off x="8297423" y="2518317"/>
            <a:ext cx="464440" cy="1719889"/>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 multiplication table for all numbers 1-10</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0853" y="2475620"/>
            <a:ext cx="4000706" cy="3365673"/>
          </a:xfrm>
        </p:spPr>
      </p:pic>
      <p:sp>
        <p:nvSpPr>
          <p:cNvPr id="4" name="Content Placeholder 3"/>
          <p:cNvSpPr>
            <a:spLocks noGrp="1"/>
          </p:cNvSpPr>
          <p:nvPr>
            <p:ph sz="half" idx="2"/>
          </p:nvPr>
        </p:nvSpPr>
        <p:spPr/>
        <p:txBody>
          <a:bodyPr>
            <a:normAutofit fontScale="92500" lnSpcReduction="20000"/>
          </a:bodyPr>
          <a:lstStyle/>
          <a:p>
            <a:r>
              <a:rPr lang="en-US" dirty="0"/>
              <a:t>Question: How many times will the output step be executed?</a:t>
            </a:r>
          </a:p>
          <a:p>
            <a:endParaRPr lang="en-US" dirty="0"/>
          </a:p>
          <a:p>
            <a:pPr marL="0" indent="0">
              <a:buNone/>
            </a:pPr>
            <a:r>
              <a:rPr lang="en-US" dirty="0"/>
              <a:t>	</a:t>
            </a:r>
            <a:r>
              <a:rPr lang="en-US" dirty="0" err="1"/>
              <a:t>i</a:t>
            </a:r>
            <a:r>
              <a:rPr lang="en-US" dirty="0"/>
              <a:t> =  1  </a:t>
            </a:r>
            <a:r>
              <a:rPr lang="en-US" dirty="0">
                <a:sym typeface="Wingdings" panose="05000000000000000000" pitchFamily="2" charset="2"/>
              </a:rPr>
              <a:t> j = range(1,11)  10 times</a:t>
            </a:r>
          </a:p>
          <a:p>
            <a:pPr marL="0" indent="0">
              <a:buNone/>
            </a:pPr>
            <a:r>
              <a:rPr lang="en-US" dirty="0"/>
              <a:t>	</a:t>
            </a:r>
            <a:r>
              <a:rPr lang="en-US" dirty="0" err="1"/>
              <a:t>i</a:t>
            </a:r>
            <a:r>
              <a:rPr lang="en-US" dirty="0"/>
              <a:t> =  2  </a:t>
            </a:r>
            <a:r>
              <a:rPr lang="en-US" dirty="0">
                <a:sym typeface="Wingdings" panose="05000000000000000000" pitchFamily="2" charset="2"/>
              </a:rPr>
              <a:t> j = range(2,11)   9 times</a:t>
            </a:r>
          </a:p>
          <a:p>
            <a:pPr marL="0" indent="0">
              <a:buNone/>
            </a:pPr>
            <a:r>
              <a:rPr lang="en-US" dirty="0"/>
              <a:t>	</a:t>
            </a:r>
            <a:r>
              <a:rPr lang="en-US" dirty="0" err="1"/>
              <a:t>i</a:t>
            </a:r>
            <a:r>
              <a:rPr lang="en-US" dirty="0"/>
              <a:t> =  3  </a:t>
            </a:r>
            <a:r>
              <a:rPr lang="en-US" dirty="0">
                <a:sym typeface="Wingdings" panose="05000000000000000000" pitchFamily="2" charset="2"/>
              </a:rPr>
              <a:t> j = range(3,11)   8 times</a:t>
            </a:r>
          </a:p>
          <a:p>
            <a:pPr marL="0" indent="0">
              <a:buNone/>
            </a:pPr>
            <a:r>
              <a:rPr lang="en-US" dirty="0"/>
              <a:t>	</a:t>
            </a:r>
            <a:r>
              <a:rPr lang="en-US" dirty="0" err="1"/>
              <a:t>i</a:t>
            </a:r>
            <a:r>
              <a:rPr lang="en-US" dirty="0"/>
              <a:t> =  4  </a:t>
            </a:r>
            <a:r>
              <a:rPr lang="en-US" dirty="0">
                <a:sym typeface="Wingdings" panose="05000000000000000000" pitchFamily="2" charset="2"/>
              </a:rPr>
              <a:t> j = range(4,11)   7 times</a:t>
            </a:r>
          </a:p>
          <a:p>
            <a:pPr marL="0" indent="0">
              <a:buNone/>
            </a:pPr>
            <a:r>
              <a:rPr lang="en-US" dirty="0"/>
              <a:t>	</a:t>
            </a:r>
            <a:r>
              <a:rPr lang="en-US" dirty="0" err="1"/>
              <a:t>i</a:t>
            </a:r>
            <a:r>
              <a:rPr lang="en-US" dirty="0"/>
              <a:t> =  5  </a:t>
            </a:r>
            <a:r>
              <a:rPr lang="en-US" dirty="0">
                <a:sym typeface="Wingdings" panose="05000000000000000000" pitchFamily="2" charset="2"/>
              </a:rPr>
              <a:t> j = range(5,11)   6 times</a:t>
            </a:r>
          </a:p>
          <a:p>
            <a:pPr marL="0" indent="0">
              <a:buNone/>
            </a:pPr>
            <a:r>
              <a:rPr lang="en-US" dirty="0"/>
              <a:t>	</a:t>
            </a:r>
            <a:r>
              <a:rPr lang="en-US" dirty="0" err="1"/>
              <a:t>i</a:t>
            </a:r>
            <a:r>
              <a:rPr lang="en-US" dirty="0"/>
              <a:t> =  6  </a:t>
            </a:r>
            <a:r>
              <a:rPr lang="en-US" dirty="0">
                <a:sym typeface="Wingdings" panose="05000000000000000000" pitchFamily="2" charset="2"/>
              </a:rPr>
              <a:t> j = range(6,11)   5 times</a:t>
            </a:r>
          </a:p>
          <a:p>
            <a:pPr marL="0" indent="0">
              <a:buNone/>
            </a:pPr>
            <a:r>
              <a:rPr lang="en-US" dirty="0"/>
              <a:t>	</a:t>
            </a:r>
            <a:r>
              <a:rPr lang="en-US" dirty="0" err="1"/>
              <a:t>i</a:t>
            </a:r>
            <a:r>
              <a:rPr lang="en-US" dirty="0"/>
              <a:t> =  7  </a:t>
            </a:r>
            <a:r>
              <a:rPr lang="en-US" dirty="0">
                <a:sym typeface="Wingdings" panose="05000000000000000000" pitchFamily="2" charset="2"/>
              </a:rPr>
              <a:t> j = range(7,11)   4 times</a:t>
            </a:r>
          </a:p>
          <a:p>
            <a:pPr marL="0" indent="0">
              <a:buNone/>
            </a:pPr>
            <a:r>
              <a:rPr lang="en-US" dirty="0"/>
              <a:t>	</a:t>
            </a:r>
            <a:r>
              <a:rPr lang="en-US" dirty="0" err="1"/>
              <a:t>i</a:t>
            </a:r>
            <a:r>
              <a:rPr lang="en-US" dirty="0"/>
              <a:t> =  8  </a:t>
            </a:r>
            <a:r>
              <a:rPr lang="en-US" dirty="0">
                <a:sym typeface="Wingdings" panose="05000000000000000000" pitchFamily="2" charset="2"/>
              </a:rPr>
              <a:t> j = range(8,11)   3 times</a:t>
            </a:r>
          </a:p>
          <a:p>
            <a:pPr marL="0" indent="0">
              <a:buNone/>
            </a:pPr>
            <a:r>
              <a:rPr lang="en-US" dirty="0"/>
              <a:t>	</a:t>
            </a:r>
            <a:r>
              <a:rPr lang="en-US" dirty="0" err="1"/>
              <a:t>i</a:t>
            </a:r>
            <a:r>
              <a:rPr lang="en-US" dirty="0"/>
              <a:t> =  9  </a:t>
            </a:r>
            <a:r>
              <a:rPr lang="en-US" dirty="0">
                <a:sym typeface="Wingdings" panose="05000000000000000000" pitchFamily="2" charset="2"/>
              </a:rPr>
              <a:t> j = range(9,11)   2 times</a:t>
            </a:r>
          </a:p>
          <a:p>
            <a:pPr marL="0" indent="0">
              <a:buNone/>
            </a:pPr>
            <a:r>
              <a:rPr lang="en-US" dirty="0"/>
              <a:t>	</a:t>
            </a:r>
            <a:r>
              <a:rPr lang="en-US" dirty="0" err="1"/>
              <a:t>i</a:t>
            </a:r>
            <a:r>
              <a:rPr lang="en-US" dirty="0"/>
              <a:t> = 10 </a:t>
            </a:r>
            <a:r>
              <a:rPr lang="en-US" dirty="0">
                <a:sym typeface="Wingdings" panose="05000000000000000000" pitchFamily="2" charset="2"/>
              </a:rPr>
              <a:t> j = range(10,11)   1 time</a:t>
            </a:r>
          </a:p>
          <a:p>
            <a:endParaRPr lang="en-US" dirty="0">
              <a:sym typeface="Wingdings" panose="05000000000000000000" pitchFamily="2" charset="2"/>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46</a:t>
            </a:fld>
            <a:endParaRPr lang="en-US" dirty="0">
              <a:uFillTx/>
            </a:endParaRPr>
          </a:p>
        </p:txBody>
      </p:sp>
      <p:sp>
        <p:nvSpPr>
          <p:cNvPr id="7" name="TextBox 6"/>
          <p:cNvSpPr txBox="1"/>
          <p:nvPr/>
        </p:nvSpPr>
        <p:spPr>
          <a:xfrm>
            <a:off x="7361345" y="2434676"/>
            <a:ext cx="2183642" cy="523220"/>
          </a:xfrm>
          <a:prstGeom prst="rect">
            <a:avLst/>
          </a:prstGeom>
        </p:spPr>
        <p:txBody>
          <a:bodyPr wrap="square" rtlCol="0">
            <a:spAutoFit/>
          </a:bodyPr>
          <a:lstStyle/>
          <a:p>
            <a:r>
              <a:rPr lang="en-US" sz="2800" b="1" dirty="0">
                <a:solidFill>
                  <a:srgbClr val="FFC000"/>
                </a:solidFill>
              </a:rPr>
              <a:t>55 times!</a:t>
            </a:r>
          </a:p>
        </p:txBody>
      </p:sp>
    </p:spTree>
    <p:extLst>
      <p:ext uri="{BB962C8B-B14F-4D97-AF65-F5344CB8AC3E}">
        <p14:creationId xmlns:p14="http://schemas.microsoft.com/office/powerpoint/2010/main" val="326218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0" dur="500"/>
                                        <p:tgtEl>
                                          <p:spTgt spid="4">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3" dur="500"/>
                                        <p:tgtEl>
                                          <p:spTgt spid="4">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6" dur="500"/>
                                        <p:tgtEl>
                                          <p:spTgt spid="4">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9" dur="500"/>
                                        <p:tgtEl>
                                          <p:spTgt spid="4">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2" dur="500"/>
                                        <p:tgtEl>
                                          <p:spTgt spid="4">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5" dur="500"/>
                                        <p:tgtEl>
                                          <p:spTgt spid="4">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8" dur="500"/>
                                        <p:tgtEl>
                                          <p:spTgt spid="4">
                                            <p:txEl>
                                              <p:pRg st="9" end="9"/>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1" dur="500"/>
                                        <p:tgtEl>
                                          <p:spTgt spid="4">
                                            <p:txEl>
                                              <p:pRg st="10" end="10"/>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4" dur="500"/>
                                        <p:tgtEl>
                                          <p:spTgt spid="4">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ipe(down)">
                                      <p:cBhvr>
                                        <p:cTn id="39" dur="580">
                                          <p:stCondLst>
                                            <p:cond delay="0"/>
                                          </p:stCondLst>
                                        </p:cTn>
                                        <p:tgtEl>
                                          <p:spTgt spid="7">
                                            <p:txEl>
                                              <p:pRg st="0" end="0"/>
                                            </p:txEl>
                                          </p:spTgt>
                                        </p:tgtEl>
                                      </p:cBhvr>
                                    </p:animEffect>
                                    <p:anim calcmode="lin" valueType="num">
                                      <p:cBhvr>
                                        <p:cTn id="40"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xEl>
                                              <p:pRg st="0" end="0"/>
                                            </p:txEl>
                                          </p:spTgt>
                                        </p:tgtEl>
                                      </p:cBhvr>
                                      <p:to x="100000" y="60000"/>
                                    </p:animScale>
                                    <p:animScale>
                                      <p:cBhvr>
                                        <p:cTn id="46" dur="166" decel="50000">
                                          <p:stCondLst>
                                            <p:cond delay="676"/>
                                          </p:stCondLst>
                                        </p:cTn>
                                        <p:tgtEl>
                                          <p:spTgt spid="7">
                                            <p:txEl>
                                              <p:pRg st="0" end="0"/>
                                            </p:txEl>
                                          </p:spTgt>
                                        </p:tgtEl>
                                      </p:cBhvr>
                                      <p:to x="100000" y="100000"/>
                                    </p:animScale>
                                    <p:animScale>
                                      <p:cBhvr>
                                        <p:cTn id="47" dur="26">
                                          <p:stCondLst>
                                            <p:cond delay="1312"/>
                                          </p:stCondLst>
                                        </p:cTn>
                                        <p:tgtEl>
                                          <p:spTgt spid="7">
                                            <p:txEl>
                                              <p:pRg st="0" end="0"/>
                                            </p:txEl>
                                          </p:spTgt>
                                        </p:tgtEl>
                                      </p:cBhvr>
                                      <p:to x="100000" y="80000"/>
                                    </p:animScale>
                                    <p:animScale>
                                      <p:cBhvr>
                                        <p:cTn id="48" dur="166" decel="50000">
                                          <p:stCondLst>
                                            <p:cond delay="1338"/>
                                          </p:stCondLst>
                                        </p:cTn>
                                        <p:tgtEl>
                                          <p:spTgt spid="7">
                                            <p:txEl>
                                              <p:pRg st="0" end="0"/>
                                            </p:txEl>
                                          </p:spTgt>
                                        </p:tgtEl>
                                      </p:cBhvr>
                                      <p:to x="100000" y="100000"/>
                                    </p:animScale>
                                    <p:animScale>
                                      <p:cBhvr>
                                        <p:cTn id="49" dur="26">
                                          <p:stCondLst>
                                            <p:cond delay="1642"/>
                                          </p:stCondLst>
                                        </p:cTn>
                                        <p:tgtEl>
                                          <p:spTgt spid="7">
                                            <p:txEl>
                                              <p:pRg st="0" end="0"/>
                                            </p:txEl>
                                          </p:spTgt>
                                        </p:tgtEl>
                                      </p:cBhvr>
                                      <p:to x="100000" y="90000"/>
                                    </p:animScale>
                                    <p:animScale>
                                      <p:cBhvr>
                                        <p:cTn id="50" dur="166" decel="50000">
                                          <p:stCondLst>
                                            <p:cond delay="1668"/>
                                          </p:stCondLst>
                                        </p:cTn>
                                        <p:tgtEl>
                                          <p:spTgt spid="7">
                                            <p:txEl>
                                              <p:pRg st="0" end="0"/>
                                            </p:txEl>
                                          </p:spTgt>
                                        </p:tgtEl>
                                      </p:cBhvr>
                                      <p:to x="100000" y="100000"/>
                                    </p:animScale>
                                    <p:animScale>
                                      <p:cBhvr>
                                        <p:cTn id="51" dur="26">
                                          <p:stCondLst>
                                            <p:cond delay="1808"/>
                                          </p:stCondLst>
                                        </p:cTn>
                                        <p:tgtEl>
                                          <p:spTgt spid="7">
                                            <p:txEl>
                                              <p:pRg st="0" end="0"/>
                                            </p:txEl>
                                          </p:spTgt>
                                        </p:tgtEl>
                                      </p:cBhvr>
                                      <p:to x="100000" y="95000"/>
                                    </p:animScale>
                                    <p:animScale>
                                      <p:cBhvr>
                                        <p:cTn id="52" dur="166" decel="50000">
                                          <p:stCondLst>
                                            <p:cond delay="1834"/>
                                          </p:stCondLst>
                                        </p:cTn>
                                        <p:tgtEl>
                                          <p:spTgt spid="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3b – counting outputs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575" y="1276772"/>
            <a:ext cx="4763069" cy="5243746"/>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47</a:t>
            </a:fld>
            <a:endParaRPr lang="en-US" dirty="0">
              <a:uFillTx/>
            </a:endParaRPr>
          </a:p>
        </p:txBody>
      </p:sp>
      <p:sp>
        <p:nvSpPr>
          <p:cNvPr id="6" name="TextBox 5"/>
          <p:cNvSpPr txBox="1"/>
          <p:nvPr/>
        </p:nvSpPr>
        <p:spPr>
          <a:xfrm>
            <a:off x="1352905" y="2052638"/>
            <a:ext cx="8447965" cy="369332"/>
          </a:xfrm>
          <a:prstGeom prst="rect">
            <a:avLst/>
          </a:prstGeom>
        </p:spPr>
        <p:txBody>
          <a:bodyPr wrap="square" rtlCol="0">
            <a:spAutoFit/>
          </a:bodyPr>
          <a:lstStyle/>
          <a:p>
            <a:r>
              <a:rPr lang="en-US" dirty="0"/>
              <a:t>If you don’t believe me, add counter and let Python do the counting!</a:t>
            </a:r>
          </a:p>
        </p:txBody>
      </p:sp>
    </p:spTree>
    <p:extLst>
      <p:ext uri="{BB962C8B-B14F-4D97-AF65-F5344CB8AC3E}">
        <p14:creationId xmlns:p14="http://schemas.microsoft.com/office/powerpoint/2010/main" val="383988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par>
                          <p:cTn id="11" fill="hold">
                            <p:stCondLst>
                              <p:cond delay="1000"/>
                            </p:stCondLst>
                            <p:childTnLst>
                              <p:par>
                                <p:cTn id="12" presetID="6" presetClass="entr" presetSubtype="3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out)">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 and strings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48</a:t>
            </a:fld>
            <a:endParaRPr lang="en-US" dirty="0">
              <a:uFillTx/>
            </a:endParaRPr>
          </a:p>
        </p:txBody>
      </p:sp>
    </p:spTree>
    <p:extLst>
      <p:ext uri="{BB962C8B-B14F-4D97-AF65-F5344CB8AC3E}">
        <p14:creationId xmlns:p14="http://schemas.microsoft.com/office/powerpoint/2010/main" val="365582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 and strings</a:t>
            </a:r>
          </a:p>
        </p:txBody>
      </p:sp>
      <p:sp>
        <p:nvSpPr>
          <p:cNvPr id="3" name="Content Placeholder 2"/>
          <p:cNvSpPr>
            <a:spLocks noGrp="1"/>
          </p:cNvSpPr>
          <p:nvPr>
            <p:ph idx="1"/>
          </p:nvPr>
        </p:nvSpPr>
        <p:spPr/>
        <p:txBody>
          <a:bodyPr/>
          <a:lstStyle/>
          <a:p>
            <a:r>
              <a:rPr lang="en-US" dirty="0"/>
              <a:t>We have encountered strings in lesson 2.2. With what we learned today we can interpret strings as …</a:t>
            </a:r>
          </a:p>
          <a:p>
            <a:r>
              <a:rPr lang="en-US" b="1" dirty="0">
                <a:solidFill>
                  <a:srgbClr val="FFC000"/>
                </a:solidFill>
              </a:rPr>
              <a:t>string</a:t>
            </a:r>
            <a:r>
              <a:rPr lang="en-US" dirty="0"/>
              <a:t> = an </a:t>
            </a:r>
            <a:r>
              <a:rPr lang="en-US" b="1" dirty="0"/>
              <a:t>ordered</a:t>
            </a:r>
            <a:r>
              <a:rPr lang="en-US" dirty="0"/>
              <a:t>, </a:t>
            </a:r>
            <a:r>
              <a:rPr lang="en-US" b="1" dirty="0"/>
              <a:t>immutable</a:t>
            </a:r>
            <a:r>
              <a:rPr lang="en-US" dirty="0"/>
              <a:t> </a:t>
            </a:r>
            <a:r>
              <a:rPr lang="en-US" b="1" u="sng" dirty="0"/>
              <a:t>sequence</a:t>
            </a:r>
            <a:r>
              <a:rPr lang="en-US" dirty="0"/>
              <a:t> </a:t>
            </a:r>
            <a:r>
              <a:rPr lang="en-US" b="1" u="sng" dirty="0"/>
              <a:t>of</a:t>
            </a:r>
            <a:r>
              <a:rPr lang="en-US" dirty="0"/>
              <a:t> </a:t>
            </a:r>
            <a:r>
              <a:rPr lang="en-US" b="1" u="sng" dirty="0"/>
              <a:t>characters</a:t>
            </a:r>
            <a:r>
              <a:rPr lang="en-US" dirty="0"/>
              <a:t>.</a:t>
            </a:r>
          </a:p>
          <a:p>
            <a:r>
              <a:rPr lang="en-US" dirty="0"/>
              <a:t>* remember: sets are unordered and mutable.</a:t>
            </a:r>
          </a:p>
          <a:p>
            <a:endParaRPr lang="en-US" dirty="0"/>
          </a:p>
          <a:p>
            <a:r>
              <a:rPr lang="en-US" dirty="0"/>
              <a:t>In Python there is another similar data type that is often used:</a:t>
            </a:r>
          </a:p>
          <a:p>
            <a:r>
              <a:rPr lang="en-US" b="1" dirty="0">
                <a:solidFill>
                  <a:srgbClr val="FFC000"/>
                </a:solidFill>
              </a:rPr>
              <a:t>Tuple</a:t>
            </a:r>
            <a:r>
              <a:rPr lang="en-US" dirty="0">
                <a:solidFill>
                  <a:srgbClr val="FFC000"/>
                </a:solidFill>
              </a:rPr>
              <a:t> </a:t>
            </a:r>
            <a:r>
              <a:rPr lang="en-US" dirty="0"/>
              <a:t>= an </a:t>
            </a:r>
            <a:r>
              <a:rPr lang="en-US" b="1" dirty="0"/>
              <a:t>ordered</a:t>
            </a:r>
            <a:r>
              <a:rPr lang="en-US" dirty="0"/>
              <a:t>, </a:t>
            </a:r>
            <a:r>
              <a:rPr lang="en-US" b="1" dirty="0"/>
              <a:t>immutable</a:t>
            </a:r>
            <a:r>
              <a:rPr lang="en-US" dirty="0"/>
              <a:t> </a:t>
            </a:r>
            <a:r>
              <a:rPr lang="en-US" b="1" u="sng" dirty="0"/>
              <a:t>sequence of objects</a:t>
            </a:r>
            <a:r>
              <a:rPr lang="en-US" dirty="0"/>
              <a:t>.</a:t>
            </a:r>
          </a:p>
          <a:p>
            <a:r>
              <a:rPr lang="en-US" dirty="0"/>
              <a:t>Objects can be almost anything, including other tuples.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49</a:t>
            </a:fld>
            <a:endParaRPr lang="en-US" dirty="0">
              <a:uFillTx/>
            </a:endParaRPr>
          </a:p>
        </p:txBody>
      </p:sp>
    </p:spTree>
    <p:extLst>
      <p:ext uri="{BB962C8B-B14F-4D97-AF65-F5344CB8AC3E}">
        <p14:creationId xmlns:p14="http://schemas.microsoft.com/office/powerpoint/2010/main" val="362649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 recap</a:t>
            </a:r>
          </a:p>
        </p:txBody>
      </p:sp>
      <p:sp>
        <p:nvSpPr>
          <p:cNvPr id="3" name="Content Placeholder 2"/>
          <p:cNvSpPr>
            <a:spLocks noGrp="1"/>
          </p:cNvSpPr>
          <p:nvPr>
            <p:ph idx="1"/>
          </p:nvPr>
        </p:nvSpPr>
        <p:spPr/>
        <p:txBody>
          <a:bodyPr>
            <a:normAutofit/>
          </a:bodyPr>
          <a:lstStyle/>
          <a:p>
            <a:r>
              <a:rPr lang="en-US" dirty="0"/>
              <a:t>In the previous lesson we talked about sets.</a:t>
            </a:r>
          </a:p>
          <a:p>
            <a:r>
              <a:rPr lang="en-US" dirty="0"/>
              <a:t>What are sets?</a:t>
            </a:r>
          </a:p>
          <a:p>
            <a:endParaRPr lang="en-US" dirty="0"/>
          </a:p>
          <a:p>
            <a:r>
              <a:rPr lang="en-US" dirty="0"/>
              <a:t>A set is unordered collection of items.</a:t>
            </a:r>
          </a:p>
          <a:p>
            <a:r>
              <a:rPr lang="en-US" dirty="0"/>
              <a:t>Every element of a set is unique (there can be no duplicates).</a:t>
            </a:r>
          </a:p>
          <a:p>
            <a:endParaRPr lang="en-US" dirty="0"/>
          </a:p>
          <a:p>
            <a:r>
              <a:rPr lang="en-US" dirty="0"/>
              <a:t>In Python elements of a set are immutable (cannot be changed),</a:t>
            </a:r>
          </a:p>
          <a:p>
            <a:r>
              <a:rPr lang="en-US" dirty="0"/>
              <a:t>while the set itself is mutable (we can add or remove elements).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a:t>
            </a:fld>
            <a:endParaRPr lang="en-US" dirty="0">
              <a:uFillTx/>
            </a:endParaRPr>
          </a:p>
        </p:txBody>
      </p:sp>
    </p:spTree>
    <p:extLst>
      <p:ext uri="{BB962C8B-B14F-4D97-AF65-F5344CB8AC3E}">
        <p14:creationId xmlns:p14="http://schemas.microsoft.com/office/powerpoint/2010/main" val="27142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4" name="Content Placeholder 3"/>
          <p:cNvSpPr>
            <a:spLocks noGrp="1"/>
          </p:cNvSpPr>
          <p:nvPr>
            <p:ph sz="half" idx="2"/>
          </p:nvPr>
        </p:nvSpPr>
        <p:spPr/>
        <p:txBody>
          <a:bodyPr>
            <a:normAutofit lnSpcReduction="10000"/>
          </a:bodyPr>
          <a:lstStyle/>
          <a:p>
            <a:r>
              <a:rPr lang="en-US" dirty="0"/>
              <a:t>In Python, any characters written between the quotes (either single </a:t>
            </a:r>
            <a:r>
              <a:rPr lang="en-NL" b="1" dirty="0">
                <a:solidFill>
                  <a:schemeClr val="accent3"/>
                </a:solidFill>
              </a:rPr>
              <a:t>‘</a:t>
            </a:r>
            <a:r>
              <a:rPr lang="en-US" dirty="0"/>
              <a:t> or double </a:t>
            </a:r>
            <a:r>
              <a:rPr lang="en-NL" b="1" dirty="0">
                <a:solidFill>
                  <a:schemeClr val="accent3"/>
                </a:solidFill>
              </a:rPr>
              <a:t>"</a:t>
            </a:r>
            <a:r>
              <a:rPr lang="en-US" dirty="0"/>
              <a:t>) will be treated as strings.</a:t>
            </a:r>
          </a:p>
          <a:p>
            <a:r>
              <a:rPr lang="en-US" dirty="0"/>
              <a:t>You should also recall that input() function in Python always returns string.</a:t>
            </a:r>
          </a:p>
          <a:p>
            <a:r>
              <a:rPr lang="en-US" dirty="0"/>
              <a:t>Here, we will assign two string values to variables s1 and s2, such that s1 = </a:t>
            </a:r>
            <a:r>
              <a:rPr lang="en-GB" dirty="0"/>
              <a:t>"hello"</a:t>
            </a:r>
            <a:r>
              <a:rPr lang="en-US" dirty="0"/>
              <a:t> and s2 = </a:t>
            </a:r>
            <a:r>
              <a:rPr lang="en-GB" dirty="0"/>
              <a:t>"world"</a:t>
            </a:r>
          </a:p>
          <a:p>
            <a:r>
              <a:rPr lang="en-US" dirty="0"/>
              <a:t>To output the values, it works the same like any other variable. Either type its name in the console, or use print command.</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50</a:t>
            </a:fld>
            <a:endParaRPr lang="en-US" dirty="0">
              <a:uFillTx/>
            </a:endParaRPr>
          </a:p>
        </p:txBody>
      </p:sp>
      <p:pic>
        <p:nvPicPr>
          <p:cNvPr id="9" name="Content Placeholder 8" descr="A screenshot of a cell phone&#10;&#10;Description automatically generated">
            <a:extLst>
              <a:ext uri="{FF2B5EF4-FFF2-40B4-BE49-F238E27FC236}">
                <a16:creationId xmlns:a16="http://schemas.microsoft.com/office/drawing/2014/main" id="{98F23DE2-C18C-004F-8D4F-A7A99B02F2BA}"/>
              </a:ext>
            </a:extLst>
          </p:cNvPr>
          <p:cNvPicPr>
            <a:picLocks noGrp="1" noChangeAspect="1"/>
          </p:cNvPicPr>
          <p:nvPr>
            <p:ph sz="half" idx="1"/>
          </p:nvPr>
        </p:nvPicPr>
        <p:blipFill>
          <a:blip r:embed="rId2"/>
          <a:stretch>
            <a:fillRect/>
          </a:stretch>
        </p:blipFill>
        <p:spPr>
          <a:xfrm>
            <a:off x="309685" y="2357439"/>
            <a:ext cx="5189416" cy="3124240"/>
          </a:xfrm>
        </p:spPr>
      </p:pic>
    </p:spTree>
    <p:extLst>
      <p:ext uri="{BB962C8B-B14F-4D97-AF65-F5344CB8AC3E}">
        <p14:creationId xmlns:p14="http://schemas.microsoft.com/office/powerpoint/2010/main" val="3544477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concatenation</a:t>
            </a:r>
          </a:p>
        </p:txBody>
      </p:sp>
      <p:sp>
        <p:nvSpPr>
          <p:cNvPr id="4" name="Content Placeholder 3"/>
          <p:cNvSpPr>
            <a:spLocks noGrp="1"/>
          </p:cNvSpPr>
          <p:nvPr>
            <p:ph sz="half" idx="2"/>
          </p:nvPr>
        </p:nvSpPr>
        <p:spPr/>
        <p:txBody>
          <a:bodyPr>
            <a:normAutofit/>
          </a:bodyPr>
          <a:lstStyle/>
          <a:p>
            <a:r>
              <a:rPr lang="en-US" dirty="0"/>
              <a:t>In Python, operators </a:t>
            </a:r>
            <a:r>
              <a:rPr lang="en-US" b="1" dirty="0">
                <a:solidFill>
                  <a:schemeClr val="accent3"/>
                </a:solidFill>
              </a:rPr>
              <a:t>+</a:t>
            </a:r>
            <a:r>
              <a:rPr lang="en-US" dirty="0"/>
              <a:t> and </a:t>
            </a:r>
            <a:r>
              <a:rPr lang="en-US" b="1" dirty="0">
                <a:solidFill>
                  <a:schemeClr val="accent3"/>
                </a:solidFill>
              </a:rPr>
              <a:t>*</a:t>
            </a:r>
            <a:r>
              <a:rPr lang="en-US" dirty="0"/>
              <a:t> are </a:t>
            </a:r>
            <a:r>
              <a:rPr lang="en-US" b="1" u="sng" dirty="0"/>
              <a:t>overloaded operators</a:t>
            </a:r>
            <a:r>
              <a:rPr lang="en-US" dirty="0"/>
              <a:t>. That means that they have different implementations depending on the type of arguments used.</a:t>
            </a:r>
          </a:p>
          <a:p>
            <a:r>
              <a:rPr lang="en-US" dirty="0"/>
              <a:t>Using </a:t>
            </a:r>
            <a:r>
              <a:rPr lang="en-US" b="1" dirty="0">
                <a:solidFill>
                  <a:schemeClr val="accent3"/>
                </a:solidFill>
              </a:rPr>
              <a:t>+</a:t>
            </a:r>
            <a:r>
              <a:rPr lang="en-US" dirty="0"/>
              <a:t> with strings results in string concatenation, e.g. this operator joins two strings together.</a:t>
            </a:r>
          </a:p>
          <a:p>
            <a:r>
              <a:rPr lang="en-US" dirty="0"/>
              <a:t>For s1 and s2, try:</a:t>
            </a:r>
          </a:p>
          <a:p>
            <a:pPr marL="457200" lvl="1" indent="0">
              <a:buNone/>
            </a:pPr>
            <a:r>
              <a:rPr lang="en-US" dirty="0"/>
              <a:t>s1 + s2</a:t>
            </a:r>
          </a:p>
          <a:p>
            <a:pPr marL="457200" lvl="1" indent="0">
              <a:buNone/>
            </a:pPr>
            <a:r>
              <a:rPr lang="en-US" dirty="0"/>
              <a:t>s1 + </a:t>
            </a:r>
            <a:r>
              <a:rPr lang="en-NL" dirty="0"/>
              <a:t>" "</a:t>
            </a:r>
            <a:r>
              <a:rPr lang="en-US" dirty="0"/>
              <a:t> + s2</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51</a:t>
            </a:fld>
            <a:endParaRPr lang="en-US" dirty="0">
              <a:uFillTx/>
            </a:endParaRPr>
          </a:p>
        </p:txBody>
      </p:sp>
      <p:pic>
        <p:nvPicPr>
          <p:cNvPr id="9" name="Content Placeholder 8" descr="A screenshot of a cell phone&#10;&#10;Description automatically generated">
            <a:extLst>
              <a:ext uri="{FF2B5EF4-FFF2-40B4-BE49-F238E27FC236}">
                <a16:creationId xmlns:a16="http://schemas.microsoft.com/office/drawing/2014/main" id="{98F23DE2-C18C-004F-8D4F-A7A99B02F2BA}"/>
              </a:ext>
            </a:extLst>
          </p:cNvPr>
          <p:cNvPicPr>
            <a:picLocks noGrp="1" noChangeAspect="1"/>
          </p:cNvPicPr>
          <p:nvPr>
            <p:ph sz="half" idx="1"/>
          </p:nvPr>
        </p:nvPicPr>
        <p:blipFill>
          <a:blip r:embed="rId2"/>
          <a:stretch>
            <a:fillRect/>
          </a:stretch>
        </p:blipFill>
        <p:spPr>
          <a:xfrm>
            <a:off x="309685" y="2357439"/>
            <a:ext cx="5189416" cy="3124240"/>
          </a:xfrm>
        </p:spPr>
      </p:pic>
    </p:spTree>
    <p:extLst>
      <p:ext uri="{BB962C8B-B14F-4D97-AF65-F5344CB8AC3E}">
        <p14:creationId xmlns:p14="http://schemas.microsoft.com/office/powerpoint/2010/main" val="3586397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repetition</a:t>
            </a:r>
          </a:p>
        </p:txBody>
      </p:sp>
      <p:sp>
        <p:nvSpPr>
          <p:cNvPr id="4" name="Content Placeholder 3"/>
          <p:cNvSpPr>
            <a:spLocks noGrp="1"/>
          </p:cNvSpPr>
          <p:nvPr>
            <p:ph sz="half" idx="2"/>
          </p:nvPr>
        </p:nvSpPr>
        <p:spPr/>
        <p:txBody>
          <a:bodyPr>
            <a:normAutofit lnSpcReduction="10000"/>
          </a:bodyPr>
          <a:lstStyle/>
          <a:p>
            <a:r>
              <a:rPr lang="en-US" dirty="0"/>
              <a:t>Operator </a:t>
            </a:r>
            <a:r>
              <a:rPr lang="en-US" b="1" dirty="0">
                <a:solidFill>
                  <a:schemeClr val="accent3"/>
                </a:solidFill>
              </a:rPr>
              <a:t>*</a:t>
            </a:r>
            <a:r>
              <a:rPr lang="en-US" dirty="0"/>
              <a:t> can be used to repeat a string. It requires two values, a string and an integer.</a:t>
            </a:r>
          </a:p>
          <a:p>
            <a:r>
              <a:rPr lang="en-US" dirty="0"/>
              <a:t>Try:</a:t>
            </a:r>
          </a:p>
          <a:p>
            <a:pPr marL="457200" lvl="1" indent="0">
              <a:buNone/>
            </a:pPr>
            <a:r>
              <a:rPr lang="en-US" dirty="0"/>
              <a:t>s3 = </a:t>
            </a:r>
            <a:r>
              <a:rPr lang="en-GB" dirty="0"/>
              <a:t>"Analysis1"</a:t>
            </a:r>
            <a:endParaRPr lang="en-US" dirty="0"/>
          </a:p>
          <a:p>
            <a:pPr marL="457200" lvl="1" indent="0">
              <a:buNone/>
            </a:pPr>
            <a:r>
              <a:rPr lang="en-US" dirty="0"/>
              <a:t>s3 * 4</a:t>
            </a:r>
          </a:p>
          <a:p>
            <a:r>
              <a:rPr lang="en-US" dirty="0"/>
              <a:t>Although, it may look puzzling at first, it actually makes sense as:</a:t>
            </a:r>
          </a:p>
          <a:p>
            <a:pPr marL="0" indent="0">
              <a:buNone/>
            </a:pPr>
            <a:r>
              <a:rPr lang="en-US" dirty="0"/>
              <a:t>	s3 * 4		is the same as:</a:t>
            </a:r>
          </a:p>
          <a:p>
            <a:pPr marL="0" indent="0">
              <a:buNone/>
            </a:pPr>
            <a:r>
              <a:rPr lang="en-US" dirty="0"/>
              <a:t>	s3 + s3 + s3 + s3</a:t>
            </a:r>
          </a:p>
          <a:p>
            <a:r>
              <a:rPr lang="en-US" dirty="0"/>
              <a:t>You can combine + and * if desired.</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52</a:t>
            </a:fld>
            <a:endParaRPr lang="en-US" dirty="0">
              <a:uFillTx/>
            </a:endParaRPr>
          </a:p>
        </p:txBody>
      </p:sp>
      <p:pic>
        <p:nvPicPr>
          <p:cNvPr id="9" name="Content Placeholder 8">
            <a:extLst>
              <a:ext uri="{FF2B5EF4-FFF2-40B4-BE49-F238E27FC236}">
                <a16:creationId xmlns:a16="http://schemas.microsoft.com/office/drawing/2014/main" id="{98F23DE2-C18C-004F-8D4F-A7A99B02F2BA}"/>
              </a:ext>
            </a:extLst>
          </p:cNvPr>
          <p:cNvPicPr>
            <a:picLocks noGrp="1" noChangeAspect="1"/>
          </p:cNvPicPr>
          <p:nvPr>
            <p:ph sz="half" idx="1"/>
          </p:nvPr>
        </p:nvPicPr>
        <p:blipFill>
          <a:blip r:embed="rId2"/>
          <a:srcRect/>
          <a:stretch/>
        </p:blipFill>
        <p:spPr>
          <a:xfrm>
            <a:off x="309685" y="2367132"/>
            <a:ext cx="5189416" cy="3104853"/>
          </a:xfrm>
        </p:spPr>
      </p:pic>
    </p:spTree>
    <p:extLst>
      <p:ext uri="{BB962C8B-B14F-4D97-AF65-F5344CB8AC3E}">
        <p14:creationId xmlns:p14="http://schemas.microsoft.com/office/powerpoint/2010/main" val="3068033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0752" y="2056092"/>
            <a:ext cx="4612943" cy="4302830"/>
          </a:xfrm>
        </p:spPr>
      </p:pic>
      <p:sp>
        <p:nvSpPr>
          <p:cNvPr id="4" name="Content Placeholder 3"/>
          <p:cNvSpPr>
            <a:spLocks noGrp="1"/>
          </p:cNvSpPr>
          <p:nvPr>
            <p:ph sz="half" idx="2"/>
          </p:nvPr>
        </p:nvSpPr>
        <p:spPr/>
        <p:txBody>
          <a:bodyPr>
            <a:normAutofit fontScale="92500" lnSpcReduction="10000"/>
          </a:bodyPr>
          <a:lstStyle/>
          <a:p>
            <a:r>
              <a:rPr lang="en-US" dirty="0"/>
              <a:t>Let’s create few tuples.</a:t>
            </a:r>
          </a:p>
          <a:p>
            <a:r>
              <a:rPr lang="en-US" dirty="0"/>
              <a:t>Try:</a:t>
            </a:r>
          </a:p>
          <a:p>
            <a:pPr marL="0" indent="0">
              <a:buNone/>
            </a:pPr>
            <a:r>
              <a:rPr lang="en-US" dirty="0"/>
              <a:t>	A = (1, 2, 3)		PRESS ENTER</a:t>
            </a:r>
          </a:p>
          <a:p>
            <a:pPr marL="0" indent="0">
              <a:buNone/>
            </a:pPr>
            <a:r>
              <a:rPr lang="en-US" dirty="0"/>
              <a:t>	B = (1 , “test”, 42, (‘A’, ‘B’, ‘C’))</a:t>
            </a:r>
          </a:p>
          <a:p>
            <a:r>
              <a:rPr lang="en-US" dirty="0"/>
              <a:t>Use type() to check the type of variables A and B.</a:t>
            </a:r>
          </a:p>
          <a:p>
            <a:r>
              <a:rPr lang="en-US" dirty="0"/>
              <a:t>Print the values of A and B.</a:t>
            </a:r>
          </a:p>
          <a:p>
            <a:r>
              <a:rPr lang="en-US" dirty="0"/>
              <a:t>We can count the members in the same way we did with sets – using </a:t>
            </a:r>
            <a:r>
              <a:rPr lang="en-US" b="1" dirty="0" err="1">
                <a:solidFill>
                  <a:srgbClr val="FFC000"/>
                </a:solidFill>
              </a:rPr>
              <a:t>len</a:t>
            </a:r>
            <a:r>
              <a:rPr lang="en-US" b="1" dirty="0">
                <a:solidFill>
                  <a:srgbClr val="FFC000"/>
                </a:solidFill>
              </a:rPr>
              <a:t>() </a:t>
            </a:r>
            <a:r>
              <a:rPr lang="en-US" dirty="0"/>
              <a:t>command.</a:t>
            </a:r>
          </a:p>
          <a:p>
            <a:r>
              <a:rPr lang="en-US" dirty="0"/>
              <a:t>Find out the number of elements in A and B.</a:t>
            </a:r>
          </a:p>
          <a:p>
            <a:r>
              <a:rPr lang="en-US" dirty="0"/>
              <a:t>Why do you get </a:t>
            </a:r>
            <a:r>
              <a:rPr lang="en-US" dirty="0" err="1"/>
              <a:t>len</a:t>
            </a:r>
            <a:r>
              <a:rPr lang="en-US" dirty="0"/>
              <a:t>(B) = 4?</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53</a:t>
            </a:fld>
            <a:endParaRPr lang="en-US" dirty="0">
              <a:uFillTx/>
            </a:endParaRPr>
          </a:p>
        </p:txBody>
      </p:sp>
    </p:spTree>
    <p:extLst>
      <p:ext uri="{BB962C8B-B14F-4D97-AF65-F5344CB8AC3E}">
        <p14:creationId xmlns:p14="http://schemas.microsoft.com/office/powerpoint/2010/main" val="3854887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over tuples and strings</a:t>
            </a:r>
          </a:p>
        </p:txBody>
      </p:sp>
      <p:sp>
        <p:nvSpPr>
          <p:cNvPr id="3" name="Content Placeholder 2"/>
          <p:cNvSpPr>
            <a:spLocks noGrp="1"/>
          </p:cNvSpPr>
          <p:nvPr>
            <p:ph idx="1"/>
          </p:nvPr>
        </p:nvSpPr>
        <p:spPr/>
        <p:txBody>
          <a:bodyPr/>
          <a:lstStyle/>
          <a:p>
            <a:r>
              <a:rPr lang="en-US" dirty="0"/>
              <a:t>Now that we know that </a:t>
            </a:r>
            <a:r>
              <a:rPr lang="en-US" b="1" dirty="0">
                <a:solidFill>
                  <a:srgbClr val="FFC000"/>
                </a:solidFill>
              </a:rPr>
              <a:t>tuples</a:t>
            </a:r>
            <a:r>
              <a:rPr lang="en-US" dirty="0">
                <a:solidFill>
                  <a:srgbClr val="FFC000"/>
                </a:solidFill>
              </a:rPr>
              <a:t> </a:t>
            </a:r>
            <a:r>
              <a:rPr lang="en-US" dirty="0"/>
              <a:t>and </a:t>
            </a:r>
            <a:r>
              <a:rPr lang="en-US" b="1" dirty="0">
                <a:solidFill>
                  <a:srgbClr val="FFC000"/>
                </a:solidFill>
              </a:rPr>
              <a:t>strings</a:t>
            </a:r>
            <a:r>
              <a:rPr lang="en-US" dirty="0">
                <a:solidFill>
                  <a:srgbClr val="FFC000"/>
                </a:solidFill>
              </a:rPr>
              <a:t> </a:t>
            </a:r>
            <a:r>
              <a:rPr lang="en-US" dirty="0"/>
              <a:t>are </a:t>
            </a:r>
            <a:r>
              <a:rPr lang="en-US" b="1" dirty="0"/>
              <a:t>SEQUENCES</a:t>
            </a:r>
            <a:r>
              <a:rPr lang="en-US" dirty="0"/>
              <a:t>, and that with </a:t>
            </a:r>
            <a:r>
              <a:rPr lang="en-US" b="1" dirty="0"/>
              <a:t>FOR</a:t>
            </a:r>
            <a:r>
              <a:rPr lang="en-US" dirty="0"/>
              <a:t> loop </a:t>
            </a:r>
            <a:r>
              <a:rPr lang="en-US" u="sng" dirty="0"/>
              <a:t>we iterate through sequences</a:t>
            </a:r>
            <a:r>
              <a:rPr lang="en-US" dirty="0"/>
              <a:t>, we can combine this knowledge and iterate over tuples and strings.</a:t>
            </a:r>
          </a:p>
          <a:p>
            <a:endParaRPr lang="en-US" dirty="0"/>
          </a:p>
          <a:p>
            <a:r>
              <a:rPr lang="en-US" dirty="0"/>
              <a:t>Let’s find out why </a:t>
            </a:r>
            <a:r>
              <a:rPr lang="en-US" dirty="0" err="1"/>
              <a:t>len</a:t>
            </a:r>
            <a:r>
              <a:rPr lang="en-US" dirty="0"/>
              <a:t>(B) returned 4. Let’s iterate over elements of tuple B.</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54</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292" y="4109715"/>
            <a:ext cx="3265726" cy="2505451"/>
          </a:xfrm>
          <a:prstGeom prst="rect">
            <a:avLst/>
          </a:prstGeom>
        </p:spPr>
      </p:pic>
      <p:sp>
        <p:nvSpPr>
          <p:cNvPr id="6" name="TextBox 5"/>
          <p:cNvSpPr txBox="1"/>
          <p:nvPr/>
        </p:nvSpPr>
        <p:spPr>
          <a:xfrm>
            <a:off x="8242397" y="5200858"/>
            <a:ext cx="2948342" cy="923330"/>
          </a:xfrm>
          <a:prstGeom prst="rect">
            <a:avLst/>
          </a:prstGeom>
        </p:spPr>
        <p:txBody>
          <a:bodyPr wrap="square" rtlCol="0">
            <a:spAutoFit/>
          </a:bodyPr>
          <a:lstStyle/>
          <a:p>
            <a:r>
              <a:rPr lang="en-US" dirty="0"/>
              <a:t>The 4</a:t>
            </a:r>
            <a:r>
              <a:rPr lang="en-US" baseline="30000" dirty="0"/>
              <a:t>th</a:t>
            </a:r>
            <a:r>
              <a:rPr lang="en-US" dirty="0"/>
              <a:t> object is actually a nested tuple and as such counts as 1.</a:t>
            </a:r>
          </a:p>
        </p:txBody>
      </p:sp>
      <p:cxnSp>
        <p:nvCxnSpPr>
          <p:cNvPr id="7" name="Straight Arrow Connector 6"/>
          <p:cNvCxnSpPr>
            <a:stCxn id="6" idx="1"/>
          </p:cNvCxnSpPr>
          <p:nvPr/>
        </p:nvCxnSpPr>
        <p:spPr>
          <a:xfrm flipH="1">
            <a:off x="6155141" y="5662523"/>
            <a:ext cx="2087256" cy="465322"/>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262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over tuples and strings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0688" y="1762742"/>
            <a:ext cx="2576382" cy="4438827"/>
          </a:xfrm>
        </p:spPr>
      </p:pic>
      <p:sp>
        <p:nvSpPr>
          <p:cNvPr id="4" name="Content Placeholder 3"/>
          <p:cNvSpPr>
            <a:spLocks noGrp="1"/>
          </p:cNvSpPr>
          <p:nvPr>
            <p:ph sz="half" idx="2"/>
          </p:nvPr>
        </p:nvSpPr>
        <p:spPr/>
        <p:txBody>
          <a:bodyPr/>
          <a:lstStyle/>
          <a:p>
            <a:r>
              <a:rPr lang="en-US" dirty="0"/>
              <a:t>Let’s try to iterate over an arbitrary string s.</a:t>
            </a:r>
          </a:p>
          <a:p>
            <a:r>
              <a:rPr lang="en-US" dirty="0"/>
              <a:t>Try:</a:t>
            </a:r>
          </a:p>
          <a:p>
            <a:pPr marL="0" indent="0">
              <a:buNone/>
            </a:pPr>
            <a:r>
              <a:rPr lang="en-US" dirty="0"/>
              <a:t>	s = “Hello world”	(or anything else)</a:t>
            </a:r>
          </a:p>
          <a:p>
            <a:r>
              <a:rPr lang="en-US" dirty="0"/>
              <a:t>Check the type and length of </a:t>
            </a:r>
            <a:r>
              <a:rPr lang="en-US" b="1" dirty="0"/>
              <a:t>s</a:t>
            </a:r>
            <a:r>
              <a:rPr lang="en-US" dirty="0"/>
              <a:t>.</a:t>
            </a:r>
          </a:p>
          <a:p>
            <a:pPr marL="0" indent="0">
              <a:buNone/>
            </a:pPr>
            <a:r>
              <a:rPr lang="en-US" dirty="0"/>
              <a:t>	type(s)</a:t>
            </a:r>
          </a:p>
          <a:p>
            <a:pPr marL="0" indent="0">
              <a:buNone/>
            </a:pPr>
            <a:r>
              <a:rPr lang="en-US" dirty="0"/>
              <a:t>	</a:t>
            </a:r>
            <a:r>
              <a:rPr lang="en-US" dirty="0" err="1"/>
              <a:t>len</a:t>
            </a:r>
            <a:r>
              <a:rPr lang="en-US" dirty="0"/>
              <a:t>(s)</a:t>
            </a:r>
          </a:p>
          <a:p>
            <a:r>
              <a:rPr lang="en-US" dirty="0"/>
              <a:t>Next, iterate over s and print each character one by one.</a:t>
            </a:r>
          </a:p>
          <a:p>
            <a:pPr marL="0" indent="0">
              <a:buNone/>
            </a:pPr>
            <a:r>
              <a:rPr lang="en-US" dirty="0"/>
              <a:t>	for el in s:</a:t>
            </a:r>
          </a:p>
          <a:p>
            <a:pPr marL="0" indent="0">
              <a:buNone/>
            </a:pPr>
            <a:r>
              <a:rPr lang="en-US" dirty="0"/>
              <a:t>		print(el)</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55</a:t>
            </a:fld>
            <a:endParaRPr lang="en-US" dirty="0">
              <a:uFillTx/>
            </a:endParaRPr>
          </a:p>
        </p:txBody>
      </p:sp>
    </p:spTree>
    <p:extLst>
      <p:ext uri="{BB962C8B-B14F-4D97-AF65-F5344CB8AC3E}">
        <p14:creationId xmlns:p14="http://schemas.microsoft.com/office/powerpoint/2010/main" val="954894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Unpacking tuples</a:t>
            </a:r>
          </a:p>
        </p:txBody>
      </p:sp>
      <p:sp>
        <p:nvSpPr>
          <p:cNvPr id="4" name="Content Placeholder 3"/>
          <p:cNvSpPr>
            <a:spLocks noGrp="1"/>
          </p:cNvSpPr>
          <p:nvPr>
            <p:ph sz="half" idx="2"/>
          </p:nvPr>
        </p:nvSpPr>
        <p:spPr>
          <a:xfrm>
            <a:off x="5654493" y="2056092"/>
            <a:ext cx="4698047" cy="4200245"/>
          </a:xfrm>
        </p:spPr>
        <p:txBody>
          <a:bodyPr>
            <a:normAutofit/>
          </a:bodyPr>
          <a:lstStyle/>
          <a:p>
            <a:r>
              <a:rPr lang="en-US" dirty="0"/>
              <a:t>To get specific values from tuple we can either unpack it, or use indexes.</a:t>
            </a:r>
          </a:p>
          <a:p>
            <a:r>
              <a:rPr lang="en-US" dirty="0"/>
              <a:t>Unpacking tuple means assigning a sequence of tuple values to multiple variables.</a:t>
            </a:r>
          </a:p>
          <a:p>
            <a:r>
              <a:rPr lang="en-US" dirty="0"/>
              <a:t>Try:</a:t>
            </a:r>
          </a:p>
          <a:p>
            <a:pPr marL="0" indent="0">
              <a:buNone/>
            </a:pPr>
            <a:r>
              <a:rPr lang="en-US" dirty="0"/>
              <a:t>	T1 = (1, 2, 3)</a:t>
            </a:r>
          </a:p>
          <a:p>
            <a:pPr marL="0" indent="0">
              <a:buNone/>
            </a:pPr>
            <a:r>
              <a:rPr lang="en-US" dirty="0"/>
              <a:t>	</a:t>
            </a:r>
            <a:r>
              <a:rPr lang="en-US" b="1" dirty="0"/>
              <a:t>a, b, c = T1</a:t>
            </a:r>
          </a:p>
          <a:p>
            <a:r>
              <a:rPr lang="en-US" dirty="0"/>
              <a:t>Print out the values to confirm.</a:t>
            </a:r>
          </a:p>
          <a:p>
            <a:r>
              <a:rPr lang="en-US" dirty="0"/>
              <a:t>With </a:t>
            </a:r>
            <a:r>
              <a:rPr lang="en-US" b="1" dirty="0"/>
              <a:t>a, b, c = T1</a:t>
            </a:r>
            <a:r>
              <a:rPr lang="en-US" dirty="0"/>
              <a:t>, we unpacked tuple, thus assigning each of its values to one variable (a, b and c).</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56</a:t>
            </a:fld>
            <a:endParaRPr lang="en-US" dirty="0">
              <a:uFillTx/>
            </a:endParaRPr>
          </a:p>
        </p:txBody>
      </p:sp>
      <p:pic>
        <p:nvPicPr>
          <p:cNvPr id="9" name="Content Placeholder 8" descr="A screenshot of a cell phone&#10;&#10;Description automatically generated">
            <a:extLst>
              <a:ext uri="{FF2B5EF4-FFF2-40B4-BE49-F238E27FC236}">
                <a16:creationId xmlns:a16="http://schemas.microsoft.com/office/drawing/2014/main" id="{DEB6A807-F61C-7D47-9817-73552ABC65F4}"/>
              </a:ext>
            </a:extLst>
          </p:cNvPr>
          <p:cNvPicPr>
            <a:picLocks noGrp="1" noChangeAspect="1"/>
          </p:cNvPicPr>
          <p:nvPr>
            <p:ph sz="half" idx="1"/>
          </p:nvPr>
        </p:nvPicPr>
        <p:blipFill>
          <a:blip r:embed="rId2"/>
          <a:stretch>
            <a:fillRect/>
          </a:stretch>
        </p:blipFill>
        <p:spPr>
          <a:xfrm>
            <a:off x="235305" y="2757055"/>
            <a:ext cx="5263795" cy="2406042"/>
          </a:xfrm>
        </p:spPr>
      </p:pic>
    </p:spTree>
    <p:extLst>
      <p:ext uri="{BB962C8B-B14F-4D97-AF65-F5344CB8AC3E}">
        <p14:creationId xmlns:p14="http://schemas.microsoft.com/office/powerpoint/2010/main" val="2510667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Unpacking nested tuples</a:t>
            </a:r>
          </a:p>
        </p:txBody>
      </p:sp>
      <p:sp>
        <p:nvSpPr>
          <p:cNvPr id="4" name="Content Placeholder 3"/>
          <p:cNvSpPr>
            <a:spLocks noGrp="1"/>
          </p:cNvSpPr>
          <p:nvPr>
            <p:ph sz="half" idx="2"/>
          </p:nvPr>
        </p:nvSpPr>
        <p:spPr>
          <a:xfrm>
            <a:off x="5654493" y="2056092"/>
            <a:ext cx="4698047" cy="4200245"/>
          </a:xfrm>
        </p:spPr>
        <p:txBody>
          <a:bodyPr>
            <a:normAutofit/>
          </a:bodyPr>
          <a:lstStyle/>
          <a:p>
            <a:r>
              <a:rPr lang="en-US" dirty="0"/>
              <a:t>The process is the same for nested tuples.</a:t>
            </a:r>
          </a:p>
          <a:p>
            <a:r>
              <a:rPr lang="en-US" dirty="0"/>
              <a:t>Try:</a:t>
            </a:r>
          </a:p>
          <a:p>
            <a:pPr marL="0" indent="0">
              <a:buNone/>
            </a:pPr>
            <a:r>
              <a:rPr lang="en-US" dirty="0"/>
              <a:t>	</a:t>
            </a:r>
            <a:r>
              <a:rPr lang="en-GB" dirty="0"/>
              <a:t>T2 = (1, "test", 42, ('A', 'B', 'C’))</a:t>
            </a:r>
          </a:p>
          <a:p>
            <a:pPr marL="0" indent="0">
              <a:buNone/>
            </a:pPr>
            <a:r>
              <a:rPr lang="en-GB" dirty="0"/>
              <a:t>	a, b, c, d = T2</a:t>
            </a:r>
          </a:p>
          <a:p>
            <a:r>
              <a:rPr lang="en-US" dirty="0"/>
              <a:t>If you check the type, variable d is still a tuple (because it was nested), so you can unpack it further with:</a:t>
            </a:r>
          </a:p>
          <a:p>
            <a:pPr marL="0" indent="0">
              <a:buNone/>
            </a:pPr>
            <a:r>
              <a:rPr lang="en-US" dirty="0"/>
              <a:t>	x, y, z = d</a:t>
            </a:r>
          </a:p>
          <a:p>
            <a:r>
              <a:rPr lang="en-US" dirty="0"/>
              <a:t>Or, you can also use nesting:</a:t>
            </a:r>
          </a:p>
          <a:p>
            <a:pPr marL="0" indent="0">
              <a:buNone/>
            </a:pPr>
            <a:r>
              <a:rPr lang="en-US" dirty="0"/>
              <a:t>	a, b, c, (x, y, z) = T2</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57</a:t>
            </a:fld>
            <a:endParaRPr lang="en-US" dirty="0">
              <a:uFillTx/>
            </a:endParaRPr>
          </a:p>
        </p:txBody>
      </p:sp>
      <p:pic>
        <p:nvPicPr>
          <p:cNvPr id="9" name="Content Placeholder 8">
            <a:extLst>
              <a:ext uri="{FF2B5EF4-FFF2-40B4-BE49-F238E27FC236}">
                <a16:creationId xmlns:a16="http://schemas.microsoft.com/office/drawing/2014/main" id="{DEB6A807-F61C-7D47-9817-73552ABC65F4}"/>
              </a:ext>
            </a:extLst>
          </p:cNvPr>
          <p:cNvPicPr>
            <a:picLocks noGrp="1" noChangeAspect="1"/>
          </p:cNvPicPr>
          <p:nvPr>
            <p:ph sz="half" idx="1"/>
          </p:nvPr>
        </p:nvPicPr>
        <p:blipFill>
          <a:blip r:embed="rId2"/>
          <a:srcRect/>
          <a:stretch/>
        </p:blipFill>
        <p:spPr>
          <a:xfrm>
            <a:off x="344405" y="1850806"/>
            <a:ext cx="5008382" cy="4237863"/>
          </a:xfrm>
        </p:spPr>
      </p:pic>
    </p:spTree>
    <p:extLst>
      <p:ext uri="{BB962C8B-B14F-4D97-AF65-F5344CB8AC3E}">
        <p14:creationId xmlns:p14="http://schemas.microsoft.com/office/powerpoint/2010/main" val="1502838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Unpacking tuples</a:t>
            </a:r>
          </a:p>
        </p:txBody>
      </p:sp>
      <p:sp>
        <p:nvSpPr>
          <p:cNvPr id="4" name="Content Placeholder 3"/>
          <p:cNvSpPr>
            <a:spLocks noGrp="1"/>
          </p:cNvSpPr>
          <p:nvPr>
            <p:ph sz="half" idx="2"/>
          </p:nvPr>
        </p:nvSpPr>
        <p:spPr>
          <a:xfrm>
            <a:off x="5654493" y="2056092"/>
            <a:ext cx="5536246" cy="4200245"/>
          </a:xfrm>
        </p:spPr>
        <p:txBody>
          <a:bodyPr>
            <a:normAutofit fontScale="92500" lnSpcReduction="20000"/>
          </a:bodyPr>
          <a:lstStyle/>
          <a:p>
            <a:r>
              <a:rPr lang="en-US" dirty="0"/>
              <a:t>Note that you must provide the same number of variables as the number of elements in the tuple.</a:t>
            </a:r>
          </a:p>
          <a:p>
            <a:r>
              <a:rPr lang="en-US" dirty="0"/>
              <a:t>Providing too few, or too many will raise an error. </a:t>
            </a:r>
          </a:p>
          <a:p>
            <a:r>
              <a:rPr lang="en-US" dirty="0"/>
              <a:t>Try:</a:t>
            </a:r>
          </a:p>
          <a:p>
            <a:pPr marL="0" indent="0">
              <a:buNone/>
            </a:pPr>
            <a:r>
              <a:rPr lang="en-US" dirty="0"/>
              <a:t>	</a:t>
            </a:r>
            <a:r>
              <a:rPr lang="en-US" b="1" dirty="0"/>
              <a:t>a, b = T1</a:t>
            </a:r>
          </a:p>
          <a:p>
            <a:r>
              <a:rPr lang="en-US" dirty="0"/>
              <a:t>If you only need specific values, you can use “a dummy” variable for the ones you don’t need.</a:t>
            </a:r>
          </a:p>
          <a:p>
            <a:r>
              <a:rPr lang="en-US" dirty="0"/>
              <a:t>Try:</a:t>
            </a:r>
          </a:p>
          <a:p>
            <a:pPr marL="0" indent="0">
              <a:buNone/>
            </a:pPr>
            <a:r>
              <a:rPr lang="en-US" dirty="0"/>
              <a:t>	</a:t>
            </a:r>
            <a:r>
              <a:rPr lang="en-US" b="1" dirty="0"/>
              <a:t>a, b, dummy, dummy = T2</a:t>
            </a:r>
            <a:endParaRPr lang="en-US" dirty="0"/>
          </a:p>
          <a:p>
            <a:r>
              <a:rPr lang="en-US" dirty="0"/>
              <a:t>To avoid confusion if someone else uses your code, Python programmers typically use </a:t>
            </a:r>
            <a:r>
              <a:rPr lang="en-US" b="1" dirty="0">
                <a:solidFill>
                  <a:schemeClr val="accent3"/>
                </a:solidFill>
              </a:rPr>
              <a:t>_</a:t>
            </a:r>
            <a:r>
              <a:rPr lang="en-US" dirty="0"/>
              <a:t> to temporary hold the value that is not needed.</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58</a:t>
            </a:fld>
            <a:endParaRPr lang="en-US" dirty="0">
              <a:uFillTx/>
            </a:endParaRPr>
          </a:p>
        </p:txBody>
      </p:sp>
      <p:pic>
        <p:nvPicPr>
          <p:cNvPr id="9" name="Content Placeholder 8">
            <a:extLst>
              <a:ext uri="{FF2B5EF4-FFF2-40B4-BE49-F238E27FC236}">
                <a16:creationId xmlns:a16="http://schemas.microsoft.com/office/drawing/2014/main" id="{DEB6A807-F61C-7D47-9817-73552ABC65F4}"/>
              </a:ext>
            </a:extLst>
          </p:cNvPr>
          <p:cNvPicPr>
            <a:picLocks noGrp="1" noChangeAspect="1"/>
          </p:cNvPicPr>
          <p:nvPr>
            <p:ph sz="half" idx="1"/>
          </p:nvPr>
        </p:nvPicPr>
        <p:blipFill>
          <a:blip r:embed="rId2"/>
          <a:srcRect/>
          <a:stretch/>
        </p:blipFill>
        <p:spPr>
          <a:xfrm>
            <a:off x="551278" y="2362209"/>
            <a:ext cx="5103215" cy="3588009"/>
          </a:xfrm>
        </p:spPr>
      </p:pic>
    </p:spTree>
    <p:extLst>
      <p:ext uri="{BB962C8B-B14F-4D97-AF65-F5344CB8AC3E}">
        <p14:creationId xmlns:p14="http://schemas.microsoft.com/office/powerpoint/2010/main" val="22044832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Unpacking tuples</a:t>
            </a:r>
          </a:p>
        </p:txBody>
      </p:sp>
      <p:sp>
        <p:nvSpPr>
          <p:cNvPr id="4" name="Content Placeholder 3"/>
          <p:cNvSpPr>
            <a:spLocks noGrp="1"/>
          </p:cNvSpPr>
          <p:nvPr>
            <p:ph sz="half" idx="2"/>
          </p:nvPr>
        </p:nvSpPr>
        <p:spPr>
          <a:xfrm>
            <a:off x="5654493" y="2056092"/>
            <a:ext cx="4698047" cy="4200245"/>
          </a:xfrm>
        </p:spPr>
        <p:txBody>
          <a:bodyPr>
            <a:normAutofit/>
          </a:bodyPr>
          <a:lstStyle/>
          <a:p>
            <a:r>
              <a:rPr lang="en-US" dirty="0"/>
              <a:t>The elements we don’t need can also be unpacked to a list (this type is not covered yet).</a:t>
            </a:r>
          </a:p>
          <a:p>
            <a:r>
              <a:rPr lang="en-US" dirty="0"/>
              <a:t>Here, we only show you the syntax should you encounter code like this in the future, but is not required knowledge at this point.</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59</a:t>
            </a:fld>
            <a:endParaRPr lang="en-US" dirty="0">
              <a:uFillTx/>
            </a:endParaRPr>
          </a:p>
        </p:txBody>
      </p:sp>
      <p:pic>
        <p:nvPicPr>
          <p:cNvPr id="9" name="Content Placeholder 8">
            <a:extLst>
              <a:ext uri="{FF2B5EF4-FFF2-40B4-BE49-F238E27FC236}">
                <a16:creationId xmlns:a16="http://schemas.microsoft.com/office/drawing/2014/main" id="{DEB6A807-F61C-7D47-9817-73552ABC65F4}"/>
              </a:ext>
            </a:extLst>
          </p:cNvPr>
          <p:cNvPicPr>
            <a:picLocks noGrp="1" noChangeAspect="1"/>
          </p:cNvPicPr>
          <p:nvPr>
            <p:ph sz="half" idx="1"/>
          </p:nvPr>
        </p:nvPicPr>
        <p:blipFill>
          <a:blip r:embed="rId2"/>
          <a:srcRect/>
          <a:stretch/>
        </p:blipFill>
        <p:spPr>
          <a:xfrm>
            <a:off x="447440" y="2500596"/>
            <a:ext cx="5082362" cy="3311236"/>
          </a:xfrm>
        </p:spPr>
      </p:pic>
    </p:spTree>
    <p:extLst>
      <p:ext uri="{BB962C8B-B14F-4D97-AF65-F5344CB8AC3E}">
        <p14:creationId xmlns:p14="http://schemas.microsoft.com/office/powerpoint/2010/main" val="147516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5787" y="2167003"/>
            <a:ext cx="4828706" cy="3059511"/>
          </a:xfrm>
        </p:spPr>
      </p:pic>
      <p:sp>
        <p:nvSpPr>
          <p:cNvPr id="4" name="Content Placeholder 3"/>
          <p:cNvSpPr>
            <a:spLocks noGrp="1"/>
          </p:cNvSpPr>
          <p:nvPr>
            <p:ph sz="half" idx="2"/>
          </p:nvPr>
        </p:nvSpPr>
        <p:spPr/>
        <p:txBody>
          <a:bodyPr>
            <a:normAutofit fontScale="92500" lnSpcReduction="10000"/>
          </a:bodyPr>
          <a:lstStyle/>
          <a:p>
            <a:r>
              <a:rPr lang="en-US" dirty="0"/>
              <a:t>The quickest way to define a set is with </a:t>
            </a:r>
            <a:r>
              <a:rPr lang="en-US" b="1" dirty="0"/>
              <a:t>curly braces </a:t>
            </a:r>
            <a:r>
              <a:rPr lang="en-US" b="1" dirty="0">
                <a:solidFill>
                  <a:srgbClr val="FFC000"/>
                </a:solidFill>
              </a:rPr>
              <a:t>{ }</a:t>
            </a:r>
            <a:r>
              <a:rPr lang="en-US" dirty="0"/>
              <a:t>, and type set members inside, separated with </a:t>
            </a:r>
            <a:r>
              <a:rPr lang="en-US" b="1" dirty="0"/>
              <a:t>comma</a:t>
            </a:r>
            <a:r>
              <a:rPr lang="en-US" dirty="0"/>
              <a:t> (</a:t>
            </a:r>
            <a:r>
              <a:rPr lang="en-US" b="1" dirty="0">
                <a:solidFill>
                  <a:srgbClr val="FFC000"/>
                </a:solidFill>
              </a:rPr>
              <a:t>,</a:t>
            </a:r>
            <a:r>
              <a:rPr lang="en-US" dirty="0"/>
              <a:t>) sign.</a:t>
            </a:r>
          </a:p>
          <a:p>
            <a:r>
              <a:rPr lang="en-US" dirty="0"/>
              <a:t>Try:</a:t>
            </a:r>
          </a:p>
          <a:p>
            <a:pPr marL="0" indent="0">
              <a:buNone/>
            </a:pPr>
            <a:r>
              <a:rPr lang="en-US" dirty="0"/>
              <a:t>	A = {1, 2, 3, 4}		PRESS ENTER</a:t>
            </a:r>
          </a:p>
          <a:p>
            <a:r>
              <a:rPr lang="en-US" dirty="0"/>
              <a:t>Members of a set don’t have to be of the same type.</a:t>
            </a:r>
          </a:p>
          <a:p>
            <a:r>
              <a:rPr lang="en-US" dirty="0"/>
              <a:t>Try:</a:t>
            </a:r>
          </a:p>
          <a:p>
            <a:pPr marL="0" indent="0">
              <a:buNone/>
            </a:pPr>
            <a:r>
              <a:rPr lang="en-US" dirty="0"/>
              <a:t>	B = {-5, “Test”, ‘c’, 13/8, (1,2,3)}</a:t>
            </a:r>
          </a:p>
          <a:p>
            <a:r>
              <a:rPr lang="en-US" dirty="0"/>
              <a:t>You can print set like any other variable (just type it in console, or use print() command)</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6</a:t>
            </a:fld>
            <a:endParaRPr lang="en-US" dirty="0">
              <a:uFillTx/>
            </a:endParaRPr>
          </a:p>
        </p:txBody>
      </p:sp>
    </p:spTree>
    <p:extLst>
      <p:ext uri="{BB962C8B-B14F-4D97-AF65-F5344CB8AC3E}">
        <p14:creationId xmlns:p14="http://schemas.microsoft.com/office/powerpoint/2010/main" val="2881476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Unpacking tuples - exchange values</a:t>
            </a:r>
          </a:p>
        </p:txBody>
      </p:sp>
      <p:sp>
        <p:nvSpPr>
          <p:cNvPr id="4" name="Content Placeholder 3"/>
          <p:cNvSpPr>
            <a:spLocks noGrp="1"/>
          </p:cNvSpPr>
          <p:nvPr>
            <p:ph sz="half" idx="2"/>
          </p:nvPr>
        </p:nvSpPr>
        <p:spPr>
          <a:xfrm>
            <a:off x="5654493" y="2056092"/>
            <a:ext cx="5041216" cy="4200245"/>
          </a:xfrm>
        </p:spPr>
        <p:txBody>
          <a:bodyPr>
            <a:normAutofit fontScale="92500" lnSpcReduction="10000"/>
          </a:bodyPr>
          <a:lstStyle/>
          <a:p>
            <a:r>
              <a:rPr lang="en-US" dirty="0"/>
              <a:t>In week 2, one of the exercises asked you to exchange the values of two variables, and to do that, you had to use another, temporary variable, to store a value.</a:t>
            </a:r>
          </a:p>
          <a:p>
            <a:r>
              <a:rPr lang="en-US" dirty="0"/>
              <a:t>In Python, there is an efficient way to do the same process in one line, using tuples and tuple unpacking.</a:t>
            </a:r>
          </a:p>
          <a:p>
            <a:r>
              <a:rPr lang="en-US" dirty="0"/>
              <a:t>Assign some values to variables x and y.</a:t>
            </a:r>
          </a:p>
          <a:p>
            <a:r>
              <a:rPr lang="en-US" dirty="0"/>
              <a:t>Try:</a:t>
            </a:r>
          </a:p>
          <a:p>
            <a:pPr marL="0" indent="0">
              <a:buNone/>
            </a:pPr>
            <a:r>
              <a:rPr lang="en-US" dirty="0"/>
              <a:t>	</a:t>
            </a:r>
            <a:r>
              <a:rPr lang="en-US" b="1" dirty="0"/>
              <a:t>x, y = (y, x)</a:t>
            </a:r>
          </a:p>
          <a:p>
            <a:r>
              <a:rPr lang="en-US" dirty="0"/>
              <a:t>Omitting parenthesis in this case is allowed, so the following statement is also correct:</a:t>
            </a:r>
          </a:p>
          <a:p>
            <a:pPr marL="0" indent="0">
              <a:buNone/>
            </a:pPr>
            <a:r>
              <a:rPr lang="en-US" b="1" dirty="0"/>
              <a:t>	x, y = y, x</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60</a:t>
            </a:fld>
            <a:endParaRPr lang="en-US" dirty="0">
              <a:uFillTx/>
            </a:endParaRPr>
          </a:p>
        </p:txBody>
      </p:sp>
      <p:pic>
        <p:nvPicPr>
          <p:cNvPr id="9" name="Content Placeholder 8">
            <a:extLst>
              <a:ext uri="{FF2B5EF4-FFF2-40B4-BE49-F238E27FC236}">
                <a16:creationId xmlns:a16="http://schemas.microsoft.com/office/drawing/2014/main" id="{DEB6A807-F61C-7D47-9817-73552ABC65F4}"/>
              </a:ext>
            </a:extLst>
          </p:cNvPr>
          <p:cNvPicPr>
            <a:picLocks noGrp="1" noChangeAspect="1"/>
          </p:cNvPicPr>
          <p:nvPr>
            <p:ph sz="half" idx="1"/>
          </p:nvPr>
        </p:nvPicPr>
        <p:blipFill>
          <a:blip r:embed="rId2"/>
          <a:srcRect/>
          <a:stretch/>
        </p:blipFill>
        <p:spPr>
          <a:xfrm>
            <a:off x="1311129" y="1853248"/>
            <a:ext cx="3641135" cy="4642086"/>
          </a:xfrm>
        </p:spPr>
      </p:pic>
    </p:spTree>
    <p:extLst>
      <p:ext uri="{BB962C8B-B14F-4D97-AF65-F5344CB8AC3E}">
        <p14:creationId xmlns:p14="http://schemas.microsoft.com/office/powerpoint/2010/main" val="24007603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61</a:t>
            </a:fld>
            <a:endParaRPr lang="en-US" dirty="0">
              <a:uFillTx/>
            </a:endParaRPr>
          </a:p>
        </p:txBody>
      </p:sp>
    </p:spTree>
    <p:extLst>
      <p:ext uri="{BB962C8B-B14F-4D97-AF65-F5344CB8AC3E}">
        <p14:creationId xmlns:p14="http://schemas.microsoft.com/office/powerpoint/2010/main" val="1930643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fontScale="92500" lnSpcReduction="10000"/>
          </a:bodyPr>
          <a:lstStyle/>
          <a:p>
            <a:r>
              <a:rPr lang="en-US" dirty="0"/>
              <a:t>In Python, index is meant as position.</a:t>
            </a:r>
          </a:p>
          <a:p>
            <a:r>
              <a:rPr lang="en-US" b="1" dirty="0">
                <a:solidFill>
                  <a:srgbClr val="FFC000"/>
                </a:solidFill>
              </a:rPr>
              <a:t>Index</a:t>
            </a:r>
            <a:r>
              <a:rPr lang="en-US" dirty="0">
                <a:solidFill>
                  <a:srgbClr val="FFC000"/>
                </a:solidFill>
              </a:rPr>
              <a:t> </a:t>
            </a:r>
            <a:r>
              <a:rPr lang="en-US" b="1" dirty="0"/>
              <a:t>refers</a:t>
            </a:r>
            <a:r>
              <a:rPr lang="en-US" dirty="0"/>
              <a:t> to a </a:t>
            </a:r>
            <a:r>
              <a:rPr lang="en-US" b="1" dirty="0"/>
              <a:t>position</a:t>
            </a:r>
            <a:r>
              <a:rPr lang="en-US" dirty="0"/>
              <a:t> within an </a:t>
            </a:r>
            <a:r>
              <a:rPr lang="en-US" b="1" u="sng" dirty="0"/>
              <a:t>ordered</a:t>
            </a:r>
            <a:r>
              <a:rPr lang="en-US" b="1" dirty="0"/>
              <a:t> sequence</a:t>
            </a:r>
            <a:r>
              <a:rPr lang="en-US" dirty="0"/>
              <a:t>.</a:t>
            </a:r>
          </a:p>
          <a:p>
            <a:r>
              <a:rPr lang="en-US" dirty="0"/>
              <a:t>Therefore, we can access each element in a sequence directly by using its index.</a:t>
            </a:r>
          </a:p>
          <a:p>
            <a:endParaRPr lang="en-US" dirty="0"/>
          </a:p>
          <a:p>
            <a:r>
              <a:rPr lang="en-US" dirty="0"/>
              <a:t>Let </a:t>
            </a:r>
            <a:r>
              <a:rPr lang="en-US" b="1" i="1" dirty="0"/>
              <a:t>s</a:t>
            </a:r>
            <a:r>
              <a:rPr lang="en-US" dirty="0"/>
              <a:t> be a string “</a:t>
            </a:r>
            <a:r>
              <a:rPr lang="en-US" dirty="0" err="1"/>
              <a:t>abc</a:t>
            </a:r>
            <a:r>
              <a:rPr lang="en-US" dirty="0"/>
              <a:t>” and let </a:t>
            </a:r>
            <a:r>
              <a:rPr lang="en-US" b="1" i="1" dirty="0"/>
              <a:t>t</a:t>
            </a:r>
            <a:r>
              <a:rPr lang="en-US" dirty="0"/>
              <a:t> be a tuple (2, 5, 8).</a:t>
            </a:r>
          </a:p>
          <a:p>
            <a:r>
              <a:rPr lang="en-US" dirty="0"/>
              <a:t>Remember than Python counts from 0, so the first element is actually 0, the second element is 1 and so on …</a:t>
            </a:r>
          </a:p>
          <a:p>
            <a:r>
              <a:rPr lang="en-US" dirty="0"/>
              <a:t>We can get the first element of </a:t>
            </a:r>
            <a:r>
              <a:rPr lang="en-US" b="1" i="1" dirty="0"/>
              <a:t>s</a:t>
            </a:r>
            <a:r>
              <a:rPr lang="en-US" dirty="0"/>
              <a:t> by typing </a:t>
            </a:r>
            <a:r>
              <a:rPr lang="en-US" b="1" i="1" dirty="0"/>
              <a:t>s</a:t>
            </a:r>
            <a:r>
              <a:rPr lang="en-US" dirty="0"/>
              <a:t>[0], where 0 is the index value.</a:t>
            </a:r>
          </a:p>
          <a:p>
            <a:r>
              <a:rPr lang="en-US" dirty="0"/>
              <a:t>In the same manner we can get the second and the third element from </a:t>
            </a:r>
            <a:r>
              <a:rPr lang="en-US" b="1" i="1" dirty="0"/>
              <a:t>t</a:t>
            </a:r>
            <a:r>
              <a:rPr lang="en-US" dirty="0"/>
              <a:t>: </a:t>
            </a:r>
            <a:r>
              <a:rPr lang="en-US" b="1" dirty="0"/>
              <a:t>t</a:t>
            </a:r>
            <a:r>
              <a:rPr lang="en-US" dirty="0"/>
              <a:t>[1], </a:t>
            </a:r>
            <a:r>
              <a:rPr lang="en-US" b="1" dirty="0"/>
              <a:t>t</a:t>
            </a:r>
            <a:r>
              <a:rPr lang="en-US" dirty="0"/>
              <a:t>[2].</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62</a:t>
            </a:fld>
            <a:endParaRPr lang="en-US" dirty="0">
              <a:uFillTx/>
            </a:endParaRPr>
          </a:p>
        </p:txBody>
      </p:sp>
    </p:spTree>
    <p:extLst>
      <p:ext uri="{BB962C8B-B14F-4D97-AF65-F5344CB8AC3E}">
        <p14:creationId xmlns:p14="http://schemas.microsoft.com/office/powerpoint/2010/main" val="2042786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0310" y="2065150"/>
            <a:ext cx="3643953" cy="4230541"/>
          </a:xfrm>
        </p:spPr>
      </p:pic>
      <p:sp>
        <p:nvSpPr>
          <p:cNvPr id="4" name="Content Placeholder 3"/>
          <p:cNvSpPr>
            <a:spLocks noGrp="1"/>
          </p:cNvSpPr>
          <p:nvPr>
            <p:ph sz="half" idx="2"/>
          </p:nvPr>
        </p:nvSpPr>
        <p:spPr/>
        <p:txBody>
          <a:bodyPr/>
          <a:lstStyle/>
          <a:p>
            <a:r>
              <a:rPr lang="en-US" dirty="0"/>
              <a:t>Assign value “</a:t>
            </a:r>
            <a:r>
              <a:rPr lang="en-US" dirty="0" err="1"/>
              <a:t>abc</a:t>
            </a:r>
            <a:r>
              <a:rPr lang="en-US" dirty="0"/>
              <a:t>” to string </a:t>
            </a:r>
            <a:r>
              <a:rPr lang="en-US" b="1" dirty="0"/>
              <a:t>s</a:t>
            </a:r>
            <a:r>
              <a:rPr lang="en-US" dirty="0"/>
              <a:t>.</a:t>
            </a:r>
          </a:p>
          <a:p>
            <a:r>
              <a:rPr lang="en-US" dirty="0"/>
              <a:t>Assign value (2, 5, 8) to tuple </a:t>
            </a:r>
            <a:r>
              <a:rPr lang="en-US" b="1" dirty="0"/>
              <a:t>t</a:t>
            </a:r>
            <a:r>
              <a:rPr lang="en-US" dirty="0"/>
              <a:t>.</a:t>
            </a:r>
          </a:p>
          <a:p>
            <a:r>
              <a:rPr lang="en-US" dirty="0"/>
              <a:t>Use indexes to access each member of </a:t>
            </a:r>
            <a:r>
              <a:rPr lang="en-US" b="1" dirty="0"/>
              <a:t>s</a:t>
            </a:r>
            <a:r>
              <a:rPr lang="en-US" dirty="0"/>
              <a:t> and </a:t>
            </a:r>
            <a:r>
              <a:rPr lang="en-US" b="1" dirty="0"/>
              <a:t>t</a:t>
            </a:r>
            <a:r>
              <a:rPr lang="en-US" dirty="0"/>
              <a:t>.</a:t>
            </a:r>
          </a:p>
          <a:p>
            <a:endParaRPr lang="en-US" dirty="0"/>
          </a:p>
          <a:p>
            <a:endParaRPr lang="en-US" dirty="0"/>
          </a:p>
          <a:p>
            <a:endParaRPr lang="en-US" dirty="0"/>
          </a:p>
          <a:p>
            <a:r>
              <a:rPr lang="en-US" dirty="0"/>
              <a:t>Note: we can’t use indexes on sets because sets are unordered!</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63</a:t>
            </a:fld>
            <a:endParaRPr lang="en-US" dirty="0">
              <a:uFillTx/>
            </a:endParaRPr>
          </a:p>
        </p:txBody>
      </p:sp>
    </p:spTree>
    <p:extLst>
      <p:ext uri="{BB962C8B-B14F-4D97-AF65-F5344CB8AC3E}">
        <p14:creationId xmlns:p14="http://schemas.microsoft.com/office/powerpoint/2010/main" val="2000756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 nested members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056092"/>
            <a:ext cx="4810843" cy="2708744"/>
          </a:xfrm>
        </p:spPr>
      </p:pic>
      <p:sp>
        <p:nvSpPr>
          <p:cNvPr id="4" name="Content Placeholder 3"/>
          <p:cNvSpPr>
            <a:spLocks noGrp="1"/>
          </p:cNvSpPr>
          <p:nvPr>
            <p:ph sz="half" idx="2"/>
          </p:nvPr>
        </p:nvSpPr>
        <p:spPr/>
        <p:txBody>
          <a:bodyPr>
            <a:normAutofit fontScale="92500" lnSpcReduction="20000"/>
          </a:bodyPr>
          <a:lstStyle/>
          <a:p>
            <a:r>
              <a:rPr lang="en-US" dirty="0"/>
              <a:t>Let’s revisit our nested tuple B.</a:t>
            </a:r>
          </a:p>
          <a:p>
            <a:pPr marL="0" indent="0">
              <a:buNone/>
            </a:pPr>
            <a:r>
              <a:rPr lang="en-US" dirty="0"/>
              <a:t>	B = (1, “test”, 42, (‘A’, ‘B’, ‘C’))</a:t>
            </a:r>
          </a:p>
          <a:p>
            <a:r>
              <a:rPr lang="en-US" dirty="0"/>
              <a:t>Access the first element using index.</a:t>
            </a:r>
          </a:p>
          <a:p>
            <a:pPr marL="0" indent="0">
              <a:buNone/>
            </a:pPr>
            <a:r>
              <a:rPr lang="en-US" dirty="0"/>
              <a:t>	B[0]</a:t>
            </a:r>
          </a:p>
          <a:p>
            <a:r>
              <a:rPr lang="en-US" dirty="0"/>
              <a:t>Access the fourth element using index.</a:t>
            </a:r>
          </a:p>
          <a:p>
            <a:pPr marL="0" indent="0">
              <a:buNone/>
            </a:pPr>
            <a:r>
              <a:rPr lang="en-US" dirty="0"/>
              <a:t>	B[3]</a:t>
            </a:r>
          </a:p>
          <a:p>
            <a:r>
              <a:rPr lang="en-US" dirty="0"/>
              <a:t>Since this element is actually nested tuple, we can use another index to get its members.</a:t>
            </a:r>
          </a:p>
          <a:p>
            <a:r>
              <a:rPr lang="en-US" dirty="0"/>
              <a:t>Try:</a:t>
            </a:r>
          </a:p>
          <a:p>
            <a:pPr marL="0" indent="0">
              <a:buNone/>
            </a:pPr>
            <a:r>
              <a:rPr lang="en-US" dirty="0"/>
              <a:t>	B[3][0]</a:t>
            </a:r>
          </a:p>
          <a:p>
            <a:pPr marL="0" indent="0">
              <a:buNone/>
            </a:pPr>
            <a:r>
              <a:rPr lang="en-US" dirty="0"/>
              <a:t>	B[3][2]</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64</a:t>
            </a:fld>
            <a:endParaRPr lang="en-US" dirty="0">
              <a:uFillTx/>
            </a:endParaRPr>
          </a:p>
        </p:txBody>
      </p:sp>
    </p:spTree>
    <p:extLst>
      <p:ext uri="{BB962C8B-B14F-4D97-AF65-F5344CB8AC3E}">
        <p14:creationId xmlns:p14="http://schemas.microsoft.com/office/powerpoint/2010/main" val="37996453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with indexes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733561"/>
            <a:ext cx="4810843" cy="1353805"/>
          </a:xfrm>
        </p:spPr>
      </p:pic>
      <p:sp>
        <p:nvSpPr>
          <p:cNvPr id="4" name="Content Placeholder 3"/>
          <p:cNvSpPr>
            <a:spLocks noGrp="1"/>
          </p:cNvSpPr>
          <p:nvPr>
            <p:ph sz="half" idx="2"/>
          </p:nvPr>
        </p:nvSpPr>
        <p:spPr/>
        <p:txBody>
          <a:bodyPr>
            <a:normAutofit/>
          </a:bodyPr>
          <a:lstStyle/>
          <a:p>
            <a:r>
              <a:rPr lang="en-US" dirty="0"/>
              <a:t>Ordered sequences can be iterated using indexes.</a:t>
            </a:r>
          </a:p>
          <a:p>
            <a:r>
              <a:rPr lang="en-US" dirty="0"/>
              <a:t>We already know how to find the number of elements using </a:t>
            </a:r>
            <a:r>
              <a:rPr lang="en-US" b="1" dirty="0" err="1">
                <a:solidFill>
                  <a:srgbClr val="FFC000"/>
                </a:solidFill>
              </a:rPr>
              <a:t>len</a:t>
            </a:r>
            <a:r>
              <a:rPr lang="en-US" b="1" dirty="0">
                <a:solidFill>
                  <a:srgbClr val="FFC000"/>
                </a:solidFill>
              </a:rPr>
              <a:t>()</a:t>
            </a:r>
            <a:r>
              <a:rPr lang="en-US" dirty="0"/>
              <a:t>.</a:t>
            </a:r>
          </a:p>
          <a:p>
            <a:r>
              <a:rPr lang="en-US" dirty="0"/>
              <a:t>We know how to create a sequence of numbers 0 – N-1 using </a:t>
            </a:r>
            <a:r>
              <a:rPr lang="en-US" b="1" dirty="0">
                <a:solidFill>
                  <a:srgbClr val="00B0F0"/>
                </a:solidFill>
              </a:rPr>
              <a:t>range()</a:t>
            </a:r>
            <a:r>
              <a:rPr lang="en-US" dirty="0"/>
              <a:t>.</a:t>
            </a:r>
          </a:p>
          <a:p>
            <a:r>
              <a:rPr lang="en-US" dirty="0"/>
              <a:t>And, we also know how to use </a:t>
            </a:r>
            <a:r>
              <a:rPr lang="en-US" b="1" dirty="0">
                <a:solidFill>
                  <a:srgbClr val="92D050"/>
                </a:solidFill>
              </a:rPr>
              <a:t>for</a:t>
            </a:r>
            <a:r>
              <a:rPr lang="en-US" dirty="0">
                <a:solidFill>
                  <a:srgbClr val="92D050"/>
                </a:solidFill>
              </a:rPr>
              <a:t> </a:t>
            </a:r>
            <a:r>
              <a:rPr lang="en-US" dirty="0"/>
              <a:t>to iterate over such sequence.</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65</a:t>
            </a:fld>
            <a:endParaRPr lang="en-US" dirty="0">
              <a:uFillTx/>
            </a:endParaRPr>
          </a:p>
        </p:txBody>
      </p:sp>
      <p:cxnSp>
        <p:nvCxnSpPr>
          <p:cNvPr id="7" name="Straight Arrow Connector 6"/>
          <p:cNvCxnSpPr/>
          <p:nvPr/>
        </p:nvCxnSpPr>
        <p:spPr>
          <a:xfrm flipH="1">
            <a:off x="4435523" y="3002508"/>
            <a:ext cx="1501253" cy="177420"/>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3630304" y="3353341"/>
            <a:ext cx="2306472" cy="734025"/>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1801505" y="3353342"/>
            <a:ext cx="4135271" cy="1300545"/>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6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 – string slicing</a:t>
            </a:r>
          </a:p>
        </p:txBody>
      </p:sp>
      <p:sp>
        <p:nvSpPr>
          <p:cNvPr id="3" name="Content Placeholder 2"/>
          <p:cNvSpPr>
            <a:spLocks noGrp="1"/>
          </p:cNvSpPr>
          <p:nvPr>
            <p:ph idx="1"/>
          </p:nvPr>
        </p:nvSpPr>
        <p:spPr/>
        <p:txBody>
          <a:bodyPr/>
          <a:lstStyle/>
          <a:p>
            <a:r>
              <a:rPr lang="en-US" b="1" dirty="0"/>
              <a:t>PROBLEM STATEMENT</a:t>
            </a:r>
            <a:r>
              <a:rPr lang="en-US" dirty="0"/>
              <a:t>:</a:t>
            </a:r>
          </a:p>
          <a:p>
            <a:r>
              <a:rPr lang="en-US" dirty="0"/>
              <a:t>Read string S from the standard input and two natural numbers M and N, such that 0 &lt;= M &lt; N &lt; </a:t>
            </a:r>
            <a:r>
              <a:rPr lang="en-US" dirty="0" err="1"/>
              <a:t>len</a:t>
            </a:r>
            <a:r>
              <a:rPr lang="en-US" dirty="0"/>
              <a:t>(S).</a:t>
            </a:r>
          </a:p>
          <a:p>
            <a:r>
              <a:rPr lang="en-US" dirty="0"/>
              <a:t>Write an algorithm that will create substring of S starting from index M and ending at index N.</a:t>
            </a:r>
          </a:p>
          <a:p>
            <a:endParaRPr lang="en-US" dirty="0"/>
          </a:p>
          <a:p>
            <a:r>
              <a:rPr lang="en-US" dirty="0"/>
              <a:t>Important: strings are immutable, so you can’t change the content of the string, but if a variable is a string, you can assign a new value to it that is the result of current variable value concatenated with a new character (use operator +)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66</a:t>
            </a:fld>
            <a:endParaRPr lang="en-US" dirty="0">
              <a:uFillTx/>
            </a:endParaRPr>
          </a:p>
        </p:txBody>
      </p:sp>
    </p:spTree>
    <p:extLst>
      <p:ext uri="{BB962C8B-B14F-4D97-AF65-F5344CB8AC3E}">
        <p14:creationId xmlns:p14="http://schemas.microsoft.com/office/powerpoint/2010/main" val="7340263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 – string slicing</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9403" y="1924945"/>
            <a:ext cx="4639075" cy="41251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58760" y="1918642"/>
            <a:ext cx="3955109" cy="1926848"/>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67</a:t>
            </a:fld>
            <a:endParaRPr lang="en-US" dirty="0">
              <a:uFillTx/>
            </a:endParaRPr>
          </a:p>
        </p:txBody>
      </p:sp>
      <p:sp>
        <p:nvSpPr>
          <p:cNvPr id="8" name="TextBox 7"/>
          <p:cNvSpPr txBox="1"/>
          <p:nvPr/>
        </p:nvSpPr>
        <p:spPr>
          <a:xfrm>
            <a:off x="4833747" y="1261884"/>
            <a:ext cx="1029449" cy="369332"/>
          </a:xfrm>
          <a:prstGeom prst="rect">
            <a:avLst/>
          </a:prstGeom>
        </p:spPr>
        <p:txBody>
          <a:bodyPr wrap="none" rtlCol="0">
            <a:spAutoFit/>
          </a:bodyPr>
          <a:lstStyle/>
          <a:p>
            <a:r>
              <a:rPr lang="en-US" dirty="0"/>
              <a:t>solution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196" y="4377651"/>
            <a:ext cx="5587388" cy="1396847"/>
          </a:xfrm>
          <a:prstGeom prst="rect">
            <a:avLst/>
          </a:prstGeom>
        </p:spPr>
      </p:pic>
    </p:spTree>
    <p:extLst>
      <p:ext uri="{BB962C8B-B14F-4D97-AF65-F5344CB8AC3E}">
        <p14:creationId xmlns:p14="http://schemas.microsoft.com/office/powerpoint/2010/main" val="5776250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 – string slicing</a:t>
            </a:r>
          </a:p>
        </p:txBody>
      </p:sp>
      <p:sp>
        <p:nvSpPr>
          <p:cNvPr id="3" name="Content Placeholder 2"/>
          <p:cNvSpPr>
            <a:spLocks noGrp="1"/>
          </p:cNvSpPr>
          <p:nvPr>
            <p:ph idx="1"/>
          </p:nvPr>
        </p:nvSpPr>
        <p:spPr/>
        <p:txBody>
          <a:bodyPr>
            <a:normAutofit/>
          </a:bodyPr>
          <a:lstStyle/>
          <a:p>
            <a:r>
              <a:rPr lang="en-US" dirty="0"/>
              <a:t>Note: problem 4 was solved in “language independent” way.</a:t>
            </a:r>
          </a:p>
          <a:p>
            <a:r>
              <a:rPr lang="en-US" dirty="0"/>
              <a:t>However, Python has very powerful mechanisms for string manipulation, allowing to use just one line instead of entire for loop.</a:t>
            </a:r>
          </a:p>
          <a:p>
            <a:r>
              <a:rPr lang="en-US" b="1" dirty="0">
                <a:solidFill>
                  <a:srgbClr val="FFC000"/>
                </a:solidFill>
              </a:rPr>
              <a:t>Slice</a:t>
            </a:r>
            <a:r>
              <a:rPr lang="en-US" dirty="0">
                <a:solidFill>
                  <a:srgbClr val="FFC000"/>
                </a:solidFill>
              </a:rPr>
              <a:t> </a:t>
            </a:r>
            <a:r>
              <a:rPr lang="en-US" dirty="0"/>
              <a:t>objects are </a:t>
            </a:r>
            <a:r>
              <a:rPr lang="en-US" b="1" dirty="0"/>
              <a:t>indices</a:t>
            </a:r>
            <a:r>
              <a:rPr lang="en-US" dirty="0"/>
              <a:t> </a:t>
            </a:r>
            <a:r>
              <a:rPr lang="en-US" u="sng" dirty="0"/>
              <a:t>specified by</a:t>
            </a:r>
            <a:r>
              <a:rPr lang="en-US" dirty="0"/>
              <a:t> </a:t>
            </a:r>
            <a:r>
              <a:rPr lang="en-US" b="1" dirty="0"/>
              <a:t>range(start, stop, step)</a:t>
            </a:r>
            <a:r>
              <a:rPr lang="en-US" dirty="0"/>
              <a:t>.</a:t>
            </a:r>
          </a:p>
          <a:p>
            <a:r>
              <a:rPr lang="en-US" dirty="0"/>
              <a:t>In our case, substring = s[m,n,1].</a:t>
            </a:r>
          </a:p>
          <a:p>
            <a:r>
              <a:rPr lang="en-US" dirty="0"/>
              <a:t>Since step = 1 by default, we can also write it as: substring = s[</a:t>
            </a:r>
            <a:r>
              <a:rPr lang="en-US" dirty="0" err="1"/>
              <a:t>m,n</a:t>
            </a:r>
            <a:r>
              <a:rPr lang="en-US" dirty="0"/>
              <a:t>]</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68</a:t>
            </a:fld>
            <a:endParaRPr lang="en-US" dirty="0">
              <a:uFillTx/>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269" y="4602662"/>
            <a:ext cx="4172622" cy="1948449"/>
          </a:xfrm>
          <a:prstGeom prst="rect">
            <a:avLst/>
          </a:prstGeom>
        </p:spPr>
      </p:pic>
    </p:spTree>
    <p:extLst>
      <p:ext uri="{BB962C8B-B14F-4D97-AF65-F5344CB8AC3E}">
        <p14:creationId xmlns:p14="http://schemas.microsoft.com/office/powerpoint/2010/main" val="2624506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 censor</a:t>
            </a:r>
          </a:p>
        </p:txBody>
      </p:sp>
      <p:sp>
        <p:nvSpPr>
          <p:cNvPr id="3" name="Content Placeholder 2"/>
          <p:cNvSpPr>
            <a:spLocks noGrp="1"/>
          </p:cNvSpPr>
          <p:nvPr>
            <p:ph idx="1"/>
          </p:nvPr>
        </p:nvSpPr>
        <p:spPr/>
        <p:txBody>
          <a:bodyPr>
            <a:normAutofit lnSpcReduction="10000"/>
          </a:bodyPr>
          <a:lstStyle/>
          <a:p>
            <a:r>
              <a:rPr lang="en-US" b="1" dirty="0"/>
              <a:t>PROBLEM STATEMENT</a:t>
            </a:r>
            <a:r>
              <a:rPr lang="en-US" dirty="0"/>
              <a:t>:</a:t>
            </a:r>
          </a:p>
          <a:p>
            <a:r>
              <a:rPr lang="en-US" dirty="0"/>
              <a:t>Ask the user to input any sentence and save it as string S. Your job is to censor this string by replacing each character with “X” if it is contained in the set of  “forbidden” characters.</a:t>
            </a:r>
          </a:p>
          <a:p>
            <a:r>
              <a:rPr lang="en-US" dirty="0"/>
              <a:t>“Forbidden” characters are also entered by the user inside of a loop, one character at a time, stopping when no character is entered (user just pressed ENTER).</a:t>
            </a:r>
          </a:p>
          <a:p>
            <a:r>
              <a:rPr lang="en-US" dirty="0"/>
              <a:t>Display censored string.</a:t>
            </a:r>
          </a:p>
          <a:p>
            <a:endParaRPr lang="en-US" dirty="0"/>
          </a:p>
          <a:p>
            <a:r>
              <a:rPr lang="en-US" dirty="0"/>
              <a:t>Example: Input: “H</a:t>
            </a:r>
            <a:r>
              <a:rPr lang="en-US" b="1" dirty="0">
                <a:solidFill>
                  <a:srgbClr val="FFC000"/>
                </a:solidFill>
              </a:rPr>
              <a:t>e</a:t>
            </a:r>
            <a:r>
              <a:rPr lang="en-US" dirty="0"/>
              <a:t>ll</a:t>
            </a:r>
            <a:r>
              <a:rPr lang="en-US" b="1" dirty="0">
                <a:solidFill>
                  <a:srgbClr val="FFC000"/>
                </a:solidFill>
              </a:rPr>
              <a:t>o</a:t>
            </a:r>
            <a:r>
              <a:rPr lang="en-US" dirty="0"/>
              <a:t> w</a:t>
            </a:r>
            <a:r>
              <a:rPr lang="en-US" b="1" dirty="0">
                <a:solidFill>
                  <a:srgbClr val="FFC000"/>
                </a:solidFill>
              </a:rPr>
              <a:t>o</a:t>
            </a:r>
            <a:r>
              <a:rPr lang="en-US" dirty="0"/>
              <a:t>rld”; ‘</a:t>
            </a:r>
            <a:r>
              <a:rPr lang="en-US" b="1" dirty="0">
                <a:solidFill>
                  <a:srgbClr val="FFC000"/>
                </a:solidFill>
              </a:rPr>
              <a:t>e</a:t>
            </a:r>
            <a:r>
              <a:rPr lang="en-US" dirty="0"/>
              <a:t>’, ‘</a:t>
            </a:r>
            <a:r>
              <a:rPr lang="en-US" b="1" dirty="0">
                <a:solidFill>
                  <a:srgbClr val="FFC000"/>
                </a:solidFill>
              </a:rPr>
              <a:t>o</a:t>
            </a:r>
            <a:r>
              <a:rPr lang="en-US" dirty="0"/>
              <a:t>’, ‘</a:t>
            </a:r>
            <a:r>
              <a:rPr lang="en-US" b="1" dirty="0">
                <a:solidFill>
                  <a:srgbClr val="FFC000"/>
                </a:solidFill>
              </a:rPr>
              <a:t>k</a:t>
            </a:r>
            <a:r>
              <a:rPr lang="en-US" dirty="0"/>
              <a:t>’</a:t>
            </a:r>
          </a:p>
          <a:p>
            <a:pPr marL="0" indent="0">
              <a:buNone/>
            </a:pPr>
            <a:r>
              <a:rPr lang="en-US" dirty="0"/>
              <a:t>	Output: “</a:t>
            </a:r>
            <a:r>
              <a:rPr lang="en-US" dirty="0" err="1"/>
              <a:t>H</a:t>
            </a:r>
            <a:r>
              <a:rPr lang="en-US" b="1" dirty="0" err="1">
                <a:solidFill>
                  <a:srgbClr val="FFC000"/>
                </a:solidFill>
              </a:rPr>
              <a:t>x</a:t>
            </a:r>
            <a:r>
              <a:rPr lang="en-US" dirty="0" err="1"/>
              <a:t>ll</a:t>
            </a:r>
            <a:r>
              <a:rPr lang="en-US" b="1" dirty="0" err="1">
                <a:solidFill>
                  <a:srgbClr val="FFC000"/>
                </a:solidFill>
              </a:rPr>
              <a:t>x</a:t>
            </a:r>
            <a:r>
              <a:rPr lang="en-US" dirty="0"/>
              <a:t> </a:t>
            </a:r>
            <a:r>
              <a:rPr lang="en-US" dirty="0" err="1"/>
              <a:t>w</a:t>
            </a:r>
            <a:r>
              <a:rPr lang="en-US" b="1" dirty="0" err="1">
                <a:solidFill>
                  <a:srgbClr val="FFC000"/>
                </a:solidFill>
              </a:rPr>
              <a:t>x</a:t>
            </a:r>
            <a:r>
              <a:rPr lang="en-US" dirty="0" err="1"/>
              <a:t>rld</a:t>
            </a:r>
            <a:r>
              <a:rPr lang="en-US"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69</a:t>
            </a:fld>
            <a:endParaRPr lang="en-US" dirty="0">
              <a:uFillTx/>
            </a:endParaRPr>
          </a:p>
        </p:txBody>
      </p:sp>
    </p:spTree>
    <p:extLst>
      <p:ext uri="{BB962C8B-B14F-4D97-AF65-F5344CB8AC3E}">
        <p14:creationId xmlns:p14="http://schemas.microsoft.com/office/powerpoint/2010/main" val="13423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5787" y="2195048"/>
            <a:ext cx="4828706" cy="3003421"/>
          </a:xfrm>
        </p:spPr>
      </p:pic>
      <p:sp>
        <p:nvSpPr>
          <p:cNvPr id="4" name="Content Placeholder 3"/>
          <p:cNvSpPr>
            <a:spLocks noGrp="1"/>
          </p:cNvSpPr>
          <p:nvPr>
            <p:ph sz="half" idx="2"/>
          </p:nvPr>
        </p:nvSpPr>
        <p:spPr/>
        <p:txBody>
          <a:bodyPr>
            <a:normAutofit/>
          </a:bodyPr>
          <a:lstStyle/>
          <a:p>
            <a:r>
              <a:rPr lang="en-US" dirty="0"/>
              <a:t>Alternatively, you can use </a:t>
            </a:r>
            <a:r>
              <a:rPr lang="en-US" b="1" dirty="0">
                <a:solidFill>
                  <a:srgbClr val="FFC000"/>
                </a:solidFill>
              </a:rPr>
              <a:t>set()</a:t>
            </a:r>
            <a:r>
              <a:rPr lang="en-US" dirty="0"/>
              <a:t> command.</a:t>
            </a:r>
          </a:p>
          <a:p>
            <a:r>
              <a:rPr lang="en-US" dirty="0"/>
              <a:t>Typing </a:t>
            </a:r>
            <a:r>
              <a:rPr lang="en-US" b="1" dirty="0"/>
              <a:t>C = </a:t>
            </a:r>
            <a:r>
              <a:rPr lang="en-US" b="1" dirty="0">
                <a:solidFill>
                  <a:srgbClr val="FFC000"/>
                </a:solidFill>
              </a:rPr>
              <a:t>set()</a:t>
            </a:r>
            <a:r>
              <a:rPr lang="en-US" b="1" dirty="0"/>
              <a:t> </a:t>
            </a:r>
            <a:r>
              <a:rPr lang="en-US" dirty="0"/>
              <a:t>will create an </a:t>
            </a:r>
            <a:r>
              <a:rPr lang="en-US" b="1" dirty="0"/>
              <a:t>empty set</a:t>
            </a:r>
            <a:r>
              <a:rPr lang="en-US" dirty="0"/>
              <a:t>.</a:t>
            </a:r>
          </a:p>
          <a:p>
            <a:r>
              <a:rPr lang="en-US" dirty="0"/>
              <a:t>If you want to create a set with set command you have to use double brackets (* we will see later why is that).</a:t>
            </a:r>
          </a:p>
          <a:p>
            <a:r>
              <a:rPr lang="en-US" dirty="0"/>
              <a:t>Try:</a:t>
            </a:r>
          </a:p>
          <a:p>
            <a:pPr marL="0" indent="0">
              <a:buNone/>
            </a:pPr>
            <a:r>
              <a:rPr lang="en-US" dirty="0"/>
              <a:t>	D = </a:t>
            </a:r>
            <a:r>
              <a:rPr lang="en-US" b="1" dirty="0">
                <a:solidFill>
                  <a:srgbClr val="FFC000"/>
                </a:solidFill>
              </a:rPr>
              <a:t>set(</a:t>
            </a:r>
            <a:r>
              <a:rPr lang="en-US" b="1" dirty="0">
                <a:solidFill>
                  <a:srgbClr val="00B0F0"/>
                </a:solidFill>
              </a:rPr>
              <a:t>(</a:t>
            </a:r>
            <a:r>
              <a:rPr lang="en-US" dirty="0"/>
              <a:t>2, 4, 8, 10</a:t>
            </a:r>
            <a:r>
              <a:rPr lang="en-US" b="1" dirty="0">
                <a:solidFill>
                  <a:srgbClr val="00B0F0"/>
                </a:solidFill>
              </a:rPr>
              <a:t>)</a:t>
            </a:r>
            <a:r>
              <a:rPr lang="en-US" b="1" dirty="0">
                <a:solidFill>
                  <a:srgbClr val="FFC000"/>
                </a:solidFill>
              </a:rPr>
              <a:t>)</a:t>
            </a:r>
          </a:p>
          <a:p>
            <a:r>
              <a:rPr lang="en-US" dirty="0"/>
              <a:t>Print out sets C and D and let’s discuss results.</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7</a:t>
            </a:fld>
            <a:endParaRPr lang="en-US" dirty="0">
              <a:uFillTx/>
            </a:endParaRPr>
          </a:p>
        </p:txBody>
      </p:sp>
    </p:spTree>
    <p:extLst>
      <p:ext uri="{BB962C8B-B14F-4D97-AF65-F5344CB8AC3E}">
        <p14:creationId xmlns:p14="http://schemas.microsoft.com/office/powerpoint/2010/main" val="28960361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 censor</a:t>
            </a:r>
          </a:p>
        </p:txBody>
      </p:sp>
      <p:sp>
        <p:nvSpPr>
          <p:cNvPr id="3" name="Content Placeholder 2"/>
          <p:cNvSpPr>
            <a:spLocks noGrp="1"/>
          </p:cNvSpPr>
          <p:nvPr>
            <p:ph idx="1"/>
          </p:nvPr>
        </p:nvSpPr>
        <p:spPr>
          <a:xfrm>
            <a:off x="1103312" y="1691014"/>
            <a:ext cx="8946541" cy="4557385"/>
          </a:xfrm>
        </p:spPr>
        <p:txBody>
          <a:bodyPr>
            <a:normAutofit fontScale="92500" lnSpcReduction="10000"/>
          </a:bodyPr>
          <a:lstStyle/>
          <a:p>
            <a:r>
              <a:rPr lang="en-US" b="1" dirty="0"/>
              <a:t>DISCUSSION</a:t>
            </a:r>
            <a:r>
              <a:rPr lang="en-US" dirty="0"/>
              <a:t>:</a:t>
            </a:r>
          </a:p>
          <a:p>
            <a:r>
              <a:rPr lang="en-US" dirty="0"/>
              <a:t>This is a “big” problem that we have to decompose into smaller parts.</a:t>
            </a:r>
          </a:p>
          <a:p>
            <a:r>
              <a:rPr lang="en-US" dirty="0"/>
              <a:t>Try to answer the following questions:</a:t>
            </a:r>
          </a:p>
          <a:p>
            <a:pPr lvl="1"/>
            <a:r>
              <a:rPr lang="en-US" dirty="0"/>
              <a:t>How can you collect (input) all characters that need to be censored?</a:t>
            </a:r>
          </a:p>
          <a:p>
            <a:pPr marL="457200" lvl="1" indent="0">
              <a:buNone/>
            </a:pPr>
            <a:r>
              <a:rPr lang="en-US" dirty="0"/>
              <a:t>	</a:t>
            </a:r>
            <a:r>
              <a:rPr lang="en-US" dirty="0">
                <a:solidFill>
                  <a:srgbClr val="FFC000"/>
                </a:solidFill>
              </a:rPr>
              <a:t>We can use WHILE loop and iterate until empty character is given.</a:t>
            </a:r>
          </a:p>
          <a:p>
            <a:pPr lvl="1"/>
            <a:r>
              <a:rPr lang="en-US" dirty="0"/>
              <a:t>What is the most appropriate structure to save them?</a:t>
            </a:r>
          </a:p>
          <a:p>
            <a:pPr marL="457200" lvl="1" indent="0">
              <a:buNone/>
            </a:pPr>
            <a:r>
              <a:rPr lang="en-US" dirty="0"/>
              <a:t>	</a:t>
            </a:r>
            <a:r>
              <a:rPr lang="en-US" dirty="0">
                <a:solidFill>
                  <a:srgbClr val="FFC000"/>
                </a:solidFill>
              </a:rPr>
              <a:t>Since we don’t want repetition, SETS can be effectively used here.</a:t>
            </a:r>
            <a:endParaRPr lang="en-US" dirty="0"/>
          </a:p>
          <a:p>
            <a:pPr lvl="1"/>
            <a:r>
              <a:rPr lang="en-US" dirty="0"/>
              <a:t>How can you check if some character from S needs to be replaced?</a:t>
            </a:r>
          </a:p>
          <a:p>
            <a:pPr marL="457200" lvl="1" indent="0">
              <a:buNone/>
            </a:pPr>
            <a:r>
              <a:rPr lang="en-US" dirty="0"/>
              <a:t>	</a:t>
            </a:r>
            <a:r>
              <a:rPr lang="en-US" dirty="0">
                <a:solidFill>
                  <a:srgbClr val="FFC000"/>
                </a:solidFill>
              </a:rPr>
              <a:t>We can use FOR loop to iterate through all characters in S.</a:t>
            </a:r>
            <a:endParaRPr lang="en-US" dirty="0"/>
          </a:p>
          <a:p>
            <a:pPr lvl="1"/>
            <a:r>
              <a:rPr lang="en-US" dirty="0"/>
              <a:t>How can you perform the replacement?</a:t>
            </a:r>
          </a:p>
          <a:p>
            <a:pPr marL="457200" lvl="1" indent="0">
              <a:buNone/>
            </a:pPr>
            <a:r>
              <a:rPr lang="en-US" dirty="0"/>
              <a:t>	</a:t>
            </a:r>
            <a:r>
              <a:rPr lang="en-US" dirty="0">
                <a:solidFill>
                  <a:srgbClr val="FFC000"/>
                </a:solidFill>
              </a:rPr>
              <a:t>We can create a new string and append to it one character at a time. If 	that character is to be censored, we append “X”, otherwise we </a:t>
            </a:r>
            <a:r>
              <a:rPr lang="en-US">
                <a:solidFill>
                  <a:srgbClr val="FFC000"/>
                </a:solidFill>
              </a:rPr>
              <a:t>append 	S[</a:t>
            </a:r>
            <a:r>
              <a:rPr lang="en-US" dirty="0" err="1">
                <a:solidFill>
                  <a:srgbClr val="FFC000"/>
                </a:solidFill>
              </a:rPr>
              <a:t>i</a:t>
            </a:r>
            <a:r>
              <a:rPr lang="en-US" dirty="0">
                <a:solidFill>
                  <a:srgbClr val="FFC000"/>
                </a:solidFill>
              </a:rPr>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70</a:t>
            </a:fld>
            <a:endParaRPr lang="en-US" dirty="0">
              <a:uFillTx/>
            </a:endParaRPr>
          </a:p>
        </p:txBody>
      </p:sp>
    </p:spTree>
    <p:extLst>
      <p:ext uri="{BB962C8B-B14F-4D97-AF65-F5344CB8AC3E}">
        <p14:creationId xmlns:p14="http://schemas.microsoft.com/office/powerpoint/2010/main" val="66539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 censor (flowchart)</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767" y="1241721"/>
            <a:ext cx="5148197" cy="5431956"/>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71</a:t>
            </a:fld>
            <a:endParaRPr lang="en-US" dirty="0">
              <a:uFillTx/>
            </a:endParaRPr>
          </a:p>
        </p:txBody>
      </p:sp>
    </p:spTree>
    <p:extLst>
      <p:ext uri="{BB962C8B-B14F-4D97-AF65-F5344CB8AC3E}">
        <p14:creationId xmlns:p14="http://schemas.microsoft.com/office/powerpoint/2010/main" val="19227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 censor (Python code)</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947" y="1458859"/>
            <a:ext cx="8732887" cy="5017098"/>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72</a:t>
            </a:fld>
            <a:endParaRPr lang="en-US" dirty="0">
              <a:uFillTx/>
            </a:endParaRPr>
          </a:p>
        </p:txBody>
      </p:sp>
    </p:spTree>
    <p:extLst>
      <p:ext uri="{BB962C8B-B14F-4D97-AF65-F5344CB8AC3E}">
        <p14:creationId xmlns:p14="http://schemas.microsoft.com/office/powerpoint/2010/main" val="550241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 censor (test)</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808" y="1458859"/>
            <a:ext cx="7147164" cy="5017098"/>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73</a:t>
            </a:fld>
            <a:endParaRPr lang="en-US" dirty="0">
              <a:uFillTx/>
            </a:endParaRPr>
          </a:p>
        </p:txBody>
      </p:sp>
    </p:spTree>
    <p:extLst>
      <p:ext uri="{BB962C8B-B14F-4D97-AF65-F5344CB8AC3E}">
        <p14:creationId xmlns:p14="http://schemas.microsoft.com/office/powerpoint/2010/main" val="937361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6 – clean input</a:t>
            </a:r>
            <a:br>
              <a:rPr lang="en-US" dirty="0"/>
            </a:br>
            <a:r>
              <a:rPr lang="en-US" dirty="0"/>
              <a:t>(measuring learning objectives)</a:t>
            </a:r>
          </a:p>
        </p:txBody>
      </p:sp>
      <p:sp>
        <p:nvSpPr>
          <p:cNvPr id="3" name="Content Placeholder 2"/>
          <p:cNvSpPr>
            <a:spLocks noGrp="1"/>
          </p:cNvSpPr>
          <p:nvPr>
            <p:ph idx="1"/>
          </p:nvPr>
        </p:nvSpPr>
        <p:spPr>
          <a:xfrm>
            <a:off x="1103312" y="2590800"/>
            <a:ext cx="8946541" cy="3657599"/>
          </a:xfrm>
        </p:spPr>
        <p:txBody>
          <a:bodyPr/>
          <a:lstStyle/>
          <a:p>
            <a:r>
              <a:rPr lang="en-US" dirty="0"/>
              <a:t>Exercise:</a:t>
            </a:r>
          </a:p>
          <a:p>
            <a:pPr marL="400050" lvl="1" indent="0">
              <a:buNone/>
            </a:pPr>
            <a:r>
              <a:rPr lang="en-US" sz="2000" dirty="0"/>
              <a:t>Ask the user to input a string containing alphanumerical characters (letters and numbers). Then, process the string to filter out anything except numbers, convert it to integer and print it out.</a:t>
            </a:r>
          </a:p>
          <a:p>
            <a:pPr marL="400050" lvl="1" indent="0">
              <a:buNone/>
            </a:pPr>
            <a:endParaRPr lang="en-US" b="1" dirty="0">
              <a:solidFill>
                <a:srgbClr val="FFC0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74</a:t>
            </a:fld>
            <a:endParaRPr lang="en-US" dirty="0">
              <a:uFillTx/>
            </a:endParaRPr>
          </a:p>
        </p:txBody>
      </p:sp>
    </p:spTree>
    <p:extLst>
      <p:ext uri="{BB962C8B-B14F-4D97-AF65-F5344CB8AC3E}">
        <p14:creationId xmlns:p14="http://schemas.microsoft.com/office/powerpoint/2010/main" val="1428031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the exercises 1-5</a:t>
            </a:r>
          </a:p>
        </p:txBody>
      </p:sp>
      <p:sp>
        <p:nvSpPr>
          <p:cNvPr id="4" name="Content Placeholder 3"/>
          <p:cNvSpPr>
            <a:spLocks noGrp="1"/>
          </p:cNvSpPr>
          <p:nvPr>
            <p:ph sz="half" idx="2"/>
          </p:nvPr>
        </p:nvSpPr>
        <p:spPr>
          <a:xfrm>
            <a:off x="5654493" y="2056092"/>
            <a:ext cx="5349248" cy="4200245"/>
          </a:xfrm>
        </p:spPr>
        <p:txBody>
          <a:bodyPr>
            <a:normAutofit fontScale="92500" lnSpcReduction="20000"/>
          </a:bodyPr>
          <a:lstStyle/>
          <a:p>
            <a:r>
              <a:rPr lang="en-US" dirty="0"/>
              <a:t>Python code for exercises 1-5 can be found in the file </a:t>
            </a:r>
            <a:r>
              <a:rPr lang="en-US" b="1" dirty="0">
                <a:solidFill>
                  <a:srgbClr val="FFFF00"/>
                </a:solidFill>
              </a:rPr>
              <a:t>week52-B.py</a:t>
            </a:r>
            <a:r>
              <a:rPr lang="en-US" dirty="0"/>
              <a:t>.</a:t>
            </a:r>
          </a:p>
          <a:p>
            <a:r>
              <a:rPr lang="en-US" dirty="0"/>
              <a:t>Either copy-paste each exercise into a new file and then run it.</a:t>
            </a:r>
          </a:p>
          <a:p>
            <a:r>
              <a:rPr lang="en-US" dirty="0"/>
              <a:t>Or comment out the parts you don’t need, and execute the entire file.</a:t>
            </a:r>
          </a:p>
          <a:p>
            <a:endParaRPr lang="en-US" dirty="0"/>
          </a:p>
          <a:p>
            <a:r>
              <a:rPr lang="en-US" dirty="0"/>
              <a:t>If you are using </a:t>
            </a:r>
            <a:r>
              <a:rPr lang="en-US" dirty="0" err="1"/>
              <a:t>Pyzo</a:t>
            </a:r>
            <a:r>
              <a:rPr lang="en-US" dirty="0"/>
              <a:t>, each exercise is given as a separate cell (starts with </a:t>
            </a:r>
            <a:r>
              <a:rPr lang="en-US" dirty="0">
                <a:solidFill>
                  <a:schemeClr val="accent3"/>
                </a:solidFill>
              </a:rPr>
              <a:t>##</a:t>
            </a:r>
            <a:r>
              <a:rPr lang="en-US" dirty="0"/>
              <a:t>). You can run a single cell by clicking inside it and choosing </a:t>
            </a:r>
            <a:r>
              <a:rPr lang="en-US" b="1" dirty="0"/>
              <a:t>Run</a:t>
            </a:r>
            <a:r>
              <a:rPr lang="en-US" dirty="0"/>
              <a:t> </a:t>
            </a:r>
            <a:r>
              <a:rPr lang="en-US" dirty="0">
                <a:sym typeface="Wingdings" pitchFamily="2" charset="2"/>
              </a:rPr>
              <a:t> </a:t>
            </a:r>
            <a:r>
              <a:rPr lang="en-US" b="1" dirty="0">
                <a:sym typeface="Wingdings" pitchFamily="2" charset="2"/>
              </a:rPr>
              <a:t>Execute cell</a:t>
            </a:r>
            <a:r>
              <a:rPr lang="en-US" dirty="0">
                <a:sym typeface="Wingdings" pitchFamily="2" charset="2"/>
              </a:rPr>
              <a:t> from the menu.</a:t>
            </a:r>
          </a:p>
          <a:p>
            <a:r>
              <a:rPr lang="en-US" dirty="0" err="1">
                <a:sym typeface="Wingdings" pitchFamily="2" charset="2"/>
              </a:rPr>
              <a:t>Pyzo</a:t>
            </a:r>
            <a:r>
              <a:rPr lang="en-US" dirty="0">
                <a:sym typeface="Wingdings" pitchFamily="2" charset="2"/>
              </a:rPr>
              <a:t> also allows you to highlight one section of the code and execute it line-by-line in the shell. For that option, highlight the code you want, then choose: </a:t>
            </a:r>
            <a:r>
              <a:rPr lang="en-US" b="1" dirty="0">
                <a:sym typeface="Wingdings" pitchFamily="2" charset="2"/>
              </a:rPr>
              <a:t>Run  Execute selection</a:t>
            </a:r>
            <a:r>
              <a:rPr lang="en-US" dirty="0">
                <a:sym typeface="Wingdings" pitchFamily="2" charset="2"/>
              </a:rPr>
              <a: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75</a:t>
            </a:fld>
            <a:endParaRPr lang="en-US" dirty="0">
              <a:uFillTx/>
            </a:endParaRPr>
          </a:p>
        </p:txBody>
      </p:sp>
      <p:pic>
        <p:nvPicPr>
          <p:cNvPr id="9" name="Content Placeholder 8">
            <a:extLst>
              <a:ext uri="{FF2B5EF4-FFF2-40B4-BE49-F238E27FC236}">
                <a16:creationId xmlns:a16="http://schemas.microsoft.com/office/drawing/2014/main" id="{424F99A2-54C8-3044-A176-63F4FAE40D0D}"/>
              </a:ext>
            </a:extLst>
          </p:cNvPr>
          <p:cNvPicPr>
            <a:picLocks noGrp="1" noChangeAspect="1"/>
          </p:cNvPicPr>
          <p:nvPr>
            <p:ph sz="half" idx="1"/>
          </p:nvPr>
        </p:nvPicPr>
        <p:blipFill>
          <a:blip r:embed="rId3"/>
          <a:srcRect/>
          <a:stretch/>
        </p:blipFill>
        <p:spPr>
          <a:xfrm>
            <a:off x="385615" y="2605389"/>
            <a:ext cx="4877723" cy="2617421"/>
          </a:xfrm>
        </p:spPr>
      </p:pic>
    </p:spTree>
    <p:extLst>
      <p:ext uri="{BB962C8B-B14F-4D97-AF65-F5344CB8AC3E}">
        <p14:creationId xmlns:p14="http://schemas.microsoft.com/office/powerpoint/2010/main" val="818537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built-in string methods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58481"/>
              </p:ext>
            </p:extLst>
          </p:nvPr>
        </p:nvGraphicFramePr>
        <p:xfrm>
          <a:off x="1127341" y="2052638"/>
          <a:ext cx="9707672" cy="4043680"/>
        </p:xfrm>
        <a:graphic>
          <a:graphicData uri="http://schemas.openxmlformats.org/drawingml/2006/table">
            <a:tbl>
              <a:tblPr firstRow="1" bandRow="1">
                <a:tableStyleId>{5C22544A-7EE6-4342-B048-85BDC9FD1C3A}</a:tableStyleId>
              </a:tblPr>
              <a:tblGrid>
                <a:gridCol w="3144034">
                  <a:extLst>
                    <a:ext uri="{9D8B030D-6E8A-4147-A177-3AD203B41FA5}">
                      <a16:colId xmlns:a16="http://schemas.microsoft.com/office/drawing/2014/main" val="20000"/>
                    </a:ext>
                  </a:extLst>
                </a:gridCol>
                <a:gridCol w="6563638">
                  <a:extLst>
                    <a:ext uri="{9D8B030D-6E8A-4147-A177-3AD203B41FA5}">
                      <a16:colId xmlns:a16="http://schemas.microsoft.com/office/drawing/2014/main" val="20001"/>
                    </a:ext>
                  </a:extLst>
                </a:gridCol>
              </a:tblGrid>
              <a:tr h="370840">
                <a:tc>
                  <a:txBody>
                    <a:bodyPr/>
                    <a:lstStyle/>
                    <a:p>
                      <a:pPr algn="ctr"/>
                      <a:r>
                        <a:rPr lang="en-US" dirty="0"/>
                        <a:t>Method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a:t>.capitalize()</a:t>
                      </a:r>
                    </a:p>
                  </a:txBody>
                  <a:tcPr/>
                </a:tc>
                <a:tc>
                  <a:txBody>
                    <a:bodyPr/>
                    <a:lstStyle/>
                    <a:p>
                      <a:r>
                        <a:rPr lang="en-US" dirty="0"/>
                        <a:t>Converts the first character to upper case.</a:t>
                      </a:r>
                    </a:p>
                  </a:txBody>
                  <a:tcPr/>
                </a:tc>
                <a:extLst>
                  <a:ext uri="{0D108BD9-81ED-4DB2-BD59-A6C34878D82A}">
                    <a16:rowId xmlns:a16="http://schemas.microsoft.com/office/drawing/2014/main" val="10001"/>
                  </a:ext>
                </a:extLst>
              </a:tr>
              <a:tr h="370840">
                <a:tc>
                  <a:txBody>
                    <a:bodyPr/>
                    <a:lstStyle/>
                    <a:p>
                      <a:r>
                        <a:rPr lang="en-US" dirty="0"/>
                        <a:t>.count()</a:t>
                      </a:r>
                    </a:p>
                  </a:txBody>
                  <a:tcPr/>
                </a:tc>
                <a:tc>
                  <a:txBody>
                    <a:bodyPr/>
                    <a:lstStyle/>
                    <a:p>
                      <a:r>
                        <a:rPr lang="en-US" dirty="0"/>
                        <a:t>Returns the number of times a specified value occurs in a string.</a:t>
                      </a:r>
                    </a:p>
                  </a:txBody>
                  <a:tcPr/>
                </a:tc>
                <a:extLst>
                  <a:ext uri="{0D108BD9-81ED-4DB2-BD59-A6C34878D82A}">
                    <a16:rowId xmlns:a16="http://schemas.microsoft.com/office/drawing/2014/main" val="10002"/>
                  </a:ext>
                </a:extLst>
              </a:tr>
              <a:tr h="370840">
                <a:tc>
                  <a:txBody>
                    <a:bodyPr/>
                    <a:lstStyle/>
                    <a:p>
                      <a:r>
                        <a:rPr lang="en-US" dirty="0"/>
                        <a:t>.find()</a:t>
                      </a:r>
                    </a:p>
                  </a:txBody>
                  <a:tcPr/>
                </a:tc>
                <a:tc>
                  <a:txBody>
                    <a:bodyPr/>
                    <a:lstStyle/>
                    <a:p>
                      <a:r>
                        <a:rPr lang="en-US" dirty="0"/>
                        <a:t>Searches the string for a specified value and returns the position of where it was found</a:t>
                      </a:r>
                    </a:p>
                  </a:txBody>
                  <a:tcPr/>
                </a:tc>
                <a:extLst>
                  <a:ext uri="{0D108BD9-81ED-4DB2-BD59-A6C34878D82A}">
                    <a16:rowId xmlns:a16="http://schemas.microsoft.com/office/drawing/2014/main" val="10003"/>
                  </a:ext>
                </a:extLst>
              </a:tr>
              <a:tr h="370840">
                <a:tc>
                  <a:txBody>
                    <a:bodyPr/>
                    <a:lstStyle/>
                    <a:p>
                      <a:r>
                        <a:rPr lang="en-US" dirty="0"/>
                        <a:t>.lower()</a:t>
                      </a:r>
                    </a:p>
                  </a:txBody>
                  <a:tcPr/>
                </a:tc>
                <a:tc>
                  <a:txBody>
                    <a:bodyPr/>
                    <a:lstStyle/>
                    <a:p>
                      <a:r>
                        <a:rPr lang="en-US" dirty="0"/>
                        <a:t>Converts a string into lower case.</a:t>
                      </a:r>
                    </a:p>
                  </a:txBody>
                  <a:tcPr/>
                </a:tc>
                <a:extLst>
                  <a:ext uri="{0D108BD9-81ED-4DB2-BD59-A6C34878D82A}">
                    <a16:rowId xmlns:a16="http://schemas.microsoft.com/office/drawing/2014/main" val="10004"/>
                  </a:ext>
                </a:extLst>
              </a:tr>
              <a:tr h="370840">
                <a:tc>
                  <a:txBody>
                    <a:bodyPr/>
                    <a:lstStyle/>
                    <a:p>
                      <a:r>
                        <a:rPr lang="en-US" dirty="0"/>
                        <a:t>.replace()</a:t>
                      </a:r>
                    </a:p>
                  </a:txBody>
                  <a:tcPr/>
                </a:tc>
                <a:tc>
                  <a:txBody>
                    <a:bodyPr/>
                    <a:lstStyle/>
                    <a:p>
                      <a:r>
                        <a:rPr lang="en-US" dirty="0"/>
                        <a:t>Returns a string where a specified value is replaced with a specified value</a:t>
                      </a:r>
                    </a:p>
                  </a:txBody>
                  <a:tcPr/>
                </a:tc>
                <a:extLst>
                  <a:ext uri="{0D108BD9-81ED-4DB2-BD59-A6C34878D82A}">
                    <a16:rowId xmlns:a16="http://schemas.microsoft.com/office/drawing/2014/main" val="10005"/>
                  </a:ext>
                </a:extLst>
              </a:tr>
              <a:tr h="370840">
                <a:tc>
                  <a:txBody>
                    <a:bodyPr/>
                    <a:lstStyle/>
                    <a:p>
                      <a:r>
                        <a:rPr lang="en-US" dirty="0"/>
                        <a:t>.split()</a:t>
                      </a:r>
                    </a:p>
                  </a:txBody>
                  <a:tcPr/>
                </a:tc>
                <a:tc>
                  <a:txBody>
                    <a:bodyPr/>
                    <a:lstStyle/>
                    <a:p>
                      <a:r>
                        <a:rPr lang="en-US" dirty="0"/>
                        <a:t>Splits the string at the specified separator, and returns a list.</a:t>
                      </a:r>
                    </a:p>
                  </a:txBody>
                  <a:tcPr/>
                </a:tc>
                <a:extLst>
                  <a:ext uri="{0D108BD9-81ED-4DB2-BD59-A6C34878D82A}">
                    <a16:rowId xmlns:a16="http://schemas.microsoft.com/office/drawing/2014/main" val="10006"/>
                  </a:ext>
                </a:extLst>
              </a:tr>
              <a:tr h="370840">
                <a:tc>
                  <a:txBody>
                    <a:bodyPr/>
                    <a:lstStyle/>
                    <a:p>
                      <a:r>
                        <a:rPr lang="en-US" dirty="0"/>
                        <a:t>.upper()</a:t>
                      </a:r>
                    </a:p>
                  </a:txBody>
                  <a:tcPr/>
                </a:tc>
                <a:tc>
                  <a:txBody>
                    <a:bodyPr/>
                    <a:lstStyle/>
                    <a:p>
                      <a:r>
                        <a:rPr lang="en-US" dirty="0"/>
                        <a:t>Converts a string into upper case.</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uFillTx/>
              </a:rPr>
              <a:t>76</a:t>
            </a:fld>
            <a:endParaRPr lang="en-US" dirty="0">
              <a:uFillTx/>
            </a:endParaRPr>
          </a:p>
        </p:txBody>
      </p:sp>
    </p:spTree>
    <p:extLst>
      <p:ext uri="{BB962C8B-B14F-4D97-AF65-F5344CB8AC3E}">
        <p14:creationId xmlns:p14="http://schemas.microsoft.com/office/powerpoint/2010/main" val="12611202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built-in string methods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63043695"/>
              </p:ext>
            </p:extLst>
          </p:nvPr>
        </p:nvGraphicFramePr>
        <p:xfrm>
          <a:off x="1127341" y="2052638"/>
          <a:ext cx="9707672" cy="2494280"/>
        </p:xfrm>
        <a:graphic>
          <a:graphicData uri="http://schemas.openxmlformats.org/drawingml/2006/table">
            <a:tbl>
              <a:tblPr firstRow="1" bandRow="1">
                <a:tableStyleId>{5C22544A-7EE6-4342-B048-85BDC9FD1C3A}</a:tableStyleId>
              </a:tblPr>
              <a:tblGrid>
                <a:gridCol w="3144034">
                  <a:extLst>
                    <a:ext uri="{9D8B030D-6E8A-4147-A177-3AD203B41FA5}">
                      <a16:colId xmlns:a16="http://schemas.microsoft.com/office/drawing/2014/main" val="20000"/>
                    </a:ext>
                  </a:extLst>
                </a:gridCol>
                <a:gridCol w="6563638">
                  <a:extLst>
                    <a:ext uri="{9D8B030D-6E8A-4147-A177-3AD203B41FA5}">
                      <a16:colId xmlns:a16="http://schemas.microsoft.com/office/drawing/2014/main" val="20001"/>
                    </a:ext>
                  </a:extLst>
                </a:gridCol>
              </a:tblGrid>
              <a:tr h="370840">
                <a:tc>
                  <a:txBody>
                    <a:bodyPr/>
                    <a:lstStyle/>
                    <a:p>
                      <a:pPr algn="ctr"/>
                      <a:r>
                        <a:rPr lang="en-US" dirty="0"/>
                        <a:t>Method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a:t>.</a:t>
                      </a:r>
                      <a:r>
                        <a:rPr lang="en-US" dirty="0" err="1"/>
                        <a:t>isalnum</a:t>
                      </a:r>
                      <a:r>
                        <a:rPr lang="en-US" dirty="0"/>
                        <a:t>()</a:t>
                      </a:r>
                    </a:p>
                  </a:txBody>
                  <a:tcPr/>
                </a:tc>
                <a:tc>
                  <a:txBody>
                    <a:bodyPr/>
                    <a:lstStyle/>
                    <a:p>
                      <a:r>
                        <a:rPr lang="en-US" dirty="0"/>
                        <a:t>Returns True if all characters in the string are alphanumeric.</a:t>
                      </a:r>
                    </a:p>
                  </a:txBody>
                  <a:tcPr/>
                </a:tc>
                <a:extLst>
                  <a:ext uri="{0D108BD9-81ED-4DB2-BD59-A6C34878D82A}">
                    <a16:rowId xmlns:a16="http://schemas.microsoft.com/office/drawing/2014/main" val="10001"/>
                  </a:ext>
                </a:extLst>
              </a:tr>
              <a:tr h="370840">
                <a:tc>
                  <a:txBody>
                    <a:bodyPr/>
                    <a:lstStyle/>
                    <a:p>
                      <a:r>
                        <a:rPr lang="en-US" dirty="0"/>
                        <a:t>.</a:t>
                      </a:r>
                      <a:r>
                        <a:rPr lang="en-US" dirty="0" err="1"/>
                        <a:t>isdigit</a:t>
                      </a:r>
                      <a:r>
                        <a:rPr lang="en-US" dirty="0"/>
                        <a:t>()</a:t>
                      </a:r>
                    </a:p>
                  </a:txBody>
                  <a:tcPr/>
                </a:tc>
                <a:tc>
                  <a:txBody>
                    <a:bodyPr/>
                    <a:lstStyle/>
                    <a:p>
                      <a:r>
                        <a:rPr lang="en-US" dirty="0"/>
                        <a:t>Returns True if all characters in the string are digits.</a:t>
                      </a:r>
                    </a:p>
                  </a:txBody>
                  <a:tcPr/>
                </a:tc>
                <a:extLst>
                  <a:ext uri="{0D108BD9-81ED-4DB2-BD59-A6C34878D82A}">
                    <a16:rowId xmlns:a16="http://schemas.microsoft.com/office/drawing/2014/main" val="10002"/>
                  </a:ext>
                </a:extLst>
              </a:tr>
              <a:tr h="370840">
                <a:tc>
                  <a:txBody>
                    <a:bodyPr/>
                    <a:lstStyle/>
                    <a:p>
                      <a:r>
                        <a:rPr lang="en-US" dirty="0"/>
                        <a:t>.</a:t>
                      </a:r>
                      <a:r>
                        <a:rPr lang="en-US" dirty="0" err="1"/>
                        <a:t>islower</a:t>
                      </a:r>
                      <a:r>
                        <a:rPr lang="en-US" dirty="0"/>
                        <a:t>()</a:t>
                      </a:r>
                    </a:p>
                  </a:txBody>
                  <a:tcPr/>
                </a:tc>
                <a:tc>
                  <a:txBody>
                    <a:bodyPr/>
                    <a:lstStyle/>
                    <a:p>
                      <a:r>
                        <a:rPr lang="en-US" dirty="0"/>
                        <a:t>Returns True if all characters in the string are lower case.</a:t>
                      </a:r>
                    </a:p>
                  </a:txBody>
                  <a:tcPr/>
                </a:tc>
                <a:extLst>
                  <a:ext uri="{0D108BD9-81ED-4DB2-BD59-A6C34878D82A}">
                    <a16:rowId xmlns:a16="http://schemas.microsoft.com/office/drawing/2014/main" val="10003"/>
                  </a:ext>
                </a:extLst>
              </a:tr>
              <a:tr h="370840">
                <a:tc>
                  <a:txBody>
                    <a:bodyPr/>
                    <a:lstStyle/>
                    <a:p>
                      <a:r>
                        <a:rPr lang="en-US" dirty="0"/>
                        <a:t>.</a:t>
                      </a:r>
                      <a:r>
                        <a:rPr lang="en-US" dirty="0" err="1"/>
                        <a:t>isspace</a:t>
                      </a:r>
                      <a:r>
                        <a:rPr lang="en-US" dirty="0"/>
                        <a:t>()</a:t>
                      </a:r>
                    </a:p>
                  </a:txBody>
                  <a:tcPr/>
                </a:tc>
                <a:tc>
                  <a:txBody>
                    <a:bodyPr/>
                    <a:lstStyle/>
                    <a:p>
                      <a:r>
                        <a:rPr lang="en-US" dirty="0"/>
                        <a:t>Returns True if all characters in the string are whitespaces.</a:t>
                      </a:r>
                    </a:p>
                  </a:txBody>
                  <a:tcPr/>
                </a:tc>
                <a:extLst>
                  <a:ext uri="{0D108BD9-81ED-4DB2-BD59-A6C34878D82A}">
                    <a16:rowId xmlns:a16="http://schemas.microsoft.com/office/drawing/2014/main" val="10004"/>
                  </a:ext>
                </a:extLst>
              </a:tr>
              <a:tr h="370840">
                <a:tc>
                  <a:txBody>
                    <a:bodyPr/>
                    <a:lstStyle/>
                    <a:p>
                      <a:r>
                        <a:rPr lang="en-US" dirty="0"/>
                        <a:t>.</a:t>
                      </a:r>
                      <a:r>
                        <a:rPr lang="en-US" dirty="0" err="1"/>
                        <a:t>isupper</a:t>
                      </a:r>
                      <a:r>
                        <a:rPr lang="en-US" dirty="0"/>
                        <a:t>()</a:t>
                      </a:r>
                    </a:p>
                  </a:txBody>
                  <a:tcPr/>
                </a:tc>
                <a:tc>
                  <a:txBody>
                    <a:bodyPr/>
                    <a:lstStyle/>
                    <a:p>
                      <a:r>
                        <a:rPr lang="en-US" dirty="0"/>
                        <a:t>Returns True if all characters in the string are upper case.</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uFillTx/>
              </a:rPr>
              <a:t>77</a:t>
            </a:fld>
            <a:endParaRPr lang="en-US" dirty="0">
              <a:uFillTx/>
            </a:endParaRPr>
          </a:p>
        </p:txBody>
      </p:sp>
      <p:sp>
        <p:nvSpPr>
          <p:cNvPr id="3" name="TextBox 2"/>
          <p:cNvSpPr txBox="1"/>
          <p:nvPr/>
        </p:nvSpPr>
        <p:spPr>
          <a:xfrm>
            <a:off x="1206472" y="5536140"/>
            <a:ext cx="9549409" cy="646331"/>
          </a:xfrm>
          <a:prstGeom prst="rect">
            <a:avLst/>
          </a:prstGeom>
        </p:spPr>
        <p:txBody>
          <a:bodyPr wrap="none" rtlCol="0">
            <a:spAutoFit/>
          </a:bodyPr>
          <a:lstStyle/>
          <a:p>
            <a:r>
              <a:rPr lang="en-US" dirty="0"/>
              <a:t>For the complete list visit: </a:t>
            </a:r>
            <a:r>
              <a:rPr lang="en-US" dirty="0">
                <a:hlinkClick r:id="rId2"/>
              </a:rPr>
              <a:t>https://www.w3schools.com/python/python_ref_string.asp</a:t>
            </a:r>
            <a:endParaRPr lang="en-US" dirty="0"/>
          </a:p>
          <a:p>
            <a:endParaRPr lang="en-US" dirty="0"/>
          </a:p>
        </p:txBody>
      </p:sp>
    </p:spTree>
    <p:extLst>
      <p:ext uri="{BB962C8B-B14F-4D97-AF65-F5344CB8AC3E}">
        <p14:creationId xmlns:p14="http://schemas.microsoft.com/office/powerpoint/2010/main" val="27738855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6B25-FD3C-4F91-9E70-E0E6AAEC7973}"/>
              </a:ext>
            </a:extLst>
          </p:cNvPr>
          <p:cNvSpPr>
            <a:spLocks noGrp="1"/>
          </p:cNvSpPr>
          <p:nvPr>
            <p:ph type="title"/>
          </p:nvPr>
        </p:nvSpPr>
        <p:spPr>
          <a:xfrm>
            <a:off x="3836080" y="0"/>
            <a:ext cx="3906503" cy="767687"/>
          </a:xfrm>
        </p:spPr>
        <p:txBody>
          <a:bodyPr/>
          <a:lstStyle/>
          <a:p>
            <a:r>
              <a:rPr lang="nl-NL"/>
              <a:t>Summary Quiz</a:t>
            </a:r>
          </a:p>
        </p:txBody>
      </p:sp>
      <p:sp>
        <p:nvSpPr>
          <p:cNvPr id="3" name="Content Placeholder 2">
            <a:extLst>
              <a:ext uri="{FF2B5EF4-FFF2-40B4-BE49-F238E27FC236}">
                <a16:creationId xmlns:a16="http://schemas.microsoft.com/office/drawing/2014/main" id="{74FE7183-A681-4F8B-A71A-B6F7A63E7FF0}"/>
              </a:ext>
            </a:extLst>
          </p:cNvPr>
          <p:cNvSpPr>
            <a:spLocks noGrp="1"/>
          </p:cNvSpPr>
          <p:nvPr>
            <p:ph idx="1"/>
          </p:nvPr>
        </p:nvSpPr>
        <p:spPr>
          <a:xfrm>
            <a:off x="666395" y="1063416"/>
            <a:ext cx="8946541" cy="4868152"/>
          </a:xfrm>
        </p:spPr>
        <p:txBody>
          <a:bodyPr>
            <a:normAutofit lnSpcReduction="10000"/>
          </a:bodyPr>
          <a:lstStyle/>
          <a:p>
            <a:pPr marL="457200" indent="-457200">
              <a:buFont typeface="+mj-lt"/>
              <a:buAutoNum type="arabicPeriod"/>
            </a:pPr>
            <a:r>
              <a:rPr lang="en-US" dirty="0"/>
              <a:t>How can you define sets in Python?</a:t>
            </a:r>
          </a:p>
          <a:p>
            <a:pPr marL="457200" indent="-457200">
              <a:buFont typeface="+mj-lt"/>
              <a:buAutoNum type="arabicPeriod"/>
            </a:pPr>
            <a:r>
              <a:rPr lang="en-US" dirty="0"/>
              <a:t>How can you add elements to the set?</a:t>
            </a:r>
          </a:p>
          <a:p>
            <a:pPr marL="457200" indent="-457200">
              <a:buFont typeface="+mj-lt"/>
              <a:buAutoNum type="arabicPeriod"/>
            </a:pPr>
            <a:r>
              <a:rPr lang="en-US" dirty="0"/>
              <a:t>Which two methods can you use to remove an element from the set? What is the difference?</a:t>
            </a:r>
          </a:p>
          <a:p>
            <a:pPr marL="457200" indent="-457200">
              <a:buFont typeface="+mj-lt"/>
              <a:buAutoNum type="arabicPeriod"/>
            </a:pPr>
            <a:r>
              <a:rPr lang="en-US" dirty="0"/>
              <a:t>What does </a:t>
            </a:r>
            <a:r>
              <a:rPr lang="en-US" b="1" dirty="0" err="1"/>
              <a:t>len</a:t>
            </a:r>
            <a:r>
              <a:rPr lang="en-US" b="1" dirty="0"/>
              <a:t>()</a:t>
            </a:r>
            <a:r>
              <a:rPr lang="en-US" dirty="0"/>
              <a:t> command do? Where can we use it?</a:t>
            </a:r>
          </a:p>
          <a:p>
            <a:pPr marL="457200" indent="-457200">
              <a:buFont typeface="+mj-lt"/>
              <a:buAutoNum type="arabicPeriod"/>
            </a:pPr>
            <a:r>
              <a:rPr lang="en-US" dirty="0"/>
              <a:t>How can we test if the membership of an element in a set?</a:t>
            </a:r>
          </a:p>
          <a:p>
            <a:pPr marL="457200" indent="-457200">
              <a:buFont typeface="+mj-lt"/>
              <a:buAutoNum type="arabicPeriod"/>
            </a:pPr>
            <a:r>
              <a:rPr lang="en-US" dirty="0"/>
              <a:t>What is the purpose of FOR loop?</a:t>
            </a:r>
          </a:p>
          <a:p>
            <a:pPr marL="457200" indent="-457200">
              <a:buFont typeface="+mj-lt"/>
              <a:buAutoNum type="arabicPeriod"/>
            </a:pPr>
            <a:r>
              <a:rPr lang="en-US" dirty="0"/>
              <a:t>How many times are the steps in the body of FOR loop executed?</a:t>
            </a:r>
          </a:p>
          <a:p>
            <a:pPr marL="457200" indent="-457200">
              <a:buFont typeface="+mj-lt"/>
              <a:buAutoNum type="arabicPeriod"/>
            </a:pPr>
            <a:r>
              <a:rPr lang="en-US" dirty="0"/>
              <a:t>What as an iterator?</a:t>
            </a:r>
          </a:p>
          <a:p>
            <a:pPr marL="457200" indent="-457200">
              <a:buFont typeface="+mj-lt"/>
              <a:buAutoNum type="arabicPeriod"/>
            </a:pPr>
            <a:r>
              <a:rPr lang="en-US" dirty="0"/>
              <a:t>What does </a:t>
            </a:r>
            <a:r>
              <a:rPr lang="en-US" b="1" dirty="0"/>
              <a:t>range()</a:t>
            </a:r>
            <a:r>
              <a:rPr lang="en-US" dirty="0"/>
              <a:t> function do?</a:t>
            </a:r>
          </a:p>
          <a:p>
            <a:pPr marL="457200" indent="-457200">
              <a:buFont typeface="+mj-lt"/>
              <a:buAutoNum type="arabicPeriod"/>
            </a:pPr>
            <a:r>
              <a:rPr lang="en-US" dirty="0"/>
              <a:t>What are the parameters of range() function? Which are required and which can be omitted?</a:t>
            </a:r>
          </a:p>
        </p:txBody>
      </p:sp>
      <p:sp>
        <p:nvSpPr>
          <p:cNvPr id="4" name="Slide Number Placeholder 3">
            <a:extLst>
              <a:ext uri="{FF2B5EF4-FFF2-40B4-BE49-F238E27FC236}">
                <a16:creationId xmlns:a16="http://schemas.microsoft.com/office/drawing/2014/main" id="{6839F270-006B-4267-B66F-A3A8B467115C}"/>
              </a:ext>
            </a:extLst>
          </p:cNvPr>
          <p:cNvSpPr>
            <a:spLocks noGrp="1"/>
          </p:cNvSpPr>
          <p:nvPr>
            <p:ph type="sldNum" sz="quarter" idx="12"/>
          </p:nvPr>
        </p:nvSpPr>
        <p:spPr/>
        <p:txBody>
          <a:bodyPr/>
          <a:lstStyle/>
          <a:p>
            <a:fld id="{D57F1E4F-1CFF-5643-939E-02111984F565}" type="slidenum">
              <a:rPr lang="en-US" smtClean="0">
                <a:uFillTx/>
              </a:rPr>
              <a:t>78</a:t>
            </a:fld>
            <a:endParaRPr lang="en-US" dirty="0">
              <a:uFillTx/>
            </a:endParaRPr>
          </a:p>
        </p:txBody>
      </p:sp>
    </p:spTree>
    <p:extLst>
      <p:ext uri="{BB962C8B-B14F-4D97-AF65-F5344CB8AC3E}">
        <p14:creationId xmlns:p14="http://schemas.microsoft.com/office/powerpoint/2010/main" val="1026774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6B25-FD3C-4F91-9E70-E0E6AAEC7973}"/>
              </a:ext>
            </a:extLst>
          </p:cNvPr>
          <p:cNvSpPr>
            <a:spLocks noGrp="1"/>
          </p:cNvSpPr>
          <p:nvPr>
            <p:ph type="title"/>
          </p:nvPr>
        </p:nvSpPr>
        <p:spPr>
          <a:xfrm>
            <a:off x="3836080" y="0"/>
            <a:ext cx="3906503" cy="767687"/>
          </a:xfrm>
        </p:spPr>
        <p:txBody>
          <a:bodyPr/>
          <a:lstStyle/>
          <a:p>
            <a:r>
              <a:rPr lang="nl-NL"/>
              <a:t>Summary Quiz</a:t>
            </a:r>
          </a:p>
        </p:txBody>
      </p:sp>
      <p:sp>
        <p:nvSpPr>
          <p:cNvPr id="3" name="Content Placeholder 2">
            <a:extLst>
              <a:ext uri="{FF2B5EF4-FFF2-40B4-BE49-F238E27FC236}">
                <a16:creationId xmlns:a16="http://schemas.microsoft.com/office/drawing/2014/main" id="{74FE7183-A681-4F8B-A71A-B6F7A63E7FF0}"/>
              </a:ext>
            </a:extLst>
          </p:cNvPr>
          <p:cNvSpPr>
            <a:spLocks noGrp="1"/>
          </p:cNvSpPr>
          <p:nvPr>
            <p:ph idx="1"/>
          </p:nvPr>
        </p:nvSpPr>
        <p:spPr>
          <a:xfrm>
            <a:off x="666395" y="1063416"/>
            <a:ext cx="8946541" cy="4868152"/>
          </a:xfrm>
        </p:spPr>
        <p:txBody>
          <a:bodyPr>
            <a:normAutofit/>
          </a:bodyPr>
          <a:lstStyle/>
          <a:p>
            <a:pPr marL="457200" indent="-457200">
              <a:buFont typeface="+mj-lt"/>
              <a:buAutoNum type="arabicPeriod" startAt="11"/>
            </a:pPr>
            <a:r>
              <a:rPr lang="en-US" dirty="0"/>
              <a:t>What is the difference between WHILE and FOR loop?</a:t>
            </a:r>
          </a:p>
          <a:p>
            <a:pPr marL="457200" indent="-457200">
              <a:buFont typeface="+mj-lt"/>
              <a:buAutoNum type="arabicPeriod" startAt="11"/>
            </a:pPr>
            <a:r>
              <a:rPr lang="en-US" dirty="0"/>
              <a:t>What is a string?</a:t>
            </a:r>
          </a:p>
          <a:p>
            <a:pPr marL="457200" indent="-457200">
              <a:buFont typeface="+mj-lt"/>
              <a:buAutoNum type="arabicPeriod" startAt="11"/>
            </a:pPr>
            <a:r>
              <a:rPr lang="en-US" dirty="0"/>
              <a:t>What is a tuple?</a:t>
            </a:r>
          </a:p>
          <a:p>
            <a:pPr marL="457200" indent="-457200">
              <a:buFont typeface="+mj-lt"/>
              <a:buAutoNum type="arabicPeriod" startAt="11"/>
            </a:pPr>
            <a:r>
              <a:rPr lang="en-US" dirty="0"/>
              <a:t>What is an index?</a:t>
            </a:r>
          </a:p>
          <a:p>
            <a:pPr marL="457200" indent="-457200">
              <a:buFont typeface="+mj-lt"/>
              <a:buAutoNum type="arabicPeriod" startAt="11"/>
            </a:pPr>
            <a:endParaRPr lang="en-US" dirty="0"/>
          </a:p>
        </p:txBody>
      </p:sp>
      <p:sp>
        <p:nvSpPr>
          <p:cNvPr id="4" name="Slide Number Placeholder 3">
            <a:extLst>
              <a:ext uri="{FF2B5EF4-FFF2-40B4-BE49-F238E27FC236}">
                <a16:creationId xmlns:a16="http://schemas.microsoft.com/office/drawing/2014/main" id="{6839F270-006B-4267-B66F-A3A8B467115C}"/>
              </a:ext>
            </a:extLst>
          </p:cNvPr>
          <p:cNvSpPr>
            <a:spLocks noGrp="1"/>
          </p:cNvSpPr>
          <p:nvPr>
            <p:ph type="sldNum" sz="quarter" idx="12"/>
          </p:nvPr>
        </p:nvSpPr>
        <p:spPr/>
        <p:txBody>
          <a:bodyPr/>
          <a:lstStyle/>
          <a:p>
            <a:fld id="{D57F1E4F-1CFF-5643-939E-02111984F565}" type="slidenum">
              <a:rPr lang="en-US" smtClean="0">
                <a:uFillTx/>
              </a:rPr>
              <a:t>79</a:t>
            </a:fld>
            <a:endParaRPr lang="en-US" dirty="0">
              <a:uFillTx/>
            </a:endParaRPr>
          </a:p>
        </p:txBody>
      </p:sp>
    </p:spTree>
    <p:extLst>
      <p:ext uri="{BB962C8B-B14F-4D97-AF65-F5344CB8AC3E}">
        <p14:creationId xmlns:p14="http://schemas.microsoft.com/office/powerpoint/2010/main" val="212789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0770" y="2195048"/>
            <a:ext cx="3998740" cy="3003421"/>
          </a:xfrm>
        </p:spPr>
      </p:pic>
      <p:sp>
        <p:nvSpPr>
          <p:cNvPr id="4" name="Content Placeholder 3"/>
          <p:cNvSpPr>
            <a:spLocks noGrp="1"/>
          </p:cNvSpPr>
          <p:nvPr>
            <p:ph sz="half" idx="2"/>
          </p:nvPr>
        </p:nvSpPr>
        <p:spPr/>
        <p:txBody>
          <a:bodyPr>
            <a:normAutofit/>
          </a:bodyPr>
          <a:lstStyle/>
          <a:p>
            <a:r>
              <a:rPr lang="en-US" dirty="0"/>
              <a:t>Important!</a:t>
            </a:r>
          </a:p>
          <a:p>
            <a:r>
              <a:rPr lang="en-US" dirty="0"/>
              <a:t>You </a:t>
            </a:r>
            <a:r>
              <a:rPr lang="en-US" b="1" u="sng" dirty="0"/>
              <a:t>must</a:t>
            </a:r>
            <a:r>
              <a:rPr lang="en-US" dirty="0"/>
              <a:t> use </a:t>
            </a:r>
            <a:r>
              <a:rPr lang="en-US" b="1" dirty="0"/>
              <a:t>set()</a:t>
            </a:r>
            <a:r>
              <a:rPr lang="en-US" dirty="0"/>
              <a:t> to create an </a:t>
            </a:r>
            <a:r>
              <a:rPr lang="en-US" b="1" dirty="0"/>
              <a:t>empty set</a:t>
            </a:r>
            <a:r>
              <a:rPr lang="en-US" dirty="0"/>
              <a:t>!</a:t>
            </a:r>
          </a:p>
          <a:p>
            <a:r>
              <a:rPr lang="en-US" dirty="0"/>
              <a:t>Using { } with no elements inside will create a Python dictionary (a type we didn’t discuss yet).</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8</a:t>
            </a:fld>
            <a:endParaRPr lang="en-US" dirty="0">
              <a:uFillTx/>
            </a:endParaRPr>
          </a:p>
        </p:txBody>
      </p:sp>
      <p:sp>
        <p:nvSpPr>
          <p:cNvPr id="7" name="Rounded Rectangle 6"/>
          <p:cNvSpPr/>
          <p:nvPr/>
        </p:nvSpPr>
        <p:spPr>
          <a:xfrm>
            <a:off x="1240770" y="2195048"/>
            <a:ext cx="2817663" cy="561653"/>
          </a:xfrm>
          <a:prstGeom prst="roundRect">
            <a:avLst/>
          </a:prstGeom>
          <a:noFill/>
          <a:ln w="381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9" name="Rounded Rectangle 8"/>
          <p:cNvSpPr/>
          <p:nvPr/>
        </p:nvSpPr>
        <p:spPr>
          <a:xfrm>
            <a:off x="1220507" y="3098501"/>
            <a:ext cx="2837926" cy="1097717"/>
          </a:xfrm>
          <a:prstGeom prst="roundRect">
            <a:avLst/>
          </a:prstGeom>
          <a:noFill/>
          <a:ln w="381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ounded Rectangle 9"/>
          <p:cNvSpPr/>
          <p:nvPr/>
        </p:nvSpPr>
        <p:spPr>
          <a:xfrm>
            <a:off x="1230638" y="2756702"/>
            <a:ext cx="2817663" cy="341800"/>
          </a:xfrm>
          <a:prstGeom prst="roundRect">
            <a:avLst/>
          </a:prstGeom>
          <a:noFill/>
          <a:ln w="38100">
            <a:solidFill>
              <a:srgbClr val="92D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ounded Rectangle 10"/>
          <p:cNvSpPr/>
          <p:nvPr/>
        </p:nvSpPr>
        <p:spPr>
          <a:xfrm>
            <a:off x="1246965" y="4224353"/>
            <a:ext cx="2817663" cy="572729"/>
          </a:xfrm>
          <a:prstGeom prst="roundRect">
            <a:avLst/>
          </a:prstGeom>
          <a:noFill/>
          <a:ln w="38100">
            <a:solidFill>
              <a:srgbClr val="92D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02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a:pPr>
            <a:r>
              <a:rPr lang="en-US" dirty="0"/>
              <a:t>Sets can be defined using curly braces { }, and typing set members inside, separated with comma (,) sign. Alternatively, set() can be used to create an empty set.</a:t>
            </a:r>
          </a:p>
          <a:p>
            <a:pPr marL="457200" indent="-457200">
              <a:buFont typeface="+mj-lt"/>
              <a:buAutoNum type="arabicPeriod"/>
            </a:pPr>
            <a:r>
              <a:rPr lang="en-US" dirty="0"/>
              <a:t>To add element to the set, use it’s variable plus the method .add(), writing a new member inside parenthesis.</a:t>
            </a:r>
          </a:p>
          <a:p>
            <a:pPr marL="457200" indent="-457200">
              <a:buFont typeface="+mj-lt"/>
              <a:buAutoNum type="arabicPeriod"/>
            </a:pPr>
            <a:r>
              <a:rPr lang="en-US" dirty="0"/>
              <a:t>Elements from the set can be removed using remove() or discard() method. Both will remove an element if it exists in the set, but if not, remove() will raise an error, while discard() will just ignore it.</a:t>
            </a:r>
          </a:p>
          <a:p>
            <a:pPr marL="457200" indent="-457200">
              <a:buFont typeface="+mj-lt"/>
              <a:buAutoNum type="arabicPeriod"/>
            </a:pPr>
            <a:r>
              <a:rPr lang="en-US" dirty="0" err="1"/>
              <a:t>len</a:t>
            </a:r>
            <a:r>
              <a:rPr lang="en-US" dirty="0"/>
              <a:t>() command will return the cardinality of a set, or the number of elements in tuple, number of characters in string, etc.</a:t>
            </a:r>
          </a:p>
          <a:p>
            <a:pPr marL="457200" indent="-457200">
              <a:buFont typeface="+mj-lt"/>
              <a:buAutoNum type="arabicPeriod"/>
            </a:pPr>
            <a:r>
              <a:rPr lang="en-US" dirty="0"/>
              <a:t>To test if an element belongs to the set we use </a:t>
            </a:r>
            <a:r>
              <a:rPr lang="en-US" b="1" dirty="0"/>
              <a:t>in</a:t>
            </a:r>
            <a:r>
              <a:rPr lang="en-US" dirty="0"/>
              <a:t> operator (e.g. a ∈ A).</a:t>
            </a:r>
          </a:p>
          <a:p>
            <a:pPr marL="457200" indent="-457200">
              <a:buFont typeface="+mj-lt"/>
              <a:buAutoNum type="arabicPeriod"/>
            </a:pPr>
            <a:r>
              <a:rPr lang="en-US" dirty="0"/>
              <a:t>FOR loop is used to iterate over a sequence.</a:t>
            </a:r>
          </a:p>
          <a:p>
            <a:pPr marL="457200" indent="-457200">
              <a:buFont typeface="+mj-lt"/>
              <a:buAutoNum type="arabicPeriod"/>
            </a:pPr>
            <a:r>
              <a:rPr lang="en-US" dirty="0"/>
              <a:t>FOR loop repeats one block of steps fixed number of times.</a:t>
            </a:r>
          </a:p>
          <a:p>
            <a:pPr marL="457200" indent="-457200">
              <a:buFont typeface="+mj-lt"/>
              <a:buAutoNum type="arabicPeriod"/>
            </a:pPr>
            <a:r>
              <a:rPr lang="en-US" dirty="0"/>
              <a:t>An iterator is a variable that will be assigned one element from the sequence with each iteration. Typically, the first iterator is named ‘</a:t>
            </a:r>
            <a:r>
              <a:rPr lang="en-US" dirty="0" err="1"/>
              <a:t>i</a:t>
            </a:r>
            <a:r>
              <a:rPr lang="en-US" dirty="0"/>
              <a:t>’, then ‘j’, ‘k’, …</a:t>
            </a:r>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80</a:t>
            </a:fld>
            <a:endParaRPr lang="en-US" dirty="0">
              <a:uFillTx/>
            </a:endParaRPr>
          </a:p>
        </p:txBody>
      </p:sp>
    </p:spTree>
    <p:extLst>
      <p:ext uri="{BB962C8B-B14F-4D97-AF65-F5344CB8AC3E}">
        <p14:creationId xmlns:p14="http://schemas.microsoft.com/office/powerpoint/2010/main" val="12623850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startAt="9"/>
            </a:pPr>
            <a:r>
              <a:rPr lang="en-US" dirty="0"/>
              <a:t>range() function is used to generate a sequence of numbers over time.</a:t>
            </a:r>
          </a:p>
          <a:p>
            <a:pPr marL="457200" indent="-457200">
              <a:buFont typeface="+mj-lt"/>
              <a:buAutoNum type="arabicPeriod" startAt="9"/>
            </a:pPr>
            <a:r>
              <a:rPr lang="en-US" dirty="0"/>
              <a:t>The parameters of range function are start, stop and step. Only stop is required, while start and step can be omitted. If omitted, start = 0 and step = 1.</a:t>
            </a:r>
          </a:p>
          <a:p>
            <a:pPr marL="457200" indent="-457200">
              <a:buFont typeface="+mj-lt"/>
              <a:buAutoNum type="arabicPeriod" startAt="9"/>
            </a:pPr>
            <a:r>
              <a:rPr lang="en-US" dirty="0"/>
              <a:t>In WHILE loop statements in the body are executed as long as the given condition is evaluated as true. In FOR loop statements in the body are executed fixed amount of times, corresponding exactly to the length of the sequence given. Every for loop can be written as while loop, but not all while loops can be written as for loops.</a:t>
            </a:r>
          </a:p>
          <a:p>
            <a:pPr marL="457200" indent="-457200">
              <a:buFont typeface="+mj-lt"/>
              <a:buAutoNum type="arabicPeriod" startAt="9"/>
            </a:pPr>
            <a:r>
              <a:rPr lang="en-US" dirty="0"/>
              <a:t>String is an ordered, immutable sequence of characters.</a:t>
            </a:r>
          </a:p>
          <a:p>
            <a:pPr marL="457200" indent="-457200">
              <a:buFont typeface="+mj-lt"/>
              <a:buAutoNum type="arabicPeriod" startAt="9"/>
            </a:pPr>
            <a:r>
              <a:rPr lang="en-US" dirty="0"/>
              <a:t>Tuple is an ordered, immutable sequence of objects.</a:t>
            </a:r>
          </a:p>
          <a:p>
            <a:pPr marL="457200" indent="-457200">
              <a:buFont typeface="+mj-lt"/>
              <a:buAutoNum type="arabicPeriod" startAt="9"/>
            </a:pPr>
            <a:r>
              <a:rPr lang="en-US" dirty="0"/>
              <a:t>Index refers to a position within an ordered sequence. Using index, we can access each element in a sequence directly.</a:t>
            </a:r>
          </a:p>
          <a:p>
            <a:pPr marL="457200" indent="-457200">
              <a:buFont typeface="+mj-lt"/>
              <a:buAutoNum type="arabicPeriod" startAt="9"/>
            </a:pPr>
            <a:endParaRPr lang="en-US" dirty="0"/>
          </a:p>
          <a:p>
            <a:pPr marL="457200" indent="-457200">
              <a:buFont typeface="+mj-lt"/>
              <a:buAutoNum type="arabicPeriod" startAt="9"/>
            </a:pPr>
            <a:endParaRPr lang="en-US" dirty="0"/>
          </a:p>
          <a:p>
            <a:pPr marL="457200" indent="-457200">
              <a:buFont typeface="+mj-lt"/>
              <a:buAutoNum type="arabicPeriod" startAt="9"/>
            </a:pPr>
            <a:endParaRPr lang="en-US" dirty="0"/>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81</a:t>
            </a:fld>
            <a:endParaRPr lang="en-US" dirty="0">
              <a:uFillTx/>
            </a:endParaRPr>
          </a:p>
        </p:txBody>
      </p:sp>
    </p:spTree>
    <p:extLst>
      <p:ext uri="{BB962C8B-B14F-4D97-AF65-F5344CB8AC3E}">
        <p14:creationId xmlns:p14="http://schemas.microsoft.com/office/powerpoint/2010/main" val="178024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member to the set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4271" y="2195048"/>
            <a:ext cx="3151738" cy="3003421"/>
          </a:xfrm>
        </p:spPr>
      </p:pic>
      <p:sp>
        <p:nvSpPr>
          <p:cNvPr id="4" name="Content Placeholder 3"/>
          <p:cNvSpPr>
            <a:spLocks noGrp="1"/>
          </p:cNvSpPr>
          <p:nvPr>
            <p:ph sz="half" idx="2"/>
          </p:nvPr>
        </p:nvSpPr>
        <p:spPr/>
        <p:txBody>
          <a:bodyPr>
            <a:normAutofit/>
          </a:bodyPr>
          <a:lstStyle/>
          <a:p>
            <a:r>
              <a:rPr lang="en-US" dirty="0"/>
              <a:t>To add a member to the set we use the following syntax:</a:t>
            </a:r>
          </a:p>
          <a:p>
            <a:pPr marL="0" indent="0">
              <a:buNone/>
            </a:pPr>
            <a:r>
              <a:rPr lang="en-US" dirty="0"/>
              <a:t>	</a:t>
            </a:r>
            <a:r>
              <a:rPr lang="en-US" b="1" i="1" dirty="0" err="1">
                <a:solidFill>
                  <a:srgbClr val="00B0F0"/>
                </a:solidFill>
              </a:rPr>
              <a:t>set_variable</a:t>
            </a:r>
            <a:r>
              <a:rPr lang="en-US" b="1" dirty="0" err="1">
                <a:solidFill>
                  <a:srgbClr val="FFC000"/>
                </a:solidFill>
              </a:rPr>
              <a:t>.add</a:t>
            </a:r>
            <a:r>
              <a:rPr lang="en-US" b="1" dirty="0">
                <a:solidFill>
                  <a:srgbClr val="FFC000"/>
                </a:solidFill>
              </a:rPr>
              <a:t>(</a:t>
            </a:r>
            <a:r>
              <a:rPr lang="en-US" i="1" dirty="0" err="1">
                <a:solidFill>
                  <a:srgbClr val="92D050"/>
                </a:solidFill>
              </a:rPr>
              <a:t>new_member</a:t>
            </a:r>
            <a:r>
              <a:rPr lang="en-US" b="1" dirty="0">
                <a:solidFill>
                  <a:srgbClr val="FFC000"/>
                </a:solidFill>
              </a:rPr>
              <a:t>)</a:t>
            </a:r>
          </a:p>
          <a:p>
            <a:r>
              <a:rPr lang="en-US" dirty="0"/>
              <a:t>Use Python to create set A with members ‘1’, ‘3’ and ‘4’.</a:t>
            </a:r>
          </a:p>
          <a:p>
            <a:r>
              <a:rPr lang="en-US" dirty="0"/>
              <a:t>Print it to the standard output.</a:t>
            </a:r>
          </a:p>
          <a:p>
            <a:r>
              <a:rPr lang="en-US" dirty="0"/>
              <a:t>Then, use </a:t>
            </a:r>
            <a:r>
              <a:rPr lang="en-US" b="1" dirty="0">
                <a:solidFill>
                  <a:srgbClr val="FFC000"/>
                </a:solidFill>
              </a:rPr>
              <a:t>.add() </a:t>
            </a:r>
            <a:r>
              <a:rPr lang="en-US" dirty="0"/>
              <a:t>to add ‘</a:t>
            </a:r>
            <a:r>
              <a:rPr lang="en-US" b="1" dirty="0">
                <a:solidFill>
                  <a:srgbClr val="92D050"/>
                </a:solidFill>
              </a:rPr>
              <a:t>10</a:t>
            </a:r>
            <a:r>
              <a:rPr lang="en-US" dirty="0"/>
              <a:t>’ to </a:t>
            </a:r>
            <a:r>
              <a:rPr lang="en-US" b="1" dirty="0">
                <a:solidFill>
                  <a:srgbClr val="00B0F0"/>
                </a:solidFill>
              </a:rPr>
              <a:t>A</a:t>
            </a:r>
            <a:r>
              <a:rPr lang="en-US" dirty="0"/>
              <a:t>.</a:t>
            </a:r>
          </a:p>
          <a:p>
            <a:r>
              <a:rPr lang="en-US" dirty="0"/>
              <a:t>Add ‘2’ in the same way.</a:t>
            </a:r>
          </a:p>
          <a:p>
            <a:r>
              <a:rPr lang="en-US" dirty="0"/>
              <a:t>Print out set A.</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9</a:t>
            </a:fld>
            <a:endParaRPr lang="en-US" dirty="0">
              <a:uFillTx/>
            </a:endParaRPr>
          </a:p>
        </p:txBody>
      </p:sp>
    </p:spTree>
    <p:extLst>
      <p:ext uri="{BB962C8B-B14F-4D97-AF65-F5344CB8AC3E}">
        <p14:creationId xmlns:p14="http://schemas.microsoft.com/office/powerpoint/2010/main" val="2887204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9372</TotalTime>
  <Words>5694</Words>
  <Application>Microsoft Macintosh PowerPoint</Application>
  <PresentationFormat>Widescreen</PresentationFormat>
  <Paragraphs>686</Paragraphs>
  <Slides>81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Century Gothic</vt:lpstr>
      <vt:lpstr>Wingdings 3</vt:lpstr>
      <vt:lpstr>Ion</vt:lpstr>
      <vt:lpstr>Analysis 1: Foundations of Modeling   Lesson 5.2: Sets in Python and cyclic algorithms (cont.)</vt:lpstr>
      <vt:lpstr>Overview of this lesson:  Sets in Python and cyclic algorithms</vt:lpstr>
      <vt:lpstr>Overview of this lesson:  Sets in Python and cyclic algorithms</vt:lpstr>
      <vt:lpstr>Sets in Python</vt:lpstr>
      <vt:lpstr>Sets - recap</vt:lpstr>
      <vt:lpstr>Creating a set</vt:lpstr>
      <vt:lpstr>Creating a set</vt:lpstr>
      <vt:lpstr>Creating a set</vt:lpstr>
      <vt:lpstr>Adding member to the set</vt:lpstr>
      <vt:lpstr>Removing member from the set</vt:lpstr>
      <vt:lpstr>Cardinality and membership</vt:lpstr>
      <vt:lpstr>Cardinality</vt:lpstr>
      <vt:lpstr>Testing membership</vt:lpstr>
      <vt:lpstr>Python set operations</vt:lpstr>
      <vt:lpstr>Set operations – setting up</vt:lpstr>
      <vt:lpstr>Union</vt:lpstr>
      <vt:lpstr>Intersection</vt:lpstr>
      <vt:lpstr>Difference</vt:lpstr>
      <vt:lpstr>Subset, superset and disjoint set</vt:lpstr>
      <vt:lpstr>Sets, more methods</vt:lpstr>
      <vt:lpstr>Disjoint set</vt:lpstr>
      <vt:lpstr>Subset</vt:lpstr>
      <vt:lpstr>Subset</vt:lpstr>
      <vt:lpstr>Superset</vt:lpstr>
      <vt:lpstr>List of Python set commands and methods</vt:lpstr>
      <vt:lpstr>List of Python set commands and methods</vt:lpstr>
      <vt:lpstr>List of Python set commands and methods</vt:lpstr>
      <vt:lpstr>Iterating through elements</vt:lpstr>
      <vt:lpstr>For loop</vt:lpstr>
      <vt:lpstr>For loop – Python syntax</vt:lpstr>
      <vt:lpstr>For loop - flowchart</vt:lpstr>
      <vt:lpstr>Iterating through the set</vt:lpstr>
      <vt:lpstr>Iterating through the set</vt:lpstr>
      <vt:lpstr>Range function</vt:lpstr>
      <vt:lpstr>Range syntax</vt:lpstr>
      <vt:lpstr>Range function</vt:lpstr>
      <vt:lpstr>PowerPoint Presentation</vt:lpstr>
      <vt:lpstr>Iterating over range</vt:lpstr>
      <vt:lpstr>While VS For loop</vt:lpstr>
      <vt:lpstr>Exercise 1 – practice with range</vt:lpstr>
      <vt:lpstr>Exercise 2 – multiplication table</vt:lpstr>
      <vt:lpstr>Exercise 2 – multiplication table</vt:lpstr>
      <vt:lpstr>Problem 3 – multiplication table for all numbers 1-10</vt:lpstr>
      <vt:lpstr>Problem 3 – multiplication table for all numbers 1-10</vt:lpstr>
      <vt:lpstr>Problem 3 – multiplication table</vt:lpstr>
      <vt:lpstr>Problem 3 – multiplication table for all numbers 1-10</vt:lpstr>
      <vt:lpstr>Problem 3b – counting outputs</vt:lpstr>
      <vt:lpstr>Tuples and strings</vt:lpstr>
      <vt:lpstr>Tuples and strings</vt:lpstr>
      <vt:lpstr>Strings</vt:lpstr>
      <vt:lpstr>Strings, concatenation</vt:lpstr>
      <vt:lpstr>Strings, repetition</vt:lpstr>
      <vt:lpstr>Tuples</vt:lpstr>
      <vt:lpstr>Iterating over tuples and strings</vt:lpstr>
      <vt:lpstr>Iterating over tuples and strings</vt:lpstr>
      <vt:lpstr>Unpacking tuples</vt:lpstr>
      <vt:lpstr>Unpacking nested tuples</vt:lpstr>
      <vt:lpstr>Unpacking tuples</vt:lpstr>
      <vt:lpstr>Unpacking tuples</vt:lpstr>
      <vt:lpstr>Unpacking tuples - exchange values</vt:lpstr>
      <vt:lpstr>Indexes</vt:lpstr>
      <vt:lpstr>Index</vt:lpstr>
      <vt:lpstr>Index</vt:lpstr>
      <vt:lpstr>Index – nested members</vt:lpstr>
      <vt:lpstr>Iterating with indexes</vt:lpstr>
      <vt:lpstr>Problem 4 – string slicing</vt:lpstr>
      <vt:lpstr>Problem 4 – string slicing</vt:lpstr>
      <vt:lpstr>Problem 4 – string slicing</vt:lpstr>
      <vt:lpstr>Problem 5 – censor</vt:lpstr>
      <vt:lpstr>Problem 5 – censor</vt:lpstr>
      <vt:lpstr>Problem 5 – censor (flowchart) </vt:lpstr>
      <vt:lpstr>Problem 5 – censor (Python code) </vt:lpstr>
      <vt:lpstr>Problem 5 – censor (test) </vt:lpstr>
      <vt:lpstr>Problem 6 – clean input (measuring learning objectives)</vt:lpstr>
      <vt:lpstr>Code for the exercises 1-5</vt:lpstr>
      <vt:lpstr>Python built-in string methods</vt:lpstr>
      <vt:lpstr>Python built-in string methods</vt:lpstr>
      <vt:lpstr>Summary Quiz</vt:lpstr>
      <vt:lpstr>Summary Quiz</vt:lpstr>
      <vt:lpstr>Summary</vt:lpstr>
      <vt:lpstr>Summary</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1: Foundations of Modeling</dc:title>
  <dc:creator>Dobrkovic, A.</dc:creator>
  <cp:lastModifiedBy>Dobrkovic, A. (Andrej)</cp:lastModifiedBy>
  <cp:revision>957</cp:revision>
  <dcterms:created xsi:type="dcterms:W3CDTF">2018-06-25T10:45:04Z</dcterms:created>
  <dcterms:modified xsi:type="dcterms:W3CDTF">2020-10-10T22:12:24Z</dcterms:modified>
</cp:coreProperties>
</file>