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488" r:id="rId2"/>
    <p:sldId id="490" r:id="rId3"/>
    <p:sldId id="320" r:id="rId4"/>
    <p:sldId id="448" r:id="rId5"/>
    <p:sldId id="449" r:id="rId6"/>
    <p:sldId id="450" r:id="rId7"/>
    <p:sldId id="451" r:id="rId8"/>
    <p:sldId id="452" r:id="rId9"/>
    <p:sldId id="453" r:id="rId10"/>
    <p:sldId id="467" r:id="rId11"/>
    <p:sldId id="474" r:id="rId12"/>
    <p:sldId id="475" r:id="rId13"/>
    <p:sldId id="478" r:id="rId14"/>
    <p:sldId id="479" r:id="rId15"/>
    <p:sldId id="480" r:id="rId16"/>
    <p:sldId id="482" r:id="rId17"/>
    <p:sldId id="483" r:id="rId18"/>
    <p:sldId id="484" r:id="rId19"/>
    <p:sldId id="485" r:id="rId20"/>
    <p:sldId id="486" r:id="rId21"/>
    <p:sldId id="684" r:id="rId22"/>
    <p:sldId id="685" r:id="rId23"/>
    <p:sldId id="687" r:id="rId24"/>
    <p:sldId id="565" r:id="rId25"/>
    <p:sldId id="689" r:id="rId26"/>
    <p:sldId id="690" r:id="rId27"/>
    <p:sldId id="691" r:id="rId28"/>
    <p:sldId id="692" r:id="rId29"/>
    <p:sldId id="694" r:id="rId30"/>
    <p:sldId id="695" r:id="rId31"/>
    <p:sldId id="696" r:id="rId32"/>
    <p:sldId id="704" r:id="rId33"/>
    <p:sldId id="705" r:id="rId34"/>
    <p:sldId id="706" r:id="rId35"/>
    <p:sldId id="674" r:id="rId36"/>
    <p:sldId id="493" r:id="rId37"/>
    <p:sldId id="319" r:id="rId38"/>
    <p:sldId id="709" r:id="rId39"/>
    <p:sldId id="710" r:id="rId40"/>
    <p:sldId id="708" r:id="rId41"/>
  </p:sldIdLst>
  <p:sldSz cx="12192000" cy="6858000"/>
  <p:notesSz cx="6858000" cy="9144000"/>
  <p:defaultTextStyle>
    <a:defPPr>
      <a:defRPr lang="en-US">
        <a:uFillTx/>
      </a:defRPr>
    </a:defPPr>
    <a:lvl1pPr marL="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rancken, J.L.M." initials="VraJ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3" autoAdjust="0"/>
    <p:restoredTop sz="82642" autoAdjust="0"/>
  </p:normalViewPr>
  <p:slideViewPr>
    <p:cSldViewPr snapToGrid="0">
      <p:cViewPr>
        <p:scale>
          <a:sx n="90" d="100"/>
          <a:sy n="90" d="100"/>
        </p:scale>
        <p:origin x="-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468F6-8E12-46C6-8B6D-EB8C60540BC7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</dgm:pt>
    <dgm:pt modelId="{960696C6-7C97-4FFF-8495-3584D31FC0FB}">
      <dgm:prSet phldrT="[Text]"/>
      <dgm:spPr/>
      <dgm:t>
        <a:bodyPr/>
        <a:lstStyle/>
        <a:p>
          <a:endParaRPr lang="en-US" dirty="0"/>
        </a:p>
      </dgm:t>
    </dgm:pt>
    <dgm:pt modelId="{ED0BC648-485F-404D-84AF-6773A386FC9E}" type="parTrans" cxnId="{E4816D84-413A-4E32-8C3D-15EF450642B5}">
      <dgm:prSet/>
      <dgm:spPr/>
      <dgm:t>
        <a:bodyPr/>
        <a:lstStyle/>
        <a:p>
          <a:endParaRPr lang="en-US"/>
        </a:p>
      </dgm:t>
    </dgm:pt>
    <dgm:pt modelId="{DBDA5AF0-1DAC-4889-9600-458A91A10372}" type="sibTrans" cxnId="{E4816D84-413A-4E32-8C3D-15EF450642B5}">
      <dgm:prSet/>
      <dgm:spPr/>
      <dgm:t>
        <a:bodyPr/>
        <a:lstStyle/>
        <a:p>
          <a:endParaRPr lang="en-US"/>
        </a:p>
      </dgm:t>
    </dgm:pt>
    <dgm:pt modelId="{C27DA56A-88A9-4BAD-AD6E-02A012CC105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DBCF006-C1D0-44C9-9E49-0F27708FC73E}" type="parTrans" cxnId="{A57BA740-2742-4205-8724-9698B202593F}">
      <dgm:prSet/>
      <dgm:spPr/>
      <dgm:t>
        <a:bodyPr/>
        <a:lstStyle/>
        <a:p>
          <a:endParaRPr lang="en-US"/>
        </a:p>
      </dgm:t>
    </dgm:pt>
    <dgm:pt modelId="{00D998DC-D684-477B-82D1-B0542F8ABA84}" type="sibTrans" cxnId="{A57BA740-2742-4205-8724-9698B202593F}">
      <dgm:prSet/>
      <dgm:spPr/>
      <dgm:t>
        <a:bodyPr/>
        <a:lstStyle/>
        <a:p>
          <a:endParaRPr lang="en-US"/>
        </a:p>
      </dgm:t>
    </dgm:pt>
    <dgm:pt modelId="{B2022174-BE7B-4D66-89A1-42A17AD6F4D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2C55B05-690A-4526-9F5B-5BF4FB514F49}" type="parTrans" cxnId="{0539ED47-CBF6-4C6E-AAA6-7DF588057EEE}">
      <dgm:prSet/>
      <dgm:spPr/>
      <dgm:t>
        <a:bodyPr/>
        <a:lstStyle/>
        <a:p>
          <a:endParaRPr lang="en-US"/>
        </a:p>
      </dgm:t>
    </dgm:pt>
    <dgm:pt modelId="{0A48477E-5AF0-482B-B271-6BC269EACC0B}" type="sibTrans" cxnId="{0539ED47-CBF6-4C6E-AAA6-7DF588057EEE}">
      <dgm:prSet/>
      <dgm:spPr/>
      <dgm:t>
        <a:bodyPr/>
        <a:lstStyle/>
        <a:p>
          <a:endParaRPr lang="en-US"/>
        </a:p>
      </dgm:t>
    </dgm:pt>
    <dgm:pt modelId="{149E3A0F-904C-4BBA-BE34-61DD3B2131A5}" type="pres">
      <dgm:prSet presAssocID="{E8E468F6-8E12-46C6-8B6D-EB8C60540BC7}" presName="compositeShape" presStyleCnt="0">
        <dgm:presLayoutVars>
          <dgm:chMax val="7"/>
          <dgm:dir/>
          <dgm:resizeHandles val="exact"/>
        </dgm:presLayoutVars>
      </dgm:prSet>
      <dgm:spPr/>
    </dgm:pt>
    <dgm:pt modelId="{C593F35C-8F33-4554-8DBB-23CAC3CBA1FC}" type="pres">
      <dgm:prSet presAssocID="{960696C6-7C97-4FFF-8495-3584D31FC0FB}" presName="circ1" presStyleLbl="vennNode1" presStyleIdx="0" presStyleCnt="3" custLinFactNeighborX="-9081" custLinFactNeighborY="12108"/>
      <dgm:spPr/>
    </dgm:pt>
    <dgm:pt modelId="{D33D9545-D6C1-486B-B783-A94CCA472B6E}" type="pres">
      <dgm:prSet presAssocID="{960696C6-7C97-4FFF-8495-3584D31FC0F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004BAA4-2FEC-4BDC-A793-687E8D494CF4}" type="pres">
      <dgm:prSet presAssocID="{C27DA56A-88A9-4BAD-AD6E-02A012CC1050}" presName="circ2" presStyleLbl="vennNode1" presStyleIdx="1" presStyleCnt="3" custLinFactNeighborX="-14768" custLinFactNeighborY="-7063"/>
      <dgm:spPr/>
    </dgm:pt>
    <dgm:pt modelId="{34D74A6E-D115-4EAD-8DB1-AC01480115B1}" type="pres">
      <dgm:prSet presAssocID="{C27DA56A-88A9-4BAD-AD6E-02A012CC105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34519CE-EEBE-489D-BC2C-E4B5246D2321}" type="pres">
      <dgm:prSet presAssocID="{B2022174-BE7B-4D66-89A1-42A17AD6F4D0}" presName="circ3" presStyleLbl="vennNode1" presStyleIdx="2" presStyleCnt="3" custLinFactNeighborX="-2522" custLinFactNeighborY="-7571"/>
      <dgm:spPr/>
    </dgm:pt>
    <dgm:pt modelId="{C9316C5B-7E6F-4AF6-AA2D-22E51CFEC1C0}" type="pres">
      <dgm:prSet presAssocID="{B2022174-BE7B-4D66-89A1-42A17AD6F4D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C767E1A-6328-4307-9E3A-F29A86BE13B9}" type="presOf" srcId="{B2022174-BE7B-4D66-89A1-42A17AD6F4D0}" destId="{C9316C5B-7E6F-4AF6-AA2D-22E51CFEC1C0}" srcOrd="1" destOrd="0" presId="urn:microsoft.com/office/officeart/2005/8/layout/venn1"/>
    <dgm:cxn modelId="{0C67BF1D-0A62-403B-9927-4FFB55B9A54F}" type="presOf" srcId="{C27DA56A-88A9-4BAD-AD6E-02A012CC1050}" destId="{34D74A6E-D115-4EAD-8DB1-AC01480115B1}" srcOrd="1" destOrd="0" presId="urn:microsoft.com/office/officeart/2005/8/layout/venn1"/>
    <dgm:cxn modelId="{A57BA740-2742-4205-8724-9698B202593F}" srcId="{E8E468F6-8E12-46C6-8B6D-EB8C60540BC7}" destId="{C27DA56A-88A9-4BAD-AD6E-02A012CC1050}" srcOrd="1" destOrd="0" parTransId="{0DBCF006-C1D0-44C9-9E49-0F27708FC73E}" sibTransId="{00D998DC-D684-477B-82D1-B0542F8ABA84}"/>
    <dgm:cxn modelId="{0539ED47-CBF6-4C6E-AAA6-7DF588057EEE}" srcId="{E8E468F6-8E12-46C6-8B6D-EB8C60540BC7}" destId="{B2022174-BE7B-4D66-89A1-42A17AD6F4D0}" srcOrd="2" destOrd="0" parTransId="{72C55B05-690A-4526-9F5B-5BF4FB514F49}" sibTransId="{0A48477E-5AF0-482B-B271-6BC269EACC0B}"/>
    <dgm:cxn modelId="{B80F5364-9F70-49DA-9F4D-003706F16C98}" type="presOf" srcId="{960696C6-7C97-4FFF-8495-3584D31FC0FB}" destId="{C593F35C-8F33-4554-8DBB-23CAC3CBA1FC}" srcOrd="0" destOrd="0" presId="urn:microsoft.com/office/officeart/2005/8/layout/venn1"/>
    <dgm:cxn modelId="{E4816D84-413A-4E32-8C3D-15EF450642B5}" srcId="{E8E468F6-8E12-46C6-8B6D-EB8C60540BC7}" destId="{960696C6-7C97-4FFF-8495-3584D31FC0FB}" srcOrd="0" destOrd="0" parTransId="{ED0BC648-485F-404D-84AF-6773A386FC9E}" sibTransId="{DBDA5AF0-1DAC-4889-9600-458A91A10372}"/>
    <dgm:cxn modelId="{19ADE48A-7B46-4555-84A7-88D03B093FF7}" type="presOf" srcId="{E8E468F6-8E12-46C6-8B6D-EB8C60540BC7}" destId="{149E3A0F-904C-4BBA-BE34-61DD3B2131A5}" srcOrd="0" destOrd="0" presId="urn:microsoft.com/office/officeart/2005/8/layout/venn1"/>
    <dgm:cxn modelId="{4ACE31CB-9406-46A0-ACE9-5BCD26189D0F}" type="presOf" srcId="{960696C6-7C97-4FFF-8495-3584D31FC0FB}" destId="{D33D9545-D6C1-486B-B783-A94CCA472B6E}" srcOrd="1" destOrd="0" presId="urn:microsoft.com/office/officeart/2005/8/layout/venn1"/>
    <dgm:cxn modelId="{DB4C46FF-7485-43EB-8533-488C82FC7D1E}" type="presOf" srcId="{B2022174-BE7B-4D66-89A1-42A17AD6F4D0}" destId="{A34519CE-EEBE-489D-BC2C-E4B5246D2321}" srcOrd="0" destOrd="0" presId="urn:microsoft.com/office/officeart/2005/8/layout/venn1"/>
    <dgm:cxn modelId="{2DC665FF-C151-4032-A429-6BC9A7424EF2}" type="presOf" srcId="{C27DA56A-88A9-4BAD-AD6E-02A012CC1050}" destId="{1004BAA4-2FEC-4BDC-A793-687E8D494CF4}" srcOrd="0" destOrd="0" presId="urn:microsoft.com/office/officeart/2005/8/layout/venn1"/>
    <dgm:cxn modelId="{EE896AC3-8054-4CD8-9B36-3A98C89E71A0}" type="presParOf" srcId="{149E3A0F-904C-4BBA-BE34-61DD3B2131A5}" destId="{C593F35C-8F33-4554-8DBB-23CAC3CBA1FC}" srcOrd="0" destOrd="0" presId="urn:microsoft.com/office/officeart/2005/8/layout/venn1"/>
    <dgm:cxn modelId="{101A1FFB-8B92-478D-B0F2-B8E8BC5AF7B3}" type="presParOf" srcId="{149E3A0F-904C-4BBA-BE34-61DD3B2131A5}" destId="{D33D9545-D6C1-486B-B783-A94CCA472B6E}" srcOrd="1" destOrd="0" presId="urn:microsoft.com/office/officeart/2005/8/layout/venn1"/>
    <dgm:cxn modelId="{B7ADB1E3-4178-411C-946A-ED73F24EB156}" type="presParOf" srcId="{149E3A0F-904C-4BBA-BE34-61DD3B2131A5}" destId="{1004BAA4-2FEC-4BDC-A793-687E8D494CF4}" srcOrd="2" destOrd="0" presId="urn:microsoft.com/office/officeart/2005/8/layout/venn1"/>
    <dgm:cxn modelId="{D1F87D15-6F62-4E4A-A19A-07D726F8718F}" type="presParOf" srcId="{149E3A0F-904C-4BBA-BE34-61DD3B2131A5}" destId="{34D74A6E-D115-4EAD-8DB1-AC01480115B1}" srcOrd="3" destOrd="0" presId="urn:microsoft.com/office/officeart/2005/8/layout/venn1"/>
    <dgm:cxn modelId="{C37744F1-918D-48F2-B226-12AE31E2827C}" type="presParOf" srcId="{149E3A0F-904C-4BBA-BE34-61DD3B2131A5}" destId="{A34519CE-EEBE-489D-BC2C-E4B5246D2321}" srcOrd="4" destOrd="0" presId="urn:microsoft.com/office/officeart/2005/8/layout/venn1"/>
    <dgm:cxn modelId="{54D8884A-1FB7-48B0-9A6C-7BC534C19145}" type="presParOf" srcId="{149E3A0F-904C-4BBA-BE34-61DD3B2131A5}" destId="{C9316C5B-7E6F-4AF6-AA2D-22E51CFEC1C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022C52-B690-4311-A185-BAC1EA8B0098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</dgm:pt>
    <dgm:pt modelId="{5CF53F7A-EBCE-4577-B4D1-508A955C58D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177838D-09E1-4BFB-8CB0-DBF716EB70A7}" type="parTrans" cxnId="{A5E2DD86-8AA4-404C-BFAC-5871A2924A43}">
      <dgm:prSet/>
      <dgm:spPr/>
      <dgm:t>
        <a:bodyPr/>
        <a:lstStyle/>
        <a:p>
          <a:endParaRPr lang="en-US"/>
        </a:p>
      </dgm:t>
    </dgm:pt>
    <dgm:pt modelId="{4F8321B6-BB5A-4891-A4D8-68F08BA9EC99}" type="sibTrans" cxnId="{A5E2DD86-8AA4-404C-BFAC-5871A2924A43}">
      <dgm:prSet/>
      <dgm:spPr/>
      <dgm:t>
        <a:bodyPr/>
        <a:lstStyle/>
        <a:p>
          <a:endParaRPr lang="en-US"/>
        </a:p>
      </dgm:t>
    </dgm:pt>
    <dgm:pt modelId="{19027AEA-60C1-4F62-99D4-6E1AD892D15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4CACAA0-ACD0-4638-A502-5698AF0249D4}" type="parTrans" cxnId="{785060FB-5702-42D2-B8B8-C37AD1247FBD}">
      <dgm:prSet/>
      <dgm:spPr/>
      <dgm:t>
        <a:bodyPr/>
        <a:lstStyle/>
        <a:p>
          <a:endParaRPr lang="en-US"/>
        </a:p>
      </dgm:t>
    </dgm:pt>
    <dgm:pt modelId="{7A251038-7CF5-43A7-8A8B-05393B8C9038}" type="sibTrans" cxnId="{785060FB-5702-42D2-B8B8-C37AD1247FBD}">
      <dgm:prSet/>
      <dgm:spPr/>
      <dgm:t>
        <a:bodyPr/>
        <a:lstStyle/>
        <a:p>
          <a:endParaRPr lang="en-US"/>
        </a:p>
      </dgm:t>
    </dgm:pt>
    <dgm:pt modelId="{EDA90FD1-BC4D-4CC4-91EB-B5CB70F2663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418AF3A-64A2-46A3-B2E8-004202D0C2B9}" type="parTrans" cxnId="{CB0155AF-01C4-4D3B-9995-BE6C2E0066D5}">
      <dgm:prSet/>
      <dgm:spPr/>
      <dgm:t>
        <a:bodyPr/>
        <a:lstStyle/>
        <a:p>
          <a:endParaRPr lang="en-US"/>
        </a:p>
      </dgm:t>
    </dgm:pt>
    <dgm:pt modelId="{4E1AD0B0-D322-4E2A-A253-18F60815DC8F}" type="sibTrans" cxnId="{CB0155AF-01C4-4D3B-9995-BE6C2E0066D5}">
      <dgm:prSet/>
      <dgm:spPr/>
      <dgm:t>
        <a:bodyPr/>
        <a:lstStyle/>
        <a:p>
          <a:endParaRPr lang="en-US"/>
        </a:p>
      </dgm:t>
    </dgm:pt>
    <dgm:pt modelId="{7864E0BD-4F19-401D-81EA-0AA9A2F9F5CE}" type="pres">
      <dgm:prSet presAssocID="{68022C52-B690-4311-A185-BAC1EA8B0098}" presName="compositeShape" presStyleCnt="0">
        <dgm:presLayoutVars>
          <dgm:chMax val="7"/>
          <dgm:dir/>
          <dgm:resizeHandles val="exact"/>
        </dgm:presLayoutVars>
      </dgm:prSet>
      <dgm:spPr/>
    </dgm:pt>
    <dgm:pt modelId="{55409C80-239C-445F-B8DD-FA797FDD4BA8}" type="pres">
      <dgm:prSet presAssocID="{5CF53F7A-EBCE-4577-B4D1-508A955C58D8}" presName="circ1" presStyleLbl="vennNode1" presStyleIdx="0" presStyleCnt="3" custLinFactNeighborY="8126"/>
      <dgm:spPr/>
    </dgm:pt>
    <dgm:pt modelId="{C088454A-D50E-42D4-8775-4C1356D2B48D}" type="pres">
      <dgm:prSet presAssocID="{5CF53F7A-EBCE-4577-B4D1-508A955C58D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E0E1D-D7DF-4DB3-9668-55F180DAF1DD}" type="pres">
      <dgm:prSet presAssocID="{19027AEA-60C1-4F62-99D4-6E1AD892D152}" presName="circ2" presStyleLbl="vennNode1" presStyleIdx="1" presStyleCnt="3" custLinFactNeighborX="-6214" custLinFactNeighborY="-5258"/>
      <dgm:spPr/>
    </dgm:pt>
    <dgm:pt modelId="{51E56F84-3533-40E3-8663-270B75FFC920}" type="pres">
      <dgm:prSet presAssocID="{19027AEA-60C1-4F62-99D4-6E1AD892D15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BE65250-6BE8-41C6-891F-A9B449CA77B4}" type="pres">
      <dgm:prSet presAssocID="{EDA90FD1-BC4D-4CC4-91EB-B5CB70F26634}" presName="circ3" presStyleLbl="vennNode1" presStyleIdx="2" presStyleCnt="3" custLinFactNeighborX="6214" custLinFactNeighborY="-5258"/>
      <dgm:spPr/>
    </dgm:pt>
    <dgm:pt modelId="{AA038D68-D92F-421B-A646-9730242D48B2}" type="pres">
      <dgm:prSet presAssocID="{EDA90FD1-BC4D-4CC4-91EB-B5CB70F2663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2EE5230-3EE8-4872-A2CE-0D33DDCE22EC}" type="presOf" srcId="{EDA90FD1-BC4D-4CC4-91EB-B5CB70F26634}" destId="{DBE65250-6BE8-41C6-891F-A9B449CA77B4}" srcOrd="0" destOrd="0" presId="urn:microsoft.com/office/officeart/2005/8/layout/venn1"/>
    <dgm:cxn modelId="{5C598272-F7DB-4BC4-9C3C-7033011F5D6D}" type="presOf" srcId="{5CF53F7A-EBCE-4577-B4D1-508A955C58D8}" destId="{C088454A-D50E-42D4-8775-4C1356D2B48D}" srcOrd="1" destOrd="0" presId="urn:microsoft.com/office/officeart/2005/8/layout/venn1"/>
    <dgm:cxn modelId="{C40E9B76-4DFA-4F1B-8504-E7CD30640CE6}" type="presOf" srcId="{68022C52-B690-4311-A185-BAC1EA8B0098}" destId="{7864E0BD-4F19-401D-81EA-0AA9A2F9F5CE}" srcOrd="0" destOrd="0" presId="urn:microsoft.com/office/officeart/2005/8/layout/venn1"/>
    <dgm:cxn modelId="{24D7A186-82E4-4CFE-A2D4-09278A295B85}" type="presOf" srcId="{19027AEA-60C1-4F62-99D4-6E1AD892D152}" destId="{51E56F84-3533-40E3-8663-270B75FFC920}" srcOrd="1" destOrd="0" presId="urn:microsoft.com/office/officeart/2005/8/layout/venn1"/>
    <dgm:cxn modelId="{A5E2DD86-8AA4-404C-BFAC-5871A2924A43}" srcId="{68022C52-B690-4311-A185-BAC1EA8B0098}" destId="{5CF53F7A-EBCE-4577-B4D1-508A955C58D8}" srcOrd="0" destOrd="0" parTransId="{4177838D-09E1-4BFB-8CB0-DBF716EB70A7}" sibTransId="{4F8321B6-BB5A-4891-A4D8-68F08BA9EC99}"/>
    <dgm:cxn modelId="{CB0155AF-01C4-4D3B-9995-BE6C2E0066D5}" srcId="{68022C52-B690-4311-A185-BAC1EA8B0098}" destId="{EDA90FD1-BC4D-4CC4-91EB-B5CB70F26634}" srcOrd="2" destOrd="0" parTransId="{0418AF3A-64A2-46A3-B2E8-004202D0C2B9}" sibTransId="{4E1AD0B0-D322-4E2A-A253-18F60815DC8F}"/>
    <dgm:cxn modelId="{CFFB0CD6-D990-4C0E-8AF1-FE57F934E237}" type="presOf" srcId="{EDA90FD1-BC4D-4CC4-91EB-B5CB70F26634}" destId="{AA038D68-D92F-421B-A646-9730242D48B2}" srcOrd="1" destOrd="0" presId="urn:microsoft.com/office/officeart/2005/8/layout/venn1"/>
    <dgm:cxn modelId="{DC13C1DC-7D06-47C7-B418-1659BEE575CA}" type="presOf" srcId="{19027AEA-60C1-4F62-99D4-6E1AD892D152}" destId="{0B0E0E1D-D7DF-4DB3-9668-55F180DAF1DD}" srcOrd="0" destOrd="0" presId="urn:microsoft.com/office/officeart/2005/8/layout/venn1"/>
    <dgm:cxn modelId="{1B5B4FF9-C5E7-4DDC-9CA3-B76DB5F3A4EF}" type="presOf" srcId="{5CF53F7A-EBCE-4577-B4D1-508A955C58D8}" destId="{55409C80-239C-445F-B8DD-FA797FDD4BA8}" srcOrd="0" destOrd="0" presId="urn:microsoft.com/office/officeart/2005/8/layout/venn1"/>
    <dgm:cxn modelId="{785060FB-5702-42D2-B8B8-C37AD1247FBD}" srcId="{68022C52-B690-4311-A185-BAC1EA8B0098}" destId="{19027AEA-60C1-4F62-99D4-6E1AD892D152}" srcOrd="1" destOrd="0" parTransId="{94CACAA0-ACD0-4638-A502-5698AF0249D4}" sibTransId="{7A251038-7CF5-43A7-8A8B-05393B8C9038}"/>
    <dgm:cxn modelId="{8013F99A-4B83-43A6-B861-A9D01F0B9FCE}" type="presParOf" srcId="{7864E0BD-4F19-401D-81EA-0AA9A2F9F5CE}" destId="{55409C80-239C-445F-B8DD-FA797FDD4BA8}" srcOrd="0" destOrd="0" presId="urn:microsoft.com/office/officeart/2005/8/layout/venn1"/>
    <dgm:cxn modelId="{62F93755-9591-4D89-9D65-91930160A743}" type="presParOf" srcId="{7864E0BD-4F19-401D-81EA-0AA9A2F9F5CE}" destId="{C088454A-D50E-42D4-8775-4C1356D2B48D}" srcOrd="1" destOrd="0" presId="urn:microsoft.com/office/officeart/2005/8/layout/venn1"/>
    <dgm:cxn modelId="{B7AB14BA-BBD4-49D7-88D1-3FF4380E3081}" type="presParOf" srcId="{7864E0BD-4F19-401D-81EA-0AA9A2F9F5CE}" destId="{0B0E0E1D-D7DF-4DB3-9668-55F180DAF1DD}" srcOrd="2" destOrd="0" presId="urn:microsoft.com/office/officeart/2005/8/layout/venn1"/>
    <dgm:cxn modelId="{5E3F10F8-8BB5-4227-A421-D226013F56F8}" type="presParOf" srcId="{7864E0BD-4F19-401D-81EA-0AA9A2F9F5CE}" destId="{51E56F84-3533-40E3-8663-270B75FFC920}" srcOrd="3" destOrd="0" presId="urn:microsoft.com/office/officeart/2005/8/layout/venn1"/>
    <dgm:cxn modelId="{354C9622-02E8-4DBA-87DE-4F2B7D1B2718}" type="presParOf" srcId="{7864E0BD-4F19-401D-81EA-0AA9A2F9F5CE}" destId="{DBE65250-6BE8-41C6-891F-A9B449CA77B4}" srcOrd="4" destOrd="0" presId="urn:microsoft.com/office/officeart/2005/8/layout/venn1"/>
    <dgm:cxn modelId="{A90C4C60-F7B8-47C6-94B0-B68354DBFF69}" type="presParOf" srcId="{7864E0BD-4F19-401D-81EA-0AA9A2F9F5CE}" destId="{AA038D68-D92F-421B-A646-9730242D48B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3F35C-8F33-4554-8DBB-23CAC3CBA1FC}">
      <dsp:nvSpPr>
        <dsp:cNvPr id="0" name=""/>
        <dsp:cNvSpPr/>
      </dsp:nvSpPr>
      <dsp:spPr>
        <a:xfrm>
          <a:off x="3137048" y="357260"/>
          <a:ext cx="2517457" cy="251745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472709" y="797815"/>
        <a:ext cx="1846135" cy="1132855"/>
      </dsp:txXfrm>
    </dsp:sp>
    <dsp:sp modelId="{1004BAA4-2FEC-4BDC-A793-687E8D494CF4}">
      <dsp:nvSpPr>
        <dsp:cNvPr id="0" name=""/>
        <dsp:cNvSpPr/>
      </dsp:nvSpPr>
      <dsp:spPr>
        <a:xfrm>
          <a:off x="3902263" y="1448049"/>
          <a:ext cx="2517457" cy="2517457"/>
        </a:xfrm>
        <a:prstGeom prst="ellipse">
          <a:avLst/>
        </a:prstGeom>
        <a:solidFill>
          <a:schemeClr val="accent3">
            <a:alpha val="50000"/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672185" y="2098392"/>
        <a:ext cx="1510474" cy="1384601"/>
      </dsp:txXfrm>
    </dsp:sp>
    <dsp:sp modelId="{A34519CE-EEBE-489D-BC2C-E4B5246D2321}">
      <dsp:nvSpPr>
        <dsp:cNvPr id="0" name=""/>
        <dsp:cNvSpPr/>
      </dsp:nvSpPr>
      <dsp:spPr>
        <a:xfrm>
          <a:off x="2393786" y="1435261"/>
          <a:ext cx="2517457" cy="2517457"/>
        </a:xfrm>
        <a:prstGeom prst="ellipse">
          <a:avLst/>
        </a:prstGeom>
        <a:solidFill>
          <a:schemeClr val="accent3">
            <a:alpha val="50000"/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630846" y="2085604"/>
        <a:ext cx="1510474" cy="1384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09C80-239C-445F-B8DD-FA797FDD4BA8}">
      <dsp:nvSpPr>
        <dsp:cNvPr id="0" name=""/>
        <dsp:cNvSpPr/>
      </dsp:nvSpPr>
      <dsp:spPr>
        <a:xfrm>
          <a:off x="3214846" y="257015"/>
          <a:ext cx="2517457" cy="251745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3550507" y="697570"/>
        <a:ext cx="1846135" cy="1132855"/>
      </dsp:txXfrm>
    </dsp:sp>
    <dsp:sp modelId="{0B0E0E1D-D7DF-4DB3-9668-55F180DAF1DD}">
      <dsp:nvSpPr>
        <dsp:cNvPr id="0" name=""/>
        <dsp:cNvSpPr/>
      </dsp:nvSpPr>
      <dsp:spPr>
        <a:xfrm>
          <a:off x="3966794" y="1493489"/>
          <a:ext cx="2517457" cy="2517457"/>
        </a:xfrm>
        <a:prstGeom prst="ellipse">
          <a:avLst/>
        </a:prstGeom>
        <a:solidFill>
          <a:schemeClr val="accent3">
            <a:alpha val="50000"/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736716" y="2143832"/>
        <a:ext cx="1510474" cy="1384601"/>
      </dsp:txXfrm>
    </dsp:sp>
    <dsp:sp modelId="{DBE65250-6BE8-41C6-891F-A9B449CA77B4}">
      <dsp:nvSpPr>
        <dsp:cNvPr id="0" name=""/>
        <dsp:cNvSpPr/>
      </dsp:nvSpPr>
      <dsp:spPr>
        <a:xfrm>
          <a:off x="2462898" y="1493489"/>
          <a:ext cx="2517457" cy="2517457"/>
        </a:xfrm>
        <a:prstGeom prst="ellipse">
          <a:avLst/>
        </a:prstGeom>
        <a:solidFill>
          <a:schemeClr val="accent3">
            <a:alpha val="50000"/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699959" y="2143832"/>
        <a:ext cx="1510474" cy="1384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nl-NL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49F1D8FA-9EBB-44F6-A8FA-28EE6A9EB8EF}" type="datetimeFigureOut">
              <a:rPr lang="nl-NL" smtClean="0">
                <a:uFillTx/>
              </a:rPr>
              <a:t>26-10-2020</a:t>
            </a:fld>
            <a:endParaRPr lang="nl-NL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nl-NL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nl-NL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nl-NL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C3CF2AA8-3FAA-400F-89DF-DA1AEEA89015}" type="slidenum">
              <a:rPr lang="nl-NL" smtClean="0">
                <a:uFillTx/>
              </a:rPr>
              <a:t>‹#›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14534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1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701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2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2895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3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95567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1:  How many students failed all exams?	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2:</a:t>
            </a:r>
            <a:r>
              <a:rPr lang="en-US" baseline="0" dirty="0"/>
              <a:t>  How many students passed Analysis only (but not Project and Dev.)?	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3:  How many students passed Dev. and Project, but not Analysis?	21 + 9 + 9 = 39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20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3152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Image source: Wikipedia (</a:t>
            </a:r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</a:t>
            </a:r>
            <a:r>
              <a:rPr lang="en-GB" dirty="0" err="1"/>
              <a:t>Square_of_opposition</a:t>
            </a:r>
            <a:r>
              <a:rPr lang="en-GB" dirty="0"/>
              <a:t>)</a:t>
            </a:r>
          </a:p>
          <a:p>
            <a:r>
              <a:rPr lang="en-GB" dirty="0"/>
              <a:t>Image author: </a:t>
            </a:r>
            <a:r>
              <a:rPr lang="en-GB" dirty="0" err="1"/>
              <a:t>Watchduck</a:t>
            </a:r>
            <a:r>
              <a:rPr lang="en-GB" dirty="0"/>
              <a:t> (a.k.a. Tilman </a:t>
            </a:r>
            <a:r>
              <a:rPr lang="en-GB" dirty="0" err="1"/>
              <a:t>Piesk</a:t>
            </a:r>
            <a:r>
              <a:rPr lang="en-GB" dirty="0"/>
              <a:t>)</a:t>
            </a:r>
          </a:p>
          <a:p>
            <a:r>
              <a:rPr lang="en-GB" dirty="0"/>
              <a:t>Copyright: public domain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29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4304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URL:</a:t>
            </a:r>
          </a:p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=MassxXy8iko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38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03470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URL:</a:t>
            </a:r>
          </a:p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=5yfxogMakGo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39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327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URL:</a:t>
            </a:r>
          </a:p>
          <a:p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=rcyeHdx0Qv4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F2AA8-3FAA-400F-89DF-DA1AEEA89015}" type="slidenum">
              <a:rPr lang="nl-NL" smtClean="0">
                <a:uFillTx/>
              </a:rPr>
              <a:t>40</a:t>
            </a:fld>
            <a:endParaRPr lang="nl-N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7919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BC6B-DFCF-42F0-BEDA-60F5BD104C3C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2D0F-93AD-43FF-B791-D0F2C0B7CD5C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9599-7E16-4272-9CD2-4D3FDC8A39A4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marL="0" lvl="0" indent="0">
              <a:buNone/>
            </a:pPr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2E0F-BA26-4368-A374-77DE26814647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>
                <a:uFillTx/>
              </a:defRPr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uFillTx/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uFillTx/>
              </a:rPr>
              <a:t>“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>
                <a:uFillTx/>
              </a:defRPr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uFillTx/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uFillTx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0185-D268-4702-8DC7-A3A3D9185167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A0CC-BE35-46EF-A1DA-B705497BBE45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lang="en-US" dirty="0">
              <a:uFillTx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lang="en-US" dirty="0">
              <a:uFillTx/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lang="en-US" dirty="0">
              <a:uFillTx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2A22-B047-472F-BE1B-8648469F1EA9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E838-D3C2-4DB1-AAB5-F1B495E3BDEF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F030-F6C6-4EC4-8D1C-AFCD501D3972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6CEE-9156-4328-B243-71BFB171C407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6C73-154E-4680-A1F0-A4FD42ECECFB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>
                <a:uFillTx/>
              </a:defRPr>
            </a:lvl1pPr>
            <a:lvl2pPr>
              <a:defRPr sz="1600">
                <a:uFillTx/>
              </a:defRPr>
            </a:lvl2pPr>
            <a:lvl3pPr>
              <a:defRPr sz="14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>
                <a:uFillTx/>
              </a:defRPr>
            </a:lvl1pPr>
            <a:lvl2pPr>
              <a:defRPr sz="1600">
                <a:uFillTx/>
              </a:defRPr>
            </a:lvl2pPr>
            <a:lvl3pPr>
              <a:defRPr sz="14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E47C-D55E-4B1B-AB93-D75D6DF51E72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>
                <a:uFillTx/>
              </a:defRPr>
            </a:lvl1pPr>
            <a:lvl2pPr>
              <a:defRPr sz="1600">
                <a:uFillTx/>
              </a:defRPr>
            </a:lvl2pPr>
            <a:lvl3pPr>
              <a:defRPr sz="14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>
                <a:uFillTx/>
              </a:defRPr>
            </a:lvl1pPr>
            <a:lvl2pPr>
              <a:defRPr sz="1600">
                <a:uFillTx/>
              </a:defRPr>
            </a:lvl2pPr>
            <a:lvl3pPr>
              <a:defRPr sz="14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1200">
                <a:uFillTx/>
              </a:defRPr>
            </a:lvl6pPr>
            <a:lvl7pPr>
              <a:defRPr sz="1200">
                <a:uFillTx/>
              </a:defRPr>
            </a:lvl7pPr>
            <a:lvl8pPr>
              <a:defRPr sz="1200">
                <a:uFillTx/>
              </a:defRPr>
            </a:lvl8pPr>
            <a:lvl9pPr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5D31-BE29-463E-BE52-8C0D51518F28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8A25-A5AA-4757-8C98-6193C361AD71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34CD-B77A-4B1F-9454-6F05240B6924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4BB2-A89F-401F-97FA-3EA800777BD8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uFillTx/>
              </a:defRPr>
            </a:lvl1pPr>
            <a:lvl2pPr marL="457200" indent="0">
              <a:buNone/>
              <a:defRPr sz="1600">
                <a:uFillTx/>
              </a:defRPr>
            </a:lvl2pPr>
            <a:lvl3pPr marL="914400" indent="0">
              <a:buNone/>
              <a:defRPr sz="1600">
                <a:uFillTx/>
              </a:defRPr>
            </a:lvl3pPr>
            <a:lvl4pPr marL="1371600" indent="0">
              <a:buNone/>
              <a:defRPr sz="1600">
                <a:uFillTx/>
              </a:defRPr>
            </a:lvl4pPr>
            <a:lvl5pPr marL="1828800" indent="0">
              <a:buNone/>
              <a:defRPr sz="1600">
                <a:uFillTx/>
              </a:defRPr>
            </a:lvl5pPr>
            <a:lvl6pPr marL="2286000" indent="0">
              <a:buNone/>
              <a:defRPr sz="1600">
                <a:uFillTx/>
              </a:defRPr>
            </a:lvl6pPr>
            <a:lvl7pPr marL="2743200" indent="0">
              <a:buNone/>
              <a:defRPr sz="1600">
                <a:uFillTx/>
              </a:defRPr>
            </a:lvl7pPr>
            <a:lvl8pPr marL="3200400" indent="0">
              <a:buNone/>
              <a:defRPr sz="1600">
                <a:uFillTx/>
              </a:defRPr>
            </a:lvl8pPr>
            <a:lvl9pPr marL="3657600" indent="0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6A5E-82B2-4C74-A76B-CEA05DABE5C6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/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/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>
            <a:spLocks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/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/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>
            <a:spLocks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uFillTx/>
              </a:defRPr>
            </a:lvl1pPr>
          </a:lstStyle>
          <a:p>
            <a:fld id="{C6804D62-C1CD-4B7B-B41B-F310F51B0832}" type="datetime1">
              <a:rPr lang="en-US" smtClean="0">
                <a:uFillTx/>
              </a:rPr>
              <a:t>10/26/20</a:t>
            </a:fld>
            <a:endParaRPr lang="en-US" dirty="0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uFillTx/>
              </a:defRPr>
            </a:lvl1pPr>
          </a:lstStyle>
          <a:p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D57F1E4F-1CFF-5643-939E-02111984F565}" type="slidenum">
              <a:rPr lang="en-US" dirty="0">
                <a:uFillTx/>
              </a:rPr>
              <a:t>‹#›</a:t>
            </a:fld>
            <a:endParaRPr lang="en-US" dirty="0">
              <a:uFillTx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uFillTx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  <a:uFillTx/>
        </a:defRPr>
      </a:lvl2pPr>
      <a:lvl3pPr eaLnBrk="1" hangingPunct="1">
        <a:defRPr>
          <a:solidFill>
            <a:schemeClr val="tx2"/>
          </a:solidFill>
          <a:uFillTx/>
        </a:defRPr>
      </a:lvl3pPr>
      <a:lvl4pPr eaLnBrk="1" hangingPunct="1">
        <a:defRPr>
          <a:solidFill>
            <a:schemeClr val="tx2"/>
          </a:solidFill>
          <a:uFillTx/>
        </a:defRPr>
      </a:lvl4pPr>
      <a:lvl5pPr eaLnBrk="1" hangingPunct="1">
        <a:defRPr>
          <a:solidFill>
            <a:schemeClr val="tx2"/>
          </a:solidFill>
          <a:uFillTx/>
        </a:defRPr>
      </a:lvl5pPr>
      <a:lvl6pPr eaLnBrk="1" hangingPunct="1">
        <a:defRPr>
          <a:solidFill>
            <a:schemeClr val="tx2"/>
          </a:solidFill>
          <a:uFillTx/>
        </a:defRPr>
      </a:lvl6pPr>
      <a:lvl7pPr eaLnBrk="1" hangingPunct="1">
        <a:defRPr>
          <a:solidFill>
            <a:schemeClr val="tx2"/>
          </a:solidFill>
          <a:uFillTx/>
        </a:defRPr>
      </a:lvl7pPr>
      <a:lvl8pPr eaLnBrk="1" hangingPunct="1">
        <a:defRPr>
          <a:solidFill>
            <a:schemeClr val="tx2"/>
          </a:solidFill>
          <a:uFillTx/>
        </a:defRPr>
      </a:lvl8pPr>
      <a:lvl9pPr eaLnBrk="1" hangingPunct="1">
        <a:defRPr>
          <a:solidFill>
            <a:schemeClr val="tx2"/>
          </a:solidFill>
          <a:uFillTx/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uFillTx/>
          <a:latin typeface="+mj-lt"/>
          <a:ea typeface="+mj-ea"/>
          <a:cs typeface="+mj-cs"/>
        </a:defRPr>
      </a:lvl9pPr>
    </p:bodyStyle>
    <p:otherStyle>
      <a:defPPr>
        <a:defRPr lang="en-US">
          <a:uFillTx/>
        </a:defRPr>
      </a:defPPr>
      <a:lvl1pPr marL="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assxXy8iko?feature=oembed" TargetMode="External"/><Relationship Id="rId4" Type="http://schemas.openxmlformats.org/officeDocument/2006/relationships/image" Target="../media/image1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yfxogMakGo?feature=oembed" TargetMode="External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cyeHdx0Qv4?feature=oembed" TargetMode="External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89687"/>
            <a:ext cx="8825658" cy="2727176"/>
          </a:xfrm>
        </p:spPr>
        <p:txBody>
          <a:bodyPr/>
          <a:lstStyle/>
          <a:p>
            <a:r>
              <a:rPr lang="en-US" sz="3200" b="1" dirty="0">
                <a:uFillTx/>
              </a:rPr>
              <a:t>Analysis 1:</a:t>
            </a:r>
            <a:r>
              <a:rPr lang="en-US" sz="4400" b="1" dirty="0">
                <a:uFillTx/>
              </a:rPr>
              <a:t> </a:t>
            </a:r>
            <a:r>
              <a:rPr lang="en-US" sz="3600" b="1" dirty="0">
                <a:uFillTx/>
              </a:rPr>
              <a:t>Foundations of Modeling</a:t>
            </a:r>
            <a:br>
              <a:rPr lang="en-US" sz="3600" b="1" dirty="0">
                <a:uFillTx/>
              </a:rPr>
            </a:br>
            <a:br>
              <a:rPr lang="en-US" sz="3600" b="1" dirty="0"/>
            </a:br>
            <a:br>
              <a:rPr lang="en-US" sz="3600" b="1" dirty="0"/>
            </a:br>
            <a:r>
              <a:rPr lang="en-US" sz="2400" dirty="0"/>
              <a:t>Lesson</a:t>
            </a:r>
            <a:r>
              <a:rPr lang="en-US" sz="2400" dirty="0">
                <a:uFillTx/>
              </a:rPr>
              <a:t> 6.1:</a:t>
            </a:r>
            <a:br>
              <a:rPr lang="en-US" sz="4400" dirty="0">
                <a:uFillTx/>
              </a:rPr>
            </a:br>
            <a:r>
              <a:rPr lang="en-US" sz="3200" dirty="0"/>
              <a:t>Problem solving with Venn diagram</a:t>
            </a:r>
            <a:endParaRPr lang="en-US" sz="4400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uFillTx/>
              </a:rPr>
              <a:t>Analysis Team, 2020/2021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130" y="5326534"/>
            <a:ext cx="1239022" cy="12390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1833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with Venn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10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3149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with Venn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49228" cy="4195481"/>
          </a:xfrm>
        </p:spPr>
        <p:txBody>
          <a:bodyPr>
            <a:normAutofit/>
          </a:bodyPr>
          <a:lstStyle/>
          <a:p>
            <a:r>
              <a:rPr lang="en-US" dirty="0"/>
              <a:t>Venn diagram allow easy identification of relationship between collections of sets.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overlapping area (intersection) describe the common elements.</a:t>
            </a:r>
          </a:p>
          <a:p>
            <a:r>
              <a:rPr lang="en-US" dirty="0"/>
              <a:t>Areas that are not overlapping (difference) describe unique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11</a:t>
            </a:fld>
            <a:endParaRPr lang="en-US" dirty="0"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79922" y="2806699"/>
            <a:ext cx="4737100" cy="2477787"/>
            <a:chOff x="1917700" y="2114849"/>
            <a:chExt cx="7569296" cy="4172938"/>
          </a:xfrm>
        </p:grpSpPr>
        <p:sp>
          <p:nvSpPr>
            <p:cNvPr id="6" name="Freeform 5"/>
            <p:cNvSpPr/>
            <p:nvPr/>
          </p:nvSpPr>
          <p:spPr>
            <a:xfrm>
              <a:off x="4254500" y="2336457"/>
              <a:ext cx="2895697" cy="3729725"/>
            </a:xfrm>
            <a:custGeom>
              <a:avLst/>
              <a:gdLst>
                <a:gd name="connsiteX0" fmla="*/ 1447848 w 2895697"/>
                <a:gd name="connsiteY0" fmla="*/ 0 h 3729725"/>
                <a:gd name="connsiteX1" fmla="*/ 1526507 w 2895697"/>
                <a:gd name="connsiteY1" fmla="*/ 30219 h 3729725"/>
                <a:gd name="connsiteX2" fmla="*/ 2895697 w 2895697"/>
                <a:gd name="connsiteY2" fmla="*/ 1864862 h 3729725"/>
                <a:gd name="connsiteX3" fmla="*/ 1526507 w 2895697"/>
                <a:gd name="connsiteY3" fmla="*/ 3699505 h 3729725"/>
                <a:gd name="connsiteX4" fmla="*/ 1447848 w 2895697"/>
                <a:gd name="connsiteY4" fmla="*/ 3729725 h 3729725"/>
                <a:gd name="connsiteX5" fmla="*/ 1369189 w 2895697"/>
                <a:gd name="connsiteY5" fmla="*/ 3699505 h 3729725"/>
                <a:gd name="connsiteX6" fmla="*/ 0 w 2895697"/>
                <a:gd name="connsiteY6" fmla="*/ 1864862 h 3729725"/>
                <a:gd name="connsiteX7" fmla="*/ 1369189 w 2895697"/>
                <a:gd name="connsiteY7" fmla="*/ 30219 h 3729725"/>
                <a:gd name="connsiteX8" fmla="*/ 1447848 w 2895697"/>
                <a:gd name="connsiteY8" fmla="*/ 0 h 372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5697" h="3729725">
                  <a:moveTo>
                    <a:pt x="1447848" y="0"/>
                  </a:moveTo>
                  <a:lnTo>
                    <a:pt x="1526507" y="30219"/>
                  </a:lnTo>
                  <a:cubicBezTo>
                    <a:pt x="2342058" y="383540"/>
                    <a:pt x="2895697" y="1072639"/>
                    <a:pt x="2895697" y="1864862"/>
                  </a:cubicBezTo>
                  <a:cubicBezTo>
                    <a:pt x="2895697" y="2657086"/>
                    <a:pt x="2342058" y="3346185"/>
                    <a:pt x="1526507" y="3699505"/>
                  </a:cubicBezTo>
                  <a:lnTo>
                    <a:pt x="1447848" y="3729725"/>
                  </a:lnTo>
                  <a:lnTo>
                    <a:pt x="1369189" y="3699505"/>
                  </a:lnTo>
                  <a:cubicBezTo>
                    <a:pt x="553639" y="3346185"/>
                    <a:pt x="0" y="2657086"/>
                    <a:pt x="0" y="1864862"/>
                  </a:cubicBezTo>
                  <a:cubicBezTo>
                    <a:pt x="0" y="1072639"/>
                    <a:pt x="553639" y="383540"/>
                    <a:pt x="1369189" y="30219"/>
                  </a:cubicBezTo>
                  <a:lnTo>
                    <a:pt x="1447848" y="0"/>
                  </a:lnTo>
                  <a:close/>
                </a:path>
              </a:pathLst>
            </a:custGeom>
            <a:solidFill>
              <a:srgbClr val="92D05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82707" tIns="492079" rIns="1184213" bIns="492079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917700" y="2114849"/>
              <a:ext cx="3784648" cy="4172938"/>
            </a:xfrm>
            <a:custGeom>
              <a:avLst/>
              <a:gdLst>
                <a:gd name="connsiteX0" fmla="*/ 2616248 w 3784648"/>
                <a:gd name="connsiteY0" fmla="*/ 0 h 4172938"/>
                <a:gd name="connsiteX1" fmla="*/ 3634610 w 3784648"/>
                <a:gd name="connsiteY1" fmla="*/ 163965 h 4172938"/>
                <a:gd name="connsiteX2" fmla="*/ 3784648 w 3784648"/>
                <a:gd name="connsiteY2" fmla="*/ 221607 h 4172938"/>
                <a:gd name="connsiteX3" fmla="*/ 3705989 w 3784648"/>
                <a:gd name="connsiteY3" fmla="*/ 251826 h 4172938"/>
                <a:gd name="connsiteX4" fmla="*/ 2336800 w 3784648"/>
                <a:gd name="connsiteY4" fmla="*/ 2086469 h 4172938"/>
                <a:gd name="connsiteX5" fmla="*/ 3705989 w 3784648"/>
                <a:gd name="connsiteY5" fmla="*/ 3921112 h 4172938"/>
                <a:gd name="connsiteX6" fmla="*/ 3784648 w 3784648"/>
                <a:gd name="connsiteY6" fmla="*/ 3951332 h 4172938"/>
                <a:gd name="connsiteX7" fmla="*/ 3634610 w 3784648"/>
                <a:gd name="connsiteY7" fmla="*/ 4008973 h 4172938"/>
                <a:gd name="connsiteX8" fmla="*/ 2616248 w 3784648"/>
                <a:gd name="connsiteY8" fmla="*/ 4172938 h 4172938"/>
                <a:gd name="connsiteX9" fmla="*/ 0 w 3784648"/>
                <a:gd name="connsiteY9" fmla="*/ 2086469 h 4172938"/>
                <a:gd name="connsiteX10" fmla="*/ 2616248 w 3784648"/>
                <a:gd name="connsiteY10" fmla="*/ 0 h 417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4648" h="4172938">
                  <a:moveTo>
                    <a:pt x="2616248" y="0"/>
                  </a:moveTo>
                  <a:cubicBezTo>
                    <a:pt x="2977477" y="0"/>
                    <a:pt x="3321607" y="58384"/>
                    <a:pt x="3634610" y="163965"/>
                  </a:cubicBezTo>
                  <a:lnTo>
                    <a:pt x="3784648" y="221607"/>
                  </a:lnTo>
                  <a:lnTo>
                    <a:pt x="3705989" y="251826"/>
                  </a:lnTo>
                  <a:cubicBezTo>
                    <a:pt x="2890439" y="605147"/>
                    <a:pt x="2336800" y="1294246"/>
                    <a:pt x="2336800" y="2086469"/>
                  </a:cubicBezTo>
                  <a:cubicBezTo>
                    <a:pt x="2336800" y="2878693"/>
                    <a:pt x="2890439" y="3567792"/>
                    <a:pt x="3705989" y="3921112"/>
                  </a:cubicBezTo>
                  <a:lnTo>
                    <a:pt x="3784648" y="3951332"/>
                  </a:lnTo>
                  <a:lnTo>
                    <a:pt x="3634610" y="4008973"/>
                  </a:lnTo>
                  <a:cubicBezTo>
                    <a:pt x="3321607" y="4114554"/>
                    <a:pt x="2977477" y="4172938"/>
                    <a:pt x="2616248" y="4172938"/>
                  </a:cubicBezTo>
                  <a:cubicBezTo>
                    <a:pt x="1171334" y="4172938"/>
                    <a:pt x="0" y="3238794"/>
                    <a:pt x="0" y="2086469"/>
                  </a:cubicBezTo>
                  <a:cubicBezTo>
                    <a:pt x="0" y="934144"/>
                    <a:pt x="1171334" y="0"/>
                    <a:pt x="2616248" y="0"/>
                  </a:cubicBez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82707" tIns="492079" rIns="1184213" bIns="492079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702348" y="2114849"/>
              <a:ext cx="3784648" cy="4172938"/>
            </a:xfrm>
            <a:custGeom>
              <a:avLst/>
              <a:gdLst>
                <a:gd name="connsiteX0" fmla="*/ 1168400 w 3784648"/>
                <a:gd name="connsiteY0" fmla="*/ 0 h 4172938"/>
                <a:gd name="connsiteX1" fmla="*/ 3784648 w 3784648"/>
                <a:gd name="connsiteY1" fmla="*/ 2086469 h 4172938"/>
                <a:gd name="connsiteX2" fmla="*/ 1168400 w 3784648"/>
                <a:gd name="connsiteY2" fmla="*/ 4172938 h 4172938"/>
                <a:gd name="connsiteX3" fmla="*/ 150038 w 3784648"/>
                <a:gd name="connsiteY3" fmla="*/ 4008973 h 4172938"/>
                <a:gd name="connsiteX4" fmla="*/ 0 w 3784648"/>
                <a:gd name="connsiteY4" fmla="*/ 3951332 h 4172938"/>
                <a:gd name="connsiteX5" fmla="*/ 78659 w 3784648"/>
                <a:gd name="connsiteY5" fmla="*/ 3921112 h 4172938"/>
                <a:gd name="connsiteX6" fmla="*/ 1447849 w 3784648"/>
                <a:gd name="connsiteY6" fmla="*/ 2086469 h 4172938"/>
                <a:gd name="connsiteX7" fmla="*/ 78659 w 3784648"/>
                <a:gd name="connsiteY7" fmla="*/ 251826 h 4172938"/>
                <a:gd name="connsiteX8" fmla="*/ 0 w 3784648"/>
                <a:gd name="connsiteY8" fmla="*/ 221607 h 4172938"/>
                <a:gd name="connsiteX9" fmla="*/ 150038 w 3784648"/>
                <a:gd name="connsiteY9" fmla="*/ 163965 h 4172938"/>
                <a:gd name="connsiteX10" fmla="*/ 1168400 w 3784648"/>
                <a:gd name="connsiteY10" fmla="*/ 0 h 417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4648" h="4172938">
                  <a:moveTo>
                    <a:pt x="1168400" y="0"/>
                  </a:moveTo>
                  <a:cubicBezTo>
                    <a:pt x="2613314" y="0"/>
                    <a:pt x="3784648" y="934144"/>
                    <a:pt x="3784648" y="2086469"/>
                  </a:cubicBezTo>
                  <a:cubicBezTo>
                    <a:pt x="3784648" y="3238794"/>
                    <a:pt x="2613314" y="4172938"/>
                    <a:pt x="1168400" y="4172938"/>
                  </a:cubicBezTo>
                  <a:cubicBezTo>
                    <a:pt x="807172" y="4172938"/>
                    <a:pt x="463042" y="4114554"/>
                    <a:pt x="150038" y="4008973"/>
                  </a:cubicBezTo>
                  <a:lnTo>
                    <a:pt x="0" y="3951332"/>
                  </a:lnTo>
                  <a:lnTo>
                    <a:pt x="78659" y="3921112"/>
                  </a:lnTo>
                  <a:cubicBezTo>
                    <a:pt x="894210" y="3567792"/>
                    <a:pt x="1447849" y="2878693"/>
                    <a:pt x="1447849" y="2086469"/>
                  </a:cubicBezTo>
                  <a:cubicBezTo>
                    <a:pt x="1447849" y="1294246"/>
                    <a:pt x="894210" y="605147"/>
                    <a:pt x="78659" y="251826"/>
                  </a:cubicBezTo>
                  <a:lnTo>
                    <a:pt x="0" y="221607"/>
                  </a:lnTo>
                  <a:lnTo>
                    <a:pt x="150038" y="163965"/>
                  </a:lnTo>
                  <a:cubicBezTo>
                    <a:pt x="463042" y="58384"/>
                    <a:pt x="807172" y="0"/>
                    <a:pt x="1168400" y="0"/>
                  </a:cubicBezTo>
                  <a:close/>
                </a:path>
              </a:pathLst>
            </a:custGeom>
            <a:solidFill>
              <a:srgbClr val="00B05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582707" tIns="492079" rIns="1184213" bIns="492079" numCol="1" spcCol="1270" anchor="ctr" anchorCtr="0">
              <a:noAutofit/>
            </a:bodyPr>
            <a:lstStyle/>
            <a:p>
              <a:pPr lvl="2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2952" y="3416488"/>
              <a:ext cx="2118789" cy="171051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common</a:t>
              </a:r>
            </a:p>
            <a:p>
              <a:pPr algn="ctr"/>
              <a:r>
                <a:rPr lang="en-US" sz="2000" dirty="0"/>
                <a:t>for both</a:t>
              </a:r>
            </a:p>
            <a:p>
              <a:pPr algn="ctr"/>
              <a:r>
                <a:rPr lang="en-US" sz="2000" dirty="0"/>
                <a:t>sets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23796" y="3733468"/>
            <a:ext cx="1048685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only in </a:t>
            </a:r>
          </a:p>
          <a:p>
            <a:pPr algn="ctr"/>
            <a:r>
              <a:rPr lang="en-US" sz="2000" dirty="0"/>
              <a:t>set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72311" y="3733468"/>
            <a:ext cx="1048685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only in </a:t>
            </a:r>
          </a:p>
          <a:p>
            <a:pPr algn="ctr"/>
            <a:r>
              <a:rPr lang="en-US" sz="2000" dirty="0"/>
              <a:t>set 2</a:t>
            </a:r>
          </a:p>
        </p:txBody>
      </p:sp>
    </p:spTree>
    <p:extLst>
      <p:ext uri="{BB962C8B-B14F-4D97-AF65-F5344CB8AC3E}">
        <p14:creationId xmlns:p14="http://schemas.microsoft.com/office/powerpoint/2010/main" val="365484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with Venn diagram</a:t>
            </a:r>
            <a:br>
              <a:rPr lang="en-US" dirty="0"/>
            </a:br>
            <a:r>
              <a:rPr lang="en-US" dirty="0"/>
              <a:t>(example)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746361"/>
              </p:ext>
            </p:extLst>
          </p:nvPr>
        </p:nvGraphicFramePr>
        <p:xfrm>
          <a:off x="1103313" y="2052638"/>
          <a:ext cx="9248775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12</a:t>
            </a:fld>
            <a:endParaRPr lang="en-US" dirty="0"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 rot="19105210">
            <a:off x="4884509" y="4257189"/>
            <a:ext cx="1125629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/>
              <a:t>Analysis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02618" y="1960145"/>
            <a:ext cx="228940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subjects that I love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67863" y="2789345"/>
            <a:ext cx="95891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/>
              <a:t>gaming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26780" y="5982772"/>
            <a:ext cx="336342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subjects that are taught well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21269" y="5056877"/>
            <a:ext cx="75373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/>
              <a:t>Dev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236" y="5971561"/>
            <a:ext cx="279916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subjects that are useful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68123" y="4822467"/>
            <a:ext cx="1245854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/>
              <a:t>databases</a:t>
            </a:r>
          </a:p>
        </p:txBody>
      </p:sp>
      <p:sp>
        <p:nvSpPr>
          <p:cNvPr id="20" name="TextBox 19"/>
          <p:cNvSpPr txBox="1"/>
          <p:nvPr/>
        </p:nvSpPr>
        <p:spPr>
          <a:xfrm rot="2330937">
            <a:off x="4298047" y="3781011"/>
            <a:ext cx="84670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/>
              <a:t>English</a:t>
            </a:r>
          </a:p>
        </p:txBody>
      </p:sp>
      <p:sp>
        <p:nvSpPr>
          <p:cNvPr id="21" name="TextBox 20"/>
          <p:cNvSpPr txBox="1"/>
          <p:nvPr/>
        </p:nvSpPr>
        <p:spPr>
          <a:xfrm rot="1409908">
            <a:off x="5653710" y="3692061"/>
            <a:ext cx="112402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200" dirty="0"/>
              <a:t>How to build</a:t>
            </a:r>
          </a:p>
          <a:p>
            <a:r>
              <a:rPr lang="en-US" sz="1200" dirty="0"/>
              <a:t>a snowman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17495" y="4887600"/>
            <a:ext cx="654346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/>
              <a:t>Latin</a:t>
            </a:r>
          </a:p>
        </p:txBody>
      </p:sp>
    </p:spTree>
    <p:extLst>
      <p:ext uri="{BB962C8B-B14F-4D97-AF65-F5344CB8AC3E}">
        <p14:creationId xmlns:p14="http://schemas.microsoft.com/office/powerpoint/2010/main" val="45569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with Venn diagram</a:t>
            </a:r>
            <a:br>
              <a:rPr lang="en-US" dirty="0"/>
            </a:br>
            <a:r>
              <a:rPr lang="en-US" dirty="0"/>
              <a:t>(problem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49228" cy="4195481"/>
          </a:xfrm>
        </p:spPr>
        <p:txBody>
          <a:bodyPr>
            <a:normAutofit/>
          </a:bodyPr>
          <a:lstStyle/>
          <a:p>
            <a:r>
              <a:rPr lang="en-US" dirty="0"/>
              <a:t>There are 20 students in the classroom. 15 students know how to program in Python. 10 students know Boolean algebra. 5 students know both to program in Python and Boolean algebra.</a:t>
            </a:r>
          </a:p>
          <a:p>
            <a:r>
              <a:rPr lang="en-US" dirty="0"/>
              <a:t>How many students know how to program in Python?</a:t>
            </a:r>
          </a:p>
          <a:p>
            <a:r>
              <a:rPr lang="en-US" dirty="0"/>
              <a:t>How many students that program in Python don’t know Boolean algebra?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13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5089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with Venn diagram</a:t>
            </a:r>
            <a:br>
              <a:rPr lang="en-US" dirty="0"/>
            </a:br>
            <a:r>
              <a:rPr lang="en-US" dirty="0"/>
              <a:t>(problem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are 20 students in the classroom. 15 students know how to program in Python. 10 students know Boolean algebra. 5 students know both to program in Python and Boolean algebra.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Draw Venn Diagram,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backwards – with intersection,</a:t>
            </a:r>
          </a:p>
          <a:p>
            <a:pPr>
              <a:buFont typeface="+mj-lt"/>
              <a:buAutoNum type="arabicPeriod"/>
            </a:pPr>
            <a:r>
              <a:rPr lang="en-US" dirty="0"/>
              <a:t>Programmers only: 15 – 5 = 10,</a:t>
            </a:r>
          </a:p>
          <a:p>
            <a:pPr>
              <a:buFont typeface="+mj-lt"/>
              <a:buAutoNum type="arabicPeriod"/>
            </a:pPr>
            <a:r>
              <a:rPr lang="en-US" dirty="0"/>
              <a:t>Boolean algebra only: 10 – 5 = 5.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14</a:t>
            </a:fld>
            <a:endParaRPr lang="en-US" dirty="0">
              <a:uFillTx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962093" y="3035067"/>
            <a:ext cx="1812217" cy="2214618"/>
          </a:xfrm>
          <a:custGeom>
            <a:avLst/>
            <a:gdLst>
              <a:gd name="connsiteX0" fmla="*/ 1447848 w 2895697"/>
              <a:gd name="connsiteY0" fmla="*/ 0 h 3729725"/>
              <a:gd name="connsiteX1" fmla="*/ 1526507 w 2895697"/>
              <a:gd name="connsiteY1" fmla="*/ 30219 h 3729725"/>
              <a:gd name="connsiteX2" fmla="*/ 2895697 w 2895697"/>
              <a:gd name="connsiteY2" fmla="*/ 1864862 h 3729725"/>
              <a:gd name="connsiteX3" fmla="*/ 1526507 w 2895697"/>
              <a:gd name="connsiteY3" fmla="*/ 3699505 h 3729725"/>
              <a:gd name="connsiteX4" fmla="*/ 1447848 w 2895697"/>
              <a:gd name="connsiteY4" fmla="*/ 3729725 h 3729725"/>
              <a:gd name="connsiteX5" fmla="*/ 1369189 w 2895697"/>
              <a:gd name="connsiteY5" fmla="*/ 3699505 h 3729725"/>
              <a:gd name="connsiteX6" fmla="*/ 0 w 2895697"/>
              <a:gd name="connsiteY6" fmla="*/ 1864862 h 3729725"/>
              <a:gd name="connsiteX7" fmla="*/ 1369189 w 2895697"/>
              <a:gd name="connsiteY7" fmla="*/ 30219 h 3729725"/>
              <a:gd name="connsiteX8" fmla="*/ 1447848 w 2895697"/>
              <a:gd name="connsiteY8" fmla="*/ 0 h 372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5697" h="3729725">
                <a:moveTo>
                  <a:pt x="1447848" y="0"/>
                </a:moveTo>
                <a:lnTo>
                  <a:pt x="1526507" y="30219"/>
                </a:lnTo>
                <a:cubicBezTo>
                  <a:pt x="2342058" y="383540"/>
                  <a:pt x="2895697" y="1072639"/>
                  <a:pt x="2895697" y="1864862"/>
                </a:cubicBezTo>
                <a:cubicBezTo>
                  <a:pt x="2895697" y="2657086"/>
                  <a:pt x="2342058" y="3346185"/>
                  <a:pt x="1526507" y="3699505"/>
                </a:cubicBezTo>
                <a:lnTo>
                  <a:pt x="1447848" y="3729725"/>
                </a:lnTo>
                <a:lnTo>
                  <a:pt x="1369189" y="3699505"/>
                </a:lnTo>
                <a:cubicBezTo>
                  <a:pt x="553639" y="3346185"/>
                  <a:pt x="0" y="2657086"/>
                  <a:pt x="0" y="1864862"/>
                </a:cubicBezTo>
                <a:cubicBezTo>
                  <a:pt x="0" y="1072639"/>
                  <a:pt x="553639" y="383540"/>
                  <a:pt x="1369189" y="30219"/>
                </a:cubicBezTo>
                <a:lnTo>
                  <a:pt x="1447848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82707" tIns="492079" rIns="1184213" bIns="492079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kern="1200" dirty="0"/>
          </a:p>
        </p:txBody>
      </p:sp>
      <p:sp>
        <p:nvSpPr>
          <p:cNvPr id="7" name="Freeform 6"/>
          <p:cNvSpPr/>
          <p:nvPr/>
        </p:nvSpPr>
        <p:spPr>
          <a:xfrm>
            <a:off x="5499651" y="2903482"/>
            <a:ext cx="2368550" cy="2477787"/>
          </a:xfrm>
          <a:custGeom>
            <a:avLst/>
            <a:gdLst>
              <a:gd name="connsiteX0" fmla="*/ 2616248 w 3784648"/>
              <a:gd name="connsiteY0" fmla="*/ 0 h 4172938"/>
              <a:gd name="connsiteX1" fmla="*/ 3634610 w 3784648"/>
              <a:gd name="connsiteY1" fmla="*/ 163965 h 4172938"/>
              <a:gd name="connsiteX2" fmla="*/ 3784648 w 3784648"/>
              <a:gd name="connsiteY2" fmla="*/ 221607 h 4172938"/>
              <a:gd name="connsiteX3" fmla="*/ 3705989 w 3784648"/>
              <a:gd name="connsiteY3" fmla="*/ 251826 h 4172938"/>
              <a:gd name="connsiteX4" fmla="*/ 2336800 w 3784648"/>
              <a:gd name="connsiteY4" fmla="*/ 2086469 h 4172938"/>
              <a:gd name="connsiteX5" fmla="*/ 3705989 w 3784648"/>
              <a:gd name="connsiteY5" fmla="*/ 3921112 h 4172938"/>
              <a:gd name="connsiteX6" fmla="*/ 3784648 w 3784648"/>
              <a:gd name="connsiteY6" fmla="*/ 3951332 h 4172938"/>
              <a:gd name="connsiteX7" fmla="*/ 3634610 w 3784648"/>
              <a:gd name="connsiteY7" fmla="*/ 4008973 h 4172938"/>
              <a:gd name="connsiteX8" fmla="*/ 2616248 w 3784648"/>
              <a:gd name="connsiteY8" fmla="*/ 4172938 h 4172938"/>
              <a:gd name="connsiteX9" fmla="*/ 0 w 3784648"/>
              <a:gd name="connsiteY9" fmla="*/ 2086469 h 4172938"/>
              <a:gd name="connsiteX10" fmla="*/ 2616248 w 3784648"/>
              <a:gd name="connsiteY10" fmla="*/ 0 h 417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4648" h="4172938">
                <a:moveTo>
                  <a:pt x="2616248" y="0"/>
                </a:moveTo>
                <a:cubicBezTo>
                  <a:pt x="2977477" y="0"/>
                  <a:pt x="3321607" y="58384"/>
                  <a:pt x="3634610" y="163965"/>
                </a:cubicBezTo>
                <a:lnTo>
                  <a:pt x="3784648" y="221607"/>
                </a:lnTo>
                <a:lnTo>
                  <a:pt x="3705989" y="251826"/>
                </a:lnTo>
                <a:cubicBezTo>
                  <a:pt x="2890439" y="605147"/>
                  <a:pt x="2336800" y="1294246"/>
                  <a:pt x="2336800" y="2086469"/>
                </a:cubicBezTo>
                <a:cubicBezTo>
                  <a:pt x="2336800" y="2878693"/>
                  <a:pt x="2890439" y="3567792"/>
                  <a:pt x="3705989" y="3921112"/>
                </a:cubicBezTo>
                <a:lnTo>
                  <a:pt x="3784648" y="3951332"/>
                </a:lnTo>
                <a:lnTo>
                  <a:pt x="3634610" y="4008973"/>
                </a:lnTo>
                <a:cubicBezTo>
                  <a:pt x="3321607" y="4114554"/>
                  <a:pt x="2977477" y="4172938"/>
                  <a:pt x="2616248" y="4172938"/>
                </a:cubicBezTo>
                <a:cubicBezTo>
                  <a:pt x="1171334" y="4172938"/>
                  <a:pt x="0" y="3238794"/>
                  <a:pt x="0" y="2086469"/>
                </a:cubicBezTo>
                <a:cubicBezTo>
                  <a:pt x="0" y="934144"/>
                  <a:pt x="1171334" y="0"/>
                  <a:pt x="2616248" y="0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82707" tIns="492079" rIns="1184213" bIns="492079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/>
          </a:p>
        </p:txBody>
      </p:sp>
      <p:sp>
        <p:nvSpPr>
          <p:cNvPr id="8" name="Freeform 7"/>
          <p:cNvSpPr/>
          <p:nvPr/>
        </p:nvSpPr>
        <p:spPr>
          <a:xfrm>
            <a:off x="7868201" y="2903482"/>
            <a:ext cx="2368550" cy="2477787"/>
          </a:xfrm>
          <a:custGeom>
            <a:avLst/>
            <a:gdLst>
              <a:gd name="connsiteX0" fmla="*/ 1168400 w 3784648"/>
              <a:gd name="connsiteY0" fmla="*/ 0 h 4172938"/>
              <a:gd name="connsiteX1" fmla="*/ 3784648 w 3784648"/>
              <a:gd name="connsiteY1" fmla="*/ 2086469 h 4172938"/>
              <a:gd name="connsiteX2" fmla="*/ 1168400 w 3784648"/>
              <a:gd name="connsiteY2" fmla="*/ 4172938 h 4172938"/>
              <a:gd name="connsiteX3" fmla="*/ 150038 w 3784648"/>
              <a:gd name="connsiteY3" fmla="*/ 4008973 h 4172938"/>
              <a:gd name="connsiteX4" fmla="*/ 0 w 3784648"/>
              <a:gd name="connsiteY4" fmla="*/ 3951332 h 4172938"/>
              <a:gd name="connsiteX5" fmla="*/ 78659 w 3784648"/>
              <a:gd name="connsiteY5" fmla="*/ 3921112 h 4172938"/>
              <a:gd name="connsiteX6" fmla="*/ 1447849 w 3784648"/>
              <a:gd name="connsiteY6" fmla="*/ 2086469 h 4172938"/>
              <a:gd name="connsiteX7" fmla="*/ 78659 w 3784648"/>
              <a:gd name="connsiteY7" fmla="*/ 251826 h 4172938"/>
              <a:gd name="connsiteX8" fmla="*/ 0 w 3784648"/>
              <a:gd name="connsiteY8" fmla="*/ 221607 h 4172938"/>
              <a:gd name="connsiteX9" fmla="*/ 150038 w 3784648"/>
              <a:gd name="connsiteY9" fmla="*/ 163965 h 4172938"/>
              <a:gd name="connsiteX10" fmla="*/ 1168400 w 3784648"/>
              <a:gd name="connsiteY10" fmla="*/ 0 h 417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4648" h="4172938">
                <a:moveTo>
                  <a:pt x="1168400" y="0"/>
                </a:moveTo>
                <a:cubicBezTo>
                  <a:pt x="2613314" y="0"/>
                  <a:pt x="3784648" y="934144"/>
                  <a:pt x="3784648" y="2086469"/>
                </a:cubicBezTo>
                <a:cubicBezTo>
                  <a:pt x="3784648" y="3238794"/>
                  <a:pt x="2613314" y="4172938"/>
                  <a:pt x="1168400" y="4172938"/>
                </a:cubicBezTo>
                <a:cubicBezTo>
                  <a:pt x="807172" y="4172938"/>
                  <a:pt x="463042" y="4114554"/>
                  <a:pt x="150038" y="4008973"/>
                </a:cubicBezTo>
                <a:lnTo>
                  <a:pt x="0" y="3951332"/>
                </a:lnTo>
                <a:lnTo>
                  <a:pt x="78659" y="3921112"/>
                </a:lnTo>
                <a:cubicBezTo>
                  <a:pt x="894210" y="3567792"/>
                  <a:pt x="1447849" y="2878693"/>
                  <a:pt x="1447849" y="2086469"/>
                </a:cubicBezTo>
                <a:cubicBezTo>
                  <a:pt x="1447849" y="1294246"/>
                  <a:pt x="894210" y="605147"/>
                  <a:pt x="78659" y="251826"/>
                </a:cubicBezTo>
                <a:lnTo>
                  <a:pt x="0" y="221607"/>
                </a:lnTo>
                <a:lnTo>
                  <a:pt x="150038" y="163965"/>
                </a:lnTo>
                <a:cubicBezTo>
                  <a:pt x="463042" y="58384"/>
                  <a:pt x="807172" y="0"/>
                  <a:pt x="1168400" y="0"/>
                </a:cubicBezTo>
                <a:close/>
              </a:path>
            </a:pathLst>
          </a:custGeom>
          <a:solidFill>
            <a:srgbClr val="00B05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82707" tIns="492079" rIns="1184213" bIns="492079" numCol="1" spcCol="1270" anchor="ctr" anchorCtr="0">
            <a:noAutofit/>
          </a:bodyPr>
          <a:lstStyle/>
          <a:p>
            <a:pPr lvl="2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646826" y="3819209"/>
            <a:ext cx="44275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7451" y="3830251"/>
            <a:ext cx="70083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95008" y="3830251"/>
            <a:ext cx="44274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48078" y="2372989"/>
            <a:ext cx="44275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16870" y="2372989"/>
            <a:ext cx="45236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B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535479" y="3501292"/>
            <a:ext cx="3557026" cy="15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15867" y="3758308"/>
            <a:ext cx="2479485" cy="103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49221" y="3213735"/>
            <a:ext cx="1064606" cy="10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35479" y="2923751"/>
            <a:ext cx="2459873" cy="131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781689" y="2647065"/>
            <a:ext cx="2432138" cy="152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31640" y="3186816"/>
            <a:ext cx="2459873" cy="131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80009" y="2910130"/>
            <a:ext cx="1129979" cy="68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7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with Venn diagram</a:t>
            </a:r>
            <a:br>
              <a:rPr lang="en-US" dirty="0"/>
            </a:br>
            <a:r>
              <a:rPr lang="en-US" dirty="0"/>
              <a:t>(problem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students know how to program in Python?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10 + 5 = 15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(already given in problem)</a:t>
            </a:r>
          </a:p>
          <a:p>
            <a:r>
              <a:rPr lang="en-US" dirty="0"/>
              <a:t>How many students that program in Python don’t know Boolean algebra?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10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15</a:t>
            </a:fld>
            <a:endParaRPr lang="en-US" dirty="0">
              <a:uFillTx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962093" y="3035067"/>
            <a:ext cx="1812217" cy="2214618"/>
          </a:xfrm>
          <a:custGeom>
            <a:avLst/>
            <a:gdLst>
              <a:gd name="connsiteX0" fmla="*/ 1447848 w 2895697"/>
              <a:gd name="connsiteY0" fmla="*/ 0 h 3729725"/>
              <a:gd name="connsiteX1" fmla="*/ 1526507 w 2895697"/>
              <a:gd name="connsiteY1" fmla="*/ 30219 h 3729725"/>
              <a:gd name="connsiteX2" fmla="*/ 2895697 w 2895697"/>
              <a:gd name="connsiteY2" fmla="*/ 1864862 h 3729725"/>
              <a:gd name="connsiteX3" fmla="*/ 1526507 w 2895697"/>
              <a:gd name="connsiteY3" fmla="*/ 3699505 h 3729725"/>
              <a:gd name="connsiteX4" fmla="*/ 1447848 w 2895697"/>
              <a:gd name="connsiteY4" fmla="*/ 3729725 h 3729725"/>
              <a:gd name="connsiteX5" fmla="*/ 1369189 w 2895697"/>
              <a:gd name="connsiteY5" fmla="*/ 3699505 h 3729725"/>
              <a:gd name="connsiteX6" fmla="*/ 0 w 2895697"/>
              <a:gd name="connsiteY6" fmla="*/ 1864862 h 3729725"/>
              <a:gd name="connsiteX7" fmla="*/ 1369189 w 2895697"/>
              <a:gd name="connsiteY7" fmla="*/ 30219 h 3729725"/>
              <a:gd name="connsiteX8" fmla="*/ 1447848 w 2895697"/>
              <a:gd name="connsiteY8" fmla="*/ 0 h 372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5697" h="3729725">
                <a:moveTo>
                  <a:pt x="1447848" y="0"/>
                </a:moveTo>
                <a:lnTo>
                  <a:pt x="1526507" y="30219"/>
                </a:lnTo>
                <a:cubicBezTo>
                  <a:pt x="2342058" y="383540"/>
                  <a:pt x="2895697" y="1072639"/>
                  <a:pt x="2895697" y="1864862"/>
                </a:cubicBezTo>
                <a:cubicBezTo>
                  <a:pt x="2895697" y="2657086"/>
                  <a:pt x="2342058" y="3346185"/>
                  <a:pt x="1526507" y="3699505"/>
                </a:cubicBezTo>
                <a:lnTo>
                  <a:pt x="1447848" y="3729725"/>
                </a:lnTo>
                <a:lnTo>
                  <a:pt x="1369189" y="3699505"/>
                </a:lnTo>
                <a:cubicBezTo>
                  <a:pt x="553639" y="3346185"/>
                  <a:pt x="0" y="2657086"/>
                  <a:pt x="0" y="1864862"/>
                </a:cubicBezTo>
                <a:cubicBezTo>
                  <a:pt x="0" y="1072639"/>
                  <a:pt x="553639" y="383540"/>
                  <a:pt x="1369189" y="30219"/>
                </a:cubicBezTo>
                <a:lnTo>
                  <a:pt x="1447848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82707" tIns="492079" rIns="1184213" bIns="492079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kern="1200" dirty="0"/>
          </a:p>
        </p:txBody>
      </p:sp>
      <p:sp>
        <p:nvSpPr>
          <p:cNvPr id="7" name="Freeform 6"/>
          <p:cNvSpPr/>
          <p:nvPr/>
        </p:nvSpPr>
        <p:spPr>
          <a:xfrm>
            <a:off x="5499651" y="2903482"/>
            <a:ext cx="2368550" cy="2477787"/>
          </a:xfrm>
          <a:custGeom>
            <a:avLst/>
            <a:gdLst>
              <a:gd name="connsiteX0" fmla="*/ 2616248 w 3784648"/>
              <a:gd name="connsiteY0" fmla="*/ 0 h 4172938"/>
              <a:gd name="connsiteX1" fmla="*/ 3634610 w 3784648"/>
              <a:gd name="connsiteY1" fmla="*/ 163965 h 4172938"/>
              <a:gd name="connsiteX2" fmla="*/ 3784648 w 3784648"/>
              <a:gd name="connsiteY2" fmla="*/ 221607 h 4172938"/>
              <a:gd name="connsiteX3" fmla="*/ 3705989 w 3784648"/>
              <a:gd name="connsiteY3" fmla="*/ 251826 h 4172938"/>
              <a:gd name="connsiteX4" fmla="*/ 2336800 w 3784648"/>
              <a:gd name="connsiteY4" fmla="*/ 2086469 h 4172938"/>
              <a:gd name="connsiteX5" fmla="*/ 3705989 w 3784648"/>
              <a:gd name="connsiteY5" fmla="*/ 3921112 h 4172938"/>
              <a:gd name="connsiteX6" fmla="*/ 3784648 w 3784648"/>
              <a:gd name="connsiteY6" fmla="*/ 3951332 h 4172938"/>
              <a:gd name="connsiteX7" fmla="*/ 3634610 w 3784648"/>
              <a:gd name="connsiteY7" fmla="*/ 4008973 h 4172938"/>
              <a:gd name="connsiteX8" fmla="*/ 2616248 w 3784648"/>
              <a:gd name="connsiteY8" fmla="*/ 4172938 h 4172938"/>
              <a:gd name="connsiteX9" fmla="*/ 0 w 3784648"/>
              <a:gd name="connsiteY9" fmla="*/ 2086469 h 4172938"/>
              <a:gd name="connsiteX10" fmla="*/ 2616248 w 3784648"/>
              <a:gd name="connsiteY10" fmla="*/ 0 h 417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4648" h="4172938">
                <a:moveTo>
                  <a:pt x="2616248" y="0"/>
                </a:moveTo>
                <a:cubicBezTo>
                  <a:pt x="2977477" y="0"/>
                  <a:pt x="3321607" y="58384"/>
                  <a:pt x="3634610" y="163965"/>
                </a:cubicBezTo>
                <a:lnTo>
                  <a:pt x="3784648" y="221607"/>
                </a:lnTo>
                <a:lnTo>
                  <a:pt x="3705989" y="251826"/>
                </a:lnTo>
                <a:cubicBezTo>
                  <a:pt x="2890439" y="605147"/>
                  <a:pt x="2336800" y="1294246"/>
                  <a:pt x="2336800" y="2086469"/>
                </a:cubicBezTo>
                <a:cubicBezTo>
                  <a:pt x="2336800" y="2878693"/>
                  <a:pt x="2890439" y="3567792"/>
                  <a:pt x="3705989" y="3921112"/>
                </a:cubicBezTo>
                <a:lnTo>
                  <a:pt x="3784648" y="3951332"/>
                </a:lnTo>
                <a:lnTo>
                  <a:pt x="3634610" y="4008973"/>
                </a:lnTo>
                <a:cubicBezTo>
                  <a:pt x="3321607" y="4114554"/>
                  <a:pt x="2977477" y="4172938"/>
                  <a:pt x="2616248" y="4172938"/>
                </a:cubicBezTo>
                <a:cubicBezTo>
                  <a:pt x="1171334" y="4172938"/>
                  <a:pt x="0" y="3238794"/>
                  <a:pt x="0" y="2086469"/>
                </a:cubicBezTo>
                <a:cubicBezTo>
                  <a:pt x="0" y="934144"/>
                  <a:pt x="1171334" y="0"/>
                  <a:pt x="2616248" y="0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82707" tIns="492079" rIns="1184213" bIns="492079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/>
          </a:p>
        </p:txBody>
      </p:sp>
      <p:sp>
        <p:nvSpPr>
          <p:cNvPr id="8" name="Freeform 7"/>
          <p:cNvSpPr/>
          <p:nvPr/>
        </p:nvSpPr>
        <p:spPr>
          <a:xfrm>
            <a:off x="7868201" y="2903482"/>
            <a:ext cx="2368550" cy="2477787"/>
          </a:xfrm>
          <a:custGeom>
            <a:avLst/>
            <a:gdLst>
              <a:gd name="connsiteX0" fmla="*/ 1168400 w 3784648"/>
              <a:gd name="connsiteY0" fmla="*/ 0 h 4172938"/>
              <a:gd name="connsiteX1" fmla="*/ 3784648 w 3784648"/>
              <a:gd name="connsiteY1" fmla="*/ 2086469 h 4172938"/>
              <a:gd name="connsiteX2" fmla="*/ 1168400 w 3784648"/>
              <a:gd name="connsiteY2" fmla="*/ 4172938 h 4172938"/>
              <a:gd name="connsiteX3" fmla="*/ 150038 w 3784648"/>
              <a:gd name="connsiteY3" fmla="*/ 4008973 h 4172938"/>
              <a:gd name="connsiteX4" fmla="*/ 0 w 3784648"/>
              <a:gd name="connsiteY4" fmla="*/ 3951332 h 4172938"/>
              <a:gd name="connsiteX5" fmla="*/ 78659 w 3784648"/>
              <a:gd name="connsiteY5" fmla="*/ 3921112 h 4172938"/>
              <a:gd name="connsiteX6" fmla="*/ 1447849 w 3784648"/>
              <a:gd name="connsiteY6" fmla="*/ 2086469 h 4172938"/>
              <a:gd name="connsiteX7" fmla="*/ 78659 w 3784648"/>
              <a:gd name="connsiteY7" fmla="*/ 251826 h 4172938"/>
              <a:gd name="connsiteX8" fmla="*/ 0 w 3784648"/>
              <a:gd name="connsiteY8" fmla="*/ 221607 h 4172938"/>
              <a:gd name="connsiteX9" fmla="*/ 150038 w 3784648"/>
              <a:gd name="connsiteY9" fmla="*/ 163965 h 4172938"/>
              <a:gd name="connsiteX10" fmla="*/ 1168400 w 3784648"/>
              <a:gd name="connsiteY10" fmla="*/ 0 h 417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4648" h="4172938">
                <a:moveTo>
                  <a:pt x="1168400" y="0"/>
                </a:moveTo>
                <a:cubicBezTo>
                  <a:pt x="2613314" y="0"/>
                  <a:pt x="3784648" y="934144"/>
                  <a:pt x="3784648" y="2086469"/>
                </a:cubicBezTo>
                <a:cubicBezTo>
                  <a:pt x="3784648" y="3238794"/>
                  <a:pt x="2613314" y="4172938"/>
                  <a:pt x="1168400" y="4172938"/>
                </a:cubicBezTo>
                <a:cubicBezTo>
                  <a:pt x="807172" y="4172938"/>
                  <a:pt x="463042" y="4114554"/>
                  <a:pt x="150038" y="4008973"/>
                </a:cubicBezTo>
                <a:lnTo>
                  <a:pt x="0" y="3951332"/>
                </a:lnTo>
                <a:lnTo>
                  <a:pt x="78659" y="3921112"/>
                </a:lnTo>
                <a:cubicBezTo>
                  <a:pt x="894210" y="3567792"/>
                  <a:pt x="1447849" y="2878693"/>
                  <a:pt x="1447849" y="2086469"/>
                </a:cubicBezTo>
                <a:cubicBezTo>
                  <a:pt x="1447849" y="1294246"/>
                  <a:pt x="894210" y="605147"/>
                  <a:pt x="78659" y="251826"/>
                </a:cubicBezTo>
                <a:lnTo>
                  <a:pt x="0" y="221607"/>
                </a:lnTo>
                <a:lnTo>
                  <a:pt x="150038" y="163965"/>
                </a:lnTo>
                <a:cubicBezTo>
                  <a:pt x="463042" y="58384"/>
                  <a:pt x="807172" y="0"/>
                  <a:pt x="1168400" y="0"/>
                </a:cubicBezTo>
                <a:close/>
              </a:path>
            </a:pathLst>
          </a:custGeom>
          <a:solidFill>
            <a:srgbClr val="00B05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82707" tIns="492079" rIns="1184213" bIns="492079" numCol="1" spcCol="1270" anchor="ctr" anchorCtr="0">
            <a:noAutofit/>
          </a:bodyPr>
          <a:lstStyle/>
          <a:p>
            <a:pPr lvl="2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646826" y="3819209"/>
            <a:ext cx="44275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7451" y="3830251"/>
            <a:ext cx="70083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95008" y="3830251"/>
            <a:ext cx="44274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48078" y="2372989"/>
            <a:ext cx="44275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16870" y="2372989"/>
            <a:ext cx="45236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B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58189" y="3035067"/>
            <a:ext cx="5288637" cy="89925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37084" y="3035067"/>
            <a:ext cx="3980367" cy="109176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177716" y="4283242"/>
            <a:ext cx="3739735" cy="33688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with Venn diagram</a:t>
            </a:r>
            <a:br>
              <a:rPr lang="en-US" dirty="0"/>
            </a:br>
            <a:r>
              <a:rPr lang="en-US" dirty="0"/>
              <a:t>(problem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49228" cy="4195481"/>
          </a:xfrm>
        </p:spPr>
        <p:txBody>
          <a:bodyPr>
            <a:normAutofit/>
          </a:bodyPr>
          <a:lstStyle/>
          <a:p>
            <a:r>
              <a:rPr lang="en-US" dirty="0"/>
              <a:t>There are 30 students in the classroom. 15 students know how to program in Python. 13 students know Boolean algebra. 10 students can’t program and don’t know Boolean algebra.</a:t>
            </a:r>
          </a:p>
          <a:p>
            <a:r>
              <a:rPr lang="en-US" dirty="0"/>
              <a:t>How many students know both Python programming and Boolean algebra?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16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0480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395962" y="1831809"/>
            <a:ext cx="5348238" cy="4003506"/>
            <a:chOff x="5395962" y="1831809"/>
            <a:chExt cx="5348238" cy="4003506"/>
          </a:xfrm>
        </p:grpSpPr>
        <p:sp>
          <p:nvSpPr>
            <p:cNvPr id="14" name="Rectangle 13"/>
            <p:cNvSpPr/>
            <p:nvPr/>
          </p:nvSpPr>
          <p:spPr>
            <a:xfrm>
              <a:off x="5395962" y="2383740"/>
              <a:ext cx="5348238" cy="34515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12486" y="1831809"/>
              <a:ext cx="2953053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/>
                <a:t>Universal set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with Venn diagram</a:t>
            </a:r>
            <a:br>
              <a:rPr lang="en-US" dirty="0"/>
            </a:br>
            <a:r>
              <a:rPr lang="en-US" dirty="0"/>
              <a:t>(problem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30 students in the classroom. 15 students know how to program in Python. 13 students know Boolean algebra. 10 students can’t program and don’t know Boolean algebra.</a:t>
            </a:r>
          </a:p>
          <a:p>
            <a:pPr>
              <a:buFont typeface="+mj-lt"/>
              <a:buAutoNum type="arabicPeriod"/>
            </a:pPr>
            <a:r>
              <a:rPr lang="en-US" dirty="0"/>
              <a:t>We need universal set. 10 students are not in P and not in B.</a:t>
            </a:r>
          </a:p>
          <a:p>
            <a:pPr>
              <a:buFont typeface="+mj-lt"/>
              <a:buAutoNum type="arabicPeriod"/>
            </a:pPr>
            <a:r>
              <a:rPr lang="en-US" dirty="0"/>
              <a:t>We can write: |P| = p + x = 15, </a:t>
            </a:r>
          </a:p>
          <a:p>
            <a:pPr>
              <a:buFont typeface="+mj-lt"/>
              <a:buAutoNum type="arabicPeriod"/>
            </a:pPr>
            <a:r>
              <a:rPr lang="en-US" dirty="0"/>
              <a:t>|B| = b + x = 13</a:t>
            </a:r>
          </a:p>
          <a:p>
            <a:pPr>
              <a:buFont typeface="+mj-lt"/>
              <a:buAutoNum type="arabicPeriod"/>
            </a:pPr>
            <a:r>
              <a:rPr lang="en-US" dirty="0"/>
              <a:t>We know that: </a:t>
            </a:r>
          </a:p>
          <a:p>
            <a:pPr marL="0" indent="0">
              <a:buNone/>
            </a:pPr>
            <a:r>
              <a:rPr lang="en-US" dirty="0"/>
              <a:t>	p + b + x = 30 – 10 = 20</a:t>
            </a:r>
          </a:p>
          <a:p>
            <a:pPr marL="0" indent="0">
              <a:buNone/>
            </a:pPr>
            <a:r>
              <a:rPr lang="en-US" dirty="0"/>
              <a:t>	p + b + 2x = 15 + 13 = 28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</a:t>
            </a:r>
            <a:r>
              <a:rPr lang="en-US" b="1" dirty="0"/>
              <a:t>x = 8</a:t>
            </a:r>
            <a:r>
              <a:rPr lang="en-US" dirty="0"/>
              <a:t>, 	</a:t>
            </a:r>
            <a:r>
              <a:rPr lang="en-US" b="1" dirty="0"/>
              <a:t>p</a:t>
            </a:r>
            <a:r>
              <a:rPr lang="en-US" dirty="0"/>
              <a:t> = 13-8=</a:t>
            </a:r>
            <a:r>
              <a:rPr lang="en-US" b="1" dirty="0"/>
              <a:t>7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 = 13-8=</a:t>
            </a:r>
            <a:r>
              <a:rPr lang="en-US" b="1" dirty="0"/>
              <a:t>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17</a:t>
            </a:fld>
            <a:endParaRPr lang="en-US" dirty="0">
              <a:uFillTx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962093" y="3035067"/>
            <a:ext cx="1812217" cy="2214618"/>
          </a:xfrm>
          <a:custGeom>
            <a:avLst/>
            <a:gdLst>
              <a:gd name="connsiteX0" fmla="*/ 1447848 w 2895697"/>
              <a:gd name="connsiteY0" fmla="*/ 0 h 3729725"/>
              <a:gd name="connsiteX1" fmla="*/ 1526507 w 2895697"/>
              <a:gd name="connsiteY1" fmla="*/ 30219 h 3729725"/>
              <a:gd name="connsiteX2" fmla="*/ 2895697 w 2895697"/>
              <a:gd name="connsiteY2" fmla="*/ 1864862 h 3729725"/>
              <a:gd name="connsiteX3" fmla="*/ 1526507 w 2895697"/>
              <a:gd name="connsiteY3" fmla="*/ 3699505 h 3729725"/>
              <a:gd name="connsiteX4" fmla="*/ 1447848 w 2895697"/>
              <a:gd name="connsiteY4" fmla="*/ 3729725 h 3729725"/>
              <a:gd name="connsiteX5" fmla="*/ 1369189 w 2895697"/>
              <a:gd name="connsiteY5" fmla="*/ 3699505 h 3729725"/>
              <a:gd name="connsiteX6" fmla="*/ 0 w 2895697"/>
              <a:gd name="connsiteY6" fmla="*/ 1864862 h 3729725"/>
              <a:gd name="connsiteX7" fmla="*/ 1369189 w 2895697"/>
              <a:gd name="connsiteY7" fmla="*/ 30219 h 3729725"/>
              <a:gd name="connsiteX8" fmla="*/ 1447848 w 2895697"/>
              <a:gd name="connsiteY8" fmla="*/ 0 h 372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5697" h="3729725">
                <a:moveTo>
                  <a:pt x="1447848" y="0"/>
                </a:moveTo>
                <a:lnTo>
                  <a:pt x="1526507" y="30219"/>
                </a:lnTo>
                <a:cubicBezTo>
                  <a:pt x="2342058" y="383540"/>
                  <a:pt x="2895697" y="1072639"/>
                  <a:pt x="2895697" y="1864862"/>
                </a:cubicBezTo>
                <a:cubicBezTo>
                  <a:pt x="2895697" y="2657086"/>
                  <a:pt x="2342058" y="3346185"/>
                  <a:pt x="1526507" y="3699505"/>
                </a:cubicBezTo>
                <a:lnTo>
                  <a:pt x="1447848" y="3729725"/>
                </a:lnTo>
                <a:lnTo>
                  <a:pt x="1369189" y="3699505"/>
                </a:lnTo>
                <a:cubicBezTo>
                  <a:pt x="553639" y="3346185"/>
                  <a:pt x="0" y="2657086"/>
                  <a:pt x="0" y="1864862"/>
                </a:cubicBezTo>
                <a:cubicBezTo>
                  <a:pt x="0" y="1072639"/>
                  <a:pt x="553639" y="383540"/>
                  <a:pt x="1369189" y="30219"/>
                </a:cubicBezTo>
                <a:lnTo>
                  <a:pt x="1447848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82707" tIns="492079" rIns="1184213" bIns="492079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kern="1200" dirty="0"/>
          </a:p>
        </p:txBody>
      </p:sp>
      <p:sp>
        <p:nvSpPr>
          <p:cNvPr id="7" name="Freeform 6"/>
          <p:cNvSpPr/>
          <p:nvPr/>
        </p:nvSpPr>
        <p:spPr>
          <a:xfrm>
            <a:off x="5499651" y="2903482"/>
            <a:ext cx="2368550" cy="2477787"/>
          </a:xfrm>
          <a:custGeom>
            <a:avLst/>
            <a:gdLst>
              <a:gd name="connsiteX0" fmla="*/ 2616248 w 3784648"/>
              <a:gd name="connsiteY0" fmla="*/ 0 h 4172938"/>
              <a:gd name="connsiteX1" fmla="*/ 3634610 w 3784648"/>
              <a:gd name="connsiteY1" fmla="*/ 163965 h 4172938"/>
              <a:gd name="connsiteX2" fmla="*/ 3784648 w 3784648"/>
              <a:gd name="connsiteY2" fmla="*/ 221607 h 4172938"/>
              <a:gd name="connsiteX3" fmla="*/ 3705989 w 3784648"/>
              <a:gd name="connsiteY3" fmla="*/ 251826 h 4172938"/>
              <a:gd name="connsiteX4" fmla="*/ 2336800 w 3784648"/>
              <a:gd name="connsiteY4" fmla="*/ 2086469 h 4172938"/>
              <a:gd name="connsiteX5" fmla="*/ 3705989 w 3784648"/>
              <a:gd name="connsiteY5" fmla="*/ 3921112 h 4172938"/>
              <a:gd name="connsiteX6" fmla="*/ 3784648 w 3784648"/>
              <a:gd name="connsiteY6" fmla="*/ 3951332 h 4172938"/>
              <a:gd name="connsiteX7" fmla="*/ 3634610 w 3784648"/>
              <a:gd name="connsiteY7" fmla="*/ 4008973 h 4172938"/>
              <a:gd name="connsiteX8" fmla="*/ 2616248 w 3784648"/>
              <a:gd name="connsiteY8" fmla="*/ 4172938 h 4172938"/>
              <a:gd name="connsiteX9" fmla="*/ 0 w 3784648"/>
              <a:gd name="connsiteY9" fmla="*/ 2086469 h 4172938"/>
              <a:gd name="connsiteX10" fmla="*/ 2616248 w 3784648"/>
              <a:gd name="connsiteY10" fmla="*/ 0 h 417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4648" h="4172938">
                <a:moveTo>
                  <a:pt x="2616248" y="0"/>
                </a:moveTo>
                <a:cubicBezTo>
                  <a:pt x="2977477" y="0"/>
                  <a:pt x="3321607" y="58384"/>
                  <a:pt x="3634610" y="163965"/>
                </a:cubicBezTo>
                <a:lnTo>
                  <a:pt x="3784648" y="221607"/>
                </a:lnTo>
                <a:lnTo>
                  <a:pt x="3705989" y="251826"/>
                </a:lnTo>
                <a:cubicBezTo>
                  <a:pt x="2890439" y="605147"/>
                  <a:pt x="2336800" y="1294246"/>
                  <a:pt x="2336800" y="2086469"/>
                </a:cubicBezTo>
                <a:cubicBezTo>
                  <a:pt x="2336800" y="2878693"/>
                  <a:pt x="2890439" y="3567792"/>
                  <a:pt x="3705989" y="3921112"/>
                </a:cubicBezTo>
                <a:lnTo>
                  <a:pt x="3784648" y="3951332"/>
                </a:lnTo>
                <a:lnTo>
                  <a:pt x="3634610" y="4008973"/>
                </a:lnTo>
                <a:cubicBezTo>
                  <a:pt x="3321607" y="4114554"/>
                  <a:pt x="2977477" y="4172938"/>
                  <a:pt x="2616248" y="4172938"/>
                </a:cubicBezTo>
                <a:cubicBezTo>
                  <a:pt x="1171334" y="4172938"/>
                  <a:pt x="0" y="3238794"/>
                  <a:pt x="0" y="2086469"/>
                </a:cubicBezTo>
                <a:cubicBezTo>
                  <a:pt x="0" y="934144"/>
                  <a:pt x="1171334" y="0"/>
                  <a:pt x="2616248" y="0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82707" tIns="492079" rIns="1184213" bIns="492079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/>
          </a:p>
        </p:txBody>
      </p:sp>
      <p:sp>
        <p:nvSpPr>
          <p:cNvPr id="8" name="Freeform 7"/>
          <p:cNvSpPr/>
          <p:nvPr/>
        </p:nvSpPr>
        <p:spPr>
          <a:xfrm>
            <a:off x="7868201" y="2903482"/>
            <a:ext cx="2368550" cy="2477787"/>
          </a:xfrm>
          <a:custGeom>
            <a:avLst/>
            <a:gdLst>
              <a:gd name="connsiteX0" fmla="*/ 1168400 w 3784648"/>
              <a:gd name="connsiteY0" fmla="*/ 0 h 4172938"/>
              <a:gd name="connsiteX1" fmla="*/ 3784648 w 3784648"/>
              <a:gd name="connsiteY1" fmla="*/ 2086469 h 4172938"/>
              <a:gd name="connsiteX2" fmla="*/ 1168400 w 3784648"/>
              <a:gd name="connsiteY2" fmla="*/ 4172938 h 4172938"/>
              <a:gd name="connsiteX3" fmla="*/ 150038 w 3784648"/>
              <a:gd name="connsiteY3" fmla="*/ 4008973 h 4172938"/>
              <a:gd name="connsiteX4" fmla="*/ 0 w 3784648"/>
              <a:gd name="connsiteY4" fmla="*/ 3951332 h 4172938"/>
              <a:gd name="connsiteX5" fmla="*/ 78659 w 3784648"/>
              <a:gd name="connsiteY5" fmla="*/ 3921112 h 4172938"/>
              <a:gd name="connsiteX6" fmla="*/ 1447849 w 3784648"/>
              <a:gd name="connsiteY6" fmla="*/ 2086469 h 4172938"/>
              <a:gd name="connsiteX7" fmla="*/ 78659 w 3784648"/>
              <a:gd name="connsiteY7" fmla="*/ 251826 h 4172938"/>
              <a:gd name="connsiteX8" fmla="*/ 0 w 3784648"/>
              <a:gd name="connsiteY8" fmla="*/ 221607 h 4172938"/>
              <a:gd name="connsiteX9" fmla="*/ 150038 w 3784648"/>
              <a:gd name="connsiteY9" fmla="*/ 163965 h 4172938"/>
              <a:gd name="connsiteX10" fmla="*/ 1168400 w 3784648"/>
              <a:gd name="connsiteY10" fmla="*/ 0 h 417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4648" h="4172938">
                <a:moveTo>
                  <a:pt x="1168400" y="0"/>
                </a:moveTo>
                <a:cubicBezTo>
                  <a:pt x="2613314" y="0"/>
                  <a:pt x="3784648" y="934144"/>
                  <a:pt x="3784648" y="2086469"/>
                </a:cubicBezTo>
                <a:cubicBezTo>
                  <a:pt x="3784648" y="3238794"/>
                  <a:pt x="2613314" y="4172938"/>
                  <a:pt x="1168400" y="4172938"/>
                </a:cubicBezTo>
                <a:cubicBezTo>
                  <a:pt x="807172" y="4172938"/>
                  <a:pt x="463042" y="4114554"/>
                  <a:pt x="150038" y="4008973"/>
                </a:cubicBezTo>
                <a:lnTo>
                  <a:pt x="0" y="3951332"/>
                </a:lnTo>
                <a:lnTo>
                  <a:pt x="78659" y="3921112"/>
                </a:lnTo>
                <a:cubicBezTo>
                  <a:pt x="894210" y="3567792"/>
                  <a:pt x="1447849" y="2878693"/>
                  <a:pt x="1447849" y="2086469"/>
                </a:cubicBezTo>
                <a:cubicBezTo>
                  <a:pt x="1447849" y="1294246"/>
                  <a:pt x="894210" y="605147"/>
                  <a:pt x="78659" y="251826"/>
                </a:cubicBezTo>
                <a:lnTo>
                  <a:pt x="0" y="221607"/>
                </a:lnTo>
                <a:lnTo>
                  <a:pt x="150038" y="163965"/>
                </a:lnTo>
                <a:cubicBezTo>
                  <a:pt x="463042" y="58384"/>
                  <a:pt x="807172" y="0"/>
                  <a:pt x="1168400" y="0"/>
                </a:cubicBezTo>
                <a:close/>
              </a:path>
            </a:pathLst>
          </a:custGeom>
          <a:solidFill>
            <a:srgbClr val="00B05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82707" tIns="492079" rIns="1184213" bIns="492079" numCol="1" spcCol="1270" anchor="ctr" anchorCtr="0">
            <a:noAutofit/>
          </a:bodyPr>
          <a:lstStyle/>
          <a:p>
            <a:pPr lvl="2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618774" y="3819209"/>
            <a:ext cx="49885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23250" y="3830251"/>
            <a:ext cx="48923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71764" y="3830251"/>
            <a:ext cx="48923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1878" y="2525795"/>
            <a:ext cx="44275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79346" y="2482237"/>
            <a:ext cx="45236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31173" y="5125423"/>
            <a:ext cx="70083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67966" y="2523758"/>
            <a:ext cx="105028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(15)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68437" y="2485532"/>
            <a:ext cx="105028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(13)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2141" y="3830251"/>
            <a:ext cx="44275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46493" y="3877953"/>
            <a:ext cx="44275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57535" y="3837257"/>
            <a:ext cx="44275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074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9" grpId="1"/>
      <p:bldP spid="10" grpId="0"/>
      <p:bldP spid="10" grpId="1"/>
      <p:bldP spid="11" grpId="0"/>
      <p:bldP spid="11" grpId="1"/>
      <p:bldP spid="12" grpId="0"/>
      <p:bldP spid="13" grpId="0"/>
      <p:bldP spid="24" grpId="0"/>
      <p:bldP spid="28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395962" y="1831809"/>
            <a:ext cx="5348238" cy="4003506"/>
            <a:chOff x="5395962" y="1831809"/>
            <a:chExt cx="5348238" cy="4003506"/>
          </a:xfrm>
        </p:grpSpPr>
        <p:sp>
          <p:nvSpPr>
            <p:cNvPr id="14" name="Rectangle 13"/>
            <p:cNvSpPr/>
            <p:nvPr/>
          </p:nvSpPr>
          <p:spPr>
            <a:xfrm>
              <a:off x="5395962" y="2383740"/>
              <a:ext cx="5348238" cy="34515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12486" y="1831809"/>
              <a:ext cx="2953053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/>
                <a:t>Universal set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with Venn diagram</a:t>
            </a:r>
            <a:br>
              <a:rPr lang="en-US" dirty="0"/>
            </a:br>
            <a:r>
              <a:rPr lang="en-US" dirty="0"/>
              <a:t>(problem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students know both Python programming and Boolean algebra?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8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18</a:t>
            </a:fld>
            <a:endParaRPr lang="en-US" dirty="0">
              <a:uFillTx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962093" y="3035067"/>
            <a:ext cx="1812217" cy="2214618"/>
          </a:xfrm>
          <a:custGeom>
            <a:avLst/>
            <a:gdLst>
              <a:gd name="connsiteX0" fmla="*/ 1447848 w 2895697"/>
              <a:gd name="connsiteY0" fmla="*/ 0 h 3729725"/>
              <a:gd name="connsiteX1" fmla="*/ 1526507 w 2895697"/>
              <a:gd name="connsiteY1" fmla="*/ 30219 h 3729725"/>
              <a:gd name="connsiteX2" fmla="*/ 2895697 w 2895697"/>
              <a:gd name="connsiteY2" fmla="*/ 1864862 h 3729725"/>
              <a:gd name="connsiteX3" fmla="*/ 1526507 w 2895697"/>
              <a:gd name="connsiteY3" fmla="*/ 3699505 h 3729725"/>
              <a:gd name="connsiteX4" fmla="*/ 1447848 w 2895697"/>
              <a:gd name="connsiteY4" fmla="*/ 3729725 h 3729725"/>
              <a:gd name="connsiteX5" fmla="*/ 1369189 w 2895697"/>
              <a:gd name="connsiteY5" fmla="*/ 3699505 h 3729725"/>
              <a:gd name="connsiteX6" fmla="*/ 0 w 2895697"/>
              <a:gd name="connsiteY6" fmla="*/ 1864862 h 3729725"/>
              <a:gd name="connsiteX7" fmla="*/ 1369189 w 2895697"/>
              <a:gd name="connsiteY7" fmla="*/ 30219 h 3729725"/>
              <a:gd name="connsiteX8" fmla="*/ 1447848 w 2895697"/>
              <a:gd name="connsiteY8" fmla="*/ 0 h 372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5697" h="3729725">
                <a:moveTo>
                  <a:pt x="1447848" y="0"/>
                </a:moveTo>
                <a:lnTo>
                  <a:pt x="1526507" y="30219"/>
                </a:lnTo>
                <a:cubicBezTo>
                  <a:pt x="2342058" y="383540"/>
                  <a:pt x="2895697" y="1072639"/>
                  <a:pt x="2895697" y="1864862"/>
                </a:cubicBezTo>
                <a:cubicBezTo>
                  <a:pt x="2895697" y="2657086"/>
                  <a:pt x="2342058" y="3346185"/>
                  <a:pt x="1526507" y="3699505"/>
                </a:cubicBezTo>
                <a:lnTo>
                  <a:pt x="1447848" y="3729725"/>
                </a:lnTo>
                <a:lnTo>
                  <a:pt x="1369189" y="3699505"/>
                </a:lnTo>
                <a:cubicBezTo>
                  <a:pt x="553639" y="3346185"/>
                  <a:pt x="0" y="2657086"/>
                  <a:pt x="0" y="1864862"/>
                </a:cubicBezTo>
                <a:cubicBezTo>
                  <a:pt x="0" y="1072639"/>
                  <a:pt x="553639" y="383540"/>
                  <a:pt x="1369189" y="30219"/>
                </a:cubicBezTo>
                <a:lnTo>
                  <a:pt x="1447848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82707" tIns="492079" rIns="1184213" bIns="492079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kern="1200" dirty="0"/>
          </a:p>
        </p:txBody>
      </p:sp>
      <p:sp>
        <p:nvSpPr>
          <p:cNvPr id="7" name="Freeform 6"/>
          <p:cNvSpPr/>
          <p:nvPr/>
        </p:nvSpPr>
        <p:spPr>
          <a:xfrm>
            <a:off x="5499651" y="2903482"/>
            <a:ext cx="2368550" cy="2477787"/>
          </a:xfrm>
          <a:custGeom>
            <a:avLst/>
            <a:gdLst>
              <a:gd name="connsiteX0" fmla="*/ 2616248 w 3784648"/>
              <a:gd name="connsiteY0" fmla="*/ 0 h 4172938"/>
              <a:gd name="connsiteX1" fmla="*/ 3634610 w 3784648"/>
              <a:gd name="connsiteY1" fmla="*/ 163965 h 4172938"/>
              <a:gd name="connsiteX2" fmla="*/ 3784648 w 3784648"/>
              <a:gd name="connsiteY2" fmla="*/ 221607 h 4172938"/>
              <a:gd name="connsiteX3" fmla="*/ 3705989 w 3784648"/>
              <a:gd name="connsiteY3" fmla="*/ 251826 h 4172938"/>
              <a:gd name="connsiteX4" fmla="*/ 2336800 w 3784648"/>
              <a:gd name="connsiteY4" fmla="*/ 2086469 h 4172938"/>
              <a:gd name="connsiteX5" fmla="*/ 3705989 w 3784648"/>
              <a:gd name="connsiteY5" fmla="*/ 3921112 h 4172938"/>
              <a:gd name="connsiteX6" fmla="*/ 3784648 w 3784648"/>
              <a:gd name="connsiteY6" fmla="*/ 3951332 h 4172938"/>
              <a:gd name="connsiteX7" fmla="*/ 3634610 w 3784648"/>
              <a:gd name="connsiteY7" fmla="*/ 4008973 h 4172938"/>
              <a:gd name="connsiteX8" fmla="*/ 2616248 w 3784648"/>
              <a:gd name="connsiteY8" fmla="*/ 4172938 h 4172938"/>
              <a:gd name="connsiteX9" fmla="*/ 0 w 3784648"/>
              <a:gd name="connsiteY9" fmla="*/ 2086469 h 4172938"/>
              <a:gd name="connsiteX10" fmla="*/ 2616248 w 3784648"/>
              <a:gd name="connsiteY10" fmla="*/ 0 h 417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4648" h="4172938">
                <a:moveTo>
                  <a:pt x="2616248" y="0"/>
                </a:moveTo>
                <a:cubicBezTo>
                  <a:pt x="2977477" y="0"/>
                  <a:pt x="3321607" y="58384"/>
                  <a:pt x="3634610" y="163965"/>
                </a:cubicBezTo>
                <a:lnTo>
                  <a:pt x="3784648" y="221607"/>
                </a:lnTo>
                <a:lnTo>
                  <a:pt x="3705989" y="251826"/>
                </a:lnTo>
                <a:cubicBezTo>
                  <a:pt x="2890439" y="605147"/>
                  <a:pt x="2336800" y="1294246"/>
                  <a:pt x="2336800" y="2086469"/>
                </a:cubicBezTo>
                <a:cubicBezTo>
                  <a:pt x="2336800" y="2878693"/>
                  <a:pt x="2890439" y="3567792"/>
                  <a:pt x="3705989" y="3921112"/>
                </a:cubicBezTo>
                <a:lnTo>
                  <a:pt x="3784648" y="3951332"/>
                </a:lnTo>
                <a:lnTo>
                  <a:pt x="3634610" y="4008973"/>
                </a:lnTo>
                <a:cubicBezTo>
                  <a:pt x="3321607" y="4114554"/>
                  <a:pt x="2977477" y="4172938"/>
                  <a:pt x="2616248" y="4172938"/>
                </a:cubicBezTo>
                <a:cubicBezTo>
                  <a:pt x="1171334" y="4172938"/>
                  <a:pt x="0" y="3238794"/>
                  <a:pt x="0" y="2086469"/>
                </a:cubicBezTo>
                <a:cubicBezTo>
                  <a:pt x="0" y="934144"/>
                  <a:pt x="1171334" y="0"/>
                  <a:pt x="2616248" y="0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82707" tIns="492079" rIns="1184213" bIns="492079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/>
          </a:p>
        </p:txBody>
      </p:sp>
      <p:sp>
        <p:nvSpPr>
          <p:cNvPr id="8" name="Freeform 7"/>
          <p:cNvSpPr/>
          <p:nvPr/>
        </p:nvSpPr>
        <p:spPr>
          <a:xfrm>
            <a:off x="7868201" y="2903482"/>
            <a:ext cx="2368550" cy="2477787"/>
          </a:xfrm>
          <a:custGeom>
            <a:avLst/>
            <a:gdLst>
              <a:gd name="connsiteX0" fmla="*/ 1168400 w 3784648"/>
              <a:gd name="connsiteY0" fmla="*/ 0 h 4172938"/>
              <a:gd name="connsiteX1" fmla="*/ 3784648 w 3784648"/>
              <a:gd name="connsiteY1" fmla="*/ 2086469 h 4172938"/>
              <a:gd name="connsiteX2" fmla="*/ 1168400 w 3784648"/>
              <a:gd name="connsiteY2" fmla="*/ 4172938 h 4172938"/>
              <a:gd name="connsiteX3" fmla="*/ 150038 w 3784648"/>
              <a:gd name="connsiteY3" fmla="*/ 4008973 h 4172938"/>
              <a:gd name="connsiteX4" fmla="*/ 0 w 3784648"/>
              <a:gd name="connsiteY4" fmla="*/ 3951332 h 4172938"/>
              <a:gd name="connsiteX5" fmla="*/ 78659 w 3784648"/>
              <a:gd name="connsiteY5" fmla="*/ 3921112 h 4172938"/>
              <a:gd name="connsiteX6" fmla="*/ 1447849 w 3784648"/>
              <a:gd name="connsiteY6" fmla="*/ 2086469 h 4172938"/>
              <a:gd name="connsiteX7" fmla="*/ 78659 w 3784648"/>
              <a:gd name="connsiteY7" fmla="*/ 251826 h 4172938"/>
              <a:gd name="connsiteX8" fmla="*/ 0 w 3784648"/>
              <a:gd name="connsiteY8" fmla="*/ 221607 h 4172938"/>
              <a:gd name="connsiteX9" fmla="*/ 150038 w 3784648"/>
              <a:gd name="connsiteY9" fmla="*/ 163965 h 4172938"/>
              <a:gd name="connsiteX10" fmla="*/ 1168400 w 3784648"/>
              <a:gd name="connsiteY10" fmla="*/ 0 h 417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4648" h="4172938">
                <a:moveTo>
                  <a:pt x="1168400" y="0"/>
                </a:moveTo>
                <a:cubicBezTo>
                  <a:pt x="2613314" y="0"/>
                  <a:pt x="3784648" y="934144"/>
                  <a:pt x="3784648" y="2086469"/>
                </a:cubicBezTo>
                <a:cubicBezTo>
                  <a:pt x="3784648" y="3238794"/>
                  <a:pt x="2613314" y="4172938"/>
                  <a:pt x="1168400" y="4172938"/>
                </a:cubicBezTo>
                <a:cubicBezTo>
                  <a:pt x="807172" y="4172938"/>
                  <a:pt x="463042" y="4114554"/>
                  <a:pt x="150038" y="4008973"/>
                </a:cubicBezTo>
                <a:lnTo>
                  <a:pt x="0" y="3951332"/>
                </a:lnTo>
                <a:lnTo>
                  <a:pt x="78659" y="3921112"/>
                </a:lnTo>
                <a:cubicBezTo>
                  <a:pt x="894210" y="3567792"/>
                  <a:pt x="1447849" y="2878693"/>
                  <a:pt x="1447849" y="2086469"/>
                </a:cubicBezTo>
                <a:cubicBezTo>
                  <a:pt x="1447849" y="1294246"/>
                  <a:pt x="894210" y="605147"/>
                  <a:pt x="78659" y="251826"/>
                </a:cubicBezTo>
                <a:lnTo>
                  <a:pt x="0" y="221607"/>
                </a:lnTo>
                <a:lnTo>
                  <a:pt x="150038" y="163965"/>
                </a:lnTo>
                <a:cubicBezTo>
                  <a:pt x="463042" y="58384"/>
                  <a:pt x="807172" y="0"/>
                  <a:pt x="1168400" y="0"/>
                </a:cubicBezTo>
                <a:close/>
              </a:path>
            </a:pathLst>
          </a:custGeom>
          <a:solidFill>
            <a:srgbClr val="00B05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82707" tIns="492079" rIns="1184213" bIns="492079" numCol="1" spcCol="1270" anchor="ctr" anchorCtr="0">
            <a:noAutofit/>
          </a:bodyPr>
          <a:lstStyle/>
          <a:p>
            <a:pPr lvl="2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646827" y="3819209"/>
            <a:ext cx="44274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46493" y="3830251"/>
            <a:ext cx="44274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95008" y="3830251"/>
            <a:ext cx="44274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1878" y="2525795"/>
            <a:ext cx="44275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79346" y="2482237"/>
            <a:ext cx="45236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31173" y="5125423"/>
            <a:ext cx="70083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67966" y="2523758"/>
            <a:ext cx="105028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(15)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68437" y="2485532"/>
            <a:ext cx="105028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(13)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49116" y="3170089"/>
            <a:ext cx="5697711" cy="88455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79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with Venn diagram</a:t>
            </a:r>
            <a:br>
              <a:rPr lang="en-US" dirty="0"/>
            </a:br>
            <a:r>
              <a:rPr lang="en-US" dirty="0"/>
              <a:t>(exercise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49228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100 </a:t>
            </a:r>
            <a:r>
              <a:rPr lang="en-US" dirty="0" err="1"/>
              <a:t>Informatica</a:t>
            </a:r>
            <a:r>
              <a:rPr lang="en-US" dirty="0"/>
              <a:t> students in total, studying Analysis (A), Project (P) and Development (D).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49 students passed Analysis exam,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39 students completed Project,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31 students passed Development exam,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9 passed Analysis and Project,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13 passed Analysis and Development,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14 passed Development and Project,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5 managed to complete all three exams.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many students failed all exams?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many students passed Analysis only (but not Project and Dev.)?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many students passed Dev. and Project, but not Analysis?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19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982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160" y="807391"/>
            <a:ext cx="11496878" cy="1400530"/>
          </a:xfrm>
        </p:spPr>
        <p:txBody>
          <a:bodyPr/>
          <a:lstStyle/>
          <a:p>
            <a:r>
              <a:rPr lang="en-US" sz="2800" dirty="0"/>
              <a:t>Overview of this lesson:</a:t>
            </a:r>
            <a:br>
              <a:rPr lang="en-US" dirty="0"/>
            </a:br>
            <a:r>
              <a:rPr lang="en-US" dirty="0"/>
              <a:t>	Problem solving with Venn diagram</a:t>
            </a:r>
            <a:endParaRPr lang="en-US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85827" y="2726784"/>
            <a:ext cx="9985812" cy="2877604"/>
          </a:xfrm>
        </p:spPr>
        <p:txBody>
          <a:bodyPr>
            <a:normAutofit/>
          </a:bodyPr>
          <a:lstStyle/>
          <a:p>
            <a:r>
              <a:rPr lang="en-US" dirty="0"/>
              <a:t>Venn diagram and Boolean algebra,</a:t>
            </a:r>
          </a:p>
          <a:p>
            <a:r>
              <a:rPr lang="en-US" dirty="0"/>
              <a:t>Problem solving with Venn diagram,</a:t>
            </a:r>
          </a:p>
          <a:p>
            <a:r>
              <a:rPr lang="en-US" dirty="0"/>
              <a:t>Categorical proposition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93816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95074" y="2165684"/>
            <a:ext cx="5955631" cy="4006516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with Venn diagram</a:t>
            </a:r>
            <a:br>
              <a:rPr lang="en-US" dirty="0"/>
            </a:br>
            <a:r>
              <a:rPr lang="en-US" dirty="0"/>
              <a:t>(exercise 3 - solution)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28373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20</a:t>
            </a:fld>
            <a:endParaRPr lang="en-US" dirty="0"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5513" y="4034788"/>
            <a:ext cx="44274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1135" y="3711622"/>
            <a:ext cx="44274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5391" y="3711621"/>
            <a:ext cx="44274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48472" y="4814214"/>
            <a:ext cx="44275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0540" y="2114040"/>
            <a:ext cx="52610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6879" y="3645326"/>
            <a:ext cx="44274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69858" y="3645326"/>
            <a:ext cx="508473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52468" y="2087358"/>
            <a:ext cx="47961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96531" y="4681119"/>
            <a:ext cx="70083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21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51200" y="2733689"/>
            <a:ext cx="70083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32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98139" y="4681118"/>
            <a:ext cx="44274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57311" y="5460545"/>
            <a:ext cx="70083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29924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proposition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21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05675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proposition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Categorical proposition</a:t>
            </a:r>
            <a:r>
              <a:rPr lang="en-US" dirty="0"/>
              <a:t> (= categorical statement) is a statement about the </a:t>
            </a:r>
            <a:r>
              <a:rPr lang="en-US" b="1" u="sng" dirty="0"/>
              <a:t>relationship</a:t>
            </a:r>
            <a:r>
              <a:rPr lang="en-US" dirty="0"/>
              <a:t> between </a:t>
            </a:r>
            <a:r>
              <a:rPr lang="en-US" b="1" dirty="0"/>
              <a:t>categories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C000"/>
                </a:solidFill>
              </a:rPr>
              <a:t>categorical proposition states</a:t>
            </a:r>
            <a:r>
              <a:rPr lang="en-US" dirty="0"/>
              <a:t>: whether one category is:</a:t>
            </a:r>
          </a:p>
          <a:p>
            <a:pPr lvl="1"/>
            <a:r>
              <a:rPr lang="en-US" b="1" u="sng" dirty="0"/>
              <a:t>fully contained</a:t>
            </a:r>
            <a:r>
              <a:rPr lang="en-US" dirty="0"/>
              <a:t> in another category,</a:t>
            </a:r>
          </a:p>
          <a:p>
            <a:pPr lvl="1"/>
            <a:r>
              <a:rPr lang="en-US" b="1" u="sng" dirty="0"/>
              <a:t>partially contained</a:t>
            </a:r>
            <a:r>
              <a:rPr lang="en-US" dirty="0"/>
              <a:t> within another category,</a:t>
            </a:r>
          </a:p>
          <a:p>
            <a:pPr lvl="1"/>
            <a:r>
              <a:rPr lang="en-US" b="1" u="sng" dirty="0"/>
              <a:t>completely separate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/>
              <a:t>teachers</a:t>
            </a:r>
            <a:r>
              <a:rPr lang="en-US" dirty="0"/>
              <a:t> are </a:t>
            </a:r>
            <a:r>
              <a:rPr lang="en-US" b="1" dirty="0"/>
              <a:t>programmers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Some</a:t>
            </a:r>
            <a:r>
              <a:rPr lang="en-US" b="1" dirty="0"/>
              <a:t> teachers</a:t>
            </a:r>
            <a:r>
              <a:rPr lang="en-US" dirty="0"/>
              <a:t> are </a:t>
            </a:r>
            <a:r>
              <a:rPr lang="en-US" b="1" dirty="0"/>
              <a:t>friendly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No</a:t>
            </a:r>
            <a:r>
              <a:rPr lang="en-US" b="1" dirty="0"/>
              <a:t> teacher</a:t>
            </a:r>
            <a:r>
              <a:rPr lang="en-US" dirty="0"/>
              <a:t> is a </a:t>
            </a:r>
            <a:r>
              <a:rPr lang="en-US" b="1" dirty="0"/>
              <a:t>millionaire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22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14748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proposition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Propositions may have </a:t>
            </a:r>
            <a:r>
              <a:rPr lang="en-US" b="1" dirty="0"/>
              <a:t>quality</a:t>
            </a:r>
            <a:r>
              <a:rPr lang="en-US" dirty="0"/>
              <a:t> and </a:t>
            </a:r>
            <a:r>
              <a:rPr lang="en-US" b="1" dirty="0"/>
              <a:t>quantity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Quality: </a:t>
            </a:r>
            <a:r>
              <a:rPr lang="en-US" u="sng" dirty="0"/>
              <a:t>affirmative</a:t>
            </a:r>
            <a:r>
              <a:rPr lang="en-US" dirty="0"/>
              <a:t> or </a:t>
            </a:r>
            <a:r>
              <a:rPr lang="en-US" u="sng" dirty="0"/>
              <a:t>negative</a:t>
            </a:r>
          </a:p>
          <a:p>
            <a:pPr lvl="1"/>
            <a:r>
              <a:rPr lang="en-US" dirty="0"/>
              <a:t>Quantity: particular (</a:t>
            </a:r>
            <a:r>
              <a:rPr lang="en-US" i="1" u="sng" dirty="0"/>
              <a:t>some</a:t>
            </a:r>
            <a:r>
              <a:rPr lang="en-US" dirty="0"/>
              <a:t>), universal (</a:t>
            </a:r>
            <a:r>
              <a:rPr lang="en-US" i="1" u="sng" dirty="0"/>
              <a:t>all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first term</a:t>
            </a:r>
            <a:r>
              <a:rPr lang="en-US" dirty="0"/>
              <a:t> in the proposition is the </a:t>
            </a:r>
            <a:r>
              <a:rPr lang="en-US" b="1" dirty="0"/>
              <a:t>subject</a:t>
            </a:r>
            <a:r>
              <a:rPr lang="en-US" dirty="0"/>
              <a:t> (typically labeled as S).</a:t>
            </a:r>
          </a:p>
          <a:p>
            <a:r>
              <a:rPr lang="en-US" dirty="0"/>
              <a:t>The </a:t>
            </a:r>
            <a:r>
              <a:rPr lang="en-US" u="sng" dirty="0"/>
              <a:t>second term</a:t>
            </a:r>
            <a:r>
              <a:rPr lang="en-US" dirty="0"/>
              <a:t> in the proposition is the </a:t>
            </a:r>
            <a:r>
              <a:rPr lang="en-US" b="1" dirty="0"/>
              <a:t>predicate</a:t>
            </a:r>
            <a:r>
              <a:rPr lang="en-US" dirty="0"/>
              <a:t> (typically P).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i="1" dirty="0"/>
              <a:t>“Some dogs are friendly”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S: dogs</a:t>
            </a:r>
          </a:p>
          <a:p>
            <a:pPr lvl="1"/>
            <a:r>
              <a:rPr lang="en-US" dirty="0"/>
              <a:t>P: friendly</a:t>
            </a:r>
          </a:p>
          <a:p>
            <a:pPr lvl="1"/>
            <a:r>
              <a:rPr lang="en-US" b="1" dirty="0"/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/>
              <a:t>are</a:t>
            </a: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</a:rPr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23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4983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proposition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98" y="1985725"/>
            <a:ext cx="3301272" cy="396152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Aristotle (384 – 322 BC) identified </a:t>
            </a:r>
            <a:r>
              <a:rPr lang="en-US" b="1" dirty="0"/>
              <a:t>four</a:t>
            </a:r>
            <a:r>
              <a:rPr lang="en-US" dirty="0"/>
              <a:t> primary </a:t>
            </a:r>
            <a:r>
              <a:rPr lang="en-US" b="1" u="sng" dirty="0"/>
              <a:t>distinct</a:t>
            </a:r>
            <a:r>
              <a:rPr lang="en-US" b="1" dirty="0"/>
              <a:t> types</a:t>
            </a:r>
            <a:r>
              <a:rPr lang="en-US" dirty="0"/>
              <a:t> of </a:t>
            </a:r>
            <a:r>
              <a:rPr lang="en-US" b="1" dirty="0">
                <a:solidFill>
                  <a:srgbClr val="FFC000"/>
                </a:solidFill>
              </a:rPr>
              <a:t>categorical proposition</a:t>
            </a:r>
            <a:r>
              <a:rPr lang="en-US" dirty="0"/>
              <a:t>.</a:t>
            </a:r>
          </a:p>
          <a:p>
            <a:r>
              <a:rPr lang="en-US" dirty="0"/>
              <a:t>He gave them the standard forms now referred to A, E, I, O.</a:t>
            </a:r>
          </a:p>
          <a:p>
            <a:endParaRPr lang="en-US" dirty="0"/>
          </a:p>
          <a:p>
            <a:r>
              <a:rPr lang="en-US" dirty="0"/>
              <a:t>A: 	All S are P.</a:t>
            </a:r>
          </a:p>
          <a:p>
            <a:r>
              <a:rPr lang="en-US" dirty="0"/>
              <a:t>E:	No S are P.</a:t>
            </a:r>
          </a:p>
          <a:p>
            <a:r>
              <a:rPr lang="en-US" dirty="0"/>
              <a:t>I:	Some S are P.</a:t>
            </a:r>
          </a:p>
          <a:p>
            <a:r>
              <a:rPr lang="en-US" dirty="0"/>
              <a:t>O:	Some S are not 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24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44865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sentences can be translated into standard form.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25</a:t>
            </a:fld>
            <a:endParaRPr lang="en-US" dirty="0">
              <a:uFillTx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014D23E-9D13-AC47-8A7D-81ED3F858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80982"/>
              </p:ext>
            </p:extLst>
          </p:nvPr>
        </p:nvGraphicFramePr>
        <p:xfrm>
          <a:off x="1512582" y="2922539"/>
          <a:ext cx="81280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2800">
                  <a:extLst>
                    <a:ext uri="{9D8B030D-6E8A-4147-A177-3AD203B41FA5}">
                      <a16:colId xmlns:a16="http://schemas.microsoft.com/office/drawing/2014/main" val="44452465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08092625"/>
                    </a:ext>
                  </a:extLst>
                </a:gridCol>
                <a:gridCol w="4059382">
                  <a:extLst>
                    <a:ext uri="{9D8B030D-6E8A-4147-A177-3AD203B41FA5}">
                      <a16:colId xmlns:a16="http://schemas.microsoft.com/office/drawing/2014/main" val="172032710"/>
                    </a:ext>
                  </a:extLst>
                </a:gridCol>
                <a:gridCol w="1979018">
                  <a:extLst>
                    <a:ext uri="{9D8B030D-6E8A-4147-A177-3AD203B41FA5}">
                      <a16:colId xmlns:a16="http://schemas.microsoft.com/office/drawing/2014/main" val="274688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Sentence (example)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Standard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51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b="1" i="1" dirty="0">
                          <a:solidFill>
                            <a:srgbClr val="FFC000"/>
                          </a:solidFill>
                        </a:rPr>
                        <a:t>A</a:t>
                      </a:r>
                      <a:r>
                        <a:rPr lang="en-NL" i="1" dirty="0"/>
                        <a:t>ffirmo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“All cats have tail.”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u="sng" dirty="0"/>
                        <a:t>All</a:t>
                      </a:r>
                      <a:r>
                        <a:rPr lang="en-GB" dirty="0"/>
                        <a:t> </a:t>
                      </a:r>
                      <a:r>
                        <a:rPr lang="en-GB" b="1" dirty="0">
                          <a:solidFill>
                            <a:srgbClr val="00B0F0"/>
                          </a:solidFill>
                        </a:rPr>
                        <a:t>S</a:t>
                      </a:r>
                      <a:r>
                        <a:rPr lang="en-GB" dirty="0"/>
                        <a:t> is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GB" dirty="0"/>
                        <a:t>.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63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i="1" dirty="0"/>
                        <a:t>n</a:t>
                      </a:r>
                      <a:r>
                        <a:rPr lang="en-NL" b="1" i="1" dirty="0">
                          <a:solidFill>
                            <a:srgbClr val="FFC000"/>
                          </a:solidFill>
                        </a:rPr>
                        <a:t>E</a:t>
                      </a:r>
                      <a:r>
                        <a:rPr lang="en-NL" i="1" dirty="0"/>
                        <a:t>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“No human has wings.”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sng" dirty="0"/>
                        <a:t>No</a:t>
                      </a:r>
                      <a:r>
                        <a:rPr lang="en-GB" dirty="0"/>
                        <a:t> </a:t>
                      </a:r>
                      <a:r>
                        <a:rPr lang="en-GB" b="1" dirty="0">
                          <a:solidFill>
                            <a:srgbClr val="00B0F0"/>
                          </a:solidFill>
                        </a:rPr>
                        <a:t>S</a:t>
                      </a:r>
                      <a:r>
                        <a:rPr lang="en-GB" dirty="0"/>
                        <a:t> is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GB" dirty="0"/>
                        <a:t>.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63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i="1" dirty="0"/>
                        <a:t>aff</a:t>
                      </a:r>
                      <a:r>
                        <a:rPr lang="en-NL" b="1" i="1" dirty="0">
                          <a:solidFill>
                            <a:srgbClr val="FFC000"/>
                          </a:solidFill>
                        </a:rPr>
                        <a:t>I</a:t>
                      </a:r>
                      <a:r>
                        <a:rPr lang="en-NL" i="1" dirty="0"/>
                        <a:t>rmo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“Some dogs are friendly.”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sng" dirty="0"/>
                        <a:t>Some</a:t>
                      </a:r>
                      <a:r>
                        <a:rPr lang="en-GB" dirty="0"/>
                        <a:t> </a:t>
                      </a:r>
                      <a:r>
                        <a:rPr lang="en-GB" b="1" dirty="0">
                          <a:solidFill>
                            <a:srgbClr val="00B0F0"/>
                          </a:solidFill>
                        </a:rPr>
                        <a:t>S</a:t>
                      </a:r>
                      <a:r>
                        <a:rPr lang="en-GB" dirty="0"/>
                        <a:t> is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GB" dirty="0"/>
                        <a:t>.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1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i="1" dirty="0"/>
                        <a:t>neg</a:t>
                      </a:r>
                      <a:r>
                        <a:rPr lang="en-NL" b="1" i="1" dirty="0">
                          <a:solidFill>
                            <a:srgbClr val="FFC000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“Some teachers are not gamers.”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sng" dirty="0"/>
                        <a:t>Some</a:t>
                      </a:r>
                      <a:r>
                        <a:rPr lang="en-GB" dirty="0"/>
                        <a:t> </a:t>
                      </a:r>
                      <a:r>
                        <a:rPr lang="en-GB" b="1" dirty="0">
                          <a:solidFill>
                            <a:srgbClr val="00B0F0"/>
                          </a:solidFill>
                        </a:rPr>
                        <a:t>S</a:t>
                      </a:r>
                      <a:r>
                        <a:rPr lang="en-GB" dirty="0"/>
                        <a:t> is </a:t>
                      </a:r>
                      <a:r>
                        <a:rPr lang="en-GB" u="sng" dirty="0"/>
                        <a:t>not</a:t>
                      </a:r>
                      <a:r>
                        <a:rPr lang="en-GB" dirty="0"/>
                        <a:t>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GB" dirty="0"/>
                        <a:t>.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991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791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form has its quantity and quality.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26</a:t>
            </a:fld>
            <a:endParaRPr lang="en-US" dirty="0">
              <a:uFillTx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014D23E-9D13-AC47-8A7D-81ED3F858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50631"/>
              </p:ext>
            </p:extLst>
          </p:nvPr>
        </p:nvGraphicFramePr>
        <p:xfrm>
          <a:off x="1512582" y="2922539"/>
          <a:ext cx="81280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2800">
                  <a:extLst>
                    <a:ext uri="{9D8B030D-6E8A-4147-A177-3AD203B41FA5}">
                      <a16:colId xmlns:a16="http://schemas.microsoft.com/office/drawing/2014/main" val="444524653"/>
                    </a:ext>
                  </a:extLst>
                </a:gridCol>
                <a:gridCol w="2881745">
                  <a:extLst>
                    <a:ext uri="{9D8B030D-6E8A-4147-A177-3AD203B41FA5}">
                      <a16:colId xmlns:a16="http://schemas.microsoft.com/office/drawing/2014/main" val="2308092625"/>
                    </a:ext>
                  </a:extLst>
                </a:gridCol>
                <a:gridCol w="2119746">
                  <a:extLst>
                    <a:ext uri="{9D8B030D-6E8A-4147-A177-3AD203B41FA5}">
                      <a16:colId xmlns:a16="http://schemas.microsoft.com/office/drawing/2014/main" val="172032710"/>
                    </a:ext>
                  </a:extLst>
                </a:gridCol>
                <a:gridCol w="2103709">
                  <a:extLst>
                    <a:ext uri="{9D8B030D-6E8A-4147-A177-3AD203B41FA5}">
                      <a16:colId xmlns:a16="http://schemas.microsoft.com/office/drawing/2014/main" val="274688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Standard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Quality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51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u="sng" dirty="0"/>
                        <a:t>All</a:t>
                      </a:r>
                      <a:r>
                        <a:rPr lang="en-GB" dirty="0"/>
                        <a:t> </a:t>
                      </a:r>
                      <a:r>
                        <a:rPr lang="en-GB" b="1" dirty="0">
                          <a:solidFill>
                            <a:srgbClr val="00B0F0"/>
                          </a:solidFill>
                        </a:rPr>
                        <a:t>S</a:t>
                      </a:r>
                      <a:r>
                        <a:rPr lang="en-GB" dirty="0"/>
                        <a:t> is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GB" dirty="0"/>
                        <a:t>.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universal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affirmative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63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sng" dirty="0"/>
                        <a:t>No</a:t>
                      </a:r>
                      <a:r>
                        <a:rPr lang="en-GB" dirty="0"/>
                        <a:t> </a:t>
                      </a:r>
                      <a:r>
                        <a:rPr lang="en-GB" b="1" dirty="0">
                          <a:solidFill>
                            <a:srgbClr val="00B0F0"/>
                          </a:solidFill>
                        </a:rPr>
                        <a:t>S</a:t>
                      </a:r>
                      <a:r>
                        <a:rPr lang="en-GB" dirty="0"/>
                        <a:t> is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GB" dirty="0"/>
                        <a:t>.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universal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63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sng" dirty="0"/>
                        <a:t>Some</a:t>
                      </a:r>
                      <a:r>
                        <a:rPr lang="en-GB" dirty="0"/>
                        <a:t> </a:t>
                      </a:r>
                      <a:r>
                        <a:rPr lang="en-GB" b="1" dirty="0">
                          <a:solidFill>
                            <a:srgbClr val="00B0F0"/>
                          </a:solidFill>
                        </a:rPr>
                        <a:t>S</a:t>
                      </a:r>
                      <a:r>
                        <a:rPr lang="en-GB" dirty="0"/>
                        <a:t> is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GB" dirty="0"/>
                        <a:t>.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particular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/>
                        <a:t>affirmative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1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sng" dirty="0"/>
                        <a:t>Some</a:t>
                      </a:r>
                      <a:r>
                        <a:rPr lang="en-GB" dirty="0"/>
                        <a:t> </a:t>
                      </a:r>
                      <a:r>
                        <a:rPr lang="en-GB" b="1" dirty="0">
                          <a:solidFill>
                            <a:srgbClr val="00B0F0"/>
                          </a:solidFill>
                        </a:rPr>
                        <a:t>S</a:t>
                      </a:r>
                      <a:r>
                        <a:rPr lang="en-GB" dirty="0"/>
                        <a:t> is </a:t>
                      </a:r>
                      <a:r>
                        <a:rPr lang="en-GB" u="sng" dirty="0"/>
                        <a:t>not</a:t>
                      </a:r>
                      <a:r>
                        <a:rPr lang="en-GB" dirty="0"/>
                        <a:t> 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GB" dirty="0"/>
                        <a:t>.</a:t>
                      </a:r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dirty="0"/>
                        <a:t>particular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991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254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AD3D-D678-5B49-A1AC-F02DCEE8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Representing categorical proposition with Venn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EEAA-0AF5-8645-96EF-218043BC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Venn diagram are very effective to represent categorical propositions. Two rules apply: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shading</a:t>
            </a:r>
            <a:r>
              <a:rPr lang="en-US" dirty="0"/>
              <a:t> a </a:t>
            </a:r>
            <a:r>
              <a:rPr lang="en-US" b="1" dirty="0"/>
              <a:t>region</a:t>
            </a:r>
            <a:r>
              <a:rPr lang="en-US" dirty="0"/>
              <a:t> indicates that that region is </a:t>
            </a:r>
            <a:r>
              <a:rPr lang="en-US" b="1" dirty="0"/>
              <a:t>empty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</a:t>
            </a:r>
            <a:r>
              <a:rPr lang="en-NL" dirty="0"/>
              <a:t>lacing and an </a:t>
            </a:r>
            <a:r>
              <a:rPr lang="en-NL" b="1" dirty="0">
                <a:solidFill>
                  <a:srgbClr val="FFC000"/>
                </a:solidFill>
              </a:rPr>
              <a:t>X</a:t>
            </a:r>
            <a:r>
              <a:rPr lang="en-NL" dirty="0"/>
              <a:t> in a </a:t>
            </a:r>
            <a:r>
              <a:rPr lang="en-NL" b="1" dirty="0"/>
              <a:t>region</a:t>
            </a:r>
            <a:r>
              <a:rPr lang="en-NL" dirty="0"/>
              <a:t> indicates it is </a:t>
            </a:r>
            <a:r>
              <a:rPr lang="en-NL" b="1" dirty="0"/>
              <a:t>not empty</a:t>
            </a:r>
            <a:r>
              <a:rPr lang="en-NL" dirty="0"/>
              <a:t> (some)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03F23-610A-5244-A35E-A9E6B3E1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27</a:t>
            </a:fld>
            <a:endParaRPr lang="en-US" dirty="0">
              <a:uFillTx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EF35A3-7DF9-1045-9EAE-F8FA5AAB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47" y="3171825"/>
            <a:ext cx="2338388" cy="13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9EB4B5-5C7D-5A45-98F1-961AB7D5D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47" y="4972344"/>
            <a:ext cx="2338388" cy="137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782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3758-1BEC-F74E-9B6D-7D1C9F93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Representing categorical proposition with Venn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DFC8-DCD7-B24B-9D1D-6497BD3970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A:	</a:t>
            </a:r>
            <a:r>
              <a:rPr lang="en-US" b="1" u="sng" dirty="0"/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S</a:t>
            </a:r>
            <a:r>
              <a:rPr lang="en-US" dirty="0"/>
              <a:t> are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.</a:t>
            </a:r>
            <a:endParaRPr lang="en-NL" dirty="0"/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r>
              <a:rPr lang="en-NL" dirty="0"/>
              <a:t>I:	</a:t>
            </a:r>
            <a:r>
              <a:rPr lang="en-GB" u="sng" dirty="0"/>
              <a:t>Some</a:t>
            </a:r>
            <a:r>
              <a:rPr lang="en-GB" dirty="0"/>
              <a:t> </a:t>
            </a:r>
            <a:r>
              <a:rPr lang="en-GB" b="1" dirty="0">
                <a:solidFill>
                  <a:srgbClr val="00B0F0"/>
                </a:solidFill>
              </a:rPr>
              <a:t>S</a:t>
            </a:r>
            <a:r>
              <a:rPr lang="en-GB" dirty="0"/>
              <a:t> is </a:t>
            </a:r>
            <a:r>
              <a:rPr lang="en-GB" b="1" dirty="0">
                <a:solidFill>
                  <a:srgbClr val="FF0000"/>
                </a:solidFill>
              </a:rPr>
              <a:t>P</a:t>
            </a:r>
            <a:r>
              <a:rPr lang="en-GB" dirty="0"/>
              <a:t>.</a:t>
            </a:r>
            <a:endParaRPr lang="en-NL" dirty="0"/>
          </a:p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285B3-6B33-2944-9E4C-B543A9AE5B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E:	</a:t>
            </a:r>
            <a:r>
              <a:rPr lang="en-GB" u="sng" dirty="0"/>
              <a:t>No</a:t>
            </a:r>
            <a:r>
              <a:rPr lang="en-GB" dirty="0"/>
              <a:t> </a:t>
            </a:r>
            <a:r>
              <a:rPr lang="en-GB" b="1" dirty="0">
                <a:solidFill>
                  <a:srgbClr val="00B0F0"/>
                </a:solidFill>
              </a:rPr>
              <a:t>S</a:t>
            </a:r>
            <a:r>
              <a:rPr lang="en-GB" dirty="0"/>
              <a:t> is </a:t>
            </a:r>
            <a:r>
              <a:rPr lang="en-GB" b="1" dirty="0">
                <a:solidFill>
                  <a:srgbClr val="FF0000"/>
                </a:solidFill>
              </a:rPr>
              <a:t>P</a:t>
            </a:r>
            <a:r>
              <a:rPr lang="en-GB" dirty="0"/>
              <a:t>.</a:t>
            </a:r>
            <a:endParaRPr lang="en-NL" dirty="0"/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r>
              <a:rPr lang="en-NL" dirty="0"/>
              <a:t>O:	</a:t>
            </a:r>
            <a:r>
              <a:rPr lang="en-GB" u="sng" dirty="0"/>
              <a:t>Some</a:t>
            </a:r>
            <a:r>
              <a:rPr lang="en-GB" dirty="0"/>
              <a:t> </a:t>
            </a:r>
            <a:r>
              <a:rPr lang="en-GB" b="1" dirty="0">
                <a:solidFill>
                  <a:srgbClr val="00B0F0"/>
                </a:solidFill>
              </a:rPr>
              <a:t>S</a:t>
            </a:r>
            <a:r>
              <a:rPr lang="en-GB" dirty="0"/>
              <a:t> is </a:t>
            </a:r>
            <a:r>
              <a:rPr lang="en-GB" u="sng" dirty="0"/>
              <a:t>not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P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D070A-3BD8-8949-9DE2-98D00AEE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28</a:t>
            </a:fld>
            <a:endParaRPr lang="en-US" dirty="0">
              <a:uFillTx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67B345B-89F9-1F43-B2CA-47B396F5F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16" y="2744594"/>
            <a:ext cx="2338388" cy="13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94B95707-DB60-1742-BCE3-90A62A8AE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76" y="4956457"/>
            <a:ext cx="2338388" cy="137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271ABCC-7D0F-404F-99BB-B75B7A7F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76" y="2744594"/>
            <a:ext cx="2338388" cy="13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2A22D66-2DE5-9140-8E82-5B1A1265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988" y="4956457"/>
            <a:ext cx="2352043" cy="13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947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1B76B51-D7D3-1F40-BBDA-F7A30B15B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1387" y="44387"/>
            <a:ext cx="5229225" cy="676922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63CDD-16CE-3949-BB0D-FC9F100B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02111984F565}" type="slidenum">
              <a:rPr lang="en-US" smtClean="0">
                <a:uFillTx/>
              </a:rPr>
              <a:pPr>
                <a:spcAft>
                  <a:spcPts val="600"/>
                </a:spcAft>
              </a:pPr>
              <a:t>29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6716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160" y="807391"/>
            <a:ext cx="11496878" cy="1400530"/>
          </a:xfrm>
          <a:noFill/>
        </p:spPr>
        <p:txBody>
          <a:bodyPr/>
          <a:lstStyle/>
          <a:p>
            <a:r>
              <a:rPr lang="en-US" sz="2800" dirty="0"/>
              <a:t>Overview of this lesson:</a:t>
            </a:r>
            <a:br>
              <a:rPr lang="en-US" dirty="0"/>
            </a:br>
            <a:r>
              <a:rPr lang="en-US" dirty="0"/>
              <a:t>	Problem solving with Venn diagram</a:t>
            </a:r>
            <a:endParaRPr lang="en-US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85827" y="2726783"/>
            <a:ext cx="9985812" cy="3216817"/>
          </a:xfrm>
        </p:spPr>
        <p:txBody>
          <a:bodyPr>
            <a:normAutofit/>
          </a:bodyPr>
          <a:lstStyle/>
          <a:p>
            <a:r>
              <a:rPr lang="en-US" dirty="0"/>
              <a:t>Learning objectives:</a:t>
            </a:r>
          </a:p>
          <a:p>
            <a:pPr lvl="1"/>
            <a:r>
              <a:rPr lang="en-US" dirty="0"/>
              <a:t>Learn how to represent Boolean algebra relations and categorical propositions with Venn diagram.</a:t>
            </a:r>
          </a:p>
          <a:p>
            <a:pPr lvl="1"/>
            <a:r>
              <a:rPr lang="en-US" dirty="0"/>
              <a:t>Learn how to use Venn diagram for proving validity of syllogisms.</a:t>
            </a:r>
          </a:p>
          <a:p>
            <a:pPr lvl="1"/>
            <a:endParaRPr lang="en-US" dirty="0"/>
          </a:p>
          <a:p>
            <a:r>
              <a:rPr lang="en-US" dirty="0"/>
              <a:t>At the end of the lesson a student should be able to:</a:t>
            </a:r>
          </a:p>
          <a:p>
            <a:pPr lvl="1"/>
            <a:r>
              <a:rPr lang="en-US" dirty="0"/>
              <a:t>Apply Venn diagram in problem solving.</a:t>
            </a:r>
          </a:p>
          <a:p>
            <a:pPr lvl="1"/>
            <a:r>
              <a:rPr lang="en-US" dirty="0"/>
              <a:t>Determine the validity of syllogism using Venn diagram.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52379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syllogism with Venn diagram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30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205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F2FC-9440-F948-B6E6-75CC0E27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Represent syllogism with Venn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EEBD-B0FB-134B-B94E-9BE70DC1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With </a:t>
            </a:r>
            <a:r>
              <a:rPr lang="en-GB" b="1" dirty="0"/>
              <a:t>Venn diagram</a:t>
            </a:r>
            <a:r>
              <a:rPr lang="en-GB" dirty="0"/>
              <a:t> we can </a:t>
            </a:r>
            <a:r>
              <a:rPr lang="en-GB" b="1" dirty="0"/>
              <a:t>visualize</a:t>
            </a:r>
            <a:r>
              <a:rPr lang="en-GB" dirty="0"/>
              <a:t> </a:t>
            </a:r>
            <a:r>
              <a:rPr lang="en-GB" b="1" u="sng" dirty="0"/>
              <a:t>logical relationships</a:t>
            </a:r>
            <a:r>
              <a:rPr lang="en-GB" dirty="0"/>
              <a:t> between a </a:t>
            </a:r>
            <a:r>
              <a:rPr lang="en-GB" b="1" dirty="0"/>
              <a:t>subject</a:t>
            </a:r>
            <a:r>
              <a:rPr lang="en-GB" dirty="0"/>
              <a:t> and a </a:t>
            </a:r>
            <a:r>
              <a:rPr lang="en-GB" b="1" dirty="0"/>
              <a:t>predicate</a:t>
            </a:r>
            <a:r>
              <a:rPr lang="en-GB" dirty="0"/>
              <a:t> in a </a:t>
            </a:r>
            <a:r>
              <a:rPr lang="en-GB" u="sng" dirty="0"/>
              <a:t>categorical</a:t>
            </a:r>
            <a:r>
              <a:rPr lang="en-GB" dirty="0"/>
              <a:t> claim.</a:t>
            </a:r>
            <a:endParaRPr lang="en-NL" dirty="0"/>
          </a:p>
          <a:p>
            <a:endParaRPr lang="en-NL" dirty="0"/>
          </a:p>
          <a:p>
            <a:r>
              <a:rPr lang="en-NL" dirty="0"/>
              <a:t>Steps: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NL" dirty="0"/>
              <a:t>Draw Venn diagram to represent all terms.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NL" dirty="0"/>
              <a:t>Shade or mark with an X the appropriate areas according to the categorical claims in the premises.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NL" dirty="0"/>
              <a:t>Assert if the conclusion is contained within the appropriate area.</a:t>
            </a:r>
          </a:p>
          <a:p>
            <a:endParaRPr lang="en-NL" dirty="0"/>
          </a:p>
          <a:p>
            <a:pPr lvl="1"/>
            <a:r>
              <a:rPr lang="en-NL" dirty="0"/>
              <a:t>IF the </a:t>
            </a:r>
            <a:r>
              <a:rPr lang="en-NL" b="1" u="sng" dirty="0"/>
              <a:t>conclusion is contained</a:t>
            </a:r>
            <a:r>
              <a:rPr lang="en-NL" dirty="0"/>
              <a:t> within the appropriate area and </a:t>
            </a:r>
            <a:r>
              <a:rPr lang="en-NL" b="1" u="sng" dirty="0"/>
              <a:t>doesn’t require adding additional information</a:t>
            </a:r>
            <a:r>
              <a:rPr lang="en-NL" dirty="0"/>
              <a:t> </a:t>
            </a:r>
            <a:r>
              <a:rPr lang="en-NL" dirty="0">
                <a:sym typeface="Wingdings" pitchFamily="2" charset="2"/>
              </a:rPr>
              <a:t> conclusion is </a:t>
            </a:r>
            <a:r>
              <a:rPr lang="en-NL" b="1" dirty="0">
                <a:solidFill>
                  <a:srgbClr val="FFC000"/>
                </a:solidFill>
                <a:sym typeface="Wingdings" pitchFamily="2" charset="2"/>
              </a:rPr>
              <a:t>valid</a:t>
            </a:r>
            <a:r>
              <a:rPr lang="en-NL" dirty="0">
                <a:sym typeface="Wingdings" pitchFamily="2" charset="2"/>
              </a:rPr>
              <a:t>,</a:t>
            </a:r>
          </a:p>
          <a:p>
            <a:pPr lvl="1"/>
            <a:r>
              <a:rPr lang="en-NL" dirty="0"/>
              <a:t>ELSE the conclusion is </a:t>
            </a:r>
            <a:r>
              <a:rPr lang="en-NL" b="1" dirty="0">
                <a:solidFill>
                  <a:srgbClr val="FFC000"/>
                </a:solidFill>
              </a:rPr>
              <a:t>invalid</a:t>
            </a:r>
            <a:r>
              <a:rPr lang="en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5729B-1504-0348-A5F2-6D05A2B6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31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74606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20A7-DC64-A34B-AA78-67C32585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Syllogism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8D3F-43DC-1B4A-8699-D37AFA91FC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All teachers are human.</a:t>
            </a:r>
          </a:p>
          <a:p>
            <a:pPr marL="0" indent="0">
              <a:buNone/>
            </a:pPr>
            <a:r>
              <a:rPr lang="en-NL" dirty="0"/>
              <a:t>No humans are perfect.</a:t>
            </a:r>
          </a:p>
          <a:p>
            <a:pPr marL="0" indent="0">
              <a:buNone/>
            </a:pPr>
            <a:r>
              <a:rPr lang="en-NL" dirty="0"/>
              <a:t>Therefore, no teachers are perfect.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The conclusion is </a:t>
            </a:r>
            <a:r>
              <a:rPr lang="en-NL" b="1" dirty="0">
                <a:solidFill>
                  <a:srgbClr val="FFC000"/>
                </a:solidFill>
              </a:rPr>
              <a:t>VALID</a:t>
            </a:r>
            <a:r>
              <a:rPr lang="en-NL" dirty="0"/>
              <a:t>.</a:t>
            </a:r>
          </a:p>
          <a:p>
            <a:pPr marL="0" indent="0">
              <a:buNone/>
            </a:pPr>
            <a:r>
              <a:rPr lang="en-NL" dirty="0"/>
              <a:t>(there is no T in P)</a:t>
            </a:r>
            <a:endParaRPr lang="en-NL" b="1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5C11-FAC4-7343-9CAD-B007E8E4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32</a:t>
            </a:fld>
            <a:endParaRPr lang="en-US" dirty="0">
              <a:uFillTx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035CC19-B645-544F-9678-4E72B2F32405}"/>
              </a:ext>
            </a:extLst>
          </p:cNvPr>
          <p:cNvSpPr/>
          <p:nvPr/>
        </p:nvSpPr>
        <p:spPr>
          <a:xfrm>
            <a:off x="6514641" y="3419951"/>
            <a:ext cx="1461814" cy="1313151"/>
          </a:xfrm>
          <a:custGeom>
            <a:avLst/>
            <a:gdLst>
              <a:gd name="connsiteX0" fmla="*/ 553032 w 1461814"/>
              <a:gd name="connsiteY0" fmla="*/ 0 h 1313151"/>
              <a:gd name="connsiteX1" fmla="*/ 1373414 w 1461814"/>
              <a:gd name="connsiteY1" fmla="*/ 242205 h 1313151"/>
              <a:gd name="connsiteX2" fmla="*/ 1461814 w 1461814"/>
              <a:gd name="connsiteY2" fmla="*/ 306097 h 1313151"/>
              <a:gd name="connsiteX3" fmla="*/ 1437256 w 1461814"/>
              <a:gd name="connsiteY3" fmla="*/ 323847 h 1313151"/>
              <a:gd name="connsiteX4" fmla="*/ 910870 w 1461814"/>
              <a:gd name="connsiteY4" fmla="*/ 1273192 h 1313151"/>
              <a:gd name="connsiteX5" fmla="*/ 908782 w 1461814"/>
              <a:gd name="connsiteY5" fmla="*/ 1313151 h 1313151"/>
              <a:gd name="connsiteX6" fmla="*/ 890674 w 1461814"/>
              <a:gd name="connsiteY6" fmla="*/ 1306745 h 1313151"/>
              <a:gd name="connsiteX7" fmla="*/ 2088 w 1461814"/>
              <a:gd name="connsiteY7" fmla="*/ 145003 h 1313151"/>
              <a:gd name="connsiteX8" fmla="*/ 0 w 1461814"/>
              <a:gd name="connsiteY8" fmla="*/ 105043 h 1313151"/>
              <a:gd name="connsiteX9" fmla="*/ 116701 w 1461814"/>
              <a:gd name="connsiteY9" fmla="*/ 63759 h 1313151"/>
              <a:gd name="connsiteX10" fmla="*/ 553032 w 1461814"/>
              <a:gd name="connsiteY10" fmla="*/ 0 h 1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1814" h="1313151">
                <a:moveTo>
                  <a:pt x="553032" y="0"/>
                </a:moveTo>
                <a:cubicBezTo>
                  <a:pt x="856920" y="0"/>
                  <a:pt x="1139232" y="89290"/>
                  <a:pt x="1373414" y="242205"/>
                </a:cubicBezTo>
                <a:lnTo>
                  <a:pt x="1461814" y="306097"/>
                </a:lnTo>
                <a:lnTo>
                  <a:pt x="1437256" y="323847"/>
                </a:lnTo>
                <a:cubicBezTo>
                  <a:pt x="1147386" y="555062"/>
                  <a:pt x="950945" y="891788"/>
                  <a:pt x="910870" y="1273192"/>
                </a:cubicBezTo>
                <a:lnTo>
                  <a:pt x="908782" y="1313151"/>
                </a:lnTo>
                <a:lnTo>
                  <a:pt x="890674" y="1306745"/>
                </a:lnTo>
                <a:cubicBezTo>
                  <a:pt x="407924" y="1109393"/>
                  <a:pt x="57191" y="669433"/>
                  <a:pt x="2088" y="145003"/>
                </a:cubicBezTo>
                <a:lnTo>
                  <a:pt x="0" y="105043"/>
                </a:lnTo>
                <a:lnTo>
                  <a:pt x="116701" y="63759"/>
                </a:lnTo>
                <a:cubicBezTo>
                  <a:pt x="254538" y="22322"/>
                  <a:pt x="401088" y="0"/>
                  <a:pt x="553032" y="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4768F9F-365C-7641-BFF0-3F1986B27112}"/>
              </a:ext>
            </a:extLst>
          </p:cNvPr>
          <p:cNvSpPr/>
          <p:nvPr/>
        </p:nvSpPr>
        <p:spPr>
          <a:xfrm>
            <a:off x="7976455" y="3419951"/>
            <a:ext cx="1461815" cy="1313152"/>
          </a:xfrm>
          <a:custGeom>
            <a:avLst/>
            <a:gdLst>
              <a:gd name="connsiteX0" fmla="*/ 908783 w 1461815"/>
              <a:gd name="connsiteY0" fmla="*/ 0 h 1313152"/>
              <a:gd name="connsiteX1" fmla="*/ 1345114 w 1461815"/>
              <a:gd name="connsiteY1" fmla="*/ 63759 h 1313152"/>
              <a:gd name="connsiteX2" fmla="*/ 1461815 w 1461815"/>
              <a:gd name="connsiteY2" fmla="*/ 105043 h 1313152"/>
              <a:gd name="connsiteX3" fmla="*/ 1459727 w 1461815"/>
              <a:gd name="connsiteY3" fmla="*/ 145003 h 1313152"/>
              <a:gd name="connsiteX4" fmla="*/ 571141 w 1461815"/>
              <a:gd name="connsiteY4" fmla="*/ 1306745 h 1313152"/>
              <a:gd name="connsiteX5" fmla="*/ 553032 w 1461815"/>
              <a:gd name="connsiteY5" fmla="*/ 1313152 h 1313152"/>
              <a:gd name="connsiteX6" fmla="*/ 550944 w 1461815"/>
              <a:gd name="connsiteY6" fmla="*/ 1273192 h 1313152"/>
              <a:gd name="connsiteX7" fmla="*/ 24558 w 1461815"/>
              <a:gd name="connsiteY7" fmla="*/ 323847 h 1313152"/>
              <a:gd name="connsiteX8" fmla="*/ 0 w 1461815"/>
              <a:gd name="connsiteY8" fmla="*/ 306097 h 1313152"/>
              <a:gd name="connsiteX9" fmla="*/ 88400 w 1461815"/>
              <a:gd name="connsiteY9" fmla="*/ 242205 h 1313152"/>
              <a:gd name="connsiteX10" fmla="*/ 908783 w 1461815"/>
              <a:gd name="connsiteY10" fmla="*/ 0 h 131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1815" h="1313152">
                <a:moveTo>
                  <a:pt x="908783" y="0"/>
                </a:moveTo>
                <a:cubicBezTo>
                  <a:pt x="1060727" y="0"/>
                  <a:pt x="1207277" y="22322"/>
                  <a:pt x="1345114" y="63759"/>
                </a:cubicBezTo>
                <a:lnTo>
                  <a:pt x="1461815" y="105043"/>
                </a:lnTo>
                <a:lnTo>
                  <a:pt x="1459727" y="145003"/>
                </a:lnTo>
                <a:cubicBezTo>
                  <a:pt x="1404625" y="669433"/>
                  <a:pt x="1053891" y="1109393"/>
                  <a:pt x="571141" y="1306745"/>
                </a:cubicBezTo>
                <a:lnTo>
                  <a:pt x="553032" y="1313152"/>
                </a:lnTo>
                <a:lnTo>
                  <a:pt x="550944" y="1273192"/>
                </a:lnTo>
                <a:cubicBezTo>
                  <a:pt x="510870" y="891788"/>
                  <a:pt x="314428" y="555062"/>
                  <a:pt x="24558" y="323847"/>
                </a:cubicBezTo>
                <a:lnTo>
                  <a:pt x="0" y="306097"/>
                </a:lnTo>
                <a:lnTo>
                  <a:pt x="88400" y="242205"/>
                </a:lnTo>
                <a:cubicBezTo>
                  <a:pt x="322583" y="89290"/>
                  <a:pt x="604895" y="0"/>
                  <a:pt x="908783" y="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D58B367-6CFF-B146-97C1-524BC83B4E54}"/>
              </a:ext>
            </a:extLst>
          </p:cNvPr>
          <p:cNvSpPr/>
          <p:nvPr/>
        </p:nvSpPr>
        <p:spPr>
          <a:xfrm>
            <a:off x="7417935" y="4733102"/>
            <a:ext cx="1117040" cy="1217140"/>
          </a:xfrm>
          <a:custGeom>
            <a:avLst/>
            <a:gdLst>
              <a:gd name="connsiteX0" fmla="*/ 5488 w 1117040"/>
              <a:gd name="connsiteY0" fmla="*/ 0 h 1217140"/>
              <a:gd name="connsiteX1" fmla="*/ 122190 w 1117040"/>
              <a:gd name="connsiteY1" fmla="*/ 41284 h 1217140"/>
              <a:gd name="connsiteX2" fmla="*/ 558521 w 1117040"/>
              <a:gd name="connsiteY2" fmla="*/ 105043 h 1217140"/>
              <a:gd name="connsiteX3" fmla="*/ 994852 w 1117040"/>
              <a:gd name="connsiteY3" fmla="*/ 41284 h 1217140"/>
              <a:gd name="connsiteX4" fmla="*/ 1111552 w 1117040"/>
              <a:gd name="connsiteY4" fmla="*/ 1 h 1217140"/>
              <a:gd name="connsiteX5" fmla="*/ 1117040 w 1117040"/>
              <a:gd name="connsiteY5" fmla="*/ 105043 h 1217140"/>
              <a:gd name="connsiteX6" fmla="*/ 583078 w 1117040"/>
              <a:gd name="connsiteY6" fmla="*/ 1199390 h 1217140"/>
              <a:gd name="connsiteX7" fmla="*/ 558520 w 1117040"/>
              <a:gd name="connsiteY7" fmla="*/ 1217140 h 1217140"/>
              <a:gd name="connsiteX8" fmla="*/ 533962 w 1117040"/>
              <a:gd name="connsiteY8" fmla="*/ 1199390 h 1217140"/>
              <a:gd name="connsiteX9" fmla="*/ 0 w 1117040"/>
              <a:gd name="connsiteY9" fmla="*/ 105043 h 1217140"/>
              <a:gd name="connsiteX10" fmla="*/ 5488 w 1117040"/>
              <a:gd name="connsiteY10" fmla="*/ 0 h 121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7040" h="1217140">
                <a:moveTo>
                  <a:pt x="5488" y="0"/>
                </a:moveTo>
                <a:lnTo>
                  <a:pt x="122190" y="41284"/>
                </a:lnTo>
                <a:cubicBezTo>
                  <a:pt x="260027" y="82721"/>
                  <a:pt x="406577" y="105043"/>
                  <a:pt x="558521" y="105043"/>
                </a:cubicBezTo>
                <a:cubicBezTo>
                  <a:pt x="710465" y="105043"/>
                  <a:pt x="857015" y="82721"/>
                  <a:pt x="994852" y="41284"/>
                </a:cubicBezTo>
                <a:lnTo>
                  <a:pt x="1111552" y="1"/>
                </a:lnTo>
                <a:lnTo>
                  <a:pt x="1117040" y="105043"/>
                </a:lnTo>
                <a:cubicBezTo>
                  <a:pt x="1117040" y="545619"/>
                  <a:pt x="909182" y="939272"/>
                  <a:pt x="583078" y="1199390"/>
                </a:cubicBezTo>
                <a:lnTo>
                  <a:pt x="558520" y="1217140"/>
                </a:lnTo>
                <a:lnTo>
                  <a:pt x="533962" y="1199390"/>
                </a:lnTo>
                <a:cubicBezTo>
                  <a:pt x="207858" y="939272"/>
                  <a:pt x="0" y="545619"/>
                  <a:pt x="0" y="105043"/>
                </a:cubicBezTo>
                <a:lnTo>
                  <a:pt x="5488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246FB3D-1041-264D-B265-6F54EFB78D6A}"/>
              </a:ext>
            </a:extLst>
          </p:cNvPr>
          <p:cNvSpPr/>
          <p:nvPr/>
        </p:nvSpPr>
        <p:spPr>
          <a:xfrm>
            <a:off x="6509153" y="2001758"/>
            <a:ext cx="2934605" cy="1724290"/>
          </a:xfrm>
          <a:custGeom>
            <a:avLst/>
            <a:gdLst>
              <a:gd name="connsiteX0" fmla="*/ 1467303 w 2934605"/>
              <a:gd name="connsiteY0" fmla="*/ 0 h 1724290"/>
              <a:gd name="connsiteX1" fmla="*/ 2934605 w 2934605"/>
              <a:gd name="connsiteY1" fmla="*/ 1418194 h 1724290"/>
              <a:gd name="connsiteX2" fmla="*/ 2929117 w 2934605"/>
              <a:gd name="connsiteY2" fmla="*/ 1523236 h 1724290"/>
              <a:gd name="connsiteX3" fmla="*/ 2812416 w 2934605"/>
              <a:gd name="connsiteY3" fmla="*/ 1481952 h 1724290"/>
              <a:gd name="connsiteX4" fmla="*/ 2376085 w 2934605"/>
              <a:gd name="connsiteY4" fmla="*/ 1418193 h 1724290"/>
              <a:gd name="connsiteX5" fmla="*/ 1555702 w 2934605"/>
              <a:gd name="connsiteY5" fmla="*/ 1660398 h 1724290"/>
              <a:gd name="connsiteX6" fmla="*/ 1467302 w 2934605"/>
              <a:gd name="connsiteY6" fmla="*/ 1724290 h 1724290"/>
              <a:gd name="connsiteX7" fmla="*/ 1378902 w 2934605"/>
              <a:gd name="connsiteY7" fmla="*/ 1660398 h 1724290"/>
              <a:gd name="connsiteX8" fmla="*/ 558520 w 2934605"/>
              <a:gd name="connsiteY8" fmla="*/ 1418193 h 1724290"/>
              <a:gd name="connsiteX9" fmla="*/ 122189 w 2934605"/>
              <a:gd name="connsiteY9" fmla="*/ 1481952 h 1724290"/>
              <a:gd name="connsiteX10" fmla="*/ 5488 w 2934605"/>
              <a:gd name="connsiteY10" fmla="*/ 1523236 h 1724290"/>
              <a:gd name="connsiteX11" fmla="*/ 0 w 2934605"/>
              <a:gd name="connsiteY11" fmla="*/ 1418194 h 1724290"/>
              <a:gd name="connsiteX12" fmla="*/ 1467303 w 2934605"/>
              <a:gd name="connsiteY12" fmla="*/ 0 h 172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34605" h="1724290">
                <a:moveTo>
                  <a:pt x="1467303" y="0"/>
                </a:moveTo>
                <a:cubicBezTo>
                  <a:pt x="2277671" y="0"/>
                  <a:pt x="2934605" y="634947"/>
                  <a:pt x="2934605" y="1418194"/>
                </a:cubicBezTo>
                <a:lnTo>
                  <a:pt x="2929117" y="1523236"/>
                </a:lnTo>
                <a:lnTo>
                  <a:pt x="2812416" y="1481952"/>
                </a:lnTo>
                <a:cubicBezTo>
                  <a:pt x="2674579" y="1440515"/>
                  <a:pt x="2528029" y="1418193"/>
                  <a:pt x="2376085" y="1418193"/>
                </a:cubicBezTo>
                <a:cubicBezTo>
                  <a:pt x="2072197" y="1418193"/>
                  <a:pt x="1789885" y="1507483"/>
                  <a:pt x="1555702" y="1660398"/>
                </a:cubicBezTo>
                <a:lnTo>
                  <a:pt x="1467302" y="1724290"/>
                </a:lnTo>
                <a:lnTo>
                  <a:pt x="1378902" y="1660398"/>
                </a:lnTo>
                <a:cubicBezTo>
                  <a:pt x="1144720" y="1507483"/>
                  <a:pt x="862408" y="1418193"/>
                  <a:pt x="558520" y="1418193"/>
                </a:cubicBezTo>
                <a:cubicBezTo>
                  <a:pt x="406576" y="1418193"/>
                  <a:pt x="260026" y="1440515"/>
                  <a:pt x="122189" y="1481952"/>
                </a:cubicBezTo>
                <a:lnTo>
                  <a:pt x="5488" y="1523236"/>
                </a:lnTo>
                <a:lnTo>
                  <a:pt x="0" y="1418194"/>
                </a:lnTo>
                <a:cubicBezTo>
                  <a:pt x="0" y="634947"/>
                  <a:pt x="656934" y="0"/>
                  <a:pt x="1467303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3657254-2023-9E4F-ACCC-529716B028DD}"/>
              </a:ext>
            </a:extLst>
          </p:cNvPr>
          <p:cNvSpPr/>
          <p:nvPr/>
        </p:nvSpPr>
        <p:spPr>
          <a:xfrm>
            <a:off x="5600370" y="3524994"/>
            <a:ext cx="2376085" cy="2731344"/>
          </a:xfrm>
          <a:custGeom>
            <a:avLst/>
            <a:gdLst>
              <a:gd name="connsiteX0" fmla="*/ 914271 w 2376085"/>
              <a:gd name="connsiteY0" fmla="*/ 0 h 2731344"/>
              <a:gd name="connsiteX1" fmla="*/ 916359 w 2376085"/>
              <a:gd name="connsiteY1" fmla="*/ 39960 h 2731344"/>
              <a:gd name="connsiteX2" fmla="*/ 1804945 w 2376085"/>
              <a:gd name="connsiteY2" fmla="*/ 1201702 h 2731344"/>
              <a:gd name="connsiteX3" fmla="*/ 1823053 w 2376085"/>
              <a:gd name="connsiteY3" fmla="*/ 1208108 h 2731344"/>
              <a:gd name="connsiteX4" fmla="*/ 1817565 w 2376085"/>
              <a:gd name="connsiteY4" fmla="*/ 1313151 h 2731344"/>
              <a:gd name="connsiteX5" fmla="*/ 2351527 w 2376085"/>
              <a:gd name="connsiteY5" fmla="*/ 2407498 h 2731344"/>
              <a:gd name="connsiteX6" fmla="*/ 2376085 w 2376085"/>
              <a:gd name="connsiteY6" fmla="*/ 2425248 h 2731344"/>
              <a:gd name="connsiteX7" fmla="*/ 2287685 w 2376085"/>
              <a:gd name="connsiteY7" fmla="*/ 2489139 h 2731344"/>
              <a:gd name="connsiteX8" fmla="*/ 1467303 w 2376085"/>
              <a:gd name="connsiteY8" fmla="*/ 2731344 h 2731344"/>
              <a:gd name="connsiteX9" fmla="*/ 0 w 2376085"/>
              <a:gd name="connsiteY9" fmla="*/ 1313151 h 2731344"/>
              <a:gd name="connsiteX10" fmla="*/ 896162 w 2376085"/>
              <a:gd name="connsiteY10" fmla="*/ 6406 h 2731344"/>
              <a:gd name="connsiteX11" fmla="*/ 914271 w 2376085"/>
              <a:gd name="connsiteY11" fmla="*/ 0 h 273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6085" h="2731344">
                <a:moveTo>
                  <a:pt x="914271" y="0"/>
                </a:moveTo>
                <a:lnTo>
                  <a:pt x="916359" y="39960"/>
                </a:lnTo>
                <a:cubicBezTo>
                  <a:pt x="971462" y="564390"/>
                  <a:pt x="1322195" y="1004350"/>
                  <a:pt x="1804945" y="1201702"/>
                </a:cubicBezTo>
                <a:lnTo>
                  <a:pt x="1823053" y="1208108"/>
                </a:lnTo>
                <a:lnTo>
                  <a:pt x="1817565" y="1313151"/>
                </a:lnTo>
                <a:cubicBezTo>
                  <a:pt x="1817565" y="1753727"/>
                  <a:pt x="2025423" y="2147380"/>
                  <a:pt x="2351527" y="2407498"/>
                </a:cubicBezTo>
                <a:lnTo>
                  <a:pt x="2376085" y="2425248"/>
                </a:lnTo>
                <a:lnTo>
                  <a:pt x="2287685" y="2489139"/>
                </a:lnTo>
                <a:cubicBezTo>
                  <a:pt x="2053503" y="2642055"/>
                  <a:pt x="1771191" y="2731344"/>
                  <a:pt x="1467303" y="2731344"/>
                </a:cubicBezTo>
                <a:cubicBezTo>
                  <a:pt x="656934" y="2731344"/>
                  <a:pt x="0" y="2096397"/>
                  <a:pt x="0" y="1313151"/>
                </a:cubicBezTo>
                <a:cubicBezTo>
                  <a:pt x="0" y="725716"/>
                  <a:pt x="369526" y="221699"/>
                  <a:pt x="896162" y="6406"/>
                </a:cubicBezTo>
                <a:lnTo>
                  <a:pt x="914271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4123CA2-5E96-624A-899A-DF64FA107CAB}"/>
              </a:ext>
            </a:extLst>
          </p:cNvPr>
          <p:cNvSpPr/>
          <p:nvPr/>
        </p:nvSpPr>
        <p:spPr>
          <a:xfrm>
            <a:off x="7976455" y="3524994"/>
            <a:ext cx="2376085" cy="2731344"/>
          </a:xfrm>
          <a:custGeom>
            <a:avLst/>
            <a:gdLst>
              <a:gd name="connsiteX0" fmla="*/ 1461815 w 2376085"/>
              <a:gd name="connsiteY0" fmla="*/ 0 h 2731344"/>
              <a:gd name="connsiteX1" fmla="*/ 1479923 w 2376085"/>
              <a:gd name="connsiteY1" fmla="*/ 6406 h 2731344"/>
              <a:gd name="connsiteX2" fmla="*/ 2376085 w 2376085"/>
              <a:gd name="connsiteY2" fmla="*/ 1313151 h 2731344"/>
              <a:gd name="connsiteX3" fmla="*/ 908783 w 2376085"/>
              <a:gd name="connsiteY3" fmla="*/ 2731344 h 2731344"/>
              <a:gd name="connsiteX4" fmla="*/ 88400 w 2376085"/>
              <a:gd name="connsiteY4" fmla="*/ 2489139 h 2731344"/>
              <a:gd name="connsiteX5" fmla="*/ 0 w 2376085"/>
              <a:gd name="connsiteY5" fmla="*/ 2425248 h 2731344"/>
              <a:gd name="connsiteX6" fmla="*/ 24558 w 2376085"/>
              <a:gd name="connsiteY6" fmla="*/ 2407498 h 2731344"/>
              <a:gd name="connsiteX7" fmla="*/ 558520 w 2376085"/>
              <a:gd name="connsiteY7" fmla="*/ 1313151 h 2731344"/>
              <a:gd name="connsiteX8" fmla="*/ 553032 w 2376085"/>
              <a:gd name="connsiteY8" fmla="*/ 1208109 h 2731344"/>
              <a:gd name="connsiteX9" fmla="*/ 571141 w 2376085"/>
              <a:gd name="connsiteY9" fmla="*/ 1201702 h 2731344"/>
              <a:gd name="connsiteX10" fmla="*/ 1459727 w 2376085"/>
              <a:gd name="connsiteY10" fmla="*/ 39960 h 2731344"/>
              <a:gd name="connsiteX11" fmla="*/ 1461815 w 2376085"/>
              <a:gd name="connsiteY11" fmla="*/ 0 h 273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6085" h="2731344">
                <a:moveTo>
                  <a:pt x="1461815" y="0"/>
                </a:moveTo>
                <a:lnTo>
                  <a:pt x="1479923" y="6406"/>
                </a:lnTo>
                <a:cubicBezTo>
                  <a:pt x="2006560" y="221699"/>
                  <a:pt x="2376085" y="725716"/>
                  <a:pt x="2376085" y="1313151"/>
                </a:cubicBezTo>
                <a:cubicBezTo>
                  <a:pt x="2376085" y="2096397"/>
                  <a:pt x="1719151" y="2731344"/>
                  <a:pt x="908783" y="2731344"/>
                </a:cubicBezTo>
                <a:cubicBezTo>
                  <a:pt x="604895" y="2731344"/>
                  <a:pt x="322583" y="2642055"/>
                  <a:pt x="88400" y="2489139"/>
                </a:cubicBezTo>
                <a:lnTo>
                  <a:pt x="0" y="2425248"/>
                </a:lnTo>
                <a:lnTo>
                  <a:pt x="24558" y="2407498"/>
                </a:lnTo>
                <a:cubicBezTo>
                  <a:pt x="350662" y="2147380"/>
                  <a:pt x="558520" y="1753727"/>
                  <a:pt x="558520" y="1313151"/>
                </a:cubicBezTo>
                <a:lnTo>
                  <a:pt x="553032" y="1208109"/>
                </a:lnTo>
                <a:lnTo>
                  <a:pt x="571141" y="1201702"/>
                </a:lnTo>
                <a:cubicBezTo>
                  <a:pt x="1053891" y="1004350"/>
                  <a:pt x="1404625" y="564390"/>
                  <a:pt x="1459727" y="39960"/>
                </a:cubicBezTo>
                <a:lnTo>
                  <a:pt x="1461815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7820594-3AFC-DF42-A815-755E966E09E5}"/>
              </a:ext>
            </a:extLst>
          </p:cNvPr>
          <p:cNvSpPr/>
          <p:nvPr/>
        </p:nvSpPr>
        <p:spPr>
          <a:xfrm>
            <a:off x="7423423" y="3726048"/>
            <a:ext cx="1106064" cy="1112097"/>
          </a:xfrm>
          <a:custGeom>
            <a:avLst/>
            <a:gdLst>
              <a:gd name="connsiteX0" fmla="*/ 553032 w 1106064"/>
              <a:gd name="connsiteY0" fmla="*/ 0 h 1112097"/>
              <a:gd name="connsiteX1" fmla="*/ 577590 w 1106064"/>
              <a:gd name="connsiteY1" fmla="*/ 17750 h 1112097"/>
              <a:gd name="connsiteX2" fmla="*/ 1103976 w 1106064"/>
              <a:gd name="connsiteY2" fmla="*/ 967095 h 1112097"/>
              <a:gd name="connsiteX3" fmla="*/ 1106064 w 1106064"/>
              <a:gd name="connsiteY3" fmla="*/ 1007055 h 1112097"/>
              <a:gd name="connsiteX4" fmla="*/ 989364 w 1106064"/>
              <a:gd name="connsiteY4" fmla="*/ 1048338 h 1112097"/>
              <a:gd name="connsiteX5" fmla="*/ 553033 w 1106064"/>
              <a:gd name="connsiteY5" fmla="*/ 1112097 h 1112097"/>
              <a:gd name="connsiteX6" fmla="*/ 116702 w 1106064"/>
              <a:gd name="connsiteY6" fmla="*/ 1048338 h 1112097"/>
              <a:gd name="connsiteX7" fmla="*/ 0 w 1106064"/>
              <a:gd name="connsiteY7" fmla="*/ 1007054 h 1112097"/>
              <a:gd name="connsiteX8" fmla="*/ 2088 w 1106064"/>
              <a:gd name="connsiteY8" fmla="*/ 967095 h 1112097"/>
              <a:gd name="connsiteX9" fmla="*/ 528474 w 1106064"/>
              <a:gd name="connsiteY9" fmla="*/ 17750 h 1112097"/>
              <a:gd name="connsiteX10" fmla="*/ 553032 w 1106064"/>
              <a:gd name="connsiteY10" fmla="*/ 0 h 111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064" h="1112097">
                <a:moveTo>
                  <a:pt x="553032" y="0"/>
                </a:moveTo>
                <a:lnTo>
                  <a:pt x="577590" y="17750"/>
                </a:lnTo>
                <a:cubicBezTo>
                  <a:pt x="867460" y="248965"/>
                  <a:pt x="1063902" y="585691"/>
                  <a:pt x="1103976" y="967095"/>
                </a:cubicBezTo>
                <a:lnTo>
                  <a:pt x="1106064" y="1007055"/>
                </a:lnTo>
                <a:lnTo>
                  <a:pt x="989364" y="1048338"/>
                </a:lnTo>
                <a:cubicBezTo>
                  <a:pt x="851527" y="1089775"/>
                  <a:pt x="704977" y="1112097"/>
                  <a:pt x="553033" y="1112097"/>
                </a:cubicBezTo>
                <a:cubicBezTo>
                  <a:pt x="401089" y="1112097"/>
                  <a:pt x="254539" y="1089775"/>
                  <a:pt x="116702" y="1048338"/>
                </a:cubicBezTo>
                <a:lnTo>
                  <a:pt x="0" y="1007054"/>
                </a:lnTo>
                <a:lnTo>
                  <a:pt x="2088" y="967095"/>
                </a:lnTo>
                <a:cubicBezTo>
                  <a:pt x="42163" y="585691"/>
                  <a:pt x="238604" y="248965"/>
                  <a:pt x="528474" y="17750"/>
                </a:cubicBezTo>
                <a:lnTo>
                  <a:pt x="553032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39C5C7-890B-214A-B8BD-23F322DD9498}"/>
              </a:ext>
            </a:extLst>
          </p:cNvPr>
          <p:cNvSpPr txBox="1"/>
          <p:nvPr/>
        </p:nvSpPr>
        <p:spPr>
          <a:xfrm>
            <a:off x="5310336" y="5715050"/>
            <a:ext cx="37863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18895-3F9D-4643-B9C2-57F3E99537DA}"/>
              </a:ext>
            </a:extLst>
          </p:cNvPr>
          <p:cNvSpPr txBox="1"/>
          <p:nvPr/>
        </p:nvSpPr>
        <p:spPr>
          <a:xfrm>
            <a:off x="10131165" y="5673799"/>
            <a:ext cx="44275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9CB76-A576-B947-A483-531F808D2120}"/>
              </a:ext>
            </a:extLst>
          </p:cNvPr>
          <p:cNvSpPr txBox="1"/>
          <p:nvPr/>
        </p:nvSpPr>
        <p:spPr>
          <a:xfrm>
            <a:off x="8944711" y="1815486"/>
            <a:ext cx="49885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H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0270B82-7DC9-C140-BA34-1042B09B2937}"/>
              </a:ext>
            </a:extLst>
          </p:cNvPr>
          <p:cNvSpPr/>
          <p:nvPr/>
        </p:nvSpPr>
        <p:spPr>
          <a:xfrm>
            <a:off x="5600824" y="3524994"/>
            <a:ext cx="2376085" cy="2731344"/>
          </a:xfrm>
          <a:custGeom>
            <a:avLst/>
            <a:gdLst>
              <a:gd name="connsiteX0" fmla="*/ 914271 w 2376085"/>
              <a:gd name="connsiteY0" fmla="*/ 0 h 2731344"/>
              <a:gd name="connsiteX1" fmla="*/ 916359 w 2376085"/>
              <a:gd name="connsiteY1" fmla="*/ 39960 h 2731344"/>
              <a:gd name="connsiteX2" fmla="*/ 1804945 w 2376085"/>
              <a:gd name="connsiteY2" fmla="*/ 1201702 h 2731344"/>
              <a:gd name="connsiteX3" fmla="*/ 1823053 w 2376085"/>
              <a:gd name="connsiteY3" fmla="*/ 1208108 h 2731344"/>
              <a:gd name="connsiteX4" fmla="*/ 1817565 w 2376085"/>
              <a:gd name="connsiteY4" fmla="*/ 1313151 h 2731344"/>
              <a:gd name="connsiteX5" fmla="*/ 2351527 w 2376085"/>
              <a:gd name="connsiteY5" fmla="*/ 2407498 h 2731344"/>
              <a:gd name="connsiteX6" fmla="*/ 2376085 w 2376085"/>
              <a:gd name="connsiteY6" fmla="*/ 2425248 h 2731344"/>
              <a:gd name="connsiteX7" fmla="*/ 2287685 w 2376085"/>
              <a:gd name="connsiteY7" fmla="*/ 2489139 h 2731344"/>
              <a:gd name="connsiteX8" fmla="*/ 1467303 w 2376085"/>
              <a:gd name="connsiteY8" fmla="*/ 2731344 h 2731344"/>
              <a:gd name="connsiteX9" fmla="*/ 0 w 2376085"/>
              <a:gd name="connsiteY9" fmla="*/ 1313151 h 2731344"/>
              <a:gd name="connsiteX10" fmla="*/ 896162 w 2376085"/>
              <a:gd name="connsiteY10" fmla="*/ 6406 h 2731344"/>
              <a:gd name="connsiteX11" fmla="*/ 914271 w 2376085"/>
              <a:gd name="connsiteY11" fmla="*/ 0 h 273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6085" h="2731344">
                <a:moveTo>
                  <a:pt x="914271" y="0"/>
                </a:moveTo>
                <a:lnTo>
                  <a:pt x="916359" y="39960"/>
                </a:lnTo>
                <a:cubicBezTo>
                  <a:pt x="971462" y="564390"/>
                  <a:pt x="1322195" y="1004350"/>
                  <a:pt x="1804945" y="1201702"/>
                </a:cubicBezTo>
                <a:lnTo>
                  <a:pt x="1823053" y="1208108"/>
                </a:lnTo>
                <a:lnTo>
                  <a:pt x="1817565" y="1313151"/>
                </a:lnTo>
                <a:cubicBezTo>
                  <a:pt x="1817565" y="1753727"/>
                  <a:pt x="2025423" y="2147380"/>
                  <a:pt x="2351527" y="2407498"/>
                </a:cubicBezTo>
                <a:lnTo>
                  <a:pt x="2376085" y="2425248"/>
                </a:lnTo>
                <a:lnTo>
                  <a:pt x="2287685" y="2489139"/>
                </a:lnTo>
                <a:cubicBezTo>
                  <a:pt x="2053503" y="2642055"/>
                  <a:pt x="1771191" y="2731344"/>
                  <a:pt x="1467303" y="2731344"/>
                </a:cubicBezTo>
                <a:cubicBezTo>
                  <a:pt x="656934" y="2731344"/>
                  <a:pt x="0" y="2096397"/>
                  <a:pt x="0" y="1313151"/>
                </a:cubicBezTo>
                <a:cubicBezTo>
                  <a:pt x="0" y="725716"/>
                  <a:pt x="369526" y="221699"/>
                  <a:pt x="896162" y="6406"/>
                </a:cubicBezTo>
                <a:lnTo>
                  <a:pt x="914271" y="0"/>
                </a:lnTo>
                <a:close/>
              </a:path>
            </a:pathLst>
          </a:custGeom>
          <a:pattFill prst="wdDnDiag">
            <a:fgClr>
              <a:schemeClr val="bg1"/>
            </a:fgClr>
            <a:bgClr>
              <a:schemeClr val="tx1"/>
            </a:bgClr>
          </a:patt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B6CE408-0D4B-F846-A434-D3396DFD0316}"/>
              </a:ext>
            </a:extLst>
          </p:cNvPr>
          <p:cNvSpPr/>
          <p:nvPr/>
        </p:nvSpPr>
        <p:spPr>
          <a:xfrm>
            <a:off x="7412447" y="4733102"/>
            <a:ext cx="1117040" cy="1217140"/>
          </a:xfrm>
          <a:custGeom>
            <a:avLst/>
            <a:gdLst>
              <a:gd name="connsiteX0" fmla="*/ 5488 w 1117040"/>
              <a:gd name="connsiteY0" fmla="*/ 0 h 1217140"/>
              <a:gd name="connsiteX1" fmla="*/ 122190 w 1117040"/>
              <a:gd name="connsiteY1" fmla="*/ 41284 h 1217140"/>
              <a:gd name="connsiteX2" fmla="*/ 558521 w 1117040"/>
              <a:gd name="connsiteY2" fmla="*/ 105043 h 1217140"/>
              <a:gd name="connsiteX3" fmla="*/ 994852 w 1117040"/>
              <a:gd name="connsiteY3" fmla="*/ 41284 h 1217140"/>
              <a:gd name="connsiteX4" fmla="*/ 1111552 w 1117040"/>
              <a:gd name="connsiteY4" fmla="*/ 1 h 1217140"/>
              <a:gd name="connsiteX5" fmla="*/ 1117040 w 1117040"/>
              <a:gd name="connsiteY5" fmla="*/ 105043 h 1217140"/>
              <a:gd name="connsiteX6" fmla="*/ 583078 w 1117040"/>
              <a:gd name="connsiteY6" fmla="*/ 1199390 h 1217140"/>
              <a:gd name="connsiteX7" fmla="*/ 558520 w 1117040"/>
              <a:gd name="connsiteY7" fmla="*/ 1217140 h 1217140"/>
              <a:gd name="connsiteX8" fmla="*/ 533962 w 1117040"/>
              <a:gd name="connsiteY8" fmla="*/ 1199390 h 1217140"/>
              <a:gd name="connsiteX9" fmla="*/ 0 w 1117040"/>
              <a:gd name="connsiteY9" fmla="*/ 105043 h 1217140"/>
              <a:gd name="connsiteX10" fmla="*/ 5488 w 1117040"/>
              <a:gd name="connsiteY10" fmla="*/ 0 h 121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7040" h="1217140">
                <a:moveTo>
                  <a:pt x="5488" y="0"/>
                </a:moveTo>
                <a:lnTo>
                  <a:pt x="122190" y="41284"/>
                </a:lnTo>
                <a:cubicBezTo>
                  <a:pt x="260027" y="82721"/>
                  <a:pt x="406577" y="105043"/>
                  <a:pt x="558521" y="105043"/>
                </a:cubicBezTo>
                <a:cubicBezTo>
                  <a:pt x="710465" y="105043"/>
                  <a:pt x="857015" y="82721"/>
                  <a:pt x="994852" y="41284"/>
                </a:cubicBezTo>
                <a:lnTo>
                  <a:pt x="1111552" y="1"/>
                </a:lnTo>
                <a:lnTo>
                  <a:pt x="1117040" y="105043"/>
                </a:lnTo>
                <a:cubicBezTo>
                  <a:pt x="1117040" y="545619"/>
                  <a:pt x="909182" y="939272"/>
                  <a:pt x="583078" y="1199390"/>
                </a:cubicBezTo>
                <a:lnTo>
                  <a:pt x="558520" y="1217140"/>
                </a:lnTo>
                <a:lnTo>
                  <a:pt x="533962" y="1199390"/>
                </a:lnTo>
                <a:cubicBezTo>
                  <a:pt x="207858" y="939272"/>
                  <a:pt x="0" y="545619"/>
                  <a:pt x="0" y="105043"/>
                </a:cubicBezTo>
                <a:lnTo>
                  <a:pt x="5488" y="0"/>
                </a:lnTo>
                <a:close/>
              </a:path>
            </a:pathLst>
          </a:custGeom>
          <a:pattFill prst="wdDnDiag">
            <a:fgClr>
              <a:schemeClr val="bg1"/>
            </a:fgClr>
            <a:bgClr>
              <a:schemeClr val="tx1"/>
            </a:bgClr>
          </a:patt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19C138A-4F57-2647-9558-946028AE813D}"/>
              </a:ext>
            </a:extLst>
          </p:cNvPr>
          <p:cNvSpPr/>
          <p:nvPr/>
        </p:nvSpPr>
        <p:spPr>
          <a:xfrm>
            <a:off x="7970967" y="3414737"/>
            <a:ext cx="1461815" cy="1313152"/>
          </a:xfrm>
          <a:custGeom>
            <a:avLst/>
            <a:gdLst>
              <a:gd name="connsiteX0" fmla="*/ 908783 w 1461815"/>
              <a:gd name="connsiteY0" fmla="*/ 0 h 1313152"/>
              <a:gd name="connsiteX1" fmla="*/ 1345114 w 1461815"/>
              <a:gd name="connsiteY1" fmla="*/ 63759 h 1313152"/>
              <a:gd name="connsiteX2" fmla="*/ 1461815 w 1461815"/>
              <a:gd name="connsiteY2" fmla="*/ 105043 h 1313152"/>
              <a:gd name="connsiteX3" fmla="*/ 1459727 w 1461815"/>
              <a:gd name="connsiteY3" fmla="*/ 145003 h 1313152"/>
              <a:gd name="connsiteX4" fmla="*/ 571141 w 1461815"/>
              <a:gd name="connsiteY4" fmla="*/ 1306745 h 1313152"/>
              <a:gd name="connsiteX5" fmla="*/ 553032 w 1461815"/>
              <a:gd name="connsiteY5" fmla="*/ 1313152 h 1313152"/>
              <a:gd name="connsiteX6" fmla="*/ 550944 w 1461815"/>
              <a:gd name="connsiteY6" fmla="*/ 1273192 h 1313152"/>
              <a:gd name="connsiteX7" fmla="*/ 24558 w 1461815"/>
              <a:gd name="connsiteY7" fmla="*/ 323847 h 1313152"/>
              <a:gd name="connsiteX8" fmla="*/ 0 w 1461815"/>
              <a:gd name="connsiteY8" fmla="*/ 306097 h 1313152"/>
              <a:gd name="connsiteX9" fmla="*/ 88400 w 1461815"/>
              <a:gd name="connsiteY9" fmla="*/ 242205 h 1313152"/>
              <a:gd name="connsiteX10" fmla="*/ 908783 w 1461815"/>
              <a:gd name="connsiteY10" fmla="*/ 0 h 131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1815" h="1313152">
                <a:moveTo>
                  <a:pt x="908783" y="0"/>
                </a:moveTo>
                <a:cubicBezTo>
                  <a:pt x="1060727" y="0"/>
                  <a:pt x="1207277" y="22322"/>
                  <a:pt x="1345114" y="63759"/>
                </a:cubicBezTo>
                <a:lnTo>
                  <a:pt x="1461815" y="105043"/>
                </a:lnTo>
                <a:lnTo>
                  <a:pt x="1459727" y="145003"/>
                </a:lnTo>
                <a:cubicBezTo>
                  <a:pt x="1404625" y="669433"/>
                  <a:pt x="1053891" y="1109393"/>
                  <a:pt x="571141" y="1306745"/>
                </a:cubicBezTo>
                <a:lnTo>
                  <a:pt x="553032" y="1313152"/>
                </a:lnTo>
                <a:lnTo>
                  <a:pt x="550944" y="1273192"/>
                </a:lnTo>
                <a:cubicBezTo>
                  <a:pt x="510870" y="891788"/>
                  <a:pt x="314428" y="555062"/>
                  <a:pt x="24558" y="323847"/>
                </a:cubicBezTo>
                <a:lnTo>
                  <a:pt x="0" y="306097"/>
                </a:lnTo>
                <a:lnTo>
                  <a:pt x="88400" y="242205"/>
                </a:lnTo>
                <a:cubicBezTo>
                  <a:pt x="322583" y="89290"/>
                  <a:pt x="604895" y="0"/>
                  <a:pt x="908783" y="0"/>
                </a:cubicBez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tx1"/>
            </a:bgClr>
          </a:patt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7822905-F6AE-7640-A24F-61AD83C1C9A0}"/>
              </a:ext>
            </a:extLst>
          </p:cNvPr>
          <p:cNvSpPr/>
          <p:nvPr/>
        </p:nvSpPr>
        <p:spPr>
          <a:xfrm>
            <a:off x="7417935" y="3720834"/>
            <a:ext cx="1106064" cy="1112097"/>
          </a:xfrm>
          <a:custGeom>
            <a:avLst/>
            <a:gdLst>
              <a:gd name="connsiteX0" fmla="*/ 553032 w 1106064"/>
              <a:gd name="connsiteY0" fmla="*/ 0 h 1112097"/>
              <a:gd name="connsiteX1" fmla="*/ 577590 w 1106064"/>
              <a:gd name="connsiteY1" fmla="*/ 17750 h 1112097"/>
              <a:gd name="connsiteX2" fmla="*/ 1103976 w 1106064"/>
              <a:gd name="connsiteY2" fmla="*/ 967095 h 1112097"/>
              <a:gd name="connsiteX3" fmla="*/ 1106064 w 1106064"/>
              <a:gd name="connsiteY3" fmla="*/ 1007055 h 1112097"/>
              <a:gd name="connsiteX4" fmla="*/ 989364 w 1106064"/>
              <a:gd name="connsiteY4" fmla="*/ 1048338 h 1112097"/>
              <a:gd name="connsiteX5" fmla="*/ 553033 w 1106064"/>
              <a:gd name="connsiteY5" fmla="*/ 1112097 h 1112097"/>
              <a:gd name="connsiteX6" fmla="*/ 116702 w 1106064"/>
              <a:gd name="connsiteY6" fmla="*/ 1048338 h 1112097"/>
              <a:gd name="connsiteX7" fmla="*/ 0 w 1106064"/>
              <a:gd name="connsiteY7" fmla="*/ 1007054 h 1112097"/>
              <a:gd name="connsiteX8" fmla="*/ 2088 w 1106064"/>
              <a:gd name="connsiteY8" fmla="*/ 967095 h 1112097"/>
              <a:gd name="connsiteX9" fmla="*/ 528474 w 1106064"/>
              <a:gd name="connsiteY9" fmla="*/ 17750 h 1112097"/>
              <a:gd name="connsiteX10" fmla="*/ 553032 w 1106064"/>
              <a:gd name="connsiteY10" fmla="*/ 0 h 111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064" h="1112097">
                <a:moveTo>
                  <a:pt x="553032" y="0"/>
                </a:moveTo>
                <a:lnTo>
                  <a:pt x="577590" y="17750"/>
                </a:lnTo>
                <a:cubicBezTo>
                  <a:pt x="867460" y="248965"/>
                  <a:pt x="1063902" y="585691"/>
                  <a:pt x="1103976" y="967095"/>
                </a:cubicBezTo>
                <a:lnTo>
                  <a:pt x="1106064" y="1007055"/>
                </a:lnTo>
                <a:lnTo>
                  <a:pt x="989364" y="1048338"/>
                </a:lnTo>
                <a:cubicBezTo>
                  <a:pt x="851527" y="1089775"/>
                  <a:pt x="704977" y="1112097"/>
                  <a:pt x="553033" y="1112097"/>
                </a:cubicBezTo>
                <a:cubicBezTo>
                  <a:pt x="401089" y="1112097"/>
                  <a:pt x="254539" y="1089775"/>
                  <a:pt x="116702" y="1048338"/>
                </a:cubicBezTo>
                <a:lnTo>
                  <a:pt x="0" y="1007054"/>
                </a:lnTo>
                <a:lnTo>
                  <a:pt x="2088" y="967095"/>
                </a:lnTo>
                <a:cubicBezTo>
                  <a:pt x="42163" y="585691"/>
                  <a:pt x="238604" y="248965"/>
                  <a:pt x="528474" y="17750"/>
                </a:cubicBezTo>
                <a:lnTo>
                  <a:pt x="553032" y="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tx1"/>
            </a:bgClr>
          </a:patt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DBD1E9A-57E2-0245-A08D-469D40D101A7}"/>
              </a:ext>
            </a:extLst>
          </p:cNvPr>
          <p:cNvSpPr/>
          <p:nvPr/>
        </p:nvSpPr>
        <p:spPr>
          <a:xfrm>
            <a:off x="7414171" y="3731261"/>
            <a:ext cx="1117040" cy="2224194"/>
          </a:xfrm>
          <a:custGeom>
            <a:avLst/>
            <a:gdLst>
              <a:gd name="connsiteX0" fmla="*/ 558520 w 1117040"/>
              <a:gd name="connsiteY0" fmla="*/ 0 h 2224194"/>
              <a:gd name="connsiteX1" fmla="*/ 583078 w 1117040"/>
              <a:gd name="connsiteY1" fmla="*/ 17750 h 2224194"/>
              <a:gd name="connsiteX2" fmla="*/ 1109464 w 1117040"/>
              <a:gd name="connsiteY2" fmla="*/ 967095 h 2224194"/>
              <a:gd name="connsiteX3" fmla="*/ 1111552 w 1117040"/>
              <a:gd name="connsiteY3" fmla="*/ 1007055 h 2224194"/>
              <a:gd name="connsiteX4" fmla="*/ 1117040 w 1117040"/>
              <a:gd name="connsiteY4" fmla="*/ 1112097 h 2224194"/>
              <a:gd name="connsiteX5" fmla="*/ 583078 w 1117040"/>
              <a:gd name="connsiteY5" fmla="*/ 2206444 h 2224194"/>
              <a:gd name="connsiteX6" fmla="*/ 558520 w 1117040"/>
              <a:gd name="connsiteY6" fmla="*/ 2224194 h 2224194"/>
              <a:gd name="connsiteX7" fmla="*/ 533962 w 1117040"/>
              <a:gd name="connsiteY7" fmla="*/ 2206444 h 2224194"/>
              <a:gd name="connsiteX8" fmla="*/ 0 w 1117040"/>
              <a:gd name="connsiteY8" fmla="*/ 1112097 h 2224194"/>
              <a:gd name="connsiteX9" fmla="*/ 5488 w 1117040"/>
              <a:gd name="connsiteY9" fmla="*/ 1007054 h 2224194"/>
              <a:gd name="connsiteX10" fmla="*/ 7576 w 1117040"/>
              <a:gd name="connsiteY10" fmla="*/ 967095 h 2224194"/>
              <a:gd name="connsiteX11" fmla="*/ 533962 w 1117040"/>
              <a:gd name="connsiteY11" fmla="*/ 17750 h 222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040" h="2224194">
                <a:moveTo>
                  <a:pt x="558520" y="0"/>
                </a:moveTo>
                <a:lnTo>
                  <a:pt x="583078" y="17750"/>
                </a:lnTo>
                <a:cubicBezTo>
                  <a:pt x="872948" y="248965"/>
                  <a:pt x="1069390" y="585691"/>
                  <a:pt x="1109464" y="967095"/>
                </a:cubicBezTo>
                <a:lnTo>
                  <a:pt x="1111552" y="1007055"/>
                </a:lnTo>
                <a:lnTo>
                  <a:pt x="1117040" y="1112097"/>
                </a:lnTo>
                <a:cubicBezTo>
                  <a:pt x="1117040" y="1552673"/>
                  <a:pt x="909182" y="1946326"/>
                  <a:pt x="583078" y="2206444"/>
                </a:cubicBezTo>
                <a:lnTo>
                  <a:pt x="558520" y="2224194"/>
                </a:lnTo>
                <a:lnTo>
                  <a:pt x="533962" y="2206444"/>
                </a:lnTo>
                <a:cubicBezTo>
                  <a:pt x="207858" y="1946326"/>
                  <a:pt x="0" y="1552673"/>
                  <a:pt x="0" y="1112097"/>
                </a:cubicBezTo>
                <a:lnTo>
                  <a:pt x="5488" y="1007054"/>
                </a:lnTo>
                <a:lnTo>
                  <a:pt x="7576" y="967095"/>
                </a:lnTo>
                <a:cubicBezTo>
                  <a:pt x="47651" y="585691"/>
                  <a:pt x="244092" y="248965"/>
                  <a:pt x="533962" y="17750"/>
                </a:cubicBezTo>
                <a:close/>
              </a:path>
            </a:pathLst>
          </a:cu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A0D1A1-5996-4845-9313-C174023C6213}"/>
              </a:ext>
            </a:extLst>
          </p:cNvPr>
          <p:cNvCxnSpPr>
            <a:cxnSpLocks/>
          </p:cNvCxnSpPr>
          <p:nvPr/>
        </p:nvCxnSpPr>
        <p:spPr>
          <a:xfrm>
            <a:off x="3505200" y="4546600"/>
            <a:ext cx="4229100" cy="1812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7651FB6-0AEA-0E47-8F8C-467C2C70B004}"/>
              </a:ext>
            </a:extLst>
          </p:cNvPr>
          <p:cNvSpPr/>
          <p:nvPr/>
        </p:nvSpPr>
        <p:spPr>
          <a:xfrm rot="18514167">
            <a:off x="5056527" y="2586593"/>
            <a:ext cx="4766800" cy="3083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CCE7BB-0789-134B-81A1-4077500C1913}"/>
              </a:ext>
            </a:extLst>
          </p:cNvPr>
          <p:cNvSpPr/>
          <p:nvPr/>
        </p:nvSpPr>
        <p:spPr>
          <a:xfrm rot="3251859">
            <a:off x="6101254" y="2547547"/>
            <a:ext cx="4694454" cy="3083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0DA96C-58E5-F04C-BA8E-DDBB2FA74ADA}"/>
              </a:ext>
            </a:extLst>
          </p:cNvPr>
          <p:cNvCxnSpPr>
            <a:cxnSpLocks/>
          </p:cNvCxnSpPr>
          <p:nvPr/>
        </p:nvCxnSpPr>
        <p:spPr>
          <a:xfrm>
            <a:off x="1193192" y="2465725"/>
            <a:ext cx="261480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0D6056-30D6-E248-9A98-4CBDA48CBA04}"/>
              </a:ext>
            </a:extLst>
          </p:cNvPr>
          <p:cNvCxnSpPr>
            <a:cxnSpLocks/>
          </p:cNvCxnSpPr>
          <p:nvPr/>
        </p:nvCxnSpPr>
        <p:spPr>
          <a:xfrm>
            <a:off x="1193192" y="2863903"/>
            <a:ext cx="261480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7E1C7F-394A-1A43-8886-FFEAFD628659}"/>
              </a:ext>
            </a:extLst>
          </p:cNvPr>
          <p:cNvCxnSpPr>
            <a:cxnSpLocks/>
          </p:cNvCxnSpPr>
          <p:nvPr/>
        </p:nvCxnSpPr>
        <p:spPr>
          <a:xfrm>
            <a:off x="1193192" y="3232203"/>
            <a:ext cx="38233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7" grpId="0" animBg="1"/>
      <p:bldP spid="7" grpId="1" animBg="1"/>
      <p:bldP spid="26" grpId="0" animBg="1"/>
      <p:bldP spid="2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20A7-DC64-A34B-AA78-67C32585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Syllogism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8D3F-43DC-1B4A-8699-D37AFA91FC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Some footballers are gamers.</a:t>
            </a:r>
          </a:p>
          <a:p>
            <a:pPr marL="0" indent="0">
              <a:buNone/>
            </a:pPr>
            <a:r>
              <a:rPr lang="en-NL" dirty="0"/>
              <a:t>All footballers are human.</a:t>
            </a:r>
          </a:p>
          <a:p>
            <a:pPr marL="0" indent="0">
              <a:buNone/>
            </a:pPr>
            <a:r>
              <a:rPr lang="en-NL" dirty="0"/>
              <a:t>Therefore, some humans are gamers.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The conclusion is </a:t>
            </a:r>
            <a:r>
              <a:rPr lang="en-NL" b="1" dirty="0">
                <a:solidFill>
                  <a:srgbClr val="FFC000"/>
                </a:solidFill>
              </a:rPr>
              <a:t>VALID</a:t>
            </a:r>
            <a:r>
              <a:rPr lang="en-NL" dirty="0"/>
              <a:t>.</a:t>
            </a:r>
          </a:p>
          <a:p>
            <a:pPr marL="0" indent="0">
              <a:buNone/>
            </a:pPr>
            <a:r>
              <a:rPr lang="en-NL" dirty="0"/>
              <a:t>(there are some (X) H in G)</a:t>
            </a:r>
            <a:endParaRPr lang="en-NL" b="1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5C11-FAC4-7343-9CAD-B007E8E4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33</a:t>
            </a:fld>
            <a:endParaRPr lang="en-US" dirty="0">
              <a:uFillTx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035CC19-B645-544F-9678-4E72B2F32405}"/>
              </a:ext>
            </a:extLst>
          </p:cNvPr>
          <p:cNvSpPr/>
          <p:nvPr/>
        </p:nvSpPr>
        <p:spPr>
          <a:xfrm>
            <a:off x="6514641" y="3419951"/>
            <a:ext cx="1461814" cy="1313151"/>
          </a:xfrm>
          <a:custGeom>
            <a:avLst/>
            <a:gdLst>
              <a:gd name="connsiteX0" fmla="*/ 553032 w 1461814"/>
              <a:gd name="connsiteY0" fmla="*/ 0 h 1313151"/>
              <a:gd name="connsiteX1" fmla="*/ 1373414 w 1461814"/>
              <a:gd name="connsiteY1" fmla="*/ 242205 h 1313151"/>
              <a:gd name="connsiteX2" fmla="*/ 1461814 w 1461814"/>
              <a:gd name="connsiteY2" fmla="*/ 306097 h 1313151"/>
              <a:gd name="connsiteX3" fmla="*/ 1437256 w 1461814"/>
              <a:gd name="connsiteY3" fmla="*/ 323847 h 1313151"/>
              <a:gd name="connsiteX4" fmla="*/ 910870 w 1461814"/>
              <a:gd name="connsiteY4" fmla="*/ 1273192 h 1313151"/>
              <a:gd name="connsiteX5" fmla="*/ 908782 w 1461814"/>
              <a:gd name="connsiteY5" fmla="*/ 1313151 h 1313151"/>
              <a:gd name="connsiteX6" fmla="*/ 890674 w 1461814"/>
              <a:gd name="connsiteY6" fmla="*/ 1306745 h 1313151"/>
              <a:gd name="connsiteX7" fmla="*/ 2088 w 1461814"/>
              <a:gd name="connsiteY7" fmla="*/ 145003 h 1313151"/>
              <a:gd name="connsiteX8" fmla="*/ 0 w 1461814"/>
              <a:gd name="connsiteY8" fmla="*/ 105043 h 1313151"/>
              <a:gd name="connsiteX9" fmla="*/ 116701 w 1461814"/>
              <a:gd name="connsiteY9" fmla="*/ 63759 h 1313151"/>
              <a:gd name="connsiteX10" fmla="*/ 553032 w 1461814"/>
              <a:gd name="connsiteY10" fmla="*/ 0 h 1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1814" h="1313151">
                <a:moveTo>
                  <a:pt x="553032" y="0"/>
                </a:moveTo>
                <a:cubicBezTo>
                  <a:pt x="856920" y="0"/>
                  <a:pt x="1139232" y="89290"/>
                  <a:pt x="1373414" y="242205"/>
                </a:cubicBezTo>
                <a:lnTo>
                  <a:pt x="1461814" y="306097"/>
                </a:lnTo>
                <a:lnTo>
                  <a:pt x="1437256" y="323847"/>
                </a:lnTo>
                <a:cubicBezTo>
                  <a:pt x="1147386" y="555062"/>
                  <a:pt x="950945" y="891788"/>
                  <a:pt x="910870" y="1273192"/>
                </a:cubicBezTo>
                <a:lnTo>
                  <a:pt x="908782" y="1313151"/>
                </a:lnTo>
                <a:lnTo>
                  <a:pt x="890674" y="1306745"/>
                </a:lnTo>
                <a:cubicBezTo>
                  <a:pt x="407924" y="1109393"/>
                  <a:pt x="57191" y="669433"/>
                  <a:pt x="2088" y="145003"/>
                </a:cubicBezTo>
                <a:lnTo>
                  <a:pt x="0" y="105043"/>
                </a:lnTo>
                <a:lnTo>
                  <a:pt x="116701" y="63759"/>
                </a:lnTo>
                <a:cubicBezTo>
                  <a:pt x="254538" y="22322"/>
                  <a:pt x="401088" y="0"/>
                  <a:pt x="553032" y="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4768F9F-365C-7641-BFF0-3F1986B27112}"/>
              </a:ext>
            </a:extLst>
          </p:cNvPr>
          <p:cNvSpPr/>
          <p:nvPr/>
        </p:nvSpPr>
        <p:spPr>
          <a:xfrm>
            <a:off x="7976455" y="3419951"/>
            <a:ext cx="1461815" cy="1313152"/>
          </a:xfrm>
          <a:custGeom>
            <a:avLst/>
            <a:gdLst>
              <a:gd name="connsiteX0" fmla="*/ 908783 w 1461815"/>
              <a:gd name="connsiteY0" fmla="*/ 0 h 1313152"/>
              <a:gd name="connsiteX1" fmla="*/ 1345114 w 1461815"/>
              <a:gd name="connsiteY1" fmla="*/ 63759 h 1313152"/>
              <a:gd name="connsiteX2" fmla="*/ 1461815 w 1461815"/>
              <a:gd name="connsiteY2" fmla="*/ 105043 h 1313152"/>
              <a:gd name="connsiteX3" fmla="*/ 1459727 w 1461815"/>
              <a:gd name="connsiteY3" fmla="*/ 145003 h 1313152"/>
              <a:gd name="connsiteX4" fmla="*/ 571141 w 1461815"/>
              <a:gd name="connsiteY4" fmla="*/ 1306745 h 1313152"/>
              <a:gd name="connsiteX5" fmla="*/ 553032 w 1461815"/>
              <a:gd name="connsiteY5" fmla="*/ 1313152 h 1313152"/>
              <a:gd name="connsiteX6" fmla="*/ 550944 w 1461815"/>
              <a:gd name="connsiteY6" fmla="*/ 1273192 h 1313152"/>
              <a:gd name="connsiteX7" fmla="*/ 24558 w 1461815"/>
              <a:gd name="connsiteY7" fmla="*/ 323847 h 1313152"/>
              <a:gd name="connsiteX8" fmla="*/ 0 w 1461815"/>
              <a:gd name="connsiteY8" fmla="*/ 306097 h 1313152"/>
              <a:gd name="connsiteX9" fmla="*/ 88400 w 1461815"/>
              <a:gd name="connsiteY9" fmla="*/ 242205 h 1313152"/>
              <a:gd name="connsiteX10" fmla="*/ 908783 w 1461815"/>
              <a:gd name="connsiteY10" fmla="*/ 0 h 131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1815" h="1313152">
                <a:moveTo>
                  <a:pt x="908783" y="0"/>
                </a:moveTo>
                <a:cubicBezTo>
                  <a:pt x="1060727" y="0"/>
                  <a:pt x="1207277" y="22322"/>
                  <a:pt x="1345114" y="63759"/>
                </a:cubicBezTo>
                <a:lnTo>
                  <a:pt x="1461815" y="105043"/>
                </a:lnTo>
                <a:lnTo>
                  <a:pt x="1459727" y="145003"/>
                </a:lnTo>
                <a:cubicBezTo>
                  <a:pt x="1404625" y="669433"/>
                  <a:pt x="1053891" y="1109393"/>
                  <a:pt x="571141" y="1306745"/>
                </a:cubicBezTo>
                <a:lnTo>
                  <a:pt x="553032" y="1313152"/>
                </a:lnTo>
                <a:lnTo>
                  <a:pt x="550944" y="1273192"/>
                </a:lnTo>
                <a:cubicBezTo>
                  <a:pt x="510870" y="891788"/>
                  <a:pt x="314428" y="555062"/>
                  <a:pt x="24558" y="323847"/>
                </a:cubicBezTo>
                <a:lnTo>
                  <a:pt x="0" y="306097"/>
                </a:lnTo>
                <a:lnTo>
                  <a:pt x="88400" y="242205"/>
                </a:lnTo>
                <a:cubicBezTo>
                  <a:pt x="322583" y="89290"/>
                  <a:pt x="604895" y="0"/>
                  <a:pt x="908783" y="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D58B367-6CFF-B146-97C1-524BC83B4E54}"/>
              </a:ext>
            </a:extLst>
          </p:cNvPr>
          <p:cNvSpPr/>
          <p:nvPr/>
        </p:nvSpPr>
        <p:spPr>
          <a:xfrm>
            <a:off x="7417935" y="4733102"/>
            <a:ext cx="1117040" cy="1217140"/>
          </a:xfrm>
          <a:custGeom>
            <a:avLst/>
            <a:gdLst>
              <a:gd name="connsiteX0" fmla="*/ 5488 w 1117040"/>
              <a:gd name="connsiteY0" fmla="*/ 0 h 1217140"/>
              <a:gd name="connsiteX1" fmla="*/ 122190 w 1117040"/>
              <a:gd name="connsiteY1" fmla="*/ 41284 h 1217140"/>
              <a:gd name="connsiteX2" fmla="*/ 558521 w 1117040"/>
              <a:gd name="connsiteY2" fmla="*/ 105043 h 1217140"/>
              <a:gd name="connsiteX3" fmla="*/ 994852 w 1117040"/>
              <a:gd name="connsiteY3" fmla="*/ 41284 h 1217140"/>
              <a:gd name="connsiteX4" fmla="*/ 1111552 w 1117040"/>
              <a:gd name="connsiteY4" fmla="*/ 1 h 1217140"/>
              <a:gd name="connsiteX5" fmla="*/ 1117040 w 1117040"/>
              <a:gd name="connsiteY5" fmla="*/ 105043 h 1217140"/>
              <a:gd name="connsiteX6" fmla="*/ 583078 w 1117040"/>
              <a:gd name="connsiteY6" fmla="*/ 1199390 h 1217140"/>
              <a:gd name="connsiteX7" fmla="*/ 558520 w 1117040"/>
              <a:gd name="connsiteY7" fmla="*/ 1217140 h 1217140"/>
              <a:gd name="connsiteX8" fmla="*/ 533962 w 1117040"/>
              <a:gd name="connsiteY8" fmla="*/ 1199390 h 1217140"/>
              <a:gd name="connsiteX9" fmla="*/ 0 w 1117040"/>
              <a:gd name="connsiteY9" fmla="*/ 105043 h 1217140"/>
              <a:gd name="connsiteX10" fmla="*/ 5488 w 1117040"/>
              <a:gd name="connsiteY10" fmla="*/ 0 h 121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7040" h="1217140">
                <a:moveTo>
                  <a:pt x="5488" y="0"/>
                </a:moveTo>
                <a:lnTo>
                  <a:pt x="122190" y="41284"/>
                </a:lnTo>
                <a:cubicBezTo>
                  <a:pt x="260027" y="82721"/>
                  <a:pt x="406577" y="105043"/>
                  <a:pt x="558521" y="105043"/>
                </a:cubicBezTo>
                <a:cubicBezTo>
                  <a:pt x="710465" y="105043"/>
                  <a:pt x="857015" y="82721"/>
                  <a:pt x="994852" y="41284"/>
                </a:cubicBezTo>
                <a:lnTo>
                  <a:pt x="1111552" y="1"/>
                </a:lnTo>
                <a:lnTo>
                  <a:pt x="1117040" y="105043"/>
                </a:lnTo>
                <a:cubicBezTo>
                  <a:pt x="1117040" y="545619"/>
                  <a:pt x="909182" y="939272"/>
                  <a:pt x="583078" y="1199390"/>
                </a:cubicBezTo>
                <a:lnTo>
                  <a:pt x="558520" y="1217140"/>
                </a:lnTo>
                <a:lnTo>
                  <a:pt x="533962" y="1199390"/>
                </a:lnTo>
                <a:cubicBezTo>
                  <a:pt x="207858" y="939272"/>
                  <a:pt x="0" y="545619"/>
                  <a:pt x="0" y="105043"/>
                </a:cubicBezTo>
                <a:lnTo>
                  <a:pt x="5488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246FB3D-1041-264D-B265-6F54EFB78D6A}"/>
              </a:ext>
            </a:extLst>
          </p:cNvPr>
          <p:cNvSpPr/>
          <p:nvPr/>
        </p:nvSpPr>
        <p:spPr>
          <a:xfrm>
            <a:off x="6509153" y="2001758"/>
            <a:ext cx="2934605" cy="1724290"/>
          </a:xfrm>
          <a:custGeom>
            <a:avLst/>
            <a:gdLst>
              <a:gd name="connsiteX0" fmla="*/ 1467303 w 2934605"/>
              <a:gd name="connsiteY0" fmla="*/ 0 h 1724290"/>
              <a:gd name="connsiteX1" fmla="*/ 2934605 w 2934605"/>
              <a:gd name="connsiteY1" fmla="*/ 1418194 h 1724290"/>
              <a:gd name="connsiteX2" fmla="*/ 2929117 w 2934605"/>
              <a:gd name="connsiteY2" fmla="*/ 1523236 h 1724290"/>
              <a:gd name="connsiteX3" fmla="*/ 2812416 w 2934605"/>
              <a:gd name="connsiteY3" fmla="*/ 1481952 h 1724290"/>
              <a:gd name="connsiteX4" fmla="*/ 2376085 w 2934605"/>
              <a:gd name="connsiteY4" fmla="*/ 1418193 h 1724290"/>
              <a:gd name="connsiteX5" fmla="*/ 1555702 w 2934605"/>
              <a:gd name="connsiteY5" fmla="*/ 1660398 h 1724290"/>
              <a:gd name="connsiteX6" fmla="*/ 1467302 w 2934605"/>
              <a:gd name="connsiteY6" fmla="*/ 1724290 h 1724290"/>
              <a:gd name="connsiteX7" fmla="*/ 1378902 w 2934605"/>
              <a:gd name="connsiteY7" fmla="*/ 1660398 h 1724290"/>
              <a:gd name="connsiteX8" fmla="*/ 558520 w 2934605"/>
              <a:gd name="connsiteY8" fmla="*/ 1418193 h 1724290"/>
              <a:gd name="connsiteX9" fmla="*/ 122189 w 2934605"/>
              <a:gd name="connsiteY9" fmla="*/ 1481952 h 1724290"/>
              <a:gd name="connsiteX10" fmla="*/ 5488 w 2934605"/>
              <a:gd name="connsiteY10" fmla="*/ 1523236 h 1724290"/>
              <a:gd name="connsiteX11" fmla="*/ 0 w 2934605"/>
              <a:gd name="connsiteY11" fmla="*/ 1418194 h 1724290"/>
              <a:gd name="connsiteX12" fmla="*/ 1467303 w 2934605"/>
              <a:gd name="connsiteY12" fmla="*/ 0 h 172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34605" h="1724290">
                <a:moveTo>
                  <a:pt x="1467303" y="0"/>
                </a:moveTo>
                <a:cubicBezTo>
                  <a:pt x="2277671" y="0"/>
                  <a:pt x="2934605" y="634947"/>
                  <a:pt x="2934605" y="1418194"/>
                </a:cubicBezTo>
                <a:lnTo>
                  <a:pt x="2929117" y="1523236"/>
                </a:lnTo>
                <a:lnTo>
                  <a:pt x="2812416" y="1481952"/>
                </a:lnTo>
                <a:cubicBezTo>
                  <a:pt x="2674579" y="1440515"/>
                  <a:pt x="2528029" y="1418193"/>
                  <a:pt x="2376085" y="1418193"/>
                </a:cubicBezTo>
                <a:cubicBezTo>
                  <a:pt x="2072197" y="1418193"/>
                  <a:pt x="1789885" y="1507483"/>
                  <a:pt x="1555702" y="1660398"/>
                </a:cubicBezTo>
                <a:lnTo>
                  <a:pt x="1467302" y="1724290"/>
                </a:lnTo>
                <a:lnTo>
                  <a:pt x="1378902" y="1660398"/>
                </a:lnTo>
                <a:cubicBezTo>
                  <a:pt x="1144720" y="1507483"/>
                  <a:pt x="862408" y="1418193"/>
                  <a:pt x="558520" y="1418193"/>
                </a:cubicBezTo>
                <a:cubicBezTo>
                  <a:pt x="406576" y="1418193"/>
                  <a:pt x="260026" y="1440515"/>
                  <a:pt x="122189" y="1481952"/>
                </a:cubicBezTo>
                <a:lnTo>
                  <a:pt x="5488" y="1523236"/>
                </a:lnTo>
                <a:lnTo>
                  <a:pt x="0" y="1418194"/>
                </a:lnTo>
                <a:cubicBezTo>
                  <a:pt x="0" y="634947"/>
                  <a:pt x="656934" y="0"/>
                  <a:pt x="1467303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3657254-2023-9E4F-ACCC-529716B028DD}"/>
              </a:ext>
            </a:extLst>
          </p:cNvPr>
          <p:cNvSpPr/>
          <p:nvPr/>
        </p:nvSpPr>
        <p:spPr>
          <a:xfrm>
            <a:off x="5600370" y="3524994"/>
            <a:ext cx="2376085" cy="2731344"/>
          </a:xfrm>
          <a:custGeom>
            <a:avLst/>
            <a:gdLst>
              <a:gd name="connsiteX0" fmla="*/ 914271 w 2376085"/>
              <a:gd name="connsiteY0" fmla="*/ 0 h 2731344"/>
              <a:gd name="connsiteX1" fmla="*/ 916359 w 2376085"/>
              <a:gd name="connsiteY1" fmla="*/ 39960 h 2731344"/>
              <a:gd name="connsiteX2" fmla="*/ 1804945 w 2376085"/>
              <a:gd name="connsiteY2" fmla="*/ 1201702 h 2731344"/>
              <a:gd name="connsiteX3" fmla="*/ 1823053 w 2376085"/>
              <a:gd name="connsiteY3" fmla="*/ 1208108 h 2731344"/>
              <a:gd name="connsiteX4" fmla="*/ 1817565 w 2376085"/>
              <a:gd name="connsiteY4" fmla="*/ 1313151 h 2731344"/>
              <a:gd name="connsiteX5" fmla="*/ 2351527 w 2376085"/>
              <a:gd name="connsiteY5" fmla="*/ 2407498 h 2731344"/>
              <a:gd name="connsiteX6" fmla="*/ 2376085 w 2376085"/>
              <a:gd name="connsiteY6" fmla="*/ 2425248 h 2731344"/>
              <a:gd name="connsiteX7" fmla="*/ 2287685 w 2376085"/>
              <a:gd name="connsiteY7" fmla="*/ 2489139 h 2731344"/>
              <a:gd name="connsiteX8" fmla="*/ 1467303 w 2376085"/>
              <a:gd name="connsiteY8" fmla="*/ 2731344 h 2731344"/>
              <a:gd name="connsiteX9" fmla="*/ 0 w 2376085"/>
              <a:gd name="connsiteY9" fmla="*/ 1313151 h 2731344"/>
              <a:gd name="connsiteX10" fmla="*/ 896162 w 2376085"/>
              <a:gd name="connsiteY10" fmla="*/ 6406 h 2731344"/>
              <a:gd name="connsiteX11" fmla="*/ 914271 w 2376085"/>
              <a:gd name="connsiteY11" fmla="*/ 0 h 273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6085" h="2731344">
                <a:moveTo>
                  <a:pt x="914271" y="0"/>
                </a:moveTo>
                <a:lnTo>
                  <a:pt x="916359" y="39960"/>
                </a:lnTo>
                <a:cubicBezTo>
                  <a:pt x="971462" y="564390"/>
                  <a:pt x="1322195" y="1004350"/>
                  <a:pt x="1804945" y="1201702"/>
                </a:cubicBezTo>
                <a:lnTo>
                  <a:pt x="1823053" y="1208108"/>
                </a:lnTo>
                <a:lnTo>
                  <a:pt x="1817565" y="1313151"/>
                </a:lnTo>
                <a:cubicBezTo>
                  <a:pt x="1817565" y="1753727"/>
                  <a:pt x="2025423" y="2147380"/>
                  <a:pt x="2351527" y="2407498"/>
                </a:cubicBezTo>
                <a:lnTo>
                  <a:pt x="2376085" y="2425248"/>
                </a:lnTo>
                <a:lnTo>
                  <a:pt x="2287685" y="2489139"/>
                </a:lnTo>
                <a:cubicBezTo>
                  <a:pt x="2053503" y="2642055"/>
                  <a:pt x="1771191" y="2731344"/>
                  <a:pt x="1467303" y="2731344"/>
                </a:cubicBezTo>
                <a:cubicBezTo>
                  <a:pt x="656934" y="2731344"/>
                  <a:pt x="0" y="2096397"/>
                  <a:pt x="0" y="1313151"/>
                </a:cubicBezTo>
                <a:cubicBezTo>
                  <a:pt x="0" y="725716"/>
                  <a:pt x="369526" y="221699"/>
                  <a:pt x="896162" y="6406"/>
                </a:cubicBezTo>
                <a:lnTo>
                  <a:pt x="914271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4123CA2-5E96-624A-899A-DF64FA107CAB}"/>
              </a:ext>
            </a:extLst>
          </p:cNvPr>
          <p:cNvSpPr/>
          <p:nvPr/>
        </p:nvSpPr>
        <p:spPr>
          <a:xfrm>
            <a:off x="7976455" y="3524994"/>
            <a:ext cx="2376085" cy="2731344"/>
          </a:xfrm>
          <a:custGeom>
            <a:avLst/>
            <a:gdLst>
              <a:gd name="connsiteX0" fmla="*/ 1461815 w 2376085"/>
              <a:gd name="connsiteY0" fmla="*/ 0 h 2731344"/>
              <a:gd name="connsiteX1" fmla="*/ 1479923 w 2376085"/>
              <a:gd name="connsiteY1" fmla="*/ 6406 h 2731344"/>
              <a:gd name="connsiteX2" fmla="*/ 2376085 w 2376085"/>
              <a:gd name="connsiteY2" fmla="*/ 1313151 h 2731344"/>
              <a:gd name="connsiteX3" fmla="*/ 908783 w 2376085"/>
              <a:gd name="connsiteY3" fmla="*/ 2731344 h 2731344"/>
              <a:gd name="connsiteX4" fmla="*/ 88400 w 2376085"/>
              <a:gd name="connsiteY4" fmla="*/ 2489139 h 2731344"/>
              <a:gd name="connsiteX5" fmla="*/ 0 w 2376085"/>
              <a:gd name="connsiteY5" fmla="*/ 2425248 h 2731344"/>
              <a:gd name="connsiteX6" fmla="*/ 24558 w 2376085"/>
              <a:gd name="connsiteY6" fmla="*/ 2407498 h 2731344"/>
              <a:gd name="connsiteX7" fmla="*/ 558520 w 2376085"/>
              <a:gd name="connsiteY7" fmla="*/ 1313151 h 2731344"/>
              <a:gd name="connsiteX8" fmla="*/ 553032 w 2376085"/>
              <a:gd name="connsiteY8" fmla="*/ 1208109 h 2731344"/>
              <a:gd name="connsiteX9" fmla="*/ 571141 w 2376085"/>
              <a:gd name="connsiteY9" fmla="*/ 1201702 h 2731344"/>
              <a:gd name="connsiteX10" fmla="*/ 1459727 w 2376085"/>
              <a:gd name="connsiteY10" fmla="*/ 39960 h 2731344"/>
              <a:gd name="connsiteX11" fmla="*/ 1461815 w 2376085"/>
              <a:gd name="connsiteY11" fmla="*/ 0 h 273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6085" h="2731344">
                <a:moveTo>
                  <a:pt x="1461815" y="0"/>
                </a:moveTo>
                <a:lnTo>
                  <a:pt x="1479923" y="6406"/>
                </a:lnTo>
                <a:cubicBezTo>
                  <a:pt x="2006560" y="221699"/>
                  <a:pt x="2376085" y="725716"/>
                  <a:pt x="2376085" y="1313151"/>
                </a:cubicBezTo>
                <a:cubicBezTo>
                  <a:pt x="2376085" y="2096397"/>
                  <a:pt x="1719151" y="2731344"/>
                  <a:pt x="908783" y="2731344"/>
                </a:cubicBezTo>
                <a:cubicBezTo>
                  <a:pt x="604895" y="2731344"/>
                  <a:pt x="322583" y="2642055"/>
                  <a:pt x="88400" y="2489139"/>
                </a:cubicBezTo>
                <a:lnTo>
                  <a:pt x="0" y="2425248"/>
                </a:lnTo>
                <a:lnTo>
                  <a:pt x="24558" y="2407498"/>
                </a:lnTo>
                <a:cubicBezTo>
                  <a:pt x="350662" y="2147380"/>
                  <a:pt x="558520" y="1753727"/>
                  <a:pt x="558520" y="1313151"/>
                </a:cubicBezTo>
                <a:lnTo>
                  <a:pt x="553032" y="1208109"/>
                </a:lnTo>
                <a:lnTo>
                  <a:pt x="571141" y="1201702"/>
                </a:lnTo>
                <a:cubicBezTo>
                  <a:pt x="1053891" y="1004350"/>
                  <a:pt x="1404625" y="564390"/>
                  <a:pt x="1459727" y="39960"/>
                </a:cubicBezTo>
                <a:lnTo>
                  <a:pt x="1461815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7820594-3AFC-DF42-A815-755E966E09E5}"/>
              </a:ext>
            </a:extLst>
          </p:cNvPr>
          <p:cNvSpPr/>
          <p:nvPr/>
        </p:nvSpPr>
        <p:spPr>
          <a:xfrm>
            <a:off x="7423423" y="3726048"/>
            <a:ext cx="1106064" cy="1112097"/>
          </a:xfrm>
          <a:custGeom>
            <a:avLst/>
            <a:gdLst>
              <a:gd name="connsiteX0" fmla="*/ 553032 w 1106064"/>
              <a:gd name="connsiteY0" fmla="*/ 0 h 1112097"/>
              <a:gd name="connsiteX1" fmla="*/ 577590 w 1106064"/>
              <a:gd name="connsiteY1" fmla="*/ 17750 h 1112097"/>
              <a:gd name="connsiteX2" fmla="*/ 1103976 w 1106064"/>
              <a:gd name="connsiteY2" fmla="*/ 967095 h 1112097"/>
              <a:gd name="connsiteX3" fmla="*/ 1106064 w 1106064"/>
              <a:gd name="connsiteY3" fmla="*/ 1007055 h 1112097"/>
              <a:gd name="connsiteX4" fmla="*/ 989364 w 1106064"/>
              <a:gd name="connsiteY4" fmla="*/ 1048338 h 1112097"/>
              <a:gd name="connsiteX5" fmla="*/ 553033 w 1106064"/>
              <a:gd name="connsiteY5" fmla="*/ 1112097 h 1112097"/>
              <a:gd name="connsiteX6" fmla="*/ 116702 w 1106064"/>
              <a:gd name="connsiteY6" fmla="*/ 1048338 h 1112097"/>
              <a:gd name="connsiteX7" fmla="*/ 0 w 1106064"/>
              <a:gd name="connsiteY7" fmla="*/ 1007054 h 1112097"/>
              <a:gd name="connsiteX8" fmla="*/ 2088 w 1106064"/>
              <a:gd name="connsiteY8" fmla="*/ 967095 h 1112097"/>
              <a:gd name="connsiteX9" fmla="*/ 528474 w 1106064"/>
              <a:gd name="connsiteY9" fmla="*/ 17750 h 1112097"/>
              <a:gd name="connsiteX10" fmla="*/ 553032 w 1106064"/>
              <a:gd name="connsiteY10" fmla="*/ 0 h 111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064" h="1112097">
                <a:moveTo>
                  <a:pt x="553032" y="0"/>
                </a:moveTo>
                <a:lnTo>
                  <a:pt x="577590" y="17750"/>
                </a:lnTo>
                <a:cubicBezTo>
                  <a:pt x="867460" y="248965"/>
                  <a:pt x="1063902" y="585691"/>
                  <a:pt x="1103976" y="967095"/>
                </a:cubicBezTo>
                <a:lnTo>
                  <a:pt x="1106064" y="1007055"/>
                </a:lnTo>
                <a:lnTo>
                  <a:pt x="989364" y="1048338"/>
                </a:lnTo>
                <a:cubicBezTo>
                  <a:pt x="851527" y="1089775"/>
                  <a:pt x="704977" y="1112097"/>
                  <a:pt x="553033" y="1112097"/>
                </a:cubicBezTo>
                <a:cubicBezTo>
                  <a:pt x="401089" y="1112097"/>
                  <a:pt x="254539" y="1089775"/>
                  <a:pt x="116702" y="1048338"/>
                </a:cubicBezTo>
                <a:lnTo>
                  <a:pt x="0" y="1007054"/>
                </a:lnTo>
                <a:lnTo>
                  <a:pt x="2088" y="967095"/>
                </a:lnTo>
                <a:cubicBezTo>
                  <a:pt x="42163" y="585691"/>
                  <a:pt x="238604" y="248965"/>
                  <a:pt x="528474" y="17750"/>
                </a:cubicBezTo>
                <a:lnTo>
                  <a:pt x="553032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39C5C7-890B-214A-B8BD-23F322DD9498}"/>
              </a:ext>
            </a:extLst>
          </p:cNvPr>
          <p:cNvSpPr txBox="1"/>
          <p:nvPr/>
        </p:nvSpPr>
        <p:spPr>
          <a:xfrm>
            <a:off x="5250224" y="5715050"/>
            <a:ext cx="49885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18895-3F9D-4643-B9C2-57F3E99537DA}"/>
              </a:ext>
            </a:extLst>
          </p:cNvPr>
          <p:cNvSpPr txBox="1"/>
          <p:nvPr/>
        </p:nvSpPr>
        <p:spPr>
          <a:xfrm>
            <a:off x="10066243" y="5673799"/>
            <a:ext cx="57259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9CB76-A576-B947-A483-531F808D2120}"/>
              </a:ext>
            </a:extLst>
          </p:cNvPr>
          <p:cNvSpPr txBox="1"/>
          <p:nvPr/>
        </p:nvSpPr>
        <p:spPr>
          <a:xfrm>
            <a:off x="8991198" y="1815486"/>
            <a:ext cx="40588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A0D1A1-5996-4845-9313-C174023C6213}"/>
              </a:ext>
            </a:extLst>
          </p:cNvPr>
          <p:cNvCxnSpPr>
            <a:cxnSpLocks/>
          </p:cNvCxnSpPr>
          <p:nvPr/>
        </p:nvCxnSpPr>
        <p:spPr>
          <a:xfrm>
            <a:off x="4220587" y="4481621"/>
            <a:ext cx="3513713" cy="2462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7651FB6-0AEA-0E47-8F8C-467C2C70B004}"/>
              </a:ext>
            </a:extLst>
          </p:cNvPr>
          <p:cNvSpPr/>
          <p:nvPr/>
        </p:nvSpPr>
        <p:spPr>
          <a:xfrm rot="18514167">
            <a:off x="5056527" y="2586593"/>
            <a:ext cx="4766800" cy="3083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CCE7BB-0789-134B-81A1-4077500C1913}"/>
              </a:ext>
            </a:extLst>
          </p:cNvPr>
          <p:cNvSpPr/>
          <p:nvPr/>
        </p:nvSpPr>
        <p:spPr>
          <a:xfrm rot="3251859">
            <a:off x="6101254" y="2547547"/>
            <a:ext cx="4694454" cy="3083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0DA96C-58E5-F04C-BA8E-DDBB2FA74ADA}"/>
              </a:ext>
            </a:extLst>
          </p:cNvPr>
          <p:cNvCxnSpPr>
            <a:cxnSpLocks/>
          </p:cNvCxnSpPr>
          <p:nvPr/>
        </p:nvCxnSpPr>
        <p:spPr>
          <a:xfrm>
            <a:off x="1193192" y="2465725"/>
            <a:ext cx="3137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0D6056-30D6-E248-9A98-4CBDA48CBA04}"/>
              </a:ext>
            </a:extLst>
          </p:cNvPr>
          <p:cNvCxnSpPr>
            <a:cxnSpLocks/>
          </p:cNvCxnSpPr>
          <p:nvPr/>
        </p:nvCxnSpPr>
        <p:spPr>
          <a:xfrm>
            <a:off x="1193192" y="2863903"/>
            <a:ext cx="28454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7E1C7F-394A-1A43-8886-FFEAFD628659}"/>
              </a:ext>
            </a:extLst>
          </p:cNvPr>
          <p:cNvCxnSpPr>
            <a:cxnSpLocks/>
          </p:cNvCxnSpPr>
          <p:nvPr/>
        </p:nvCxnSpPr>
        <p:spPr>
          <a:xfrm>
            <a:off x="1193192" y="3232203"/>
            <a:ext cx="40570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C081ED9D-B22B-8F49-A9AA-D66A413B0FBA}"/>
              </a:ext>
            </a:extLst>
          </p:cNvPr>
          <p:cNvSpPr/>
          <p:nvPr/>
        </p:nvSpPr>
        <p:spPr>
          <a:xfrm>
            <a:off x="7971414" y="3422595"/>
            <a:ext cx="1461815" cy="1313152"/>
          </a:xfrm>
          <a:custGeom>
            <a:avLst/>
            <a:gdLst>
              <a:gd name="connsiteX0" fmla="*/ 908783 w 1461815"/>
              <a:gd name="connsiteY0" fmla="*/ 0 h 1313152"/>
              <a:gd name="connsiteX1" fmla="*/ 1345114 w 1461815"/>
              <a:gd name="connsiteY1" fmla="*/ 63759 h 1313152"/>
              <a:gd name="connsiteX2" fmla="*/ 1461815 w 1461815"/>
              <a:gd name="connsiteY2" fmla="*/ 105043 h 1313152"/>
              <a:gd name="connsiteX3" fmla="*/ 1459727 w 1461815"/>
              <a:gd name="connsiteY3" fmla="*/ 145003 h 1313152"/>
              <a:gd name="connsiteX4" fmla="*/ 571141 w 1461815"/>
              <a:gd name="connsiteY4" fmla="*/ 1306745 h 1313152"/>
              <a:gd name="connsiteX5" fmla="*/ 553032 w 1461815"/>
              <a:gd name="connsiteY5" fmla="*/ 1313152 h 1313152"/>
              <a:gd name="connsiteX6" fmla="*/ 550944 w 1461815"/>
              <a:gd name="connsiteY6" fmla="*/ 1273192 h 1313152"/>
              <a:gd name="connsiteX7" fmla="*/ 24558 w 1461815"/>
              <a:gd name="connsiteY7" fmla="*/ 323847 h 1313152"/>
              <a:gd name="connsiteX8" fmla="*/ 0 w 1461815"/>
              <a:gd name="connsiteY8" fmla="*/ 306097 h 1313152"/>
              <a:gd name="connsiteX9" fmla="*/ 88400 w 1461815"/>
              <a:gd name="connsiteY9" fmla="*/ 242205 h 1313152"/>
              <a:gd name="connsiteX10" fmla="*/ 908783 w 1461815"/>
              <a:gd name="connsiteY10" fmla="*/ 0 h 131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1815" h="1313152">
                <a:moveTo>
                  <a:pt x="908783" y="0"/>
                </a:moveTo>
                <a:cubicBezTo>
                  <a:pt x="1060727" y="0"/>
                  <a:pt x="1207277" y="22322"/>
                  <a:pt x="1345114" y="63759"/>
                </a:cubicBezTo>
                <a:lnTo>
                  <a:pt x="1461815" y="105043"/>
                </a:lnTo>
                <a:lnTo>
                  <a:pt x="1459727" y="145003"/>
                </a:lnTo>
                <a:cubicBezTo>
                  <a:pt x="1404625" y="669433"/>
                  <a:pt x="1053891" y="1109393"/>
                  <a:pt x="571141" y="1306745"/>
                </a:cubicBezTo>
                <a:lnTo>
                  <a:pt x="553032" y="1313152"/>
                </a:lnTo>
                <a:lnTo>
                  <a:pt x="550944" y="1273192"/>
                </a:lnTo>
                <a:cubicBezTo>
                  <a:pt x="510870" y="891788"/>
                  <a:pt x="314428" y="555062"/>
                  <a:pt x="24558" y="323847"/>
                </a:cubicBezTo>
                <a:lnTo>
                  <a:pt x="0" y="306097"/>
                </a:lnTo>
                <a:lnTo>
                  <a:pt x="88400" y="242205"/>
                </a:lnTo>
                <a:cubicBezTo>
                  <a:pt x="322583" y="89290"/>
                  <a:pt x="604895" y="0"/>
                  <a:pt x="908783" y="0"/>
                </a:cubicBez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tx1"/>
            </a:bgClr>
          </a:patt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FF49ECC-ABC7-4144-98C8-6E7965C2AC4B}"/>
              </a:ext>
            </a:extLst>
          </p:cNvPr>
          <p:cNvSpPr/>
          <p:nvPr/>
        </p:nvSpPr>
        <p:spPr>
          <a:xfrm>
            <a:off x="6504112" y="2004402"/>
            <a:ext cx="2934605" cy="1724290"/>
          </a:xfrm>
          <a:custGeom>
            <a:avLst/>
            <a:gdLst>
              <a:gd name="connsiteX0" fmla="*/ 1467303 w 2934605"/>
              <a:gd name="connsiteY0" fmla="*/ 0 h 1724290"/>
              <a:gd name="connsiteX1" fmla="*/ 2934605 w 2934605"/>
              <a:gd name="connsiteY1" fmla="*/ 1418194 h 1724290"/>
              <a:gd name="connsiteX2" fmla="*/ 2929117 w 2934605"/>
              <a:gd name="connsiteY2" fmla="*/ 1523236 h 1724290"/>
              <a:gd name="connsiteX3" fmla="*/ 2812416 w 2934605"/>
              <a:gd name="connsiteY3" fmla="*/ 1481952 h 1724290"/>
              <a:gd name="connsiteX4" fmla="*/ 2376085 w 2934605"/>
              <a:gd name="connsiteY4" fmla="*/ 1418193 h 1724290"/>
              <a:gd name="connsiteX5" fmla="*/ 1555702 w 2934605"/>
              <a:gd name="connsiteY5" fmla="*/ 1660398 h 1724290"/>
              <a:gd name="connsiteX6" fmla="*/ 1467302 w 2934605"/>
              <a:gd name="connsiteY6" fmla="*/ 1724290 h 1724290"/>
              <a:gd name="connsiteX7" fmla="*/ 1378902 w 2934605"/>
              <a:gd name="connsiteY7" fmla="*/ 1660398 h 1724290"/>
              <a:gd name="connsiteX8" fmla="*/ 558520 w 2934605"/>
              <a:gd name="connsiteY8" fmla="*/ 1418193 h 1724290"/>
              <a:gd name="connsiteX9" fmla="*/ 122189 w 2934605"/>
              <a:gd name="connsiteY9" fmla="*/ 1481952 h 1724290"/>
              <a:gd name="connsiteX10" fmla="*/ 5488 w 2934605"/>
              <a:gd name="connsiteY10" fmla="*/ 1523236 h 1724290"/>
              <a:gd name="connsiteX11" fmla="*/ 0 w 2934605"/>
              <a:gd name="connsiteY11" fmla="*/ 1418194 h 1724290"/>
              <a:gd name="connsiteX12" fmla="*/ 1467303 w 2934605"/>
              <a:gd name="connsiteY12" fmla="*/ 0 h 172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34605" h="1724290">
                <a:moveTo>
                  <a:pt x="1467303" y="0"/>
                </a:moveTo>
                <a:cubicBezTo>
                  <a:pt x="2277671" y="0"/>
                  <a:pt x="2934605" y="634947"/>
                  <a:pt x="2934605" y="1418194"/>
                </a:cubicBezTo>
                <a:lnTo>
                  <a:pt x="2929117" y="1523236"/>
                </a:lnTo>
                <a:lnTo>
                  <a:pt x="2812416" y="1481952"/>
                </a:lnTo>
                <a:cubicBezTo>
                  <a:pt x="2674579" y="1440515"/>
                  <a:pt x="2528029" y="1418193"/>
                  <a:pt x="2376085" y="1418193"/>
                </a:cubicBezTo>
                <a:cubicBezTo>
                  <a:pt x="2072197" y="1418193"/>
                  <a:pt x="1789885" y="1507483"/>
                  <a:pt x="1555702" y="1660398"/>
                </a:cubicBezTo>
                <a:lnTo>
                  <a:pt x="1467302" y="1724290"/>
                </a:lnTo>
                <a:lnTo>
                  <a:pt x="1378902" y="1660398"/>
                </a:lnTo>
                <a:cubicBezTo>
                  <a:pt x="1144720" y="1507483"/>
                  <a:pt x="862408" y="1418193"/>
                  <a:pt x="558520" y="1418193"/>
                </a:cubicBezTo>
                <a:cubicBezTo>
                  <a:pt x="406576" y="1418193"/>
                  <a:pt x="260026" y="1440515"/>
                  <a:pt x="122189" y="1481952"/>
                </a:cubicBezTo>
                <a:lnTo>
                  <a:pt x="5488" y="1523236"/>
                </a:lnTo>
                <a:lnTo>
                  <a:pt x="0" y="1418194"/>
                </a:lnTo>
                <a:cubicBezTo>
                  <a:pt x="0" y="634947"/>
                  <a:pt x="656934" y="0"/>
                  <a:pt x="1467303" y="0"/>
                </a:cubicBez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tx1"/>
            </a:bgClr>
          </a:patt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151CC9-35D0-5342-A52B-BB06727CDCC0}"/>
              </a:ext>
            </a:extLst>
          </p:cNvPr>
          <p:cNvSpPr txBox="1"/>
          <p:nvPr/>
        </p:nvSpPr>
        <p:spPr>
          <a:xfrm>
            <a:off x="8082666" y="3835290"/>
            <a:ext cx="49885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A0F08AB-1FC9-E34C-9EAA-5265D6E4F4BA}"/>
              </a:ext>
            </a:extLst>
          </p:cNvPr>
          <p:cNvSpPr/>
          <p:nvPr/>
        </p:nvSpPr>
        <p:spPr>
          <a:xfrm>
            <a:off x="7414171" y="3731261"/>
            <a:ext cx="1117040" cy="2224194"/>
          </a:xfrm>
          <a:custGeom>
            <a:avLst/>
            <a:gdLst>
              <a:gd name="connsiteX0" fmla="*/ 558520 w 1117040"/>
              <a:gd name="connsiteY0" fmla="*/ 0 h 2224194"/>
              <a:gd name="connsiteX1" fmla="*/ 583078 w 1117040"/>
              <a:gd name="connsiteY1" fmla="*/ 17750 h 2224194"/>
              <a:gd name="connsiteX2" fmla="*/ 1109464 w 1117040"/>
              <a:gd name="connsiteY2" fmla="*/ 967095 h 2224194"/>
              <a:gd name="connsiteX3" fmla="*/ 1111552 w 1117040"/>
              <a:gd name="connsiteY3" fmla="*/ 1007055 h 2224194"/>
              <a:gd name="connsiteX4" fmla="*/ 1117040 w 1117040"/>
              <a:gd name="connsiteY4" fmla="*/ 1112097 h 2224194"/>
              <a:gd name="connsiteX5" fmla="*/ 583078 w 1117040"/>
              <a:gd name="connsiteY5" fmla="*/ 2206444 h 2224194"/>
              <a:gd name="connsiteX6" fmla="*/ 558520 w 1117040"/>
              <a:gd name="connsiteY6" fmla="*/ 2224194 h 2224194"/>
              <a:gd name="connsiteX7" fmla="*/ 533962 w 1117040"/>
              <a:gd name="connsiteY7" fmla="*/ 2206444 h 2224194"/>
              <a:gd name="connsiteX8" fmla="*/ 0 w 1117040"/>
              <a:gd name="connsiteY8" fmla="*/ 1112097 h 2224194"/>
              <a:gd name="connsiteX9" fmla="*/ 5488 w 1117040"/>
              <a:gd name="connsiteY9" fmla="*/ 1007054 h 2224194"/>
              <a:gd name="connsiteX10" fmla="*/ 7576 w 1117040"/>
              <a:gd name="connsiteY10" fmla="*/ 967095 h 2224194"/>
              <a:gd name="connsiteX11" fmla="*/ 533962 w 1117040"/>
              <a:gd name="connsiteY11" fmla="*/ 17750 h 222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040" h="2224194">
                <a:moveTo>
                  <a:pt x="558520" y="0"/>
                </a:moveTo>
                <a:lnTo>
                  <a:pt x="583078" y="17750"/>
                </a:lnTo>
                <a:cubicBezTo>
                  <a:pt x="872948" y="248965"/>
                  <a:pt x="1069390" y="585691"/>
                  <a:pt x="1109464" y="967095"/>
                </a:cubicBezTo>
                <a:lnTo>
                  <a:pt x="1111552" y="1007055"/>
                </a:lnTo>
                <a:lnTo>
                  <a:pt x="1117040" y="1112097"/>
                </a:lnTo>
                <a:cubicBezTo>
                  <a:pt x="1117040" y="1552673"/>
                  <a:pt x="909182" y="1946326"/>
                  <a:pt x="583078" y="2206444"/>
                </a:cubicBezTo>
                <a:lnTo>
                  <a:pt x="558520" y="2224194"/>
                </a:lnTo>
                <a:lnTo>
                  <a:pt x="533962" y="2206444"/>
                </a:lnTo>
                <a:cubicBezTo>
                  <a:pt x="207858" y="1946326"/>
                  <a:pt x="0" y="1552673"/>
                  <a:pt x="0" y="1112097"/>
                </a:cubicBezTo>
                <a:lnTo>
                  <a:pt x="5488" y="1007054"/>
                </a:lnTo>
                <a:lnTo>
                  <a:pt x="7576" y="967095"/>
                </a:lnTo>
                <a:cubicBezTo>
                  <a:pt x="47651" y="585691"/>
                  <a:pt x="244092" y="248965"/>
                  <a:pt x="533962" y="17750"/>
                </a:cubicBezTo>
                <a:close/>
              </a:path>
            </a:pathLst>
          </a:cu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</p:spTree>
    <p:extLst>
      <p:ext uri="{BB962C8B-B14F-4D97-AF65-F5344CB8AC3E}">
        <p14:creationId xmlns:p14="http://schemas.microsoft.com/office/powerpoint/2010/main" val="57010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02994 0.0393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6" grpId="0" animBg="1"/>
      <p:bldP spid="26" grpId="1" animBg="1"/>
      <p:bldP spid="31" grpId="0" animBg="1"/>
      <p:bldP spid="32" grpId="0" animBg="1"/>
      <p:bldP spid="30" grpId="0"/>
      <p:bldP spid="30" grpId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20A7-DC64-A34B-AA78-67C32585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Syllogism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8D3F-43DC-1B4A-8699-D37AFA91FC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Some Rebels use Force.</a:t>
            </a:r>
          </a:p>
          <a:p>
            <a:pPr marL="0" indent="0">
              <a:buNone/>
            </a:pPr>
            <a:r>
              <a:rPr lang="en-NL" dirty="0"/>
              <a:t>No stormtroopers use Force.</a:t>
            </a:r>
          </a:p>
          <a:p>
            <a:pPr marL="0" indent="0">
              <a:buNone/>
            </a:pPr>
            <a:r>
              <a:rPr lang="en-NL" dirty="0"/>
              <a:t>Therefore, some stormtroopers are not Rebels.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The conclusion is </a:t>
            </a:r>
            <a:r>
              <a:rPr lang="en-NL" b="1" dirty="0">
                <a:solidFill>
                  <a:srgbClr val="FFC000"/>
                </a:solidFill>
              </a:rPr>
              <a:t>NOT VALID</a:t>
            </a:r>
            <a:r>
              <a:rPr lang="en-NL" dirty="0"/>
              <a:t>.</a:t>
            </a:r>
          </a:p>
          <a:p>
            <a:pPr marL="0" indent="0">
              <a:buNone/>
            </a:pPr>
            <a:r>
              <a:rPr lang="en-NL" dirty="0"/>
              <a:t>(there is no X in the region specifying S is not R)</a:t>
            </a:r>
            <a:endParaRPr lang="en-NL" b="1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5C11-FAC4-7343-9CAD-B007E8E4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34</a:t>
            </a:fld>
            <a:endParaRPr lang="en-US" dirty="0">
              <a:uFillTx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035CC19-B645-544F-9678-4E72B2F32405}"/>
              </a:ext>
            </a:extLst>
          </p:cNvPr>
          <p:cNvSpPr/>
          <p:nvPr/>
        </p:nvSpPr>
        <p:spPr>
          <a:xfrm>
            <a:off x="6514641" y="3419951"/>
            <a:ext cx="1461814" cy="1313151"/>
          </a:xfrm>
          <a:custGeom>
            <a:avLst/>
            <a:gdLst>
              <a:gd name="connsiteX0" fmla="*/ 553032 w 1461814"/>
              <a:gd name="connsiteY0" fmla="*/ 0 h 1313151"/>
              <a:gd name="connsiteX1" fmla="*/ 1373414 w 1461814"/>
              <a:gd name="connsiteY1" fmla="*/ 242205 h 1313151"/>
              <a:gd name="connsiteX2" fmla="*/ 1461814 w 1461814"/>
              <a:gd name="connsiteY2" fmla="*/ 306097 h 1313151"/>
              <a:gd name="connsiteX3" fmla="*/ 1437256 w 1461814"/>
              <a:gd name="connsiteY3" fmla="*/ 323847 h 1313151"/>
              <a:gd name="connsiteX4" fmla="*/ 910870 w 1461814"/>
              <a:gd name="connsiteY4" fmla="*/ 1273192 h 1313151"/>
              <a:gd name="connsiteX5" fmla="*/ 908782 w 1461814"/>
              <a:gd name="connsiteY5" fmla="*/ 1313151 h 1313151"/>
              <a:gd name="connsiteX6" fmla="*/ 890674 w 1461814"/>
              <a:gd name="connsiteY6" fmla="*/ 1306745 h 1313151"/>
              <a:gd name="connsiteX7" fmla="*/ 2088 w 1461814"/>
              <a:gd name="connsiteY7" fmla="*/ 145003 h 1313151"/>
              <a:gd name="connsiteX8" fmla="*/ 0 w 1461814"/>
              <a:gd name="connsiteY8" fmla="*/ 105043 h 1313151"/>
              <a:gd name="connsiteX9" fmla="*/ 116701 w 1461814"/>
              <a:gd name="connsiteY9" fmla="*/ 63759 h 1313151"/>
              <a:gd name="connsiteX10" fmla="*/ 553032 w 1461814"/>
              <a:gd name="connsiteY10" fmla="*/ 0 h 1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1814" h="1313151">
                <a:moveTo>
                  <a:pt x="553032" y="0"/>
                </a:moveTo>
                <a:cubicBezTo>
                  <a:pt x="856920" y="0"/>
                  <a:pt x="1139232" y="89290"/>
                  <a:pt x="1373414" y="242205"/>
                </a:cubicBezTo>
                <a:lnTo>
                  <a:pt x="1461814" y="306097"/>
                </a:lnTo>
                <a:lnTo>
                  <a:pt x="1437256" y="323847"/>
                </a:lnTo>
                <a:cubicBezTo>
                  <a:pt x="1147386" y="555062"/>
                  <a:pt x="950945" y="891788"/>
                  <a:pt x="910870" y="1273192"/>
                </a:cubicBezTo>
                <a:lnTo>
                  <a:pt x="908782" y="1313151"/>
                </a:lnTo>
                <a:lnTo>
                  <a:pt x="890674" y="1306745"/>
                </a:lnTo>
                <a:cubicBezTo>
                  <a:pt x="407924" y="1109393"/>
                  <a:pt x="57191" y="669433"/>
                  <a:pt x="2088" y="145003"/>
                </a:cubicBezTo>
                <a:lnTo>
                  <a:pt x="0" y="105043"/>
                </a:lnTo>
                <a:lnTo>
                  <a:pt x="116701" y="63759"/>
                </a:lnTo>
                <a:cubicBezTo>
                  <a:pt x="254538" y="22322"/>
                  <a:pt x="401088" y="0"/>
                  <a:pt x="553032" y="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4768F9F-365C-7641-BFF0-3F1986B27112}"/>
              </a:ext>
            </a:extLst>
          </p:cNvPr>
          <p:cNvSpPr/>
          <p:nvPr/>
        </p:nvSpPr>
        <p:spPr>
          <a:xfrm>
            <a:off x="7976455" y="3419951"/>
            <a:ext cx="1461815" cy="1313152"/>
          </a:xfrm>
          <a:custGeom>
            <a:avLst/>
            <a:gdLst>
              <a:gd name="connsiteX0" fmla="*/ 908783 w 1461815"/>
              <a:gd name="connsiteY0" fmla="*/ 0 h 1313152"/>
              <a:gd name="connsiteX1" fmla="*/ 1345114 w 1461815"/>
              <a:gd name="connsiteY1" fmla="*/ 63759 h 1313152"/>
              <a:gd name="connsiteX2" fmla="*/ 1461815 w 1461815"/>
              <a:gd name="connsiteY2" fmla="*/ 105043 h 1313152"/>
              <a:gd name="connsiteX3" fmla="*/ 1459727 w 1461815"/>
              <a:gd name="connsiteY3" fmla="*/ 145003 h 1313152"/>
              <a:gd name="connsiteX4" fmla="*/ 571141 w 1461815"/>
              <a:gd name="connsiteY4" fmla="*/ 1306745 h 1313152"/>
              <a:gd name="connsiteX5" fmla="*/ 553032 w 1461815"/>
              <a:gd name="connsiteY5" fmla="*/ 1313152 h 1313152"/>
              <a:gd name="connsiteX6" fmla="*/ 550944 w 1461815"/>
              <a:gd name="connsiteY6" fmla="*/ 1273192 h 1313152"/>
              <a:gd name="connsiteX7" fmla="*/ 24558 w 1461815"/>
              <a:gd name="connsiteY7" fmla="*/ 323847 h 1313152"/>
              <a:gd name="connsiteX8" fmla="*/ 0 w 1461815"/>
              <a:gd name="connsiteY8" fmla="*/ 306097 h 1313152"/>
              <a:gd name="connsiteX9" fmla="*/ 88400 w 1461815"/>
              <a:gd name="connsiteY9" fmla="*/ 242205 h 1313152"/>
              <a:gd name="connsiteX10" fmla="*/ 908783 w 1461815"/>
              <a:gd name="connsiteY10" fmla="*/ 0 h 131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1815" h="1313152">
                <a:moveTo>
                  <a:pt x="908783" y="0"/>
                </a:moveTo>
                <a:cubicBezTo>
                  <a:pt x="1060727" y="0"/>
                  <a:pt x="1207277" y="22322"/>
                  <a:pt x="1345114" y="63759"/>
                </a:cubicBezTo>
                <a:lnTo>
                  <a:pt x="1461815" y="105043"/>
                </a:lnTo>
                <a:lnTo>
                  <a:pt x="1459727" y="145003"/>
                </a:lnTo>
                <a:cubicBezTo>
                  <a:pt x="1404625" y="669433"/>
                  <a:pt x="1053891" y="1109393"/>
                  <a:pt x="571141" y="1306745"/>
                </a:cubicBezTo>
                <a:lnTo>
                  <a:pt x="553032" y="1313152"/>
                </a:lnTo>
                <a:lnTo>
                  <a:pt x="550944" y="1273192"/>
                </a:lnTo>
                <a:cubicBezTo>
                  <a:pt x="510870" y="891788"/>
                  <a:pt x="314428" y="555062"/>
                  <a:pt x="24558" y="323847"/>
                </a:cubicBezTo>
                <a:lnTo>
                  <a:pt x="0" y="306097"/>
                </a:lnTo>
                <a:lnTo>
                  <a:pt x="88400" y="242205"/>
                </a:lnTo>
                <a:cubicBezTo>
                  <a:pt x="322583" y="89290"/>
                  <a:pt x="604895" y="0"/>
                  <a:pt x="908783" y="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D58B367-6CFF-B146-97C1-524BC83B4E54}"/>
              </a:ext>
            </a:extLst>
          </p:cNvPr>
          <p:cNvSpPr/>
          <p:nvPr/>
        </p:nvSpPr>
        <p:spPr>
          <a:xfrm>
            <a:off x="7417935" y="4733102"/>
            <a:ext cx="1117040" cy="1217140"/>
          </a:xfrm>
          <a:custGeom>
            <a:avLst/>
            <a:gdLst>
              <a:gd name="connsiteX0" fmla="*/ 5488 w 1117040"/>
              <a:gd name="connsiteY0" fmla="*/ 0 h 1217140"/>
              <a:gd name="connsiteX1" fmla="*/ 122190 w 1117040"/>
              <a:gd name="connsiteY1" fmla="*/ 41284 h 1217140"/>
              <a:gd name="connsiteX2" fmla="*/ 558521 w 1117040"/>
              <a:gd name="connsiteY2" fmla="*/ 105043 h 1217140"/>
              <a:gd name="connsiteX3" fmla="*/ 994852 w 1117040"/>
              <a:gd name="connsiteY3" fmla="*/ 41284 h 1217140"/>
              <a:gd name="connsiteX4" fmla="*/ 1111552 w 1117040"/>
              <a:gd name="connsiteY4" fmla="*/ 1 h 1217140"/>
              <a:gd name="connsiteX5" fmla="*/ 1117040 w 1117040"/>
              <a:gd name="connsiteY5" fmla="*/ 105043 h 1217140"/>
              <a:gd name="connsiteX6" fmla="*/ 583078 w 1117040"/>
              <a:gd name="connsiteY6" fmla="*/ 1199390 h 1217140"/>
              <a:gd name="connsiteX7" fmla="*/ 558520 w 1117040"/>
              <a:gd name="connsiteY7" fmla="*/ 1217140 h 1217140"/>
              <a:gd name="connsiteX8" fmla="*/ 533962 w 1117040"/>
              <a:gd name="connsiteY8" fmla="*/ 1199390 h 1217140"/>
              <a:gd name="connsiteX9" fmla="*/ 0 w 1117040"/>
              <a:gd name="connsiteY9" fmla="*/ 105043 h 1217140"/>
              <a:gd name="connsiteX10" fmla="*/ 5488 w 1117040"/>
              <a:gd name="connsiteY10" fmla="*/ 0 h 1217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7040" h="1217140">
                <a:moveTo>
                  <a:pt x="5488" y="0"/>
                </a:moveTo>
                <a:lnTo>
                  <a:pt x="122190" y="41284"/>
                </a:lnTo>
                <a:cubicBezTo>
                  <a:pt x="260027" y="82721"/>
                  <a:pt x="406577" y="105043"/>
                  <a:pt x="558521" y="105043"/>
                </a:cubicBezTo>
                <a:cubicBezTo>
                  <a:pt x="710465" y="105043"/>
                  <a:pt x="857015" y="82721"/>
                  <a:pt x="994852" y="41284"/>
                </a:cubicBezTo>
                <a:lnTo>
                  <a:pt x="1111552" y="1"/>
                </a:lnTo>
                <a:lnTo>
                  <a:pt x="1117040" y="105043"/>
                </a:lnTo>
                <a:cubicBezTo>
                  <a:pt x="1117040" y="545619"/>
                  <a:pt x="909182" y="939272"/>
                  <a:pt x="583078" y="1199390"/>
                </a:cubicBezTo>
                <a:lnTo>
                  <a:pt x="558520" y="1217140"/>
                </a:lnTo>
                <a:lnTo>
                  <a:pt x="533962" y="1199390"/>
                </a:lnTo>
                <a:cubicBezTo>
                  <a:pt x="207858" y="939272"/>
                  <a:pt x="0" y="545619"/>
                  <a:pt x="0" y="105043"/>
                </a:cubicBezTo>
                <a:lnTo>
                  <a:pt x="5488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246FB3D-1041-264D-B265-6F54EFB78D6A}"/>
              </a:ext>
            </a:extLst>
          </p:cNvPr>
          <p:cNvSpPr/>
          <p:nvPr/>
        </p:nvSpPr>
        <p:spPr>
          <a:xfrm>
            <a:off x="6509153" y="2001758"/>
            <a:ext cx="2934605" cy="1724290"/>
          </a:xfrm>
          <a:custGeom>
            <a:avLst/>
            <a:gdLst>
              <a:gd name="connsiteX0" fmla="*/ 1467303 w 2934605"/>
              <a:gd name="connsiteY0" fmla="*/ 0 h 1724290"/>
              <a:gd name="connsiteX1" fmla="*/ 2934605 w 2934605"/>
              <a:gd name="connsiteY1" fmla="*/ 1418194 h 1724290"/>
              <a:gd name="connsiteX2" fmla="*/ 2929117 w 2934605"/>
              <a:gd name="connsiteY2" fmla="*/ 1523236 h 1724290"/>
              <a:gd name="connsiteX3" fmla="*/ 2812416 w 2934605"/>
              <a:gd name="connsiteY3" fmla="*/ 1481952 h 1724290"/>
              <a:gd name="connsiteX4" fmla="*/ 2376085 w 2934605"/>
              <a:gd name="connsiteY4" fmla="*/ 1418193 h 1724290"/>
              <a:gd name="connsiteX5" fmla="*/ 1555702 w 2934605"/>
              <a:gd name="connsiteY5" fmla="*/ 1660398 h 1724290"/>
              <a:gd name="connsiteX6" fmla="*/ 1467302 w 2934605"/>
              <a:gd name="connsiteY6" fmla="*/ 1724290 h 1724290"/>
              <a:gd name="connsiteX7" fmla="*/ 1378902 w 2934605"/>
              <a:gd name="connsiteY7" fmla="*/ 1660398 h 1724290"/>
              <a:gd name="connsiteX8" fmla="*/ 558520 w 2934605"/>
              <a:gd name="connsiteY8" fmla="*/ 1418193 h 1724290"/>
              <a:gd name="connsiteX9" fmla="*/ 122189 w 2934605"/>
              <a:gd name="connsiteY9" fmla="*/ 1481952 h 1724290"/>
              <a:gd name="connsiteX10" fmla="*/ 5488 w 2934605"/>
              <a:gd name="connsiteY10" fmla="*/ 1523236 h 1724290"/>
              <a:gd name="connsiteX11" fmla="*/ 0 w 2934605"/>
              <a:gd name="connsiteY11" fmla="*/ 1418194 h 1724290"/>
              <a:gd name="connsiteX12" fmla="*/ 1467303 w 2934605"/>
              <a:gd name="connsiteY12" fmla="*/ 0 h 172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34605" h="1724290">
                <a:moveTo>
                  <a:pt x="1467303" y="0"/>
                </a:moveTo>
                <a:cubicBezTo>
                  <a:pt x="2277671" y="0"/>
                  <a:pt x="2934605" y="634947"/>
                  <a:pt x="2934605" y="1418194"/>
                </a:cubicBezTo>
                <a:lnTo>
                  <a:pt x="2929117" y="1523236"/>
                </a:lnTo>
                <a:lnTo>
                  <a:pt x="2812416" y="1481952"/>
                </a:lnTo>
                <a:cubicBezTo>
                  <a:pt x="2674579" y="1440515"/>
                  <a:pt x="2528029" y="1418193"/>
                  <a:pt x="2376085" y="1418193"/>
                </a:cubicBezTo>
                <a:cubicBezTo>
                  <a:pt x="2072197" y="1418193"/>
                  <a:pt x="1789885" y="1507483"/>
                  <a:pt x="1555702" y="1660398"/>
                </a:cubicBezTo>
                <a:lnTo>
                  <a:pt x="1467302" y="1724290"/>
                </a:lnTo>
                <a:lnTo>
                  <a:pt x="1378902" y="1660398"/>
                </a:lnTo>
                <a:cubicBezTo>
                  <a:pt x="1144720" y="1507483"/>
                  <a:pt x="862408" y="1418193"/>
                  <a:pt x="558520" y="1418193"/>
                </a:cubicBezTo>
                <a:cubicBezTo>
                  <a:pt x="406576" y="1418193"/>
                  <a:pt x="260026" y="1440515"/>
                  <a:pt x="122189" y="1481952"/>
                </a:cubicBezTo>
                <a:lnTo>
                  <a:pt x="5488" y="1523236"/>
                </a:lnTo>
                <a:lnTo>
                  <a:pt x="0" y="1418194"/>
                </a:lnTo>
                <a:cubicBezTo>
                  <a:pt x="0" y="634947"/>
                  <a:pt x="656934" y="0"/>
                  <a:pt x="1467303" y="0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3657254-2023-9E4F-ACCC-529716B028DD}"/>
              </a:ext>
            </a:extLst>
          </p:cNvPr>
          <p:cNvSpPr/>
          <p:nvPr/>
        </p:nvSpPr>
        <p:spPr>
          <a:xfrm>
            <a:off x="5600370" y="3524994"/>
            <a:ext cx="2376085" cy="2731344"/>
          </a:xfrm>
          <a:custGeom>
            <a:avLst/>
            <a:gdLst>
              <a:gd name="connsiteX0" fmla="*/ 914271 w 2376085"/>
              <a:gd name="connsiteY0" fmla="*/ 0 h 2731344"/>
              <a:gd name="connsiteX1" fmla="*/ 916359 w 2376085"/>
              <a:gd name="connsiteY1" fmla="*/ 39960 h 2731344"/>
              <a:gd name="connsiteX2" fmla="*/ 1804945 w 2376085"/>
              <a:gd name="connsiteY2" fmla="*/ 1201702 h 2731344"/>
              <a:gd name="connsiteX3" fmla="*/ 1823053 w 2376085"/>
              <a:gd name="connsiteY3" fmla="*/ 1208108 h 2731344"/>
              <a:gd name="connsiteX4" fmla="*/ 1817565 w 2376085"/>
              <a:gd name="connsiteY4" fmla="*/ 1313151 h 2731344"/>
              <a:gd name="connsiteX5" fmla="*/ 2351527 w 2376085"/>
              <a:gd name="connsiteY5" fmla="*/ 2407498 h 2731344"/>
              <a:gd name="connsiteX6" fmla="*/ 2376085 w 2376085"/>
              <a:gd name="connsiteY6" fmla="*/ 2425248 h 2731344"/>
              <a:gd name="connsiteX7" fmla="*/ 2287685 w 2376085"/>
              <a:gd name="connsiteY7" fmla="*/ 2489139 h 2731344"/>
              <a:gd name="connsiteX8" fmla="*/ 1467303 w 2376085"/>
              <a:gd name="connsiteY8" fmla="*/ 2731344 h 2731344"/>
              <a:gd name="connsiteX9" fmla="*/ 0 w 2376085"/>
              <a:gd name="connsiteY9" fmla="*/ 1313151 h 2731344"/>
              <a:gd name="connsiteX10" fmla="*/ 896162 w 2376085"/>
              <a:gd name="connsiteY10" fmla="*/ 6406 h 2731344"/>
              <a:gd name="connsiteX11" fmla="*/ 914271 w 2376085"/>
              <a:gd name="connsiteY11" fmla="*/ 0 h 273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6085" h="2731344">
                <a:moveTo>
                  <a:pt x="914271" y="0"/>
                </a:moveTo>
                <a:lnTo>
                  <a:pt x="916359" y="39960"/>
                </a:lnTo>
                <a:cubicBezTo>
                  <a:pt x="971462" y="564390"/>
                  <a:pt x="1322195" y="1004350"/>
                  <a:pt x="1804945" y="1201702"/>
                </a:cubicBezTo>
                <a:lnTo>
                  <a:pt x="1823053" y="1208108"/>
                </a:lnTo>
                <a:lnTo>
                  <a:pt x="1817565" y="1313151"/>
                </a:lnTo>
                <a:cubicBezTo>
                  <a:pt x="1817565" y="1753727"/>
                  <a:pt x="2025423" y="2147380"/>
                  <a:pt x="2351527" y="2407498"/>
                </a:cubicBezTo>
                <a:lnTo>
                  <a:pt x="2376085" y="2425248"/>
                </a:lnTo>
                <a:lnTo>
                  <a:pt x="2287685" y="2489139"/>
                </a:lnTo>
                <a:cubicBezTo>
                  <a:pt x="2053503" y="2642055"/>
                  <a:pt x="1771191" y="2731344"/>
                  <a:pt x="1467303" y="2731344"/>
                </a:cubicBezTo>
                <a:cubicBezTo>
                  <a:pt x="656934" y="2731344"/>
                  <a:pt x="0" y="2096397"/>
                  <a:pt x="0" y="1313151"/>
                </a:cubicBezTo>
                <a:cubicBezTo>
                  <a:pt x="0" y="725716"/>
                  <a:pt x="369526" y="221699"/>
                  <a:pt x="896162" y="6406"/>
                </a:cubicBezTo>
                <a:lnTo>
                  <a:pt x="914271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4123CA2-5E96-624A-899A-DF64FA107CAB}"/>
              </a:ext>
            </a:extLst>
          </p:cNvPr>
          <p:cNvSpPr/>
          <p:nvPr/>
        </p:nvSpPr>
        <p:spPr>
          <a:xfrm>
            <a:off x="7976455" y="3524994"/>
            <a:ext cx="2376085" cy="2731344"/>
          </a:xfrm>
          <a:custGeom>
            <a:avLst/>
            <a:gdLst>
              <a:gd name="connsiteX0" fmla="*/ 1461815 w 2376085"/>
              <a:gd name="connsiteY0" fmla="*/ 0 h 2731344"/>
              <a:gd name="connsiteX1" fmla="*/ 1479923 w 2376085"/>
              <a:gd name="connsiteY1" fmla="*/ 6406 h 2731344"/>
              <a:gd name="connsiteX2" fmla="*/ 2376085 w 2376085"/>
              <a:gd name="connsiteY2" fmla="*/ 1313151 h 2731344"/>
              <a:gd name="connsiteX3" fmla="*/ 908783 w 2376085"/>
              <a:gd name="connsiteY3" fmla="*/ 2731344 h 2731344"/>
              <a:gd name="connsiteX4" fmla="*/ 88400 w 2376085"/>
              <a:gd name="connsiteY4" fmla="*/ 2489139 h 2731344"/>
              <a:gd name="connsiteX5" fmla="*/ 0 w 2376085"/>
              <a:gd name="connsiteY5" fmla="*/ 2425248 h 2731344"/>
              <a:gd name="connsiteX6" fmla="*/ 24558 w 2376085"/>
              <a:gd name="connsiteY6" fmla="*/ 2407498 h 2731344"/>
              <a:gd name="connsiteX7" fmla="*/ 558520 w 2376085"/>
              <a:gd name="connsiteY7" fmla="*/ 1313151 h 2731344"/>
              <a:gd name="connsiteX8" fmla="*/ 553032 w 2376085"/>
              <a:gd name="connsiteY8" fmla="*/ 1208109 h 2731344"/>
              <a:gd name="connsiteX9" fmla="*/ 571141 w 2376085"/>
              <a:gd name="connsiteY9" fmla="*/ 1201702 h 2731344"/>
              <a:gd name="connsiteX10" fmla="*/ 1459727 w 2376085"/>
              <a:gd name="connsiteY10" fmla="*/ 39960 h 2731344"/>
              <a:gd name="connsiteX11" fmla="*/ 1461815 w 2376085"/>
              <a:gd name="connsiteY11" fmla="*/ 0 h 273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6085" h="2731344">
                <a:moveTo>
                  <a:pt x="1461815" y="0"/>
                </a:moveTo>
                <a:lnTo>
                  <a:pt x="1479923" y="6406"/>
                </a:lnTo>
                <a:cubicBezTo>
                  <a:pt x="2006560" y="221699"/>
                  <a:pt x="2376085" y="725716"/>
                  <a:pt x="2376085" y="1313151"/>
                </a:cubicBezTo>
                <a:cubicBezTo>
                  <a:pt x="2376085" y="2096397"/>
                  <a:pt x="1719151" y="2731344"/>
                  <a:pt x="908783" y="2731344"/>
                </a:cubicBezTo>
                <a:cubicBezTo>
                  <a:pt x="604895" y="2731344"/>
                  <a:pt x="322583" y="2642055"/>
                  <a:pt x="88400" y="2489139"/>
                </a:cubicBezTo>
                <a:lnTo>
                  <a:pt x="0" y="2425248"/>
                </a:lnTo>
                <a:lnTo>
                  <a:pt x="24558" y="2407498"/>
                </a:lnTo>
                <a:cubicBezTo>
                  <a:pt x="350662" y="2147380"/>
                  <a:pt x="558520" y="1753727"/>
                  <a:pt x="558520" y="1313151"/>
                </a:cubicBezTo>
                <a:lnTo>
                  <a:pt x="553032" y="1208109"/>
                </a:lnTo>
                <a:lnTo>
                  <a:pt x="571141" y="1201702"/>
                </a:lnTo>
                <a:cubicBezTo>
                  <a:pt x="1053891" y="1004350"/>
                  <a:pt x="1404625" y="564390"/>
                  <a:pt x="1459727" y="39960"/>
                </a:cubicBezTo>
                <a:lnTo>
                  <a:pt x="1461815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7820594-3AFC-DF42-A815-755E966E09E5}"/>
              </a:ext>
            </a:extLst>
          </p:cNvPr>
          <p:cNvSpPr/>
          <p:nvPr/>
        </p:nvSpPr>
        <p:spPr>
          <a:xfrm>
            <a:off x="7423423" y="3726048"/>
            <a:ext cx="1106064" cy="1112097"/>
          </a:xfrm>
          <a:custGeom>
            <a:avLst/>
            <a:gdLst>
              <a:gd name="connsiteX0" fmla="*/ 553032 w 1106064"/>
              <a:gd name="connsiteY0" fmla="*/ 0 h 1112097"/>
              <a:gd name="connsiteX1" fmla="*/ 577590 w 1106064"/>
              <a:gd name="connsiteY1" fmla="*/ 17750 h 1112097"/>
              <a:gd name="connsiteX2" fmla="*/ 1103976 w 1106064"/>
              <a:gd name="connsiteY2" fmla="*/ 967095 h 1112097"/>
              <a:gd name="connsiteX3" fmla="*/ 1106064 w 1106064"/>
              <a:gd name="connsiteY3" fmla="*/ 1007055 h 1112097"/>
              <a:gd name="connsiteX4" fmla="*/ 989364 w 1106064"/>
              <a:gd name="connsiteY4" fmla="*/ 1048338 h 1112097"/>
              <a:gd name="connsiteX5" fmla="*/ 553033 w 1106064"/>
              <a:gd name="connsiteY5" fmla="*/ 1112097 h 1112097"/>
              <a:gd name="connsiteX6" fmla="*/ 116702 w 1106064"/>
              <a:gd name="connsiteY6" fmla="*/ 1048338 h 1112097"/>
              <a:gd name="connsiteX7" fmla="*/ 0 w 1106064"/>
              <a:gd name="connsiteY7" fmla="*/ 1007054 h 1112097"/>
              <a:gd name="connsiteX8" fmla="*/ 2088 w 1106064"/>
              <a:gd name="connsiteY8" fmla="*/ 967095 h 1112097"/>
              <a:gd name="connsiteX9" fmla="*/ 528474 w 1106064"/>
              <a:gd name="connsiteY9" fmla="*/ 17750 h 1112097"/>
              <a:gd name="connsiteX10" fmla="*/ 553032 w 1106064"/>
              <a:gd name="connsiteY10" fmla="*/ 0 h 111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064" h="1112097">
                <a:moveTo>
                  <a:pt x="553032" y="0"/>
                </a:moveTo>
                <a:lnTo>
                  <a:pt x="577590" y="17750"/>
                </a:lnTo>
                <a:cubicBezTo>
                  <a:pt x="867460" y="248965"/>
                  <a:pt x="1063902" y="585691"/>
                  <a:pt x="1103976" y="967095"/>
                </a:cubicBezTo>
                <a:lnTo>
                  <a:pt x="1106064" y="1007055"/>
                </a:lnTo>
                <a:lnTo>
                  <a:pt x="989364" y="1048338"/>
                </a:lnTo>
                <a:cubicBezTo>
                  <a:pt x="851527" y="1089775"/>
                  <a:pt x="704977" y="1112097"/>
                  <a:pt x="553033" y="1112097"/>
                </a:cubicBezTo>
                <a:cubicBezTo>
                  <a:pt x="401089" y="1112097"/>
                  <a:pt x="254539" y="1089775"/>
                  <a:pt x="116702" y="1048338"/>
                </a:cubicBezTo>
                <a:lnTo>
                  <a:pt x="0" y="1007054"/>
                </a:lnTo>
                <a:lnTo>
                  <a:pt x="2088" y="967095"/>
                </a:lnTo>
                <a:cubicBezTo>
                  <a:pt x="42163" y="585691"/>
                  <a:pt x="238604" y="248965"/>
                  <a:pt x="528474" y="17750"/>
                </a:cubicBezTo>
                <a:lnTo>
                  <a:pt x="553032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39C5C7-890B-214A-B8BD-23F322DD9498}"/>
              </a:ext>
            </a:extLst>
          </p:cNvPr>
          <p:cNvSpPr txBox="1"/>
          <p:nvPr/>
        </p:nvSpPr>
        <p:spPr>
          <a:xfrm>
            <a:off x="5296711" y="5715050"/>
            <a:ext cx="40588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618895-3F9D-4643-B9C2-57F3E99537DA}"/>
              </a:ext>
            </a:extLst>
          </p:cNvPr>
          <p:cNvSpPr txBox="1"/>
          <p:nvPr/>
        </p:nvSpPr>
        <p:spPr>
          <a:xfrm>
            <a:off x="10126356" y="5673799"/>
            <a:ext cx="45236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9CB76-A576-B947-A483-531F808D2120}"/>
              </a:ext>
            </a:extLst>
          </p:cNvPr>
          <p:cNvSpPr txBox="1"/>
          <p:nvPr/>
        </p:nvSpPr>
        <p:spPr>
          <a:xfrm>
            <a:off x="8981580" y="1815486"/>
            <a:ext cx="42511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51FB6-0AEA-0E47-8F8C-467C2C70B004}"/>
              </a:ext>
            </a:extLst>
          </p:cNvPr>
          <p:cNvSpPr/>
          <p:nvPr/>
        </p:nvSpPr>
        <p:spPr>
          <a:xfrm rot="18514167">
            <a:off x="5102337" y="2564531"/>
            <a:ext cx="4766800" cy="32003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0DA96C-58E5-F04C-BA8E-DDBB2FA74ADA}"/>
              </a:ext>
            </a:extLst>
          </p:cNvPr>
          <p:cNvCxnSpPr>
            <a:cxnSpLocks/>
          </p:cNvCxnSpPr>
          <p:nvPr/>
        </p:nvCxnSpPr>
        <p:spPr>
          <a:xfrm>
            <a:off x="1193192" y="2465725"/>
            <a:ext cx="31375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0D6056-30D6-E248-9A98-4CBDA48CBA04}"/>
              </a:ext>
            </a:extLst>
          </p:cNvPr>
          <p:cNvCxnSpPr>
            <a:cxnSpLocks/>
          </p:cNvCxnSpPr>
          <p:nvPr/>
        </p:nvCxnSpPr>
        <p:spPr>
          <a:xfrm>
            <a:off x="1193192" y="2863903"/>
            <a:ext cx="28454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7E1C7F-394A-1A43-8886-FFEAFD628659}"/>
              </a:ext>
            </a:extLst>
          </p:cNvPr>
          <p:cNvCxnSpPr>
            <a:cxnSpLocks/>
          </p:cNvCxnSpPr>
          <p:nvPr/>
        </p:nvCxnSpPr>
        <p:spPr>
          <a:xfrm>
            <a:off x="1193192" y="3232203"/>
            <a:ext cx="40570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6CCE7BB-0789-134B-81A1-4077500C1913}"/>
              </a:ext>
            </a:extLst>
          </p:cNvPr>
          <p:cNvSpPr/>
          <p:nvPr/>
        </p:nvSpPr>
        <p:spPr>
          <a:xfrm>
            <a:off x="5250224" y="3380535"/>
            <a:ext cx="5298930" cy="29395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6E8F709-3118-E342-BC24-62233F2AC9B6}"/>
              </a:ext>
            </a:extLst>
          </p:cNvPr>
          <p:cNvSpPr/>
          <p:nvPr/>
        </p:nvSpPr>
        <p:spPr>
          <a:xfrm>
            <a:off x="6511101" y="3410914"/>
            <a:ext cx="1461814" cy="1313151"/>
          </a:xfrm>
          <a:custGeom>
            <a:avLst/>
            <a:gdLst>
              <a:gd name="connsiteX0" fmla="*/ 553032 w 1461814"/>
              <a:gd name="connsiteY0" fmla="*/ 0 h 1313151"/>
              <a:gd name="connsiteX1" fmla="*/ 1373414 w 1461814"/>
              <a:gd name="connsiteY1" fmla="*/ 242205 h 1313151"/>
              <a:gd name="connsiteX2" fmla="*/ 1461814 w 1461814"/>
              <a:gd name="connsiteY2" fmla="*/ 306097 h 1313151"/>
              <a:gd name="connsiteX3" fmla="*/ 1437256 w 1461814"/>
              <a:gd name="connsiteY3" fmla="*/ 323847 h 1313151"/>
              <a:gd name="connsiteX4" fmla="*/ 910870 w 1461814"/>
              <a:gd name="connsiteY4" fmla="*/ 1273192 h 1313151"/>
              <a:gd name="connsiteX5" fmla="*/ 908782 w 1461814"/>
              <a:gd name="connsiteY5" fmla="*/ 1313151 h 1313151"/>
              <a:gd name="connsiteX6" fmla="*/ 890674 w 1461814"/>
              <a:gd name="connsiteY6" fmla="*/ 1306745 h 1313151"/>
              <a:gd name="connsiteX7" fmla="*/ 2088 w 1461814"/>
              <a:gd name="connsiteY7" fmla="*/ 145003 h 1313151"/>
              <a:gd name="connsiteX8" fmla="*/ 0 w 1461814"/>
              <a:gd name="connsiteY8" fmla="*/ 105043 h 1313151"/>
              <a:gd name="connsiteX9" fmla="*/ 116701 w 1461814"/>
              <a:gd name="connsiteY9" fmla="*/ 63759 h 1313151"/>
              <a:gd name="connsiteX10" fmla="*/ 553032 w 1461814"/>
              <a:gd name="connsiteY10" fmla="*/ 0 h 1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1814" h="1313151">
                <a:moveTo>
                  <a:pt x="553032" y="0"/>
                </a:moveTo>
                <a:cubicBezTo>
                  <a:pt x="856920" y="0"/>
                  <a:pt x="1139232" y="89290"/>
                  <a:pt x="1373414" y="242205"/>
                </a:cubicBezTo>
                <a:lnTo>
                  <a:pt x="1461814" y="306097"/>
                </a:lnTo>
                <a:lnTo>
                  <a:pt x="1437256" y="323847"/>
                </a:lnTo>
                <a:cubicBezTo>
                  <a:pt x="1147386" y="555062"/>
                  <a:pt x="950945" y="891788"/>
                  <a:pt x="910870" y="1273192"/>
                </a:cubicBezTo>
                <a:lnTo>
                  <a:pt x="908782" y="1313151"/>
                </a:lnTo>
                <a:lnTo>
                  <a:pt x="890674" y="1306745"/>
                </a:lnTo>
                <a:cubicBezTo>
                  <a:pt x="407924" y="1109393"/>
                  <a:pt x="57191" y="669433"/>
                  <a:pt x="2088" y="145003"/>
                </a:cubicBezTo>
                <a:lnTo>
                  <a:pt x="0" y="105043"/>
                </a:lnTo>
                <a:lnTo>
                  <a:pt x="116701" y="63759"/>
                </a:lnTo>
                <a:cubicBezTo>
                  <a:pt x="254538" y="22322"/>
                  <a:pt x="401088" y="0"/>
                  <a:pt x="553032" y="0"/>
                </a:cubicBez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tx1"/>
            </a:bgClr>
          </a:patt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C88EFEB-9B6B-A340-9709-101EA46E5F27}"/>
              </a:ext>
            </a:extLst>
          </p:cNvPr>
          <p:cNvSpPr/>
          <p:nvPr/>
        </p:nvSpPr>
        <p:spPr>
          <a:xfrm>
            <a:off x="7419883" y="3717011"/>
            <a:ext cx="1106064" cy="1112097"/>
          </a:xfrm>
          <a:custGeom>
            <a:avLst/>
            <a:gdLst>
              <a:gd name="connsiteX0" fmla="*/ 553032 w 1106064"/>
              <a:gd name="connsiteY0" fmla="*/ 0 h 1112097"/>
              <a:gd name="connsiteX1" fmla="*/ 577590 w 1106064"/>
              <a:gd name="connsiteY1" fmla="*/ 17750 h 1112097"/>
              <a:gd name="connsiteX2" fmla="*/ 1103976 w 1106064"/>
              <a:gd name="connsiteY2" fmla="*/ 967095 h 1112097"/>
              <a:gd name="connsiteX3" fmla="*/ 1106064 w 1106064"/>
              <a:gd name="connsiteY3" fmla="*/ 1007055 h 1112097"/>
              <a:gd name="connsiteX4" fmla="*/ 989364 w 1106064"/>
              <a:gd name="connsiteY4" fmla="*/ 1048338 h 1112097"/>
              <a:gd name="connsiteX5" fmla="*/ 553033 w 1106064"/>
              <a:gd name="connsiteY5" fmla="*/ 1112097 h 1112097"/>
              <a:gd name="connsiteX6" fmla="*/ 116702 w 1106064"/>
              <a:gd name="connsiteY6" fmla="*/ 1048338 h 1112097"/>
              <a:gd name="connsiteX7" fmla="*/ 0 w 1106064"/>
              <a:gd name="connsiteY7" fmla="*/ 1007054 h 1112097"/>
              <a:gd name="connsiteX8" fmla="*/ 2088 w 1106064"/>
              <a:gd name="connsiteY8" fmla="*/ 967095 h 1112097"/>
              <a:gd name="connsiteX9" fmla="*/ 528474 w 1106064"/>
              <a:gd name="connsiteY9" fmla="*/ 17750 h 1112097"/>
              <a:gd name="connsiteX10" fmla="*/ 553032 w 1106064"/>
              <a:gd name="connsiteY10" fmla="*/ 0 h 111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064" h="1112097">
                <a:moveTo>
                  <a:pt x="553032" y="0"/>
                </a:moveTo>
                <a:lnTo>
                  <a:pt x="577590" y="17750"/>
                </a:lnTo>
                <a:cubicBezTo>
                  <a:pt x="867460" y="248965"/>
                  <a:pt x="1063902" y="585691"/>
                  <a:pt x="1103976" y="967095"/>
                </a:cubicBezTo>
                <a:lnTo>
                  <a:pt x="1106064" y="1007055"/>
                </a:lnTo>
                <a:lnTo>
                  <a:pt x="989364" y="1048338"/>
                </a:lnTo>
                <a:cubicBezTo>
                  <a:pt x="851527" y="1089775"/>
                  <a:pt x="704977" y="1112097"/>
                  <a:pt x="553033" y="1112097"/>
                </a:cubicBezTo>
                <a:cubicBezTo>
                  <a:pt x="401089" y="1112097"/>
                  <a:pt x="254539" y="1089775"/>
                  <a:pt x="116702" y="1048338"/>
                </a:cubicBezTo>
                <a:lnTo>
                  <a:pt x="0" y="1007054"/>
                </a:lnTo>
                <a:lnTo>
                  <a:pt x="2088" y="967095"/>
                </a:lnTo>
                <a:cubicBezTo>
                  <a:pt x="42163" y="585691"/>
                  <a:pt x="238604" y="248965"/>
                  <a:pt x="528474" y="17750"/>
                </a:cubicBezTo>
                <a:lnTo>
                  <a:pt x="553032" y="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tx1"/>
            </a:bgClr>
          </a:patt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151CC9-35D0-5342-A52B-BB06727CDCC0}"/>
              </a:ext>
            </a:extLst>
          </p:cNvPr>
          <p:cNvSpPr txBox="1"/>
          <p:nvPr/>
        </p:nvSpPr>
        <p:spPr>
          <a:xfrm>
            <a:off x="7754115" y="4546876"/>
            <a:ext cx="49885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A0D1A1-5996-4845-9313-C174023C6213}"/>
              </a:ext>
            </a:extLst>
          </p:cNvPr>
          <p:cNvCxnSpPr>
            <a:cxnSpLocks/>
          </p:cNvCxnSpPr>
          <p:nvPr/>
        </p:nvCxnSpPr>
        <p:spPr>
          <a:xfrm flipV="1">
            <a:off x="4748688" y="2873266"/>
            <a:ext cx="3024827" cy="16736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814106-843C-AA4C-8064-A82ED548A1F5}"/>
              </a:ext>
            </a:extLst>
          </p:cNvPr>
          <p:cNvSpPr txBox="1"/>
          <p:nvPr/>
        </p:nvSpPr>
        <p:spPr>
          <a:xfrm>
            <a:off x="7752528" y="2554585"/>
            <a:ext cx="44274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4D58809-EB66-6741-878B-33316AB3DD5B}"/>
              </a:ext>
            </a:extLst>
          </p:cNvPr>
          <p:cNvSpPr/>
          <p:nvPr/>
        </p:nvSpPr>
        <p:spPr>
          <a:xfrm>
            <a:off x="6512692" y="2003584"/>
            <a:ext cx="2934605" cy="1724290"/>
          </a:xfrm>
          <a:custGeom>
            <a:avLst/>
            <a:gdLst>
              <a:gd name="connsiteX0" fmla="*/ 1467303 w 2934605"/>
              <a:gd name="connsiteY0" fmla="*/ 0 h 1724290"/>
              <a:gd name="connsiteX1" fmla="*/ 2934605 w 2934605"/>
              <a:gd name="connsiteY1" fmla="*/ 1418194 h 1724290"/>
              <a:gd name="connsiteX2" fmla="*/ 2929117 w 2934605"/>
              <a:gd name="connsiteY2" fmla="*/ 1523236 h 1724290"/>
              <a:gd name="connsiteX3" fmla="*/ 2812416 w 2934605"/>
              <a:gd name="connsiteY3" fmla="*/ 1481952 h 1724290"/>
              <a:gd name="connsiteX4" fmla="*/ 2376085 w 2934605"/>
              <a:gd name="connsiteY4" fmla="*/ 1418193 h 1724290"/>
              <a:gd name="connsiteX5" fmla="*/ 1555702 w 2934605"/>
              <a:gd name="connsiteY5" fmla="*/ 1660398 h 1724290"/>
              <a:gd name="connsiteX6" fmla="*/ 1467302 w 2934605"/>
              <a:gd name="connsiteY6" fmla="*/ 1724290 h 1724290"/>
              <a:gd name="connsiteX7" fmla="*/ 1378902 w 2934605"/>
              <a:gd name="connsiteY7" fmla="*/ 1660398 h 1724290"/>
              <a:gd name="connsiteX8" fmla="*/ 558520 w 2934605"/>
              <a:gd name="connsiteY8" fmla="*/ 1418193 h 1724290"/>
              <a:gd name="connsiteX9" fmla="*/ 122189 w 2934605"/>
              <a:gd name="connsiteY9" fmla="*/ 1481952 h 1724290"/>
              <a:gd name="connsiteX10" fmla="*/ 5488 w 2934605"/>
              <a:gd name="connsiteY10" fmla="*/ 1523236 h 1724290"/>
              <a:gd name="connsiteX11" fmla="*/ 0 w 2934605"/>
              <a:gd name="connsiteY11" fmla="*/ 1418194 h 1724290"/>
              <a:gd name="connsiteX12" fmla="*/ 1467303 w 2934605"/>
              <a:gd name="connsiteY12" fmla="*/ 0 h 172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34605" h="1724290">
                <a:moveTo>
                  <a:pt x="1467303" y="0"/>
                </a:moveTo>
                <a:cubicBezTo>
                  <a:pt x="2277671" y="0"/>
                  <a:pt x="2934605" y="634947"/>
                  <a:pt x="2934605" y="1418194"/>
                </a:cubicBezTo>
                <a:lnTo>
                  <a:pt x="2929117" y="1523236"/>
                </a:lnTo>
                <a:lnTo>
                  <a:pt x="2812416" y="1481952"/>
                </a:lnTo>
                <a:cubicBezTo>
                  <a:pt x="2674579" y="1440515"/>
                  <a:pt x="2528029" y="1418193"/>
                  <a:pt x="2376085" y="1418193"/>
                </a:cubicBezTo>
                <a:cubicBezTo>
                  <a:pt x="2072197" y="1418193"/>
                  <a:pt x="1789885" y="1507483"/>
                  <a:pt x="1555702" y="1660398"/>
                </a:cubicBezTo>
                <a:lnTo>
                  <a:pt x="1467302" y="1724290"/>
                </a:lnTo>
                <a:lnTo>
                  <a:pt x="1378902" y="1660398"/>
                </a:lnTo>
                <a:cubicBezTo>
                  <a:pt x="1144720" y="1507483"/>
                  <a:pt x="862408" y="1418193"/>
                  <a:pt x="558520" y="1418193"/>
                </a:cubicBezTo>
                <a:cubicBezTo>
                  <a:pt x="406576" y="1418193"/>
                  <a:pt x="260026" y="1440515"/>
                  <a:pt x="122189" y="1481952"/>
                </a:cubicBezTo>
                <a:lnTo>
                  <a:pt x="5488" y="1523236"/>
                </a:lnTo>
                <a:lnTo>
                  <a:pt x="0" y="1418194"/>
                </a:lnTo>
                <a:cubicBezTo>
                  <a:pt x="0" y="634947"/>
                  <a:pt x="656934" y="0"/>
                  <a:pt x="1467303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6155" tIns="839893" rIns="994325" bIns="623147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000" kern="1200" dirty="0"/>
          </a:p>
        </p:txBody>
      </p:sp>
    </p:spTree>
    <p:extLst>
      <p:ext uri="{BB962C8B-B14F-4D97-AF65-F5344CB8AC3E}">
        <p14:creationId xmlns:p14="http://schemas.microsoft.com/office/powerpoint/2010/main" val="374849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-0.00052 0.062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6" grpId="0" animBg="1"/>
      <p:bldP spid="26" grpId="1" animBg="1"/>
      <p:bldP spid="25" grpId="0" animBg="1"/>
      <p:bldP spid="34" grpId="0" animBg="1"/>
      <p:bldP spid="30" grpId="0"/>
      <p:bldP spid="30" grpId="1"/>
      <p:bldP spid="36" grpId="0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390C-1884-0A4D-8268-2D9C3691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Summary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74139-6989-2A41-B928-A58F8543E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categorical proposition?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many standard forms of categorical propositions exist, and what are those?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EFC3C-8876-5B47-94E8-38F76017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35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73051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5226-CC4F-4EFC-90E3-F9140E4C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75031"/>
            <a:ext cx="9404723" cy="767687"/>
          </a:xfrm>
        </p:spPr>
        <p:txBody>
          <a:bodyPr/>
          <a:lstStyle/>
          <a:p>
            <a:r>
              <a:rPr lang="nl-NL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979B7-B280-42DF-A496-2DC301F8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979" y="967018"/>
            <a:ext cx="11519383" cy="545665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Categorical proposition is a statement about the relationship between categories. It consists of a subject and a predicate, and show quality and quantity.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are four standard forms: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 – all S are P (universal affirmative)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E – no S is P (universal negative)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I – some S is P (particular affirmative)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O – some S is not P (particular negative)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DF1C5-9EE1-4960-9CE5-6395F240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36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2017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132-F816-5547-956F-5F767E3D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Extra material -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3045F-F7CB-A441-9381-AD6053F1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Disclaimer:</a:t>
            </a:r>
          </a:p>
          <a:p>
            <a:pPr marL="0" indent="0">
              <a:buNone/>
            </a:pPr>
            <a:r>
              <a:rPr lang="en-NL" dirty="0"/>
              <a:t>The following videos are </a:t>
            </a:r>
            <a:r>
              <a:rPr lang="en-NL" b="1" u="sng" dirty="0"/>
              <a:t>not</a:t>
            </a:r>
            <a:r>
              <a:rPr lang="en-NL" u="sng" dirty="0"/>
              <a:t> part of the course material</a:t>
            </a:r>
            <a:r>
              <a:rPr lang="en-NL" dirty="0"/>
              <a:t>, and as such, are treated as an extra information. The teaching team believes it is beneficial to the students to also have the topics presented from a different perspective. Some video will provide more information that given at the lesson, some less.</a:t>
            </a:r>
          </a:p>
          <a:p>
            <a:pPr marL="0" indent="0">
              <a:buNone/>
            </a:pPr>
            <a:r>
              <a:rPr lang="en-NL" dirty="0"/>
              <a:t>For the exam, the only relevant information is considered the one given by the teachers and written in the course book.</a:t>
            </a:r>
          </a:p>
          <a:p>
            <a:pPr marL="0" indent="0">
              <a:buNone/>
            </a:pPr>
            <a:r>
              <a:rPr lang="en-NL" dirty="0"/>
              <a:t>To understand the topics better, using external sources, like the videos given below, is strongly recommended. Feel free to explore, and ask your teacher should you have any questions.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C5655-6660-E14D-B397-FEF37C6A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37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76009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1C04-5933-3847-8E7C-293E4B50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Solving problems with Venn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B57A2-18A5-C246-9565-FFBDA653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38</a:t>
            </a:fld>
            <a:endParaRPr lang="en-US" dirty="0">
              <a:uFillTx/>
            </a:endParaRPr>
          </a:p>
        </p:txBody>
      </p:sp>
      <p:pic>
        <p:nvPicPr>
          <p:cNvPr id="5" name="Online Media 4" descr="Solving Problems with Venn Diagrams">
            <a:hlinkClick r:id="" action="ppaction://media"/>
            <a:extLst>
              <a:ext uri="{FF2B5EF4-FFF2-40B4-BE49-F238E27FC236}">
                <a16:creationId xmlns:a16="http://schemas.microsoft.com/office/drawing/2014/main" id="{6C8A2EDC-E871-654A-A696-71F4103CEB6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11666" y="1714500"/>
            <a:ext cx="8339168" cy="46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1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07CC-5E3F-2444-8DF7-3C0C2E65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Categorical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16F4E-AA28-1043-9690-B1DD4C28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39</a:t>
            </a:fld>
            <a:endParaRPr lang="en-US" dirty="0">
              <a:uFillTx/>
            </a:endParaRPr>
          </a:p>
        </p:txBody>
      </p:sp>
      <p:pic>
        <p:nvPicPr>
          <p:cNvPr id="5" name="Online Media 4" descr="A Crash Course in Formal Logic Pt  5a: Categorical Statements">
            <a:hlinkClick r:id="" action="ppaction://media"/>
            <a:extLst>
              <a:ext uri="{FF2B5EF4-FFF2-40B4-BE49-F238E27FC236}">
                <a16:creationId xmlns:a16="http://schemas.microsoft.com/office/drawing/2014/main" id="{BAE65021-07E5-D446-8B20-6DF5BC4AA44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61258" y="1256911"/>
            <a:ext cx="6869484" cy="51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 and Boolean algebra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4</a:t>
            </a:fld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0006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AF75-C88E-B64A-9EAE-ABD101DA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Venn diagrams and testing validity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0A4CF-2313-6F41-9012-8EEE3399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40</a:t>
            </a:fld>
            <a:endParaRPr lang="en-US" dirty="0">
              <a:uFillTx/>
            </a:endParaRPr>
          </a:p>
        </p:txBody>
      </p:sp>
      <p:pic>
        <p:nvPicPr>
          <p:cNvPr id="5" name="Online Media 4" descr="Venn Diagrams and Testing Validity">
            <a:hlinkClick r:id="" action="ppaction://media"/>
            <a:extLst>
              <a:ext uri="{FF2B5EF4-FFF2-40B4-BE49-F238E27FC236}">
                <a16:creationId xmlns:a16="http://schemas.microsoft.com/office/drawing/2014/main" id="{032822C5-8083-5745-AA83-B964081F29A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11666" y="1718375"/>
            <a:ext cx="8339168" cy="46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 and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previous lesson we learned about Boolean algebra and Boolean operators. We can address the same examples and demonstrate how Venn diagram improve the clarity.</a:t>
            </a:r>
          </a:p>
          <a:p>
            <a:endParaRPr lang="en-US" dirty="0"/>
          </a:p>
          <a:p>
            <a:r>
              <a:rPr lang="en-US" dirty="0"/>
              <a:t>AND operator – “</a:t>
            </a:r>
            <a:r>
              <a:rPr lang="en-US" i="1" dirty="0"/>
              <a:t>you will get a passing grade for this course if you pass the test AND pass the assignment.”</a:t>
            </a:r>
          </a:p>
          <a:p>
            <a:pPr marL="0" indent="0">
              <a:buNone/>
            </a:pPr>
            <a:r>
              <a:rPr lang="en-US" dirty="0"/>
              <a:t>	x – represents if you pass test.</a:t>
            </a:r>
          </a:p>
          <a:p>
            <a:pPr marL="0" indent="0">
              <a:buNone/>
            </a:pPr>
            <a:r>
              <a:rPr lang="en-US" dirty="0"/>
              <a:t>	y – represents if you pass assignment.</a:t>
            </a:r>
          </a:p>
          <a:p>
            <a:pPr marL="0" indent="0">
              <a:buNone/>
            </a:pPr>
            <a:r>
              <a:rPr lang="en-US" dirty="0"/>
              <a:t>	z – represents if you get the passing</a:t>
            </a:r>
          </a:p>
          <a:p>
            <a:pPr marL="0" indent="0">
              <a:buNone/>
            </a:pPr>
            <a:r>
              <a:rPr lang="en-US" dirty="0"/>
              <a:t>		grade for this course.</a:t>
            </a:r>
          </a:p>
          <a:p>
            <a:pPr marL="0" indent="0">
              <a:buNone/>
            </a:pPr>
            <a:r>
              <a:rPr lang="en-US" dirty="0"/>
              <a:t>	z = x AND 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5</a:t>
            </a:fld>
            <a:endParaRPr lang="en-US" dirty="0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49" y="4060234"/>
            <a:ext cx="3643304" cy="22770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340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 and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 operator – “</a:t>
            </a:r>
            <a:r>
              <a:rPr lang="en-US" i="1" dirty="0"/>
              <a:t>you will miss the class if you wake up late OR there is a traffic jam</a:t>
            </a:r>
            <a:r>
              <a:rPr lang="en-US" dirty="0"/>
              <a:t>.”</a:t>
            </a:r>
          </a:p>
          <a:p>
            <a:pPr marL="0" indent="0">
              <a:buNone/>
            </a:pPr>
            <a:r>
              <a:rPr lang="en-US" dirty="0"/>
              <a:t>	x – represents if you wake up late.</a:t>
            </a:r>
          </a:p>
          <a:p>
            <a:pPr marL="0" indent="0">
              <a:buNone/>
            </a:pPr>
            <a:r>
              <a:rPr lang="en-US" dirty="0"/>
              <a:t>	y – represents if there is a traffic jam.</a:t>
            </a:r>
          </a:p>
          <a:p>
            <a:pPr marL="0" indent="0">
              <a:buNone/>
            </a:pPr>
            <a:r>
              <a:rPr lang="en-US" dirty="0"/>
              <a:t>	z – represents if you miss the class.</a:t>
            </a:r>
          </a:p>
          <a:p>
            <a:pPr marL="0" indent="0">
              <a:buNone/>
            </a:pPr>
            <a:r>
              <a:rPr lang="en-US" dirty="0"/>
              <a:t>	z = x OR 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6</a:t>
            </a:fld>
            <a:endParaRPr lang="en-US" dirty="0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49" y="3945934"/>
            <a:ext cx="3643304" cy="22770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294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 and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operator – “</a:t>
            </a:r>
            <a:r>
              <a:rPr lang="en-US" i="1" dirty="0"/>
              <a:t>you will go by bike if it is NOT raining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	x – represents if it is raining.</a:t>
            </a:r>
          </a:p>
          <a:p>
            <a:pPr marL="0" indent="0">
              <a:buNone/>
            </a:pPr>
            <a:r>
              <a:rPr lang="en-US" dirty="0"/>
              <a:t>	z – represents if you go by bike.</a:t>
            </a:r>
          </a:p>
          <a:p>
            <a:pPr marL="0" indent="0">
              <a:buNone/>
            </a:pPr>
            <a:r>
              <a:rPr lang="en-US" dirty="0"/>
              <a:t>	z = NOT 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7</a:t>
            </a:fld>
            <a:endParaRPr lang="en-US" dirty="0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49" y="3971334"/>
            <a:ext cx="3643304" cy="22770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447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 and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note: there is no 1-to-1 matching between linguistics and Boolean algebra. In linguistics we often lack means to precisely distinguish between conditions as we can do in Boolean algebra. Hence, some statements may sound … ‘weird’</a:t>
            </a:r>
          </a:p>
          <a:p>
            <a:r>
              <a:rPr lang="en-US" dirty="0"/>
              <a:t>XOR operator – “</a:t>
            </a:r>
            <a:r>
              <a:rPr lang="en-US" i="1" dirty="0"/>
              <a:t>you will order coffee (x)</a:t>
            </a:r>
            <a:r>
              <a:rPr lang="en-US" b="1" i="1" u="sng" dirty="0">
                <a:solidFill>
                  <a:srgbClr val="00B0F0"/>
                </a:solidFill>
              </a:rPr>
              <a:t>OR</a:t>
            </a:r>
            <a:r>
              <a:rPr lang="en-US" i="1" dirty="0"/>
              <a:t> tea.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	x – represents if you order coffee.</a:t>
            </a:r>
          </a:p>
          <a:p>
            <a:pPr marL="0" indent="0">
              <a:buNone/>
            </a:pPr>
            <a:r>
              <a:rPr lang="en-US" dirty="0"/>
              <a:t>	y – represents if you order tea.</a:t>
            </a:r>
          </a:p>
          <a:p>
            <a:pPr marL="0" indent="0">
              <a:buNone/>
            </a:pPr>
            <a:r>
              <a:rPr lang="en-US" dirty="0"/>
              <a:t>	z – represents if you order either</a:t>
            </a:r>
          </a:p>
          <a:p>
            <a:pPr marL="0" indent="0">
              <a:buNone/>
            </a:pPr>
            <a:r>
              <a:rPr lang="en-US" dirty="0"/>
              <a:t>		coffee or tee </a:t>
            </a:r>
            <a:r>
              <a:rPr lang="en-US" b="1" u="sng" dirty="0"/>
              <a:t>BUT NOT BOTH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z = x XOR 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8</a:t>
            </a:fld>
            <a:endParaRPr lang="en-US" dirty="0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49" y="3971334"/>
            <a:ext cx="3643304" cy="22770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692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 and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NAND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NOR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>
                <a:uFillTx/>
              </a:rPr>
              <a:t>9</a:t>
            </a:fld>
            <a:endParaRPr lang="en-US" dirty="0"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29" y="3017681"/>
            <a:ext cx="3643304" cy="22770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11" y="3017681"/>
            <a:ext cx="3643304" cy="22770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941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2128</Words>
  <Application>Microsoft Macintosh PowerPoint</Application>
  <PresentationFormat>Widescreen</PresentationFormat>
  <Paragraphs>403</Paragraphs>
  <Slides>40</Slides>
  <Notes>8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Courier New</vt:lpstr>
      <vt:lpstr>Wingdings 3</vt:lpstr>
      <vt:lpstr>Ion</vt:lpstr>
      <vt:lpstr>Analysis 1: Foundations of Modeling   Lesson 6.1: Problem solving with Venn diagram</vt:lpstr>
      <vt:lpstr>Overview of this lesson:  Problem solving with Venn diagram</vt:lpstr>
      <vt:lpstr>Overview of this lesson:  Problem solving with Venn diagram</vt:lpstr>
      <vt:lpstr>Venn diagram and Boolean algebra</vt:lpstr>
      <vt:lpstr>Venn diagram and Boolean algebra</vt:lpstr>
      <vt:lpstr>Venn diagram and Boolean algebra</vt:lpstr>
      <vt:lpstr>Venn diagram and Boolean algebra</vt:lpstr>
      <vt:lpstr>Venn diagram and Boolean algebra</vt:lpstr>
      <vt:lpstr>Venn diagram and Boolean algebra</vt:lpstr>
      <vt:lpstr>Problem solving with Venn diagram</vt:lpstr>
      <vt:lpstr>Problem solving with Venn diagram</vt:lpstr>
      <vt:lpstr>Problem solving with Venn diagram (example)</vt:lpstr>
      <vt:lpstr>Problem solving with Venn diagram (problem 1)</vt:lpstr>
      <vt:lpstr>Problem solving with Venn diagram (problem 1)</vt:lpstr>
      <vt:lpstr>Problem solving with Venn diagram (problem 1)</vt:lpstr>
      <vt:lpstr>Problem solving with Venn diagram (problem 2)</vt:lpstr>
      <vt:lpstr>Problem solving with Venn diagram (problem 2)</vt:lpstr>
      <vt:lpstr>Problem solving with Venn diagram (problem 2)</vt:lpstr>
      <vt:lpstr>Problem solving with Venn diagram (exercise 3)</vt:lpstr>
      <vt:lpstr>Problem solving with Venn diagram (exercise 3 - solution)</vt:lpstr>
      <vt:lpstr>Categorical proposition</vt:lpstr>
      <vt:lpstr>Categorical proposition </vt:lpstr>
      <vt:lpstr>Categorical proposition </vt:lpstr>
      <vt:lpstr>Categorical proposition</vt:lpstr>
      <vt:lpstr>Standard form</vt:lpstr>
      <vt:lpstr>Standard form</vt:lpstr>
      <vt:lpstr>Representing categorical proposition with Venn diagram</vt:lpstr>
      <vt:lpstr>Representing categorical proposition with Venn diagram</vt:lpstr>
      <vt:lpstr>PowerPoint Presentation</vt:lpstr>
      <vt:lpstr>Solving syllogism with Venn diagram</vt:lpstr>
      <vt:lpstr>Represent syllogism with Venn diagram</vt:lpstr>
      <vt:lpstr>Syllogism 1</vt:lpstr>
      <vt:lpstr>Syllogism 2</vt:lpstr>
      <vt:lpstr>Syllogism 3</vt:lpstr>
      <vt:lpstr>Summary Quiz</vt:lpstr>
      <vt:lpstr>Summary</vt:lpstr>
      <vt:lpstr>Extra material - videos</vt:lpstr>
      <vt:lpstr>Solving problems with Venn diagrams</vt:lpstr>
      <vt:lpstr>Categorical statements</vt:lpstr>
      <vt:lpstr>Venn diagrams and testing validity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1: Foundations of Modeling   Lesson 6.1: Sets, part 2</dc:title>
  <dc:creator>Dobrkovic, A. (Andrej)</dc:creator>
  <cp:lastModifiedBy>Dobrkovic, A. (Andrej)</cp:lastModifiedBy>
  <cp:revision>45</cp:revision>
  <dcterms:created xsi:type="dcterms:W3CDTF">2020-10-03T13:26:59Z</dcterms:created>
  <dcterms:modified xsi:type="dcterms:W3CDTF">2020-10-26T21:29:52Z</dcterms:modified>
</cp:coreProperties>
</file>