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61" r:id="rId2"/>
    <p:sldId id="260" r:id="rId3"/>
    <p:sldId id="257" r:id="rId4"/>
    <p:sldId id="259" r:id="rId5"/>
    <p:sldId id="262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07A41-5562-4F6C-95F3-BD1D6E3DB1C0}" v="33" dt="2020-09-28T08:02:57.416"/>
    <p1510:client id="{2DFE502C-0DD4-41FF-9A25-8DCF21727F37}" v="9" dt="2020-09-28T08:01:54.704"/>
    <p1510:client id="{3A5429B5-9314-40CB-AF7D-8C4206C27ECD}" v="3" dt="2020-09-28T09:17:18.282"/>
    <p1510:client id="{5CC8CEBA-6CF1-449C-BBC0-AACF3B9FB752}" v="2" dt="2020-09-28T07:32:25.558"/>
    <p1510:client id="{6CDA4A98-F99D-44D9-A028-26716BA5F8C9}" v="6" dt="2020-09-28T07:54:23.180"/>
    <p1510:client id="{C398F258-65A0-4C9B-894E-37A2AFF3D7ED}" v="2" dt="2020-09-28T07:50:24.576"/>
    <p1510:client id="{DB120A97-FB37-6344-B264-E51F138747FC}" v="34" vWet="36" dt="2020-09-28T08:02:49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js zuidgeest" userId="c988d66058b45619" providerId="LiveId" clId="{3A5429B5-9314-40CB-AF7D-8C4206C27ECD}"/>
    <pc:docChg chg="undo custSel addSld delSld modSld sldOrd">
      <pc:chgData name="matthijs zuidgeest" userId="c988d66058b45619" providerId="LiveId" clId="{3A5429B5-9314-40CB-AF7D-8C4206C27ECD}" dt="2020-09-28T09:19:23.791" v="298" actId="27636"/>
      <pc:docMkLst>
        <pc:docMk/>
      </pc:docMkLst>
      <pc:sldChg chg="modSp mod">
        <pc:chgData name="matthijs zuidgeest" userId="c988d66058b45619" providerId="LiveId" clId="{3A5429B5-9314-40CB-AF7D-8C4206C27ECD}" dt="2020-09-28T09:19:23.791" v="298" actId="27636"/>
        <pc:sldMkLst>
          <pc:docMk/>
          <pc:sldMk cId="3755867114" sldId="259"/>
        </pc:sldMkLst>
        <pc:spChg chg="mod">
          <ac:chgData name="matthijs zuidgeest" userId="c988d66058b45619" providerId="LiveId" clId="{3A5429B5-9314-40CB-AF7D-8C4206C27ECD}" dt="2020-09-28T09:19:23.791" v="298" actId="27636"/>
          <ac:spMkLst>
            <pc:docMk/>
            <pc:sldMk cId="3755867114" sldId="259"/>
            <ac:spMk id="2" creationId="{D7EF5E50-2F51-4FC6-91FC-6DDEE73EF981}"/>
          </ac:spMkLst>
        </pc:spChg>
      </pc:sldChg>
      <pc:sldChg chg="modSp mod">
        <pc:chgData name="matthijs zuidgeest" userId="c988d66058b45619" providerId="LiveId" clId="{3A5429B5-9314-40CB-AF7D-8C4206C27ECD}" dt="2020-09-28T09:15:10.122" v="265" actId="20577"/>
        <pc:sldMkLst>
          <pc:docMk/>
          <pc:sldMk cId="628624934" sldId="260"/>
        </pc:sldMkLst>
        <pc:spChg chg="mod">
          <ac:chgData name="matthijs zuidgeest" userId="c988d66058b45619" providerId="LiveId" clId="{3A5429B5-9314-40CB-AF7D-8C4206C27ECD}" dt="2020-09-28T09:15:10.122" v="265" actId="20577"/>
          <ac:spMkLst>
            <pc:docMk/>
            <pc:sldMk cId="628624934" sldId="260"/>
            <ac:spMk id="3" creationId="{4D92FD15-47E0-4045-80EA-0C46D9F575BA}"/>
          </ac:spMkLst>
        </pc:spChg>
      </pc:sldChg>
      <pc:sldChg chg="addSp modSp new mod ord">
        <pc:chgData name="matthijs zuidgeest" userId="c988d66058b45619" providerId="LiveId" clId="{3A5429B5-9314-40CB-AF7D-8C4206C27ECD}" dt="2020-09-28T08:43:53.683" v="226" actId="1076"/>
        <pc:sldMkLst>
          <pc:docMk/>
          <pc:sldMk cId="2887861997" sldId="261"/>
        </pc:sldMkLst>
        <pc:spChg chg="mod">
          <ac:chgData name="matthijs zuidgeest" userId="c988d66058b45619" providerId="LiveId" clId="{3A5429B5-9314-40CB-AF7D-8C4206C27ECD}" dt="2020-09-28T08:40:32.261" v="90" actId="255"/>
          <ac:spMkLst>
            <pc:docMk/>
            <pc:sldMk cId="2887861997" sldId="261"/>
            <ac:spMk id="2" creationId="{5F83B52B-4FC7-474E-9681-A6ECC2AF935A}"/>
          </ac:spMkLst>
        </pc:spChg>
        <pc:spChg chg="mod">
          <ac:chgData name="matthijs zuidgeest" userId="c988d66058b45619" providerId="LiveId" clId="{3A5429B5-9314-40CB-AF7D-8C4206C27ECD}" dt="2020-09-28T08:43:40.559" v="224" actId="1076"/>
          <ac:spMkLst>
            <pc:docMk/>
            <pc:sldMk cId="2887861997" sldId="261"/>
            <ac:spMk id="3" creationId="{D3CFDB2A-FCE3-4625-BA29-DF530489545F}"/>
          </ac:spMkLst>
        </pc:spChg>
        <pc:spChg chg="add mod">
          <ac:chgData name="matthijs zuidgeest" userId="c988d66058b45619" providerId="LiveId" clId="{3A5429B5-9314-40CB-AF7D-8C4206C27ECD}" dt="2020-09-28T08:43:53.683" v="226" actId="1076"/>
          <ac:spMkLst>
            <pc:docMk/>
            <pc:sldMk cId="2887861997" sldId="261"/>
            <ac:spMk id="4" creationId="{71EAE5C1-ED5F-4690-9D54-770C4E7D4A99}"/>
          </ac:spMkLst>
        </pc:spChg>
      </pc:sldChg>
      <pc:sldChg chg="modSp add mod">
        <pc:chgData name="matthijs zuidgeest" userId="c988d66058b45619" providerId="LiveId" clId="{3A5429B5-9314-40CB-AF7D-8C4206C27ECD}" dt="2020-09-28T09:19:00.632" v="285" actId="20577"/>
        <pc:sldMkLst>
          <pc:docMk/>
          <pc:sldMk cId="2783422281" sldId="262"/>
        </pc:sldMkLst>
        <pc:spChg chg="mod">
          <ac:chgData name="matthijs zuidgeest" userId="c988d66058b45619" providerId="LiveId" clId="{3A5429B5-9314-40CB-AF7D-8C4206C27ECD}" dt="2020-09-28T09:19:00.632" v="285" actId="20577"/>
          <ac:spMkLst>
            <pc:docMk/>
            <pc:sldMk cId="2783422281" sldId="262"/>
            <ac:spMk id="2" creationId="{D7EF5E50-2F51-4FC6-91FC-6DDEE73EF981}"/>
          </ac:spMkLst>
        </pc:spChg>
        <pc:spChg chg="mod">
          <ac:chgData name="matthijs zuidgeest" userId="c988d66058b45619" providerId="LiveId" clId="{3A5429B5-9314-40CB-AF7D-8C4206C27ECD}" dt="2020-09-28T09:18:29.743" v="277" actId="255"/>
          <ac:spMkLst>
            <pc:docMk/>
            <pc:sldMk cId="2783422281" sldId="262"/>
            <ac:spMk id="3" creationId="{8E6EC50A-A6BF-4F80-8F8E-B9B25880B95E}"/>
          </ac:spMkLst>
        </pc:spChg>
      </pc:sldChg>
      <pc:sldChg chg="modSp add del mod">
        <pc:chgData name="matthijs zuidgeest" userId="c988d66058b45619" providerId="LiveId" clId="{3A5429B5-9314-40CB-AF7D-8C4206C27ECD}" dt="2020-09-28T09:18:38.808" v="278" actId="47"/>
        <pc:sldMkLst>
          <pc:docMk/>
          <pc:sldMk cId="2919176568" sldId="263"/>
        </pc:sldMkLst>
        <pc:spChg chg="mod">
          <ac:chgData name="matthijs zuidgeest" userId="c988d66058b45619" providerId="LiveId" clId="{3A5429B5-9314-40CB-AF7D-8C4206C27ECD}" dt="2020-09-28T09:17:38.419" v="269" actId="1076"/>
          <ac:spMkLst>
            <pc:docMk/>
            <pc:sldMk cId="2919176568" sldId="263"/>
            <ac:spMk id="3" creationId="{8E6EC50A-A6BF-4F80-8F8E-B9B25880B9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8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8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5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5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6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1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4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6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4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3B52B-4FC7-474E-9681-A6ECC2AF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8800" dirty="0"/>
              <a:t>Presentatie</a:t>
            </a:r>
            <a:r>
              <a:rPr lang="nl-NL" dirty="0"/>
              <a:t> </a:t>
            </a:r>
            <a:r>
              <a:rPr lang="nl-NL" sz="9800" dirty="0"/>
              <a:t>Scrum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CFDB2A-FCE3-4625-BA29-DF5304895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886" y="2982993"/>
            <a:ext cx="2338633" cy="2011020"/>
          </a:xfrm>
          <a:ln w="76200">
            <a:solidFill>
              <a:schemeClr val="accent3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nl-NL" sz="3200" dirty="0"/>
              <a:t>Definition of </a:t>
            </a:r>
            <a:r>
              <a:rPr lang="nl-NL" sz="3200" dirty="0" err="1"/>
              <a:t>Done</a:t>
            </a:r>
            <a:endParaRPr lang="nl-NL" sz="3200" dirty="0"/>
          </a:p>
          <a:p>
            <a:r>
              <a:rPr lang="nl-NL" sz="3200" dirty="0"/>
              <a:t>Acceptatiecriteria</a:t>
            </a:r>
          </a:p>
          <a:p>
            <a:r>
              <a:rPr lang="nl-NL" sz="3200" dirty="0"/>
              <a:t>Sprint review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1EAE5C1-ED5F-4690-9D54-770C4E7D4A99}"/>
              </a:ext>
            </a:extLst>
          </p:cNvPr>
          <p:cNvSpPr txBox="1"/>
          <p:nvPr/>
        </p:nvSpPr>
        <p:spPr>
          <a:xfrm>
            <a:off x="1837440" y="2711230"/>
            <a:ext cx="2338633" cy="2554545"/>
          </a:xfrm>
          <a:prstGeom prst="rect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3200" dirty="0" err="1"/>
              <a:t>Camilio</a:t>
            </a:r>
            <a:r>
              <a:rPr lang="nl-NL" sz="3200" dirty="0"/>
              <a:t> Prince</a:t>
            </a:r>
            <a:br>
              <a:rPr lang="nl-NL" sz="3200" dirty="0"/>
            </a:br>
            <a:r>
              <a:rPr lang="nl-NL" sz="3200" dirty="0"/>
              <a:t>Geurt Klumperbeek</a:t>
            </a:r>
            <a:br>
              <a:rPr lang="nl-NL" sz="3200" dirty="0"/>
            </a:br>
            <a:r>
              <a:rPr lang="nl-NL" sz="3200" dirty="0"/>
              <a:t>Daniël Erkens</a:t>
            </a:r>
            <a:br>
              <a:rPr lang="nl-NL" sz="3200" dirty="0"/>
            </a:br>
            <a:r>
              <a:rPr lang="nl-NL" sz="3200" dirty="0" err="1"/>
              <a:t>Amin</a:t>
            </a:r>
            <a:r>
              <a:rPr lang="nl-NL" sz="3200" dirty="0"/>
              <a:t> </a:t>
            </a:r>
            <a:r>
              <a:rPr lang="nl-NL" sz="3200" dirty="0" err="1"/>
              <a:t>Chilh</a:t>
            </a:r>
            <a:endParaRPr lang="nl-NL" sz="3200" dirty="0"/>
          </a:p>
          <a:p>
            <a:r>
              <a:rPr lang="nl-NL" sz="3200" dirty="0"/>
              <a:t>Matthijs Zuidgeest</a:t>
            </a:r>
          </a:p>
        </p:txBody>
      </p:sp>
    </p:spTree>
    <p:extLst>
      <p:ext uri="{BB962C8B-B14F-4D97-AF65-F5344CB8AC3E}">
        <p14:creationId xmlns:p14="http://schemas.microsoft.com/office/powerpoint/2010/main" val="288786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DC109E-0C5E-40E8-AEF9-5B92E4CA6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491" r="-1" b="12490"/>
          <a:stretch/>
        </p:blipFill>
        <p:spPr>
          <a:xfrm>
            <a:off x="307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DE06A6-0C69-4CF2-B652-8A12B86F0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151" y="-1181925"/>
            <a:ext cx="1053465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nl-NL" sz="8800">
                <a:solidFill>
                  <a:schemeClr val="accent3">
                    <a:lumMod val="50000"/>
                  </a:schemeClr>
                </a:solidFill>
              </a:rPr>
              <a:t>Definition of </a:t>
            </a:r>
            <a:r>
              <a:rPr lang="nl-NL" sz="8800" err="1">
                <a:solidFill>
                  <a:schemeClr val="accent3">
                    <a:lumMod val="50000"/>
                  </a:schemeClr>
                </a:solidFill>
              </a:rPr>
              <a:t>Done</a:t>
            </a:r>
            <a:endParaRPr lang="nl-NL" sz="88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D92FD15-47E0-4045-80EA-0C46D9F57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737" y="1759466"/>
            <a:ext cx="9144000" cy="5220384"/>
          </a:xfrm>
        </p:spPr>
        <p:txBody>
          <a:bodyPr>
            <a:normAutofit/>
          </a:bodyPr>
          <a:lstStyle/>
          <a:p>
            <a:pPr algn="ctr"/>
            <a:r>
              <a:rPr lang="nl-NL" sz="3200" dirty="0"/>
              <a:t>Wat houdt het in? – </a:t>
            </a:r>
            <a:r>
              <a:rPr lang="nl-NL" sz="3200" u="sng" dirty="0"/>
              <a:t>Eindproduct check, product </a:t>
            </a:r>
            <a:r>
              <a:rPr lang="nl-NL" sz="3200" u="sng" dirty="0" err="1"/>
              <a:t>backlog</a:t>
            </a:r>
            <a:br>
              <a:rPr lang="nl-NL" sz="3200" dirty="0"/>
            </a:br>
            <a:r>
              <a:rPr lang="nl-NL" sz="3200" dirty="0"/>
              <a:t>Hoe ziet het eruit in toepassing? – </a:t>
            </a:r>
            <a:r>
              <a:rPr lang="nl-NL" sz="3200" u="sng" dirty="0"/>
              <a:t>Checklist</a:t>
            </a:r>
            <a:br>
              <a:rPr lang="nl-NL" sz="3200" dirty="0"/>
            </a:br>
            <a:r>
              <a:rPr lang="nl-NL" sz="3200" dirty="0"/>
              <a:t>Waar in het proces? – </a:t>
            </a:r>
            <a:r>
              <a:rPr lang="nl-NL" sz="3200" u="sng" dirty="0"/>
              <a:t>Gehele proces tot einde, sprint</a:t>
            </a:r>
            <a:br>
              <a:rPr lang="nl-NL" sz="3200" dirty="0"/>
            </a:br>
            <a:r>
              <a:rPr lang="nl-NL" sz="3200" dirty="0"/>
              <a:t>Waarom is het belangrijk/wat is het voordeel? – </a:t>
            </a:r>
            <a:r>
              <a:rPr lang="nl-NL" sz="3200" u="sng" dirty="0"/>
              <a:t>Overzicht, voorkomen conflicten Product </a:t>
            </a:r>
            <a:r>
              <a:rPr lang="nl-NL" sz="3200" u="sng" dirty="0" err="1"/>
              <a:t>Owner</a:t>
            </a:r>
            <a:br>
              <a:rPr lang="nl-NL" sz="3200" dirty="0"/>
            </a:br>
            <a:r>
              <a:rPr lang="nl-NL" sz="3200" dirty="0"/>
              <a:t>Wat is het nadeel? – </a:t>
            </a:r>
            <a:r>
              <a:rPr lang="nl-NL" sz="3200" u="sng" dirty="0"/>
              <a:t>Het is niet solide, veranderbaar midden in proces</a:t>
            </a:r>
          </a:p>
          <a:p>
            <a:pPr algn="ctr"/>
            <a:endParaRPr lang="nl-NL" sz="3200" u="sng" dirty="0"/>
          </a:p>
          <a:p>
            <a:pPr algn="ctr"/>
            <a:r>
              <a:rPr lang="nl-NL" sz="2400" dirty="0"/>
              <a:t>Verschil met Acceptatiecriteria – </a:t>
            </a:r>
            <a:r>
              <a:rPr lang="nl-NL" sz="2400" u="sng" dirty="0"/>
              <a:t>Acceptatiecriteria: Bij elke User Story expliciet</a:t>
            </a:r>
          </a:p>
          <a:p>
            <a:pPr algn="ctr"/>
            <a:r>
              <a:rPr lang="nl-NL" sz="2400" u="sng" dirty="0"/>
              <a:t>IT</a:t>
            </a:r>
            <a:r>
              <a:rPr lang="nl-NL" sz="2400" dirty="0"/>
              <a:t> en </a:t>
            </a:r>
            <a:r>
              <a:rPr lang="nl-NL" sz="2400" u="sng" dirty="0"/>
              <a:t>non-IT</a:t>
            </a:r>
            <a:br>
              <a:rPr lang="nl-NL" sz="3200" dirty="0"/>
            </a:br>
            <a:endParaRPr lang="nl-NL" sz="3200" dirty="0"/>
          </a:p>
          <a:p>
            <a:pPr algn="ctr"/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62862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ECDE5AA6-A5B0-42DE-B8F7-865FB8F78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491" r="-1" b="12490"/>
          <a:stretch/>
        </p:blipFill>
        <p:spPr>
          <a:xfrm>
            <a:off x="3070" y="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FA2427A-5016-4E37-96C0-7DA363A3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NL" sz="8800">
                <a:solidFill>
                  <a:schemeClr val="accent3">
                    <a:lumMod val="50000"/>
                  </a:schemeClr>
                </a:solidFill>
              </a:rPr>
              <a:t>Acceptatiecriteria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5C2175-2D35-4288-B1F3-D97F6774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nl-NL" sz="3200">
                <a:effectLst/>
                <a:ea typeface="Calibri" panose="020F0502020204030204" pitchFamily="34" charset="0"/>
                <a:cs typeface="Times New Roman"/>
              </a:rPr>
              <a:t>Wat houdt het in? </a:t>
            </a:r>
            <a:r>
              <a:rPr lang="nl-NL" sz="3200">
                <a:ea typeface="Calibri" panose="020F0502020204030204" pitchFamily="34" charset="0"/>
                <a:cs typeface="Times New Roman"/>
              </a:rPr>
              <a:t>– </a:t>
            </a:r>
            <a:r>
              <a:rPr lang="nl-NL" sz="3200" u="sng">
                <a:ea typeface="Calibri" panose="020F0502020204030204" pitchFamily="34" charset="0"/>
                <a:cs typeface="Times New Roman"/>
              </a:rPr>
              <a:t>Toetst of het voldoet aan de voorwaarden van P.O.</a:t>
            </a:r>
            <a:br>
              <a:rPr lang="nl-NL" sz="3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3200">
                <a:effectLst/>
                <a:ea typeface="Calibri" panose="020F0502020204030204" pitchFamily="34" charset="0"/>
                <a:cs typeface="Times New Roman"/>
              </a:rPr>
              <a:t>Hoe ziet het </a:t>
            </a:r>
            <a:r>
              <a:rPr lang="nl-NL" sz="3200">
                <a:ea typeface="Calibri" panose="020F0502020204030204" pitchFamily="34" charset="0"/>
                <a:cs typeface="Times New Roman"/>
              </a:rPr>
              <a:t>er uit in toepassing</a:t>
            </a:r>
            <a:r>
              <a:rPr lang="nl-NL" sz="3200">
                <a:effectLst/>
                <a:ea typeface="Calibri" panose="020F0502020204030204" pitchFamily="34" charset="0"/>
                <a:cs typeface="Times New Roman"/>
              </a:rPr>
              <a:t>? </a:t>
            </a:r>
            <a:r>
              <a:rPr lang="nl-NL" sz="3200">
                <a:ea typeface="Calibri" panose="020F0502020204030204" pitchFamily="34" charset="0"/>
                <a:cs typeface="Times New Roman"/>
              </a:rPr>
              <a:t>– </a:t>
            </a:r>
            <a:r>
              <a:rPr lang="nl-NL" sz="3200" u="sng">
                <a:ea typeface="Calibri" panose="020F0502020204030204" pitchFamily="34" charset="0"/>
                <a:cs typeface="Times New Roman"/>
              </a:rPr>
              <a:t>Checklist specifiek op User Story</a:t>
            </a:r>
            <a:br>
              <a:rPr lang="nl-NL" sz="3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3200">
                <a:effectLst/>
                <a:ea typeface="Calibri" panose="020F0502020204030204" pitchFamily="34" charset="0"/>
                <a:cs typeface="Times New Roman"/>
              </a:rPr>
              <a:t>Waar in het proces – </a:t>
            </a:r>
            <a:r>
              <a:rPr lang="nl-NL" sz="3200" u="sng">
                <a:effectLst/>
                <a:ea typeface="Calibri" panose="020F0502020204030204" pitchFamily="34" charset="0"/>
                <a:cs typeface="Times New Roman"/>
              </a:rPr>
              <a:t>Elke voorwaarden per User Story</a:t>
            </a:r>
            <a:br>
              <a:rPr lang="nl-NL" sz="3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3200">
                <a:effectLst/>
                <a:ea typeface="Calibri" panose="020F0502020204030204" pitchFamily="34" charset="0"/>
                <a:cs typeface="Times New Roman"/>
              </a:rPr>
              <a:t>Waarom is het belangrijk/wat is het voordeel? – </a:t>
            </a:r>
            <a:r>
              <a:rPr lang="nl-NL" sz="3200" u="sng">
                <a:effectLst/>
                <a:ea typeface="Calibri" panose="020F0502020204030204" pitchFamily="34" charset="0"/>
                <a:cs typeface="Times New Roman"/>
              </a:rPr>
              <a:t>Verdieping in onderdelen/duidelijke communicatie</a:t>
            </a:r>
            <a:br>
              <a:rPr lang="nl-NL" sz="3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3200">
                <a:effectLst/>
                <a:ea typeface="Calibri" panose="020F0502020204030204" pitchFamily="34" charset="0"/>
                <a:cs typeface="Times New Roman"/>
              </a:rPr>
              <a:t>Wat is het nadeel? – </a:t>
            </a:r>
            <a:r>
              <a:rPr lang="nl-NL" sz="3200" u="sng">
                <a:effectLst/>
                <a:ea typeface="Calibri" panose="020F0502020204030204" pitchFamily="34" charset="0"/>
                <a:cs typeface="Times New Roman"/>
              </a:rPr>
              <a:t>Geen duidelijke standaard aan hoeveel je in detail moet gaan</a:t>
            </a:r>
            <a:endParaRPr lang="nl-NL" sz="3200" u="sng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010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AE4247A6-BB27-4E6F-B199-670450DC9C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500" b="12500"/>
          <a:stretch/>
        </p:blipFill>
        <p:spPr>
          <a:xfrm>
            <a:off x="3048" y="0"/>
            <a:ext cx="12188952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EF5E50-2F51-4FC6-91FC-6DDEE73E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279" y="-279091"/>
            <a:ext cx="7883441" cy="2642038"/>
          </a:xfrm>
        </p:spPr>
        <p:txBody>
          <a:bodyPr>
            <a:normAutofit/>
          </a:bodyPr>
          <a:lstStyle/>
          <a:p>
            <a:r>
              <a:rPr lang="nl-NL" sz="8800" dirty="0">
                <a:solidFill>
                  <a:schemeClr val="accent3">
                    <a:lumMod val="50000"/>
                  </a:schemeClr>
                </a:solidFill>
              </a:rPr>
              <a:t>Sprint review </a:t>
            </a:r>
            <a:r>
              <a:rPr lang="nl-NL" sz="3100" dirty="0">
                <a:solidFill>
                  <a:schemeClr val="accent3">
                    <a:lumMod val="50000"/>
                  </a:schemeClr>
                </a:solidFill>
              </a:rPr>
              <a:t>p.1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6EC50A-A6BF-4F80-8F8E-B9B25880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099457"/>
            <a:ext cx="11620077" cy="6251122"/>
          </a:xfrm>
        </p:spPr>
        <p:txBody>
          <a:bodyPr anchor="ctr">
            <a:normAutofit/>
          </a:bodyPr>
          <a:lstStyle/>
          <a:p>
            <a:r>
              <a:rPr lang="nl-NL" dirty="0">
                <a:effectLst/>
                <a:ea typeface="Calibri" panose="020F0502020204030204" pitchFamily="34" charset="0"/>
                <a:cs typeface="Times New Roman"/>
              </a:rPr>
              <a:t>Wat houdt het in? – </a:t>
            </a:r>
            <a:r>
              <a:rPr lang="nl-NL" u="sng" dirty="0">
                <a:effectLst/>
                <a:ea typeface="Calibri" panose="020F0502020204030204" pitchFamily="34" charset="0"/>
                <a:cs typeface="Times New Roman"/>
              </a:rPr>
              <a:t>Officieel moment waarin het scrum team een demonstratie doet aan de hand van de eisen van de Stakeholders.</a:t>
            </a:r>
          </a:p>
          <a:p>
            <a:r>
              <a:rPr lang="nl-NL" dirty="0"/>
              <a:t>Hoe ziet het eruit in toepassing? – </a:t>
            </a:r>
            <a:r>
              <a:rPr lang="nl-NL" u="sng" dirty="0"/>
              <a:t>Onderdelen laten zien die ‘</a:t>
            </a:r>
            <a:r>
              <a:rPr lang="nl-NL" u="sng" dirty="0" err="1"/>
              <a:t>done</a:t>
            </a:r>
            <a:r>
              <a:rPr lang="nl-NL" u="sng" dirty="0"/>
              <a:t>’ zijn. </a:t>
            </a:r>
          </a:p>
          <a:p>
            <a:r>
              <a:rPr lang="nl-NL" dirty="0">
                <a:effectLst/>
                <a:ea typeface="Calibri" panose="020F0502020204030204" pitchFamily="34" charset="0"/>
                <a:cs typeface="Times New Roman"/>
              </a:rPr>
              <a:t>Waar in het proces? – </a:t>
            </a:r>
            <a:r>
              <a:rPr lang="nl-NL" u="sng" dirty="0">
                <a:effectLst/>
                <a:ea typeface="Calibri" panose="020F0502020204030204" pitchFamily="34" charset="0"/>
                <a:cs typeface="Times New Roman"/>
              </a:rPr>
              <a:t>Herhalende gebeurtenis richti</a:t>
            </a:r>
            <a:r>
              <a:rPr lang="nl-NL" u="sng" dirty="0">
                <a:ea typeface="Calibri" panose="020F0502020204030204" pitchFamily="34" charset="0"/>
                <a:cs typeface="Times New Roman"/>
              </a:rPr>
              <a:t>ng het eind product</a:t>
            </a:r>
            <a:r>
              <a:rPr lang="nl-NL" dirty="0">
                <a:ea typeface="Calibri" panose="020F0502020204030204" pitchFamily="34" charset="0"/>
                <a:cs typeface="Times New Roman"/>
              </a:rPr>
              <a:t>.</a:t>
            </a:r>
          </a:p>
          <a:p>
            <a:r>
              <a:rPr lang="nl-NL" dirty="0">
                <a:effectLst/>
                <a:ea typeface="Calibri" panose="020F0502020204030204" pitchFamily="34" charset="0"/>
                <a:cs typeface="Times New Roman"/>
              </a:rPr>
              <a:t>Waarom is het belangrijk/wat is het voordeel? - </a:t>
            </a:r>
            <a:r>
              <a:rPr lang="nl-NL" u="sng" dirty="0">
                <a:ea typeface="Calibri" panose="020F0502020204030204" pitchFamily="34" charset="0"/>
                <a:cs typeface="Times New Roman"/>
              </a:rPr>
              <a:t>om te checken of iedereen een goed beeld heeft over het eindproduct.</a:t>
            </a:r>
          </a:p>
          <a:p>
            <a:r>
              <a:rPr lang="nl-NL" dirty="0">
                <a:effectLst/>
                <a:ea typeface="Calibri" panose="020F0502020204030204" pitchFamily="34" charset="0"/>
                <a:cs typeface="Times New Roman"/>
              </a:rPr>
              <a:t>Wat is het nadeel? – </a:t>
            </a:r>
            <a:r>
              <a:rPr lang="nl-NL" u="sng" dirty="0">
                <a:effectLst/>
                <a:ea typeface="Calibri" panose="020F0502020204030204" pitchFamily="34" charset="0"/>
                <a:cs typeface="Times New Roman"/>
              </a:rPr>
              <a:t>Eventuele afgeronde dingen die ‘</a:t>
            </a:r>
            <a:r>
              <a:rPr lang="nl-NL" u="sng" dirty="0" err="1">
                <a:effectLst/>
                <a:ea typeface="Calibri" panose="020F0502020204030204" pitchFamily="34" charset="0"/>
                <a:cs typeface="Times New Roman"/>
              </a:rPr>
              <a:t>done</a:t>
            </a:r>
            <a:r>
              <a:rPr lang="nl-NL" u="sng" dirty="0">
                <a:effectLst/>
                <a:ea typeface="Calibri" panose="020F0502020204030204" pitchFamily="34" charset="0"/>
                <a:cs typeface="Times New Roman"/>
              </a:rPr>
              <a:t>’ waren, maar opnieuw aangepast moeten worden.</a:t>
            </a:r>
            <a:endParaRPr lang="nl-NL" u="sng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586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AE4247A6-BB27-4E6F-B199-670450DC9C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500" b="12500"/>
          <a:stretch/>
        </p:blipFill>
        <p:spPr>
          <a:xfrm>
            <a:off x="3048" y="0"/>
            <a:ext cx="12188952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EF5E50-2F51-4FC6-91FC-6DDEE73E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279" y="-279091"/>
            <a:ext cx="7883441" cy="2642038"/>
          </a:xfrm>
        </p:spPr>
        <p:txBody>
          <a:bodyPr>
            <a:normAutofit/>
          </a:bodyPr>
          <a:lstStyle/>
          <a:p>
            <a:r>
              <a:rPr lang="nl-NL" sz="8800" dirty="0">
                <a:solidFill>
                  <a:schemeClr val="accent3">
                    <a:lumMod val="50000"/>
                  </a:schemeClr>
                </a:solidFill>
              </a:rPr>
              <a:t>Sprint review </a:t>
            </a:r>
            <a:r>
              <a:rPr lang="nl-NL" sz="2700" dirty="0">
                <a:solidFill>
                  <a:schemeClr val="accent3">
                    <a:lumMod val="50000"/>
                  </a:schemeClr>
                </a:solidFill>
              </a:rPr>
              <a:t>p.2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6EC50A-A6BF-4F80-8F8E-B9B25880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099457"/>
            <a:ext cx="11620077" cy="62511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3600" b="0" i="0" dirty="0">
                <a:effectLst/>
              </a:rPr>
              <a:t>• De scrum master tijdens de sprint review </a:t>
            </a:r>
            <a:br>
              <a:rPr lang="nl-NL" sz="3600" dirty="0"/>
            </a:br>
            <a:r>
              <a:rPr lang="nl-NL" sz="3600" b="0" i="0" dirty="0">
                <a:effectLst/>
              </a:rPr>
              <a:t>• Product </a:t>
            </a:r>
            <a:r>
              <a:rPr lang="nl-NL" sz="3600" b="0" i="0" dirty="0" err="1">
                <a:effectLst/>
              </a:rPr>
              <a:t>owner</a:t>
            </a:r>
            <a:r>
              <a:rPr lang="nl-NL" sz="3600" b="0" i="0" dirty="0">
                <a:effectLst/>
              </a:rPr>
              <a:t> tijdens de sprint review? </a:t>
            </a:r>
            <a:br>
              <a:rPr lang="nl-NL" sz="3600" dirty="0"/>
            </a:br>
            <a:r>
              <a:rPr lang="nl-NL" sz="3600" b="0" i="0" dirty="0">
                <a:effectLst/>
              </a:rPr>
              <a:t>• Het development team tijdens de sprint review </a:t>
            </a:r>
            <a:br>
              <a:rPr lang="nl-NL" sz="3600" dirty="0"/>
            </a:br>
            <a:r>
              <a:rPr lang="nl-NL" sz="3600" b="0" i="0" dirty="0">
                <a:effectLst/>
              </a:rPr>
              <a:t>• Waarom een sprint review?</a:t>
            </a:r>
            <a:endParaRPr lang="nl-NL" sz="3600" u="sng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342228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CFA4F14C120E4FA21B0328949A287E" ma:contentTypeVersion="9" ma:contentTypeDescription="Create a new document." ma:contentTypeScope="" ma:versionID="0afc8b5e7b17bd5410ce6f7bb5cd1071">
  <xsd:schema xmlns:xsd="http://www.w3.org/2001/XMLSchema" xmlns:xs="http://www.w3.org/2001/XMLSchema" xmlns:p="http://schemas.microsoft.com/office/2006/metadata/properties" xmlns:ns2="bde7ec9d-d6f8-4f8b-997e-10035ee0afcc" targetNamespace="http://schemas.microsoft.com/office/2006/metadata/properties" ma:root="true" ma:fieldsID="ad138833f0d821f61135be0dde73f002" ns2:_="">
    <xsd:import namespace="bde7ec9d-d6f8-4f8b-997e-10035ee0af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7ec9d-d6f8-4f8b-997e-10035ee0af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F6F450-3C0D-4724-B4B1-DF850EFE8CCD}"/>
</file>

<file path=customXml/itemProps2.xml><?xml version="1.0" encoding="utf-8"?>
<ds:datastoreItem xmlns:ds="http://schemas.openxmlformats.org/officeDocument/2006/customXml" ds:itemID="{26CF5208-BCC6-480C-8530-08918DEB9A75}"/>
</file>

<file path=customXml/itemProps3.xml><?xml version="1.0" encoding="utf-8"?>
<ds:datastoreItem xmlns:ds="http://schemas.openxmlformats.org/officeDocument/2006/customXml" ds:itemID="{CE62C2FC-B613-4ABF-B7CD-B114247224A3}"/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330</Words>
  <Application>Microsoft Office PowerPoint</Application>
  <PresentationFormat>Breedbeeld</PresentationFormat>
  <Paragraphs>21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Modern Love</vt:lpstr>
      <vt:lpstr>The Hand</vt:lpstr>
      <vt:lpstr>SketchyVTI</vt:lpstr>
      <vt:lpstr>Presentatie Scrum</vt:lpstr>
      <vt:lpstr>Definition of Done</vt:lpstr>
      <vt:lpstr>Acceptatiecriteria</vt:lpstr>
      <vt:lpstr>Sprint review p.1</vt:lpstr>
      <vt:lpstr>Sprint review p.2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Done</dc:title>
  <dc:creator>matthijs zuidgeest</dc:creator>
  <cp:lastModifiedBy>matthijs zuidgeest</cp:lastModifiedBy>
  <cp:revision>1</cp:revision>
  <dcterms:created xsi:type="dcterms:W3CDTF">2020-09-27T18:13:35Z</dcterms:created>
  <dcterms:modified xsi:type="dcterms:W3CDTF">2020-09-28T09:19:29Z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0x01010066CFA4F14C120E4FA21B0328949A287E</vt:lpwstr>
  </property>
</Properties>
</file>