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3.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8" r:id="rId2"/>
    <p:sldId id="277" r:id="rId3"/>
    <p:sldId id="276" r:id="rId4"/>
    <p:sldId id="270" r:id="rId5"/>
    <p:sldId id="271" r:id="rId6"/>
    <p:sldId id="272" r:id="rId7"/>
    <p:sldId id="273" r:id="rId8"/>
    <p:sldId id="274" r:id="rId9"/>
    <p:sldId id="275" r:id="rId10"/>
    <p:sldId id="256" r:id="rId11"/>
    <p:sldId id="265" r:id="rId12"/>
    <p:sldId id="257" r:id="rId13"/>
    <p:sldId id="261" r:id="rId14"/>
    <p:sldId id="262" r:id="rId15"/>
    <p:sldId id="258" r:id="rId16"/>
    <p:sldId id="266" r:id="rId17"/>
    <p:sldId id="259" r:id="rId18"/>
    <p:sldId id="267"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ustomXml" Target="../customXml/item3.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ustomXml" Target="../customXml/item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ustomXml" Target="../customXml/item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E430A9F-2F1F-43F5-A438-196FFF3C3BEE}"/>
              </a:ext>
            </a:extLst>
          </p:cNvPr>
          <p:cNvSpPr>
            <a:spLocks noGrp="1"/>
          </p:cNvSpPr>
          <p:nvPr>
            <p:ph type="ctrTitle"/>
          </p:nvPr>
        </p:nvSpPr>
        <p:spPr>
          <a:xfrm>
            <a:off x="1524000" y="1122363"/>
            <a:ext cx="9144000" cy="2387600"/>
          </a:xfrm>
        </p:spPr>
        <p:txBody>
          <a:bodyPr anchor="b"/>
          <a:lstStyle>
            <a:lvl1pPr algn="ctr">
              <a:defRPr sz="6000"/>
            </a:lvl1pPr>
          </a:lstStyle>
          <a:p>
            <a:r>
              <a:rPr lang="nl-NL"/>
              <a:t>Klik om stijl te bewerken</a:t>
            </a:r>
            <a:endParaRPr lang="en-US"/>
          </a:p>
        </p:txBody>
      </p:sp>
      <p:sp>
        <p:nvSpPr>
          <p:cNvPr id="3" name="Ondertitel 2">
            <a:extLst>
              <a:ext uri="{FF2B5EF4-FFF2-40B4-BE49-F238E27FC236}">
                <a16:creationId xmlns:a16="http://schemas.microsoft.com/office/drawing/2014/main" id="{D458B1D4-2325-498E-8922-6CC16C52707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a:t>Klikken om de ondertitelstijl van het model te bewerken</a:t>
            </a:r>
            <a:endParaRPr lang="en-US"/>
          </a:p>
        </p:txBody>
      </p:sp>
      <p:sp>
        <p:nvSpPr>
          <p:cNvPr id="4" name="Tijdelijke aanduiding voor datum 3">
            <a:extLst>
              <a:ext uri="{FF2B5EF4-FFF2-40B4-BE49-F238E27FC236}">
                <a16:creationId xmlns:a16="http://schemas.microsoft.com/office/drawing/2014/main" id="{19D4F8F3-03F2-4747-A24F-743C49438E99}"/>
              </a:ext>
            </a:extLst>
          </p:cNvPr>
          <p:cNvSpPr>
            <a:spLocks noGrp="1"/>
          </p:cNvSpPr>
          <p:nvPr>
            <p:ph type="dt" sz="half" idx="10"/>
          </p:nvPr>
        </p:nvSpPr>
        <p:spPr/>
        <p:txBody>
          <a:bodyPr/>
          <a:lstStyle/>
          <a:p>
            <a:fld id="{E65C686D-E3F4-4584-9612-A6379F28E751}" type="datetimeFigureOut">
              <a:rPr lang="en-US" smtClean="0"/>
              <a:t>9/27/2020</a:t>
            </a:fld>
            <a:endParaRPr lang="en-US"/>
          </a:p>
        </p:txBody>
      </p:sp>
      <p:sp>
        <p:nvSpPr>
          <p:cNvPr id="5" name="Tijdelijke aanduiding voor voettekst 4">
            <a:extLst>
              <a:ext uri="{FF2B5EF4-FFF2-40B4-BE49-F238E27FC236}">
                <a16:creationId xmlns:a16="http://schemas.microsoft.com/office/drawing/2014/main" id="{C728A62A-1378-4BF2-887F-591E50AD80A9}"/>
              </a:ext>
            </a:extLst>
          </p:cNvPr>
          <p:cNvSpPr>
            <a:spLocks noGrp="1"/>
          </p:cNvSpPr>
          <p:nvPr>
            <p:ph type="ftr" sz="quarter" idx="11"/>
          </p:nvPr>
        </p:nvSpPr>
        <p:spPr/>
        <p:txBody>
          <a:bodyPr/>
          <a:lstStyle/>
          <a:p>
            <a:endParaRPr lang="en-US"/>
          </a:p>
        </p:txBody>
      </p:sp>
      <p:sp>
        <p:nvSpPr>
          <p:cNvPr id="6" name="Tijdelijke aanduiding voor dianummer 5">
            <a:extLst>
              <a:ext uri="{FF2B5EF4-FFF2-40B4-BE49-F238E27FC236}">
                <a16:creationId xmlns:a16="http://schemas.microsoft.com/office/drawing/2014/main" id="{03667B32-2E34-4D38-99BC-282C4A038EB0}"/>
              </a:ext>
            </a:extLst>
          </p:cNvPr>
          <p:cNvSpPr>
            <a:spLocks noGrp="1"/>
          </p:cNvSpPr>
          <p:nvPr>
            <p:ph type="sldNum" sz="quarter" idx="12"/>
          </p:nvPr>
        </p:nvSpPr>
        <p:spPr/>
        <p:txBody>
          <a:bodyPr/>
          <a:lstStyle/>
          <a:p>
            <a:fld id="{B6D3B8BC-005A-4B59-B9EE-9683B19958B4}" type="slidenum">
              <a:rPr lang="en-US" smtClean="0"/>
              <a:t>‹nr.›</a:t>
            </a:fld>
            <a:endParaRPr lang="en-US"/>
          </a:p>
        </p:txBody>
      </p:sp>
    </p:spTree>
    <p:extLst>
      <p:ext uri="{BB962C8B-B14F-4D97-AF65-F5344CB8AC3E}">
        <p14:creationId xmlns:p14="http://schemas.microsoft.com/office/powerpoint/2010/main" val="37414634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0CFAD68-1CD5-4451-85A7-C27EA680EB74}"/>
              </a:ext>
            </a:extLst>
          </p:cNvPr>
          <p:cNvSpPr>
            <a:spLocks noGrp="1"/>
          </p:cNvSpPr>
          <p:nvPr>
            <p:ph type="title"/>
          </p:nvPr>
        </p:nvSpPr>
        <p:spPr/>
        <p:txBody>
          <a:bodyPr/>
          <a:lstStyle/>
          <a:p>
            <a:r>
              <a:rPr lang="nl-NL"/>
              <a:t>Klik om stijl te bewerken</a:t>
            </a:r>
            <a:endParaRPr lang="en-US"/>
          </a:p>
        </p:txBody>
      </p:sp>
      <p:sp>
        <p:nvSpPr>
          <p:cNvPr id="3" name="Tijdelijke aanduiding voor verticale tekst 2">
            <a:extLst>
              <a:ext uri="{FF2B5EF4-FFF2-40B4-BE49-F238E27FC236}">
                <a16:creationId xmlns:a16="http://schemas.microsoft.com/office/drawing/2014/main" id="{C2F026F8-7436-4621-BB23-530DF2B200B4}"/>
              </a:ext>
            </a:extLst>
          </p:cNvPr>
          <p:cNvSpPr>
            <a:spLocks noGrp="1"/>
          </p:cNvSpPr>
          <p:nvPr>
            <p:ph type="body" orient="vert" idx="1"/>
          </p:nvPr>
        </p:nvSpPr>
        <p:spPr/>
        <p:txBody>
          <a:bodyPr vert="eaVert"/>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a:p>
        </p:txBody>
      </p:sp>
      <p:sp>
        <p:nvSpPr>
          <p:cNvPr id="4" name="Tijdelijke aanduiding voor datum 3">
            <a:extLst>
              <a:ext uri="{FF2B5EF4-FFF2-40B4-BE49-F238E27FC236}">
                <a16:creationId xmlns:a16="http://schemas.microsoft.com/office/drawing/2014/main" id="{35297853-B3A0-4BE6-B215-798F4BA312BA}"/>
              </a:ext>
            </a:extLst>
          </p:cNvPr>
          <p:cNvSpPr>
            <a:spLocks noGrp="1"/>
          </p:cNvSpPr>
          <p:nvPr>
            <p:ph type="dt" sz="half" idx="10"/>
          </p:nvPr>
        </p:nvSpPr>
        <p:spPr/>
        <p:txBody>
          <a:bodyPr/>
          <a:lstStyle/>
          <a:p>
            <a:fld id="{E65C686D-E3F4-4584-9612-A6379F28E751}" type="datetimeFigureOut">
              <a:rPr lang="en-US" smtClean="0"/>
              <a:t>9/27/2020</a:t>
            </a:fld>
            <a:endParaRPr lang="en-US"/>
          </a:p>
        </p:txBody>
      </p:sp>
      <p:sp>
        <p:nvSpPr>
          <p:cNvPr id="5" name="Tijdelijke aanduiding voor voettekst 4">
            <a:extLst>
              <a:ext uri="{FF2B5EF4-FFF2-40B4-BE49-F238E27FC236}">
                <a16:creationId xmlns:a16="http://schemas.microsoft.com/office/drawing/2014/main" id="{E1784253-7353-404D-B758-759074214CC9}"/>
              </a:ext>
            </a:extLst>
          </p:cNvPr>
          <p:cNvSpPr>
            <a:spLocks noGrp="1"/>
          </p:cNvSpPr>
          <p:nvPr>
            <p:ph type="ftr" sz="quarter" idx="11"/>
          </p:nvPr>
        </p:nvSpPr>
        <p:spPr/>
        <p:txBody>
          <a:bodyPr/>
          <a:lstStyle/>
          <a:p>
            <a:endParaRPr lang="en-US"/>
          </a:p>
        </p:txBody>
      </p:sp>
      <p:sp>
        <p:nvSpPr>
          <p:cNvPr id="6" name="Tijdelijke aanduiding voor dianummer 5">
            <a:extLst>
              <a:ext uri="{FF2B5EF4-FFF2-40B4-BE49-F238E27FC236}">
                <a16:creationId xmlns:a16="http://schemas.microsoft.com/office/drawing/2014/main" id="{E004E751-DDAD-4348-ABDF-0C51B96EF629}"/>
              </a:ext>
            </a:extLst>
          </p:cNvPr>
          <p:cNvSpPr>
            <a:spLocks noGrp="1"/>
          </p:cNvSpPr>
          <p:nvPr>
            <p:ph type="sldNum" sz="quarter" idx="12"/>
          </p:nvPr>
        </p:nvSpPr>
        <p:spPr/>
        <p:txBody>
          <a:bodyPr/>
          <a:lstStyle/>
          <a:p>
            <a:fld id="{B6D3B8BC-005A-4B59-B9EE-9683B19958B4}" type="slidenum">
              <a:rPr lang="en-US" smtClean="0"/>
              <a:t>‹nr.›</a:t>
            </a:fld>
            <a:endParaRPr lang="en-US"/>
          </a:p>
        </p:txBody>
      </p:sp>
    </p:spTree>
    <p:extLst>
      <p:ext uri="{BB962C8B-B14F-4D97-AF65-F5344CB8AC3E}">
        <p14:creationId xmlns:p14="http://schemas.microsoft.com/office/powerpoint/2010/main" val="23962604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e titel 1">
            <a:extLst>
              <a:ext uri="{FF2B5EF4-FFF2-40B4-BE49-F238E27FC236}">
                <a16:creationId xmlns:a16="http://schemas.microsoft.com/office/drawing/2014/main" id="{59498E79-BC96-409A-BF40-A999EF0D2712}"/>
              </a:ext>
            </a:extLst>
          </p:cNvPr>
          <p:cNvSpPr>
            <a:spLocks noGrp="1"/>
          </p:cNvSpPr>
          <p:nvPr>
            <p:ph type="title" orient="vert"/>
          </p:nvPr>
        </p:nvSpPr>
        <p:spPr>
          <a:xfrm>
            <a:off x="8724900" y="365125"/>
            <a:ext cx="2628900" cy="5811838"/>
          </a:xfrm>
        </p:spPr>
        <p:txBody>
          <a:bodyPr vert="eaVert"/>
          <a:lstStyle/>
          <a:p>
            <a:r>
              <a:rPr lang="nl-NL"/>
              <a:t>Klik om stijl te bewerken</a:t>
            </a:r>
            <a:endParaRPr lang="en-US"/>
          </a:p>
        </p:txBody>
      </p:sp>
      <p:sp>
        <p:nvSpPr>
          <p:cNvPr id="3" name="Tijdelijke aanduiding voor verticale tekst 2">
            <a:extLst>
              <a:ext uri="{FF2B5EF4-FFF2-40B4-BE49-F238E27FC236}">
                <a16:creationId xmlns:a16="http://schemas.microsoft.com/office/drawing/2014/main" id="{047AE66B-3A42-4139-9C7F-3160AA156013}"/>
              </a:ext>
            </a:extLst>
          </p:cNvPr>
          <p:cNvSpPr>
            <a:spLocks noGrp="1"/>
          </p:cNvSpPr>
          <p:nvPr>
            <p:ph type="body" orient="vert" idx="1"/>
          </p:nvPr>
        </p:nvSpPr>
        <p:spPr>
          <a:xfrm>
            <a:off x="838200" y="365125"/>
            <a:ext cx="7734300" cy="5811838"/>
          </a:xfrm>
        </p:spPr>
        <p:txBody>
          <a:bodyPr vert="eaVert"/>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a:p>
        </p:txBody>
      </p:sp>
      <p:sp>
        <p:nvSpPr>
          <p:cNvPr id="4" name="Tijdelijke aanduiding voor datum 3">
            <a:extLst>
              <a:ext uri="{FF2B5EF4-FFF2-40B4-BE49-F238E27FC236}">
                <a16:creationId xmlns:a16="http://schemas.microsoft.com/office/drawing/2014/main" id="{E0F81C9B-C848-469D-AEF1-494909D5BD99}"/>
              </a:ext>
            </a:extLst>
          </p:cNvPr>
          <p:cNvSpPr>
            <a:spLocks noGrp="1"/>
          </p:cNvSpPr>
          <p:nvPr>
            <p:ph type="dt" sz="half" idx="10"/>
          </p:nvPr>
        </p:nvSpPr>
        <p:spPr/>
        <p:txBody>
          <a:bodyPr/>
          <a:lstStyle/>
          <a:p>
            <a:fld id="{E65C686D-E3F4-4584-9612-A6379F28E751}" type="datetimeFigureOut">
              <a:rPr lang="en-US" smtClean="0"/>
              <a:t>9/27/2020</a:t>
            </a:fld>
            <a:endParaRPr lang="en-US"/>
          </a:p>
        </p:txBody>
      </p:sp>
      <p:sp>
        <p:nvSpPr>
          <p:cNvPr id="5" name="Tijdelijke aanduiding voor voettekst 4">
            <a:extLst>
              <a:ext uri="{FF2B5EF4-FFF2-40B4-BE49-F238E27FC236}">
                <a16:creationId xmlns:a16="http://schemas.microsoft.com/office/drawing/2014/main" id="{A2D4853A-4C05-463A-AFAA-B7FF25C7E2B2}"/>
              </a:ext>
            </a:extLst>
          </p:cNvPr>
          <p:cNvSpPr>
            <a:spLocks noGrp="1"/>
          </p:cNvSpPr>
          <p:nvPr>
            <p:ph type="ftr" sz="quarter" idx="11"/>
          </p:nvPr>
        </p:nvSpPr>
        <p:spPr/>
        <p:txBody>
          <a:bodyPr/>
          <a:lstStyle/>
          <a:p>
            <a:endParaRPr lang="en-US"/>
          </a:p>
        </p:txBody>
      </p:sp>
      <p:sp>
        <p:nvSpPr>
          <p:cNvPr id="6" name="Tijdelijke aanduiding voor dianummer 5">
            <a:extLst>
              <a:ext uri="{FF2B5EF4-FFF2-40B4-BE49-F238E27FC236}">
                <a16:creationId xmlns:a16="http://schemas.microsoft.com/office/drawing/2014/main" id="{9F35E3C5-C279-4057-B045-C8FC0F3A4428}"/>
              </a:ext>
            </a:extLst>
          </p:cNvPr>
          <p:cNvSpPr>
            <a:spLocks noGrp="1"/>
          </p:cNvSpPr>
          <p:nvPr>
            <p:ph type="sldNum" sz="quarter" idx="12"/>
          </p:nvPr>
        </p:nvSpPr>
        <p:spPr/>
        <p:txBody>
          <a:bodyPr/>
          <a:lstStyle/>
          <a:p>
            <a:fld id="{B6D3B8BC-005A-4B59-B9EE-9683B19958B4}" type="slidenum">
              <a:rPr lang="en-US" smtClean="0"/>
              <a:t>‹nr.›</a:t>
            </a:fld>
            <a:endParaRPr lang="en-US"/>
          </a:p>
        </p:txBody>
      </p:sp>
    </p:spTree>
    <p:extLst>
      <p:ext uri="{BB962C8B-B14F-4D97-AF65-F5344CB8AC3E}">
        <p14:creationId xmlns:p14="http://schemas.microsoft.com/office/powerpoint/2010/main" val="5235462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1AC8E4C-8E7F-407D-B54E-A54BC6A09181}"/>
              </a:ext>
            </a:extLst>
          </p:cNvPr>
          <p:cNvSpPr>
            <a:spLocks noGrp="1"/>
          </p:cNvSpPr>
          <p:nvPr>
            <p:ph type="title"/>
          </p:nvPr>
        </p:nvSpPr>
        <p:spPr/>
        <p:txBody>
          <a:bodyPr/>
          <a:lstStyle/>
          <a:p>
            <a:r>
              <a:rPr lang="nl-NL"/>
              <a:t>Klik om stijl te bewerken</a:t>
            </a:r>
            <a:endParaRPr lang="en-US"/>
          </a:p>
        </p:txBody>
      </p:sp>
      <p:sp>
        <p:nvSpPr>
          <p:cNvPr id="3" name="Tijdelijke aanduiding voor inhoud 2">
            <a:extLst>
              <a:ext uri="{FF2B5EF4-FFF2-40B4-BE49-F238E27FC236}">
                <a16:creationId xmlns:a16="http://schemas.microsoft.com/office/drawing/2014/main" id="{52EC76D8-F92D-492B-9C74-696A5794B7D7}"/>
              </a:ext>
            </a:extLst>
          </p:cNvPr>
          <p:cNvSpPr>
            <a:spLocks noGrp="1"/>
          </p:cNvSpPr>
          <p:nvPr>
            <p:ph idx="1"/>
          </p:nvPr>
        </p:nvSpPr>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a:p>
        </p:txBody>
      </p:sp>
      <p:sp>
        <p:nvSpPr>
          <p:cNvPr id="4" name="Tijdelijke aanduiding voor datum 3">
            <a:extLst>
              <a:ext uri="{FF2B5EF4-FFF2-40B4-BE49-F238E27FC236}">
                <a16:creationId xmlns:a16="http://schemas.microsoft.com/office/drawing/2014/main" id="{B44D5FBF-772E-45BA-8D89-BFA0236EF8D8}"/>
              </a:ext>
            </a:extLst>
          </p:cNvPr>
          <p:cNvSpPr>
            <a:spLocks noGrp="1"/>
          </p:cNvSpPr>
          <p:nvPr>
            <p:ph type="dt" sz="half" idx="10"/>
          </p:nvPr>
        </p:nvSpPr>
        <p:spPr/>
        <p:txBody>
          <a:bodyPr/>
          <a:lstStyle/>
          <a:p>
            <a:fld id="{E65C686D-E3F4-4584-9612-A6379F28E751}" type="datetimeFigureOut">
              <a:rPr lang="en-US" smtClean="0"/>
              <a:t>9/27/2020</a:t>
            </a:fld>
            <a:endParaRPr lang="en-US"/>
          </a:p>
        </p:txBody>
      </p:sp>
      <p:sp>
        <p:nvSpPr>
          <p:cNvPr id="5" name="Tijdelijke aanduiding voor voettekst 4">
            <a:extLst>
              <a:ext uri="{FF2B5EF4-FFF2-40B4-BE49-F238E27FC236}">
                <a16:creationId xmlns:a16="http://schemas.microsoft.com/office/drawing/2014/main" id="{AF35071C-043A-41FF-B0CA-1C6CA72D237A}"/>
              </a:ext>
            </a:extLst>
          </p:cNvPr>
          <p:cNvSpPr>
            <a:spLocks noGrp="1"/>
          </p:cNvSpPr>
          <p:nvPr>
            <p:ph type="ftr" sz="quarter" idx="11"/>
          </p:nvPr>
        </p:nvSpPr>
        <p:spPr/>
        <p:txBody>
          <a:bodyPr/>
          <a:lstStyle/>
          <a:p>
            <a:endParaRPr lang="en-US"/>
          </a:p>
        </p:txBody>
      </p:sp>
      <p:sp>
        <p:nvSpPr>
          <p:cNvPr id="6" name="Tijdelijke aanduiding voor dianummer 5">
            <a:extLst>
              <a:ext uri="{FF2B5EF4-FFF2-40B4-BE49-F238E27FC236}">
                <a16:creationId xmlns:a16="http://schemas.microsoft.com/office/drawing/2014/main" id="{BFE9EA31-1839-4FB9-89CF-A62177321DD4}"/>
              </a:ext>
            </a:extLst>
          </p:cNvPr>
          <p:cNvSpPr>
            <a:spLocks noGrp="1"/>
          </p:cNvSpPr>
          <p:nvPr>
            <p:ph type="sldNum" sz="quarter" idx="12"/>
          </p:nvPr>
        </p:nvSpPr>
        <p:spPr/>
        <p:txBody>
          <a:bodyPr/>
          <a:lstStyle/>
          <a:p>
            <a:fld id="{B6D3B8BC-005A-4B59-B9EE-9683B19958B4}" type="slidenum">
              <a:rPr lang="en-US" smtClean="0"/>
              <a:t>‹nr.›</a:t>
            </a:fld>
            <a:endParaRPr lang="en-US"/>
          </a:p>
        </p:txBody>
      </p:sp>
    </p:spTree>
    <p:extLst>
      <p:ext uri="{BB962C8B-B14F-4D97-AF65-F5344CB8AC3E}">
        <p14:creationId xmlns:p14="http://schemas.microsoft.com/office/powerpoint/2010/main" val="16230802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DE7AD51-8D69-4A5F-B174-D765D320DCCD}"/>
              </a:ext>
            </a:extLst>
          </p:cNvPr>
          <p:cNvSpPr>
            <a:spLocks noGrp="1"/>
          </p:cNvSpPr>
          <p:nvPr>
            <p:ph type="title"/>
          </p:nvPr>
        </p:nvSpPr>
        <p:spPr>
          <a:xfrm>
            <a:off x="831850" y="1709738"/>
            <a:ext cx="10515600" cy="2852737"/>
          </a:xfrm>
        </p:spPr>
        <p:txBody>
          <a:bodyPr anchor="b"/>
          <a:lstStyle>
            <a:lvl1pPr>
              <a:defRPr sz="6000"/>
            </a:lvl1pPr>
          </a:lstStyle>
          <a:p>
            <a:r>
              <a:rPr lang="nl-NL"/>
              <a:t>Klik om stijl te bewerken</a:t>
            </a:r>
            <a:endParaRPr lang="en-US"/>
          </a:p>
        </p:txBody>
      </p:sp>
      <p:sp>
        <p:nvSpPr>
          <p:cNvPr id="3" name="Tijdelijke aanduiding voor tekst 2">
            <a:extLst>
              <a:ext uri="{FF2B5EF4-FFF2-40B4-BE49-F238E27FC236}">
                <a16:creationId xmlns:a16="http://schemas.microsoft.com/office/drawing/2014/main" id="{17D15593-CF62-4E7D-BC53-75B66949269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nl-NL"/>
              <a:t>Klikken om de tekststijl van het model te bewerken</a:t>
            </a:r>
          </a:p>
        </p:txBody>
      </p:sp>
      <p:sp>
        <p:nvSpPr>
          <p:cNvPr id="4" name="Tijdelijke aanduiding voor datum 3">
            <a:extLst>
              <a:ext uri="{FF2B5EF4-FFF2-40B4-BE49-F238E27FC236}">
                <a16:creationId xmlns:a16="http://schemas.microsoft.com/office/drawing/2014/main" id="{545D6F84-1449-4E65-88C7-A529E3034E6A}"/>
              </a:ext>
            </a:extLst>
          </p:cNvPr>
          <p:cNvSpPr>
            <a:spLocks noGrp="1"/>
          </p:cNvSpPr>
          <p:nvPr>
            <p:ph type="dt" sz="half" idx="10"/>
          </p:nvPr>
        </p:nvSpPr>
        <p:spPr/>
        <p:txBody>
          <a:bodyPr/>
          <a:lstStyle/>
          <a:p>
            <a:fld id="{E65C686D-E3F4-4584-9612-A6379F28E751}" type="datetimeFigureOut">
              <a:rPr lang="en-US" smtClean="0"/>
              <a:t>9/27/2020</a:t>
            </a:fld>
            <a:endParaRPr lang="en-US"/>
          </a:p>
        </p:txBody>
      </p:sp>
      <p:sp>
        <p:nvSpPr>
          <p:cNvPr id="5" name="Tijdelijke aanduiding voor voettekst 4">
            <a:extLst>
              <a:ext uri="{FF2B5EF4-FFF2-40B4-BE49-F238E27FC236}">
                <a16:creationId xmlns:a16="http://schemas.microsoft.com/office/drawing/2014/main" id="{1FF6D444-09A5-4BB1-9EF5-BC2E5AEDB886}"/>
              </a:ext>
            </a:extLst>
          </p:cNvPr>
          <p:cNvSpPr>
            <a:spLocks noGrp="1"/>
          </p:cNvSpPr>
          <p:nvPr>
            <p:ph type="ftr" sz="quarter" idx="11"/>
          </p:nvPr>
        </p:nvSpPr>
        <p:spPr/>
        <p:txBody>
          <a:bodyPr/>
          <a:lstStyle/>
          <a:p>
            <a:endParaRPr lang="en-US"/>
          </a:p>
        </p:txBody>
      </p:sp>
      <p:sp>
        <p:nvSpPr>
          <p:cNvPr id="6" name="Tijdelijke aanduiding voor dianummer 5">
            <a:extLst>
              <a:ext uri="{FF2B5EF4-FFF2-40B4-BE49-F238E27FC236}">
                <a16:creationId xmlns:a16="http://schemas.microsoft.com/office/drawing/2014/main" id="{A349ACD6-42E3-485E-A1A7-E62E9B137B75}"/>
              </a:ext>
            </a:extLst>
          </p:cNvPr>
          <p:cNvSpPr>
            <a:spLocks noGrp="1"/>
          </p:cNvSpPr>
          <p:nvPr>
            <p:ph type="sldNum" sz="quarter" idx="12"/>
          </p:nvPr>
        </p:nvSpPr>
        <p:spPr/>
        <p:txBody>
          <a:bodyPr/>
          <a:lstStyle/>
          <a:p>
            <a:fld id="{B6D3B8BC-005A-4B59-B9EE-9683B19958B4}" type="slidenum">
              <a:rPr lang="en-US" smtClean="0"/>
              <a:t>‹nr.›</a:t>
            </a:fld>
            <a:endParaRPr lang="en-US"/>
          </a:p>
        </p:txBody>
      </p:sp>
    </p:spTree>
    <p:extLst>
      <p:ext uri="{BB962C8B-B14F-4D97-AF65-F5344CB8AC3E}">
        <p14:creationId xmlns:p14="http://schemas.microsoft.com/office/powerpoint/2010/main" val="26154171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93B335C-364E-4318-B52D-48087BCC3171}"/>
              </a:ext>
            </a:extLst>
          </p:cNvPr>
          <p:cNvSpPr>
            <a:spLocks noGrp="1"/>
          </p:cNvSpPr>
          <p:nvPr>
            <p:ph type="title"/>
          </p:nvPr>
        </p:nvSpPr>
        <p:spPr/>
        <p:txBody>
          <a:bodyPr/>
          <a:lstStyle/>
          <a:p>
            <a:r>
              <a:rPr lang="nl-NL"/>
              <a:t>Klik om stijl te bewerken</a:t>
            </a:r>
            <a:endParaRPr lang="en-US"/>
          </a:p>
        </p:txBody>
      </p:sp>
      <p:sp>
        <p:nvSpPr>
          <p:cNvPr id="3" name="Tijdelijke aanduiding voor inhoud 2">
            <a:extLst>
              <a:ext uri="{FF2B5EF4-FFF2-40B4-BE49-F238E27FC236}">
                <a16:creationId xmlns:a16="http://schemas.microsoft.com/office/drawing/2014/main" id="{0C2B38C8-4C71-48E6-9372-0901A197F035}"/>
              </a:ext>
            </a:extLst>
          </p:cNvPr>
          <p:cNvSpPr>
            <a:spLocks noGrp="1"/>
          </p:cNvSpPr>
          <p:nvPr>
            <p:ph sz="half" idx="1"/>
          </p:nvPr>
        </p:nvSpPr>
        <p:spPr>
          <a:xfrm>
            <a:off x="838200" y="1825625"/>
            <a:ext cx="5181600" cy="4351338"/>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a:p>
        </p:txBody>
      </p:sp>
      <p:sp>
        <p:nvSpPr>
          <p:cNvPr id="4" name="Tijdelijke aanduiding voor inhoud 3">
            <a:extLst>
              <a:ext uri="{FF2B5EF4-FFF2-40B4-BE49-F238E27FC236}">
                <a16:creationId xmlns:a16="http://schemas.microsoft.com/office/drawing/2014/main" id="{C5FF5105-BFCA-4524-A97D-051CB4A4C0A0}"/>
              </a:ext>
            </a:extLst>
          </p:cNvPr>
          <p:cNvSpPr>
            <a:spLocks noGrp="1"/>
          </p:cNvSpPr>
          <p:nvPr>
            <p:ph sz="half" idx="2"/>
          </p:nvPr>
        </p:nvSpPr>
        <p:spPr>
          <a:xfrm>
            <a:off x="6172200" y="1825625"/>
            <a:ext cx="5181600" cy="4351338"/>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a:p>
        </p:txBody>
      </p:sp>
      <p:sp>
        <p:nvSpPr>
          <p:cNvPr id="5" name="Tijdelijke aanduiding voor datum 4">
            <a:extLst>
              <a:ext uri="{FF2B5EF4-FFF2-40B4-BE49-F238E27FC236}">
                <a16:creationId xmlns:a16="http://schemas.microsoft.com/office/drawing/2014/main" id="{945B9326-011E-4409-9810-0D527D0AF54C}"/>
              </a:ext>
            </a:extLst>
          </p:cNvPr>
          <p:cNvSpPr>
            <a:spLocks noGrp="1"/>
          </p:cNvSpPr>
          <p:nvPr>
            <p:ph type="dt" sz="half" idx="10"/>
          </p:nvPr>
        </p:nvSpPr>
        <p:spPr/>
        <p:txBody>
          <a:bodyPr/>
          <a:lstStyle/>
          <a:p>
            <a:fld id="{E65C686D-E3F4-4584-9612-A6379F28E751}" type="datetimeFigureOut">
              <a:rPr lang="en-US" smtClean="0"/>
              <a:t>9/27/2020</a:t>
            </a:fld>
            <a:endParaRPr lang="en-US"/>
          </a:p>
        </p:txBody>
      </p:sp>
      <p:sp>
        <p:nvSpPr>
          <p:cNvPr id="6" name="Tijdelijke aanduiding voor voettekst 5">
            <a:extLst>
              <a:ext uri="{FF2B5EF4-FFF2-40B4-BE49-F238E27FC236}">
                <a16:creationId xmlns:a16="http://schemas.microsoft.com/office/drawing/2014/main" id="{69D91E2B-A140-4AE9-9238-98EF0AF956CE}"/>
              </a:ext>
            </a:extLst>
          </p:cNvPr>
          <p:cNvSpPr>
            <a:spLocks noGrp="1"/>
          </p:cNvSpPr>
          <p:nvPr>
            <p:ph type="ftr" sz="quarter" idx="11"/>
          </p:nvPr>
        </p:nvSpPr>
        <p:spPr/>
        <p:txBody>
          <a:bodyPr/>
          <a:lstStyle/>
          <a:p>
            <a:endParaRPr lang="en-US"/>
          </a:p>
        </p:txBody>
      </p:sp>
      <p:sp>
        <p:nvSpPr>
          <p:cNvPr id="7" name="Tijdelijke aanduiding voor dianummer 6">
            <a:extLst>
              <a:ext uri="{FF2B5EF4-FFF2-40B4-BE49-F238E27FC236}">
                <a16:creationId xmlns:a16="http://schemas.microsoft.com/office/drawing/2014/main" id="{9E9E85AD-7E90-46AD-8C59-2B912B456644}"/>
              </a:ext>
            </a:extLst>
          </p:cNvPr>
          <p:cNvSpPr>
            <a:spLocks noGrp="1"/>
          </p:cNvSpPr>
          <p:nvPr>
            <p:ph type="sldNum" sz="quarter" idx="12"/>
          </p:nvPr>
        </p:nvSpPr>
        <p:spPr/>
        <p:txBody>
          <a:bodyPr/>
          <a:lstStyle/>
          <a:p>
            <a:fld id="{B6D3B8BC-005A-4B59-B9EE-9683B19958B4}" type="slidenum">
              <a:rPr lang="en-US" smtClean="0"/>
              <a:t>‹nr.›</a:t>
            </a:fld>
            <a:endParaRPr lang="en-US"/>
          </a:p>
        </p:txBody>
      </p:sp>
    </p:spTree>
    <p:extLst>
      <p:ext uri="{BB962C8B-B14F-4D97-AF65-F5344CB8AC3E}">
        <p14:creationId xmlns:p14="http://schemas.microsoft.com/office/powerpoint/2010/main" val="29961658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51CBBCE-C7EC-49D3-A677-4EF145EB7EF1}"/>
              </a:ext>
            </a:extLst>
          </p:cNvPr>
          <p:cNvSpPr>
            <a:spLocks noGrp="1"/>
          </p:cNvSpPr>
          <p:nvPr>
            <p:ph type="title"/>
          </p:nvPr>
        </p:nvSpPr>
        <p:spPr>
          <a:xfrm>
            <a:off x="839788" y="365125"/>
            <a:ext cx="10515600" cy="1325563"/>
          </a:xfrm>
        </p:spPr>
        <p:txBody>
          <a:bodyPr/>
          <a:lstStyle/>
          <a:p>
            <a:r>
              <a:rPr lang="nl-NL"/>
              <a:t>Klik om stijl te bewerken</a:t>
            </a:r>
            <a:endParaRPr lang="en-US"/>
          </a:p>
        </p:txBody>
      </p:sp>
      <p:sp>
        <p:nvSpPr>
          <p:cNvPr id="3" name="Tijdelijke aanduiding voor tekst 2">
            <a:extLst>
              <a:ext uri="{FF2B5EF4-FFF2-40B4-BE49-F238E27FC236}">
                <a16:creationId xmlns:a16="http://schemas.microsoft.com/office/drawing/2014/main" id="{DD72EADF-0F21-4F39-857F-74614B39CBA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Klikken om de tekststijl van het model te bewerken</a:t>
            </a:r>
          </a:p>
        </p:txBody>
      </p:sp>
      <p:sp>
        <p:nvSpPr>
          <p:cNvPr id="4" name="Tijdelijke aanduiding voor inhoud 3">
            <a:extLst>
              <a:ext uri="{FF2B5EF4-FFF2-40B4-BE49-F238E27FC236}">
                <a16:creationId xmlns:a16="http://schemas.microsoft.com/office/drawing/2014/main" id="{0801E3C9-7AD0-4422-AACD-1FBAC35DB4DC}"/>
              </a:ext>
            </a:extLst>
          </p:cNvPr>
          <p:cNvSpPr>
            <a:spLocks noGrp="1"/>
          </p:cNvSpPr>
          <p:nvPr>
            <p:ph sz="half" idx="2"/>
          </p:nvPr>
        </p:nvSpPr>
        <p:spPr>
          <a:xfrm>
            <a:off x="839788" y="2505075"/>
            <a:ext cx="5157787" cy="3684588"/>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a:p>
        </p:txBody>
      </p:sp>
      <p:sp>
        <p:nvSpPr>
          <p:cNvPr id="5" name="Tijdelijke aanduiding voor tekst 4">
            <a:extLst>
              <a:ext uri="{FF2B5EF4-FFF2-40B4-BE49-F238E27FC236}">
                <a16:creationId xmlns:a16="http://schemas.microsoft.com/office/drawing/2014/main" id="{527277D0-84AD-4898-A5CC-558F6FD1C9C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Klikken om de tekststijl van het model te bewerken</a:t>
            </a:r>
          </a:p>
        </p:txBody>
      </p:sp>
      <p:sp>
        <p:nvSpPr>
          <p:cNvPr id="6" name="Tijdelijke aanduiding voor inhoud 5">
            <a:extLst>
              <a:ext uri="{FF2B5EF4-FFF2-40B4-BE49-F238E27FC236}">
                <a16:creationId xmlns:a16="http://schemas.microsoft.com/office/drawing/2014/main" id="{5648E26F-1B25-439E-B52E-E187FA52BE56}"/>
              </a:ext>
            </a:extLst>
          </p:cNvPr>
          <p:cNvSpPr>
            <a:spLocks noGrp="1"/>
          </p:cNvSpPr>
          <p:nvPr>
            <p:ph sz="quarter" idx="4"/>
          </p:nvPr>
        </p:nvSpPr>
        <p:spPr>
          <a:xfrm>
            <a:off x="6172200" y="2505075"/>
            <a:ext cx="5183188" cy="3684588"/>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a:p>
        </p:txBody>
      </p:sp>
      <p:sp>
        <p:nvSpPr>
          <p:cNvPr id="7" name="Tijdelijke aanduiding voor datum 6">
            <a:extLst>
              <a:ext uri="{FF2B5EF4-FFF2-40B4-BE49-F238E27FC236}">
                <a16:creationId xmlns:a16="http://schemas.microsoft.com/office/drawing/2014/main" id="{0968B8EF-D92C-4B63-8C54-61B334A69276}"/>
              </a:ext>
            </a:extLst>
          </p:cNvPr>
          <p:cNvSpPr>
            <a:spLocks noGrp="1"/>
          </p:cNvSpPr>
          <p:nvPr>
            <p:ph type="dt" sz="half" idx="10"/>
          </p:nvPr>
        </p:nvSpPr>
        <p:spPr/>
        <p:txBody>
          <a:bodyPr/>
          <a:lstStyle/>
          <a:p>
            <a:fld id="{E65C686D-E3F4-4584-9612-A6379F28E751}" type="datetimeFigureOut">
              <a:rPr lang="en-US" smtClean="0"/>
              <a:t>9/27/2020</a:t>
            </a:fld>
            <a:endParaRPr lang="en-US"/>
          </a:p>
        </p:txBody>
      </p:sp>
      <p:sp>
        <p:nvSpPr>
          <p:cNvPr id="8" name="Tijdelijke aanduiding voor voettekst 7">
            <a:extLst>
              <a:ext uri="{FF2B5EF4-FFF2-40B4-BE49-F238E27FC236}">
                <a16:creationId xmlns:a16="http://schemas.microsoft.com/office/drawing/2014/main" id="{B8456ABF-4F27-4C17-A5DE-ADE049153546}"/>
              </a:ext>
            </a:extLst>
          </p:cNvPr>
          <p:cNvSpPr>
            <a:spLocks noGrp="1"/>
          </p:cNvSpPr>
          <p:nvPr>
            <p:ph type="ftr" sz="quarter" idx="11"/>
          </p:nvPr>
        </p:nvSpPr>
        <p:spPr/>
        <p:txBody>
          <a:bodyPr/>
          <a:lstStyle/>
          <a:p>
            <a:endParaRPr lang="en-US"/>
          </a:p>
        </p:txBody>
      </p:sp>
      <p:sp>
        <p:nvSpPr>
          <p:cNvPr id="9" name="Tijdelijke aanduiding voor dianummer 8">
            <a:extLst>
              <a:ext uri="{FF2B5EF4-FFF2-40B4-BE49-F238E27FC236}">
                <a16:creationId xmlns:a16="http://schemas.microsoft.com/office/drawing/2014/main" id="{C31EC4B7-C2C3-4E21-8382-BC17D3DFDB39}"/>
              </a:ext>
            </a:extLst>
          </p:cNvPr>
          <p:cNvSpPr>
            <a:spLocks noGrp="1"/>
          </p:cNvSpPr>
          <p:nvPr>
            <p:ph type="sldNum" sz="quarter" idx="12"/>
          </p:nvPr>
        </p:nvSpPr>
        <p:spPr/>
        <p:txBody>
          <a:bodyPr/>
          <a:lstStyle/>
          <a:p>
            <a:fld id="{B6D3B8BC-005A-4B59-B9EE-9683B19958B4}" type="slidenum">
              <a:rPr lang="en-US" smtClean="0"/>
              <a:t>‹nr.›</a:t>
            </a:fld>
            <a:endParaRPr lang="en-US"/>
          </a:p>
        </p:txBody>
      </p:sp>
    </p:spTree>
    <p:extLst>
      <p:ext uri="{BB962C8B-B14F-4D97-AF65-F5344CB8AC3E}">
        <p14:creationId xmlns:p14="http://schemas.microsoft.com/office/powerpoint/2010/main" val="5502767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A788D17-2DB1-45EC-ACC1-BCA6FDC855D6}"/>
              </a:ext>
            </a:extLst>
          </p:cNvPr>
          <p:cNvSpPr>
            <a:spLocks noGrp="1"/>
          </p:cNvSpPr>
          <p:nvPr>
            <p:ph type="title"/>
          </p:nvPr>
        </p:nvSpPr>
        <p:spPr/>
        <p:txBody>
          <a:bodyPr/>
          <a:lstStyle/>
          <a:p>
            <a:r>
              <a:rPr lang="nl-NL"/>
              <a:t>Klik om stijl te bewerken</a:t>
            </a:r>
            <a:endParaRPr lang="en-US"/>
          </a:p>
        </p:txBody>
      </p:sp>
      <p:sp>
        <p:nvSpPr>
          <p:cNvPr id="3" name="Tijdelijke aanduiding voor datum 2">
            <a:extLst>
              <a:ext uri="{FF2B5EF4-FFF2-40B4-BE49-F238E27FC236}">
                <a16:creationId xmlns:a16="http://schemas.microsoft.com/office/drawing/2014/main" id="{1ADC55CA-3B1E-4CB9-8A94-26E7AE232441}"/>
              </a:ext>
            </a:extLst>
          </p:cNvPr>
          <p:cNvSpPr>
            <a:spLocks noGrp="1"/>
          </p:cNvSpPr>
          <p:nvPr>
            <p:ph type="dt" sz="half" idx="10"/>
          </p:nvPr>
        </p:nvSpPr>
        <p:spPr/>
        <p:txBody>
          <a:bodyPr/>
          <a:lstStyle/>
          <a:p>
            <a:fld id="{E65C686D-E3F4-4584-9612-A6379F28E751}" type="datetimeFigureOut">
              <a:rPr lang="en-US" smtClean="0"/>
              <a:t>9/27/2020</a:t>
            </a:fld>
            <a:endParaRPr lang="en-US"/>
          </a:p>
        </p:txBody>
      </p:sp>
      <p:sp>
        <p:nvSpPr>
          <p:cNvPr id="4" name="Tijdelijke aanduiding voor voettekst 3">
            <a:extLst>
              <a:ext uri="{FF2B5EF4-FFF2-40B4-BE49-F238E27FC236}">
                <a16:creationId xmlns:a16="http://schemas.microsoft.com/office/drawing/2014/main" id="{04885911-F7C7-4B05-A206-7862F69F299E}"/>
              </a:ext>
            </a:extLst>
          </p:cNvPr>
          <p:cNvSpPr>
            <a:spLocks noGrp="1"/>
          </p:cNvSpPr>
          <p:nvPr>
            <p:ph type="ftr" sz="quarter" idx="11"/>
          </p:nvPr>
        </p:nvSpPr>
        <p:spPr/>
        <p:txBody>
          <a:bodyPr/>
          <a:lstStyle/>
          <a:p>
            <a:endParaRPr lang="en-US"/>
          </a:p>
        </p:txBody>
      </p:sp>
      <p:sp>
        <p:nvSpPr>
          <p:cNvPr id="5" name="Tijdelijke aanduiding voor dianummer 4">
            <a:extLst>
              <a:ext uri="{FF2B5EF4-FFF2-40B4-BE49-F238E27FC236}">
                <a16:creationId xmlns:a16="http://schemas.microsoft.com/office/drawing/2014/main" id="{9E604549-B3FD-402E-AA22-A71C27EA4DED}"/>
              </a:ext>
            </a:extLst>
          </p:cNvPr>
          <p:cNvSpPr>
            <a:spLocks noGrp="1"/>
          </p:cNvSpPr>
          <p:nvPr>
            <p:ph type="sldNum" sz="quarter" idx="12"/>
          </p:nvPr>
        </p:nvSpPr>
        <p:spPr/>
        <p:txBody>
          <a:bodyPr/>
          <a:lstStyle/>
          <a:p>
            <a:fld id="{B6D3B8BC-005A-4B59-B9EE-9683B19958B4}" type="slidenum">
              <a:rPr lang="en-US" smtClean="0"/>
              <a:t>‹nr.›</a:t>
            </a:fld>
            <a:endParaRPr lang="en-US"/>
          </a:p>
        </p:txBody>
      </p:sp>
    </p:spTree>
    <p:extLst>
      <p:ext uri="{BB962C8B-B14F-4D97-AF65-F5344CB8AC3E}">
        <p14:creationId xmlns:p14="http://schemas.microsoft.com/office/powerpoint/2010/main" val="19082640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Tijdelijke aanduiding voor datum 1">
            <a:extLst>
              <a:ext uri="{FF2B5EF4-FFF2-40B4-BE49-F238E27FC236}">
                <a16:creationId xmlns:a16="http://schemas.microsoft.com/office/drawing/2014/main" id="{627255B6-4256-4C0B-A507-F069D6272546}"/>
              </a:ext>
            </a:extLst>
          </p:cNvPr>
          <p:cNvSpPr>
            <a:spLocks noGrp="1"/>
          </p:cNvSpPr>
          <p:nvPr>
            <p:ph type="dt" sz="half" idx="10"/>
          </p:nvPr>
        </p:nvSpPr>
        <p:spPr/>
        <p:txBody>
          <a:bodyPr/>
          <a:lstStyle/>
          <a:p>
            <a:fld id="{E65C686D-E3F4-4584-9612-A6379F28E751}" type="datetimeFigureOut">
              <a:rPr lang="en-US" smtClean="0"/>
              <a:t>9/27/2020</a:t>
            </a:fld>
            <a:endParaRPr lang="en-US"/>
          </a:p>
        </p:txBody>
      </p:sp>
      <p:sp>
        <p:nvSpPr>
          <p:cNvPr id="3" name="Tijdelijke aanduiding voor voettekst 2">
            <a:extLst>
              <a:ext uri="{FF2B5EF4-FFF2-40B4-BE49-F238E27FC236}">
                <a16:creationId xmlns:a16="http://schemas.microsoft.com/office/drawing/2014/main" id="{5C9273C1-8580-458C-B427-98FFC9CB2F1B}"/>
              </a:ext>
            </a:extLst>
          </p:cNvPr>
          <p:cNvSpPr>
            <a:spLocks noGrp="1"/>
          </p:cNvSpPr>
          <p:nvPr>
            <p:ph type="ftr" sz="quarter" idx="11"/>
          </p:nvPr>
        </p:nvSpPr>
        <p:spPr/>
        <p:txBody>
          <a:bodyPr/>
          <a:lstStyle/>
          <a:p>
            <a:endParaRPr lang="en-US"/>
          </a:p>
        </p:txBody>
      </p:sp>
      <p:sp>
        <p:nvSpPr>
          <p:cNvPr id="4" name="Tijdelijke aanduiding voor dianummer 3">
            <a:extLst>
              <a:ext uri="{FF2B5EF4-FFF2-40B4-BE49-F238E27FC236}">
                <a16:creationId xmlns:a16="http://schemas.microsoft.com/office/drawing/2014/main" id="{6B74B7F4-0152-4434-80A4-DB30E211C826}"/>
              </a:ext>
            </a:extLst>
          </p:cNvPr>
          <p:cNvSpPr>
            <a:spLocks noGrp="1"/>
          </p:cNvSpPr>
          <p:nvPr>
            <p:ph type="sldNum" sz="quarter" idx="12"/>
          </p:nvPr>
        </p:nvSpPr>
        <p:spPr/>
        <p:txBody>
          <a:bodyPr/>
          <a:lstStyle/>
          <a:p>
            <a:fld id="{B6D3B8BC-005A-4B59-B9EE-9683B19958B4}" type="slidenum">
              <a:rPr lang="en-US" smtClean="0"/>
              <a:t>‹nr.›</a:t>
            </a:fld>
            <a:endParaRPr lang="en-US"/>
          </a:p>
        </p:txBody>
      </p:sp>
    </p:spTree>
    <p:extLst>
      <p:ext uri="{BB962C8B-B14F-4D97-AF65-F5344CB8AC3E}">
        <p14:creationId xmlns:p14="http://schemas.microsoft.com/office/powerpoint/2010/main" val="3656769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FBE2EED-CB89-479B-B37B-66DF74ECE336}"/>
              </a:ext>
            </a:extLst>
          </p:cNvPr>
          <p:cNvSpPr>
            <a:spLocks noGrp="1"/>
          </p:cNvSpPr>
          <p:nvPr>
            <p:ph type="title"/>
          </p:nvPr>
        </p:nvSpPr>
        <p:spPr>
          <a:xfrm>
            <a:off x="839788" y="457200"/>
            <a:ext cx="3932237" cy="1600200"/>
          </a:xfrm>
        </p:spPr>
        <p:txBody>
          <a:bodyPr anchor="b"/>
          <a:lstStyle>
            <a:lvl1pPr>
              <a:defRPr sz="3200"/>
            </a:lvl1pPr>
          </a:lstStyle>
          <a:p>
            <a:r>
              <a:rPr lang="nl-NL"/>
              <a:t>Klik om stijl te bewerken</a:t>
            </a:r>
            <a:endParaRPr lang="en-US"/>
          </a:p>
        </p:txBody>
      </p:sp>
      <p:sp>
        <p:nvSpPr>
          <p:cNvPr id="3" name="Tijdelijke aanduiding voor inhoud 2">
            <a:extLst>
              <a:ext uri="{FF2B5EF4-FFF2-40B4-BE49-F238E27FC236}">
                <a16:creationId xmlns:a16="http://schemas.microsoft.com/office/drawing/2014/main" id="{7681C922-5CEF-464D-8948-4700E726637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a:p>
        </p:txBody>
      </p:sp>
      <p:sp>
        <p:nvSpPr>
          <p:cNvPr id="4" name="Tijdelijke aanduiding voor tekst 3">
            <a:extLst>
              <a:ext uri="{FF2B5EF4-FFF2-40B4-BE49-F238E27FC236}">
                <a16:creationId xmlns:a16="http://schemas.microsoft.com/office/drawing/2014/main" id="{B08D6DE0-F574-4351-82E7-D210ACAB756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Klikken om de tekststijl van het model te bewerken</a:t>
            </a:r>
          </a:p>
        </p:txBody>
      </p:sp>
      <p:sp>
        <p:nvSpPr>
          <p:cNvPr id="5" name="Tijdelijke aanduiding voor datum 4">
            <a:extLst>
              <a:ext uri="{FF2B5EF4-FFF2-40B4-BE49-F238E27FC236}">
                <a16:creationId xmlns:a16="http://schemas.microsoft.com/office/drawing/2014/main" id="{421DA2ED-D810-43F3-946E-2689D826F841}"/>
              </a:ext>
            </a:extLst>
          </p:cNvPr>
          <p:cNvSpPr>
            <a:spLocks noGrp="1"/>
          </p:cNvSpPr>
          <p:nvPr>
            <p:ph type="dt" sz="half" idx="10"/>
          </p:nvPr>
        </p:nvSpPr>
        <p:spPr/>
        <p:txBody>
          <a:bodyPr/>
          <a:lstStyle/>
          <a:p>
            <a:fld id="{E65C686D-E3F4-4584-9612-A6379F28E751}" type="datetimeFigureOut">
              <a:rPr lang="en-US" smtClean="0"/>
              <a:t>9/27/2020</a:t>
            </a:fld>
            <a:endParaRPr lang="en-US"/>
          </a:p>
        </p:txBody>
      </p:sp>
      <p:sp>
        <p:nvSpPr>
          <p:cNvPr id="6" name="Tijdelijke aanduiding voor voettekst 5">
            <a:extLst>
              <a:ext uri="{FF2B5EF4-FFF2-40B4-BE49-F238E27FC236}">
                <a16:creationId xmlns:a16="http://schemas.microsoft.com/office/drawing/2014/main" id="{3FD5ED4A-3BFA-4E5C-90A7-AF1C8F38D9B6}"/>
              </a:ext>
            </a:extLst>
          </p:cNvPr>
          <p:cNvSpPr>
            <a:spLocks noGrp="1"/>
          </p:cNvSpPr>
          <p:nvPr>
            <p:ph type="ftr" sz="quarter" idx="11"/>
          </p:nvPr>
        </p:nvSpPr>
        <p:spPr/>
        <p:txBody>
          <a:bodyPr/>
          <a:lstStyle/>
          <a:p>
            <a:endParaRPr lang="en-US"/>
          </a:p>
        </p:txBody>
      </p:sp>
      <p:sp>
        <p:nvSpPr>
          <p:cNvPr id="7" name="Tijdelijke aanduiding voor dianummer 6">
            <a:extLst>
              <a:ext uri="{FF2B5EF4-FFF2-40B4-BE49-F238E27FC236}">
                <a16:creationId xmlns:a16="http://schemas.microsoft.com/office/drawing/2014/main" id="{134F3CE8-B943-4F84-AAA9-91DD9C9A33CD}"/>
              </a:ext>
            </a:extLst>
          </p:cNvPr>
          <p:cNvSpPr>
            <a:spLocks noGrp="1"/>
          </p:cNvSpPr>
          <p:nvPr>
            <p:ph type="sldNum" sz="quarter" idx="12"/>
          </p:nvPr>
        </p:nvSpPr>
        <p:spPr/>
        <p:txBody>
          <a:bodyPr/>
          <a:lstStyle/>
          <a:p>
            <a:fld id="{B6D3B8BC-005A-4B59-B9EE-9683B19958B4}" type="slidenum">
              <a:rPr lang="en-US" smtClean="0"/>
              <a:t>‹nr.›</a:t>
            </a:fld>
            <a:endParaRPr lang="en-US"/>
          </a:p>
        </p:txBody>
      </p:sp>
    </p:spTree>
    <p:extLst>
      <p:ext uri="{BB962C8B-B14F-4D97-AF65-F5344CB8AC3E}">
        <p14:creationId xmlns:p14="http://schemas.microsoft.com/office/powerpoint/2010/main" val="26446320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D849D3B-03BD-4BEB-ADC9-FC603412980E}"/>
              </a:ext>
            </a:extLst>
          </p:cNvPr>
          <p:cNvSpPr>
            <a:spLocks noGrp="1"/>
          </p:cNvSpPr>
          <p:nvPr>
            <p:ph type="title"/>
          </p:nvPr>
        </p:nvSpPr>
        <p:spPr>
          <a:xfrm>
            <a:off x="839788" y="457200"/>
            <a:ext cx="3932237" cy="1600200"/>
          </a:xfrm>
        </p:spPr>
        <p:txBody>
          <a:bodyPr anchor="b"/>
          <a:lstStyle>
            <a:lvl1pPr>
              <a:defRPr sz="3200"/>
            </a:lvl1pPr>
          </a:lstStyle>
          <a:p>
            <a:r>
              <a:rPr lang="nl-NL"/>
              <a:t>Klik om stijl te bewerken</a:t>
            </a:r>
            <a:endParaRPr lang="en-US"/>
          </a:p>
        </p:txBody>
      </p:sp>
      <p:sp>
        <p:nvSpPr>
          <p:cNvPr id="3" name="Tijdelijke aanduiding voor afbeelding 2">
            <a:extLst>
              <a:ext uri="{FF2B5EF4-FFF2-40B4-BE49-F238E27FC236}">
                <a16:creationId xmlns:a16="http://schemas.microsoft.com/office/drawing/2014/main" id="{A9CAFF7B-A960-43AB-B764-6A704CF3B54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nl-NL"/>
              <a:t>Klik op het pictogram als u een afbeelding wilt toevoegen</a:t>
            </a:r>
            <a:endParaRPr lang="en-US"/>
          </a:p>
        </p:txBody>
      </p:sp>
      <p:sp>
        <p:nvSpPr>
          <p:cNvPr id="4" name="Tijdelijke aanduiding voor tekst 3">
            <a:extLst>
              <a:ext uri="{FF2B5EF4-FFF2-40B4-BE49-F238E27FC236}">
                <a16:creationId xmlns:a16="http://schemas.microsoft.com/office/drawing/2014/main" id="{3209E88B-B9A3-4E17-BE68-6AFEACD6337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Klikken om de tekststijl van het model te bewerken</a:t>
            </a:r>
          </a:p>
        </p:txBody>
      </p:sp>
      <p:sp>
        <p:nvSpPr>
          <p:cNvPr id="5" name="Tijdelijke aanduiding voor datum 4">
            <a:extLst>
              <a:ext uri="{FF2B5EF4-FFF2-40B4-BE49-F238E27FC236}">
                <a16:creationId xmlns:a16="http://schemas.microsoft.com/office/drawing/2014/main" id="{3DA1233D-8763-4CD8-9204-5EF9C69ABF94}"/>
              </a:ext>
            </a:extLst>
          </p:cNvPr>
          <p:cNvSpPr>
            <a:spLocks noGrp="1"/>
          </p:cNvSpPr>
          <p:nvPr>
            <p:ph type="dt" sz="half" idx="10"/>
          </p:nvPr>
        </p:nvSpPr>
        <p:spPr/>
        <p:txBody>
          <a:bodyPr/>
          <a:lstStyle/>
          <a:p>
            <a:fld id="{E65C686D-E3F4-4584-9612-A6379F28E751}" type="datetimeFigureOut">
              <a:rPr lang="en-US" smtClean="0"/>
              <a:t>9/27/2020</a:t>
            </a:fld>
            <a:endParaRPr lang="en-US"/>
          </a:p>
        </p:txBody>
      </p:sp>
      <p:sp>
        <p:nvSpPr>
          <p:cNvPr id="6" name="Tijdelijke aanduiding voor voettekst 5">
            <a:extLst>
              <a:ext uri="{FF2B5EF4-FFF2-40B4-BE49-F238E27FC236}">
                <a16:creationId xmlns:a16="http://schemas.microsoft.com/office/drawing/2014/main" id="{8AED01DC-AB85-446C-96AC-53E86DBDE381}"/>
              </a:ext>
            </a:extLst>
          </p:cNvPr>
          <p:cNvSpPr>
            <a:spLocks noGrp="1"/>
          </p:cNvSpPr>
          <p:nvPr>
            <p:ph type="ftr" sz="quarter" idx="11"/>
          </p:nvPr>
        </p:nvSpPr>
        <p:spPr/>
        <p:txBody>
          <a:bodyPr/>
          <a:lstStyle/>
          <a:p>
            <a:endParaRPr lang="en-US"/>
          </a:p>
        </p:txBody>
      </p:sp>
      <p:sp>
        <p:nvSpPr>
          <p:cNvPr id="7" name="Tijdelijke aanduiding voor dianummer 6">
            <a:extLst>
              <a:ext uri="{FF2B5EF4-FFF2-40B4-BE49-F238E27FC236}">
                <a16:creationId xmlns:a16="http://schemas.microsoft.com/office/drawing/2014/main" id="{34B91245-88A2-4A2A-9F3A-2A7141FC0CBE}"/>
              </a:ext>
            </a:extLst>
          </p:cNvPr>
          <p:cNvSpPr>
            <a:spLocks noGrp="1"/>
          </p:cNvSpPr>
          <p:nvPr>
            <p:ph type="sldNum" sz="quarter" idx="12"/>
          </p:nvPr>
        </p:nvSpPr>
        <p:spPr/>
        <p:txBody>
          <a:bodyPr/>
          <a:lstStyle/>
          <a:p>
            <a:fld id="{B6D3B8BC-005A-4B59-B9EE-9683B19958B4}" type="slidenum">
              <a:rPr lang="en-US" smtClean="0"/>
              <a:t>‹nr.›</a:t>
            </a:fld>
            <a:endParaRPr lang="en-US"/>
          </a:p>
        </p:txBody>
      </p:sp>
    </p:spTree>
    <p:extLst>
      <p:ext uri="{BB962C8B-B14F-4D97-AF65-F5344CB8AC3E}">
        <p14:creationId xmlns:p14="http://schemas.microsoft.com/office/powerpoint/2010/main" val="12529183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titel 1">
            <a:extLst>
              <a:ext uri="{FF2B5EF4-FFF2-40B4-BE49-F238E27FC236}">
                <a16:creationId xmlns:a16="http://schemas.microsoft.com/office/drawing/2014/main" id="{DBDD6F7E-D7C4-4782-942F-589D00DC35A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nl-NL"/>
              <a:t>Klik om stijl te bewerken</a:t>
            </a:r>
            <a:endParaRPr lang="en-US"/>
          </a:p>
        </p:txBody>
      </p:sp>
      <p:sp>
        <p:nvSpPr>
          <p:cNvPr id="3" name="Tijdelijke aanduiding voor tekst 2">
            <a:extLst>
              <a:ext uri="{FF2B5EF4-FFF2-40B4-BE49-F238E27FC236}">
                <a16:creationId xmlns:a16="http://schemas.microsoft.com/office/drawing/2014/main" id="{A8D92E30-D7E7-478D-9D22-78B0F765F3D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a:p>
        </p:txBody>
      </p:sp>
      <p:sp>
        <p:nvSpPr>
          <p:cNvPr id="4" name="Tijdelijke aanduiding voor datum 3">
            <a:extLst>
              <a:ext uri="{FF2B5EF4-FFF2-40B4-BE49-F238E27FC236}">
                <a16:creationId xmlns:a16="http://schemas.microsoft.com/office/drawing/2014/main" id="{914EC086-37FC-4217-B6AD-6EF0FF6D7E3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5C686D-E3F4-4584-9612-A6379F28E751}" type="datetimeFigureOut">
              <a:rPr lang="en-US" smtClean="0"/>
              <a:t>9/27/2020</a:t>
            </a:fld>
            <a:endParaRPr lang="en-US"/>
          </a:p>
        </p:txBody>
      </p:sp>
      <p:sp>
        <p:nvSpPr>
          <p:cNvPr id="5" name="Tijdelijke aanduiding voor voettekst 4">
            <a:extLst>
              <a:ext uri="{FF2B5EF4-FFF2-40B4-BE49-F238E27FC236}">
                <a16:creationId xmlns:a16="http://schemas.microsoft.com/office/drawing/2014/main" id="{398A5EE2-EBD4-4586-94C4-00B575BC356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Tijdelijke aanduiding voor dianummer 5">
            <a:extLst>
              <a:ext uri="{FF2B5EF4-FFF2-40B4-BE49-F238E27FC236}">
                <a16:creationId xmlns:a16="http://schemas.microsoft.com/office/drawing/2014/main" id="{D66DFB3B-33A5-45A0-B5C8-1B5271C5E7C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D3B8BC-005A-4B59-B9EE-9683B19958B4}" type="slidenum">
              <a:rPr lang="en-US" smtClean="0"/>
              <a:t>‹nr.›</a:t>
            </a:fld>
            <a:endParaRPr lang="en-US"/>
          </a:p>
        </p:txBody>
      </p:sp>
    </p:spTree>
    <p:extLst>
      <p:ext uri="{BB962C8B-B14F-4D97-AF65-F5344CB8AC3E}">
        <p14:creationId xmlns:p14="http://schemas.microsoft.com/office/powerpoint/2010/main" val="36496431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67A61E64-EB38-403E-B9D0-36F04EA8C2B5}"/>
              </a:ext>
            </a:extLst>
          </p:cNvPr>
          <p:cNvPicPr>
            <a:picLocks noChangeAspect="1"/>
          </p:cNvPicPr>
          <p:nvPr/>
        </p:nvPicPr>
        <p:blipFill rotWithShape="1">
          <a:blip r:embed="rId2"/>
          <a:srcRect r="15627" b="-1"/>
          <a:stretch/>
        </p:blipFill>
        <p:spPr>
          <a:xfrm>
            <a:off x="3523488" y="10"/>
            <a:ext cx="8668512" cy="6857990"/>
          </a:xfrm>
          <a:prstGeom prst="rect">
            <a:avLst/>
          </a:prstGeom>
        </p:spPr>
      </p:pic>
      <p:sp>
        <p:nvSpPr>
          <p:cNvPr id="11" name="Rectangle 10">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el 1">
            <a:extLst>
              <a:ext uri="{FF2B5EF4-FFF2-40B4-BE49-F238E27FC236}">
                <a16:creationId xmlns:a16="http://schemas.microsoft.com/office/drawing/2014/main" id="{8F9C81E2-3C37-4DDF-B898-298DD11863BE}"/>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800" dirty="0"/>
              <a:t>Sprint Retrospective &amp; Agile vs Waterfall</a:t>
            </a:r>
          </a:p>
        </p:txBody>
      </p:sp>
      <p:sp>
        <p:nvSpPr>
          <p:cNvPr id="13" name="Rectangle 1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5" name="Rectangle 1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93486237"/>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1">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1" name="Picture 17">
            <a:extLst>
              <a:ext uri="{FF2B5EF4-FFF2-40B4-BE49-F238E27FC236}">
                <a16:creationId xmlns:a16="http://schemas.microsoft.com/office/drawing/2014/main" id="{08EB614F-E6CF-43EA-8942-3101A8CF29DD}"/>
              </a:ext>
            </a:extLst>
          </p:cNvPr>
          <p:cNvPicPr>
            <a:picLocks noChangeAspect="1"/>
          </p:cNvPicPr>
          <p:nvPr/>
        </p:nvPicPr>
        <p:blipFill rotWithShape="1">
          <a:blip r:embed="rId2"/>
          <a:srcRect l="7490" r="21410"/>
          <a:stretch/>
        </p:blipFill>
        <p:spPr>
          <a:xfrm>
            <a:off x="3523488" y="10"/>
            <a:ext cx="8668512" cy="6857990"/>
          </a:xfrm>
          <a:prstGeom prst="rect">
            <a:avLst/>
          </a:prstGeom>
        </p:spPr>
      </p:pic>
      <p:sp>
        <p:nvSpPr>
          <p:cNvPr id="32" name="Rectangle 23">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el 1">
            <a:extLst>
              <a:ext uri="{FF2B5EF4-FFF2-40B4-BE49-F238E27FC236}">
                <a16:creationId xmlns:a16="http://schemas.microsoft.com/office/drawing/2014/main" id="{C41C4065-45DA-4D57-93A4-31C4248F6FDB}"/>
              </a:ext>
            </a:extLst>
          </p:cNvPr>
          <p:cNvSpPr>
            <a:spLocks noGrp="1"/>
          </p:cNvSpPr>
          <p:nvPr>
            <p:ph type="ctrTitle"/>
          </p:nvPr>
        </p:nvSpPr>
        <p:spPr>
          <a:xfrm>
            <a:off x="477981" y="1122363"/>
            <a:ext cx="4023360" cy="3204134"/>
          </a:xfrm>
        </p:spPr>
        <p:txBody>
          <a:bodyPr anchor="b">
            <a:normAutofit/>
          </a:bodyPr>
          <a:lstStyle/>
          <a:p>
            <a:pPr algn="l"/>
            <a:r>
              <a:rPr lang="en-US" sz="4800"/>
              <a:t>Waterfall vs Agile</a:t>
            </a:r>
          </a:p>
        </p:txBody>
      </p:sp>
      <p:sp>
        <p:nvSpPr>
          <p:cNvPr id="3" name="Ondertitel 2">
            <a:extLst>
              <a:ext uri="{FF2B5EF4-FFF2-40B4-BE49-F238E27FC236}">
                <a16:creationId xmlns:a16="http://schemas.microsoft.com/office/drawing/2014/main" id="{C3BAF312-D19B-474C-92BB-D1C06D7014B7}"/>
              </a:ext>
            </a:extLst>
          </p:cNvPr>
          <p:cNvSpPr>
            <a:spLocks noGrp="1"/>
          </p:cNvSpPr>
          <p:nvPr>
            <p:ph type="subTitle" idx="1"/>
          </p:nvPr>
        </p:nvSpPr>
        <p:spPr>
          <a:xfrm>
            <a:off x="477980" y="4872922"/>
            <a:ext cx="4023359" cy="1208141"/>
          </a:xfrm>
        </p:spPr>
        <p:txBody>
          <a:bodyPr>
            <a:normAutofit/>
          </a:bodyPr>
          <a:lstStyle/>
          <a:p>
            <a:pPr algn="l"/>
            <a:endParaRPr lang="en-US" sz="2000"/>
          </a:p>
        </p:txBody>
      </p:sp>
      <p:sp>
        <p:nvSpPr>
          <p:cNvPr id="33" name="Rectangle 25">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4" name="Rectangle 27">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67191546"/>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3EDD119B-6BFA-4C3F-90CE-97DAFD604E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lumMod val="75000"/>
              <a:lumOff val="25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3CBFBE3D-AD45-46AB-A53C-A851197FFAB8}"/>
              </a:ext>
            </a:extLst>
          </p:cNvPr>
          <p:cNvSpPr>
            <a:spLocks noGrp="1"/>
          </p:cNvSpPr>
          <p:nvPr>
            <p:ph type="title"/>
          </p:nvPr>
        </p:nvSpPr>
        <p:spPr>
          <a:xfrm>
            <a:off x="1024128" y="965199"/>
            <a:ext cx="6766078" cy="4927601"/>
          </a:xfrm>
        </p:spPr>
        <p:txBody>
          <a:bodyPr vert="horz" lIns="91440" tIns="45720" rIns="91440" bIns="45720" rtlCol="0" anchor="ctr">
            <a:normAutofit/>
          </a:bodyPr>
          <a:lstStyle/>
          <a:p>
            <a:pPr algn="r"/>
            <a:r>
              <a:rPr lang="en-US" sz="4800" kern="1200">
                <a:solidFill>
                  <a:schemeClr val="bg1"/>
                </a:solidFill>
                <a:latin typeface="+mj-lt"/>
                <a:ea typeface="+mj-ea"/>
                <a:cs typeface="+mj-cs"/>
              </a:rPr>
              <a:t>Wat zijn het?</a:t>
            </a:r>
          </a:p>
        </p:txBody>
      </p:sp>
      <p:cxnSp>
        <p:nvCxnSpPr>
          <p:cNvPr id="17" name="Straight Connector 16">
            <a:extLst>
              <a:ext uri="{FF2B5EF4-FFF2-40B4-BE49-F238E27FC236}">
                <a16:creationId xmlns:a16="http://schemas.microsoft.com/office/drawing/2014/main" id="{DC1572D0-F0FD-4D84-8F82-DC59140EB9B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38160" y="2057399"/>
            <a:ext cx="0" cy="2743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3165588"/>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E65CDE2-194C-4A17-9E3C-017E8A8970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B3CD5BB4-CDD1-4A2D-A5DD-53D51EFAA46E}"/>
              </a:ext>
            </a:extLst>
          </p:cNvPr>
          <p:cNvSpPr>
            <a:spLocks noGrp="1"/>
          </p:cNvSpPr>
          <p:nvPr>
            <p:ph type="title"/>
          </p:nvPr>
        </p:nvSpPr>
        <p:spPr>
          <a:xfrm>
            <a:off x="943276" y="712268"/>
            <a:ext cx="10410524" cy="1193533"/>
          </a:xfrm>
        </p:spPr>
        <p:txBody>
          <a:bodyPr>
            <a:normAutofit/>
          </a:bodyPr>
          <a:lstStyle/>
          <a:p>
            <a:r>
              <a:rPr lang="en-US">
                <a:solidFill>
                  <a:srgbClr val="FFFFFF"/>
                </a:solidFill>
              </a:rPr>
              <a:t>Wat zijn het?</a:t>
            </a:r>
          </a:p>
        </p:txBody>
      </p:sp>
      <p:cxnSp>
        <p:nvCxnSpPr>
          <p:cNvPr id="10" name="Straight Connector 9">
            <a:extLst>
              <a:ext uri="{FF2B5EF4-FFF2-40B4-BE49-F238E27FC236}">
                <a16:creationId xmlns:a16="http://schemas.microsoft.com/office/drawing/2014/main" id="{F2AE495E-2AAF-4BC1-87A5-331009D828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tx1">
                <a:alpha val="70000"/>
              </a:schemeClr>
            </a:solidFill>
          </a:ln>
        </p:spPr>
        <p:style>
          <a:lnRef idx="1">
            <a:schemeClr val="accent1"/>
          </a:lnRef>
          <a:fillRef idx="0">
            <a:schemeClr val="accent1"/>
          </a:fillRef>
          <a:effectRef idx="0">
            <a:schemeClr val="accent1"/>
          </a:effectRef>
          <a:fontRef idx="minor">
            <a:schemeClr val="tx1"/>
          </a:fontRef>
        </p:style>
      </p:cxnSp>
      <p:sp>
        <p:nvSpPr>
          <p:cNvPr id="3" name="Tijdelijke aanduiding voor inhoud 2">
            <a:extLst>
              <a:ext uri="{FF2B5EF4-FFF2-40B4-BE49-F238E27FC236}">
                <a16:creationId xmlns:a16="http://schemas.microsoft.com/office/drawing/2014/main" id="{24AC61B5-EC6B-4050-9668-C4CB77AA6E4C}"/>
              </a:ext>
            </a:extLst>
          </p:cNvPr>
          <p:cNvSpPr>
            <a:spLocks noGrp="1"/>
          </p:cNvSpPr>
          <p:nvPr>
            <p:ph idx="1"/>
          </p:nvPr>
        </p:nvSpPr>
        <p:spPr>
          <a:xfrm>
            <a:off x="943276" y="2050181"/>
            <a:ext cx="10410524" cy="4126782"/>
          </a:xfrm>
        </p:spPr>
        <p:txBody>
          <a:bodyPr>
            <a:normAutofit/>
          </a:bodyPr>
          <a:lstStyle/>
          <a:p>
            <a:r>
              <a:rPr lang="en-US" sz="2400">
                <a:solidFill>
                  <a:srgbClr val="FFFFFF"/>
                </a:solidFill>
              </a:rPr>
              <a:t>Beide zijn ontwikkelingsmethode die toegepast worden bij Scrum.</a:t>
            </a:r>
          </a:p>
          <a:p>
            <a:endParaRPr lang="en-US" sz="2400">
              <a:solidFill>
                <a:srgbClr val="FFFFFF"/>
              </a:solidFill>
            </a:endParaRPr>
          </a:p>
          <a:p>
            <a:r>
              <a:rPr lang="nl-NL" sz="2400">
                <a:solidFill>
                  <a:srgbClr val="FFFFFF"/>
                </a:solidFill>
              </a:rPr>
              <a:t>Waterfall is een methode waarbij je tijdens het ontwikkelen van een product, het proces niet meer kan aanpassen. Testen van het product kan ook pas na de build phase.</a:t>
            </a:r>
          </a:p>
          <a:p>
            <a:endParaRPr lang="nl-NL" sz="2400">
              <a:solidFill>
                <a:srgbClr val="FFFFFF"/>
              </a:solidFill>
            </a:endParaRPr>
          </a:p>
          <a:p>
            <a:r>
              <a:rPr lang="nl-NL" sz="2400">
                <a:solidFill>
                  <a:srgbClr val="FFFFFF"/>
                </a:solidFill>
              </a:rPr>
              <a:t>Agile kan je tijdens het productieproces nog van alles aanpassen en kan je tijdens het ontwikkelen gelijk testen.</a:t>
            </a:r>
            <a:endParaRPr lang="en-US" sz="2400">
              <a:solidFill>
                <a:srgbClr val="FFFFFF"/>
              </a:solidFill>
            </a:endParaRPr>
          </a:p>
        </p:txBody>
      </p:sp>
    </p:spTree>
    <p:extLst>
      <p:ext uri="{BB962C8B-B14F-4D97-AF65-F5344CB8AC3E}">
        <p14:creationId xmlns:p14="http://schemas.microsoft.com/office/powerpoint/2010/main" val="1088889927"/>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E65CDE2-194C-4A17-9E3C-017E8A8970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5894F6E3-458A-4F27-B5A6-A5792E968F6B}"/>
              </a:ext>
            </a:extLst>
          </p:cNvPr>
          <p:cNvSpPr>
            <a:spLocks noGrp="1"/>
          </p:cNvSpPr>
          <p:nvPr>
            <p:ph type="title"/>
          </p:nvPr>
        </p:nvSpPr>
        <p:spPr>
          <a:xfrm>
            <a:off x="943276" y="712268"/>
            <a:ext cx="10410524" cy="1193533"/>
          </a:xfrm>
        </p:spPr>
        <p:txBody>
          <a:bodyPr>
            <a:normAutofit/>
          </a:bodyPr>
          <a:lstStyle/>
          <a:p>
            <a:r>
              <a:rPr lang="en-US">
                <a:solidFill>
                  <a:srgbClr val="FFFFFF"/>
                </a:solidFill>
              </a:rPr>
              <a:t>Agile</a:t>
            </a:r>
          </a:p>
        </p:txBody>
      </p:sp>
      <p:cxnSp>
        <p:nvCxnSpPr>
          <p:cNvPr id="10" name="Straight Connector 9">
            <a:extLst>
              <a:ext uri="{FF2B5EF4-FFF2-40B4-BE49-F238E27FC236}">
                <a16:creationId xmlns:a16="http://schemas.microsoft.com/office/drawing/2014/main" id="{F2AE495E-2AAF-4BC1-87A5-331009D828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tx1">
                <a:alpha val="70000"/>
              </a:schemeClr>
            </a:solidFill>
          </a:ln>
        </p:spPr>
        <p:style>
          <a:lnRef idx="1">
            <a:schemeClr val="accent1"/>
          </a:lnRef>
          <a:fillRef idx="0">
            <a:schemeClr val="accent1"/>
          </a:fillRef>
          <a:effectRef idx="0">
            <a:schemeClr val="accent1"/>
          </a:effectRef>
          <a:fontRef idx="minor">
            <a:schemeClr val="tx1"/>
          </a:fontRef>
        </p:style>
      </p:cxnSp>
      <p:sp>
        <p:nvSpPr>
          <p:cNvPr id="3" name="Tijdelijke aanduiding voor inhoud 2">
            <a:extLst>
              <a:ext uri="{FF2B5EF4-FFF2-40B4-BE49-F238E27FC236}">
                <a16:creationId xmlns:a16="http://schemas.microsoft.com/office/drawing/2014/main" id="{2B186086-D821-4543-BE35-5ED8980A8E05}"/>
              </a:ext>
            </a:extLst>
          </p:cNvPr>
          <p:cNvSpPr>
            <a:spLocks noGrp="1"/>
          </p:cNvSpPr>
          <p:nvPr>
            <p:ph idx="1"/>
          </p:nvPr>
        </p:nvSpPr>
        <p:spPr>
          <a:xfrm>
            <a:off x="943276" y="2050181"/>
            <a:ext cx="10410524" cy="4126782"/>
          </a:xfrm>
        </p:spPr>
        <p:txBody>
          <a:bodyPr>
            <a:normAutofit/>
          </a:bodyPr>
          <a:lstStyle/>
          <a:p>
            <a:r>
              <a:rPr lang="en-US" sz="2400">
                <a:solidFill>
                  <a:srgbClr val="FFFFFF"/>
                </a:solidFill>
              </a:rPr>
              <a:t>Open aanpak, alles kan nog veranderen.</a:t>
            </a:r>
          </a:p>
          <a:p>
            <a:endParaRPr lang="en-US" sz="2400">
              <a:solidFill>
                <a:srgbClr val="FFFFFF"/>
              </a:solidFill>
            </a:endParaRPr>
          </a:p>
          <a:p>
            <a:r>
              <a:rPr lang="en-US" sz="2400">
                <a:solidFill>
                  <a:srgbClr val="FFFFFF"/>
                </a:solidFill>
              </a:rPr>
              <a:t>Constant feedback over het product.</a:t>
            </a:r>
          </a:p>
          <a:p>
            <a:endParaRPr lang="en-US" sz="2400">
              <a:solidFill>
                <a:srgbClr val="FFFFFF"/>
              </a:solidFill>
            </a:endParaRPr>
          </a:p>
          <a:p>
            <a:r>
              <a:rPr lang="en-US" sz="2400">
                <a:solidFill>
                  <a:srgbClr val="FFFFFF"/>
                </a:solidFill>
              </a:rPr>
              <a:t>Iedereen werkt dicht bij elkaar om een zo goed mogelijk product te leveren.</a:t>
            </a:r>
          </a:p>
        </p:txBody>
      </p:sp>
    </p:spTree>
    <p:extLst>
      <p:ext uri="{BB962C8B-B14F-4D97-AF65-F5344CB8AC3E}">
        <p14:creationId xmlns:p14="http://schemas.microsoft.com/office/powerpoint/2010/main" val="927912347"/>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E65CDE2-194C-4A17-9E3C-017E8A8970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47A6860A-B5F2-40DC-8948-79248069046D}"/>
              </a:ext>
            </a:extLst>
          </p:cNvPr>
          <p:cNvSpPr>
            <a:spLocks noGrp="1"/>
          </p:cNvSpPr>
          <p:nvPr>
            <p:ph type="title"/>
          </p:nvPr>
        </p:nvSpPr>
        <p:spPr>
          <a:xfrm>
            <a:off x="943276" y="712268"/>
            <a:ext cx="10410524" cy="1193533"/>
          </a:xfrm>
        </p:spPr>
        <p:txBody>
          <a:bodyPr>
            <a:normAutofit/>
          </a:bodyPr>
          <a:lstStyle/>
          <a:p>
            <a:r>
              <a:rPr lang="en-US">
                <a:solidFill>
                  <a:srgbClr val="FFFFFF"/>
                </a:solidFill>
              </a:rPr>
              <a:t>Waterfall</a:t>
            </a:r>
          </a:p>
        </p:txBody>
      </p:sp>
      <p:cxnSp>
        <p:nvCxnSpPr>
          <p:cNvPr id="10" name="Straight Connector 9">
            <a:extLst>
              <a:ext uri="{FF2B5EF4-FFF2-40B4-BE49-F238E27FC236}">
                <a16:creationId xmlns:a16="http://schemas.microsoft.com/office/drawing/2014/main" id="{F2AE495E-2AAF-4BC1-87A5-331009D828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tx1">
                <a:alpha val="70000"/>
              </a:schemeClr>
            </a:solidFill>
          </a:ln>
        </p:spPr>
        <p:style>
          <a:lnRef idx="1">
            <a:schemeClr val="accent1"/>
          </a:lnRef>
          <a:fillRef idx="0">
            <a:schemeClr val="accent1"/>
          </a:fillRef>
          <a:effectRef idx="0">
            <a:schemeClr val="accent1"/>
          </a:effectRef>
          <a:fontRef idx="minor">
            <a:schemeClr val="tx1"/>
          </a:fontRef>
        </p:style>
      </p:cxnSp>
      <p:sp>
        <p:nvSpPr>
          <p:cNvPr id="3" name="Tijdelijke aanduiding voor inhoud 2">
            <a:extLst>
              <a:ext uri="{FF2B5EF4-FFF2-40B4-BE49-F238E27FC236}">
                <a16:creationId xmlns:a16="http://schemas.microsoft.com/office/drawing/2014/main" id="{FEB06409-7D88-4B37-A29A-934160643663}"/>
              </a:ext>
            </a:extLst>
          </p:cNvPr>
          <p:cNvSpPr>
            <a:spLocks noGrp="1"/>
          </p:cNvSpPr>
          <p:nvPr>
            <p:ph idx="1"/>
          </p:nvPr>
        </p:nvSpPr>
        <p:spPr>
          <a:xfrm>
            <a:off x="943276" y="2050181"/>
            <a:ext cx="10410524" cy="4126782"/>
          </a:xfrm>
        </p:spPr>
        <p:txBody>
          <a:bodyPr>
            <a:normAutofit/>
          </a:bodyPr>
          <a:lstStyle/>
          <a:p>
            <a:r>
              <a:rPr lang="en-US" sz="2400">
                <a:solidFill>
                  <a:srgbClr val="FFFFFF"/>
                </a:solidFill>
              </a:rPr>
              <a:t>Gestructureerde werkwijze waarbij de eerst de een phase af moet zijn voordat er aan de volgende gewerkt kan worden.</a:t>
            </a:r>
          </a:p>
          <a:p>
            <a:endParaRPr lang="en-US" sz="2400">
              <a:solidFill>
                <a:srgbClr val="FFFFFF"/>
              </a:solidFill>
            </a:endParaRPr>
          </a:p>
          <a:p>
            <a:r>
              <a:rPr lang="en-US" sz="2400">
                <a:solidFill>
                  <a:srgbClr val="FFFFFF"/>
                </a:solidFill>
              </a:rPr>
              <a:t>Linear werkpatroon.</a:t>
            </a:r>
          </a:p>
          <a:p>
            <a:endParaRPr lang="en-US" sz="2400">
              <a:solidFill>
                <a:srgbClr val="FFFFFF"/>
              </a:solidFill>
            </a:endParaRPr>
          </a:p>
          <a:p>
            <a:r>
              <a:rPr lang="en-US" sz="2400">
                <a:solidFill>
                  <a:srgbClr val="FFFFFF"/>
                </a:solidFill>
              </a:rPr>
              <a:t>Vanaf het begin al eisen gesteld voor het product.</a:t>
            </a:r>
          </a:p>
          <a:p>
            <a:endParaRPr lang="en-US" sz="2400">
              <a:solidFill>
                <a:srgbClr val="FFFFFF"/>
              </a:solidFill>
            </a:endParaRPr>
          </a:p>
          <a:p>
            <a:r>
              <a:rPr lang="en-US" sz="2400">
                <a:solidFill>
                  <a:srgbClr val="FFFFFF"/>
                </a:solidFill>
              </a:rPr>
              <a:t>Kan geen veranderingen maken in al af gemaakte phases.</a:t>
            </a:r>
          </a:p>
        </p:txBody>
      </p:sp>
    </p:spTree>
    <p:extLst>
      <p:ext uri="{BB962C8B-B14F-4D97-AF65-F5344CB8AC3E}">
        <p14:creationId xmlns:p14="http://schemas.microsoft.com/office/powerpoint/2010/main" val="3249680624"/>
      </p:ext>
    </p:extLst>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E65CDE2-194C-4A17-9E3C-017E8A8970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C84BFFEE-1D45-4063-B93C-60291A310BDF}"/>
              </a:ext>
            </a:extLst>
          </p:cNvPr>
          <p:cNvSpPr>
            <a:spLocks noGrp="1"/>
          </p:cNvSpPr>
          <p:nvPr>
            <p:ph type="title"/>
          </p:nvPr>
        </p:nvSpPr>
        <p:spPr>
          <a:xfrm>
            <a:off x="943276" y="712268"/>
            <a:ext cx="10410524" cy="1193533"/>
          </a:xfrm>
        </p:spPr>
        <p:txBody>
          <a:bodyPr>
            <a:normAutofit/>
          </a:bodyPr>
          <a:lstStyle/>
          <a:p>
            <a:r>
              <a:rPr lang="en-US">
                <a:solidFill>
                  <a:srgbClr val="FFFFFF"/>
                </a:solidFill>
              </a:rPr>
              <a:t>Voordelen Waterfall</a:t>
            </a:r>
          </a:p>
        </p:txBody>
      </p:sp>
      <p:cxnSp>
        <p:nvCxnSpPr>
          <p:cNvPr id="10" name="Straight Connector 9">
            <a:extLst>
              <a:ext uri="{FF2B5EF4-FFF2-40B4-BE49-F238E27FC236}">
                <a16:creationId xmlns:a16="http://schemas.microsoft.com/office/drawing/2014/main" id="{F2AE495E-2AAF-4BC1-87A5-331009D828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tx1">
                <a:alpha val="70000"/>
              </a:schemeClr>
            </a:solidFill>
          </a:ln>
        </p:spPr>
        <p:style>
          <a:lnRef idx="1">
            <a:schemeClr val="accent1"/>
          </a:lnRef>
          <a:fillRef idx="0">
            <a:schemeClr val="accent1"/>
          </a:fillRef>
          <a:effectRef idx="0">
            <a:schemeClr val="accent1"/>
          </a:effectRef>
          <a:fontRef idx="minor">
            <a:schemeClr val="tx1"/>
          </a:fontRef>
        </p:style>
      </p:cxnSp>
      <p:sp>
        <p:nvSpPr>
          <p:cNvPr id="3" name="Tijdelijke aanduiding voor inhoud 2">
            <a:extLst>
              <a:ext uri="{FF2B5EF4-FFF2-40B4-BE49-F238E27FC236}">
                <a16:creationId xmlns:a16="http://schemas.microsoft.com/office/drawing/2014/main" id="{D0C93C9A-CE47-4BED-98FC-B57C7B1BE8B3}"/>
              </a:ext>
            </a:extLst>
          </p:cNvPr>
          <p:cNvSpPr>
            <a:spLocks noGrp="1"/>
          </p:cNvSpPr>
          <p:nvPr>
            <p:ph idx="1"/>
          </p:nvPr>
        </p:nvSpPr>
        <p:spPr>
          <a:xfrm>
            <a:off x="943276" y="2050181"/>
            <a:ext cx="10410524" cy="4126782"/>
          </a:xfrm>
        </p:spPr>
        <p:txBody>
          <a:bodyPr>
            <a:normAutofit/>
          </a:bodyPr>
          <a:lstStyle/>
          <a:p>
            <a:r>
              <a:rPr lang="en-US" sz="2400">
                <a:solidFill>
                  <a:srgbClr val="FFFFFF"/>
                </a:solidFill>
              </a:rPr>
              <a:t>Makkelijk te beheren</a:t>
            </a:r>
          </a:p>
          <a:p>
            <a:endParaRPr lang="en-US" sz="2400">
              <a:solidFill>
                <a:srgbClr val="FFFFFF"/>
              </a:solidFill>
            </a:endParaRPr>
          </a:p>
          <a:p>
            <a:r>
              <a:rPr lang="en-US" sz="2400">
                <a:solidFill>
                  <a:srgbClr val="FFFFFF"/>
                </a:solidFill>
              </a:rPr>
              <a:t>Werkt goed voor kleine projecten waarbij de vereisten niet moeilijk zijn.</a:t>
            </a:r>
          </a:p>
          <a:p>
            <a:endParaRPr lang="en-US" sz="2400">
              <a:solidFill>
                <a:srgbClr val="FFFFFF"/>
              </a:solidFill>
            </a:endParaRPr>
          </a:p>
          <a:p>
            <a:r>
              <a:rPr lang="en-US" sz="2400">
                <a:solidFill>
                  <a:srgbClr val="FFFFFF"/>
                </a:solidFill>
              </a:rPr>
              <a:t>Snel resultaat van project</a:t>
            </a:r>
          </a:p>
        </p:txBody>
      </p:sp>
    </p:spTree>
    <p:extLst>
      <p:ext uri="{BB962C8B-B14F-4D97-AF65-F5344CB8AC3E}">
        <p14:creationId xmlns:p14="http://schemas.microsoft.com/office/powerpoint/2010/main" val="2966172308"/>
      </p:ext>
    </p:extLst>
  </p:cSld>
  <p:clrMapOvr>
    <a:overrideClrMapping bg1="dk1" tx1="lt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E65CDE2-194C-4A17-9E3C-017E8A8970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3E25FDB0-4552-46BF-8B78-544E0D019773}"/>
              </a:ext>
            </a:extLst>
          </p:cNvPr>
          <p:cNvSpPr>
            <a:spLocks noGrp="1"/>
          </p:cNvSpPr>
          <p:nvPr>
            <p:ph type="title"/>
          </p:nvPr>
        </p:nvSpPr>
        <p:spPr>
          <a:xfrm>
            <a:off x="943276" y="712268"/>
            <a:ext cx="10410524" cy="1193533"/>
          </a:xfrm>
        </p:spPr>
        <p:txBody>
          <a:bodyPr>
            <a:normAutofit/>
          </a:bodyPr>
          <a:lstStyle/>
          <a:p>
            <a:r>
              <a:rPr lang="en-US">
                <a:solidFill>
                  <a:srgbClr val="FFFFFF"/>
                </a:solidFill>
              </a:rPr>
              <a:t>Nadelen Waterfall</a:t>
            </a:r>
          </a:p>
        </p:txBody>
      </p:sp>
      <p:cxnSp>
        <p:nvCxnSpPr>
          <p:cNvPr id="10" name="Straight Connector 9">
            <a:extLst>
              <a:ext uri="{FF2B5EF4-FFF2-40B4-BE49-F238E27FC236}">
                <a16:creationId xmlns:a16="http://schemas.microsoft.com/office/drawing/2014/main" id="{F2AE495E-2AAF-4BC1-87A5-331009D828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tx1">
                <a:alpha val="70000"/>
              </a:schemeClr>
            </a:solidFill>
          </a:ln>
        </p:spPr>
        <p:style>
          <a:lnRef idx="1">
            <a:schemeClr val="accent1"/>
          </a:lnRef>
          <a:fillRef idx="0">
            <a:schemeClr val="accent1"/>
          </a:fillRef>
          <a:effectRef idx="0">
            <a:schemeClr val="accent1"/>
          </a:effectRef>
          <a:fontRef idx="minor">
            <a:schemeClr val="tx1"/>
          </a:fontRef>
        </p:style>
      </p:cxnSp>
      <p:sp>
        <p:nvSpPr>
          <p:cNvPr id="3" name="Tijdelijke aanduiding voor inhoud 2">
            <a:extLst>
              <a:ext uri="{FF2B5EF4-FFF2-40B4-BE49-F238E27FC236}">
                <a16:creationId xmlns:a16="http://schemas.microsoft.com/office/drawing/2014/main" id="{DD91D17B-75E4-4525-94DF-8F5C6C0AB4AE}"/>
              </a:ext>
            </a:extLst>
          </p:cNvPr>
          <p:cNvSpPr>
            <a:spLocks noGrp="1"/>
          </p:cNvSpPr>
          <p:nvPr>
            <p:ph idx="1"/>
          </p:nvPr>
        </p:nvSpPr>
        <p:spPr>
          <a:xfrm>
            <a:off x="943276" y="2050181"/>
            <a:ext cx="10410524" cy="4126782"/>
          </a:xfrm>
        </p:spPr>
        <p:txBody>
          <a:bodyPr>
            <a:normAutofit/>
          </a:bodyPr>
          <a:lstStyle/>
          <a:p>
            <a:r>
              <a:rPr lang="en-US" sz="2400">
                <a:solidFill>
                  <a:srgbClr val="FFFFFF"/>
                </a:solidFill>
              </a:rPr>
              <a:t>Veranderingen kunnen moeilijk gemaakt worden.</a:t>
            </a:r>
          </a:p>
          <a:p>
            <a:endParaRPr lang="en-US" sz="2400">
              <a:solidFill>
                <a:srgbClr val="FFFFFF"/>
              </a:solidFill>
            </a:endParaRPr>
          </a:p>
          <a:p>
            <a:r>
              <a:rPr lang="en-US" sz="2400">
                <a:solidFill>
                  <a:srgbClr val="FFFFFF"/>
                </a:solidFill>
              </a:rPr>
              <a:t>Stakeholders zien laat pas een werkend product.</a:t>
            </a:r>
          </a:p>
          <a:p>
            <a:endParaRPr lang="en-US" sz="2400">
              <a:solidFill>
                <a:srgbClr val="FFFFFF"/>
              </a:solidFill>
            </a:endParaRPr>
          </a:p>
          <a:p>
            <a:endParaRPr lang="en-US" sz="2400">
              <a:solidFill>
                <a:srgbClr val="FFFFFF"/>
              </a:solidFill>
            </a:endParaRPr>
          </a:p>
        </p:txBody>
      </p:sp>
    </p:spTree>
    <p:extLst>
      <p:ext uri="{BB962C8B-B14F-4D97-AF65-F5344CB8AC3E}">
        <p14:creationId xmlns:p14="http://schemas.microsoft.com/office/powerpoint/2010/main" val="389733754"/>
      </p:ext>
    </p:extLst>
  </p:cSld>
  <p:clrMapOvr>
    <a:overrideClrMapping bg1="dk1" tx1="lt1" bg2="dk2" tx2="lt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E65CDE2-194C-4A17-9E3C-017E8A8970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2D8D8F9C-FF96-4135-AACF-38E6AE2D03B2}"/>
              </a:ext>
            </a:extLst>
          </p:cNvPr>
          <p:cNvSpPr>
            <a:spLocks noGrp="1"/>
          </p:cNvSpPr>
          <p:nvPr>
            <p:ph type="title"/>
          </p:nvPr>
        </p:nvSpPr>
        <p:spPr>
          <a:xfrm>
            <a:off x="943276" y="712268"/>
            <a:ext cx="10410524" cy="1193533"/>
          </a:xfrm>
        </p:spPr>
        <p:txBody>
          <a:bodyPr>
            <a:normAutofit/>
          </a:bodyPr>
          <a:lstStyle/>
          <a:p>
            <a:r>
              <a:rPr lang="en-US">
                <a:solidFill>
                  <a:srgbClr val="FFFFFF"/>
                </a:solidFill>
              </a:rPr>
              <a:t>Voordelen Agile</a:t>
            </a:r>
          </a:p>
        </p:txBody>
      </p:sp>
      <p:cxnSp>
        <p:nvCxnSpPr>
          <p:cNvPr id="10" name="Straight Connector 9">
            <a:extLst>
              <a:ext uri="{FF2B5EF4-FFF2-40B4-BE49-F238E27FC236}">
                <a16:creationId xmlns:a16="http://schemas.microsoft.com/office/drawing/2014/main" id="{F2AE495E-2AAF-4BC1-87A5-331009D828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tx1">
                <a:alpha val="70000"/>
              </a:schemeClr>
            </a:solidFill>
          </a:ln>
        </p:spPr>
        <p:style>
          <a:lnRef idx="1">
            <a:schemeClr val="accent1"/>
          </a:lnRef>
          <a:fillRef idx="0">
            <a:schemeClr val="accent1"/>
          </a:fillRef>
          <a:effectRef idx="0">
            <a:schemeClr val="accent1"/>
          </a:effectRef>
          <a:fontRef idx="minor">
            <a:schemeClr val="tx1"/>
          </a:fontRef>
        </p:style>
      </p:cxnSp>
      <p:sp>
        <p:nvSpPr>
          <p:cNvPr id="3" name="Tijdelijke aanduiding voor inhoud 2">
            <a:extLst>
              <a:ext uri="{FF2B5EF4-FFF2-40B4-BE49-F238E27FC236}">
                <a16:creationId xmlns:a16="http://schemas.microsoft.com/office/drawing/2014/main" id="{8AD3B1F0-6276-44C3-A36B-A7E6C1FBDB8B}"/>
              </a:ext>
            </a:extLst>
          </p:cNvPr>
          <p:cNvSpPr>
            <a:spLocks noGrp="1"/>
          </p:cNvSpPr>
          <p:nvPr>
            <p:ph idx="1"/>
          </p:nvPr>
        </p:nvSpPr>
        <p:spPr>
          <a:xfrm>
            <a:off x="943276" y="2050181"/>
            <a:ext cx="10410524" cy="4126782"/>
          </a:xfrm>
        </p:spPr>
        <p:txBody>
          <a:bodyPr>
            <a:normAutofit/>
          </a:bodyPr>
          <a:lstStyle/>
          <a:p>
            <a:endParaRPr lang="en-US" sz="2400">
              <a:solidFill>
                <a:srgbClr val="FFFFFF"/>
              </a:solidFill>
            </a:endParaRPr>
          </a:p>
          <a:p>
            <a:r>
              <a:rPr lang="en-US" sz="2400">
                <a:solidFill>
                  <a:srgbClr val="FFFFFF"/>
                </a:solidFill>
              </a:rPr>
              <a:t>Vooral gericht op de klant die continu betrokken is bij elke fase.</a:t>
            </a:r>
          </a:p>
          <a:p>
            <a:endParaRPr lang="en-US" sz="2400">
              <a:solidFill>
                <a:srgbClr val="FFFFFF"/>
              </a:solidFill>
            </a:endParaRPr>
          </a:p>
          <a:p>
            <a:r>
              <a:rPr lang="en-US" sz="2400">
                <a:solidFill>
                  <a:srgbClr val="FFFFFF"/>
                </a:solidFill>
              </a:rPr>
              <a:t>Meestal zijn de Agile teams erg zelfgeorganiseerd.</a:t>
            </a:r>
          </a:p>
        </p:txBody>
      </p:sp>
    </p:spTree>
    <p:extLst>
      <p:ext uri="{BB962C8B-B14F-4D97-AF65-F5344CB8AC3E}">
        <p14:creationId xmlns:p14="http://schemas.microsoft.com/office/powerpoint/2010/main" val="1696766903"/>
      </p:ext>
    </p:extLst>
  </p:cSld>
  <p:clrMapOvr>
    <a:overrideClrMapping bg1="dk1" tx1="lt1" bg2="dk2" tx2="lt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E65CDE2-194C-4A17-9E3C-017E8A8970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7B6A2809-BE5D-445B-AED4-CA24F94FA878}"/>
              </a:ext>
            </a:extLst>
          </p:cNvPr>
          <p:cNvSpPr>
            <a:spLocks noGrp="1"/>
          </p:cNvSpPr>
          <p:nvPr>
            <p:ph type="title"/>
          </p:nvPr>
        </p:nvSpPr>
        <p:spPr>
          <a:xfrm>
            <a:off x="943276" y="712268"/>
            <a:ext cx="10410524" cy="1193533"/>
          </a:xfrm>
        </p:spPr>
        <p:txBody>
          <a:bodyPr>
            <a:normAutofit/>
          </a:bodyPr>
          <a:lstStyle/>
          <a:p>
            <a:r>
              <a:rPr lang="en-US">
                <a:solidFill>
                  <a:srgbClr val="FFFFFF"/>
                </a:solidFill>
              </a:rPr>
              <a:t>Nadelen Agile</a:t>
            </a:r>
          </a:p>
        </p:txBody>
      </p:sp>
      <p:cxnSp>
        <p:nvCxnSpPr>
          <p:cNvPr id="10" name="Straight Connector 9">
            <a:extLst>
              <a:ext uri="{FF2B5EF4-FFF2-40B4-BE49-F238E27FC236}">
                <a16:creationId xmlns:a16="http://schemas.microsoft.com/office/drawing/2014/main" id="{F2AE495E-2AAF-4BC1-87A5-331009D828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tx1">
                <a:alpha val="70000"/>
              </a:schemeClr>
            </a:solidFill>
          </a:ln>
        </p:spPr>
        <p:style>
          <a:lnRef idx="1">
            <a:schemeClr val="accent1"/>
          </a:lnRef>
          <a:fillRef idx="0">
            <a:schemeClr val="accent1"/>
          </a:fillRef>
          <a:effectRef idx="0">
            <a:schemeClr val="accent1"/>
          </a:effectRef>
          <a:fontRef idx="minor">
            <a:schemeClr val="tx1"/>
          </a:fontRef>
        </p:style>
      </p:cxnSp>
      <p:sp>
        <p:nvSpPr>
          <p:cNvPr id="3" name="Tijdelijke aanduiding voor inhoud 2">
            <a:extLst>
              <a:ext uri="{FF2B5EF4-FFF2-40B4-BE49-F238E27FC236}">
                <a16:creationId xmlns:a16="http://schemas.microsoft.com/office/drawing/2014/main" id="{1A393F8A-AAF9-45FD-8BCF-DE1F39ECA846}"/>
              </a:ext>
            </a:extLst>
          </p:cNvPr>
          <p:cNvSpPr>
            <a:spLocks noGrp="1"/>
          </p:cNvSpPr>
          <p:nvPr>
            <p:ph idx="1"/>
          </p:nvPr>
        </p:nvSpPr>
        <p:spPr>
          <a:xfrm>
            <a:off x="943276" y="2050181"/>
            <a:ext cx="10410524" cy="4126782"/>
          </a:xfrm>
        </p:spPr>
        <p:txBody>
          <a:bodyPr>
            <a:normAutofit/>
          </a:bodyPr>
          <a:lstStyle/>
          <a:p>
            <a:r>
              <a:rPr lang="en-US" sz="2400">
                <a:solidFill>
                  <a:srgbClr val="FFFFFF"/>
                </a:solidFill>
              </a:rPr>
              <a:t>Plannen is lastiger.</a:t>
            </a:r>
          </a:p>
          <a:p>
            <a:endParaRPr lang="en-US" sz="2400">
              <a:solidFill>
                <a:srgbClr val="FFFFFF"/>
              </a:solidFill>
            </a:endParaRPr>
          </a:p>
          <a:p>
            <a:r>
              <a:rPr lang="en-US" sz="2400">
                <a:solidFill>
                  <a:srgbClr val="FFFFFF"/>
                </a:solidFill>
              </a:rPr>
              <a:t>Hoge focus vereist.</a:t>
            </a:r>
          </a:p>
          <a:p>
            <a:endParaRPr lang="en-US" sz="2400">
              <a:solidFill>
                <a:srgbClr val="FFFFFF"/>
              </a:solidFill>
            </a:endParaRPr>
          </a:p>
          <a:p>
            <a:r>
              <a:rPr lang="en-US" sz="2400">
                <a:solidFill>
                  <a:srgbClr val="FFFFFF"/>
                </a:solidFill>
              </a:rPr>
              <a:t>Eind product kan erg verschillen met begin concept.</a:t>
            </a:r>
          </a:p>
        </p:txBody>
      </p:sp>
    </p:spTree>
    <p:extLst>
      <p:ext uri="{BB962C8B-B14F-4D97-AF65-F5344CB8AC3E}">
        <p14:creationId xmlns:p14="http://schemas.microsoft.com/office/powerpoint/2010/main" val="3721640771"/>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AD72D4D1-076F-49D3-9889-EFC4F6D7CA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DF3B94F2-3FB6-4073-AE43-27BF4281308B}"/>
              </a:ext>
            </a:extLst>
          </p:cNvPr>
          <p:cNvSpPr>
            <a:spLocks noGrp="1"/>
          </p:cNvSpPr>
          <p:nvPr>
            <p:ph type="title"/>
          </p:nvPr>
        </p:nvSpPr>
        <p:spPr>
          <a:xfrm>
            <a:off x="838200" y="963877"/>
            <a:ext cx="3494362" cy="4930246"/>
          </a:xfrm>
        </p:spPr>
        <p:txBody>
          <a:bodyPr>
            <a:normAutofit/>
          </a:bodyPr>
          <a:lstStyle/>
          <a:p>
            <a:pPr algn="r"/>
            <a:r>
              <a:rPr lang="en-US" dirty="0"/>
              <a:t>Sprint Retrospective</a:t>
            </a:r>
          </a:p>
        </p:txBody>
      </p:sp>
      <p:cxnSp>
        <p:nvCxnSpPr>
          <p:cNvPr id="31" name="Straight Connector 30">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ijdelijke aanduiding voor inhoud 2">
            <a:extLst>
              <a:ext uri="{FF2B5EF4-FFF2-40B4-BE49-F238E27FC236}">
                <a16:creationId xmlns:a16="http://schemas.microsoft.com/office/drawing/2014/main" id="{F1620A5D-9A7E-4FED-BFE0-3FB9F1B3F73F}"/>
              </a:ext>
            </a:extLst>
          </p:cNvPr>
          <p:cNvSpPr>
            <a:spLocks noGrp="1"/>
          </p:cNvSpPr>
          <p:nvPr>
            <p:ph idx="1"/>
          </p:nvPr>
        </p:nvSpPr>
        <p:spPr>
          <a:xfrm>
            <a:off x="6677638" y="963877"/>
            <a:ext cx="4676162" cy="4930246"/>
          </a:xfrm>
        </p:spPr>
        <p:txBody>
          <a:bodyPr anchor="ctr">
            <a:normAutofit/>
          </a:bodyPr>
          <a:lstStyle/>
          <a:p>
            <a:endParaRPr lang="nl-NL" sz="2400" dirty="0"/>
          </a:p>
          <a:p>
            <a:endParaRPr lang="en-US" sz="2400" dirty="0"/>
          </a:p>
          <a:p>
            <a:endParaRPr lang="en-US" sz="2400" dirty="0"/>
          </a:p>
        </p:txBody>
      </p:sp>
    </p:spTree>
    <p:extLst>
      <p:ext uri="{BB962C8B-B14F-4D97-AF65-F5344CB8AC3E}">
        <p14:creationId xmlns:p14="http://schemas.microsoft.com/office/powerpoint/2010/main" val="2420508409"/>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4E65CDE2-194C-4A17-9E3C-017E8A8970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DF3B94F2-3FB6-4073-AE43-27BF4281308B}"/>
              </a:ext>
            </a:extLst>
          </p:cNvPr>
          <p:cNvSpPr>
            <a:spLocks noGrp="1"/>
          </p:cNvSpPr>
          <p:nvPr>
            <p:ph type="title"/>
          </p:nvPr>
        </p:nvSpPr>
        <p:spPr>
          <a:xfrm>
            <a:off x="943276" y="712268"/>
            <a:ext cx="10410524" cy="1193533"/>
          </a:xfrm>
        </p:spPr>
        <p:txBody>
          <a:bodyPr>
            <a:normAutofit/>
          </a:bodyPr>
          <a:lstStyle/>
          <a:p>
            <a:r>
              <a:rPr lang="en-US">
                <a:solidFill>
                  <a:srgbClr val="FFFFFF"/>
                </a:solidFill>
              </a:rPr>
              <a:t>Wat is het?</a:t>
            </a:r>
          </a:p>
        </p:txBody>
      </p:sp>
      <p:cxnSp>
        <p:nvCxnSpPr>
          <p:cNvPr id="17" name="Straight Connector 16">
            <a:extLst>
              <a:ext uri="{FF2B5EF4-FFF2-40B4-BE49-F238E27FC236}">
                <a16:creationId xmlns:a16="http://schemas.microsoft.com/office/drawing/2014/main" id="{F2AE495E-2AAF-4BC1-87A5-331009D828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tx1">
                <a:alpha val="70000"/>
              </a:schemeClr>
            </a:solidFill>
          </a:ln>
        </p:spPr>
        <p:style>
          <a:lnRef idx="1">
            <a:schemeClr val="accent1"/>
          </a:lnRef>
          <a:fillRef idx="0">
            <a:schemeClr val="accent1"/>
          </a:fillRef>
          <a:effectRef idx="0">
            <a:schemeClr val="accent1"/>
          </a:effectRef>
          <a:fontRef idx="minor">
            <a:schemeClr val="tx1"/>
          </a:fontRef>
        </p:style>
      </p:cxnSp>
      <p:sp>
        <p:nvSpPr>
          <p:cNvPr id="3" name="Tijdelijke aanduiding voor inhoud 2">
            <a:extLst>
              <a:ext uri="{FF2B5EF4-FFF2-40B4-BE49-F238E27FC236}">
                <a16:creationId xmlns:a16="http://schemas.microsoft.com/office/drawing/2014/main" id="{F1620A5D-9A7E-4FED-BFE0-3FB9F1B3F73F}"/>
              </a:ext>
            </a:extLst>
          </p:cNvPr>
          <p:cNvSpPr>
            <a:spLocks noGrp="1"/>
          </p:cNvSpPr>
          <p:nvPr>
            <p:ph idx="1"/>
          </p:nvPr>
        </p:nvSpPr>
        <p:spPr>
          <a:xfrm>
            <a:off x="943276" y="2050181"/>
            <a:ext cx="10410524" cy="4126782"/>
          </a:xfrm>
        </p:spPr>
        <p:txBody>
          <a:bodyPr>
            <a:normAutofit/>
          </a:bodyPr>
          <a:lstStyle/>
          <a:p>
            <a:r>
              <a:rPr lang="nl-NL" sz="2400">
                <a:solidFill>
                  <a:srgbClr val="FFFFFF"/>
                </a:solidFill>
              </a:rPr>
              <a:t>Er met de groep wordt teruggekeken naar vorige sprints.</a:t>
            </a:r>
          </a:p>
          <a:p>
            <a:endParaRPr lang="nl-NL" sz="2400">
              <a:solidFill>
                <a:srgbClr val="FFFFFF"/>
              </a:solidFill>
            </a:endParaRPr>
          </a:p>
          <a:p>
            <a:r>
              <a:rPr lang="nl-NL" sz="2400">
                <a:solidFill>
                  <a:srgbClr val="FFFFFF"/>
                </a:solidFill>
              </a:rPr>
              <a:t>Doelen die zijn behaald en eventuele plannen voor de volgende periode. </a:t>
            </a:r>
          </a:p>
          <a:p>
            <a:endParaRPr lang="nl-NL" sz="2400">
              <a:solidFill>
                <a:srgbClr val="FFFFFF"/>
              </a:solidFill>
            </a:endParaRPr>
          </a:p>
          <a:p>
            <a:r>
              <a:rPr lang="nl-NL" sz="2400">
                <a:solidFill>
                  <a:srgbClr val="FFFFFF"/>
                </a:solidFill>
              </a:rPr>
              <a:t>Er wordt gekeken naar de verhoudingen tussen de projectleden en hun samenwerking. </a:t>
            </a:r>
          </a:p>
          <a:p>
            <a:endParaRPr lang="nl-NL" sz="2400">
              <a:solidFill>
                <a:srgbClr val="FFFFFF"/>
              </a:solidFill>
            </a:endParaRPr>
          </a:p>
          <a:p>
            <a:r>
              <a:rPr lang="nl-NL" sz="2400">
                <a:solidFill>
                  <a:srgbClr val="FFFFFF"/>
                </a:solidFill>
              </a:rPr>
              <a:t>bedoeling van een sprint retrospective is om op basis van de genoemde onderdelen een plan te maken voor verbetering. </a:t>
            </a:r>
            <a:endParaRPr lang="en-US" sz="2400">
              <a:solidFill>
                <a:srgbClr val="FFFFFF"/>
              </a:solidFill>
            </a:endParaRPr>
          </a:p>
          <a:p>
            <a:endParaRPr lang="en-US" sz="2400">
              <a:solidFill>
                <a:srgbClr val="FFFFFF"/>
              </a:solidFill>
            </a:endParaRPr>
          </a:p>
          <a:p>
            <a:endParaRPr lang="en-US" sz="2400">
              <a:solidFill>
                <a:srgbClr val="FFFFFF"/>
              </a:solidFill>
            </a:endParaRPr>
          </a:p>
        </p:txBody>
      </p:sp>
    </p:spTree>
    <p:extLst>
      <p:ext uri="{BB962C8B-B14F-4D97-AF65-F5344CB8AC3E}">
        <p14:creationId xmlns:p14="http://schemas.microsoft.com/office/powerpoint/2010/main" val="432280445"/>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E65CDE2-194C-4A17-9E3C-017E8A8970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F49DA8DD-FBF3-4777-A6AA-CFAE77B8EC54}"/>
              </a:ext>
            </a:extLst>
          </p:cNvPr>
          <p:cNvSpPr>
            <a:spLocks noGrp="1"/>
          </p:cNvSpPr>
          <p:nvPr>
            <p:ph type="title"/>
          </p:nvPr>
        </p:nvSpPr>
        <p:spPr>
          <a:xfrm>
            <a:off x="943276" y="712268"/>
            <a:ext cx="10410524" cy="1193533"/>
          </a:xfrm>
        </p:spPr>
        <p:txBody>
          <a:bodyPr>
            <a:normAutofit/>
          </a:bodyPr>
          <a:lstStyle/>
          <a:p>
            <a:r>
              <a:rPr lang="en-US">
                <a:solidFill>
                  <a:srgbClr val="FFFFFF"/>
                </a:solidFill>
              </a:rPr>
              <a:t>Hoe werkt het?</a:t>
            </a:r>
          </a:p>
        </p:txBody>
      </p:sp>
      <p:cxnSp>
        <p:nvCxnSpPr>
          <p:cNvPr id="10" name="Straight Connector 9">
            <a:extLst>
              <a:ext uri="{FF2B5EF4-FFF2-40B4-BE49-F238E27FC236}">
                <a16:creationId xmlns:a16="http://schemas.microsoft.com/office/drawing/2014/main" id="{F2AE495E-2AAF-4BC1-87A5-331009D828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tx1">
                <a:alpha val="70000"/>
              </a:schemeClr>
            </a:solidFill>
          </a:ln>
        </p:spPr>
        <p:style>
          <a:lnRef idx="1">
            <a:schemeClr val="accent1"/>
          </a:lnRef>
          <a:fillRef idx="0">
            <a:schemeClr val="accent1"/>
          </a:fillRef>
          <a:effectRef idx="0">
            <a:schemeClr val="accent1"/>
          </a:effectRef>
          <a:fontRef idx="minor">
            <a:schemeClr val="tx1"/>
          </a:fontRef>
        </p:style>
      </p:cxnSp>
      <p:sp>
        <p:nvSpPr>
          <p:cNvPr id="3" name="Tijdelijke aanduiding voor inhoud 2">
            <a:extLst>
              <a:ext uri="{FF2B5EF4-FFF2-40B4-BE49-F238E27FC236}">
                <a16:creationId xmlns:a16="http://schemas.microsoft.com/office/drawing/2014/main" id="{8FB5F729-3DBA-4EDA-A7E4-134422C8CB1F}"/>
              </a:ext>
            </a:extLst>
          </p:cNvPr>
          <p:cNvSpPr>
            <a:spLocks noGrp="1"/>
          </p:cNvSpPr>
          <p:nvPr>
            <p:ph idx="1"/>
          </p:nvPr>
        </p:nvSpPr>
        <p:spPr>
          <a:xfrm>
            <a:off x="943276" y="2050181"/>
            <a:ext cx="10410524" cy="4126782"/>
          </a:xfrm>
        </p:spPr>
        <p:txBody>
          <a:bodyPr>
            <a:normAutofit/>
          </a:bodyPr>
          <a:lstStyle/>
          <a:p>
            <a:r>
              <a:rPr lang="nl-NL" sz="2400">
                <a:solidFill>
                  <a:srgbClr val="FFFFFF"/>
                </a:solidFill>
              </a:rPr>
              <a:t>Tijdens de sprint retrospective worden er verbeterpunten aangekaart, die in de volgende sprint meegenomen worden. </a:t>
            </a:r>
            <a:endParaRPr lang="en-US" sz="2400">
              <a:solidFill>
                <a:srgbClr val="FFFFFF"/>
              </a:solidFill>
            </a:endParaRPr>
          </a:p>
          <a:p>
            <a:endParaRPr lang="en-US" sz="2400">
              <a:solidFill>
                <a:srgbClr val="FFFFFF"/>
              </a:solidFill>
            </a:endParaRPr>
          </a:p>
          <a:p>
            <a:r>
              <a:rPr lang="nl-NL" sz="2400">
                <a:solidFill>
                  <a:srgbClr val="FFFFFF"/>
                </a:solidFill>
              </a:rPr>
              <a:t>De scrum master opent de retrospectieve in het kort legt hij de context van het team uit.</a:t>
            </a:r>
            <a:endParaRPr lang="en-US" sz="2400">
              <a:solidFill>
                <a:srgbClr val="FFFFFF"/>
              </a:solidFill>
            </a:endParaRPr>
          </a:p>
          <a:p>
            <a:endParaRPr lang="en-US" sz="2400">
              <a:solidFill>
                <a:srgbClr val="FFFFFF"/>
              </a:solidFill>
            </a:endParaRPr>
          </a:p>
          <a:p>
            <a:r>
              <a:rPr lang="nl-NL" sz="2400">
                <a:solidFill>
                  <a:srgbClr val="FFFFFF"/>
                </a:solidFill>
              </a:rPr>
              <a:t>De grondbeginsel wordt duidelijk gemaakt; dit creëert een veilige omgeving en hierdoor komt het team in een modus van samenwerken.</a:t>
            </a:r>
            <a:endParaRPr lang="en-US" sz="2400">
              <a:solidFill>
                <a:srgbClr val="FFFFFF"/>
              </a:solidFill>
            </a:endParaRPr>
          </a:p>
        </p:txBody>
      </p:sp>
    </p:spTree>
    <p:extLst>
      <p:ext uri="{BB962C8B-B14F-4D97-AF65-F5344CB8AC3E}">
        <p14:creationId xmlns:p14="http://schemas.microsoft.com/office/powerpoint/2010/main" val="3264537264"/>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E65CDE2-194C-4A17-9E3C-017E8A8970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B4253BAF-F5A0-4475-94A2-856A0203DE7A}"/>
              </a:ext>
            </a:extLst>
          </p:cNvPr>
          <p:cNvSpPr>
            <a:spLocks noGrp="1"/>
          </p:cNvSpPr>
          <p:nvPr>
            <p:ph type="title"/>
          </p:nvPr>
        </p:nvSpPr>
        <p:spPr>
          <a:xfrm>
            <a:off x="943276" y="712268"/>
            <a:ext cx="10410524" cy="1193533"/>
          </a:xfrm>
        </p:spPr>
        <p:txBody>
          <a:bodyPr>
            <a:normAutofit/>
          </a:bodyPr>
          <a:lstStyle/>
          <a:p>
            <a:r>
              <a:rPr lang="en-US">
                <a:solidFill>
                  <a:srgbClr val="FFFFFF"/>
                </a:solidFill>
              </a:rPr>
              <a:t>Hoe werkt het?</a:t>
            </a:r>
          </a:p>
        </p:txBody>
      </p:sp>
      <p:cxnSp>
        <p:nvCxnSpPr>
          <p:cNvPr id="10" name="Straight Connector 9">
            <a:extLst>
              <a:ext uri="{FF2B5EF4-FFF2-40B4-BE49-F238E27FC236}">
                <a16:creationId xmlns:a16="http://schemas.microsoft.com/office/drawing/2014/main" id="{F2AE495E-2AAF-4BC1-87A5-331009D828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tx1">
                <a:alpha val="70000"/>
              </a:schemeClr>
            </a:solidFill>
          </a:ln>
        </p:spPr>
        <p:style>
          <a:lnRef idx="1">
            <a:schemeClr val="accent1"/>
          </a:lnRef>
          <a:fillRef idx="0">
            <a:schemeClr val="accent1"/>
          </a:fillRef>
          <a:effectRef idx="0">
            <a:schemeClr val="accent1"/>
          </a:effectRef>
          <a:fontRef idx="minor">
            <a:schemeClr val="tx1"/>
          </a:fontRef>
        </p:style>
      </p:cxnSp>
      <p:sp>
        <p:nvSpPr>
          <p:cNvPr id="3" name="Tijdelijke aanduiding voor inhoud 2">
            <a:extLst>
              <a:ext uri="{FF2B5EF4-FFF2-40B4-BE49-F238E27FC236}">
                <a16:creationId xmlns:a16="http://schemas.microsoft.com/office/drawing/2014/main" id="{95E99D04-C773-46B9-AB53-FFB04BD6640D}"/>
              </a:ext>
            </a:extLst>
          </p:cNvPr>
          <p:cNvSpPr>
            <a:spLocks noGrp="1"/>
          </p:cNvSpPr>
          <p:nvPr>
            <p:ph idx="1"/>
          </p:nvPr>
        </p:nvSpPr>
        <p:spPr>
          <a:xfrm>
            <a:off x="943276" y="2050181"/>
            <a:ext cx="10410524" cy="4126782"/>
          </a:xfrm>
        </p:spPr>
        <p:txBody>
          <a:bodyPr>
            <a:normAutofit/>
          </a:bodyPr>
          <a:lstStyle/>
          <a:p>
            <a:r>
              <a:rPr lang="nl-NL" sz="2400">
                <a:solidFill>
                  <a:srgbClr val="FFFFFF"/>
                </a:solidFill>
              </a:rPr>
              <a:t>Vervolgens de Retrospective vorm; dit is de kern van een retrospective. Het doel is om teamzaken die goed gaan te benadrukken, en daarnaast naar verbeterpunten te zoeken.</a:t>
            </a:r>
            <a:endParaRPr lang="en-US" sz="2400">
              <a:solidFill>
                <a:srgbClr val="FFFFFF"/>
              </a:solidFill>
            </a:endParaRPr>
          </a:p>
          <a:p>
            <a:endParaRPr lang="en-US" sz="2400">
              <a:solidFill>
                <a:srgbClr val="FFFFFF"/>
              </a:solidFill>
            </a:endParaRPr>
          </a:p>
          <a:p>
            <a:r>
              <a:rPr lang="nl-NL" sz="2400">
                <a:solidFill>
                  <a:srgbClr val="FFFFFF"/>
                </a:solidFill>
              </a:rPr>
              <a:t>Convergeren; de meeste retrospectieve vormen leiden tot een hoop verbeteringen. Dit kan natuurlijk niet allemaal worden opgepakt. Dit gaan we als in het ware convergeren, dus wordt er gefocust op de belangrijkste verbeterpunten voor het team.</a:t>
            </a:r>
            <a:endParaRPr lang="en-US" sz="2400">
              <a:solidFill>
                <a:srgbClr val="FFFFFF"/>
              </a:solidFill>
            </a:endParaRPr>
          </a:p>
          <a:p>
            <a:endParaRPr lang="en-US" sz="2400">
              <a:solidFill>
                <a:srgbClr val="FFFFFF"/>
              </a:solidFill>
            </a:endParaRPr>
          </a:p>
        </p:txBody>
      </p:sp>
    </p:spTree>
    <p:extLst>
      <p:ext uri="{BB962C8B-B14F-4D97-AF65-F5344CB8AC3E}">
        <p14:creationId xmlns:p14="http://schemas.microsoft.com/office/powerpoint/2010/main" val="1905203102"/>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E65CDE2-194C-4A17-9E3C-017E8A8970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B7BA5474-67EC-4ED5-A26D-147B39340604}"/>
              </a:ext>
            </a:extLst>
          </p:cNvPr>
          <p:cNvSpPr>
            <a:spLocks noGrp="1"/>
          </p:cNvSpPr>
          <p:nvPr>
            <p:ph type="title"/>
          </p:nvPr>
        </p:nvSpPr>
        <p:spPr>
          <a:xfrm>
            <a:off x="943276" y="712268"/>
            <a:ext cx="10410524" cy="1193533"/>
          </a:xfrm>
        </p:spPr>
        <p:txBody>
          <a:bodyPr>
            <a:normAutofit/>
          </a:bodyPr>
          <a:lstStyle/>
          <a:p>
            <a:r>
              <a:rPr lang="en-US">
                <a:solidFill>
                  <a:srgbClr val="FFFFFF"/>
                </a:solidFill>
              </a:rPr>
              <a:t>Hoe werkt het?</a:t>
            </a:r>
          </a:p>
        </p:txBody>
      </p:sp>
      <p:cxnSp>
        <p:nvCxnSpPr>
          <p:cNvPr id="10" name="Straight Connector 9">
            <a:extLst>
              <a:ext uri="{FF2B5EF4-FFF2-40B4-BE49-F238E27FC236}">
                <a16:creationId xmlns:a16="http://schemas.microsoft.com/office/drawing/2014/main" id="{F2AE495E-2AAF-4BC1-87A5-331009D828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tx1">
                <a:alpha val="70000"/>
              </a:schemeClr>
            </a:solidFill>
          </a:ln>
        </p:spPr>
        <p:style>
          <a:lnRef idx="1">
            <a:schemeClr val="accent1"/>
          </a:lnRef>
          <a:fillRef idx="0">
            <a:schemeClr val="accent1"/>
          </a:fillRef>
          <a:effectRef idx="0">
            <a:schemeClr val="accent1"/>
          </a:effectRef>
          <a:fontRef idx="minor">
            <a:schemeClr val="tx1"/>
          </a:fontRef>
        </p:style>
      </p:cxnSp>
      <p:sp>
        <p:nvSpPr>
          <p:cNvPr id="3" name="Tijdelijke aanduiding voor inhoud 2">
            <a:extLst>
              <a:ext uri="{FF2B5EF4-FFF2-40B4-BE49-F238E27FC236}">
                <a16:creationId xmlns:a16="http://schemas.microsoft.com/office/drawing/2014/main" id="{0BCF5F46-2A30-4893-B3A0-F52A96B0C8E3}"/>
              </a:ext>
            </a:extLst>
          </p:cNvPr>
          <p:cNvSpPr>
            <a:spLocks noGrp="1"/>
          </p:cNvSpPr>
          <p:nvPr>
            <p:ph idx="1"/>
          </p:nvPr>
        </p:nvSpPr>
        <p:spPr>
          <a:xfrm>
            <a:off x="943276" y="2050181"/>
            <a:ext cx="10410524" cy="4126782"/>
          </a:xfrm>
        </p:spPr>
        <p:txBody>
          <a:bodyPr>
            <a:normAutofit/>
          </a:bodyPr>
          <a:lstStyle/>
          <a:p>
            <a:endParaRPr lang="nl-NL" sz="2400">
              <a:solidFill>
                <a:srgbClr val="FFFFFF"/>
              </a:solidFill>
            </a:endParaRPr>
          </a:p>
          <a:p>
            <a:r>
              <a:rPr lang="nl-NL" sz="2400">
                <a:solidFill>
                  <a:srgbClr val="FFFFFF"/>
                </a:solidFill>
              </a:rPr>
              <a:t>Afronding en vervolgstappen; dit is de laatste stap de afronding hier evalueer je de retrospectieve.</a:t>
            </a:r>
            <a:endParaRPr lang="en-US" sz="2400">
              <a:solidFill>
                <a:srgbClr val="FFFFFF"/>
              </a:solidFill>
            </a:endParaRPr>
          </a:p>
          <a:p>
            <a:endParaRPr lang="en-US" sz="2400">
              <a:solidFill>
                <a:srgbClr val="FFFFFF"/>
              </a:solidFill>
            </a:endParaRPr>
          </a:p>
        </p:txBody>
      </p:sp>
    </p:spTree>
    <p:extLst>
      <p:ext uri="{BB962C8B-B14F-4D97-AF65-F5344CB8AC3E}">
        <p14:creationId xmlns:p14="http://schemas.microsoft.com/office/powerpoint/2010/main" val="1221732339"/>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E65CDE2-194C-4A17-9E3C-017E8A8970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FEE1CFC4-6459-42A0-92CC-86B1A20EE424}"/>
              </a:ext>
            </a:extLst>
          </p:cNvPr>
          <p:cNvSpPr>
            <a:spLocks noGrp="1"/>
          </p:cNvSpPr>
          <p:nvPr>
            <p:ph type="title"/>
          </p:nvPr>
        </p:nvSpPr>
        <p:spPr>
          <a:xfrm>
            <a:off x="943276" y="712268"/>
            <a:ext cx="10410524" cy="1193533"/>
          </a:xfrm>
        </p:spPr>
        <p:txBody>
          <a:bodyPr>
            <a:normAutofit/>
          </a:bodyPr>
          <a:lstStyle/>
          <a:p>
            <a:r>
              <a:rPr lang="en-US">
                <a:solidFill>
                  <a:srgbClr val="FFFFFF"/>
                </a:solidFill>
              </a:rPr>
              <a:t>Waar komt het van pas?</a:t>
            </a:r>
          </a:p>
        </p:txBody>
      </p:sp>
      <p:cxnSp>
        <p:nvCxnSpPr>
          <p:cNvPr id="10" name="Straight Connector 9">
            <a:extLst>
              <a:ext uri="{FF2B5EF4-FFF2-40B4-BE49-F238E27FC236}">
                <a16:creationId xmlns:a16="http://schemas.microsoft.com/office/drawing/2014/main" id="{F2AE495E-2AAF-4BC1-87A5-331009D828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tx1">
                <a:alpha val="70000"/>
              </a:schemeClr>
            </a:solidFill>
          </a:ln>
        </p:spPr>
        <p:style>
          <a:lnRef idx="1">
            <a:schemeClr val="accent1"/>
          </a:lnRef>
          <a:fillRef idx="0">
            <a:schemeClr val="accent1"/>
          </a:fillRef>
          <a:effectRef idx="0">
            <a:schemeClr val="accent1"/>
          </a:effectRef>
          <a:fontRef idx="minor">
            <a:schemeClr val="tx1"/>
          </a:fontRef>
        </p:style>
      </p:cxnSp>
      <p:sp>
        <p:nvSpPr>
          <p:cNvPr id="3" name="Tijdelijke aanduiding voor inhoud 2">
            <a:extLst>
              <a:ext uri="{FF2B5EF4-FFF2-40B4-BE49-F238E27FC236}">
                <a16:creationId xmlns:a16="http://schemas.microsoft.com/office/drawing/2014/main" id="{EDADD9D9-F66C-40CB-85AB-672FF39315AE}"/>
              </a:ext>
            </a:extLst>
          </p:cNvPr>
          <p:cNvSpPr>
            <a:spLocks noGrp="1"/>
          </p:cNvSpPr>
          <p:nvPr>
            <p:ph idx="1"/>
          </p:nvPr>
        </p:nvSpPr>
        <p:spPr>
          <a:xfrm>
            <a:off x="943276" y="2050181"/>
            <a:ext cx="10410524" cy="4126782"/>
          </a:xfrm>
        </p:spPr>
        <p:txBody>
          <a:bodyPr>
            <a:normAutofit/>
          </a:bodyPr>
          <a:lstStyle/>
          <a:p>
            <a:endParaRPr lang="nl-NL" sz="2400">
              <a:solidFill>
                <a:srgbClr val="FFFFFF"/>
              </a:solidFill>
            </a:endParaRPr>
          </a:p>
          <a:p>
            <a:endParaRPr lang="nl-NL" sz="2400">
              <a:solidFill>
                <a:srgbClr val="FFFFFF"/>
              </a:solidFill>
            </a:endParaRPr>
          </a:p>
          <a:p>
            <a:r>
              <a:rPr lang="nl-NL" sz="2400">
                <a:solidFill>
                  <a:srgbClr val="FFFFFF"/>
                </a:solidFill>
              </a:rPr>
              <a:t>Ongeveer aan het eind van de scrum is dit proces van belang. </a:t>
            </a:r>
          </a:p>
          <a:p>
            <a:endParaRPr lang="nl-NL" sz="2400">
              <a:solidFill>
                <a:srgbClr val="FFFFFF"/>
              </a:solidFill>
            </a:endParaRPr>
          </a:p>
          <a:p>
            <a:r>
              <a:rPr lang="nl-NL" sz="2400">
                <a:solidFill>
                  <a:srgbClr val="FFFFFF"/>
                </a:solidFill>
              </a:rPr>
              <a:t>Er wordt gekeken hoe de vorige sprint ging met betrekking tot mensen, relaties tussen de teamleden en het proces en een plan te maken voor het implementeren van de verbeterpunten.</a:t>
            </a:r>
            <a:endParaRPr lang="en-US" sz="2400">
              <a:solidFill>
                <a:srgbClr val="FFFFFF"/>
              </a:solidFill>
            </a:endParaRPr>
          </a:p>
          <a:p>
            <a:endParaRPr lang="en-US" sz="2400">
              <a:solidFill>
                <a:srgbClr val="FFFFFF"/>
              </a:solidFill>
            </a:endParaRPr>
          </a:p>
        </p:txBody>
      </p:sp>
    </p:spTree>
    <p:extLst>
      <p:ext uri="{BB962C8B-B14F-4D97-AF65-F5344CB8AC3E}">
        <p14:creationId xmlns:p14="http://schemas.microsoft.com/office/powerpoint/2010/main" val="3355774596"/>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E65CDE2-194C-4A17-9E3C-017E8A8970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09444EFB-7F01-4906-AF9D-5AC032427864}"/>
              </a:ext>
            </a:extLst>
          </p:cNvPr>
          <p:cNvSpPr>
            <a:spLocks noGrp="1"/>
          </p:cNvSpPr>
          <p:nvPr>
            <p:ph type="title"/>
          </p:nvPr>
        </p:nvSpPr>
        <p:spPr>
          <a:xfrm>
            <a:off x="943276" y="712268"/>
            <a:ext cx="10410524" cy="1193533"/>
          </a:xfrm>
        </p:spPr>
        <p:txBody>
          <a:bodyPr>
            <a:normAutofit/>
          </a:bodyPr>
          <a:lstStyle/>
          <a:p>
            <a:r>
              <a:rPr lang="en-US">
                <a:solidFill>
                  <a:srgbClr val="FFFFFF"/>
                </a:solidFill>
              </a:rPr>
              <a:t>Wat is het voordeel?</a:t>
            </a:r>
          </a:p>
        </p:txBody>
      </p:sp>
      <p:cxnSp>
        <p:nvCxnSpPr>
          <p:cNvPr id="10" name="Straight Connector 9">
            <a:extLst>
              <a:ext uri="{FF2B5EF4-FFF2-40B4-BE49-F238E27FC236}">
                <a16:creationId xmlns:a16="http://schemas.microsoft.com/office/drawing/2014/main" id="{F2AE495E-2AAF-4BC1-87A5-331009D828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tx1">
                <a:alpha val="70000"/>
              </a:schemeClr>
            </a:solidFill>
          </a:ln>
        </p:spPr>
        <p:style>
          <a:lnRef idx="1">
            <a:schemeClr val="accent1"/>
          </a:lnRef>
          <a:fillRef idx="0">
            <a:schemeClr val="accent1"/>
          </a:fillRef>
          <a:effectRef idx="0">
            <a:schemeClr val="accent1"/>
          </a:effectRef>
          <a:fontRef idx="minor">
            <a:schemeClr val="tx1"/>
          </a:fontRef>
        </p:style>
      </p:cxnSp>
      <p:sp>
        <p:nvSpPr>
          <p:cNvPr id="3" name="Tijdelijke aanduiding voor inhoud 2">
            <a:extLst>
              <a:ext uri="{FF2B5EF4-FFF2-40B4-BE49-F238E27FC236}">
                <a16:creationId xmlns:a16="http://schemas.microsoft.com/office/drawing/2014/main" id="{88ECBB74-B826-4A1B-9FAE-461323BF4040}"/>
              </a:ext>
            </a:extLst>
          </p:cNvPr>
          <p:cNvSpPr>
            <a:spLocks noGrp="1"/>
          </p:cNvSpPr>
          <p:nvPr>
            <p:ph idx="1"/>
          </p:nvPr>
        </p:nvSpPr>
        <p:spPr>
          <a:xfrm>
            <a:off x="943276" y="2050181"/>
            <a:ext cx="10410524" cy="4126782"/>
          </a:xfrm>
        </p:spPr>
        <p:txBody>
          <a:bodyPr>
            <a:normAutofit/>
          </a:bodyPr>
          <a:lstStyle/>
          <a:p>
            <a:endParaRPr lang="nl-NL" sz="2400">
              <a:solidFill>
                <a:srgbClr val="FFFFFF"/>
              </a:solidFill>
            </a:endParaRPr>
          </a:p>
          <a:p>
            <a:r>
              <a:rPr lang="nl-NL" sz="2400">
                <a:solidFill>
                  <a:srgbClr val="FFFFFF"/>
                </a:solidFill>
              </a:rPr>
              <a:t>De voordelen van de retrospective sprint zorgt voor verbetering, voor inzicht en voor een goede samenwerking met je collega’s. </a:t>
            </a:r>
          </a:p>
          <a:p>
            <a:endParaRPr lang="nl-NL" sz="2400">
              <a:solidFill>
                <a:srgbClr val="FFFFFF"/>
              </a:solidFill>
            </a:endParaRPr>
          </a:p>
          <a:p>
            <a:r>
              <a:rPr lang="nl-NL" sz="2400">
                <a:solidFill>
                  <a:srgbClr val="FFFFFF"/>
                </a:solidFill>
              </a:rPr>
              <a:t>Tijdens de retrospective haal je verbeterpunten boven water en door die aan te pakken wordt het scrum team beter en effectiever. </a:t>
            </a:r>
          </a:p>
          <a:p>
            <a:endParaRPr lang="nl-NL" sz="2400">
              <a:solidFill>
                <a:srgbClr val="FFFFFF"/>
              </a:solidFill>
            </a:endParaRPr>
          </a:p>
          <a:p>
            <a:r>
              <a:rPr lang="nl-NL" sz="2400">
                <a:solidFill>
                  <a:srgbClr val="FFFFFF"/>
                </a:solidFill>
              </a:rPr>
              <a:t>Een retrospective leidt daardoor vaak tot een betere verstandhouding tussen teamleden onderling. En dat zorgt dan weer voor een betere sfeer.</a:t>
            </a:r>
            <a:endParaRPr lang="en-US" sz="2400">
              <a:solidFill>
                <a:srgbClr val="FFFFFF"/>
              </a:solidFill>
            </a:endParaRPr>
          </a:p>
          <a:p>
            <a:endParaRPr lang="en-US" sz="2400">
              <a:solidFill>
                <a:srgbClr val="FFFFFF"/>
              </a:solidFill>
            </a:endParaRPr>
          </a:p>
        </p:txBody>
      </p:sp>
    </p:spTree>
    <p:extLst>
      <p:ext uri="{BB962C8B-B14F-4D97-AF65-F5344CB8AC3E}">
        <p14:creationId xmlns:p14="http://schemas.microsoft.com/office/powerpoint/2010/main" val="2657055293"/>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E65CDE2-194C-4A17-9E3C-017E8A8970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8D7D7A14-9D78-4FA3-A257-C2AE853A6332}"/>
              </a:ext>
            </a:extLst>
          </p:cNvPr>
          <p:cNvSpPr>
            <a:spLocks noGrp="1"/>
          </p:cNvSpPr>
          <p:nvPr>
            <p:ph type="title"/>
          </p:nvPr>
        </p:nvSpPr>
        <p:spPr>
          <a:xfrm>
            <a:off x="943276" y="712268"/>
            <a:ext cx="10410524" cy="1193533"/>
          </a:xfrm>
        </p:spPr>
        <p:txBody>
          <a:bodyPr>
            <a:normAutofit/>
          </a:bodyPr>
          <a:lstStyle/>
          <a:p>
            <a:r>
              <a:rPr lang="en-US">
                <a:solidFill>
                  <a:srgbClr val="FFFFFF"/>
                </a:solidFill>
              </a:rPr>
              <a:t>De nadelen</a:t>
            </a:r>
          </a:p>
        </p:txBody>
      </p:sp>
      <p:cxnSp>
        <p:nvCxnSpPr>
          <p:cNvPr id="10" name="Straight Connector 9">
            <a:extLst>
              <a:ext uri="{FF2B5EF4-FFF2-40B4-BE49-F238E27FC236}">
                <a16:creationId xmlns:a16="http://schemas.microsoft.com/office/drawing/2014/main" id="{F2AE495E-2AAF-4BC1-87A5-331009D828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tx1">
                <a:alpha val="70000"/>
              </a:schemeClr>
            </a:solidFill>
          </a:ln>
        </p:spPr>
        <p:style>
          <a:lnRef idx="1">
            <a:schemeClr val="accent1"/>
          </a:lnRef>
          <a:fillRef idx="0">
            <a:schemeClr val="accent1"/>
          </a:fillRef>
          <a:effectRef idx="0">
            <a:schemeClr val="accent1"/>
          </a:effectRef>
          <a:fontRef idx="minor">
            <a:schemeClr val="tx1"/>
          </a:fontRef>
        </p:style>
      </p:cxnSp>
      <p:sp>
        <p:nvSpPr>
          <p:cNvPr id="3" name="Tijdelijke aanduiding voor inhoud 2">
            <a:extLst>
              <a:ext uri="{FF2B5EF4-FFF2-40B4-BE49-F238E27FC236}">
                <a16:creationId xmlns:a16="http://schemas.microsoft.com/office/drawing/2014/main" id="{87A2BD82-0AD2-4979-A981-1BA2EF14BC1E}"/>
              </a:ext>
            </a:extLst>
          </p:cNvPr>
          <p:cNvSpPr>
            <a:spLocks noGrp="1"/>
          </p:cNvSpPr>
          <p:nvPr>
            <p:ph idx="1"/>
          </p:nvPr>
        </p:nvSpPr>
        <p:spPr>
          <a:xfrm>
            <a:off x="943276" y="2050181"/>
            <a:ext cx="10410524" cy="4126782"/>
          </a:xfrm>
        </p:spPr>
        <p:txBody>
          <a:bodyPr>
            <a:normAutofit/>
          </a:bodyPr>
          <a:lstStyle/>
          <a:p>
            <a:r>
              <a:rPr lang="nl-NL" sz="2400">
                <a:solidFill>
                  <a:srgbClr val="FFFFFF"/>
                </a:solidFill>
              </a:rPr>
              <a:t>Een nadeel van de sprint retrospective is de duur. Vaak worden er voor de sprint retrospective meerdere uren uitgetrokken. </a:t>
            </a:r>
            <a:endParaRPr lang="en-US" sz="2400">
              <a:solidFill>
                <a:srgbClr val="FFFFFF"/>
              </a:solidFill>
            </a:endParaRPr>
          </a:p>
          <a:p>
            <a:endParaRPr lang="en-US" sz="2400">
              <a:solidFill>
                <a:srgbClr val="FFFFFF"/>
              </a:solidFill>
            </a:endParaRPr>
          </a:p>
          <a:p>
            <a:r>
              <a:rPr lang="nl-NL" sz="2400">
                <a:solidFill>
                  <a:srgbClr val="FFFFFF"/>
                </a:solidFill>
              </a:rPr>
              <a:t>Als er gewerkt wordt in grote groepen, is het moeilijk om de samenwerking tussen alle scrum leden te bespreken. De sprint retrospective is hier dus minder effectief.</a:t>
            </a:r>
            <a:endParaRPr lang="en-US" sz="2400">
              <a:solidFill>
                <a:srgbClr val="FFFFFF"/>
              </a:solidFill>
            </a:endParaRPr>
          </a:p>
          <a:p>
            <a:endParaRPr lang="en-US" sz="2400">
              <a:solidFill>
                <a:srgbClr val="FFFFFF"/>
              </a:solidFill>
            </a:endParaRPr>
          </a:p>
        </p:txBody>
      </p:sp>
    </p:spTree>
    <p:extLst>
      <p:ext uri="{BB962C8B-B14F-4D97-AF65-F5344CB8AC3E}">
        <p14:creationId xmlns:p14="http://schemas.microsoft.com/office/powerpoint/2010/main" val="2260405281"/>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Kantoor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6CFA4F14C120E4FA21B0328949A287E" ma:contentTypeVersion="9" ma:contentTypeDescription="Create a new document." ma:contentTypeScope="" ma:versionID="0afc8b5e7b17bd5410ce6f7bb5cd1071">
  <xsd:schema xmlns:xsd="http://www.w3.org/2001/XMLSchema" xmlns:xs="http://www.w3.org/2001/XMLSchema" xmlns:p="http://schemas.microsoft.com/office/2006/metadata/properties" xmlns:ns2="bde7ec9d-d6f8-4f8b-997e-10035ee0afcc" targetNamespace="http://schemas.microsoft.com/office/2006/metadata/properties" ma:root="true" ma:fieldsID="ad138833f0d821f61135be0dde73f002" ns2:_="">
    <xsd:import namespace="bde7ec9d-d6f8-4f8b-997e-10035ee0afcc"/>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KeyPoints" minOccurs="0"/>
                <xsd:element ref="ns2:MediaServiceKeyPoints"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de7ec9d-d6f8-4f8b-997e-10035ee0afc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KeyPoints" ma:index="11" nillable="true" ma:displayName="MediaServiceAutoKeyPoints" ma:hidden="true" ma:internalName="MediaServiceAutoKeyPoints" ma:readOnly="true">
      <xsd:simpleType>
        <xsd:restriction base="dms:Note"/>
      </xsd:simpleType>
    </xsd:element>
    <xsd:element name="MediaServiceKeyPoints" ma:index="12" nillable="true" ma:displayName="KeyPoints" ma:internalName="MediaServiceKeyPoints" ma:readOnly="true">
      <xsd:simpleType>
        <xsd:restriction base="dms:Note">
          <xsd:maxLength value="255"/>
        </xsd:restriction>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6A3C119E-B75B-4A11-A651-FEC8D8D75FB6}"/>
</file>

<file path=customXml/itemProps2.xml><?xml version="1.0" encoding="utf-8"?>
<ds:datastoreItem xmlns:ds="http://schemas.openxmlformats.org/officeDocument/2006/customXml" ds:itemID="{664CCA0F-4CEB-4458-808C-D015D603284B}"/>
</file>

<file path=customXml/itemProps3.xml><?xml version="1.0" encoding="utf-8"?>
<ds:datastoreItem xmlns:ds="http://schemas.openxmlformats.org/officeDocument/2006/customXml" ds:itemID="{B8A1908A-AA29-4FF9-9479-AE4555062AAE}"/>
</file>

<file path=docProps/app.xml><?xml version="1.0" encoding="utf-8"?>
<Properties xmlns="http://schemas.openxmlformats.org/officeDocument/2006/extended-properties" xmlns:vt="http://schemas.openxmlformats.org/officeDocument/2006/docPropsVTypes">
  <TotalTime>0</TotalTime>
  <Words>623</Words>
  <Application>Microsoft Office PowerPoint</Application>
  <PresentationFormat>Breedbeeld</PresentationFormat>
  <Paragraphs>84</Paragraphs>
  <Slides>18</Slides>
  <Notes>0</Notes>
  <HiddenSlides>0</HiddenSlides>
  <MMClips>0</MMClips>
  <ScaleCrop>false</ScaleCrop>
  <HeadingPairs>
    <vt:vector size="6" baseType="variant">
      <vt:variant>
        <vt:lpstr>Gebruikte lettertypen</vt:lpstr>
      </vt:variant>
      <vt:variant>
        <vt:i4>3</vt:i4>
      </vt:variant>
      <vt:variant>
        <vt:lpstr>Thema</vt:lpstr>
      </vt:variant>
      <vt:variant>
        <vt:i4>1</vt:i4>
      </vt:variant>
      <vt:variant>
        <vt:lpstr>Diatitels</vt:lpstr>
      </vt:variant>
      <vt:variant>
        <vt:i4>18</vt:i4>
      </vt:variant>
    </vt:vector>
  </HeadingPairs>
  <TitlesOfParts>
    <vt:vector size="22" baseType="lpstr">
      <vt:lpstr>Arial</vt:lpstr>
      <vt:lpstr>Calibri</vt:lpstr>
      <vt:lpstr>Calibri Light</vt:lpstr>
      <vt:lpstr>Kantoorthema</vt:lpstr>
      <vt:lpstr>Sprint Retrospective &amp; Agile vs Waterfall</vt:lpstr>
      <vt:lpstr>Sprint Retrospective</vt:lpstr>
      <vt:lpstr>Wat is het?</vt:lpstr>
      <vt:lpstr>Hoe werkt het?</vt:lpstr>
      <vt:lpstr>Hoe werkt het?</vt:lpstr>
      <vt:lpstr>Hoe werkt het?</vt:lpstr>
      <vt:lpstr>Waar komt het van pas?</vt:lpstr>
      <vt:lpstr>Wat is het voordeel?</vt:lpstr>
      <vt:lpstr>De nadelen</vt:lpstr>
      <vt:lpstr>Waterfall vs Agile</vt:lpstr>
      <vt:lpstr>Wat zijn het?</vt:lpstr>
      <vt:lpstr>Wat zijn het?</vt:lpstr>
      <vt:lpstr>Agile</vt:lpstr>
      <vt:lpstr>Waterfall</vt:lpstr>
      <vt:lpstr>Voordelen Waterfall</vt:lpstr>
      <vt:lpstr>Nadelen Waterfall</vt:lpstr>
      <vt:lpstr>Voordelen Agile</vt:lpstr>
      <vt:lpstr>Nadelen Agile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Sprint Retrospective &amp; Agile vs Waterfall</dc:title>
  <dc:creator>Wael Karim</dc:creator>
  <cp:lastModifiedBy>Wael Karim</cp:lastModifiedBy>
  <cp:revision>1</cp:revision>
  <dcterms:created xsi:type="dcterms:W3CDTF">2020-09-27T22:05:10Z</dcterms:created>
  <dcterms:modified xsi:type="dcterms:W3CDTF">2020-09-27T22:05:23Z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0x01010066CFA4F14C120E4FA21B0328949A287E</vt:lpwstr>
  </property>
</Properties>
</file>