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27432000" cy="18288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 id="4" name="Microsoft Office User" initials="Office [4]" lastIdx="1" clrIdx="3">
    <p:extLst/>
  </p:cmAuthor>
  <p:cmAuthor id="5" name="Stephen Kline" initials="SK" lastIdx="1" clrIdx="4">
    <p:extLst/>
  </p:cmAuthor>
  <p:cmAuthor id="6" name="Stephen Kline" initials="SK [2]"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8"/>
    <p:restoredTop sz="95673"/>
  </p:normalViewPr>
  <p:slideViewPr>
    <p:cSldViewPr snapToGrid="0" snapToObjects="1">
      <p:cViewPr>
        <p:scale>
          <a:sx n="58" d="100"/>
          <a:sy n="58" d="100"/>
        </p:scale>
        <p:origin x="1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F2FC-F75F-4441-A7DB-04F8958E1526}" type="datetimeFigureOut">
              <a:rPr lang="en-US" smtClean="0"/>
              <a:t>12/10/16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6583C-A6A5-D94A-B815-3F62A1972B79}" type="slidenum">
              <a:rPr lang="en-US" smtClean="0"/>
              <a:t>‹#›</a:t>
            </a:fld>
            <a:endParaRPr lang="en-US"/>
          </a:p>
        </p:txBody>
      </p:sp>
    </p:spTree>
    <p:extLst>
      <p:ext uri="{BB962C8B-B14F-4D97-AF65-F5344CB8AC3E}">
        <p14:creationId xmlns:p14="http://schemas.microsoft.com/office/powerpoint/2010/main" val="2829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6583C-A6A5-D94A-B815-3F62A1972B79}" type="slidenum">
              <a:rPr lang="en-US" smtClean="0"/>
              <a:t>1</a:t>
            </a:fld>
            <a:endParaRPr lang="en-US"/>
          </a:p>
        </p:txBody>
      </p:sp>
    </p:spTree>
    <p:extLst>
      <p:ext uri="{BB962C8B-B14F-4D97-AF65-F5344CB8AC3E}">
        <p14:creationId xmlns:p14="http://schemas.microsoft.com/office/powerpoint/2010/main" val="100626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smtClean="0"/>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24773B-4372-3F4A-8F8F-C512CC7AAF75}"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65099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4773B-4372-3F4A-8F8F-C512CC7AAF75}"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3038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4773B-4372-3F4A-8F8F-C512CC7AAF75}"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60834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4773B-4372-3F4A-8F8F-C512CC7AAF75}"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13135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4773B-4372-3F4A-8F8F-C512CC7AAF75}" type="datetimeFigureOut">
              <a:rPr lang="en-US" smtClean="0"/>
              <a:t>12/10/16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84893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24773B-4372-3F4A-8F8F-C512CC7AAF75}"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212489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24773B-4372-3F4A-8F8F-C512CC7AAF75}" type="datetimeFigureOut">
              <a:rPr lang="en-US" smtClean="0"/>
              <a:t>12/10/16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14515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4773B-4372-3F4A-8F8F-C512CC7AAF75}" type="datetimeFigureOut">
              <a:rPr lang="en-US" smtClean="0"/>
              <a:t>12/10/16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94319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4773B-4372-3F4A-8F8F-C512CC7AAF75}" type="datetimeFigureOut">
              <a:rPr lang="en-US" smtClean="0"/>
              <a:t>12/10/16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54141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4773B-4372-3F4A-8F8F-C512CC7AAF75}"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124503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4773B-4372-3F4A-8F8F-C512CC7AAF75}" type="datetimeFigureOut">
              <a:rPr lang="en-US" smtClean="0"/>
              <a:t>12/10/16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F63A0-931D-6F42-B50C-580887340EB9}" type="slidenum">
              <a:rPr lang="en-US" smtClean="0"/>
              <a:t>‹#›</a:t>
            </a:fld>
            <a:endParaRPr lang="en-US"/>
          </a:p>
        </p:txBody>
      </p:sp>
    </p:spTree>
    <p:extLst>
      <p:ext uri="{BB962C8B-B14F-4D97-AF65-F5344CB8AC3E}">
        <p14:creationId xmlns:p14="http://schemas.microsoft.com/office/powerpoint/2010/main" val="877068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BC24773B-4372-3F4A-8F8F-C512CC7AAF75}" type="datetimeFigureOut">
              <a:rPr lang="en-US" smtClean="0"/>
              <a:t>12/10/16</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794F63A0-931D-6F42-B50C-580887340EB9}" type="slidenum">
              <a:rPr lang="en-US" smtClean="0"/>
              <a:t>‹#›</a:t>
            </a:fld>
            <a:endParaRPr lang="en-US"/>
          </a:p>
        </p:txBody>
      </p:sp>
    </p:spTree>
    <p:extLst>
      <p:ext uri="{BB962C8B-B14F-4D97-AF65-F5344CB8AC3E}">
        <p14:creationId xmlns:p14="http://schemas.microsoft.com/office/powerpoint/2010/main" val="1485511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g"/><Relationship Id="rId8" Type="http://schemas.openxmlformats.org/officeDocument/2006/relationships/image" Target="../media/image6.jpeg"/><Relationship Id="rId9" Type="http://schemas.openxmlformats.org/officeDocument/2006/relationships/image" Target="../media/image7.tiff"/><Relationship Id="rId10" Type="http://schemas.openxmlformats.org/officeDocument/2006/relationships/image" Target="../media/image8.jpeg"/><Relationship Id="rId11"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4410" y="7774208"/>
            <a:ext cx="4624299" cy="4624299"/>
          </a:xfrm>
          <a:prstGeom prst="rect">
            <a:avLst/>
          </a:prstGeom>
        </p:spPr>
      </p:pic>
      <p:sp>
        <p:nvSpPr>
          <p:cNvPr id="10" name="Rectangle 9"/>
          <p:cNvSpPr/>
          <p:nvPr/>
        </p:nvSpPr>
        <p:spPr>
          <a:xfrm>
            <a:off x="426105" y="9619489"/>
            <a:ext cx="6800917" cy="8342298"/>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216000" rtlCol="0" anchor="t"/>
          <a:lstStyle/>
          <a:p>
            <a:pPr marL="342900" indent="-342900">
              <a:buFont typeface="Arial" charset="0"/>
              <a:buChar char="•"/>
            </a:pPr>
            <a:endParaRPr lang="en-US" sz="2000" dirty="0">
              <a:solidFill>
                <a:schemeClr val="tx1"/>
              </a:solidFill>
            </a:endParaRPr>
          </a:p>
        </p:txBody>
      </p:sp>
      <p:sp>
        <p:nvSpPr>
          <p:cNvPr id="14" name="Rectangle 13"/>
          <p:cNvSpPr/>
          <p:nvPr/>
        </p:nvSpPr>
        <p:spPr>
          <a:xfrm>
            <a:off x="0" y="1"/>
            <a:ext cx="27432000" cy="3175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002060"/>
                </a:solidFill>
                <a:latin typeface="Arial Black" charset="0"/>
                <a:ea typeface="Arial Black" charset="0"/>
                <a:cs typeface="Arial Black" charset="0"/>
              </a:rPr>
              <a:t>Making Our Cities </a:t>
            </a:r>
            <a:r>
              <a:rPr lang="en-US" sz="8000" b="1" dirty="0" smtClean="0">
                <a:solidFill>
                  <a:srgbClr val="002060"/>
                </a:solidFill>
                <a:latin typeface="Arial Black" charset="0"/>
                <a:ea typeface="Arial Black" charset="0"/>
                <a:cs typeface="Arial Black" charset="0"/>
              </a:rPr>
              <a:t>Safer</a:t>
            </a:r>
          </a:p>
          <a:p>
            <a:pPr algn="ctr"/>
            <a:r>
              <a:rPr lang="en-US" sz="6000" b="1" dirty="0" smtClean="0">
                <a:solidFill>
                  <a:srgbClr val="002060"/>
                </a:solidFill>
                <a:latin typeface="Arial Black" charset="0"/>
                <a:ea typeface="Arial Black" charset="0"/>
                <a:cs typeface="Arial Black" charset="0"/>
              </a:rPr>
              <a:t>A </a:t>
            </a:r>
            <a:r>
              <a:rPr lang="en-US" sz="6000" b="1" dirty="0">
                <a:solidFill>
                  <a:srgbClr val="002060"/>
                </a:solidFill>
                <a:latin typeface="Arial Black" charset="0"/>
                <a:ea typeface="Arial Black" charset="0"/>
                <a:cs typeface="Arial Black" charset="0"/>
              </a:rPr>
              <a:t>Study of Neighborhood Crime Patterns</a:t>
            </a:r>
          </a:p>
        </p:txBody>
      </p:sp>
      <p:sp>
        <p:nvSpPr>
          <p:cNvPr id="16" name="Rectangle 15"/>
          <p:cNvSpPr/>
          <p:nvPr/>
        </p:nvSpPr>
        <p:spPr>
          <a:xfrm>
            <a:off x="0" y="-45720"/>
            <a:ext cx="27432000" cy="18379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97937" y="3781221"/>
            <a:ext cx="6941078" cy="14180565"/>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t"/>
          <a:lstStyle/>
          <a:p>
            <a:endParaRPr lang="en-US" sz="2000" dirty="0">
              <a:solidFill>
                <a:schemeClr val="tx1"/>
              </a:solidFill>
            </a:endParaRPr>
          </a:p>
        </p:txBody>
      </p:sp>
      <p:sp>
        <p:nvSpPr>
          <p:cNvPr id="25" name="Rectangle 24"/>
          <p:cNvSpPr/>
          <p:nvPr/>
        </p:nvSpPr>
        <p:spPr>
          <a:xfrm>
            <a:off x="426105" y="3787766"/>
            <a:ext cx="6791774" cy="52197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216000" tIns="180000" rtlCol="0" anchor="t"/>
          <a:lstStyle/>
          <a:p>
            <a:pPr algn="just" fontAlgn="ctr" hangingPunct="0"/>
            <a:r>
              <a:rPr lang="en-US" sz="2000" b="1" dirty="0" smtClean="0">
                <a:solidFill>
                  <a:schemeClr val="tx1"/>
                </a:solidFill>
              </a:rPr>
              <a:t>Motivation</a:t>
            </a:r>
            <a:endParaRPr lang="en-US" sz="2000" dirty="0" smtClean="0">
              <a:solidFill>
                <a:schemeClr val="tx1"/>
              </a:solidFill>
            </a:endParaRPr>
          </a:p>
          <a:p>
            <a:pPr algn="just" fontAlgn="ctr" hangingPunct="0"/>
            <a:r>
              <a:rPr lang="en-US" sz="2000" dirty="0" smtClean="0">
                <a:solidFill>
                  <a:schemeClr val="tx1"/>
                </a:solidFill>
              </a:rPr>
              <a:t>America’s </a:t>
            </a:r>
            <a:r>
              <a:rPr lang="en-US" sz="2000" dirty="0">
                <a:solidFill>
                  <a:schemeClr val="tx1"/>
                </a:solidFill>
              </a:rPr>
              <a:t>largest cities are changing </a:t>
            </a:r>
            <a:r>
              <a:rPr lang="en-US" sz="2000" dirty="0" smtClean="0">
                <a:solidFill>
                  <a:schemeClr val="tx1"/>
                </a:solidFill>
              </a:rPr>
              <a:t>very rapidly, </a:t>
            </a:r>
            <a:r>
              <a:rPr lang="en-US" sz="2000" dirty="0">
                <a:solidFill>
                  <a:schemeClr val="tx1"/>
                </a:solidFill>
              </a:rPr>
              <a:t>and we seek </a:t>
            </a:r>
            <a:r>
              <a:rPr lang="en-US" sz="2000" dirty="0" smtClean="0">
                <a:solidFill>
                  <a:schemeClr val="tx1"/>
                </a:solidFill>
              </a:rPr>
              <a:t>to make them safer by developing insights on crime patterns.</a:t>
            </a:r>
          </a:p>
          <a:p>
            <a:pPr algn="just" fontAlgn="ctr" hangingPunct="0"/>
            <a:endParaRPr lang="en-US" sz="2000" dirty="0" smtClean="0">
              <a:solidFill>
                <a:schemeClr val="tx1"/>
              </a:solidFill>
            </a:endParaRPr>
          </a:p>
          <a:p>
            <a:pPr algn="just" fontAlgn="ctr" hangingPunct="0"/>
            <a:r>
              <a:rPr lang="en-US" sz="2000" b="1" dirty="0" smtClean="0">
                <a:solidFill>
                  <a:schemeClr val="tx1"/>
                </a:solidFill>
              </a:rPr>
              <a:t>Goal</a:t>
            </a:r>
            <a:endParaRPr lang="en-US" sz="2000" b="1" dirty="0">
              <a:solidFill>
                <a:schemeClr val="tx1"/>
              </a:solidFill>
            </a:endParaRPr>
          </a:p>
          <a:p>
            <a:pPr algn="just" fontAlgn="ctr" hangingPunct="0"/>
            <a:r>
              <a:rPr lang="en-US" sz="2000" dirty="0" smtClean="0">
                <a:solidFill>
                  <a:schemeClr val="tx1"/>
                </a:solidFill>
              </a:rPr>
              <a:t>Our project will attempt to understand which demographic factors may influence crime rates. We wish to reason if key findings for specific neighborhoods in a particular city can be extrapolated to others, or if crime patterns vary widely across different cities.</a:t>
            </a:r>
          </a:p>
          <a:p>
            <a:pPr algn="just" fontAlgn="ctr" hangingPunct="0"/>
            <a:endParaRPr lang="en-US" sz="2000" b="1" dirty="0" smtClean="0">
              <a:solidFill>
                <a:schemeClr val="tx1"/>
              </a:solidFill>
            </a:endParaRPr>
          </a:p>
          <a:p>
            <a:pPr algn="just" fontAlgn="ctr" hangingPunct="0"/>
            <a:r>
              <a:rPr lang="en-US" sz="2000" b="1" dirty="0" smtClean="0">
                <a:solidFill>
                  <a:schemeClr val="tx1"/>
                </a:solidFill>
              </a:rPr>
              <a:t>Impact</a:t>
            </a:r>
          </a:p>
          <a:p>
            <a:pPr algn="just" fontAlgn="ctr" hangingPunct="0"/>
            <a:r>
              <a:rPr lang="en-US" sz="2000" dirty="0" smtClean="0">
                <a:solidFill>
                  <a:schemeClr val="tx1"/>
                </a:solidFill>
              </a:rPr>
              <a:t>The </a:t>
            </a:r>
            <a:r>
              <a:rPr lang="en-US" sz="2000" dirty="0">
                <a:solidFill>
                  <a:schemeClr val="tx1"/>
                </a:solidFill>
              </a:rPr>
              <a:t>results of this project can be used for policy and planning purposes, helping cities understand if such policies should be implemented at neighborhood level (police station) or a city level (police department). </a:t>
            </a:r>
          </a:p>
        </p:txBody>
      </p:sp>
      <p:sp>
        <p:nvSpPr>
          <p:cNvPr id="27" name="Rectangle 26"/>
          <p:cNvSpPr/>
          <p:nvPr/>
        </p:nvSpPr>
        <p:spPr>
          <a:xfrm>
            <a:off x="23708452" y="1252109"/>
            <a:ext cx="3416172" cy="1597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000" dirty="0" err="1" smtClean="0">
                <a:solidFill>
                  <a:srgbClr val="002060"/>
                </a:solidFill>
                <a:latin typeface="Arial" charset="0"/>
                <a:ea typeface="Arial" charset="0"/>
                <a:cs typeface="Arial" charset="0"/>
              </a:rPr>
              <a:t>Aly</a:t>
            </a:r>
            <a:r>
              <a:rPr lang="en-US" sz="3000" dirty="0" smtClean="0">
                <a:solidFill>
                  <a:srgbClr val="002060"/>
                </a:solidFill>
                <a:latin typeface="Arial" charset="0"/>
                <a:ea typeface="Arial" charset="0"/>
                <a:cs typeface="Arial" charset="0"/>
              </a:rPr>
              <a:t> Kane</a:t>
            </a:r>
          </a:p>
          <a:p>
            <a:pPr algn="r"/>
            <a:r>
              <a:rPr lang="en-US" sz="3000" dirty="0" smtClean="0">
                <a:solidFill>
                  <a:srgbClr val="002060"/>
                </a:solidFill>
                <a:latin typeface="Arial" charset="0"/>
                <a:ea typeface="Arial" charset="0"/>
                <a:cs typeface="Arial" charset="0"/>
              </a:rPr>
              <a:t>Ariel </a:t>
            </a:r>
            <a:r>
              <a:rPr lang="en-US" sz="3000" dirty="0" err="1" smtClean="0">
                <a:solidFill>
                  <a:srgbClr val="002060"/>
                </a:solidFill>
                <a:latin typeface="Arial" charset="0"/>
                <a:ea typeface="Arial" charset="0"/>
                <a:cs typeface="Arial" charset="0"/>
              </a:rPr>
              <a:t>Sagalovsky</a:t>
            </a:r>
            <a:r>
              <a:rPr lang="en-US" sz="3000" dirty="0" smtClean="0">
                <a:solidFill>
                  <a:srgbClr val="002060"/>
                </a:solidFill>
                <a:latin typeface="Arial" charset="0"/>
                <a:ea typeface="Arial" charset="0"/>
                <a:cs typeface="Arial" charset="0"/>
              </a:rPr>
              <a:t> </a:t>
            </a:r>
          </a:p>
        </p:txBody>
      </p:sp>
      <p:sp>
        <p:nvSpPr>
          <p:cNvPr id="37" name="Rectangle 36"/>
          <p:cNvSpPr/>
          <p:nvPr/>
        </p:nvSpPr>
        <p:spPr>
          <a:xfrm>
            <a:off x="14701342" y="3175765"/>
            <a:ext cx="12392802" cy="9243063"/>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216000" rtlCol="0" anchor="t"/>
          <a:lstStyle/>
          <a:p>
            <a:endParaRPr lang="en-US" sz="2000" dirty="0">
              <a:solidFill>
                <a:schemeClr val="tx1"/>
              </a:solidFill>
            </a:endParaRPr>
          </a:p>
        </p:txBody>
      </p:sp>
      <p:sp>
        <p:nvSpPr>
          <p:cNvPr id="19" name="Rectangle 18"/>
          <p:cNvSpPr/>
          <p:nvPr/>
        </p:nvSpPr>
        <p:spPr>
          <a:xfrm>
            <a:off x="413020" y="9192445"/>
            <a:ext cx="6814002" cy="653038"/>
          </a:xfrm>
          <a:prstGeom prst="rect">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Arial" charset="0"/>
                <a:ea typeface="Arial" charset="0"/>
                <a:cs typeface="Arial" charset="0"/>
              </a:rPr>
              <a:t>Data</a:t>
            </a:r>
            <a:endParaRPr lang="en-US" sz="3000" dirty="0">
              <a:latin typeface="Arial" charset="0"/>
              <a:ea typeface="Arial" charset="0"/>
              <a:cs typeface="Arial" charset="0"/>
            </a:endParaRPr>
          </a:p>
        </p:txBody>
      </p:sp>
      <p:sp>
        <p:nvSpPr>
          <p:cNvPr id="21" name="Rectangle 20"/>
          <p:cNvSpPr/>
          <p:nvPr/>
        </p:nvSpPr>
        <p:spPr>
          <a:xfrm>
            <a:off x="7493058" y="3164510"/>
            <a:ext cx="6945957" cy="612000"/>
          </a:xfrm>
          <a:prstGeom prst="rect">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Arial" charset="0"/>
                <a:ea typeface="Arial" charset="0"/>
                <a:cs typeface="Arial" charset="0"/>
              </a:rPr>
              <a:t>Methodology</a:t>
            </a:r>
            <a:endParaRPr lang="en-US" sz="3000" dirty="0">
              <a:latin typeface="Arial" charset="0"/>
              <a:ea typeface="Arial" charset="0"/>
              <a:cs typeface="Arial" charset="0"/>
            </a:endParaRPr>
          </a:p>
        </p:txBody>
      </p:sp>
      <p:sp>
        <p:nvSpPr>
          <p:cNvPr id="24" name="Rectangle 23"/>
          <p:cNvSpPr/>
          <p:nvPr/>
        </p:nvSpPr>
        <p:spPr>
          <a:xfrm>
            <a:off x="426105" y="3175765"/>
            <a:ext cx="6791774" cy="612000"/>
          </a:xfrm>
          <a:prstGeom prst="rect">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Arial" charset="0"/>
                <a:ea typeface="Arial" charset="0"/>
                <a:cs typeface="Arial" charset="0"/>
              </a:rPr>
              <a:t>Introduction</a:t>
            </a:r>
            <a:endParaRPr lang="en-US" sz="3000" dirty="0">
              <a:latin typeface="Arial" charset="0"/>
              <a:ea typeface="Arial" charset="0"/>
              <a:cs typeface="Arial" charset="0"/>
            </a:endParaRPr>
          </a:p>
        </p:txBody>
      </p:sp>
      <p:sp>
        <p:nvSpPr>
          <p:cNvPr id="31" name="Rectangle 30"/>
          <p:cNvSpPr/>
          <p:nvPr/>
        </p:nvSpPr>
        <p:spPr>
          <a:xfrm>
            <a:off x="14717283" y="3175765"/>
            <a:ext cx="12376862" cy="612000"/>
          </a:xfrm>
          <a:prstGeom prst="rect">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Arial" charset="0"/>
                <a:ea typeface="Arial" charset="0"/>
                <a:cs typeface="Arial" charset="0"/>
              </a:rPr>
              <a:t>Results</a:t>
            </a:r>
            <a:endParaRPr lang="en-US" sz="3000" dirty="0">
              <a:latin typeface="Arial" charset="0"/>
              <a:ea typeface="Arial" charset="0"/>
              <a:cs typeface="Arial" charset="0"/>
            </a:endParaRPr>
          </a:p>
        </p:txBody>
      </p:sp>
      <p:sp>
        <p:nvSpPr>
          <p:cNvPr id="5" name="TextBox 4"/>
          <p:cNvSpPr txBox="1"/>
          <p:nvPr/>
        </p:nvSpPr>
        <p:spPr>
          <a:xfrm>
            <a:off x="523132" y="9930968"/>
            <a:ext cx="6640000" cy="9325630"/>
          </a:xfrm>
          <a:prstGeom prst="rect">
            <a:avLst/>
          </a:prstGeom>
          <a:noFill/>
        </p:spPr>
        <p:txBody>
          <a:bodyPr wrap="square" rtlCol="0">
            <a:spAutoFit/>
          </a:bodyPr>
          <a:lstStyle/>
          <a:p>
            <a:pPr algn="just"/>
            <a:r>
              <a:rPr lang="en-US" sz="2000" dirty="0"/>
              <a:t>Incident</a:t>
            </a:r>
            <a:r>
              <a:rPr lang="en-US" sz="2000" dirty="0" smtClean="0"/>
              <a:t> level crime data (2010) was pulled from the government </a:t>
            </a:r>
            <a:r>
              <a:rPr lang="en-US" sz="2000" dirty="0" err="1" smtClean="0"/>
              <a:t>OpenData</a:t>
            </a:r>
            <a:r>
              <a:rPr lang="en-US" sz="2000" dirty="0" smtClean="0"/>
              <a:t> </a:t>
            </a:r>
            <a:r>
              <a:rPr lang="en-US" sz="2000" dirty="0" smtClean="0"/>
              <a:t>portals </a:t>
            </a:r>
            <a:r>
              <a:rPr lang="en-US" sz="2000" dirty="0" smtClean="0"/>
              <a:t>for the following six cities: New York City, Chicago, </a:t>
            </a:r>
            <a:r>
              <a:rPr lang="en-US" sz="2000" dirty="0"/>
              <a:t>Philadelphia</a:t>
            </a:r>
            <a:r>
              <a:rPr lang="en-US" sz="2000" dirty="0" smtClean="0"/>
              <a:t>, </a:t>
            </a:r>
            <a:r>
              <a:rPr lang="en-US" sz="2000" dirty="0" smtClean="0"/>
              <a:t>Washington, D.C., </a:t>
            </a:r>
            <a:r>
              <a:rPr lang="en-US" sz="2000" dirty="0" smtClean="0"/>
              <a:t>San Francisco, and </a:t>
            </a:r>
            <a:r>
              <a:rPr lang="en-US" sz="2000" dirty="0" smtClean="0"/>
              <a:t>Detroit.  We saved the latitude</a:t>
            </a:r>
            <a:r>
              <a:rPr lang="en-US" sz="2000" dirty="0" smtClean="0"/>
              <a:t>, longitude, and crime </a:t>
            </a:r>
            <a:r>
              <a:rPr lang="en-US" sz="2000" dirty="0" smtClean="0"/>
              <a:t>description for each crime incident.  We augmented the dataset </a:t>
            </a:r>
            <a:r>
              <a:rPr lang="en-US" sz="2000" dirty="0" smtClean="0"/>
              <a:t>with 2010 American Community Survey (ACS) census data.  To merge </a:t>
            </a:r>
            <a:r>
              <a:rPr lang="en-US" sz="2000" dirty="0" smtClean="0"/>
              <a:t>the two datasets, we interfaced with the Census Bureau API in R to map the latitude/longitude of each crime </a:t>
            </a:r>
            <a:r>
              <a:rPr lang="en-US" sz="2000" dirty="0" smtClean="0"/>
              <a:t>to </a:t>
            </a:r>
            <a:r>
              <a:rPr lang="en-US" sz="2000" dirty="0" smtClean="0"/>
              <a:t>its respective census tract. Crime </a:t>
            </a:r>
            <a:r>
              <a:rPr lang="en-US" sz="2000" dirty="0" smtClean="0"/>
              <a:t>data was summarized at the tract level to obtain </a:t>
            </a:r>
            <a:r>
              <a:rPr lang="en-US" sz="2000" dirty="0" smtClean="0"/>
              <a:t>the total number </a:t>
            </a:r>
            <a:r>
              <a:rPr lang="en-US" sz="2000" dirty="0" smtClean="0"/>
              <a:t>of crimes per </a:t>
            </a:r>
            <a:r>
              <a:rPr lang="en-US" sz="2000" dirty="0" smtClean="0"/>
              <a:t>Census </a:t>
            </a:r>
            <a:r>
              <a:rPr lang="en-US" sz="2000" dirty="0" smtClean="0"/>
              <a:t>tract in 2010</a:t>
            </a:r>
            <a:r>
              <a:rPr lang="en-US" sz="2000" dirty="0" smtClean="0"/>
              <a:t>.</a:t>
            </a:r>
            <a:endParaRPr lang="en-US" sz="2000" dirty="0" smtClean="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r>
              <a:rPr lang="en-US" sz="2000" dirty="0" smtClean="0"/>
              <a:t>The </a:t>
            </a:r>
            <a:r>
              <a:rPr lang="en-US" sz="2000" dirty="0" smtClean="0"/>
              <a:t>map </a:t>
            </a:r>
            <a:r>
              <a:rPr lang="en-US" sz="2000" dirty="0" smtClean="0"/>
              <a:t>above shows crime rate </a:t>
            </a:r>
            <a:r>
              <a:rPr lang="en-US" sz="2000" dirty="0" smtClean="0"/>
              <a:t>by census </a:t>
            </a:r>
            <a:r>
              <a:rPr lang="en-US" sz="2000" dirty="0" smtClean="0"/>
              <a:t>tract in New York.  </a:t>
            </a:r>
            <a:r>
              <a:rPr lang="en-US" sz="2000" dirty="0" smtClean="0"/>
              <a:t>As expected, crime rates vary largely across neighborhoods.  </a:t>
            </a:r>
          </a:p>
          <a:p>
            <a:endParaRPr lang="en-US" sz="2000" dirty="0" smtClean="0"/>
          </a:p>
          <a:p>
            <a:endParaRPr lang="en-US" sz="2000" dirty="0" smtClean="0"/>
          </a:p>
          <a:p>
            <a:endParaRPr lang="en-US" sz="2000" dirty="0" smtClean="0"/>
          </a:p>
          <a:p>
            <a:endParaRPr lang="en-US" sz="2000" dirty="0" smtClean="0"/>
          </a:p>
        </p:txBody>
      </p:sp>
      <p:grpSp>
        <p:nvGrpSpPr>
          <p:cNvPr id="11" name="Group 10"/>
          <p:cNvGrpSpPr/>
          <p:nvPr/>
        </p:nvGrpSpPr>
        <p:grpSpPr>
          <a:xfrm>
            <a:off x="8248151" y="5836484"/>
            <a:ext cx="5494307" cy="3133402"/>
            <a:chOff x="8090141" y="4149880"/>
            <a:chExt cx="10689114" cy="6096000"/>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1859"/>
            <a:stretch/>
          </p:blipFill>
          <p:spPr>
            <a:xfrm>
              <a:off x="8090141" y="4149880"/>
              <a:ext cx="5373073" cy="60960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r="11509"/>
            <a:stretch/>
          </p:blipFill>
          <p:spPr>
            <a:xfrm>
              <a:off x="13384824" y="4149880"/>
              <a:ext cx="5394431" cy="6096000"/>
            </a:xfrm>
            <a:prstGeom prst="rect">
              <a:avLst/>
            </a:prstGeom>
          </p:spPr>
        </p:pic>
      </p:grpSp>
      <p:sp>
        <p:nvSpPr>
          <p:cNvPr id="12" name="TextBox 11"/>
          <p:cNvSpPr txBox="1"/>
          <p:nvPr/>
        </p:nvSpPr>
        <p:spPr>
          <a:xfrm>
            <a:off x="7624039" y="3878365"/>
            <a:ext cx="6736359" cy="1938992"/>
          </a:xfrm>
          <a:prstGeom prst="rect">
            <a:avLst/>
          </a:prstGeom>
          <a:noFill/>
        </p:spPr>
        <p:txBody>
          <a:bodyPr wrap="square" rtlCol="0">
            <a:spAutoFit/>
          </a:bodyPr>
          <a:lstStyle/>
          <a:p>
            <a:r>
              <a:rPr lang="en-US" sz="2000" b="1" dirty="0" smtClean="0"/>
              <a:t>Response Variable</a:t>
            </a:r>
          </a:p>
          <a:p>
            <a:pPr algn="just"/>
            <a:r>
              <a:rPr lang="en-US" sz="2000" dirty="0" smtClean="0"/>
              <a:t>Our goal is to predict crime rate </a:t>
            </a:r>
            <a:r>
              <a:rPr lang="en-US" sz="2000" dirty="0" smtClean="0"/>
              <a:t>(ratio of crime count to number of residents) for </a:t>
            </a:r>
            <a:r>
              <a:rPr lang="en-US" sz="2000" dirty="0" smtClean="0"/>
              <a:t>each census tract.  A histogram of </a:t>
            </a:r>
            <a:r>
              <a:rPr lang="en-US" sz="2000" dirty="0" smtClean="0"/>
              <a:t>this variables exhibits </a:t>
            </a:r>
            <a:r>
              <a:rPr lang="en-US" sz="2000" dirty="0" smtClean="0"/>
              <a:t>a heavy left </a:t>
            </a:r>
            <a:r>
              <a:rPr lang="en-US" sz="2000" dirty="0" smtClean="0"/>
              <a:t>tail. We chose to perform a log-transform on the crime rate to make normality assumptions for our models.</a:t>
            </a:r>
            <a:endParaRPr lang="en-US" sz="2400" dirty="0" smtClean="0"/>
          </a:p>
        </p:txBody>
      </p:sp>
      <p:sp>
        <p:nvSpPr>
          <p:cNvPr id="56" name="TextBox 55"/>
          <p:cNvSpPr txBox="1"/>
          <p:nvPr/>
        </p:nvSpPr>
        <p:spPr>
          <a:xfrm>
            <a:off x="14928604" y="3879164"/>
            <a:ext cx="7594643" cy="3477875"/>
          </a:xfrm>
          <a:prstGeom prst="rect">
            <a:avLst/>
          </a:prstGeom>
          <a:noFill/>
        </p:spPr>
        <p:txBody>
          <a:bodyPr wrap="square" rtlCol="0">
            <a:spAutoFit/>
          </a:bodyPr>
          <a:lstStyle/>
          <a:p>
            <a:r>
              <a:rPr lang="en-US" sz="2000" b="1" dirty="0" smtClean="0"/>
              <a:t>Overview</a:t>
            </a:r>
          </a:p>
          <a:p>
            <a:pPr algn="just"/>
            <a:r>
              <a:rPr lang="en-US" sz="2000" dirty="0" smtClean="0"/>
              <a:t>On the initial dataset, our out-of-the box Random Forest model achieved the lowest prediction error of 0.69. Linear models, even after variable selection and regularization, did not show any sign of achieving such a bound and were dropped from the list of potential choices. In the subsequent analysis of the most relevant features, we found that dummy variables denoting the city in which particular crimes occurred were the single-most relevant factors. </a:t>
            </a:r>
          </a:p>
          <a:p>
            <a:pPr algn="just"/>
            <a:endParaRPr lang="en-US" sz="2000" dirty="0" smtClean="0"/>
          </a:p>
          <a:p>
            <a:pPr algn="just"/>
            <a:r>
              <a:rPr lang="en-US" sz="2000" dirty="0"/>
              <a:t>The </a:t>
            </a:r>
            <a:r>
              <a:rPr lang="en-US" sz="2000" dirty="0" smtClean="0"/>
              <a:t>adjacent diagram shows </a:t>
            </a:r>
            <a:r>
              <a:rPr lang="en-US" sz="2000" dirty="0"/>
              <a:t>the improvement in predictive accuracy for each of the models or improvements considered. </a:t>
            </a:r>
          </a:p>
        </p:txBody>
      </p:sp>
      <p:sp>
        <p:nvSpPr>
          <p:cNvPr id="57" name="TextBox 56"/>
          <p:cNvSpPr txBox="1"/>
          <p:nvPr/>
        </p:nvSpPr>
        <p:spPr>
          <a:xfrm>
            <a:off x="7513840" y="13545577"/>
            <a:ext cx="6945957" cy="1938992"/>
          </a:xfrm>
          <a:prstGeom prst="rect">
            <a:avLst/>
          </a:prstGeom>
          <a:noFill/>
        </p:spPr>
        <p:txBody>
          <a:bodyPr wrap="square" rtlCol="0">
            <a:spAutoFit/>
          </a:bodyPr>
          <a:lstStyle/>
          <a:p>
            <a:r>
              <a:rPr lang="en-US" sz="2000" b="1" dirty="0" smtClean="0"/>
              <a:t>Modeling</a:t>
            </a:r>
          </a:p>
          <a:p>
            <a:pPr marL="342900" indent="-342900">
              <a:buFont typeface="Arial" charset="0"/>
              <a:buChar char="•"/>
            </a:pPr>
            <a:r>
              <a:rPr lang="en-US" sz="2000" dirty="0" smtClean="0"/>
              <a:t>Normalized parameters with mean zero and variance one</a:t>
            </a:r>
          </a:p>
          <a:p>
            <a:pPr marL="342900" indent="-342900">
              <a:buFont typeface="Arial" charset="0"/>
              <a:buChar char="•"/>
            </a:pPr>
            <a:r>
              <a:rPr lang="en-US" sz="2000" dirty="0" smtClean="0"/>
              <a:t>Split data into training (80%) and test sets (20%) based on learning curve below</a:t>
            </a:r>
          </a:p>
          <a:p>
            <a:pPr marL="342900" indent="-342900">
              <a:buFont typeface="Arial" charset="0"/>
              <a:buChar char="•"/>
            </a:pPr>
            <a:endParaRPr lang="en-US" sz="2000" dirty="0" smtClean="0"/>
          </a:p>
          <a:p>
            <a:pPr marL="342900" indent="-342900">
              <a:buFont typeface="Arial" charset="0"/>
              <a:buChar char="•"/>
            </a:pPr>
            <a:endParaRPr lang="en-US" sz="2000" dirty="0" smtClean="0"/>
          </a:p>
        </p:txBody>
      </p:sp>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r="8812" b="2657"/>
          <a:stretch/>
        </p:blipFill>
        <p:spPr>
          <a:xfrm>
            <a:off x="22785574" y="4126232"/>
            <a:ext cx="4114798" cy="3916224"/>
          </a:xfrm>
          <a:prstGeom prst="rect">
            <a:avLst/>
          </a:prstGeom>
        </p:spPr>
      </p:pic>
      <p:sp>
        <p:nvSpPr>
          <p:cNvPr id="18" name="TextBox 17"/>
          <p:cNvSpPr txBox="1"/>
          <p:nvPr/>
        </p:nvSpPr>
        <p:spPr>
          <a:xfrm>
            <a:off x="22415500" y="3888098"/>
            <a:ext cx="4484872" cy="338554"/>
          </a:xfrm>
          <a:prstGeom prst="rect">
            <a:avLst/>
          </a:prstGeom>
          <a:noFill/>
        </p:spPr>
        <p:txBody>
          <a:bodyPr wrap="square" rtlCol="0">
            <a:spAutoFit/>
          </a:bodyPr>
          <a:lstStyle/>
          <a:p>
            <a:pPr algn="ctr"/>
            <a:r>
              <a:rPr lang="en-US" sz="1600" b="1" dirty="0" smtClean="0"/>
              <a:t>Error Rates by Model Type</a:t>
            </a:r>
            <a:endParaRPr lang="en-US" sz="1600" b="1" dirty="0"/>
          </a:p>
        </p:txBody>
      </p:sp>
      <p:sp>
        <p:nvSpPr>
          <p:cNvPr id="22" name="Left Brace 21"/>
          <p:cNvSpPr/>
          <p:nvPr/>
        </p:nvSpPr>
        <p:spPr>
          <a:xfrm rot="16200000">
            <a:off x="23728163" y="7580220"/>
            <a:ext cx="91214" cy="11450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Left Brace 59"/>
          <p:cNvSpPr/>
          <p:nvPr/>
        </p:nvSpPr>
        <p:spPr>
          <a:xfrm rot="16200000">
            <a:off x="24910077" y="7631423"/>
            <a:ext cx="141836" cy="10185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Left Brace 60"/>
          <p:cNvSpPr/>
          <p:nvPr/>
        </p:nvSpPr>
        <p:spPr>
          <a:xfrm rot="16200000">
            <a:off x="26023233" y="7618156"/>
            <a:ext cx="141836" cy="10185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23201235" y="8141650"/>
            <a:ext cx="1103253" cy="338554"/>
          </a:xfrm>
          <a:prstGeom prst="rect">
            <a:avLst/>
          </a:prstGeom>
          <a:noFill/>
        </p:spPr>
        <p:txBody>
          <a:bodyPr wrap="square" rtlCol="0">
            <a:spAutoFit/>
          </a:bodyPr>
          <a:lstStyle/>
          <a:p>
            <a:pPr algn="ctr"/>
            <a:r>
              <a:rPr lang="en-US" sz="1600" dirty="0" smtClean="0"/>
              <a:t>Linear</a:t>
            </a:r>
            <a:endParaRPr lang="en-US" sz="1600" dirty="0"/>
          </a:p>
        </p:txBody>
      </p:sp>
      <p:sp>
        <p:nvSpPr>
          <p:cNvPr id="62" name="TextBox 61"/>
          <p:cNvSpPr txBox="1"/>
          <p:nvPr/>
        </p:nvSpPr>
        <p:spPr>
          <a:xfrm>
            <a:off x="24410785" y="8140708"/>
            <a:ext cx="1109599" cy="338554"/>
          </a:xfrm>
          <a:prstGeom prst="rect">
            <a:avLst/>
          </a:prstGeom>
          <a:noFill/>
        </p:spPr>
        <p:txBody>
          <a:bodyPr wrap="none" rtlCol="0">
            <a:spAutoFit/>
          </a:bodyPr>
          <a:lstStyle/>
          <a:p>
            <a:pPr algn="ctr"/>
            <a:r>
              <a:rPr lang="en-US" sz="1600" dirty="0" smtClean="0"/>
              <a:t>Non-Linear</a:t>
            </a:r>
            <a:endParaRPr lang="en-US" sz="1600" dirty="0"/>
          </a:p>
        </p:txBody>
      </p:sp>
      <p:sp>
        <p:nvSpPr>
          <p:cNvPr id="63" name="TextBox 62"/>
          <p:cNvSpPr txBox="1"/>
          <p:nvPr/>
        </p:nvSpPr>
        <p:spPr>
          <a:xfrm>
            <a:off x="25626680" y="8140708"/>
            <a:ext cx="1042273" cy="338554"/>
          </a:xfrm>
          <a:prstGeom prst="rect">
            <a:avLst/>
          </a:prstGeom>
          <a:noFill/>
        </p:spPr>
        <p:txBody>
          <a:bodyPr wrap="none" rtlCol="0">
            <a:spAutoFit/>
          </a:bodyPr>
          <a:lstStyle/>
          <a:p>
            <a:pPr algn="ctr"/>
            <a:r>
              <a:rPr lang="en-US" sz="1600" dirty="0" smtClean="0"/>
              <a:t>Single City</a:t>
            </a:r>
            <a:endParaRPr lang="en-US" sz="1600" dirty="0"/>
          </a:p>
        </p:txBody>
      </p:sp>
      <p:sp>
        <p:nvSpPr>
          <p:cNvPr id="64" name="Rectangle 63"/>
          <p:cNvSpPr/>
          <p:nvPr/>
        </p:nvSpPr>
        <p:spPr>
          <a:xfrm>
            <a:off x="14700712" y="12565909"/>
            <a:ext cx="12393432" cy="612000"/>
          </a:xfrm>
          <a:prstGeom prst="rect">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Arial" charset="0"/>
                <a:ea typeface="Arial" charset="0"/>
                <a:cs typeface="Arial" charset="0"/>
              </a:rPr>
              <a:t>Next Steps</a:t>
            </a:r>
            <a:endParaRPr lang="en-US" sz="3000" dirty="0">
              <a:latin typeface="Arial" charset="0"/>
              <a:ea typeface="Arial" charset="0"/>
              <a:cs typeface="Arial" charset="0"/>
            </a:endParaRPr>
          </a:p>
        </p:txBody>
      </p:sp>
      <p:sp>
        <p:nvSpPr>
          <p:cNvPr id="65" name="Rectangle 64"/>
          <p:cNvSpPr/>
          <p:nvPr/>
        </p:nvSpPr>
        <p:spPr>
          <a:xfrm>
            <a:off x="14700712" y="12592483"/>
            <a:ext cx="12393432" cy="536930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216000" rtlCol="0" anchor="t"/>
          <a:lstStyle/>
          <a:p>
            <a:pPr marL="342900" indent="-342900">
              <a:buFont typeface="Arial" charset="0"/>
              <a:buChar char="•"/>
            </a:pPr>
            <a:endParaRPr lang="en-US" sz="2000" dirty="0">
              <a:solidFill>
                <a:schemeClr val="tx1"/>
              </a:solidFill>
            </a:endParaRPr>
          </a:p>
        </p:txBody>
      </p:sp>
      <p:pic>
        <p:nvPicPr>
          <p:cNvPr id="50" name="Picture 49"/>
          <p:cNvPicPr>
            <a:picLocks noChangeAspect="1"/>
          </p:cNvPicPr>
          <p:nvPr/>
        </p:nvPicPr>
        <p:blipFill rotWithShape="1">
          <a:blip r:embed="rId7">
            <a:extLst>
              <a:ext uri="{28A0092B-C50C-407E-A947-70E740481C1C}">
                <a14:useLocalDpi xmlns:a14="http://schemas.microsoft.com/office/drawing/2010/main" val="0"/>
              </a:ext>
            </a:extLst>
          </a:blip>
          <a:srcRect t="9399" r="4408"/>
          <a:stretch/>
        </p:blipFill>
        <p:spPr>
          <a:xfrm>
            <a:off x="11356438" y="14971722"/>
            <a:ext cx="3007047" cy="2850052"/>
          </a:xfrm>
          <a:prstGeom prst="rect">
            <a:avLst/>
          </a:prstGeom>
        </p:spPr>
      </p:pic>
      <p:sp>
        <p:nvSpPr>
          <p:cNvPr id="66" name="TextBox 65"/>
          <p:cNvSpPr txBox="1"/>
          <p:nvPr/>
        </p:nvSpPr>
        <p:spPr>
          <a:xfrm>
            <a:off x="7507080" y="14760346"/>
            <a:ext cx="3787850" cy="3170099"/>
          </a:xfrm>
          <a:prstGeom prst="rect">
            <a:avLst/>
          </a:prstGeom>
          <a:noFill/>
        </p:spPr>
        <p:txBody>
          <a:bodyPr wrap="square" rtlCol="0">
            <a:spAutoFit/>
          </a:bodyPr>
          <a:lstStyle/>
          <a:p>
            <a:pPr marL="342900" indent="-342900">
              <a:buFont typeface="Arial" charset="0"/>
              <a:buChar char="•"/>
            </a:pPr>
            <a:r>
              <a:rPr lang="en-US" sz="2000" dirty="0"/>
              <a:t>Used CV error to </a:t>
            </a:r>
            <a:r>
              <a:rPr lang="en-US" sz="2000" dirty="0" smtClean="0"/>
              <a:t>tune </a:t>
            </a:r>
          </a:p>
          <a:p>
            <a:r>
              <a:rPr lang="en-US" sz="2000" dirty="0"/>
              <a:t> </a:t>
            </a:r>
            <a:r>
              <a:rPr lang="en-US" sz="2000" dirty="0" smtClean="0"/>
              <a:t>     parameters</a:t>
            </a:r>
          </a:p>
          <a:p>
            <a:pPr marL="342900" indent="-342900">
              <a:buFont typeface="Arial" charset="0"/>
              <a:buChar char="•"/>
            </a:pPr>
            <a:r>
              <a:rPr lang="en-US" sz="2000" dirty="0" smtClean="0"/>
              <a:t>Ran linear and non-linear methods </a:t>
            </a:r>
          </a:p>
          <a:p>
            <a:pPr marL="342900" indent="-342900">
              <a:buFont typeface="Arial" charset="0"/>
              <a:buChar char="•"/>
            </a:pPr>
            <a:r>
              <a:rPr lang="en-US" sz="2000" dirty="0" smtClean="0"/>
              <a:t>Original features: </a:t>
            </a:r>
            <a:r>
              <a:rPr lang="en-US" sz="2000" dirty="0" smtClean="0"/>
              <a:t>Race, Age and Housing </a:t>
            </a:r>
            <a:r>
              <a:rPr lang="en-US" sz="2000" dirty="0" smtClean="0"/>
              <a:t>demographics</a:t>
            </a:r>
          </a:p>
          <a:p>
            <a:pPr marL="342900" indent="-342900">
              <a:buFont typeface="Arial" charset="0"/>
              <a:buChar char="•"/>
            </a:pPr>
            <a:r>
              <a:rPr lang="en-US" sz="2000" dirty="0" smtClean="0"/>
              <a:t>Augmented </a:t>
            </a:r>
            <a:r>
              <a:rPr lang="en-US" sz="2000" dirty="0" smtClean="0"/>
              <a:t>feature set: </a:t>
            </a:r>
            <a:r>
              <a:rPr lang="en-US" sz="2000" dirty="0" smtClean="0"/>
              <a:t>Income, Education, </a:t>
            </a:r>
            <a:r>
              <a:rPr lang="en-US" sz="2000" dirty="0" smtClean="0"/>
              <a:t>Property Value</a:t>
            </a:r>
            <a:r>
              <a:rPr lang="en-US" sz="2000" dirty="0" smtClean="0"/>
              <a:t>, </a:t>
            </a:r>
            <a:r>
              <a:rPr lang="en-US" sz="2000" dirty="0" smtClean="0"/>
              <a:t>Poverty level</a:t>
            </a:r>
            <a:endParaRPr lang="en-US" sz="2000" dirty="0" smtClean="0"/>
          </a:p>
          <a:p>
            <a:endParaRPr lang="en-US" sz="2000" dirty="0"/>
          </a:p>
        </p:txBody>
      </p:sp>
      <p:sp>
        <p:nvSpPr>
          <p:cNvPr id="68" name="TextBox 67"/>
          <p:cNvSpPr txBox="1"/>
          <p:nvPr/>
        </p:nvSpPr>
        <p:spPr>
          <a:xfrm>
            <a:off x="18713303" y="8270755"/>
            <a:ext cx="8229600" cy="4093428"/>
          </a:xfrm>
          <a:prstGeom prst="rect">
            <a:avLst/>
          </a:prstGeom>
          <a:noFill/>
        </p:spPr>
        <p:txBody>
          <a:bodyPr wrap="square" rtlCol="0">
            <a:spAutoFit/>
          </a:bodyPr>
          <a:lstStyle/>
          <a:p>
            <a:r>
              <a:rPr lang="en-US" sz="2000" b="1" dirty="0" smtClean="0"/>
              <a:t>Single City Model</a:t>
            </a:r>
            <a:endParaRPr lang="en-US" sz="2000" dirty="0"/>
          </a:p>
          <a:p>
            <a:pPr algn="just"/>
            <a:r>
              <a:rPr lang="en-US" sz="2000" dirty="0" smtClean="0"/>
              <a:t>We </a:t>
            </a:r>
            <a:r>
              <a:rPr lang="en-US" sz="2000" dirty="0"/>
              <a:t>proceed by building models for individual cities, starting with New York City. </a:t>
            </a:r>
            <a:r>
              <a:rPr lang="en-US" sz="2000" dirty="0" smtClean="0"/>
              <a:t>On the first pass, our Random Forest model achieved RMSE of 0.49. We </a:t>
            </a:r>
            <a:r>
              <a:rPr lang="en-US" sz="2000" dirty="0"/>
              <a:t>attempted to improve on </a:t>
            </a:r>
            <a:r>
              <a:rPr lang="en-US" sz="2000" dirty="0" smtClean="0"/>
              <a:t>these initial </a:t>
            </a:r>
            <a:r>
              <a:rPr lang="en-US" sz="2000" dirty="0"/>
              <a:t>results by splitting crimes into violent and non-violent </a:t>
            </a:r>
            <a:r>
              <a:rPr lang="en-US" sz="2000" dirty="0" smtClean="0"/>
              <a:t>brackets, however </a:t>
            </a:r>
            <a:r>
              <a:rPr lang="en-US" sz="2000" dirty="0"/>
              <a:t>this did not yield a better predictive </a:t>
            </a:r>
            <a:r>
              <a:rPr lang="en-US" sz="2000" dirty="0" smtClean="0"/>
              <a:t>model.  Next, we augmented our </a:t>
            </a:r>
            <a:r>
              <a:rPr lang="en-US" sz="2000" dirty="0"/>
              <a:t>dataset with socio-economic features from the Census (such as median housing price, </a:t>
            </a:r>
            <a:r>
              <a:rPr lang="en-US" sz="2000" dirty="0" smtClean="0"/>
              <a:t>education attainment, poverty </a:t>
            </a:r>
            <a:r>
              <a:rPr lang="en-US" sz="2000" dirty="0"/>
              <a:t>levels, and income information), </a:t>
            </a:r>
            <a:r>
              <a:rPr lang="en-US" sz="2000" dirty="0" smtClean="0"/>
              <a:t>achieving our lowest RMSE </a:t>
            </a:r>
            <a:r>
              <a:rPr lang="en-US" sz="2000" dirty="0"/>
              <a:t>of 0.41.</a:t>
            </a:r>
          </a:p>
          <a:p>
            <a:endParaRPr lang="en-US" sz="2000" dirty="0" smtClean="0"/>
          </a:p>
          <a:p>
            <a:pPr algn="just"/>
            <a:r>
              <a:rPr lang="en-US" sz="2000" dirty="0" smtClean="0"/>
              <a:t>Finally, we tuned the model’s hyper-parameters using a grid search over the number of trees and variables considered at each </a:t>
            </a:r>
            <a:r>
              <a:rPr lang="en-US" sz="2000" dirty="0" smtClean="0"/>
              <a:t>split. Using </a:t>
            </a:r>
            <a:r>
              <a:rPr lang="en-US" sz="2000" dirty="0" smtClean="0"/>
              <a:t>the tuple of values that achieved lowest CV error (250 trees, 40 variables), our test error was further reduced to our final value of 0.39.</a:t>
            </a:r>
            <a:endParaRPr lang="en-US" sz="2000" dirty="0"/>
          </a:p>
        </p:txBody>
      </p:sp>
      <p:pic>
        <p:nvPicPr>
          <p:cNvPr id="70" name="Picture 69"/>
          <p:cNvPicPr>
            <a:picLocks noChangeAspect="1"/>
          </p:cNvPicPr>
          <p:nvPr/>
        </p:nvPicPr>
        <p:blipFill rotWithShape="1">
          <a:blip r:embed="rId8">
            <a:extLst>
              <a:ext uri="{28A0092B-C50C-407E-A947-70E740481C1C}">
                <a14:useLocalDpi xmlns:a14="http://schemas.microsoft.com/office/drawing/2010/main" val="0"/>
              </a:ext>
            </a:extLst>
          </a:blip>
          <a:srcRect t="21538" r="2187" b="17705"/>
          <a:stretch/>
        </p:blipFill>
        <p:spPr>
          <a:xfrm>
            <a:off x="958144" y="13627720"/>
            <a:ext cx="5962650" cy="3703745"/>
          </a:xfrm>
          <a:prstGeom prst="rect">
            <a:avLst/>
          </a:prstGeom>
        </p:spPr>
      </p:pic>
      <p:sp>
        <p:nvSpPr>
          <p:cNvPr id="71" name="TextBox 70"/>
          <p:cNvSpPr txBox="1"/>
          <p:nvPr/>
        </p:nvSpPr>
        <p:spPr>
          <a:xfrm>
            <a:off x="423017" y="13274044"/>
            <a:ext cx="6780389" cy="338554"/>
          </a:xfrm>
          <a:prstGeom prst="rect">
            <a:avLst/>
          </a:prstGeom>
          <a:noFill/>
        </p:spPr>
        <p:txBody>
          <a:bodyPr wrap="square" rtlCol="0">
            <a:spAutoFit/>
          </a:bodyPr>
          <a:lstStyle/>
          <a:p>
            <a:pPr algn="ctr"/>
            <a:r>
              <a:rPr lang="en-US" sz="1600" b="1" dirty="0" smtClean="0"/>
              <a:t>Crime Rates by Census Tract</a:t>
            </a:r>
            <a:endParaRPr lang="en-US" sz="1600" b="1" dirty="0"/>
          </a:p>
        </p:txBody>
      </p:sp>
      <p:pic>
        <p:nvPicPr>
          <p:cNvPr id="73" name="Picture 72"/>
          <p:cNvPicPr>
            <a:picLocks noChangeAspect="1"/>
          </p:cNvPicPr>
          <p:nvPr/>
        </p:nvPicPr>
        <p:blipFill>
          <a:blip r:embed="rId9"/>
          <a:stretch>
            <a:fillRect/>
          </a:stretch>
        </p:blipFill>
        <p:spPr>
          <a:xfrm>
            <a:off x="9994282" y="9432795"/>
            <a:ext cx="4366116" cy="2669927"/>
          </a:xfrm>
          <a:prstGeom prst="rect">
            <a:avLst/>
          </a:prstGeom>
        </p:spPr>
      </p:pic>
      <p:sp>
        <p:nvSpPr>
          <p:cNvPr id="74" name="TextBox 73"/>
          <p:cNvSpPr txBox="1"/>
          <p:nvPr/>
        </p:nvSpPr>
        <p:spPr>
          <a:xfrm>
            <a:off x="7518458" y="9489945"/>
            <a:ext cx="2422608" cy="2554545"/>
          </a:xfrm>
          <a:prstGeom prst="rect">
            <a:avLst/>
          </a:prstGeom>
          <a:noFill/>
        </p:spPr>
        <p:txBody>
          <a:bodyPr wrap="square" rtlCol="0">
            <a:spAutoFit/>
          </a:bodyPr>
          <a:lstStyle/>
          <a:p>
            <a:r>
              <a:rPr lang="en-US" sz="2000" dirty="0" smtClean="0"/>
              <a:t>Crime rates are distributed roughly similarly across cities, however there </a:t>
            </a:r>
            <a:r>
              <a:rPr lang="en-US" sz="2000" dirty="0" smtClean="0"/>
              <a:t>appear </a:t>
            </a:r>
            <a:r>
              <a:rPr lang="en-US" sz="2000" dirty="0" smtClean="0"/>
              <a:t>to </a:t>
            </a:r>
            <a:r>
              <a:rPr lang="en-US" sz="2000" dirty="0" smtClean="0"/>
              <a:t>be </a:t>
            </a:r>
            <a:r>
              <a:rPr lang="en-US" sz="2000" dirty="0" smtClean="0"/>
              <a:t>more dangerous neighborhoods in Chicago and </a:t>
            </a:r>
            <a:r>
              <a:rPr lang="en-US" sz="2000" dirty="0" smtClean="0"/>
              <a:t>fewer</a:t>
            </a:r>
            <a:endParaRPr lang="en-US" sz="2000" dirty="0"/>
          </a:p>
        </p:txBody>
      </p:sp>
      <p:sp>
        <p:nvSpPr>
          <p:cNvPr id="75" name="TextBox 74"/>
          <p:cNvSpPr txBox="1"/>
          <p:nvPr/>
        </p:nvSpPr>
        <p:spPr>
          <a:xfrm>
            <a:off x="7512409" y="11908914"/>
            <a:ext cx="6926606" cy="2296013"/>
          </a:xfrm>
          <a:prstGeom prst="rect">
            <a:avLst/>
          </a:prstGeom>
          <a:noFill/>
        </p:spPr>
        <p:txBody>
          <a:bodyPr wrap="square" rtlCol="0">
            <a:spAutoFit/>
          </a:bodyPr>
          <a:lstStyle/>
          <a:p>
            <a:pPr algn="just"/>
            <a:r>
              <a:rPr lang="en-US" sz="2000" dirty="0"/>
              <a:t>dangerous neighborhoods in NYC</a:t>
            </a:r>
            <a:r>
              <a:rPr lang="en-US" sz="2000" dirty="0" smtClean="0"/>
              <a:t>.  Detroit has a heavy lower tail, indicating there are more dangerous neighborhoods in the city, but there is a large spread in both directions.  Aside from these deviations, boxplots show we may assume data comes from similar distributions to model </a:t>
            </a:r>
            <a:r>
              <a:rPr lang="en-US" sz="2000" dirty="0" smtClean="0"/>
              <a:t>the cities together</a:t>
            </a:r>
            <a:r>
              <a:rPr lang="en-US" sz="2000" dirty="0" smtClean="0"/>
              <a:t>.  </a:t>
            </a:r>
            <a:endParaRPr lang="en-US" sz="2000" dirty="0"/>
          </a:p>
          <a:p>
            <a:pPr algn="just"/>
            <a:endParaRPr lang="en-US" dirty="0"/>
          </a:p>
        </p:txBody>
      </p:sp>
      <p:pic>
        <p:nvPicPr>
          <p:cNvPr id="77" name="Picture 76"/>
          <p:cNvPicPr>
            <a:picLocks noChangeAspect="1"/>
          </p:cNvPicPr>
          <p:nvPr/>
        </p:nvPicPr>
        <p:blipFill rotWithShape="1">
          <a:blip r:embed="rId10">
            <a:extLst>
              <a:ext uri="{28A0092B-C50C-407E-A947-70E740481C1C}">
                <a14:useLocalDpi xmlns:a14="http://schemas.microsoft.com/office/drawing/2010/main" val="0"/>
              </a:ext>
            </a:extLst>
          </a:blip>
          <a:srcRect l="1316" t="19539" r="51018" b="2615"/>
          <a:stretch/>
        </p:blipFill>
        <p:spPr>
          <a:xfrm>
            <a:off x="15361606" y="14888172"/>
            <a:ext cx="3616283" cy="2990007"/>
          </a:xfrm>
          <a:prstGeom prst="rect">
            <a:avLst/>
          </a:prstGeom>
        </p:spPr>
      </p:pic>
      <p:sp>
        <p:nvSpPr>
          <p:cNvPr id="78" name="TextBox 77"/>
          <p:cNvSpPr txBox="1"/>
          <p:nvPr/>
        </p:nvSpPr>
        <p:spPr>
          <a:xfrm>
            <a:off x="11731336" y="14686969"/>
            <a:ext cx="2629062" cy="338554"/>
          </a:xfrm>
          <a:prstGeom prst="rect">
            <a:avLst/>
          </a:prstGeom>
          <a:noFill/>
        </p:spPr>
        <p:txBody>
          <a:bodyPr wrap="square" rtlCol="0">
            <a:spAutoFit/>
          </a:bodyPr>
          <a:lstStyle/>
          <a:p>
            <a:pPr algn="ctr"/>
            <a:r>
              <a:rPr lang="en-US" sz="1600" b="1" dirty="0" smtClean="0"/>
              <a:t>Learning Curve</a:t>
            </a:r>
            <a:endParaRPr lang="en-US" sz="1600" b="1" dirty="0"/>
          </a:p>
        </p:txBody>
      </p:sp>
      <p:sp>
        <p:nvSpPr>
          <p:cNvPr id="79" name="TextBox 78"/>
          <p:cNvSpPr txBox="1"/>
          <p:nvPr/>
        </p:nvSpPr>
        <p:spPr>
          <a:xfrm>
            <a:off x="14779099" y="13212412"/>
            <a:ext cx="4716481" cy="1631216"/>
          </a:xfrm>
          <a:prstGeom prst="rect">
            <a:avLst/>
          </a:prstGeom>
          <a:noFill/>
        </p:spPr>
        <p:txBody>
          <a:bodyPr wrap="square" rtlCol="0">
            <a:spAutoFit/>
          </a:bodyPr>
          <a:lstStyle/>
          <a:p>
            <a:pPr algn="just"/>
            <a:r>
              <a:rPr lang="en-US" sz="2000" dirty="0" smtClean="0"/>
              <a:t>The variable importance plot </a:t>
            </a:r>
            <a:r>
              <a:rPr lang="en-US" sz="2000" dirty="0" smtClean="0"/>
              <a:t>for </a:t>
            </a:r>
            <a:r>
              <a:rPr lang="en-US" sz="2000" dirty="0" smtClean="0"/>
              <a:t>our best Random Forest model shows that the most relevant variable in predicting crime rate is the proportion of households inhabited by a husband </a:t>
            </a:r>
            <a:r>
              <a:rPr lang="en-US" sz="2000" dirty="0" smtClean="0"/>
              <a:t>and </a:t>
            </a:r>
            <a:r>
              <a:rPr lang="en-US" sz="2000" dirty="0" smtClean="0"/>
              <a:t>a wife</a:t>
            </a:r>
            <a:r>
              <a:rPr lang="en-US" sz="2000" dirty="0" smtClean="0"/>
              <a:t>.  </a:t>
            </a:r>
            <a:endParaRPr lang="en-US" sz="2000" dirty="0"/>
          </a:p>
        </p:txBody>
      </p:sp>
      <p:pic>
        <p:nvPicPr>
          <p:cNvPr id="80" name="Picture 79"/>
          <p:cNvPicPr>
            <a:picLocks noChangeAspect="1"/>
          </p:cNvPicPr>
          <p:nvPr/>
        </p:nvPicPr>
        <p:blipFill rotWithShape="1">
          <a:blip r:embed="rId11">
            <a:extLst>
              <a:ext uri="{28A0092B-C50C-407E-A947-70E740481C1C}">
                <a14:useLocalDpi xmlns:a14="http://schemas.microsoft.com/office/drawing/2010/main" val="0"/>
              </a:ext>
            </a:extLst>
          </a:blip>
          <a:srcRect l="15190" r="17484"/>
          <a:stretch/>
        </p:blipFill>
        <p:spPr>
          <a:xfrm>
            <a:off x="24370048" y="13616177"/>
            <a:ext cx="2657914" cy="3954857"/>
          </a:xfrm>
          <a:prstGeom prst="rect">
            <a:avLst/>
          </a:prstGeom>
        </p:spPr>
      </p:pic>
      <p:sp>
        <p:nvSpPr>
          <p:cNvPr id="81" name="TextBox 80"/>
          <p:cNvSpPr txBox="1"/>
          <p:nvPr/>
        </p:nvSpPr>
        <p:spPr>
          <a:xfrm>
            <a:off x="19689351" y="13206223"/>
            <a:ext cx="4782358" cy="5324535"/>
          </a:xfrm>
          <a:prstGeom prst="rect">
            <a:avLst/>
          </a:prstGeom>
          <a:noFill/>
        </p:spPr>
        <p:txBody>
          <a:bodyPr wrap="square" rtlCol="0">
            <a:spAutoFit/>
          </a:bodyPr>
          <a:lstStyle/>
          <a:p>
            <a:pPr algn="just"/>
            <a:r>
              <a:rPr lang="en-US" sz="2000" dirty="0" smtClean="0"/>
              <a:t>In our attempt to understand the key factors that influence crime rates, we performed principal component analysis (PCA) and plotted each entry in the training set along its major axes. We then ran a k-means clustering algorithm to tag each point as a “high” or ”low” crime area.  </a:t>
            </a:r>
            <a:r>
              <a:rPr lang="en-US" sz="2000" dirty="0" smtClean="0"/>
              <a:t>These r</a:t>
            </a:r>
            <a:r>
              <a:rPr lang="en-US" sz="2000" dirty="0" smtClean="0"/>
              <a:t>esults proved consistent with our earlier findings from the Random Forest model.</a:t>
            </a:r>
          </a:p>
          <a:p>
            <a:endParaRPr lang="en-US" sz="2000" dirty="0" smtClean="0"/>
          </a:p>
          <a:p>
            <a:r>
              <a:rPr lang="en-US" sz="2000" dirty="0" smtClean="0"/>
              <a:t>We are also interested in comparing how crime rates change over </a:t>
            </a:r>
            <a:r>
              <a:rPr lang="en-US" sz="2000" dirty="0" smtClean="0"/>
              <a:t>time.  </a:t>
            </a:r>
            <a:r>
              <a:rPr lang="en-US" sz="2000" dirty="0" smtClean="0"/>
              <a:t>It would be interesting to create a model comparing 2010 crime rates to 2020 crime </a:t>
            </a:r>
            <a:r>
              <a:rPr lang="en-US" sz="2000" dirty="0" smtClean="0"/>
              <a:t>rates </a:t>
            </a:r>
            <a:r>
              <a:rPr lang="en-US" sz="2000" dirty="0" smtClean="0"/>
              <a:t>when the next </a:t>
            </a:r>
            <a:r>
              <a:rPr lang="en-US" sz="2000" dirty="0" smtClean="0"/>
              <a:t>Census </a:t>
            </a:r>
            <a:r>
              <a:rPr lang="en-US" sz="2000" dirty="0" smtClean="0"/>
              <a:t>data is published.  </a:t>
            </a:r>
          </a:p>
          <a:p>
            <a:pPr marL="457200" indent="-457200">
              <a:buFont typeface="+mj-lt"/>
              <a:buAutoNum type="arabicPeriod"/>
            </a:pPr>
            <a:endParaRPr lang="en-US" sz="2000" dirty="0" smtClean="0"/>
          </a:p>
          <a:p>
            <a:endParaRPr lang="en-US" sz="2000" dirty="0"/>
          </a:p>
        </p:txBody>
      </p:sp>
      <p:sp>
        <p:nvSpPr>
          <p:cNvPr id="82" name="TextBox 81"/>
          <p:cNvSpPr txBox="1"/>
          <p:nvPr/>
        </p:nvSpPr>
        <p:spPr>
          <a:xfrm>
            <a:off x="10324618" y="9249511"/>
            <a:ext cx="3877519" cy="338554"/>
          </a:xfrm>
          <a:prstGeom prst="rect">
            <a:avLst/>
          </a:prstGeom>
          <a:noFill/>
        </p:spPr>
        <p:txBody>
          <a:bodyPr wrap="square" rtlCol="0">
            <a:spAutoFit/>
          </a:bodyPr>
          <a:lstStyle/>
          <a:p>
            <a:pPr algn="ctr"/>
            <a:r>
              <a:rPr lang="en-US" sz="1600" b="1" dirty="0" smtClean="0"/>
              <a:t>Boxplot of </a:t>
            </a:r>
            <a:r>
              <a:rPr lang="en-US" sz="1600" b="1" dirty="0" smtClean="0"/>
              <a:t>Log </a:t>
            </a:r>
            <a:r>
              <a:rPr lang="en-US" sz="1600" b="1" dirty="0" smtClean="0"/>
              <a:t>Crime </a:t>
            </a:r>
            <a:r>
              <a:rPr lang="en-US" sz="1600" b="1" dirty="0" smtClean="0"/>
              <a:t>Rate by City</a:t>
            </a:r>
            <a:endParaRPr lang="en-US" sz="1600" b="1" dirty="0"/>
          </a:p>
        </p:txBody>
      </p:sp>
      <p:sp>
        <p:nvSpPr>
          <p:cNvPr id="45" name="TextBox 44"/>
          <p:cNvSpPr txBox="1"/>
          <p:nvPr/>
        </p:nvSpPr>
        <p:spPr>
          <a:xfrm>
            <a:off x="14721904" y="7525738"/>
            <a:ext cx="3877519" cy="338554"/>
          </a:xfrm>
          <a:prstGeom prst="rect">
            <a:avLst/>
          </a:prstGeom>
          <a:noFill/>
        </p:spPr>
        <p:txBody>
          <a:bodyPr wrap="square" rtlCol="0">
            <a:spAutoFit/>
          </a:bodyPr>
          <a:lstStyle/>
          <a:p>
            <a:pPr algn="ctr"/>
            <a:r>
              <a:rPr lang="en-US" sz="1600" b="1" dirty="0" smtClean="0"/>
              <a:t>Grid Search over Hyper-parameters</a:t>
            </a:r>
            <a:endParaRPr lang="en-US" sz="1600" b="1" dirty="0"/>
          </a:p>
        </p:txBody>
      </p:sp>
    </p:spTree>
    <p:extLst>
      <p:ext uri="{BB962C8B-B14F-4D97-AF65-F5344CB8AC3E}">
        <p14:creationId xmlns:p14="http://schemas.microsoft.com/office/powerpoint/2010/main" val="1389079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2626</TotalTime>
  <Words>861</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Black</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Amelia</dc:creator>
  <cp:lastModifiedBy>Ariel David Sagalovsky</cp:lastModifiedBy>
  <cp:revision>128</cp:revision>
  <cp:lastPrinted>2016-12-03T21:28:21Z</cp:lastPrinted>
  <dcterms:created xsi:type="dcterms:W3CDTF">2016-12-03T21:03:13Z</dcterms:created>
  <dcterms:modified xsi:type="dcterms:W3CDTF">2016-12-11T09:01:41Z</dcterms:modified>
</cp:coreProperties>
</file>