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6" r:id="rId3"/>
    <p:sldId id="257" r:id="rId4"/>
    <p:sldId id="277" r:id="rId5"/>
    <p:sldId id="278" r:id="rId6"/>
    <p:sldId id="273" r:id="rId7"/>
    <p:sldId id="275" r:id="rId8"/>
    <p:sldId id="272" r:id="rId9"/>
    <p:sldId id="279" r:id="rId10"/>
    <p:sldId id="316" r:id="rId11"/>
    <p:sldId id="301" r:id="rId12"/>
    <p:sldId id="302" r:id="rId13"/>
    <p:sldId id="274" r:id="rId14"/>
    <p:sldId id="297" r:id="rId15"/>
    <p:sldId id="298" r:id="rId16"/>
    <p:sldId id="303" r:id="rId17"/>
    <p:sldId id="304" r:id="rId18"/>
    <p:sldId id="283" r:id="rId19"/>
    <p:sldId id="284" r:id="rId20"/>
    <p:sldId id="285" r:id="rId21"/>
    <p:sldId id="286" r:id="rId22"/>
    <p:sldId id="287" r:id="rId23"/>
    <p:sldId id="288" r:id="rId24"/>
    <p:sldId id="315" r:id="rId25"/>
    <p:sldId id="305" r:id="rId26"/>
    <p:sldId id="306" r:id="rId27"/>
    <p:sldId id="307" r:id="rId28"/>
    <p:sldId id="308" r:id="rId29"/>
    <p:sldId id="280" r:id="rId30"/>
    <p:sldId id="281" r:id="rId31"/>
    <p:sldId id="282" r:id="rId32"/>
    <p:sldId id="312" r:id="rId33"/>
    <p:sldId id="313" r:id="rId34"/>
    <p:sldId id="309" r:id="rId35"/>
    <p:sldId id="310" r:id="rId36"/>
    <p:sldId id="311" r:id="rId37"/>
    <p:sldId id="314"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2wu9p1F6P3UHCzJqaRskg==" hashData="kfZgpGeXvFlDFqWZ4xuTXGPhY0vkWgxpgtVq/+1mFh1tJAYpl/BuAMq86kqbBYXoQHDVTllyMTyuU/+WoDxaI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FF99"/>
    <a:srgbClr val="CCCCFF"/>
    <a:srgbClr val="FFFF99"/>
    <a:srgbClr val="FF99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342" autoAdjust="0"/>
  </p:normalViewPr>
  <p:slideViewPr>
    <p:cSldViewPr snapToGrid="0">
      <p:cViewPr varScale="1">
        <p:scale>
          <a:sx n="39" d="100"/>
          <a:sy n="39"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D8D4C-C444-4C7B-BA68-3BCDC0FBBB46}"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9C82B-4FE9-4026-A671-F42D8142A0B4}" type="slidenum">
              <a:rPr lang="en-US" smtClean="0"/>
              <a:t>‹#›</a:t>
            </a:fld>
            <a:endParaRPr lang="en-US"/>
          </a:p>
        </p:txBody>
      </p:sp>
    </p:spTree>
    <p:extLst>
      <p:ext uri="{BB962C8B-B14F-4D97-AF65-F5344CB8AC3E}">
        <p14:creationId xmlns:p14="http://schemas.microsoft.com/office/powerpoint/2010/main" val="238291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extend the simple linear regression to multiple linear regression</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135360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matrix scatterplot, Y is always on y-axis.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 both the functional codes and matrix computations codes and compare their results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SSE= </a:t>
                </a:r>
                <a:r>
                  <a:rPr lang="en-US" sz="1200" b="0" i="0">
                    <a:latin typeface="Cambria Math" panose="02040503050406030204" pitchFamily="18" charset="0"/>
                  </a:rPr>
                  <a:t>9.6287</a:t>
                </a:r>
                <a:endParaRPr lang="en-US" sz="1200" dirty="0"/>
              </a:p>
              <a:p>
                <a:r>
                  <a:rPr lang="en-US" dirty="0" err="1"/>
                  <a:t>MSReg</a:t>
                </a:r>
                <a:r>
                  <a:rPr lang="en-US" dirty="0"/>
                  <a:t>= 27.0936</a:t>
                </a:r>
              </a:p>
              <a:p>
                <a:r>
                  <a:rPr lang="en-US" dirty="0"/>
                  <a:t>MSE= 0.4377</a:t>
                </a:r>
              </a:p>
              <a:p>
                <a:r>
                  <a:rPr lang="en-US" dirty="0"/>
                  <a:t>F= 61.8999</a:t>
                </a:r>
              </a:p>
              <a:p>
                <a:r>
                  <a:rPr lang="en-US" dirty="0"/>
                  <a:t>R2= 84.89</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351505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discuss Goodness of Fit Measures for Multiple </a:t>
            </a:r>
            <a:r>
              <a:rPr lang="en-US"/>
              <a:t>Linear Regression Models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11</a:t>
            </a:fld>
            <a:endParaRPr lang="en-US"/>
          </a:p>
        </p:txBody>
      </p:sp>
    </p:spTree>
    <p:extLst>
      <p:ext uri="{BB962C8B-B14F-4D97-AF65-F5344CB8AC3E}">
        <p14:creationId xmlns:p14="http://schemas.microsoft.com/office/powerpoint/2010/main" val="36689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12</a:t>
            </a:fld>
            <a:endParaRPr lang="en-US"/>
          </a:p>
        </p:txBody>
      </p:sp>
    </p:spTree>
    <p:extLst>
      <p:ext uri="{BB962C8B-B14F-4D97-AF65-F5344CB8AC3E}">
        <p14:creationId xmlns:p14="http://schemas.microsoft.com/office/powerpoint/2010/main" val="354873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coefficient of determination is used as a measure of goodness of Fit defined as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𝑅</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𝑆𝑆</m:t>
                            </m:r>
                          </m:e>
                          <m:sub>
                            <m:r>
                              <a:rPr lang="en-US" sz="1200" i="1" kern="1200">
                                <a:solidFill>
                                  <a:schemeClr val="tx1"/>
                                </a:solidFill>
                                <a:effectLst/>
                                <a:latin typeface="Cambria Math" panose="02040503050406030204" pitchFamily="18" charset="0"/>
                                <a:ea typeface="+mn-ea"/>
                                <a:cs typeface="+mn-cs"/>
                              </a:rPr>
                              <m:t>𝑅𝑒𝑔</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𝑆𝑆</m:t>
                            </m:r>
                          </m:e>
                          <m:sub>
                            <m:r>
                              <a:rPr lang="en-US" sz="1200" i="1" kern="1200">
                                <a:solidFill>
                                  <a:schemeClr val="tx1"/>
                                </a:solidFill>
                                <a:effectLst/>
                                <a:latin typeface="Cambria Math" panose="02040503050406030204" pitchFamily="18" charset="0"/>
                                <a:ea typeface="+mn-ea"/>
                                <a:cs typeface="+mn-cs"/>
                              </a:rPr>
                              <m:t>𝑇𝑜𝑡</m:t>
                            </m:r>
                          </m:sub>
                        </m:sSub>
                      </m:den>
                    </m:f>
                  </m:oMath>
                </a14:m>
                <a:r>
                  <a:rPr lang="en-US" sz="1200" kern="1200" dirty="0">
                    <a:solidFill>
                      <a:schemeClr val="tx1"/>
                    </a:solidFill>
                    <a:effectLst/>
                    <a:latin typeface="+mn-lt"/>
                    <a:ea typeface="+mn-ea"/>
                    <a:cs typeface="+mn-cs"/>
                  </a:rPr>
                  <a:t>.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2</m:t>
                        </m:r>
                      </m:sup>
                    </m:sSup>
                  </m:oMath>
                </a14:m>
                <a:r>
                  <a:rPr lang="en-US" sz="1200" dirty="0"/>
                  <a:t> however, can be deceptive in multiple linear regression, since adding more independent variables to the model, always increases its value. Therefore, we compute the given adjusted version which overcomes this issue. Just like R-square, the adjusted</a:t>
                </a:r>
                <a:r>
                  <a:rPr lang="en-US" sz="1200" baseline="0" dirty="0"/>
                  <a:t> R-square is always between zero and one. </a:t>
                </a:r>
                <a:endParaRPr lang="en-US" dirty="0"/>
              </a:p>
            </p:txBody>
          </p:sp>
        </mc:Choice>
        <mc:Fallback xmlns="">
          <p:sp>
            <p:nvSpPr>
              <p:cNvPr id="3" name="Notes Placeholder 2"/>
              <p:cNvSpPr>
                <a:spLocks noGrp="1"/>
              </p:cNvSpPr>
              <p:nvPr>
                <p:ph type="body" idx="1"/>
              </p:nvPr>
            </p:nvSpPr>
            <p:spPr/>
            <p:txBody>
              <a:bodyPr/>
              <a:lstStyle/>
              <a:p>
                <a:r>
                  <a:rPr lang="en-US" dirty="0"/>
                  <a:t>A goodness of fit value for the model efficiency is checked via R-square, </a:t>
                </a:r>
                <a:r>
                  <a:rPr lang="en-US" sz="1200" dirty="0"/>
                  <a:t>the of coefficient of multiple determination. It is computed the same way as before, by dividing the Regression SS by Total SS.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𝑅^2</a:t>
                </a:r>
                <a:r>
                  <a:rPr lang="en-US" sz="1200" dirty="0"/>
                  <a:t> however, can be deceptive in multiple linear regression, since adding more independent variables to the model always increases its value. Therefore, we compute the given adjusted version which overcomes this issue. Just like R-square, the adjusted</a:t>
                </a:r>
                <a:r>
                  <a:rPr lang="en-US" sz="1200" baseline="0" dirty="0"/>
                  <a:t> R-square is always between zero and one.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82608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far we have introduced three Goodness of Fit measures R-square, Adjusted R-square, and RMSE. These three measures focus on fit only. The following measures focus on both fit and model complexity, that is, they penalize the fit value for complexity.</a:t>
                </a:r>
              </a:p>
              <a:p>
                <a:endParaRPr lang="en-US" sz="1200" dirty="0"/>
              </a:p>
              <a:p>
                <a:r>
                  <a:rPr lang="en-US" sz="1200" dirty="0"/>
                  <a:t>The first is Mallow’s </a:t>
                </a:r>
                <a:r>
                  <a:rPr lang="en-US" sz="1200" dirty="0" err="1"/>
                  <a:t>Cp</a:t>
                </a:r>
                <a:r>
                  <a:rPr lang="en-US" sz="1200" dirty="0"/>
                  <a:t>, it is used to compare a full model including all of the explanatory variables to a smaller model with </a:t>
                </a:r>
                <a14:m>
                  <m:oMath xmlns:m="http://schemas.openxmlformats.org/officeDocument/2006/math">
                    <m:r>
                      <a:rPr lang="en-US" sz="1200" i="1" dirty="0" smtClean="0">
                        <a:latin typeface="Cambria Math" panose="02040503050406030204" pitchFamily="18" charset="0"/>
                      </a:rPr>
                      <m:t>𝑝</m:t>
                    </m:r>
                  </m:oMath>
                </a14:m>
                <a:r>
                  <a:rPr lang="en-US" sz="1200" dirty="0"/>
                  <a:t> parameters through the given expression.</a:t>
                </a:r>
                <a:r>
                  <a:rPr lang="en-US" sz="1200" baseline="0" dirty="0"/>
                  <a:t> We want </a:t>
                </a:r>
                <a:r>
                  <a:rPr lang="en-US" sz="1200" baseline="0" dirty="0" err="1"/>
                  <a:t>Cp</a:t>
                </a:r>
                <a:r>
                  <a:rPr lang="en-US" sz="1200" baseline="0" dirty="0"/>
                  <a:t> to be small and close to the number of parameters in the model. </a:t>
                </a:r>
                <a:r>
                  <a:rPr lang="en-US" sz="1200" baseline="0" dirty="0" err="1"/>
                  <a:t>Cp</a:t>
                </a:r>
                <a:r>
                  <a:rPr lang="en-US" sz="1200" baseline="0" dirty="0"/>
                  <a:t> is actually related to the F test and estimates the given expected value. </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matrix </a:t>
                </a:r>
                <a:r>
                  <a:rPr lang="en-US" sz="1200" b="1" i="0" dirty="0">
                    <a:latin typeface="Cambria Math" panose="02040503050406030204" pitchFamily="18" charset="0"/>
                  </a:rPr>
                  <a:t>𝑯</a:t>
                </a:r>
                <a:r>
                  <a:rPr lang="en-US" sz="1200" dirty="0"/>
                  <a:t> occurs repeatedly in regression analysis. The elements of </a:t>
                </a:r>
                <a:r>
                  <a:rPr lang="en-US" sz="1200" b="1" i="0" dirty="0">
                    <a:latin typeface="Cambria Math" panose="02040503050406030204" pitchFamily="18" charset="0"/>
                  </a:rPr>
                  <a:t>𝑯</a:t>
                </a:r>
                <a:r>
                  <a:rPr lang="en-US" sz="1200" dirty="0"/>
                  <a:t> are shown by </a:t>
                </a:r>
                <a:r>
                  <a:rPr lang="en-US" sz="1200" b="0" i="0" dirty="0">
                    <a:latin typeface="Cambria Math" panose="02040503050406030204" pitchFamily="18" charset="0"/>
                  </a:rPr>
                  <a:t>ℎ_𝑖𝑗</a:t>
                </a:r>
                <a:r>
                  <a:rPr lang="en-US" sz="1200" dirty="0"/>
                  <a:t>, in a matrix formation,</a:t>
                </a:r>
                <a:r>
                  <a:rPr lang="en-US" sz="1200" baseline="0" dirty="0"/>
                  <a:t> the matrix is n by n, where n is the number of </a:t>
                </a:r>
                <a:r>
                  <a:rPr lang="en-US" sz="1200" baseline="0" dirty="0" err="1"/>
                  <a:t>observatios</a:t>
                </a:r>
                <a:r>
                  <a:rPr lang="en-US" sz="1200" baseline="0" dirty="0"/>
                  <a:t>.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824186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matrix </a:t>
                </a:r>
                <a:r>
                  <a:rPr lang="en-US" sz="1200" b="1" i="0" dirty="0">
                    <a:latin typeface="Cambria Math" panose="02040503050406030204" pitchFamily="18" charset="0"/>
                  </a:rPr>
                  <a:t>𝑯</a:t>
                </a:r>
                <a:r>
                  <a:rPr lang="en-US" sz="1200" dirty="0"/>
                  <a:t> occurs repeatedly in regression analysis. The elements of </a:t>
                </a:r>
                <a:r>
                  <a:rPr lang="en-US" sz="1200" b="1" i="0" dirty="0">
                    <a:latin typeface="Cambria Math" panose="02040503050406030204" pitchFamily="18" charset="0"/>
                  </a:rPr>
                  <a:t>𝑯</a:t>
                </a:r>
                <a:r>
                  <a:rPr lang="en-US" sz="1200" dirty="0"/>
                  <a:t> are shown by </a:t>
                </a:r>
                <a:r>
                  <a:rPr lang="en-US" sz="1200" b="0" i="0" dirty="0">
                    <a:latin typeface="Cambria Math" panose="02040503050406030204" pitchFamily="18" charset="0"/>
                  </a:rPr>
                  <a:t>ℎ_𝑖𝑗</a:t>
                </a:r>
                <a:r>
                  <a:rPr lang="en-US" sz="1200" dirty="0"/>
                  <a:t>, in a matrix formation,</a:t>
                </a:r>
                <a:r>
                  <a:rPr lang="en-US" sz="1200" baseline="0" dirty="0"/>
                  <a:t> the matrix is n by n, where n is the number of </a:t>
                </a:r>
                <a:r>
                  <a:rPr lang="en-US" sz="1200" baseline="0" dirty="0" err="1"/>
                  <a:t>observatios</a:t>
                </a:r>
                <a:r>
                  <a:rPr lang="en-US" sz="1200" baseline="0" dirty="0"/>
                  <a:t>.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2127560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matrix </a:t>
                </a:r>
                <a:r>
                  <a:rPr lang="en-US" sz="1200" b="1" i="0" dirty="0">
                    <a:latin typeface="Cambria Math" panose="02040503050406030204" pitchFamily="18" charset="0"/>
                  </a:rPr>
                  <a:t>𝑯</a:t>
                </a:r>
                <a:r>
                  <a:rPr lang="en-US" sz="1200" dirty="0"/>
                  <a:t> occurs repeatedly in regression analysis. The elements of </a:t>
                </a:r>
                <a:r>
                  <a:rPr lang="en-US" sz="1200" b="1" i="0" dirty="0">
                    <a:latin typeface="Cambria Math" panose="02040503050406030204" pitchFamily="18" charset="0"/>
                  </a:rPr>
                  <a:t>𝑯</a:t>
                </a:r>
                <a:r>
                  <a:rPr lang="en-US" sz="1200" dirty="0"/>
                  <a:t> are shown by </a:t>
                </a:r>
                <a:r>
                  <a:rPr lang="en-US" sz="1200" b="0" i="0" dirty="0">
                    <a:latin typeface="Cambria Math" panose="02040503050406030204" pitchFamily="18" charset="0"/>
                  </a:rPr>
                  <a:t>ℎ_𝑖𝑗</a:t>
                </a:r>
                <a:r>
                  <a:rPr lang="en-US" sz="1200" dirty="0"/>
                  <a:t>, in a matrix formation,</a:t>
                </a:r>
                <a:r>
                  <a:rPr lang="en-US" sz="1200" baseline="0" dirty="0"/>
                  <a:t> the matrix is n by n, where n is the number of </a:t>
                </a:r>
                <a:r>
                  <a:rPr lang="en-US" sz="1200" baseline="0" dirty="0" err="1"/>
                  <a:t>observatios</a:t>
                </a:r>
                <a:r>
                  <a:rPr lang="en-US" sz="1200" baseline="0" dirty="0"/>
                  <a:t>.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1438944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You might be asking what happened to X4, it had a better linear relationship with </a:t>
                </a:r>
                <a:r>
                  <a:rPr lang="en-US" sz="1200" dirty="0" err="1"/>
                  <a:t>lnY</a:t>
                </a:r>
                <a:r>
                  <a:rPr lang="en-US" sz="1200" dirty="0"/>
                  <a:t> </a:t>
                </a:r>
                <a:r>
                  <a:rPr lang="en-US" sz="1200" dirty="0" err="1"/>
                  <a:t>afterall</a:t>
                </a:r>
                <a:r>
                  <a:rPr lang="en-US" sz="1200" dirty="0"/>
                  <a:t>. We will discuss later on reasons why removing some initially good variables can actually improve a fit.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matrix </a:t>
                </a:r>
                <a:r>
                  <a:rPr lang="en-US" sz="1200" b="1" i="0" dirty="0">
                    <a:latin typeface="Cambria Math" panose="02040503050406030204" pitchFamily="18" charset="0"/>
                  </a:rPr>
                  <a:t>𝑯</a:t>
                </a:r>
                <a:r>
                  <a:rPr lang="en-US" sz="1200" dirty="0"/>
                  <a:t> occurs repeatedly in regression analysis. The elements of </a:t>
                </a:r>
                <a:r>
                  <a:rPr lang="en-US" sz="1200" b="1" i="0" dirty="0">
                    <a:latin typeface="Cambria Math" panose="02040503050406030204" pitchFamily="18" charset="0"/>
                  </a:rPr>
                  <a:t>𝑯</a:t>
                </a:r>
                <a:r>
                  <a:rPr lang="en-US" sz="1200" dirty="0"/>
                  <a:t> are shown by </a:t>
                </a:r>
                <a:r>
                  <a:rPr lang="en-US" sz="1200" b="0" i="0" dirty="0">
                    <a:latin typeface="Cambria Math" panose="02040503050406030204" pitchFamily="18" charset="0"/>
                  </a:rPr>
                  <a:t>ℎ_𝑖𝑗</a:t>
                </a:r>
                <a:r>
                  <a:rPr lang="en-US" sz="1200" dirty="0"/>
                  <a:t>, in a matrix formation,</a:t>
                </a:r>
                <a:r>
                  <a:rPr lang="en-US" sz="1200" baseline="0" dirty="0"/>
                  <a:t> the matrix is n by n, where n is the number of </a:t>
                </a:r>
                <a:r>
                  <a:rPr lang="en-US" sz="1200" baseline="0" dirty="0" err="1"/>
                  <a:t>observatios</a:t>
                </a:r>
                <a:r>
                  <a:rPr lang="en-US" sz="1200" baseline="0" dirty="0"/>
                  <a:t>.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4156135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discuss more techniques for residual analysis </a:t>
            </a:r>
          </a:p>
        </p:txBody>
      </p:sp>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1855102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14:m>
                  <m:oMath xmlns:m="http://schemas.openxmlformats.org/officeDocument/2006/math">
                    <m:r>
                      <a:rPr lang="en-US" sz="1200" b="0" i="1" smtClean="0">
                        <a:latin typeface="Cambria Math" panose="02040503050406030204" pitchFamily="18" charset="0"/>
                      </a:rPr>
                      <m:t>𝑌</m:t>
                    </m:r>
                  </m:oMath>
                </a14:m>
                <a:r>
                  <a:rPr lang="en-US" sz="1200" dirty="0"/>
                  <a:t> which are detected as usual in a single sample, observations out of the overall pattern.</a:t>
                </a:r>
                <a:r>
                  <a:rPr lang="en-US" sz="1200" baseline="0" dirty="0"/>
                  <a:t> They can be o</a:t>
                </a:r>
                <a:r>
                  <a:rPr lang="en-US" sz="1200" dirty="0"/>
                  <a:t>utliers in </a:t>
                </a:r>
                <a14:m>
                  <m:oMath xmlns:m="http://schemas.openxmlformats.org/officeDocument/2006/math">
                    <m:r>
                      <a:rPr lang="en-US" sz="1200" b="0" i="1" smtClean="0">
                        <a:latin typeface="Cambria Math" panose="02040503050406030204" pitchFamily="18" charset="0"/>
                      </a:rPr>
                      <m:t>𝑋</m:t>
                    </m:r>
                  </m:oMath>
                </a14:m>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14:m>
                  <m:oMath xmlns:m="http://schemas.openxmlformats.org/officeDocument/2006/math">
                    <m:r>
                      <a:rPr lang="en-US" sz="1200" b="0" i="1" smtClean="0">
                        <a:latin typeface="Cambria Math" panose="02040503050406030204" pitchFamily="18" charset="0"/>
                      </a:rPr>
                      <m:t>𝑌</m:t>
                    </m:r>
                  </m:oMath>
                </a14:m>
                <a:r>
                  <a:rPr lang="en-US" sz="1200" dirty="0"/>
                  <a:t> for a given </a:t>
                </a:r>
                <a14:m>
                  <m:oMath xmlns:m="http://schemas.openxmlformats.org/officeDocument/2006/math">
                    <m:r>
                      <a:rPr lang="en-US" sz="1200" b="0" i="1" smtClean="0">
                        <a:latin typeface="Cambria Math" panose="02040503050406030204" pitchFamily="18" charset="0"/>
                      </a:rPr>
                      <m:t>𝑋</m:t>
                    </m:r>
                  </m:oMath>
                </a14:m>
                <a:r>
                  <a:rPr lang="en-US" sz="1200" dirty="0"/>
                  <a:t>.</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19</a:t>
            </a:fld>
            <a:endParaRPr lang="en-US"/>
          </a:p>
        </p:txBody>
      </p:sp>
    </p:spTree>
    <p:extLst>
      <p:ext uri="{BB962C8B-B14F-4D97-AF65-F5344CB8AC3E}">
        <p14:creationId xmlns:p14="http://schemas.microsoft.com/office/powerpoint/2010/main" val="140105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multiple linear regression, we have more than one independent variable in the model, all of which are controlled variables. The dependent variable is still one continuous variable. We are trying to estimate a linear relationship between the one dependent and many independent variables, and we do that using matrix algebra. </a:t>
            </a:r>
          </a:p>
        </p:txBody>
      </p:sp>
      <p:sp>
        <p:nvSpPr>
          <p:cNvPr id="4" name="Slide Number Placeholder 3"/>
          <p:cNvSpPr>
            <a:spLocks noGrp="1"/>
          </p:cNvSpPr>
          <p:nvPr>
            <p:ph type="sldNum" sz="quarter" idx="10"/>
          </p:nvPr>
        </p:nvSpPr>
        <p:spPr/>
        <p:txBody>
          <a:bodyPr/>
          <a:lstStyle/>
          <a:p>
            <a:fld id="{AB49C82B-4FE9-4026-A671-F42D8142A0B4}" type="slidenum">
              <a:rPr lang="en-US" smtClean="0"/>
              <a:t>2</a:t>
            </a:fld>
            <a:endParaRPr lang="en-US"/>
          </a:p>
        </p:txBody>
      </p:sp>
    </p:spTree>
    <p:extLst>
      <p:ext uri="{BB962C8B-B14F-4D97-AF65-F5344CB8AC3E}">
        <p14:creationId xmlns:p14="http://schemas.microsoft.com/office/powerpoint/2010/main" val="217238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Frist let’s go over the hat matrix which plays an important role in regression analysis. This matrix </a:t>
                </a:r>
                <a14:m>
                  <m:oMath xmlns:m="http://schemas.openxmlformats.org/officeDocument/2006/math">
                    <m:r>
                      <a:rPr lang="en-US" sz="1200" b="1" i="1" dirty="0" smtClean="0">
                        <a:latin typeface="Cambria Math" panose="02040503050406030204" pitchFamily="18" charset="0"/>
                      </a:rPr>
                      <m:t>𝑯</m:t>
                    </m:r>
                  </m:oMath>
                </a14:m>
                <a:r>
                  <a:rPr lang="en-US" sz="1200" dirty="0"/>
                  <a:t> occurs repeatedly in regression. The elements of </a:t>
                </a:r>
                <a14:m>
                  <m:oMath xmlns:m="http://schemas.openxmlformats.org/officeDocument/2006/math">
                    <m:r>
                      <a:rPr lang="en-US" sz="1200" b="1" i="1" dirty="0" smtClean="0">
                        <a:latin typeface="Cambria Math" panose="02040503050406030204" pitchFamily="18" charset="0"/>
                      </a:rPr>
                      <m:t>𝑯</m:t>
                    </m:r>
                  </m:oMath>
                </a14:m>
                <a:r>
                  <a:rPr lang="en-US" sz="1200" dirty="0"/>
                  <a:t> are shown by </a:t>
                </a: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h</m:t>
                        </m:r>
                      </m:e>
                      <m:sub>
                        <m:r>
                          <a:rPr lang="en-US" sz="1200" b="0" i="1" dirty="0" smtClean="0">
                            <a:latin typeface="Cambria Math" panose="02040503050406030204" pitchFamily="18" charset="0"/>
                          </a:rPr>
                          <m:t>𝑖𝑗</m:t>
                        </m:r>
                      </m:sub>
                    </m:sSub>
                  </m:oMath>
                </a14:m>
                <a:r>
                  <a:rPr lang="en-US" sz="1200" dirty="0"/>
                  <a:t>, in a matrix formation,</a:t>
                </a:r>
                <a:r>
                  <a:rPr lang="en-US" sz="1200" baseline="0" dirty="0"/>
                  <a:t> the matrix is n by n, where n is the number of observations. This matrix </a:t>
                </a:r>
                <a:r>
                  <a:rPr lang="en-US" sz="1200" dirty="0"/>
                  <a:t>is usually called the “hat matrix” because </a:t>
                </a:r>
                <a14:m>
                  <m:oMath xmlns:m="http://schemas.openxmlformats.org/officeDocument/2006/math">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𝒀</m:t>
                        </m:r>
                      </m:e>
                    </m:acc>
                    <m:r>
                      <a:rPr lang="en-US" sz="1200" b="1" i="1" smtClean="0">
                        <a:latin typeface="Cambria Math" panose="02040503050406030204" pitchFamily="18" charset="0"/>
                      </a:rPr>
                      <m:t>=</m:t>
                    </m:r>
                    <m:r>
                      <a:rPr lang="en-US" sz="1200" b="1" i="1" smtClean="0">
                        <a:latin typeface="Cambria Math" panose="02040503050406030204" pitchFamily="18" charset="0"/>
                      </a:rPr>
                      <m:t>𝑯𝒀</m:t>
                    </m:r>
                  </m:oMath>
                </a14:m>
                <a:r>
                  <a:rPr lang="en-US" sz="1200" b="0" dirty="0"/>
                  <a:t>, </a:t>
                </a:r>
                <a:r>
                  <a:rPr lang="en-US" sz="1200" dirty="0"/>
                  <a:t>that is, the matrix that converts </a:t>
                </a:r>
                <a14:m>
                  <m:oMath xmlns:m="http://schemas.openxmlformats.org/officeDocument/2006/math">
                    <m:r>
                      <a:rPr lang="en-US" sz="1200" i="1" dirty="0" smtClean="0">
                        <a:latin typeface="Cambria Math" panose="02040503050406030204" pitchFamily="18" charset="0"/>
                      </a:rPr>
                      <m:t>𝑌</m:t>
                    </m:r>
                  </m:oMath>
                </a14:m>
                <a:r>
                  <a:rPr lang="en-US" sz="1200" dirty="0"/>
                  <a:t>'s into </a:t>
                </a:r>
                <a14:m>
                  <m:oMath xmlns:m="http://schemas.openxmlformats.org/officeDocument/2006/math">
                    <m:acc>
                      <m:accPr>
                        <m:chr m:val="̂"/>
                        <m:ctrlPr>
                          <a:rPr lang="en-US" sz="1200" i="1">
                            <a:latin typeface="Cambria Math" panose="02040503050406030204" pitchFamily="18" charset="0"/>
                          </a:rPr>
                        </m:ctrlPr>
                      </m:accPr>
                      <m:e>
                        <m:r>
                          <a:rPr lang="en-US" sz="1200" b="0" i="1">
                            <a:latin typeface="Cambria Math" panose="02040503050406030204" pitchFamily="18" charset="0"/>
                          </a:rPr>
                          <m:t>𝑌</m:t>
                        </m:r>
                      </m:e>
                    </m:acc>
                  </m:oMath>
                </a14:m>
                <a:r>
                  <a:rPr lang="en-US" sz="1200" dirty="0"/>
                  <a:t>'s. </a:t>
                </a: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It is defined as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𝑿</m:t>
                        </m:r>
                        <m:d>
                          <m:dPr>
                            <m:ctrlPr>
                              <a:rPr lang="en-US" sz="1200" b="1" i="1">
                                <a:latin typeface="Cambria Math" panose="02040503050406030204" pitchFamily="18" charset="0"/>
                              </a:rPr>
                            </m:ctrlPr>
                          </m:dPr>
                          <m:e>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𝑿</m:t>
                            </m:r>
                          </m:e>
                        </m:d>
                      </m:e>
                      <m:sup>
                        <m:r>
                          <a:rPr lang="en-US" sz="1200" i="1">
                            <a:latin typeface="Cambria Math" panose="02040503050406030204" pitchFamily="18" charset="0"/>
                          </a:rPr>
                          <m:t>−1</m:t>
                        </m:r>
                      </m:sup>
                    </m:sSup>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oMath>
                </a14:m>
                <a:r>
                  <a:rPr lang="en-US" sz="1200" dirty="0"/>
                  <a:t>, it’s a symmetric, idempotent matrix, </a:t>
                </a:r>
                <a14:m>
                  <m:oMath xmlns:m="http://schemas.openxmlformats.org/officeDocument/2006/math">
                    <m:r>
                      <a:rPr lang="en-US" sz="1200" b="1" i="1" smtClean="0">
                        <a:latin typeface="Cambria Math" panose="02040503050406030204" pitchFamily="18" charset="0"/>
                      </a:rPr>
                      <m:t>𝑰</m:t>
                    </m:r>
                    <m:r>
                      <a:rPr lang="en-US" sz="1200" b="1" i="1" smtClean="0">
                        <a:latin typeface="Cambria Math" panose="02040503050406030204" pitchFamily="18" charset="0"/>
                      </a:rPr>
                      <m:t>−</m:t>
                    </m:r>
                    <m:r>
                      <a:rPr lang="en-US" sz="1200" b="1" i="1">
                        <a:latin typeface="Cambria Math" panose="02040503050406030204" pitchFamily="18" charset="0"/>
                      </a:rPr>
                      <m:t>𝑯</m:t>
                    </m:r>
                  </m:oMath>
                </a14:m>
                <a:r>
                  <a:rPr lang="en-US" sz="1200" dirty="0"/>
                  <a:t> is also idempotent, summation of values in every row and every column of this matrix is equal to 1, the main diagonal components of the matrix</a:t>
                </a:r>
                <a:r>
                  <a:rPr lang="en-US" sz="1200" baseline="0" dirty="0"/>
                  <a:t> are positive and add up to p, which is the rank of the matrix.</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matrix </a:t>
                </a:r>
                <a:r>
                  <a:rPr lang="en-US" sz="1200" b="1" i="0" dirty="0">
                    <a:latin typeface="Cambria Math" panose="02040503050406030204" pitchFamily="18" charset="0"/>
                  </a:rPr>
                  <a:t>𝑯</a:t>
                </a:r>
                <a:r>
                  <a:rPr lang="en-US" sz="1200" dirty="0"/>
                  <a:t> occurs repeatedly in regression analysis. The elements of </a:t>
                </a:r>
                <a:r>
                  <a:rPr lang="en-US" sz="1200" b="1" i="0" dirty="0">
                    <a:latin typeface="Cambria Math" panose="02040503050406030204" pitchFamily="18" charset="0"/>
                  </a:rPr>
                  <a:t>𝑯</a:t>
                </a:r>
                <a:r>
                  <a:rPr lang="en-US" sz="1200" dirty="0"/>
                  <a:t> are shown by </a:t>
                </a:r>
                <a:r>
                  <a:rPr lang="en-US" sz="1200" b="0" i="0" dirty="0">
                    <a:latin typeface="Cambria Math" panose="02040503050406030204" pitchFamily="18" charset="0"/>
                  </a:rPr>
                  <a:t>ℎ_𝑖𝑗</a:t>
                </a:r>
                <a:r>
                  <a:rPr lang="en-US" sz="1200" dirty="0"/>
                  <a:t>, in a matrix formation,</a:t>
                </a:r>
                <a:r>
                  <a:rPr lang="en-US" sz="1200" baseline="0" dirty="0"/>
                  <a:t> the matrix is n by n, where n is the number of </a:t>
                </a:r>
                <a:r>
                  <a:rPr lang="en-US" sz="1200" baseline="0" dirty="0" err="1"/>
                  <a:t>observatios</a:t>
                </a:r>
                <a:r>
                  <a:rPr lang="en-US" sz="1200" baseline="0" dirty="0"/>
                  <a:t>.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20</a:t>
            </a:fld>
            <a:endParaRPr lang="en-US"/>
          </a:p>
        </p:txBody>
      </p:sp>
    </p:spTree>
    <p:extLst>
      <p:ext uri="{BB962C8B-B14F-4D97-AF65-F5344CB8AC3E}">
        <p14:creationId xmlns:p14="http://schemas.microsoft.com/office/powerpoint/2010/main" val="322769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Residuals are used in a number of ways to detect regression outliers. Internally studentized residuals can be computed using this expression</a:t>
                </a:r>
                <a:r>
                  <a:rPr lang="en-US" sz="1200" b="0" i="0" u="none" strike="noStrike" kern="1200" baseline="0" dirty="0">
                    <a:solidFill>
                      <a:schemeClr val="tx1"/>
                    </a:solidFill>
                    <a:latin typeface="+mn-lt"/>
                    <a:ea typeface="+mn-ea"/>
                    <a:cs typeface="+mn-cs"/>
                  </a:rPr>
                  <a:t>, that is, by dividing each residual by its standard error. The standard error for the </a:t>
                </a:r>
                <a:r>
                  <a:rPr lang="en-US" sz="1200" b="0" i="0" u="none" strike="noStrike" kern="1200" baseline="0" dirty="0" err="1">
                    <a:solidFill>
                      <a:schemeClr val="tx1"/>
                    </a:solidFill>
                    <a:latin typeface="+mn-lt"/>
                    <a:ea typeface="+mn-ea"/>
                    <a:cs typeface="+mn-cs"/>
                  </a:rPr>
                  <a:t>i-th</a:t>
                </a:r>
                <a:r>
                  <a:rPr lang="en-US" sz="1200" b="0" i="0" u="none" strike="noStrike" kern="1200" baseline="0" dirty="0">
                    <a:solidFill>
                      <a:schemeClr val="tx1"/>
                    </a:solidFill>
                    <a:latin typeface="+mn-lt"/>
                    <a:ea typeface="+mn-ea"/>
                    <a:cs typeface="+mn-cs"/>
                  </a:rPr>
                  <a:t> observation can be find by looking at the </a:t>
                </a:r>
                <a:r>
                  <a:rPr lang="en-US" sz="1200" b="0" i="0" u="none" strike="noStrike" kern="1200" baseline="0" dirty="0" err="1">
                    <a:solidFill>
                      <a:schemeClr val="tx1"/>
                    </a:solidFill>
                    <a:latin typeface="+mn-lt"/>
                    <a:ea typeface="+mn-ea"/>
                    <a:cs typeface="+mn-cs"/>
                  </a:rPr>
                  <a:t>i-th</a:t>
                </a:r>
                <a:r>
                  <a:rPr lang="en-US" sz="1200" b="0" i="0" u="none" strike="noStrike" kern="1200" baseline="0" dirty="0">
                    <a:solidFill>
                      <a:schemeClr val="tx1"/>
                    </a:solidFill>
                    <a:latin typeface="+mn-lt"/>
                    <a:ea typeface="+mn-ea"/>
                    <a:cs typeface="+mn-cs"/>
                  </a:rPr>
                  <a:t> diagonal component of matrix </a:t>
                </a:r>
                <a14:m>
                  <m:oMath xmlns:m="http://schemas.openxmlformats.org/officeDocument/2006/math">
                    <m:d>
                      <m:dPr>
                        <m:ctrlPr>
                          <a:rPr lang="en-US" sz="1200" b="0" i="1" smtClean="0">
                            <a:latin typeface="Cambria Math" panose="02040503050406030204" pitchFamily="18" charset="0"/>
                          </a:rPr>
                        </m:ctrlPr>
                      </m:dPr>
                      <m:e>
                        <m:r>
                          <a:rPr lang="en-US" sz="1200" b="1" i="1" smtClean="0">
                            <a:latin typeface="Cambria Math" panose="02040503050406030204" pitchFamily="18" charset="0"/>
                          </a:rPr>
                          <m:t>𝑰</m:t>
                        </m:r>
                        <m:r>
                          <a:rPr lang="en-US" sz="1200" b="1" i="1" smtClean="0">
                            <a:latin typeface="Cambria Math" panose="02040503050406030204" pitchFamily="18" charset="0"/>
                          </a:rPr>
                          <m:t>−</m:t>
                        </m:r>
                        <m:r>
                          <a:rPr lang="en-US" sz="1200" b="1" i="1" smtClean="0">
                            <a:latin typeface="Cambria Math" panose="02040503050406030204" pitchFamily="18" charset="0"/>
                          </a:rPr>
                          <m:t>𝑯</m:t>
                        </m:r>
                      </m:e>
                    </m:d>
                  </m:oMath>
                </a14:m>
                <a:r>
                  <a:rPr lang="en-US" sz="1200" b="0" i="0" u="none" strike="noStrike" kern="1200" baseline="0" dirty="0">
                    <a:solidFill>
                      <a:schemeClr val="tx1"/>
                    </a:solidFill>
                    <a:latin typeface="+mn-lt"/>
                    <a:ea typeface="+mn-ea"/>
                    <a:cs typeface="+mn-cs"/>
                  </a:rPr>
                  <a:t> and multiplying that by RMSE.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𝑖</m:t>
                        </m:r>
                      </m:sub>
                    </m:sSub>
                    <m:r>
                      <a:rPr lang="en-US" sz="1200" i="1">
                        <a:latin typeface="Cambria Math" panose="02040503050406030204" pitchFamily="18" charset="0"/>
                      </a:rPr>
                      <m:t> </m:t>
                    </m:r>
                  </m:oMath>
                </a14:m>
                <a:r>
                  <a:rPr lang="en-US" sz="1200" dirty="0"/>
                  <a:t>have zero mean and approximately equal variance when the model is appropriate. </a:t>
                </a:r>
                <a:r>
                  <a:rPr lang="en-US" sz="1200" b="0" dirty="0"/>
                  <a:t>Any observation in which </a:t>
                </a:r>
                <a14:m>
                  <m:oMath xmlns:m="http://schemas.openxmlformats.org/officeDocument/2006/math">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𝑖</m:t>
                            </m:r>
                          </m:sub>
                        </m:sSub>
                      </m:e>
                    </m:d>
                    <m:r>
                      <a:rPr lang="en-US" sz="1200" b="0" i="1" smtClean="0">
                        <a:latin typeface="Cambria Math" panose="02040503050406030204" pitchFamily="18" charset="0"/>
                      </a:rPr>
                      <m:t>&gt;</m:t>
                    </m:r>
                    <m:rad>
                      <m:radPr>
                        <m:degHide m:val="on"/>
                        <m:ctrlPr>
                          <a:rPr lang="en-US" sz="1200" b="0" i="1" smtClean="0">
                            <a:latin typeface="Cambria Math" panose="02040503050406030204" pitchFamily="18" charset="0"/>
                          </a:rPr>
                        </m:ctrlPr>
                      </m:radPr>
                      <m:deg/>
                      <m:e>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𝑝</m:t>
                        </m:r>
                      </m:e>
                    </m:rad>
                  </m:oMath>
                </a14:m>
                <a:r>
                  <a:rPr lang="en-US" sz="1200" dirty="0"/>
                  <a:t>, triggers an outlier. Outliers will inflate MSE</a:t>
                </a:r>
                <a:r>
                  <a:rPr lang="en-US" sz="1200" baseline="0" dirty="0"/>
                  <a:t> and cause wider prediction intervals. </a:t>
                </a: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dirty="0"/>
                  <a:t>Externally studentized residuals are computed using </a:t>
                </a:r>
                <a:r>
                  <a:rPr lang="en-US" sz="1200" dirty="0" err="1"/>
                  <a:t>ti</a:t>
                </a:r>
                <a:r>
                  <a:rPr lang="en-US" sz="1200" dirty="0"/>
                  <a:t>, which is the same thing as </a:t>
                </a:r>
                <a:r>
                  <a:rPr lang="en-US" sz="1200" dirty="0" err="1"/>
                  <a:t>si</a:t>
                </a:r>
                <a:r>
                  <a:rPr lang="en-US" sz="1200" dirty="0"/>
                  <a:t> BUT MSE is computed after removing the </a:t>
                </a:r>
                <a:r>
                  <a:rPr lang="en-US" sz="1200" dirty="0" err="1"/>
                  <a:t>i-th</a:t>
                </a:r>
                <a:r>
                  <a:rPr lang="en-US" sz="1200" dirty="0"/>
                  <a:t> observation. </a:t>
                </a:r>
                <a:r>
                  <a:rPr lang="en-US" sz="1200" b="0" i="0" u="none" strike="noStrike" kern="1200" baseline="0" dirty="0">
                    <a:solidFill>
                      <a:schemeClr val="tx1"/>
                    </a:solidFill>
                    <a:latin typeface="+mn-lt"/>
                    <a:ea typeface="+mn-ea"/>
                    <a:cs typeface="+mn-cs"/>
                  </a:rPr>
                  <a:t>The </a:t>
                </a:r>
                <a:r>
                  <a:rPr lang="en-US" sz="1200" b="0" i="1" u="none" strike="noStrike" kern="1200" baseline="0" dirty="0" err="1">
                    <a:solidFill>
                      <a:schemeClr val="tx1"/>
                    </a:solidFill>
                    <a:latin typeface="+mn-lt"/>
                    <a:ea typeface="+mn-ea"/>
                    <a:cs typeface="+mn-cs"/>
                  </a:rPr>
                  <a:t>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follow a </a:t>
                </a:r>
                <a:r>
                  <a:rPr lang="en-US" sz="1200" b="0" i="1" u="none" strike="noStrike" kern="1200" baseline="0" dirty="0">
                    <a:solidFill>
                      <a:schemeClr val="tx1"/>
                    </a:solidFill>
                    <a:latin typeface="+mn-lt"/>
                    <a:ea typeface="+mn-ea"/>
                    <a:cs typeface="+mn-cs"/>
                  </a:rPr>
                  <a:t>t(n</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-1) distribution under the usual normality of errors assumption. Therefore, we t</a:t>
                </a:r>
                <a:r>
                  <a:rPr lang="en-US" sz="1200" dirty="0"/>
                  <a:t>est a single outlier by comparing its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𝑖</m:t>
                        </m:r>
                      </m:sub>
                    </m:sSub>
                  </m:oMath>
                </a14:m>
                <a:r>
                  <a:rPr lang="en-US" sz="1200" dirty="0"/>
                  <a:t> to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−1</m:t>
                        </m:r>
                      </m:sub>
                    </m:sSub>
                  </m:oMath>
                </a14:m>
                <a:r>
                  <a:rPr lang="en-US" sz="1200" dirty="0"/>
                  <a:t> critical value. We use Bonferroni multiple comparison procedure by comparing multiple </a:t>
                </a:r>
                <a14:m>
                  <m:oMath xmlns:m="http://schemas.openxmlformats.org/officeDocument/2006/math">
                    <m:d>
                      <m:dPr>
                        <m:begChr m:val="|"/>
                        <m:endChr m:val="|"/>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𝑖</m:t>
                            </m:r>
                          </m:sub>
                        </m:sSub>
                      </m:e>
                    </m:d>
                  </m:oMath>
                </a14:m>
                <a:r>
                  <a:rPr lang="en-US" sz="1200" dirty="0"/>
                  <a:t> to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𝑛</m:t>
                        </m:r>
                        <m:r>
                          <a:rPr lang="en-US" sz="1200" i="1">
                            <a:latin typeface="Cambria Math" panose="02040503050406030204" pitchFamily="18" charset="0"/>
                          </a:rPr>
                          <m:t>−</m:t>
                        </m:r>
                        <m:r>
                          <a:rPr lang="en-US" sz="1200" i="1">
                            <a:latin typeface="Cambria Math" panose="02040503050406030204" pitchFamily="18" charset="0"/>
                          </a:rPr>
                          <m:t>𝑝</m:t>
                        </m:r>
                        <m:r>
                          <a:rPr lang="en-US" sz="1200" i="1">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𝑛</m:t>
                        </m:r>
                      </m:sub>
                    </m:sSub>
                  </m:oMath>
                </a14:m>
                <a:r>
                  <a:rPr lang="en-US" sz="1200" dirty="0"/>
                  <a:t> which is a very conservative test to detect multiple outliers.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graph here shows plot of </a:t>
                </a:r>
                <a:r>
                  <a:rPr lang="en-US" sz="1200" dirty="0"/>
                  <a:t>Externally studentized residuals for body fat dataset, and you can see that all observations are within the regular t and Bonferroni t confidence bounds.</a:t>
                </a:r>
                <a:endParaRPr lang="en-US" sz="1200" b="0"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Residuals are used in a number of ways to detect regression outliers. Internally studentized residuals can be computed using this expression</a:t>
                </a:r>
                <a:r>
                  <a:rPr lang="en-US" sz="1200" b="0" i="0" u="none" strike="noStrike" kern="1200" baseline="0" dirty="0">
                    <a:solidFill>
                      <a:schemeClr val="tx1"/>
                    </a:solidFill>
                    <a:latin typeface="+mn-lt"/>
                    <a:ea typeface="+mn-ea"/>
                    <a:cs typeface="+mn-cs"/>
                  </a:rPr>
                  <a:t>, that is, by dividing each residual by its standard error. The standard error for the </a:t>
                </a:r>
                <a:r>
                  <a:rPr lang="en-US" sz="1200" b="0" i="0" u="none" strike="noStrike" kern="1200" baseline="0" dirty="0" err="1">
                    <a:solidFill>
                      <a:schemeClr val="tx1"/>
                    </a:solidFill>
                    <a:latin typeface="+mn-lt"/>
                    <a:ea typeface="+mn-ea"/>
                    <a:cs typeface="+mn-cs"/>
                  </a:rPr>
                  <a:t>i-th</a:t>
                </a:r>
                <a:r>
                  <a:rPr lang="en-US" sz="1200" b="0" i="0" u="none" strike="noStrike" kern="1200" baseline="0" dirty="0">
                    <a:solidFill>
                      <a:schemeClr val="tx1"/>
                    </a:solidFill>
                    <a:latin typeface="+mn-lt"/>
                    <a:ea typeface="+mn-ea"/>
                    <a:cs typeface="+mn-cs"/>
                  </a:rPr>
                  <a:t> observation can be find by looking at the </a:t>
                </a:r>
                <a:r>
                  <a:rPr lang="en-US" sz="1200" b="0" i="0" u="none" strike="noStrike" kern="1200" baseline="0" dirty="0" err="1">
                    <a:solidFill>
                      <a:schemeClr val="tx1"/>
                    </a:solidFill>
                    <a:latin typeface="+mn-lt"/>
                    <a:ea typeface="+mn-ea"/>
                    <a:cs typeface="+mn-cs"/>
                  </a:rPr>
                  <a:t>i-th</a:t>
                </a:r>
                <a:r>
                  <a:rPr lang="en-US" sz="1200" b="0" i="0" u="none" strike="noStrike" kern="1200" baseline="0" dirty="0">
                    <a:solidFill>
                      <a:schemeClr val="tx1"/>
                    </a:solidFill>
                    <a:latin typeface="+mn-lt"/>
                    <a:ea typeface="+mn-ea"/>
                    <a:cs typeface="+mn-cs"/>
                  </a:rPr>
                  <a:t> diagonal component of matrix </a:t>
                </a:r>
                <a:r>
                  <a:rPr lang="en-US" sz="1200" b="0" i="0">
                    <a:latin typeface="Cambria Math" panose="02040503050406030204" pitchFamily="18" charset="0"/>
                  </a:rPr>
                  <a:t>(</a:t>
                </a:r>
                <a:r>
                  <a:rPr lang="en-US" sz="1200" b="1" i="0">
                    <a:latin typeface="Cambria Math" panose="02040503050406030204" pitchFamily="18" charset="0"/>
                  </a:rPr>
                  <a:t>𝑰−𝑯</a:t>
                </a:r>
                <a:r>
                  <a:rPr lang="en-US" sz="1200" b="0" i="0">
                    <a:latin typeface="Cambria Math" panose="02040503050406030204" pitchFamily="18" charset="0"/>
                  </a:rPr>
                  <a:t>)</a:t>
                </a:r>
                <a:r>
                  <a:rPr lang="en-US" sz="1200" b="0" i="0" u="none" strike="noStrike" kern="1200" baseline="0" dirty="0">
                    <a:solidFill>
                      <a:schemeClr val="tx1"/>
                    </a:solidFill>
                    <a:latin typeface="+mn-lt"/>
                    <a:ea typeface="+mn-ea"/>
                    <a:cs typeface="+mn-cs"/>
                  </a:rPr>
                  <a:t> and multiplying that by RMSE.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𝑠_𝑖  </a:t>
                </a:r>
                <a:r>
                  <a:rPr lang="en-US" sz="1200" dirty="0"/>
                  <a:t>have zero mean and approximately equal variance when the model is appropriate. </a:t>
                </a:r>
                <a:r>
                  <a:rPr lang="en-US" sz="1200" b="0" dirty="0"/>
                  <a:t>Any observation in which </a:t>
                </a:r>
                <a:r>
                  <a:rPr lang="en-US" sz="1200" b="0" i="0">
                    <a:latin typeface="Cambria Math" panose="02040503050406030204" pitchFamily="18" charset="0"/>
                  </a:rPr>
                  <a:t>|𝑠_𝑖 |&gt;√(𝑛−𝑝)</a:t>
                </a:r>
                <a:r>
                  <a:rPr lang="en-US" sz="1200" dirty="0"/>
                  <a:t>, triggers an outlier. Outliers will inflate MSE</a:t>
                </a:r>
                <a:r>
                  <a:rPr lang="en-US" sz="1200" baseline="0" dirty="0"/>
                  <a:t> and cause wider prediction intervals. </a:t>
                </a: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dirty="0"/>
                  <a:t>Externally studentized residuals are computed using </a:t>
                </a:r>
                <a:r>
                  <a:rPr lang="en-US" sz="1200" dirty="0" err="1"/>
                  <a:t>ti</a:t>
                </a:r>
                <a:r>
                  <a:rPr lang="en-US" sz="1200" dirty="0"/>
                  <a:t>, which is the same thing as </a:t>
                </a:r>
                <a:r>
                  <a:rPr lang="en-US" sz="1200" dirty="0" err="1"/>
                  <a:t>si</a:t>
                </a:r>
                <a:r>
                  <a:rPr lang="en-US" sz="1200" dirty="0"/>
                  <a:t> BUT MSE is computed after removing the </a:t>
                </a:r>
                <a:r>
                  <a:rPr lang="en-US" sz="1200" dirty="0" err="1"/>
                  <a:t>i-th</a:t>
                </a:r>
                <a:r>
                  <a:rPr lang="en-US" sz="1200" dirty="0"/>
                  <a:t> observation. </a:t>
                </a:r>
                <a:r>
                  <a:rPr lang="en-US" sz="1200" b="0" i="0" u="none" strike="noStrike" kern="1200" baseline="0" dirty="0">
                    <a:solidFill>
                      <a:schemeClr val="tx1"/>
                    </a:solidFill>
                    <a:latin typeface="+mn-lt"/>
                    <a:ea typeface="+mn-ea"/>
                    <a:cs typeface="+mn-cs"/>
                  </a:rPr>
                  <a:t>The </a:t>
                </a:r>
                <a:r>
                  <a:rPr lang="en-US" sz="1200" b="0" i="1" u="none" strike="noStrike" kern="1200" baseline="0" dirty="0" err="1">
                    <a:solidFill>
                      <a:schemeClr val="tx1"/>
                    </a:solidFill>
                    <a:latin typeface="+mn-lt"/>
                    <a:ea typeface="+mn-ea"/>
                    <a:cs typeface="+mn-cs"/>
                  </a:rPr>
                  <a:t>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follow a </a:t>
                </a:r>
                <a:r>
                  <a:rPr lang="en-US" sz="1200" b="0" i="1" u="none" strike="noStrike" kern="1200" baseline="0" dirty="0">
                    <a:solidFill>
                      <a:schemeClr val="tx1"/>
                    </a:solidFill>
                    <a:latin typeface="+mn-lt"/>
                    <a:ea typeface="+mn-ea"/>
                    <a:cs typeface="+mn-cs"/>
                  </a:rPr>
                  <a:t>t(n</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-1) distribution under the usual normality of errors assumption. Therefore, we t</a:t>
                </a:r>
                <a:r>
                  <a:rPr lang="en-US" sz="1200" dirty="0"/>
                  <a:t>est a single outlier by comparing its </a:t>
                </a:r>
                <a:r>
                  <a:rPr lang="en-US" sz="1200" b="0" i="0">
                    <a:latin typeface="Cambria Math" panose="02040503050406030204" pitchFamily="18" charset="0"/>
                  </a:rPr>
                  <a:t>𝑡_𝑖</a:t>
                </a:r>
                <a:r>
                  <a:rPr lang="en-US" sz="1200" dirty="0"/>
                  <a:t> to </a:t>
                </a:r>
                <a:r>
                  <a:rPr lang="en-US" sz="1200" b="0" i="0">
                    <a:latin typeface="Cambria Math" panose="02040503050406030204" pitchFamily="18" charset="0"/>
                  </a:rPr>
                  <a:t>𝑡_(𝑛−𝑝−1)</a:t>
                </a:r>
                <a:r>
                  <a:rPr lang="en-US" sz="1200" dirty="0"/>
                  <a:t> critical value. We use Bonferroni multiple comparison procedure by comparing multiple </a:t>
                </a:r>
                <a:r>
                  <a:rPr lang="en-US" sz="1200" b="0" i="0">
                    <a:latin typeface="Cambria Math" panose="02040503050406030204" pitchFamily="18" charset="0"/>
                  </a:rPr>
                  <a:t>|</a:t>
                </a:r>
                <a:r>
                  <a:rPr lang="en-US" sz="1200" i="0">
                    <a:latin typeface="Cambria Math" panose="02040503050406030204" pitchFamily="18" charset="0"/>
                  </a:rPr>
                  <a:t>𝑡_𝑖 |</a:t>
                </a:r>
                <a:r>
                  <a:rPr lang="en-US" sz="1200" dirty="0"/>
                  <a:t> to </a:t>
                </a:r>
                <a:r>
                  <a:rPr lang="en-US" sz="1200" i="0">
                    <a:latin typeface="Cambria Math" panose="02040503050406030204" pitchFamily="18" charset="0"/>
                  </a:rPr>
                  <a:t>𝑡_(𝑛−𝑝−1,</a:t>
                </a:r>
                <a:r>
                  <a:rPr lang="en-US" sz="1200" b="0" i="0">
                    <a:latin typeface="Cambria Math" panose="02040503050406030204" pitchFamily="18" charset="0"/>
                    <a:ea typeface="Cambria Math" panose="02040503050406030204" pitchFamily="18" charset="0"/>
                  </a:rPr>
                  <a:t>𝛼/2𝑛)</a:t>
                </a:r>
                <a:r>
                  <a:rPr lang="en-US" sz="1200" dirty="0"/>
                  <a:t> which is a very conservative test to detect multiple outliers.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graph here shows plot of </a:t>
                </a:r>
                <a:r>
                  <a:rPr lang="en-US" sz="1200" dirty="0"/>
                  <a:t>Externally studentized residuals for body fat dataset, and you can see that all observations are within the regular t and Bonferroni t confidence bounds.</a:t>
                </a:r>
                <a:endParaRPr lang="en-US" sz="1200" b="0" i="0" u="none" strike="noStrike"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21</a:t>
            </a:fld>
            <a:endParaRPr lang="en-US"/>
          </a:p>
        </p:txBody>
      </p:sp>
    </p:spTree>
    <p:extLst>
      <p:ext uri="{BB962C8B-B14F-4D97-AF65-F5344CB8AC3E}">
        <p14:creationId xmlns:p14="http://schemas.microsoft.com/office/powerpoint/2010/main" val="3910464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The diagonal elements of </a:t>
                </a:r>
                <a14:m>
                  <m:oMath xmlns:m="http://schemas.openxmlformats.org/officeDocument/2006/math">
                    <m:r>
                      <a:rPr lang="en-US" sz="1200" b="1" i="1" dirty="0" smtClean="0">
                        <a:latin typeface="Cambria Math" panose="02040503050406030204" pitchFamily="18" charset="0"/>
                      </a:rPr>
                      <m:t>𝑯</m:t>
                    </m:r>
                  </m:oMath>
                </a14:m>
                <a:r>
                  <a:rPr lang="en-US" sz="1200" dirty="0"/>
                  <a:t> are often called the leverages, since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𝑖𝑖</m:t>
                        </m:r>
                      </m:sub>
                    </m:sSub>
                  </m:oMath>
                </a14:m>
                <a:r>
                  <a:rPr lang="en-US" sz="1200" baseline="0" dirty="0"/>
                  <a:t>, the </a:t>
                </a:r>
                <a:r>
                  <a:rPr lang="en-US" sz="1200" baseline="0" dirty="0" err="1"/>
                  <a:t>i-th</a:t>
                </a:r>
                <a:r>
                  <a:rPr lang="en-US" sz="1200" baseline="0" dirty="0"/>
                  <a:t> component in the diagonal of H, shows how heavily observation </a:t>
                </a:r>
                <a:r>
                  <a:rPr lang="en-US" sz="1200" baseline="0" dirty="0" err="1"/>
                  <a:t>i</a:t>
                </a:r>
                <a:r>
                  <a:rPr lang="en-US" sz="1200" baseline="0" dirty="0"/>
                  <a:t> contributes its prediction</a:t>
                </a:r>
                <a:r>
                  <a:rPr lang="en-US" sz="1200" dirty="0"/>
                  <a:t>. High-leverage points are outliers in the X-space but the converse is not necessarily true. </a:t>
                </a:r>
              </a:p>
              <a:p>
                <a:endParaRPr lang="en-US" sz="1200" dirty="0"/>
              </a:p>
              <a:p>
                <a:r>
                  <a:rPr lang="en-US" sz="1200" dirty="0"/>
                  <a:t>This is how they are applied, we use the bound </a:t>
                </a:r>
                <a14:m>
                  <m:oMath xmlns:m="http://schemas.openxmlformats.org/officeDocument/2006/math">
                    <m:r>
                      <a:rPr lang="en-US" sz="1200" b="0" i="1" smtClean="0">
                        <a:latin typeface="Cambria Math" panose="02040503050406030204" pitchFamily="18" charset="0"/>
                      </a:rPr>
                      <m:t>2</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𝑛</m:t>
                    </m:r>
                  </m:oMath>
                </a14:m>
                <a:r>
                  <a:rPr lang="en-US" sz="1200" dirty="0"/>
                  <a:t> as a guide to determine high-leverage cases, p here</a:t>
                </a:r>
                <a:r>
                  <a:rPr lang="en-US" sz="1200" baseline="0" dirty="0"/>
                  <a:t> is the number of parameters in the model including the intercept and n is the number of observations. So, we l</a:t>
                </a:r>
                <a:r>
                  <a:rPr lang="en-US" sz="1200" dirty="0"/>
                  <a:t>ook for high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𝑖𝑖</m:t>
                        </m:r>
                      </m:sub>
                    </m:sSub>
                  </m:oMath>
                </a14:m>
                <a:r>
                  <a:rPr lang="en-US" sz="1200" dirty="0"/>
                  <a:t> by examining the distribution of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𝑖𝑖</m:t>
                        </m:r>
                      </m:sub>
                    </m:sSub>
                  </m:oMath>
                </a14:m>
                <a:r>
                  <a:rPr lang="en-US" sz="1200" dirty="0"/>
                  <a:t> values across cases. We can</a:t>
                </a:r>
                <a:r>
                  <a:rPr lang="en-US" sz="1200" baseline="0" dirty="0"/>
                  <a:t> also e</a:t>
                </a:r>
                <a:r>
                  <a:rPr lang="en-US" sz="1200" dirty="0"/>
                  <a:t>xamine the scatterplot of</a:t>
                </a:r>
                <a:r>
                  <a:rPr lang="en-US" sz="1200" baseline="0" dirty="0"/>
                  <a:t> data </a:t>
                </a:r>
                <a:r>
                  <a:rPr lang="en-US" sz="1200" dirty="0"/>
                  <a:t>and find cases that are far from the cluster, as we did before. </a:t>
                </a:r>
              </a:p>
              <a:p>
                <a:endParaRPr lang="en-US" sz="1200" dirty="0"/>
              </a:p>
              <a:p>
                <a:r>
                  <a:rPr lang="en-US" sz="1200" dirty="0"/>
                  <a:t>The graph shows the leverage plot for Body Fat dataset with 20 observations. The cutoff point is </a:t>
                </a:r>
                <a14:m>
                  <m:oMath xmlns:m="http://schemas.openxmlformats.org/officeDocument/2006/math">
                    <m:r>
                      <a:rPr lang="en-US" sz="1200" i="1">
                        <a:latin typeface="Cambria Math" panose="02040503050406030204" pitchFamily="18" charset="0"/>
                      </a:rPr>
                      <m:t>2</m:t>
                    </m:r>
                    <m:r>
                      <a:rPr lang="en-US" sz="1200" i="1">
                        <a:latin typeface="Cambria Math" panose="02040503050406030204" pitchFamily="18" charset="0"/>
                      </a:rPr>
                      <m:t>𝑝</m:t>
                    </m:r>
                    <m:r>
                      <a:rPr lang="en-US" sz="1200" i="1">
                        <a:latin typeface="Cambria Math" panose="02040503050406030204" pitchFamily="18" charset="0"/>
                      </a:rPr>
                      <m:t>/</m:t>
                    </m:r>
                    <m:r>
                      <a:rPr lang="en-US" sz="1200" i="1">
                        <a:latin typeface="Cambria Math" panose="02040503050406030204" pitchFamily="18" charset="0"/>
                      </a:rPr>
                      <m:t>𝑛</m:t>
                    </m:r>
                    <m:r>
                      <a:rPr lang="en-US" sz="1200" b="0" i="1" smtClean="0">
                        <a:latin typeface="Cambria Math" panose="02040503050406030204" pitchFamily="18" charset="0"/>
                      </a:rPr>
                      <m:t>=2∗3/20=0.3</m:t>
                    </m:r>
                  </m:oMath>
                </a14:m>
                <a:r>
                  <a:rPr lang="en-US" sz="1200" dirty="0"/>
                  <a:t> and you can see that observation number 3 and 15 have high leverage. </a:t>
                </a:r>
              </a:p>
            </p:txBody>
          </p:sp>
        </mc:Choice>
        <mc:Fallback xmlns="">
          <p:sp>
            <p:nvSpPr>
              <p:cNvPr id="3" name="Notes Placeholder 2"/>
              <p:cNvSpPr>
                <a:spLocks noGrp="1"/>
              </p:cNvSpPr>
              <p:nvPr>
                <p:ph type="body" idx="1"/>
              </p:nvPr>
            </p:nvSpPr>
            <p:spPr/>
            <p:txBody>
              <a:bodyPr/>
              <a:lstStyle/>
              <a:p>
                <a:r>
                  <a:rPr lang="en-US" sz="1200" dirty="0"/>
                  <a:t>The diagonal elements of </a:t>
                </a:r>
                <a:r>
                  <a:rPr lang="en-US" sz="1200" b="1" i="0" dirty="0">
                    <a:latin typeface="Cambria Math" panose="02040503050406030204" pitchFamily="18" charset="0"/>
                  </a:rPr>
                  <a:t>𝑯</a:t>
                </a:r>
                <a:r>
                  <a:rPr lang="en-US" sz="1200" dirty="0"/>
                  <a:t> are often called the leverages, since </a:t>
                </a:r>
                <a:r>
                  <a:rPr lang="en-US" sz="1200" i="0">
                    <a:latin typeface="Cambria Math" panose="02040503050406030204" pitchFamily="18" charset="0"/>
                  </a:rPr>
                  <a:t>ℎ_𝑖𝑖</a:t>
                </a:r>
                <a:r>
                  <a:rPr lang="en-US" sz="1200" baseline="0" dirty="0"/>
                  <a:t>, the </a:t>
                </a:r>
                <a:r>
                  <a:rPr lang="en-US" sz="1200" baseline="0" dirty="0" err="1"/>
                  <a:t>i-th</a:t>
                </a:r>
                <a:r>
                  <a:rPr lang="en-US" sz="1200" baseline="0" dirty="0"/>
                  <a:t> component in the diagonal of H, shows how heavily observation </a:t>
                </a:r>
                <a:r>
                  <a:rPr lang="en-US" sz="1200" baseline="0" dirty="0" err="1"/>
                  <a:t>i</a:t>
                </a:r>
                <a:r>
                  <a:rPr lang="en-US" sz="1200" baseline="0" dirty="0"/>
                  <a:t> contributes its prediction</a:t>
                </a:r>
                <a:r>
                  <a:rPr lang="en-US" sz="1200" dirty="0"/>
                  <a:t>. High-leverage points are outliers in the X-space but the converse is not necessarily true. </a:t>
                </a:r>
              </a:p>
              <a:p>
                <a:endParaRPr lang="en-US" sz="1200" dirty="0"/>
              </a:p>
              <a:p>
                <a:r>
                  <a:rPr lang="en-US" sz="1200" dirty="0"/>
                  <a:t>This is how they are applied, we use the bound </a:t>
                </a:r>
                <a:r>
                  <a:rPr lang="en-US" sz="1200" b="0" i="0">
                    <a:latin typeface="Cambria Math" panose="02040503050406030204" pitchFamily="18" charset="0"/>
                  </a:rPr>
                  <a:t>2𝑝/𝑛</a:t>
                </a:r>
                <a:r>
                  <a:rPr lang="en-US" sz="1200" dirty="0"/>
                  <a:t> as a guide to determine high-leverage cases, p here</a:t>
                </a:r>
                <a:r>
                  <a:rPr lang="en-US" sz="1200" baseline="0" dirty="0"/>
                  <a:t> is the number of parameters in the model including the intercept and n is the number of observations. So, we l</a:t>
                </a:r>
                <a:r>
                  <a:rPr lang="en-US" sz="1200" dirty="0"/>
                  <a:t>ook for high </a:t>
                </a:r>
                <a:r>
                  <a:rPr lang="en-US" sz="1200" i="0">
                    <a:latin typeface="Cambria Math" panose="02040503050406030204" pitchFamily="18" charset="0"/>
                  </a:rPr>
                  <a:t>ℎ_𝑖𝑖</a:t>
                </a:r>
                <a:r>
                  <a:rPr lang="en-US" sz="1200" dirty="0"/>
                  <a:t> by examining the distribution of </a:t>
                </a:r>
                <a:r>
                  <a:rPr lang="en-US" sz="1200" i="0">
                    <a:latin typeface="Cambria Math" panose="02040503050406030204" pitchFamily="18" charset="0"/>
                  </a:rPr>
                  <a:t>ℎ_𝑖𝑖</a:t>
                </a:r>
                <a:r>
                  <a:rPr lang="en-US" sz="1200" dirty="0"/>
                  <a:t> values across cases. We can</a:t>
                </a:r>
                <a:r>
                  <a:rPr lang="en-US" sz="1200" baseline="0" dirty="0"/>
                  <a:t> also e</a:t>
                </a:r>
                <a:r>
                  <a:rPr lang="en-US" sz="1200" dirty="0"/>
                  <a:t>xamine the scatterplot of</a:t>
                </a:r>
                <a:r>
                  <a:rPr lang="en-US" sz="1200" baseline="0" dirty="0"/>
                  <a:t> data </a:t>
                </a:r>
                <a:r>
                  <a:rPr lang="en-US" sz="1200" dirty="0"/>
                  <a:t>and find cases that are far from the cluster, as we did before. </a:t>
                </a:r>
              </a:p>
              <a:p>
                <a:endParaRPr lang="en-US" sz="1200" dirty="0"/>
              </a:p>
              <a:p>
                <a:r>
                  <a:rPr lang="en-US" sz="1200" dirty="0"/>
                  <a:t>The graph shows the leverage plot for Body Fat dataset with 20 observations. The cutoff point is </a:t>
                </a:r>
                <a:r>
                  <a:rPr lang="en-US" sz="1200" i="0">
                    <a:latin typeface="Cambria Math" panose="02040503050406030204" pitchFamily="18" charset="0"/>
                  </a:rPr>
                  <a:t>2𝑝/𝑛</a:t>
                </a:r>
                <a:r>
                  <a:rPr lang="en-US" sz="1200" b="0" i="0">
                    <a:latin typeface="Cambria Math" panose="02040503050406030204" pitchFamily="18" charset="0"/>
                  </a:rPr>
                  <a:t>=2∗3/20=0.3</a:t>
                </a:r>
                <a:r>
                  <a:rPr lang="en-US" sz="1200" dirty="0"/>
                  <a:t> and you can see that observation number 3 and 15 have high leverage.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22</a:t>
            </a:fld>
            <a:endParaRPr lang="en-US"/>
          </a:p>
        </p:txBody>
      </p:sp>
    </p:spTree>
    <p:extLst>
      <p:ext uri="{BB962C8B-B14F-4D97-AF65-F5344CB8AC3E}">
        <p14:creationId xmlns:p14="http://schemas.microsoft.com/office/powerpoint/2010/main" val="2801505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There are some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14:m>
                  <m:oMath xmlns:m="http://schemas.openxmlformats.org/officeDocument/2006/math">
                    <m:r>
                      <a:rPr lang="en-US" sz="1200" b="1" i="1" smtClean="0">
                        <a:latin typeface="Cambria Math" panose="02040503050406030204" pitchFamily="18" charset="0"/>
                        <a:ea typeface="Cambria Math" panose="02040503050406030204" pitchFamily="18" charset="0"/>
                      </a:rPr>
                      <m:t>𝜷</m:t>
                    </m:r>
                  </m:oMath>
                </a14:m>
                <a:r>
                  <a:rPr lang="en-US" sz="1200" dirty="0"/>
                  <a:t>. For any observation, if</a:t>
                </a:r>
                <a:r>
                  <a:rPr lang="en-US" sz="1200" baseline="0" dirty="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&lt;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𝐹</m:t>
                        </m:r>
                      </m:e>
                      <m: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,0.8</m:t>
                            </m:r>
                          </m:e>
                        </m:d>
                      </m:sub>
                    </m:sSub>
                  </m:oMath>
                </a14:m>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𝐷</m:t>
                        </m:r>
                      </m:e>
                      <m:sub>
                        <m:r>
                          <a:rPr lang="en-US" sz="1200" i="1">
                            <a:latin typeface="Cambria Math" panose="02040503050406030204" pitchFamily="18" charset="0"/>
                          </a:rPr>
                          <m:t>𝑖</m:t>
                        </m:r>
                      </m:sub>
                    </m:sSub>
                    <m:r>
                      <a:rPr lang="en-US" sz="1200" b="0" i="1" smtClean="0">
                        <a:latin typeface="Cambria Math" panose="02040503050406030204" pitchFamily="18" charset="0"/>
                      </a:rPr>
                      <m:t>&gt;</m:t>
                    </m:r>
                    <m:sSub>
                      <m:sSubPr>
                        <m:ctrlPr>
                          <a:rPr lang="en-US" sz="1200" i="1">
                            <a:latin typeface="Cambria Math" panose="02040503050406030204" pitchFamily="18" charset="0"/>
                          </a:rPr>
                        </m:ctrlPr>
                      </m:sSubPr>
                      <m:e>
                        <m:r>
                          <a:rPr lang="en-US" sz="1200" i="1">
                            <a:latin typeface="Cambria Math" panose="02040503050406030204" pitchFamily="18" charset="0"/>
                          </a:rPr>
                          <m:t>𝐹</m:t>
                        </m:r>
                      </m:e>
                      <m:sub>
                        <m:d>
                          <m:dPr>
                            <m:ctrlPr>
                              <a:rPr lang="en-US" sz="1200" i="1">
                                <a:latin typeface="Cambria Math" panose="02040503050406030204" pitchFamily="18" charset="0"/>
                              </a:rPr>
                            </m:ctrlPr>
                          </m:dPr>
                          <m:e>
                            <m:r>
                              <a:rPr lang="en-US" sz="1200" i="1">
                                <a:latin typeface="Cambria Math" panose="02040503050406030204" pitchFamily="18" charset="0"/>
                              </a:rPr>
                              <m:t>𝑝</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rPr>
                              <m:t>−</m:t>
                            </m:r>
                            <m:r>
                              <a:rPr lang="en-US" sz="1200" i="1">
                                <a:latin typeface="Cambria Math" panose="02040503050406030204" pitchFamily="18" charset="0"/>
                              </a:rPr>
                              <m:t>𝑝</m:t>
                            </m:r>
                            <m:r>
                              <a:rPr lang="en-US" sz="1200" i="1">
                                <a:latin typeface="Cambria Math" panose="02040503050406030204" pitchFamily="18" charset="0"/>
                              </a:rPr>
                              <m:t>,0.5</m:t>
                            </m:r>
                          </m:e>
                        </m:d>
                      </m:sub>
                    </m:sSub>
                  </m:oMath>
                </a14:m>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23</a:t>
            </a:fld>
            <a:endParaRPr lang="en-US"/>
          </a:p>
        </p:txBody>
      </p:sp>
    </p:spTree>
    <p:extLst>
      <p:ext uri="{BB962C8B-B14F-4D97-AF65-F5344CB8AC3E}">
        <p14:creationId xmlns:p14="http://schemas.microsoft.com/office/powerpoint/2010/main" val="3560258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24</a:t>
            </a:fld>
            <a:endParaRPr lang="en-US"/>
          </a:p>
        </p:txBody>
      </p:sp>
    </p:spTree>
    <p:extLst>
      <p:ext uri="{BB962C8B-B14F-4D97-AF65-F5344CB8AC3E}">
        <p14:creationId xmlns:p14="http://schemas.microsoft.com/office/powerpoint/2010/main" val="2043348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25</a:t>
            </a:fld>
            <a:endParaRPr lang="en-US"/>
          </a:p>
        </p:txBody>
      </p:sp>
    </p:spTree>
    <p:extLst>
      <p:ext uri="{BB962C8B-B14F-4D97-AF65-F5344CB8AC3E}">
        <p14:creationId xmlns:p14="http://schemas.microsoft.com/office/powerpoint/2010/main" val="3710417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Once we investigate the refitted model, the scatterplot reveals that initial outlier is removed. Everything else seems ok so the second model with 19 observations are preferred. </a:t>
                </a:r>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26</a:t>
            </a:fld>
            <a:endParaRPr lang="en-US"/>
          </a:p>
        </p:txBody>
      </p:sp>
    </p:spTree>
    <p:extLst>
      <p:ext uri="{BB962C8B-B14F-4D97-AF65-F5344CB8AC3E}">
        <p14:creationId xmlns:p14="http://schemas.microsoft.com/office/powerpoint/2010/main" val="1746659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Codes are provided in handouts </a:t>
                </a:r>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27</a:t>
            </a:fld>
            <a:endParaRPr lang="en-US"/>
          </a:p>
        </p:txBody>
      </p:sp>
    </p:spTree>
    <p:extLst>
      <p:ext uri="{BB962C8B-B14F-4D97-AF65-F5344CB8AC3E}">
        <p14:creationId xmlns:p14="http://schemas.microsoft.com/office/powerpoint/2010/main" val="2375105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There are two other measures that help detecting influential cases, one is Cook’s distance, given by this expression. This distance </a:t>
                </a:r>
                <a:r>
                  <a:rPr lang="en-US" sz="1200" dirty="0"/>
                  <a:t>measures the influence of the </a:t>
                </a:r>
                <a:r>
                  <a:rPr lang="en-US" sz="1200" dirty="0" err="1"/>
                  <a:t>i-th</a:t>
                </a:r>
                <a:r>
                  <a:rPr lang="en-US" sz="1200" dirty="0"/>
                  <a:t> case on the fitted values for all cases, which is equivalent to measuring effect on estimates of </a:t>
                </a:r>
                <a:r>
                  <a:rPr lang="en-US" sz="1200" b="1" i="0">
                    <a:latin typeface="Cambria Math" panose="02040503050406030204" pitchFamily="18" charset="0"/>
                    <a:ea typeface="Cambria Math" panose="02040503050406030204" pitchFamily="18" charset="0"/>
                  </a:rPr>
                  <a:t>𝜷</a:t>
                </a:r>
                <a:r>
                  <a:rPr lang="en-US" sz="1200" dirty="0"/>
                  <a:t>. For any observation, if</a:t>
                </a:r>
                <a:r>
                  <a:rPr lang="en-US" sz="1200" baseline="0" dirty="0"/>
                  <a:t> </a:t>
                </a:r>
                <a:r>
                  <a:rPr lang="en-US" sz="1200" b="0" i="0">
                    <a:latin typeface="Cambria Math" panose="02040503050406030204" pitchFamily="18" charset="0"/>
                  </a:rPr>
                  <a:t>𝐷_𝑖&lt;𝐹_((𝑝,𝑛−𝑝,0.8) )</a:t>
                </a:r>
                <a:r>
                  <a:rPr lang="en-US" sz="1200" dirty="0"/>
                  <a:t>,</a:t>
                </a:r>
                <a:r>
                  <a:rPr lang="en-US" sz="1200" baseline="0" dirty="0"/>
                  <a:t> that is the </a:t>
                </a:r>
                <a:r>
                  <a:rPr lang="en-US" sz="1200" dirty="0"/>
                  <a:t>20</a:t>
                </a:r>
                <a:r>
                  <a:rPr lang="en-US" sz="1200" baseline="30000" dirty="0"/>
                  <a:t>th</a:t>
                </a:r>
                <a:r>
                  <a:rPr lang="en-US" sz="1200" dirty="0"/>
                  <a:t> percentile of the F distribution, then the observation is fine. But if </a:t>
                </a:r>
                <a:r>
                  <a:rPr lang="en-US" sz="1200" i="0">
                    <a:latin typeface="Cambria Math" panose="02040503050406030204" pitchFamily="18" charset="0"/>
                  </a:rPr>
                  <a:t>𝐷_𝑖</a:t>
                </a:r>
                <a:r>
                  <a:rPr lang="en-US" sz="1200" b="0" i="0">
                    <a:latin typeface="Cambria Math" panose="02040503050406030204" pitchFamily="18" charset="0"/>
                  </a:rPr>
                  <a:t>&gt;</a:t>
                </a:r>
                <a:r>
                  <a:rPr lang="en-US" sz="1200" i="0">
                    <a:latin typeface="Cambria Math" panose="02040503050406030204" pitchFamily="18" charset="0"/>
                  </a:rPr>
                  <a:t>𝐹_((𝑝,𝑛−𝑝,0.5) )</a:t>
                </a:r>
                <a:r>
                  <a:rPr lang="en-US" sz="1200" dirty="0"/>
                  <a:t>, the 50</a:t>
                </a:r>
                <a:r>
                  <a:rPr lang="en-US" sz="1200" baseline="30000" dirty="0"/>
                  <a:t>th</a:t>
                </a:r>
                <a:r>
                  <a:rPr lang="en-US" sz="1200" dirty="0"/>
                  <a:t> percentile, then</a:t>
                </a:r>
                <a:r>
                  <a:rPr lang="en-US" sz="1200" baseline="0" dirty="0"/>
                  <a:t> the case </a:t>
                </a:r>
                <a:r>
                  <a:rPr lang="en-US" sz="1200" baseline="0" dirty="0" err="1"/>
                  <a:t>i</a:t>
                </a:r>
                <a:r>
                  <a:rPr lang="en-US" sz="1200" baseline="0" dirty="0"/>
                  <a:t> is substantially </a:t>
                </a:r>
                <a:r>
                  <a:rPr lang="en-US" sz="1200" dirty="0"/>
                  <a:t>influential.</a:t>
                </a:r>
                <a:r>
                  <a:rPr lang="en-US" sz="1200" baseline="0" dirty="0"/>
                  <a:t> </a:t>
                </a:r>
              </a:p>
              <a:p>
                <a:endParaRPr lang="en-US" sz="1200" baseline="0" dirty="0"/>
              </a:p>
              <a:p>
                <a:r>
                  <a:rPr lang="en-US" sz="1200" baseline="0" dirty="0"/>
                  <a:t>This graph represent Cook’s distance for the body fat example. The 20</a:t>
                </a:r>
                <a:r>
                  <a:rPr lang="en-US" sz="1200" baseline="30000" dirty="0"/>
                  <a:t>th</a:t>
                </a:r>
                <a:r>
                  <a:rPr lang="en-US" sz="1200" baseline="0" dirty="0"/>
                  <a:t> and 50</a:t>
                </a:r>
                <a:r>
                  <a:rPr lang="en-US" sz="1200" baseline="30000" dirty="0"/>
                  <a:t>th</a:t>
                </a:r>
                <a:r>
                  <a:rPr lang="en-US" sz="1200" baseline="0" dirty="0"/>
                  <a:t> percentiles are 0.34 and 0.82 respectively, so there are no substantially influential cases, however, observation number 3 is influential.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28</a:t>
            </a:fld>
            <a:endParaRPr lang="en-US"/>
          </a:p>
        </p:txBody>
      </p:sp>
    </p:spTree>
    <p:extLst>
      <p:ext uri="{BB962C8B-B14F-4D97-AF65-F5344CB8AC3E}">
        <p14:creationId xmlns:p14="http://schemas.microsoft.com/office/powerpoint/2010/main" val="4257460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learned how to find the parameter estimates for multiple linear regressions directly using normal equations. In this session we learn how to find the estimations using recursive numerical methods. </a:t>
            </a:r>
          </a:p>
        </p:txBody>
      </p:sp>
      <p:sp>
        <p:nvSpPr>
          <p:cNvPr id="4" name="Slide Number Placeholder 3"/>
          <p:cNvSpPr>
            <a:spLocks noGrp="1"/>
          </p:cNvSpPr>
          <p:nvPr>
            <p:ph type="sldNum" sz="quarter" idx="10"/>
          </p:nvPr>
        </p:nvSpPr>
        <p:spPr/>
        <p:txBody>
          <a:bodyPr/>
          <a:lstStyle/>
          <a:p>
            <a:fld id="{AB49C82B-4FE9-4026-A671-F42D8142A0B4}" type="slidenum">
              <a:rPr lang="en-US" smtClean="0"/>
              <a:t>29</a:t>
            </a:fld>
            <a:endParaRPr lang="en-US"/>
          </a:p>
        </p:txBody>
      </p:sp>
    </p:spTree>
    <p:extLst>
      <p:ext uri="{BB962C8B-B14F-4D97-AF65-F5344CB8AC3E}">
        <p14:creationId xmlns:p14="http://schemas.microsoft.com/office/powerpoint/2010/main" val="133428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Suppose we have a linear model, a model of the form </a:t>
                </a:r>
                <a14:m>
                  <m:oMath xmlns:m="http://schemas.openxmlformats.org/officeDocument/2006/math">
                    <m:r>
                      <a:rPr lang="en-US" sz="1200" smtClean="0">
                        <a:latin typeface="Cambria Math" panose="02040503050406030204" pitchFamily="18" charset="0"/>
                      </a:rPr>
                      <m:t>𝑌</m:t>
                    </m:r>
                    <m:r>
                      <a:rPr lang="en-US" sz="1200" smtClean="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a:latin typeface="Cambria Math" panose="02040503050406030204" pitchFamily="18" charset="0"/>
                          </a:rPr>
                          <m:t>0</m:t>
                        </m:r>
                      </m:sub>
                    </m:sSub>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a:latin typeface="Cambria Math" panose="02040503050406030204" pitchFamily="18" charset="0"/>
                          </a:rPr>
                          <m:t>1</m:t>
                        </m:r>
                      </m:sub>
                    </m:sSub>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a:latin typeface="Cambria Math" panose="02040503050406030204" pitchFamily="18" charset="0"/>
                          </a:rPr>
                          <m:t>1</m:t>
                        </m:r>
                      </m:sub>
                    </m:sSub>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a:latin typeface="Cambria Math" panose="02040503050406030204" pitchFamily="18" charset="0"/>
                          </a:rPr>
                          <m:t>2</m:t>
                        </m:r>
                      </m:sub>
                    </m:sSub>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a:latin typeface="Cambria Math" panose="02040503050406030204" pitchFamily="18" charset="0"/>
                          </a:rPr>
                          <m:t>2</m:t>
                        </m:r>
                      </m:sub>
                    </m:sSub>
                    <m:r>
                      <a:rPr lang="en-US" sz="1200">
                        <a:latin typeface="Cambria Math" panose="02040503050406030204" pitchFamily="18" charset="0"/>
                      </a:rPr>
                      <m:t>+</m:t>
                    </m:r>
                    <m:r>
                      <a:rPr lang="en-US" sz="1200" i="1">
                        <a:latin typeface="Cambria Math" panose="02040503050406030204" pitchFamily="18" charset="0"/>
                      </a:rPr>
                      <m:t>…</m:t>
                    </m:r>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i="1">
                            <a:latin typeface="Cambria Math" panose="02040503050406030204" pitchFamily="18" charset="0"/>
                          </a:rPr>
                          <m:t>𝑝</m:t>
                        </m:r>
                        <m:r>
                          <a:rPr lang="en-US" sz="1200" i="1">
                            <a:latin typeface="Cambria Math" panose="02040503050406030204" pitchFamily="18" charset="0"/>
                          </a:rPr>
                          <m:t>−1</m:t>
                        </m:r>
                      </m:sub>
                    </m:sSub>
                    <m:sSub>
                      <m:sSubPr>
                        <m:ctrlPr>
                          <a:rPr lang="en-US" sz="1200" i="1">
                            <a:latin typeface="Cambria Math" panose="02040503050406030204" pitchFamily="18" charset="0"/>
                          </a:rPr>
                        </m:ctrlPr>
                      </m:sSubPr>
                      <m:e>
                        <m:r>
                          <a:rPr lang="en-US" sz="1200">
                            <a:latin typeface="Cambria Math" panose="02040503050406030204" pitchFamily="18" charset="0"/>
                          </a:rPr>
                          <m:t>𝑋</m:t>
                        </m:r>
                      </m:e>
                      <m:sub>
                        <m:r>
                          <m:rPr>
                            <m:sty m:val="p"/>
                          </m:rPr>
                          <a:rPr lang="en-US" sz="1200">
                            <a:latin typeface="Cambria Math" panose="02040503050406030204" pitchFamily="18" charset="0"/>
                          </a:rPr>
                          <m:t>p</m:t>
                        </m:r>
                        <m:r>
                          <a:rPr lang="en-US" sz="1200">
                            <a:latin typeface="Cambria Math" panose="02040503050406030204" pitchFamily="18" charset="0"/>
                          </a:rPr>
                          <m:t>−1</m:t>
                        </m:r>
                      </m:sub>
                    </m:sSub>
                    <m:r>
                      <a:rPr lang="en-US" sz="1200">
                        <a:latin typeface="Cambria Math" panose="02040503050406030204" pitchFamily="18" charset="0"/>
                      </a:rPr>
                      <m:t>+</m:t>
                    </m:r>
                    <m:r>
                      <a:rPr lang="en-US" sz="1200">
                        <a:latin typeface="Cambria Math" panose="02040503050406030204" pitchFamily="18" charset="0"/>
                      </a:rPr>
                      <m:t>𝜀</m:t>
                    </m:r>
                  </m:oMath>
                </a14:m>
                <a:r>
                  <a:rPr lang="en-US" sz="1200" dirty="0"/>
                  <a:t>. This model can be written as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oMath>
                </a14:m>
                <a:r>
                  <a:rPr lang="en-US" sz="1200" dirty="0"/>
                  <a:t> in a matrix form</a:t>
                </a:r>
                <a:r>
                  <a:rPr lang="en-US" sz="1200" baseline="0" dirty="0"/>
                  <a:t> where </a:t>
                </a:r>
                <a14:m>
                  <m:oMath xmlns:m="http://schemas.openxmlformats.org/officeDocument/2006/math">
                    <m:r>
                      <a:rPr lang="en-US" sz="1200" b="1" i="1" smtClean="0">
                        <a:latin typeface="Cambria Math" panose="02040503050406030204" pitchFamily="18" charset="0"/>
                      </a:rPr>
                      <m:t>𝒀</m:t>
                    </m:r>
                  </m:oMath>
                </a14:m>
                <a:r>
                  <a:rPr lang="en-US" sz="1200" dirty="0"/>
                  <a:t> is an (</a:t>
                </a:r>
                <a14:m>
                  <m:oMath xmlns:m="http://schemas.openxmlformats.org/officeDocument/2006/math">
                    <m:r>
                      <a:rPr lang="en-US" sz="1200" i="1" dirty="0" smtClean="0">
                        <a:latin typeface="Cambria Math" panose="02040503050406030204" pitchFamily="18" charset="0"/>
                      </a:rPr>
                      <m:t>𝑛</m:t>
                    </m:r>
                    <m:r>
                      <a:rPr lang="en-US" sz="1200" i="1" dirty="0" smtClean="0">
                        <a:latin typeface="Cambria Math" panose="02040503050406030204" pitchFamily="18" charset="0"/>
                        <a:ea typeface="Cambria Math" panose="02040503050406030204" pitchFamily="18" charset="0"/>
                      </a:rPr>
                      <m:t>×</m:t>
                    </m:r>
                    <m:r>
                      <a:rPr lang="en-US" sz="1200" i="1" dirty="0" smtClean="0">
                        <a:latin typeface="Cambria Math" panose="02040503050406030204" pitchFamily="18" charset="0"/>
                      </a:rPr>
                      <m:t>1</m:t>
                    </m:r>
                  </m:oMath>
                </a14:m>
                <a:r>
                  <a:rPr lang="en-US" sz="1200" dirty="0"/>
                  <a:t>) vector of observations, </a:t>
                </a:r>
                <a14:m>
                  <m:oMath xmlns:m="http://schemas.openxmlformats.org/officeDocument/2006/math">
                    <m:r>
                      <a:rPr lang="en-US" sz="1200" b="1" i="1" smtClean="0">
                        <a:latin typeface="Cambria Math" panose="02040503050406030204" pitchFamily="18" charset="0"/>
                      </a:rPr>
                      <m:t>𝑿</m:t>
                    </m:r>
                  </m:oMath>
                </a14:m>
                <a:r>
                  <a:rPr lang="en-US" sz="1200" dirty="0"/>
                  <a:t> is an (</a:t>
                </a:r>
                <a14:m>
                  <m:oMath xmlns:m="http://schemas.openxmlformats.org/officeDocument/2006/math">
                    <m:r>
                      <a:rPr lang="en-US" sz="1200" i="1" dirty="0" smtClean="0">
                        <a:latin typeface="Cambria Math" panose="02040503050406030204" pitchFamily="18" charset="0"/>
                      </a:rPr>
                      <m:t>𝑛</m:t>
                    </m:r>
                    <m:r>
                      <a:rPr lang="en-US" sz="1200" i="1" dirty="0" smtClean="0">
                        <a:latin typeface="Cambria Math" panose="02040503050406030204" pitchFamily="18" charset="0"/>
                        <a:ea typeface="Cambria Math" panose="02040503050406030204" pitchFamily="18" charset="0"/>
                      </a:rPr>
                      <m:t>×</m:t>
                    </m:r>
                    <m:r>
                      <a:rPr lang="en-US" sz="1200" i="1" dirty="0" smtClean="0">
                        <a:latin typeface="Cambria Math" panose="02040503050406030204" pitchFamily="18" charset="0"/>
                      </a:rPr>
                      <m:t>𝑝</m:t>
                    </m:r>
                  </m:oMath>
                </a14:m>
                <a:r>
                  <a:rPr lang="en-US" sz="1200" dirty="0"/>
                  <a:t>) matrix of  explanatory variables, </a:t>
                </a:r>
                <a14:m>
                  <m:oMath xmlns:m="http://schemas.openxmlformats.org/officeDocument/2006/math">
                    <m:r>
                      <a:rPr lang="en-US" sz="1200" b="1" i="1" smtClean="0">
                        <a:latin typeface="Cambria Math" panose="02040503050406030204" pitchFamily="18" charset="0"/>
                        <a:ea typeface="Cambria Math" panose="02040503050406030204" pitchFamily="18" charset="0"/>
                      </a:rPr>
                      <m:t>𝜷</m:t>
                    </m:r>
                  </m:oMath>
                </a14:m>
                <a:r>
                  <a:rPr lang="en-US" sz="1200" dirty="0"/>
                  <a:t> is a (</a:t>
                </a:r>
                <a14:m>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ea typeface="Cambria Math" panose="02040503050406030204" pitchFamily="18" charset="0"/>
                      </a:rPr>
                      <m:t>×</m:t>
                    </m:r>
                    <m:r>
                      <a:rPr lang="en-US" sz="1200" b="0" i="1" dirty="0" smtClean="0">
                        <a:latin typeface="Cambria Math" panose="02040503050406030204" pitchFamily="18" charset="0"/>
                        <a:ea typeface="Cambria Math" panose="02040503050406030204" pitchFamily="18" charset="0"/>
                      </a:rPr>
                      <m:t>1</m:t>
                    </m:r>
                  </m:oMath>
                </a14:m>
                <a:r>
                  <a:rPr lang="en-US" sz="1200" dirty="0"/>
                  <a:t>) vector of parameters, and </a:t>
                </a:r>
                <a14:m>
                  <m:oMath xmlns:m="http://schemas.openxmlformats.org/officeDocument/2006/math">
                    <m:r>
                      <a:rPr lang="en-US" sz="1200" b="1" i="1">
                        <a:latin typeface="Cambria Math" panose="02040503050406030204" pitchFamily="18" charset="0"/>
                        <a:ea typeface="Cambria Math" panose="02040503050406030204" pitchFamily="18" charset="0"/>
                      </a:rPr>
                      <m:t>𝜺</m:t>
                    </m:r>
                  </m:oMath>
                </a14:m>
                <a:r>
                  <a:rPr lang="en-US" sz="1200" dirty="0"/>
                  <a:t> is an (</a:t>
                </a:r>
                <a14:m>
                  <m:oMath xmlns:m="http://schemas.openxmlformats.org/officeDocument/2006/math">
                    <m:r>
                      <a:rPr lang="en-US" sz="1200" i="1" dirty="0" smtClean="0">
                        <a:latin typeface="Cambria Math" panose="02040503050406030204" pitchFamily="18" charset="0"/>
                      </a:rPr>
                      <m:t>𝑛</m:t>
                    </m:r>
                    <m:r>
                      <a:rPr lang="en-US" sz="1200" i="1" dirty="0" smtClean="0">
                        <a:latin typeface="Cambria Math" panose="02040503050406030204" pitchFamily="18" charset="0"/>
                        <a:ea typeface="Cambria Math" panose="02040503050406030204" pitchFamily="18" charset="0"/>
                      </a:rPr>
                      <m:t>×</m:t>
                    </m:r>
                    <m:r>
                      <a:rPr lang="en-US" sz="1200" i="1" dirty="0" smtClean="0">
                        <a:latin typeface="Cambria Math" panose="02040503050406030204" pitchFamily="18" charset="0"/>
                      </a:rPr>
                      <m:t>1</m:t>
                    </m:r>
                  </m:oMath>
                </a14:m>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14:m>
                  <m:oMath xmlns:m="http://schemas.openxmlformats.org/officeDocument/2006/math">
                    <m:r>
                      <a:rPr lang="en-US" sz="1200" b="0" i="1" smtClean="0">
                        <a:latin typeface="Cambria Math" panose="02040503050406030204" pitchFamily="18" charset="0"/>
                      </a:rPr>
                      <m:t>𝐸</m:t>
                    </m:r>
                    <m:d>
                      <m:dPr>
                        <m:ctrlPr>
                          <a:rPr lang="en-US" sz="1200" b="0" i="1" smtClean="0">
                            <a:latin typeface="Cambria Math" panose="02040503050406030204" pitchFamily="18" charset="0"/>
                          </a:rPr>
                        </m:ctrlPr>
                      </m:dPr>
                      <m:e>
                        <m:r>
                          <a:rPr lang="en-US" sz="1200" b="1" i="1">
                            <a:latin typeface="Cambria Math" panose="02040503050406030204" pitchFamily="18" charset="0"/>
                            <a:ea typeface="Cambria Math" panose="02040503050406030204" pitchFamily="18" charset="0"/>
                          </a:rPr>
                          <m:t>𝜺</m:t>
                        </m:r>
                      </m:e>
                    </m:d>
                    <m:r>
                      <a:rPr lang="en-US" sz="1200" b="0" i="1" smtClean="0">
                        <a:latin typeface="Cambria Math" panose="02040503050406030204" pitchFamily="18" charset="0"/>
                      </a:rPr>
                      <m:t>=</m:t>
                    </m:r>
                    <m:r>
                      <a:rPr lang="en-US" sz="1200" b="1" i="1" smtClean="0">
                        <a:latin typeface="Cambria Math" panose="02040503050406030204" pitchFamily="18" charset="0"/>
                      </a:rPr>
                      <m:t>𝟎</m:t>
                    </m:r>
                  </m:oMath>
                </a14:m>
                <a:r>
                  <a:rPr lang="en-US" sz="1200" dirty="0"/>
                  <a:t>, </a:t>
                </a:r>
                <a14:m>
                  <m:oMath xmlns:m="http://schemas.openxmlformats.org/officeDocument/2006/math">
                    <m:r>
                      <a:rPr lang="en-US" sz="1200" b="0" i="1" smtClean="0">
                        <a:latin typeface="Cambria Math" panose="02040503050406030204" pitchFamily="18" charset="0"/>
                      </a:rPr>
                      <m:t>𝑉𝑎𝑟</m:t>
                    </m:r>
                    <m:d>
                      <m:dPr>
                        <m:ctrlPr>
                          <a:rPr lang="en-US" sz="1200" i="1">
                            <a:latin typeface="Cambria Math" panose="02040503050406030204" pitchFamily="18" charset="0"/>
                          </a:rPr>
                        </m:ctrlPr>
                      </m:dPr>
                      <m:e>
                        <m:r>
                          <a:rPr lang="en-US" sz="1200" b="1" i="1">
                            <a:latin typeface="Cambria Math" panose="02040503050406030204" pitchFamily="18" charset="0"/>
                            <a:ea typeface="Cambria Math" panose="02040503050406030204" pitchFamily="18" charset="0"/>
                          </a:rPr>
                          <m:t>𝜺</m:t>
                        </m:r>
                      </m:e>
                    </m:d>
                    <m:r>
                      <a:rPr lang="en-US" sz="1200" i="1">
                        <a:latin typeface="Cambria Math" panose="02040503050406030204" pitchFamily="18" charset="0"/>
                      </a:rPr>
                      <m:t>=</m:t>
                    </m:r>
                    <m:r>
                      <a:rPr lang="en-US" sz="1200" b="1" i="1" smtClean="0">
                        <a:latin typeface="Cambria Math" panose="02040503050406030204" pitchFamily="18" charset="0"/>
                      </a:rPr>
                      <m:t>𝑰</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rPr>
                          <m:t>2</m:t>
                        </m:r>
                      </m:sup>
                    </m:sSup>
                  </m:oMath>
                </a14:m>
                <a:r>
                  <a:rPr lang="en-US" sz="1200" dirty="0"/>
                  <a:t>, </a:t>
                </a:r>
                <a14:m>
                  <m:oMath xmlns:m="http://schemas.openxmlformats.org/officeDocument/2006/math">
                    <m:r>
                      <a:rPr lang="en-US" sz="1200" b="0" i="1" smtClean="0">
                        <a:latin typeface="Cambria Math" panose="02040503050406030204" pitchFamily="18" charset="0"/>
                      </a:rPr>
                      <m:t>𝑅</m:t>
                    </m:r>
                    <m:r>
                      <a:rPr lang="en-US" sz="1200" i="1">
                        <a:latin typeface="Cambria Math" panose="02040503050406030204" pitchFamily="18" charset="0"/>
                      </a:rPr>
                      <m:t>𝑎</m:t>
                    </m:r>
                    <m:r>
                      <a:rPr lang="en-US" sz="1200" b="0" i="1" smtClean="0">
                        <a:latin typeface="Cambria Math" panose="02040503050406030204" pitchFamily="18" charset="0"/>
                      </a:rPr>
                      <m:t>𝑛𝑘</m:t>
                    </m:r>
                    <m:d>
                      <m:dPr>
                        <m:ctrlPr>
                          <a:rPr lang="en-US" sz="1200" b="0" i="1" smtClean="0">
                            <a:latin typeface="Cambria Math" panose="02040503050406030204" pitchFamily="18" charset="0"/>
                          </a:rPr>
                        </m:ctrlPr>
                      </m:dPr>
                      <m:e>
                        <m:r>
                          <a:rPr lang="en-US" sz="1200" b="1" i="1">
                            <a:latin typeface="Cambria Math" panose="02040503050406030204" pitchFamily="18" charset="0"/>
                          </a:rPr>
                          <m:t>𝑿</m:t>
                        </m:r>
                      </m:e>
                    </m:d>
                    <m:r>
                      <a:rPr lang="en-US" sz="1200" b="0" i="1" smtClean="0">
                        <a:latin typeface="Cambria Math" panose="02040503050406030204" pitchFamily="18" charset="0"/>
                      </a:rPr>
                      <m:t>=</m:t>
                    </m:r>
                    <m:r>
                      <a:rPr lang="en-US" sz="1200" b="0" i="1" smtClean="0">
                        <a:latin typeface="Cambria Math" panose="02040503050406030204" pitchFamily="18" charset="0"/>
                      </a:rPr>
                      <m:t>𝑝</m:t>
                    </m:r>
                  </m:oMath>
                </a14:m>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Descent is a common numerical method that finds parameter estimates by recursively minimizing the cost function.  </a:t>
            </a:r>
          </a:p>
        </p:txBody>
      </p:sp>
      <p:sp>
        <p:nvSpPr>
          <p:cNvPr id="4" name="Slide Number Placeholder 3"/>
          <p:cNvSpPr>
            <a:spLocks noGrp="1"/>
          </p:cNvSpPr>
          <p:nvPr>
            <p:ph type="sldNum" sz="quarter" idx="10"/>
          </p:nvPr>
        </p:nvSpPr>
        <p:spPr/>
        <p:txBody>
          <a:bodyPr/>
          <a:lstStyle/>
          <a:p>
            <a:fld id="{AB49C82B-4FE9-4026-A671-F42D8142A0B4}" type="slidenum">
              <a:rPr lang="en-US" smtClean="0"/>
              <a:t>30</a:t>
            </a:fld>
            <a:endParaRPr lang="en-US"/>
          </a:p>
        </p:txBody>
      </p:sp>
    </p:spTree>
    <p:extLst>
      <p:ext uri="{BB962C8B-B14F-4D97-AF65-F5344CB8AC3E}">
        <p14:creationId xmlns:p14="http://schemas.microsoft.com/office/powerpoint/2010/main" val="371490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31</a:t>
            </a:fld>
            <a:endParaRPr lang="en-US"/>
          </a:p>
        </p:txBody>
      </p:sp>
    </p:spTree>
    <p:extLst>
      <p:ext uri="{BB962C8B-B14F-4D97-AF65-F5344CB8AC3E}">
        <p14:creationId xmlns:p14="http://schemas.microsoft.com/office/powerpoint/2010/main" val="647844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32</a:t>
            </a:fld>
            <a:endParaRPr lang="en-US"/>
          </a:p>
        </p:txBody>
      </p:sp>
    </p:spTree>
    <p:extLst>
      <p:ext uri="{BB962C8B-B14F-4D97-AF65-F5344CB8AC3E}">
        <p14:creationId xmlns:p14="http://schemas.microsoft.com/office/powerpoint/2010/main" val="2212371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33</a:t>
            </a:fld>
            <a:endParaRPr lang="en-US"/>
          </a:p>
        </p:txBody>
      </p:sp>
    </p:spTree>
    <p:extLst>
      <p:ext uri="{BB962C8B-B14F-4D97-AF65-F5344CB8AC3E}">
        <p14:creationId xmlns:p14="http://schemas.microsoft.com/office/powerpoint/2010/main" val="1671194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34</a:t>
            </a:fld>
            <a:endParaRPr lang="en-US"/>
          </a:p>
        </p:txBody>
      </p:sp>
    </p:spTree>
    <p:extLst>
      <p:ext uri="{BB962C8B-B14F-4D97-AF65-F5344CB8AC3E}">
        <p14:creationId xmlns:p14="http://schemas.microsoft.com/office/powerpoint/2010/main" val="2337705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35</a:t>
            </a:fld>
            <a:endParaRPr lang="en-US"/>
          </a:p>
        </p:txBody>
      </p:sp>
    </p:spTree>
    <p:extLst>
      <p:ext uri="{BB962C8B-B14F-4D97-AF65-F5344CB8AC3E}">
        <p14:creationId xmlns:p14="http://schemas.microsoft.com/office/powerpoint/2010/main" val="3889665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36</a:t>
            </a:fld>
            <a:endParaRPr lang="en-US"/>
          </a:p>
        </p:txBody>
      </p:sp>
    </p:spTree>
    <p:extLst>
      <p:ext uri="{BB962C8B-B14F-4D97-AF65-F5344CB8AC3E}">
        <p14:creationId xmlns:p14="http://schemas.microsoft.com/office/powerpoint/2010/main" val="3849991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37</a:t>
            </a:fld>
            <a:endParaRPr lang="en-US"/>
          </a:p>
        </p:txBody>
      </p:sp>
    </p:spTree>
    <p:extLst>
      <p:ext uri="{BB962C8B-B14F-4D97-AF65-F5344CB8AC3E}">
        <p14:creationId xmlns:p14="http://schemas.microsoft.com/office/powerpoint/2010/main" val="2966373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38</a:t>
            </a:fld>
            <a:endParaRPr lang="en-US"/>
          </a:p>
        </p:txBody>
      </p:sp>
    </p:spTree>
    <p:extLst>
      <p:ext uri="{BB962C8B-B14F-4D97-AF65-F5344CB8AC3E}">
        <p14:creationId xmlns:p14="http://schemas.microsoft.com/office/powerpoint/2010/main" val="12714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 estimations are derived by minimizing the residual sum of squares, that is </a:t>
                </a:r>
                <a14:m>
                  <m:oMath xmlns:m="http://schemas.openxmlformats.org/officeDocument/2006/math">
                    <m:sSup>
                      <m:sSupPr>
                        <m:ctrlPr>
                          <a:rPr lang="en-US" sz="1200" i="1" smtClean="0">
                            <a:latin typeface="Cambria Math" panose="02040503050406030204" pitchFamily="18" charset="0"/>
                          </a:rPr>
                        </m:ctrlPr>
                      </m:sSupPr>
                      <m:e>
                        <m:r>
                          <a:rPr lang="en-US" sz="1200" b="1" i="1">
                            <a:latin typeface="Cambria Math" panose="02040503050406030204" pitchFamily="18" charset="0"/>
                          </a:rPr>
                          <m:t>𝒆</m:t>
                        </m:r>
                      </m:e>
                      <m:sup>
                        <m:r>
                          <a:rPr lang="en-US" sz="1200" i="1">
                            <a:latin typeface="Cambria Math" panose="02040503050406030204" pitchFamily="18" charset="0"/>
                          </a:rPr>
                          <m:t>′</m:t>
                        </m:r>
                      </m:sup>
                    </m:sSup>
                    <m:r>
                      <a:rPr lang="en-US" sz="1200" b="1" i="1">
                        <a:latin typeface="Cambria Math" panose="02040503050406030204" pitchFamily="18" charset="0"/>
                      </a:rPr>
                      <m:t>𝒆</m:t>
                    </m:r>
                  </m:oMath>
                </a14:m>
                <a:r>
                  <a:rPr lang="en-US" sz="1200" dirty="0"/>
                  <a:t>, we take derivative of this expression with respect to vector</a:t>
                </a:r>
                <a:r>
                  <a:rPr lang="en-US" sz="1200" baseline="0" dirty="0"/>
                  <a:t> of </a:t>
                </a:r>
                <a14:m>
                  <m:oMath xmlns:m="http://schemas.openxmlformats.org/officeDocument/2006/math">
                    <m:r>
                      <a:rPr lang="en-US" sz="1200" b="1" i="1" smtClean="0">
                        <a:latin typeface="Cambria Math" panose="02040503050406030204" pitchFamily="18" charset="0"/>
                      </a:rPr>
                      <m:t>𝒃</m:t>
                    </m:r>
                  </m:oMath>
                </a14:m>
                <a:r>
                  <a:rPr lang="en-US" sz="1200" dirty="0"/>
                  <a:t>, it leads to the point estimation given by </a:t>
                </a:r>
                <a14:m>
                  <m:oMath xmlns:m="http://schemas.openxmlformats.org/officeDocument/2006/math">
                    <m:r>
                      <a:rPr lang="en-US" sz="1200" b="1" i="1" smtClean="0">
                        <a:latin typeface="Cambria Math" panose="02040503050406030204" pitchFamily="18" charset="0"/>
                      </a:rPr>
                      <m:t>𝒃</m:t>
                    </m:r>
                    <m:r>
                      <a:rPr lang="en-US" sz="1200" b="1" i="1" smtClean="0">
                        <a:latin typeface="Cambria Math" panose="02040503050406030204" pitchFamily="18" charset="0"/>
                      </a:rPr>
                      <m:t>=</m:t>
                    </m:r>
                    <m:sSup>
                      <m:sSupPr>
                        <m:ctrlPr>
                          <a:rPr lang="en-US" sz="1200" b="1" i="1">
                            <a:latin typeface="Cambria Math" panose="02040503050406030204" pitchFamily="18" charset="0"/>
                          </a:rPr>
                        </m:ctrlPr>
                      </m:sSupPr>
                      <m:e>
                        <m:d>
                          <m:dPr>
                            <m:ctrlPr>
                              <a:rPr lang="en-US" sz="1200" b="1" i="1">
                                <a:latin typeface="Cambria Math" panose="02040503050406030204" pitchFamily="18" charset="0"/>
                              </a:rPr>
                            </m:ctrlPr>
                          </m:dPr>
                          <m:e>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𝑿</m:t>
                            </m:r>
                          </m:e>
                        </m:d>
                      </m:e>
                      <m:sup>
                        <m:r>
                          <a:rPr lang="en-US" sz="1200" i="1">
                            <a:latin typeface="Cambria Math" panose="02040503050406030204" pitchFamily="18" charset="0"/>
                          </a:rPr>
                          <m:t>−1</m:t>
                        </m:r>
                      </m:sup>
                    </m:sSup>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𝒀</m:t>
                    </m:r>
                  </m:oMath>
                </a14:m>
                <a:r>
                  <a:rPr lang="en-US" sz="1200" b="0" i="0" dirty="0"/>
                  <a:t>. </a:t>
                </a:r>
                <a:r>
                  <a:rPr lang="en-US" sz="1200" b="0" i="0" baseline="0" dirty="0"/>
                  <a:t>These estimations are unbiassed, that is </a:t>
                </a:r>
                <a14:m>
                  <m:oMath xmlns:m="http://schemas.openxmlformats.org/officeDocument/2006/math">
                    <m:r>
                      <a:rPr lang="en-US" sz="1200" i="1" smtClean="0">
                        <a:latin typeface="Cambria Math" panose="02040503050406030204" pitchFamily="18" charset="0"/>
                      </a:rPr>
                      <m:t>𝐸</m:t>
                    </m:r>
                    <m:d>
                      <m:dPr>
                        <m:ctrlPr>
                          <a:rPr lang="en-US" sz="1200" i="1">
                            <a:latin typeface="Cambria Math" panose="02040503050406030204" pitchFamily="18" charset="0"/>
                          </a:rPr>
                        </m:ctrlPr>
                      </m:dPr>
                      <m:e>
                        <m:r>
                          <a:rPr lang="en-US" sz="1200" b="1" i="1">
                            <a:latin typeface="Cambria Math" panose="02040503050406030204" pitchFamily="18" charset="0"/>
                          </a:rPr>
                          <m:t>𝒃</m:t>
                        </m:r>
                      </m:e>
                    </m:d>
                    <m:r>
                      <a:rPr lang="en-US" sz="1200" b="1" i="1">
                        <a:latin typeface="Cambria Math" panose="02040503050406030204" pitchFamily="18" charset="0"/>
                      </a:rPr>
                      <m:t>=</m:t>
                    </m:r>
                    <m:r>
                      <a:rPr lang="en-US" sz="1200" b="1" i="1">
                        <a:latin typeface="Cambria Math" panose="02040503050406030204" pitchFamily="18" charset="0"/>
                        <a:ea typeface="Cambria Math" panose="02040503050406030204" pitchFamily="18" charset="0"/>
                      </a:rPr>
                      <m:t>𝜷</m:t>
                    </m:r>
                  </m:oMath>
                </a14:m>
                <a:r>
                  <a:rPr lang="en-US" sz="1200" b="0" i="0" dirty="0"/>
                  <a:t>. Variance of </a:t>
                </a:r>
                <a14:m>
                  <m:oMath xmlns:m="http://schemas.openxmlformats.org/officeDocument/2006/math">
                    <m:r>
                      <a:rPr lang="en-US" sz="1200" b="1" i="1" smtClean="0">
                        <a:latin typeface="Cambria Math" panose="02040503050406030204" pitchFamily="18" charset="0"/>
                      </a:rPr>
                      <m:t>𝒃</m:t>
                    </m:r>
                  </m:oMath>
                </a14:m>
                <a:r>
                  <a:rPr lang="en-US" sz="1200" b="1" i="1" dirty="0"/>
                  <a:t> </a:t>
                </a:r>
                <a:r>
                  <a:rPr lang="en-US" sz="1200" b="0" i="0" dirty="0"/>
                  <a:t>equals </a:t>
                </a:r>
                <a14:m>
                  <m:oMath xmlns:m="http://schemas.openxmlformats.org/officeDocument/2006/math">
                    <m:sSup>
                      <m:sSupPr>
                        <m:ctrlPr>
                          <a:rPr lang="en-US" sz="1200" b="1" i="1" smtClean="0">
                            <a:latin typeface="Cambria Math" panose="02040503050406030204" pitchFamily="18" charset="0"/>
                          </a:rPr>
                        </m:ctrlPr>
                      </m:sSupPr>
                      <m:e>
                        <m:d>
                          <m:dPr>
                            <m:ctrlPr>
                              <a:rPr lang="en-US" sz="1200" b="1" i="1">
                                <a:latin typeface="Cambria Math" panose="02040503050406030204" pitchFamily="18" charset="0"/>
                              </a:rPr>
                            </m:ctrlPr>
                          </m:dPr>
                          <m:e>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𝑿</m:t>
                            </m:r>
                          </m:e>
                        </m:d>
                      </m:e>
                      <m:sup>
                        <m:r>
                          <a:rPr lang="en-US" sz="1200" i="1">
                            <a:latin typeface="Cambria Math" panose="02040503050406030204" pitchFamily="18" charset="0"/>
                          </a:rPr>
                          <m:t>−1</m:t>
                        </m:r>
                      </m:sup>
                    </m:sSup>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oMath>
                </a14:m>
                <a:r>
                  <a:rPr lang="en-US" sz="1200" b="0" i="0" dirty="0"/>
                  <a:t>. The point estimation for </a:t>
                </a: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oMath>
                </a14:m>
                <a:r>
                  <a:rPr lang="en-US" sz="1200" b="0" i="1" dirty="0"/>
                  <a:t> </a:t>
                </a:r>
                <a:r>
                  <a:rPr lang="en-US" sz="1200" b="0" i="0" dirty="0"/>
                  <a:t>is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𝑠</m:t>
                        </m:r>
                      </m:e>
                      <m:sup>
                        <m:r>
                          <a:rPr lang="en-US" sz="1200" b="0" i="1" smtClean="0">
                            <a:latin typeface="Cambria Math" panose="02040503050406030204" pitchFamily="18" charset="0"/>
                          </a:rPr>
                          <m:t>2</m:t>
                        </m:r>
                      </m:sup>
                    </m:sSup>
                  </m:oMath>
                </a14:m>
                <a:r>
                  <a:rPr lang="en-US" sz="1200" b="0" i="0" dirty="0"/>
                  <a:t>, that’s the Mean</a:t>
                </a:r>
                <a:r>
                  <a:rPr lang="en-US" sz="1200" b="0" i="0" baseline="0" dirty="0"/>
                  <a:t> </a:t>
                </a:r>
                <a:r>
                  <a:rPr lang="en-US" sz="1200" b="0" i="0" dirty="0"/>
                  <a:t>Square Error.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1" i="1" smtClean="0">
                        <a:latin typeface="Cambria Math" panose="02040503050406030204" pitchFamily="18" charset="0"/>
                      </a:rPr>
                      <m:t>𝒃</m:t>
                    </m:r>
                  </m:oMath>
                </a14:m>
                <a:r>
                  <a:rPr lang="en-US" sz="1200" dirty="0"/>
                  <a:t> is BLUE for </a:t>
                </a:r>
                <a14:m>
                  <m:oMath xmlns:m="http://schemas.openxmlformats.org/officeDocument/2006/math">
                    <m:r>
                      <a:rPr lang="en-US" sz="1200" b="1" i="1">
                        <a:latin typeface="Cambria Math" panose="02040503050406030204" pitchFamily="18" charset="0"/>
                        <a:ea typeface="Cambria Math" panose="02040503050406030204" pitchFamily="18" charset="0"/>
                      </a:rPr>
                      <m:t>𝜷</m:t>
                    </m:r>
                  </m:oMath>
                </a14:m>
                <a:r>
                  <a:rPr lang="en-US" sz="1200" dirty="0"/>
                  <a:t>,</a:t>
                </a:r>
                <a:r>
                  <a:rPr lang="en-US" sz="1200" baseline="0" dirty="0"/>
                  <a:t> that is it</a:t>
                </a:r>
                <a:r>
                  <a:rPr lang="en-US" dirty="0"/>
                  <a:t> </a:t>
                </a:r>
                <a:r>
                  <a:rPr lang="en-US" sz="1200" b="0" i="0" u="none" strike="noStrike" kern="1200" baseline="0" dirty="0">
                    <a:solidFill>
                      <a:schemeClr val="tx1"/>
                    </a:solidFill>
                    <a:latin typeface="+mn-lt"/>
                    <a:ea typeface="+mn-ea"/>
                    <a:cs typeface="+mn-cs"/>
                  </a:rPr>
                  <a:t>has the minimum variance of </a:t>
                </a:r>
                <a:r>
                  <a:rPr lang="en-US" sz="1200" b="0" i="1" u="none" strike="noStrike" kern="1200" baseline="0" dirty="0">
                    <a:solidFill>
                      <a:schemeClr val="tx1"/>
                    </a:solidFill>
                    <a:latin typeface="+mn-lt"/>
                    <a:ea typeface="+mn-ea"/>
                    <a:cs typeface="+mn-cs"/>
                  </a:rPr>
                  <a:t>any </a:t>
                </a:r>
                <a:r>
                  <a:rPr lang="en-US" sz="1200" b="0" i="0" u="none" strike="noStrike" kern="1200" baseline="0" dirty="0">
                    <a:solidFill>
                      <a:schemeClr val="tx1"/>
                    </a:solidFill>
                    <a:latin typeface="+mn-lt"/>
                    <a:ea typeface="+mn-ea"/>
                    <a:cs typeface="+mn-cs"/>
                  </a:rPr>
                  <a:t>linear functions of the observations that provide unbiased estimates for </a:t>
                </a:r>
                <a14:m>
                  <m:oMath xmlns:m="http://schemas.openxmlformats.org/officeDocument/2006/math">
                    <m:r>
                      <a:rPr lang="en-US" sz="1200" b="1" i="1" smtClean="0">
                        <a:latin typeface="Cambria Math" panose="02040503050406030204" pitchFamily="18" charset="0"/>
                        <a:ea typeface="Cambria Math" panose="02040503050406030204" pitchFamily="18" charset="0"/>
                      </a:rPr>
                      <m:t>𝜷</m:t>
                    </m:r>
                  </m:oMath>
                </a14:m>
                <a:r>
                  <a:rPr lang="en-US" sz="1200" b="0" i="0" u="none" strike="noStrike" kern="1200" baseline="0" dirty="0">
                    <a:solidFill>
                      <a:schemeClr val="tx1"/>
                    </a:solidFill>
                    <a:latin typeface="+mn-lt"/>
                    <a:ea typeface="+mn-ea"/>
                    <a:cs typeface="+mn-cs"/>
                  </a:rPr>
                  <a:t>, regardless of the distribution properties of the errors. </a:t>
                </a:r>
                <a14:m>
                  <m:oMath xmlns:m="http://schemas.openxmlformats.org/officeDocument/2006/math">
                    <m:r>
                      <a:rPr lang="en-US" sz="1200" b="1" i="1" smtClean="0">
                        <a:latin typeface="Cambria Math" panose="02040503050406030204" pitchFamily="18" charset="0"/>
                      </a:rPr>
                      <m:t>𝒃</m:t>
                    </m:r>
                  </m:oMath>
                </a14:m>
                <a:r>
                  <a:rPr lang="en-US" sz="1200" b="0" i="0" u="none" strike="noStrike" kern="1200" baseline="0" dirty="0">
                    <a:solidFill>
                      <a:schemeClr val="tx1"/>
                    </a:solidFill>
                    <a:latin typeface="+mn-lt"/>
                    <a:ea typeface="+mn-ea"/>
                    <a:cs typeface="+mn-cs"/>
                  </a:rPr>
                  <a:t> is also a Least Square Estimation. </a:t>
                </a:r>
                <a:r>
                  <a:rPr lang="en-US" sz="1200" dirty="0"/>
                  <a:t>If we assume normal distribution for errors,</a:t>
                </a:r>
                <a:r>
                  <a:rPr lang="en-US" sz="1200" baseline="0" dirty="0"/>
                  <a:t> then </a:t>
                </a:r>
                <a14:m>
                  <m:oMath xmlns:m="http://schemas.openxmlformats.org/officeDocument/2006/math">
                    <m:r>
                      <a:rPr lang="en-US" sz="1200" b="1" i="1" smtClean="0">
                        <a:latin typeface="Cambria Math" panose="02040503050406030204" pitchFamily="18" charset="0"/>
                      </a:rPr>
                      <m:t>𝒃</m:t>
                    </m:r>
                  </m:oMath>
                </a14:m>
                <a:r>
                  <a:rPr lang="en-US" sz="1200" dirty="0"/>
                  <a:t> is the Maximum Likelihood Estimation for </a:t>
                </a:r>
                <a14:m>
                  <m:oMath xmlns:m="http://schemas.openxmlformats.org/officeDocument/2006/math">
                    <m:r>
                      <a:rPr lang="en-US" sz="1200" b="1" i="1">
                        <a:latin typeface="Cambria Math" panose="02040503050406030204" pitchFamily="18" charset="0"/>
                        <a:ea typeface="Cambria Math" panose="02040503050406030204" pitchFamily="18" charset="0"/>
                      </a:rPr>
                      <m:t>𝜷</m:t>
                    </m:r>
                  </m:oMath>
                </a14:m>
                <a:r>
                  <a:rPr lang="en-US" sz="1200" dirty="0"/>
                  <a:t>. </a:t>
                </a:r>
                <a:r>
                  <a:rPr lang="en-US" sz="1200" b="0" i="0" u="none" strike="noStrike" kern="1200" baseline="0" dirty="0">
                    <a:solidFill>
                      <a:schemeClr val="tx1"/>
                    </a:solidFill>
                    <a:latin typeface="+mn-lt"/>
                    <a:ea typeface="+mn-ea"/>
                    <a:cs typeface="+mn-cs"/>
                  </a:rPr>
                  <a:t>That is, if we write the Likelihood function and maximize it with respect to parameters, we will get the same </a:t>
                </a:r>
                <a14:m>
                  <m:oMath xmlns:m="http://schemas.openxmlformats.org/officeDocument/2006/math">
                    <m:r>
                      <a:rPr lang="en-US" sz="1200" b="1" i="1" smtClean="0">
                        <a:latin typeface="Cambria Math" panose="02040503050406030204" pitchFamily="18" charset="0"/>
                      </a:rPr>
                      <m:t>𝒃</m:t>
                    </m:r>
                  </m:oMath>
                </a14:m>
                <a:r>
                  <a:rPr lang="en-US" sz="1200" b="0" i="0" u="none" strike="noStrike" kern="1200" baseline="0" dirty="0">
                    <a:solidFill>
                      <a:schemeClr val="tx1"/>
                    </a:solidFill>
                    <a:latin typeface="+mn-lt"/>
                    <a:ea typeface="+mn-ea"/>
                    <a:cs typeface="+mn-cs"/>
                  </a:rPr>
                  <a:t> as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Interval estimation for each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oMath>
                </a14:m>
                <a:r>
                  <a:rPr lang="en-US" sz="1200" dirty="0"/>
                  <a:t> can</a:t>
                </a:r>
                <a:r>
                  <a:rPr lang="en-US" sz="1200" baseline="0" dirty="0"/>
                  <a:t> be build using the point estimations, t critical values and standard error of the point estimates.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 estimations are derived by minimizing the residual sum of squares, that is </a:t>
                </a:r>
                <a:r>
                  <a:rPr lang="en-US" sz="1200" b="1" i="0">
                    <a:latin typeface="Cambria Math" panose="02040503050406030204" pitchFamily="18" charset="0"/>
                  </a:rPr>
                  <a:t>𝒆^</a:t>
                </a:r>
                <a:r>
                  <a:rPr lang="en-US" sz="1200" i="0">
                    <a:latin typeface="Cambria Math" panose="02040503050406030204" pitchFamily="18" charset="0"/>
                  </a:rPr>
                  <a:t>′</a:t>
                </a:r>
                <a:r>
                  <a:rPr lang="en-US" sz="1200" b="1" i="0">
                    <a:latin typeface="Cambria Math" panose="02040503050406030204" pitchFamily="18" charset="0"/>
                  </a:rPr>
                  <a:t> 𝒆</a:t>
                </a:r>
                <a:r>
                  <a:rPr lang="en-US" sz="1200" dirty="0"/>
                  <a:t>, we take derivative of this expression with respect to vector</a:t>
                </a:r>
                <a:r>
                  <a:rPr lang="en-US" sz="1200" baseline="0" dirty="0"/>
                  <a:t> of </a:t>
                </a:r>
                <a:r>
                  <a:rPr lang="en-US" sz="1200" b="1" i="0">
                    <a:latin typeface="Cambria Math" panose="02040503050406030204" pitchFamily="18" charset="0"/>
                  </a:rPr>
                  <a:t>𝒃</a:t>
                </a:r>
                <a:r>
                  <a:rPr lang="en-US" sz="1200" dirty="0"/>
                  <a:t>, it leads to the point estimation given by </a:t>
                </a:r>
                <a:r>
                  <a:rPr lang="en-US" sz="1200" b="1" i="0">
                    <a:latin typeface="Cambria Math" panose="02040503050406030204" pitchFamily="18" charset="0"/>
                  </a:rPr>
                  <a:t>𝒃=(𝑿^′ 𝑿)^(</a:t>
                </a:r>
                <a:r>
                  <a:rPr lang="en-US" sz="1200" i="0">
                    <a:latin typeface="Cambria Math" panose="02040503050406030204" pitchFamily="18" charset="0"/>
                  </a:rPr>
                  <a:t>−1</a:t>
                </a:r>
                <a:r>
                  <a:rPr lang="en-US" sz="1200" b="1" i="0">
                    <a:latin typeface="Cambria Math" panose="02040503050406030204" pitchFamily="18" charset="0"/>
                  </a:rPr>
                  <a:t>) 𝑿^′ 𝒀</a:t>
                </a:r>
                <a:r>
                  <a:rPr lang="en-US" sz="1200" b="0" i="0" dirty="0"/>
                  <a:t>. Yes, it is the same form</a:t>
                </a:r>
                <a:r>
                  <a:rPr lang="en-US" sz="1200" b="0" i="0" baseline="0" dirty="0"/>
                  <a:t> we had in SLR. These estimations are unbiassed, that is </a:t>
                </a:r>
                <a:r>
                  <a:rPr lang="en-US" sz="1200" i="0">
                    <a:latin typeface="Cambria Math" panose="02040503050406030204" pitchFamily="18" charset="0"/>
                  </a:rPr>
                  <a:t>𝐸(</a:t>
                </a:r>
                <a:r>
                  <a:rPr lang="en-US" sz="1200" b="1" i="0">
                    <a:latin typeface="Cambria Math" panose="02040503050406030204" pitchFamily="18" charset="0"/>
                  </a:rPr>
                  <a:t>𝒃)=</a:t>
                </a:r>
                <a:r>
                  <a:rPr lang="en-US" sz="1200" b="1" i="0">
                    <a:latin typeface="Cambria Math" panose="02040503050406030204" pitchFamily="18" charset="0"/>
                    <a:ea typeface="Cambria Math" panose="02040503050406030204" pitchFamily="18" charset="0"/>
                  </a:rPr>
                  <a:t>𝜷</a:t>
                </a:r>
                <a:r>
                  <a:rPr lang="en-US" sz="1200" b="0" i="0" dirty="0"/>
                  <a:t>. Variance of </a:t>
                </a:r>
                <a:r>
                  <a:rPr lang="en-US" sz="1200" b="1" i="0">
                    <a:latin typeface="Cambria Math" panose="02040503050406030204" pitchFamily="18" charset="0"/>
                  </a:rPr>
                  <a:t>𝒃</a:t>
                </a:r>
                <a:r>
                  <a:rPr lang="en-US" sz="1200" b="1" i="1" dirty="0"/>
                  <a:t> </a:t>
                </a:r>
                <a:r>
                  <a:rPr lang="en-US" sz="1200" b="0" i="0" dirty="0"/>
                  <a:t>equals </a:t>
                </a:r>
                <a:r>
                  <a:rPr lang="en-US" sz="1200" b="1" i="0">
                    <a:latin typeface="Cambria Math" panose="02040503050406030204" pitchFamily="18" charset="0"/>
                  </a:rPr>
                  <a:t>(𝑿^′ 𝑿)^(</a:t>
                </a:r>
                <a:r>
                  <a:rPr lang="en-US" sz="1200" i="0">
                    <a:latin typeface="Cambria Math" panose="02040503050406030204" pitchFamily="18" charset="0"/>
                  </a:rPr>
                  <a:t>−1</a:t>
                </a:r>
                <a:r>
                  <a:rPr lang="en-US" sz="1200" b="1"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r>
                  <a:rPr lang="en-US" sz="1200" b="0" i="0" dirty="0"/>
                  <a:t>. The point estimation for </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r>
                  <a:rPr lang="en-US" sz="1200" b="0" i="1" dirty="0"/>
                  <a:t> </a:t>
                </a:r>
                <a:r>
                  <a:rPr lang="en-US" sz="1200" b="0" i="0" dirty="0"/>
                  <a:t>is </a:t>
                </a:r>
                <a:r>
                  <a:rPr lang="en-US" sz="1200" b="0" i="0">
                    <a:latin typeface="Cambria Math" panose="02040503050406030204" pitchFamily="18" charset="0"/>
                  </a:rPr>
                  <a:t>𝑠^2</a:t>
                </a:r>
                <a:r>
                  <a:rPr lang="en-US" sz="1200" b="0" i="0" dirty="0"/>
                  <a:t>, that’s the Mean</a:t>
                </a:r>
                <a:r>
                  <a:rPr lang="en-US" sz="1200" b="0" i="0" baseline="0" dirty="0"/>
                  <a:t> </a:t>
                </a:r>
                <a:r>
                  <a:rPr lang="en-US" sz="1200" b="0" i="0" dirty="0"/>
                  <a:t>Square Error.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a:latin typeface="Cambria Math" panose="02040503050406030204" pitchFamily="18" charset="0"/>
                  </a:rPr>
                  <a:t>𝒃</a:t>
                </a:r>
                <a:r>
                  <a:rPr lang="en-US" sz="1200" dirty="0"/>
                  <a:t> is BLUE for </a:t>
                </a:r>
                <a:r>
                  <a:rPr lang="en-US" sz="1200" b="1" i="0">
                    <a:latin typeface="Cambria Math" panose="02040503050406030204" pitchFamily="18" charset="0"/>
                    <a:ea typeface="Cambria Math" panose="02040503050406030204" pitchFamily="18" charset="0"/>
                  </a:rPr>
                  <a:t>𝜷</a:t>
                </a:r>
                <a:r>
                  <a:rPr lang="en-US" sz="1200" dirty="0"/>
                  <a:t>,</a:t>
                </a:r>
                <a:r>
                  <a:rPr lang="en-US" sz="1200" baseline="0" dirty="0"/>
                  <a:t> that is it</a:t>
                </a:r>
                <a:r>
                  <a:rPr lang="en-US" dirty="0"/>
                  <a:t> </a:t>
                </a:r>
                <a:r>
                  <a:rPr lang="en-US" sz="1200" b="0" i="0" u="none" strike="noStrike" kern="1200" baseline="0" dirty="0">
                    <a:solidFill>
                      <a:schemeClr val="tx1"/>
                    </a:solidFill>
                    <a:latin typeface="+mn-lt"/>
                    <a:ea typeface="+mn-ea"/>
                    <a:cs typeface="+mn-cs"/>
                  </a:rPr>
                  <a:t>has the minimum variance of </a:t>
                </a:r>
                <a:r>
                  <a:rPr lang="en-US" sz="1200" b="0" i="1" u="none" strike="noStrike" kern="1200" baseline="0" dirty="0">
                    <a:solidFill>
                      <a:schemeClr val="tx1"/>
                    </a:solidFill>
                    <a:latin typeface="+mn-lt"/>
                    <a:ea typeface="+mn-ea"/>
                    <a:cs typeface="+mn-cs"/>
                  </a:rPr>
                  <a:t>any </a:t>
                </a:r>
                <a:r>
                  <a:rPr lang="en-US" sz="1200" b="0" i="0" u="none" strike="noStrike" kern="1200" baseline="0" dirty="0">
                    <a:solidFill>
                      <a:schemeClr val="tx1"/>
                    </a:solidFill>
                    <a:latin typeface="+mn-lt"/>
                    <a:ea typeface="+mn-ea"/>
                    <a:cs typeface="+mn-cs"/>
                  </a:rPr>
                  <a:t>linear functions of the observations that provide unbiased estimates for </a:t>
                </a:r>
                <a:r>
                  <a:rPr lang="en-US" sz="1200" b="1" i="0">
                    <a:latin typeface="Cambria Math" panose="02040503050406030204" pitchFamily="18" charset="0"/>
                    <a:ea typeface="Cambria Math" panose="02040503050406030204" pitchFamily="18" charset="0"/>
                  </a:rPr>
                  <a:t>𝜷</a:t>
                </a:r>
                <a:r>
                  <a:rPr lang="en-US" sz="1200" b="0" i="0" u="none" strike="noStrike" kern="1200" baseline="0" dirty="0">
                    <a:solidFill>
                      <a:schemeClr val="tx1"/>
                    </a:solidFill>
                    <a:latin typeface="+mn-lt"/>
                    <a:ea typeface="+mn-ea"/>
                    <a:cs typeface="+mn-cs"/>
                  </a:rPr>
                  <a:t>, regardless of the distribution properties of the errors. </a:t>
                </a:r>
                <a:r>
                  <a:rPr lang="en-US" sz="1200" b="1" i="0">
                    <a:latin typeface="Cambria Math" panose="02040503050406030204" pitchFamily="18" charset="0"/>
                  </a:rPr>
                  <a:t>𝒃</a:t>
                </a:r>
                <a:r>
                  <a:rPr lang="en-US" sz="1200" b="0" i="0" u="none" strike="noStrike" kern="1200" baseline="0" dirty="0">
                    <a:solidFill>
                      <a:schemeClr val="tx1"/>
                    </a:solidFill>
                    <a:latin typeface="+mn-lt"/>
                    <a:ea typeface="+mn-ea"/>
                    <a:cs typeface="+mn-cs"/>
                  </a:rPr>
                  <a:t> is also a Least Square Estimation. </a:t>
                </a:r>
                <a:r>
                  <a:rPr lang="en-US" sz="1200" dirty="0"/>
                  <a:t>If we assume normal distribution for errors,</a:t>
                </a:r>
                <a:r>
                  <a:rPr lang="en-US" sz="1200" baseline="0" dirty="0"/>
                  <a:t> then </a:t>
                </a:r>
                <a:r>
                  <a:rPr lang="en-US" sz="1200" b="1" i="0">
                    <a:latin typeface="Cambria Math" panose="02040503050406030204" pitchFamily="18" charset="0"/>
                  </a:rPr>
                  <a:t>𝒃</a:t>
                </a:r>
                <a:r>
                  <a:rPr lang="en-US" sz="1200" dirty="0"/>
                  <a:t> is the Maximum Likelihood Estimation for </a:t>
                </a:r>
                <a:r>
                  <a:rPr lang="en-US" sz="1200" b="1" i="0">
                    <a:latin typeface="Cambria Math" panose="02040503050406030204" pitchFamily="18" charset="0"/>
                    <a:ea typeface="Cambria Math" panose="02040503050406030204" pitchFamily="18" charset="0"/>
                  </a:rPr>
                  <a:t>𝜷</a:t>
                </a:r>
                <a:r>
                  <a:rPr lang="en-US" sz="1200" dirty="0"/>
                  <a:t>. </a:t>
                </a:r>
                <a:r>
                  <a:rPr lang="en-US" sz="1200" b="0" i="0" u="none" strike="noStrike" kern="1200" baseline="0" dirty="0">
                    <a:solidFill>
                      <a:schemeClr val="tx1"/>
                    </a:solidFill>
                    <a:latin typeface="+mn-lt"/>
                    <a:ea typeface="+mn-ea"/>
                    <a:cs typeface="+mn-cs"/>
                  </a:rPr>
                  <a:t>That is, if we write the Likelihood function and maximize it with respect to parameters, we will get the same </a:t>
                </a:r>
                <a:r>
                  <a:rPr lang="en-US" sz="1200" b="1" i="0">
                    <a:latin typeface="Cambria Math" panose="02040503050406030204" pitchFamily="18" charset="0"/>
                  </a:rPr>
                  <a:t>𝒃</a:t>
                </a:r>
                <a:r>
                  <a:rPr lang="en-US" sz="1200" b="0" i="0" u="none" strike="noStrike" kern="1200" baseline="0" dirty="0">
                    <a:solidFill>
                      <a:schemeClr val="tx1"/>
                    </a:solidFill>
                    <a:latin typeface="+mn-lt"/>
                    <a:ea typeface="+mn-ea"/>
                    <a:cs typeface="+mn-cs"/>
                  </a:rPr>
                  <a:t> as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Interval estimation for each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𝑗</a:t>
                </a:r>
                <a:r>
                  <a:rPr lang="en-US" sz="1200" dirty="0"/>
                  <a:t> can</a:t>
                </a:r>
                <a:r>
                  <a:rPr lang="en-US" sz="1200" baseline="0" dirty="0"/>
                  <a:t> be build using the point estimations, t critical values and standard error of the point estimates.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4</a:t>
            </a:fld>
            <a:endParaRPr lang="en-US"/>
          </a:p>
        </p:txBody>
      </p:sp>
    </p:spTree>
    <p:extLst>
      <p:ext uri="{BB962C8B-B14F-4D97-AF65-F5344CB8AC3E}">
        <p14:creationId xmlns:p14="http://schemas.microsoft.com/office/powerpoint/2010/main" val="189121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intervals we discussed in the previous slide, define a rectangular block in the space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𝛽</m:t>
                    </m:r>
                  </m:oMath>
                </a14:m>
                <a:r>
                  <a:rPr lang="en-US" sz="1200" b="0" i="0" u="none" strike="noStrike" kern="1200" baseline="0" dirty="0">
                    <a:solidFill>
                      <a:schemeClr val="tx1"/>
                    </a:solidFill>
                    <a:latin typeface="+mn-lt"/>
                    <a:ea typeface="+mn-ea"/>
                    <a:cs typeface="+mn-cs"/>
                  </a:rPr>
                  <a:t>’s. Look at the graphs for example. If we build confidence intervals for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oMath>
                </a14:m>
                <a:r>
                  <a:rPr lang="en-US" sz="1200" b="0" i="0" u="none" strike="noStrike" kern="1200" baseline="0" dirty="0">
                    <a:solidFill>
                      <a:schemeClr val="tx1"/>
                    </a:solidFill>
                    <a:latin typeface="+mn-lt"/>
                    <a:ea typeface="+mn-ea"/>
                    <a:cs typeface="+mn-cs"/>
                  </a:rPr>
                  <a:t> and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2</m:t>
                        </m:r>
                      </m:sub>
                    </m:sSub>
                  </m:oMath>
                </a14:m>
                <a:r>
                  <a:rPr lang="en-US" sz="1200" b="0" i="0" u="none" strike="noStrike" kern="1200" baseline="0" dirty="0">
                    <a:solidFill>
                      <a:schemeClr val="tx1"/>
                    </a:solidFill>
                    <a:latin typeface="+mn-lt"/>
                    <a:ea typeface="+mn-ea"/>
                    <a:cs typeface="+mn-cs"/>
                  </a:rPr>
                  <a:t> separately, the joint area will form a rectangle. </a:t>
                </a:r>
              </a:p>
              <a:p>
                <a:r>
                  <a:rPr lang="en-US" sz="1200" b="0" i="0" u="none" strike="noStrike" kern="1200" baseline="0" dirty="0">
                    <a:solidFill>
                      <a:schemeClr val="tx1"/>
                    </a:solidFill>
                    <a:latin typeface="+mn-lt"/>
                    <a:ea typeface="+mn-ea"/>
                    <a:cs typeface="+mn-cs"/>
                  </a:rPr>
                  <a:t>This rectangle is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a proper joint confidence region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𝛽</m:t>
                    </m:r>
                  </m:oMath>
                </a14:m>
                <a:r>
                  <a:rPr lang="en-US" sz="1200" b="0" i="0" u="none" strike="noStrike" kern="1200" baseline="0" dirty="0">
                    <a:solidFill>
                      <a:schemeClr val="tx1"/>
                    </a:solidFill>
                    <a:latin typeface="+mn-lt"/>
                    <a:ea typeface="+mn-ea"/>
                    <a:cs typeface="+mn-cs"/>
                  </a:rPr>
                  <a:t>’s. A proper joint interval will be in an </a:t>
                </a:r>
                <a:r>
                  <a:rPr lang="en-US" sz="1200" dirty="0"/>
                  <a:t>ellipsoidal</a:t>
                </a:r>
                <a:r>
                  <a:rPr lang="en-US" sz="1200" b="0" i="0" u="none" strike="noStrike" kern="1200" baseline="0" dirty="0">
                    <a:solidFill>
                      <a:schemeClr val="tx1"/>
                    </a:solidFill>
                    <a:latin typeface="+mn-lt"/>
                    <a:ea typeface="+mn-ea"/>
                    <a:cs typeface="+mn-cs"/>
                  </a:rPr>
                  <a:t> shape which can be build using the given expression. </a:t>
                </a:r>
              </a:p>
              <a:p>
                <a:endParaRPr lang="en-US" sz="1200" b="0" i="0" u="none" strike="noStrike" kern="1200" baseline="0" dirty="0">
                  <a:solidFill>
                    <a:schemeClr val="tx1"/>
                  </a:solidFill>
                  <a:latin typeface="+mn-lt"/>
                  <a:ea typeface="+mn-ea"/>
                  <a:cs typeface="+mn-cs"/>
                </a:endParaRPr>
              </a:p>
              <a:p>
                <a:r>
                  <a:rPr lang="en-US" sz="1200" dirty="0"/>
                  <a:t>When </a:t>
                </a:r>
                <a14:m>
                  <m:oMath xmlns:m="http://schemas.openxmlformats.org/officeDocument/2006/math">
                    <m:r>
                      <a:rPr lang="en-US" sz="1200" b="0" i="1" smtClean="0">
                        <a:latin typeface="Cambria Math" panose="02040503050406030204" pitchFamily="18" charset="0"/>
                      </a:rPr>
                      <m:t>𝐶𝑜𝑟𝑟</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𝑗</m:t>
                            </m:r>
                          </m:sub>
                        </m:sSub>
                      </m:e>
                    </m:d>
                  </m:oMath>
                </a14:m>
                <a:r>
                  <a:rPr lang="en-US" sz="1200" dirty="0"/>
                  <a:t> is close to zero, such as</a:t>
                </a:r>
                <a:r>
                  <a:rPr lang="en-US" sz="1200" baseline="0" dirty="0"/>
                  <a:t> the second graph here, </a:t>
                </a:r>
                <a:r>
                  <a:rPr lang="en-US" sz="1200" dirty="0"/>
                  <a:t>the rectangular region will approximate the true joint confidence region well.</a:t>
                </a:r>
                <a:r>
                  <a:rPr lang="en-US" sz="1200" baseline="0" dirty="0"/>
                  <a:t> </a:t>
                </a:r>
                <a:endParaRPr lang="en-US" sz="1200" b="1" i="1"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intervals we discussed in the previous slide, define a rectangular block in the space of the </a:t>
                </a:r>
                <a:r>
                  <a:rPr lang="en-US" sz="1200" b="0" i="0">
                    <a:latin typeface="Cambria Math" panose="02040503050406030204" pitchFamily="18" charset="0"/>
                    <a:ea typeface="Cambria Math" panose="02040503050406030204" pitchFamily="18" charset="0"/>
                  </a:rPr>
                  <a:t>𝛽</a:t>
                </a:r>
                <a:r>
                  <a:rPr lang="en-US" sz="1200" b="0" i="0" u="none" strike="noStrike" kern="1200" baseline="0" dirty="0">
                    <a:solidFill>
                      <a:schemeClr val="tx1"/>
                    </a:solidFill>
                    <a:latin typeface="+mn-lt"/>
                    <a:ea typeface="+mn-ea"/>
                    <a:cs typeface="+mn-cs"/>
                  </a:rPr>
                  <a:t>’s. Look at the graphs for example. If we build confidence intervals for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ea typeface="Cambria Math" panose="02040503050406030204" pitchFamily="18" charset="0"/>
                  </a:rPr>
                  <a:t>1</a:t>
                </a:r>
                <a:r>
                  <a:rPr lang="en-US" sz="1200" b="0" i="0" u="none" strike="noStrike" kern="1200" baseline="0" dirty="0">
                    <a:solidFill>
                      <a:schemeClr val="tx1"/>
                    </a:solidFill>
                    <a:latin typeface="+mn-lt"/>
                    <a:ea typeface="+mn-ea"/>
                    <a:cs typeface="+mn-cs"/>
                  </a:rPr>
                  <a:t> and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ea typeface="Cambria Math" panose="02040503050406030204" pitchFamily="18" charset="0"/>
                  </a:rPr>
                  <a:t>2</a:t>
                </a:r>
                <a:r>
                  <a:rPr lang="en-US" sz="1200" b="0" i="0" u="none" strike="noStrike" kern="1200" baseline="0" dirty="0">
                    <a:solidFill>
                      <a:schemeClr val="tx1"/>
                    </a:solidFill>
                    <a:latin typeface="+mn-lt"/>
                    <a:ea typeface="+mn-ea"/>
                    <a:cs typeface="+mn-cs"/>
                  </a:rPr>
                  <a:t> separately, the joint area will form a rectangle.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rectangle is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a proper joint confidence region for the </a:t>
                </a:r>
                <a:r>
                  <a:rPr lang="en-US" sz="1200" b="0" i="0">
                    <a:latin typeface="Cambria Math" panose="02040503050406030204" pitchFamily="18" charset="0"/>
                    <a:ea typeface="Cambria Math" panose="02040503050406030204" pitchFamily="18" charset="0"/>
                  </a:rPr>
                  <a:t>𝛽</a:t>
                </a:r>
                <a:r>
                  <a:rPr lang="en-US" sz="1200" b="0" i="0" u="none" strike="noStrike" kern="1200" baseline="0" dirty="0">
                    <a:solidFill>
                      <a:schemeClr val="tx1"/>
                    </a:solidFill>
                    <a:latin typeface="+mn-lt"/>
                    <a:ea typeface="+mn-ea"/>
                    <a:cs typeface="+mn-cs"/>
                  </a:rPr>
                  <a:t>’s. A proper joint interval will be in an </a:t>
                </a:r>
                <a:r>
                  <a:rPr lang="en-US" sz="1200" dirty="0"/>
                  <a:t>ellipsoidal</a:t>
                </a:r>
                <a:r>
                  <a:rPr lang="en-US" sz="1200" b="0" i="0" u="none" strike="noStrike" kern="1200" baseline="0" dirty="0">
                    <a:solidFill>
                      <a:schemeClr val="tx1"/>
                    </a:solidFill>
                    <a:latin typeface="+mn-lt"/>
                    <a:ea typeface="+mn-ea"/>
                    <a:cs typeface="+mn-cs"/>
                  </a:rPr>
                  <a:t> shape which can be build using the given expression. </a:t>
                </a:r>
              </a:p>
              <a:p>
                <a:endParaRPr lang="en-US" sz="1200" b="0" i="0" u="none" strike="noStrike" kern="1200" baseline="0" dirty="0">
                  <a:solidFill>
                    <a:schemeClr val="tx1"/>
                  </a:solidFill>
                  <a:latin typeface="+mn-lt"/>
                  <a:ea typeface="+mn-ea"/>
                  <a:cs typeface="+mn-cs"/>
                </a:endParaRPr>
              </a:p>
              <a:p>
                <a:r>
                  <a:rPr lang="en-US" sz="1200" dirty="0"/>
                  <a:t>When </a:t>
                </a:r>
                <a:r>
                  <a:rPr lang="en-US" sz="1200" b="0" i="0">
                    <a:latin typeface="Cambria Math" panose="02040503050406030204" pitchFamily="18" charset="0"/>
                  </a:rPr>
                  <a:t>𝐶𝑜𝑟𝑟(𝑏_𝑖,𝑏_𝑗 )</a:t>
                </a:r>
                <a:r>
                  <a:rPr lang="en-US" sz="1200" dirty="0"/>
                  <a:t> is close to zero, such as</a:t>
                </a:r>
                <a:r>
                  <a:rPr lang="en-US" sz="1200" baseline="0" dirty="0"/>
                  <a:t> the second graph here, </a:t>
                </a:r>
                <a:r>
                  <a:rPr lang="en-US" sz="1200" dirty="0"/>
                  <a:t>the rectangular region will approximate the true joint confidence region well.</a:t>
                </a:r>
                <a:r>
                  <a:rPr lang="en-US" sz="1200" baseline="0" dirty="0"/>
                  <a:t> </a:t>
                </a:r>
                <a:endParaRPr lang="en-US" sz="1200" b="1" i="1"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5</a:t>
            </a:fld>
            <a:endParaRPr lang="en-US"/>
          </a:p>
        </p:txBody>
      </p:sp>
    </p:spTree>
    <p:extLst>
      <p:ext uri="{BB962C8B-B14F-4D97-AF65-F5344CB8AC3E}">
        <p14:creationId xmlns:p14="http://schemas.microsoft.com/office/powerpoint/2010/main" val="160020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ANOVA table in multiple linear regression is the same as the SLR in matrix form. The difference is that, here the F-statistic tests whether all the p-1 parameters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𝑝</m:t>
                        </m:r>
                        <m:r>
                          <a:rPr lang="en-US" sz="1200" b="0" i="1" smtClean="0">
                            <a:latin typeface="Cambria Math" panose="02040503050406030204" pitchFamily="18" charset="0"/>
                          </a:rPr>
                          <m:t>−1</m:t>
                        </m:r>
                      </m:sub>
                    </m:sSub>
                  </m:oMath>
                </a14:m>
                <a:r>
                  <a:rPr lang="en-US" dirty="0"/>
                  <a:t> are equal to zero. This is a corrected SS table,</a:t>
                </a:r>
                <a:r>
                  <a:rPr lang="en-US" baseline="0" dirty="0"/>
                  <a:t> that’s why we are testing p-1 parameters, intercept is excluded from testing. The residual Sum Square now has n-p degree of freedom. </a:t>
                </a:r>
              </a:p>
              <a:p>
                <a:endParaRPr lang="en-US" baseline="0" dirty="0"/>
              </a:p>
              <a:p>
                <a:r>
                  <a:rPr lang="en-US" dirty="0"/>
                  <a:t>It is important to mention that, w</a:t>
                </a:r>
                <a:r>
                  <a:rPr lang="en-US" sz="1200" dirty="0"/>
                  <a:t>hen the ANOVA table represents a significant regression relation, then at least one of the indecent variables significantly predicts the response, that is al least one of the parameters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𝑗</m:t>
                        </m:r>
                      </m:sub>
                    </m:sSub>
                  </m:oMath>
                </a14:m>
                <a:r>
                  <a:rPr lang="en-US" sz="1200" dirty="0"/>
                  <a:t> is non-zero. The question of which one(s) requires more investigation. </a:t>
                </a:r>
                <a:endParaRPr lang="en-US" dirty="0"/>
              </a:p>
            </p:txBody>
          </p:sp>
        </mc:Choice>
        <mc:Fallback xmlns="">
          <p:sp>
            <p:nvSpPr>
              <p:cNvPr id="3" name="Notes Placeholder 2"/>
              <p:cNvSpPr>
                <a:spLocks noGrp="1"/>
              </p:cNvSpPr>
              <p:nvPr>
                <p:ph type="body" idx="1"/>
              </p:nvPr>
            </p:nvSpPr>
            <p:spPr/>
            <p:txBody>
              <a:bodyPr/>
              <a:lstStyle/>
              <a:p>
                <a:r>
                  <a:rPr lang="en-US" dirty="0"/>
                  <a:t>The ANOVA table in multiple linear regression is the same as the SLR in matrix form. The difference is that, here the F-statistic tests whether all the p-1 parameters </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1,</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2,…,</a:t>
                </a:r>
                <a:r>
                  <a:rPr lang="en-US" sz="1200" b="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rPr>
                  <a:t>𝑝−1)</a:t>
                </a:r>
                <a:r>
                  <a:rPr lang="en-US" dirty="0"/>
                  <a:t> are equal to zero. This is a corrected SS table,</a:t>
                </a:r>
                <a:r>
                  <a:rPr lang="en-US" baseline="0" dirty="0"/>
                  <a:t> that’s why we are testing p-1 parameters, intercept is excluded from testing. The residual Sum Square now has n-p degree of freedom. </a:t>
                </a:r>
              </a:p>
              <a:p>
                <a:endParaRPr lang="en-US" baseline="0" dirty="0"/>
              </a:p>
              <a:p>
                <a:r>
                  <a:rPr lang="en-US" dirty="0"/>
                  <a:t>It is important to mention that, w</a:t>
                </a:r>
                <a:r>
                  <a:rPr lang="en-US" sz="1200" dirty="0"/>
                  <a:t>hen the ANOVA table represents a significant regression relation, then at least one of the indecent variables significantly predicts the response, that is al least one of the parameters </a:t>
                </a:r>
                <a:r>
                  <a:rPr lang="en-US" sz="1200" i="0">
                    <a:latin typeface="Cambria Math" panose="02040503050406030204" pitchFamily="18" charset="0"/>
                    <a:ea typeface="Cambria Math" panose="02040503050406030204" pitchFamily="18" charset="0"/>
                  </a:rPr>
                  <a:t>𝛽_</a:t>
                </a:r>
                <a:r>
                  <a:rPr lang="en-US" sz="1200" b="0" i="0">
                    <a:latin typeface="Cambria Math" panose="02040503050406030204" pitchFamily="18" charset="0"/>
                    <a:ea typeface="Cambria Math" panose="02040503050406030204" pitchFamily="18" charset="0"/>
                  </a:rPr>
                  <a:t>𝑗</a:t>
                </a:r>
                <a:r>
                  <a:rPr lang="en-US" sz="1200" dirty="0"/>
                  <a:t> is non-zero. The question of which one(s) requires more investigation.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6</a:t>
            </a:fld>
            <a:endParaRPr lang="en-US"/>
          </a:p>
        </p:txBody>
      </p:sp>
    </p:spTree>
    <p:extLst>
      <p:ext uri="{BB962C8B-B14F-4D97-AF65-F5344CB8AC3E}">
        <p14:creationId xmlns:p14="http://schemas.microsoft.com/office/powerpoint/2010/main" val="300374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prediction at </a:t>
                </a:r>
                <a14:m>
                  <m:oMath xmlns:m="http://schemas.openxmlformats.org/officeDocument/2006/math">
                    <m:sSub>
                      <m:sSubPr>
                        <m:ctrlPr>
                          <a:rPr lang="en-US" sz="1200" b="1" i="1">
                            <a:latin typeface="Cambria Math" panose="02040503050406030204" pitchFamily="18" charset="0"/>
                          </a:rPr>
                        </m:ctrlPr>
                      </m:sSubPr>
                      <m:e>
                        <m:r>
                          <a:rPr lang="en-US" sz="1200" b="1" i="1">
                            <a:latin typeface="Cambria Math" panose="02040503050406030204" pitchFamily="18" charset="0"/>
                          </a:rPr>
                          <m:t>𝑿</m:t>
                        </m:r>
                      </m:e>
                      <m:sub>
                        <m:r>
                          <a:rPr lang="en-US" sz="1200" b="1" i="1">
                            <a:latin typeface="Cambria Math" panose="02040503050406030204" pitchFamily="18" charset="0"/>
                          </a:rPr>
                          <m:t>𝟎</m:t>
                        </m:r>
                      </m:sub>
                    </m:sSub>
                  </m:oMath>
                </a14:m>
                <a:r>
                  <a:rPr lang="en-US" sz="1200" dirty="0"/>
                  <a:t> are given by </a:t>
                </a:r>
                <a14:m>
                  <m:oMath xmlns:m="http://schemas.openxmlformats.org/officeDocument/2006/math">
                    <m:sSub>
                      <m:sSubPr>
                        <m:ctrlPr>
                          <a:rPr lang="en-US" sz="1200" b="1" i="1" smtClean="0">
                            <a:latin typeface="Cambria Math" panose="02040503050406030204" pitchFamily="18" charset="0"/>
                          </a:rPr>
                        </m:ctrlPr>
                      </m:sSubPr>
                      <m:e>
                        <m:r>
                          <a:rPr lang="en-US" sz="1200" b="1" i="1">
                            <a:latin typeface="Cambria Math" panose="02040503050406030204" pitchFamily="18" charset="0"/>
                          </a:rPr>
                          <m:t>𝑿</m:t>
                        </m:r>
                      </m:e>
                      <m:sub>
                        <m:r>
                          <a:rPr lang="en-US" sz="1200" b="1" i="1">
                            <a:latin typeface="Cambria Math" panose="02040503050406030204" pitchFamily="18" charset="0"/>
                          </a:rPr>
                          <m:t>𝟎</m:t>
                        </m:r>
                      </m:sub>
                    </m:sSub>
                    <m:r>
                      <a:rPr lang="en-US" sz="1200" b="1" i="1">
                        <a:latin typeface="Cambria Math" panose="02040503050406030204" pitchFamily="18" charset="0"/>
                      </a:rPr>
                      <m:t>𝒃</m:t>
                    </m:r>
                  </m:oMath>
                </a14:m>
                <a:r>
                  <a:rPr lang="en-US" sz="1200" dirty="0"/>
                  <a:t> that</a:t>
                </a:r>
                <a:r>
                  <a:rPr lang="en-US" sz="1200" baseline="0" dirty="0"/>
                  <a:t> has a variance of </a:t>
                </a:r>
                <a14:m>
                  <m:oMath xmlns:m="http://schemas.openxmlformats.org/officeDocument/2006/math">
                    <m:sSup>
                      <m:sSupPr>
                        <m:ctrlPr>
                          <a:rPr lang="en-US" sz="1200" b="1" i="1" smtClean="0">
                            <a:latin typeface="Cambria Math" panose="02040503050406030204" pitchFamily="18" charset="0"/>
                          </a:rPr>
                        </m:ctrlPr>
                      </m:sSupPr>
                      <m:e>
                        <m:sSubSup>
                          <m:sSubSupPr>
                            <m:ctrlPr>
                              <a:rPr lang="en-US" sz="1200" i="1">
                                <a:latin typeface="Cambria Math" panose="02040503050406030204" pitchFamily="18" charset="0"/>
                              </a:rPr>
                            </m:ctrlPr>
                          </m:sSubSupPr>
                          <m:e>
                            <m:r>
                              <a:rPr lang="en-US" sz="1200" b="1" i="1">
                                <a:latin typeface="Cambria Math" panose="02040503050406030204" pitchFamily="18" charset="0"/>
                              </a:rPr>
                              <m:t>𝑿</m:t>
                            </m:r>
                          </m:e>
                          <m:sub>
                            <m:r>
                              <a:rPr lang="en-US" sz="1200" i="1">
                                <a:latin typeface="Cambria Math" panose="02040503050406030204" pitchFamily="18" charset="0"/>
                              </a:rPr>
                              <m:t>0</m:t>
                            </m:r>
                          </m:sub>
                          <m:sup>
                            <m:r>
                              <a:rPr lang="en-US" sz="1200" i="1">
                                <a:latin typeface="Cambria Math" panose="02040503050406030204" pitchFamily="18" charset="0"/>
                              </a:rPr>
                              <m:t>′</m:t>
                            </m:r>
                          </m:sup>
                        </m:sSubSup>
                        <m:d>
                          <m:dPr>
                            <m:ctrlPr>
                              <a:rPr lang="en-US" sz="1200" b="1" i="1">
                                <a:latin typeface="Cambria Math" panose="02040503050406030204" pitchFamily="18" charset="0"/>
                              </a:rPr>
                            </m:ctrlPr>
                          </m:dPr>
                          <m:e>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𝑿</m:t>
                            </m:r>
                          </m:e>
                        </m:d>
                      </m:e>
                      <m:sup>
                        <m:r>
                          <a:rPr lang="en-US" sz="1200" i="1">
                            <a:latin typeface="Cambria Math" panose="02040503050406030204" pitchFamily="18" charset="0"/>
                          </a:rPr>
                          <m:t>−1</m:t>
                        </m:r>
                      </m:sup>
                    </m:sSup>
                    <m:sSub>
                      <m:sSubPr>
                        <m:ctrlPr>
                          <a:rPr lang="en-US" sz="1200" b="1" i="1">
                            <a:latin typeface="Cambria Math" panose="02040503050406030204" pitchFamily="18" charset="0"/>
                          </a:rPr>
                        </m:ctrlPr>
                      </m:sSubPr>
                      <m:e>
                        <m:r>
                          <a:rPr lang="en-US" sz="1200" b="1" i="1">
                            <a:latin typeface="Cambria Math" panose="02040503050406030204" pitchFamily="18" charset="0"/>
                          </a:rPr>
                          <m:t>𝑿</m:t>
                        </m:r>
                      </m:e>
                      <m:sub>
                        <m:r>
                          <a:rPr lang="en-US" sz="1200" b="1" i="1">
                            <a:latin typeface="Cambria Math" panose="02040503050406030204" pitchFamily="18" charset="0"/>
                          </a:rPr>
                          <m:t>𝟎</m:t>
                        </m:r>
                      </m:sub>
                    </m:sSub>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oMath>
                </a14:m>
                <a:r>
                  <a:rPr lang="en-US" sz="1200" dirty="0"/>
                  <a:t>. Using that, we</a:t>
                </a:r>
                <a:r>
                  <a:rPr lang="en-US" sz="1200" baseline="0" dirty="0"/>
                  <a:t> can build confidence intervals for mean response by the given expression. </a:t>
                </a:r>
                <a:r>
                  <a:rPr lang="en-US" sz="1200" dirty="0"/>
                  <a:t>For multiple points we should use the second formula which creates</a:t>
                </a:r>
                <a:r>
                  <a:rPr lang="en-US" sz="1200" baseline="0" dirty="0"/>
                  <a:t> an oval shape.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It is important to note that t</a:t>
                </a:r>
                <a:r>
                  <a:rPr lang="en-US" sz="1200" dirty="0"/>
                  <a:t>he model may not be appropriate when estimation or prediction is extended outside of the region of the observations. That point in the graph is within each X range but overall is outside of the oval shape of the two together and may not be a reliable estimate.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prediction at </a:t>
                </a:r>
                <a:r>
                  <a:rPr lang="en-US" sz="1200" b="1" i="0">
                    <a:latin typeface="Cambria Math" panose="02040503050406030204" pitchFamily="18" charset="0"/>
                  </a:rPr>
                  <a:t>𝑿_𝟎</a:t>
                </a:r>
                <a:r>
                  <a:rPr lang="en-US" sz="1200" dirty="0"/>
                  <a:t> are given by </a:t>
                </a:r>
                <a:r>
                  <a:rPr lang="en-US" sz="1200" b="1" i="0">
                    <a:latin typeface="Cambria Math" panose="02040503050406030204" pitchFamily="18" charset="0"/>
                  </a:rPr>
                  <a:t>𝑿_𝟎 𝒃</a:t>
                </a:r>
                <a:r>
                  <a:rPr lang="en-US" sz="1200" dirty="0"/>
                  <a:t> that</a:t>
                </a:r>
                <a:r>
                  <a:rPr lang="en-US" sz="1200" baseline="0" dirty="0"/>
                  <a:t> has a variance of </a:t>
                </a:r>
                <a:r>
                  <a:rPr lang="en-US" sz="1200" b="1" i="0">
                    <a:latin typeface="Cambria Math" panose="02040503050406030204" pitchFamily="18" charset="0"/>
                  </a:rPr>
                  <a:t>〖𝑿_</a:t>
                </a:r>
                <a:r>
                  <a:rPr lang="en-US" sz="1200" i="0">
                    <a:latin typeface="Cambria Math" panose="02040503050406030204" pitchFamily="18" charset="0"/>
                  </a:rPr>
                  <a:t>0^′</a:t>
                </a:r>
                <a:r>
                  <a:rPr lang="en-US" sz="1200" b="1" i="0">
                    <a:latin typeface="Cambria Math" panose="02040503050406030204" pitchFamily="18" charset="0"/>
                  </a:rPr>
                  <a:t> (𝑿^′ 𝑿)〗^(</a:t>
                </a:r>
                <a:r>
                  <a:rPr lang="en-US" sz="1200" i="0">
                    <a:latin typeface="Cambria Math" panose="02040503050406030204" pitchFamily="18" charset="0"/>
                  </a:rPr>
                  <a:t>−1</a:t>
                </a:r>
                <a:r>
                  <a:rPr lang="en-US" sz="1200" b="1" i="0">
                    <a:latin typeface="Cambria Math" panose="02040503050406030204" pitchFamily="18" charset="0"/>
                  </a:rPr>
                  <a:t>) 𝑿_𝟎 </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r>
                  <a:rPr lang="en-US" sz="1200" dirty="0"/>
                  <a:t>. Using that, we</a:t>
                </a:r>
                <a:r>
                  <a:rPr lang="en-US" sz="1200" baseline="0" dirty="0"/>
                  <a:t> can build confidence intervals for mean response by the given expression. </a:t>
                </a:r>
                <a:r>
                  <a:rPr lang="en-US" sz="1200" dirty="0"/>
                  <a:t>For multiple points we should use the second formula which creates</a:t>
                </a:r>
                <a:r>
                  <a:rPr lang="en-US" sz="1200" baseline="0" dirty="0"/>
                  <a:t> an oval shape.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It is important to note that t</a:t>
                </a:r>
                <a:r>
                  <a:rPr lang="en-US" sz="1200" dirty="0"/>
                  <a:t>he model may not be appropriate when estimation or prediction is extended outside of the region of the observations. That point in the graph is within each X range but overall is outside of the oval shape of the two together and may not be a reliable estimate.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389180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an example, where we use the steam dataset with two explanatory variable X8 and X6. The linear model is written as </a:t>
                </a:r>
                <a14:m>
                  <m:oMath xmlns:m="http://schemas.openxmlformats.org/officeDocument/2006/math">
                    <m:r>
                      <a:rPr lang="en-US" sz="1200" smtClean="0">
                        <a:latin typeface="Cambria Math" panose="02040503050406030204" pitchFamily="18" charset="0"/>
                      </a:rPr>
                      <m:t>𝑌</m:t>
                    </m:r>
                    <m:r>
                      <a:rPr lang="en-US" sz="1200" smtClean="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a:latin typeface="Cambria Math" panose="02040503050406030204" pitchFamily="18" charset="0"/>
                          </a:rPr>
                          <m:t>0</m:t>
                        </m:r>
                      </m:sub>
                    </m:sSub>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b="0" i="1" smtClean="0">
                            <a:latin typeface="Cambria Math" panose="02040503050406030204" pitchFamily="18" charset="0"/>
                          </a:rPr>
                          <m:t>8</m:t>
                        </m:r>
                      </m:sub>
                    </m:sSub>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b="0" i="1" smtClean="0">
                            <a:latin typeface="Cambria Math" panose="02040503050406030204" pitchFamily="18" charset="0"/>
                          </a:rPr>
                          <m:t>8</m:t>
                        </m:r>
                      </m:sub>
                    </m:sSub>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a:latin typeface="Cambria Math" panose="02040503050406030204" pitchFamily="18" charset="0"/>
                          </a:rPr>
                          <m:t>𝛽</m:t>
                        </m:r>
                      </m:e>
                      <m:sub>
                        <m:r>
                          <a:rPr lang="en-US" sz="1200" b="0" i="1" smtClean="0">
                            <a:latin typeface="Cambria Math" panose="02040503050406030204" pitchFamily="18" charset="0"/>
                          </a:rPr>
                          <m:t>6</m:t>
                        </m:r>
                      </m:sub>
                    </m:sSub>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b="0" i="1" smtClean="0">
                            <a:latin typeface="Cambria Math" panose="02040503050406030204" pitchFamily="18" charset="0"/>
                          </a:rPr>
                          <m:t>6</m:t>
                        </m:r>
                      </m:sub>
                    </m:sSub>
                    <m:r>
                      <a:rPr lang="en-US" sz="1200">
                        <a:latin typeface="Cambria Math" panose="02040503050406030204" pitchFamily="18" charset="0"/>
                      </a:rPr>
                      <m:t>+</m:t>
                    </m:r>
                    <m:r>
                      <a:rPr lang="en-US" sz="1200">
                        <a:latin typeface="Cambria Math" panose="02040503050406030204" pitchFamily="18" charset="0"/>
                      </a:rPr>
                      <m:t>𝜀</m:t>
                    </m:r>
                  </m:oMath>
                </a14:m>
                <a:r>
                  <a:rPr lang="en-US" sz="1200" dirty="0"/>
                  <a:t> which is represented in the matrix form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 estimates can be find using </a:t>
                </a:r>
                <a14:m>
                  <m:oMath xmlns:m="http://schemas.openxmlformats.org/officeDocument/2006/math">
                    <m:sSup>
                      <m:sSupPr>
                        <m:ctrlPr>
                          <a:rPr lang="en-US" sz="1200" b="1" i="1" smtClean="0">
                            <a:latin typeface="Cambria Math" panose="02040503050406030204" pitchFamily="18" charset="0"/>
                          </a:rPr>
                        </m:ctrlPr>
                      </m:sSupPr>
                      <m:e>
                        <m:d>
                          <m:dPr>
                            <m:ctrlPr>
                              <a:rPr lang="en-US" sz="1200" b="1" i="1">
                                <a:latin typeface="Cambria Math" panose="02040503050406030204" pitchFamily="18" charset="0"/>
                              </a:rPr>
                            </m:ctrlPr>
                          </m:dPr>
                          <m:e>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a:latin typeface="Cambria Math" panose="02040503050406030204" pitchFamily="18" charset="0"/>
                              </a:rPr>
                              <m:t>𝑿</m:t>
                            </m:r>
                          </m:e>
                        </m:d>
                      </m:e>
                      <m:sup>
                        <m:r>
                          <a:rPr lang="en-US" sz="1200" i="1">
                            <a:latin typeface="Cambria Math" panose="02040503050406030204" pitchFamily="18" charset="0"/>
                          </a:rPr>
                          <m:t>−1</m:t>
                        </m:r>
                      </m:sup>
                    </m:sSup>
                    <m:sSup>
                      <m:sSupPr>
                        <m:ctrlPr>
                          <a:rPr lang="en-US" sz="1200" b="1" i="1">
                            <a:latin typeface="Cambria Math" panose="02040503050406030204" pitchFamily="18" charset="0"/>
                          </a:rPr>
                        </m:ctrlPr>
                      </m:sSupPr>
                      <m:e>
                        <m:r>
                          <a:rPr lang="en-US" sz="1200" b="1" i="1">
                            <a:latin typeface="Cambria Math" panose="02040503050406030204" pitchFamily="18" charset="0"/>
                          </a:rPr>
                          <m:t>𝑿</m:t>
                        </m:r>
                      </m:e>
                      <m:sup>
                        <m:r>
                          <a:rPr lang="en-US" sz="1200" b="1" i="1">
                            <a:latin typeface="Cambria Math" panose="02040503050406030204" pitchFamily="18" charset="0"/>
                          </a:rPr>
                          <m:t>′</m:t>
                        </m:r>
                      </m:sup>
                    </m:sSup>
                    <m:r>
                      <a:rPr lang="en-US" sz="1200" b="1" i="1" smtClean="0">
                        <a:latin typeface="Cambria Math" panose="02040503050406030204" pitchFamily="18" charset="0"/>
                      </a:rPr>
                      <m:t>𝒀</m:t>
                    </m:r>
                  </m:oMath>
                </a14:m>
                <a:r>
                  <a:rPr lang="en-US" sz="1200" dirty="0"/>
                  <a:t>, using the summary statistic,</a:t>
                </a:r>
                <a:r>
                  <a:rPr lang="en-US" sz="1200" baseline="0" dirty="0"/>
                  <a:t> it will give us these values. Thus, the estimated regression line will be </a:t>
                </a:r>
                <a14:m>
                  <m:oMath xmlns:m="http://schemas.openxmlformats.org/officeDocument/2006/math">
                    <m:r>
                      <a:rPr lang="en-US" sz="1200" b="0" i="0" smtClean="0">
                        <a:latin typeface="Cambria Math" panose="02040503050406030204" pitchFamily="18" charset="0"/>
                      </a:rPr>
                      <m:t>9.127−</m:t>
                    </m:r>
                    <m:r>
                      <a:rPr lang="en-US" sz="1200" b="0" i="1" smtClean="0">
                        <a:latin typeface="Cambria Math" panose="02040503050406030204" pitchFamily="18" charset="0"/>
                      </a:rPr>
                      <m:t>0.072</m:t>
                    </m:r>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i="1">
                            <a:latin typeface="Cambria Math" panose="02040503050406030204" pitchFamily="18" charset="0"/>
                          </a:rPr>
                          <m:t>8</m:t>
                        </m:r>
                      </m:sub>
                    </m:sSub>
                    <m:r>
                      <a:rPr lang="en-US" sz="1200">
                        <a:latin typeface="Cambria Math" panose="02040503050406030204" pitchFamily="18" charset="0"/>
                      </a:rPr>
                      <m:t>+</m:t>
                    </m:r>
                    <m:r>
                      <a:rPr lang="en-US" sz="1200" b="0" i="1" smtClean="0">
                        <a:latin typeface="Cambria Math" panose="02040503050406030204" pitchFamily="18" charset="0"/>
                      </a:rPr>
                      <m:t>0.2029</m:t>
                    </m:r>
                    <m:sSub>
                      <m:sSubPr>
                        <m:ctrlPr>
                          <a:rPr lang="en-US" sz="1200" i="1">
                            <a:latin typeface="Cambria Math" panose="02040503050406030204" pitchFamily="18" charset="0"/>
                          </a:rPr>
                        </m:ctrlPr>
                      </m:sSubPr>
                      <m:e>
                        <m:r>
                          <a:rPr lang="en-US" sz="1200">
                            <a:latin typeface="Cambria Math" panose="02040503050406030204" pitchFamily="18" charset="0"/>
                          </a:rPr>
                          <m:t>𝑋</m:t>
                        </m:r>
                      </m:e>
                      <m:sub>
                        <m:r>
                          <a:rPr lang="en-US" sz="1200" i="1">
                            <a:latin typeface="Cambria Math" panose="02040503050406030204" pitchFamily="18" charset="0"/>
                          </a:rPr>
                          <m:t>6</m:t>
                        </m:r>
                      </m:sub>
                    </m:sSub>
                  </m:oMath>
                </a14:m>
                <a:r>
                  <a:rPr lang="en-US" sz="1200" dirty="0"/>
                  <a:t>.</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an example, where we use the steam dataset with two explanatory variable X8 and X6. The linear model is written as </a:t>
                </a:r>
                <a:r>
                  <a:rPr lang="en-US" sz="1200" i="0">
                    <a:latin typeface="Cambria Math" panose="02040503050406030204" pitchFamily="18" charset="0"/>
                  </a:rPr>
                  <a:t>𝑌=𝛽_0+𝛽_</a:t>
                </a:r>
                <a:r>
                  <a:rPr lang="en-US" sz="1200" b="0" i="0">
                    <a:latin typeface="Cambria Math" panose="02040503050406030204" pitchFamily="18" charset="0"/>
                  </a:rPr>
                  <a:t>8 </a:t>
                </a:r>
                <a:r>
                  <a:rPr lang="en-US" sz="1200" i="0">
                    <a:latin typeface="Cambria Math" panose="02040503050406030204" pitchFamily="18" charset="0"/>
                  </a:rPr>
                  <a:t>𝑋_</a:t>
                </a:r>
                <a:r>
                  <a:rPr lang="en-US" sz="1200" b="0" i="0">
                    <a:latin typeface="Cambria Math" panose="02040503050406030204" pitchFamily="18" charset="0"/>
                  </a:rPr>
                  <a:t>8</a:t>
                </a:r>
                <a:r>
                  <a:rPr lang="en-US" sz="1200" i="0">
                    <a:latin typeface="Cambria Math" panose="02040503050406030204" pitchFamily="18" charset="0"/>
                  </a:rPr>
                  <a:t>+𝛽_</a:t>
                </a:r>
                <a:r>
                  <a:rPr lang="en-US" sz="1200" b="0" i="0">
                    <a:latin typeface="Cambria Math" panose="02040503050406030204" pitchFamily="18" charset="0"/>
                  </a:rPr>
                  <a:t>6 </a:t>
                </a:r>
                <a:r>
                  <a:rPr lang="en-US" sz="1200" i="0">
                    <a:latin typeface="Cambria Math" panose="02040503050406030204" pitchFamily="18" charset="0"/>
                  </a:rPr>
                  <a:t>𝑋_</a:t>
                </a:r>
                <a:r>
                  <a:rPr lang="en-US" sz="1200" b="0" i="0">
                    <a:latin typeface="Cambria Math" panose="02040503050406030204" pitchFamily="18" charset="0"/>
                  </a:rPr>
                  <a:t>6</a:t>
                </a:r>
                <a:r>
                  <a:rPr lang="en-US" sz="1200" i="0">
                    <a:latin typeface="Cambria Math" panose="02040503050406030204" pitchFamily="18" charset="0"/>
                  </a:rPr>
                  <a:t>+𝜀</a:t>
                </a:r>
                <a:r>
                  <a:rPr lang="en-US" sz="1200" dirty="0"/>
                  <a:t> which is represented in the matrix form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 estimates can be find using </a:t>
                </a:r>
                <a:r>
                  <a:rPr lang="en-US" sz="1200" b="1" i="0">
                    <a:latin typeface="Cambria Math" panose="02040503050406030204" pitchFamily="18" charset="0"/>
                  </a:rPr>
                  <a:t>(𝑿^′ 𝑿)^(</a:t>
                </a:r>
                <a:r>
                  <a:rPr lang="en-US" sz="1200" i="0">
                    <a:latin typeface="Cambria Math" panose="02040503050406030204" pitchFamily="18" charset="0"/>
                  </a:rPr>
                  <a:t>−1</a:t>
                </a:r>
                <a:r>
                  <a:rPr lang="en-US" sz="1200" b="1" i="0">
                    <a:latin typeface="Cambria Math" panose="02040503050406030204" pitchFamily="18" charset="0"/>
                  </a:rPr>
                  <a:t>) 𝑿^′ 𝒀</a:t>
                </a:r>
                <a:r>
                  <a:rPr lang="en-US" sz="1200" dirty="0"/>
                  <a:t>, using the summary statistic,</a:t>
                </a:r>
                <a:r>
                  <a:rPr lang="en-US" sz="1200" baseline="0" dirty="0"/>
                  <a:t> it will give us these values. Thus, the estimated regression line will be </a:t>
                </a:r>
                <a:r>
                  <a:rPr lang="en-US" sz="1200" b="0" i="0">
                    <a:latin typeface="Cambria Math" panose="02040503050406030204" pitchFamily="18" charset="0"/>
                  </a:rPr>
                  <a:t>9.127−0.072</a:t>
                </a:r>
                <a:r>
                  <a:rPr lang="en-US" sz="1200" i="0">
                    <a:latin typeface="Cambria Math" panose="02040503050406030204" pitchFamily="18" charset="0"/>
                  </a:rPr>
                  <a:t>𝑋_8+</a:t>
                </a:r>
                <a:r>
                  <a:rPr lang="en-US" sz="1200" b="0" i="0">
                    <a:latin typeface="Cambria Math" panose="02040503050406030204" pitchFamily="18" charset="0"/>
                  </a:rPr>
                  <a:t>0.2029</a:t>
                </a:r>
                <a:r>
                  <a:rPr lang="en-US" sz="1200" i="0">
                    <a:latin typeface="Cambria Math" panose="02040503050406030204" pitchFamily="18" charset="0"/>
                  </a:rPr>
                  <a:t>𝑋_6</a:t>
                </a:r>
                <a:r>
                  <a:rPr lang="en-US" sz="1200" dirty="0"/>
                  <a:t>.</a:t>
                </a:r>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427190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the summary statistic, SS Total is computed as </a:t>
                </a:r>
                <a14:m>
                  <m:oMath xmlns:m="http://schemas.openxmlformats.org/officeDocument/2006/math">
                    <m:r>
                      <a:rPr lang="en-US" sz="1200" b="0" i="1" dirty="0" smtClean="0">
                        <a:latin typeface="Cambria Math" panose="02040503050406030204" pitchFamily="18" charset="0"/>
                      </a:rPr>
                      <m:t>63.82</m:t>
                    </m:r>
                  </m:oMath>
                </a14:m>
                <a:r>
                  <a:rPr lang="en-US" dirty="0"/>
                  <a:t>, and SS Regression will be </a:t>
                </a:r>
                <a14:m>
                  <m:oMath xmlns:m="http://schemas.openxmlformats.org/officeDocument/2006/math">
                    <m:r>
                      <a:rPr lang="en-US" sz="1200" b="0" i="1" smtClean="0">
                        <a:latin typeface="Cambria Math" panose="02040503050406030204" pitchFamily="18" charset="0"/>
                        <a:ea typeface="Cambria Math" panose="02040503050406030204" pitchFamily="18" charset="0"/>
                      </a:rPr>
                      <m:t>54.19</m:t>
                    </m:r>
                  </m:oMath>
                </a14:m>
                <a:r>
                  <a:rPr lang="en-US" dirty="0"/>
                  <a:t>. We have 25 observations, so the degree of freedom for Corrected</a:t>
                </a:r>
                <a:r>
                  <a:rPr lang="en-US" baseline="0" dirty="0"/>
                  <a:t> Total SS is 24. Thus, the Residual SS will be </a:t>
                </a:r>
                <a14:m>
                  <m:oMath xmlns:m="http://schemas.openxmlformats.org/officeDocument/2006/math">
                    <m:r>
                      <a:rPr lang="en-US" sz="1200" b="0" i="1" smtClean="0">
                        <a:latin typeface="Cambria Math" panose="02040503050406030204" pitchFamily="18" charset="0"/>
                      </a:rPr>
                      <m:t>9.6287</m:t>
                    </m:r>
                  </m:oMath>
                </a14:m>
                <a:r>
                  <a:rPr lang="en-US" baseline="0" dirty="0"/>
                  <a:t>. The degree of freedom for Regression SS will be 2 since there two parameters in the model excluding the intercept. That leaves 22 df for the errors.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MSReg</a:t>
                </a:r>
                <a:r>
                  <a:rPr lang="en-US" dirty="0"/>
                  <a:t> will be 27.0936, MSE will be 0.4377. Therefore, F will be 61.8999 which is a big number and I believe is way greater than the F critical value. </a:t>
                </a:r>
              </a:p>
              <a:p>
                <a:endParaRPr lang="en-US" dirty="0"/>
              </a:p>
              <a:p>
                <a:r>
                  <a:rPr lang="en-US" dirty="0"/>
                  <a:t>The R-square for this model is 84.89, that is about 85% of the variation in response is explained by X8 and X6.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SSE= </a:t>
                </a:r>
                <a:r>
                  <a:rPr lang="en-US" sz="1200" b="0" i="0">
                    <a:latin typeface="Cambria Math" panose="02040503050406030204" pitchFamily="18" charset="0"/>
                  </a:rPr>
                  <a:t>9.6287</a:t>
                </a:r>
                <a:endParaRPr lang="en-US" sz="1200" dirty="0"/>
              </a:p>
              <a:p>
                <a:r>
                  <a:rPr lang="en-US" dirty="0" err="1"/>
                  <a:t>MSReg</a:t>
                </a:r>
                <a:r>
                  <a:rPr lang="en-US" dirty="0"/>
                  <a:t>= 27.0936</a:t>
                </a:r>
              </a:p>
              <a:p>
                <a:r>
                  <a:rPr lang="en-US" dirty="0"/>
                  <a:t>MSE= 0.4377</a:t>
                </a:r>
              </a:p>
              <a:p>
                <a:r>
                  <a:rPr lang="en-US" dirty="0"/>
                  <a:t>F= 61.8999</a:t>
                </a:r>
              </a:p>
              <a:p>
                <a:r>
                  <a:rPr lang="en-US" dirty="0"/>
                  <a:t>R2= 84.89</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139636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8BB4-CF4A-4B9D-BD9A-5BA8A20C3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7DC51-661B-4631-B987-4B3A1C39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4455C-780A-4781-8035-62E0C8D6F63E}"/>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712D642E-E05F-48E0-8AD6-8D2BF640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A3533-0D75-4CAB-AC49-2A77E3715E36}"/>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2098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2116-FC5D-45B9-B07A-2DA142BD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ED35D-85B2-446C-B36C-4B879829C8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EBFEC-42BC-4871-943A-1D0F266163F7}"/>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CCAB2796-F602-413D-9D2B-23600145D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5603C-3397-48C6-A242-4AF265B60489}"/>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68870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E5915-5F1E-42BA-82E5-F37D62A5A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81BC0-6220-47AF-A5F8-EDB2B166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8B616-8948-4157-A022-344281945B1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264AF053-159C-4EAD-8289-3CAA9E453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6CE87-B565-457F-A82B-F2CF95B38BB2}"/>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44404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8048-13B5-4FA3-A24B-FCDD8C7D5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4D904-F129-4E90-9D4F-F87F0A8F2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C185B-8B32-4412-98D0-220194D818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18ED51BF-ABB1-4143-B124-C78C65B90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B4277-6033-436A-91B0-F8EC3334A9A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52305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6CA8-9C81-49E5-A8D1-57C5B625A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94D84-561E-46B4-B03F-DF347C01F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D3BD0-756B-4CF0-90A9-ACEB963BEE18}"/>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8C7509E5-F1AD-4C5D-A45C-54BBD6E3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891A1-F38D-47AE-BE96-989F49312C8B}"/>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92498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503C-48CF-4183-8C19-BA895488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CD219-486E-498D-B815-29C8159D45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4A879E-C964-4F1C-BE05-BE53B546E7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0395C-9F3E-4644-9BC3-7ACF7DE0C0B4}"/>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C4156308-98B4-497B-A6FD-C698AC4FC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C3103-F3F7-4880-A79B-210323D4C06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9021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00AA-F9B0-4314-9570-5D82D3E92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8F9C75-C4C9-404D-9DE7-A938025BC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30F18A-EA9B-49D9-BE64-0537D6493E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C1769-2E7A-4DC7-96AD-439C28BC3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032E-F20C-4CD3-979D-8133D88D17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5ED54-6248-4693-B3A1-36044D9297B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8" name="Footer Placeholder 7">
            <a:extLst>
              <a:ext uri="{FF2B5EF4-FFF2-40B4-BE49-F238E27FC236}">
                <a16:creationId xmlns:a16="http://schemas.microsoft.com/office/drawing/2014/main" id="{7806EE32-60B7-41CC-98EC-9FB130F08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D53CC-1919-4317-8979-27AD9AEF5A93}"/>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726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01A5-0EA7-4A2E-A198-A0567F8AF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2A4A5-7D04-442C-8407-0986ACA6A3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4" name="Footer Placeholder 3">
            <a:extLst>
              <a:ext uri="{FF2B5EF4-FFF2-40B4-BE49-F238E27FC236}">
                <a16:creationId xmlns:a16="http://schemas.microsoft.com/office/drawing/2014/main" id="{352BC2A8-C69F-497C-B877-01F0A8215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182B3-3DAB-46F7-ACA1-85EF9B43F8DF}"/>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15172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F9AB6-3D51-4A6A-BDE4-7B1CBB99B86C}"/>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3" name="Footer Placeholder 2">
            <a:extLst>
              <a:ext uri="{FF2B5EF4-FFF2-40B4-BE49-F238E27FC236}">
                <a16:creationId xmlns:a16="http://schemas.microsoft.com/office/drawing/2014/main" id="{8B0E8777-81D8-4C21-B08E-D2198CB5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C46B8-7DAE-4D6C-802D-800961E18F31}"/>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803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0593-C1AE-46D7-8C53-720BE3406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13E92-2EF1-47DC-BAC2-5E4F6498C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6BEC8-1203-45A5-A535-C4DD9ECA5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7B6B2-0E14-4964-BA5C-F61A52DCF490}"/>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0147C991-3D2B-42E2-BF41-E5E59FE6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0EC53-F95E-4B56-B440-54BEF02FAB2D}"/>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42841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4A89-A0DF-48BF-B276-9F82C478F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336ACF-92CC-4F5C-A475-731B8FF39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EC73B1-D7BA-45C1-AFCA-C83B9BD8E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B29A77-EFF4-4CA9-9171-059E8242F69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3D42E13F-6D43-47BF-A12C-BAE581969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01436-33F2-4AB8-A0A4-9B4919FFBC68}"/>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00019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3BF91-CB02-41C1-AE12-7B9108D66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9181F-214F-40F6-94AD-9ACB9B7B1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097F-D64A-4923-805B-AA418D53D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B692C010-91E0-486C-9FC8-3D3EA2D34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5F292A-764E-4E6C-B361-0AFCE472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3744-5DFA-4343-B76D-BF0DF4723886}" type="slidenum">
              <a:rPr lang="en-US" smtClean="0"/>
              <a:t>‹#›</a:t>
            </a:fld>
            <a:endParaRPr lang="en-US"/>
          </a:p>
        </p:txBody>
      </p:sp>
    </p:spTree>
    <p:extLst>
      <p:ext uri="{BB962C8B-B14F-4D97-AF65-F5344CB8AC3E}">
        <p14:creationId xmlns:p14="http://schemas.microsoft.com/office/powerpoint/2010/main" val="1972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NUL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42.png"/><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44795E-E654-4EA0-A3B1-5F475F9FE356}"/>
              </a:ext>
            </a:extLst>
          </p:cNvPr>
          <p:cNvSpPr>
            <a:spLocks noGrp="1"/>
          </p:cNvSpPr>
          <p:nvPr>
            <p:ph type="ctrTitle"/>
          </p:nvPr>
        </p:nvSpPr>
        <p:spPr>
          <a:xfrm>
            <a:off x="1524000" y="1713658"/>
            <a:ext cx="9144000" cy="2387600"/>
          </a:xfrm>
        </p:spPr>
        <p:txBody>
          <a:bodyPr/>
          <a:lstStyle/>
          <a:p>
            <a:r>
              <a:rPr lang="en-US" dirty="0">
                <a:solidFill>
                  <a:srgbClr val="990033"/>
                </a:solidFill>
              </a:rPr>
              <a:t>Multiple Linear Regression</a:t>
            </a:r>
          </a:p>
        </p:txBody>
      </p:sp>
      <p:pic>
        <p:nvPicPr>
          <p:cNvPr id="11" name="Picture 10">
            <a:extLst>
              <a:ext uri="{FF2B5EF4-FFF2-40B4-BE49-F238E27FC236}">
                <a16:creationId xmlns:a16="http://schemas.microsoft.com/office/drawing/2014/main" id="{1BCEE5D9-6FEC-4B56-8F67-54A3698D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5" name="TextBox 4">
            <a:extLst>
              <a:ext uri="{FF2B5EF4-FFF2-40B4-BE49-F238E27FC236}">
                <a16:creationId xmlns:a16="http://schemas.microsoft.com/office/drawing/2014/main" id="{A0501140-55A2-4A1C-9F82-D41EE8021DE1}"/>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Example / Steam Dataset</a:t>
            </a:r>
          </a:p>
        </p:txBody>
      </p:sp>
      <p:sp>
        <p:nvSpPr>
          <p:cNvPr id="6" name="TextBox 5">
            <a:extLst>
              <a:ext uri="{FF2B5EF4-FFF2-40B4-BE49-F238E27FC236}">
                <a16:creationId xmlns:a16="http://schemas.microsoft.com/office/drawing/2014/main" id="{79C97FCE-2081-4229-BDAB-D73A7357BBD0}"/>
              </a:ext>
            </a:extLst>
          </p:cNvPr>
          <p:cNvSpPr txBox="1"/>
          <p:nvPr/>
        </p:nvSpPr>
        <p:spPr>
          <a:xfrm>
            <a:off x="838198" y="1525588"/>
            <a:ext cx="6018982" cy="1446550"/>
          </a:xfrm>
          <a:prstGeom prst="rect">
            <a:avLst/>
          </a:prstGeom>
          <a:noFill/>
        </p:spPr>
        <p:txBody>
          <a:bodyPr wrap="square" rtlCol="0">
            <a:spAutoFit/>
          </a:bodyPr>
          <a:lstStyle/>
          <a:p>
            <a:r>
              <a:rPr lang="en-US" sz="2200" dirty="0"/>
              <a:t>We will use Y as response, X8 and X6 as predictors. Starting with a matrix scatterplot, there seems to be linear association between Y and X8, and Y and X6.</a:t>
            </a:r>
            <a:endParaRPr lang="en-US" sz="2000" i="1" dirty="0"/>
          </a:p>
        </p:txBody>
      </p:sp>
      <p:pic>
        <p:nvPicPr>
          <p:cNvPr id="4" name="Picture 3">
            <a:extLst>
              <a:ext uri="{FF2B5EF4-FFF2-40B4-BE49-F238E27FC236}">
                <a16:creationId xmlns:a16="http://schemas.microsoft.com/office/drawing/2014/main" id="{A0AD783F-FD89-414B-8A7A-9517241D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180" y="286806"/>
            <a:ext cx="4997707" cy="2908449"/>
          </a:xfrm>
          <a:prstGeom prst="rect">
            <a:avLst/>
          </a:prstGeom>
        </p:spPr>
      </p:pic>
      <p:pic>
        <p:nvPicPr>
          <p:cNvPr id="7" name="Picture 6">
            <a:extLst>
              <a:ext uri="{FF2B5EF4-FFF2-40B4-BE49-F238E27FC236}">
                <a16:creationId xmlns:a16="http://schemas.microsoft.com/office/drawing/2014/main" id="{2F614604-629D-4580-B436-30DCA40E8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180" y="3429000"/>
            <a:ext cx="4997707" cy="1783354"/>
          </a:xfrm>
          <a:prstGeom prst="rect">
            <a:avLst/>
          </a:prstGeom>
        </p:spPr>
      </p:pic>
      <p:sp>
        <p:nvSpPr>
          <p:cNvPr id="13" name="TextBox 12">
            <a:extLst>
              <a:ext uri="{FF2B5EF4-FFF2-40B4-BE49-F238E27FC236}">
                <a16:creationId xmlns:a16="http://schemas.microsoft.com/office/drawing/2014/main" id="{5C528C84-A135-4088-A5DB-ABA44171CB64}"/>
              </a:ext>
            </a:extLst>
          </p:cNvPr>
          <p:cNvSpPr txBox="1"/>
          <p:nvPr/>
        </p:nvSpPr>
        <p:spPr>
          <a:xfrm>
            <a:off x="838198" y="3033610"/>
            <a:ext cx="6018982" cy="1107996"/>
          </a:xfrm>
          <a:prstGeom prst="rect">
            <a:avLst/>
          </a:prstGeom>
          <a:noFill/>
        </p:spPr>
        <p:txBody>
          <a:bodyPr wrap="square" rtlCol="0">
            <a:spAutoFit/>
          </a:bodyPr>
          <a:lstStyle/>
          <a:p>
            <a:r>
              <a:rPr lang="en-US" sz="2200" dirty="0"/>
              <a:t>Regression results confirms this association. All three parameters are significantly non-zero, evident from individual t-tests. </a:t>
            </a:r>
            <a:endParaRPr lang="en-US" sz="2000" i="1" dirty="0"/>
          </a:p>
        </p:txBody>
      </p:sp>
      <p:sp>
        <p:nvSpPr>
          <p:cNvPr id="14" name="TextBox 13">
            <a:extLst>
              <a:ext uri="{FF2B5EF4-FFF2-40B4-BE49-F238E27FC236}">
                <a16:creationId xmlns:a16="http://schemas.microsoft.com/office/drawing/2014/main" id="{D6A6CA01-7EBB-47A0-9FB4-4BF1ACCC6B8B}"/>
              </a:ext>
            </a:extLst>
          </p:cNvPr>
          <p:cNvSpPr txBox="1"/>
          <p:nvPr/>
        </p:nvSpPr>
        <p:spPr>
          <a:xfrm>
            <a:off x="838198" y="4198831"/>
            <a:ext cx="6018982" cy="1107996"/>
          </a:xfrm>
          <a:prstGeom prst="rect">
            <a:avLst/>
          </a:prstGeom>
          <a:noFill/>
        </p:spPr>
        <p:txBody>
          <a:bodyPr wrap="square" rtlCol="0">
            <a:spAutoFit/>
          </a:bodyPr>
          <a:lstStyle/>
          <a:p>
            <a:r>
              <a:rPr lang="en-US" sz="2200" dirty="0"/>
              <a:t>Regression is also significant meaning that the two coefficients of X8 and X6 are non-zero, evident from F-statistics p-value. </a:t>
            </a:r>
            <a:endParaRPr lang="en-US" sz="2000" i="1" dirty="0"/>
          </a:p>
        </p:txBody>
      </p:sp>
      <p:sp>
        <p:nvSpPr>
          <p:cNvPr id="15" name="TextBox 14">
            <a:extLst>
              <a:ext uri="{FF2B5EF4-FFF2-40B4-BE49-F238E27FC236}">
                <a16:creationId xmlns:a16="http://schemas.microsoft.com/office/drawing/2014/main" id="{35A195D1-9F97-4EDF-8343-2E6EB1239090}"/>
              </a:ext>
            </a:extLst>
          </p:cNvPr>
          <p:cNvSpPr txBox="1"/>
          <p:nvPr/>
        </p:nvSpPr>
        <p:spPr>
          <a:xfrm>
            <a:off x="838198" y="5364052"/>
            <a:ext cx="6018982" cy="769441"/>
          </a:xfrm>
          <a:prstGeom prst="rect">
            <a:avLst/>
          </a:prstGeom>
          <a:noFill/>
        </p:spPr>
        <p:txBody>
          <a:bodyPr wrap="square" rtlCol="0">
            <a:spAutoFit/>
          </a:bodyPr>
          <a:lstStyle/>
          <a:p>
            <a:r>
              <a:rPr lang="en-US" sz="2200" dirty="0"/>
              <a:t>We can also validate these results using direct matrix computations. Codes are provided on Bb.</a:t>
            </a:r>
            <a:endParaRPr lang="en-US" sz="2000" i="1" dirty="0"/>
          </a:p>
        </p:txBody>
      </p:sp>
    </p:spTree>
    <p:extLst>
      <p:ext uri="{BB962C8B-B14F-4D97-AF65-F5344CB8AC3E}">
        <p14:creationId xmlns:p14="http://schemas.microsoft.com/office/powerpoint/2010/main" val="783619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44795E-E654-4EA0-A3B1-5F475F9FE356}"/>
              </a:ext>
            </a:extLst>
          </p:cNvPr>
          <p:cNvSpPr>
            <a:spLocks noGrp="1"/>
          </p:cNvSpPr>
          <p:nvPr/>
        </p:nvSpPr>
        <p:spPr>
          <a:xfrm>
            <a:off x="1524000" y="171365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990033"/>
                </a:solidFill>
              </a:rPr>
              <a:t>Goodness-of-Fit Measures</a:t>
            </a:r>
          </a:p>
        </p:txBody>
      </p:sp>
      <p:pic>
        <p:nvPicPr>
          <p:cNvPr id="11" name="Picture 10">
            <a:extLst>
              <a:ext uri="{FF2B5EF4-FFF2-40B4-BE49-F238E27FC236}">
                <a16:creationId xmlns:a16="http://schemas.microsoft.com/office/drawing/2014/main" id="{1BCEE5D9-6FEC-4B56-8F67-54A3698D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5" name="TextBox 4">
            <a:extLst>
              <a:ext uri="{FF2B5EF4-FFF2-40B4-BE49-F238E27FC236}">
                <a16:creationId xmlns:a16="http://schemas.microsoft.com/office/drawing/2014/main" id="{CCE5D8D9-201C-4D67-8208-6E8956628CB6}"/>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5439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9144000" cy="44787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Adjusted R-square</a:t>
            </a:r>
          </a:p>
          <a:p>
            <a:pPr marL="0" indent="0">
              <a:lnSpc>
                <a:spcPct val="150000"/>
              </a:lnSpc>
              <a:buNone/>
            </a:pPr>
            <a:r>
              <a:rPr lang="en-US" sz="3600" dirty="0"/>
              <a:t>● Mallow’s </a:t>
            </a:r>
            <a:r>
              <a:rPr lang="en-US" sz="3600" dirty="0" err="1"/>
              <a:t>Cp</a:t>
            </a:r>
            <a:endParaRPr lang="en-US" sz="3600" dirty="0"/>
          </a:p>
          <a:p>
            <a:pPr marL="0" indent="0">
              <a:lnSpc>
                <a:spcPct val="150000"/>
              </a:lnSpc>
              <a:buNone/>
            </a:pPr>
            <a:r>
              <a:rPr lang="en-US" sz="3600" dirty="0"/>
              <a:t>● AIC</a:t>
            </a:r>
          </a:p>
          <a:p>
            <a:pPr marL="0" indent="0">
              <a:lnSpc>
                <a:spcPct val="150000"/>
              </a:lnSpc>
              <a:buNone/>
            </a:pPr>
            <a:r>
              <a:rPr lang="en-US" sz="3600" dirty="0"/>
              <a:t>● BIC</a:t>
            </a:r>
          </a:p>
          <a:p>
            <a:pPr marL="0" indent="0">
              <a:lnSpc>
                <a:spcPct val="150000"/>
              </a:lnSpc>
              <a:buNone/>
            </a:pPr>
            <a:r>
              <a:rPr lang="en-US" sz="3600" dirty="0"/>
              <a:t>● PRESS</a:t>
            </a:r>
          </a:p>
        </p:txBody>
      </p:sp>
    </p:spTree>
    <p:extLst>
      <p:ext uri="{BB962C8B-B14F-4D97-AF65-F5344CB8AC3E}">
        <p14:creationId xmlns:p14="http://schemas.microsoft.com/office/powerpoint/2010/main" val="22835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Adjusted </a:t>
                </a:r>
                <a14:m>
                  <m:oMath xmlns:m="http://schemas.openxmlformats.org/officeDocument/2006/math">
                    <m:sSup>
                      <m:sSupPr>
                        <m:ctrlPr>
                          <a:rPr lang="en-US" sz="3600" i="1" smtClean="0">
                            <a:solidFill>
                              <a:srgbClr val="990033"/>
                            </a:solidFill>
                            <a:latin typeface="Cambria Math" panose="02040503050406030204" pitchFamily="18" charset="0"/>
                          </a:rPr>
                        </m:ctrlPr>
                      </m:sSupPr>
                      <m:e>
                        <m:r>
                          <a:rPr lang="en-US" sz="3600" b="0" i="1" smtClean="0">
                            <a:solidFill>
                              <a:srgbClr val="990033"/>
                            </a:solidFill>
                            <a:latin typeface="Cambria Math" panose="02040503050406030204" pitchFamily="18" charset="0"/>
                          </a:rPr>
                          <m:t>𝑅</m:t>
                        </m:r>
                      </m:e>
                      <m:sup>
                        <m:r>
                          <a:rPr lang="en-US" sz="3600" b="0" i="1" smtClean="0">
                            <a:solidFill>
                              <a:srgbClr val="990033"/>
                            </a:solidFill>
                            <a:latin typeface="Cambria Math" panose="02040503050406030204" pitchFamily="18" charset="0"/>
                          </a:rPr>
                          <m:t>2</m:t>
                        </m:r>
                      </m:sup>
                    </m:sSup>
                  </m:oMath>
                </a14:m>
                <a:endParaRPr lang="en-US" sz="3600" dirty="0">
                  <a:solidFill>
                    <a:srgbClr val="990033"/>
                  </a:solidFill>
                </a:endParaRPr>
              </a:p>
            </p:txBody>
          </p:sp>
        </mc:Choice>
        <mc:Fallback xmlns="">
          <p:sp>
            <p:nvSpPr>
              <p:cNvPr id="2" name="Title 1">
                <a:extLst>
                  <a:ext uri="{FF2B5EF4-FFF2-40B4-BE49-F238E27FC236}">
                    <a16:creationId xmlns:a16="http://schemas.microsoft.com/office/drawing/2014/main" id="{79D67C3D-AB9A-4255-B1BD-5B955DB42379}"/>
                  </a:ext>
                </a:extLst>
              </p:cNvPr>
              <p:cNvSpPr>
                <a:spLocks noGrp="1" noRot="1" noChangeAspect="1" noMove="1" noResize="1" noEditPoints="1" noAdjustHandles="1" noChangeArrowheads="1" noChangeShapeType="1" noTextEdit="1"/>
              </p:cNvSpPr>
              <p:nvPr>
                <p:ph type="title"/>
              </p:nvPr>
            </p:nvSpPr>
            <p:spPr>
              <a:xfrm>
                <a:off x="838200" y="365125"/>
                <a:ext cx="6997700" cy="1325563"/>
              </a:xfrm>
              <a:blipFill>
                <a:blip r:embed="rId3"/>
                <a:stretch>
                  <a:fillRect l="-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198" y="1525588"/>
                <a:ext cx="6514071" cy="2171044"/>
              </a:xfrm>
              <a:prstGeom prst="rect">
                <a:avLst/>
              </a:prstGeom>
              <a:noFill/>
            </p:spPr>
            <p:txBody>
              <a:bodyPr wrap="square" rtlCol="0">
                <a:spAutoFit/>
              </a:bodyPr>
              <a:lstStyle/>
              <a:p>
                <a:r>
                  <a:rPr lang="en-US" sz="2200" dirty="0"/>
                  <a:t>The coefficient of multiple determination:</a:t>
                </a:r>
              </a:p>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𝑆</m:t>
                              </m:r>
                              <m:r>
                                <a:rPr lang="en-US" sz="2400" i="1">
                                  <a:latin typeface="Cambria Math" panose="02040503050406030204" pitchFamily="18" charset="0"/>
                                </a:rPr>
                                <m:t>𝑆</m:t>
                              </m:r>
                            </m:e>
                            <m:sub>
                              <m:r>
                                <a:rPr lang="en-US" sz="2400" i="1">
                                  <a:latin typeface="Cambria Math" panose="02040503050406030204" pitchFamily="18" charset="0"/>
                                </a:rPr>
                                <m:t>𝑅𝑒𝑔</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𝑆</m:t>
                              </m:r>
                              <m:r>
                                <a:rPr lang="en-US" sz="2400" i="1">
                                  <a:latin typeface="Cambria Math" panose="02040503050406030204" pitchFamily="18" charset="0"/>
                                </a:rPr>
                                <m:t>𝑆</m:t>
                              </m:r>
                            </m:e>
                            <m:sub>
                              <m:r>
                                <a:rPr lang="en-US" sz="2400" b="0" i="1" smtClean="0">
                                  <a:latin typeface="Cambria Math" panose="02040503050406030204" pitchFamily="18" charset="0"/>
                                </a:rPr>
                                <m:t>𝑇𝑜𝑡</m:t>
                              </m:r>
                            </m:sub>
                          </m:sSub>
                        </m:den>
                      </m:f>
                    </m:oMath>
                  </m:oMathPara>
                </a14:m>
                <a:endParaRPr lang="en-US" sz="2200" dirty="0"/>
              </a:p>
              <a:p>
                <a:r>
                  <a:rPr lang="en-US" sz="2200" dirty="0"/>
                  <a:t>is an extension of the quantity defined for the straight line regression and is the square of the multiple correlation coefficient. </a:t>
                </a:r>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198" y="1525588"/>
                <a:ext cx="6514071" cy="2171044"/>
              </a:xfrm>
              <a:prstGeom prst="rect">
                <a:avLst/>
              </a:prstGeom>
              <a:blipFill>
                <a:blip r:embed="rId4"/>
                <a:stretch>
                  <a:fillRect l="-1123" t="-1685" b="-5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BF9FD0-64CD-464D-BF43-6124288ACDF0}"/>
                  </a:ext>
                </a:extLst>
              </p:cNvPr>
              <p:cNvSpPr txBox="1"/>
              <p:nvPr/>
            </p:nvSpPr>
            <p:spPr>
              <a:xfrm>
                <a:off x="838198" y="3905244"/>
                <a:ext cx="6514071" cy="2587631"/>
              </a:xfrm>
              <a:prstGeom prst="rect">
                <a:avLst/>
              </a:prstGeom>
              <a:solidFill>
                <a:srgbClr val="CCCCFF"/>
              </a:solidFill>
            </p:spPr>
            <p:txBody>
              <a:bodyPr wrap="square" rtlCol="0">
                <a:spAutoFit/>
              </a:bodyPr>
              <a:lstStyle/>
              <a:p>
                <a:r>
                  <a:rPr lang="en-US" sz="2200" dirty="0"/>
                  <a:t>In case of MLR,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𝑅</m:t>
                        </m:r>
                      </m:e>
                      <m:sup>
                        <m:r>
                          <a:rPr lang="en-US" sz="2200" i="1">
                            <a:latin typeface="Cambria Math" panose="02040503050406030204" pitchFamily="18" charset="0"/>
                          </a:rPr>
                          <m:t>2</m:t>
                        </m:r>
                      </m:sup>
                    </m:sSup>
                    <m:r>
                      <a:rPr lang="en-US" sz="2200" i="1">
                        <a:latin typeface="Cambria Math" panose="02040503050406030204" pitchFamily="18" charset="0"/>
                      </a:rPr>
                      <m:t> </m:t>
                    </m:r>
                  </m:oMath>
                </a14:m>
                <a:r>
                  <a:rPr lang="en-US" sz="2200" dirty="0"/>
                  <a:t>can be deceptive since adding more independent variables to the model always increases its value. Thus, we compute the following adjusted version which overcomes that issue</a:t>
                </a:r>
              </a:p>
              <a:p>
                <a:pPr>
                  <a:lnSpc>
                    <a:spcPct val="150000"/>
                  </a:lnSpc>
                </a:pPr>
                <a14:m>
                  <m:oMathPara xmlns:m="http://schemas.openxmlformats.org/officeDocument/2006/math">
                    <m:oMathParaPr>
                      <m:jc m:val="centerGroup"/>
                    </m:oMathParaPr>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𝑅</m:t>
                          </m:r>
                        </m:e>
                        <m:sub>
                          <m:r>
                            <a:rPr lang="en-US" sz="2200" b="0" i="1" smtClean="0">
                              <a:latin typeface="Cambria Math" panose="02040503050406030204" pitchFamily="18" charset="0"/>
                            </a:rPr>
                            <m:t>𝑎𝑑𝑗</m:t>
                          </m:r>
                        </m:sub>
                        <m:sup>
                          <m:r>
                            <a:rPr lang="en-US" sz="2200" b="0" i="1" smtClean="0">
                              <a:latin typeface="Cambria Math" panose="02040503050406030204" pitchFamily="18" charset="0"/>
                            </a:rPr>
                            <m:t>2</m:t>
                          </m:r>
                        </m:sup>
                      </m:sSubSup>
                      <m:r>
                        <a:rPr lang="en-US" sz="2200" b="1" i="1" smtClean="0">
                          <a:latin typeface="Cambria Math" panose="02040503050406030204" pitchFamily="18" charset="0"/>
                        </a:rPr>
                        <m:t>=</m:t>
                      </m:r>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𝑅</m:t>
                              </m:r>
                            </m:e>
                            <m:sup>
                              <m:r>
                                <a:rPr lang="en-US" sz="2200" i="1">
                                  <a:latin typeface="Cambria Math" panose="02040503050406030204" pitchFamily="18" charset="0"/>
                                </a:rPr>
                                <m:t>2</m:t>
                              </m:r>
                            </m:sup>
                          </m:sSup>
                        </m:e>
                      </m:d>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𝑛</m:t>
                              </m:r>
                              <m:r>
                                <a:rPr lang="en-US" sz="2200" b="0" i="1" smtClean="0">
                                  <a:latin typeface="Cambria Math" panose="02040503050406030204" pitchFamily="18" charset="0"/>
                                </a:rPr>
                                <m:t>−1</m:t>
                              </m:r>
                            </m:num>
                            <m:den>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den>
                          </m:f>
                        </m:e>
                      </m:d>
                    </m:oMath>
                  </m:oMathPara>
                </a14:m>
                <a:endParaRPr lang="en-US" sz="2200" b="1" i="1" dirty="0">
                  <a:solidFill>
                    <a:schemeClr val="tx1"/>
                  </a:solidFill>
                </a:endParaRPr>
              </a:p>
            </p:txBody>
          </p:sp>
        </mc:Choice>
        <mc:Fallback xmlns="">
          <p:sp>
            <p:nvSpPr>
              <p:cNvPr id="18" name="TextBox 17">
                <a:extLst>
                  <a:ext uri="{FF2B5EF4-FFF2-40B4-BE49-F238E27FC236}">
                    <a16:creationId xmlns:a16="http://schemas.microsoft.com/office/drawing/2014/main" id="{05BF9FD0-64CD-464D-BF43-6124288ACDF0}"/>
                  </a:ext>
                </a:extLst>
              </p:cNvPr>
              <p:cNvSpPr txBox="1">
                <a:spLocks noRot="1" noChangeAspect="1" noMove="1" noResize="1" noEditPoints="1" noAdjustHandles="1" noChangeArrowheads="1" noChangeShapeType="1" noTextEdit="1"/>
              </p:cNvSpPr>
              <p:nvPr/>
            </p:nvSpPr>
            <p:spPr>
              <a:xfrm>
                <a:off x="838198" y="3905244"/>
                <a:ext cx="6514071" cy="2587631"/>
              </a:xfrm>
              <a:prstGeom prst="rect">
                <a:avLst/>
              </a:prstGeom>
              <a:blipFill>
                <a:blip r:embed="rId5"/>
                <a:stretch>
                  <a:fillRect l="-1123" t="-1651" r="-18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8F8940-11F5-4905-91B8-F953156AC249}"/>
                  </a:ext>
                </a:extLst>
              </p:cNvPr>
              <p:cNvSpPr txBox="1"/>
              <p:nvPr/>
            </p:nvSpPr>
            <p:spPr>
              <a:xfrm>
                <a:off x="8130747" y="484434"/>
                <a:ext cx="3701035" cy="2210862"/>
              </a:xfrm>
              <a:prstGeom prst="rect">
                <a:avLst/>
              </a:prstGeom>
              <a:noFill/>
            </p:spPr>
            <p:txBody>
              <a:bodyPr wrap="square" rtlCol="0">
                <a:spAutoFit/>
              </a:bodyPr>
              <a:lstStyle/>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𝑆</m:t>
                        </m:r>
                        <m:r>
                          <a:rPr lang="en-US" sz="2200" i="1">
                            <a:latin typeface="Cambria Math" panose="02040503050406030204" pitchFamily="18" charset="0"/>
                          </a:rPr>
                          <m:t>𝑆</m:t>
                        </m:r>
                      </m:e>
                      <m:sub>
                        <m:r>
                          <a:rPr lang="en-US" sz="2200" i="1">
                            <a:latin typeface="Cambria Math" panose="02040503050406030204" pitchFamily="18" charset="0"/>
                          </a:rPr>
                          <m:t>𝑅𝑒𝑔</m:t>
                        </m:r>
                      </m:sub>
                    </m:sSub>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a:latin typeface="Cambria Math" panose="02040503050406030204" pitchFamily="18" charset="0"/>
                          </a:rPr>
                          <m:t>𝒃</m:t>
                        </m:r>
                      </m:e>
                      <m:sup>
                        <m:r>
                          <a:rPr lang="en-US" sz="2200">
                            <a:latin typeface="Cambria Math" panose="02040503050406030204" pitchFamily="18" charset="0"/>
                          </a:rPr>
                          <m:t>′</m:t>
                        </m:r>
                      </m:sup>
                    </m:sSup>
                    <m:sSup>
                      <m:sSupPr>
                        <m:ctrlPr>
                          <a:rPr lang="en-US" sz="2200" i="1">
                            <a:latin typeface="Cambria Math" panose="02040503050406030204" pitchFamily="18" charset="0"/>
                          </a:rPr>
                        </m:ctrlPr>
                      </m:sSupPr>
                      <m:e>
                        <m:r>
                          <a:rPr lang="en-US" sz="2200">
                            <a:latin typeface="Cambria Math" panose="02040503050406030204" pitchFamily="18" charset="0"/>
                          </a:rPr>
                          <m:t>𝑿</m:t>
                        </m:r>
                      </m:e>
                      <m:sup>
                        <m:r>
                          <a:rPr lang="en-US" sz="2200">
                            <a:latin typeface="Cambria Math" panose="02040503050406030204" pitchFamily="18" charset="0"/>
                          </a:rPr>
                          <m:t>′</m:t>
                        </m:r>
                      </m:sup>
                    </m:sSup>
                    <m:r>
                      <a:rPr lang="en-US" sz="2200">
                        <a:latin typeface="Cambria Math" panose="02040503050406030204" pitchFamily="18" charset="0"/>
                      </a:rPr>
                      <m:t>𝒀</m:t>
                    </m:r>
                    <m:r>
                      <a:rPr lang="en-US" sz="2200">
                        <a:latin typeface="Cambria Math" panose="02040503050406030204" pitchFamily="18" charset="0"/>
                      </a:rPr>
                      <m:t>−</m:t>
                    </m:r>
                    <m:r>
                      <a:rPr lang="en-US" sz="2200" i="1" dirty="0">
                        <a:latin typeface="Cambria Math" panose="02040503050406030204" pitchFamily="18" charset="0"/>
                      </a:rPr>
                      <m:t>𝑛</m:t>
                    </m:r>
                    <m:sSup>
                      <m:sSupPr>
                        <m:ctrlPr>
                          <a:rPr lang="en-US" sz="2200" i="1" dirty="0">
                            <a:latin typeface="Cambria Math" panose="02040503050406030204" pitchFamily="18" charset="0"/>
                          </a:rPr>
                        </m:ctrlPr>
                      </m:sSup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𝑌</m:t>
                            </m:r>
                          </m:e>
                        </m:acc>
                      </m:e>
                      <m:sup>
                        <m:r>
                          <a:rPr lang="en-US" sz="2200" i="1" dirty="0">
                            <a:latin typeface="Cambria Math" panose="02040503050406030204" pitchFamily="18" charset="0"/>
                          </a:rPr>
                          <m:t>2</m:t>
                        </m:r>
                      </m:sup>
                    </m:sSup>
                  </m:oMath>
                </a14:m>
                <a:endParaRPr lang="en-US" sz="2200" dirty="0"/>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𝑆</m:t>
                        </m:r>
                        <m:r>
                          <a:rPr lang="en-US" sz="2200" i="1">
                            <a:latin typeface="Cambria Math" panose="02040503050406030204" pitchFamily="18" charset="0"/>
                          </a:rPr>
                          <m:t>𝑆</m:t>
                        </m:r>
                      </m:e>
                      <m:sub>
                        <m:r>
                          <a:rPr lang="en-US" sz="2200" b="0" i="1" smtClean="0">
                            <a:latin typeface="Cambria Math" panose="02040503050406030204" pitchFamily="18" charset="0"/>
                          </a:rPr>
                          <m:t>𝑇𝑜𝑡</m:t>
                        </m:r>
                      </m:sub>
                    </m:sSub>
                    <m:r>
                      <a:rPr lang="en-US" sz="22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𝒀</m:t>
                        </m:r>
                      </m:e>
                      <m:sup>
                        <m:r>
                          <a:rPr lang="en-US" sz="2000">
                            <a:latin typeface="Cambria Math" panose="02040503050406030204" pitchFamily="18" charset="0"/>
                          </a:rPr>
                          <m:t>′</m:t>
                        </m:r>
                      </m:sup>
                    </m:sSup>
                    <m:r>
                      <a:rPr lang="en-US" sz="2000">
                        <a:latin typeface="Cambria Math" panose="02040503050406030204" pitchFamily="18" charset="0"/>
                      </a:rPr>
                      <m:t>𝒀</m:t>
                    </m:r>
                    <m:r>
                      <a:rPr lang="en-US" sz="2000">
                        <a:latin typeface="Cambria Math" panose="02040503050406030204" pitchFamily="18" charset="0"/>
                      </a:rPr>
                      <m:t>−</m:t>
                    </m:r>
                    <m:r>
                      <a:rPr lang="en-US" sz="2200" i="1" dirty="0">
                        <a:latin typeface="Cambria Math" panose="02040503050406030204" pitchFamily="18" charset="0"/>
                      </a:rPr>
                      <m:t>𝑛</m:t>
                    </m:r>
                    <m:sSup>
                      <m:sSupPr>
                        <m:ctrlPr>
                          <a:rPr lang="en-US" sz="2200" i="1" dirty="0">
                            <a:latin typeface="Cambria Math" panose="02040503050406030204" pitchFamily="18" charset="0"/>
                          </a:rPr>
                        </m:ctrlPr>
                      </m:sSup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𝑌</m:t>
                            </m:r>
                          </m:e>
                        </m:acc>
                      </m:e>
                      <m:sup>
                        <m:r>
                          <a:rPr lang="en-US" sz="2200" i="1" dirty="0">
                            <a:latin typeface="Cambria Math" panose="02040503050406030204" pitchFamily="18" charset="0"/>
                          </a:rPr>
                          <m:t>2</m:t>
                        </m:r>
                      </m:sup>
                    </m:sSup>
                  </m:oMath>
                </a14:m>
                <a:endParaRPr lang="en-US" sz="2200" dirty="0"/>
              </a:p>
              <a:p>
                <a:pPr>
                  <a:lnSpc>
                    <a:spcPct val="150000"/>
                  </a:lnSpc>
                </a:pPr>
                <a:r>
                  <a:rPr lang="en-US" sz="2200" dirty="0"/>
                  <a:t>● </a:t>
                </a:r>
                <a14:m>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𝑅</m:t>
                        </m:r>
                      </m:e>
                      <m:sup>
                        <m:r>
                          <a:rPr lang="en-US" sz="2200" i="1">
                            <a:latin typeface="Cambria Math" panose="02040503050406030204" pitchFamily="18" charset="0"/>
                          </a:rPr>
                          <m:t>2</m:t>
                        </m:r>
                      </m:sup>
                    </m:sSup>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oMath>
                </a14:m>
                <a:endParaRPr lang="en-US" sz="2200" b="1" dirty="0"/>
              </a:p>
              <a:p>
                <a:pPr>
                  <a:lnSpc>
                    <a:spcPct val="150000"/>
                  </a:lnSpc>
                </a:pPr>
                <a:r>
                  <a:rPr lang="en-US" sz="2200" dirty="0"/>
                  <a:t>● </a:t>
                </a:r>
                <a14:m>
                  <m:oMath xmlns:m="http://schemas.openxmlformats.org/officeDocument/2006/math">
                    <m:r>
                      <a:rPr lang="en-US" sz="2200" b="0" i="0" smtClean="0">
                        <a:latin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𝑅</m:t>
                        </m:r>
                      </m:e>
                      <m:sub>
                        <m:r>
                          <a:rPr lang="en-US" sz="2200" i="1">
                            <a:latin typeface="Cambria Math" panose="02040503050406030204" pitchFamily="18" charset="0"/>
                          </a:rPr>
                          <m:t>𝑎𝑑𝑗</m:t>
                        </m:r>
                      </m:sub>
                      <m:sup>
                        <m:r>
                          <a:rPr lang="en-US" sz="2200" i="1">
                            <a:latin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≤1</m:t>
                    </m:r>
                  </m:oMath>
                </a14:m>
                <a:endParaRPr lang="en-US" sz="2200" b="1" dirty="0"/>
              </a:p>
            </p:txBody>
          </p:sp>
        </mc:Choice>
        <mc:Fallback xmlns="">
          <p:sp>
            <p:nvSpPr>
              <p:cNvPr id="7" name="TextBox 6">
                <a:extLst>
                  <a:ext uri="{FF2B5EF4-FFF2-40B4-BE49-F238E27FC236}">
                    <a16:creationId xmlns:a16="http://schemas.microsoft.com/office/drawing/2014/main" id="{438F8940-11F5-4905-91B8-F953156AC249}"/>
                  </a:ext>
                </a:extLst>
              </p:cNvPr>
              <p:cNvSpPr txBox="1">
                <a:spLocks noRot="1" noChangeAspect="1" noMove="1" noResize="1" noEditPoints="1" noAdjustHandles="1" noChangeArrowheads="1" noChangeShapeType="1" noTextEdit="1"/>
              </p:cNvSpPr>
              <p:nvPr/>
            </p:nvSpPr>
            <p:spPr>
              <a:xfrm>
                <a:off x="8130747" y="484434"/>
                <a:ext cx="3701035" cy="2210862"/>
              </a:xfrm>
              <a:prstGeom prst="rect">
                <a:avLst/>
              </a:prstGeom>
              <a:blipFill>
                <a:blip r:embed="rId6"/>
                <a:stretch>
                  <a:fillRect l="-2142" b="-303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DA588E5-C114-4524-8A22-8D767441545F}"/>
              </a:ext>
            </a:extLst>
          </p:cNvPr>
          <p:cNvSpPr txBox="1"/>
          <p:nvPr/>
        </p:nvSpPr>
        <p:spPr>
          <a:xfrm>
            <a:off x="8130747" y="2926438"/>
            <a:ext cx="3701035" cy="769441"/>
          </a:xfrm>
          <a:prstGeom prst="rect">
            <a:avLst/>
          </a:prstGeom>
          <a:solidFill>
            <a:srgbClr val="CCFF99"/>
          </a:solidFill>
        </p:spPr>
        <p:txBody>
          <a:bodyPr wrap="square" rtlCol="0">
            <a:spAutoFit/>
          </a:bodyPr>
          <a:lstStyle/>
          <a:p>
            <a:r>
              <a:rPr lang="en-US" sz="2200" dirty="0"/>
              <a:t>RMSE is a second Goodness of Fit efficiency measure. </a:t>
            </a:r>
            <a:endParaRPr lang="en-US" sz="2200" b="1" dirty="0"/>
          </a:p>
        </p:txBody>
      </p:sp>
    </p:spTree>
    <p:extLst>
      <p:ext uri="{BB962C8B-B14F-4D97-AF65-F5344CB8AC3E}">
        <p14:creationId xmlns:p14="http://schemas.microsoft.com/office/powerpoint/2010/main" val="471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Mallow’s 𝐶</a:t>
            </a:r>
            <a:r>
              <a:rPr lang="en-US" sz="3600" i="1" dirty="0">
                <a:solidFill>
                  <a:srgbClr val="990033"/>
                </a:solidFill>
              </a:rPr>
              <a:t>p</a:t>
            </a:r>
            <a:endParaRPr lang="en-US" sz="3600" dirty="0">
              <a:solidFill>
                <a:srgbClr val="990033"/>
              </a:solidFill>
            </a:endParaRP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0" y="1643896"/>
            <a:ext cx="6897130" cy="1785104"/>
          </a:xfrm>
          <a:prstGeom prst="rect">
            <a:avLst/>
          </a:prstGeom>
          <a:noFill/>
        </p:spPr>
        <p:txBody>
          <a:bodyPr wrap="square" rtlCol="0">
            <a:spAutoFit/>
          </a:bodyPr>
          <a:lstStyle/>
          <a:p>
            <a:r>
              <a:rPr lang="en-US" sz="2200" dirty="0"/>
              <a:t>R-square, Adjusted R-square, and RMSE are well-known Goodness-of-Fit measures that focus on fit only. </a:t>
            </a:r>
          </a:p>
          <a:p>
            <a:r>
              <a:rPr lang="en-US" sz="2200" dirty="0"/>
              <a:t>The following measures focus on both fit and model complexity, that is they penalize the fit value for complexity.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80089B-2C08-44B0-A76B-0B180FF02A23}"/>
                  </a:ext>
                </a:extLst>
              </p:cNvPr>
              <p:cNvSpPr txBox="1"/>
              <p:nvPr/>
            </p:nvSpPr>
            <p:spPr>
              <a:xfrm>
                <a:off x="8256104" y="415055"/>
                <a:ext cx="3544599" cy="4561249"/>
              </a:xfrm>
              <a:prstGeom prst="rect">
                <a:avLst/>
              </a:prstGeom>
              <a:solidFill>
                <a:srgbClr val="CCCCFF"/>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rPr>
                      <m:t>𝑛</m:t>
                    </m:r>
                  </m:oMath>
                </a14:m>
                <a:r>
                  <a:rPr lang="en-US" sz="2200" b="1" dirty="0"/>
                  <a:t> </a:t>
                </a:r>
                <a:r>
                  <a:rPr lang="en-US" sz="2200" dirty="0"/>
                  <a:t>is the number of observations</a:t>
                </a:r>
              </a:p>
              <a:p>
                <a:pPr>
                  <a:lnSpc>
                    <a:spcPts val="1200"/>
                  </a:lnSpc>
                </a:pPr>
                <a:endParaRPr lang="en-US" sz="2200" dirty="0"/>
              </a:p>
              <a:p>
                <a:r>
                  <a:rPr lang="en-US" sz="2200" dirty="0"/>
                  <a:t>● </a:t>
                </a:r>
                <a14:m>
                  <m:oMath xmlns:m="http://schemas.openxmlformats.org/officeDocument/2006/math">
                    <m:r>
                      <a:rPr lang="en-US" sz="2200" b="0" i="1" smtClean="0">
                        <a:latin typeface="Cambria Math" panose="02040503050406030204" pitchFamily="18" charset="0"/>
                      </a:rPr>
                      <m:t>𝑝</m:t>
                    </m:r>
                  </m:oMath>
                </a14:m>
                <a:r>
                  <a:rPr lang="en-US" sz="2200" dirty="0"/>
                  <a:t> is the number of parameters in the model</a:t>
                </a:r>
              </a:p>
              <a:p>
                <a:pPr>
                  <a:lnSpc>
                    <a:spcPts val="1200"/>
                  </a:lnSpc>
                </a:pPr>
                <a:endParaRPr lang="en-US" sz="2200" i="1" dirty="0">
                  <a:latin typeface="Cambria Math" panose="02040503050406030204" pitchFamily="18" charset="0"/>
                </a:endParaRPr>
              </a:p>
              <a:p>
                <a:r>
                  <a:rPr lang="en-US" sz="2200" dirty="0"/>
                  <a:t>● Want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oMath>
                </a14:m>
                <a:r>
                  <a:rPr lang="en-US" sz="2200" dirty="0"/>
                  <a:t>  to be small but also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𝑝</m:t>
                    </m:r>
                  </m:oMath>
                </a14:m>
                <a:r>
                  <a:rPr lang="en-US" sz="2200" dirty="0"/>
                  <a:t> </a:t>
                </a:r>
                <a:endParaRPr lang="en-US" sz="2200" b="1"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oMath>
                </a14:m>
                <a:r>
                  <a:rPr lang="en-US" sz="2200" dirty="0"/>
                  <a:t> is related to the F test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𝑚</m:t>
                        </m:r>
                        <m:r>
                          <a:rPr lang="en-US" sz="2200" b="0" i="1" smtClean="0">
                            <a:latin typeface="Cambria Math" panose="02040503050406030204" pitchFamily="18" charset="0"/>
                          </a:rPr>
                          <m:t>−</m:t>
                        </m:r>
                        <m:r>
                          <a:rPr lang="en-US" sz="2200" b="0" i="1" smtClean="0">
                            <a:latin typeface="Cambria Math" panose="02040503050406030204" pitchFamily="18" charset="0"/>
                          </a:rPr>
                          <m:t>𝑝</m:t>
                        </m:r>
                      </m:e>
                    </m:d>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𝐹</m:t>
                        </m:r>
                        <m:r>
                          <a:rPr lang="en-US" sz="2200" b="0" i="1" smtClean="0">
                            <a:latin typeface="Cambria Math" panose="02040503050406030204" pitchFamily="18" charset="0"/>
                          </a:rPr>
                          <m:t>−1</m:t>
                        </m:r>
                      </m:e>
                    </m:d>
                    <m:r>
                      <a:rPr lang="en-US" sz="2200" b="0" i="1" smtClean="0">
                        <a:latin typeface="Cambria Math" panose="02040503050406030204" pitchFamily="18" charset="0"/>
                      </a:rPr>
                      <m:t>+</m:t>
                    </m:r>
                    <m:r>
                      <a:rPr lang="en-US" sz="2200" b="0" i="1" smtClean="0">
                        <a:latin typeface="Cambria Math" panose="02040503050406030204" pitchFamily="18" charset="0"/>
                      </a:rPr>
                      <m:t>𝑝</m:t>
                    </m:r>
                  </m:oMath>
                </a14:m>
                <a:r>
                  <a:rPr lang="en-US" sz="2200" dirty="0"/>
                  <a:t> </a:t>
                </a:r>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oMath>
                </a14:m>
                <a:r>
                  <a:rPr lang="en-US" sz="2200" dirty="0"/>
                  <a:t> estimates the following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𝑖</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e>
                              <m:sup>
                                <m:r>
                                  <a:rPr lang="en-US" sz="2400" i="1">
                                    <a:latin typeface="Cambria Math" panose="02040503050406030204" pitchFamily="18" charset="0"/>
                                  </a:rPr>
                                  <m:t>2</m:t>
                                </m:r>
                              </m:sup>
                            </m:sSup>
                          </m:e>
                        </m:nary>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oMath>
                </a14:m>
                <a:r>
                  <a:rPr lang="en-US" sz="2200" dirty="0"/>
                  <a:t> </a:t>
                </a:r>
              </a:p>
            </p:txBody>
          </p:sp>
        </mc:Choice>
        <mc:Fallback xmlns="">
          <p:sp>
            <p:nvSpPr>
              <p:cNvPr id="19" name="TextBox 18">
                <a:extLst>
                  <a:ext uri="{FF2B5EF4-FFF2-40B4-BE49-F238E27FC236}">
                    <a16:creationId xmlns:a16="http://schemas.microsoft.com/office/drawing/2014/main" id="{BF80089B-2C08-44B0-A76B-0B180FF02A23}"/>
                  </a:ext>
                </a:extLst>
              </p:cNvPr>
              <p:cNvSpPr txBox="1">
                <a:spLocks noRot="1" noChangeAspect="1" noMove="1" noResize="1" noEditPoints="1" noAdjustHandles="1" noChangeArrowheads="1" noChangeShapeType="1" noTextEdit="1"/>
              </p:cNvSpPr>
              <p:nvPr/>
            </p:nvSpPr>
            <p:spPr>
              <a:xfrm>
                <a:off x="8256104" y="415055"/>
                <a:ext cx="3544599" cy="4561249"/>
              </a:xfrm>
              <a:prstGeom prst="rect">
                <a:avLst/>
              </a:prstGeom>
              <a:blipFill>
                <a:blip r:embed="rId3"/>
                <a:stretch>
                  <a:fillRect l="-2234" t="-936" r="-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E6694F-A6BF-4BD3-8320-AD6A6EB2BEA8}"/>
                  </a:ext>
                </a:extLst>
              </p:cNvPr>
              <p:cNvSpPr txBox="1"/>
              <p:nvPr/>
            </p:nvSpPr>
            <p:spPr>
              <a:xfrm>
                <a:off x="838200" y="3819600"/>
                <a:ext cx="6897130" cy="2069862"/>
              </a:xfrm>
              <a:prstGeom prst="rect">
                <a:avLst/>
              </a:prstGeom>
              <a:noFill/>
            </p:spPr>
            <p:txBody>
              <a:bodyPr wrap="square" rtlCol="0">
                <a:spAutoFit/>
              </a:bodyPr>
              <a:lstStyle/>
              <a:p>
                <a:r>
                  <a:rPr lang="en-US" sz="2200" dirty="0"/>
                  <a:t>● </a:t>
                </a:r>
                <a:r>
                  <a:rPr lang="en-US" sz="2200" dirty="0">
                    <a:solidFill>
                      <a:srgbClr val="0070C0"/>
                    </a:solidFill>
                  </a:rPr>
                  <a:t>Mallow’s </a:t>
                </a:r>
                <a14:m>
                  <m:oMath xmlns:m="http://schemas.openxmlformats.org/officeDocument/2006/math">
                    <m:sSub>
                      <m:sSubPr>
                        <m:ctrlPr>
                          <a:rPr lang="en-US" sz="220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𝐶</m:t>
                        </m:r>
                      </m:e>
                      <m:sub>
                        <m:r>
                          <a:rPr lang="en-US" sz="2200" b="0" i="1" smtClean="0">
                            <a:solidFill>
                              <a:srgbClr val="0070C0"/>
                            </a:solidFill>
                            <a:latin typeface="Cambria Math" panose="02040503050406030204" pitchFamily="18" charset="0"/>
                          </a:rPr>
                          <m:t>𝑝</m:t>
                        </m:r>
                      </m:sub>
                    </m:sSub>
                  </m:oMath>
                </a14:m>
                <a:r>
                  <a:rPr lang="en-US" sz="2200" dirty="0"/>
                  <a:t>: is used to compare a full model including all of the explanatory variables to a smaller model with </a:t>
                </a:r>
                <a14:m>
                  <m:oMath xmlns:m="http://schemas.openxmlformats.org/officeDocument/2006/math">
                    <m:r>
                      <a:rPr lang="en-US" sz="2200" i="1" dirty="0" smtClean="0">
                        <a:latin typeface="Cambria Math" panose="02040503050406030204" pitchFamily="18" charset="0"/>
                      </a:rPr>
                      <m:t>𝑝</m:t>
                    </m:r>
                  </m:oMath>
                </a14:m>
                <a:r>
                  <a:rPr lang="en-US" sz="2200" dirty="0"/>
                  <a:t> parameters through</a:t>
                </a:r>
              </a:p>
              <a:p>
                <a:pPr>
                  <a:lnSpc>
                    <a:spcPts val="1800"/>
                  </a:lnSpc>
                </a:pPr>
                <a:endParaRPr lang="en-US" sz="2200" dirty="0"/>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𝑆𝑆𝐸</m:t>
                          </m:r>
                          <m:r>
                            <a:rPr lang="en-US" sz="2200" b="0" i="1" smtClean="0">
                              <a:latin typeface="Cambria Math" panose="02040503050406030204" pitchFamily="18" charset="0"/>
                            </a:rPr>
                            <m:t> (</m:t>
                          </m:r>
                          <m:r>
                            <a:rPr lang="en-US" sz="2200" b="0" i="1" smtClean="0">
                              <a:latin typeface="Cambria Math" panose="02040503050406030204" pitchFamily="18" charset="0"/>
                            </a:rPr>
                            <m:t>𝑚𝑜𝑑𝑒𝑙</m:t>
                          </m:r>
                          <m:r>
                            <a:rPr lang="en-US" sz="2200" b="0" i="1" smtClean="0">
                              <a:latin typeface="Cambria Math" panose="02040503050406030204" pitchFamily="18" charset="0"/>
                            </a:rPr>
                            <m:t> </m:t>
                          </m:r>
                          <m:r>
                            <a:rPr lang="en-US" sz="2200" b="0" i="1" smtClean="0">
                              <a:latin typeface="Cambria Math" panose="02040503050406030204" pitchFamily="18" charset="0"/>
                            </a:rPr>
                            <m:t>𝑤𝑖𝑡h</m:t>
                          </m:r>
                          <m:r>
                            <a:rPr lang="en-US" sz="2200" b="0" i="1" smtClean="0">
                              <a:latin typeface="Cambria Math" panose="02040503050406030204" pitchFamily="18" charset="0"/>
                            </a:rPr>
                            <m:t> </m:t>
                          </m:r>
                          <m:r>
                            <a:rPr lang="en-US" sz="2200" b="0" i="1" smtClean="0">
                              <a:latin typeface="Cambria Math" panose="02040503050406030204" pitchFamily="18" charset="0"/>
                            </a:rPr>
                            <m:t>𝑝</m:t>
                          </m:r>
                          <m:r>
                            <a:rPr lang="en-US" sz="2200" b="0" i="1" smtClean="0">
                              <a:latin typeface="Cambria Math" panose="02040503050406030204" pitchFamily="18" charset="0"/>
                            </a:rPr>
                            <m:t> </m:t>
                          </m:r>
                          <m:r>
                            <a:rPr lang="en-US" sz="2200" b="0" i="1" smtClean="0">
                              <a:latin typeface="Cambria Math" panose="02040503050406030204" pitchFamily="18" charset="0"/>
                            </a:rPr>
                            <m:t>𝑝𝑎𝑟𝑎𝑚𝑒𝑡𝑒𝑟𝑠</m:t>
                          </m:r>
                          <m:r>
                            <a:rPr lang="en-US" sz="2200" b="0" i="1" smtClean="0">
                              <a:latin typeface="Cambria Math" panose="02040503050406030204" pitchFamily="18" charset="0"/>
                            </a:rPr>
                            <m:t>)</m:t>
                          </m:r>
                        </m:num>
                        <m:den>
                          <m:r>
                            <a:rPr lang="en-US" sz="2200" b="0" i="1" smtClean="0">
                              <a:latin typeface="Cambria Math" panose="02040503050406030204" pitchFamily="18" charset="0"/>
                            </a:rPr>
                            <m:t>𝑅𝑀𝑆𝐸</m:t>
                          </m:r>
                          <m:r>
                            <a:rPr lang="en-US" sz="2200" b="0" i="1" smtClean="0">
                              <a:latin typeface="Cambria Math" panose="02040503050406030204" pitchFamily="18" charset="0"/>
                            </a:rPr>
                            <m:t> (</m:t>
                          </m:r>
                          <m:r>
                            <a:rPr lang="en-US" sz="2200" b="0" i="1" smtClean="0">
                              <a:latin typeface="Cambria Math" panose="02040503050406030204" pitchFamily="18" charset="0"/>
                            </a:rPr>
                            <m:t>𝑓𝑢𝑙𝑙</m:t>
                          </m:r>
                          <m:r>
                            <a:rPr lang="en-US" sz="2200" b="0" i="1" smtClean="0">
                              <a:latin typeface="Cambria Math" panose="02040503050406030204" pitchFamily="18" charset="0"/>
                            </a:rPr>
                            <m:t> </m:t>
                          </m:r>
                          <m:r>
                            <a:rPr lang="en-US" sz="2200" b="0" i="1" smtClean="0">
                              <a:latin typeface="Cambria Math" panose="02040503050406030204" pitchFamily="18" charset="0"/>
                            </a:rPr>
                            <m:t>𝑚𝑜𝑑𝑒𝑙</m:t>
                          </m:r>
                          <m:r>
                            <a:rPr lang="en-US" sz="2200" b="0" i="1" smtClean="0">
                              <a:latin typeface="Cambria Math" panose="02040503050406030204" pitchFamily="18" charset="0"/>
                            </a:rPr>
                            <m:t>)</m:t>
                          </m:r>
                        </m:den>
                      </m:f>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−2</m:t>
                          </m:r>
                          <m:r>
                            <a:rPr lang="en-US" sz="2200" b="0" i="1" smtClean="0">
                              <a:latin typeface="Cambria Math" panose="02040503050406030204" pitchFamily="18" charset="0"/>
                            </a:rPr>
                            <m:t>𝑝</m:t>
                          </m:r>
                        </m:e>
                      </m:d>
                    </m:oMath>
                  </m:oMathPara>
                </a14:m>
                <a:endParaRPr lang="en-US" sz="2200" dirty="0"/>
              </a:p>
            </p:txBody>
          </p:sp>
        </mc:Choice>
        <mc:Fallback xmlns="">
          <p:sp>
            <p:nvSpPr>
              <p:cNvPr id="5" name="TextBox 4">
                <a:extLst>
                  <a:ext uri="{FF2B5EF4-FFF2-40B4-BE49-F238E27FC236}">
                    <a16:creationId xmlns:a16="http://schemas.microsoft.com/office/drawing/2014/main" id="{E0E6694F-A6BF-4BD3-8320-AD6A6EB2BEA8}"/>
                  </a:ext>
                </a:extLst>
              </p:cNvPr>
              <p:cNvSpPr txBox="1">
                <a:spLocks noRot="1" noChangeAspect="1" noMove="1" noResize="1" noEditPoints="1" noAdjustHandles="1" noChangeArrowheads="1" noChangeShapeType="1" noTextEdit="1"/>
              </p:cNvSpPr>
              <p:nvPr/>
            </p:nvSpPr>
            <p:spPr>
              <a:xfrm>
                <a:off x="838200" y="3819600"/>
                <a:ext cx="6897130" cy="2069862"/>
              </a:xfrm>
              <a:prstGeom prst="rect">
                <a:avLst/>
              </a:prstGeom>
              <a:blipFill>
                <a:blip r:embed="rId4"/>
                <a:stretch>
                  <a:fillRect l="-1149" t="-1770" r="-1768"/>
                </a:stretch>
              </a:blipFill>
            </p:spPr>
            <p:txBody>
              <a:bodyPr/>
              <a:lstStyle/>
              <a:p>
                <a:r>
                  <a:rPr lang="en-US">
                    <a:noFill/>
                  </a:rPr>
                  <a:t> </a:t>
                </a:r>
              </a:p>
            </p:txBody>
          </p:sp>
        </mc:Fallback>
      </mc:AlternateContent>
    </p:spTree>
    <p:extLst>
      <p:ext uri="{BB962C8B-B14F-4D97-AF65-F5344CB8AC3E}">
        <p14:creationId xmlns:p14="http://schemas.microsoft.com/office/powerpoint/2010/main" val="85728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AIC, BIC, PRESS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98588"/>
                <a:ext cx="6108865" cy="3167790"/>
              </a:xfrm>
              <a:prstGeom prst="rect">
                <a:avLst/>
              </a:prstGeom>
              <a:noFill/>
            </p:spPr>
            <p:txBody>
              <a:bodyPr wrap="square" rtlCol="0">
                <a:spAutoFit/>
              </a:bodyPr>
              <a:lstStyle/>
              <a:p>
                <a:r>
                  <a:rPr lang="en-US" sz="2200" dirty="0"/>
                  <a:t>● </a:t>
                </a:r>
                <a:r>
                  <a:rPr lang="en-US" sz="2200" dirty="0">
                    <a:solidFill>
                      <a:srgbClr val="0070C0"/>
                    </a:solidFill>
                  </a:rPr>
                  <a:t>Akaike Information Criterion (AIC)</a:t>
                </a:r>
                <a:r>
                  <a:rPr lang="en-US" sz="2200" dirty="0"/>
                  <a:t>: is computed as</a:t>
                </a:r>
              </a:p>
              <a:p>
                <a:pPr>
                  <a:lnSpc>
                    <a:spcPts val="1200"/>
                  </a:lnSpc>
                </a:pPr>
                <a:endParaRPr lang="en-US" sz="2200" dirty="0"/>
              </a:p>
              <a:p>
                <a:pPr algn="ctr"/>
                <a14:m>
                  <m:oMath xmlns:m="http://schemas.openxmlformats.org/officeDocument/2006/math">
                    <m:r>
                      <a:rPr lang="en-US" sz="2200" b="0" i="1" smtClean="0">
                        <a:latin typeface="Cambria Math" panose="02040503050406030204" pitchFamily="18" charset="0"/>
                      </a:rPr>
                      <m:t>𝐴𝐼𝐶</m:t>
                    </m:r>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a:rPr lang="en-US" sz="2200" b="0" i="1" smtClean="0">
                            <a:latin typeface="Cambria Math" panose="02040503050406030204" pitchFamily="18" charset="0"/>
                          </a:rPr>
                          <m:t>𝑛</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𝑆𝑆𝐸</m:t>
                            </m:r>
                            <m:r>
                              <a:rPr lang="en-US" sz="2200" b="0" i="1" smtClean="0">
                                <a:latin typeface="Cambria Math" panose="02040503050406030204" pitchFamily="18" charset="0"/>
                              </a:rPr>
                              <m:t>/</m:t>
                            </m:r>
                            <m:r>
                              <a:rPr lang="en-US" sz="2200" b="0" i="1" smtClean="0">
                                <a:latin typeface="Cambria Math" panose="02040503050406030204" pitchFamily="18" charset="0"/>
                              </a:rPr>
                              <m:t>𝑛</m:t>
                            </m:r>
                          </m:e>
                        </m:d>
                        <m:r>
                          <a:rPr lang="en-US" sz="2200" b="0" i="1" smtClean="0">
                            <a:latin typeface="Cambria Math" panose="02040503050406030204" pitchFamily="18" charset="0"/>
                          </a:rPr>
                          <m:t>+2</m:t>
                        </m:r>
                        <m:r>
                          <a:rPr lang="en-US" sz="2200" b="0" i="1" smtClean="0">
                            <a:latin typeface="Cambria Math" panose="02040503050406030204" pitchFamily="18" charset="0"/>
                          </a:rPr>
                          <m:t>𝑝</m:t>
                        </m:r>
                      </m:e>
                    </m:func>
                  </m:oMath>
                </a14:m>
                <a:r>
                  <a:rPr lang="en-US" sz="2200" dirty="0"/>
                  <a:t> </a:t>
                </a:r>
              </a:p>
              <a:p>
                <a:pPr algn="ctr">
                  <a:lnSpc>
                    <a:spcPts val="1200"/>
                  </a:lnSpc>
                </a:pPr>
                <a:endParaRPr lang="en-US" sz="2200" dirty="0"/>
              </a:p>
              <a:p>
                <a:r>
                  <a:rPr lang="en-US" sz="2200" dirty="0"/>
                  <a:t>in comparing two models, the model with the lower value is preferred. This criteria has problem of overfitting. For small sample size the following </a:t>
                </a:r>
                <a:r>
                  <a:rPr lang="en-US" sz="2200" dirty="0">
                    <a:solidFill>
                      <a:srgbClr val="0070C0"/>
                    </a:solidFill>
                  </a:rPr>
                  <a:t>Corrected AIC </a:t>
                </a:r>
                <a:r>
                  <a:rPr lang="en-US" sz="2200" dirty="0"/>
                  <a:t>is used</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𝐴𝐼𝐶</m:t>
                      </m:r>
                      <m:r>
                        <a:rPr lang="en-US" sz="2200" b="0" i="1" smtClean="0">
                          <a:latin typeface="Cambria Math" panose="02040503050406030204" pitchFamily="18" charset="0"/>
                        </a:rPr>
                        <m:t>𝐶</m:t>
                      </m:r>
                      <m:r>
                        <a:rPr lang="en-US" sz="2200" i="1">
                          <a:latin typeface="Cambria Math" panose="02040503050406030204" pitchFamily="18" charset="0"/>
                        </a:rPr>
                        <m:t>=</m:t>
                      </m:r>
                      <m:r>
                        <a:rPr lang="en-US" sz="2200" b="0" i="1" smtClean="0">
                          <a:latin typeface="Cambria Math" panose="02040503050406030204" pitchFamily="18" charset="0"/>
                        </a:rPr>
                        <m:t>𝐴𝐼𝐶</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𝑝</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+2</m:t>
                          </m:r>
                          <m:r>
                            <a:rPr lang="en-US" sz="2200" b="0" i="1" smtClean="0">
                              <a:latin typeface="Cambria Math" panose="02040503050406030204" pitchFamily="18" charset="0"/>
                            </a:rPr>
                            <m:t>𝑝</m:t>
                          </m:r>
                        </m:num>
                        <m:den>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−1</m:t>
                          </m:r>
                        </m:den>
                      </m:f>
                    </m:oMath>
                  </m:oMathPara>
                </a14:m>
                <a:endParaRPr lang="en-US" sz="2200" dirty="0"/>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98588"/>
                <a:ext cx="6108865" cy="3167790"/>
              </a:xfrm>
              <a:prstGeom prst="rect">
                <a:avLst/>
              </a:prstGeom>
              <a:blipFill>
                <a:blip r:embed="rId3"/>
                <a:stretch>
                  <a:fillRect l="-1297" t="-1154" r="-1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E6694F-A6BF-4BD3-8320-AD6A6EB2BEA8}"/>
                  </a:ext>
                </a:extLst>
              </p:cNvPr>
              <p:cNvSpPr txBox="1"/>
              <p:nvPr/>
            </p:nvSpPr>
            <p:spPr>
              <a:xfrm>
                <a:off x="838200" y="4586640"/>
                <a:ext cx="6108865" cy="1938992"/>
              </a:xfrm>
              <a:prstGeom prst="rect">
                <a:avLst/>
              </a:prstGeom>
              <a:noFill/>
            </p:spPr>
            <p:txBody>
              <a:bodyPr wrap="square" rtlCol="0">
                <a:spAutoFit/>
              </a:bodyPr>
              <a:lstStyle/>
              <a:p>
                <a:r>
                  <a:rPr lang="en-US" sz="2200" dirty="0"/>
                  <a:t>● </a:t>
                </a:r>
                <a:r>
                  <a:rPr lang="en-US" sz="2200" dirty="0">
                    <a:solidFill>
                      <a:srgbClr val="0070C0"/>
                    </a:solidFill>
                  </a:rPr>
                  <a:t>Schwarz</a:t>
                </a:r>
                <a:r>
                  <a:rPr lang="en-US" sz="2200" dirty="0"/>
                  <a:t> </a:t>
                </a:r>
                <a:r>
                  <a:rPr lang="en-US" sz="2200" dirty="0">
                    <a:solidFill>
                      <a:srgbClr val="0070C0"/>
                    </a:solidFill>
                  </a:rPr>
                  <a:t>Bayesian information criterion (SBC)</a:t>
                </a:r>
                <a:r>
                  <a:rPr lang="en-US" sz="2200" dirty="0"/>
                  <a:t>: computed as</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m:t>
                      </m:r>
                      <m:r>
                        <a:rPr lang="en-US" sz="2200" i="1" smtClean="0">
                          <a:latin typeface="Cambria Math" panose="02040503050406030204" pitchFamily="18" charset="0"/>
                        </a:rPr>
                        <m:t>𝐵</m:t>
                      </m:r>
                      <m:r>
                        <a:rPr lang="en-US" sz="2200" b="0" i="1" smtClean="0">
                          <a:latin typeface="Cambria Math" panose="02040503050406030204" pitchFamily="18" charset="0"/>
                        </a:rPr>
                        <m:t>𝐶</m:t>
                      </m:r>
                      <m:r>
                        <a:rPr lang="en-US" sz="2200" b="0" i="1" smtClean="0">
                          <a:latin typeface="Cambria Math" panose="02040503050406030204" pitchFamily="18" charset="0"/>
                        </a:rPr>
                        <m:t>=</m:t>
                      </m:r>
                      <m:func>
                        <m:funcPr>
                          <m:ctrlPr>
                            <a:rPr lang="en-US" sz="2200" i="1">
                              <a:latin typeface="Cambria Math" panose="02040503050406030204" pitchFamily="18" charset="0"/>
                            </a:rPr>
                          </m:ctrlPr>
                        </m:funcPr>
                        <m:fName>
                          <m:r>
                            <a:rPr lang="en-US" sz="2200" i="1">
                              <a:latin typeface="Cambria Math" panose="02040503050406030204" pitchFamily="18" charset="0"/>
                            </a:rPr>
                            <m:t>𝑛</m:t>
                          </m:r>
                          <m:r>
                            <a:rPr lang="en-US" sz="2200" b="0" i="0" smtClean="0">
                              <a:latin typeface="Cambria Math" panose="02040503050406030204" pitchFamily="18" charset="0"/>
                            </a:rPr>
                            <m:t> </m:t>
                          </m:r>
                          <m:r>
                            <m:rPr>
                              <m:sty m:val="p"/>
                            </m:rPr>
                            <a:rPr lang="en-US" sz="2200">
                              <a:latin typeface="Cambria Math" panose="02040503050406030204" pitchFamily="18" charset="0"/>
                            </a:rPr>
                            <m:t>ln</m:t>
                          </m:r>
                        </m:fName>
                        <m:e>
                          <m:d>
                            <m:dPr>
                              <m:ctrlPr>
                                <a:rPr lang="en-US" sz="2200" i="1">
                                  <a:latin typeface="Cambria Math" panose="02040503050406030204" pitchFamily="18" charset="0"/>
                                </a:rPr>
                              </m:ctrlPr>
                            </m:dPr>
                            <m:e>
                              <m:r>
                                <a:rPr lang="en-US" sz="2200" i="1">
                                  <a:latin typeface="Cambria Math" panose="02040503050406030204" pitchFamily="18" charset="0"/>
                                </a:rPr>
                                <m:t>𝑆𝑆𝐸</m:t>
                              </m:r>
                              <m:r>
                                <a:rPr lang="en-US" sz="2200" i="1">
                                  <a:latin typeface="Cambria Math" panose="02040503050406030204" pitchFamily="18" charset="0"/>
                                </a:rPr>
                                <m:t>/</m:t>
                              </m:r>
                              <m:r>
                                <a:rPr lang="en-US" sz="2200" i="1">
                                  <a:latin typeface="Cambria Math" panose="02040503050406030204" pitchFamily="18" charset="0"/>
                                </a:rPr>
                                <m:t>𝑛</m:t>
                              </m:r>
                            </m:e>
                          </m:d>
                          <m:r>
                            <a:rPr lang="en-US" sz="2200" i="1">
                              <a:latin typeface="Cambria Math" panose="02040503050406030204" pitchFamily="18" charset="0"/>
                            </a:rPr>
                            <m:t>+</m:t>
                          </m:r>
                          <m:r>
                            <a:rPr lang="en-US" sz="2200" i="1">
                              <a:latin typeface="Cambria Math" panose="02040503050406030204" pitchFamily="18" charset="0"/>
                            </a:rPr>
                            <m:t>𝑝</m:t>
                          </m:r>
                        </m:e>
                      </m:func>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e>
                          </m:d>
                        </m:e>
                      </m:func>
                    </m:oMath>
                  </m:oMathPara>
                </a14:m>
                <a:endParaRPr lang="en-US" sz="2200" dirty="0"/>
              </a:p>
              <a:p>
                <a:pPr>
                  <a:lnSpc>
                    <a:spcPts val="1200"/>
                  </a:lnSpc>
                </a:pPr>
                <a:endParaRPr lang="en-US" sz="2200" dirty="0"/>
              </a:p>
              <a:p>
                <a:r>
                  <a:rPr lang="en-US" sz="2200" dirty="0"/>
                  <a:t>the model with smaller SBC is preferred. SBC tends to favor more parsimonious model.</a:t>
                </a:r>
              </a:p>
            </p:txBody>
          </p:sp>
        </mc:Choice>
        <mc:Fallback xmlns="">
          <p:sp>
            <p:nvSpPr>
              <p:cNvPr id="5" name="TextBox 4">
                <a:extLst>
                  <a:ext uri="{FF2B5EF4-FFF2-40B4-BE49-F238E27FC236}">
                    <a16:creationId xmlns:a16="http://schemas.microsoft.com/office/drawing/2014/main" id="{E0E6694F-A6BF-4BD3-8320-AD6A6EB2BEA8}"/>
                  </a:ext>
                </a:extLst>
              </p:cNvPr>
              <p:cNvSpPr txBox="1">
                <a:spLocks noRot="1" noChangeAspect="1" noMove="1" noResize="1" noEditPoints="1" noAdjustHandles="1" noChangeArrowheads="1" noChangeShapeType="1" noTextEdit="1"/>
              </p:cNvSpPr>
              <p:nvPr/>
            </p:nvSpPr>
            <p:spPr>
              <a:xfrm>
                <a:off x="838200" y="4586640"/>
                <a:ext cx="6108865" cy="1938992"/>
              </a:xfrm>
              <a:prstGeom prst="rect">
                <a:avLst/>
              </a:prstGeom>
              <a:blipFill>
                <a:blip r:embed="rId4"/>
                <a:stretch>
                  <a:fillRect l="-1297" t="-1887"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7C3890-0DA8-4CBD-B00B-6ADC985B6B22}"/>
                  </a:ext>
                </a:extLst>
              </p:cNvPr>
              <p:cNvSpPr txBox="1"/>
              <p:nvPr/>
            </p:nvSpPr>
            <p:spPr>
              <a:xfrm>
                <a:off x="7286624" y="478213"/>
                <a:ext cx="4606367" cy="3884910"/>
              </a:xfrm>
              <a:prstGeom prst="rect">
                <a:avLst/>
              </a:prstGeom>
              <a:noFill/>
            </p:spPr>
            <p:txBody>
              <a:bodyPr wrap="square" rtlCol="0">
                <a:spAutoFit/>
              </a:bodyPr>
              <a:lstStyle/>
              <a:p>
                <a:r>
                  <a:rPr lang="en-US" sz="2200" dirty="0"/>
                  <a:t>● </a:t>
                </a:r>
                <a:r>
                  <a:rPr lang="en-US" sz="2200" dirty="0">
                    <a:solidFill>
                      <a:srgbClr val="0070C0"/>
                    </a:solidFill>
                  </a:rPr>
                  <a:t>Prediction Sum of Squares (PRESS)</a:t>
                </a:r>
                <a:r>
                  <a:rPr lang="en-US" sz="2200" dirty="0"/>
                  <a:t>: is computed by</a:t>
                </a:r>
              </a:p>
              <a:p>
                <a:pPr>
                  <a:lnSpc>
                    <a:spcPts val="1200"/>
                  </a:lnSpc>
                </a:pPr>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𝑃𝑅𝐸𝑆𝑆</m:t>
                      </m:r>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b="0" i="1" smtClean="0">
                                          <a:latin typeface="Cambria Math" panose="02040503050406030204" pitchFamily="18" charset="0"/>
                                        </a:rPr>
                                        <m:t>𝑖</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𝑖</m:t>
                                          </m:r>
                                        </m:e>
                                      </m:d>
                                    </m:sub>
                                  </m:sSub>
                                </m:e>
                              </m:d>
                            </m:e>
                            <m:sup>
                              <m:r>
                                <a:rPr lang="en-US" sz="2200" b="0" i="1" smtClean="0">
                                  <a:latin typeface="Cambria Math" panose="02040503050406030204" pitchFamily="18" charset="0"/>
                                </a:rPr>
                                <m:t>2</m:t>
                              </m:r>
                            </m:sup>
                          </m:sSup>
                        </m:e>
                      </m:nary>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𝑖</m:t>
                          </m:r>
                        </m:sub>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num>
                                    <m:den>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den>
                                  </m:f>
                                </m:e>
                              </m:d>
                            </m:e>
                            <m:sup>
                              <m:r>
                                <a:rPr lang="en-US" sz="2200" b="0" i="1" smtClean="0">
                                  <a:latin typeface="Cambria Math" panose="02040503050406030204" pitchFamily="18" charset="0"/>
                                </a:rPr>
                                <m:t>2</m:t>
                              </m:r>
                            </m:sup>
                          </m:sSup>
                        </m:e>
                      </m:nary>
                    </m:oMath>
                  </m:oMathPara>
                </a14:m>
                <a:endParaRPr lang="en-US" sz="2200" dirty="0"/>
              </a:p>
              <a:p>
                <a:pPr>
                  <a:lnSpc>
                    <a:spcPts val="1200"/>
                  </a:lnSpc>
                </a:pPr>
                <a:endParaRPr lang="en-US" sz="2200" dirty="0"/>
              </a:p>
              <a:p>
                <a:r>
                  <a:rPr lang="en-US" sz="2200" dirty="0"/>
                  <a:t>It measures how well the use of the fitted values based on the chosen model can predict the observed responses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oMath>
                </a14:m>
                <a:r>
                  <a:rPr lang="en-US" sz="2200" dirty="0"/>
                  <a:t>. Smaller values is better. </a:t>
                </a:r>
              </a:p>
            </p:txBody>
          </p:sp>
        </mc:Choice>
        <mc:Fallback xmlns="">
          <p:sp>
            <p:nvSpPr>
              <p:cNvPr id="6" name="TextBox 5">
                <a:extLst>
                  <a:ext uri="{FF2B5EF4-FFF2-40B4-BE49-F238E27FC236}">
                    <a16:creationId xmlns:a16="http://schemas.microsoft.com/office/drawing/2014/main" id="{4B7C3890-0DA8-4CBD-B00B-6ADC985B6B22}"/>
                  </a:ext>
                </a:extLst>
              </p:cNvPr>
              <p:cNvSpPr txBox="1">
                <a:spLocks noRot="1" noChangeAspect="1" noMove="1" noResize="1" noEditPoints="1" noAdjustHandles="1" noChangeArrowheads="1" noChangeShapeType="1" noTextEdit="1"/>
              </p:cNvSpPr>
              <p:nvPr/>
            </p:nvSpPr>
            <p:spPr>
              <a:xfrm>
                <a:off x="7286624" y="478213"/>
                <a:ext cx="4606367" cy="3884910"/>
              </a:xfrm>
              <a:prstGeom prst="rect">
                <a:avLst/>
              </a:prstGeom>
              <a:blipFill>
                <a:blip r:embed="rId5"/>
                <a:stretch>
                  <a:fillRect l="-1720" t="-940" b="-2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92F32B-EDA4-4FE8-9223-A7048D3AB012}"/>
                  </a:ext>
                </a:extLst>
              </p:cNvPr>
              <p:cNvSpPr txBox="1"/>
              <p:nvPr/>
            </p:nvSpPr>
            <p:spPr>
              <a:xfrm>
                <a:off x="7286624" y="4884477"/>
                <a:ext cx="4342629" cy="1641155"/>
              </a:xfrm>
              <a:prstGeom prst="rect">
                <a:avLst/>
              </a:prstGeom>
              <a:solidFill>
                <a:srgbClr val="99CCFF"/>
              </a:solidFill>
            </p:spPr>
            <p:txBody>
              <a:bodyPr wrap="square" rtlCol="0">
                <a:spAutoFit/>
              </a:bodyPr>
              <a:lstStyle/>
              <a:p>
                <a:r>
                  <a:rPr lang="en-US" sz="2200" dirty="0"/>
                  <a:t>●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d>
                          <m:dPr>
                            <m:ctrlPr>
                              <a:rPr lang="en-US" sz="2200" i="1">
                                <a:latin typeface="Cambria Math" panose="02040503050406030204" pitchFamily="18" charset="0"/>
                              </a:rPr>
                            </m:ctrlPr>
                          </m:dPr>
                          <m:e>
                            <m:r>
                              <a:rPr lang="en-US" sz="2200" i="1">
                                <a:latin typeface="Cambria Math" panose="02040503050406030204" pitchFamily="18" charset="0"/>
                              </a:rPr>
                              <m:t>𝑖</m:t>
                            </m:r>
                          </m:e>
                        </m:d>
                      </m:sub>
                    </m:sSub>
                  </m:oMath>
                </a14:m>
                <a:r>
                  <a:rPr lang="en-US" sz="2200" b="1" dirty="0"/>
                  <a:t> </a:t>
                </a:r>
                <a:r>
                  <a:rPr lang="en-US" sz="2200" dirty="0"/>
                  <a:t>is the fitted value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oMath>
                </a14:m>
                <a:r>
                  <a:rPr lang="en-US" sz="2200" dirty="0"/>
                  <a:t> after removing the </a:t>
                </a:r>
                <a:r>
                  <a:rPr lang="en-US" sz="2200" dirty="0" err="1"/>
                  <a:t>i-th</a:t>
                </a:r>
                <a:r>
                  <a:rPr lang="en-US" sz="2200" dirty="0"/>
                  <a:t> case from the data set</a:t>
                </a:r>
              </a:p>
              <a:p>
                <a:pPr>
                  <a:lnSpc>
                    <a:spcPts val="1200"/>
                  </a:lnSpc>
                </a:pPr>
                <a:endParaRPr lang="en-US" sz="2200" dirty="0"/>
              </a:p>
              <a:p>
                <a:r>
                  <a:rPr lang="en-US" sz="2200" dirty="0"/>
                  <a:t>● </a:t>
                </a:r>
              </a:p>
            </p:txBody>
          </p:sp>
        </mc:Choice>
        <mc:Fallback xmlns="">
          <p:sp>
            <p:nvSpPr>
              <p:cNvPr id="7" name="TextBox 6">
                <a:extLst>
                  <a:ext uri="{FF2B5EF4-FFF2-40B4-BE49-F238E27FC236}">
                    <a16:creationId xmlns:a16="http://schemas.microsoft.com/office/drawing/2014/main" id="{FE92F32B-EDA4-4FE8-9223-A7048D3AB012}"/>
                  </a:ext>
                </a:extLst>
              </p:cNvPr>
              <p:cNvSpPr txBox="1">
                <a:spLocks noRot="1" noChangeAspect="1" noMove="1" noResize="1" noEditPoints="1" noAdjustHandles="1" noChangeArrowheads="1" noChangeShapeType="1" noTextEdit="1"/>
              </p:cNvSpPr>
              <p:nvPr/>
            </p:nvSpPr>
            <p:spPr>
              <a:xfrm>
                <a:off x="7286624" y="4884477"/>
                <a:ext cx="4342629" cy="1641155"/>
              </a:xfrm>
              <a:prstGeom prst="rect">
                <a:avLst/>
              </a:prstGeom>
              <a:blipFill>
                <a:blip r:embed="rId6"/>
                <a:stretch>
                  <a:fillRect l="-1823" t="-1487" r="-2945" b="-7063"/>
                </a:stretch>
              </a:blipFill>
            </p:spPr>
            <p:txBody>
              <a:bodyPr/>
              <a:lstStyle/>
              <a:p>
                <a:r>
                  <a:rPr lang="en-US">
                    <a:noFill/>
                  </a:rPr>
                  <a:t> </a:t>
                </a:r>
              </a:p>
            </p:txBody>
          </p:sp>
        </mc:Fallback>
      </mc:AlternateContent>
    </p:spTree>
    <p:extLst>
      <p:ext uri="{BB962C8B-B14F-4D97-AF65-F5344CB8AC3E}">
        <p14:creationId xmlns:p14="http://schemas.microsoft.com/office/powerpoint/2010/main" val="93979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Example</a:t>
            </a: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1" y="1398588"/>
            <a:ext cx="3248024" cy="3139321"/>
          </a:xfrm>
          <a:prstGeom prst="rect">
            <a:avLst/>
          </a:prstGeom>
          <a:noFill/>
        </p:spPr>
        <p:txBody>
          <a:bodyPr wrap="square" rtlCol="0">
            <a:spAutoFit/>
          </a:bodyPr>
          <a:lstStyle/>
          <a:p>
            <a:r>
              <a:rPr lang="en-US" sz="2200" dirty="0"/>
              <a:t>Data shows survival time (Y) in a particular type of live operation. Variables include blood clotting score (X1), prognostic index (X2), enzyme function test score (X3), liver function test score (X4).</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25E7EC-97C3-4024-8F3C-5ED267AA658C}"/>
                  </a:ext>
                </a:extLst>
              </p:cNvPr>
              <p:cNvSpPr txBox="1"/>
              <p:nvPr/>
            </p:nvSpPr>
            <p:spPr>
              <a:xfrm>
                <a:off x="838200" y="4849396"/>
                <a:ext cx="10848975" cy="1446550"/>
              </a:xfrm>
              <a:prstGeom prst="rect">
                <a:avLst/>
              </a:prstGeom>
              <a:noFill/>
            </p:spPr>
            <p:txBody>
              <a:bodyPr wrap="square" rtlCol="0">
                <a:spAutoFit/>
              </a:bodyPr>
              <a:lstStyle/>
              <a:p>
                <a:r>
                  <a:rPr lang="en-US" sz="2200" dirty="0"/>
                  <a:t>The scatterplot shows possible strong linear relation between </a:t>
                </a:r>
                <a14:m>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ln</m:t>
                        </m:r>
                      </m:fName>
                      <m:e>
                        <m:r>
                          <a:rPr lang="en-US" sz="2200">
                            <a:latin typeface="Cambria Math" panose="02040503050406030204" pitchFamily="18" charset="0"/>
                          </a:rPr>
                          <m:t>𝑌</m:t>
                        </m:r>
                      </m:e>
                    </m:func>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2</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4</m:t>
                        </m:r>
                      </m:sub>
                    </m:sSub>
                  </m:oMath>
                </a14:m>
                <a:r>
                  <a:rPr lang="en-US" sz="2200" dirty="0"/>
                  <a:t>. This is supported by correlation coefficient as well. A model with four variables seems to be an overkill. So, we use the four </a:t>
                </a:r>
                <a:r>
                  <a:rPr lang="en-US" sz="2200" dirty="0" err="1"/>
                  <a:t>GoF</a:t>
                </a:r>
                <a:r>
                  <a:rPr lang="en-US" sz="2200" dirty="0"/>
                  <a:t> measures discussed earlier to see which subsets provide best results. That seems to the model with only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2</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4</m:t>
                        </m:r>
                      </m:sub>
                    </m:sSub>
                  </m:oMath>
                </a14:m>
                <a:r>
                  <a:rPr lang="en-US" sz="2200" dirty="0"/>
                  <a:t>.</a:t>
                </a:r>
              </a:p>
            </p:txBody>
          </p:sp>
        </mc:Choice>
        <mc:Fallback xmlns="">
          <p:sp>
            <p:nvSpPr>
              <p:cNvPr id="9" name="TextBox 8">
                <a:extLst>
                  <a:ext uri="{FF2B5EF4-FFF2-40B4-BE49-F238E27FC236}">
                    <a16:creationId xmlns:a16="http://schemas.microsoft.com/office/drawing/2014/main" id="{EE25E7EC-97C3-4024-8F3C-5ED267AA658C}"/>
                  </a:ext>
                </a:extLst>
              </p:cNvPr>
              <p:cNvSpPr txBox="1">
                <a:spLocks noRot="1" noChangeAspect="1" noMove="1" noResize="1" noEditPoints="1" noAdjustHandles="1" noChangeArrowheads="1" noChangeShapeType="1" noTextEdit="1"/>
              </p:cNvSpPr>
              <p:nvPr/>
            </p:nvSpPr>
            <p:spPr>
              <a:xfrm>
                <a:off x="838200" y="4849396"/>
                <a:ext cx="10848975" cy="1446550"/>
              </a:xfrm>
              <a:prstGeom prst="rect">
                <a:avLst/>
              </a:prstGeom>
              <a:blipFill>
                <a:blip r:embed="rId3"/>
                <a:stretch>
                  <a:fillRect l="-731" t="-2954" r="-1012" b="-75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FE73D76-D235-40CC-9A6F-813D93E83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814" y="365124"/>
            <a:ext cx="7596018" cy="4378325"/>
          </a:xfrm>
          <a:prstGeom prst="rect">
            <a:avLst/>
          </a:prstGeom>
        </p:spPr>
      </p:pic>
    </p:spTree>
    <p:extLst>
      <p:ext uri="{BB962C8B-B14F-4D97-AF65-F5344CB8AC3E}">
        <p14:creationId xmlns:p14="http://schemas.microsoft.com/office/powerpoint/2010/main" val="38442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28EFD1B-39E1-4AF7-BB51-FE97D68029C3}"/>
              </a:ext>
            </a:extLst>
          </p:cNvPr>
          <p:cNvSpPr txBox="1"/>
          <p:nvPr/>
        </p:nvSpPr>
        <p:spPr>
          <a:xfrm>
            <a:off x="723901" y="473454"/>
            <a:ext cx="4448174" cy="5170646"/>
          </a:xfrm>
          <a:prstGeom prst="rect">
            <a:avLst/>
          </a:prstGeom>
          <a:noFill/>
        </p:spPr>
        <p:txBody>
          <a:bodyPr wrap="square" rtlCol="0">
            <a:spAutoFit/>
          </a:bodyPr>
          <a:lstStyle/>
          <a:p>
            <a:r>
              <a:rPr lang="en-US" sz="2200" dirty="0"/>
              <a:t>We have charts of four major </a:t>
            </a:r>
            <a:r>
              <a:rPr lang="en-US" sz="2200" dirty="0" err="1"/>
              <a:t>GoF</a:t>
            </a:r>
            <a:r>
              <a:rPr lang="en-US" sz="2200" dirty="0"/>
              <a:t> measures. </a:t>
            </a:r>
          </a:p>
          <a:p>
            <a:endParaRPr lang="en-US" sz="2200" dirty="0"/>
          </a:p>
          <a:p>
            <a:r>
              <a:rPr lang="en-US" sz="2200" dirty="0"/>
              <a:t>The highest Adjusted R-</a:t>
            </a:r>
            <a:r>
              <a:rPr lang="en-US" sz="2200" dirty="0" err="1"/>
              <a:t>sq</a:t>
            </a:r>
            <a:r>
              <a:rPr lang="en-US" sz="2200" dirty="0"/>
              <a:t> is for a full model (0.7592) but a model with X1-X3 achieves 0.7573 which quite close with one variable less. </a:t>
            </a:r>
          </a:p>
          <a:p>
            <a:endParaRPr lang="en-US" sz="2200" dirty="0"/>
          </a:p>
          <a:p>
            <a:r>
              <a:rPr lang="en-US" sz="2200" dirty="0"/>
              <a:t>The minimum </a:t>
            </a:r>
            <a:r>
              <a:rPr lang="en-US" sz="2200" dirty="0" err="1"/>
              <a:t>Cp</a:t>
            </a:r>
            <a:r>
              <a:rPr lang="en-US" sz="2200" dirty="0"/>
              <a:t> is 3.39 which is for a model with 4 parameters, 3.39 is close to 4 and this makes it a great model (the one with X1-X3).</a:t>
            </a:r>
          </a:p>
          <a:p>
            <a:endParaRPr lang="en-US" sz="2200" dirty="0"/>
          </a:p>
          <a:p>
            <a:r>
              <a:rPr lang="en-US" sz="2200" dirty="0"/>
              <a:t>BIC for this model is also minimum, so the choice is simple. </a:t>
            </a:r>
          </a:p>
        </p:txBody>
      </p:sp>
      <p:pic>
        <p:nvPicPr>
          <p:cNvPr id="7" name="Picture 6">
            <a:extLst>
              <a:ext uri="{FF2B5EF4-FFF2-40B4-BE49-F238E27FC236}">
                <a16:creationId xmlns:a16="http://schemas.microsoft.com/office/drawing/2014/main" id="{1774DD0E-A393-4E68-8C5A-4DE50F546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109" y="400021"/>
            <a:ext cx="6573890" cy="1643094"/>
          </a:xfrm>
          <a:prstGeom prst="rect">
            <a:avLst/>
          </a:prstGeom>
        </p:spPr>
      </p:pic>
      <p:pic>
        <p:nvPicPr>
          <p:cNvPr id="10" name="Picture 9">
            <a:extLst>
              <a:ext uri="{FF2B5EF4-FFF2-40B4-BE49-F238E27FC236}">
                <a16:creationId xmlns:a16="http://schemas.microsoft.com/office/drawing/2014/main" id="{7F44179B-6A48-4AE6-924F-14699F233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110" y="2143131"/>
            <a:ext cx="6573890" cy="1757360"/>
          </a:xfrm>
          <a:prstGeom prst="rect">
            <a:avLst/>
          </a:prstGeom>
        </p:spPr>
      </p:pic>
      <p:pic>
        <p:nvPicPr>
          <p:cNvPr id="12" name="Picture 11">
            <a:extLst>
              <a:ext uri="{FF2B5EF4-FFF2-40B4-BE49-F238E27FC236}">
                <a16:creationId xmlns:a16="http://schemas.microsoft.com/office/drawing/2014/main" id="{B2A344E2-4BC4-4BC9-B786-C0C87F50D3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0725" y="3928174"/>
            <a:ext cx="6053274" cy="2603737"/>
          </a:xfrm>
          <a:prstGeom prst="rect">
            <a:avLst/>
          </a:prstGeom>
        </p:spPr>
      </p:pic>
    </p:spTree>
    <p:extLst>
      <p:ext uri="{BB962C8B-B14F-4D97-AF65-F5344CB8AC3E}">
        <p14:creationId xmlns:p14="http://schemas.microsoft.com/office/powerpoint/2010/main" val="11462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44795E-E654-4EA0-A3B1-5F475F9FE356}"/>
              </a:ext>
            </a:extLst>
          </p:cNvPr>
          <p:cNvSpPr>
            <a:spLocks noGrp="1"/>
          </p:cNvSpPr>
          <p:nvPr/>
        </p:nvSpPr>
        <p:spPr>
          <a:xfrm>
            <a:off x="1524000" y="171365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990033"/>
                </a:solidFill>
              </a:rPr>
              <a:t>Outliers and Influential Cases</a:t>
            </a:r>
          </a:p>
        </p:txBody>
      </p:sp>
      <p:pic>
        <p:nvPicPr>
          <p:cNvPr id="11" name="Picture 10">
            <a:extLst>
              <a:ext uri="{FF2B5EF4-FFF2-40B4-BE49-F238E27FC236}">
                <a16:creationId xmlns:a16="http://schemas.microsoft.com/office/drawing/2014/main" id="{1BCEE5D9-6FEC-4B56-8F67-54A3698D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5" name="TextBox 4">
            <a:extLst>
              <a:ext uri="{FF2B5EF4-FFF2-40B4-BE49-F238E27FC236}">
                <a16:creationId xmlns:a16="http://schemas.microsoft.com/office/drawing/2014/main" id="{81DCA854-B107-4AA4-89E7-9B9F71D27CED}"/>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129782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4833981" cy="447879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Hat Matrix</a:t>
            </a:r>
          </a:p>
          <a:p>
            <a:pPr marL="0" indent="0">
              <a:lnSpc>
                <a:spcPct val="150000"/>
              </a:lnSpc>
              <a:buNone/>
            </a:pPr>
            <a:r>
              <a:rPr lang="en-US" sz="3600" dirty="0"/>
              <a:t>● Regression Outliers</a:t>
            </a:r>
          </a:p>
          <a:p>
            <a:pPr marL="0" indent="0">
              <a:lnSpc>
                <a:spcPct val="150000"/>
              </a:lnSpc>
              <a:buNone/>
            </a:pPr>
            <a:r>
              <a:rPr lang="en-US" sz="3600" dirty="0"/>
              <a:t>● Outliers in 𝑋</a:t>
            </a:r>
          </a:p>
          <a:p>
            <a:pPr marL="0" indent="0">
              <a:lnSpc>
                <a:spcPct val="150000"/>
              </a:lnSpc>
              <a:buNone/>
            </a:pPr>
            <a:r>
              <a:rPr lang="en-US" sz="3600" dirty="0"/>
              <a:t>● Influential Cases</a:t>
            </a:r>
          </a:p>
          <a:p>
            <a:pPr marL="0" indent="0">
              <a:lnSpc>
                <a:spcPct val="150000"/>
              </a:lnSpc>
              <a:buNone/>
            </a:pPr>
            <a:r>
              <a:rPr lang="en-US" sz="3600" dirty="0"/>
              <a:t>● Added Variable Plot</a:t>
            </a:r>
          </a:p>
          <a:p>
            <a:pPr marL="0" indent="0">
              <a:lnSpc>
                <a:spcPct val="150000"/>
              </a:lnSpc>
              <a:buNone/>
            </a:pPr>
            <a:r>
              <a:rPr lang="en-US" sz="3600" dirty="0"/>
              <a:t>● Partial Plots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A1E3E6-04F1-451D-BA0C-C335E270E85E}"/>
                  </a:ext>
                </a:extLst>
              </p:cNvPr>
              <p:cNvSpPr txBox="1"/>
              <p:nvPr/>
            </p:nvSpPr>
            <p:spPr>
              <a:xfrm>
                <a:off x="5657335" y="928941"/>
                <a:ext cx="6108864" cy="1523494"/>
              </a:xfrm>
              <a:prstGeom prst="rect">
                <a:avLst/>
              </a:prstGeom>
              <a:noFill/>
            </p:spPr>
            <p:txBody>
              <a:bodyPr wrap="square" rtlCol="0">
                <a:spAutoFit/>
              </a:bodyPr>
              <a:lstStyle/>
              <a:p>
                <a:r>
                  <a:rPr lang="en-US" sz="2200" dirty="0"/>
                  <a:t>Individual cases can be</a:t>
                </a:r>
              </a:p>
              <a:p>
                <a:pPr>
                  <a:lnSpc>
                    <a:spcPts val="600"/>
                  </a:lnSpc>
                </a:pPr>
                <a:endParaRPr lang="en-US" sz="2200" dirty="0">
                  <a:latin typeface="Cambria Math" panose="02040503050406030204" pitchFamily="18" charset="0"/>
                </a:endParaRPr>
              </a:p>
              <a:p>
                <a:r>
                  <a:rPr lang="en-US" sz="2200" dirty="0"/>
                  <a:t>● Outliers in </a:t>
                </a:r>
                <a14:m>
                  <m:oMath xmlns:m="http://schemas.openxmlformats.org/officeDocument/2006/math">
                    <m:r>
                      <a:rPr lang="en-US" sz="2200" b="0" i="1" smtClean="0">
                        <a:latin typeface="Cambria Math" panose="02040503050406030204" pitchFamily="18" charset="0"/>
                      </a:rPr>
                      <m:t>𝑌</m:t>
                    </m:r>
                  </m:oMath>
                </a14:m>
                <a:r>
                  <a:rPr lang="en-US" sz="2200" dirty="0"/>
                  <a:t> - detected as usual in a single sample</a:t>
                </a:r>
              </a:p>
              <a:p>
                <a:r>
                  <a:rPr lang="en-US" sz="2200" dirty="0"/>
                  <a:t>● Outliers in </a:t>
                </a:r>
                <a14:m>
                  <m:oMath xmlns:m="http://schemas.openxmlformats.org/officeDocument/2006/math">
                    <m:r>
                      <a:rPr lang="en-US" sz="2200" b="0" i="1" smtClean="0">
                        <a:latin typeface="Cambria Math" panose="02040503050406030204" pitchFamily="18" charset="0"/>
                      </a:rPr>
                      <m:t>𝑋</m:t>
                    </m:r>
                  </m:oMath>
                </a14:m>
                <a:r>
                  <a:rPr lang="en-US" sz="2200" i="1" dirty="0"/>
                  <a:t> - </a:t>
                </a:r>
                <a:r>
                  <a:rPr lang="en-US" sz="2200" dirty="0"/>
                  <a:t>high leverage and influential cases</a:t>
                </a:r>
              </a:p>
              <a:p>
                <a:r>
                  <a:rPr lang="en-US" sz="2200" dirty="0"/>
                  <a:t>● Regression outliers </a:t>
                </a:r>
                <a:r>
                  <a:rPr lang="en-US" sz="2200" i="1" dirty="0"/>
                  <a:t>- </a:t>
                </a:r>
                <a:r>
                  <a:rPr lang="en-US" sz="2200" dirty="0"/>
                  <a:t>outliers</a:t>
                </a:r>
                <a:r>
                  <a:rPr lang="en-US" sz="2200" i="1" dirty="0"/>
                  <a:t> </a:t>
                </a:r>
                <a:r>
                  <a:rPr lang="en-US" sz="2200" dirty="0"/>
                  <a:t>in </a:t>
                </a:r>
                <a14:m>
                  <m:oMath xmlns:m="http://schemas.openxmlformats.org/officeDocument/2006/math">
                    <m:r>
                      <a:rPr lang="en-US" sz="2200" b="0" i="1" smtClean="0">
                        <a:latin typeface="Cambria Math" panose="02040503050406030204" pitchFamily="18" charset="0"/>
                      </a:rPr>
                      <m:t>𝑌</m:t>
                    </m:r>
                  </m:oMath>
                </a14:m>
                <a:r>
                  <a:rPr lang="en-US" sz="2200" dirty="0"/>
                  <a:t> for a given </a:t>
                </a:r>
                <a14:m>
                  <m:oMath xmlns:m="http://schemas.openxmlformats.org/officeDocument/2006/math">
                    <m:r>
                      <a:rPr lang="en-US" sz="2200" b="0" i="1" smtClean="0">
                        <a:latin typeface="Cambria Math" panose="02040503050406030204" pitchFamily="18" charset="0"/>
                      </a:rPr>
                      <m:t>𝑋</m:t>
                    </m:r>
                  </m:oMath>
                </a14:m>
                <a:r>
                  <a:rPr lang="en-US" sz="2200" dirty="0"/>
                  <a:t> </a:t>
                </a:r>
                <a:r>
                  <a:rPr lang="en-US" sz="2200" i="1" dirty="0"/>
                  <a:t> </a:t>
                </a:r>
                <a:endParaRPr lang="en-US" sz="2200" dirty="0"/>
              </a:p>
            </p:txBody>
          </p:sp>
        </mc:Choice>
        <mc:Fallback xmlns="">
          <p:sp>
            <p:nvSpPr>
              <p:cNvPr id="5" name="TextBox 4">
                <a:extLst>
                  <a:ext uri="{FF2B5EF4-FFF2-40B4-BE49-F238E27FC236}">
                    <a16:creationId xmlns:a16="http://schemas.microsoft.com/office/drawing/2014/main" id="{B6A1E3E6-04F1-451D-BA0C-C335E270E85E}"/>
                  </a:ext>
                </a:extLst>
              </p:cNvPr>
              <p:cNvSpPr txBox="1">
                <a:spLocks noRot="1" noChangeAspect="1" noMove="1" noResize="1" noEditPoints="1" noAdjustHandles="1" noChangeArrowheads="1" noChangeShapeType="1" noTextEdit="1"/>
              </p:cNvSpPr>
              <p:nvPr/>
            </p:nvSpPr>
            <p:spPr>
              <a:xfrm>
                <a:off x="5657335" y="928941"/>
                <a:ext cx="6108864" cy="1523494"/>
              </a:xfrm>
              <a:prstGeom prst="rect">
                <a:avLst/>
              </a:prstGeom>
              <a:blipFill>
                <a:blip r:embed="rId3"/>
                <a:stretch>
                  <a:fillRect l="-1297" t="-2400" r="-898" b="-7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F0A0332-2A54-4457-9D6B-A52478CCC847}"/>
                  </a:ext>
                </a:extLst>
              </p:cNvPr>
              <p:cNvSpPr/>
              <p:nvPr/>
            </p:nvSpPr>
            <p:spPr>
              <a:xfrm>
                <a:off x="5657335" y="3394603"/>
                <a:ext cx="5426587" cy="1785104"/>
              </a:xfrm>
              <a:prstGeom prst="rect">
                <a:avLst/>
              </a:prstGeom>
            </p:spPr>
            <p:txBody>
              <a:bodyPr wrap="square">
                <a:spAutoFit/>
              </a:bodyPr>
              <a:lstStyle/>
              <a:p>
                <a:r>
                  <a:rPr lang="en-US" sz="2200" dirty="0">
                    <a:solidFill>
                      <a:srgbClr val="0070C0"/>
                    </a:solidFill>
                  </a:rPr>
                  <a:t>Bodyfat Dataset: </a:t>
                </a:r>
                <a:r>
                  <a:rPr lang="en-US" sz="2200" dirty="0"/>
                  <a:t>20 samples of healthy females 25-34 years old on</a:t>
                </a:r>
              </a:p>
              <a:p>
                <a:r>
                  <a:rPr lang="en-US" sz="2200" dirty="0"/>
                  <a:t>Body fat (</a:t>
                </a:r>
                <a14:m>
                  <m:oMath xmlns:m="http://schemas.openxmlformats.org/officeDocument/2006/math">
                    <m:r>
                      <a:rPr lang="en-US" sz="2200" i="1">
                        <a:latin typeface="Cambria Math" panose="02040503050406030204" pitchFamily="18" charset="0"/>
                      </a:rPr>
                      <m:t>𝑌</m:t>
                    </m:r>
                  </m:oMath>
                </a14:m>
                <a:r>
                  <a:rPr lang="en-US" sz="2200" dirty="0"/>
                  <a:t>) </a:t>
                </a:r>
              </a:p>
              <a:p>
                <a:r>
                  <a:rPr lang="en-US" sz="2200" dirty="0"/>
                  <a:t>Triceps skinfold thickness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oMath>
                </a14:m>
                <a:r>
                  <a:rPr lang="en-US" sz="2200" dirty="0"/>
                  <a:t>)</a:t>
                </a:r>
              </a:p>
              <a:p>
                <a:r>
                  <a:rPr lang="en-US" sz="2200" dirty="0"/>
                  <a:t>Thigh circumference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oMath>
                </a14:m>
                <a:r>
                  <a:rPr lang="en-US" sz="2200" dirty="0"/>
                  <a:t>)</a:t>
                </a:r>
              </a:p>
            </p:txBody>
          </p:sp>
        </mc:Choice>
        <mc:Fallback xmlns="">
          <p:sp>
            <p:nvSpPr>
              <p:cNvPr id="3" name="Rectangle 2">
                <a:extLst>
                  <a:ext uri="{FF2B5EF4-FFF2-40B4-BE49-F238E27FC236}">
                    <a16:creationId xmlns:a16="http://schemas.microsoft.com/office/drawing/2014/main" id="{1F0A0332-2A54-4457-9D6B-A52478CCC847}"/>
                  </a:ext>
                </a:extLst>
              </p:cNvPr>
              <p:cNvSpPr>
                <a:spLocks noRot="1" noChangeAspect="1" noMove="1" noResize="1" noEditPoints="1" noAdjustHandles="1" noChangeArrowheads="1" noChangeShapeType="1" noTextEdit="1"/>
              </p:cNvSpPr>
              <p:nvPr/>
            </p:nvSpPr>
            <p:spPr>
              <a:xfrm>
                <a:off x="5657335" y="3394603"/>
                <a:ext cx="5426587" cy="1785104"/>
              </a:xfrm>
              <a:prstGeom prst="rect">
                <a:avLst/>
              </a:prstGeom>
              <a:blipFill>
                <a:blip r:embed="rId4"/>
                <a:stretch>
                  <a:fillRect l="-1461" t="-2389" b="-5802"/>
                </a:stretch>
              </a:blipFill>
            </p:spPr>
            <p:txBody>
              <a:bodyPr/>
              <a:lstStyle/>
              <a:p>
                <a:r>
                  <a:rPr lang="en-US">
                    <a:noFill/>
                  </a:rPr>
                  <a:t> </a:t>
                </a:r>
              </a:p>
            </p:txBody>
          </p:sp>
        </mc:Fallback>
      </mc:AlternateContent>
    </p:spTree>
    <p:extLst>
      <p:ext uri="{BB962C8B-B14F-4D97-AF65-F5344CB8AC3E}">
        <p14:creationId xmlns:p14="http://schemas.microsoft.com/office/powerpoint/2010/main" val="259148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9144000" cy="44787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Multiple Linear Regression</a:t>
                </a:r>
              </a:p>
              <a:p>
                <a:pPr marL="0" indent="0">
                  <a:lnSpc>
                    <a:spcPct val="150000"/>
                  </a:lnSpc>
                  <a:buNone/>
                </a:pPr>
                <a:r>
                  <a:rPr lang="en-US" sz="3600" dirty="0"/>
                  <a:t>● Parameter Estimations - Point and Interval </a:t>
                </a:r>
              </a:p>
              <a:p>
                <a:pPr marL="0" indent="0">
                  <a:lnSpc>
                    <a:spcPct val="150000"/>
                  </a:lnSpc>
                  <a:buNone/>
                </a:pPr>
                <a:r>
                  <a:rPr lang="en-US" sz="3600" dirty="0"/>
                  <a:t>● ANOVA Table</a:t>
                </a:r>
              </a:p>
              <a:p>
                <a:pPr marL="0" indent="0">
                  <a:lnSpc>
                    <a:spcPct val="150000"/>
                  </a:lnSpc>
                  <a:buNone/>
                </a:pPr>
                <a:r>
                  <a:rPr lang="en-US" sz="3600" dirty="0"/>
                  <a:t>● The </a:t>
                </a:r>
                <a14:m>
                  <m:oMath xmlns:m="http://schemas.openxmlformats.org/officeDocument/2006/math">
                    <m:sSup>
                      <m:sSupPr>
                        <m:ctrlPr>
                          <a:rPr lang="en-US" sz="3600" i="1" dirty="0" smtClean="0">
                            <a:latin typeface="Cambria Math" panose="02040503050406030204" pitchFamily="18" charset="0"/>
                          </a:rPr>
                        </m:ctrlPr>
                      </m:sSupPr>
                      <m:e>
                        <m:r>
                          <a:rPr lang="en-US" sz="3600" b="0" i="1" dirty="0" smtClean="0">
                            <a:latin typeface="Cambria Math" panose="02040503050406030204" pitchFamily="18" charset="0"/>
                          </a:rPr>
                          <m:t>𝑅</m:t>
                        </m:r>
                      </m:e>
                      <m:sup>
                        <m:r>
                          <a:rPr lang="en-US" sz="3600" b="0" i="1" dirty="0" smtClean="0">
                            <a:latin typeface="Cambria Math" panose="02040503050406030204" pitchFamily="18" charset="0"/>
                          </a:rPr>
                          <m:t>2</m:t>
                        </m:r>
                      </m:sup>
                    </m:sSup>
                  </m:oMath>
                </a14:m>
                <a:r>
                  <a:rPr lang="en-US" sz="3600" dirty="0"/>
                  <a:t> Statistic</a:t>
                </a:r>
              </a:p>
              <a:p>
                <a:pPr marL="0" indent="0">
                  <a:lnSpc>
                    <a:spcPct val="150000"/>
                  </a:lnSpc>
                  <a:buNone/>
                </a:pPr>
                <a:r>
                  <a:rPr lang="en-US" sz="3600" dirty="0"/>
                  <a:t>● Predictions</a:t>
                </a:r>
              </a:p>
            </p:txBody>
          </p:sp>
        </mc:Choice>
        <mc:Fallback xmlns="">
          <p:sp>
            <p:nvSpPr>
              <p:cNvPr id="4" name="Subtitle 2">
                <a:extLst>
                  <a:ext uri="{FF2B5EF4-FFF2-40B4-BE49-F238E27FC236}">
                    <a16:creationId xmlns:a16="http://schemas.microsoft.com/office/drawing/2014/main" id="{23520EF5-88EA-4BBE-9813-92118385787C}"/>
                  </a:ext>
                </a:extLst>
              </p:cNvPr>
              <p:cNvSpPr txBox="1">
                <a:spLocks noRot="1" noChangeAspect="1" noMove="1" noResize="1" noEditPoints="1" noAdjustHandles="1" noChangeArrowheads="1" noChangeShapeType="1" noTextEdit="1"/>
              </p:cNvSpPr>
              <p:nvPr/>
            </p:nvSpPr>
            <p:spPr>
              <a:xfrm>
                <a:off x="823354" y="1642609"/>
                <a:ext cx="9144000" cy="4478792"/>
              </a:xfrm>
              <a:prstGeom prst="rect">
                <a:avLst/>
              </a:prstGeom>
              <a:blipFill>
                <a:blip r:embed="rId3"/>
                <a:stretch>
                  <a:fillRect l="-2000" b="-2721"/>
                </a:stretch>
              </a:blipFill>
            </p:spPr>
            <p:txBody>
              <a:bodyPr/>
              <a:lstStyle/>
              <a:p>
                <a:r>
                  <a:rPr lang="en-US">
                    <a:noFill/>
                  </a:rPr>
                  <a:t> </a:t>
                </a:r>
              </a:p>
            </p:txBody>
          </p:sp>
        </mc:Fallback>
      </mc:AlternateContent>
      <p:pic>
        <p:nvPicPr>
          <p:cNvPr id="5" name="Picture 4" descr="A close up of a logo&#10;&#10;Description generated with very high confidence">
            <a:extLst>
              <a:ext uri="{FF2B5EF4-FFF2-40B4-BE49-F238E27FC236}">
                <a16:creationId xmlns:a16="http://schemas.microsoft.com/office/drawing/2014/main" id="{133BD080-1EF7-4886-8D51-F4092C001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930" y="3429000"/>
            <a:ext cx="4586639" cy="3063875"/>
          </a:xfrm>
          <a:prstGeom prst="rect">
            <a:avLst/>
          </a:prstGeom>
        </p:spPr>
      </p:pic>
    </p:spTree>
    <p:extLst>
      <p:ext uri="{BB962C8B-B14F-4D97-AF65-F5344CB8AC3E}">
        <p14:creationId xmlns:p14="http://schemas.microsoft.com/office/powerpoint/2010/main" val="3465225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Hat Matrix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98588"/>
                <a:ext cx="6897130" cy="3821111"/>
              </a:xfrm>
              <a:prstGeom prst="rect">
                <a:avLst/>
              </a:prstGeom>
              <a:noFill/>
            </p:spPr>
            <p:txBody>
              <a:bodyPr wrap="square" rtlCol="0">
                <a:spAutoFit/>
              </a:bodyPr>
              <a:lstStyle/>
              <a:p>
                <a:r>
                  <a:rPr lang="en-US" sz="2200" dirty="0"/>
                  <a:t>The matrix </a:t>
                </a:r>
                <a14:m>
                  <m:oMath xmlns:m="http://schemas.openxmlformats.org/officeDocument/2006/math">
                    <m:r>
                      <a:rPr lang="en-US" sz="2200" b="1" i="1" dirty="0" smtClean="0">
                        <a:latin typeface="Cambria Math" panose="02040503050406030204" pitchFamily="18" charset="0"/>
                      </a:rPr>
                      <m:t>𝑯</m:t>
                    </m:r>
                  </m:oMath>
                </a14:m>
                <a:r>
                  <a:rPr lang="en-US" sz="2200" dirty="0"/>
                  <a:t> occurs repeatedly in regression analysis. The elements of </a:t>
                </a:r>
                <a14:m>
                  <m:oMath xmlns:m="http://schemas.openxmlformats.org/officeDocument/2006/math">
                    <m:r>
                      <a:rPr lang="en-US" sz="2200" b="1" i="1" dirty="0" smtClean="0">
                        <a:latin typeface="Cambria Math" panose="02040503050406030204" pitchFamily="18" charset="0"/>
                      </a:rPr>
                      <m:t>𝑯</m:t>
                    </m:r>
                  </m:oMath>
                </a14:m>
                <a:r>
                  <a:rPr lang="en-US" sz="2200" dirty="0"/>
                  <a:t> are denoted by </a:t>
                </a:r>
                <a14:m>
                  <m:oMath xmlns:m="http://schemas.openxmlformats.org/officeDocument/2006/math">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h</m:t>
                        </m:r>
                      </m:e>
                      <m:sub>
                        <m:r>
                          <a:rPr lang="en-US" sz="2200" b="0" i="1" dirty="0" smtClean="0">
                            <a:latin typeface="Cambria Math" panose="02040503050406030204" pitchFamily="18" charset="0"/>
                          </a:rPr>
                          <m:t>𝑖𝑗</m:t>
                        </m:r>
                      </m:sub>
                    </m:sSub>
                  </m:oMath>
                </a14:m>
                <a:r>
                  <a:rPr lang="en-US" sz="2200" dirty="0"/>
                  <a:t>, namely</a:t>
                </a:r>
              </a:p>
              <a:p>
                <a:pPr>
                  <a:lnSpc>
                    <a:spcPts val="1200"/>
                  </a:lnSpc>
                </a:pPr>
                <a:endParaRPr lang="en-US" sz="2200" dirty="0"/>
              </a:p>
              <a:p>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𝑯</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3"/>
                                    <m:mcJc m:val="center"/>
                                  </m:mcPr>
                                </m:mc>
                              </m:mcs>
                              <m:ctrlPr>
                                <a:rPr lang="en-US"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11</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12</m:t>
                                    </m:r>
                                  </m:sub>
                                </m:sSub>
                              </m:e>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1</m:t>
                                          </m:r>
                                          <m:r>
                                            <a:rPr lang="en-US" sz="2200" b="0" i="1" smtClean="0">
                                              <a:latin typeface="Cambria Math" panose="02040503050406030204" pitchFamily="18" charset="0"/>
                                            </a:rPr>
                                            <m:t>𝑛</m:t>
                                          </m:r>
                                        </m:sub>
                                      </m:sSub>
                                    </m:e>
                                  </m:mr>
                                </m:m>
                              </m:e>
                            </m:mr>
                            <m:mr>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21</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22</m:t>
                                    </m:r>
                                  </m:sub>
                                </m:sSub>
                              </m:e>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2</m:t>
                                          </m:r>
                                          <m:r>
                                            <a:rPr lang="en-US" sz="2200" b="0" i="1" smtClean="0">
                                              <a:latin typeface="Cambria Math" panose="02040503050406030204" pitchFamily="18" charset="0"/>
                                            </a:rPr>
                                            <m:t>𝑛</m:t>
                                          </m:r>
                                        </m:sub>
                                      </m:sSub>
                                    </m:e>
                                  </m:mr>
                                </m:m>
                              </m:e>
                            </m:mr>
                            <m:m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e>
                                  </m:mr>
                                </m:m>
                              </m:e>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𝑛</m:t>
                                          </m:r>
                                          <m:r>
                                            <a:rPr lang="en-US" sz="2200" b="0" i="1" smtClean="0">
                                              <a:latin typeface="Cambria Math" panose="02040503050406030204" pitchFamily="18" charset="0"/>
                                            </a:rPr>
                                            <m:t>2</m:t>
                                          </m:r>
                                        </m:sub>
                                      </m:sSub>
                                    </m:e>
                                  </m:mr>
                                </m:m>
                              </m:e>
                              <m:e>
                                <m:m>
                                  <m:mPr>
                                    <m:mcs>
                                      <m:mc>
                                        <m:mcPr>
                                          <m:count m:val="1"/>
                                          <m:mcJc m:val="center"/>
                                        </m:mcPr>
                                      </m:mc>
                                    </m:mcs>
                                    <m:ctrlPr>
                                      <a:rPr lang="en-US" sz="2200" b="0" i="1" smtClean="0">
                                        <a:latin typeface="Cambria Math" panose="02040503050406030204" pitchFamily="18" charset="0"/>
                                      </a:rPr>
                                    </m:ctrlPr>
                                  </m:mPr>
                                  <m:m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m:t>
                                            </m:r>
                                          </m:e>
                                        </m:mr>
                                      </m:m>
                                    </m:e>
                                  </m:mr>
                                  <m:m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b="0" i="1" smtClean="0">
                                                    <a:latin typeface="Cambria Math" panose="02040503050406030204" pitchFamily="18" charset="0"/>
                                                  </a:rPr>
                                                  <m:t>𝑛𝑛</m:t>
                                                </m:r>
                                              </m:sub>
                                            </m:sSub>
                                          </m:e>
                                        </m:mr>
                                      </m:m>
                                    </m:e>
                                  </m:mr>
                                </m:m>
                              </m:e>
                            </m:mr>
                          </m:m>
                        </m:e>
                      </m:d>
                    </m:oMath>
                  </m:oMathPara>
                </a14:m>
                <a:endParaRPr lang="en-US" sz="2200" dirty="0"/>
              </a:p>
              <a:p>
                <a:endParaRPr lang="en-US" sz="2200" dirty="0"/>
              </a:p>
              <a:p>
                <a:r>
                  <a:rPr lang="en-US" sz="2200" dirty="0"/>
                  <a:t>It is usually called the “hat matrix” because </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200" b="1" i="1" smtClean="0">
                              <a:latin typeface="Cambria Math" panose="02040503050406030204" pitchFamily="18" charset="0"/>
                            </a:rPr>
                          </m:ctrlPr>
                        </m:accPr>
                        <m:e>
                          <m:r>
                            <a:rPr lang="en-US" sz="2200" b="1" i="1" smtClean="0">
                              <a:latin typeface="Cambria Math" panose="02040503050406030204" pitchFamily="18" charset="0"/>
                            </a:rPr>
                            <m:t>𝒀</m:t>
                          </m:r>
                        </m:e>
                      </m:acc>
                      <m:r>
                        <a:rPr lang="en-US" sz="2200" b="1" i="1" smtClean="0">
                          <a:latin typeface="Cambria Math" panose="02040503050406030204" pitchFamily="18" charset="0"/>
                        </a:rPr>
                        <m:t>=</m:t>
                      </m:r>
                      <m:r>
                        <a:rPr lang="en-US" sz="2200" b="1" i="1" smtClean="0">
                          <a:latin typeface="Cambria Math" panose="02040503050406030204" pitchFamily="18" charset="0"/>
                        </a:rPr>
                        <m:t>𝑯𝒀</m:t>
                      </m:r>
                    </m:oMath>
                  </m:oMathPara>
                </a14:m>
                <a:endParaRPr lang="en-US" sz="2200" b="1" dirty="0"/>
              </a:p>
              <a:p>
                <a:r>
                  <a:rPr lang="en-US" sz="2200" dirty="0"/>
                  <a:t>that is, the matrix that converts </a:t>
                </a:r>
                <a14:m>
                  <m:oMath xmlns:m="http://schemas.openxmlformats.org/officeDocument/2006/math">
                    <m:r>
                      <a:rPr lang="en-US" sz="2200" i="1" dirty="0" smtClean="0">
                        <a:latin typeface="Cambria Math" panose="02040503050406030204" pitchFamily="18" charset="0"/>
                      </a:rPr>
                      <m:t>𝑌</m:t>
                    </m:r>
                  </m:oMath>
                </a14:m>
                <a:r>
                  <a:rPr lang="en-US" sz="2200" dirty="0"/>
                  <a:t>'s into </a:t>
                </a:r>
                <a14:m>
                  <m:oMath xmlns:m="http://schemas.openxmlformats.org/officeDocument/2006/math">
                    <m:acc>
                      <m:accPr>
                        <m:chr m:val="̂"/>
                        <m:ctrlPr>
                          <a:rPr lang="en-US" sz="2200" i="1">
                            <a:latin typeface="Cambria Math" panose="02040503050406030204" pitchFamily="18" charset="0"/>
                          </a:rPr>
                        </m:ctrlPr>
                      </m:accPr>
                      <m:e>
                        <m:r>
                          <a:rPr lang="en-US" sz="2200" b="0" i="1">
                            <a:latin typeface="Cambria Math" panose="02040503050406030204" pitchFamily="18" charset="0"/>
                          </a:rPr>
                          <m:t>𝑌</m:t>
                        </m:r>
                      </m:e>
                    </m:acc>
                  </m:oMath>
                </a14:m>
                <a:r>
                  <a:rPr lang="en-US" sz="2200" dirty="0"/>
                  <a:t>'s. </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98588"/>
                <a:ext cx="6897130" cy="3821111"/>
              </a:xfrm>
              <a:prstGeom prst="rect">
                <a:avLst/>
              </a:prstGeom>
              <a:blipFill>
                <a:blip r:embed="rId3"/>
                <a:stretch>
                  <a:fillRect l="-1149" t="-957" r="-88" b="-2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80089B-2C08-44B0-A76B-0B180FF02A23}"/>
                  </a:ext>
                </a:extLst>
              </p:cNvPr>
              <p:cNvSpPr txBox="1"/>
              <p:nvPr/>
            </p:nvSpPr>
            <p:spPr>
              <a:xfrm>
                <a:off x="7735330" y="415055"/>
                <a:ext cx="4065373" cy="5879687"/>
              </a:xfrm>
              <a:prstGeom prst="rect">
                <a:avLst/>
              </a:prstGeom>
              <a:solidFill>
                <a:srgbClr val="CCCCFF"/>
              </a:solidFill>
            </p:spPr>
            <p:txBody>
              <a:bodyPr wrap="square" rtlCol="0">
                <a:spAutoFit/>
              </a:bodyPr>
              <a:lstStyle/>
              <a:p>
                <a:r>
                  <a:rPr lang="en-US" sz="2200" dirty="0">
                    <a:solidFill>
                      <a:srgbClr val="FF0000"/>
                    </a:solidFill>
                  </a:rPr>
                  <a:t>Properties:</a:t>
                </a:r>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r>
                      <a:rPr lang="en-US" sz="2200" i="1" smtClean="0">
                        <a:latin typeface="Cambria Math" panose="02040503050406030204" pitchFamily="18" charset="0"/>
                      </a:rPr>
                      <m:t>𝑛</m:t>
                    </m:r>
                  </m:oMath>
                </a14:m>
                <a:r>
                  <a:rPr lang="en-US" sz="2200" b="1" dirty="0"/>
                  <a:t> </a:t>
                </a:r>
                <a:r>
                  <a:rPr lang="en-US" sz="2200" dirty="0"/>
                  <a:t>is the number of observations</a:t>
                </a:r>
              </a:p>
              <a:p>
                <a:pPr>
                  <a:lnSpc>
                    <a:spcPts val="1200"/>
                  </a:lnSpc>
                </a:pPr>
                <a:endParaRPr lang="en-US" sz="2200" dirty="0"/>
              </a:p>
              <a:p>
                <a:r>
                  <a:rPr lang="en-US" sz="2200" dirty="0"/>
                  <a:t>● </a:t>
                </a:r>
                <a14:m>
                  <m:oMath xmlns:m="http://schemas.openxmlformats.org/officeDocument/2006/math">
                    <m:sSup>
                      <m:sSupPr>
                        <m:ctrlPr>
                          <a:rPr lang="en-US" sz="2200" b="1" i="1">
                            <a:latin typeface="Cambria Math" panose="02040503050406030204" pitchFamily="18" charset="0"/>
                          </a:rPr>
                        </m:ctrlPr>
                      </m:sSupPr>
                      <m:e>
                        <m:r>
                          <a:rPr lang="en-US" sz="2200" b="1" i="1" smtClean="0">
                            <a:latin typeface="Cambria Math" panose="02040503050406030204" pitchFamily="18" charset="0"/>
                          </a:rPr>
                          <m:t>𝑯</m:t>
                        </m:r>
                        <m:r>
                          <a:rPr lang="en-US" sz="2200" b="1" i="1" smtClean="0">
                            <a:latin typeface="Cambria Math" panose="02040503050406030204" pitchFamily="18" charset="0"/>
                          </a:rPr>
                          <m:t>=</m:t>
                        </m:r>
                        <m:r>
                          <a:rPr lang="en-US" sz="2200" b="1" i="1" smtClean="0">
                            <a:latin typeface="Cambria Math" panose="02040503050406030204" pitchFamily="18" charset="0"/>
                          </a:rPr>
                          <m:t>𝑿</m:t>
                        </m:r>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oMath>
                </a14:m>
                <a:endParaRPr lang="en-US" sz="2200"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1" i="1" smtClean="0">
                            <a:latin typeface="Cambria Math" panose="02040503050406030204" pitchFamily="18" charset="0"/>
                          </a:rPr>
                          <m:t>𝑯</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r>
                      <a:rPr lang="en-US" sz="2200" b="1" i="1" smtClean="0">
                        <a:latin typeface="Cambria Math" panose="02040503050406030204" pitchFamily="18" charset="0"/>
                      </a:rPr>
                      <m:t>𝑯</m:t>
                    </m:r>
                  </m:oMath>
                </a14:m>
                <a:endParaRPr lang="en-US" sz="2200" b="1"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p>
                      <m:sSupPr>
                        <m:ctrlPr>
                          <a:rPr lang="en-US" sz="2200" i="1">
                            <a:latin typeface="Cambria Math" panose="02040503050406030204" pitchFamily="18" charset="0"/>
                          </a:rPr>
                        </m:ctrlPr>
                      </m:sSupPr>
                      <m:e>
                        <m:r>
                          <a:rPr lang="en-US" sz="2200" b="1" i="1">
                            <a:latin typeface="Cambria Math" panose="02040503050406030204" pitchFamily="18" charset="0"/>
                          </a:rPr>
                          <m:t>𝑯</m:t>
                        </m:r>
                      </m:e>
                      <m:sup>
                        <m:r>
                          <a:rPr lang="en-US" sz="2200" b="0" i="1" smtClean="0">
                            <a:latin typeface="Cambria Math" panose="02040503050406030204" pitchFamily="18" charset="0"/>
                          </a:rPr>
                          <m:t>2</m:t>
                        </m:r>
                      </m:sup>
                    </m:sSup>
                    <m:r>
                      <a:rPr lang="en-US" sz="2200" i="1">
                        <a:latin typeface="Cambria Math" panose="02040503050406030204" pitchFamily="18" charset="0"/>
                      </a:rPr>
                      <m:t>=</m:t>
                    </m:r>
                    <m:r>
                      <a:rPr lang="en-US" sz="2200" b="1" i="1">
                        <a:latin typeface="Cambria Math" panose="02040503050406030204" pitchFamily="18" charset="0"/>
                      </a:rPr>
                      <m:t>𝑯</m:t>
                    </m:r>
                  </m:oMath>
                </a14:m>
                <a:endParaRPr lang="en-US" sz="2200" b="1"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p>
                      <m:sSupPr>
                        <m:ctrlPr>
                          <a:rPr lang="en-US" sz="2200" i="1">
                            <a:latin typeface="Cambria Math" panose="02040503050406030204" pitchFamily="18" charset="0"/>
                          </a:rPr>
                        </m:ctrlPr>
                      </m:sSupPr>
                      <m:e>
                        <m:r>
                          <a:rPr lang="en-US" sz="2200" b="1" i="1" smtClean="0">
                            <a:latin typeface="Cambria Math" panose="02040503050406030204" pitchFamily="18" charset="0"/>
                          </a:rPr>
                          <m:t>(</m:t>
                        </m:r>
                        <m:r>
                          <a:rPr lang="en-US" sz="2200" b="1" i="1" smtClean="0">
                            <a:latin typeface="Cambria Math" panose="02040503050406030204" pitchFamily="18" charset="0"/>
                          </a:rPr>
                          <m:t>𝑰</m:t>
                        </m:r>
                        <m:r>
                          <a:rPr lang="en-US" sz="2200" b="1" i="1" smtClean="0">
                            <a:latin typeface="Cambria Math" panose="02040503050406030204" pitchFamily="18" charset="0"/>
                          </a:rPr>
                          <m:t>−</m:t>
                        </m:r>
                        <m:r>
                          <a:rPr lang="en-US" sz="2200" b="1" i="1">
                            <a:latin typeface="Cambria Math" panose="02040503050406030204" pitchFamily="18" charset="0"/>
                          </a:rPr>
                          <m:t>𝑯</m:t>
                        </m:r>
                        <m:r>
                          <a:rPr lang="en-US" sz="2200" b="1" i="1" smtClean="0">
                            <a:latin typeface="Cambria Math" panose="02040503050406030204" pitchFamily="18" charset="0"/>
                          </a:rPr>
                          <m:t>)</m:t>
                        </m:r>
                      </m:e>
                      <m:sup>
                        <m:r>
                          <a:rPr lang="en-US" sz="2200" i="1">
                            <a:latin typeface="Cambria Math" panose="02040503050406030204" pitchFamily="18" charset="0"/>
                          </a:rPr>
                          <m:t>2</m:t>
                        </m:r>
                      </m:sup>
                    </m:sSup>
                    <m:r>
                      <a:rPr lang="en-US" sz="2200" i="1">
                        <a:latin typeface="Cambria Math" panose="02040503050406030204" pitchFamily="18" charset="0"/>
                      </a:rPr>
                      <m:t>=</m:t>
                    </m:r>
                    <m:r>
                      <a:rPr lang="en-US" sz="2200" b="1" i="1" smtClean="0">
                        <a:latin typeface="Cambria Math" panose="02040503050406030204" pitchFamily="18" charset="0"/>
                      </a:rPr>
                      <m:t>(</m:t>
                    </m:r>
                    <m:r>
                      <a:rPr lang="en-US" sz="2200" b="1" i="1" smtClean="0">
                        <a:latin typeface="Cambria Math" panose="02040503050406030204" pitchFamily="18" charset="0"/>
                      </a:rPr>
                      <m:t>𝑰</m:t>
                    </m:r>
                    <m:r>
                      <a:rPr lang="en-US" sz="2200" b="1" i="1" smtClean="0">
                        <a:latin typeface="Cambria Math" panose="02040503050406030204" pitchFamily="18" charset="0"/>
                      </a:rPr>
                      <m:t>−</m:t>
                    </m:r>
                    <m:r>
                      <a:rPr lang="en-US" sz="2200" b="1" i="1">
                        <a:latin typeface="Cambria Math" panose="02040503050406030204" pitchFamily="18" charset="0"/>
                      </a:rPr>
                      <m:t>𝑯</m:t>
                    </m:r>
                    <m:r>
                      <a:rPr lang="en-US" sz="2200" b="1" i="1" smtClean="0">
                        <a:latin typeface="Cambria Math" panose="02040503050406030204" pitchFamily="18" charset="0"/>
                      </a:rPr>
                      <m:t>)</m:t>
                    </m:r>
                  </m:oMath>
                </a14:m>
                <a:endParaRPr lang="en-US" sz="2200" b="1"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r>
                      <a:rPr lang="en-US" sz="2200" b="1" i="1">
                        <a:latin typeface="Cambria Math" panose="02040503050406030204" pitchFamily="18" charset="0"/>
                      </a:rPr>
                      <m:t>𝑯</m:t>
                    </m:r>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𝟏</m:t>
                    </m:r>
                  </m:oMath>
                </a14:m>
                <a:r>
                  <a:rPr lang="en-US" sz="2200" b="1" dirty="0"/>
                  <a:t> </a:t>
                </a:r>
                <a:r>
                  <a:rPr lang="en-US" sz="2200" dirty="0"/>
                  <a:t>that is, every row adds up to 1. So does every column since H is symmetric. </a:t>
                </a:r>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r>
                      <a:rPr lang="en-US" sz="2200" b="0" i="1" smtClean="0">
                        <a:latin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h</m:t>
                        </m:r>
                      </m:e>
                      <m:sub>
                        <m:r>
                          <a:rPr lang="en-US" sz="2200" b="0" i="1" smtClean="0">
                            <a:latin typeface="Cambria Math" panose="02040503050406030204" pitchFamily="18" charset="0"/>
                            <a:ea typeface="Cambria Math" panose="02040503050406030204" pitchFamily="18" charset="0"/>
                          </a:rPr>
                          <m:t>𝑖𝑖</m:t>
                        </m:r>
                      </m:sub>
                    </m:sSub>
                    <m:r>
                      <a:rPr lang="en-US" sz="2200" b="0" i="1" smtClean="0">
                        <a:latin typeface="Cambria Math" panose="02040503050406030204" pitchFamily="18" charset="0"/>
                        <a:ea typeface="Cambria Math" panose="02040503050406030204" pitchFamily="18" charset="0"/>
                      </a:rPr>
                      <m:t>≤1</m:t>
                    </m:r>
                  </m:oMath>
                </a14:m>
                <a:endParaRPr lang="en-US" sz="2200"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nary>
                      <m:naryPr>
                        <m:chr m:val="∑"/>
                        <m:limLoc m:val="subSup"/>
                        <m:ctrlPr>
                          <a:rPr lang="en-US" sz="220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h</m:t>
                            </m:r>
                          </m:e>
                          <m:sub>
                            <m:r>
                              <a:rPr lang="en-US" sz="2200" i="1">
                                <a:latin typeface="Cambria Math" panose="02040503050406030204" pitchFamily="18" charset="0"/>
                                <a:ea typeface="Cambria Math" panose="02040503050406030204" pitchFamily="18" charset="0"/>
                              </a:rPr>
                              <m:t>𝑖𝑖</m:t>
                            </m:r>
                          </m:sub>
                        </m:sSub>
                      </m:e>
                    </m:nary>
                    <m:r>
                      <a:rPr lang="en-US" sz="2200" b="0" i="1" smtClean="0">
                        <a:latin typeface="Cambria Math" panose="02040503050406030204" pitchFamily="18" charset="0"/>
                      </a:rPr>
                      <m:t>=</m:t>
                    </m:r>
                    <m:r>
                      <a:rPr lang="en-US" sz="2200" b="0" i="1" smtClean="0">
                        <a:latin typeface="Cambria Math" panose="02040503050406030204" pitchFamily="18" charset="0"/>
                      </a:rPr>
                      <m:t>𝑝</m:t>
                    </m:r>
                  </m:oMath>
                </a14:m>
                <a:endParaRPr lang="en-US" sz="2200" dirty="0"/>
              </a:p>
              <a:p>
                <a:pPr>
                  <a:lnSpc>
                    <a:spcPts val="1200"/>
                  </a:lnSpc>
                </a:pPr>
                <a:endParaRPr lang="en-US" sz="2200" dirty="0"/>
              </a:p>
              <a:p>
                <a:r>
                  <a:rPr lang="en-US" sz="2200" dirty="0"/>
                  <a:t>● </a:t>
                </a:r>
                <a14:m>
                  <m:oMath xmlns:m="http://schemas.openxmlformats.org/officeDocument/2006/math">
                    <m:r>
                      <a:rPr lang="en-US" sz="2200" b="0" i="1" smtClean="0">
                        <a:latin typeface="Cambria Math" panose="02040503050406030204" pitchFamily="18" charset="0"/>
                      </a:rPr>
                      <m:t>𝑅𝑎𝑛𝑘</m:t>
                    </m:r>
                    <m:d>
                      <m:dPr>
                        <m:ctrlPr>
                          <a:rPr lang="en-US" sz="2200" b="0" i="1" smtClean="0">
                            <a:latin typeface="Cambria Math" panose="02040503050406030204" pitchFamily="18" charset="0"/>
                          </a:rPr>
                        </m:ctrlPr>
                      </m:dPr>
                      <m:e>
                        <m:r>
                          <a:rPr lang="en-US" sz="2200" b="1" i="1">
                            <a:latin typeface="Cambria Math" panose="02040503050406030204" pitchFamily="18" charset="0"/>
                          </a:rPr>
                          <m:t>𝑯</m:t>
                        </m:r>
                      </m:e>
                    </m:d>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𝑅𝑎𝑛𝑘</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𝑋</m:t>
                        </m:r>
                      </m:e>
                    </m:d>
                  </m:oMath>
                </a14:m>
                <a:endParaRPr lang="en-US" sz="2200" dirty="0"/>
              </a:p>
              <a:p>
                <a:endParaRPr lang="en-US" sz="2200" dirty="0"/>
              </a:p>
            </p:txBody>
          </p:sp>
        </mc:Choice>
        <mc:Fallback xmlns="">
          <p:sp>
            <p:nvSpPr>
              <p:cNvPr id="19" name="TextBox 18">
                <a:extLst>
                  <a:ext uri="{FF2B5EF4-FFF2-40B4-BE49-F238E27FC236}">
                    <a16:creationId xmlns:a16="http://schemas.microsoft.com/office/drawing/2014/main" id="{BF80089B-2C08-44B0-A76B-0B180FF02A23}"/>
                  </a:ext>
                </a:extLst>
              </p:cNvPr>
              <p:cNvSpPr txBox="1">
                <a:spLocks noRot="1" noChangeAspect="1" noMove="1" noResize="1" noEditPoints="1" noAdjustHandles="1" noChangeArrowheads="1" noChangeShapeType="1" noTextEdit="1"/>
              </p:cNvSpPr>
              <p:nvPr/>
            </p:nvSpPr>
            <p:spPr>
              <a:xfrm>
                <a:off x="7735330" y="415055"/>
                <a:ext cx="4065373" cy="5879687"/>
              </a:xfrm>
              <a:prstGeom prst="rect">
                <a:avLst/>
              </a:prstGeom>
              <a:blipFill>
                <a:blip r:embed="rId4"/>
                <a:stretch>
                  <a:fillRect l="-4798" t="-725" r="-1199"/>
                </a:stretch>
              </a:blipFill>
            </p:spPr>
            <p:txBody>
              <a:bodyPr/>
              <a:lstStyle/>
              <a:p>
                <a:r>
                  <a:rPr lang="en-US">
                    <a:noFill/>
                  </a:rPr>
                  <a:t> </a:t>
                </a:r>
              </a:p>
            </p:txBody>
          </p:sp>
        </mc:Fallback>
      </mc:AlternateContent>
    </p:spTree>
    <p:extLst>
      <p:ext uri="{BB962C8B-B14F-4D97-AF65-F5344CB8AC3E}">
        <p14:creationId xmlns:p14="http://schemas.microsoft.com/office/powerpoint/2010/main" val="24335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Regression Outliers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98588"/>
                <a:ext cx="6897130" cy="2178032"/>
              </a:xfrm>
              <a:prstGeom prst="rect">
                <a:avLst/>
              </a:prstGeom>
              <a:noFill/>
            </p:spPr>
            <p:txBody>
              <a:bodyPr wrap="square" rtlCol="0">
                <a:spAutoFit/>
              </a:bodyPr>
              <a:lstStyle/>
              <a:p>
                <a:r>
                  <a:rPr lang="en-US" sz="2200" dirty="0"/>
                  <a:t>● Internally studentized residuals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𝑠</m:t>
                          </m:r>
                        </m:e>
                        <m:sub>
                          <m:r>
                            <a:rPr lang="en-US" sz="2200" i="1">
                              <a:latin typeface="Cambria Math" panose="02040503050406030204" pitchFamily="18" charset="0"/>
                            </a:rPr>
                            <m:t>𝑖</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num>
                        <m:den>
                          <m:r>
                            <a:rPr lang="en-US" sz="2200" b="0" i="1" smtClean="0">
                              <a:latin typeface="Cambria Math" panose="02040503050406030204" pitchFamily="18" charset="0"/>
                            </a:rPr>
                            <m:t>𝑠</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1−</m:t>
                              </m:r>
                              <m:sSub>
                                <m:sSubPr>
                                  <m:ctrlPr>
                                    <a:rPr lang="en-US" sz="2200" i="1">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r>
                                    <a:rPr lang="en-US" sz="2200" b="0" i="1" smtClean="0">
                                      <a:latin typeface="Cambria Math" panose="02040503050406030204" pitchFamily="18" charset="0"/>
                                    </a:rPr>
                                    <m:t>𝑖</m:t>
                                  </m:r>
                                </m:sub>
                              </m:sSub>
                            </m:e>
                          </m:rad>
                        </m:den>
                      </m:f>
                    </m:oMath>
                  </m:oMathPara>
                </a14:m>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𝑖</m:t>
                        </m:r>
                      </m:sub>
                    </m:sSub>
                    <m:r>
                      <a:rPr lang="en-US" sz="2200" i="1">
                        <a:latin typeface="Cambria Math" panose="02040503050406030204" pitchFamily="18" charset="0"/>
                      </a:rPr>
                      <m:t> </m:t>
                    </m:r>
                  </m:oMath>
                </a14:m>
                <a:r>
                  <a:rPr lang="en-US" sz="2200" dirty="0"/>
                  <a:t>have zero mean and approximately equal variance when the model is appropriate. </a:t>
                </a:r>
                <a:r>
                  <a:rPr lang="en-US" sz="2200" b="0" dirty="0"/>
                  <a:t>Any observation in which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&gt;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e>
                    </m:rad>
                  </m:oMath>
                </a14:m>
                <a:r>
                  <a:rPr lang="en-US" sz="2200" dirty="0"/>
                  <a:t>, triggers an outlier. Outliers will inflate MSE.</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98588"/>
                <a:ext cx="6897130" cy="2178032"/>
              </a:xfrm>
              <a:prstGeom prst="rect">
                <a:avLst/>
              </a:prstGeom>
              <a:blipFill>
                <a:blip r:embed="rId3"/>
                <a:stretch>
                  <a:fillRect l="-1149" t="-1676" r="-973" b="-4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80089B-2C08-44B0-A76B-0B180FF02A23}"/>
                  </a:ext>
                </a:extLst>
              </p:cNvPr>
              <p:cNvSpPr txBox="1"/>
              <p:nvPr/>
            </p:nvSpPr>
            <p:spPr>
              <a:xfrm>
                <a:off x="8007180" y="416840"/>
                <a:ext cx="4184822" cy="2461700"/>
              </a:xfrm>
              <a:prstGeom prst="rect">
                <a:avLst/>
              </a:prstGeom>
              <a:noFill/>
            </p:spPr>
            <p:txBody>
              <a:bodyPr wrap="square" rtlCol="0">
                <a:spAutoFit/>
              </a:bodyPr>
              <a:lstStyle/>
              <a:p>
                <a:r>
                  <a:rPr lang="en-US" sz="2200" dirty="0"/>
                  <a:t>● </a:t>
                </a:r>
                <a14:m>
                  <m:oMath xmlns:m="http://schemas.openxmlformats.org/officeDocument/2006/math">
                    <m:r>
                      <a:rPr lang="en-US" sz="2200" b="1" i="1" smtClean="0">
                        <a:latin typeface="Cambria Math" panose="02040503050406030204" pitchFamily="18" charset="0"/>
                      </a:rPr>
                      <m:t>𝒆</m:t>
                    </m:r>
                    <m:r>
                      <a:rPr lang="en-US" sz="2200" b="0" i="0" smtClean="0">
                        <a:latin typeface="Cambria Math" panose="02040503050406030204" pitchFamily="18" charset="0"/>
                      </a:rPr>
                      <m:t>=</m:t>
                    </m:r>
                    <m:r>
                      <a:rPr lang="en-US" sz="2200" b="1" i="1" smtClean="0">
                        <a:latin typeface="Cambria Math" panose="02040503050406030204" pitchFamily="18" charset="0"/>
                      </a:rPr>
                      <m:t>𝒀</m:t>
                    </m:r>
                    <m:r>
                      <a:rPr lang="en-US" sz="2200" b="1" i="1" smtClean="0">
                        <a:latin typeface="Cambria Math" panose="02040503050406030204" pitchFamily="18" charset="0"/>
                      </a:rPr>
                      <m:t>−</m:t>
                    </m:r>
                    <m:acc>
                      <m:accPr>
                        <m:chr m:val="̂"/>
                        <m:ctrlPr>
                          <a:rPr lang="en-US" sz="2200" b="1" i="1" smtClean="0">
                            <a:latin typeface="Cambria Math" panose="02040503050406030204" pitchFamily="18" charset="0"/>
                          </a:rPr>
                        </m:ctrlPr>
                      </m:accPr>
                      <m:e>
                        <m:r>
                          <a:rPr lang="en-US" sz="2200" b="1" i="1" smtClean="0">
                            <a:latin typeface="Cambria Math" panose="02040503050406030204" pitchFamily="18" charset="0"/>
                          </a:rPr>
                          <m:t>𝒀</m:t>
                        </m:r>
                      </m:e>
                    </m:acc>
                    <m:r>
                      <a:rPr lang="en-US" sz="2200" b="1" i="1" smtClean="0">
                        <a:latin typeface="Cambria Math" panose="02040503050406030204" pitchFamily="18" charset="0"/>
                      </a:rPr>
                      <m:t>=</m:t>
                    </m:r>
                    <m:r>
                      <a:rPr lang="en-US" sz="2200" b="1" i="1" smtClean="0">
                        <a:latin typeface="Cambria Math" panose="02040503050406030204" pitchFamily="18" charset="0"/>
                      </a:rPr>
                      <m:t>𝒀</m:t>
                    </m:r>
                    <m:r>
                      <a:rPr lang="en-US" sz="2200" b="1" i="1" smtClean="0">
                        <a:latin typeface="Cambria Math" panose="02040503050406030204" pitchFamily="18" charset="0"/>
                      </a:rPr>
                      <m:t>−</m:t>
                    </m:r>
                    <m:r>
                      <a:rPr lang="en-US" sz="2200" b="1" i="1" smtClean="0">
                        <a:latin typeface="Cambria Math" panose="02040503050406030204" pitchFamily="18" charset="0"/>
                      </a:rPr>
                      <m:t>𝑿𝒃</m:t>
                    </m:r>
                  </m:oMath>
                </a14:m>
                <a:endParaRPr lang="en-US" sz="2200" i="1" dirty="0"/>
              </a:p>
              <a:p>
                <a:pPr>
                  <a:lnSpc>
                    <a:spcPts val="1200"/>
                  </a:lnSpc>
                </a:pPr>
                <a:endParaRPr lang="en-US" sz="2200" b="0" i="1" dirty="0">
                  <a:latin typeface="Cambria Math" panose="02040503050406030204" pitchFamily="18" charset="0"/>
                </a:endParaRPr>
              </a:p>
              <a:p>
                <a:r>
                  <a:rPr lang="en-US" sz="2200" dirty="0"/>
                  <a:t>● </a:t>
                </a:r>
                <a14:m>
                  <m:oMath xmlns:m="http://schemas.openxmlformats.org/officeDocument/2006/math">
                    <m:r>
                      <a:rPr lang="en-US" sz="2200" b="1" i="1" smtClean="0">
                        <a:latin typeface="Cambria Math" panose="02040503050406030204" pitchFamily="18" charset="0"/>
                      </a:rPr>
                      <m:t>𝒆</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1" i="1" smtClean="0">
                            <a:latin typeface="Cambria Math" panose="02040503050406030204" pitchFamily="18" charset="0"/>
                          </a:rPr>
                          <m:t>𝑰</m:t>
                        </m:r>
                        <m:r>
                          <a:rPr lang="en-US" sz="2200" b="1" i="1" smtClean="0">
                            <a:latin typeface="Cambria Math" panose="02040503050406030204" pitchFamily="18" charset="0"/>
                          </a:rPr>
                          <m:t>−</m:t>
                        </m:r>
                        <m:r>
                          <a:rPr lang="en-US" sz="2200" b="1" i="1" smtClean="0">
                            <a:latin typeface="Cambria Math" panose="02040503050406030204" pitchFamily="18" charset="0"/>
                          </a:rPr>
                          <m:t>𝑯</m:t>
                        </m:r>
                      </m:e>
                    </m:d>
                    <m:r>
                      <a:rPr lang="en-US" sz="2200" b="1" i="1" smtClean="0">
                        <a:latin typeface="Cambria Math" panose="02040503050406030204" pitchFamily="18" charset="0"/>
                      </a:rPr>
                      <m:t>𝒀</m:t>
                    </m:r>
                  </m:oMath>
                </a14:m>
                <a:endParaRPr lang="en-US" sz="2200" b="1"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r>
                      <a:rPr lang="en-US" sz="2200" b="0" i="1" smtClean="0">
                        <a:latin typeface="Cambria Math" panose="02040503050406030204" pitchFamily="18" charset="0"/>
                      </a:rPr>
                      <m:t>𝑀𝑆𝐸</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1" i="1" smtClean="0">
                            <a:latin typeface="Cambria Math" panose="02040503050406030204" pitchFamily="18" charset="0"/>
                          </a:rPr>
                          <m:t>𝒆</m:t>
                        </m:r>
                      </m:e>
                      <m:sup>
                        <m:r>
                          <a:rPr lang="en-US" sz="2200" b="0" i="1" smtClean="0">
                            <a:latin typeface="Cambria Math" panose="02040503050406030204" pitchFamily="18" charset="0"/>
                          </a:rPr>
                          <m:t>′</m:t>
                        </m:r>
                      </m:sup>
                    </m:sSup>
                    <m:r>
                      <a:rPr lang="en-US" sz="2200" b="1" i="1" smtClean="0">
                        <a:latin typeface="Cambria Math" panose="02040503050406030204" pitchFamily="18" charset="0"/>
                      </a:rPr>
                      <m:t>𝒆</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m:t>
                    </m:r>
                  </m:oMath>
                </a14:m>
                <a:endParaRPr lang="en-US" sz="2200"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r>
                      <a:rPr lang="en-US" sz="2200" i="1">
                        <a:latin typeface="Cambria Math" panose="02040503050406030204" pitchFamily="18" charset="0"/>
                      </a:rPr>
                      <m:t>𝑉𝑎𝑟</m:t>
                    </m:r>
                    <m:d>
                      <m:dPr>
                        <m:ctrlPr>
                          <a:rPr lang="en-US" sz="2200" i="1">
                            <a:latin typeface="Cambria Math" panose="02040503050406030204" pitchFamily="18" charset="0"/>
                          </a:rPr>
                        </m:ctrlPr>
                      </m:dPr>
                      <m:e>
                        <m:r>
                          <a:rPr lang="en-US" sz="2200" b="1" i="1">
                            <a:latin typeface="Cambria Math" panose="02040503050406030204" pitchFamily="18" charset="0"/>
                          </a:rPr>
                          <m:t>𝒆</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d>
                      <m:dPr>
                        <m:ctrlPr>
                          <a:rPr lang="en-US" sz="2200" i="1">
                            <a:latin typeface="Cambria Math" panose="02040503050406030204" pitchFamily="18" charset="0"/>
                          </a:rPr>
                        </m:ctrlPr>
                      </m:dPr>
                      <m:e>
                        <m:r>
                          <a:rPr lang="en-US" sz="2200" b="1" i="1">
                            <a:latin typeface="Cambria Math" panose="02040503050406030204" pitchFamily="18" charset="0"/>
                          </a:rPr>
                          <m:t>𝑰</m:t>
                        </m:r>
                        <m:r>
                          <a:rPr lang="en-US" sz="2200" b="1" i="1">
                            <a:latin typeface="Cambria Math" panose="02040503050406030204" pitchFamily="18" charset="0"/>
                          </a:rPr>
                          <m:t>−</m:t>
                        </m:r>
                        <m:r>
                          <a:rPr lang="en-US" sz="2200" b="1" i="1">
                            <a:latin typeface="Cambria Math" panose="02040503050406030204" pitchFamily="18" charset="0"/>
                          </a:rPr>
                          <m:t>𝑯</m:t>
                        </m:r>
                      </m:e>
                    </m:d>
                  </m:oMath>
                </a14:m>
                <a:endParaRPr lang="en-US" sz="2200" dirty="0"/>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Sub>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r>
                      <a:rPr lang="en-US" sz="2200" b="0" i="1" smtClean="0">
                        <a:latin typeface="Cambria Math" panose="02040503050406030204" pitchFamily="18" charset="0"/>
                      </a:rPr>
                      <m:t>)</m:t>
                    </m:r>
                  </m:oMath>
                </a14:m>
                <a:endParaRPr lang="en-US" sz="2200" dirty="0"/>
              </a:p>
            </p:txBody>
          </p:sp>
        </mc:Choice>
        <mc:Fallback xmlns="">
          <p:sp>
            <p:nvSpPr>
              <p:cNvPr id="19" name="TextBox 18">
                <a:extLst>
                  <a:ext uri="{FF2B5EF4-FFF2-40B4-BE49-F238E27FC236}">
                    <a16:creationId xmlns:a16="http://schemas.microsoft.com/office/drawing/2014/main" id="{BF80089B-2C08-44B0-A76B-0B180FF02A23}"/>
                  </a:ext>
                </a:extLst>
              </p:cNvPr>
              <p:cNvSpPr txBox="1">
                <a:spLocks noRot="1" noChangeAspect="1" noMove="1" noResize="1" noEditPoints="1" noAdjustHandles="1" noChangeArrowheads="1" noChangeShapeType="1" noTextEdit="1"/>
              </p:cNvSpPr>
              <p:nvPr/>
            </p:nvSpPr>
            <p:spPr>
              <a:xfrm>
                <a:off x="8007180" y="416840"/>
                <a:ext cx="4184822" cy="2461700"/>
              </a:xfrm>
              <a:prstGeom prst="rect">
                <a:avLst/>
              </a:prstGeom>
              <a:blipFill>
                <a:blip r:embed="rId4"/>
                <a:stretch>
                  <a:fillRect l="-1895" t="-1238" b="-22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FF392-23D6-43A6-BAC3-7368A14FC771}"/>
                  </a:ext>
                </a:extLst>
              </p:cNvPr>
              <p:cNvSpPr txBox="1"/>
              <p:nvPr/>
            </p:nvSpPr>
            <p:spPr>
              <a:xfrm>
                <a:off x="838200" y="3886415"/>
                <a:ext cx="6897130" cy="2563459"/>
              </a:xfrm>
              <a:prstGeom prst="rect">
                <a:avLst/>
              </a:prstGeom>
              <a:noFill/>
            </p:spPr>
            <p:txBody>
              <a:bodyPr wrap="square" rtlCol="0">
                <a:spAutoFit/>
              </a:bodyPr>
              <a:lstStyle/>
              <a:p>
                <a:r>
                  <a:rPr lang="en-US" sz="2200" dirty="0"/>
                  <a:t>● Externally studentized residuals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i="1">
                              <a:latin typeface="Cambria Math" panose="02040503050406030204" pitchFamily="18" charset="0"/>
                            </a:rPr>
                            <m:t>𝑖</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𝑖</m:t>
                              </m:r>
                            </m:sub>
                          </m:sSub>
                        </m:num>
                        <m:den>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1−</m:t>
                              </m:r>
                              <m:sSub>
                                <m:sSubPr>
                                  <m:ctrlPr>
                                    <a:rPr lang="en-US" sz="2200" i="1">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r>
                                    <a:rPr lang="en-US" sz="2200" b="0" i="1" smtClean="0">
                                      <a:latin typeface="Cambria Math" panose="02040503050406030204" pitchFamily="18" charset="0"/>
                                    </a:rPr>
                                    <m:t>𝑖</m:t>
                                  </m:r>
                                </m:sub>
                              </m:sSub>
                            </m:e>
                          </m:rad>
                        </m:den>
                      </m:f>
                    </m:oMath>
                  </m:oMathPara>
                </a14:m>
                <a:endParaRPr lang="en-US" sz="2200" dirty="0"/>
              </a:p>
              <a:p>
                <a:r>
                  <a:rPr lang="en-US" sz="2200" dirty="0"/>
                  <a:t>Test a single outlier by comparing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𝑖</m:t>
                        </m:r>
                      </m:sub>
                    </m:sSub>
                  </m:oMath>
                </a14:m>
                <a:r>
                  <a:rPr lang="en-US" sz="2200" dirty="0"/>
                  <a:t> to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−1</m:t>
                        </m:r>
                      </m:sub>
                    </m:sSub>
                  </m:oMath>
                </a14:m>
                <a:r>
                  <a:rPr lang="en-US" sz="2200" dirty="0"/>
                  <a:t> distribution. Use Bonferroni multiple comparison procedure by</a:t>
                </a:r>
              </a:p>
              <a:p>
                <a:r>
                  <a:rPr lang="en-US" sz="2200" dirty="0"/>
                  <a:t>comparing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e>
                    </m:d>
                  </m:oMath>
                </a14:m>
                <a:r>
                  <a:rPr lang="en-US" sz="2200" dirty="0"/>
                  <a:t> 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𝑛</m:t>
                        </m:r>
                      </m:sub>
                    </m:sSub>
                  </m:oMath>
                </a14:m>
                <a:r>
                  <a:rPr lang="en-US" sz="2200" dirty="0"/>
                  <a:t> which provides a very</a:t>
                </a:r>
              </a:p>
              <a:p>
                <a:r>
                  <a:rPr lang="en-US" sz="2200" dirty="0"/>
                  <a:t>conservative test to detect multiple outliers. </a:t>
                </a:r>
              </a:p>
            </p:txBody>
          </p:sp>
        </mc:Choice>
        <mc:Fallback xmlns="">
          <p:sp>
            <p:nvSpPr>
              <p:cNvPr id="10" name="TextBox 9">
                <a:extLst>
                  <a:ext uri="{FF2B5EF4-FFF2-40B4-BE49-F238E27FC236}">
                    <a16:creationId xmlns:a16="http://schemas.microsoft.com/office/drawing/2014/main" id="{7F9FF392-23D6-43A6-BAC3-7368A14FC771}"/>
                  </a:ext>
                </a:extLst>
              </p:cNvPr>
              <p:cNvSpPr txBox="1">
                <a:spLocks noRot="1" noChangeAspect="1" noMove="1" noResize="1" noEditPoints="1" noAdjustHandles="1" noChangeArrowheads="1" noChangeShapeType="1" noTextEdit="1"/>
              </p:cNvSpPr>
              <p:nvPr/>
            </p:nvSpPr>
            <p:spPr>
              <a:xfrm>
                <a:off x="838200" y="3886415"/>
                <a:ext cx="6897130" cy="2563459"/>
              </a:xfrm>
              <a:prstGeom prst="rect">
                <a:avLst/>
              </a:prstGeom>
              <a:blipFill>
                <a:blip r:embed="rId5"/>
                <a:stretch>
                  <a:fillRect l="-1149" t="-1667" r="-1149" b="-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B6D1D8-D663-44C2-9A4B-B8772AD53F00}"/>
                  </a:ext>
                </a:extLst>
              </p:cNvPr>
              <p:cNvSpPr txBox="1"/>
              <p:nvPr/>
            </p:nvSpPr>
            <p:spPr>
              <a:xfrm>
                <a:off x="8007178" y="2826730"/>
                <a:ext cx="4184822" cy="1016047"/>
              </a:xfrm>
              <a:prstGeom prst="rect">
                <a:avLst/>
              </a:prstGeom>
              <a:noFill/>
            </p:spPr>
            <p:txBody>
              <a:bodyPr wrap="square" rtlCol="0">
                <a:spAutoFit/>
              </a:bodyPr>
              <a:lstStyle/>
              <a:p>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d>
                      <m:dPr>
                        <m:ctrlPr>
                          <a:rPr lang="en-US" sz="2200" i="1" smtClean="0">
                            <a:latin typeface="Cambria Math" panose="02040503050406030204" pitchFamily="18" charset="0"/>
                          </a:rPr>
                        </m:ctrlPr>
                      </m:dPr>
                      <m:e>
                        <m:r>
                          <a:rPr lang="en-US" sz="2200" b="0" i="1" smtClean="0">
                            <a:latin typeface="Cambria Math" panose="02040503050406030204" pitchFamily="18" charset="0"/>
                          </a:rPr>
                          <m:t>𝑖</m:t>
                        </m:r>
                      </m:e>
                    </m:d>
                    <m:r>
                      <a:rPr lang="en-US" sz="2200" b="1" i="1" smtClean="0">
                        <a:latin typeface="Cambria Math" panose="02040503050406030204" pitchFamily="18" charset="0"/>
                      </a:rPr>
                      <m:t>=</m:t>
                    </m:r>
                    <m:f>
                      <m:fPr>
                        <m:ctrlPr>
                          <a:rPr lang="en-US" sz="220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e>
                        </m:d>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r>
                          <a:rPr lang="en-US" sz="2200" b="0" i="1" smtClean="0">
                            <a:latin typeface="Cambria Math" panose="02040503050406030204" pitchFamily="18" charset="0"/>
                          </a:rPr>
                          <m:t>)</m:t>
                        </m:r>
                      </m:num>
                      <m:den>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−1</m:t>
                        </m:r>
                      </m:den>
                    </m:f>
                  </m:oMath>
                </a14:m>
                <a:r>
                  <a:rPr lang="en-US" sz="2200" i="1" dirty="0"/>
                  <a:t> </a:t>
                </a:r>
              </a:p>
              <a:p>
                <a:r>
                  <a:rPr lang="en-US" sz="2200" dirty="0"/>
                  <a:t>is an estimate of </a:t>
                </a:r>
                <a14:m>
                  <m:oMath xmlns:m="http://schemas.openxmlformats.org/officeDocument/2006/math">
                    <m:sSup>
                      <m:sSupPr>
                        <m:ctrlPr>
                          <a:rPr lang="en-US" sz="2200" i="1" smtClean="0">
                            <a:latin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oMath>
                </a14:m>
                <a:r>
                  <a:rPr lang="en-US" sz="2200" dirty="0"/>
                  <a:t> without case </a:t>
                </a:r>
                <a14:m>
                  <m:oMath xmlns:m="http://schemas.openxmlformats.org/officeDocument/2006/math">
                    <m:r>
                      <a:rPr lang="en-US" sz="2200" i="1" dirty="0" smtClean="0">
                        <a:latin typeface="Cambria Math" panose="02040503050406030204" pitchFamily="18" charset="0"/>
                      </a:rPr>
                      <m:t>𝑖</m:t>
                    </m:r>
                  </m:oMath>
                </a14:m>
                <a:endParaRPr lang="en-US" sz="2200" dirty="0"/>
              </a:p>
            </p:txBody>
          </p:sp>
        </mc:Choice>
        <mc:Fallback xmlns="">
          <p:sp>
            <p:nvSpPr>
              <p:cNvPr id="11" name="TextBox 10">
                <a:extLst>
                  <a:ext uri="{FF2B5EF4-FFF2-40B4-BE49-F238E27FC236}">
                    <a16:creationId xmlns:a16="http://schemas.microsoft.com/office/drawing/2014/main" id="{72B6D1D8-D663-44C2-9A4B-B8772AD53F00}"/>
                  </a:ext>
                </a:extLst>
              </p:cNvPr>
              <p:cNvSpPr txBox="1">
                <a:spLocks noRot="1" noChangeAspect="1" noMove="1" noResize="1" noEditPoints="1" noAdjustHandles="1" noChangeArrowheads="1" noChangeShapeType="1" noTextEdit="1"/>
              </p:cNvSpPr>
              <p:nvPr/>
            </p:nvSpPr>
            <p:spPr>
              <a:xfrm>
                <a:off x="8007178" y="2826730"/>
                <a:ext cx="4184822" cy="1016047"/>
              </a:xfrm>
              <a:prstGeom prst="rect">
                <a:avLst/>
              </a:prstGeom>
              <a:blipFill>
                <a:blip r:embed="rId6"/>
                <a:stretch>
                  <a:fillRect l="-1895" b="-11446"/>
                </a:stretch>
              </a:blipFill>
            </p:spPr>
            <p:txBody>
              <a:bodyPr/>
              <a:lstStyle/>
              <a:p>
                <a:r>
                  <a:rPr lang="en-US">
                    <a:noFill/>
                  </a:rPr>
                  <a:t> </a:t>
                </a:r>
              </a:p>
            </p:txBody>
          </p:sp>
        </mc:Fallback>
      </mc:AlternateContent>
      <p:pic>
        <p:nvPicPr>
          <p:cNvPr id="4" name="Picture 3" descr="A screenshot of a cell phone&#10;&#10;Description generated with very high confidence">
            <a:extLst>
              <a:ext uri="{FF2B5EF4-FFF2-40B4-BE49-F238E27FC236}">
                <a16:creationId xmlns:a16="http://schemas.microsoft.com/office/drawing/2014/main" id="{540E0C5E-4230-44D8-9119-8DD5C95F28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1639" y="3886415"/>
            <a:ext cx="3428934" cy="2858695"/>
          </a:xfrm>
          <a:prstGeom prst="rect">
            <a:avLst/>
          </a:prstGeom>
        </p:spPr>
      </p:pic>
    </p:spTree>
    <p:extLst>
      <p:ext uri="{BB962C8B-B14F-4D97-AF65-F5344CB8AC3E}">
        <p14:creationId xmlns:p14="http://schemas.microsoft.com/office/powerpoint/2010/main" val="3027088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Outliers in </a:t>
                </a:r>
                <a14:m>
                  <m:oMath xmlns:m="http://schemas.openxmlformats.org/officeDocument/2006/math">
                    <m:r>
                      <a:rPr lang="en-US" sz="3600" b="0" i="1" smtClean="0">
                        <a:solidFill>
                          <a:srgbClr val="990033"/>
                        </a:solidFill>
                        <a:latin typeface="Cambria Math" panose="02040503050406030204" pitchFamily="18" charset="0"/>
                      </a:rPr>
                      <m:t>𝑋</m:t>
                    </m:r>
                  </m:oMath>
                </a14:m>
                <a:endParaRPr lang="en-US" sz="3600" dirty="0">
                  <a:solidFill>
                    <a:srgbClr val="990033"/>
                  </a:solidFill>
                </a:endParaRPr>
              </a:p>
            </p:txBody>
          </p:sp>
        </mc:Choice>
        <mc:Fallback xmlns="">
          <p:sp>
            <p:nvSpPr>
              <p:cNvPr id="2" name="Title 1">
                <a:extLst>
                  <a:ext uri="{FF2B5EF4-FFF2-40B4-BE49-F238E27FC236}">
                    <a16:creationId xmlns:a16="http://schemas.microsoft.com/office/drawing/2014/main" id="{79D67C3D-AB9A-4255-B1BD-5B955DB42379}"/>
                  </a:ext>
                </a:extLst>
              </p:cNvPr>
              <p:cNvSpPr>
                <a:spLocks noGrp="1" noRot="1" noChangeAspect="1" noMove="1" noResize="1" noEditPoints="1" noAdjustHandles="1" noChangeArrowheads="1" noChangeShapeType="1" noTextEdit="1"/>
              </p:cNvSpPr>
              <p:nvPr>
                <p:ph type="title"/>
              </p:nvPr>
            </p:nvSpPr>
            <p:spPr>
              <a:xfrm>
                <a:off x="838200" y="365125"/>
                <a:ext cx="6724135" cy="1325563"/>
              </a:xfrm>
              <a:blipFill>
                <a:blip r:embed="rId3"/>
                <a:stretch>
                  <a:fillRect l="-2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1" y="1349160"/>
                <a:ext cx="6353431" cy="3335657"/>
              </a:xfrm>
              <a:prstGeom prst="rect">
                <a:avLst/>
              </a:prstGeom>
              <a:noFill/>
            </p:spPr>
            <p:txBody>
              <a:bodyPr wrap="square" rtlCol="0">
                <a:spAutoFit/>
              </a:bodyPr>
              <a:lstStyle/>
              <a:p>
                <a:r>
                  <a:rPr lang="en-US" sz="2200" dirty="0"/>
                  <a:t>● Leverage</a:t>
                </a:r>
              </a:p>
              <a:p>
                <a:pPr>
                  <a:lnSpc>
                    <a:spcPts val="800"/>
                  </a:lnSpc>
                </a:pPr>
                <a:endParaRPr lang="en-US" sz="2200" dirty="0"/>
              </a:p>
              <a:p>
                <a:r>
                  <a:rPr lang="en-US" sz="2200" dirty="0"/>
                  <a:t>The diagonal elements of </a:t>
                </a:r>
                <a14:m>
                  <m:oMath xmlns:m="http://schemas.openxmlformats.org/officeDocument/2006/math">
                    <m:r>
                      <a:rPr lang="en-US" sz="2200" b="1" i="1" dirty="0" smtClean="0">
                        <a:latin typeface="Cambria Math" panose="02040503050406030204" pitchFamily="18" charset="0"/>
                      </a:rPr>
                      <m:t>𝑯</m:t>
                    </m:r>
                  </m:oMath>
                </a14:m>
                <a:r>
                  <a:rPr lang="en-US" sz="2200" dirty="0"/>
                  <a:t> are often called the leverages, since examination of </a:t>
                </a:r>
              </a:p>
              <a:p>
                <a:pPr>
                  <a:lnSpc>
                    <a:spcPts val="800"/>
                  </a:lnSpc>
                </a:pPr>
                <a:endParaRPr lang="en-US" sz="2200" dirty="0"/>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b="0" i="1" smtClean="0">
                              <a:latin typeface="Cambria Math" panose="02040503050406030204" pitchFamily="18" charset="0"/>
                            </a:rPr>
                            <m:t>𝑖</m:t>
                          </m:r>
                        </m:sub>
                      </m:sSub>
                      <m:r>
                        <a:rPr lang="en-US" sz="2200" i="1">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nary>
                        <m:naryPr>
                          <m:chr m:val="∑"/>
                          <m:limLoc m:val="subSup"/>
                          <m:supHide m:val="on"/>
                          <m:ctrlPr>
                            <a:rPr lang="en-US" sz="2200" b="0" i="1" smtClean="0">
                              <a:latin typeface="Cambria Math" panose="02040503050406030204" pitchFamily="18" charset="0"/>
                            </a:rPr>
                          </m:ctrlPr>
                        </m:naryPr>
                        <m:sub>
                          <m:r>
                            <m:rPr>
                              <m:brk m:alnAt="9"/>
                            </m:rPr>
                            <a:rPr lang="en-US" sz="2200" b="0" i="1" smtClean="0">
                              <a:latin typeface="Cambria Math" panose="02040503050406030204" pitchFamily="18" charset="0"/>
                            </a:rPr>
                            <m:t>𝑗</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sub>
                        <m:sup/>
                        <m:e>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r>
                                <a:rPr lang="en-US" sz="2200" b="0" i="1" smtClean="0">
                                  <a:latin typeface="Cambria Math" panose="02040503050406030204" pitchFamily="18" charset="0"/>
                                </a:rPr>
                                <m:t>𝑗</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𝑗</m:t>
                              </m:r>
                            </m:sub>
                          </m:sSub>
                        </m:e>
                      </m:nary>
                    </m:oMath>
                  </m:oMathPara>
                </a14:m>
                <a:endParaRPr lang="en-US" sz="2200" dirty="0"/>
              </a:p>
              <a:p>
                <a:pPr>
                  <a:lnSpc>
                    <a:spcPts val="800"/>
                  </a:lnSpc>
                </a:pPr>
                <a:endParaRPr lang="en-US" sz="2200" dirty="0"/>
              </a:p>
              <a:p>
                <a:r>
                  <a:rPr lang="en-US" sz="2200" dirty="0"/>
                  <a:t>indicates via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𝑖𝑖</m:t>
                        </m:r>
                      </m:sub>
                    </m:sSub>
                  </m:oMath>
                </a14:m>
                <a:r>
                  <a:rPr lang="en-US" sz="2200" dirty="0"/>
                  <a:t> how heavily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oMath>
                </a14:m>
                <a:r>
                  <a:rPr lang="en-US" sz="2200" dirty="0"/>
                  <a:t> contributes to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𝑖</m:t>
                        </m:r>
                      </m:sub>
                    </m:sSub>
                  </m:oMath>
                </a14:m>
                <a:r>
                  <a:rPr lang="en-US" sz="2200" dirty="0"/>
                  <a:t>. </a:t>
                </a:r>
              </a:p>
              <a:p>
                <a:pPr>
                  <a:lnSpc>
                    <a:spcPts val="1800"/>
                  </a:lnSpc>
                </a:pPr>
                <a:endParaRPr lang="en-US" sz="2200" dirty="0"/>
              </a:p>
              <a:p>
                <a:r>
                  <a:rPr lang="en-US" sz="2200" dirty="0"/>
                  <a:t>High-leverage points are outliers in the X-space but the converse is not necessarily true. </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1" y="1349160"/>
                <a:ext cx="6353431" cy="3335657"/>
              </a:xfrm>
              <a:prstGeom prst="rect">
                <a:avLst/>
              </a:prstGeom>
              <a:blipFill>
                <a:blip r:embed="rId4"/>
                <a:stretch>
                  <a:fillRect l="-1248" t="-1095" b="-2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FF191A2-FF4F-4428-80E9-12AF713D3B23}"/>
                  </a:ext>
                </a:extLst>
              </p:cNvPr>
              <p:cNvSpPr txBox="1"/>
              <p:nvPr/>
            </p:nvSpPr>
            <p:spPr>
              <a:xfrm>
                <a:off x="7429003" y="365125"/>
                <a:ext cx="4448433" cy="2821285"/>
              </a:xfrm>
              <a:prstGeom prst="rect">
                <a:avLst/>
              </a:prstGeom>
              <a:solidFill>
                <a:srgbClr val="CCFFFF"/>
              </a:solidFill>
            </p:spPr>
            <p:txBody>
              <a:bodyPr wrap="square" rtlCol="0">
                <a:spAutoFit/>
              </a:bodyPr>
              <a:lstStyle/>
              <a:p>
                <a:r>
                  <a:rPr lang="en-US" sz="2200" dirty="0">
                    <a:solidFill>
                      <a:srgbClr val="FF0000"/>
                    </a:solidFill>
                  </a:rPr>
                  <a:t>Application:</a:t>
                </a:r>
              </a:p>
              <a:p>
                <a:pPr>
                  <a:lnSpc>
                    <a:spcPts val="1200"/>
                  </a:lnSpc>
                </a:pPr>
                <a:endParaRPr lang="en-US" sz="2200" dirty="0">
                  <a:solidFill>
                    <a:srgbClr val="FF0000"/>
                  </a:solidFill>
                </a:endParaRPr>
              </a:p>
              <a:p>
                <a:r>
                  <a:rPr lang="en-US" sz="2200" dirty="0"/>
                  <a:t>● Use </a:t>
                </a:r>
                <a14:m>
                  <m:oMath xmlns:m="http://schemas.openxmlformats.org/officeDocument/2006/math">
                    <m:r>
                      <a:rPr lang="en-US" sz="2200" b="0" i="1" smtClean="0">
                        <a:latin typeface="Cambria Math" panose="02040503050406030204" pitchFamily="18" charset="0"/>
                      </a:rPr>
                      <m:t>2</m:t>
                    </m:r>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𝑛</m:t>
                    </m:r>
                  </m:oMath>
                </a14:m>
                <a:r>
                  <a:rPr lang="en-US" sz="2200" dirty="0"/>
                  <a:t> as a guide to determine high-leverage cases</a:t>
                </a:r>
              </a:p>
              <a:p>
                <a:pPr>
                  <a:lnSpc>
                    <a:spcPts val="800"/>
                  </a:lnSpc>
                </a:pPr>
                <a:endParaRPr lang="en-US" sz="2200" dirty="0"/>
              </a:p>
              <a:p>
                <a:r>
                  <a:rPr lang="en-US" sz="2200" dirty="0"/>
                  <a:t>● Look for high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𝑖𝑖</m:t>
                        </m:r>
                      </m:sub>
                    </m:sSub>
                  </m:oMath>
                </a14:m>
                <a:r>
                  <a:rPr lang="en-US" sz="2200" dirty="0"/>
                  <a:t> by examining the distribution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𝑖𝑖</m:t>
                        </m:r>
                      </m:sub>
                    </m:sSub>
                  </m:oMath>
                </a14:m>
                <a:r>
                  <a:rPr lang="en-US" sz="2200" dirty="0"/>
                  <a:t> values across cases</a:t>
                </a:r>
              </a:p>
              <a:p>
                <a:pPr>
                  <a:lnSpc>
                    <a:spcPts val="800"/>
                  </a:lnSpc>
                </a:pPr>
                <a:endParaRPr lang="en-US" sz="2200" dirty="0"/>
              </a:p>
              <a:p>
                <a:r>
                  <a:rPr lang="en-US" sz="2200" dirty="0"/>
                  <a:t>● Examine the scatterplot and find cases that are far from the cluster</a:t>
                </a:r>
              </a:p>
            </p:txBody>
          </p:sp>
        </mc:Choice>
        <mc:Fallback xmlns="">
          <p:sp>
            <p:nvSpPr>
              <p:cNvPr id="9" name="TextBox 8">
                <a:extLst>
                  <a:ext uri="{FF2B5EF4-FFF2-40B4-BE49-F238E27FC236}">
                    <a16:creationId xmlns:a16="http://schemas.microsoft.com/office/drawing/2014/main" id="{CFF191A2-FF4F-4428-80E9-12AF713D3B23}"/>
                  </a:ext>
                </a:extLst>
              </p:cNvPr>
              <p:cNvSpPr txBox="1">
                <a:spLocks noRot="1" noChangeAspect="1" noMove="1" noResize="1" noEditPoints="1" noAdjustHandles="1" noChangeArrowheads="1" noChangeShapeType="1" noTextEdit="1"/>
              </p:cNvSpPr>
              <p:nvPr/>
            </p:nvSpPr>
            <p:spPr>
              <a:xfrm>
                <a:off x="7429003" y="365125"/>
                <a:ext cx="4448433" cy="2821285"/>
              </a:xfrm>
              <a:prstGeom prst="rect">
                <a:avLst/>
              </a:prstGeom>
              <a:blipFill>
                <a:blip r:embed="rId5"/>
                <a:stretch>
                  <a:fillRect l="-1783" t="-1512" r="-686" b="-3240"/>
                </a:stretch>
              </a:blipFill>
            </p:spPr>
            <p:txBody>
              <a:bodyPr/>
              <a:lstStyle/>
              <a:p>
                <a:r>
                  <a:rPr lang="en-US">
                    <a:noFill/>
                  </a:rPr>
                  <a:t> </a:t>
                </a:r>
              </a:p>
            </p:txBody>
          </p:sp>
        </mc:Fallback>
      </mc:AlternateContent>
      <p:pic>
        <p:nvPicPr>
          <p:cNvPr id="4" name="Picture 3" descr="A picture containing photo&#10;&#10;Description generated with high confidence">
            <a:extLst>
              <a:ext uri="{FF2B5EF4-FFF2-40B4-BE49-F238E27FC236}">
                <a16:creationId xmlns:a16="http://schemas.microsoft.com/office/drawing/2014/main" id="{88DD9804-BEFC-49C9-9E2A-49DE6B1296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239" y="3362808"/>
            <a:ext cx="4642197" cy="326946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B967F0-4FBC-4FD2-B0DB-38E628E2E8FE}"/>
                  </a:ext>
                </a:extLst>
              </p:cNvPr>
              <p:cNvSpPr txBox="1"/>
              <p:nvPr/>
            </p:nvSpPr>
            <p:spPr>
              <a:xfrm>
                <a:off x="838200" y="4954842"/>
                <a:ext cx="6353431" cy="1107996"/>
              </a:xfrm>
              <a:prstGeom prst="rect">
                <a:avLst/>
              </a:prstGeom>
              <a:noFill/>
            </p:spPr>
            <p:txBody>
              <a:bodyPr wrap="square" rtlCol="0">
                <a:spAutoFit/>
              </a:bodyPr>
              <a:lstStyle/>
              <a:p>
                <a:r>
                  <a:rPr lang="en-US" sz="2200" dirty="0"/>
                  <a:t>The graph shows the leverage plot for Body Fat example with 20 observations. The cutoff point is </a:t>
                </a:r>
                <a14:m>
                  <m:oMath xmlns:m="http://schemas.openxmlformats.org/officeDocument/2006/math">
                    <m:r>
                      <a:rPr lang="en-US" sz="2200" i="1">
                        <a:latin typeface="Cambria Math" panose="02040503050406030204" pitchFamily="18" charset="0"/>
                      </a:rPr>
                      <m:t>2</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𝑛</m:t>
                    </m:r>
                    <m:r>
                      <a:rPr lang="en-US" sz="2200" b="0" i="1" smtClean="0">
                        <a:latin typeface="Cambria Math" panose="02040503050406030204" pitchFamily="18" charset="0"/>
                      </a:rPr>
                      <m:t>=2∗3/20=0.3</m:t>
                    </m:r>
                  </m:oMath>
                </a14:m>
                <a:r>
                  <a:rPr lang="en-US" sz="2200" dirty="0"/>
                  <a:t> </a:t>
                </a:r>
              </a:p>
            </p:txBody>
          </p:sp>
        </mc:Choice>
        <mc:Fallback xmlns="">
          <p:sp>
            <p:nvSpPr>
              <p:cNvPr id="8" name="TextBox 7">
                <a:extLst>
                  <a:ext uri="{FF2B5EF4-FFF2-40B4-BE49-F238E27FC236}">
                    <a16:creationId xmlns:a16="http://schemas.microsoft.com/office/drawing/2014/main" id="{4EB967F0-4FBC-4FD2-B0DB-38E628E2E8FE}"/>
                  </a:ext>
                </a:extLst>
              </p:cNvPr>
              <p:cNvSpPr txBox="1">
                <a:spLocks noRot="1" noChangeAspect="1" noMove="1" noResize="1" noEditPoints="1" noAdjustHandles="1" noChangeArrowheads="1" noChangeShapeType="1" noTextEdit="1"/>
              </p:cNvSpPr>
              <p:nvPr/>
            </p:nvSpPr>
            <p:spPr>
              <a:xfrm>
                <a:off x="838200" y="4954842"/>
                <a:ext cx="6353431" cy="1107996"/>
              </a:xfrm>
              <a:prstGeom prst="rect">
                <a:avLst/>
              </a:prstGeom>
              <a:blipFill>
                <a:blip r:embed="rId7"/>
                <a:stretch>
                  <a:fillRect l="-1248" t="-3846" b="-5495"/>
                </a:stretch>
              </a:blipFill>
            </p:spPr>
            <p:txBody>
              <a:bodyPr/>
              <a:lstStyle/>
              <a:p>
                <a:r>
                  <a:rPr lang="en-US">
                    <a:noFill/>
                  </a:rPr>
                  <a:t> </a:t>
                </a:r>
              </a:p>
            </p:txBody>
          </p:sp>
        </mc:Fallback>
      </mc:AlternateContent>
    </p:spTree>
    <p:extLst>
      <p:ext uri="{BB962C8B-B14F-4D97-AF65-F5344CB8AC3E}">
        <p14:creationId xmlns:p14="http://schemas.microsoft.com/office/powerpoint/2010/main" val="28277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Influential Cases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98589"/>
                <a:ext cx="6316362" cy="3361433"/>
              </a:xfrm>
              <a:prstGeom prst="rect">
                <a:avLst/>
              </a:prstGeom>
              <a:noFill/>
            </p:spPr>
            <p:txBody>
              <a:bodyPr wrap="square" rtlCol="0">
                <a:spAutoFit/>
              </a:bodyPr>
              <a:lstStyle/>
              <a:p>
                <a:r>
                  <a:rPr lang="en-US" sz="2200" dirty="0"/>
                  <a:t>● Cook’s Distance</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𝐷</m:t>
                          </m:r>
                        </m:e>
                        <m:sub>
                          <m:r>
                            <a:rPr lang="en-US" sz="2200" i="1">
                              <a:latin typeface="Cambria Math" panose="02040503050406030204" pitchFamily="18" charset="0"/>
                            </a:rPr>
                            <m:t>𝑖</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Sup>
                            <m:sSubSupPr>
                              <m:ctrlPr>
                                <a:rPr lang="en-US" sz="2200" i="1">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i="1">
                                  <a:latin typeface="Cambria Math" panose="02040503050406030204" pitchFamily="18" charset="0"/>
                                </a:rPr>
                                <m:t>2</m:t>
                              </m:r>
                            </m:sup>
                          </m:sSubSup>
                        </m:num>
                        <m:den>
                          <m:r>
                            <a:rPr lang="en-US" sz="2200" b="0" i="1" smtClean="0">
                              <a:latin typeface="Cambria Math" panose="02040503050406030204" pitchFamily="18" charset="0"/>
                            </a:rPr>
                            <m:t>𝑝</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den>
                      </m:f>
                      <m:d>
                        <m:dPr>
                          <m:begChr m:val="["/>
                          <m:endChr m:val="]"/>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num>
                            <m:den>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h</m:t>
                                          </m:r>
                                        </m:e>
                                        <m:sub>
                                          <m:r>
                                            <a:rPr lang="en-US" sz="2200" b="0" i="1" smtClean="0">
                                              <a:latin typeface="Cambria Math" panose="02040503050406030204" pitchFamily="18" charset="0"/>
                                            </a:rPr>
                                            <m:t>𝑖𝑖</m:t>
                                          </m:r>
                                        </m:sub>
                                      </m:sSub>
                                    </m:e>
                                  </m:d>
                                </m:e>
                                <m:sup>
                                  <m:r>
                                    <a:rPr lang="en-US" sz="2200" b="0" i="1" smtClean="0">
                                      <a:latin typeface="Cambria Math" panose="02040503050406030204" pitchFamily="18" charset="0"/>
                                    </a:rPr>
                                    <m:t>2</m:t>
                                  </m:r>
                                </m:sup>
                              </m:sSup>
                            </m:den>
                          </m:f>
                        </m:e>
                      </m:d>
                    </m:oMath>
                  </m:oMathPara>
                </a14:m>
                <a:endParaRPr lang="en-US" sz="2200" dirty="0"/>
              </a:p>
              <a:p>
                <a:pPr>
                  <a:lnSpc>
                    <a:spcPts val="1200"/>
                  </a:lnSpc>
                </a:pPr>
                <a:endParaRPr lang="en-US" sz="2200" dirty="0"/>
              </a:p>
              <a:p>
                <a:r>
                  <a:rPr lang="en-US" sz="2200" dirty="0"/>
                  <a:t>measures the (aggregate) influence of the </a:t>
                </a:r>
                <a:r>
                  <a:rPr lang="en-US" sz="2200" dirty="0" err="1"/>
                  <a:t>i-th</a:t>
                </a:r>
                <a:r>
                  <a:rPr lang="en-US" sz="2200" dirty="0"/>
                  <a:t> case on the fitted values for all cases, which is equivalent to measuring effect on estimates of </a:t>
                </a:r>
                <a14:m>
                  <m:oMath xmlns:m="http://schemas.openxmlformats.org/officeDocument/2006/math">
                    <m:r>
                      <a:rPr lang="en-US" sz="2200" b="1" i="1" smtClean="0">
                        <a:latin typeface="Cambria Math" panose="02040503050406030204" pitchFamily="18" charset="0"/>
                        <a:ea typeface="Cambria Math" panose="02040503050406030204" pitchFamily="18" charset="0"/>
                      </a:rPr>
                      <m:t>𝜷</m:t>
                    </m:r>
                  </m:oMath>
                </a14:m>
                <a:r>
                  <a:rPr lang="en-US" sz="2200" dirty="0"/>
                  <a:t>.</a:t>
                </a:r>
              </a:p>
              <a:p>
                <a:pPr>
                  <a:lnSpc>
                    <a:spcPts val="1200"/>
                  </a:lnSpc>
                </a:pPr>
                <a:endParaRPr lang="en-US" sz="2200" b="1" dirty="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&lt;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,0.8</m:t>
                            </m:r>
                          </m:e>
                        </m:d>
                      </m:sub>
                    </m:sSub>
                  </m:oMath>
                </a14:m>
                <a:r>
                  <a:rPr lang="en-US" sz="2200" dirty="0"/>
                  <a:t> is no concern (20</a:t>
                </a:r>
                <a:r>
                  <a:rPr lang="en-US" sz="2200" baseline="30000" dirty="0"/>
                  <a:t>th</a:t>
                </a:r>
                <a:r>
                  <a:rPr lang="en-US" sz="2200" dirty="0"/>
                  <a:t> percentile).</a:t>
                </a:r>
              </a:p>
              <a:p>
                <a:pPr>
                  <a:lnSpc>
                    <a:spcPts val="800"/>
                  </a:lnSpc>
                </a:pPr>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𝑖</m:t>
                        </m:r>
                      </m:sub>
                    </m:sSub>
                    <m:r>
                      <a:rPr lang="en-US" sz="2200" b="0" i="1" smtClean="0">
                        <a:latin typeface="Cambria Math" panose="02040503050406030204" pitchFamily="18" charset="0"/>
                      </a:rPr>
                      <m:t>&gt;</m:t>
                    </m:r>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d>
                          <m:dPr>
                            <m:ctrlPr>
                              <a:rPr lang="en-US" sz="2200" i="1">
                                <a:latin typeface="Cambria Math" panose="02040503050406030204" pitchFamily="18" charset="0"/>
                              </a:rPr>
                            </m:ctrlPr>
                          </m:dPr>
                          <m:e>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,0.5</m:t>
                            </m:r>
                          </m:e>
                        </m:d>
                      </m:sub>
                    </m:sSub>
                  </m:oMath>
                </a14:m>
                <a:r>
                  <a:rPr lang="en-US" sz="2200" dirty="0"/>
                  <a:t> indicates substantial influence. </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98589"/>
                <a:ext cx="6316362" cy="3361433"/>
              </a:xfrm>
              <a:prstGeom prst="rect">
                <a:avLst/>
              </a:prstGeom>
              <a:blipFill>
                <a:blip r:embed="rId3"/>
                <a:stretch>
                  <a:fillRect l="-1255" t="-1087" r="-1834" b="-1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80089B-2C08-44B0-A76B-0B180FF02A23}"/>
                  </a:ext>
                </a:extLst>
              </p:cNvPr>
              <p:cNvSpPr txBox="1"/>
              <p:nvPr/>
            </p:nvSpPr>
            <p:spPr>
              <a:xfrm>
                <a:off x="7776575" y="416840"/>
                <a:ext cx="4415427" cy="2092881"/>
              </a:xfrm>
              <a:prstGeom prst="rect">
                <a:avLst/>
              </a:prstGeom>
              <a:noFill/>
            </p:spPr>
            <p:txBody>
              <a:bodyPr wrap="square" rtlCol="0">
                <a:spAutoFit/>
              </a:bodyPr>
              <a:lstStyle/>
              <a:p>
                <a:r>
                  <a:rPr lang="en-US" sz="2200" dirty="0"/>
                  <a:t>● </a:t>
                </a:r>
                <a14:m>
                  <m:oMath xmlns:m="http://schemas.openxmlformats.org/officeDocument/2006/math">
                    <m:r>
                      <a:rPr lang="en-US" sz="2200" b="0" i="1" smtClean="0">
                        <a:latin typeface="Cambria Math" panose="02040503050406030204" pitchFamily="18" charset="0"/>
                      </a:rPr>
                      <m:t>𝑝</m:t>
                    </m:r>
                  </m:oMath>
                </a14:m>
                <a:r>
                  <a:rPr lang="en-US" sz="2200" dirty="0"/>
                  <a:t> is the number of parameters in the model including the intercept</a:t>
                </a:r>
              </a:p>
              <a:p>
                <a:pPr>
                  <a:lnSpc>
                    <a:spcPts val="1200"/>
                  </a:lnSpc>
                </a:pPr>
                <a:endParaRPr lang="en-US" sz="2200" b="0" i="1" dirty="0">
                  <a:latin typeface="Cambria Math" panose="02040503050406030204" pitchFamily="18" charset="0"/>
                </a:endParaRP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𝑖𝑖</m:t>
                        </m:r>
                      </m:sub>
                    </m:sSub>
                  </m:oMath>
                </a14:m>
                <a:r>
                  <a:rPr lang="en-US" sz="2200" b="1" dirty="0"/>
                  <a:t> </a:t>
                </a:r>
                <a:r>
                  <a:rPr lang="en-US" sz="2200" dirty="0"/>
                  <a:t>is the </a:t>
                </a:r>
                <a:r>
                  <a:rPr lang="en-US" sz="2200" dirty="0" err="1"/>
                  <a:t>i-th</a:t>
                </a:r>
                <a:r>
                  <a:rPr lang="en-US" sz="2200" dirty="0"/>
                  <a:t> component of hat matrix</a:t>
                </a:r>
              </a:p>
              <a:p>
                <a:pPr>
                  <a:lnSpc>
                    <a:spcPts val="1200"/>
                  </a:lnSpc>
                </a:pPr>
                <a:endParaRPr lang="en-US" sz="2200" i="1" dirty="0">
                  <a:latin typeface="Cambria Math" panose="02040503050406030204" pitchFamily="18" charset="0"/>
                </a:endParaRPr>
              </a:p>
              <a:p>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oMath>
                </a14:m>
                <a:r>
                  <a:rPr lang="en-US" sz="2200" dirty="0"/>
                  <a:t> is the MSE</a:t>
                </a:r>
              </a:p>
            </p:txBody>
          </p:sp>
        </mc:Choice>
        <mc:Fallback xmlns="">
          <p:sp>
            <p:nvSpPr>
              <p:cNvPr id="19" name="TextBox 18">
                <a:extLst>
                  <a:ext uri="{FF2B5EF4-FFF2-40B4-BE49-F238E27FC236}">
                    <a16:creationId xmlns:a16="http://schemas.microsoft.com/office/drawing/2014/main" id="{BF80089B-2C08-44B0-A76B-0B180FF02A23}"/>
                  </a:ext>
                </a:extLst>
              </p:cNvPr>
              <p:cNvSpPr txBox="1">
                <a:spLocks noRot="1" noChangeAspect="1" noMove="1" noResize="1" noEditPoints="1" noAdjustHandles="1" noChangeArrowheads="1" noChangeShapeType="1" noTextEdit="1"/>
              </p:cNvSpPr>
              <p:nvPr/>
            </p:nvSpPr>
            <p:spPr>
              <a:xfrm>
                <a:off x="7776575" y="416840"/>
                <a:ext cx="4415427" cy="2092881"/>
              </a:xfrm>
              <a:prstGeom prst="rect">
                <a:avLst/>
              </a:prstGeom>
              <a:blipFill>
                <a:blip r:embed="rId4"/>
                <a:stretch>
                  <a:fillRect l="-1796" t="-1744" b="-494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764C48E-5145-46A3-95BF-844F53866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065" y="3398025"/>
            <a:ext cx="4927051" cy="321375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881594-1325-4027-A194-85259022D14C}"/>
                  </a:ext>
                </a:extLst>
              </p:cNvPr>
              <p:cNvSpPr txBox="1"/>
              <p:nvPr/>
            </p:nvSpPr>
            <p:spPr>
              <a:xfrm>
                <a:off x="838200" y="5054511"/>
                <a:ext cx="6316362" cy="1160189"/>
              </a:xfrm>
              <a:prstGeom prst="rect">
                <a:avLst/>
              </a:prstGeom>
              <a:noFill/>
            </p:spPr>
            <p:txBody>
              <a:bodyPr wrap="square" rtlCol="0">
                <a:spAutoFit/>
              </a:bodyPr>
              <a:lstStyle/>
              <a:p>
                <a:r>
                  <a:rPr lang="en-US" sz="2200" dirty="0"/>
                  <a:t>In the Body fat example</a:t>
                </a:r>
              </a:p>
              <a:p>
                <a:pPr/>
                <a14:m>
                  <m:oMathPara xmlns:m="http://schemas.openxmlformats.org/officeDocument/2006/math">
                    <m:oMathParaPr>
                      <m:jc m:val="left"/>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,0.8</m:t>
                              </m:r>
                            </m:e>
                          </m:d>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d>
                            <m:dPr>
                              <m:ctrlPr>
                                <a:rPr lang="en-US" sz="2200" i="1">
                                  <a:latin typeface="Cambria Math" panose="02040503050406030204" pitchFamily="18" charset="0"/>
                                </a:rPr>
                              </m:ctrlPr>
                            </m:dPr>
                            <m:e>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17</m:t>
                              </m:r>
                              <m:r>
                                <a:rPr lang="en-US" sz="2200" i="1">
                                  <a:latin typeface="Cambria Math" panose="02040503050406030204" pitchFamily="18" charset="0"/>
                                </a:rPr>
                                <m:t>,0.8</m:t>
                              </m:r>
                            </m:e>
                          </m:d>
                        </m:sub>
                      </m:sSub>
                      <m:r>
                        <a:rPr lang="en-US" sz="2200" b="0" i="1" smtClean="0">
                          <a:latin typeface="Cambria Math" panose="02040503050406030204" pitchFamily="18" charset="0"/>
                        </a:rPr>
                        <m:t>=0.34</m:t>
                      </m:r>
                    </m:oMath>
                  </m:oMathPara>
                </a14:m>
                <a:endParaRPr lang="en-US" sz="2200" dirty="0"/>
              </a:p>
              <a:p>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d>
                            <m:dPr>
                              <m:ctrlPr>
                                <a:rPr lang="en-US" sz="2200" i="1">
                                  <a:latin typeface="Cambria Math" panose="02040503050406030204" pitchFamily="18" charset="0"/>
                                </a:rPr>
                              </m:ctrlPr>
                            </m:dPr>
                            <m:e>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,0.5</m:t>
                              </m:r>
                            </m:e>
                          </m:d>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d>
                            <m:dPr>
                              <m:ctrlPr>
                                <a:rPr lang="en-US" sz="2200" i="1">
                                  <a:latin typeface="Cambria Math" panose="02040503050406030204" pitchFamily="18" charset="0"/>
                                </a:rPr>
                              </m:ctrlPr>
                            </m:dPr>
                            <m:e>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17</m:t>
                              </m:r>
                              <m:r>
                                <a:rPr lang="en-US" sz="2200" i="1">
                                  <a:latin typeface="Cambria Math" panose="02040503050406030204" pitchFamily="18" charset="0"/>
                                </a:rPr>
                                <m:t>,0.</m:t>
                              </m:r>
                              <m:r>
                                <a:rPr lang="en-US" sz="2200" b="0" i="1" smtClean="0">
                                  <a:latin typeface="Cambria Math" panose="02040503050406030204" pitchFamily="18" charset="0"/>
                                </a:rPr>
                                <m:t>5</m:t>
                              </m:r>
                            </m:e>
                          </m:d>
                        </m:sub>
                      </m:sSub>
                      <m:r>
                        <a:rPr lang="en-US" sz="2200" b="0" i="1" smtClean="0">
                          <a:latin typeface="Cambria Math" panose="02040503050406030204" pitchFamily="18" charset="0"/>
                        </a:rPr>
                        <m:t>=0.82</m:t>
                      </m:r>
                    </m:oMath>
                  </m:oMathPara>
                </a14:m>
                <a:endParaRPr lang="en-US" sz="2200" dirty="0"/>
              </a:p>
            </p:txBody>
          </p:sp>
        </mc:Choice>
        <mc:Fallback xmlns="">
          <p:sp>
            <p:nvSpPr>
              <p:cNvPr id="8" name="TextBox 7">
                <a:extLst>
                  <a:ext uri="{FF2B5EF4-FFF2-40B4-BE49-F238E27FC236}">
                    <a16:creationId xmlns:a16="http://schemas.microsoft.com/office/drawing/2014/main" id="{12881594-1325-4027-A194-85259022D14C}"/>
                  </a:ext>
                </a:extLst>
              </p:cNvPr>
              <p:cNvSpPr txBox="1">
                <a:spLocks noRot="1" noChangeAspect="1" noMove="1" noResize="1" noEditPoints="1" noAdjustHandles="1" noChangeArrowheads="1" noChangeShapeType="1" noTextEdit="1"/>
              </p:cNvSpPr>
              <p:nvPr/>
            </p:nvSpPr>
            <p:spPr>
              <a:xfrm>
                <a:off x="838200" y="5054511"/>
                <a:ext cx="6316362" cy="1160189"/>
              </a:xfrm>
              <a:prstGeom prst="rect">
                <a:avLst/>
              </a:prstGeom>
              <a:blipFill>
                <a:blip r:embed="rId6"/>
                <a:stretch>
                  <a:fillRect l="-1255" t="-3684" b="-1579"/>
                </a:stretch>
              </a:blipFill>
            </p:spPr>
            <p:txBody>
              <a:bodyPr/>
              <a:lstStyle/>
              <a:p>
                <a:r>
                  <a:rPr lang="en-US">
                    <a:noFill/>
                  </a:rPr>
                  <a:t> </a:t>
                </a:r>
              </a:p>
            </p:txBody>
          </p:sp>
        </mc:Fallback>
      </mc:AlternateContent>
    </p:spTree>
    <p:extLst>
      <p:ext uri="{BB962C8B-B14F-4D97-AF65-F5344CB8AC3E}">
        <p14:creationId xmlns:p14="http://schemas.microsoft.com/office/powerpoint/2010/main" val="98494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96314" cy="1325563"/>
          </a:xfrm>
        </p:spPr>
        <p:txBody>
          <a:bodyPr>
            <a:normAutofit/>
          </a:bodyPr>
          <a:lstStyle/>
          <a:p>
            <a:r>
              <a:rPr lang="en-US" sz="3600" dirty="0">
                <a:solidFill>
                  <a:srgbClr val="990033"/>
                </a:solidFill>
              </a:rPr>
              <a:t>Outlier/Influential/High Leverage</a:t>
            </a:r>
          </a:p>
        </p:txBody>
      </p:sp>
      <p:pic>
        <p:nvPicPr>
          <p:cNvPr id="5" name="Picture 4">
            <a:extLst>
              <a:ext uri="{FF2B5EF4-FFF2-40B4-BE49-F238E27FC236}">
                <a16:creationId xmlns:a16="http://schemas.microsoft.com/office/drawing/2014/main" id="{1B10F3C0-B15D-4C4B-B639-29522032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486" y="351810"/>
            <a:ext cx="3065295" cy="6223735"/>
          </a:xfrm>
          <a:prstGeom prst="rect">
            <a:avLst/>
          </a:prstGeom>
        </p:spPr>
      </p:pic>
      <p:pic>
        <p:nvPicPr>
          <p:cNvPr id="7" name="Picture 6">
            <a:extLst>
              <a:ext uri="{FF2B5EF4-FFF2-40B4-BE49-F238E27FC236}">
                <a16:creationId xmlns:a16="http://schemas.microsoft.com/office/drawing/2014/main" id="{7A8BE8E5-F67D-4B74-B2A8-318219250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5301343" cy="4697876"/>
          </a:xfrm>
          <a:prstGeom prst="rect">
            <a:avLst/>
          </a:prstGeom>
        </p:spPr>
      </p:pic>
    </p:spTree>
    <p:extLst>
      <p:ext uri="{BB962C8B-B14F-4D97-AF65-F5344CB8AC3E}">
        <p14:creationId xmlns:p14="http://schemas.microsoft.com/office/powerpoint/2010/main" val="285339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1" y="1398589"/>
                <a:ext cx="5257799" cy="3816429"/>
              </a:xfrm>
              <a:prstGeom prst="rect">
                <a:avLst/>
              </a:prstGeom>
              <a:noFill/>
            </p:spPr>
            <p:txBody>
              <a:bodyPr wrap="square" rtlCol="0">
                <a:spAutoFit/>
              </a:bodyPr>
              <a:lstStyle/>
              <a:p>
                <a:r>
                  <a:rPr lang="en-US" sz="2200" dirty="0"/>
                  <a:t>20 samples of healthy females 25-34 years old on Body fat (</a:t>
                </a:r>
                <a14:m>
                  <m:oMath xmlns:m="http://schemas.openxmlformats.org/officeDocument/2006/math">
                    <m:r>
                      <a:rPr lang="en-US" sz="2200" i="1">
                        <a:latin typeface="Cambria Math" panose="02040503050406030204" pitchFamily="18" charset="0"/>
                      </a:rPr>
                      <m:t>𝑌</m:t>
                    </m:r>
                  </m:oMath>
                </a14:m>
                <a:r>
                  <a:rPr lang="en-US" sz="2200" dirty="0"/>
                  <a:t>), Triceps skinfold thickness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oMath>
                </a14:m>
                <a:r>
                  <a:rPr lang="en-US" sz="2200" dirty="0"/>
                  <a:t>), Thigh circumference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oMath>
                </a14:m>
                <a:r>
                  <a:rPr lang="en-US" sz="2200" dirty="0"/>
                  <a:t>).</a:t>
                </a:r>
              </a:p>
              <a:p>
                <a:endParaRPr lang="en-US" sz="2200" dirty="0"/>
              </a:p>
              <a:p>
                <a:r>
                  <a:rPr lang="en-US" sz="2200" dirty="0"/>
                  <a:t>The scatterplot shows possible association between Y and X1, X2. Both variables seem to significantly contribute to the response. </a:t>
                </a:r>
              </a:p>
              <a:p>
                <a:endParaRPr lang="en-US" sz="2200" dirty="0"/>
              </a:p>
              <a:p>
                <a:r>
                  <a:rPr lang="en-US" sz="2200" dirty="0"/>
                  <a:t>The fit is seems to be near perfect as well. Before finalizing the model, we need to investigate the residuals. </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1" y="1398589"/>
                <a:ext cx="5257799" cy="3816429"/>
              </a:xfrm>
              <a:prstGeom prst="rect">
                <a:avLst/>
              </a:prstGeom>
              <a:blipFill>
                <a:blip r:embed="rId3"/>
                <a:stretch>
                  <a:fillRect l="-1508" t="-958" b="-23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F06DF5B-26D6-4F1C-93F0-912BB8574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527" y="249163"/>
            <a:ext cx="5854998" cy="3322711"/>
          </a:xfrm>
          <a:prstGeom prst="rect">
            <a:avLst/>
          </a:prstGeom>
        </p:spPr>
      </p:pic>
      <p:pic>
        <p:nvPicPr>
          <p:cNvPr id="4" name="Picture 3">
            <a:extLst>
              <a:ext uri="{FF2B5EF4-FFF2-40B4-BE49-F238E27FC236}">
                <a16:creationId xmlns:a16="http://schemas.microsoft.com/office/drawing/2014/main" id="{A0DA83CF-69FB-4AC1-80CC-5617CC52E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052047"/>
            <a:ext cx="5654869" cy="2213894"/>
          </a:xfrm>
          <a:prstGeom prst="rect">
            <a:avLst/>
          </a:prstGeom>
        </p:spPr>
      </p:pic>
    </p:spTree>
    <p:extLst>
      <p:ext uri="{BB962C8B-B14F-4D97-AF65-F5344CB8AC3E}">
        <p14:creationId xmlns:p14="http://schemas.microsoft.com/office/powerpoint/2010/main" val="202229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28EFD1B-39E1-4AF7-BB51-FE97D68029C3}"/>
              </a:ext>
            </a:extLst>
          </p:cNvPr>
          <p:cNvSpPr txBox="1"/>
          <p:nvPr/>
        </p:nvSpPr>
        <p:spPr>
          <a:xfrm>
            <a:off x="495301" y="584201"/>
            <a:ext cx="5600699" cy="1107996"/>
          </a:xfrm>
          <a:prstGeom prst="rect">
            <a:avLst/>
          </a:prstGeom>
          <a:noFill/>
        </p:spPr>
        <p:txBody>
          <a:bodyPr wrap="square" rtlCol="0">
            <a:spAutoFit/>
          </a:bodyPr>
          <a:lstStyle/>
          <a:p>
            <a:r>
              <a:rPr lang="en-US" sz="2200" dirty="0"/>
              <a:t>The outlier and Leverage plot detects two high  leverage (#15, #3) cases. No outliers is detected by internally or externally studentized residuals.</a:t>
            </a:r>
          </a:p>
        </p:txBody>
      </p:sp>
      <p:sp>
        <p:nvSpPr>
          <p:cNvPr id="14" name="TextBox 13">
            <a:extLst>
              <a:ext uri="{FF2B5EF4-FFF2-40B4-BE49-F238E27FC236}">
                <a16:creationId xmlns:a16="http://schemas.microsoft.com/office/drawing/2014/main" id="{24029B7A-6C09-4D64-87B4-7F51D2AB0F97}"/>
              </a:ext>
            </a:extLst>
          </p:cNvPr>
          <p:cNvSpPr txBox="1"/>
          <p:nvPr/>
        </p:nvSpPr>
        <p:spPr>
          <a:xfrm>
            <a:off x="495301" y="1703576"/>
            <a:ext cx="5600699" cy="1446550"/>
          </a:xfrm>
          <a:prstGeom prst="rect">
            <a:avLst/>
          </a:prstGeom>
          <a:noFill/>
        </p:spPr>
        <p:txBody>
          <a:bodyPr wrap="square" rtlCol="0">
            <a:spAutoFit/>
          </a:bodyPr>
          <a:lstStyle/>
          <a:p>
            <a:r>
              <a:rPr lang="en-US" sz="2200" dirty="0"/>
              <a:t>Looking at Cook’s distance charts shows that #3 is an influential observation. Therefore, we should remove #3 and refit the model, then investigate everything again. </a:t>
            </a:r>
          </a:p>
        </p:txBody>
      </p:sp>
      <p:pic>
        <p:nvPicPr>
          <p:cNvPr id="3" name="Picture 2">
            <a:extLst>
              <a:ext uri="{FF2B5EF4-FFF2-40B4-BE49-F238E27FC236}">
                <a16:creationId xmlns:a16="http://schemas.microsoft.com/office/drawing/2014/main" id="{E9786150-A7F3-4F91-92DB-3F354978C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82" y="3768980"/>
            <a:ext cx="4632415" cy="2838170"/>
          </a:xfrm>
          <a:prstGeom prst="rect">
            <a:avLst/>
          </a:prstGeom>
        </p:spPr>
      </p:pic>
      <p:pic>
        <p:nvPicPr>
          <p:cNvPr id="5" name="Picture 4">
            <a:extLst>
              <a:ext uri="{FF2B5EF4-FFF2-40B4-BE49-F238E27FC236}">
                <a16:creationId xmlns:a16="http://schemas.microsoft.com/office/drawing/2014/main" id="{AF81AF27-0634-4F83-B825-B38990EC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953" y="308967"/>
            <a:ext cx="4957405" cy="3037283"/>
          </a:xfrm>
          <a:prstGeom prst="rect">
            <a:avLst/>
          </a:prstGeom>
        </p:spPr>
      </p:pic>
      <p:pic>
        <p:nvPicPr>
          <p:cNvPr id="7" name="Picture 6">
            <a:extLst>
              <a:ext uri="{FF2B5EF4-FFF2-40B4-BE49-F238E27FC236}">
                <a16:creationId xmlns:a16="http://schemas.microsoft.com/office/drawing/2014/main" id="{4A775BE9-23BC-431D-B135-44B9B0779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7029" y="3768979"/>
            <a:ext cx="4537559" cy="2780053"/>
          </a:xfrm>
          <a:prstGeom prst="rect">
            <a:avLst/>
          </a:prstGeom>
        </p:spPr>
      </p:pic>
    </p:spTree>
    <p:extLst>
      <p:ext uri="{BB962C8B-B14F-4D97-AF65-F5344CB8AC3E}">
        <p14:creationId xmlns:p14="http://schemas.microsoft.com/office/powerpoint/2010/main" val="246559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Example – </a:t>
            </a:r>
            <a:r>
              <a:rPr lang="en-US" sz="3600" dirty="0" err="1">
                <a:solidFill>
                  <a:srgbClr val="990033"/>
                </a:solidFill>
              </a:rPr>
              <a:t>Birthwt</a:t>
            </a:r>
            <a:r>
              <a:rPr lang="en-US" sz="3600" dirty="0">
                <a:solidFill>
                  <a:srgbClr val="990033"/>
                </a:solidFill>
              </a:rPr>
              <a:t> Dataset</a:t>
            </a: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1" y="1398589"/>
            <a:ext cx="5257799" cy="2123658"/>
          </a:xfrm>
          <a:prstGeom prst="rect">
            <a:avLst/>
          </a:prstGeom>
          <a:noFill/>
        </p:spPr>
        <p:txBody>
          <a:bodyPr wrap="square" rtlCol="0">
            <a:spAutoFit/>
          </a:bodyPr>
          <a:lstStyle/>
          <a:p>
            <a:r>
              <a:rPr lang="en-US" sz="2200" dirty="0"/>
              <a:t>Birth Weight Dataset of 100 cases on </a:t>
            </a:r>
          </a:p>
          <a:p>
            <a:r>
              <a:rPr lang="en-US" sz="2200" dirty="0" err="1"/>
              <a:t>momage</a:t>
            </a:r>
            <a:r>
              <a:rPr lang="en-US" sz="2200" dirty="0"/>
              <a:t>	Mother’s age in years    </a:t>
            </a:r>
          </a:p>
          <a:p>
            <a:r>
              <a:rPr lang="en-US" sz="2200" dirty="0" err="1"/>
              <a:t>gestage</a:t>
            </a:r>
            <a:r>
              <a:rPr lang="en-US" sz="2200" dirty="0"/>
              <a:t>		Gestational age in years</a:t>
            </a:r>
          </a:p>
          <a:p>
            <a:r>
              <a:rPr lang="en-US" sz="2200" dirty="0"/>
              <a:t>length		Length at birth in cm   </a:t>
            </a:r>
          </a:p>
          <a:p>
            <a:r>
              <a:rPr lang="en-US" sz="2200" dirty="0" err="1"/>
              <a:t>headcirc</a:t>
            </a:r>
            <a:r>
              <a:rPr lang="en-US" sz="2200" dirty="0"/>
              <a:t>	Head Circumference in mm</a:t>
            </a:r>
          </a:p>
          <a:p>
            <a:r>
              <a:rPr lang="en-US" sz="2200" dirty="0" err="1"/>
              <a:t>birthwt</a:t>
            </a:r>
            <a:r>
              <a:rPr lang="en-US" sz="2200" dirty="0"/>
              <a:t>		Birth Weight in Grams (dep.)</a:t>
            </a:r>
          </a:p>
        </p:txBody>
      </p:sp>
      <p:pic>
        <p:nvPicPr>
          <p:cNvPr id="6" name="Picture 5" descr="A screenshot of a cell phone&#10;&#10;Description generated with very high confidence">
            <a:extLst>
              <a:ext uri="{FF2B5EF4-FFF2-40B4-BE49-F238E27FC236}">
                <a16:creationId xmlns:a16="http://schemas.microsoft.com/office/drawing/2014/main" id="{4FF415D8-AF9F-4F71-9CB2-EBBB9FF92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293" y="377078"/>
            <a:ext cx="5509830" cy="4123485"/>
          </a:xfrm>
          <a:prstGeom prst="rect">
            <a:avLst/>
          </a:prstGeom>
        </p:spPr>
      </p:pic>
      <p:sp>
        <p:nvSpPr>
          <p:cNvPr id="8" name="TextBox 7">
            <a:extLst>
              <a:ext uri="{FF2B5EF4-FFF2-40B4-BE49-F238E27FC236}">
                <a16:creationId xmlns:a16="http://schemas.microsoft.com/office/drawing/2014/main" id="{3D2E1D3D-14F6-43A1-A17A-7692DB18AF69}"/>
              </a:ext>
            </a:extLst>
          </p:cNvPr>
          <p:cNvSpPr txBox="1"/>
          <p:nvPr/>
        </p:nvSpPr>
        <p:spPr>
          <a:xfrm>
            <a:off x="838200" y="3811051"/>
            <a:ext cx="3776663" cy="2462213"/>
          </a:xfrm>
          <a:prstGeom prst="rect">
            <a:avLst/>
          </a:prstGeom>
          <a:noFill/>
        </p:spPr>
        <p:txBody>
          <a:bodyPr wrap="square" rtlCol="0">
            <a:spAutoFit/>
          </a:bodyPr>
          <a:lstStyle/>
          <a:p>
            <a:r>
              <a:rPr lang="en-US" sz="2200" dirty="0"/>
              <a:t>Looking at the generate graphs we can see that observations number 9, 31, and 57 are extreme outliers. Number 89 and 96 are also marked outliers and I decide to remove 89 but keep 96. </a:t>
            </a:r>
          </a:p>
        </p:txBody>
      </p:sp>
      <p:sp>
        <p:nvSpPr>
          <p:cNvPr id="9" name="TextBox 8">
            <a:extLst>
              <a:ext uri="{FF2B5EF4-FFF2-40B4-BE49-F238E27FC236}">
                <a16:creationId xmlns:a16="http://schemas.microsoft.com/office/drawing/2014/main" id="{DB97E1BF-886C-4B1B-9EDB-3255917AE420}"/>
              </a:ext>
            </a:extLst>
          </p:cNvPr>
          <p:cNvSpPr txBox="1"/>
          <p:nvPr/>
        </p:nvSpPr>
        <p:spPr>
          <a:xfrm>
            <a:off x="5076827" y="4750635"/>
            <a:ext cx="6693910" cy="1785104"/>
          </a:xfrm>
          <a:prstGeom prst="rect">
            <a:avLst/>
          </a:prstGeom>
          <a:noFill/>
        </p:spPr>
        <p:txBody>
          <a:bodyPr wrap="square" rtlCol="0">
            <a:spAutoFit/>
          </a:bodyPr>
          <a:lstStyle/>
          <a:p>
            <a:r>
              <a:rPr lang="en-US" sz="2200" dirty="0"/>
              <a:t>Number 33 and 56 are marked high leverage observations. I first delete the outliers and repeat the analysis, then delete the leverage observations and repeat the analysis. If the change was significant remove them from modeling.</a:t>
            </a:r>
          </a:p>
        </p:txBody>
      </p:sp>
    </p:spTree>
    <p:extLst>
      <p:ext uri="{BB962C8B-B14F-4D97-AF65-F5344CB8AC3E}">
        <p14:creationId xmlns:p14="http://schemas.microsoft.com/office/powerpoint/2010/main" val="291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58327838-2352-48E8-AD35-93A1A4C3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885" y="2103573"/>
            <a:ext cx="5907888" cy="4392801"/>
          </a:xfrm>
          <a:prstGeom prst="rect">
            <a:avLst/>
          </a:prstGeom>
        </p:spPr>
      </p:pic>
      <p:sp>
        <p:nvSpPr>
          <p:cNvPr id="8" name="TextBox 7">
            <a:extLst>
              <a:ext uri="{FF2B5EF4-FFF2-40B4-BE49-F238E27FC236}">
                <a16:creationId xmlns:a16="http://schemas.microsoft.com/office/drawing/2014/main" id="{FE29C813-3CA1-4048-A288-4965F03C8E81}"/>
              </a:ext>
            </a:extLst>
          </p:cNvPr>
          <p:cNvSpPr txBox="1"/>
          <p:nvPr/>
        </p:nvSpPr>
        <p:spPr>
          <a:xfrm>
            <a:off x="505181" y="3987921"/>
            <a:ext cx="4491038" cy="2462213"/>
          </a:xfrm>
          <a:prstGeom prst="rect">
            <a:avLst/>
          </a:prstGeom>
          <a:noFill/>
        </p:spPr>
        <p:txBody>
          <a:bodyPr wrap="square" rtlCol="0">
            <a:spAutoFit/>
          </a:bodyPr>
          <a:lstStyle/>
          <a:p>
            <a:r>
              <a:rPr lang="en-US" sz="2200" dirty="0"/>
              <a:t>The Adjusted R-square is now 0.87 with RMSE of 96. This better than the first model but still there might be ways to improve the fit. You have to be patient and investigative and run various versions to come up with a good model. </a:t>
            </a:r>
          </a:p>
        </p:txBody>
      </p:sp>
      <p:pic>
        <p:nvPicPr>
          <p:cNvPr id="9" name="Picture 8" descr="A screenshot of a social media post&#10;&#10;Description generated with very high confidence">
            <a:extLst>
              <a:ext uri="{FF2B5EF4-FFF2-40B4-BE49-F238E27FC236}">
                <a16:creationId xmlns:a16="http://schemas.microsoft.com/office/drawing/2014/main" id="{6EE30BB3-D413-4991-9041-1100F7FA6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888" y="235398"/>
            <a:ext cx="2299930" cy="1708414"/>
          </a:xfrm>
          <a:prstGeom prst="rect">
            <a:avLst/>
          </a:prstGeom>
        </p:spPr>
      </p:pic>
      <p:sp>
        <p:nvSpPr>
          <p:cNvPr id="10" name="TextBox 9">
            <a:extLst>
              <a:ext uri="{FF2B5EF4-FFF2-40B4-BE49-F238E27FC236}">
                <a16:creationId xmlns:a16="http://schemas.microsoft.com/office/drawing/2014/main" id="{CAD3CAEB-F417-4847-87BE-98A57CAB53F3}"/>
              </a:ext>
            </a:extLst>
          </p:cNvPr>
          <p:cNvSpPr txBox="1"/>
          <p:nvPr/>
        </p:nvSpPr>
        <p:spPr>
          <a:xfrm>
            <a:off x="505181" y="361626"/>
            <a:ext cx="7410093" cy="1107996"/>
          </a:xfrm>
          <a:prstGeom prst="rect">
            <a:avLst/>
          </a:prstGeom>
          <a:noFill/>
        </p:spPr>
        <p:txBody>
          <a:bodyPr wrap="square" rtlCol="0">
            <a:spAutoFit/>
          </a:bodyPr>
          <a:lstStyle/>
          <a:p>
            <a:r>
              <a:rPr lang="en-US" sz="2200" dirty="0"/>
              <a:t>The removal of #9, #31, #57 are also supported by Cook’s D graph. The regression fit increases significantly after removing the four detected outliers. </a:t>
            </a:r>
          </a:p>
        </p:txBody>
      </p:sp>
      <p:sp>
        <p:nvSpPr>
          <p:cNvPr id="11" name="TextBox 10">
            <a:extLst>
              <a:ext uri="{FF2B5EF4-FFF2-40B4-BE49-F238E27FC236}">
                <a16:creationId xmlns:a16="http://schemas.microsoft.com/office/drawing/2014/main" id="{C29B2C1B-41C6-4E78-9AF2-72F088C50CDF}"/>
              </a:ext>
            </a:extLst>
          </p:cNvPr>
          <p:cNvSpPr txBox="1"/>
          <p:nvPr/>
        </p:nvSpPr>
        <p:spPr>
          <a:xfrm>
            <a:off x="505182" y="1638972"/>
            <a:ext cx="5618919" cy="769441"/>
          </a:xfrm>
          <a:prstGeom prst="rect">
            <a:avLst/>
          </a:prstGeom>
          <a:noFill/>
        </p:spPr>
        <p:txBody>
          <a:bodyPr wrap="square" rtlCol="0">
            <a:spAutoFit/>
          </a:bodyPr>
          <a:lstStyle/>
          <a:p>
            <a:r>
              <a:rPr lang="en-US" sz="2200" dirty="0"/>
              <a:t>Let’s see how things change after removing #33, #56, and #98 (new outlier).</a:t>
            </a:r>
          </a:p>
        </p:txBody>
      </p:sp>
      <p:pic>
        <p:nvPicPr>
          <p:cNvPr id="12" name="Picture 11">
            <a:extLst>
              <a:ext uri="{FF2B5EF4-FFF2-40B4-BE49-F238E27FC236}">
                <a16:creationId xmlns:a16="http://schemas.microsoft.com/office/drawing/2014/main" id="{5B5B43D9-F296-45FA-8D97-2155BC1A92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108" y="2731216"/>
            <a:ext cx="4292111" cy="933902"/>
          </a:xfrm>
          <a:prstGeom prst="rect">
            <a:avLst/>
          </a:prstGeom>
        </p:spPr>
      </p:pic>
    </p:spTree>
    <p:extLst>
      <p:ext uri="{BB962C8B-B14F-4D97-AF65-F5344CB8AC3E}">
        <p14:creationId xmlns:p14="http://schemas.microsoft.com/office/powerpoint/2010/main" val="388064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44795E-E654-4EA0-A3B1-5F475F9FE356}"/>
              </a:ext>
            </a:extLst>
          </p:cNvPr>
          <p:cNvSpPr>
            <a:spLocks noGrp="1"/>
          </p:cNvSpPr>
          <p:nvPr>
            <p:ph type="ctrTitle"/>
          </p:nvPr>
        </p:nvSpPr>
        <p:spPr>
          <a:xfrm>
            <a:off x="1524000" y="1713658"/>
            <a:ext cx="9144000" cy="2387600"/>
          </a:xfrm>
        </p:spPr>
        <p:txBody>
          <a:bodyPr/>
          <a:lstStyle/>
          <a:p>
            <a:r>
              <a:rPr lang="en-US" dirty="0">
                <a:solidFill>
                  <a:srgbClr val="990033"/>
                </a:solidFill>
              </a:rPr>
              <a:t>Gradient Descent</a:t>
            </a:r>
          </a:p>
        </p:txBody>
      </p:sp>
      <p:pic>
        <p:nvPicPr>
          <p:cNvPr id="11" name="Picture 10">
            <a:extLst>
              <a:ext uri="{FF2B5EF4-FFF2-40B4-BE49-F238E27FC236}">
                <a16:creationId xmlns:a16="http://schemas.microsoft.com/office/drawing/2014/main" id="{1BCEE5D9-6FEC-4B56-8F67-54A3698D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
        <p:nvSpPr>
          <p:cNvPr id="5" name="TextBox 4">
            <a:extLst>
              <a:ext uri="{FF2B5EF4-FFF2-40B4-BE49-F238E27FC236}">
                <a16:creationId xmlns:a16="http://schemas.microsoft.com/office/drawing/2014/main" id="{59A94478-946A-4374-A865-8AB58776563F}"/>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192251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Multiple Linear Regression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324446"/>
                <a:ext cx="6897129" cy="1999586"/>
              </a:xfrm>
              <a:prstGeom prst="rect">
                <a:avLst/>
              </a:prstGeom>
              <a:noFill/>
            </p:spPr>
            <p:txBody>
              <a:bodyPr wrap="square" rtlCol="0">
                <a:spAutoFit/>
              </a:bodyPr>
              <a:lstStyle/>
              <a:p>
                <a:r>
                  <a:rPr lang="en-US" sz="2200" dirty="0"/>
                  <a:t>A multiple linear regression is represented as</a:t>
                </a:r>
              </a:p>
              <a:p>
                <a:pPr>
                  <a:lnSpc>
                    <a:spcPct val="150000"/>
                  </a:lnSpc>
                </a:pPr>
                <a14:m>
                  <m:oMathPara xmlns:m="http://schemas.openxmlformats.org/officeDocument/2006/math">
                    <m:oMathParaPr>
                      <m:jc m:val="centerGroup"/>
                    </m:oMathParaPr>
                    <m:oMath xmlns:m="http://schemas.openxmlformats.org/officeDocument/2006/math">
                      <m:r>
                        <a:rPr lang="en-US" sz="2200">
                          <a:latin typeface="Cambria Math" panose="02040503050406030204" pitchFamily="18" charset="0"/>
                        </a:rPr>
                        <m:t>𝑌</m:t>
                      </m:r>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a:latin typeface="Cambria Math" panose="02040503050406030204" pitchFamily="18" charset="0"/>
                            </a:rPr>
                            <m:t>0</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a:latin typeface="Cambria Math" panose="02040503050406030204" pitchFamily="18" charset="0"/>
                            </a:rPr>
                            <m:t>1</m:t>
                          </m:r>
                        </m:sub>
                      </m:sSub>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a:latin typeface="Cambria Math" panose="02040503050406030204" pitchFamily="18" charset="0"/>
                            </a:rPr>
                            <m:t>2</m:t>
                          </m:r>
                        </m:sub>
                      </m:sSub>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2</m:t>
                          </m:r>
                        </m:sub>
                      </m:sSub>
                      <m:r>
                        <a:rPr lang="en-US" sz="2200">
                          <a:latin typeface="Cambria Math" panose="02040503050406030204" pitchFamily="18" charset="0"/>
                        </a:rPr>
                        <m:t>+</m:t>
                      </m:r>
                      <m:r>
                        <a:rPr lang="en-US" sz="2200" i="1">
                          <a:latin typeface="Cambria Math" panose="02040503050406030204" pitchFamily="18" charset="0"/>
                        </a:rPr>
                        <m:t>…</m:t>
                      </m:r>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i="1">
                              <a:latin typeface="Cambria Math" panose="02040503050406030204" pitchFamily="18" charset="0"/>
                            </a:rPr>
                            <m:t>𝑝</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a:latin typeface="Cambria Math" panose="02040503050406030204" pitchFamily="18" charset="0"/>
                            </a:rPr>
                            <m:t>𝑋</m:t>
                          </m:r>
                        </m:e>
                        <m:sub>
                          <m:r>
                            <m:rPr>
                              <m:sty m:val="p"/>
                            </m:rPr>
                            <a:rPr lang="en-US" sz="2200">
                              <a:latin typeface="Cambria Math" panose="02040503050406030204" pitchFamily="18" charset="0"/>
                            </a:rPr>
                            <m:t>p</m:t>
                          </m:r>
                          <m:r>
                            <a:rPr lang="en-US" sz="2200">
                              <a:latin typeface="Cambria Math" panose="02040503050406030204" pitchFamily="18" charset="0"/>
                            </a:rPr>
                            <m:t>−1</m:t>
                          </m:r>
                        </m:sub>
                      </m:sSub>
                      <m:r>
                        <a:rPr lang="en-US" sz="2200">
                          <a:latin typeface="Cambria Math" panose="02040503050406030204" pitchFamily="18" charset="0"/>
                        </a:rPr>
                        <m:t>+</m:t>
                      </m:r>
                      <m:r>
                        <a:rPr lang="en-US" sz="2200">
                          <a:latin typeface="Cambria Math" panose="02040503050406030204" pitchFamily="18" charset="0"/>
                        </a:rPr>
                        <m:t>𝜀</m:t>
                      </m:r>
                    </m:oMath>
                  </m:oMathPara>
                </a14:m>
                <a:endParaRPr lang="en-US" sz="2200" dirty="0"/>
              </a:p>
              <a:p>
                <a:pPr>
                  <a:lnSpc>
                    <a:spcPct val="150000"/>
                  </a:lnSpc>
                </a:pPr>
                <a:r>
                  <a:rPr lang="en-US" sz="2200" dirty="0"/>
                  <a:t>which can be written in the matrix form</a:t>
                </a:r>
              </a:p>
              <a:p>
                <a:pPr>
                  <a:lnSpc>
                    <a:spcPct val="150000"/>
                  </a:lnSpc>
                </a:pPr>
                <a14:m>
                  <m:oMathPara xmlns:m="http://schemas.openxmlformats.org/officeDocument/2006/math">
                    <m:oMathParaPr>
                      <m:jc m:val="centerGroup"/>
                    </m:oMathParaPr>
                    <m:oMath xmlns:m="http://schemas.openxmlformats.org/officeDocument/2006/math">
                      <m:r>
                        <a:rPr lang="en-US" sz="2200" b="1" i="1">
                          <a:latin typeface="Cambria Math" panose="02040503050406030204" pitchFamily="18" charset="0"/>
                        </a:rPr>
                        <m:t>𝒀</m:t>
                      </m:r>
                      <m:r>
                        <a:rPr lang="en-US" sz="2200" b="1" i="1">
                          <a:latin typeface="Cambria Math" panose="02040503050406030204" pitchFamily="18" charset="0"/>
                        </a:rPr>
                        <m:t>=</m:t>
                      </m:r>
                      <m:r>
                        <a:rPr lang="en-US" sz="2200" b="1" i="1">
                          <a:latin typeface="Cambria Math" panose="02040503050406030204" pitchFamily="18" charset="0"/>
                        </a:rPr>
                        <m:t>𝑿</m:t>
                      </m:r>
                      <m:r>
                        <a:rPr lang="en-US" sz="2200" b="1" i="1">
                          <a:latin typeface="Cambria Math" panose="02040503050406030204" pitchFamily="18" charset="0"/>
                          <a:ea typeface="Cambria Math" panose="02040503050406030204" pitchFamily="18" charset="0"/>
                        </a:rPr>
                        <m:t>𝜷</m:t>
                      </m:r>
                      <m:r>
                        <a:rPr lang="en-US" sz="2200" b="1" i="1">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𝜺</m:t>
                      </m:r>
                    </m:oMath>
                  </m:oMathPara>
                </a14:m>
                <a:endParaRPr lang="en-US" sz="2200" dirty="0"/>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324446"/>
                <a:ext cx="6897129" cy="1999586"/>
              </a:xfrm>
              <a:prstGeom prst="rect">
                <a:avLst/>
              </a:prstGeom>
              <a:blipFill>
                <a:blip r:embed="rId3"/>
                <a:stretch>
                  <a:fillRect l="-1149" t="-1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FF191A2-FF4F-4428-80E9-12AF713D3B23}"/>
                  </a:ext>
                </a:extLst>
              </p:cNvPr>
              <p:cNvSpPr txBox="1"/>
              <p:nvPr/>
            </p:nvSpPr>
            <p:spPr>
              <a:xfrm>
                <a:off x="7952509" y="781002"/>
                <a:ext cx="3749161" cy="2578206"/>
              </a:xfrm>
              <a:prstGeom prst="rect">
                <a:avLst/>
              </a:prstGeom>
              <a:solidFill>
                <a:srgbClr val="CCCCFF"/>
              </a:solidFill>
            </p:spPr>
            <p:txBody>
              <a:bodyPr wrap="square" rtlCol="0">
                <a:spAutoFit/>
              </a:bodyPr>
              <a:lstStyle/>
              <a:p>
                <a:pPr>
                  <a:lnSpc>
                    <a:spcPct val="150000"/>
                  </a:lnSpc>
                </a:pPr>
                <a:r>
                  <a:rPr lang="en-US" sz="2200" dirty="0">
                    <a:solidFill>
                      <a:srgbClr val="FF0000"/>
                    </a:solidFill>
                  </a:rPr>
                  <a:t>Assumptions:</a:t>
                </a:r>
              </a:p>
              <a:p>
                <a:pPr>
                  <a:lnSpc>
                    <a:spcPct val="150000"/>
                  </a:lnSpc>
                </a:pPr>
                <a:r>
                  <a:rPr lang="en-US" sz="2200" dirty="0"/>
                  <a:t>● Linear model </a:t>
                </a:r>
              </a:p>
              <a:p>
                <a:pPr>
                  <a:lnSpc>
                    <a:spcPct val="150000"/>
                  </a:lnSpc>
                </a:pPr>
                <a:r>
                  <a:rPr lang="en-US" sz="2200" dirty="0"/>
                  <a:t>● </a:t>
                </a:r>
                <a14:m>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𝜺</m:t>
                        </m:r>
                      </m:e>
                    </m:d>
                    <m:r>
                      <a:rPr lang="en-US" sz="2200" b="0" i="1" smtClean="0">
                        <a:latin typeface="Cambria Math" panose="02040503050406030204" pitchFamily="18" charset="0"/>
                      </a:rPr>
                      <m:t>=</m:t>
                    </m:r>
                    <m:r>
                      <a:rPr lang="en-US" sz="2200" b="1" i="1" smtClean="0">
                        <a:latin typeface="Cambria Math" panose="02040503050406030204" pitchFamily="18" charset="0"/>
                      </a:rPr>
                      <m:t>𝟎</m:t>
                    </m:r>
                  </m:oMath>
                </a14:m>
                <a:endParaRPr lang="en-US" sz="2200" dirty="0"/>
              </a:p>
              <a:p>
                <a:pPr>
                  <a:lnSpc>
                    <a:spcPct val="150000"/>
                  </a:lnSpc>
                </a:pPr>
                <a:r>
                  <a:rPr lang="en-US" sz="2200" dirty="0"/>
                  <a:t>● </a:t>
                </a:r>
                <a14:m>
                  <m:oMath xmlns:m="http://schemas.openxmlformats.org/officeDocument/2006/math">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𝜺</m:t>
                        </m:r>
                      </m:e>
                    </m:d>
                    <m:r>
                      <a:rPr lang="en-US" sz="2200" i="1">
                        <a:latin typeface="Cambria Math" panose="02040503050406030204" pitchFamily="18" charset="0"/>
                      </a:rPr>
                      <m:t>=</m:t>
                    </m:r>
                    <m:r>
                      <a:rPr lang="en-US" sz="2200" b="1" i="1" smtClean="0">
                        <a:latin typeface="Cambria Math" panose="02040503050406030204" pitchFamily="18" charset="0"/>
                      </a:rPr>
                      <m:t>𝑰</m:t>
                    </m:r>
                    <m:sSup>
                      <m:sSupPr>
                        <m:ctrlPr>
                          <a:rPr lang="en-US" sz="220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oMath>
                </a14:m>
                <a:endParaRPr lang="en-US" sz="2200" dirty="0"/>
              </a:p>
              <a:p>
                <a:pPr>
                  <a:lnSpc>
                    <a:spcPct val="150000"/>
                  </a:lnSpc>
                </a:pPr>
                <a:r>
                  <a:rPr lang="en-US" sz="2200" dirty="0"/>
                  <a:t>● </a:t>
                </a:r>
                <a14:m>
                  <m:oMath xmlns:m="http://schemas.openxmlformats.org/officeDocument/2006/math">
                    <m:r>
                      <a:rPr lang="en-US" sz="2200" b="0" i="1" smtClean="0">
                        <a:latin typeface="Cambria Math" panose="02040503050406030204" pitchFamily="18" charset="0"/>
                      </a:rPr>
                      <m:t>𝑅</m:t>
                    </m:r>
                    <m:r>
                      <a:rPr lang="en-US" sz="2200" i="1">
                        <a:latin typeface="Cambria Math" panose="02040503050406030204" pitchFamily="18" charset="0"/>
                      </a:rPr>
                      <m:t>𝑎</m:t>
                    </m:r>
                    <m:r>
                      <a:rPr lang="en-US" sz="2200" b="0" i="1" smtClean="0">
                        <a:latin typeface="Cambria Math" panose="02040503050406030204" pitchFamily="18" charset="0"/>
                      </a:rPr>
                      <m:t>𝑛𝑘</m:t>
                    </m:r>
                    <m:d>
                      <m:dPr>
                        <m:ctrlPr>
                          <a:rPr lang="en-US" sz="2200" b="0" i="1" smtClean="0">
                            <a:latin typeface="Cambria Math" panose="02040503050406030204" pitchFamily="18" charset="0"/>
                          </a:rPr>
                        </m:ctrlPr>
                      </m:dPr>
                      <m:e>
                        <m:r>
                          <a:rPr lang="en-US" sz="2200" b="1" i="1">
                            <a:latin typeface="Cambria Math" panose="02040503050406030204" pitchFamily="18" charset="0"/>
                          </a:rPr>
                          <m:t>𝑿</m:t>
                        </m:r>
                      </m:e>
                    </m:d>
                    <m:r>
                      <a:rPr lang="en-US" sz="2200" b="0" i="1" smtClean="0">
                        <a:latin typeface="Cambria Math" panose="02040503050406030204" pitchFamily="18" charset="0"/>
                      </a:rPr>
                      <m:t>=</m:t>
                    </m:r>
                    <m:r>
                      <a:rPr lang="en-US" sz="2200" b="0" i="1" smtClean="0">
                        <a:latin typeface="Cambria Math" panose="02040503050406030204" pitchFamily="18" charset="0"/>
                      </a:rPr>
                      <m:t>𝑝</m:t>
                    </m:r>
                  </m:oMath>
                </a14:m>
                <a:endParaRPr lang="en-US" sz="2200" dirty="0"/>
              </a:p>
            </p:txBody>
          </p:sp>
        </mc:Choice>
        <mc:Fallback xmlns="">
          <p:sp>
            <p:nvSpPr>
              <p:cNvPr id="9" name="TextBox 8">
                <a:extLst>
                  <a:ext uri="{FF2B5EF4-FFF2-40B4-BE49-F238E27FC236}">
                    <a16:creationId xmlns:a16="http://schemas.microsoft.com/office/drawing/2014/main" id="{CFF191A2-FF4F-4428-80E9-12AF713D3B23}"/>
                  </a:ext>
                </a:extLst>
              </p:cNvPr>
              <p:cNvSpPr txBox="1">
                <a:spLocks noRot="1" noChangeAspect="1" noMove="1" noResize="1" noEditPoints="1" noAdjustHandles="1" noChangeArrowheads="1" noChangeShapeType="1" noTextEdit="1"/>
              </p:cNvSpPr>
              <p:nvPr/>
            </p:nvSpPr>
            <p:spPr>
              <a:xfrm>
                <a:off x="7952509" y="781002"/>
                <a:ext cx="3749161" cy="2578206"/>
              </a:xfrm>
              <a:prstGeom prst="rect">
                <a:avLst/>
              </a:prstGeom>
              <a:blipFill>
                <a:blip r:embed="rId4"/>
                <a:stretch>
                  <a:fillRect l="-2114" b="-4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D90E68-E14F-4FE0-A15E-B71BEA128E96}"/>
                  </a:ext>
                </a:extLst>
              </p:cNvPr>
              <p:cNvSpPr txBox="1"/>
              <p:nvPr/>
            </p:nvSpPr>
            <p:spPr>
              <a:xfrm>
                <a:off x="838199" y="3324032"/>
                <a:ext cx="6897129" cy="3273268"/>
              </a:xfrm>
              <a:prstGeom prst="rect">
                <a:avLst/>
              </a:prstGeom>
              <a:noFill/>
            </p:spPr>
            <p:txBody>
              <a:bodyPr wrap="square" rtlCol="0">
                <a:spAutoFit/>
              </a:bodyPr>
              <a:lstStyle/>
              <a:p>
                <a14:m>
                  <m:oMath xmlns:m="http://schemas.openxmlformats.org/officeDocument/2006/math">
                    <m:r>
                      <a:rPr lang="en-US" sz="2200" b="1" i="1" smtClean="0">
                        <a:latin typeface="Cambria Math" panose="02040503050406030204" pitchFamily="18" charset="0"/>
                      </a:rPr>
                      <m:t>𝒀</m:t>
                    </m:r>
                  </m:oMath>
                </a14:m>
                <a:r>
                  <a:rPr lang="en-US" sz="2200" dirty="0"/>
                  <a:t> is an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1</m:t>
                    </m:r>
                  </m:oMath>
                </a14:m>
                <a:r>
                  <a:rPr lang="en-US" sz="2200" dirty="0"/>
                  <a:t>) vector of observations,</a:t>
                </a:r>
              </a:p>
              <a:p>
                <a14:m>
                  <m:oMath xmlns:m="http://schemas.openxmlformats.org/officeDocument/2006/math">
                    <m:r>
                      <a:rPr lang="en-US" sz="2200" b="1" i="1" smtClean="0">
                        <a:latin typeface="Cambria Math" panose="02040503050406030204" pitchFamily="18" charset="0"/>
                      </a:rPr>
                      <m:t>𝑿</m:t>
                    </m:r>
                  </m:oMath>
                </a14:m>
                <a:r>
                  <a:rPr lang="en-US" sz="2200" dirty="0"/>
                  <a:t> is an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𝑝</m:t>
                    </m:r>
                  </m:oMath>
                </a14:m>
                <a:r>
                  <a:rPr lang="en-US" sz="2200" dirty="0"/>
                  <a:t>) matrix of explanatory variables,	</a:t>
                </a:r>
              </a:p>
              <a:p>
                <a14:m>
                  <m:oMath xmlns:m="http://schemas.openxmlformats.org/officeDocument/2006/math">
                    <m:r>
                      <a:rPr lang="en-US" sz="2200" b="1" i="1" smtClean="0">
                        <a:latin typeface="Cambria Math" panose="02040503050406030204" pitchFamily="18" charset="0"/>
                        <a:ea typeface="Cambria Math" panose="02040503050406030204" pitchFamily="18" charset="0"/>
                      </a:rPr>
                      <m:t>𝜷</m:t>
                    </m:r>
                  </m:oMath>
                </a14:m>
                <a:r>
                  <a:rPr lang="en-US" sz="2200" dirty="0"/>
                  <a:t> is a (</a:t>
                </a:r>
                <a14:m>
                  <m:oMath xmlns:m="http://schemas.openxmlformats.org/officeDocument/2006/math">
                    <m:r>
                      <a:rPr lang="en-US" sz="2200" i="1" dirty="0" smtClean="0">
                        <a:latin typeface="Cambria Math" panose="02040503050406030204" pitchFamily="18" charset="0"/>
                      </a:rPr>
                      <m:t>𝑝</m:t>
                    </m:r>
                    <m:r>
                      <a:rPr lang="en-US"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1</m:t>
                    </m:r>
                  </m:oMath>
                </a14:m>
                <a:r>
                  <a:rPr lang="en-US" sz="2200" dirty="0"/>
                  <a:t>) vector of parameters,</a:t>
                </a:r>
              </a:p>
              <a:p>
                <a14:m>
                  <m:oMath xmlns:m="http://schemas.openxmlformats.org/officeDocument/2006/math">
                    <m:r>
                      <a:rPr lang="en-US" sz="2200" b="1" i="1">
                        <a:latin typeface="Cambria Math" panose="02040503050406030204" pitchFamily="18" charset="0"/>
                        <a:ea typeface="Cambria Math" panose="02040503050406030204" pitchFamily="18" charset="0"/>
                      </a:rPr>
                      <m:t>𝜺</m:t>
                    </m:r>
                  </m:oMath>
                </a14:m>
                <a:r>
                  <a:rPr lang="en-US" sz="2200" dirty="0"/>
                  <a:t> is an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1</m:t>
                    </m:r>
                  </m:oMath>
                </a14:m>
                <a:r>
                  <a:rPr lang="en-US" sz="2200" dirty="0"/>
                  <a:t>) vector of errors.</a:t>
                </a:r>
              </a:p>
              <a:p>
                <a:pPr>
                  <a:lnSpc>
                    <a:spcPts val="1600"/>
                  </a:lnSpc>
                </a:pPr>
                <a:endParaRPr lang="en-US" sz="2200" dirty="0"/>
              </a:p>
              <a:p>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2</m:t>
                                  </m:r>
                                </m:sub>
                              </m:sSub>
                            </m:e>
                          </m:mr>
                          <m:mr>
                            <m:e>
                              <m:m>
                                <m:mPr>
                                  <m:mcs>
                                    <m:mc>
                                      <m:mcPr>
                                        <m:count m:val="1"/>
                                        <m:mcJc m:val="center"/>
                                      </m:mcPr>
                                    </m:mc>
                                  </m:mcs>
                                  <m:ctrlPr>
                                    <a:rPr lang="en-US" sz="2200" i="1">
                                      <a:latin typeface="Cambria Math" panose="02040503050406030204" pitchFamily="18" charset="0"/>
                                    </a:rPr>
                                  </m:ctrlPr>
                                </m:mPr>
                                <m:m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3</m:t>
                                        </m:r>
                                      </m:sub>
                                    </m:sSub>
                                  </m:e>
                                </m:mr>
                                <m:mr>
                                  <m:e>
                                    <m: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𝑛</m:t>
                                        </m:r>
                                      </m:sub>
                                    </m:sSub>
                                  </m:e>
                                </m:mr>
                              </m:m>
                            </m:e>
                          </m:mr>
                        </m:m>
                      </m:e>
                    </m:d>
                  </m:oMath>
                </a14:m>
                <a:r>
                  <a:rPr lang="en-US" sz="2200" dirty="0"/>
                  <a:t> </a:t>
                </a:r>
                <a14:m>
                  <m:oMath xmlns:m="http://schemas.openxmlformats.org/officeDocument/2006/math">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m>
                          <m:mPr>
                            <m:mcs>
                              <m:mc>
                                <m:mcPr>
                                  <m:count m:val="3"/>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sub>
                              </m:sSub>
                            </m:e>
                            <m:e>
                              <m:m>
                                <m:mPr>
                                  <m:mcs>
                                    <m:mc>
                                      <m:mcPr>
                                        <m:count m:val="2"/>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r>
                                          <a:rPr lang="en-US" sz="2200" b="0" i="1" smtClean="0">
                                            <a:latin typeface="Cambria Math" panose="02040503050406030204" pitchFamily="18" charset="0"/>
                                          </a:rPr>
                                          <m:t>𝑝</m:t>
                                        </m:r>
                                        <m:r>
                                          <a:rPr lang="en-US" sz="2200" b="0" i="1" smtClean="0">
                                            <a:latin typeface="Cambria Math" panose="02040503050406030204" pitchFamily="18" charset="0"/>
                                          </a:rPr>
                                          <m:t>−1</m:t>
                                        </m:r>
                                      </m:sub>
                                    </m:sSub>
                                  </m:e>
                                </m:mr>
                              </m:m>
                            </m:e>
                          </m:mr>
                          <m:mr>
                            <m:e>
                              <m:r>
                                <a:rPr lang="en-US" sz="2200" b="0" i="1" smtClean="0">
                                  <a:latin typeface="Cambria Math" panose="02040503050406030204" pitchFamily="18" charset="0"/>
                                </a:rPr>
                                <m:t>1</m:t>
                              </m:r>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21</m:t>
                                  </m:r>
                                </m:sub>
                              </m:sSub>
                            </m:e>
                            <m:e>
                              <m:m>
                                <m:mPr>
                                  <m:mcs>
                                    <m:mc>
                                      <m:mcPr>
                                        <m:count m:val="2"/>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−1</m:t>
                                        </m:r>
                                      </m:sub>
                                    </m:sSub>
                                  </m:e>
                                </m:mr>
                              </m:m>
                            </m:e>
                          </m:mr>
                          <m:mr>
                            <m:e>
                              <m:m>
                                <m:mPr>
                                  <m:mcs>
                                    <m:mc>
                                      <m:mcPr>
                                        <m:count m:val="1"/>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mr>
                                <m:mr>
                                  <m:e>
                                    <m:r>
                                      <a:rPr lang="en-US" sz="2200" i="1" smtClean="0">
                                        <a:latin typeface="Cambria Math" panose="02040503050406030204" pitchFamily="18" charset="0"/>
                                      </a:rPr>
                                      <m:t>⋮</m:t>
                                    </m:r>
                                  </m:e>
                                </m:mr>
                                <m:mr>
                                  <m:e>
                                    <m:r>
                                      <a:rPr lang="en-US" sz="2200" b="0" i="1" smtClean="0">
                                        <a:latin typeface="Cambria Math" panose="02040503050406030204" pitchFamily="18" charset="0"/>
                                      </a:rPr>
                                      <m:t>1</m:t>
                                    </m:r>
                                  </m:e>
                                </m:mr>
                              </m:m>
                            </m:e>
                            <m:e>
                              <m:m>
                                <m:mPr>
                                  <m:mcs>
                                    <m:mc>
                                      <m:mcPr>
                                        <m:count m:val="1"/>
                                        <m:mcJc m:val="center"/>
                                      </m:mcPr>
                                    </m:mc>
                                  </m:mcs>
                                  <m:ctrlPr>
                                    <a:rPr lang="en-US"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31</m:t>
                                        </m:r>
                                      </m:sub>
                                    </m:sSub>
                                  </m:e>
                                </m:mr>
                                <m:mr>
                                  <m:e>
                                    <m:r>
                                      <a:rPr lang="en-US" sz="2200" i="1" smtClean="0">
                                        <a:latin typeface="Cambria Math" panose="02040503050406030204" pitchFamily="18" charset="0"/>
                                      </a:rPr>
                                      <m:t>⋮</m:t>
                                    </m:r>
                                  </m:e>
                                </m:mr>
                                <m:m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e>
                                </m:mr>
                              </m:m>
                            </m:e>
                            <m:e>
                              <m:m>
                                <m:mPr>
                                  <m:mcs>
                                    <m:mc>
                                      <m:mcPr>
                                        <m:count m:val="1"/>
                                        <m:mcJc m:val="center"/>
                                      </m:mcPr>
                                    </m:mc>
                                  </m:mcs>
                                  <m:ctrlPr>
                                    <a:rPr lang="en-US" sz="2200" i="1" smtClean="0">
                                      <a:latin typeface="Cambria Math" panose="02040503050406030204" pitchFamily="18" charset="0"/>
                                    </a:rPr>
                                  </m:ctrlPr>
                                </m:mPr>
                                <m:mr>
                                  <m:e>
                                    <m:m>
                                      <m:mPr>
                                        <m:mcs>
                                          <m:mc>
                                            <m:mcPr>
                                              <m:count m:val="2"/>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3</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−1</m:t>
                                              </m:r>
                                            </m:sub>
                                          </m:sSub>
                                        </m:e>
                                      </m:mr>
                                    </m:m>
                                  </m:e>
                                </m:mr>
                                <m:mr>
                                  <m:e>
                                    <m:m>
                                      <m:mPr>
                                        <m:mcs>
                                          <m:mc>
                                            <m:mcPr>
                                              <m:count m:val="2"/>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e>
                                          <m:r>
                                            <a:rPr lang="en-US" sz="2200" i="1" smtClean="0">
                                              <a:latin typeface="Cambria Math" panose="02040503050406030204" pitchFamily="18" charset="0"/>
                                            </a:rPr>
                                            <m:t>⋮</m:t>
                                          </m:r>
                                        </m:e>
                                      </m:mr>
                                    </m:m>
                                  </m:e>
                                </m:mr>
                                <m:mr>
                                  <m:e>
                                    <m:m>
                                      <m:mPr>
                                        <m:mcs>
                                          <m:mc>
                                            <m:mcPr>
                                              <m:count m:val="2"/>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−1</m:t>
                                              </m:r>
                                            </m:sub>
                                          </m:sSub>
                                        </m:e>
                                      </m:mr>
                                    </m:m>
                                  </m:e>
                                </m:mr>
                              </m:m>
                            </m:e>
                          </m:mr>
                        </m:m>
                      </m:e>
                    </m:d>
                  </m:oMath>
                </a14:m>
                <a:r>
                  <a:rPr lang="en-US" sz="2200" dirty="0"/>
                  <a:t> </a:t>
                </a:r>
                <a14:m>
                  <m:oMath xmlns:m="http://schemas.openxmlformats.org/officeDocument/2006/math">
                    <m:d>
                      <m:dPr>
                        <m:begChr m:val="["/>
                        <m:endChr m:val="]"/>
                        <m:ctrlPr>
                          <a:rPr lang="en-US" sz="2200" i="1">
                            <a:latin typeface="Cambria Math" panose="02040503050406030204" pitchFamily="18" charset="0"/>
                            <a:ea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0</m:t>
                                  </m:r>
                                </m:sub>
                              </m:sSub>
                            </m:e>
                          </m:mr>
                          <m:mr>
                            <m:e>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e>
                          </m:mr>
                          <m:mr>
                            <m:e>
                              <m:m>
                                <m:mPr>
                                  <m:mcs>
                                    <m:mc>
                                      <m:mcPr>
                                        <m:count m:val="1"/>
                                        <m:mcJc m:val="center"/>
                                      </m:mcPr>
                                    </m:mc>
                                  </m:mcs>
                                  <m:ctrlPr>
                                    <a:rPr lang="en-US" sz="2200" i="1" smtClean="0">
                                      <a:latin typeface="Cambria Math" panose="02040503050406030204" pitchFamily="18" charset="0"/>
                                    </a:rPr>
                                  </m:ctrlPr>
                                </m:mPr>
                                <m:mr>
                                  <m:e>
                                    <m:r>
                                      <m:rPr>
                                        <m:brk m:alnAt="7"/>
                                      </m:rPr>
                                      <a:rPr lang="en-US" sz="2200" i="1" smtClean="0">
                                        <a:latin typeface="Cambria Math" panose="02040503050406030204" pitchFamily="18" charset="0"/>
                                      </a:rPr>
                                      <m:t>⋮</m:t>
                                    </m:r>
                                  </m:e>
                                </m:mr>
                                <m:mr>
                                  <m:e>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𝑝</m:t>
                                        </m:r>
                                        <m:r>
                                          <a:rPr lang="en-US" sz="2200" b="0" i="1" smtClean="0">
                                            <a:latin typeface="Cambria Math" panose="02040503050406030204" pitchFamily="18" charset="0"/>
                                          </a:rPr>
                                          <m:t>−1</m:t>
                                        </m:r>
                                      </m:sub>
                                    </m:sSub>
                                  </m:e>
                                </m:mr>
                              </m:m>
                            </m:e>
                          </m:mr>
                        </m:m>
                      </m:e>
                    </m:d>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2</m:t>
                                  </m:r>
                                </m:sub>
                              </m:sSub>
                            </m:e>
                          </m:mr>
                          <m:mr>
                            <m:e>
                              <m:m>
                                <m:mPr>
                                  <m:mcs>
                                    <m:mc>
                                      <m:mcPr>
                                        <m:count m:val="1"/>
                                        <m:mcJc m:val="center"/>
                                      </m:mcPr>
                                    </m:mc>
                                  </m:mcs>
                                  <m:ctrlPr>
                                    <a:rPr lang="en-US" sz="2200" i="1">
                                      <a:latin typeface="Cambria Math" panose="02040503050406030204" pitchFamily="18" charset="0"/>
                                    </a:rPr>
                                  </m:ctrlPr>
                                </m:mP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3</m:t>
                                        </m:r>
                                      </m:sub>
                                    </m:sSub>
                                  </m:e>
                                </m:mr>
                                <m:mr>
                                  <m:e>
                                    <m: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𝑛</m:t>
                                        </m:r>
                                      </m:sub>
                                    </m:sSub>
                                  </m:e>
                                </m:mr>
                              </m:m>
                            </m:e>
                          </m:mr>
                        </m:m>
                      </m:e>
                    </m:d>
                  </m:oMath>
                </a14:m>
                <a:endParaRPr lang="en-US" sz="2200" dirty="0"/>
              </a:p>
            </p:txBody>
          </p:sp>
        </mc:Choice>
        <mc:Fallback xmlns="">
          <p:sp>
            <p:nvSpPr>
              <p:cNvPr id="5" name="TextBox 4">
                <a:extLst>
                  <a:ext uri="{FF2B5EF4-FFF2-40B4-BE49-F238E27FC236}">
                    <a16:creationId xmlns:a16="http://schemas.microsoft.com/office/drawing/2014/main" id="{3BD90E68-E14F-4FE0-A15E-B71BEA128E96}"/>
                  </a:ext>
                </a:extLst>
              </p:cNvPr>
              <p:cNvSpPr txBox="1">
                <a:spLocks noRot="1" noChangeAspect="1" noMove="1" noResize="1" noEditPoints="1" noAdjustHandles="1" noChangeArrowheads="1" noChangeShapeType="1" noTextEdit="1"/>
              </p:cNvSpPr>
              <p:nvPr/>
            </p:nvSpPr>
            <p:spPr>
              <a:xfrm>
                <a:off x="838199" y="3324032"/>
                <a:ext cx="6897129" cy="3273268"/>
              </a:xfrm>
              <a:prstGeom prst="rect">
                <a:avLst/>
              </a:prstGeom>
              <a:blipFill>
                <a:blip r:embed="rId5"/>
                <a:stretch>
                  <a:fillRect l="-530" t="-111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AB9F4A8-4B44-4C6E-8F96-F3CAF39A8A14}"/>
              </a:ext>
            </a:extLst>
          </p:cNvPr>
          <p:cNvSpPr txBox="1"/>
          <p:nvPr/>
        </p:nvSpPr>
        <p:spPr>
          <a:xfrm>
            <a:off x="7952509" y="3498793"/>
            <a:ext cx="3749161" cy="1615827"/>
          </a:xfrm>
          <a:prstGeom prst="rect">
            <a:avLst/>
          </a:prstGeom>
          <a:solidFill>
            <a:srgbClr val="99CCFF"/>
          </a:solidFill>
        </p:spPr>
        <p:txBody>
          <a:bodyPr wrap="square" rtlCol="0">
            <a:spAutoFit/>
          </a:bodyPr>
          <a:lstStyle/>
          <a:p>
            <a:pPr>
              <a:lnSpc>
                <a:spcPct val="150000"/>
              </a:lnSpc>
            </a:pPr>
            <a:r>
              <a:rPr lang="en-US" sz="2200" dirty="0">
                <a:solidFill>
                  <a:srgbClr val="FF0000"/>
                </a:solidFill>
              </a:rPr>
              <a:t>Note:</a:t>
            </a:r>
          </a:p>
          <a:p>
            <a:r>
              <a:rPr lang="en-US" sz="2200" dirty="0"/>
              <a:t>Normality assumption is not required for parameter point estimation. </a:t>
            </a:r>
          </a:p>
        </p:txBody>
      </p:sp>
    </p:spTree>
    <p:extLst>
      <p:ext uri="{BB962C8B-B14F-4D97-AF65-F5344CB8AC3E}">
        <p14:creationId xmlns:p14="http://schemas.microsoft.com/office/powerpoint/2010/main" val="2634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9"/>
            <a:ext cx="5589046" cy="44787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Gradient Descent</a:t>
            </a:r>
          </a:p>
          <a:p>
            <a:pPr marL="0" indent="0">
              <a:lnSpc>
                <a:spcPct val="150000"/>
              </a:lnSpc>
              <a:buNone/>
            </a:pPr>
            <a:r>
              <a:rPr lang="en-US" sz="3600" dirty="0"/>
              <a:t>● Learning Rate</a:t>
            </a:r>
          </a:p>
          <a:p>
            <a:pPr marL="0" indent="0">
              <a:lnSpc>
                <a:spcPct val="150000"/>
              </a:lnSpc>
              <a:buNone/>
            </a:pPr>
            <a:r>
              <a:rPr lang="en-US" sz="3600" dirty="0"/>
              <a:t>● Example</a:t>
            </a:r>
          </a:p>
          <a:p>
            <a:pPr marL="0" indent="0">
              <a:lnSpc>
                <a:spcPct val="150000"/>
              </a:lnSpc>
              <a:buNone/>
            </a:pPr>
            <a:r>
              <a:rPr lang="en-US" sz="3600" dirty="0"/>
              <a:t>● MLR</a:t>
            </a:r>
          </a:p>
          <a:p>
            <a:pPr marL="0" indent="0">
              <a:lnSpc>
                <a:spcPct val="150000"/>
              </a:lnSpc>
              <a:buNone/>
            </a:pPr>
            <a:r>
              <a:rPr lang="en-US" sz="3600" dirty="0"/>
              <a:t>● Examples</a:t>
            </a:r>
          </a:p>
        </p:txBody>
      </p:sp>
      <p:pic>
        <p:nvPicPr>
          <p:cNvPr id="5" name="Picture 4">
            <a:extLst>
              <a:ext uri="{FF2B5EF4-FFF2-40B4-BE49-F238E27FC236}">
                <a16:creationId xmlns:a16="http://schemas.microsoft.com/office/drawing/2014/main" id="{2AA99756-300D-4FBC-9D90-0FDE02C0E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5779599" cy="3131820"/>
          </a:xfrm>
          <a:prstGeom prst="rect">
            <a:avLst/>
          </a:prstGeom>
        </p:spPr>
      </p:pic>
    </p:spTree>
    <p:extLst>
      <p:ext uri="{BB962C8B-B14F-4D97-AF65-F5344CB8AC3E}">
        <p14:creationId xmlns:p14="http://schemas.microsoft.com/office/powerpoint/2010/main" val="389308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Gradient Descent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438746"/>
                <a:ext cx="6724135" cy="2488695"/>
              </a:xfrm>
              <a:prstGeom prst="rect">
                <a:avLst/>
              </a:prstGeom>
              <a:noFill/>
            </p:spPr>
            <p:txBody>
              <a:bodyPr wrap="square" rtlCol="0">
                <a:spAutoFit/>
              </a:bodyPr>
              <a:lstStyle/>
              <a:p>
                <a:r>
                  <a:rPr lang="en-US" sz="2200" dirty="0"/>
                  <a:t>Imagine we have a high-dimensional cloud of data points represented by matrix </a:t>
                </a:r>
                <a14:m>
                  <m:oMath xmlns:m="http://schemas.openxmlformats.org/officeDocument/2006/math">
                    <m:r>
                      <a:rPr lang="en-US" sz="2200">
                        <a:latin typeface="Cambria Math" panose="02040503050406030204" pitchFamily="18" charset="0"/>
                      </a:rPr>
                      <m:t>𝑿</m:t>
                    </m:r>
                  </m:oMath>
                </a14:m>
                <a:r>
                  <a:rPr lang="en-US" sz="2200" dirty="0"/>
                  <a:t>. Storing a dense </a:t>
                </a:r>
                <a14:m>
                  <m:oMath xmlns:m="http://schemas.openxmlformats.org/officeDocument/2006/math">
                    <m:sSup>
                      <m:sSupPr>
                        <m:ctrlPr>
                          <a:rPr lang="en-US" sz="2200" i="1">
                            <a:latin typeface="Cambria Math" panose="02040503050406030204" pitchFamily="18" charset="0"/>
                          </a:rPr>
                        </m:ctrlPr>
                      </m:sSupPr>
                      <m:e>
                        <m:r>
                          <a:rPr lang="en-US" sz="2200">
                            <a:latin typeface="Cambria Math" panose="02040503050406030204" pitchFamily="18" charset="0"/>
                          </a:rPr>
                          <m:t>𝑿</m:t>
                        </m:r>
                      </m:e>
                      <m:sup>
                        <m:r>
                          <a:rPr lang="en-US" sz="2200">
                            <a:latin typeface="Cambria Math" panose="02040503050406030204" pitchFamily="18" charset="0"/>
                          </a:rPr>
                          <m:t>′</m:t>
                        </m:r>
                      </m:sup>
                    </m:sSup>
                    <m:r>
                      <a:rPr lang="en-US" sz="2200">
                        <a:latin typeface="Cambria Math" panose="02040503050406030204" pitchFamily="18" charset="0"/>
                      </a:rPr>
                      <m:t>𝑿</m:t>
                    </m:r>
                  </m:oMath>
                </a14:m>
                <a:r>
                  <a:rPr lang="en-US" sz="2200" dirty="0"/>
                  <a:t> matrix would require HUGE floating point numbers. Computing its inverse is SUPER Time consuming. Fortunately, we have an iterative method to estimate the regression parameters without computing </a:t>
                </a:r>
                <a14:m>
                  <m:oMath xmlns:m="http://schemas.openxmlformats.org/officeDocument/2006/math">
                    <m:r>
                      <m:rPr>
                        <m:sty m:val="p"/>
                      </m:rPr>
                      <a:rPr lang="en-US" sz="2200" b="0" i="0" smtClean="0">
                        <a:latin typeface="Cambria Math" panose="02040503050406030204" pitchFamily="18" charset="0"/>
                      </a:rPr>
                      <m:t>inv</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a:latin typeface="Cambria Math" panose="02040503050406030204" pitchFamily="18" charset="0"/>
                              </a:rPr>
                              <m:t>𝑿</m:t>
                            </m:r>
                          </m:e>
                          <m:sup>
                            <m:r>
                              <a:rPr lang="en-US" sz="2200">
                                <a:latin typeface="Cambria Math" panose="02040503050406030204" pitchFamily="18" charset="0"/>
                              </a:rPr>
                              <m:t>′</m:t>
                            </m:r>
                          </m:sup>
                        </m:sSup>
                        <m:r>
                          <a:rPr lang="en-US" sz="2200">
                            <a:latin typeface="Cambria Math" panose="02040503050406030204" pitchFamily="18" charset="0"/>
                          </a:rPr>
                          <m:t>𝑿</m:t>
                        </m:r>
                      </m:e>
                    </m:d>
                  </m:oMath>
                </a14:m>
                <a:r>
                  <a:rPr lang="en-US" sz="2200" dirty="0"/>
                  <a:t>, which is the gradient descent method.</a:t>
                </a:r>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438746"/>
                <a:ext cx="6724135" cy="2488695"/>
              </a:xfrm>
              <a:prstGeom prst="rect">
                <a:avLst/>
              </a:prstGeom>
              <a:blipFill>
                <a:blip r:embed="rId3"/>
                <a:stretch>
                  <a:fillRect l="-1179" t="-1716" r="-544" b="-31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FF191A2-FF4F-4428-80E9-12AF713D3B23}"/>
                  </a:ext>
                </a:extLst>
              </p:cNvPr>
              <p:cNvSpPr txBox="1"/>
              <p:nvPr/>
            </p:nvSpPr>
            <p:spPr>
              <a:xfrm>
                <a:off x="7562336" y="348862"/>
                <a:ext cx="4239348" cy="6013185"/>
              </a:xfrm>
              <a:prstGeom prst="rect">
                <a:avLst/>
              </a:prstGeom>
              <a:solidFill>
                <a:srgbClr val="CCCCFF"/>
              </a:solidFill>
            </p:spPr>
            <p:txBody>
              <a:bodyPr wrap="square" rtlCol="0">
                <a:spAutoFit/>
              </a:bodyPr>
              <a:lstStyle/>
              <a:p>
                <a:pPr>
                  <a:lnSpc>
                    <a:spcPct val="150000"/>
                  </a:lnSpc>
                </a:pPr>
                <a:r>
                  <a:rPr lang="en-US" sz="2200" dirty="0">
                    <a:solidFill>
                      <a:srgbClr val="FF0000"/>
                    </a:solidFill>
                  </a:rPr>
                  <a:t>Assumptions:</a:t>
                </a:r>
              </a:p>
              <a:p>
                <a:pPr>
                  <a:lnSpc>
                    <a:spcPct val="150000"/>
                  </a:lnSpc>
                </a:pPr>
                <a:r>
                  <a:rPr lang="en-US" sz="2200" dirty="0"/>
                  <a:t>● Multiple linear regression model</a:t>
                </a:r>
              </a:p>
              <a:p>
                <a:pPr>
                  <a:lnSpc>
                    <a:spcPct val="150000"/>
                  </a:lnSpc>
                </a:pPr>
                <a14:m>
                  <m:oMathPara xmlns:m="http://schemas.openxmlformats.org/officeDocument/2006/math">
                    <m:oMathParaPr>
                      <m:jc m:val="centerGroup"/>
                    </m:oMathParaPr>
                    <m:oMath xmlns:m="http://schemas.openxmlformats.org/officeDocument/2006/math">
                      <m:r>
                        <a:rPr lang="en-US" sz="2200" b="1" i="1">
                          <a:latin typeface="Cambria Math" panose="02040503050406030204" pitchFamily="18" charset="0"/>
                        </a:rPr>
                        <m:t>𝒀</m:t>
                      </m:r>
                      <m:r>
                        <a:rPr lang="en-US" sz="2200">
                          <a:latin typeface="Cambria Math" panose="02040503050406030204" pitchFamily="18" charset="0"/>
                        </a:rPr>
                        <m:t>=</m:t>
                      </m:r>
                      <m:r>
                        <a:rPr lang="en-US" sz="2200" b="1" i="1">
                          <a:latin typeface="Cambria Math" panose="02040503050406030204" pitchFamily="18" charset="0"/>
                        </a:rPr>
                        <m:t>𝑿</m:t>
                      </m:r>
                      <m:r>
                        <a:rPr lang="en-US" sz="2200" b="1" i="1">
                          <a:latin typeface="Cambria Math" panose="02040503050406030204" pitchFamily="18" charset="0"/>
                        </a:rPr>
                        <m:t>𝜷</m:t>
                      </m:r>
                      <m:r>
                        <a:rPr lang="en-US" sz="2200">
                          <a:latin typeface="Cambria Math" panose="02040503050406030204" pitchFamily="18" charset="0"/>
                        </a:rPr>
                        <m:t>+</m:t>
                      </m:r>
                      <m:r>
                        <a:rPr lang="en-US" sz="2200" b="1" i="1">
                          <a:latin typeface="Cambria Math" panose="02040503050406030204" pitchFamily="18" charset="0"/>
                        </a:rPr>
                        <m:t>𝜺</m:t>
                      </m:r>
                    </m:oMath>
                  </m:oMathPara>
                </a14:m>
                <a:endParaRPr lang="en-US" sz="2200" dirty="0"/>
              </a:p>
              <a:p>
                <a:pPr>
                  <a:lnSpc>
                    <a:spcPct val="150000"/>
                  </a:lnSpc>
                </a:pPr>
                <a:r>
                  <a:rPr lang="en-US" sz="2200" dirty="0"/>
                  <a:t>● Parameter estimates are</a:t>
                </a:r>
              </a:p>
              <a:p>
                <a:pPr>
                  <a:lnSpc>
                    <a:spcPct val="150000"/>
                  </a:lnSpc>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𝒃</m:t>
                      </m:r>
                      <m:r>
                        <a:rPr lang="en-US" sz="2200" b="1" i="1" smtClean="0">
                          <a:latin typeface="Cambria Math" panose="02040503050406030204" pitchFamily="18" charset="0"/>
                        </a:rPr>
                        <m:t>=</m:t>
                      </m:r>
                      <m:r>
                        <a:rPr lang="en-US" sz="2200" b="1" i="1">
                          <a:latin typeface="Cambria Math" panose="02040503050406030204" pitchFamily="18" charset="0"/>
                        </a:rPr>
                        <m:t>𝑿</m:t>
                      </m:r>
                      <m:sSup>
                        <m:sSupPr>
                          <m:ctrlPr>
                            <a:rPr lang="en-US" sz="2200" b="1" i="1" smtClean="0">
                              <a:latin typeface="Cambria Math" panose="02040503050406030204" pitchFamily="18" charset="0"/>
                            </a:rPr>
                          </m:ctrlPr>
                        </m:sSupPr>
                        <m:e>
                          <m:d>
                            <m:dPr>
                              <m:ctrlPr>
                                <a:rPr lang="en-US" sz="2200" b="1" i="1" smtClean="0">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b="1" i="1" smtClean="0">
                              <a:latin typeface="Cambria Math" panose="02040503050406030204" pitchFamily="18" charset="0"/>
                            </a:rPr>
                            <m:t>−</m:t>
                          </m:r>
                          <m:r>
                            <a:rPr lang="en-US" sz="2200" b="1" i="1" smtClean="0">
                              <a:latin typeface="Cambria Math" panose="02040503050406030204" pitchFamily="18" charset="0"/>
                            </a:rPr>
                            <m:t>𝟏</m:t>
                          </m:r>
                        </m:sup>
                      </m:sSup>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𝑿</m:t>
                          </m:r>
                        </m:e>
                        <m:sup>
                          <m:r>
                            <a:rPr lang="en-US" sz="2200" b="1" i="1" smtClean="0">
                              <a:latin typeface="Cambria Math" panose="02040503050406030204" pitchFamily="18" charset="0"/>
                            </a:rPr>
                            <m:t>′</m:t>
                          </m:r>
                        </m:sup>
                      </m:sSup>
                    </m:oMath>
                  </m:oMathPara>
                </a14:m>
                <a:endParaRPr lang="en-US" sz="2200" dirty="0"/>
              </a:p>
              <a:p>
                <a:pPr>
                  <a:lnSpc>
                    <a:spcPct val="150000"/>
                  </a:lnSpc>
                </a:pPr>
                <a:r>
                  <a:rPr lang="en-US" sz="2200" dirty="0"/>
                  <a:t>● To minimize the cost function, set initial values </a:t>
                </a:r>
                <a14:m>
                  <m:oMath xmlns:m="http://schemas.openxmlformats.org/officeDocument/2006/math">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𝑏</m:t>
                            </m:r>
                          </m:e>
                          <m:sub>
                            <m:r>
                              <a:rPr lang="en-US" sz="2000" i="1">
                                <a:latin typeface="Cambria Math" panose="02040503050406030204" pitchFamily="18" charset="0"/>
                              </a:rPr>
                              <m:t>0</m:t>
                            </m:r>
                          </m:sub>
                          <m:sup>
                            <m:r>
                              <a:rPr lang="en-US" sz="2000" i="1">
                                <a:latin typeface="Cambria Math" panose="02040503050406030204" pitchFamily="18" charset="0"/>
                              </a:rPr>
                              <m:t>0</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𝑏</m:t>
                            </m:r>
                          </m:e>
                          <m:sub>
                            <m:r>
                              <a:rPr lang="en-US" sz="2000" i="1">
                                <a:latin typeface="Cambria Math" panose="02040503050406030204" pitchFamily="18" charset="0"/>
                              </a:rPr>
                              <m:t>1</m:t>
                            </m:r>
                          </m:sub>
                          <m:sup>
                            <m:r>
                              <a:rPr lang="en-US" sz="2000" i="1">
                                <a:latin typeface="Cambria Math" panose="02040503050406030204" pitchFamily="18" charset="0"/>
                              </a:rPr>
                              <m:t>0</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𝑏</m:t>
                            </m:r>
                          </m:e>
                          <m:sub>
                            <m:r>
                              <a:rPr lang="en-US" sz="2000" i="1">
                                <a:latin typeface="Cambria Math" panose="02040503050406030204" pitchFamily="18" charset="0"/>
                              </a:rPr>
                              <m:t>𝑝</m:t>
                            </m:r>
                            <m:r>
                              <a:rPr lang="en-US" sz="2000" i="1">
                                <a:latin typeface="Cambria Math" panose="02040503050406030204" pitchFamily="18" charset="0"/>
                              </a:rPr>
                              <m:t>−1</m:t>
                            </m:r>
                          </m:sub>
                          <m:sup>
                            <m:r>
                              <a:rPr lang="en-US" sz="2000" i="1">
                                <a:latin typeface="Cambria Math" panose="02040503050406030204" pitchFamily="18" charset="0"/>
                              </a:rPr>
                              <m:t>0</m:t>
                            </m:r>
                          </m:sup>
                        </m:sSubSup>
                      </m:e>
                    </m:d>
                  </m:oMath>
                </a14:m>
                <a:r>
                  <a:rPr lang="en-US" sz="2000" dirty="0"/>
                  <a:t> and update them recursively </a:t>
                </a:r>
              </a:p>
              <a:p>
                <a:pPr>
                  <a:lnSpc>
                    <a:spcPct val="150000"/>
                  </a:lnSpc>
                </a:pPr>
                <a:r>
                  <a:rPr lang="en-US" sz="2200" dirty="0"/>
                  <a:t>● </a:t>
                </a:r>
                <a14:m>
                  <m:oMath xmlns:m="http://schemas.openxmlformats.org/officeDocument/2006/math">
                    <m:r>
                      <a:rPr lang="en-US" sz="2200">
                        <a:latin typeface="Cambria Math" panose="02040503050406030204" pitchFamily="18" charset="0"/>
                      </a:rPr>
                      <m:t>𝛼</m:t>
                    </m:r>
                  </m:oMath>
                </a14:m>
                <a:r>
                  <a:rPr lang="en-US" sz="2200" dirty="0"/>
                  <a:t> is the learning rate</a:t>
                </a:r>
              </a:p>
              <a:p>
                <a:r>
                  <a:rPr lang="en-US" sz="2200" dirty="0"/>
                  <a:t>● Stopping criteria could be the number of steps or reaching predefined  improvement in the cost.</a:t>
                </a:r>
              </a:p>
            </p:txBody>
          </p:sp>
        </mc:Choice>
        <mc:Fallback xmlns="">
          <p:sp>
            <p:nvSpPr>
              <p:cNvPr id="9" name="TextBox 8">
                <a:extLst>
                  <a:ext uri="{FF2B5EF4-FFF2-40B4-BE49-F238E27FC236}">
                    <a16:creationId xmlns:a16="http://schemas.microsoft.com/office/drawing/2014/main" id="{CFF191A2-FF4F-4428-80E9-12AF713D3B23}"/>
                  </a:ext>
                </a:extLst>
              </p:cNvPr>
              <p:cNvSpPr txBox="1">
                <a:spLocks noRot="1" noChangeAspect="1" noMove="1" noResize="1" noEditPoints="1" noAdjustHandles="1" noChangeArrowheads="1" noChangeShapeType="1" noTextEdit="1"/>
              </p:cNvSpPr>
              <p:nvPr/>
            </p:nvSpPr>
            <p:spPr>
              <a:xfrm>
                <a:off x="7562336" y="348862"/>
                <a:ext cx="4239348" cy="6013185"/>
              </a:xfrm>
              <a:prstGeom prst="rect">
                <a:avLst/>
              </a:prstGeom>
              <a:blipFill>
                <a:blip r:embed="rId4"/>
                <a:stretch>
                  <a:fillRect l="-1871" r="-3022" b="-1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30F41E-5909-49D6-BB10-46580BA1460E}"/>
                  </a:ext>
                </a:extLst>
              </p:cNvPr>
              <p:cNvSpPr txBox="1"/>
              <p:nvPr/>
            </p:nvSpPr>
            <p:spPr>
              <a:xfrm>
                <a:off x="838201" y="3927441"/>
                <a:ext cx="6724134" cy="2805640"/>
              </a:xfrm>
              <a:prstGeom prst="rect">
                <a:avLst/>
              </a:prstGeom>
              <a:noFill/>
            </p:spPr>
            <p:txBody>
              <a:bodyPr wrap="square" rtlCol="0">
                <a:spAutoFit/>
              </a:bodyPr>
              <a:lstStyle/>
              <a:p>
                <a:r>
                  <a:rPr lang="en-US" sz="2200" dirty="0"/>
                  <a:t>To minimize the average cost</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𝐽</m:t>
                      </m:r>
                      <m:d>
                        <m:dPr>
                          <m:ctrlPr>
                            <a:rPr lang="en-US" sz="2200" i="1">
                              <a:latin typeface="Cambria Math" panose="02040503050406030204" pitchFamily="18" charset="0"/>
                            </a:rPr>
                          </m:ctrlPr>
                        </m:dPr>
                        <m:e>
                          <m:r>
                            <a:rPr lang="en-US" sz="2200" b="1" i="1">
                              <a:latin typeface="Cambria Math" panose="02040503050406030204" pitchFamily="18" charset="0"/>
                            </a:rPr>
                            <m:t>𝜷</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r>
                            <a:rPr lang="en-US" sz="2200" i="1">
                              <a:latin typeface="Cambria Math" panose="02040503050406030204" pitchFamily="18" charset="0"/>
                            </a:rPr>
                            <m:t>𝑛</m:t>
                          </m:r>
                        </m:den>
                      </m:f>
                      <m:nary>
                        <m:naryPr>
                          <m:chr m:val="∑"/>
                          <m:limLoc m:val="subSup"/>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p>
                                  <m:r>
                                    <a:rPr lang="en-US" sz="2200" i="1">
                                      <a:latin typeface="Cambria Math" panose="02040503050406030204" pitchFamily="18" charset="0"/>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p>
                                </m:e>
                              </m:d>
                            </m:e>
                            <m:sup>
                              <m:r>
                                <a:rPr lang="en-US" sz="2200" i="1">
                                  <a:latin typeface="Cambria Math" panose="02040503050406030204" pitchFamily="18" charset="0"/>
                                </a:rPr>
                                <m:t>2</m:t>
                              </m:r>
                            </m:sup>
                          </m:sSup>
                        </m:e>
                      </m:nary>
                    </m:oMath>
                  </m:oMathPara>
                </a14:m>
                <a:endParaRPr lang="en-US" sz="2200" dirty="0"/>
              </a:p>
              <a:p>
                <a:r>
                  <a:rPr lang="en-US" sz="2200" dirty="0"/>
                  <a:t>Gradient Descent starts by a vector of initial values for the parameters, </a:t>
                </a:r>
                <a14:m>
                  <m:oMath xmlns:m="http://schemas.openxmlformats.org/officeDocument/2006/math">
                    <m:sSup>
                      <m:sSupPr>
                        <m:ctrlPr>
                          <a:rPr lang="en-US" sz="2200" i="1" smtClean="0">
                            <a:latin typeface="Cambria Math" panose="02040503050406030204" pitchFamily="18" charset="0"/>
                          </a:rPr>
                        </m:ctrlPr>
                      </m:sSupPr>
                      <m:e>
                        <m:r>
                          <a:rPr lang="en-US" sz="2200" b="1" i="1" smtClean="0">
                            <a:latin typeface="Cambria Math" panose="02040503050406030204" pitchFamily="18" charset="0"/>
                          </a:rPr>
                          <m:t>𝒃</m:t>
                        </m:r>
                      </m:e>
                      <m:sup>
                        <m:r>
                          <a:rPr lang="en-US" sz="2200" b="0" i="1" smtClean="0">
                            <a:latin typeface="Cambria Math" panose="02040503050406030204" pitchFamily="18" charset="0"/>
                          </a:rPr>
                          <m:t>0</m:t>
                        </m:r>
                      </m:sup>
                    </m:sSup>
                  </m:oMath>
                </a14:m>
                <a:r>
                  <a:rPr lang="en-US" sz="2200" dirty="0"/>
                  <a:t>, then updates them using the following until some stopping criteria is met</a:t>
                </a:r>
              </a:p>
              <a:p>
                <a:pPr/>
                <a14:m>
                  <m:oMathPara xmlns:m="http://schemas.openxmlformats.org/officeDocument/2006/math">
                    <m:oMathParaPr>
                      <m:jc m:val="centerGroup"/>
                    </m:oMathParaPr>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𝑏</m:t>
                          </m:r>
                        </m:e>
                        <m:sub>
                          <m:r>
                            <a:rPr lang="en-US" sz="2200" i="1">
                              <a:latin typeface="Cambria Math" panose="02040503050406030204" pitchFamily="18" charset="0"/>
                            </a:rPr>
                            <m:t>𝑗</m:t>
                          </m:r>
                        </m:sub>
                        <m:sup>
                          <m:r>
                            <a:rPr lang="en-US" sz="2200" i="1">
                              <a:latin typeface="Cambria Math" panose="02040503050406030204" pitchFamily="18" charset="0"/>
                            </a:rPr>
                            <m:t>𝑘</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𝑏</m:t>
                          </m:r>
                        </m:e>
                        <m:sub>
                          <m:r>
                            <a:rPr lang="en-US" sz="2200" i="1">
                              <a:latin typeface="Cambria Math" panose="02040503050406030204" pitchFamily="18" charset="0"/>
                            </a:rPr>
                            <m:t>𝑗</m:t>
                          </m:r>
                        </m:sub>
                        <m:sup>
                          <m:r>
                            <a:rPr lang="en-US" sz="2200" i="1">
                              <a:latin typeface="Cambria Math" panose="02040503050406030204" pitchFamily="18" charset="0"/>
                            </a:rPr>
                            <m:t>𝑘</m:t>
                          </m:r>
                          <m:r>
                            <a:rPr lang="en-US" sz="2200" i="1">
                              <a:latin typeface="Cambria Math" panose="02040503050406030204" pitchFamily="18" charset="0"/>
                            </a:rPr>
                            <m:t>−1</m:t>
                          </m:r>
                        </m:sup>
                      </m:sSubSup>
                      <m:r>
                        <a:rPr lang="en-US" sz="2200" i="1">
                          <a:latin typeface="Cambria Math" panose="02040503050406030204" pitchFamily="18" charset="0"/>
                        </a:rPr>
                        <m:t>−</m:t>
                      </m:r>
                      <m:r>
                        <a:rPr lang="en-US" sz="2200" i="1">
                          <a:latin typeface="Cambria Math" panose="02040503050406030204" pitchFamily="18" charset="0"/>
                        </a:rPr>
                        <m:t>𝛼</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𝑛</m:t>
                          </m:r>
                        </m:den>
                      </m:f>
                      <m:nary>
                        <m:naryPr>
                          <m:chr m:val="∑"/>
                          <m:limLoc m:val="subSup"/>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p>
                              <m:r>
                                <a:rPr lang="en-US" sz="2200" i="1">
                                  <a:latin typeface="Cambria Math" panose="02040503050406030204" pitchFamily="18" charset="0"/>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p>
                            </m:e>
                          </m:d>
                          <m:sSubSup>
                            <m:sSubSupPr>
                              <m:ctrlPr>
                                <a:rPr lang="en-US"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𝑗</m:t>
                              </m:r>
                            </m:sub>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bSup>
                        </m:e>
                      </m:nary>
                    </m:oMath>
                  </m:oMathPara>
                </a14:m>
                <a:endParaRPr lang="en-US" sz="2200" dirty="0"/>
              </a:p>
            </p:txBody>
          </p:sp>
        </mc:Choice>
        <mc:Fallback xmlns="">
          <p:sp>
            <p:nvSpPr>
              <p:cNvPr id="7" name="TextBox 6">
                <a:extLst>
                  <a:ext uri="{FF2B5EF4-FFF2-40B4-BE49-F238E27FC236}">
                    <a16:creationId xmlns:a16="http://schemas.microsoft.com/office/drawing/2014/main" id="{2A30F41E-5909-49D6-BB10-46580BA1460E}"/>
                  </a:ext>
                </a:extLst>
              </p:cNvPr>
              <p:cNvSpPr txBox="1">
                <a:spLocks noRot="1" noChangeAspect="1" noMove="1" noResize="1" noEditPoints="1" noAdjustHandles="1" noChangeArrowheads="1" noChangeShapeType="1" noTextEdit="1"/>
              </p:cNvSpPr>
              <p:nvPr/>
            </p:nvSpPr>
            <p:spPr>
              <a:xfrm>
                <a:off x="838201" y="3927441"/>
                <a:ext cx="6724134" cy="2805640"/>
              </a:xfrm>
              <a:prstGeom prst="rect">
                <a:avLst/>
              </a:prstGeom>
              <a:blipFill>
                <a:blip r:embed="rId5"/>
                <a:stretch>
                  <a:fillRect l="-1179" t="-1302"/>
                </a:stretch>
              </a:blipFill>
            </p:spPr>
            <p:txBody>
              <a:bodyPr/>
              <a:lstStyle/>
              <a:p>
                <a:r>
                  <a:rPr lang="en-US">
                    <a:noFill/>
                  </a:rPr>
                  <a:t> </a:t>
                </a:r>
              </a:p>
            </p:txBody>
          </p:sp>
        </mc:Fallback>
      </mc:AlternateContent>
    </p:spTree>
    <p:extLst>
      <p:ext uri="{BB962C8B-B14F-4D97-AF65-F5344CB8AC3E}">
        <p14:creationId xmlns:p14="http://schemas.microsoft.com/office/powerpoint/2010/main" val="144058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Learning rate</a:t>
            </a: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1" y="1438746"/>
            <a:ext cx="5099136" cy="1446550"/>
          </a:xfrm>
          <a:prstGeom prst="rect">
            <a:avLst/>
          </a:prstGeom>
          <a:noFill/>
        </p:spPr>
        <p:txBody>
          <a:bodyPr wrap="square" rtlCol="0">
            <a:spAutoFit/>
          </a:bodyPr>
          <a:lstStyle/>
          <a:p>
            <a:r>
              <a:rPr lang="en-US" sz="2200" dirty="0"/>
              <a:t>The learning rate (</a:t>
            </a:r>
            <a:r>
              <a:rPr lang="el-GR" sz="2200" dirty="0"/>
              <a:t>α</a:t>
            </a:r>
            <a:r>
              <a:rPr lang="en-US" sz="2200" dirty="0"/>
              <a:t>) in gradient descent scales the magnitude of our weight updates in order to minimize the cost loss function.</a:t>
            </a:r>
          </a:p>
        </p:txBody>
      </p:sp>
      <p:sp>
        <p:nvSpPr>
          <p:cNvPr id="6" name="TextBox 5">
            <a:extLst>
              <a:ext uri="{FF2B5EF4-FFF2-40B4-BE49-F238E27FC236}">
                <a16:creationId xmlns:a16="http://schemas.microsoft.com/office/drawing/2014/main" id="{15A5FBA6-0889-4984-8F2C-27969279B9EA}"/>
              </a:ext>
            </a:extLst>
          </p:cNvPr>
          <p:cNvSpPr txBox="1"/>
          <p:nvPr/>
        </p:nvSpPr>
        <p:spPr>
          <a:xfrm>
            <a:off x="6254662" y="361528"/>
            <a:ext cx="5682642" cy="2462213"/>
          </a:xfrm>
          <a:prstGeom prst="rect">
            <a:avLst/>
          </a:prstGeom>
          <a:noFill/>
        </p:spPr>
        <p:txBody>
          <a:bodyPr wrap="square" rtlCol="0">
            <a:spAutoFit/>
          </a:bodyPr>
          <a:lstStyle/>
          <a:p>
            <a:r>
              <a:rPr lang="en-US" sz="2400" dirty="0"/>
              <a:t>If your learning rate is set too low, updating parameters will progress very slowly as you are making very tiny updates to the weights.</a:t>
            </a:r>
          </a:p>
          <a:p>
            <a:pPr>
              <a:lnSpc>
                <a:spcPts val="1200"/>
              </a:lnSpc>
            </a:pPr>
            <a:r>
              <a:rPr lang="en-US" sz="2400" dirty="0"/>
              <a:t> </a:t>
            </a:r>
          </a:p>
          <a:p>
            <a:r>
              <a:rPr lang="en-US" sz="2400" dirty="0"/>
              <a:t>However, if your learning rate is set too high, it can cause undesirable divergent behavior in your loss function.</a:t>
            </a:r>
            <a:endParaRPr lang="en-US" sz="2200" dirty="0"/>
          </a:p>
        </p:txBody>
      </p:sp>
      <p:pic>
        <p:nvPicPr>
          <p:cNvPr id="4" name="Picture 3">
            <a:extLst>
              <a:ext uri="{FF2B5EF4-FFF2-40B4-BE49-F238E27FC236}">
                <a16:creationId xmlns:a16="http://schemas.microsoft.com/office/drawing/2014/main" id="{104EBE32-3E7B-4586-8179-9E962EA00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310" y="3032292"/>
            <a:ext cx="9246637" cy="3586347"/>
          </a:xfrm>
          <a:prstGeom prst="rect">
            <a:avLst/>
          </a:prstGeom>
        </p:spPr>
      </p:pic>
    </p:spTree>
    <p:extLst>
      <p:ext uri="{BB962C8B-B14F-4D97-AF65-F5344CB8AC3E}">
        <p14:creationId xmlns:p14="http://schemas.microsoft.com/office/powerpoint/2010/main" val="1700988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Contour Plots</a:t>
            </a:r>
          </a:p>
        </p:txBody>
      </p:sp>
      <p:sp>
        <p:nvSpPr>
          <p:cNvPr id="16" name="TextBox 15">
            <a:extLst>
              <a:ext uri="{FF2B5EF4-FFF2-40B4-BE49-F238E27FC236}">
                <a16:creationId xmlns:a16="http://schemas.microsoft.com/office/drawing/2014/main" id="{B28EFD1B-39E1-4AF7-BB51-FE97D68029C3}"/>
              </a:ext>
            </a:extLst>
          </p:cNvPr>
          <p:cNvSpPr txBox="1"/>
          <p:nvPr/>
        </p:nvSpPr>
        <p:spPr>
          <a:xfrm>
            <a:off x="838201" y="1438746"/>
            <a:ext cx="5099136" cy="1107996"/>
          </a:xfrm>
          <a:prstGeom prst="rect">
            <a:avLst/>
          </a:prstGeom>
          <a:noFill/>
        </p:spPr>
        <p:txBody>
          <a:bodyPr wrap="square" rtlCol="0">
            <a:spAutoFit/>
          </a:bodyPr>
          <a:lstStyle/>
          <a:p>
            <a:r>
              <a:rPr lang="en-US" sz="2200" dirty="0"/>
              <a:t>Contour plots are used, to visualize the upgrade path in the parameters when we have more than two predictor. </a:t>
            </a:r>
          </a:p>
        </p:txBody>
      </p:sp>
      <p:pic>
        <p:nvPicPr>
          <p:cNvPr id="5" name="Picture 4">
            <a:extLst>
              <a:ext uri="{FF2B5EF4-FFF2-40B4-BE49-F238E27FC236}">
                <a16:creationId xmlns:a16="http://schemas.microsoft.com/office/drawing/2014/main" id="{FF7327B4-CB73-411D-8730-434E03C11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75" y="3981384"/>
            <a:ext cx="3572208" cy="2425826"/>
          </a:xfrm>
          <a:prstGeom prst="rect">
            <a:avLst/>
          </a:prstGeom>
        </p:spPr>
      </p:pic>
      <p:pic>
        <p:nvPicPr>
          <p:cNvPr id="8" name="Picture 7">
            <a:extLst>
              <a:ext uri="{FF2B5EF4-FFF2-40B4-BE49-F238E27FC236}">
                <a16:creationId xmlns:a16="http://schemas.microsoft.com/office/drawing/2014/main" id="{7B82626E-3895-4104-8C16-DFA85AC82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301" y="4037767"/>
            <a:ext cx="3728708" cy="2535522"/>
          </a:xfrm>
          <a:prstGeom prst="rect">
            <a:avLst/>
          </a:prstGeom>
        </p:spPr>
      </p:pic>
      <p:pic>
        <p:nvPicPr>
          <p:cNvPr id="10" name="Picture 9">
            <a:extLst>
              <a:ext uri="{FF2B5EF4-FFF2-40B4-BE49-F238E27FC236}">
                <a16:creationId xmlns:a16="http://schemas.microsoft.com/office/drawing/2014/main" id="{6F351ECD-3F64-45F8-A362-F25AE283B1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8147" y="4037767"/>
            <a:ext cx="3728708" cy="2535522"/>
          </a:xfrm>
          <a:prstGeom prst="rect">
            <a:avLst/>
          </a:prstGeom>
        </p:spPr>
      </p:pic>
      <p:sp>
        <p:nvSpPr>
          <p:cNvPr id="13" name="TextBox 12">
            <a:extLst>
              <a:ext uri="{FF2B5EF4-FFF2-40B4-BE49-F238E27FC236}">
                <a16:creationId xmlns:a16="http://schemas.microsoft.com/office/drawing/2014/main" id="{5848E983-45A4-4184-8970-4172D5D53F18}"/>
              </a:ext>
            </a:extLst>
          </p:cNvPr>
          <p:cNvSpPr txBox="1"/>
          <p:nvPr/>
        </p:nvSpPr>
        <p:spPr>
          <a:xfrm>
            <a:off x="6096000" y="334815"/>
            <a:ext cx="5723277" cy="3447098"/>
          </a:xfrm>
          <a:prstGeom prst="rect">
            <a:avLst/>
          </a:prstGeom>
          <a:solidFill>
            <a:srgbClr val="99CCFF"/>
          </a:solidFill>
        </p:spPr>
        <p:txBody>
          <a:bodyPr wrap="square" rtlCol="0">
            <a:spAutoFit/>
          </a:bodyPr>
          <a:lstStyle/>
          <a:p>
            <a:r>
              <a:rPr lang="en-US" sz="2200" dirty="0">
                <a:solidFill>
                  <a:srgbClr val="FF0000"/>
                </a:solidFill>
              </a:rPr>
              <a:t>Notes:</a:t>
            </a:r>
          </a:p>
          <a:p>
            <a:r>
              <a:rPr lang="en-US" sz="2200" dirty="0"/>
              <a:t>● Gradient Descent ensures converges, albeit to a local minimum.</a:t>
            </a:r>
          </a:p>
          <a:p>
            <a:pPr>
              <a:lnSpc>
                <a:spcPts val="800"/>
              </a:lnSpc>
            </a:pPr>
            <a:endParaRPr lang="en-US" sz="2200" dirty="0"/>
          </a:p>
          <a:p>
            <a:r>
              <a:rPr lang="en-US" sz="2200" dirty="0"/>
              <a:t>● Gradient descent makes a monotonic improvement at every iteration.</a:t>
            </a:r>
          </a:p>
          <a:p>
            <a:pPr>
              <a:lnSpc>
                <a:spcPts val="800"/>
              </a:lnSpc>
            </a:pPr>
            <a:endParaRPr lang="en-US" sz="2200" dirty="0"/>
          </a:p>
          <a:p>
            <a:r>
              <a:rPr lang="en-US" sz="2200" dirty="0"/>
              <a:t>● Introducing an iterative way to update the learning rate could help with convergence speed at the cost of complexity.</a:t>
            </a:r>
          </a:p>
          <a:p>
            <a:pPr>
              <a:lnSpc>
                <a:spcPts val="800"/>
              </a:lnSpc>
            </a:pPr>
            <a:endParaRPr lang="en-US" sz="2200" dirty="0"/>
          </a:p>
          <a:p>
            <a:r>
              <a:rPr lang="en-US" sz="2200" dirty="0"/>
              <a:t>● </a:t>
            </a:r>
            <a:r>
              <a:rPr lang="en-US" sz="2200" dirty="0">
                <a:solidFill>
                  <a:srgbClr val="FF0000"/>
                </a:solidFill>
              </a:rPr>
              <a:t>https://distill.pub/2017/momentum/</a:t>
            </a:r>
          </a:p>
        </p:txBody>
      </p:sp>
    </p:spTree>
    <p:extLst>
      <p:ext uri="{BB962C8B-B14F-4D97-AF65-F5344CB8AC3E}">
        <p14:creationId xmlns:p14="http://schemas.microsoft.com/office/powerpoint/2010/main" val="321419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Example – Profit Data</a:t>
            </a:r>
          </a:p>
        </p:txBody>
      </p:sp>
      <p:pic>
        <p:nvPicPr>
          <p:cNvPr id="6" name="Picture 5">
            <a:extLst>
              <a:ext uri="{FF2B5EF4-FFF2-40B4-BE49-F238E27FC236}">
                <a16:creationId xmlns:a16="http://schemas.microsoft.com/office/drawing/2014/main" id="{26B3BCA8-3A03-48AF-B7FC-6707098C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450" y="365125"/>
            <a:ext cx="5689896" cy="3163888"/>
          </a:xfrm>
          <a:prstGeom prst="rect">
            <a:avLst/>
          </a:prstGeom>
        </p:spPr>
      </p:pic>
      <p:sp>
        <p:nvSpPr>
          <p:cNvPr id="7" name="TextBox 6">
            <a:extLst>
              <a:ext uri="{FF2B5EF4-FFF2-40B4-BE49-F238E27FC236}">
                <a16:creationId xmlns:a16="http://schemas.microsoft.com/office/drawing/2014/main" id="{0B2F6844-9AE3-4B20-A9D3-9CD31E8E90E7}"/>
              </a:ext>
            </a:extLst>
          </p:cNvPr>
          <p:cNvSpPr txBox="1"/>
          <p:nvPr/>
        </p:nvSpPr>
        <p:spPr>
          <a:xfrm>
            <a:off x="838200" y="1495898"/>
            <a:ext cx="5278250" cy="2123658"/>
          </a:xfrm>
          <a:prstGeom prst="rect">
            <a:avLst/>
          </a:prstGeom>
          <a:noFill/>
        </p:spPr>
        <p:txBody>
          <a:bodyPr wrap="square" rtlCol="0">
            <a:spAutoFit/>
          </a:bodyPr>
          <a:lstStyle/>
          <a:p>
            <a:r>
              <a:rPr lang="en-US" sz="2200" dirty="0"/>
              <a:t>We have data for profits (y) of a restaurant franchise and populations (x) from different cities. The aim is to find fit a linear regression to data and use it to predict future profit based on a city's population. For fitting we use gradient descent method. </a:t>
            </a:r>
          </a:p>
        </p:txBody>
      </p:sp>
      <p:pic>
        <p:nvPicPr>
          <p:cNvPr id="9" name="Picture 8">
            <a:extLst>
              <a:ext uri="{FF2B5EF4-FFF2-40B4-BE49-F238E27FC236}">
                <a16:creationId xmlns:a16="http://schemas.microsoft.com/office/drawing/2014/main" id="{07349A28-2FC1-43EA-A171-D8085F580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874" y="3900959"/>
            <a:ext cx="5283472" cy="265443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2D4368-618D-48D8-A6A5-024ED02C077E}"/>
                  </a:ext>
                </a:extLst>
              </p:cNvPr>
              <p:cNvSpPr txBox="1"/>
              <p:nvPr/>
            </p:nvSpPr>
            <p:spPr>
              <a:xfrm>
                <a:off x="838200" y="3958111"/>
                <a:ext cx="5278250" cy="1446550"/>
              </a:xfrm>
              <a:prstGeom prst="rect">
                <a:avLst/>
              </a:prstGeom>
              <a:noFill/>
            </p:spPr>
            <p:txBody>
              <a:bodyPr wrap="square" rtlCol="0">
                <a:spAutoFit/>
              </a:bodyPr>
              <a:lstStyle/>
              <a:p>
                <a:r>
                  <a:rPr lang="en-US" sz="2200" dirty="0"/>
                  <a:t>Starting off with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0,0</m:t>
                        </m:r>
                      </m:e>
                    </m:d>
                  </m:oMath>
                </a14:m>
                <a:r>
                  <a:rPr lang="en-US" sz="2200" dirty="0"/>
                  <a:t> as initial states for the two parameters in the model, you can see how the cost decreased to a stable point by iteration 1500. </a:t>
                </a:r>
              </a:p>
            </p:txBody>
          </p:sp>
        </mc:Choice>
        <mc:Fallback xmlns="">
          <p:sp>
            <p:nvSpPr>
              <p:cNvPr id="10" name="TextBox 9">
                <a:extLst>
                  <a:ext uri="{FF2B5EF4-FFF2-40B4-BE49-F238E27FC236}">
                    <a16:creationId xmlns:a16="http://schemas.microsoft.com/office/drawing/2014/main" id="{642D4368-618D-48D8-A6A5-024ED02C077E}"/>
                  </a:ext>
                </a:extLst>
              </p:cNvPr>
              <p:cNvSpPr txBox="1">
                <a:spLocks noRot="1" noChangeAspect="1" noMove="1" noResize="1" noEditPoints="1" noAdjustHandles="1" noChangeArrowheads="1" noChangeShapeType="1" noTextEdit="1"/>
              </p:cNvSpPr>
              <p:nvPr/>
            </p:nvSpPr>
            <p:spPr>
              <a:xfrm>
                <a:off x="838200" y="3958111"/>
                <a:ext cx="5278250" cy="1446550"/>
              </a:xfrm>
              <a:prstGeom prst="rect">
                <a:avLst/>
              </a:prstGeom>
              <a:blipFill>
                <a:blip r:embed="rId5"/>
                <a:stretch>
                  <a:fillRect l="-1503" t="-2521" r="-1850" b="-7563"/>
                </a:stretch>
              </a:blipFill>
            </p:spPr>
            <p:txBody>
              <a:bodyPr/>
              <a:lstStyle/>
              <a:p>
                <a:r>
                  <a:rPr lang="en-US">
                    <a:noFill/>
                  </a:rPr>
                  <a:t> </a:t>
                </a:r>
              </a:p>
            </p:txBody>
          </p:sp>
        </mc:Fallback>
      </mc:AlternateContent>
    </p:spTree>
    <p:extLst>
      <p:ext uri="{BB962C8B-B14F-4D97-AF65-F5344CB8AC3E}">
        <p14:creationId xmlns:p14="http://schemas.microsoft.com/office/powerpoint/2010/main" val="453741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2F6844-9AE3-4B20-A9D3-9CD31E8E90E7}"/>
                  </a:ext>
                </a:extLst>
              </p:cNvPr>
              <p:cNvSpPr txBox="1"/>
              <p:nvPr/>
            </p:nvSpPr>
            <p:spPr>
              <a:xfrm>
                <a:off x="660586" y="667222"/>
                <a:ext cx="6583175" cy="1107996"/>
              </a:xfrm>
              <a:prstGeom prst="rect">
                <a:avLst/>
              </a:prstGeom>
              <a:noFill/>
            </p:spPr>
            <p:txBody>
              <a:bodyPr wrap="square" rtlCol="0">
                <a:spAutoFit/>
              </a:bodyPr>
              <a:lstStyle/>
              <a:p>
                <a:r>
                  <a:rPr lang="en-US" sz="2200" dirty="0"/>
                  <a:t>The results using gradient descent reveals the estimations as </a:t>
                </a: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e>
                    </m:d>
                    <m:r>
                      <a:rPr lang="en-US" sz="2200" i="1">
                        <a:latin typeface="Cambria Math" panose="02040503050406030204" pitchFamily="18" charset="0"/>
                      </a:rPr>
                      <m:t>=(−</m:t>
                    </m:r>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630291</m:t>
                    </m:r>
                    <m:r>
                      <a:rPr lang="en-US" sz="2200" i="1">
                        <a:latin typeface="Cambria Math" panose="02040503050406030204" pitchFamily="18" charset="0"/>
                      </a:rPr>
                      <m:t>,1.</m:t>
                    </m:r>
                    <m:r>
                      <a:rPr lang="en-US" sz="2200" b="0" i="1" smtClean="0">
                        <a:latin typeface="Cambria Math" panose="02040503050406030204" pitchFamily="18" charset="0"/>
                      </a:rPr>
                      <m:t>166362</m:t>
                    </m:r>
                    <m:r>
                      <a:rPr lang="en-US" sz="2200" i="1">
                        <a:latin typeface="Cambria Math" panose="02040503050406030204" pitchFamily="18" charset="0"/>
                      </a:rPr>
                      <m:t>)</m:t>
                    </m:r>
                  </m:oMath>
                </a14:m>
                <a:r>
                  <a:rPr lang="en-US" sz="2200" dirty="0"/>
                  <a:t>. The minimum cost achieved at iteration 1500 is 4.483388.</a:t>
                </a:r>
              </a:p>
            </p:txBody>
          </p:sp>
        </mc:Choice>
        <mc:Fallback xmlns="">
          <p:sp>
            <p:nvSpPr>
              <p:cNvPr id="7" name="TextBox 6">
                <a:extLst>
                  <a:ext uri="{FF2B5EF4-FFF2-40B4-BE49-F238E27FC236}">
                    <a16:creationId xmlns:a16="http://schemas.microsoft.com/office/drawing/2014/main" id="{0B2F6844-9AE3-4B20-A9D3-9CD31E8E90E7}"/>
                  </a:ext>
                </a:extLst>
              </p:cNvPr>
              <p:cNvSpPr txBox="1">
                <a:spLocks noRot="1" noChangeAspect="1" noMove="1" noResize="1" noEditPoints="1" noAdjustHandles="1" noChangeArrowheads="1" noChangeShapeType="1" noTextEdit="1"/>
              </p:cNvSpPr>
              <p:nvPr/>
            </p:nvSpPr>
            <p:spPr>
              <a:xfrm>
                <a:off x="660586" y="667222"/>
                <a:ext cx="6583175" cy="1107996"/>
              </a:xfrm>
              <a:prstGeom prst="rect">
                <a:avLst/>
              </a:prstGeom>
              <a:blipFill>
                <a:blip r:embed="rId3"/>
                <a:stretch>
                  <a:fillRect l="-1204" t="-3297" b="-1044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7DE2807-81CF-4670-99F5-3A79F3716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500" y="3888813"/>
            <a:ext cx="6751745" cy="230196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9939C4-4522-48E4-90E1-420F303CD147}"/>
                  </a:ext>
                </a:extLst>
              </p:cNvPr>
              <p:cNvSpPr txBox="1"/>
              <p:nvPr/>
            </p:nvSpPr>
            <p:spPr>
              <a:xfrm>
                <a:off x="660586" y="3568319"/>
                <a:ext cx="4225740" cy="2800767"/>
              </a:xfrm>
              <a:prstGeom prst="rect">
                <a:avLst/>
              </a:prstGeom>
              <a:noFill/>
            </p:spPr>
            <p:txBody>
              <a:bodyPr wrap="square" rtlCol="0">
                <a:spAutoFit/>
              </a:bodyPr>
              <a:lstStyle/>
              <a:p>
                <a:r>
                  <a:rPr lang="en-US" sz="2200" dirty="0"/>
                  <a:t>Estimated parameters using direct computations gives out </a:t>
                </a: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e>
                    </m:d>
                    <m:r>
                      <a:rPr lang="en-US" sz="2200" i="1">
                        <a:latin typeface="Cambria Math" panose="02040503050406030204" pitchFamily="18" charset="0"/>
                      </a:rPr>
                      <m:t>=(−3.89578,1.19303)</m:t>
                    </m:r>
                  </m:oMath>
                </a14:m>
                <a:r>
                  <a:rPr lang="en-US" sz="2200" dirty="0"/>
                  <a:t>.</a:t>
                </a:r>
              </a:p>
              <a:p>
                <a:endParaRPr lang="en-US" sz="2200" dirty="0"/>
              </a:p>
              <a:p>
                <a:r>
                  <a:rPr lang="en-US" sz="2200" dirty="0"/>
                  <a:t>MSE/2 for this model is 4.476971 which is the value that numerical methods should eventually converge to.</a:t>
                </a:r>
              </a:p>
            </p:txBody>
          </p:sp>
        </mc:Choice>
        <mc:Fallback xmlns="">
          <p:sp>
            <p:nvSpPr>
              <p:cNvPr id="11" name="TextBox 10">
                <a:extLst>
                  <a:ext uri="{FF2B5EF4-FFF2-40B4-BE49-F238E27FC236}">
                    <a16:creationId xmlns:a16="http://schemas.microsoft.com/office/drawing/2014/main" id="{B79939C4-4522-48E4-90E1-420F303CD147}"/>
                  </a:ext>
                </a:extLst>
              </p:cNvPr>
              <p:cNvSpPr txBox="1">
                <a:spLocks noRot="1" noChangeAspect="1" noMove="1" noResize="1" noEditPoints="1" noAdjustHandles="1" noChangeArrowheads="1" noChangeShapeType="1" noTextEdit="1"/>
              </p:cNvSpPr>
              <p:nvPr/>
            </p:nvSpPr>
            <p:spPr>
              <a:xfrm>
                <a:off x="660586" y="3568319"/>
                <a:ext cx="4225740" cy="2800767"/>
              </a:xfrm>
              <a:prstGeom prst="rect">
                <a:avLst/>
              </a:prstGeom>
              <a:blipFill>
                <a:blip r:embed="rId5"/>
                <a:stretch>
                  <a:fillRect l="-1873" t="-1304" b="-3478"/>
                </a:stretch>
              </a:blipFill>
            </p:spPr>
            <p:txBody>
              <a:bodyPr/>
              <a:lstStyle/>
              <a:p>
                <a:r>
                  <a:rPr lang="en-US">
                    <a:noFill/>
                  </a:rPr>
                  <a:t> </a:t>
                </a:r>
              </a:p>
            </p:txBody>
          </p:sp>
        </mc:Fallback>
      </mc:AlternateContent>
    </p:spTree>
    <p:extLst>
      <p:ext uri="{BB962C8B-B14F-4D97-AF65-F5344CB8AC3E}">
        <p14:creationId xmlns:p14="http://schemas.microsoft.com/office/powerpoint/2010/main" val="2115792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Example – Price Data</a:t>
            </a:r>
          </a:p>
        </p:txBody>
      </p:sp>
      <p:pic>
        <p:nvPicPr>
          <p:cNvPr id="4" name="Picture 3">
            <a:extLst>
              <a:ext uri="{FF2B5EF4-FFF2-40B4-BE49-F238E27FC236}">
                <a16:creationId xmlns:a16="http://schemas.microsoft.com/office/drawing/2014/main" id="{54C1C267-94C9-4648-A7CD-6B6877F80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313" y="3429001"/>
            <a:ext cx="6475197" cy="3063874"/>
          </a:xfrm>
          <a:prstGeom prst="rect">
            <a:avLst/>
          </a:prstGeom>
        </p:spPr>
      </p:pic>
      <p:sp>
        <p:nvSpPr>
          <p:cNvPr id="7" name="TextBox 6">
            <a:extLst>
              <a:ext uri="{FF2B5EF4-FFF2-40B4-BE49-F238E27FC236}">
                <a16:creationId xmlns:a16="http://schemas.microsoft.com/office/drawing/2014/main" id="{0B2F6844-9AE3-4B20-A9D3-9CD31E8E90E7}"/>
              </a:ext>
            </a:extLst>
          </p:cNvPr>
          <p:cNvSpPr txBox="1"/>
          <p:nvPr/>
        </p:nvSpPr>
        <p:spPr>
          <a:xfrm>
            <a:off x="838200" y="1495898"/>
            <a:ext cx="5278250" cy="2123658"/>
          </a:xfrm>
          <a:prstGeom prst="rect">
            <a:avLst/>
          </a:prstGeom>
          <a:noFill/>
        </p:spPr>
        <p:txBody>
          <a:bodyPr wrap="square" rtlCol="0">
            <a:spAutoFit/>
          </a:bodyPr>
          <a:lstStyle/>
          <a:p>
            <a:r>
              <a:rPr lang="en-US" sz="2200" dirty="0"/>
              <a:t>The price data contains a set of housing prices in Portland, Oregon. The first column (x1) is the size of the house (in square feet), the second column (x2) is the number of bedrooms, and the third column (y) is the price of the house. </a:t>
            </a:r>
          </a:p>
        </p:txBody>
      </p:sp>
      <p:sp>
        <p:nvSpPr>
          <p:cNvPr id="6" name="TextBox 5">
            <a:extLst>
              <a:ext uri="{FF2B5EF4-FFF2-40B4-BE49-F238E27FC236}">
                <a16:creationId xmlns:a16="http://schemas.microsoft.com/office/drawing/2014/main" id="{66751E8B-209B-4F7E-A631-B0818C3060E5}"/>
              </a:ext>
            </a:extLst>
          </p:cNvPr>
          <p:cNvSpPr txBox="1"/>
          <p:nvPr/>
        </p:nvSpPr>
        <p:spPr>
          <a:xfrm>
            <a:off x="817750" y="3658214"/>
            <a:ext cx="4475563" cy="2954655"/>
          </a:xfrm>
          <a:prstGeom prst="rect">
            <a:avLst/>
          </a:prstGeom>
          <a:noFill/>
        </p:spPr>
        <p:txBody>
          <a:bodyPr wrap="square" rtlCol="0">
            <a:spAutoFit/>
          </a:bodyPr>
          <a:lstStyle/>
          <a:p>
            <a:r>
              <a:rPr lang="en-US" sz="2200" dirty="0"/>
              <a:t>The 3D plot shows the scatterplot of data along with the multiple linear regression plain derived using R build-in “</a:t>
            </a:r>
            <a:r>
              <a:rPr lang="en-US" sz="2200" dirty="0" err="1"/>
              <a:t>lm</a:t>
            </a:r>
            <a:r>
              <a:rPr lang="en-US" sz="2200" dirty="0"/>
              <a:t>” function. </a:t>
            </a:r>
          </a:p>
          <a:p>
            <a:pPr>
              <a:lnSpc>
                <a:spcPts val="1200"/>
              </a:lnSpc>
            </a:pPr>
            <a:endParaRPr lang="en-US" sz="2200" dirty="0"/>
          </a:p>
          <a:p>
            <a:r>
              <a:rPr lang="en-US" sz="2200" dirty="0"/>
              <a:t>The summary of fit shows estimated parameters and </a:t>
            </a:r>
            <a:r>
              <a:rPr lang="en-US" sz="2200" dirty="0" err="1"/>
              <a:t>GoF</a:t>
            </a:r>
            <a:r>
              <a:rPr lang="en-US" sz="2200" dirty="0"/>
              <a:t> measures. Now, lets try a gradient descent method and compare results.</a:t>
            </a:r>
          </a:p>
        </p:txBody>
      </p:sp>
      <p:pic>
        <p:nvPicPr>
          <p:cNvPr id="8" name="Picture 7">
            <a:extLst>
              <a:ext uri="{FF2B5EF4-FFF2-40B4-BE49-F238E27FC236}">
                <a16:creationId xmlns:a16="http://schemas.microsoft.com/office/drawing/2014/main" id="{0289C536-7707-4312-BCEC-BAB49BB4E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636" y="890751"/>
            <a:ext cx="5663086" cy="2123657"/>
          </a:xfrm>
          <a:prstGeom prst="rect">
            <a:avLst/>
          </a:prstGeom>
        </p:spPr>
      </p:pic>
    </p:spTree>
    <p:extLst>
      <p:ext uri="{BB962C8B-B14F-4D97-AF65-F5344CB8AC3E}">
        <p14:creationId xmlns:p14="http://schemas.microsoft.com/office/powerpoint/2010/main" val="1561091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2F6844-9AE3-4B20-A9D3-9CD31E8E90E7}"/>
              </a:ext>
            </a:extLst>
          </p:cNvPr>
          <p:cNvSpPr txBox="1"/>
          <p:nvPr/>
        </p:nvSpPr>
        <p:spPr>
          <a:xfrm>
            <a:off x="725465" y="518868"/>
            <a:ext cx="3621067" cy="2462213"/>
          </a:xfrm>
          <a:prstGeom prst="rect">
            <a:avLst/>
          </a:prstGeom>
          <a:noFill/>
        </p:spPr>
        <p:txBody>
          <a:bodyPr wrap="square" rtlCol="0">
            <a:spAutoFit/>
          </a:bodyPr>
          <a:lstStyle/>
          <a:p>
            <a:r>
              <a:rPr lang="en-US" sz="2200" dirty="0"/>
              <a:t>The gradient descent method with 500 iterations converges to the following model parameters</a:t>
            </a:r>
          </a:p>
          <a:p>
            <a:r>
              <a:rPr lang="en-US" sz="2200" dirty="0"/>
              <a:t>Int. 340412.660</a:t>
            </a:r>
          </a:p>
          <a:p>
            <a:r>
              <a:rPr lang="en-US" sz="2200" dirty="0"/>
              <a:t>x1   110631.050</a:t>
            </a:r>
          </a:p>
          <a:p>
            <a:r>
              <a:rPr lang="en-US" sz="2200" dirty="0"/>
              <a:t>x2   -6649.474</a:t>
            </a:r>
          </a:p>
        </p:txBody>
      </p:sp>
      <p:pic>
        <p:nvPicPr>
          <p:cNvPr id="10" name="Picture 9">
            <a:extLst>
              <a:ext uri="{FF2B5EF4-FFF2-40B4-BE49-F238E27FC236}">
                <a16:creationId xmlns:a16="http://schemas.microsoft.com/office/drawing/2014/main" id="{207C90C8-2289-40FD-8CE4-25EC359A9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209" y="276759"/>
            <a:ext cx="7117306" cy="1674660"/>
          </a:xfrm>
          <a:prstGeom prst="rect">
            <a:avLst/>
          </a:prstGeom>
        </p:spPr>
      </p:pic>
      <p:pic>
        <p:nvPicPr>
          <p:cNvPr id="12" name="Picture 11">
            <a:extLst>
              <a:ext uri="{FF2B5EF4-FFF2-40B4-BE49-F238E27FC236}">
                <a16:creationId xmlns:a16="http://schemas.microsoft.com/office/drawing/2014/main" id="{AAA63B46-9419-4EF9-925C-57F9C5E93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210" y="1951418"/>
            <a:ext cx="7117306" cy="1701383"/>
          </a:xfrm>
          <a:prstGeom prst="rect">
            <a:avLst/>
          </a:prstGeom>
        </p:spPr>
      </p:pic>
      <p:sp>
        <p:nvSpPr>
          <p:cNvPr id="13" name="TextBox 12">
            <a:extLst>
              <a:ext uri="{FF2B5EF4-FFF2-40B4-BE49-F238E27FC236}">
                <a16:creationId xmlns:a16="http://schemas.microsoft.com/office/drawing/2014/main" id="{D0265427-EC89-4385-A3CE-1AC35197D019}"/>
              </a:ext>
            </a:extLst>
          </p:cNvPr>
          <p:cNvSpPr txBox="1"/>
          <p:nvPr/>
        </p:nvSpPr>
        <p:spPr>
          <a:xfrm>
            <a:off x="725464" y="3214052"/>
            <a:ext cx="3621067" cy="1107996"/>
          </a:xfrm>
          <a:prstGeom prst="rect">
            <a:avLst/>
          </a:prstGeom>
          <a:noFill/>
        </p:spPr>
        <p:txBody>
          <a:bodyPr wrap="square" rtlCol="0">
            <a:spAutoFit/>
          </a:bodyPr>
          <a:lstStyle/>
          <a:p>
            <a:r>
              <a:rPr lang="en-US" sz="2200" dirty="0"/>
              <a:t>You can see that the convergence speed depends on the learning rate. </a:t>
            </a:r>
          </a:p>
        </p:txBody>
      </p:sp>
      <p:sp>
        <p:nvSpPr>
          <p:cNvPr id="14" name="TextBox 13">
            <a:extLst>
              <a:ext uri="{FF2B5EF4-FFF2-40B4-BE49-F238E27FC236}">
                <a16:creationId xmlns:a16="http://schemas.microsoft.com/office/drawing/2014/main" id="{2FB398F9-38FF-42D4-857A-4203A4095B39}"/>
              </a:ext>
            </a:extLst>
          </p:cNvPr>
          <p:cNvSpPr txBox="1"/>
          <p:nvPr/>
        </p:nvSpPr>
        <p:spPr>
          <a:xfrm>
            <a:off x="725463" y="4555019"/>
            <a:ext cx="10911216" cy="769441"/>
          </a:xfrm>
          <a:prstGeom prst="rect">
            <a:avLst/>
          </a:prstGeom>
          <a:noFill/>
        </p:spPr>
        <p:txBody>
          <a:bodyPr wrap="square" rtlCol="0">
            <a:spAutoFit/>
          </a:bodyPr>
          <a:lstStyle/>
          <a:p>
            <a:r>
              <a:rPr lang="en-US" sz="2200" dirty="0"/>
              <a:t>The minimum cost achieved at iteration 1500 is 2,043,280,051. The RMSE for this model is 63926.21</a:t>
            </a:r>
          </a:p>
        </p:txBody>
      </p:sp>
      <p:sp>
        <p:nvSpPr>
          <p:cNvPr id="18" name="TextBox 17">
            <a:extLst>
              <a:ext uri="{FF2B5EF4-FFF2-40B4-BE49-F238E27FC236}">
                <a16:creationId xmlns:a16="http://schemas.microsoft.com/office/drawing/2014/main" id="{1A68CBE9-3780-43C8-AF4F-22353D1813F8}"/>
              </a:ext>
            </a:extLst>
          </p:cNvPr>
          <p:cNvSpPr txBox="1"/>
          <p:nvPr/>
        </p:nvSpPr>
        <p:spPr>
          <a:xfrm>
            <a:off x="725463" y="5428218"/>
            <a:ext cx="10911216" cy="1107996"/>
          </a:xfrm>
          <a:prstGeom prst="rect">
            <a:avLst/>
          </a:prstGeom>
          <a:noFill/>
        </p:spPr>
        <p:txBody>
          <a:bodyPr wrap="square" rtlCol="0">
            <a:spAutoFit/>
          </a:bodyPr>
          <a:lstStyle/>
          <a:p>
            <a:r>
              <a:rPr lang="en-US" sz="2200" dirty="0"/>
              <a:t>The model using direct matrix computations achieves minimum average cost of 2,182,622,450 with RMSE of  66070! The difference is due to matrix inverse computations with big inputs. Standardization helps with such issues.  </a:t>
            </a:r>
          </a:p>
        </p:txBody>
      </p:sp>
    </p:spTree>
    <p:extLst>
      <p:ext uri="{BB962C8B-B14F-4D97-AF65-F5344CB8AC3E}">
        <p14:creationId xmlns:p14="http://schemas.microsoft.com/office/powerpoint/2010/main" val="3352878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Help</a:t>
            </a:r>
          </a:p>
        </p:txBody>
      </p:sp>
      <p:sp>
        <p:nvSpPr>
          <p:cNvPr id="8" name="TextBox 7">
            <a:extLst>
              <a:ext uri="{FF2B5EF4-FFF2-40B4-BE49-F238E27FC236}">
                <a16:creationId xmlns:a16="http://schemas.microsoft.com/office/drawing/2014/main" id="{05744F0D-B69C-4117-8CEC-68ED69F5274A}"/>
              </a:ext>
            </a:extLst>
          </p:cNvPr>
          <p:cNvSpPr txBox="1"/>
          <p:nvPr/>
        </p:nvSpPr>
        <p:spPr>
          <a:xfrm>
            <a:off x="838200" y="1480721"/>
            <a:ext cx="10363200" cy="2903359"/>
          </a:xfrm>
          <a:prstGeom prst="rect">
            <a:avLst/>
          </a:prstGeom>
          <a:noFill/>
        </p:spPr>
        <p:txBody>
          <a:bodyPr wrap="square" rtlCol="0">
            <a:spAutoFit/>
          </a:bodyPr>
          <a:lstStyle/>
          <a:p>
            <a:r>
              <a:rPr lang="en-US" sz="2200" dirty="0">
                <a:solidFill>
                  <a:srgbClr val="0070C0"/>
                </a:solidFill>
              </a:rPr>
              <a:t>Gradient Descent Example:</a:t>
            </a:r>
          </a:p>
          <a:p>
            <a:pPr>
              <a:lnSpc>
                <a:spcPts val="800"/>
              </a:lnSpc>
            </a:pPr>
            <a:endParaRPr lang="en-US" sz="2200" dirty="0"/>
          </a:p>
          <a:p>
            <a:r>
              <a:rPr lang="en-US" sz="2200" dirty="0"/>
              <a:t>https://www.r-bloggers.com/linear-regression-by-gradient-descent/</a:t>
            </a:r>
          </a:p>
          <a:p>
            <a:endParaRPr lang="en-US" sz="2200" dirty="0"/>
          </a:p>
          <a:p>
            <a:endParaRPr lang="en-US" sz="2200" dirty="0"/>
          </a:p>
          <a:p>
            <a:r>
              <a:rPr lang="en-US" sz="2200" dirty="0">
                <a:solidFill>
                  <a:srgbClr val="00B050"/>
                </a:solidFill>
              </a:rPr>
              <a:t>Awesome Explanation on Gradient Descent</a:t>
            </a:r>
          </a:p>
          <a:p>
            <a:r>
              <a:rPr lang="en-US" sz="2200" dirty="0"/>
              <a:t>https://distill.pub/2017/momentum/</a:t>
            </a:r>
          </a:p>
          <a:p>
            <a:endParaRPr lang="en-US" sz="2200" dirty="0"/>
          </a:p>
          <a:p>
            <a:endParaRPr lang="en-US" sz="2200" dirty="0"/>
          </a:p>
        </p:txBody>
      </p:sp>
    </p:spTree>
    <p:extLst>
      <p:ext uri="{BB962C8B-B14F-4D97-AF65-F5344CB8AC3E}">
        <p14:creationId xmlns:p14="http://schemas.microsoft.com/office/powerpoint/2010/main" val="343401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Parameter Point Estimation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423302"/>
                <a:ext cx="6504709" cy="2292935"/>
              </a:xfrm>
              <a:prstGeom prst="rect">
                <a:avLst/>
              </a:prstGeom>
              <a:noFill/>
            </p:spPr>
            <p:txBody>
              <a:bodyPr wrap="square" rtlCol="0">
                <a:spAutoFit/>
              </a:bodyPr>
              <a:lstStyle/>
              <a:p>
                <a:r>
                  <a:rPr lang="en-US" sz="2200" dirty="0"/>
                  <a:t>The parameter estimations are derived by minimizing the residual sum of squares</a:t>
                </a:r>
              </a:p>
              <a:p>
                <a:pPr>
                  <a:lnSpc>
                    <a:spcPct val="150000"/>
                  </a:lnSpc>
                </a:pPr>
                <a14:m>
                  <m:oMathPara xmlns:m="http://schemas.openxmlformats.org/officeDocument/2006/math">
                    <m:oMathParaPr>
                      <m:jc m:val="center"/>
                    </m:oMathParaPr>
                    <m:oMath xmlns:m="http://schemas.openxmlformats.org/officeDocument/2006/math">
                      <m:sSup>
                        <m:sSupPr>
                          <m:ctrlPr>
                            <a:rPr lang="en-US" sz="2200" i="1">
                              <a:latin typeface="Cambria Math" panose="02040503050406030204" pitchFamily="18" charset="0"/>
                            </a:rPr>
                          </m:ctrlPr>
                        </m:sSupPr>
                        <m:e>
                          <m:r>
                            <a:rPr lang="en-US" sz="2200" b="1" i="1">
                              <a:latin typeface="Cambria Math" panose="02040503050406030204" pitchFamily="18" charset="0"/>
                            </a:rPr>
                            <m:t>𝒆</m:t>
                          </m:r>
                        </m:e>
                        <m:sup>
                          <m:r>
                            <a:rPr lang="en-US" sz="2200" i="1">
                              <a:latin typeface="Cambria Math" panose="02040503050406030204" pitchFamily="18" charset="0"/>
                            </a:rPr>
                            <m:t>′</m:t>
                          </m:r>
                        </m:sup>
                      </m:sSup>
                      <m:r>
                        <a:rPr lang="en-US" sz="2200" b="1" i="1">
                          <a:latin typeface="Cambria Math" panose="02040503050406030204" pitchFamily="18" charset="0"/>
                        </a:rPr>
                        <m:t>𝒆</m:t>
                      </m:r>
                      <m:r>
                        <a:rPr lang="en-US" sz="2200" b="1" i="1" smtClean="0">
                          <a:latin typeface="Cambria Math" panose="02040503050406030204" pitchFamily="18" charset="0"/>
                        </a:rPr>
                        <m:t>=</m:t>
                      </m:r>
                      <m:sSup>
                        <m:sSupPr>
                          <m:ctrlPr>
                            <a:rPr lang="en-US" sz="2200" i="1" dirty="0">
                              <a:latin typeface="Cambria Math" panose="02040503050406030204" pitchFamily="18" charset="0"/>
                            </a:rPr>
                          </m:ctrlPr>
                        </m:sSupPr>
                        <m:e>
                          <m:r>
                            <a:rPr lang="en-US" sz="2200" b="1" i="1">
                              <a:latin typeface="Cambria Math" panose="02040503050406030204" pitchFamily="18" charset="0"/>
                            </a:rPr>
                            <m:t>𝒀</m:t>
                          </m:r>
                        </m:e>
                        <m:sup>
                          <m:r>
                            <a:rPr lang="en-US" sz="2200" i="1" dirty="0">
                              <a:latin typeface="Cambria Math" panose="02040503050406030204" pitchFamily="18" charset="0"/>
                            </a:rPr>
                            <m:t>′</m:t>
                          </m:r>
                        </m:sup>
                      </m:sSup>
                      <m:r>
                        <a:rPr lang="en-US" sz="2200" b="1" i="1" dirty="0">
                          <a:latin typeface="Cambria Math" panose="02040503050406030204" pitchFamily="18" charset="0"/>
                        </a:rPr>
                        <m:t>𝒀</m:t>
                      </m:r>
                      <m:r>
                        <a:rPr lang="en-US" sz="2200" b="1" i="1" dirty="0">
                          <a:latin typeface="Cambria Math" panose="02040503050406030204" pitchFamily="18" charset="0"/>
                        </a:rPr>
                        <m:t>−</m:t>
                      </m:r>
                      <m:sSup>
                        <m:sSupPr>
                          <m:ctrlPr>
                            <a:rPr lang="en-US" sz="2200" i="1" dirty="0">
                              <a:latin typeface="Cambria Math" panose="02040503050406030204" pitchFamily="18" charset="0"/>
                            </a:rPr>
                          </m:ctrlPr>
                        </m:sSupPr>
                        <m:e>
                          <m:r>
                            <a:rPr lang="en-US" sz="2200" b="1" i="1">
                              <a:latin typeface="Cambria Math" panose="02040503050406030204" pitchFamily="18" charset="0"/>
                            </a:rPr>
                            <m:t>𝒀</m:t>
                          </m:r>
                        </m:e>
                        <m:sup>
                          <m:r>
                            <a:rPr lang="en-US" sz="2200" i="1" dirty="0">
                              <a:latin typeface="Cambria Math" panose="02040503050406030204" pitchFamily="18" charset="0"/>
                            </a:rPr>
                            <m:t>′</m:t>
                          </m:r>
                        </m:sup>
                      </m:sSup>
                      <m:r>
                        <a:rPr lang="en-US" sz="2200" b="1" i="1">
                          <a:latin typeface="Cambria Math" panose="02040503050406030204" pitchFamily="18" charset="0"/>
                        </a:rPr>
                        <m:t>𝑿𝒃</m:t>
                      </m:r>
                      <m:r>
                        <a:rPr lang="en-US" sz="2200" b="1" i="1">
                          <a:latin typeface="Cambria Math" panose="02040503050406030204" pitchFamily="18" charset="0"/>
                          <a:ea typeface="Cambria Math" panose="02040503050406030204" pitchFamily="18" charset="0"/>
                        </a:rPr>
                        <m:t>−</m:t>
                      </m:r>
                      <m:r>
                        <a:rPr lang="en-US" sz="2200" b="1" i="1">
                          <a:latin typeface="Cambria Math" panose="02040503050406030204" pitchFamily="18" charset="0"/>
                        </a:rPr>
                        <m:t>𝒀</m:t>
                      </m:r>
                      <m:sSup>
                        <m:sSupPr>
                          <m:ctrlPr>
                            <a:rPr lang="en-US" sz="2200" b="1" i="1">
                              <a:latin typeface="Cambria Math" panose="02040503050406030204" pitchFamily="18" charset="0"/>
                            </a:rPr>
                          </m:ctrlPr>
                        </m:sSupPr>
                        <m:e>
                          <m:r>
                            <a:rPr lang="en-US" sz="2200" b="1" i="1">
                              <a:latin typeface="Cambria Math" panose="02040503050406030204" pitchFamily="18" charset="0"/>
                            </a:rPr>
                            <m:t>𝒃</m:t>
                          </m:r>
                        </m:e>
                        <m:sup>
                          <m:r>
                            <a:rPr lang="en-US" sz="2200" b="1" i="1">
                              <a:latin typeface="Cambria Math" panose="02040503050406030204" pitchFamily="18" charset="0"/>
                            </a:rPr>
                            <m:t>′</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m:t>
                      </m:r>
                      <m:sSup>
                        <m:sSupPr>
                          <m:ctrlPr>
                            <a:rPr lang="en-US" sz="2200" b="1" i="1">
                              <a:latin typeface="Cambria Math" panose="02040503050406030204" pitchFamily="18" charset="0"/>
                            </a:rPr>
                          </m:ctrlPr>
                        </m:sSupPr>
                        <m:e>
                          <m:r>
                            <a:rPr lang="en-US" sz="2200" b="1" i="1">
                              <a:latin typeface="Cambria Math" panose="02040503050406030204" pitchFamily="18" charset="0"/>
                            </a:rPr>
                            <m:t>𝒃</m:t>
                          </m:r>
                        </m:e>
                        <m:sup>
                          <m:r>
                            <a:rPr lang="en-US" sz="2200" b="1" i="1">
                              <a:latin typeface="Cambria Math" panose="02040503050406030204" pitchFamily="18" charset="0"/>
                            </a:rPr>
                            <m:t>′</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𝑿𝒃</m:t>
                      </m:r>
                    </m:oMath>
                  </m:oMathPara>
                </a14:m>
                <a:endParaRPr lang="en-US" sz="2200" dirty="0"/>
              </a:p>
              <a:p>
                <a:pPr>
                  <a:lnSpc>
                    <a:spcPct val="150000"/>
                  </a:lnSpc>
                </a:pPr>
                <a:r>
                  <a:rPr lang="en-US" sz="2200" dirty="0"/>
                  <a:t>which leads to </a:t>
                </a:r>
              </a:p>
              <a:p>
                <a:pPr>
                  <a:lnSpc>
                    <a:spcPct val="150000"/>
                  </a:lnSpc>
                </a:pPr>
                <a14:m>
                  <m:oMathPara xmlns:m="http://schemas.openxmlformats.org/officeDocument/2006/math">
                    <m:oMathParaPr>
                      <m:jc m:val="center"/>
                    </m:oMathParaPr>
                    <m:oMath xmlns:m="http://schemas.openxmlformats.org/officeDocument/2006/math">
                      <m:r>
                        <a:rPr lang="en-US" sz="2200" b="1" i="1">
                          <a:latin typeface="Cambria Math" panose="02040503050406030204" pitchFamily="18" charset="0"/>
                        </a:rPr>
                        <m:t>𝒃</m:t>
                      </m:r>
                      <m:r>
                        <a:rPr lang="en-US" sz="2200" b="1" i="1">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𝒀</m:t>
                      </m:r>
                    </m:oMath>
                  </m:oMathPara>
                </a14:m>
                <a:endParaRPr lang="en-US" sz="2200" b="1" i="1" dirty="0"/>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423302"/>
                <a:ext cx="6504709" cy="2292935"/>
              </a:xfrm>
              <a:prstGeom prst="rect">
                <a:avLst/>
              </a:prstGeom>
              <a:blipFill>
                <a:blip r:embed="rId3"/>
                <a:stretch>
                  <a:fillRect l="-1218" t="-15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BC73A7-B465-47CC-95B0-FF9B82100593}"/>
                  </a:ext>
                </a:extLst>
              </p:cNvPr>
              <p:cNvSpPr txBox="1"/>
              <p:nvPr/>
            </p:nvSpPr>
            <p:spPr>
              <a:xfrm>
                <a:off x="7739445" y="575055"/>
                <a:ext cx="4244737" cy="4769383"/>
              </a:xfrm>
              <a:prstGeom prst="rect">
                <a:avLst/>
              </a:prstGeom>
              <a:solidFill>
                <a:srgbClr val="CCCCFF"/>
              </a:solidFill>
            </p:spPr>
            <p:txBody>
              <a:bodyPr wrap="square" rtlCol="0">
                <a:spAutoFit/>
              </a:bodyPr>
              <a:lstStyle/>
              <a:p>
                <a:pPr>
                  <a:lnSpc>
                    <a:spcPct val="150000"/>
                  </a:lnSpc>
                </a:pPr>
                <a:r>
                  <a:rPr lang="en-US" sz="2200" dirty="0">
                    <a:solidFill>
                      <a:srgbClr val="FF0000"/>
                    </a:solidFill>
                  </a:rPr>
                  <a:t>Properties:</a:t>
                </a:r>
              </a:p>
              <a:p>
                <a:pPr>
                  <a:lnSpc>
                    <a:spcPct val="150000"/>
                  </a:lnSpc>
                </a:pPr>
                <a:r>
                  <a:rPr lang="en-US" sz="2200" dirty="0"/>
                  <a:t>● </a:t>
                </a:r>
                <a14:m>
                  <m:oMath xmlns:m="http://schemas.openxmlformats.org/officeDocument/2006/math">
                    <m:r>
                      <a:rPr lang="en-US" sz="2200" i="1">
                        <a:latin typeface="Cambria Math" panose="02040503050406030204" pitchFamily="18" charset="0"/>
                      </a:rPr>
                      <m:t>𝐸</m:t>
                    </m:r>
                    <m:d>
                      <m:dPr>
                        <m:ctrlPr>
                          <a:rPr lang="en-US" sz="2200" i="1">
                            <a:latin typeface="Cambria Math" panose="02040503050406030204" pitchFamily="18" charset="0"/>
                          </a:rPr>
                        </m:ctrlPr>
                      </m:dPr>
                      <m:e>
                        <m:r>
                          <a:rPr lang="en-US" sz="2200" b="1" i="1">
                            <a:latin typeface="Cambria Math" panose="02040503050406030204" pitchFamily="18" charset="0"/>
                          </a:rPr>
                          <m:t>𝒃</m:t>
                        </m:r>
                      </m:e>
                    </m:d>
                    <m:r>
                      <a:rPr lang="en-US" sz="2200" b="1" i="1">
                        <a:latin typeface="Cambria Math" panose="02040503050406030204" pitchFamily="18" charset="0"/>
                      </a:rPr>
                      <m:t>=</m:t>
                    </m:r>
                    <m:r>
                      <a:rPr lang="en-US" sz="2200" b="1" i="1">
                        <a:latin typeface="Cambria Math" panose="02040503050406030204" pitchFamily="18" charset="0"/>
                        <a:ea typeface="Cambria Math" panose="02040503050406030204" pitchFamily="18" charset="0"/>
                      </a:rPr>
                      <m:t>𝜷</m:t>
                    </m:r>
                  </m:oMath>
                </a14:m>
                <a:endParaRPr lang="en-US" sz="2200" dirty="0"/>
              </a:p>
              <a:p>
                <a:pPr>
                  <a:lnSpc>
                    <a:spcPct val="150000"/>
                  </a:lnSpc>
                </a:pPr>
                <a:r>
                  <a:rPr lang="en-US" sz="2200" dirty="0"/>
                  <a:t>● </a:t>
                </a:r>
                <a14:m>
                  <m:oMath xmlns:m="http://schemas.openxmlformats.org/officeDocument/2006/math">
                    <m:r>
                      <a:rPr lang="en-US" sz="2200" i="1">
                        <a:latin typeface="Cambria Math" panose="02040503050406030204" pitchFamily="18" charset="0"/>
                      </a:rPr>
                      <m:t>𝑉𝑎𝑟</m:t>
                    </m:r>
                    <m:d>
                      <m:dPr>
                        <m:ctrlPr>
                          <a:rPr lang="en-US" sz="2200" i="1">
                            <a:latin typeface="Cambria Math" panose="02040503050406030204" pitchFamily="18" charset="0"/>
                          </a:rPr>
                        </m:ctrlPr>
                      </m:dPr>
                      <m:e>
                        <m:r>
                          <a:rPr lang="en-US" sz="2200" b="1" i="1">
                            <a:latin typeface="Cambria Math" panose="02040503050406030204" pitchFamily="18" charset="0"/>
                          </a:rPr>
                          <m:t>𝒃</m:t>
                        </m:r>
                      </m:e>
                    </m:d>
                    <m:r>
                      <a:rPr lang="en-US" sz="2200" b="1" i="1">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a14:m>
                <a:endParaRPr lang="en-US" sz="2200" dirty="0"/>
              </a:p>
              <a:p>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r>
                      <a:rPr lang="en-US" sz="2200" b="0" i="1" smtClean="0">
                        <a:latin typeface="Cambria Math" panose="02040503050406030204" pitchFamily="18" charset="0"/>
                      </a:rPr>
                      <m:t>𝑀𝑆𝐸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a:latin typeface="Cambria Math" panose="02040503050406030204" pitchFamily="18" charset="0"/>
                              </a:rPr>
                            </m:ctrlPr>
                          </m:sSupPr>
                          <m:e>
                            <m:r>
                              <a:rPr lang="en-US" sz="2200" b="1" i="1">
                                <a:latin typeface="Cambria Math" panose="02040503050406030204" pitchFamily="18" charset="0"/>
                              </a:rPr>
                              <m:t>𝒆</m:t>
                            </m:r>
                          </m:e>
                          <m:sup>
                            <m:r>
                              <a:rPr lang="en-US" sz="2200" i="1">
                                <a:latin typeface="Cambria Math" panose="02040503050406030204" pitchFamily="18" charset="0"/>
                              </a:rPr>
                              <m:t>′</m:t>
                            </m:r>
                          </m:sup>
                        </m:sSup>
                        <m:r>
                          <a:rPr lang="en-US" sz="2200" b="1" i="1">
                            <a:latin typeface="Cambria Math" panose="02040503050406030204" pitchFamily="18" charset="0"/>
                          </a:rPr>
                          <m:t>𝒆</m:t>
                        </m:r>
                      </m:num>
                      <m:den>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den>
                    </m:f>
                  </m:oMath>
                </a14:m>
                <a:endParaRPr lang="en-US" sz="2200" dirty="0"/>
              </a:p>
              <a:p>
                <a:pPr>
                  <a:lnSpc>
                    <a:spcPct val="150000"/>
                  </a:lnSpc>
                </a:pPr>
                <a:r>
                  <a:rPr lang="en-US" sz="2200" dirty="0"/>
                  <a:t>● </a:t>
                </a:r>
                <a14:m>
                  <m:oMath xmlns:m="http://schemas.openxmlformats.org/officeDocument/2006/math">
                    <m:r>
                      <a:rPr lang="en-US" sz="2200" b="1" i="1">
                        <a:latin typeface="Cambria Math" panose="02040503050406030204" pitchFamily="18" charset="0"/>
                      </a:rPr>
                      <m:t>𝒃</m:t>
                    </m:r>
                  </m:oMath>
                </a14:m>
                <a:r>
                  <a:rPr lang="en-US" sz="2200" dirty="0"/>
                  <a:t> is BLUE for </a:t>
                </a:r>
                <a14:m>
                  <m:oMath xmlns:m="http://schemas.openxmlformats.org/officeDocument/2006/math">
                    <m:r>
                      <a:rPr lang="en-US" sz="2200" b="1" i="1">
                        <a:latin typeface="Cambria Math" panose="02040503050406030204" pitchFamily="18" charset="0"/>
                        <a:ea typeface="Cambria Math" panose="02040503050406030204" pitchFamily="18" charset="0"/>
                      </a:rPr>
                      <m:t>𝜷</m:t>
                    </m:r>
                  </m:oMath>
                </a14:m>
                <a:endParaRPr lang="en-US" sz="2200" dirty="0"/>
              </a:p>
              <a:p>
                <a:pPr>
                  <a:lnSpc>
                    <a:spcPct val="150000"/>
                  </a:lnSpc>
                </a:pPr>
                <a:r>
                  <a:rPr lang="en-US" sz="2200" dirty="0"/>
                  <a:t>● </a:t>
                </a:r>
                <a14:m>
                  <m:oMath xmlns:m="http://schemas.openxmlformats.org/officeDocument/2006/math">
                    <m:r>
                      <a:rPr lang="en-US" sz="2200" b="1" i="1">
                        <a:latin typeface="Cambria Math" panose="02040503050406030204" pitchFamily="18" charset="0"/>
                      </a:rPr>
                      <m:t>𝒃</m:t>
                    </m:r>
                  </m:oMath>
                </a14:m>
                <a:r>
                  <a:rPr lang="en-US" sz="2200" dirty="0"/>
                  <a:t> is Least Square Estimation for </a:t>
                </a:r>
                <a14:m>
                  <m:oMath xmlns:m="http://schemas.openxmlformats.org/officeDocument/2006/math">
                    <m:r>
                      <a:rPr lang="en-US" sz="2200" b="1" i="1">
                        <a:latin typeface="Cambria Math" panose="02040503050406030204" pitchFamily="18" charset="0"/>
                        <a:ea typeface="Cambria Math" panose="02040503050406030204" pitchFamily="18" charset="0"/>
                      </a:rPr>
                      <m:t>𝜷</m:t>
                    </m:r>
                  </m:oMath>
                </a14:m>
                <a:endParaRPr lang="en-US" sz="2200" dirty="0"/>
              </a:p>
              <a:p>
                <a:pPr>
                  <a:lnSpc>
                    <a:spcPts val="800"/>
                  </a:lnSpc>
                </a:pPr>
                <a:endParaRPr lang="en-US" sz="2200" dirty="0"/>
              </a:p>
              <a:p>
                <a:r>
                  <a:rPr lang="en-US" sz="2200" dirty="0"/>
                  <a:t>● If we assume </a:t>
                </a:r>
                <a14:m>
                  <m:oMath xmlns:m="http://schemas.openxmlformats.org/officeDocument/2006/math">
                    <m:r>
                      <a:rPr lang="en-US" sz="2200" b="1" i="1">
                        <a:latin typeface="Cambria Math" panose="02040503050406030204" pitchFamily="18" charset="0"/>
                        <a:ea typeface="Cambria Math" panose="02040503050406030204" pitchFamily="18" charset="0"/>
                      </a:rPr>
                      <m:t>𝜺</m:t>
                    </m:r>
                    <m:r>
                      <a:rPr lang="en-US" sz="2200" b="1" i="1" smtClean="0">
                        <a:latin typeface="Cambria Math" panose="02040503050406030204" pitchFamily="18" charset="0"/>
                        <a:ea typeface="Cambria Math" panose="02040503050406030204" pitchFamily="18" charset="0"/>
                      </a:rPr>
                      <m:t> ~ </m:t>
                    </m:r>
                    <m:r>
                      <a:rPr lang="en-US" sz="2200" b="0" i="1" smtClean="0">
                        <a:latin typeface="Cambria Math" panose="02040503050406030204" pitchFamily="18" charset="0"/>
                        <a:ea typeface="Cambria Math" panose="02040503050406030204" pitchFamily="18" charset="0"/>
                      </a:rPr>
                      <m:t>𝑀𝑁</m:t>
                    </m:r>
                    <m:d>
                      <m:dPr>
                        <m:ctrlPr>
                          <a:rPr lang="en-US" sz="2200" b="1" i="1" smtClean="0">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rPr>
                          <m:t>𝟎</m:t>
                        </m:r>
                        <m:r>
                          <a:rPr lang="en-US" sz="2200" b="1" i="1" smtClean="0">
                            <a:latin typeface="Cambria Math" panose="02040503050406030204" pitchFamily="18" charset="0"/>
                          </a:rPr>
                          <m:t>,</m:t>
                        </m:r>
                        <m:r>
                          <a:rPr lang="en-US" sz="2200" b="1" i="1">
                            <a:latin typeface="Cambria Math" panose="02040503050406030204" pitchFamily="18" charset="0"/>
                          </a:rPr>
                          <m:t>𝑰</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e>
                    </m:d>
                  </m:oMath>
                </a14:m>
                <a:r>
                  <a:rPr lang="en-US" sz="2200" dirty="0"/>
                  <a:t> then </a:t>
                </a:r>
                <a14:m>
                  <m:oMath xmlns:m="http://schemas.openxmlformats.org/officeDocument/2006/math">
                    <m:r>
                      <a:rPr lang="en-US" sz="2200" b="1" i="1">
                        <a:latin typeface="Cambria Math" panose="02040503050406030204" pitchFamily="18" charset="0"/>
                      </a:rPr>
                      <m:t>𝒃</m:t>
                    </m:r>
                  </m:oMath>
                </a14:m>
                <a:r>
                  <a:rPr lang="en-US" sz="2200" dirty="0"/>
                  <a:t> is the Maximum Likelihood Estimation for </a:t>
                </a:r>
                <a14:m>
                  <m:oMath xmlns:m="http://schemas.openxmlformats.org/officeDocument/2006/math">
                    <m:r>
                      <a:rPr lang="en-US" sz="2200" b="1" i="1">
                        <a:latin typeface="Cambria Math" panose="02040503050406030204" pitchFamily="18" charset="0"/>
                        <a:ea typeface="Cambria Math" panose="02040503050406030204" pitchFamily="18" charset="0"/>
                      </a:rPr>
                      <m:t>𝜷</m:t>
                    </m:r>
                  </m:oMath>
                </a14:m>
                <a:endParaRPr lang="en-US" sz="2200" dirty="0"/>
              </a:p>
              <a:p>
                <a:pPr>
                  <a:lnSpc>
                    <a:spcPct val="150000"/>
                  </a:lnSpc>
                </a:pPr>
                <a:r>
                  <a:rPr lang="en-US" sz="2200" dirty="0"/>
                  <a:t>● </a:t>
                </a:r>
                <a14:m>
                  <m:oMath xmlns:m="http://schemas.openxmlformats.org/officeDocument/2006/math">
                    <m:r>
                      <a:rPr lang="en-US" sz="2200" i="1">
                        <a:latin typeface="Cambria Math" panose="02040503050406030204" pitchFamily="18" charset="0"/>
                      </a:rPr>
                      <m:t>𝑅𝑎𝑛𝑘</m:t>
                    </m:r>
                    <m:d>
                      <m:dPr>
                        <m:ctrlPr>
                          <a:rPr lang="en-US" sz="2200" i="1">
                            <a:latin typeface="Cambria Math" panose="02040503050406030204" pitchFamily="18" charset="0"/>
                          </a:rPr>
                        </m:ctrlPr>
                      </m:dPr>
                      <m:e>
                        <m:r>
                          <a:rPr lang="en-US" sz="2200" b="1" i="1" smtClean="0">
                            <a:latin typeface="Cambria Math" panose="02040503050406030204" pitchFamily="18" charset="0"/>
                          </a:rPr>
                          <m:t>𝑯</m:t>
                        </m:r>
                      </m:e>
                    </m:d>
                    <m:r>
                      <a:rPr lang="en-US" sz="2200" i="1">
                        <a:latin typeface="Cambria Math" panose="02040503050406030204" pitchFamily="18" charset="0"/>
                      </a:rPr>
                      <m:t>=</m:t>
                    </m:r>
                    <m:r>
                      <a:rPr lang="en-US" sz="2200" i="1">
                        <a:latin typeface="Cambria Math" panose="02040503050406030204" pitchFamily="18" charset="0"/>
                      </a:rPr>
                      <m:t>𝑝</m:t>
                    </m:r>
                  </m:oMath>
                </a14:m>
                <a:endParaRPr lang="en-US" sz="2200" dirty="0"/>
              </a:p>
            </p:txBody>
          </p:sp>
        </mc:Choice>
        <mc:Fallback xmlns="">
          <p:sp>
            <p:nvSpPr>
              <p:cNvPr id="8" name="TextBox 7">
                <a:extLst>
                  <a:ext uri="{FF2B5EF4-FFF2-40B4-BE49-F238E27FC236}">
                    <a16:creationId xmlns:a16="http://schemas.microsoft.com/office/drawing/2014/main" id="{41BC73A7-B465-47CC-95B0-FF9B82100593}"/>
                  </a:ext>
                </a:extLst>
              </p:cNvPr>
              <p:cNvSpPr txBox="1">
                <a:spLocks noRot="1" noChangeAspect="1" noMove="1" noResize="1" noEditPoints="1" noAdjustHandles="1" noChangeArrowheads="1" noChangeShapeType="1" noTextEdit="1"/>
              </p:cNvSpPr>
              <p:nvPr/>
            </p:nvSpPr>
            <p:spPr>
              <a:xfrm>
                <a:off x="7739445" y="575055"/>
                <a:ext cx="4244737" cy="4769383"/>
              </a:xfrm>
              <a:prstGeom prst="rect">
                <a:avLst/>
              </a:prstGeom>
              <a:blipFill>
                <a:blip r:embed="rId4"/>
                <a:stretch>
                  <a:fillRect l="-1868" r="-718" b="-1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AF50D2-D941-4AF3-9389-A8E9E83321C5}"/>
                  </a:ext>
                </a:extLst>
              </p:cNvPr>
              <p:cNvSpPr txBox="1"/>
              <p:nvPr/>
            </p:nvSpPr>
            <p:spPr>
              <a:xfrm>
                <a:off x="842316" y="3935845"/>
                <a:ext cx="6500593" cy="2436180"/>
              </a:xfrm>
              <a:prstGeom prst="rect">
                <a:avLst/>
              </a:prstGeom>
              <a:solidFill>
                <a:srgbClr val="CCFF99"/>
              </a:solidFill>
            </p:spPr>
            <p:txBody>
              <a:bodyPr wrap="square" rtlCol="0">
                <a:spAutoFit/>
              </a:bodyPr>
              <a:lstStyle/>
              <a:p>
                <a:r>
                  <a:rPr lang="en-US" sz="2200" dirty="0"/>
                  <a:t>Interval estimation for each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𝑗</m:t>
                        </m:r>
                      </m:sub>
                    </m:sSub>
                  </m:oMath>
                </a14:m>
                <a:r>
                  <a:rPr lang="en-US" sz="2200" dirty="0"/>
                  <a:t> is</a:t>
                </a:r>
              </a:p>
              <a:p>
                <a:pPr>
                  <a:lnSpc>
                    <a:spcPct val="150000"/>
                  </a:lnSpc>
                </a:pPr>
                <a14:m>
                  <m:oMathPara xmlns:m="http://schemas.openxmlformats.org/officeDocument/2006/math">
                    <m:oMathParaPr>
                      <m:jc m:val="center"/>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𝑗</m:t>
                          </m:r>
                        </m:sub>
                      </m:sSub>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𝑡</m:t>
                          </m:r>
                        </m:e>
                        <m:sub>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𝑝</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𝛼</m:t>
                                  </m:r>
                                </m:num>
                                <m:den>
                                  <m:r>
                                    <a:rPr lang="en-US" sz="2200" b="0" i="1" smtClean="0">
                                      <a:latin typeface="Cambria Math" panose="02040503050406030204" pitchFamily="18" charset="0"/>
                                      <a:ea typeface="Cambria Math" panose="02040503050406030204" pitchFamily="18" charset="0"/>
                                    </a:rPr>
                                    <m:t>2</m:t>
                                  </m:r>
                                </m:den>
                              </m:f>
                            </m:e>
                          </m:d>
                        </m:sub>
                      </m:sSub>
                      <m:r>
                        <a:rPr lang="en-US" sz="2200" b="0" i="1" smtClean="0">
                          <a:latin typeface="Cambria Math" panose="02040503050406030204" pitchFamily="18" charset="0"/>
                          <a:ea typeface="Cambria Math" panose="02040503050406030204" pitchFamily="18" charset="0"/>
                        </a:rPr>
                        <m:t>𝑠𝑒</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𝑗</m:t>
                          </m:r>
                        </m:sub>
                      </m:sSub>
                      <m:r>
                        <a:rPr lang="en-US" sz="2200" b="0" i="1" smtClean="0">
                          <a:latin typeface="Cambria Math" panose="02040503050406030204" pitchFamily="18" charset="0"/>
                          <a:ea typeface="Cambria Math" panose="02040503050406030204" pitchFamily="18" charset="0"/>
                        </a:rPr>
                        <m:t>)</m:t>
                      </m:r>
                    </m:oMath>
                  </m:oMathPara>
                </a14:m>
                <a:endParaRPr lang="en-US" sz="2200" dirty="0"/>
              </a:p>
              <a:p>
                <a:r>
                  <a:rPr lang="en-US" sz="2200" dirty="0"/>
                  <a:t>where </a:t>
                </a:r>
                <a14:m>
                  <m:oMath xmlns:m="http://schemas.openxmlformats.org/officeDocument/2006/math">
                    <m:r>
                      <a:rPr lang="en-US" sz="2200" i="1">
                        <a:latin typeface="Cambria Math" panose="02040503050406030204" pitchFamily="18" charset="0"/>
                        <a:ea typeface="Cambria Math" panose="02040503050406030204" pitchFamily="18" charset="0"/>
                      </a:rPr>
                      <m:t>𝑠𝑒</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m:t>
                    </m:r>
                  </m:oMath>
                </a14:m>
                <a:r>
                  <a:rPr lang="en-US" sz="2200" dirty="0"/>
                  <a:t> is the square root of the </a:t>
                </a:r>
                <a:r>
                  <a:rPr lang="en-US" sz="2200" dirty="0" err="1"/>
                  <a:t>i-th</a:t>
                </a:r>
                <a:r>
                  <a:rPr lang="en-US" sz="2200" dirty="0"/>
                  <a:t> diagonal term of the matrix </a:t>
                </a:r>
              </a:p>
              <a:p>
                <a:pPr>
                  <a:lnSpc>
                    <a:spcPct val="150000"/>
                  </a:lnSpc>
                </a:pPr>
                <a14:m>
                  <m:oMathPara xmlns:m="http://schemas.openxmlformats.org/officeDocument/2006/math">
                    <m:oMathParaPr>
                      <m:jc m:val="center"/>
                    </m:oMathParaPr>
                    <m:oMath xmlns:m="http://schemas.openxmlformats.org/officeDocument/2006/math">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oMath>
                  </m:oMathPara>
                </a14:m>
                <a:endParaRPr lang="en-US" sz="2200" i="1" dirty="0"/>
              </a:p>
            </p:txBody>
          </p:sp>
        </mc:Choice>
        <mc:Fallback xmlns="">
          <p:sp>
            <p:nvSpPr>
              <p:cNvPr id="10" name="TextBox 9">
                <a:extLst>
                  <a:ext uri="{FF2B5EF4-FFF2-40B4-BE49-F238E27FC236}">
                    <a16:creationId xmlns:a16="http://schemas.microsoft.com/office/drawing/2014/main" id="{8AAF50D2-D941-4AF3-9389-A8E9E83321C5}"/>
                  </a:ext>
                </a:extLst>
              </p:cNvPr>
              <p:cNvSpPr txBox="1">
                <a:spLocks noRot="1" noChangeAspect="1" noMove="1" noResize="1" noEditPoints="1" noAdjustHandles="1" noChangeArrowheads="1" noChangeShapeType="1" noTextEdit="1"/>
              </p:cNvSpPr>
              <p:nvPr/>
            </p:nvSpPr>
            <p:spPr>
              <a:xfrm>
                <a:off x="842316" y="3935845"/>
                <a:ext cx="6500593" cy="2436180"/>
              </a:xfrm>
              <a:prstGeom prst="rect">
                <a:avLst/>
              </a:prstGeom>
              <a:blipFill>
                <a:blip r:embed="rId5"/>
                <a:stretch>
                  <a:fillRect l="-1218" t="-1504"/>
                </a:stretch>
              </a:blipFill>
            </p:spPr>
            <p:txBody>
              <a:bodyPr/>
              <a:lstStyle/>
              <a:p>
                <a:r>
                  <a:rPr lang="en-US">
                    <a:noFill/>
                  </a:rPr>
                  <a:t> </a:t>
                </a:r>
              </a:p>
            </p:txBody>
          </p:sp>
        </mc:Fallback>
      </mc:AlternateContent>
    </p:spTree>
    <p:extLst>
      <p:ext uri="{BB962C8B-B14F-4D97-AF65-F5344CB8AC3E}">
        <p14:creationId xmlns:p14="http://schemas.microsoft.com/office/powerpoint/2010/main" val="238445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724135" cy="1325563"/>
          </a:xfrm>
        </p:spPr>
        <p:txBody>
          <a:bodyPr>
            <a:normAutofit/>
          </a:bodyPr>
          <a:lstStyle/>
          <a:p>
            <a:r>
              <a:rPr lang="en-US" sz="3600" dirty="0">
                <a:solidFill>
                  <a:srgbClr val="990033"/>
                </a:solidFill>
              </a:rPr>
              <a:t>Parameter Interval Estimation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8EFD1B-39E1-4AF7-BB51-FE97D68029C3}"/>
                  </a:ext>
                </a:extLst>
              </p:cNvPr>
              <p:cNvSpPr txBox="1"/>
              <p:nvPr/>
            </p:nvSpPr>
            <p:spPr>
              <a:xfrm>
                <a:off x="838200" y="1423302"/>
                <a:ext cx="6254578" cy="2342373"/>
              </a:xfrm>
              <a:prstGeom prst="rect">
                <a:avLst/>
              </a:prstGeom>
              <a:noFill/>
            </p:spPr>
            <p:txBody>
              <a:bodyPr wrap="square" rtlCol="0">
                <a:spAutoFit/>
              </a:bodyPr>
              <a:lstStyle/>
              <a:p>
                <a:r>
                  <a:rPr lang="en-US" sz="2200" dirty="0"/>
                  <a:t>A joint </a:t>
                </a:r>
                <a14:m>
                  <m:oMath xmlns:m="http://schemas.openxmlformats.org/officeDocument/2006/math">
                    <m:r>
                      <a:rPr lang="en-US" sz="2200" i="1" dirty="0" smtClean="0">
                        <a:latin typeface="Cambria Math" panose="02040503050406030204" pitchFamily="18" charset="0"/>
                      </a:rPr>
                      <m:t>100</m:t>
                    </m:r>
                    <m:d>
                      <m:dPr>
                        <m:ctrlPr>
                          <a:rPr lang="en-US" sz="2200" i="1" dirty="0" smtClean="0">
                            <a:latin typeface="Cambria Math" panose="02040503050406030204" pitchFamily="18" charset="0"/>
                          </a:rPr>
                        </m:ctrlPr>
                      </m:dPr>
                      <m:e>
                        <m:r>
                          <a:rPr lang="en-US" sz="2200" b="0" i="1" dirty="0" smtClean="0">
                            <a:latin typeface="Cambria Math" panose="02040503050406030204" pitchFamily="18" charset="0"/>
                          </a:rPr>
                          <m:t>1−</m:t>
                        </m:r>
                        <m:r>
                          <a:rPr lang="en-US" sz="2200" b="0" i="1" dirty="0" smtClean="0">
                            <a:latin typeface="Cambria Math" panose="02040503050406030204" pitchFamily="18" charset="0"/>
                            <a:ea typeface="Cambria Math" panose="02040503050406030204" pitchFamily="18" charset="0"/>
                          </a:rPr>
                          <m:t>𝛼</m:t>
                        </m:r>
                      </m:e>
                    </m:d>
                    <m:r>
                      <a:rPr lang="en-US" sz="2200" b="0" i="1" dirty="0" smtClean="0">
                        <a:latin typeface="Cambria Math" panose="02040503050406030204" pitchFamily="18" charset="0"/>
                      </a:rPr>
                      <m:t>%</m:t>
                    </m:r>
                  </m:oMath>
                </a14:m>
                <a:r>
                  <a:rPr lang="en-US" sz="2200" dirty="0"/>
                  <a:t> confidence region for all the parameters </a:t>
                </a:r>
                <a14:m>
                  <m:oMath xmlns:m="http://schemas.openxmlformats.org/officeDocument/2006/math">
                    <m:r>
                      <a:rPr lang="en-US" sz="2200" b="1" i="1">
                        <a:latin typeface="Cambria Math" panose="02040503050406030204" pitchFamily="18" charset="0"/>
                        <a:ea typeface="Cambria Math" panose="02040503050406030204" pitchFamily="18" charset="0"/>
                      </a:rPr>
                      <m:t>𝜷</m:t>
                    </m:r>
                  </m:oMath>
                </a14:m>
                <a:r>
                  <a:rPr lang="en-US" sz="2200" dirty="0"/>
                  <a:t> is derived using </a:t>
                </a:r>
              </a:p>
              <a:p>
                <a:pPr>
                  <a:lnSpc>
                    <a:spcPct val="150000"/>
                  </a:lnSpc>
                </a:pPr>
                <a14:m>
                  <m:oMathPara xmlns:m="http://schemas.openxmlformats.org/officeDocument/2006/math">
                    <m:oMathParaPr>
                      <m:jc m:val="center"/>
                    </m:oMathParaPr>
                    <m:oMath xmlns:m="http://schemas.openxmlformats.org/officeDocument/2006/math">
                      <m:sSup>
                        <m:sSupPr>
                          <m:ctrlPr>
                            <a:rPr lang="en-US" sz="2200" b="1" i="1" smtClean="0">
                              <a:latin typeface="Cambria Math" panose="02040503050406030204" pitchFamily="18" charset="0"/>
                            </a:rPr>
                          </m:ctrlPr>
                        </m:sSupPr>
                        <m:e>
                          <m:d>
                            <m:dPr>
                              <m:ctrlPr>
                                <a:rPr lang="en-US" sz="2200" b="1" i="1" smtClean="0">
                                  <a:latin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𝜷</m:t>
                              </m:r>
                              <m:r>
                                <a:rPr lang="en-US" sz="2200" b="1" i="1">
                                  <a:latin typeface="Cambria Math" panose="02040503050406030204" pitchFamily="18" charset="0"/>
                                  <a:ea typeface="Cambria Math" panose="02040503050406030204" pitchFamily="18" charset="0"/>
                                </a:rPr>
                                <m:t>−</m:t>
                              </m:r>
                              <m:r>
                                <a:rPr lang="en-US" sz="2200" b="1" i="1">
                                  <a:latin typeface="Cambria Math" panose="02040503050406030204" pitchFamily="18" charset="0"/>
                                </a:rPr>
                                <m:t>𝒃</m:t>
                              </m:r>
                            </m:e>
                          </m:d>
                        </m:e>
                        <m:sup>
                          <m:r>
                            <a:rPr lang="en-US" sz="2200" b="1" i="1" smtClean="0">
                              <a:latin typeface="Cambria Math" panose="02040503050406030204" pitchFamily="18" charset="0"/>
                            </a:rPr>
                            <m:t>′</m:t>
                          </m:r>
                        </m:sup>
                      </m:sSup>
                      <m:d>
                        <m:dPr>
                          <m:ctrlPr>
                            <a:rPr lang="en-US" sz="2200" b="1" i="1" smtClean="0">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d>
                        <m:dPr>
                          <m:ctrlPr>
                            <a:rPr lang="en-US" sz="2200" b="1" i="1" smtClean="0">
                              <a:latin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𝜷</m:t>
                          </m:r>
                          <m:r>
                            <a:rPr lang="en-US" sz="2200" b="1" i="1">
                              <a:latin typeface="Cambria Math" panose="02040503050406030204" pitchFamily="18" charset="0"/>
                              <a:ea typeface="Cambria Math" panose="02040503050406030204" pitchFamily="18" charset="0"/>
                            </a:rPr>
                            <m:t>−</m:t>
                          </m:r>
                          <m:r>
                            <a:rPr lang="en-US" sz="2200" b="1" i="1">
                              <a:latin typeface="Cambria Math" panose="02040503050406030204" pitchFamily="18" charset="0"/>
                            </a:rPr>
                            <m:t>𝒃</m:t>
                          </m:r>
                        </m:e>
                      </m:d>
                      <m:r>
                        <a:rPr lang="en-US" sz="2200" b="1" i="1">
                          <a:latin typeface="Cambria Math" panose="02040503050406030204" pitchFamily="18" charset="0"/>
                        </a:rPr>
                        <m:t>=</m:t>
                      </m:r>
                      <m:r>
                        <a:rPr lang="en-US" sz="2200" b="0" i="1" smtClean="0">
                          <a:latin typeface="Cambria Math" panose="02040503050406030204" pitchFamily="18" charset="0"/>
                        </a:rPr>
                        <m:t>𝑝</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rPr>
                            <m:t>𝐹</m:t>
                          </m:r>
                        </m:e>
                        <m:sub>
                          <m:d>
                            <m:dPr>
                              <m:ctrlPr>
                                <a:rPr lang="en-US" sz="2200" i="1">
                                  <a:latin typeface="Cambria Math" panose="02040503050406030204" pitchFamily="18" charset="0"/>
                                </a:rPr>
                              </m:ctrlPr>
                            </m:dPr>
                            <m:e>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𝛼</m:t>
                              </m:r>
                            </m:e>
                          </m:d>
                        </m:sub>
                      </m:sSub>
                    </m:oMath>
                  </m:oMathPara>
                </a14:m>
                <a:endParaRPr lang="en-US" sz="2200" b="1" i="1" dirty="0"/>
              </a:p>
              <a:p>
                <a:r>
                  <a:rPr lang="en-US" sz="2200" dirty="0"/>
                  <a:t>which is an ellipsoidal shaped region in p-dim space, different from the rectangular region defined by the p individual t-intervals. </a:t>
                </a:r>
                <a:endParaRPr lang="en-US" sz="2200" b="1" i="1" dirty="0"/>
              </a:p>
            </p:txBody>
          </p:sp>
        </mc:Choice>
        <mc:Fallback xmlns="">
          <p:sp>
            <p:nvSpPr>
              <p:cNvPr id="16" name="TextBox 15">
                <a:extLst>
                  <a:ext uri="{FF2B5EF4-FFF2-40B4-BE49-F238E27FC236}">
                    <a16:creationId xmlns:a16="http://schemas.microsoft.com/office/drawing/2014/main" id="{B28EFD1B-39E1-4AF7-BB51-FE97D68029C3}"/>
                  </a:ext>
                </a:extLst>
              </p:cNvPr>
              <p:cNvSpPr txBox="1">
                <a:spLocks noRot="1" noChangeAspect="1" noMove="1" noResize="1" noEditPoints="1" noAdjustHandles="1" noChangeArrowheads="1" noChangeShapeType="1" noTextEdit="1"/>
              </p:cNvSpPr>
              <p:nvPr/>
            </p:nvSpPr>
            <p:spPr>
              <a:xfrm>
                <a:off x="838200" y="1423302"/>
                <a:ext cx="6254578" cy="2342373"/>
              </a:xfrm>
              <a:prstGeom prst="rect">
                <a:avLst/>
              </a:prstGeom>
              <a:blipFill>
                <a:blip r:embed="rId3"/>
                <a:stretch>
                  <a:fillRect l="-1267" t="-1558" b="-4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1F0468-D190-4555-B72B-8331D5AB247C}"/>
                  </a:ext>
                </a:extLst>
              </p:cNvPr>
              <p:cNvSpPr txBox="1"/>
              <p:nvPr/>
            </p:nvSpPr>
            <p:spPr>
              <a:xfrm>
                <a:off x="838200" y="3975356"/>
                <a:ext cx="6254578" cy="1159420"/>
              </a:xfrm>
              <a:prstGeom prst="rect">
                <a:avLst/>
              </a:prstGeom>
              <a:solidFill>
                <a:srgbClr val="FFFF99"/>
              </a:solidFill>
            </p:spPr>
            <p:txBody>
              <a:bodyPr wrap="square" rtlCol="0">
                <a:spAutoFit/>
              </a:bodyPr>
              <a:lstStyle/>
              <a:p>
                <a:r>
                  <a:rPr lang="en-US" sz="2200" dirty="0"/>
                  <a:t>When </a:t>
                </a:r>
                <a14:m>
                  <m:oMath xmlns:m="http://schemas.openxmlformats.org/officeDocument/2006/math">
                    <m:r>
                      <a:rPr lang="en-US" sz="2200" b="0" i="1" smtClean="0">
                        <a:latin typeface="Cambria Math" panose="02040503050406030204" pitchFamily="18" charset="0"/>
                      </a:rPr>
                      <m:t>𝐶𝑜𝑟𝑟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𝑗</m:t>
                            </m:r>
                          </m:sub>
                        </m:sSub>
                      </m:e>
                    </m:d>
                  </m:oMath>
                </a14:m>
                <a:r>
                  <a:rPr lang="en-US" sz="2200" dirty="0"/>
                  <a:t> is close to zero, the rectangular region will approximate the true joint confidence region well. </a:t>
                </a:r>
                <a:endParaRPr lang="en-US" sz="2200" b="1" i="1" dirty="0"/>
              </a:p>
            </p:txBody>
          </p:sp>
        </mc:Choice>
        <mc:Fallback xmlns="">
          <p:sp>
            <p:nvSpPr>
              <p:cNvPr id="9" name="TextBox 8">
                <a:extLst>
                  <a:ext uri="{FF2B5EF4-FFF2-40B4-BE49-F238E27FC236}">
                    <a16:creationId xmlns:a16="http://schemas.microsoft.com/office/drawing/2014/main" id="{261F0468-D190-4555-B72B-8331D5AB247C}"/>
                  </a:ext>
                </a:extLst>
              </p:cNvPr>
              <p:cNvSpPr txBox="1">
                <a:spLocks noRot="1" noChangeAspect="1" noMove="1" noResize="1" noEditPoints="1" noAdjustHandles="1" noChangeArrowheads="1" noChangeShapeType="1" noTextEdit="1"/>
              </p:cNvSpPr>
              <p:nvPr/>
            </p:nvSpPr>
            <p:spPr>
              <a:xfrm>
                <a:off x="838200" y="3975356"/>
                <a:ext cx="6254578" cy="1159420"/>
              </a:xfrm>
              <a:prstGeom prst="rect">
                <a:avLst/>
              </a:prstGeom>
              <a:blipFill>
                <a:blip r:embed="rId4"/>
                <a:stretch>
                  <a:fillRect l="-1267" t="-1579" b="-10000"/>
                </a:stretch>
              </a:blipFill>
            </p:spPr>
            <p:txBody>
              <a:bodyPr/>
              <a:lstStyle/>
              <a:p>
                <a:r>
                  <a:rPr lang="en-US">
                    <a:noFill/>
                  </a:rPr>
                  <a:t> </a:t>
                </a:r>
              </a:p>
            </p:txBody>
          </p:sp>
        </mc:Fallback>
      </mc:AlternateContent>
      <p:pic>
        <p:nvPicPr>
          <p:cNvPr id="6" name="Picture 5" descr="A close up of a map&#10;&#10;Description generated with high confidence">
            <a:extLst>
              <a:ext uri="{FF2B5EF4-FFF2-40B4-BE49-F238E27FC236}">
                <a16:creationId xmlns:a16="http://schemas.microsoft.com/office/drawing/2014/main" id="{5D01BA67-1147-4FB8-92F9-60330077C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9002" y="478802"/>
            <a:ext cx="3754798" cy="2950198"/>
          </a:xfrm>
          <a:prstGeom prst="rect">
            <a:avLst/>
          </a:prstGeom>
        </p:spPr>
      </p:pic>
      <p:pic>
        <p:nvPicPr>
          <p:cNvPr id="11" name="Picture 10" descr="A picture containing photo, map&#10;&#10;Description generated with high confidence">
            <a:extLst>
              <a:ext uri="{FF2B5EF4-FFF2-40B4-BE49-F238E27FC236}">
                <a16:creationId xmlns:a16="http://schemas.microsoft.com/office/drawing/2014/main" id="{F1218F0A-56A9-40AD-98DA-F0A23C515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003" y="3659677"/>
            <a:ext cx="4021088" cy="2950198"/>
          </a:xfrm>
          <a:prstGeom prst="rect">
            <a:avLst/>
          </a:prstGeom>
        </p:spPr>
      </p:pic>
    </p:spTree>
    <p:extLst>
      <p:ext uri="{BB962C8B-B14F-4D97-AF65-F5344CB8AC3E}">
        <p14:creationId xmlns:p14="http://schemas.microsoft.com/office/powerpoint/2010/main" val="421760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ANOVA Table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6081586" cy="1655005"/>
              </a:xfrm>
              <a:prstGeom prst="rect">
                <a:avLst/>
              </a:prstGeom>
              <a:noFill/>
            </p:spPr>
            <p:txBody>
              <a:bodyPr wrap="square" rtlCol="0">
                <a:spAutoFit/>
              </a:bodyPr>
              <a:lstStyle/>
              <a:p>
                <a:r>
                  <a:rPr lang="en-US" sz="2200" dirty="0"/>
                  <a:t>The ANOVA table represents variance components of the corrected total sum of squares. This table tests the overall regression equation:</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rPr>
                            <m:t>𝑝</m:t>
                          </m:r>
                          <m:r>
                            <a:rPr lang="en-US" sz="2200" b="0" i="1" smtClean="0">
                              <a:latin typeface="Cambria Math" panose="02040503050406030204" pitchFamily="18" charset="0"/>
                            </a:rPr>
                            <m:t>−1</m:t>
                          </m:r>
                        </m:sub>
                      </m:sSub>
                      <m:r>
                        <a:rPr lang="en-US" sz="2200" b="0" i="1" smtClean="0">
                          <a:latin typeface="Cambria Math" panose="02040503050406030204" pitchFamily="18" charset="0"/>
                        </a:rPr>
                        <m:t>=0</m:t>
                      </m:r>
                    </m:oMath>
                  </m:oMathPara>
                </a14:m>
                <a:endParaRPr lang="en-US" sz="2200" dirty="0"/>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200" y="1525588"/>
                <a:ext cx="6081586" cy="1655005"/>
              </a:xfrm>
              <a:prstGeom prst="rect">
                <a:avLst/>
              </a:prstGeom>
              <a:blipFill>
                <a:blip r:embed="rId3"/>
                <a:stretch>
                  <a:fillRect l="-1304" t="-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FDB5F66-F4D7-4F8D-A4BB-D3272ED81A4B}"/>
                  </a:ext>
                </a:extLst>
              </p:cNvPr>
              <p:cNvGraphicFramePr>
                <a:graphicFrameLocks noGrp="1"/>
              </p:cNvGraphicFramePr>
              <p:nvPr>
                <p:extLst>
                  <p:ext uri="{D42A27DB-BD31-4B8C-83A1-F6EECF244321}">
                    <p14:modId xmlns:p14="http://schemas.microsoft.com/office/powerpoint/2010/main" val="2988069351"/>
                  </p:ext>
                </p:extLst>
              </p:nvPr>
            </p:nvGraphicFramePr>
            <p:xfrm>
              <a:off x="838199" y="3348678"/>
              <a:ext cx="6649996" cy="3025072"/>
            </p:xfrm>
            <a:graphic>
              <a:graphicData uri="http://schemas.openxmlformats.org/drawingml/2006/table">
                <a:tbl>
                  <a:tblPr firstRow="1" bandRow="1">
                    <a:tableStyleId>{5C22544A-7EE6-4342-B048-85BDC9FD1C3A}</a:tableStyleId>
                  </a:tblPr>
                  <a:tblGrid>
                    <a:gridCol w="1336590">
                      <a:extLst>
                        <a:ext uri="{9D8B030D-6E8A-4147-A177-3AD203B41FA5}">
                          <a16:colId xmlns:a16="http://schemas.microsoft.com/office/drawing/2014/main" val="3163429475"/>
                        </a:ext>
                      </a:extLst>
                    </a:gridCol>
                    <a:gridCol w="1841157">
                      <a:extLst>
                        <a:ext uri="{9D8B030D-6E8A-4147-A177-3AD203B41FA5}">
                          <a16:colId xmlns:a16="http://schemas.microsoft.com/office/drawing/2014/main" val="204898787"/>
                        </a:ext>
                      </a:extLst>
                    </a:gridCol>
                    <a:gridCol w="976184">
                      <a:extLst>
                        <a:ext uri="{9D8B030D-6E8A-4147-A177-3AD203B41FA5}">
                          <a16:colId xmlns:a16="http://schemas.microsoft.com/office/drawing/2014/main" val="2010770370"/>
                        </a:ext>
                      </a:extLst>
                    </a:gridCol>
                    <a:gridCol w="1297459">
                      <a:extLst>
                        <a:ext uri="{9D8B030D-6E8A-4147-A177-3AD203B41FA5}">
                          <a16:colId xmlns:a16="http://schemas.microsoft.com/office/drawing/2014/main" val="3839024743"/>
                        </a:ext>
                      </a:extLst>
                    </a:gridCol>
                    <a:gridCol w="1198606">
                      <a:extLst>
                        <a:ext uri="{9D8B030D-6E8A-4147-A177-3AD203B41FA5}">
                          <a16:colId xmlns:a16="http://schemas.microsoft.com/office/drawing/2014/main" val="1707309862"/>
                        </a:ext>
                      </a:extLst>
                    </a:gridCol>
                  </a:tblGrid>
                  <a:tr h="750839">
                    <a:tc>
                      <a:txBody>
                        <a:bodyPr/>
                        <a:lstStyle/>
                        <a:p>
                          <a:pPr algn="ctr"/>
                          <a:r>
                            <a:rPr lang="en-US" sz="2200" dirty="0"/>
                            <a:t>Source</a:t>
                          </a:r>
                        </a:p>
                      </a:txBody>
                      <a:tcPr anchor="ctr"/>
                    </a:tc>
                    <a:tc>
                      <a:txBody>
                        <a:bodyPr/>
                        <a:lstStyle/>
                        <a:p>
                          <a:pPr algn="ctr"/>
                          <a:r>
                            <a:rPr lang="en-US" sz="2200" dirty="0"/>
                            <a:t>Sum of Squares</a:t>
                          </a:r>
                        </a:p>
                      </a:txBody>
                      <a:tcPr anchor="ctr"/>
                    </a:tc>
                    <a:tc>
                      <a:txBody>
                        <a:bodyPr/>
                        <a:lstStyle/>
                        <a:p>
                          <a:pPr algn="ctr"/>
                          <a:r>
                            <a:rPr lang="en-US" sz="2200" dirty="0"/>
                            <a:t>df</a:t>
                          </a:r>
                        </a:p>
                      </a:txBody>
                      <a:tcPr anchor="ctr"/>
                    </a:tc>
                    <a:tc>
                      <a:txBody>
                        <a:bodyPr/>
                        <a:lstStyle/>
                        <a:p>
                          <a:pPr algn="ctr"/>
                          <a:r>
                            <a:rPr lang="en-US" sz="2200" dirty="0"/>
                            <a:t>Mean Squares</a:t>
                          </a:r>
                        </a:p>
                      </a:txBody>
                      <a:tcPr anchor="ctr"/>
                    </a:tc>
                    <a:tc>
                      <a:txBody>
                        <a:bodyPr/>
                        <a:lstStyle/>
                        <a:p>
                          <a:pPr algn="ctr"/>
                          <a:r>
                            <a:rPr lang="en-US" sz="2200" dirty="0"/>
                            <a:t>F</a:t>
                          </a:r>
                        </a:p>
                      </a:txBody>
                      <a:tcPr anchor="ctr"/>
                    </a:tc>
                    <a:extLst>
                      <a:ext uri="{0D108BD9-81ED-4DB2-BD59-A6C34878D82A}">
                        <a16:rowId xmlns:a16="http://schemas.microsoft.com/office/drawing/2014/main" val="3066293703"/>
                      </a:ext>
                    </a:extLst>
                  </a:tr>
                  <a:tr h="995363">
                    <a:tc>
                      <a:txBody>
                        <a:bodyPr/>
                        <a:lstStyle/>
                        <a:p>
                          <a:r>
                            <a:rPr lang="en-US" sz="2000" dirty="0"/>
                            <a:t>Regression</a:t>
                          </a:r>
                        </a:p>
                      </a:txBody>
                      <a:tcPr anchor="ctr"/>
                    </a:tc>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smtClean="0">
                                        <a:latin typeface="Cambria Math" panose="02040503050406030204" pitchFamily="18" charset="0"/>
                                      </a:rPr>
                                      <m:t>𝒃</m:t>
                                    </m:r>
                                  </m:e>
                                  <m:sup>
                                    <m:r>
                                      <a:rPr lang="en-US" sz="2000" smtClean="0">
                                        <a:latin typeface="Cambria Math" panose="02040503050406030204" pitchFamily="18" charset="0"/>
                                      </a:rPr>
                                      <m:t>′</m:t>
                                    </m:r>
                                  </m:sup>
                                </m:sSup>
                                <m:sSup>
                                  <m:sSupPr>
                                    <m:ctrlPr>
                                      <a:rPr lang="en-US" sz="2000" i="1" smtClean="0">
                                        <a:latin typeface="Cambria Math" panose="02040503050406030204" pitchFamily="18" charset="0"/>
                                      </a:rPr>
                                    </m:ctrlPr>
                                  </m:sSupPr>
                                  <m:e>
                                    <m:r>
                                      <a:rPr lang="en-US" sz="2000">
                                        <a:latin typeface="Cambria Math" panose="02040503050406030204" pitchFamily="18" charset="0"/>
                                      </a:rPr>
                                      <m:t>𝑿</m:t>
                                    </m:r>
                                  </m:e>
                                  <m:sup>
                                    <m:r>
                                      <a:rPr lang="en-US" sz="2000">
                                        <a:latin typeface="Cambria Math" panose="02040503050406030204" pitchFamily="18" charset="0"/>
                                      </a:rPr>
                                      <m:t>′</m:t>
                                    </m:r>
                                  </m:sup>
                                </m:sSup>
                                <m:r>
                                  <a:rPr lang="en-US" sz="2000">
                                    <a:latin typeface="Cambria Math" panose="02040503050406030204" pitchFamily="18" charset="0"/>
                                  </a:rPr>
                                  <m:t>𝒀</m:t>
                                </m:r>
                                <m:r>
                                  <a:rPr lang="en-US" sz="2000" smtClean="0">
                                    <a:latin typeface="Cambria Math" panose="02040503050406030204" pitchFamily="18" charset="0"/>
                                  </a:rPr>
                                  <m:t>−</m:t>
                                </m:r>
                                <m:r>
                                  <a:rPr lang="en-US" sz="2000" b="0" i="1" dirty="0" smtClean="0">
                                    <a:latin typeface="Cambria Math" panose="02040503050406030204" pitchFamily="18" charset="0"/>
                                  </a:rPr>
                                  <m:t>𝑛</m:t>
                                </m:r>
                                <m:sSup>
                                  <m:sSupPr>
                                    <m:ctrlPr>
                                      <a:rPr lang="en-US" sz="2000" b="0" i="1" dirty="0" smtClean="0">
                                        <a:latin typeface="Cambria Math" panose="02040503050406030204" pitchFamily="18" charset="0"/>
                                      </a:rPr>
                                    </m:ctrlPr>
                                  </m:sSupPr>
                                  <m:e>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𝑌</m:t>
                                        </m:r>
                                      </m:e>
                                    </m:acc>
                                  </m:e>
                                  <m:sup>
                                    <m:r>
                                      <a:rPr lang="en-US" sz="2000" b="0" i="1" dirty="0" smtClean="0">
                                        <a:latin typeface="Cambria Math" panose="02040503050406030204" pitchFamily="18" charset="0"/>
                                      </a:rPr>
                                      <m:t>2</m:t>
                                    </m:r>
                                  </m:sup>
                                </m:sSup>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𝑝</m:t>
                                </m:r>
                                <m:r>
                                  <a:rPr lang="en-US" sz="2000" smtClean="0">
                                    <a:latin typeface="Cambria Math" panose="02040503050406030204" pitchFamily="18" charset="0"/>
                                  </a:rPr>
                                  <m:t>−1</m:t>
                                </m:r>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𝑆𝑆</m:t>
                                        </m:r>
                                      </m:e>
                                      <m:sub>
                                        <m:r>
                                          <a:rPr lang="en-US" sz="2000" smtClean="0">
                                            <a:latin typeface="Cambria Math" panose="02040503050406030204" pitchFamily="18" charset="0"/>
                                          </a:rPr>
                                          <m:t>𝑅𝑒𝑔</m:t>
                                        </m:r>
                                      </m:sub>
                                    </m:sSub>
                                  </m:num>
                                  <m:den>
                                    <m:r>
                                      <a:rPr lang="en-US" sz="2000" b="0" i="1" smtClean="0">
                                        <a:latin typeface="Cambria Math" panose="02040503050406030204" pitchFamily="18" charset="0"/>
                                      </a:rPr>
                                      <m:t>𝑝</m:t>
                                    </m:r>
                                    <m:r>
                                      <a:rPr lang="en-US" sz="2000" b="0" i="1" smtClean="0">
                                        <a:latin typeface="Cambria Math" panose="02040503050406030204" pitchFamily="18" charset="0"/>
                                      </a:rPr>
                                      <m:t>−1</m:t>
                                    </m:r>
                                  </m:den>
                                </m:f>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𝑀𝑆</m:t>
                                        </m:r>
                                      </m:e>
                                      <m:sub>
                                        <m:r>
                                          <a:rPr lang="en-US" sz="2000" smtClean="0">
                                            <a:latin typeface="Cambria Math" panose="02040503050406030204" pitchFamily="18" charset="0"/>
                                          </a:rPr>
                                          <m:t>𝑅𝑒𝑔</m:t>
                                        </m:r>
                                      </m:sub>
                                    </m:sSub>
                                  </m:num>
                                  <m:den>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𝑀𝑆</m:t>
                                        </m:r>
                                      </m:e>
                                      <m:sub>
                                        <m:r>
                                          <a:rPr lang="en-US" sz="2000" smtClean="0">
                                            <a:latin typeface="Cambria Math" panose="02040503050406030204" pitchFamily="18" charset="0"/>
                                          </a:rPr>
                                          <m:t>𝑅𝑒𝑠</m:t>
                                        </m:r>
                                      </m:sub>
                                    </m:sSub>
                                  </m:den>
                                </m:f>
                              </m:oMath>
                            </m:oMathPara>
                          </a14:m>
                          <a:endParaRPr lang="en-US" sz="2000" dirty="0"/>
                        </a:p>
                      </a:txBody>
                      <a:tcPr anchor="ctr"/>
                    </a:tc>
                    <a:extLst>
                      <a:ext uri="{0D108BD9-81ED-4DB2-BD59-A6C34878D82A}">
                        <a16:rowId xmlns:a16="http://schemas.microsoft.com/office/drawing/2014/main" val="3941084502"/>
                      </a:ext>
                    </a:extLst>
                  </a:tr>
                  <a:tr h="549587">
                    <a:tc>
                      <a:txBody>
                        <a:bodyPr/>
                        <a:lstStyle/>
                        <a:p>
                          <a:r>
                            <a:rPr lang="en-US" sz="2000" dirty="0"/>
                            <a:t>Residual</a:t>
                          </a:r>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𝑆𝑆</m:t>
                                    </m:r>
                                  </m:e>
                                  <m:sub>
                                    <m:r>
                                      <a:rPr lang="en-US" sz="2000" smtClean="0">
                                        <a:latin typeface="Cambria Math" panose="02040503050406030204" pitchFamily="18" charset="0"/>
                                      </a:rPr>
                                      <m:t>𝑇𝑜𝑡</m:t>
                                    </m:r>
                                  </m:sub>
                                </m:sSub>
                                <m:r>
                                  <a:rPr lang="en-US" sz="2000"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𝑆𝑆</m:t>
                                    </m:r>
                                  </m:e>
                                  <m:sub>
                                    <m:r>
                                      <a:rPr lang="en-US" sz="2000" smtClean="0">
                                        <a:latin typeface="Cambria Math" panose="02040503050406030204" pitchFamily="18" charset="0"/>
                                      </a:rPr>
                                      <m:t>𝑅𝑒𝑔</m:t>
                                    </m:r>
                                  </m:sub>
                                </m:sSub>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𝑛</m:t>
                                </m:r>
                                <m:r>
                                  <a:rPr lang="en-US" sz="2000" dirty="0" smtClean="0">
                                    <a:latin typeface="Cambria Math" panose="02040503050406030204" pitchFamily="18" charset="0"/>
                                  </a:rPr>
                                  <m:t>−</m:t>
                                </m:r>
                                <m:r>
                                  <a:rPr lang="en-US" sz="2000" dirty="0" smtClean="0">
                                    <a:latin typeface="Cambria Math" panose="02040503050406030204" pitchFamily="18" charset="0"/>
                                  </a:rPr>
                                  <m:t>𝑝</m:t>
                                </m:r>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𝑆𝑆</m:t>
                                        </m:r>
                                      </m:e>
                                      <m:sub>
                                        <m:r>
                                          <a:rPr lang="en-US" sz="2000" smtClean="0">
                                            <a:latin typeface="Cambria Math" panose="02040503050406030204" pitchFamily="18" charset="0"/>
                                          </a:rPr>
                                          <m:t>𝑅𝑒𝑠</m:t>
                                        </m:r>
                                      </m:sub>
                                    </m:sSub>
                                  </m:num>
                                  <m:den>
                                    <m:r>
                                      <a:rPr lang="en-US" sz="2000" smtClean="0">
                                        <a:latin typeface="Cambria Math" panose="02040503050406030204" pitchFamily="18" charset="0"/>
                                      </a:rPr>
                                      <m:t>(</m:t>
                                    </m:r>
                                    <m:r>
                                      <a:rPr lang="en-US" sz="2000" smtClean="0">
                                        <a:latin typeface="Cambria Math" panose="02040503050406030204" pitchFamily="18" charset="0"/>
                                      </a:rPr>
                                      <m:t>𝑛</m:t>
                                    </m:r>
                                    <m:r>
                                      <a:rPr lang="en-US" sz="2000" smtClean="0">
                                        <a:latin typeface="Cambria Math" panose="02040503050406030204" pitchFamily="18" charset="0"/>
                                      </a:rPr>
                                      <m:t>−</m:t>
                                    </m:r>
                                    <m:r>
                                      <a:rPr lang="en-US" sz="2000" smtClean="0">
                                        <a:latin typeface="Cambria Math" panose="02040503050406030204" pitchFamily="18" charset="0"/>
                                      </a:rPr>
                                      <m:t>𝑝</m:t>
                                    </m:r>
                                    <m:r>
                                      <a:rPr lang="en-US" sz="2000" smtClean="0">
                                        <a:latin typeface="Cambria Math" panose="02040503050406030204" pitchFamily="18" charset="0"/>
                                      </a:rPr>
                                      <m:t>)</m:t>
                                    </m:r>
                                  </m:den>
                                </m:f>
                              </m:oMath>
                            </m:oMathPara>
                          </a14:m>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361682776"/>
                      </a:ext>
                    </a:extLst>
                  </a:tr>
                  <a:tr h="549587">
                    <a:tc>
                      <a:txBody>
                        <a:bodyPr/>
                        <a:lstStyle/>
                        <a:p>
                          <a:r>
                            <a:rPr lang="en-US" sz="2000" dirty="0"/>
                            <a:t>Total</a:t>
                          </a:r>
                        </a:p>
                      </a:txBody>
                      <a:tcPr anchor="ctr"/>
                    </a:tc>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smtClean="0">
                                        <a:latin typeface="Cambria Math" panose="02040503050406030204" pitchFamily="18" charset="0"/>
                                      </a:rPr>
                                      <m:t>𝒀</m:t>
                                    </m:r>
                                  </m:e>
                                  <m:sup>
                                    <m:r>
                                      <a:rPr lang="en-US" sz="2000">
                                        <a:latin typeface="Cambria Math" panose="02040503050406030204" pitchFamily="18" charset="0"/>
                                      </a:rPr>
                                      <m:t>′</m:t>
                                    </m:r>
                                  </m:sup>
                                </m:sSup>
                                <m:r>
                                  <a:rPr lang="en-US" sz="2000">
                                    <a:latin typeface="Cambria Math" panose="02040503050406030204" pitchFamily="18" charset="0"/>
                                  </a:rPr>
                                  <m:t>𝒀</m:t>
                                </m:r>
                                <m:r>
                                  <a:rPr lang="en-US" sz="2000" smtClean="0">
                                    <a:latin typeface="Cambria Math" panose="02040503050406030204" pitchFamily="18" charset="0"/>
                                  </a:rPr>
                                  <m:t>−</m:t>
                                </m:r>
                                <m:r>
                                  <a:rPr lang="en-US" sz="2000" b="0" i="1" dirty="0" smtClean="0">
                                    <a:latin typeface="Cambria Math" panose="02040503050406030204" pitchFamily="18" charset="0"/>
                                  </a:rPr>
                                  <m:t>𝑛</m:t>
                                </m:r>
                                <m:sSup>
                                  <m:sSupPr>
                                    <m:ctrlPr>
                                      <a:rPr lang="en-US" sz="2000" b="0" i="1" dirty="0" smtClean="0">
                                        <a:latin typeface="Cambria Math" panose="02040503050406030204" pitchFamily="18" charset="0"/>
                                      </a:rPr>
                                    </m:ctrlPr>
                                  </m:sSupPr>
                                  <m:e>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𝑌</m:t>
                                        </m:r>
                                      </m:e>
                                    </m:acc>
                                  </m:e>
                                  <m:sup>
                                    <m:r>
                                      <a:rPr lang="en-US" sz="2000" b="0" i="1" dirty="0" smtClean="0">
                                        <a:latin typeface="Cambria Math" panose="02040503050406030204" pitchFamily="18" charset="0"/>
                                      </a:rPr>
                                      <m:t>2</m:t>
                                    </m:r>
                                  </m:sup>
                                </m:sSup>
                              </m:oMath>
                            </m:oMathPara>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dirty="0" smtClean="0">
                                    <a:latin typeface="Cambria Math" panose="02040503050406030204" pitchFamily="18" charset="0"/>
                                  </a:rPr>
                                  <m:t>𝑛</m:t>
                                </m:r>
                                <m:r>
                                  <a:rPr lang="en-US" sz="2000" dirty="0" smtClean="0">
                                    <a:latin typeface="Cambria Math" panose="02040503050406030204" pitchFamily="18" charset="0"/>
                                  </a:rPr>
                                  <m:t>−1</m:t>
                                </m:r>
                              </m:oMath>
                            </m:oMathPara>
                          </a14:m>
                          <a:endParaRPr lang="en-US" sz="2000" dirty="0"/>
                        </a:p>
                      </a:txBody>
                      <a:tcPr anchor="ctr"/>
                    </a:tc>
                    <a:tc>
                      <a:txBody>
                        <a:bodyPr/>
                        <a:lstStyle/>
                        <a:p>
                          <a:endParaRPr lang="en-US" sz="2000"/>
                        </a:p>
                      </a:txBody>
                      <a:tcPr anchor="ctr"/>
                    </a:tc>
                    <a:tc>
                      <a:txBody>
                        <a:bodyPr/>
                        <a:lstStyle/>
                        <a:p>
                          <a:endParaRPr lang="en-US" sz="2000" dirty="0"/>
                        </a:p>
                      </a:txBody>
                      <a:tcPr anchor="ctr"/>
                    </a:tc>
                    <a:extLst>
                      <a:ext uri="{0D108BD9-81ED-4DB2-BD59-A6C34878D82A}">
                        <a16:rowId xmlns:a16="http://schemas.microsoft.com/office/drawing/2014/main" val="3826032076"/>
                      </a:ext>
                    </a:extLst>
                  </a:tr>
                </a:tbl>
              </a:graphicData>
            </a:graphic>
          </p:graphicFrame>
        </mc:Choice>
        <mc:Fallback xmlns="">
          <p:graphicFrame>
            <p:nvGraphicFramePr>
              <p:cNvPr id="9" name="Table 8">
                <a:extLst>
                  <a:ext uri="{FF2B5EF4-FFF2-40B4-BE49-F238E27FC236}">
                    <a16:creationId xmlns:a16="http://schemas.microsoft.com/office/drawing/2014/main" id="{8FDB5F66-F4D7-4F8D-A4BB-D3272ED81A4B}"/>
                  </a:ext>
                </a:extLst>
              </p:cNvPr>
              <p:cNvGraphicFramePr>
                <a:graphicFrameLocks noGrp="1"/>
              </p:cNvGraphicFramePr>
              <p:nvPr>
                <p:extLst>
                  <p:ext uri="{D42A27DB-BD31-4B8C-83A1-F6EECF244321}">
                    <p14:modId xmlns:p14="http://schemas.microsoft.com/office/powerpoint/2010/main" val="2988069351"/>
                  </p:ext>
                </p:extLst>
              </p:nvPr>
            </p:nvGraphicFramePr>
            <p:xfrm>
              <a:off x="838199" y="3348678"/>
              <a:ext cx="6649996" cy="3025072"/>
            </p:xfrm>
            <a:graphic>
              <a:graphicData uri="http://schemas.openxmlformats.org/drawingml/2006/table">
                <a:tbl>
                  <a:tblPr firstRow="1" bandRow="1">
                    <a:tableStyleId>{5C22544A-7EE6-4342-B048-85BDC9FD1C3A}</a:tableStyleId>
                  </a:tblPr>
                  <a:tblGrid>
                    <a:gridCol w="1336590">
                      <a:extLst>
                        <a:ext uri="{9D8B030D-6E8A-4147-A177-3AD203B41FA5}">
                          <a16:colId xmlns:a16="http://schemas.microsoft.com/office/drawing/2014/main" val="3163429475"/>
                        </a:ext>
                      </a:extLst>
                    </a:gridCol>
                    <a:gridCol w="1841157">
                      <a:extLst>
                        <a:ext uri="{9D8B030D-6E8A-4147-A177-3AD203B41FA5}">
                          <a16:colId xmlns:a16="http://schemas.microsoft.com/office/drawing/2014/main" val="204898787"/>
                        </a:ext>
                      </a:extLst>
                    </a:gridCol>
                    <a:gridCol w="976184">
                      <a:extLst>
                        <a:ext uri="{9D8B030D-6E8A-4147-A177-3AD203B41FA5}">
                          <a16:colId xmlns:a16="http://schemas.microsoft.com/office/drawing/2014/main" val="2010770370"/>
                        </a:ext>
                      </a:extLst>
                    </a:gridCol>
                    <a:gridCol w="1297459">
                      <a:extLst>
                        <a:ext uri="{9D8B030D-6E8A-4147-A177-3AD203B41FA5}">
                          <a16:colId xmlns:a16="http://schemas.microsoft.com/office/drawing/2014/main" val="3839024743"/>
                        </a:ext>
                      </a:extLst>
                    </a:gridCol>
                    <a:gridCol w="1198606">
                      <a:extLst>
                        <a:ext uri="{9D8B030D-6E8A-4147-A177-3AD203B41FA5}">
                          <a16:colId xmlns:a16="http://schemas.microsoft.com/office/drawing/2014/main" val="1707309862"/>
                        </a:ext>
                      </a:extLst>
                    </a:gridCol>
                  </a:tblGrid>
                  <a:tr h="762000">
                    <a:tc>
                      <a:txBody>
                        <a:bodyPr/>
                        <a:lstStyle/>
                        <a:p>
                          <a:pPr algn="ctr"/>
                          <a:r>
                            <a:rPr lang="en-US" sz="2200" dirty="0"/>
                            <a:t>Source</a:t>
                          </a:r>
                        </a:p>
                      </a:txBody>
                      <a:tcPr anchor="ctr"/>
                    </a:tc>
                    <a:tc>
                      <a:txBody>
                        <a:bodyPr/>
                        <a:lstStyle/>
                        <a:p>
                          <a:pPr algn="ctr"/>
                          <a:r>
                            <a:rPr lang="en-US" sz="2200" dirty="0"/>
                            <a:t>Sum of Squares</a:t>
                          </a:r>
                        </a:p>
                      </a:txBody>
                      <a:tcPr anchor="ctr"/>
                    </a:tc>
                    <a:tc>
                      <a:txBody>
                        <a:bodyPr/>
                        <a:lstStyle/>
                        <a:p>
                          <a:pPr algn="ctr"/>
                          <a:r>
                            <a:rPr lang="en-US" sz="2200" dirty="0"/>
                            <a:t>df</a:t>
                          </a:r>
                        </a:p>
                      </a:txBody>
                      <a:tcPr anchor="ctr"/>
                    </a:tc>
                    <a:tc>
                      <a:txBody>
                        <a:bodyPr/>
                        <a:lstStyle/>
                        <a:p>
                          <a:pPr algn="ctr"/>
                          <a:r>
                            <a:rPr lang="en-US" sz="2200" dirty="0"/>
                            <a:t>Mean Squares</a:t>
                          </a:r>
                        </a:p>
                      </a:txBody>
                      <a:tcPr anchor="ctr"/>
                    </a:tc>
                    <a:tc>
                      <a:txBody>
                        <a:bodyPr/>
                        <a:lstStyle/>
                        <a:p>
                          <a:pPr algn="ctr"/>
                          <a:r>
                            <a:rPr lang="en-US" sz="2200" dirty="0"/>
                            <a:t>F</a:t>
                          </a:r>
                        </a:p>
                      </a:txBody>
                      <a:tcPr anchor="ctr"/>
                    </a:tc>
                    <a:extLst>
                      <a:ext uri="{0D108BD9-81ED-4DB2-BD59-A6C34878D82A}">
                        <a16:rowId xmlns:a16="http://schemas.microsoft.com/office/drawing/2014/main" val="3066293703"/>
                      </a:ext>
                    </a:extLst>
                  </a:tr>
                  <a:tr h="995363">
                    <a:tc>
                      <a:txBody>
                        <a:bodyPr/>
                        <a:lstStyle/>
                        <a:p>
                          <a:r>
                            <a:rPr lang="en-US" sz="2000" dirty="0"/>
                            <a:t>Regression</a:t>
                          </a:r>
                        </a:p>
                      </a:txBody>
                      <a:tcPr anchor="ctr"/>
                    </a:tc>
                    <a:tc>
                      <a:txBody>
                        <a:bodyPr/>
                        <a:lstStyle/>
                        <a:p>
                          <a:endParaRPr lang="en-US"/>
                        </a:p>
                      </a:txBody>
                      <a:tcPr anchor="ctr">
                        <a:blipFill>
                          <a:blip r:embed="rId4"/>
                          <a:stretch>
                            <a:fillRect l="-72607" t="-79878" r="-189439" b="-129878"/>
                          </a:stretch>
                        </a:blipFill>
                      </a:tcPr>
                    </a:tc>
                    <a:tc>
                      <a:txBody>
                        <a:bodyPr/>
                        <a:lstStyle/>
                        <a:p>
                          <a:endParaRPr lang="en-US"/>
                        </a:p>
                      </a:txBody>
                      <a:tcPr anchor="ctr">
                        <a:blipFill>
                          <a:blip r:embed="rId4"/>
                          <a:stretch>
                            <a:fillRect l="-326875" t="-79878" r="-258750" b="-129878"/>
                          </a:stretch>
                        </a:blipFill>
                      </a:tcPr>
                    </a:tc>
                    <a:tc>
                      <a:txBody>
                        <a:bodyPr/>
                        <a:lstStyle/>
                        <a:p>
                          <a:endParaRPr lang="en-US"/>
                        </a:p>
                      </a:txBody>
                      <a:tcPr anchor="ctr">
                        <a:blipFill>
                          <a:blip r:embed="rId4"/>
                          <a:stretch>
                            <a:fillRect l="-320657" t="-79878" r="-94366" b="-129878"/>
                          </a:stretch>
                        </a:blipFill>
                      </a:tcPr>
                    </a:tc>
                    <a:tc>
                      <a:txBody>
                        <a:bodyPr/>
                        <a:lstStyle/>
                        <a:p>
                          <a:endParaRPr lang="en-US"/>
                        </a:p>
                      </a:txBody>
                      <a:tcPr anchor="ctr">
                        <a:blipFill>
                          <a:blip r:embed="rId4"/>
                          <a:stretch>
                            <a:fillRect l="-454822" t="-79878" r="-2030" b="-129878"/>
                          </a:stretch>
                        </a:blipFill>
                      </a:tcPr>
                    </a:tc>
                    <a:extLst>
                      <a:ext uri="{0D108BD9-81ED-4DB2-BD59-A6C34878D82A}">
                        <a16:rowId xmlns:a16="http://schemas.microsoft.com/office/drawing/2014/main" val="3941084502"/>
                      </a:ext>
                    </a:extLst>
                  </a:tr>
                  <a:tr h="718122">
                    <a:tc>
                      <a:txBody>
                        <a:bodyPr/>
                        <a:lstStyle/>
                        <a:p>
                          <a:r>
                            <a:rPr lang="en-US" sz="2000" dirty="0"/>
                            <a:t>Residual</a:t>
                          </a:r>
                        </a:p>
                      </a:txBody>
                      <a:tcPr anchor="ctr"/>
                    </a:tc>
                    <a:tc>
                      <a:txBody>
                        <a:bodyPr/>
                        <a:lstStyle/>
                        <a:p>
                          <a:endParaRPr lang="en-US"/>
                        </a:p>
                      </a:txBody>
                      <a:tcPr anchor="ctr">
                        <a:blipFill>
                          <a:blip r:embed="rId4"/>
                          <a:stretch>
                            <a:fillRect l="-72607" t="-250000" r="-189439" b="-80508"/>
                          </a:stretch>
                        </a:blipFill>
                      </a:tcPr>
                    </a:tc>
                    <a:tc>
                      <a:txBody>
                        <a:bodyPr/>
                        <a:lstStyle/>
                        <a:p>
                          <a:endParaRPr lang="en-US"/>
                        </a:p>
                      </a:txBody>
                      <a:tcPr anchor="ctr">
                        <a:blipFill>
                          <a:blip r:embed="rId4"/>
                          <a:stretch>
                            <a:fillRect l="-326875" t="-250000" r="-258750" b="-80508"/>
                          </a:stretch>
                        </a:blipFill>
                      </a:tcPr>
                    </a:tc>
                    <a:tc>
                      <a:txBody>
                        <a:bodyPr/>
                        <a:lstStyle/>
                        <a:p>
                          <a:endParaRPr lang="en-US"/>
                        </a:p>
                      </a:txBody>
                      <a:tcPr anchor="ctr">
                        <a:blipFill>
                          <a:blip r:embed="rId4"/>
                          <a:stretch>
                            <a:fillRect l="-320657" t="-250000" r="-94366" b="-80508"/>
                          </a:stretch>
                        </a:blipFill>
                      </a:tcPr>
                    </a:tc>
                    <a:tc>
                      <a:txBody>
                        <a:bodyPr/>
                        <a:lstStyle/>
                        <a:p>
                          <a:endParaRPr lang="en-US" sz="2000" dirty="0"/>
                        </a:p>
                      </a:txBody>
                      <a:tcPr anchor="ctr"/>
                    </a:tc>
                    <a:extLst>
                      <a:ext uri="{0D108BD9-81ED-4DB2-BD59-A6C34878D82A}">
                        <a16:rowId xmlns:a16="http://schemas.microsoft.com/office/drawing/2014/main" val="3361682776"/>
                      </a:ext>
                    </a:extLst>
                  </a:tr>
                  <a:tr h="549587">
                    <a:tc>
                      <a:txBody>
                        <a:bodyPr/>
                        <a:lstStyle/>
                        <a:p>
                          <a:r>
                            <a:rPr lang="en-US" sz="2000" dirty="0"/>
                            <a:t>Total</a:t>
                          </a:r>
                        </a:p>
                      </a:txBody>
                      <a:tcPr anchor="ctr"/>
                    </a:tc>
                    <a:tc>
                      <a:txBody>
                        <a:bodyPr/>
                        <a:lstStyle/>
                        <a:p>
                          <a:endParaRPr lang="en-US"/>
                        </a:p>
                      </a:txBody>
                      <a:tcPr anchor="ctr">
                        <a:blipFill>
                          <a:blip r:embed="rId4"/>
                          <a:stretch>
                            <a:fillRect l="-72607" t="-458889" r="-189439" b="-5556"/>
                          </a:stretch>
                        </a:blipFill>
                      </a:tcPr>
                    </a:tc>
                    <a:tc>
                      <a:txBody>
                        <a:bodyPr/>
                        <a:lstStyle/>
                        <a:p>
                          <a:endParaRPr lang="en-US"/>
                        </a:p>
                      </a:txBody>
                      <a:tcPr anchor="ctr">
                        <a:blipFill>
                          <a:blip r:embed="rId4"/>
                          <a:stretch>
                            <a:fillRect l="-326875" t="-458889" r="-258750" b="-5556"/>
                          </a:stretch>
                        </a:blipFill>
                      </a:tcPr>
                    </a:tc>
                    <a:tc>
                      <a:txBody>
                        <a:bodyPr/>
                        <a:lstStyle/>
                        <a:p>
                          <a:endParaRPr lang="en-US" sz="2000"/>
                        </a:p>
                      </a:txBody>
                      <a:tcPr anchor="ctr"/>
                    </a:tc>
                    <a:tc>
                      <a:txBody>
                        <a:bodyPr/>
                        <a:lstStyle/>
                        <a:p>
                          <a:endParaRPr lang="en-US" sz="2000" dirty="0"/>
                        </a:p>
                      </a:txBody>
                      <a:tcPr anchor="ctr"/>
                    </a:tc>
                    <a:extLst>
                      <a:ext uri="{0D108BD9-81ED-4DB2-BD59-A6C34878D82A}">
                        <a16:rowId xmlns:a16="http://schemas.microsoft.com/office/drawing/2014/main" val="3826032076"/>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BC2EBF-2B77-4B1B-8BF5-5A476E4F065C}"/>
                  </a:ext>
                </a:extLst>
              </p:cNvPr>
              <p:cNvSpPr txBox="1"/>
              <p:nvPr/>
            </p:nvSpPr>
            <p:spPr>
              <a:xfrm>
                <a:off x="8398475" y="484434"/>
                <a:ext cx="3459893" cy="1588705"/>
              </a:xfrm>
              <a:prstGeom prst="rect">
                <a:avLst/>
              </a:prstGeom>
              <a:noFill/>
            </p:spPr>
            <p:txBody>
              <a:bodyPr wrap="square" rtlCol="0">
                <a:spAutoFit/>
              </a:bodyPr>
              <a:lstStyle/>
              <a:p>
                <a:pPr>
                  <a:lnSpc>
                    <a:spcPct val="150000"/>
                  </a:lnSpc>
                </a:pPr>
                <a:r>
                  <a:rPr lang="en-US" sz="2200" dirty="0"/>
                  <a:t>● </a:t>
                </a:r>
                <a14:m>
                  <m:oMath xmlns:m="http://schemas.openxmlformats.org/officeDocument/2006/math">
                    <m:sSup>
                      <m:sSupPr>
                        <m:ctrlPr>
                          <a:rPr lang="en-US" sz="2200" i="1" dirty="0">
                            <a:latin typeface="Cambria Math" panose="02040503050406030204" pitchFamily="18" charset="0"/>
                          </a:rPr>
                        </m:ctrlPr>
                      </m:sSupPr>
                      <m:e>
                        <m:r>
                          <a:rPr lang="en-US" sz="2200" b="1" i="1">
                            <a:latin typeface="Cambria Math" panose="02040503050406030204" pitchFamily="18" charset="0"/>
                          </a:rPr>
                          <m:t>𝒀</m:t>
                        </m:r>
                      </m:e>
                      <m:sup>
                        <m:r>
                          <a:rPr lang="en-US" sz="2200" i="1" dirty="0">
                            <a:latin typeface="Cambria Math" panose="02040503050406030204" pitchFamily="18" charset="0"/>
                          </a:rPr>
                          <m:t>′</m:t>
                        </m:r>
                      </m:sup>
                    </m:sSup>
                    <m:r>
                      <a:rPr lang="en-US" sz="2200" b="1" i="1" dirty="0">
                        <a:latin typeface="Cambria Math" panose="02040503050406030204" pitchFamily="18" charset="0"/>
                      </a:rPr>
                      <m:t>𝒀</m:t>
                    </m:r>
                    <m:r>
                      <a:rPr lang="en-US" sz="2200" b="0" i="1" dirty="0" smtClean="0">
                        <a:latin typeface="Cambria Math" panose="02040503050406030204" pitchFamily="18" charset="0"/>
                      </a:rPr>
                      <m:t>=</m:t>
                    </m:r>
                    <m:nary>
                      <m:naryPr>
                        <m:chr m:val="∑"/>
                        <m:subHide m:val="on"/>
                        <m:supHide m:val="on"/>
                        <m:ctrlPr>
                          <a:rPr lang="en-US" sz="2200" b="0" i="1" dirty="0" smtClean="0">
                            <a:latin typeface="Cambria Math" panose="02040503050406030204" pitchFamily="18" charset="0"/>
                          </a:rPr>
                        </m:ctrlPr>
                      </m:naryPr>
                      <m:sub/>
                      <m:sup/>
                      <m:e>
                        <m:sSubSup>
                          <m:sSubSupPr>
                            <m:ctrlPr>
                              <a:rPr lang="en-US" sz="2200" i="1" dirty="0">
                                <a:latin typeface="Cambria Math" panose="02040503050406030204" pitchFamily="18" charset="0"/>
                              </a:rPr>
                            </m:ctrlPr>
                          </m:sSubSupPr>
                          <m:e>
                            <m:r>
                              <a:rPr lang="en-US" sz="2200" i="1" dirty="0">
                                <a:latin typeface="Cambria Math" panose="02040503050406030204" pitchFamily="18" charset="0"/>
                              </a:rPr>
                              <m:t>𝑌</m:t>
                            </m:r>
                          </m:e>
                          <m:sub>
                            <m:r>
                              <a:rPr lang="en-US" sz="2200" i="1" dirty="0">
                                <a:latin typeface="Cambria Math" panose="02040503050406030204" pitchFamily="18" charset="0"/>
                              </a:rPr>
                              <m:t>𝑖</m:t>
                            </m:r>
                          </m:sub>
                          <m:sup>
                            <m:r>
                              <a:rPr lang="en-US" sz="2200" i="1" dirty="0">
                                <a:latin typeface="Cambria Math" panose="02040503050406030204" pitchFamily="18" charset="0"/>
                              </a:rPr>
                              <m:t>2</m:t>
                            </m:r>
                          </m:sup>
                        </m:sSubSup>
                      </m:e>
                    </m:nary>
                  </m:oMath>
                </a14:m>
                <a:endParaRPr lang="en-US" sz="2200" dirty="0"/>
              </a:p>
              <a:p>
                <a:pPr>
                  <a:lnSpc>
                    <a:spcPct val="150000"/>
                  </a:lnSpc>
                </a:pPr>
                <a:r>
                  <a:rPr lang="en-US" sz="2200" dirty="0"/>
                  <a:t>● </a:t>
                </a:r>
                <a14:m>
                  <m:oMath xmlns:m="http://schemas.openxmlformats.org/officeDocument/2006/math">
                    <m:r>
                      <a:rPr lang="en-US" sz="2200" b="1" i="1">
                        <a:latin typeface="Cambria Math" panose="02040503050406030204" pitchFamily="18" charset="0"/>
                      </a:rPr>
                      <m:t>𝒃</m:t>
                    </m:r>
                    <m:r>
                      <a:rPr lang="en-US" sz="2200" b="1" i="1">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𝒀</m:t>
                    </m:r>
                  </m:oMath>
                </a14:m>
                <a:endParaRPr lang="en-US" sz="2200" b="1" i="1" dirty="0"/>
              </a:p>
              <a:p>
                <a:pPr>
                  <a:lnSpc>
                    <a:spcPct val="150000"/>
                  </a:lnSpc>
                </a:pPr>
                <a:r>
                  <a:rPr lang="en-US" sz="2200" dirty="0"/>
                  <a:t>● </a:t>
                </a:r>
                <a14:m>
                  <m:oMath xmlns:m="http://schemas.openxmlformats.org/officeDocument/2006/math">
                    <m:sSup>
                      <m:sSupPr>
                        <m:ctrlPr>
                          <a:rPr lang="en-US" sz="2200" i="1" dirty="0">
                            <a:latin typeface="Cambria Math" panose="02040503050406030204" pitchFamily="18" charset="0"/>
                          </a:rPr>
                        </m:ctrlPr>
                      </m:sSupPr>
                      <m:e>
                        <m:r>
                          <a:rPr lang="en-US" sz="2200" b="1" i="1">
                            <a:latin typeface="Cambria Math" panose="02040503050406030204" pitchFamily="18" charset="0"/>
                          </a:rPr>
                          <m:t>𝒀</m:t>
                        </m:r>
                      </m:e>
                      <m:sup>
                        <m:r>
                          <a:rPr lang="en-US" sz="2200" i="1" dirty="0">
                            <a:latin typeface="Cambria Math" panose="02040503050406030204" pitchFamily="18" charset="0"/>
                          </a:rPr>
                          <m:t>′</m:t>
                        </m:r>
                      </m:sup>
                    </m:sSup>
                    <m:sSup>
                      <m:sSupPr>
                        <m:ctrlPr>
                          <a:rPr lang="en-US" sz="2200" b="1" i="1" dirty="0">
                            <a:latin typeface="Cambria Math" panose="02040503050406030204" pitchFamily="18" charset="0"/>
                          </a:rPr>
                        </m:ctrlPr>
                      </m:sSupPr>
                      <m:e>
                        <m:r>
                          <a:rPr lang="en-US" sz="2200" b="1" dirty="0">
                            <a:latin typeface="Cambria Math" panose="02040503050406030204" pitchFamily="18" charset="0"/>
                          </a:rPr>
                          <m:t>𝟏𝟏</m:t>
                        </m:r>
                      </m:e>
                      <m:sup>
                        <m:r>
                          <a:rPr lang="en-US" sz="2200" b="1" i="1" dirty="0">
                            <a:latin typeface="Cambria Math" panose="02040503050406030204" pitchFamily="18" charset="0"/>
                          </a:rPr>
                          <m:t>′</m:t>
                        </m:r>
                      </m:sup>
                    </m:sSup>
                    <m:r>
                      <a:rPr lang="en-US" sz="2200" b="1" i="1" dirty="0">
                        <a:latin typeface="Cambria Math" panose="02040503050406030204" pitchFamily="18" charset="0"/>
                      </a:rPr>
                      <m:t>𝒀</m:t>
                    </m:r>
                    <m:r>
                      <a:rPr lang="en-US" sz="2200" b="0" i="1" dirty="0" smtClean="0">
                        <a:latin typeface="Cambria Math" panose="02040503050406030204" pitchFamily="18" charset="0"/>
                      </a:rPr>
                      <m:t>/</m:t>
                    </m:r>
                    <m:r>
                      <a:rPr lang="en-US" sz="2200" b="0" i="1" dirty="0" smtClean="0">
                        <a:latin typeface="Cambria Math" panose="02040503050406030204" pitchFamily="18" charset="0"/>
                      </a:rPr>
                      <m:t>𝑛</m:t>
                    </m:r>
                    <m:r>
                      <a:rPr lang="en-US" sz="2200" dirty="0">
                        <a:latin typeface="Cambria Math" panose="02040503050406030204" pitchFamily="18" charset="0"/>
                      </a:rPr>
                      <m:t>=</m:t>
                    </m:r>
                    <m:r>
                      <a:rPr lang="en-US" sz="2200" b="0" i="1" dirty="0" smtClean="0">
                        <a:latin typeface="Cambria Math" panose="02040503050406030204" pitchFamily="18" charset="0"/>
                      </a:rPr>
                      <m:t>𝑛</m:t>
                    </m:r>
                    <m:sSup>
                      <m:sSupPr>
                        <m:ctrlPr>
                          <a:rPr lang="en-US" sz="2200" b="0" i="1" dirty="0" smtClean="0">
                            <a:latin typeface="Cambria Math" panose="02040503050406030204" pitchFamily="18" charset="0"/>
                          </a:rPr>
                        </m:ctrlPr>
                      </m:sSup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𝑌</m:t>
                            </m:r>
                          </m:e>
                        </m:acc>
                      </m:e>
                      <m:sup>
                        <m:r>
                          <a:rPr lang="en-US" sz="2200" b="0" i="1" dirty="0" smtClean="0">
                            <a:latin typeface="Cambria Math" panose="02040503050406030204" pitchFamily="18" charset="0"/>
                          </a:rPr>
                          <m:t>2</m:t>
                        </m:r>
                      </m:sup>
                    </m:sSup>
                  </m:oMath>
                </a14:m>
                <a:endParaRPr lang="en-US" sz="2200" i="1" dirty="0"/>
              </a:p>
            </p:txBody>
          </p:sp>
        </mc:Choice>
        <mc:Fallback xmlns="">
          <p:sp>
            <p:nvSpPr>
              <p:cNvPr id="11" name="TextBox 10">
                <a:extLst>
                  <a:ext uri="{FF2B5EF4-FFF2-40B4-BE49-F238E27FC236}">
                    <a16:creationId xmlns:a16="http://schemas.microsoft.com/office/drawing/2014/main" id="{ABBC2EBF-2B77-4B1B-8BF5-5A476E4F065C}"/>
                  </a:ext>
                </a:extLst>
              </p:cNvPr>
              <p:cNvSpPr txBox="1">
                <a:spLocks noRot="1" noChangeAspect="1" noMove="1" noResize="1" noEditPoints="1" noAdjustHandles="1" noChangeArrowheads="1" noChangeShapeType="1" noTextEdit="1"/>
              </p:cNvSpPr>
              <p:nvPr/>
            </p:nvSpPr>
            <p:spPr>
              <a:xfrm>
                <a:off x="8398475" y="484434"/>
                <a:ext cx="3459893" cy="1588705"/>
              </a:xfrm>
              <a:prstGeom prst="rect">
                <a:avLst/>
              </a:prstGeom>
              <a:blipFill>
                <a:blip r:embed="rId5"/>
                <a:stretch>
                  <a:fillRect l="-2293" t="-26054"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450C8D-41B4-4500-B642-B47853985FB7}"/>
                  </a:ext>
                </a:extLst>
              </p:cNvPr>
              <p:cNvSpPr txBox="1"/>
              <p:nvPr/>
            </p:nvSpPr>
            <p:spPr>
              <a:xfrm>
                <a:off x="8398475" y="2685697"/>
                <a:ext cx="3459893" cy="3687869"/>
              </a:xfrm>
              <a:prstGeom prst="rect">
                <a:avLst/>
              </a:prstGeom>
              <a:solidFill>
                <a:srgbClr val="CCFF99"/>
              </a:solidFill>
            </p:spPr>
            <p:txBody>
              <a:bodyPr wrap="square" rtlCol="0">
                <a:spAutoFit/>
              </a:bodyPr>
              <a:lstStyle/>
              <a:p>
                <a:r>
                  <a:rPr lang="en-US" sz="2200" b="1" dirty="0">
                    <a:solidFill>
                      <a:srgbClr val="FF0000"/>
                    </a:solidFill>
                  </a:rPr>
                  <a:t>Note:</a:t>
                </a:r>
                <a:r>
                  <a:rPr lang="en-US" sz="2200" dirty="0"/>
                  <a:t> When the ANOVA table represents a significant regression relation, then at least one of the indecent variables significantly predicts the response:</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𝐻</m:t>
                          </m:r>
                        </m:e>
                        <m:sub>
                          <m:r>
                            <a:rPr lang="en-US" sz="2200" b="0" i="1" smtClean="0">
                              <a:latin typeface="Cambria Math" panose="02040503050406030204" pitchFamily="18" charset="0"/>
                            </a:rPr>
                            <m:t>1</m:t>
                          </m:r>
                        </m:sub>
                      </m:sSub>
                      <m:r>
                        <a:rPr lang="en-US" sz="2200" i="1">
                          <a:latin typeface="Cambria Math" panose="02040503050406030204" pitchFamily="18" charset="0"/>
                        </a:rPr>
                        <m:t>:</m:t>
                      </m:r>
                      <m:r>
                        <m:rPr>
                          <m:sty m:val="p"/>
                        </m:rPr>
                        <a:rPr lang="en-US" sz="2200" b="0" i="0" smtClean="0">
                          <a:latin typeface="Cambria Math" panose="02040503050406030204" pitchFamily="18" charset="0"/>
                        </a:rPr>
                        <m:t>not</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all</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𝑗</m:t>
                          </m:r>
                        </m:sub>
                      </m:sSub>
                      <m:r>
                        <a:rPr lang="en-US" sz="2200" b="0" i="1" smtClean="0">
                          <a:latin typeface="Cambria Math" panose="02040503050406030204" pitchFamily="18" charset="0"/>
                        </a:rPr>
                        <m:t>=0</m:t>
                      </m:r>
                    </m:oMath>
                  </m:oMathPara>
                </a14:m>
                <a:endParaRPr lang="en-US" sz="2200" dirty="0"/>
              </a:p>
              <a:p>
                <a:r>
                  <a:rPr lang="en-US" sz="2200" dirty="0"/>
                  <a:t>The question of which one(s) requires more investigation. </a:t>
                </a:r>
                <a:endParaRPr lang="en-US" sz="2200" i="1" dirty="0"/>
              </a:p>
            </p:txBody>
          </p:sp>
        </mc:Choice>
        <mc:Fallback xmlns="">
          <p:sp>
            <p:nvSpPr>
              <p:cNvPr id="6" name="TextBox 5">
                <a:extLst>
                  <a:ext uri="{FF2B5EF4-FFF2-40B4-BE49-F238E27FC236}">
                    <a16:creationId xmlns:a16="http://schemas.microsoft.com/office/drawing/2014/main" id="{D6450C8D-41B4-4500-B642-B47853985FB7}"/>
                  </a:ext>
                </a:extLst>
              </p:cNvPr>
              <p:cNvSpPr txBox="1">
                <a:spLocks noRot="1" noChangeAspect="1" noMove="1" noResize="1" noEditPoints="1" noAdjustHandles="1" noChangeArrowheads="1" noChangeShapeType="1" noTextEdit="1"/>
              </p:cNvSpPr>
              <p:nvPr/>
            </p:nvSpPr>
            <p:spPr>
              <a:xfrm>
                <a:off x="8398475" y="2685697"/>
                <a:ext cx="3459893" cy="3687869"/>
              </a:xfrm>
              <a:prstGeom prst="rect">
                <a:avLst/>
              </a:prstGeom>
              <a:blipFill>
                <a:blip r:embed="rId6"/>
                <a:stretch>
                  <a:fillRect l="-2293" t="-1157" r="-3527" b="-2314"/>
                </a:stretch>
              </a:blipFill>
            </p:spPr>
            <p:txBody>
              <a:bodyPr/>
              <a:lstStyle/>
              <a:p>
                <a:r>
                  <a:rPr lang="en-US">
                    <a:noFill/>
                  </a:rPr>
                  <a:t> </a:t>
                </a:r>
              </a:p>
            </p:txBody>
          </p:sp>
        </mc:Fallback>
      </mc:AlternateContent>
    </p:spTree>
    <p:extLst>
      <p:ext uri="{BB962C8B-B14F-4D97-AF65-F5344CB8AC3E}">
        <p14:creationId xmlns:p14="http://schemas.microsoft.com/office/powerpoint/2010/main" val="164915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Predictions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B297E7-8305-4FDE-A3E3-07D93411BBCC}"/>
                  </a:ext>
                </a:extLst>
              </p:cNvPr>
              <p:cNvSpPr txBox="1"/>
              <p:nvPr/>
            </p:nvSpPr>
            <p:spPr>
              <a:xfrm>
                <a:off x="838199" y="1525588"/>
                <a:ext cx="5883878" cy="3061159"/>
              </a:xfrm>
              <a:prstGeom prst="rect">
                <a:avLst/>
              </a:prstGeom>
              <a:noFill/>
            </p:spPr>
            <p:txBody>
              <a:bodyPr wrap="square" rtlCol="0">
                <a:spAutoFit/>
              </a:bodyPr>
              <a:lstStyle/>
              <a:p>
                <a:r>
                  <a:rPr lang="en-US" sz="2200" dirty="0"/>
                  <a:t>The prediction at </a:t>
                </a:r>
                <a14:m>
                  <m:oMath xmlns:m="http://schemas.openxmlformats.org/officeDocument/2006/math">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oMath>
                </a14:m>
                <a:r>
                  <a:rPr lang="en-US" sz="2200" dirty="0"/>
                  <a:t> will be</a:t>
                </a:r>
              </a:p>
              <a:p>
                <a:pPr>
                  <a:lnSpc>
                    <a:spcPct val="150000"/>
                  </a:lnSpc>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acc>
                            <m:accPr>
                              <m:chr m:val="̂"/>
                              <m:ctrlPr>
                                <a:rPr lang="en-US" sz="2200" b="1"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b="1" i="1" smtClean="0">
                              <a:latin typeface="Cambria Math" panose="02040503050406030204" pitchFamily="18" charset="0"/>
                            </a:rPr>
                            <m:t>𝟎</m:t>
                          </m:r>
                        </m:sub>
                      </m:sSub>
                      <m:r>
                        <a:rPr lang="en-US" sz="2200" b="1" i="1">
                          <a:latin typeface="Cambria Math" panose="02040503050406030204" pitchFamily="18" charset="0"/>
                        </a:rPr>
                        <m:t>=</m:t>
                      </m:r>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r>
                        <a:rPr lang="en-US" sz="2200" b="1" i="1">
                          <a:latin typeface="Cambria Math" panose="02040503050406030204" pitchFamily="18" charset="0"/>
                        </a:rPr>
                        <m:t>𝒃</m:t>
                      </m:r>
                    </m:oMath>
                  </m:oMathPara>
                </a14:m>
                <a:endParaRPr lang="en-US" sz="2200" dirty="0"/>
              </a:p>
              <a:p>
                <a:r>
                  <a:rPr lang="en-US" sz="2200" dirty="0"/>
                  <a:t>with variance</a:t>
                </a:r>
              </a:p>
              <a:p>
                <a:pPr>
                  <a:lnSpc>
                    <a:spcPct val="150000"/>
                  </a:lnSpc>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𝑌</m:t>
                                  </m:r>
                                </m:e>
                              </m:acc>
                            </m:e>
                            <m:sub>
                              <m:r>
                                <a:rPr lang="en-US" sz="2200" i="1">
                                  <a:latin typeface="Cambria Math" panose="02040503050406030204" pitchFamily="18" charset="0"/>
                                </a:rPr>
                                <m:t>0</m:t>
                              </m:r>
                            </m:sub>
                          </m:sSub>
                        </m:e>
                      </m:d>
                      <m:r>
                        <a:rPr lang="en-US" sz="2200" i="1">
                          <a:latin typeface="Cambria Math" panose="02040503050406030204" pitchFamily="18" charset="0"/>
                        </a:rPr>
                        <m:t>=</m:t>
                      </m:r>
                      <m:sSup>
                        <m:sSupPr>
                          <m:ctrlPr>
                            <a:rPr lang="en-US" sz="2200" b="1"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b="1" i="1">
                                  <a:latin typeface="Cambria Math" panose="02040503050406030204" pitchFamily="18" charset="0"/>
                                </a:rPr>
                                <m:t>𝑿</m:t>
                              </m:r>
                            </m:e>
                            <m:sub>
                              <m:r>
                                <a:rPr lang="en-US" sz="2200" i="1">
                                  <a:latin typeface="Cambria Math" panose="02040503050406030204" pitchFamily="18" charset="0"/>
                                </a:rPr>
                                <m:t>0</m:t>
                              </m:r>
                            </m:sub>
                            <m:sup>
                              <m:r>
                                <a:rPr lang="en-US" sz="2200" i="1">
                                  <a:latin typeface="Cambria Math" panose="02040503050406030204" pitchFamily="18" charset="0"/>
                                </a:rPr>
                                <m:t>′</m:t>
                              </m:r>
                            </m:sup>
                          </m:sSubSup>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a:p>
                <a:pPr>
                  <a:lnSpc>
                    <a:spcPct val="150000"/>
                  </a:lnSpc>
                </a:pPr>
                <a:r>
                  <a:rPr lang="en-US" sz="2200" dirty="0"/>
                  <a:t>Thus, interval estimation for mean response</a:t>
                </a:r>
              </a:p>
              <a:p>
                <a:pPr/>
                <a14:m>
                  <m:oMathPara xmlns:m="http://schemas.openxmlformats.org/officeDocument/2006/math">
                    <m:oMathParaPr>
                      <m:jc m:val="centerGroup"/>
                    </m:oMathParaPr>
                    <m:oMath xmlns:m="http://schemas.openxmlformats.org/officeDocument/2006/math">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r>
                        <a:rPr lang="en-US" sz="2200" b="1" i="1">
                          <a:latin typeface="Cambria Math" panose="02040503050406030204" pitchFamily="18" charset="0"/>
                        </a:rPr>
                        <m:t>𝒃</m:t>
                      </m:r>
                      <m:r>
                        <a:rPr lang="en-US" sz="2200" b="1"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𝑡</m:t>
                          </m:r>
                        </m:e>
                        <m:sub>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𝑝</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/2</m:t>
                              </m:r>
                            </m:e>
                          </m:d>
                        </m:sub>
                      </m:sSub>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 </m:t>
                      </m:r>
                      <m:rad>
                        <m:radPr>
                          <m:degHide m:val="on"/>
                          <m:ctrlPr>
                            <a:rPr lang="en-US" sz="2200" b="0" i="1" smtClean="0">
                              <a:latin typeface="Cambria Math" panose="02040503050406030204" pitchFamily="18" charset="0"/>
                              <a:ea typeface="Cambria Math" panose="02040503050406030204" pitchFamily="18" charset="0"/>
                            </a:rPr>
                          </m:ctrlPr>
                        </m:radPr>
                        <m:deg/>
                        <m:e>
                          <m:sSup>
                            <m:sSupPr>
                              <m:ctrlPr>
                                <a:rPr lang="en-US" sz="2200" b="1"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b="1" i="1">
                                      <a:latin typeface="Cambria Math" panose="02040503050406030204" pitchFamily="18" charset="0"/>
                                    </a:rPr>
                                    <m:t>𝑿</m:t>
                                  </m:r>
                                </m:e>
                                <m:sub>
                                  <m:r>
                                    <a:rPr lang="en-US" sz="2200" i="1">
                                      <a:latin typeface="Cambria Math" panose="02040503050406030204" pitchFamily="18" charset="0"/>
                                    </a:rPr>
                                    <m:t>0</m:t>
                                  </m:r>
                                </m:sub>
                                <m:sup>
                                  <m:r>
                                    <a:rPr lang="en-US" sz="2200" i="1">
                                      <a:latin typeface="Cambria Math" panose="02040503050406030204" pitchFamily="18" charset="0"/>
                                    </a:rPr>
                                    <m:t>′</m:t>
                                  </m:r>
                                </m:sup>
                              </m:sSubSup>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e>
                      </m:rad>
                    </m:oMath>
                  </m:oMathPara>
                </a14:m>
                <a:endParaRPr lang="en-US" sz="2200" dirty="0"/>
              </a:p>
            </p:txBody>
          </p:sp>
        </mc:Choice>
        <mc:Fallback xmlns="">
          <p:sp>
            <p:nvSpPr>
              <p:cNvPr id="4" name="TextBox 3">
                <a:extLst>
                  <a:ext uri="{FF2B5EF4-FFF2-40B4-BE49-F238E27FC236}">
                    <a16:creationId xmlns:a16="http://schemas.microsoft.com/office/drawing/2014/main" id="{35B297E7-8305-4FDE-A3E3-07D93411BBCC}"/>
                  </a:ext>
                </a:extLst>
              </p:cNvPr>
              <p:cNvSpPr txBox="1">
                <a:spLocks noRot="1" noChangeAspect="1" noMove="1" noResize="1" noEditPoints="1" noAdjustHandles="1" noChangeArrowheads="1" noChangeShapeType="1" noTextEdit="1"/>
              </p:cNvSpPr>
              <p:nvPr/>
            </p:nvSpPr>
            <p:spPr>
              <a:xfrm>
                <a:off x="838199" y="1525588"/>
                <a:ext cx="5883878" cy="3061159"/>
              </a:xfrm>
              <a:prstGeom prst="rect">
                <a:avLst/>
              </a:prstGeom>
              <a:blipFill>
                <a:blip r:embed="rId3"/>
                <a:stretch>
                  <a:fillRect l="-1242" t="-1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8F8940-11F5-4905-91B8-F953156AC249}"/>
                  </a:ext>
                </a:extLst>
              </p:cNvPr>
              <p:cNvSpPr txBox="1"/>
              <p:nvPr/>
            </p:nvSpPr>
            <p:spPr>
              <a:xfrm>
                <a:off x="7166919" y="323793"/>
                <a:ext cx="5002435" cy="1636666"/>
              </a:xfrm>
              <a:prstGeom prst="rect">
                <a:avLst/>
              </a:prstGeom>
              <a:noFill/>
            </p:spPr>
            <p:txBody>
              <a:bodyPr wrap="square" rtlCol="0">
                <a:spAutoFit/>
              </a:bodyPr>
              <a:lstStyle/>
              <a:p>
                <a:pPr>
                  <a:lnSpc>
                    <a:spcPct val="150000"/>
                  </a:lnSpc>
                </a:pPr>
                <a:r>
                  <a:rPr lang="en-US" sz="2200"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𝒃</m:t>
                    </m:r>
                    <m:r>
                      <a:rPr lang="en-US" sz="2200" b="1" i="1">
                        <a:latin typeface="Cambria Math" panose="02040503050406030204" pitchFamily="18" charset="0"/>
                        <a:ea typeface="Cambria Math" panose="02040503050406030204" pitchFamily="18" charset="0"/>
                      </a:rPr>
                      <m:t> ~ </m:t>
                    </m:r>
                    <m:r>
                      <a:rPr lang="en-US" sz="2200" i="1">
                        <a:latin typeface="Cambria Math" panose="02040503050406030204" pitchFamily="18" charset="0"/>
                        <a:ea typeface="Cambria Math" panose="02040503050406030204" pitchFamily="18" charset="0"/>
                      </a:rPr>
                      <m:t>𝑀𝑁</m:t>
                    </m:r>
                    <m:d>
                      <m:dPr>
                        <m:ctrlPr>
                          <a:rPr lang="en-US" sz="2200" b="1" i="1">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𝜷</m:t>
                        </m:r>
                        <m:r>
                          <a:rPr lang="en-US" sz="2200" b="1" i="1">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e>
                    </m:d>
                  </m:oMath>
                </a14:m>
                <a:endParaRPr lang="en-US" sz="2200" b="1" dirty="0"/>
              </a:p>
              <a:p>
                <a:pPr>
                  <a:lnSpc>
                    <a:spcPct val="150000"/>
                  </a:lnSpc>
                </a:pPr>
                <a:r>
                  <a:rPr lang="en-US" sz="2200" dirty="0"/>
                  <a:t>● </a:t>
                </a:r>
                <a14:m>
                  <m:oMath xmlns:m="http://schemas.openxmlformats.org/officeDocument/2006/math">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a:latin typeface="Cambria Math" panose="02040503050406030204" pitchFamily="18" charset="0"/>
                          </a:rPr>
                          <m:t>𝟎</m:t>
                        </m:r>
                      </m:sub>
                    </m:sSub>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01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02</m:t>
                            </m:r>
                          </m:sub>
                        </m:sSub>
                        <m:r>
                          <a:rPr lang="en-US" sz="2200" b="0" i="1" smtClean="0">
                            <a:latin typeface="Cambria Math" panose="02040503050406030204" pitchFamily="18" charset="0"/>
                          </a:rPr>
                          <m:t> …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0,</m:t>
                            </m:r>
                            <m:r>
                              <a:rPr lang="en-US" sz="2200" b="0" i="1" smtClean="0">
                                <a:latin typeface="Cambria Math" panose="02040503050406030204" pitchFamily="18" charset="0"/>
                              </a:rPr>
                              <m:t>𝑝</m:t>
                            </m:r>
                            <m:r>
                              <a:rPr lang="en-US" sz="2200" b="0" i="1" smtClean="0">
                                <a:latin typeface="Cambria Math" panose="02040503050406030204" pitchFamily="18" charset="0"/>
                              </a:rPr>
                              <m:t>−1</m:t>
                            </m:r>
                          </m:sub>
                        </m:sSub>
                      </m:e>
                    </m:d>
                  </m:oMath>
                </a14:m>
                <a:endParaRPr lang="en-US" sz="2200" dirty="0"/>
              </a:p>
              <a:p>
                <a:pPr>
                  <a:lnSpc>
                    <a:spcPct val="150000"/>
                  </a:lnSpc>
                </a:pPr>
                <a:r>
                  <a:rPr lang="en-US" sz="2200" dirty="0"/>
                  <a:t>●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𝑠</m:t>
                        </m:r>
                      </m:e>
                      <m:sup>
                        <m:r>
                          <a:rPr lang="en-US" sz="2200" i="1">
                            <a:latin typeface="Cambria Math" panose="02040503050406030204" pitchFamily="18" charset="0"/>
                          </a:rPr>
                          <m:t>2</m:t>
                        </m:r>
                      </m:sup>
                    </m:sSup>
                    <m:r>
                      <a:rPr lang="en-US" sz="2200" i="1">
                        <a:latin typeface="Cambria Math" panose="02040503050406030204" pitchFamily="18" charset="0"/>
                      </a:rPr>
                      <m:t>=</m:t>
                    </m:r>
                    <m:r>
                      <a:rPr lang="en-US" sz="2200" i="1">
                        <a:latin typeface="Cambria Math" panose="02040503050406030204" pitchFamily="18" charset="0"/>
                      </a:rPr>
                      <m:t>𝑀𝑆𝐸</m:t>
                    </m:r>
                  </m:oMath>
                </a14:m>
                <a:endParaRPr lang="en-US" sz="22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438F8940-11F5-4905-91B8-F953156AC249}"/>
                  </a:ext>
                </a:extLst>
              </p:cNvPr>
              <p:cNvSpPr txBox="1">
                <a:spLocks noRot="1" noChangeAspect="1" noMove="1" noResize="1" noEditPoints="1" noAdjustHandles="1" noChangeArrowheads="1" noChangeShapeType="1" noTextEdit="1"/>
              </p:cNvSpPr>
              <p:nvPr/>
            </p:nvSpPr>
            <p:spPr>
              <a:xfrm>
                <a:off x="7166919" y="323793"/>
                <a:ext cx="5002435" cy="1636666"/>
              </a:xfrm>
              <a:prstGeom prst="rect">
                <a:avLst/>
              </a:prstGeom>
              <a:blipFill>
                <a:blip r:embed="rId4"/>
                <a:stretch>
                  <a:fillRect l="-1585" b="-6691"/>
                </a:stretch>
              </a:blipFill>
            </p:spPr>
            <p:txBody>
              <a:bodyPr/>
              <a:lstStyle/>
              <a:p>
                <a:r>
                  <a:rPr lang="en-US">
                    <a:noFill/>
                  </a:rPr>
                  <a:t> </a:t>
                </a:r>
              </a:p>
            </p:txBody>
          </p:sp>
        </mc:Fallback>
      </mc:AlternateContent>
      <p:pic>
        <p:nvPicPr>
          <p:cNvPr id="5" name="Picture 4" descr="A close up of a map&#10;&#10;Description generated with very high confidence">
            <a:extLst>
              <a:ext uri="{FF2B5EF4-FFF2-40B4-BE49-F238E27FC236}">
                <a16:creationId xmlns:a16="http://schemas.microsoft.com/office/drawing/2014/main" id="{6334DEFC-4136-48F6-BA97-2E72BA778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2843" y="3793358"/>
            <a:ext cx="4324865" cy="2764241"/>
          </a:xfrm>
          <a:prstGeom prst="rect">
            <a:avLst/>
          </a:prstGeom>
        </p:spPr>
      </p:pic>
      <p:sp>
        <p:nvSpPr>
          <p:cNvPr id="6" name="Rectangle 5">
            <a:extLst>
              <a:ext uri="{FF2B5EF4-FFF2-40B4-BE49-F238E27FC236}">
                <a16:creationId xmlns:a16="http://schemas.microsoft.com/office/drawing/2014/main" id="{7A7D4F19-D299-4938-940B-5546F635D5FA}"/>
              </a:ext>
            </a:extLst>
          </p:cNvPr>
          <p:cNvSpPr/>
          <p:nvPr/>
        </p:nvSpPr>
        <p:spPr>
          <a:xfrm>
            <a:off x="6971262" y="2484910"/>
            <a:ext cx="5198092" cy="1107996"/>
          </a:xfrm>
          <a:prstGeom prst="rect">
            <a:avLst/>
          </a:prstGeom>
        </p:spPr>
        <p:txBody>
          <a:bodyPr wrap="square">
            <a:spAutoFit/>
          </a:bodyPr>
          <a:lstStyle/>
          <a:p>
            <a:r>
              <a:rPr lang="en-US" sz="2200" b="1" dirty="0">
                <a:solidFill>
                  <a:srgbClr val="FF0000"/>
                </a:solidFill>
              </a:rPr>
              <a:t>Caution:</a:t>
            </a:r>
            <a:r>
              <a:rPr lang="en-US" sz="2200" dirty="0">
                <a:solidFill>
                  <a:srgbClr val="FF0000"/>
                </a:solidFill>
              </a:rPr>
              <a:t> </a:t>
            </a:r>
            <a:r>
              <a:rPr lang="en-US" sz="2200" dirty="0"/>
              <a:t>The model may not be appropriate when estimation or prediction is extended outside of the region of the observations.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1E8B4A-4691-4FAF-83F9-2610123B75AC}"/>
                  </a:ext>
                </a:extLst>
              </p:cNvPr>
              <p:cNvSpPr txBox="1"/>
              <p:nvPr/>
            </p:nvSpPr>
            <p:spPr>
              <a:xfrm>
                <a:off x="838199" y="4855508"/>
                <a:ext cx="5883878" cy="1289135"/>
              </a:xfrm>
              <a:prstGeom prst="rect">
                <a:avLst/>
              </a:prstGeom>
              <a:solidFill>
                <a:srgbClr val="99CCFF"/>
              </a:solidFill>
            </p:spPr>
            <p:txBody>
              <a:bodyPr wrap="square" rtlCol="0">
                <a:spAutoFit/>
              </a:bodyPr>
              <a:lstStyle/>
              <a:p>
                <a:pPr>
                  <a:lnSpc>
                    <a:spcPct val="150000"/>
                  </a:lnSpc>
                </a:pPr>
                <a:r>
                  <a:rPr lang="en-US" sz="2200" dirty="0"/>
                  <a:t>For multiple points we should use the following</a:t>
                </a:r>
              </a:p>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a:latin typeface="Cambria Math" panose="02040503050406030204" pitchFamily="18" charset="0"/>
                            </a:rPr>
                            <m:t>𝑿</m:t>
                          </m:r>
                        </m:e>
                        <m:sub>
                          <m:r>
                            <a:rPr lang="en-US" sz="2200" b="1" i="1" smtClean="0">
                              <a:latin typeface="Cambria Math" panose="02040503050406030204" pitchFamily="18" charset="0"/>
                            </a:rPr>
                            <m:t>∗</m:t>
                          </m:r>
                        </m:sub>
                      </m:sSub>
                      <m:r>
                        <a:rPr lang="en-US" sz="2200" b="1" i="1">
                          <a:latin typeface="Cambria Math" panose="02040503050406030204" pitchFamily="18" charset="0"/>
                        </a:rPr>
                        <m:t>𝒃</m:t>
                      </m:r>
                      <m:r>
                        <a:rPr lang="en-US" sz="2200" b="1"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𝑠</m:t>
                      </m:r>
                      <m:r>
                        <a:rPr lang="en-US" sz="2200" i="1">
                          <a:latin typeface="Cambria Math" panose="02040503050406030204" pitchFamily="18" charset="0"/>
                          <a:ea typeface="Cambria Math" panose="02040503050406030204" pitchFamily="18" charset="0"/>
                        </a:rPr>
                        <m:t> </m:t>
                      </m:r>
                      <m:rad>
                        <m:radPr>
                          <m:degHide m:val="on"/>
                          <m:ctrlPr>
                            <a:rPr lang="en-US" sz="2200" i="1">
                              <a:latin typeface="Cambria Math" panose="02040503050406030204" pitchFamily="18" charset="0"/>
                              <a:ea typeface="Cambria Math" panose="02040503050406030204" pitchFamily="18" charset="0"/>
                            </a:rPr>
                          </m:ctrlPr>
                        </m:radPr>
                        <m:deg/>
                        <m:e>
                          <m:sSup>
                            <m:sSupPr>
                              <m:ctrlPr>
                                <a:rPr lang="en-US" sz="2200" b="1"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b="0" i="1" smtClean="0">
                                      <a:latin typeface="Cambria Math" panose="02040503050406030204" pitchFamily="18" charset="0"/>
                                    </a:rPr>
                                    <m:t>𝑝</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e>
                                      </m:d>
                                    </m:sub>
                                  </m:sSub>
                                  <m:r>
                                    <a:rPr lang="en-US" sz="2200" b="1" i="1">
                                      <a:latin typeface="Cambria Math" panose="02040503050406030204" pitchFamily="18" charset="0"/>
                                    </a:rPr>
                                    <m:t>𝑿</m:t>
                                  </m:r>
                                </m:e>
                                <m:sub>
                                  <m:r>
                                    <a:rPr lang="en-US" sz="2200" b="0" i="1" smtClean="0">
                                      <a:latin typeface="Cambria Math" panose="02040503050406030204" pitchFamily="18" charset="0"/>
                                    </a:rPr>
                                    <m:t>∗</m:t>
                                  </m:r>
                                </m:sub>
                                <m:sup>
                                  <m:r>
                                    <a:rPr lang="en-US" sz="2200" i="1">
                                      <a:latin typeface="Cambria Math" panose="02040503050406030204" pitchFamily="18" charset="0"/>
                                    </a:rPr>
                                    <m:t>′</m:t>
                                  </m:r>
                                </m:sup>
                              </m:sSubSup>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b>
                            <m:sSubPr>
                              <m:ctrlPr>
                                <a:rPr lang="en-US" sz="2200" b="1" i="1">
                                  <a:latin typeface="Cambria Math" panose="02040503050406030204" pitchFamily="18" charset="0"/>
                                </a:rPr>
                              </m:ctrlPr>
                            </m:sSubPr>
                            <m:e>
                              <m:r>
                                <a:rPr lang="en-US" sz="2200" b="1" i="1">
                                  <a:latin typeface="Cambria Math" panose="02040503050406030204" pitchFamily="18" charset="0"/>
                                </a:rPr>
                                <m:t>𝑿</m:t>
                              </m:r>
                            </m:e>
                            <m:sub>
                              <m:r>
                                <a:rPr lang="en-US" sz="2200" b="1" i="1" smtClean="0">
                                  <a:latin typeface="Cambria Math" panose="02040503050406030204" pitchFamily="18" charset="0"/>
                                </a:rPr>
                                <m:t>∗</m:t>
                              </m:r>
                            </m:sub>
                          </m:sSub>
                        </m:e>
                      </m:rad>
                    </m:oMath>
                  </m:oMathPara>
                </a14:m>
                <a:endParaRPr lang="en-US" sz="2200" dirty="0"/>
              </a:p>
            </p:txBody>
          </p:sp>
        </mc:Choice>
        <mc:Fallback xmlns="">
          <p:sp>
            <p:nvSpPr>
              <p:cNvPr id="11" name="TextBox 10">
                <a:extLst>
                  <a:ext uri="{FF2B5EF4-FFF2-40B4-BE49-F238E27FC236}">
                    <a16:creationId xmlns:a16="http://schemas.microsoft.com/office/drawing/2014/main" id="{7A1E8B4A-4691-4FAF-83F9-2610123B75AC}"/>
                  </a:ext>
                </a:extLst>
              </p:cNvPr>
              <p:cNvSpPr txBox="1">
                <a:spLocks noRot="1" noChangeAspect="1" noMove="1" noResize="1" noEditPoints="1" noAdjustHandles="1" noChangeArrowheads="1" noChangeShapeType="1" noTextEdit="1"/>
              </p:cNvSpPr>
              <p:nvPr/>
            </p:nvSpPr>
            <p:spPr>
              <a:xfrm>
                <a:off x="838199" y="4855508"/>
                <a:ext cx="5883878" cy="1289135"/>
              </a:xfrm>
              <a:prstGeom prst="rect">
                <a:avLst/>
              </a:prstGeom>
              <a:blipFill>
                <a:blip r:embed="rId6"/>
                <a:stretch>
                  <a:fillRect l="-1242"/>
                </a:stretch>
              </a:blipFill>
            </p:spPr>
            <p:txBody>
              <a:bodyPr/>
              <a:lstStyle/>
              <a:p>
                <a:r>
                  <a:rPr lang="en-US">
                    <a:noFill/>
                  </a:rPr>
                  <a:t> </a:t>
                </a:r>
              </a:p>
            </p:txBody>
          </p:sp>
        </mc:Fallback>
      </mc:AlternateContent>
    </p:spTree>
    <p:extLst>
      <p:ext uri="{BB962C8B-B14F-4D97-AF65-F5344CB8AC3E}">
        <p14:creationId xmlns:p14="http://schemas.microsoft.com/office/powerpoint/2010/main" val="20156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9C97FCE-2081-4229-BDAB-D73A7357BBD0}"/>
                  </a:ext>
                </a:extLst>
              </p:cNvPr>
              <p:cNvSpPr txBox="1"/>
              <p:nvPr/>
            </p:nvSpPr>
            <p:spPr>
              <a:xfrm>
                <a:off x="838198" y="1525588"/>
                <a:ext cx="6251369" cy="2757422"/>
              </a:xfrm>
              <a:prstGeom prst="rect">
                <a:avLst/>
              </a:prstGeom>
              <a:noFill/>
            </p:spPr>
            <p:txBody>
              <a:bodyPr wrap="square" rtlCol="0">
                <a:spAutoFit/>
              </a:bodyPr>
              <a:lstStyle/>
              <a:p>
                <a:r>
                  <a:rPr lang="en-US" sz="2200" dirty="0"/>
                  <a:t>Here we do a step by step MLR using steam data, our model is</a:t>
                </a:r>
              </a:p>
              <a:p>
                <a:pPr>
                  <a:lnSpc>
                    <a:spcPct val="150000"/>
                  </a:lnSpc>
                </a:pPr>
                <a14:m>
                  <m:oMathPara xmlns:m="http://schemas.openxmlformats.org/officeDocument/2006/math">
                    <m:oMathParaPr>
                      <m:jc m:val="centerGroup"/>
                    </m:oMathParaPr>
                    <m:oMath xmlns:m="http://schemas.openxmlformats.org/officeDocument/2006/math">
                      <m:r>
                        <a:rPr lang="en-US" sz="2200">
                          <a:latin typeface="Cambria Math" panose="02040503050406030204" pitchFamily="18" charset="0"/>
                        </a:rPr>
                        <m:t>𝑌</m:t>
                      </m:r>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a:latin typeface="Cambria Math" panose="02040503050406030204" pitchFamily="18" charset="0"/>
                            </a:rPr>
                            <m:t>0</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b="0" i="1" smtClean="0">
                              <a:latin typeface="Cambria Math" panose="02040503050406030204" pitchFamily="18" charset="0"/>
                            </a:rPr>
                            <m:t>8</m:t>
                          </m:r>
                        </m:sub>
                      </m:sSub>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b="0" i="1" smtClean="0">
                              <a:latin typeface="Cambria Math" panose="02040503050406030204" pitchFamily="18" charset="0"/>
                            </a:rPr>
                            <m:t>8</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𝛽</m:t>
                          </m:r>
                        </m:e>
                        <m:sub>
                          <m:r>
                            <a:rPr lang="en-US" sz="2200" b="0" i="1" smtClean="0">
                              <a:latin typeface="Cambria Math" panose="02040503050406030204" pitchFamily="18" charset="0"/>
                            </a:rPr>
                            <m:t>6</m:t>
                          </m:r>
                        </m:sub>
                      </m:sSub>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b="0" i="1" smtClean="0">
                              <a:latin typeface="Cambria Math" panose="02040503050406030204" pitchFamily="18" charset="0"/>
                            </a:rPr>
                            <m:t>6</m:t>
                          </m:r>
                        </m:sub>
                      </m:sSub>
                      <m:r>
                        <a:rPr lang="en-US" sz="2200">
                          <a:latin typeface="Cambria Math" panose="02040503050406030204" pitchFamily="18" charset="0"/>
                        </a:rPr>
                        <m:t>+</m:t>
                      </m:r>
                      <m:r>
                        <a:rPr lang="en-US" sz="2200">
                          <a:latin typeface="Cambria Math" panose="02040503050406030204" pitchFamily="18" charset="0"/>
                        </a:rPr>
                        <m:t>𝜀</m:t>
                      </m:r>
                    </m:oMath>
                  </m:oMathPara>
                </a14:m>
                <a:endParaRPr lang="en-US" sz="2200" dirty="0"/>
              </a:p>
              <a:p>
                <a:pPr>
                  <a:lnSpc>
                    <a:spcPts val="800"/>
                  </a:lnSpc>
                </a:pPr>
                <a:endParaRPr lang="en-US" sz="2200" dirty="0"/>
              </a:p>
              <a:p>
                <a:pPr algn="ct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10.98</m:t>
                              </m:r>
                            </m:e>
                          </m:mr>
                          <m:mr>
                            <m:e>
                              <m:r>
                                <a:rPr lang="en-US" sz="2000" b="0" i="1" smtClean="0">
                                  <a:latin typeface="Cambria Math" panose="02040503050406030204" pitchFamily="18" charset="0"/>
                                </a:rPr>
                                <m:t>11.13</m:t>
                              </m:r>
                            </m:e>
                          </m:mr>
                          <m:m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2.51</m:t>
                                    </m:r>
                                  </m:e>
                                </m:mr>
                                <m:mr>
                                  <m:e>
                                    <m:r>
                                      <a:rPr lang="en-US" sz="2000" i="1">
                                        <a:latin typeface="Cambria Math" panose="02040503050406030204" pitchFamily="18" charset="0"/>
                                      </a:rPr>
                                      <m:t>⋮</m:t>
                                    </m:r>
                                  </m:e>
                                </m:mr>
                                <m:mr>
                                  <m:e>
                                    <m:r>
                                      <a:rPr lang="en-US" sz="2000" b="0" i="1" smtClean="0">
                                        <a:latin typeface="Cambria Math" panose="02040503050406030204" pitchFamily="18" charset="0"/>
                                      </a:rPr>
                                      <m:t>11.08</m:t>
                                    </m:r>
                                  </m:e>
                                </m:mr>
                              </m:m>
                            </m:e>
                          </m:mr>
                        </m:m>
                      </m:e>
                    </m:d>
                  </m:oMath>
                </a14:m>
                <a:r>
                  <a:rPr lang="en-US" sz="2000" dirty="0"/>
                  <a:t>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35.3</m:t>
                              </m:r>
                            </m:e>
                            <m:e>
                              <m:r>
                                <a:rPr lang="en-US" sz="2000" b="0" i="1" smtClean="0">
                                  <a:latin typeface="Cambria Math" panose="02040503050406030204" pitchFamily="18" charset="0"/>
                                </a:rPr>
                                <m:t>20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29.7</m:t>
                              </m:r>
                            </m:e>
                            <m:e>
                              <m:r>
                                <a:rPr lang="en-US" sz="2000" b="0" i="1" smtClean="0">
                                  <a:latin typeface="Cambria Math" panose="02040503050406030204" pitchFamily="18" charset="0"/>
                                </a:rPr>
                                <m:t>20</m:t>
                              </m:r>
                            </m:e>
                          </m:mr>
                          <m:m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mr>
                                <m:mr>
                                  <m:e>
                                    <m:r>
                                      <a:rPr lang="en-US" sz="2000" i="1" smtClean="0">
                                        <a:latin typeface="Cambria Math" panose="02040503050406030204" pitchFamily="18" charset="0"/>
                                      </a:rPr>
                                      <m:t>⋮</m:t>
                                    </m:r>
                                  </m:e>
                                </m:mr>
                                <m:mr>
                                  <m:e>
                                    <m:r>
                                      <a:rPr lang="en-US" sz="2000" b="0" i="1" smtClean="0">
                                        <a:latin typeface="Cambria Math" panose="02040503050406030204" pitchFamily="18" charset="0"/>
                                      </a:rPr>
                                      <m:t>1</m:t>
                                    </m:r>
                                  </m:e>
                                </m:mr>
                              </m:m>
                            </m:e>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0.8</m:t>
                                    </m:r>
                                  </m:e>
                                </m:mr>
                                <m:mr>
                                  <m:e>
                                    <m:r>
                                      <a:rPr lang="en-US" sz="2000" i="1" smtClean="0">
                                        <a:latin typeface="Cambria Math" panose="02040503050406030204" pitchFamily="18" charset="0"/>
                                      </a:rPr>
                                      <m:t>⋮</m:t>
                                    </m:r>
                                  </m:e>
                                </m:mr>
                                <m:mr>
                                  <m:e>
                                    <m:r>
                                      <a:rPr lang="en-US" sz="2000" b="0" i="1" smtClean="0">
                                        <a:latin typeface="Cambria Math" panose="02040503050406030204" pitchFamily="18" charset="0"/>
                                      </a:rPr>
                                      <m:t>28.6</m:t>
                                    </m:r>
                                  </m:e>
                                </m:mr>
                              </m:m>
                            </m:e>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3</m:t>
                                    </m:r>
                                  </m:e>
                                </m:mr>
                                <m:mr>
                                  <m:e>
                                    <m:r>
                                      <a:rPr lang="en-US" sz="2000" i="1" smtClean="0">
                                        <a:latin typeface="Cambria Math" panose="02040503050406030204" pitchFamily="18" charset="0"/>
                                      </a:rPr>
                                      <m:t>⋮</m:t>
                                    </m:r>
                                  </m:e>
                                </m:mr>
                                <m:mr>
                                  <m:e>
                                    <m:r>
                                      <a:rPr lang="en-US" sz="2000" b="0" i="1" smtClean="0">
                                        <a:latin typeface="Cambria Math" panose="02040503050406030204" pitchFamily="18" charset="0"/>
                                      </a:rPr>
                                      <m:t>22</m:t>
                                    </m:r>
                                  </m:e>
                                </m:mr>
                              </m:m>
                            </m:e>
                          </m:mr>
                        </m:m>
                      </m:e>
                    </m:d>
                  </m:oMath>
                </a14:m>
                <a:r>
                  <a:rPr lang="en-US" sz="2000" dirty="0"/>
                  <a:t> </a:t>
                </a:r>
                <a14:m>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a:latin typeface="Cambria Math" panose="02040503050406030204" pitchFamily="18" charset="0"/>
                                    </a:rPr>
                                    <m:t>0</m:t>
                                  </m:r>
                                </m:sub>
                              </m:sSub>
                            </m:e>
                          </m:mr>
                          <m:mr>
                            <m:e>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b="0" i="0" smtClean="0">
                                      <a:latin typeface="Cambria Math" panose="02040503050406030204" pitchFamily="18" charset="0"/>
                                    </a:rPr>
                                    <m:t>8</m:t>
                                  </m:r>
                                </m:sub>
                              </m:sSub>
                            </m:e>
                          </m:mr>
                          <m:mr>
                            <m:e>
                              <m:sSub>
                                <m:sSubPr>
                                  <m:ctrlPr>
                                    <a:rPr lang="en-US" sz="2000" i="1">
                                      <a:latin typeface="Cambria Math" panose="02040503050406030204" pitchFamily="18" charset="0"/>
                                    </a:rPr>
                                  </m:ctrlPr>
                                </m:sSubPr>
                                <m:e>
                                  <m:r>
                                    <a:rPr lang="en-US" sz="2000">
                                      <a:latin typeface="Cambria Math" panose="02040503050406030204" pitchFamily="18" charset="0"/>
                                    </a:rPr>
                                    <m:t>𝛽</m:t>
                                  </m:r>
                                </m:e>
                                <m:sub>
                                  <m:r>
                                    <a:rPr lang="en-US" sz="2000" b="0" i="0" smtClean="0">
                                      <a:latin typeface="Cambria Math" panose="02040503050406030204" pitchFamily="18" charset="0"/>
                                    </a:rPr>
                                    <m:t>6</m:t>
                                  </m:r>
                                </m:sub>
                              </m:sSub>
                            </m:e>
                          </m:mr>
                        </m:m>
                      </m:e>
                    </m:d>
                  </m:oMath>
                </a14:m>
                <a:r>
                  <a:rPr lang="en-US" sz="2000" dirty="0"/>
                  <a:t> +</a:t>
                </a: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1</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2</m:t>
                                  </m:r>
                                </m:sub>
                              </m:sSub>
                            </m:e>
                          </m:mr>
                          <m:m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3</m:t>
                                        </m:r>
                                      </m:sub>
                                    </m:sSub>
                                  </m:e>
                                </m:mr>
                                <m:mr>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25</m:t>
                                        </m:r>
                                      </m:sub>
                                    </m:sSub>
                                  </m:e>
                                </m:mr>
                              </m:m>
                            </m:e>
                          </m:mr>
                        </m:m>
                      </m:e>
                    </m:d>
                  </m:oMath>
                </a14:m>
                <a:endParaRPr lang="en-US" sz="2000" i="1" dirty="0"/>
              </a:p>
            </p:txBody>
          </p:sp>
        </mc:Choice>
        <mc:Fallback xmlns="">
          <p:sp>
            <p:nvSpPr>
              <p:cNvPr id="6" name="TextBox 5">
                <a:extLst>
                  <a:ext uri="{FF2B5EF4-FFF2-40B4-BE49-F238E27FC236}">
                    <a16:creationId xmlns:a16="http://schemas.microsoft.com/office/drawing/2014/main" id="{79C97FCE-2081-4229-BDAB-D73A7357BBD0}"/>
                  </a:ext>
                </a:extLst>
              </p:cNvPr>
              <p:cNvSpPr txBox="1">
                <a:spLocks noRot="1" noChangeAspect="1" noMove="1" noResize="1" noEditPoints="1" noAdjustHandles="1" noChangeArrowheads="1" noChangeShapeType="1" noTextEdit="1"/>
              </p:cNvSpPr>
              <p:nvPr/>
            </p:nvSpPr>
            <p:spPr>
              <a:xfrm>
                <a:off x="838198" y="1525588"/>
                <a:ext cx="6251369" cy="2757422"/>
              </a:xfrm>
              <a:prstGeom prst="rect">
                <a:avLst/>
              </a:prstGeom>
              <a:blipFill>
                <a:blip r:embed="rId3"/>
                <a:stretch>
                  <a:fillRect l="-1170" t="-1325" r="-12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4F09AA-8715-4B44-8187-DD73F5890B85}"/>
                  </a:ext>
                </a:extLst>
              </p:cNvPr>
              <p:cNvSpPr txBox="1"/>
              <p:nvPr/>
            </p:nvSpPr>
            <p:spPr>
              <a:xfrm>
                <a:off x="8951413" y="365125"/>
                <a:ext cx="2763509" cy="1899751"/>
              </a:xfrm>
              <a:prstGeom prst="rect">
                <a:avLst/>
              </a:prstGeom>
              <a:noFill/>
            </p:spPr>
            <p:txBody>
              <a:bodyPr wrap="square" rtlCol="0">
                <a:spAutoFit/>
              </a:bodyPr>
              <a:lstStyle/>
              <a:p>
                <a14:m>
                  <m:oMath xmlns:m="http://schemas.openxmlformats.org/officeDocument/2006/math">
                    <m:r>
                      <a:rPr lang="en-US" sz="2200" b="1" i="1" smtClean="0">
                        <a:latin typeface="Cambria Math" panose="02040503050406030204" pitchFamily="18" charset="0"/>
                      </a:rPr>
                      <m:t>𝒀</m:t>
                    </m:r>
                  </m:oMath>
                </a14:m>
                <a:r>
                  <a:rPr lang="en-US" sz="2200" dirty="0"/>
                  <a:t> is (25</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t>1)</a:t>
                </a:r>
              </a:p>
              <a:p>
                <a14:m>
                  <m:oMath xmlns:m="http://schemas.openxmlformats.org/officeDocument/2006/math">
                    <m:r>
                      <a:rPr lang="en-US" sz="2200" b="1" i="1">
                        <a:latin typeface="Cambria Math" panose="02040503050406030204" pitchFamily="18" charset="0"/>
                      </a:rPr>
                      <m:t>𝑿</m:t>
                    </m:r>
                  </m:oMath>
                </a14:m>
                <a:r>
                  <a:rPr lang="en-US" sz="2200" dirty="0"/>
                  <a:t> is (25</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t>3)</a:t>
                </a:r>
              </a:p>
              <a:p>
                <a14:m>
                  <m:oMath xmlns:m="http://schemas.openxmlformats.org/officeDocument/2006/math">
                    <m:r>
                      <a:rPr lang="en-US" sz="2200" b="1" i="1">
                        <a:latin typeface="Cambria Math" panose="02040503050406030204" pitchFamily="18" charset="0"/>
                        <a:ea typeface="Cambria Math" panose="02040503050406030204" pitchFamily="18" charset="0"/>
                      </a:rPr>
                      <m:t>𝜷</m:t>
                    </m:r>
                  </m:oMath>
                </a14:m>
                <a:r>
                  <a:rPr lang="en-US" sz="2200" dirty="0"/>
                  <a:t> is (3</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t>1)</a:t>
                </a:r>
              </a:p>
              <a:p>
                <a14:m>
                  <m:oMath xmlns:m="http://schemas.openxmlformats.org/officeDocument/2006/math">
                    <m:r>
                      <a:rPr lang="en-US" sz="2200" b="1" i="1">
                        <a:latin typeface="Cambria Math" panose="02040503050406030204" pitchFamily="18" charset="0"/>
                        <a:ea typeface="Cambria Math" panose="02040503050406030204" pitchFamily="18" charset="0"/>
                      </a:rPr>
                      <m:t>𝜺</m:t>
                    </m:r>
                  </m:oMath>
                </a14:m>
                <a:r>
                  <a:rPr lang="en-US" sz="2200" dirty="0"/>
                  <a:t> is (25</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t>1)</a:t>
                </a:r>
              </a:p>
              <a:p>
                <a:pPr>
                  <a:lnSpc>
                    <a:spcPct val="150000"/>
                  </a:lnSpc>
                </a:pPr>
                <a:r>
                  <a:rPr lang="en-US" sz="2200" dirty="0"/>
                  <a:t>● </a:t>
                </a:r>
                <a14:m>
                  <m:oMath xmlns:m="http://schemas.openxmlformats.org/officeDocument/2006/math">
                    <m:r>
                      <a:rPr lang="en-US" sz="2200" b="1" i="1" smtClean="0">
                        <a:latin typeface="Cambria Math" panose="02040503050406030204" pitchFamily="18" charset="0"/>
                      </a:rPr>
                      <m:t>𝒃</m:t>
                    </m:r>
                    <m:r>
                      <a:rPr lang="en-US" sz="2200" b="1" i="1" smtClean="0">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smtClean="0">
                        <a:latin typeface="Cambria Math" panose="02040503050406030204" pitchFamily="18" charset="0"/>
                      </a:rPr>
                      <m:t>𝒀</m:t>
                    </m:r>
                  </m:oMath>
                </a14:m>
                <a:endParaRPr lang="en-US" sz="2200" i="1" dirty="0"/>
              </a:p>
            </p:txBody>
          </p:sp>
        </mc:Choice>
        <mc:Fallback xmlns="">
          <p:sp>
            <p:nvSpPr>
              <p:cNvPr id="7" name="TextBox 6">
                <a:extLst>
                  <a:ext uri="{FF2B5EF4-FFF2-40B4-BE49-F238E27FC236}">
                    <a16:creationId xmlns:a16="http://schemas.microsoft.com/office/drawing/2014/main" id="{904F09AA-8715-4B44-8187-DD73F5890B85}"/>
                  </a:ext>
                </a:extLst>
              </p:cNvPr>
              <p:cNvSpPr txBox="1">
                <a:spLocks noRot="1" noChangeAspect="1" noMove="1" noResize="1" noEditPoints="1" noAdjustHandles="1" noChangeArrowheads="1" noChangeShapeType="1" noTextEdit="1"/>
              </p:cNvSpPr>
              <p:nvPr/>
            </p:nvSpPr>
            <p:spPr>
              <a:xfrm>
                <a:off x="8951413" y="365125"/>
                <a:ext cx="2763509" cy="1899751"/>
              </a:xfrm>
              <a:prstGeom prst="rect">
                <a:avLst/>
              </a:prstGeom>
              <a:blipFill>
                <a:blip r:embed="rId4"/>
                <a:stretch>
                  <a:fillRect l="-2863" t="-2244" b="-5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E4D11A-E7D1-4247-962F-23118A734B1F}"/>
                  </a:ext>
                </a:extLst>
              </p:cNvPr>
              <p:cNvSpPr txBox="1"/>
              <p:nvPr/>
            </p:nvSpPr>
            <p:spPr>
              <a:xfrm>
                <a:off x="838197" y="4334838"/>
                <a:ext cx="6997700" cy="1070549"/>
              </a:xfrm>
              <a:prstGeom prst="rect">
                <a:avLst/>
              </a:prstGeom>
              <a:noFill/>
            </p:spPr>
            <p:txBody>
              <a:bodyPr wrap="square" rtlCol="0">
                <a:spAutoFit/>
              </a:bodyPr>
              <a:lstStyle/>
              <a:p>
                <a14:m>
                  <m:oMath xmlns:m="http://schemas.openxmlformats.org/officeDocument/2006/math">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i="1">
                                <a:latin typeface="Cambria Math" panose="02040503050406030204" pitchFamily="18" charset="0"/>
                                <a:ea typeface="Cambria Math" panose="02040503050406030204" pitchFamily="18" charset="0"/>
                              </a:rPr>
                            </m:ctrlPr>
                          </m:mPr>
                          <m:m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a:latin typeface="Cambria Math" panose="02040503050406030204" pitchFamily="18" charset="0"/>
                                    </a:rPr>
                                    <m:t>0</m:t>
                                  </m:r>
                                </m:sub>
                              </m:sSub>
                            </m:e>
                          </m:mr>
                          <m:m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a:latin typeface="Cambria Math" panose="02040503050406030204" pitchFamily="18" charset="0"/>
                                    </a:rPr>
                                    <m:t>8</m:t>
                                  </m:r>
                                </m:sub>
                              </m:sSub>
                            </m:e>
                          </m:mr>
                          <m:m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a:latin typeface="Cambria Math" panose="02040503050406030204" pitchFamily="18" charset="0"/>
                                    </a:rPr>
                                    <m:t>6</m:t>
                                  </m:r>
                                </m:sub>
                              </m:sSub>
                            </m:e>
                          </m:mr>
                        </m:m>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2</m:t>
                                  </m:r>
                                  <m:r>
                                    <a:rPr lang="en-US" sz="2000" b="0" i="1" smtClean="0">
                                      <a:latin typeface="Cambria Math" panose="02040503050406030204" pitchFamily="18" charset="0"/>
                                    </a:rPr>
                                    <m:t>5</m:t>
                                  </m:r>
                                </m:e>
                                <m:e>
                                  <m:r>
                                    <a:rPr lang="en-US" sz="2000" b="0" i="1" smtClean="0">
                                      <a:latin typeface="Cambria Math" panose="02040503050406030204" pitchFamily="18" charset="0"/>
                                    </a:rPr>
                                    <m:t>1315</m:t>
                                  </m:r>
                                </m:e>
                                <m:e>
                                  <m:r>
                                    <a:rPr lang="en-US" sz="2000" b="0" i="1" smtClean="0">
                                      <a:latin typeface="Cambria Math" panose="02040503050406030204" pitchFamily="18" charset="0"/>
                                    </a:rPr>
                                    <m:t>506</m:t>
                                  </m:r>
                                </m:e>
                              </m:mr>
                              <m:mr>
                                <m:e/>
                                <m:e>
                                  <m:r>
                                    <a:rPr lang="en-US" sz="2000" b="0" i="1" smtClean="0">
                                      <a:latin typeface="Cambria Math" panose="02040503050406030204" pitchFamily="18" charset="0"/>
                                    </a:rPr>
                                    <m:t>76323.42</m:t>
                                  </m:r>
                                </m:e>
                                <m:e>
                                  <m:r>
                                    <a:rPr lang="en-US" sz="2000" b="0" i="1" smtClean="0">
                                      <a:latin typeface="Cambria Math" panose="02040503050406030204" pitchFamily="18" charset="0"/>
                                    </a:rPr>
                                    <m:t>26353.5</m:t>
                                  </m:r>
                                </m:e>
                              </m:mr>
                              <m:mr>
                                <m:e/>
                                <m:e/>
                                <m:e>
                                  <m:r>
                                    <a:rPr lang="en-US" sz="2000" b="0" i="1" smtClean="0">
                                      <a:latin typeface="Cambria Math" panose="02040503050406030204" pitchFamily="18" charset="0"/>
                                    </a:rPr>
                                    <m:t>10460</m:t>
                                  </m:r>
                                </m:e>
                              </m:mr>
                            </m:m>
                          </m:e>
                        </m:d>
                      </m:e>
                      <m:sup>
                        <m:r>
                          <a:rPr lang="en-US" sz="2000" b="0" i="1" smtClean="0">
                            <a:latin typeface="Cambria Math" panose="02040503050406030204" pitchFamily="18" charset="0"/>
                          </a:rPr>
                          <m:t>−1</m:t>
                        </m:r>
                      </m:sup>
                    </m:sSup>
                  </m:oMath>
                </a14:m>
                <a:r>
                  <a:rPr lang="en-US" sz="2000" dirty="0"/>
                  <a:t> </a:t>
                </a:r>
                <a14:m>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35.6</m:t>
                              </m:r>
                            </m:e>
                          </m:mr>
                          <m:mr>
                            <m:e>
                              <m:r>
                                <a:rPr lang="en-US" sz="2000" b="0" i="1" smtClean="0">
                                  <a:latin typeface="Cambria Math" panose="02040503050406030204" pitchFamily="18" charset="0"/>
                                  <a:ea typeface="Cambria Math" panose="02040503050406030204" pitchFamily="18" charset="0"/>
                                </a:rPr>
                                <m:t>11821.432</m:t>
                              </m:r>
                            </m:e>
                          </m:mr>
                          <m:mr>
                            <m:e>
                              <m:r>
                                <a:rPr lang="en-US" sz="2000" b="0" i="1" smtClean="0">
                                  <a:latin typeface="Cambria Math" panose="02040503050406030204" pitchFamily="18" charset="0"/>
                                  <a:ea typeface="Cambria Math" panose="02040503050406030204" pitchFamily="18" charset="0"/>
                                </a:rPr>
                                <m:t>4831.86</m:t>
                              </m:r>
                            </m:e>
                          </m:mr>
                        </m:m>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1"/>
                                  <m:mcJc m:val="center"/>
                                </m:mcPr>
                              </m:mc>
                            </m:mcs>
                            <m:ctrlPr>
                              <a:rPr lang="en-US" sz="2000" i="1">
                                <a:latin typeface="Cambria Math" panose="02040503050406030204" pitchFamily="18" charset="0"/>
                                <a:ea typeface="Cambria Math" panose="02040503050406030204" pitchFamily="18" charset="0"/>
                              </a:rPr>
                            </m:ctrlPr>
                          </m:mPr>
                          <m:mr>
                            <m:e>
                              <m:r>
                                <a:rPr lang="en-US" sz="2000" b="0" i="1" smtClean="0">
                                  <a:latin typeface="Cambria Math" panose="02040503050406030204" pitchFamily="18" charset="0"/>
                                </a:rPr>
                                <m:t>9.127</m:t>
                              </m:r>
                            </m:e>
                          </m:mr>
                          <m:mr>
                            <m:e>
                              <m:r>
                                <a:rPr lang="en-US" sz="2000" b="0" i="1" smtClean="0">
                                  <a:latin typeface="Cambria Math" panose="02040503050406030204" pitchFamily="18" charset="0"/>
                                </a:rPr>
                                <m:t>−0.072</m:t>
                              </m:r>
                            </m:e>
                          </m:mr>
                          <m:mr>
                            <m:e>
                              <m:r>
                                <a:rPr lang="en-US" sz="2000" b="0" i="1" smtClean="0">
                                  <a:latin typeface="Cambria Math" panose="02040503050406030204" pitchFamily="18" charset="0"/>
                                </a:rPr>
                                <m:t>0.2029</m:t>
                              </m:r>
                            </m:e>
                          </m:mr>
                        </m:m>
                      </m:e>
                    </m:d>
                  </m:oMath>
                </a14:m>
                <a:endParaRPr lang="en-US" sz="2000" i="1" dirty="0"/>
              </a:p>
            </p:txBody>
          </p:sp>
        </mc:Choice>
        <mc:Fallback xmlns="">
          <p:sp>
            <p:nvSpPr>
              <p:cNvPr id="9" name="TextBox 8">
                <a:extLst>
                  <a:ext uri="{FF2B5EF4-FFF2-40B4-BE49-F238E27FC236}">
                    <a16:creationId xmlns:a16="http://schemas.microsoft.com/office/drawing/2014/main" id="{E6E4D11A-E7D1-4247-962F-23118A734B1F}"/>
                  </a:ext>
                </a:extLst>
              </p:cNvPr>
              <p:cNvSpPr txBox="1">
                <a:spLocks noRot="1" noChangeAspect="1" noMove="1" noResize="1" noEditPoints="1" noAdjustHandles="1" noChangeArrowheads="1" noChangeShapeType="1" noTextEdit="1"/>
              </p:cNvSpPr>
              <p:nvPr/>
            </p:nvSpPr>
            <p:spPr>
              <a:xfrm>
                <a:off x="838197" y="4334838"/>
                <a:ext cx="6997700" cy="10705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70A070-3A4B-44BE-A22E-52964B2C41A0}"/>
                  </a:ext>
                </a:extLst>
              </p:cNvPr>
              <p:cNvSpPr txBox="1"/>
              <p:nvPr/>
            </p:nvSpPr>
            <p:spPr>
              <a:xfrm>
                <a:off x="838197" y="5789565"/>
                <a:ext cx="6997700" cy="4084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a:latin typeface="Cambria Math" panose="02040503050406030204" pitchFamily="18" charset="0"/>
                        </a:rPr>
                        <m:t>=</m:t>
                      </m:r>
                      <m:r>
                        <a:rPr lang="en-US" sz="2000" b="0" i="0" smtClean="0">
                          <a:latin typeface="Cambria Math" panose="02040503050406030204" pitchFamily="18" charset="0"/>
                        </a:rPr>
                        <m:t>9.127−</m:t>
                      </m:r>
                      <m:r>
                        <a:rPr lang="en-US" sz="2000" b="0" i="1" smtClean="0">
                          <a:latin typeface="Cambria Math" panose="02040503050406030204" pitchFamily="18" charset="0"/>
                        </a:rPr>
                        <m:t>0.072</m:t>
                      </m:r>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i="1">
                              <a:latin typeface="Cambria Math" panose="02040503050406030204" pitchFamily="18" charset="0"/>
                            </a:rPr>
                            <m:t>8</m:t>
                          </m:r>
                        </m:sub>
                      </m:sSub>
                      <m:r>
                        <a:rPr lang="en-US" sz="2000">
                          <a:latin typeface="Cambria Math" panose="02040503050406030204" pitchFamily="18" charset="0"/>
                        </a:rPr>
                        <m:t>+</m:t>
                      </m:r>
                      <m:r>
                        <a:rPr lang="en-US" sz="2000" b="0" i="1" smtClean="0">
                          <a:latin typeface="Cambria Math" panose="02040503050406030204" pitchFamily="18" charset="0"/>
                        </a:rPr>
                        <m:t>0.2029</m:t>
                      </m:r>
                      <m:sSub>
                        <m:sSubPr>
                          <m:ctrlPr>
                            <a:rPr lang="en-US" sz="2000" i="1">
                              <a:latin typeface="Cambria Math" panose="02040503050406030204" pitchFamily="18" charset="0"/>
                            </a:rPr>
                          </m:ctrlPr>
                        </m:sSubPr>
                        <m:e>
                          <m:r>
                            <a:rPr lang="en-US" sz="2000">
                              <a:latin typeface="Cambria Math" panose="02040503050406030204" pitchFamily="18" charset="0"/>
                            </a:rPr>
                            <m:t>𝑋</m:t>
                          </m:r>
                        </m:e>
                        <m:sub>
                          <m:r>
                            <a:rPr lang="en-US" sz="2000" i="1">
                              <a:latin typeface="Cambria Math" panose="02040503050406030204" pitchFamily="18" charset="0"/>
                            </a:rPr>
                            <m:t>6</m:t>
                          </m:r>
                        </m:sub>
                      </m:sSub>
                    </m:oMath>
                  </m:oMathPara>
                </a14:m>
                <a:endParaRPr lang="en-US" sz="2000" dirty="0"/>
              </a:p>
            </p:txBody>
          </p:sp>
        </mc:Choice>
        <mc:Fallback xmlns="">
          <p:sp>
            <p:nvSpPr>
              <p:cNvPr id="8" name="TextBox 7">
                <a:extLst>
                  <a:ext uri="{FF2B5EF4-FFF2-40B4-BE49-F238E27FC236}">
                    <a16:creationId xmlns:a16="http://schemas.microsoft.com/office/drawing/2014/main" id="{2A70A070-3A4B-44BE-A22E-52964B2C41A0}"/>
                  </a:ext>
                </a:extLst>
              </p:cNvPr>
              <p:cNvSpPr txBox="1">
                <a:spLocks noRot="1" noChangeAspect="1" noMove="1" noResize="1" noEditPoints="1" noAdjustHandles="1" noChangeArrowheads="1" noChangeShapeType="1" noTextEdit="1"/>
              </p:cNvSpPr>
              <p:nvPr/>
            </p:nvSpPr>
            <p:spPr>
              <a:xfrm>
                <a:off x="838197" y="5789565"/>
                <a:ext cx="6997700" cy="408445"/>
              </a:xfrm>
              <a:prstGeom prst="rect">
                <a:avLst/>
              </a:prstGeom>
              <a:blipFill>
                <a:blip r:embed="rId6"/>
                <a:stretch>
                  <a:fillRect t="-8955" b="-1493"/>
                </a:stretch>
              </a:blipFill>
            </p:spPr>
            <p:txBody>
              <a:bodyPr/>
              <a:lstStyle/>
              <a:p>
                <a:r>
                  <a:rPr lang="en-US">
                    <a:noFill/>
                  </a:rPr>
                  <a:t> </a:t>
                </a:r>
              </a:p>
            </p:txBody>
          </p:sp>
        </mc:Fallback>
      </mc:AlternateContent>
    </p:spTree>
    <p:extLst>
      <p:ext uri="{BB962C8B-B14F-4D97-AF65-F5344CB8AC3E}">
        <p14:creationId xmlns:p14="http://schemas.microsoft.com/office/powerpoint/2010/main" val="14555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9C97FCE-2081-4229-BDAB-D73A7357BBD0}"/>
                  </a:ext>
                </a:extLst>
              </p:cNvPr>
              <p:cNvSpPr txBox="1"/>
              <p:nvPr/>
            </p:nvSpPr>
            <p:spPr>
              <a:xfrm>
                <a:off x="838198" y="1525588"/>
                <a:ext cx="6548254" cy="2324932"/>
              </a:xfrm>
              <a:prstGeom prst="rect">
                <a:avLst/>
              </a:prstGeom>
              <a:noFill/>
            </p:spPr>
            <p:txBody>
              <a:bodyPr wrap="square" rtlCol="0">
                <a:spAutoFit/>
              </a:bodyPr>
              <a:lstStyle/>
              <a:p>
                <a:r>
                  <a:rPr lang="en-US" sz="2200" dirty="0"/>
                  <a:t>The ANOVA table will be</a:t>
                </a:r>
              </a:p>
              <a:p>
                <a:pPr>
                  <a:lnSpc>
                    <a:spcPct val="150000"/>
                  </a:lnSpc>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𝑆𝑆</m:t>
                          </m:r>
                        </m:e>
                        <m:sub>
                          <m:r>
                            <m:rPr>
                              <m:sty m:val="p"/>
                            </m:rPr>
                            <a:rPr lang="en-US" sz="2200" i="0">
                              <a:latin typeface="Cambria Math" panose="02040503050406030204" pitchFamily="18" charset="0"/>
                            </a:rPr>
                            <m:t>Tot</m:t>
                          </m:r>
                        </m:sub>
                      </m:sSub>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a:latin typeface="Cambria Math" panose="02040503050406030204" pitchFamily="18" charset="0"/>
                            </a:rPr>
                            <m:t>𝒀</m:t>
                          </m:r>
                        </m:e>
                        <m:sup>
                          <m:r>
                            <a:rPr lang="en-US" sz="2200">
                              <a:latin typeface="Cambria Math" panose="02040503050406030204" pitchFamily="18" charset="0"/>
                            </a:rPr>
                            <m:t>′</m:t>
                          </m:r>
                        </m:sup>
                      </m:sSup>
                      <m:r>
                        <a:rPr lang="en-US" sz="2200">
                          <a:latin typeface="Cambria Math" panose="02040503050406030204" pitchFamily="18" charset="0"/>
                        </a:rPr>
                        <m:t>𝒀</m:t>
                      </m:r>
                      <m:r>
                        <a:rPr lang="en-US" sz="2200">
                          <a:latin typeface="Cambria Math" panose="02040503050406030204" pitchFamily="18" charset="0"/>
                        </a:rPr>
                        <m:t>−</m:t>
                      </m:r>
                      <m:r>
                        <a:rPr lang="en-US" sz="2200" i="1" dirty="0">
                          <a:latin typeface="Cambria Math" panose="02040503050406030204" pitchFamily="18" charset="0"/>
                        </a:rPr>
                        <m:t>𝑛</m:t>
                      </m:r>
                      <m:sSup>
                        <m:sSupPr>
                          <m:ctrlPr>
                            <a:rPr lang="en-US" sz="2200" i="1" dirty="0">
                              <a:latin typeface="Cambria Math" panose="02040503050406030204" pitchFamily="18" charset="0"/>
                            </a:rPr>
                          </m:ctrlPr>
                        </m:sSup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𝑌</m:t>
                              </m:r>
                            </m:e>
                          </m:acc>
                        </m:e>
                        <m:sup>
                          <m:r>
                            <a:rPr lang="en-US" sz="2200" i="1" dirty="0">
                              <a:latin typeface="Cambria Math" panose="02040503050406030204" pitchFamily="18" charset="0"/>
                            </a:rPr>
                            <m:t>2</m:t>
                          </m:r>
                        </m:sup>
                      </m:sSup>
                      <m:r>
                        <a:rPr lang="en-US" sz="2200" b="0" i="1" dirty="0" smtClean="0">
                          <a:latin typeface="Cambria Math" panose="02040503050406030204" pitchFamily="18" charset="0"/>
                        </a:rPr>
                        <m:t>=63.8158</m:t>
                      </m:r>
                    </m:oMath>
                  </m:oMathPara>
                </a14:m>
                <a:endParaRPr lang="en-US" sz="2200" i="1" dirty="0"/>
              </a:p>
              <a:p>
                <a:pPr>
                  <a:lnSpc>
                    <a:spcPct val="150000"/>
                  </a:lnSpc>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𝑆𝑆</m:t>
                          </m:r>
                        </m:e>
                        <m:sub>
                          <m:r>
                            <m:rPr>
                              <m:sty m:val="p"/>
                            </m:rPr>
                            <a:rPr lang="en-US" sz="2200" b="0" i="0" smtClean="0">
                              <a:latin typeface="Cambria Math" panose="02040503050406030204" pitchFamily="18" charset="0"/>
                            </a:rPr>
                            <m:t>Reg</m:t>
                          </m:r>
                        </m:sub>
                      </m:sSub>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a:latin typeface="Cambria Math" panose="02040503050406030204" pitchFamily="18" charset="0"/>
                            </a:rPr>
                            <m:t>𝒃</m:t>
                          </m:r>
                        </m:e>
                        <m:sup>
                          <m:r>
                            <a:rPr lang="en-US" sz="2200">
                              <a:latin typeface="Cambria Math" panose="02040503050406030204" pitchFamily="18" charset="0"/>
                            </a:rPr>
                            <m:t>′</m:t>
                          </m:r>
                        </m:sup>
                      </m:sSup>
                      <m:sSup>
                        <m:sSupPr>
                          <m:ctrlPr>
                            <a:rPr lang="en-US" sz="2200" i="1">
                              <a:latin typeface="Cambria Math" panose="02040503050406030204" pitchFamily="18" charset="0"/>
                            </a:rPr>
                          </m:ctrlPr>
                        </m:sSupPr>
                        <m:e>
                          <m:r>
                            <a:rPr lang="en-US" sz="2200">
                              <a:latin typeface="Cambria Math" panose="02040503050406030204" pitchFamily="18" charset="0"/>
                            </a:rPr>
                            <m:t>𝑿</m:t>
                          </m:r>
                        </m:e>
                        <m:sup>
                          <m:r>
                            <a:rPr lang="en-US" sz="2200">
                              <a:latin typeface="Cambria Math" panose="02040503050406030204" pitchFamily="18" charset="0"/>
                            </a:rPr>
                            <m:t>′</m:t>
                          </m:r>
                        </m:sup>
                      </m:sSup>
                      <m:r>
                        <a:rPr lang="en-US" sz="2200">
                          <a:latin typeface="Cambria Math" panose="02040503050406030204" pitchFamily="18" charset="0"/>
                        </a:rPr>
                        <m:t>𝒀</m:t>
                      </m:r>
                      <m:r>
                        <a:rPr lang="en-US" sz="2200">
                          <a:latin typeface="Cambria Math" panose="02040503050406030204" pitchFamily="18" charset="0"/>
                        </a:rPr>
                        <m:t>−</m:t>
                      </m:r>
                      <m:r>
                        <a:rPr lang="en-US" sz="2200" i="1" dirty="0">
                          <a:latin typeface="Cambria Math" panose="02040503050406030204" pitchFamily="18" charset="0"/>
                        </a:rPr>
                        <m:t>𝑛</m:t>
                      </m:r>
                      <m:sSup>
                        <m:sSupPr>
                          <m:ctrlPr>
                            <a:rPr lang="en-US" sz="2200" i="1" dirty="0">
                              <a:latin typeface="Cambria Math" panose="02040503050406030204" pitchFamily="18" charset="0"/>
                            </a:rPr>
                          </m:ctrlPr>
                        </m:sSup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𝑌</m:t>
                              </m:r>
                            </m:e>
                          </m:acc>
                        </m:e>
                        <m:sup>
                          <m:r>
                            <a:rPr lang="en-US" sz="2200" i="1" dirty="0">
                              <a:latin typeface="Cambria Math" panose="02040503050406030204" pitchFamily="18" charset="0"/>
                            </a:rPr>
                            <m:t>2</m:t>
                          </m:r>
                        </m:sup>
                      </m:sSup>
                    </m:oMath>
                  </m:oMathPara>
                </a14:m>
                <a:endParaRPr lang="en-US" sz="220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9.127  −0.072  0.2029</m:t>
                          </m:r>
                        </m:e>
                      </m:d>
                      <m:d>
                        <m:dPr>
                          <m:begChr m:val="["/>
                          <m:endChr m:val="]"/>
                          <m:ctrlPr>
                            <a:rPr lang="en-US" sz="2000" i="1">
                              <a:latin typeface="Cambria Math" panose="02040503050406030204" pitchFamily="18" charset="0"/>
                              <a:ea typeface="Cambria Math" panose="02040503050406030204" pitchFamily="18" charset="0"/>
                            </a:rPr>
                          </m:ctrlPr>
                        </m:dPr>
                        <m:e>
                          <m:m>
                            <m:mPr>
                              <m:mcs>
                                <m:mc>
                                  <m:mcPr>
                                    <m:count m:val="1"/>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35.6</m:t>
                                </m:r>
                              </m:e>
                            </m:mr>
                            <m:mr>
                              <m:e>
                                <m:r>
                                  <a:rPr lang="en-US" sz="2000" i="1">
                                    <a:latin typeface="Cambria Math" panose="02040503050406030204" pitchFamily="18" charset="0"/>
                                    <a:ea typeface="Cambria Math" panose="02040503050406030204" pitchFamily="18" charset="0"/>
                                  </a:rPr>
                                  <m:t>11821.432</m:t>
                                </m:r>
                              </m:e>
                            </m:mr>
                            <m:mr>
                              <m:e>
                                <m:r>
                                  <a:rPr lang="en-US" sz="2000" i="1">
                                    <a:latin typeface="Cambria Math" panose="02040503050406030204" pitchFamily="18" charset="0"/>
                                    <a:ea typeface="Cambria Math" panose="02040503050406030204" pitchFamily="18" charset="0"/>
                                  </a:rPr>
                                  <m:t>4831.86</m:t>
                                </m:r>
                              </m:e>
                            </m:mr>
                          </m:m>
                        </m:e>
                      </m:d>
                      <m:r>
                        <a:rPr lang="en-US" sz="2000">
                          <a:latin typeface="Cambria Math" panose="02040503050406030204" pitchFamily="18" charset="0"/>
                        </a:rPr>
                        <m:t>−</m:t>
                      </m:r>
                      <m:r>
                        <a:rPr lang="en-US" sz="2000" i="1" dirty="0">
                          <a:latin typeface="Cambria Math" panose="02040503050406030204" pitchFamily="18" charset="0"/>
                        </a:rPr>
                        <m:t>𝑛</m:t>
                      </m:r>
                      <m:sSup>
                        <m:sSupPr>
                          <m:ctrlPr>
                            <a:rPr lang="en-US" sz="2000" i="1" dirty="0">
                              <a:latin typeface="Cambria Math" panose="02040503050406030204" pitchFamily="18" charset="0"/>
                            </a:rPr>
                          </m:ctrlPr>
                        </m:sSupPr>
                        <m:e>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𝑌</m:t>
                              </m:r>
                            </m:e>
                          </m:acc>
                        </m:e>
                        <m:sup>
                          <m:r>
                            <a:rPr lang="en-US" sz="2000" i="1" dirty="0">
                              <a:latin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=54.1871</m:t>
                      </m:r>
                    </m:oMath>
                  </m:oMathPara>
                </a14:m>
                <a:endParaRPr lang="en-US" sz="2000" i="1" dirty="0"/>
              </a:p>
            </p:txBody>
          </p:sp>
        </mc:Choice>
        <mc:Fallback xmlns="">
          <p:sp>
            <p:nvSpPr>
              <p:cNvPr id="6" name="TextBox 5">
                <a:extLst>
                  <a:ext uri="{FF2B5EF4-FFF2-40B4-BE49-F238E27FC236}">
                    <a16:creationId xmlns:a16="http://schemas.microsoft.com/office/drawing/2014/main" id="{79C97FCE-2081-4229-BDAB-D73A7357BBD0}"/>
                  </a:ext>
                </a:extLst>
              </p:cNvPr>
              <p:cNvSpPr txBox="1">
                <a:spLocks noRot="1" noChangeAspect="1" noMove="1" noResize="1" noEditPoints="1" noAdjustHandles="1" noChangeArrowheads="1" noChangeShapeType="1" noTextEdit="1"/>
              </p:cNvSpPr>
              <p:nvPr/>
            </p:nvSpPr>
            <p:spPr>
              <a:xfrm>
                <a:off x="838198" y="1525588"/>
                <a:ext cx="6548254" cy="2324932"/>
              </a:xfrm>
              <a:prstGeom prst="rect">
                <a:avLst/>
              </a:prstGeom>
              <a:blipFill>
                <a:blip r:embed="rId3"/>
                <a:stretch>
                  <a:fillRect l="-1116" t="-1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E1AB5E9-DC3B-4AD6-B9A9-76EE4BBD9C7E}"/>
                  </a:ext>
                </a:extLst>
              </p:cNvPr>
              <p:cNvSpPr txBox="1"/>
              <p:nvPr/>
            </p:nvSpPr>
            <p:spPr>
              <a:xfrm>
                <a:off x="7835901" y="484434"/>
                <a:ext cx="4174868" cy="1591013"/>
              </a:xfrm>
              <a:prstGeom prst="rect">
                <a:avLst/>
              </a:prstGeom>
              <a:noFill/>
            </p:spPr>
            <p:txBody>
              <a:bodyPr wrap="square" rtlCol="0">
                <a:spAutoFit/>
              </a:bodyPr>
              <a:lstStyle/>
              <a:p>
                <a:pPr>
                  <a:lnSpc>
                    <a:spcPct val="150000"/>
                  </a:lnSpc>
                </a:pPr>
                <a:r>
                  <a:rPr lang="en-US" sz="2200" dirty="0"/>
                  <a:t>● </a:t>
                </a:r>
                <a14:m>
                  <m:oMath xmlns:m="http://schemas.openxmlformats.org/officeDocument/2006/math">
                    <m:sSup>
                      <m:sSupPr>
                        <m:ctrlPr>
                          <a:rPr lang="en-US" sz="2200" i="1" dirty="0">
                            <a:latin typeface="Cambria Math" panose="02040503050406030204" pitchFamily="18" charset="0"/>
                          </a:rPr>
                        </m:ctrlPr>
                      </m:sSupPr>
                      <m:e>
                        <m:r>
                          <a:rPr lang="en-US" sz="2200" b="1" i="1">
                            <a:latin typeface="Cambria Math" panose="02040503050406030204" pitchFamily="18" charset="0"/>
                          </a:rPr>
                          <m:t>𝒀</m:t>
                        </m:r>
                      </m:e>
                      <m:sup>
                        <m:r>
                          <a:rPr lang="en-US" sz="2200" i="1" dirty="0">
                            <a:latin typeface="Cambria Math" panose="02040503050406030204" pitchFamily="18" charset="0"/>
                          </a:rPr>
                          <m:t>′</m:t>
                        </m:r>
                      </m:sup>
                    </m:sSup>
                    <m:r>
                      <a:rPr lang="en-US" sz="2200" b="1" i="1" dirty="0">
                        <a:latin typeface="Cambria Math" panose="02040503050406030204" pitchFamily="18" charset="0"/>
                      </a:rPr>
                      <m:t>𝒀</m:t>
                    </m:r>
                    <m:r>
                      <a:rPr lang="en-US" sz="2200" b="0" i="1" dirty="0" smtClean="0">
                        <a:latin typeface="Cambria Math" panose="02040503050406030204" pitchFamily="18" charset="0"/>
                      </a:rPr>
                      <m:t>=</m:t>
                    </m:r>
                    <m:nary>
                      <m:naryPr>
                        <m:chr m:val="∑"/>
                        <m:subHide m:val="on"/>
                        <m:supHide m:val="on"/>
                        <m:ctrlPr>
                          <a:rPr lang="en-US" sz="2200" b="0" i="1" dirty="0" smtClean="0">
                            <a:latin typeface="Cambria Math" panose="02040503050406030204" pitchFamily="18" charset="0"/>
                          </a:rPr>
                        </m:ctrlPr>
                      </m:naryPr>
                      <m:sub/>
                      <m:sup/>
                      <m:e>
                        <m:sSubSup>
                          <m:sSubSupPr>
                            <m:ctrlPr>
                              <a:rPr lang="en-US" sz="2200" i="1" dirty="0">
                                <a:latin typeface="Cambria Math" panose="02040503050406030204" pitchFamily="18" charset="0"/>
                              </a:rPr>
                            </m:ctrlPr>
                          </m:sSubSupPr>
                          <m:e>
                            <m:r>
                              <a:rPr lang="en-US" sz="2200" i="1" dirty="0">
                                <a:latin typeface="Cambria Math" panose="02040503050406030204" pitchFamily="18" charset="0"/>
                              </a:rPr>
                              <m:t>𝑌</m:t>
                            </m:r>
                          </m:e>
                          <m:sub>
                            <m:r>
                              <a:rPr lang="en-US" sz="2200" i="1" dirty="0">
                                <a:latin typeface="Cambria Math" panose="02040503050406030204" pitchFamily="18" charset="0"/>
                              </a:rPr>
                              <m:t>𝑖</m:t>
                            </m:r>
                          </m:sub>
                          <m:sup>
                            <m:r>
                              <a:rPr lang="en-US" sz="2200" i="1" dirty="0">
                                <a:latin typeface="Cambria Math" panose="02040503050406030204" pitchFamily="18" charset="0"/>
                              </a:rPr>
                              <m:t>2</m:t>
                            </m:r>
                          </m:sup>
                        </m:sSubSup>
                      </m:e>
                    </m:nary>
                    <m:r>
                      <a:rPr lang="en-US" sz="2200" b="0" i="1" dirty="0" smtClean="0">
                        <a:latin typeface="Cambria Math" panose="02040503050406030204" pitchFamily="18" charset="0"/>
                      </a:rPr>
                      <m:t>=2284.102</m:t>
                    </m:r>
                  </m:oMath>
                </a14:m>
                <a:endParaRPr lang="en-US" sz="2200" dirty="0"/>
              </a:p>
              <a:p>
                <a:pPr>
                  <a:lnSpc>
                    <a:spcPct val="150000"/>
                  </a:lnSpc>
                </a:pPr>
                <a:r>
                  <a:rPr lang="en-US" sz="2200" dirty="0"/>
                  <a:t>● </a:t>
                </a:r>
                <a14:m>
                  <m:oMath xmlns:m="http://schemas.openxmlformats.org/officeDocument/2006/math">
                    <m:r>
                      <a:rPr lang="en-US" sz="2200" b="0" i="1" dirty="0" smtClean="0">
                        <a:latin typeface="Cambria Math" panose="02040503050406030204" pitchFamily="18" charset="0"/>
                      </a:rPr>
                      <m:t>𝑛</m:t>
                    </m:r>
                    <m:sSup>
                      <m:sSupPr>
                        <m:ctrlPr>
                          <a:rPr lang="en-US" sz="2200" b="0" i="1" dirty="0" smtClean="0">
                            <a:latin typeface="Cambria Math" panose="02040503050406030204" pitchFamily="18" charset="0"/>
                          </a:rPr>
                        </m:ctrlPr>
                      </m:sSupPr>
                      <m:e>
                        <m:acc>
                          <m:accPr>
                            <m:chr m:val="̅"/>
                            <m:ctrlPr>
                              <a:rPr lang="en-US" sz="2200" b="0" i="1" dirty="0" smtClean="0">
                                <a:latin typeface="Cambria Math" panose="02040503050406030204" pitchFamily="18" charset="0"/>
                              </a:rPr>
                            </m:ctrlPr>
                          </m:accPr>
                          <m:e>
                            <m:r>
                              <a:rPr lang="en-US" sz="2200" b="0" i="1" dirty="0" smtClean="0">
                                <a:latin typeface="Cambria Math" panose="02040503050406030204" pitchFamily="18" charset="0"/>
                              </a:rPr>
                              <m:t>𝑌</m:t>
                            </m:r>
                          </m:e>
                        </m:acc>
                      </m:e>
                      <m:sup>
                        <m:r>
                          <a:rPr lang="en-US" sz="2200" b="0" i="1" dirty="0" smtClean="0">
                            <a:latin typeface="Cambria Math" panose="02040503050406030204" pitchFamily="18" charset="0"/>
                          </a:rPr>
                          <m:t>2</m:t>
                        </m:r>
                      </m:sup>
                    </m:sSup>
                    <m:r>
                      <a:rPr lang="en-US" sz="2200" b="0" i="1" dirty="0" smtClean="0">
                        <a:latin typeface="Cambria Math" panose="02040503050406030204" pitchFamily="18" charset="0"/>
                      </a:rPr>
                      <m:t>=2220.2944</m:t>
                    </m:r>
                  </m:oMath>
                </a14:m>
                <a:endParaRPr lang="en-US" sz="2200" i="1" dirty="0"/>
              </a:p>
              <a:p>
                <a:pPr>
                  <a:lnSpc>
                    <a:spcPct val="150000"/>
                  </a:lnSpc>
                </a:pPr>
                <a:r>
                  <a:rPr lang="en-US" sz="2200" dirty="0"/>
                  <a:t>● </a:t>
                </a:r>
                <a14:m>
                  <m:oMath xmlns:m="http://schemas.openxmlformats.org/officeDocument/2006/math">
                    <m:r>
                      <a:rPr lang="en-US" sz="2200" i="1" dirty="0">
                        <a:latin typeface="Cambria Math" panose="02040503050406030204" pitchFamily="18" charset="0"/>
                      </a:rPr>
                      <m:t>𝑛</m:t>
                    </m:r>
                    <m:r>
                      <a:rPr lang="en-US" sz="2200" b="0" i="1" dirty="0" smtClean="0">
                        <a:latin typeface="Cambria Math" panose="02040503050406030204" pitchFamily="18" charset="0"/>
                      </a:rPr>
                      <m:t>=25</m:t>
                    </m:r>
                  </m:oMath>
                </a14:m>
                <a:endParaRPr lang="en-US" sz="2200" i="1" dirty="0"/>
              </a:p>
            </p:txBody>
          </p:sp>
        </mc:Choice>
        <mc:Fallback xmlns="">
          <p:sp>
            <p:nvSpPr>
              <p:cNvPr id="10" name="TextBox 9">
                <a:extLst>
                  <a:ext uri="{FF2B5EF4-FFF2-40B4-BE49-F238E27FC236}">
                    <a16:creationId xmlns:a16="http://schemas.microsoft.com/office/drawing/2014/main" id="{9E1AB5E9-DC3B-4AD6-B9A9-76EE4BBD9C7E}"/>
                  </a:ext>
                </a:extLst>
              </p:cNvPr>
              <p:cNvSpPr txBox="1">
                <a:spLocks noRot="1" noChangeAspect="1" noMove="1" noResize="1" noEditPoints="1" noAdjustHandles="1" noChangeArrowheads="1" noChangeShapeType="1" noTextEdit="1"/>
              </p:cNvSpPr>
              <p:nvPr/>
            </p:nvSpPr>
            <p:spPr>
              <a:xfrm>
                <a:off x="7835901" y="484434"/>
                <a:ext cx="4174868" cy="1591013"/>
              </a:xfrm>
              <a:prstGeom prst="rect">
                <a:avLst/>
              </a:prstGeom>
              <a:blipFill>
                <a:blip r:embed="rId4"/>
                <a:stretch>
                  <a:fillRect l="-1898" t="-26054"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D257BA54-D40F-4356-9735-0A8831F5F36B}"/>
                  </a:ext>
                </a:extLst>
              </p:cNvPr>
              <p:cNvGraphicFramePr>
                <a:graphicFrameLocks noGrp="1"/>
              </p:cNvGraphicFramePr>
              <p:nvPr>
                <p:extLst>
                  <p:ext uri="{D42A27DB-BD31-4B8C-83A1-F6EECF244321}">
                    <p14:modId xmlns:p14="http://schemas.microsoft.com/office/powerpoint/2010/main" val="808020107"/>
                  </p:ext>
                </p:extLst>
              </p:nvPr>
            </p:nvGraphicFramePr>
            <p:xfrm>
              <a:off x="938150" y="4137582"/>
              <a:ext cx="6897749" cy="2212789"/>
            </p:xfrm>
            <a:graphic>
              <a:graphicData uri="http://schemas.openxmlformats.org/drawingml/2006/table">
                <a:tbl>
                  <a:tblPr firstRow="1" bandRow="1">
                    <a:tableStyleId>{5C22544A-7EE6-4342-B048-85BDC9FD1C3A}</a:tableStyleId>
                  </a:tblPr>
                  <a:tblGrid>
                    <a:gridCol w="1745415">
                      <a:extLst>
                        <a:ext uri="{9D8B030D-6E8A-4147-A177-3AD203B41FA5}">
                          <a16:colId xmlns:a16="http://schemas.microsoft.com/office/drawing/2014/main" val="3163429475"/>
                        </a:ext>
                      </a:extLst>
                    </a:gridCol>
                    <a:gridCol w="1225922">
                      <a:extLst>
                        <a:ext uri="{9D8B030D-6E8A-4147-A177-3AD203B41FA5}">
                          <a16:colId xmlns:a16="http://schemas.microsoft.com/office/drawing/2014/main" val="204898787"/>
                        </a:ext>
                      </a:extLst>
                    </a:gridCol>
                    <a:gridCol w="782630">
                      <a:extLst>
                        <a:ext uri="{9D8B030D-6E8A-4147-A177-3AD203B41FA5}">
                          <a16:colId xmlns:a16="http://schemas.microsoft.com/office/drawing/2014/main" val="2010770370"/>
                        </a:ext>
                      </a:extLst>
                    </a:gridCol>
                    <a:gridCol w="1671377">
                      <a:extLst>
                        <a:ext uri="{9D8B030D-6E8A-4147-A177-3AD203B41FA5}">
                          <a16:colId xmlns:a16="http://schemas.microsoft.com/office/drawing/2014/main" val="3839024743"/>
                        </a:ext>
                      </a:extLst>
                    </a:gridCol>
                    <a:gridCol w="1472405">
                      <a:extLst>
                        <a:ext uri="{9D8B030D-6E8A-4147-A177-3AD203B41FA5}">
                          <a16:colId xmlns:a16="http://schemas.microsoft.com/office/drawing/2014/main" val="1707309862"/>
                        </a:ext>
                      </a:extLst>
                    </a:gridCol>
                  </a:tblGrid>
                  <a:tr h="551155">
                    <a:tc>
                      <a:txBody>
                        <a:bodyPr/>
                        <a:lstStyle/>
                        <a:p>
                          <a:pPr algn="ctr"/>
                          <a:r>
                            <a:rPr lang="en-US" sz="2000" dirty="0"/>
                            <a:t>Source</a:t>
                          </a:r>
                        </a:p>
                      </a:txBody>
                      <a:tcPr anchor="ctr"/>
                    </a:tc>
                    <a:tc>
                      <a:txBody>
                        <a:bodyPr/>
                        <a:lstStyle/>
                        <a:p>
                          <a:pPr algn="ctr"/>
                          <a:r>
                            <a:rPr lang="en-US" sz="2000" dirty="0"/>
                            <a:t>SS</a:t>
                          </a:r>
                        </a:p>
                      </a:txBody>
                      <a:tcPr anchor="ctr"/>
                    </a:tc>
                    <a:tc>
                      <a:txBody>
                        <a:bodyPr/>
                        <a:lstStyle/>
                        <a:p>
                          <a:pPr algn="ctr"/>
                          <a:r>
                            <a:rPr lang="en-US" sz="2000" dirty="0"/>
                            <a:t>df</a:t>
                          </a:r>
                        </a:p>
                      </a:txBody>
                      <a:tcPr anchor="ctr"/>
                    </a:tc>
                    <a:tc>
                      <a:txBody>
                        <a:bodyPr/>
                        <a:lstStyle/>
                        <a:p>
                          <a:pPr algn="ctr"/>
                          <a:r>
                            <a:rPr lang="en-US" sz="2000" dirty="0"/>
                            <a:t>MS</a:t>
                          </a:r>
                        </a:p>
                      </a:txBody>
                      <a:tcPr anchor="ctr"/>
                    </a:tc>
                    <a:tc>
                      <a:txBody>
                        <a:bodyPr/>
                        <a:lstStyle/>
                        <a:p>
                          <a:pPr algn="ctr"/>
                          <a:r>
                            <a:rPr lang="en-US" sz="2000" dirty="0"/>
                            <a:t>F</a:t>
                          </a:r>
                        </a:p>
                      </a:txBody>
                      <a:tcPr anchor="ctr"/>
                    </a:tc>
                    <a:extLst>
                      <a:ext uri="{0D108BD9-81ED-4DB2-BD59-A6C34878D82A}">
                        <a16:rowId xmlns:a16="http://schemas.microsoft.com/office/drawing/2014/main" val="3066293703"/>
                      </a:ext>
                    </a:extLst>
                  </a:tr>
                  <a:tr h="730649">
                    <a:tc>
                      <a:txBody>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𝑅𝑒𝑔</m:t>
                                </m:r>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b="0" i="1" dirty="0" smtClean="0">
                                            <a:latin typeface="Cambria Math" panose="02040503050406030204" pitchFamily="18" charset="0"/>
                                          </a:rPr>
                                          <m:t>6</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b="0" i="1" dirty="0" smtClean="0">
                                            <a:latin typeface="Cambria Math" panose="02040503050406030204" pitchFamily="18" charset="0"/>
                                          </a:rPr>
                                          <m:t>8</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b="0" i="1" dirty="0" smtClean="0">
                                            <a:latin typeface="Cambria Math" panose="02040503050406030204" pitchFamily="18" charset="0"/>
                                          </a:rPr>
                                          <m:t>0</m:t>
                                        </m:r>
                                      </m:sub>
                                    </m:sSub>
                                  </m:e>
                                </m:d>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5</m:t>
                                </m:r>
                                <m:r>
                                  <a:rPr lang="en-US" sz="2000" b="0" i="1" smtClean="0">
                                    <a:latin typeface="Cambria Math" panose="02040503050406030204" pitchFamily="18" charset="0"/>
                                  </a:rPr>
                                  <m:t>4.1871</m:t>
                                </m:r>
                              </m:oMath>
                            </m:oMathPara>
                          </a14:m>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941084502"/>
                      </a:ext>
                    </a:extLst>
                  </a:tr>
                  <a:tr h="527559">
                    <a:tc>
                      <a:txBody>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𝑅𝑒𝑠𝑖𝑑𝑢𝑎𝑙</m:t>
                                </m:r>
                              </m:oMath>
                            </m:oMathPara>
                          </a14:m>
                          <a:endParaRPr lang="en-US" sz="2000" dirty="0"/>
                        </a:p>
                      </a:txBody>
                      <a:tcPr anchor="ctr"/>
                    </a:tc>
                    <a:tc>
                      <a:txBody>
                        <a:bodyPr/>
                        <a:lstStyle/>
                        <a:p>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361682776"/>
                      </a:ext>
                    </a:extLst>
                  </a:tr>
                  <a:tr h="403426">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𝑇𝑜𝑡𝑎𝑙</m:t>
                                </m:r>
                              </m:oMath>
                            </m:oMathPara>
                          </a14:m>
                          <a:endParaRPr lang="en-US"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63.8185</m:t>
                                </m:r>
                              </m:oMath>
                            </m:oMathPara>
                          </a14:m>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826032076"/>
                      </a:ext>
                    </a:extLst>
                  </a:tr>
                </a:tbl>
              </a:graphicData>
            </a:graphic>
          </p:graphicFrame>
        </mc:Choice>
        <mc:Fallback xmlns="">
          <p:graphicFrame>
            <p:nvGraphicFramePr>
              <p:cNvPr id="11" name="Table 10">
                <a:extLst>
                  <a:ext uri="{FF2B5EF4-FFF2-40B4-BE49-F238E27FC236}">
                    <a16:creationId xmlns:a16="http://schemas.microsoft.com/office/drawing/2014/main" id="{D257BA54-D40F-4356-9735-0A8831F5F36B}"/>
                  </a:ext>
                </a:extLst>
              </p:cNvPr>
              <p:cNvGraphicFramePr>
                <a:graphicFrameLocks noGrp="1"/>
              </p:cNvGraphicFramePr>
              <p:nvPr>
                <p:extLst>
                  <p:ext uri="{D42A27DB-BD31-4B8C-83A1-F6EECF244321}">
                    <p14:modId xmlns:p14="http://schemas.microsoft.com/office/powerpoint/2010/main" val="808020107"/>
                  </p:ext>
                </p:extLst>
              </p:nvPr>
            </p:nvGraphicFramePr>
            <p:xfrm>
              <a:off x="938150" y="4137582"/>
              <a:ext cx="6897749" cy="2212789"/>
            </p:xfrm>
            <a:graphic>
              <a:graphicData uri="http://schemas.openxmlformats.org/drawingml/2006/table">
                <a:tbl>
                  <a:tblPr firstRow="1" bandRow="1">
                    <a:tableStyleId>{5C22544A-7EE6-4342-B048-85BDC9FD1C3A}</a:tableStyleId>
                  </a:tblPr>
                  <a:tblGrid>
                    <a:gridCol w="1745415">
                      <a:extLst>
                        <a:ext uri="{9D8B030D-6E8A-4147-A177-3AD203B41FA5}">
                          <a16:colId xmlns:a16="http://schemas.microsoft.com/office/drawing/2014/main" val="3163429475"/>
                        </a:ext>
                      </a:extLst>
                    </a:gridCol>
                    <a:gridCol w="1225922">
                      <a:extLst>
                        <a:ext uri="{9D8B030D-6E8A-4147-A177-3AD203B41FA5}">
                          <a16:colId xmlns:a16="http://schemas.microsoft.com/office/drawing/2014/main" val="204898787"/>
                        </a:ext>
                      </a:extLst>
                    </a:gridCol>
                    <a:gridCol w="782630">
                      <a:extLst>
                        <a:ext uri="{9D8B030D-6E8A-4147-A177-3AD203B41FA5}">
                          <a16:colId xmlns:a16="http://schemas.microsoft.com/office/drawing/2014/main" val="2010770370"/>
                        </a:ext>
                      </a:extLst>
                    </a:gridCol>
                    <a:gridCol w="1671377">
                      <a:extLst>
                        <a:ext uri="{9D8B030D-6E8A-4147-A177-3AD203B41FA5}">
                          <a16:colId xmlns:a16="http://schemas.microsoft.com/office/drawing/2014/main" val="3839024743"/>
                        </a:ext>
                      </a:extLst>
                    </a:gridCol>
                    <a:gridCol w="1472405">
                      <a:extLst>
                        <a:ext uri="{9D8B030D-6E8A-4147-A177-3AD203B41FA5}">
                          <a16:colId xmlns:a16="http://schemas.microsoft.com/office/drawing/2014/main" val="1707309862"/>
                        </a:ext>
                      </a:extLst>
                    </a:gridCol>
                  </a:tblGrid>
                  <a:tr h="551155">
                    <a:tc>
                      <a:txBody>
                        <a:bodyPr/>
                        <a:lstStyle/>
                        <a:p>
                          <a:pPr algn="ctr"/>
                          <a:r>
                            <a:rPr lang="en-US" sz="2000" dirty="0"/>
                            <a:t>Source</a:t>
                          </a:r>
                        </a:p>
                      </a:txBody>
                      <a:tcPr anchor="ctr"/>
                    </a:tc>
                    <a:tc>
                      <a:txBody>
                        <a:bodyPr/>
                        <a:lstStyle/>
                        <a:p>
                          <a:pPr algn="ctr"/>
                          <a:r>
                            <a:rPr lang="en-US" sz="2000" dirty="0"/>
                            <a:t>SS</a:t>
                          </a:r>
                        </a:p>
                      </a:txBody>
                      <a:tcPr anchor="ctr"/>
                    </a:tc>
                    <a:tc>
                      <a:txBody>
                        <a:bodyPr/>
                        <a:lstStyle/>
                        <a:p>
                          <a:pPr algn="ctr"/>
                          <a:r>
                            <a:rPr lang="en-US" sz="2000" dirty="0"/>
                            <a:t>df</a:t>
                          </a:r>
                        </a:p>
                      </a:txBody>
                      <a:tcPr anchor="ctr"/>
                    </a:tc>
                    <a:tc>
                      <a:txBody>
                        <a:bodyPr/>
                        <a:lstStyle/>
                        <a:p>
                          <a:pPr algn="ctr"/>
                          <a:r>
                            <a:rPr lang="en-US" sz="2000" dirty="0"/>
                            <a:t>MS</a:t>
                          </a:r>
                        </a:p>
                      </a:txBody>
                      <a:tcPr anchor="ctr"/>
                    </a:tc>
                    <a:tc>
                      <a:txBody>
                        <a:bodyPr/>
                        <a:lstStyle/>
                        <a:p>
                          <a:pPr algn="ctr"/>
                          <a:r>
                            <a:rPr lang="en-US" sz="2000" dirty="0"/>
                            <a:t>F</a:t>
                          </a:r>
                        </a:p>
                      </a:txBody>
                      <a:tcPr anchor="ctr"/>
                    </a:tc>
                    <a:extLst>
                      <a:ext uri="{0D108BD9-81ED-4DB2-BD59-A6C34878D82A}">
                        <a16:rowId xmlns:a16="http://schemas.microsoft.com/office/drawing/2014/main" val="3066293703"/>
                      </a:ext>
                    </a:extLst>
                  </a:tr>
                  <a:tr h="730649">
                    <a:tc>
                      <a:txBody>
                        <a:bodyPr/>
                        <a:lstStyle/>
                        <a:p>
                          <a:endParaRPr lang="en-US"/>
                        </a:p>
                      </a:txBody>
                      <a:tcPr anchor="ctr">
                        <a:blipFill>
                          <a:blip r:embed="rId5"/>
                          <a:stretch>
                            <a:fillRect l="-348" t="-76667" r="-296167" b="-129167"/>
                          </a:stretch>
                        </a:blipFill>
                      </a:tcPr>
                    </a:tc>
                    <a:tc>
                      <a:txBody>
                        <a:bodyPr/>
                        <a:lstStyle/>
                        <a:p>
                          <a:endParaRPr lang="en-US"/>
                        </a:p>
                      </a:txBody>
                      <a:tcPr anchor="ctr">
                        <a:blipFill>
                          <a:blip r:embed="rId5"/>
                          <a:stretch>
                            <a:fillRect l="-143284" t="-76667" r="-322886" b="-129167"/>
                          </a:stretch>
                        </a:blipFill>
                      </a:tcP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941084502"/>
                      </a:ext>
                    </a:extLst>
                  </a:tr>
                  <a:tr h="527559">
                    <a:tc>
                      <a:txBody>
                        <a:bodyPr/>
                        <a:lstStyle/>
                        <a:p>
                          <a:endParaRPr lang="en-US"/>
                        </a:p>
                      </a:txBody>
                      <a:tcPr anchor="ctr">
                        <a:blipFill>
                          <a:blip r:embed="rId5"/>
                          <a:stretch>
                            <a:fillRect l="-348" t="-243678" r="-296167" b="-78161"/>
                          </a:stretch>
                        </a:blipFill>
                      </a:tcPr>
                    </a:tc>
                    <a:tc>
                      <a:txBody>
                        <a:bodyPr/>
                        <a:lstStyle/>
                        <a:p>
                          <a:endParaRPr lang="en-US" sz="20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361682776"/>
                      </a:ext>
                    </a:extLst>
                  </a:tr>
                  <a:tr h="403426">
                    <a:tc>
                      <a:txBody>
                        <a:bodyPr/>
                        <a:lstStyle/>
                        <a:p>
                          <a:endParaRPr lang="en-US"/>
                        </a:p>
                      </a:txBody>
                      <a:tcPr anchor="ctr">
                        <a:blipFill>
                          <a:blip r:embed="rId5"/>
                          <a:stretch>
                            <a:fillRect l="-348" t="-453030" r="-296167" b="-3030"/>
                          </a:stretch>
                        </a:blipFill>
                      </a:tcPr>
                    </a:tc>
                    <a:tc>
                      <a:txBody>
                        <a:bodyPr/>
                        <a:lstStyle/>
                        <a:p>
                          <a:endParaRPr lang="en-US"/>
                        </a:p>
                      </a:txBody>
                      <a:tcPr anchor="ctr">
                        <a:blipFill>
                          <a:blip r:embed="rId5"/>
                          <a:stretch>
                            <a:fillRect l="-143284" t="-453030" r="-322886" b="-3030"/>
                          </a:stretch>
                        </a:blipFill>
                      </a:tcP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3826032076"/>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F4FDCF-6E43-4AFB-9FCA-A08DC339C591}"/>
                  </a:ext>
                </a:extLst>
              </p:cNvPr>
              <p:cNvSpPr txBox="1"/>
              <p:nvPr/>
            </p:nvSpPr>
            <p:spPr>
              <a:xfrm>
                <a:off x="7835901" y="2073237"/>
                <a:ext cx="4174868" cy="2248885"/>
              </a:xfrm>
              <a:prstGeom prst="rect">
                <a:avLst/>
              </a:prstGeom>
              <a:noFill/>
            </p:spPr>
            <p:txBody>
              <a:bodyPr wrap="square" rtlCol="0">
                <a:spAutoFit/>
              </a:bodyPr>
              <a:lstStyle/>
              <a:p>
                <a:pPr>
                  <a:lnSpc>
                    <a:spcPct val="150000"/>
                  </a:lnSpc>
                </a:pPr>
                <a:r>
                  <a:rPr lang="en-US" sz="2200" dirty="0"/>
                  <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oMath>
                </a14:m>
                <a:endParaRPr lang="en-US" sz="2200" dirty="0"/>
              </a:p>
              <a:p>
                <a:pPr>
                  <a:lnSpc>
                    <a:spcPts val="1600"/>
                  </a:lnSpc>
                </a:pPr>
                <a:endParaRPr lang="en-US" sz="2200" dirty="0"/>
              </a:p>
              <a:p>
                <a:pPr>
                  <a:lnSpc>
                    <a:spcPct val="150000"/>
                  </a:lnSpc>
                </a:pPr>
                <a:r>
                  <a:rPr lang="en-US" sz="2200" dirty="0"/>
                  <a:t>●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𝑉𝑎𝑟</m:t>
                        </m:r>
                      </m:e>
                    </m:acc>
                    <m:d>
                      <m:dPr>
                        <m:ctrlPr>
                          <a:rPr lang="en-US" sz="2200" b="0" i="1" smtClean="0">
                            <a:latin typeface="Cambria Math" panose="02040503050406030204" pitchFamily="18" charset="0"/>
                          </a:rPr>
                        </m:ctrlPr>
                      </m:dPr>
                      <m:e>
                        <m:r>
                          <a:rPr lang="en-US" sz="2200" b="1" i="1" smtClean="0">
                            <a:latin typeface="Cambria Math" panose="02040503050406030204" pitchFamily="18" charset="0"/>
                          </a:rPr>
                          <m:t>𝒃</m:t>
                        </m:r>
                      </m:e>
                    </m:d>
                    <m:r>
                      <a:rPr lang="en-US" sz="2200" b="0" i="1" smtClean="0">
                        <a:latin typeface="Cambria Math" panose="02040503050406030204" pitchFamily="18" charset="0"/>
                      </a:rPr>
                      <m:t>=</m:t>
                    </m:r>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m:t>
                                </m:r>
                              </m:sup>
                            </m:sSup>
                            <m:r>
                              <a:rPr lang="en-US" sz="2200" b="1" i="1">
                                <a:latin typeface="Cambria Math" panose="02040503050406030204" pitchFamily="18" charset="0"/>
                              </a:rPr>
                              <m:t>𝑿</m:t>
                            </m:r>
                          </m:e>
                        </m:d>
                      </m:e>
                      <m:sup>
                        <m:r>
                          <a:rPr lang="en-US" sz="2200" i="1">
                            <a:latin typeface="Cambria Math" panose="02040503050406030204" pitchFamily="18" charset="0"/>
                          </a:rPr>
                          <m:t>−1</m:t>
                        </m:r>
                      </m:sup>
                    </m:sSup>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𝑠</m:t>
                        </m:r>
                      </m:e>
                      <m:sup>
                        <m:r>
                          <a:rPr lang="en-US" sz="2200" b="0" i="1" smtClean="0">
                            <a:latin typeface="Cambria Math" panose="02040503050406030204" pitchFamily="18" charset="0"/>
                          </a:rPr>
                          <m:t>2</m:t>
                        </m:r>
                      </m:sup>
                    </m:sSup>
                  </m:oMath>
                </a14:m>
                <a:endParaRPr lang="en-US" sz="2200" dirty="0"/>
              </a:p>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m:t>
                      </m:r>
                      <m:d>
                        <m:dPr>
                          <m:begChr m:val="["/>
                          <m:endChr m:val="]"/>
                          <m:ctrlPr>
                            <a:rPr lang="en-US" sz="2200" i="1" dirty="0" smtClean="0">
                              <a:latin typeface="Cambria Math" panose="02040503050406030204" pitchFamily="18" charset="0"/>
                            </a:rPr>
                          </m:ctrlPr>
                        </m:dPr>
                        <m:e>
                          <m:m>
                            <m:mPr>
                              <m:mcs>
                                <m:mc>
                                  <m:mcPr>
                                    <m:count m:val="3"/>
                                    <m:mcJc m:val="center"/>
                                  </m:mcPr>
                                </m:mc>
                              </m:mcs>
                              <m:ctrlPr>
                                <a:rPr lang="en-US" sz="2200" i="1" dirty="0" smtClean="0">
                                  <a:latin typeface="Cambria Math" panose="02040503050406030204" pitchFamily="18" charset="0"/>
                                </a:rPr>
                              </m:ctrlPr>
                            </m:mPr>
                            <m:mr>
                              <m:e/>
                              <m:e/>
                              <m:e/>
                            </m:mr>
                            <m:mr>
                              <m:e/>
                              <m:e/>
                              <m:e/>
                            </m:mr>
                            <m:mr>
                              <m:e/>
                              <m:e/>
                              <m:e/>
                            </m:mr>
                          </m:m>
                        </m:e>
                      </m:d>
                    </m:oMath>
                  </m:oMathPara>
                </a14:m>
                <a:endParaRPr lang="en-US" sz="2200" i="1" dirty="0"/>
              </a:p>
            </p:txBody>
          </p:sp>
        </mc:Choice>
        <mc:Fallback xmlns="">
          <p:sp>
            <p:nvSpPr>
              <p:cNvPr id="12" name="TextBox 11">
                <a:extLst>
                  <a:ext uri="{FF2B5EF4-FFF2-40B4-BE49-F238E27FC236}">
                    <a16:creationId xmlns:a16="http://schemas.microsoft.com/office/drawing/2014/main" id="{9FF4FDCF-6E43-4AFB-9FCA-A08DC339C591}"/>
                  </a:ext>
                </a:extLst>
              </p:cNvPr>
              <p:cNvSpPr txBox="1">
                <a:spLocks noRot="1" noChangeAspect="1" noMove="1" noResize="1" noEditPoints="1" noAdjustHandles="1" noChangeArrowheads="1" noChangeShapeType="1" noTextEdit="1"/>
              </p:cNvSpPr>
              <p:nvPr/>
            </p:nvSpPr>
            <p:spPr>
              <a:xfrm>
                <a:off x="7835901" y="2073237"/>
                <a:ext cx="4174868" cy="2248885"/>
              </a:xfrm>
              <a:prstGeom prst="rect">
                <a:avLst/>
              </a:prstGeom>
              <a:blipFill>
                <a:blip r:embed="rId6"/>
                <a:stretch>
                  <a:fillRect l="-1898"/>
                </a:stretch>
              </a:blipFill>
            </p:spPr>
            <p:txBody>
              <a:bodyPr/>
              <a:lstStyle/>
              <a:p>
                <a:r>
                  <a:rPr lang="en-US">
                    <a:noFill/>
                  </a:rPr>
                  <a:t> </a:t>
                </a:r>
              </a:p>
            </p:txBody>
          </p:sp>
        </mc:Fallback>
      </mc:AlternateContent>
    </p:spTree>
    <p:extLst>
      <p:ext uri="{BB962C8B-B14F-4D97-AF65-F5344CB8AC3E}">
        <p14:creationId xmlns:p14="http://schemas.microsoft.com/office/powerpoint/2010/main" val="348536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4967</TotalTime>
  <Words>5090</Words>
  <Application>Microsoft Office PowerPoint</Application>
  <PresentationFormat>Widescreen</PresentationFormat>
  <Paragraphs>483</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Multiple Linear Regression</vt:lpstr>
      <vt:lpstr>Summary</vt:lpstr>
      <vt:lpstr>Multiple Linear Regression</vt:lpstr>
      <vt:lpstr>Parameter Point Estimation</vt:lpstr>
      <vt:lpstr>Parameter Interval Estimation</vt:lpstr>
      <vt:lpstr>ANOVA Table</vt:lpstr>
      <vt:lpstr>Predictions</vt:lpstr>
      <vt:lpstr>Example</vt:lpstr>
      <vt:lpstr>Example</vt:lpstr>
      <vt:lpstr>Example / Steam Dataset</vt:lpstr>
      <vt:lpstr>PowerPoint Presentation</vt:lpstr>
      <vt:lpstr>Summary</vt:lpstr>
      <vt:lpstr>Adjusted R^2</vt:lpstr>
      <vt:lpstr>Mallow’s 𝐶p</vt:lpstr>
      <vt:lpstr>AIC, BIC, PRESS</vt:lpstr>
      <vt:lpstr>Example</vt:lpstr>
      <vt:lpstr>PowerPoint Presentation</vt:lpstr>
      <vt:lpstr>PowerPoint Presentation</vt:lpstr>
      <vt:lpstr>Summary</vt:lpstr>
      <vt:lpstr>Hat Matrix</vt:lpstr>
      <vt:lpstr>Regression Outliers</vt:lpstr>
      <vt:lpstr>Outliers in X</vt:lpstr>
      <vt:lpstr>Influential Cases</vt:lpstr>
      <vt:lpstr>Outlier/Influential/High Leverage</vt:lpstr>
      <vt:lpstr>Example</vt:lpstr>
      <vt:lpstr>PowerPoint Presentation</vt:lpstr>
      <vt:lpstr>Example – Birthwt Dataset</vt:lpstr>
      <vt:lpstr>PowerPoint Presentation</vt:lpstr>
      <vt:lpstr>Gradient Descent</vt:lpstr>
      <vt:lpstr>Summary</vt:lpstr>
      <vt:lpstr>Gradient Descent</vt:lpstr>
      <vt:lpstr>Learning rate</vt:lpstr>
      <vt:lpstr>Contour Plots</vt:lpstr>
      <vt:lpstr>Example – Profit Data</vt:lpstr>
      <vt:lpstr>PowerPoint Presentation</vt:lpstr>
      <vt:lpstr>Example – Price Data</vt:lpstr>
      <vt:lpstr>PowerPoint Presentation</vt:lpstr>
      <vt:lpstr>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dc:title>
  <dc:creator>Abolfazl Saghafi</dc:creator>
  <cp:lastModifiedBy>Abolfazl Saghafi</cp:lastModifiedBy>
  <cp:revision>287</cp:revision>
  <dcterms:created xsi:type="dcterms:W3CDTF">2018-03-29T21:08:29Z</dcterms:created>
  <dcterms:modified xsi:type="dcterms:W3CDTF">2020-07-04T16:27:35Z</dcterms:modified>
</cp:coreProperties>
</file>