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rts/chart1.xml" ContentType="application/vnd.openxmlformats-officedocument.drawingml.chart+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407" r:id="rId3"/>
    <p:sldId id="402" r:id="rId4"/>
    <p:sldId id="398" r:id="rId5"/>
    <p:sldId id="403" r:id="rId6"/>
    <p:sldId id="399" r:id="rId7"/>
    <p:sldId id="273" r:id="rId8"/>
    <p:sldId id="290" r:id="rId9"/>
    <p:sldId id="291" r:id="rId10"/>
    <p:sldId id="292" r:id="rId11"/>
    <p:sldId id="408" r:id="rId12"/>
    <p:sldId id="278" r:id="rId13"/>
    <p:sldId id="409" r:id="rId14"/>
    <p:sldId id="266" r:id="rId15"/>
    <p:sldId id="410" r:id="rId16"/>
    <p:sldId id="404" r:id="rId17"/>
    <p:sldId id="411" r:id="rId18"/>
    <p:sldId id="405" r:id="rId19"/>
    <p:sldId id="412"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modifyVerifier cryptProviderType="rsaAES" cryptAlgorithmClass="hash" cryptAlgorithmType="typeAny" cryptAlgorithmSid="14" spinCount="100000" saltData="FHimI+XhKxCnAU4zrI0qQw==" hashData="PjeWls9M5m0Ufix59Thm+/ll1/hjAn90b1Q8B0GWA+DQEm8Ht+Ia18EBq6xRg7vrP0RTFqQDPfUgdYlRAKr8pg=="/>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ECFF"/>
    <a:srgbClr val="CCCCFF"/>
    <a:srgbClr val="FF99FF"/>
    <a:srgbClr val="FFFF99"/>
    <a:srgbClr val="99CCFF"/>
    <a:srgbClr val="CCFF99"/>
    <a:srgbClr val="9900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7145" autoAdjust="0"/>
  </p:normalViewPr>
  <p:slideViewPr>
    <p:cSldViewPr snapToGrid="0">
      <p:cViewPr varScale="1">
        <p:scale>
          <a:sx n="42" d="100"/>
          <a:sy n="42" d="100"/>
        </p:scale>
        <p:origin x="868"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harts/_rels/chart1.xml.rels><?xml version="1.0" encoding="UTF-8" standalone="yes"?>
<Relationships xmlns="http://schemas.openxmlformats.org/package/2006/relationships"><Relationship Id="rId1" Type="http://schemas.openxmlformats.org/officeDocument/2006/relationships/oleObject" Target="Book1"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Sheet1!$C$2</c:f>
              <c:strCache>
                <c:ptCount val="1"/>
                <c:pt idx="0">
                  <c:v>Freq</c:v>
                </c:pt>
              </c:strCache>
            </c:strRef>
          </c:tx>
          <c:spPr>
            <a:ln>
              <a:solidFill>
                <a:srgbClr val="FF0000"/>
              </a:solidFill>
            </a:ln>
          </c:spPr>
          <c:invertIfNegative val="0"/>
          <c:cat>
            <c:numRef>
              <c:f>Sheet1!$B$3:$B$9</c:f>
              <c:numCache>
                <c:formatCode>General</c:formatCode>
                <c:ptCount val="7"/>
                <c:pt idx="0">
                  <c:v>2</c:v>
                </c:pt>
                <c:pt idx="1">
                  <c:v>3</c:v>
                </c:pt>
                <c:pt idx="2">
                  <c:v>4</c:v>
                </c:pt>
                <c:pt idx="3">
                  <c:v>5</c:v>
                </c:pt>
                <c:pt idx="4">
                  <c:v>6</c:v>
                </c:pt>
                <c:pt idx="5">
                  <c:v>7</c:v>
                </c:pt>
                <c:pt idx="6">
                  <c:v>8</c:v>
                </c:pt>
              </c:numCache>
            </c:numRef>
          </c:cat>
          <c:val>
            <c:numRef>
              <c:f>Sheet1!$C$3:$C$9</c:f>
              <c:numCache>
                <c:formatCode>General</c:formatCode>
                <c:ptCount val="7"/>
                <c:pt idx="0">
                  <c:v>1</c:v>
                </c:pt>
                <c:pt idx="1">
                  <c:v>4</c:v>
                </c:pt>
                <c:pt idx="2">
                  <c:v>1</c:v>
                </c:pt>
                <c:pt idx="3">
                  <c:v>3</c:v>
                </c:pt>
                <c:pt idx="4">
                  <c:v>4</c:v>
                </c:pt>
                <c:pt idx="5">
                  <c:v>2</c:v>
                </c:pt>
                <c:pt idx="6">
                  <c:v>1</c:v>
                </c:pt>
              </c:numCache>
            </c:numRef>
          </c:val>
          <c:extLst>
            <c:ext xmlns:c16="http://schemas.microsoft.com/office/drawing/2014/chart" uri="{C3380CC4-5D6E-409C-BE32-E72D297353CC}">
              <c16:uniqueId val="{00000000-12B0-4918-BF17-954C7E732464}"/>
            </c:ext>
          </c:extLst>
        </c:ser>
        <c:dLbls>
          <c:showLegendKey val="0"/>
          <c:showVal val="0"/>
          <c:showCatName val="0"/>
          <c:showSerName val="0"/>
          <c:showPercent val="0"/>
          <c:showBubbleSize val="0"/>
        </c:dLbls>
        <c:gapWidth val="0"/>
        <c:axId val="45746432"/>
        <c:axId val="45756416"/>
      </c:barChart>
      <c:catAx>
        <c:axId val="45746432"/>
        <c:scaling>
          <c:orientation val="minMax"/>
        </c:scaling>
        <c:delete val="0"/>
        <c:axPos val="b"/>
        <c:numFmt formatCode="General" sourceLinked="1"/>
        <c:majorTickMark val="out"/>
        <c:minorTickMark val="none"/>
        <c:tickLblPos val="nextTo"/>
        <c:txPr>
          <a:bodyPr/>
          <a:lstStyle/>
          <a:p>
            <a:pPr>
              <a:defRPr sz="1400"/>
            </a:pPr>
            <a:endParaRPr lang="en-US"/>
          </a:p>
        </c:txPr>
        <c:crossAx val="45756416"/>
        <c:crosses val="autoZero"/>
        <c:auto val="1"/>
        <c:lblAlgn val="ctr"/>
        <c:lblOffset val="100"/>
        <c:noMultiLvlLbl val="0"/>
      </c:catAx>
      <c:valAx>
        <c:axId val="45756416"/>
        <c:scaling>
          <c:orientation val="minMax"/>
        </c:scaling>
        <c:delete val="0"/>
        <c:axPos val="l"/>
        <c:majorGridlines>
          <c:spPr>
            <a:ln>
              <a:prstDash val="dash"/>
            </a:ln>
          </c:spPr>
        </c:majorGridlines>
        <c:title>
          <c:tx>
            <c:rich>
              <a:bodyPr/>
              <a:lstStyle/>
              <a:p>
                <a:pPr>
                  <a:defRPr sz="1100"/>
                </a:pPr>
                <a:r>
                  <a:rPr lang="en-US" sz="1100" dirty="0"/>
                  <a:t>Frequency</a:t>
                </a:r>
              </a:p>
            </c:rich>
          </c:tx>
          <c:overlay val="0"/>
        </c:title>
        <c:numFmt formatCode="General" sourceLinked="1"/>
        <c:majorTickMark val="out"/>
        <c:minorTickMark val="none"/>
        <c:tickLblPos val="nextTo"/>
        <c:txPr>
          <a:bodyPr/>
          <a:lstStyle/>
          <a:p>
            <a:pPr>
              <a:defRPr sz="1400"/>
            </a:pPr>
            <a:endParaRPr lang="en-US"/>
          </a:p>
        </c:txPr>
        <c:crossAx val="45746432"/>
        <c:crosses val="autoZero"/>
        <c:crossBetween val="between"/>
      </c:valAx>
    </c:plotArea>
    <c:plotVisOnly val="1"/>
    <c:dispBlanksAs val="gap"/>
    <c:showDLblsOverMax val="0"/>
  </c:chart>
  <c:spPr>
    <a:ln>
      <a:noFill/>
    </a:ln>
  </c:sp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25D8D4C-C444-4C7B-BA68-3BCDC0FBBB46}" type="datetimeFigureOut">
              <a:rPr lang="en-US" smtClean="0"/>
              <a:t>7/4/2020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B49C82B-4FE9-4026-A671-F42D8142A0B4}" type="slidenum">
              <a:rPr lang="en-US" smtClean="0"/>
              <a:t>‹#›</a:t>
            </a:fld>
            <a:endParaRPr lang="en-US"/>
          </a:p>
        </p:txBody>
      </p:sp>
    </p:spTree>
    <p:extLst>
      <p:ext uri="{BB962C8B-B14F-4D97-AF65-F5344CB8AC3E}">
        <p14:creationId xmlns:p14="http://schemas.microsoft.com/office/powerpoint/2010/main" val="23829149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review some charts and tables in order to summarize data in this session</a:t>
            </a:r>
          </a:p>
          <a:p>
            <a:r>
              <a:rPr lang="en-US" dirty="0"/>
              <a:t>These slides are summary of class handouts which include full introduction to the subject</a:t>
            </a:r>
          </a:p>
        </p:txBody>
      </p:sp>
      <p:sp>
        <p:nvSpPr>
          <p:cNvPr id="4" name="Slide Number Placeholder 3"/>
          <p:cNvSpPr>
            <a:spLocks noGrp="1"/>
          </p:cNvSpPr>
          <p:nvPr>
            <p:ph type="sldNum" sz="quarter" idx="10"/>
          </p:nvPr>
        </p:nvSpPr>
        <p:spPr/>
        <p:txBody>
          <a:bodyPr/>
          <a:lstStyle/>
          <a:p>
            <a:fld id="{AB49C82B-4FE9-4026-A671-F42D8142A0B4}" type="slidenum">
              <a:rPr lang="en-US" smtClean="0"/>
              <a:t>1</a:t>
            </a:fld>
            <a:endParaRPr lang="en-US"/>
          </a:p>
        </p:txBody>
      </p:sp>
    </p:spTree>
    <p:extLst>
      <p:ext uri="{BB962C8B-B14F-4D97-AF65-F5344CB8AC3E}">
        <p14:creationId xmlns:p14="http://schemas.microsoft.com/office/powerpoint/2010/main" val="41069914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We can graph a bar chart for more than two qualitative variables in grouped or stacked formation. Here we have a grouped bar chart for the number of participants in the sample based on gender and ethnicity. For a stacked bar chart, the gender frequencies are stacked on top of each other for different ethnicity categories. </a:t>
                </a:r>
                <a:endParaRPr lang="en-US" sz="1200" dirty="0">
                  <a:ea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ea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a typeface="Times New Roman" panose="02020603050405020304" pitchFamily="18" charset="0"/>
                  </a:rPr>
                  <a:t>The two versions of this grouped bar chart represent the same information. Since we are interested in comparing the response variable (Sex) for given predictors, the first chart seems to be easier to investigate. </a:t>
                </a:r>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Answer: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 p: chance of showing head in THE coin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2. </a:t>
                </a:r>
                <a:r>
                  <a:rPr lang="en-US" sz="1200" dirty="0">
                    <a:solidFill>
                      <a:srgbClr val="FF0000"/>
                    </a:solidFill>
                    <a:ea typeface="Times New Roman" panose="02020603050405020304" pitchFamily="18" charset="0"/>
                  </a:rPr>
                  <a:t>H₀</a:t>
                </a:r>
                <a:r>
                  <a:rPr lang="en-US" sz="1200" dirty="0">
                    <a:solidFill>
                      <a:schemeClr val="tx1"/>
                    </a:solidFill>
                    <a:ea typeface="Times New Roman" panose="02020603050405020304" pitchFamily="18" charset="0"/>
                  </a:rPr>
                  <a:t>: p=0.5 Vs </a:t>
                </a:r>
                <a:r>
                  <a:rPr lang="en-US" sz="1200" dirty="0">
                    <a:solidFill>
                      <a:srgbClr val="FF0000"/>
                    </a:solidFill>
                    <a:ea typeface="Times New Roman" panose="02020603050405020304" pitchFamily="18" charset="0"/>
                  </a:rPr>
                  <a:t>H</a:t>
                </a:r>
                <a:r>
                  <a:rPr lang="en-US" sz="1200" dirty="0">
                    <a:solidFill>
                      <a:srgbClr val="008FFA"/>
                    </a:solidFill>
                    <a:ea typeface="Times New Roman" panose="02020603050405020304" pitchFamily="18" charset="0"/>
                  </a:rPr>
                  <a:t>₁</a:t>
                </a:r>
                <a:r>
                  <a:rPr lang="en-US" sz="1200" dirty="0">
                    <a:solidFill>
                      <a:schemeClr val="tx1"/>
                    </a:solidFill>
                    <a:ea typeface="Times New Roman" panose="02020603050405020304" pitchFamily="18" charset="0"/>
                  </a:rPr>
                  <a:t>: p&gt;0.5 (lets say p=0.6)</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3. </a:t>
                </a:r>
                <a:r>
                  <a:rPr lang="en-US" sz="1200" dirty="0">
                    <a:latin typeface="Times New Roman" panose="02020603050405020304" pitchFamily="18" charset="0"/>
                    <a:ea typeface="Times New Roman" panose="02020603050405020304" pitchFamily="18" charset="0"/>
                  </a:rPr>
                  <a:t>X: the number of heads in 5 times flipping the coin </a:t>
                </a:r>
                <a:r>
                  <a:rPr lang="en-US" sz="1200" b="0" i="0">
                    <a:latin typeface="Cambria Math" panose="02040503050406030204" pitchFamily="18" charset="0"/>
                  </a:rPr>
                  <a:t>~ </a:t>
                </a:r>
                <a:r>
                  <a:rPr lang="en-US" sz="1200" b="0" i="0">
                    <a:latin typeface="Cambria Math" panose="02040503050406030204" pitchFamily="18" charset="0"/>
                    <a:ea typeface="Cambria Math" panose="02040503050406030204" pitchFamily="18" charset="0"/>
                  </a:rPr>
                  <a:t>𝐵𝑖𝑛(𝑛=5, 𝑝)</a:t>
                </a: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4. When X &gt;= c where c is a threshold we need to decide on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Lets try different values of c and see their errors </a:t>
                </a:r>
                <a:endParaRPr lang="en-US" sz="1200" dirty="0">
                  <a:ea typeface="Times New Roman" panose="02020603050405020304" pitchFamily="18" charset="0"/>
                </a:endParaRPr>
              </a:p>
            </p:txBody>
          </p:sp>
        </mc:Fallback>
      </mc:AlternateContent>
      <p:sp>
        <p:nvSpPr>
          <p:cNvPr id="4" name="Slide Number Placeholder 3"/>
          <p:cNvSpPr>
            <a:spLocks noGrp="1"/>
          </p:cNvSpPr>
          <p:nvPr>
            <p:ph type="sldNum" sz="quarter" idx="5"/>
          </p:nvPr>
        </p:nvSpPr>
        <p:spPr/>
        <p:txBody>
          <a:bodyPr/>
          <a:lstStyle/>
          <a:p>
            <a:fld id="{49530498-90FC-4FB0-97D5-41BD4BE4C279}" type="slidenum">
              <a:rPr lang="en-US" smtClean="0"/>
              <a:t>10</a:t>
            </a:fld>
            <a:endParaRPr lang="en-US"/>
          </a:p>
        </p:txBody>
      </p:sp>
    </p:spTree>
    <p:extLst>
      <p:ext uri="{BB962C8B-B14F-4D97-AF65-F5344CB8AC3E}">
        <p14:creationId xmlns:p14="http://schemas.microsoft.com/office/powerpoint/2010/main" val="38878923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a typeface="Times New Roman" panose="02020603050405020304" pitchFamily="18" charset="0"/>
                  </a:rPr>
                  <a:t>The response variable in the box plots on the left is the pulse rate which is numerical. It is obvious that the pattern of pulse rate is different between the two genders. In the box plot on the right, the response is quantitative, whether people had diagnosed with heart disease. The Predictor variable is resting blood pressure. </a:t>
                </a:r>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Answer: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 p: chance of showing head in THE coin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2. </a:t>
                </a:r>
                <a:r>
                  <a:rPr lang="en-US" sz="1200" dirty="0">
                    <a:solidFill>
                      <a:srgbClr val="FF0000"/>
                    </a:solidFill>
                    <a:ea typeface="Times New Roman" panose="02020603050405020304" pitchFamily="18" charset="0"/>
                  </a:rPr>
                  <a:t>H₀</a:t>
                </a:r>
                <a:r>
                  <a:rPr lang="en-US" sz="1200" dirty="0">
                    <a:solidFill>
                      <a:schemeClr val="tx1"/>
                    </a:solidFill>
                    <a:ea typeface="Times New Roman" panose="02020603050405020304" pitchFamily="18" charset="0"/>
                  </a:rPr>
                  <a:t>: p=0.5 Vs </a:t>
                </a:r>
                <a:r>
                  <a:rPr lang="en-US" sz="1200" dirty="0">
                    <a:solidFill>
                      <a:srgbClr val="FF0000"/>
                    </a:solidFill>
                    <a:ea typeface="Times New Roman" panose="02020603050405020304" pitchFamily="18" charset="0"/>
                  </a:rPr>
                  <a:t>H</a:t>
                </a:r>
                <a:r>
                  <a:rPr lang="en-US" sz="1200" dirty="0">
                    <a:solidFill>
                      <a:srgbClr val="008FFA"/>
                    </a:solidFill>
                    <a:ea typeface="Times New Roman" panose="02020603050405020304" pitchFamily="18" charset="0"/>
                  </a:rPr>
                  <a:t>₁</a:t>
                </a:r>
                <a:r>
                  <a:rPr lang="en-US" sz="1200" dirty="0">
                    <a:solidFill>
                      <a:schemeClr val="tx1"/>
                    </a:solidFill>
                    <a:ea typeface="Times New Roman" panose="02020603050405020304" pitchFamily="18" charset="0"/>
                  </a:rPr>
                  <a:t>: p&gt;0.5 (lets say p=0.6)</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3. </a:t>
                </a:r>
                <a:r>
                  <a:rPr lang="en-US" sz="1200" dirty="0">
                    <a:latin typeface="Times New Roman" panose="02020603050405020304" pitchFamily="18" charset="0"/>
                    <a:ea typeface="Times New Roman" panose="02020603050405020304" pitchFamily="18" charset="0"/>
                  </a:rPr>
                  <a:t>X: the number of heads in 5 times flipping the coin </a:t>
                </a:r>
                <a:r>
                  <a:rPr lang="en-US" sz="1200" b="0" i="0">
                    <a:latin typeface="Cambria Math" panose="02040503050406030204" pitchFamily="18" charset="0"/>
                  </a:rPr>
                  <a:t>~ </a:t>
                </a:r>
                <a:r>
                  <a:rPr lang="en-US" sz="1200" b="0" i="0">
                    <a:latin typeface="Cambria Math" panose="02040503050406030204" pitchFamily="18" charset="0"/>
                    <a:ea typeface="Cambria Math" panose="02040503050406030204" pitchFamily="18" charset="0"/>
                  </a:rPr>
                  <a:t>𝐵𝑖𝑛(𝑛=5, 𝑝)</a:t>
                </a: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4. When X &gt;= c where c is a threshold we need to decide on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Lets try different values of c and see their errors </a:t>
                </a:r>
                <a:endParaRPr lang="en-US" sz="1200" dirty="0">
                  <a:ea typeface="Times New Roman" panose="02020603050405020304" pitchFamily="18" charset="0"/>
                </a:endParaRPr>
              </a:p>
            </p:txBody>
          </p:sp>
        </mc:Fallback>
      </mc:AlternateContent>
      <p:sp>
        <p:nvSpPr>
          <p:cNvPr id="4" name="Slide Number Placeholder 3"/>
          <p:cNvSpPr>
            <a:spLocks noGrp="1"/>
          </p:cNvSpPr>
          <p:nvPr>
            <p:ph type="sldNum" sz="quarter" idx="5"/>
          </p:nvPr>
        </p:nvSpPr>
        <p:spPr/>
        <p:txBody>
          <a:bodyPr/>
          <a:lstStyle/>
          <a:p>
            <a:fld id="{49530498-90FC-4FB0-97D5-41BD4BE4C279}" type="slidenum">
              <a:rPr lang="en-US" smtClean="0"/>
              <a:t>11</a:t>
            </a:fld>
            <a:endParaRPr lang="en-US"/>
          </a:p>
        </p:txBody>
      </p:sp>
    </p:spTree>
    <p:extLst>
      <p:ext uri="{BB962C8B-B14F-4D97-AF65-F5344CB8AC3E}">
        <p14:creationId xmlns:p14="http://schemas.microsoft.com/office/powerpoint/2010/main" val="28715806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a typeface="Times New Roman" panose="02020603050405020304" pitchFamily="18" charset="0"/>
              </a:rPr>
              <a:t>There are creative ways to illustrate more than two numerical variables all at once in one chart. Chernoff faces is one of them. In here each face represent information on 15 numerical variables! The interesting thing is that you can easily recognize which cases have similar values within what variables. </a:t>
            </a:r>
          </a:p>
        </p:txBody>
      </p:sp>
      <p:sp>
        <p:nvSpPr>
          <p:cNvPr id="4" name="Slide Number Placeholder 3"/>
          <p:cNvSpPr>
            <a:spLocks noGrp="1"/>
          </p:cNvSpPr>
          <p:nvPr>
            <p:ph type="sldNum" sz="quarter" idx="5"/>
          </p:nvPr>
        </p:nvSpPr>
        <p:spPr/>
        <p:txBody>
          <a:bodyPr/>
          <a:lstStyle/>
          <a:p>
            <a:fld id="{49530498-90FC-4FB0-97D5-41BD4BE4C279}" type="slidenum">
              <a:rPr lang="en-US" smtClean="0"/>
              <a:t>12</a:t>
            </a:fld>
            <a:endParaRPr lang="en-US"/>
          </a:p>
        </p:txBody>
      </p:sp>
    </p:spTree>
    <p:extLst>
      <p:ext uri="{BB962C8B-B14F-4D97-AF65-F5344CB8AC3E}">
        <p14:creationId xmlns:p14="http://schemas.microsoft.com/office/powerpoint/2010/main" val="39896511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are reviewing central tendency and spread measures in this session</a:t>
            </a:r>
          </a:p>
        </p:txBody>
      </p:sp>
      <p:sp>
        <p:nvSpPr>
          <p:cNvPr id="4" name="Slide Number Placeholder 3"/>
          <p:cNvSpPr>
            <a:spLocks noGrp="1"/>
          </p:cNvSpPr>
          <p:nvPr>
            <p:ph type="sldNum" sz="quarter" idx="10"/>
          </p:nvPr>
        </p:nvSpPr>
        <p:spPr/>
        <p:txBody>
          <a:bodyPr/>
          <a:lstStyle/>
          <a:p>
            <a:fld id="{AB49C82B-4FE9-4026-A671-F42D8142A0B4}" type="slidenum">
              <a:rPr lang="en-US" smtClean="0"/>
              <a:t>13</a:t>
            </a:fld>
            <a:endParaRPr lang="en-US"/>
          </a:p>
        </p:txBody>
      </p:sp>
    </p:spTree>
    <p:extLst>
      <p:ext uri="{BB962C8B-B14F-4D97-AF65-F5344CB8AC3E}">
        <p14:creationId xmlns:p14="http://schemas.microsoft.com/office/powerpoint/2010/main" val="41069914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usually have three categories of measures describing QUANTITATIVE data, central measures, spread measures, and other measures. </a:t>
            </a:r>
          </a:p>
        </p:txBody>
      </p:sp>
      <p:sp>
        <p:nvSpPr>
          <p:cNvPr id="4" name="Slide Number Placeholder 3"/>
          <p:cNvSpPr>
            <a:spLocks noGrp="1"/>
          </p:cNvSpPr>
          <p:nvPr>
            <p:ph type="sldNum" sz="quarter" idx="10"/>
          </p:nvPr>
        </p:nvSpPr>
        <p:spPr/>
        <p:txBody>
          <a:bodyPr/>
          <a:lstStyle/>
          <a:p>
            <a:fld id="{AB49C82B-4FE9-4026-A671-F42D8142A0B4}" type="slidenum">
              <a:rPr lang="en-US" smtClean="0"/>
              <a:t>14</a:t>
            </a:fld>
            <a:endParaRPr lang="en-US"/>
          </a:p>
        </p:txBody>
      </p:sp>
    </p:spTree>
    <p:extLst>
      <p:ext uri="{BB962C8B-B14F-4D97-AF65-F5344CB8AC3E}">
        <p14:creationId xmlns:p14="http://schemas.microsoft.com/office/powerpoint/2010/main" val="2172383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a:spcBef>
                    <a:spcPct val="50000"/>
                  </a:spcBef>
                </a:pPr>
                <a:r>
                  <a:rPr lang="en-US" sz="1200" dirty="0"/>
                  <a:t>Statistic whose values shows a center or typical value for distribution of data. The three most important central tendency measures are </a:t>
                </a:r>
              </a:p>
              <a:p>
                <a:pPr>
                  <a:spcBef>
                    <a:spcPct val="50000"/>
                  </a:spcBef>
                </a:pPr>
                <a:r>
                  <a:rPr lang="en-US" sz="1200" dirty="0"/>
                  <a:t>• Mean or average represented by </a:t>
                </a:r>
                <a14:m>
                  <m:oMath xmlns:m="http://schemas.openxmlformats.org/officeDocument/2006/math">
                    <m:acc>
                      <m:accPr>
                        <m:chr m:val="̅"/>
                        <m:ctrlPr>
                          <a:rPr lang="en-US" sz="1200" i="1" smtClean="0">
                            <a:latin typeface="Cambria Math" panose="02040503050406030204" pitchFamily="18" charset="0"/>
                          </a:rPr>
                        </m:ctrlPr>
                      </m:accPr>
                      <m:e>
                        <m:r>
                          <a:rPr lang="en-US" sz="1200" b="0" i="1" smtClean="0">
                            <a:latin typeface="Cambria Math" panose="02040503050406030204" pitchFamily="18" charset="0"/>
                          </a:rPr>
                          <m:t>𝑥</m:t>
                        </m:r>
                      </m:e>
                    </m:acc>
                  </m:oMath>
                </a14:m>
                <a:endParaRPr lang="en-US" sz="1200" dirty="0"/>
              </a:p>
              <a:p>
                <a:pPr>
                  <a:spcBef>
                    <a:spcPct val="50000"/>
                  </a:spcBef>
                </a:pPr>
                <a:r>
                  <a:rPr lang="en-US" sz="1200" dirty="0"/>
                  <a:t>• Median which is the middle value after sorting the data. Therefore, 50% of the observations are less than or equal to the median and 50% are greater than or equal to it</a:t>
                </a:r>
              </a:p>
              <a:p>
                <a:pPr>
                  <a:spcBef>
                    <a:spcPct val="50000"/>
                  </a:spcBef>
                </a:pPr>
                <a:r>
                  <a:rPr lang="en-US" sz="1200" dirty="0"/>
                  <a:t>• Mode which is the most frequent observation, distributions can have more than one mode, the mode does not exist when a distribution is flat</a:t>
                </a:r>
              </a:p>
              <a:p>
                <a:pPr>
                  <a:spcBef>
                    <a:spcPct val="50000"/>
                  </a:spcBef>
                </a:pPr>
                <a:endParaRPr lang="en-US" sz="1200" dirty="0"/>
              </a:p>
              <a:p>
                <a:r>
                  <a:rPr lang="en-US" sz="1200" b="0" dirty="0"/>
                  <a:t>• </a:t>
                </a:r>
                <a:r>
                  <a:rPr lang="en-US" sz="1200" dirty="0"/>
                  <a:t>For qualitative data, Mode is the only central tendency that makes sense</a:t>
                </a:r>
                <a:endParaRPr lang="en-US" sz="1200" b="0" dirty="0"/>
              </a:p>
              <a:p>
                <a:r>
                  <a:rPr lang="en-US" sz="1200" dirty="0"/>
                  <a:t>• When the data is skewed, the median is preferred over the mean or mode since it provides a better central value</a:t>
                </a:r>
              </a:p>
              <a:p>
                <a:r>
                  <a:rPr lang="en-US" sz="1200" dirty="0"/>
                  <a:t>• The mean has the lowest error, variance, in a symmetric or near symmetric distribution </a:t>
                </a:r>
              </a:p>
            </p:txBody>
          </p:sp>
        </mc:Choice>
        <mc:Fallback xmlns="">
          <p:sp>
            <p:nvSpPr>
              <p:cNvPr id="3" name="Notes Placeholder 2"/>
              <p:cNvSpPr>
                <a:spLocks noGrp="1"/>
              </p:cNvSpPr>
              <p:nvPr>
                <p:ph type="body" idx="1"/>
              </p:nvPr>
            </p:nvSpPr>
            <p:spPr/>
            <p:txBody>
              <a:bodyPr/>
              <a:lstStyle/>
              <a:p>
                <a:pPr>
                  <a:spcBef>
                    <a:spcPct val="50000"/>
                  </a:spcBef>
                </a:pPr>
                <a:r>
                  <a:rPr lang="en-US" sz="1200" dirty="0"/>
                  <a:t>Statistic whose values shows a center or typical value for distribution of data. The three most important central tendency measures are </a:t>
                </a:r>
              </a:p>
              <a:p>
                <a:pPr>
                  <a:spcBef>
                    <a:spcPct val="50000"/>
                  </a:spcBef>
                </a:pPr>
                <a:r>
                  <a:rPr lang="en-US" sz="1200" dirty="0"/>
                  <a:t>• Mean or average represented by </a:t>
                </a:r>
                <a:r>
                  <a:rPr lang="en-US" sz="1200" b="0" i="0">
                    <a:latin typeface="Cambria Math" panose="02040503050406030204" pitchFamily="18" charset="0"/>
                  </a:rPr>
                  <a:t>𝑥 ̅</a:t>
                </a:r>
                <a:endParaRPr lang="en-US" sz="1200" dirty="0"/>
              </a:p>
              <a:p>
                <a:pPr>
                  <a:spcBef>
                    <a:spcPct val="50000"/>
                  </a:spcBef>
                </a:pPr>
                <a:r>
                  <a:rPr lang="en-US" sz="1200" dirty="0"/>
                  <a:t>• Median which is the middle value after sorting the data. Therefore, 50% of the observations are less than or equal to the median and 50% are greater than or equal to it</a:t>
                </a:r>
              </a:p>
              <a:p>
                <a:pPr>
                  <a:spcBef>
                    <a:spcPct val="50000"/>
                  </a:spcBef>
                </a:pPr>
                <a:r>
                  <a:rPr lang="en-US" sz="1200" dirty="0"/>
                  <a:t>• Mode which is the most frequent observation, distributions can have more than one mode, the mode does not exist when a distribution is flat</a:t>
                </a:r>
              </a:p>
              <a:p>
                <a:pPr>
                  <a:spcBef>
                    <a:spcPct val="50000"/>
                  </a:spcBef>
                </a:pPr>
                <a:endParaRPr lang="en-US" sz="1200" dirty="0"/>
              </a:p>
              <a:p>
                <a:r>
                  <a:rPr lang="en-US" sz="1200" b="0" dirty="0"/>
                  <a:t>• </a:t>
                </a:r>
                <a:r>
                  <a:rPr lang="en-US" sz="1200" dirty="0"/>
                  <a:t>For qualitative data, Mode is the only central tendency that makes sense</a:t>
                </a:r>
                <a:endParaRPr lang="en-US" sz="1200" b="0" dirty="0"/>
              </a:p>
              <a:p>
                <a:r>
                  <a:rPr lang="en-US" sz="1200" dirty="0"/>
                  <a:t>• When the data is skewed, the median is preferred over the mean or mode since it provides a better central value</a:t>
                </a:r>
              </a:p>
              <a:p>
                <a:r>
                  <a:rPr lang="en-US" sz="1200" dirty="0"/>
                  <a:t>• The mean has the lowest error, variance, in a symmetric or near symmetric distribution </a:t>
                </a:r>
              </a:p>
            </p:txBody>
          </p:sp>
        </mc:Fallback>
      </mc:AlternateContent>
      <p:sp>
        <p:nvSpPr>
          <p:cNvPr id="4" name="Slide Number Placeholder 3"/>
          <p:cNvSpPr>
            <a:spLocks noGrp="1"/>
          </p:cNvSpPr>
          <p:nvPr>
            <p:ph type="sldNum" sz="quarter" idx="10"/>
          </p:nvPr>
        </p:nvSpPr>
        <p:spPr/>
        <p:txBody>
          <a:bodyPr/>
          <a:lstStyle/>
          <a:p>
            <a:fld id="{AB49C82B-4FE9-4026-A671-F42D8142A0B4}" type="slidenum">
              <a:rPr lang="en-US" smtClean="0"/>
              <a:t>15</a:t>
            </a:fld>
            <a:endParaRPr lang="en-US"/>
          </a:p>
        </p:txBody>
      </p:sp>
    </p:spTree>
    <p:extLst>
      <p:ext uri="{BB962C8B-B14F-4D97-AF65-F5344CB8AC3E}">
        <p14:creationId xmlns:p14="http://schemas.microsoft.com/office/powerpoint/2010/main" val="7339501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a:spcBef>
                    <a:spcPct val="50000"/>
                  </a:spcBef>
                </a:pPr>
                <a:r>
                  <a:rPr lang="en-US" sz="1200" dirty="0"/>
                  <a:t>The median and mode here are better measures of center since the data is highly skewed to right, median is favorable </a:t>
                </a:r>
              </a:p>
            </p:txBody>
          </p:sp>
        </mc:Choice>
        <mc:Fallback xmlns="">
          <p:sp>
            <p:nvSpPr>
              <p:cNvPr id="3" name="Notes Placeholder 2"/>
              <p:cNvSpPr>
                <a:spLocks noGrp="1"/>
              </p:cNvSpPr>
              <p:nvPr>
                <p:ph type="body" idx="1"/>
              </p:nvPr>
            </p:nvSpPr>
            <p:spPr/>
            <p:txBody>
              <a:bodyPr/>
              <a:lstStyle/>
              <a:p>
                <a:pPr>
                  <a:spcBef>
                    <a:spcPct val="50000"/>
                  </a:spcBef>
                </a:pPr>
                <a:r>
                  <a:rPr lang="en-US" sz="1200" dirty="0"/>
                  <a:t>A </a:t>
                </a:r>
                <a:r>
                  <a:rPr lang="en-US" sz="1200" dirty="0">
                    <a:solidFill>
                      <a:srgbClr val="FF0000"/>
                    </a:solidFill>
                  </a:rPr>
                  <a:t>parameter</a:t>
                </a:r>
                <a:r>
                  <a:rPr lang="en-US" sz="1200" dirty="0"/>
                  <a:t> is a numerical measure that describes the characteristic of a population. We usually show parameters by Greek letters. For example, </a:t>
                </a:r>
                <a:r>
                  <a:rPr lang="el-GR" sz="1200" dirty="0"/>
                  <a:t>μ</a:t>
                </a:r>
                <a:r>
                  <a:rPr lang="en-US" sz="1200" dirty="0"/>
                  <a:t> is a parameter showing the mean or center and </a:t>
                </a:r>
                <a:r>
                  <a:rPr lang="el-GR" sz="1200" dirty="0"/>
                  <a:t>σ²</a:t>
                </a:r>
                <a:r>
                  <a:rPr lang="en-US" sz="1200" dirty="0"/>
                  <a:t> is a parameter showing the spread.</a:t>
                </a:r>
              </a:p>
              <a:p>
                <a:pPr>
                  <a:spcBef>
                    <a:spcPct val="50000"/>
                  </a:spcBef>
                </a:pPr>
                <a:endParaRPr lang="en-US" sz="1200" dirty="0"/>
              </a:p>
              <a:p>
                <a:pPr marL="0" marR="0" lvl="0" indent="0" algn="l" defTabSz="914400" rtl="0" eaLnBrk="1" fontAlgn="auto" latinLnBrk="0" hangingPunct="1">
                  <a:lnSpc>
                    <a:spcPct val="100000"/>
                  </a:lnSpc>
                  <a:spcBef>
                    <a:spcPct val="50000"/>
                  </a:spcBef>
                  <a:spcAft>
                    <a:spcPts val="0"/>
                  </a:spcAft>
                  <a:buClrTx/>
                  <a:buSzTx/>
                  <a:buFontTx/>
                  <a:buNone/>
                  <a:tabLst/>
                  <a:defRPr/>
                </a:pPr>
                <a:r>
                  <a:rPr lang="en-US" sz="1200" dirty="0"/>
                  <a:t>Parameters are usually unknown, our goal is to estimate them using a sample. A </a:t>
                </a:r>
                <a:r>
                  <a:rPr lang="en-US" sz="1200" dirty="0">
                    <a:solidFill>
                      <a:srgbClr val="0070C0"/>
                    </a:solidFill>
                  </a:rPr>
                  <a:t>statistic</a:t>
                </a:r>
                <a:r>
                  <a:rPr lang="en-US" sz="1200" dirty="0"/>
                  <a:t> is a numerical measure that describes the characteristic of a sample. Statistic is used as an estimation for a parameter. </a:t>
                </a:r>
              </a:p>
              <a:p>
                <a:pPr>
                  <a:spcBef>
                    <a:spcPct val="50000"/>
                  </a:spcBef>
                </a:pPr>
                <a:endParaRPr lang="en-US" dirty="0"/>
              </a:p>
              <a:p>
                <a:r>
                  <a:rPr lang="en-US" sz="1200" dirty="0"/>
                  <a:t>To study the </a:t>
                </a:r>
                <a:r>
                  <a:rPr lang="en-US" sz="1200" dirty="0">
                    <a:solidFill>
                      <a:srgbClr val="FF0000"/>
                    </a:solidFill>
                  </a:rPr>
                  <a:t>parameter</a:t>
                </a:r>
                <a:r>
                  <a:rPr lang="en-US" sz="1200" dirty="0"/>
                  <a:t> we select a random sample from the population, that is </a:t>
                </a:r>
                <a:r>
                  <a:rPr lang="en-US" sz="1200" b="0" i="0">
                    <a:latin typeface="Cambria Math" panose="02040503050406030204" pitchFamily="18" charset="0"/>
                  </a:rPr>
                  <a:t>𝑥_1,𝑥_2,…,𝑥_𝑛</a:t>
                </a:r>
                <a:r>
                  <a:rPr lang="en-US" sz="1200" dirty="0"/>
                  <a:t>. </a:t>
                </a:r>
                <a:r>
                  <a:rPr lang="en-US" sz="1200" dirty="0">
                    <a:solidFill>
                      <a:srgbClr val="0070C0"/>
                    </a:solidFill>
                  </a:rPr>
                  <a:t>Statistic</a:t>
                </a:r>
                <a:r>
                  <a:rPr lang="en-US" sz="1200" dirty="0"/>
                  <a:t> is computed using this random sample.</a:t>
                </a:r>
              </a:p>
            </p:txBody>
          </p:sp>
        </mc:Fallback>
      </mc:AlternateContent>
      <p:sp>
        <p:nvSpPr>
          <p:cNvPr id="4" name="Slide Number Placeholder 3"/>
          <p:cNvSpPr>
            <a:spLocks noGrp="1"/>
          </p:cNvSpPr>
          <p:nvPr>
            <p:ph type="sldNum" sz="quarter" idx="10"/>
          </p:nvPr>
        </p:nvSpPr>
        <p:spPr/>
        <p:txBody>
          <a:bodyPr/>
          <a:lstStyle/>
          <a:p>
            <a:fld id="{AB49C82B-4FE9-4026-A671-F42D8142A0B4}" type="slidenum">
              <a:rPr lang="en-US" smtClean="0"/>
              <a:t>16</a:t>
            </a:fld>
            <a:endParaRPr lang="en-US"/>
          </a:p>
        </p:txBody>
      </p:sp>
    </p:spTree>
    <p:extLst>
      <p:ext uri="{BB962C8B-B14F-4D97-AF65-F5344CB8AC3E}">
        <p14:creationId xmlns:p14="http://schemas.microsoft.com/office/powerpoint/2010/main" val="35909629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a:spcBef>
                    <a:spcPct val="50000"/>
                  </a:spcBef>
                </a:pPr>
                <a:r>
                  <a:rPr lang="en-US" sz="1200" dirty="0"/>
                  <a:t>Spread measures provide a value of dispersion, deviation or variability for a set of data. The most important ones for a set of data are</a:t>
                </a:r>
              </a:p>
              <a:p>
                <a:pPr>
                  <a:spcBef>
                    <a:spcPct val="50000"/>
                  </a:spcBef>
                </a:pPr>
                <a:r>
                  <a:rPr lang="en-US" sz="1200" dirty="0"/>
                  <a:t>• Range represented by R is Max – min and shows the extent to which variation is possible</a:t>
                </a:r>
              </a:p>
              <a:p>
                <a:pPr>
                  <a:spcBef>
                    <a:spcPct val="50000"/>
                  </a:spcBef>
                </a:pPr>
                <a:r>
                  <a:rPr lang="en-US" sz="1200" dirty="0"/>
                  <a:t>• Inter-Quartile Range is Q ₃ – Q ₁ which is computed after sorting the data and computing the first and third quartile  </a:t>
                </a:r>
              </a:p>
              <a:p>
                <a:pPr>
                  <a:spcBef>
                    <a:spcPct val="50000"/>
                  </a:spcBef>
                </a:pPr>
                <a:r>
                  <a:rPr lang="en-US" sz="1200" dirty="0"/>
                  <a:t>• Sample Variance is computed as the sum of squared deviations from the mean, i.e. </a:t>
                </a:r>
                <a14:m>
                  <m:oMath xmlns:m="http://schemas.openxmlformats.org/officeDocument/2006/math">
                    <m:sSup>
                      <m:sSupPr>
                        <m:ctrlPr>
                          <a:rPr lang="en-US" sz="1100" i="1" smtClean="0">
                            <a:latin typeface="Cambria Math" panose="02040503050406030204" pitchFamily="18" charset="0"/>
                          </a:rPr>
                        </m:ctrlPr>
                      </m:sSupPr>
                      <m:e>
                        <m:r>
                          <a:rPr lang="en-US" sz="1100" b="0" i="1" smtClean="0">
                            <a:latin typeface="Cambria Math" panose="02040503050406030204" pitchFamily="18" charset="0"/>
                          </a:rPr>
                          <m:t>𝑆</m:t>
                        </m:r>
                      </m:e>
                      <m:sup>
                        <m:r>
                          <a:rPr lang="en-US" sz="1100" b="0" i="1" smtClean="0">
                            <a:latin typeface="Cambria Math" panose="02040503050406030204" pitchFamily="18" charset="0"/>
                          </a:rPr>
                          <m:t>2</m:t>
                        </m:r>
                      </m:sup>
                    </m:sSup>
                    <m:r>
                      <a:rPr lang="en-US" sz="1100" b="0" i="1" smtClean="0">
                        <a:latin typeface="Cambria Math" panose="02040503050406030204" pitchFamily="18" charset="0"/>
                      </a:rPr>
                      <m:t>=</m:t>
                    </m:r>
                    <m:f>
                      <m:fPr>
                        <m:ctrlPr>
                          <a:rPr lang="en-US" sz="1100" i="1" smtClean="0">
                            <a:latin typeface="Cambria Math" panose="02040503050406030204" pitchFamily="18" charset="0"/>
                          </a:rPr>
                        </m:ctrlPr>
                      </m:fPr>
                      <m:num>
                        <m:r>
                          <a:rPr lang="en-US" sz="1100" b="0" i="1" smtClean="0">
                            <a:latin typeface="Cambria Math" panose="02040503050406030204" pitchFamily="18" charset="0"/>
                          </a:rPr>
                          <m:t>1</m:t>
                        </m:r>
                      </m:num>
                      <m:den>
                        <m:r>
                          <a:rPr lang="en-US" sz="1100" b="0" i="1" smtClean="0">
                            <a:latin typeface="Cambria Math" panose="02040503050406030204" pitchFamily="18" charset="0"/>
                          </a:rPr>
                          <m:t>𝑛</m:t>
                        </m:r>
                        <m:r>
                          <a:rPr lang="en-US" sz="1100" b="0" i="1" smtClean="0">
                            <a:latin typeface="Cambria Math" panose="02040503050406030204" pitchFamily="18" charset="0"/>
                          </a:rPr>
                          <m:t>−1</m:t>
                        </m:r>
                      </m:den>
                    </m:f>
                    <m:nary>
                      <m:naryPr>
                        <m:chr m:val="∑"/>
                        <m:limLoc m:val="subSup"/>
                        <m:supHide m:val="on"/>
                        <m:ctrlPr>
                          <a:rPr lang="en-US" sz="1100" i="1" smtClean="0">
                            <a:latin typeface="Cambria Math" panose="02040503050406030204" pitchFamily="18" charset="0"/>
                          </a:rPr>
                        </m:ctrlPr>
                      </m:naryPr>
                      <m:sub>
                        <m:r>
                          <m:rPr>
                            <m:brk m:alnAt="9"/>
                          </m:rPr>
                          <a:rPr lang="en-US" sz="1100" b="0" i="1" smtClean="0">
                            <a:latin typeface="Cambria Math" panose="02040503050406030204" pitchFamily="18" charset="0"/>
                          </a:rPr>
                          <m:t>𝑖</m:t>
                        </m:r>
                      </m:sub>
                      <m:sup/>
                      <m:e>
                        <m:sSup>
                          <m:sSupPr>
                            <m:ctrlPr>
                              <a:rPr lang="en-US" sz="1100" i="1" smtClean="0">
                                <a:latin typeface="Cambria Math" panose="02040503050406030204" pitchFamily="18" charset="0"/>
                              </a:rPr>
                            </m:ctrlPr>
                          </m:sSupPr>
                          <m:e>
                            <m:d>
                              <m:dPr>
                                <m:ctrlPr>
                                  <a:rPr lang="en-US" sz="1100" b="0" i="1" smtClean="0">
                                    <a:latin typeface="Cambria Math" panose="02040503050406030204" pitchFamily="18" charset="0"/>
                                  </a:rPr>
                                </m:ctrlPr>
                              </m:dPr>
                              <m:e>
                                <m:sSub>
                                  <m:sSubPr>
                                    <m:ctrlPr>
                                      <a:rPr lang="en-US" sz="1100" b="0" i="1" smtClean="0">
                                        <a:latin typeface="Cambria Math" panose="02040503050406030204" pitchFamily="18" charset="0"/>
                                      </a:rPr>
                                    </m:ctrlPr>
                                  </m:sSubPr>
                                  <m:e>
                                    <m:r>
                                      <a:rPr lang="en-US" sz="1100" b="0" i="1" smtClean="0">
                                        <a:latin typeface="Cambria Math" panose="02040503050406030204" pitchFamily="18" charset="0"/>
                                      </a:rPr>
                                      <m:t>𝑥</m:t>
                                    </m:r>
                                  </m:e>
                                  <m:sub>
                                    <m:r>
                                      <a:rPr lang="en-US" sz="1100" b="0" i="1" smtClean="0">
                                        <a:latin typeface="Cambria Math" panose="02040503050406030204" pitchFamily="18" charset="0"/>
                                      </a:rPr>
                                      <m:t>𝑖</m:t>
                                    </m:r>
                                  </m:sub>
                                </m:sSub>
                                <m:r>
                                  <a:rPr lang="en-US" sz="1100" b="0" i="1" smtClean="0">
                                    <a:latin typeface="Cambria Math" panose="02040503050406030204" pitchFamily="18" charset="0"/>
                                  </a:rPr>
                                  <m:t>−</m:t>
                                </m:r>
                                <m:acc>
                                  <m:accPr>
                                    <m:chr m:val="̅"/>
                                    <m:ctrlPr>
                                      <a:rPr lang="en-US" sz="1100" b="0" i="1" smtClean="0">
                                        <a:latin typeface="Cambria Math" panose="02040503050406030204" pitchFamily="18" charset="0"/>
                                      </a:rPr>
                                    </m:ctrlPr>
                                  </m:accPr>
                                  <m:e>
                                    <m:r>
                                      <a:rPr lang="en-US" sz="1100" b="0" i="1" smtClean="0">
                                        <a:latin typeface="Cambria Math" panose="02040503050406030204" pitchFamily="18" charset="0"/>
                                      </a:rPr>
                                      <m:t>𝑥</m:t>
                                    </m:r>
                                  </m:e>
                                </m:acc>
                              </m:e>
                            </m:d>
                          </m:e>
                          <m:sup>
                            <m:r>
                              <a:rPr lang="en-US" sz="1100" b="0" i="1" smtClean="0">
                                <a:latin typeface="Cambria Math" panose="02040503050406030204" pitchFamily="18" charset="0"/>
                              </a:rPr>
                              <m:t>2</m:t>
                            </m:r>
                          </m:sup>
                        </m:sSup>
                      </m:e>
                    </m:nary>
                  </m:oMath>
                </a14:m>
                <a:endParaRPr lang="en-US" sz="1100" dirty="0"/>
              </a:p>
              <a:p>
                <a:pPr>
                  <a:spcBef>
                    <a:spcPct val="50000"/>
                  </a:spcBef>
                </a:pPr>
                <a:r>
                  <a:rPr lang="en-US" dirty="0"/>
                  <a:t>• </a:t>
                </a:r>
                <a:r>
                  <a:rPr lang="en-US" sz="1200" dirty="0"/>
                  <a:t>Sample Standard deviation is the square root of the Sample Variance </a:t>
                </a:r>
                <a14:m>
                  <m:oMath xmlns:m="http://schemas.openxmlformats.org/officeDocument/2006/math">
                    <m:r>
                      <a:rPr lang="en-US" sz="1100" b="0" i="1" smtClean="0">
                        <a:latin typeface="Cambria Math" panose="02040503050406030204" pitchFamily="18" charset="0"/>
                      </a:rPr>
                      <m:t>𝑆</m:t>
                    </m:r>
                    <m:r>
                      <a:rPr lang="en-US" sz="1100" b="0" i="1" smtClean="0">
                        <a:latin typeface="Cambria Math" panose="02040503050406030204" pitchFamily="18" charset="0"/>
                      </a:rPr>
                      <m:t>=</m:t>
                    </m:r>
                    <m:rad>
                      <m:radPr>
                        <m:degHide m:val="on"/>
                        <m:ctrlPr>
                          <a:rPr lang="en-US" sz="1100" b="0" i="1" smtClean="0">
                            <a:latin typeface="Cambria Math" panose="02040503050406030204" pitchFamily="18" charset="0"/>
                          </a:rPr>
                        </m:ctrlPr>
                      </m:radPr>
                      <m:deg/>
                      <m:e>
                        <m:sSup>
                          <m:sSupPr>
                            <m:ctrlPr>
                              <a:rPr lang="en-US" sz="1100" i="1">
                                <a:latin typeface="Cambria Math" panose="02040503050406030204" pitchFamily="18" charset="0"/>
                              </a:rPr>
                            </m:ctrlPr>
                          </m:sSupPr>
                          <m:e>
                            <m:r>
                              <a:rPr lang="en-US" sz="1100" i="1">
                                <a:latin typeface="Cambria Math" panose="02040503050406030204" pitchFamily="18" charset="0"/>
                              </a:rPr>
                              <m:t>𝑆</m:t>
                            </m:r>
                          </m:e>
                          <m:sup>
                            <m:r>
                              <a:rPr lang="en-US" sz="1100" i="1">
                                <a:latin typeface="Cambria Math" panose="02040503050406030204" pitchFamily="18" charset="0"/>
                              </a:rPr>
                              <m:t>2</m:t>
                            </m:r>
                          </m:sup>
                        </m:sSup>
                      </m:e>
                    </m:rad>
                  </m:oMath>
                </a14:m>
                <a:endParaRPr lang="en-US" sz="1100" dirty="0"/>
              </a:p>
            </p:txBody>
          </p:sp>
        </mc:Choice>
        <mc:Fallback xmlns="">
          <p:sp>
            <p:nvSpPr>
              <p:cNvPr id="3" name="Notes Placeholder 2"/>
              <p:cNvSpPr>
                <a:spLocks noGrp="1"/>
              </p:cNvSpPr>
              <p:nvPr>
                <p:ph type="body" idx="1"/>
              </p:nvPr>
            </p:nvSpPr>
            <p:spPr/>
            <p:txBody>
              <a:bodyPr/>
              <a:lstStyle/>
              <a:p>
                <a:pPr>
                  <a:spcBef>
                    <a:spcPct val="50000"/>
                  </a:spcBef>
                </a:pPr>
                <a:r>
                  <a:rPr lang="en-US" sz="1200" dirty="0"/>
                  <a:t>Spread measures provide a value of dispersion, deviation or variability for a set of data. The most important ones for a set of data are</a:t>
                </a:r>
              </a:p>
              <a:p>
                <a:pPr>
                  <a:spcBef>
                    <a:spcPct val="50000"/>
                  </a:spcBef>
                </a:pPr>
                <a:r>
                  <a:rPr lang="en-US" sz="1200" dirty="0"/>
                  <a:t>• Range represented by R is Max – min and shows the extent to which variation is possible</a:t>
                </a:r>
              </a:p>
              <a:p>
                <a:pPr>
                  <a:spcBef>
                    <a:spcPct val="50000"/>
                  </a:spcBef>
                </a:pPr>
                <a:r>
                  <a:rPr lang="en-US" sz="1200" dirty="0"/>
                  <a:t>• Inter-Quartile Range is Q ₃ – Q ₁ which is computed after sorting the data and computing the first and third quartile  </a:t>
                </a:r>
              </a:p>
              <a:p>
                <a:pPr>
                  <a:spcBef>
                    <a:spcPct val="50000"/>
                  </a:spcBef>
                </a:pPr>
                <a:r>
                  <a:rPr lang="en-US" sz="1200" dirty="0"/>
                  <a:t>• Sample Variance is computed as the sum of squared deviations from the mean, i.e. </a:t>
                </a:r>
                <a:r>
                  <a:rPr lang="en-US" sz="1100" b="0" i="0">
                    <a:latin typeface="Cambria Math" panose="02040503050406030204" pitchFamily="18" charset="0"/>
                  </a:rPr>
                  <a:t>𝑆^2=1/(𝑛−1) </a:t>
                </a:r>
                <a:r>
                  <a:rPr lang="en-US" sz="1100" i="0">
                    <a:latin typeface="Cambria Math" panose="02040503050406030204" pitchFamily="18" charset="0"/>
                  </a:rPr>
                  <a:t>∑2</a:t>
                </a:r>
                <a:r>
                  <a:rPr lang="en-US" sz="1100" b="0" i="0">
                    <a:latin typeface="Cambria Math" panose="02040503050406030204" pitchFamily="18" charset="0"/>
                  </a:rPr>
                  <a:t>_𝑖▒(𝑥_𝑖−𝑥 ̅ )^2 </a:t>
                </a:r>
                <a:endParaRPr lang="en-US" sz="1100" dirty="0"/>
              </a:p>
              <a:p>
                <a:pPr>
                  <a:spcBef>
                    <a:spcPct val="50000"/>
                  </a:spcBef>
                </a:pPr>
                <a:r>
                  <a:rPr lang="en-US" dirty="0"/>
                  <a:t>• </a:t>
                </a:r>
                <a:r>
                  <a:rPr lang="en-US" sz="1200" dirty="0"/>
                  <a:t>Sample Standard deviation is the square root of the Sample Variance </a:t>
                </a:r>
                <a:r>
                  <a:rPr lang="en-US" sz="1100" b="0" i="0">
                    <a:latin typeface="Cambria Math" panose="02040503050406030204" pitchFamily="18" charset="0"/>
                  </a:rPr>
                  <a:t>𝑆=√(</a:t>
                </a:r>
                <a:r>
                  <a:rPr lang="en-US" sz="1100" i="0">
                    <a:latin typeface="Cambria Math" panose="02040503050406030204" pitchFamily="18" charset="0"/>
                  </a:rPr>
                  <a:t>𝑆^2 </a:t>
                </a:r>
                <a:r>
                  <a:rPr lang="en-US" sz="1100" b="0" i="0">
                    <a:latin typeface="Cambria Math" panose="02040503050406030204" pitchFamily="18" charset="0"/>
                  </a:rPr>
                  <a:t>)</a:t>
                </a:r>
                <a:endParaRPr lang="en-US" sz="1100" dirty="0"/>
              </a:p>
            </p:txBody>
          </p:sp>
        </mc:Fallback>
      </mc:AlternateContent>
      <p:sp>
        <p:nvSpPr>
          <p:cNvPr id="4" name="Slide Number Placeholder 3"/>
          <p:cNvSpPr>
            <a:spLocks noGrp="1"/>
          </p:cNvSpPr>
          <p:nvPr>
            <p:ph type="sldNum" sz="quarter" idx="10"/>
          </p:nvPr>
        </p:nvSpPr>
        <p:spPr/>
        <p:txBody>
          <a:bodyPr/>
          <a:lstStyle/>
          <a:p>
            <a:fld id="{AB49C82B-4FE9-4026-A671-F42D8142A0B4}" type="slidenum">
              <a:rPr lang="en-US" smtClean="0"/>
              <a:t>17</a:t>
            </a:fld>
            <a:endParaRPr lang="en-US"/>
          </a:p>
        </p:txBody>
      </p:sp>
    </p:spTree>
    <p:extLst>
      <p:ext uri="{BB962C8B-B14F-4D97-AF65-F5344CB8AC3E}">
        <p14:creationId xmlns:p14="http://schemas.microsoft.com/office/powerpoint/2010/main" val="418747799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a:spcBef>
                    <a:spcPct val="50000"/>
                  </a:spcBef>
                </a:pPr>
                <a:r>
                  <a:rPr lang="en-US" sz="1200" dirty="0"/>
                  <a:t>The box plot here uses a weighted procedure to compute the quartiles and the values are different from what we computed here.</a:t>
                </a:r>
              </a:p>
              <a:p>
                <a:pPr>
                  <a:spcBef>
                    <a:spcPct val="50000"/>
                  </a:spcBef>
                </a:pPr>
                <a:endParaRPr lang="en-US" sz="1200" dirty="0"/>
              </a:p>
            </p:txBody>
          </p:sp>
        </mc:Choice>
        <mc:Fallback xmlns="">
          <p:sp>
            <p:nvSpPr>
              <p:cNvPr id="3" name="Notes Placeholder 2"/>
              <p:cNvSpPr>
                <a:spLocks noGrp="1"/>
              </p:cNvSpPr>
              <p:nvPr>
                <p:ph type="body" idx="1"/>
              </p:nvPr>
            </p:nvSpPr>
            <p:spPr/>
            <p:txBody>
              <a:bodyPr/>
              <a:lstStyle/>
              <a:p>
                <a:pPr>
                  <a:spcBef>
                    <a:spcPct val="50000"/>
                  </a:spcBef>
                </a:pPr>
                <a:r>
                  <a:rPr lang="en-US" sz="1200" dirty="0"/>
                  <a:t>A </a:t>
                </a:r>
                <a:r>
                  <a:rPr lang="en-US" sz="1200" dirty="0">
                    <a:solidFill>
                      <a:srgbClr val="FF0000"/>
                    </a:solidFill>
                  </a:rPr>
                  <a:t>parameter</a:t>
                </a:r>
                <a:r>
                  <a:rPr lang="en-US" sz="1200" dirty="0"/>
                  <a:t> is a numerical measure that describes the characteristic of a population. We usually show parameters by Greek letters. For example, </a:t>
                </a:r>
                <a:r>
                  <a:rPr lang="el-GR" sz="1200" dirty="0"/>
                  <a:t>μ</a:t>
                </a:r>
                <a:r>
                  <a:rPr lang="en-US" sz="1200" dirty="0"/>
                  <a:t> is a parameter showing the mean or center and </a:t>
                </a:r>
                <a:r>
                  <a:rPr lang="el-GR" sz="1200" dirty="0"/>
                  <a:t>σ²</a:t>
                </a:r>
                <a:r>
                  <a:rPr lang="en-US" sz="1200" dirty="0"/>
                  <a:t> is a parameter showing the spread.</a:t>
                </a:r>
              </a:p>
              <a:p>
                <a:pPr>
                  <a:spcBef>
                    <a:spcPct val="50000"/>
                  </a:spcBef>
                </a:pPr>
                <a:endParaRPr lang="en-US" sz="1200" dirty="0"/>
              </a:p>
              <a:p>
                <a:pPr marL="0" marR="0" lvl="0" indent="0" algn="l" defTabSz="914400" rtl="0" eaLnBrk="1" fontAlgn="auto" latinLnBrk="0" hangingPunct="1">
                  <a:lnSpc>
                    <a:spcPct val="100000"/>
                  </a:lnSpc>
                  <a:spcBef>
                    <a:spcPct val="50000"/>
                  </a:spcBef>
                  <a:spcAft>
                    <a:spcPts val="0"/>
                  </a:spcAft>
                  <a:buClrTx/>
                  <a:buSzTx/>
                  <a:buFontTx/>
                  <a:buNone/>
                  <a:tabLst/>
                  <a:defRPr/>
                </a:pPr>
                <a:r>
                  <a:rPr lang="en-US" sz="1200" dirty="0"/>
                  <a:t>Parameters are usually unknown, our goal is to estimate them using a sample. A </a:t>
                </a:r>
                <a:r>
                  <a:rPr lang="en-US" sz="1200" dirty="0">
                    <a:solidFill>
                      <a:srgbClr val="0070C0"/>
                    </a:solidFill>
                  </a:rPr>
                  <a:t>statistic</a:t>
                </a:r>
                <a:r>
                  <a:rPr lang="en-US" sz="1200" dirty="0"/>
                  <a:t> is a numerical measure that describes the characteristic of a sample. Statistic is used as an estimation for a parameter. </a:t>
                </a:r>
              </a:p>
              <a:p>
                <a:pPr>
                  <a:spcBef>
                    <a:spcPct val="50000"/>
                  </a:spcBef>
                </a:pPr>
                <a:endParaRPr lang="en-US" dirty="0"/>
              </a:p>
              <a:p>
                <a:r>
                  <a:rPr lang="en-US" sz="1200" dirty="0"/>
                  <a:t>To study the </a:t>
                </a:r>
                <a:r>
                  <a:rPr lang="en-US" sz="1200" dirty="0">
                    <a:solidFill>
                      <a:srgbClr val="FF0000"/>
                    </a:solidFill>
                  </a:rPr>
                  <a:t>parameter</a:t>
                </a:r>
                <a:r>
                  <a:rPr lang="en-US" sz="1200" dirty="0"/>
                  <a:t> we select a random sample from the population, that is </a:t>
                </a:r>
                <a:r>
                  <a:rPr lang="en-US" sz="1200" b="0" i="0">
                    <a:latin typeface="Cambria Math" panose="02040503050406030204" pitchFamily="18" charset="0"/>
                  </a:rPr>
                  <a:t>𝑥_1,𝑥_2,…,𝑥_𝑛</a:t>
                </a:r>
                <a:r>
                  <a:rPr lang="en-US" sz="1200" dirty="0"/>
                  <a:t>. </a:t>
                </a:r>
                <a:r>
                  <a:rPr lang="en-US" sz="1200" dirty="0">
                    <a:solidFill>
                      <a:srgbClr val="0070C0"/>
                    </a:solidFill>
                  </a:rPr>
                  <a:t>Statistic</a:t>
                </a:r>
                <a:r>
                  <a:rPr lang="en-US" sz="1200" dirty="0"/>
                  <a:t> is computed using this random sample.</a:t>
                </a:r>
              </a:p>
            </p:txBody>
          </p:sp>
        </mc:Fallback>
      </mc:AlternateContent>
      <p:sp>
        <p:nvSpPr>
          <p:cNvPr id="4" name="Slide Number Placeholder 3"/>
          <p:cNvSpPr>
            <a:spLocks noGrp="1"/>
          </p:cNvSpPr>
          <p:nvPr>
            <p:ph type="sldNum" sz="quarter" idx="10"/>
          </p:nvPr>
        </p:nvSpPr>
        <p:spPr/>
        <p:txBody>
          <a:bodyPr/>
          <a:lstStyle/>
          <a:p>
            <a:fld id="{AB49C82B-4FE9-4026-A671-F42D8142A0B4}" type="slidenum">
              <a:rPr lang="en-US" smtClean="0"/>
              <a:t>18</a:t>
            </a:fld>
            <a:endParaRPr lang="en-US"/>
          </a:p>
        </p:txBody>
      </p:sp>
    </p:spTree>
    <p:extLst>
      <p:ext uri="{BB962C8B-B14F-4D97-AF65-F5344CB8AC3E}">
        <p14:creationId xmlns:p14="http://schemas.microsoft.com/office/powerpoint/2010/main" val="124414122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a:spcBef>
                    <a:spcPct val="50000"/>
                  </a:spcBef>
                </a:pPr>
                <a:r>
                  <a:rPr lang="en-US" sz="1200" dirty="0"/>
                  <a:t>The following are some measures providing information on the shape of the distribution of data. </a:t>
                </a:r>
              </a:p>
              <a:p>
                <a:pPr>
                  <a:spcBef>
                    <a:spcPct val="50000"/>
                  </a:spcBef>
                </a:pPr>
                <a:r>
                  <a:rPr lang="en-US" sz="1200" dirty="0"/>
                  <a:t>• </a:t>
                </a:r>
                <a:r>
                  <a:rPr lang="en-US" sz="1200" dirty="0">
                    <a:solidFill>
                      <a:srgbClr val="7030A0"/>
                    </a:solidFill>
                  </a:rPr>
                  <a:t>Skewness</a:t>
                </a:r>
                <a:r>
                  <a:rPr lang="en-US" sz="1200" dirty="0"/>
                  <a:t> is a measure of asymmetry for a distribution of data. It is equal to zero for symmetric distributions, positive if the right tail of the distribution is longer, negative if the left tail is longer. </a:t>
                </a:r>
              </a:p>
              <a:p>
                <a:pPr>
                  <a:spcBef>
                    <a:spcPct val="50000"/>
                  </a:spcBef>
                </a:pPr>
                <a:r>
                  <a:rPr lang="en-US" sz="1200" dirty="0"/>
                  <a:t>• </a:t>
                </a:r>
                <a:r>
                  <a:rPr lang="en-US" sz="1200" dirty="0">
                    <a:solidFill>
                      <a:srgbClr val="00B050"/>
                    </a:solidFill>
                  </a:rPr>
                  <a:t>Kurtosis</a:t>
                </a:r>
                <a:r>
                  <a:rPr lang="en-US" sz="1200" dirty="0"/>
                  <a:t> is a measure of flatness of a distribution. The bell-shaped Gaussian distribution has a kurtosis of 0. A flatter distribution has a negative kurtosis. A distribution more peaked than a Gaussian distribution has a positive </a:t>
                </a:r>
                <a:r>
                  <a:rPr lang="en-US" sz="1200"/>
                  <a:t>kurtosis.</a:t>
                </a:r>
                <a:endParaRPr lang="en-US" sz="1200" dirty="0"/>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A random sample is an iid sequence of Random Variables. iid means independent and identically distributed.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pPr>
                  <a:spcBef>
                    <a:spcPct val="50000"/>
                  </a:spcBef>
                </a:pPr>
                <a:r>
                  <a:rPr lang="en-US" sz="1200" b="1" dirty="0"/>
                  <a:t>Independent Random Variables. </a:t>
                </a:r>
                <a:r>
                  <a:rPr lang="en-US" sz="1200" dirty="0"/>
                  <a:t>RVs </a:t>
                </a:r>
                <a:r>
                  <a:rPr lang="en-US" sz="1200" i="0">
                    <a:latin typeface="Cambria Math" panose="02040503050406030204" pitchFamily="18" charset="0"/>
                  </a:rPr>
                  <a:t>𝑋_1,…,𝑋_𝑛</a:t>
                </a:r>
                <a:r>
                  <a:rPr lang="en-US" sz="1200" dirty="0"/>
                  <a:t> is said to be independent iff their Joint PDF can be written as product of each one’s PDF, that is </a:t>
                </a:r>
                <a:r>
                  <a:rPr lang="en-US" i="0">
                    <a:latin typeface="Cambria Math" panose="02040503050406030204" pitchFamily="18" charset="0"/>
                  </a:rPr>
                  <a:t>𝑓_(𝑋_1,…,𝑋_𝑛 ) (𝑥_1,…,𝑥_𝑛 )=∏1_(𝑖=1)^𝑛▒〖𝑓_(𝑋_𝑖 ) (𝑥_𝑖 ) 〗</a:t>
                </a:r>
                <a:endParaRPr lang="en-US" dirty="0"/>
              </a:p>
              <a:p>
                <a:pPr>
                  <a:spcBef>
                    <a:spcPct val="50000"/>
                  </a:spcBef>
                </a:pPr>
                <a:endParaRPr lang="en-US" dirty="0"/>
              </a:p>
              <a:p>
                <a:pPr marL="0" marR="0" lvl="0" indent="0" algn="l" defTabSz="914400" rtl="0" eaLnBrk="1" fontAlgn="auto" latinLnBrk="0" hangingPunct="1">
                  <a:lnSpc>
                    <a:spcPct val="100000"/>
                  </a:lnSpc>
                  <a:spcBef>
                    <a:spcPct val="50000"/>
                  </a:spcBef>
                  <a:spcAft>
                    <a:spcPts val="0"/>
                  </a:spcAft>
                  <a:buClrTx/>
                  <a:buSzTx/>
                  <a:buFontTx/>
                  <a:buNone/>
                  <a:tabLst/>
                  <a:defRPr/>
                </a:pPr>
                <a:r>
                  <a:rPr lang="en-US" sz="1200" b="1" dirty="0"/>
                  <a:t>Identically Distributed Random Variables. </a:t>
                </a:r>
                <a:r>
                  <a:rPr lang="en-US" sz="1200" dirty="0"/>
                  <a:t>The sequence of RVs </a:t>
                </a:r>
                <a:r>
                  <a:rPr lang="en-US" sz="1200" i="0">
                    <a:latin typeface="Cambria Math" panose="02040503050406030204" pitchFamily="18" charset="0"/>
                  </a:rPr>
                  <a:t>𝑋_1,…,𝑋_𝑛</a:t>
                </a:r>
                <a:r>
                  <a:rPr lang="en-US" sz="1200" dirty="0"/>
                  <a:t> is said to be identically distributed iff they all have the same PDF as the population.</a:t>
                </a:r>
              </a:p>
              <a:p>
                <a:pPr>
                  <a:spcBef>
                    <a:spcPct val="50000"/>
                  </a:spcBef>
                </a:pPr>
                <a:endParaRPr lang="en-US" dirty="0"/>
              </a:p>
              <a:p>
                <a:pPr>
                  <a:spcBef>
                    <a:spcPct val="50000"/>
                  </a:spcBef>
                </a:pPr>
                <a:endParaRPr lang="en-US" dirty="0"/>
              </a:p>
            </p:txBody>
          </p:sp>
        </mc:Fallback>
      </mc:AlternateContent>
      <p:sp>
        <p:nvSpPr>
          <p:cNvPr id="4" name="Slide Number Placeholder 3"/>
          <p:cNvSpPr>
            <a:spLocks noGrp="1"/>
          </p:cNvSpPr>
          <p:nvPr>
            <p:ph type="sldNum" sz="quarter" idx="10"/>
          </p:nvPr>
        </p:nvSpPr>
        <p:spPr/>
        <p:txBody>
          <a:bodyPr/>
          <a:lstStyle/>
          <a:p>
            <a:fld id="{AB49C82B-4FE9-4026-A671-F42D8142A0B4}" type="slidenum">
              <a:rPr lang="en-US" smtClean="0"/>
              <a:t>19</a:t>
            </a:fld>
            <a:endParaRPr lang="en-US"/>
          </a:p>
        </p:txBody>
      </p:sp>
    </p:spTree>
    <p:extLst>
      <p:ext uri="{BB962C8B-B14F-4D97-AF65-F5344CB8AC3E}">
        <p14:creationId xmlns:p14="http://schemas.microsoft.com/office/powerpoint/2010/main" val="25828468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focus separately on charts used for describe qualitative and quantitative data, then we close the session with bivariate data representation. </a:t>
            </a:r>
          </a:p>
        </p:txBody>
      </p:sp>
      <p:sp>
        <p:nvSpPr>
          <p:cNvPr id="4" name="Slide Number Placeholder 3"/>
          <p:cNvSpPr>
            <a:spLocks noGrp="1"/>
          </p:cNvSpPr>
          <p:nvPr>
            <p:ph type="sldNum" sz="quarter" idx="10"/>
          </p:nvPr>
        </p:nvSpPr>
        <p:spPr/>
        <p:txBody>
          <a:bodyPr/>
          <a:lstStyle/>
          <a:p>
            <a:fld id="{AB49C82B-4FE9-4026-A671-F42D8142A0B4}" type="slidenum">
              <a:rPr lang="en-US" smtClean="0"/>
              <a:t>2</a:t>
            </a:fld>
            <a:endParaRPr lang="en-US"/>
          </a:p>
        </p:txBody>
      </p:sp>
    </p:spTree>
    <p:extLst>
      <p:ext uri="{BB962C8B-B14F-4D97-AF65-F5344CB8AC3E}">
        <p14:creationId xmlns:p14="http://schemas.microsoft.com/office/powerpoint/2010/main" val="41091949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ct val="50000"/>
              </a:spcBef>
            </a:pPr>
            <a:r>
              <a:rPr lang="en-US" sz="1200" dirty="0"/>
              <a:t>For qualitative data, a frequency table displays the frequency of various outcomes in a sample. Here we have a frequency table for variable Ethnicity in the credit dataset. </a:t>
            </a:r>
          </a:p>
          <a:p>
            <a:pPr>
              <a:spcBef>
                <a:spcPct val="50000"/>
              </a:spcBef>
            </a:pPr>
            <a:endParaRPr lang="en-US" sz="1200" dirty="0"/>
          </a:p>
          <a:p>
            <a:pPr marL="0" marR="0" lvl="0" indent="0" algn="l" defTabSz="914400" rtl="0" eaLnBrk="1" fontAlgn="auto" latinLnBrk="0" hangingPunct="1">
              <a:lnSpc>
                <a:spcPct val="100000"/>
              </a:lnSpc>
              <a:spcBef>
                <a:spcPct val="50000"/>
              </a:spcBef>
              <a:spcAft>
                <a:spcPts val="0"/>
              </a:spcAft>
              <a:buClrTx/>
              <a:buSzTx/>
              <a:buFontTx/>
              <a:buNone/>
              <a:tabLst/>
              <a:defRPr/>
            </a:pPr>
            <a:r>
              <a:rPr lang="en-US" sz="1200" dirty="0"/>
              <a:t>We can use the table for two variables either in a tree formation where counts are listed down in branches or cross-table where counts are listed jointly. These two tables show counts within two variables, ethnicity and gender. The first table has a tree diagram form where the first branch is ethnicity and second branch is gender. The second table shows counts jointly for the two variables, i.e. we can see that there are 49 Male African Americans in the sample.</a:t>
            </a:r>
          </a:p>
          <a:p>
            <a:pPr>
              <a:spcBef>
                <a:spcPct val="50000"/>
              </a:spcBef>
            </a:pPr>
            <a:endParaRPr lang="en-US" sz="1200" dirty="0"/>
          </a:p>
        </p:txBody>
      </p:sp>
      <p:sp>
        <p:nvSpPr>
          <p:cNvPr id="4" name="Slide Number Placeholder 3"/>
          <p:cNvSpPr>
            <a:spLocks noGrp="1"/>
          </p:cNvSpPr>
          <p:nvPr>
            <p:ph type="sldNum" sz="quarter" idx="10"/>
          </p:nvPr>
        </p:nvSpPr>
        <p:spPr/>
        <p:txBody>
          <a:bodyPr/>
          <a:lstStyle/>
          <a:p>
            <a:fld id="{AB49C82B-4FE9-4026-A671-F42D8142A0B4}" type="slidenum">
              <a:rPr lang="en-US" smtClean="0"/>
              <a:t>3</a:t>
            </a:fld>
            <a:endParaRPr lang="en-US"/>
          </a:p>
        </p:txBody>
      </p:sp>
    </p:spTree>
    <p:extLst>
      <p:ext uri="{BB962C8B-B14F-4D97-AF65-F5344CB8AC3E}">
        <p14:creationId xmlns:p14="http://schemas.microsoft.com/office/powerpoint/2010/main" val="733950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A bar chart presents QUALITATIVE data with rectangular bars where heights are proportional to the frequencies they represent. You see an example here for variable ethnicity. A Pie chart is another way to represent qualitative data.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p:txBody>
      </p:sp>
      <p:sp>
        <p:nvSpPr>
          <p:cNvPr id="4" name="Slide Number Placeholder 3"/>
          <p:cNvSpPr>
            <a:spLocks noGrp="1"/>
          </p:cNvSpPr>
          <p:nvPr>
            <p:ph type="sldNum" sz="quarter" idx="10"/>
          </p:nvPr>
        </p:nvSpPr>
        <p:spPr/>
        <p:txBody>
          <a:bodyPr/>
          <a:lstStyle/>
          <a:p>
            <a:fld id="{AB49C82B-4FE9-4026-A671-F42D8142A0B4}" type="slidenum">
              <a:rPr lang="en-US" smtClean="0"/>
              <a:t>4</a:t>
            </a:fld>
            <a:endParaRPr lang="en-US"/>
          </a:p>
        </p:txBody>
      </p:sp>
    </p:spTree>
    <p:extLst>
      <p:ext uri="{BB962C8B-B14F-4D97-AF65-F5344CB8AC3E}">
        <p14:creationId xmlns:p14="http://schemas.microsoft.com/office/powerpoint/2010/main" val="41874779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a:spcBef>
                    <a:spcPct val="50000"/>
                  </a:spcBef>
                </a:pPr>
                <a:r>
                  <a:rPr lang="en-US" sz="1200" dirty="0"/>
                  <a:t>A histogram is a representation of frequency of observations within different categories for QUANTITATIVE data. Here we have a histogram for variable credit limit in the credit dataset.</a:t>
                </a:r>
              </a:p>
              <a:p>
                <a:r>
                  <a:rPr lang="en-US" sz="1200" dirty="0"/>
                  <a:t>• Number of categories is usually between 5 and 12</a:t>
                </a:r>
              </a:p>
              <a:p>
                <a:r>
                  <a:rPr lang="en-US" sz="1200" dirty="0"/>
                  <a:t>• We comment on the shape of a histogram, symmetric or skewed (left/right)</a:t>
                </a:r>
              </a:p>
              <a:p>
                <a:r>
                  <a:rPr lang="en-US" sz="1200" dirty="0"/>
                  <a:t>• We look for outliers </a:t>
                </a:r>
              </a:p>
              <a:p>
                <a:pPr marL="0" marR="0" lvl="0" indent="0" algn="l" defTabSz="914400" rtl="0" eaLnBrk="1" fontAlgn="auto" latinLnBrk="0" hangingPunct="1">
                  <a:lnSpc>
                    <a:spcPct val="100000"/>
                  </a:lnSpc>
                  <a:spcBef>
                    <a:spcPct val="50000"/>
                  </a:spcBef>
                  <a:spcAft>
                    <a:spcPts val="0"/>
                  </a:spcAft>
                  <a:buClrTx/>
                  <a:buSzTx/>
                  <a:buFontTx/>
                  <a:buNone/>
                  <a:tabLst/>
                  <a:defRPr/>
                </a:pPr>
                <a:r>
                  <a:rPr lang="en-US" sz="1200" dirty="0"/>
                  <a:t>A kernel chart is derived by connecting the centers on top of bars after adding one category to the beginning and end.</a:t>
                </a:r>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A random sample is an iid sequence of Random Variables. iid means independent and identically distributed.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pPr>
                  <a:spcBef>
                    <a:spcPct val="50000"/>
                  </a:spcBef>
                </a:pPr>
                <a:r>
                  <a:rPr lang="en-US" sz="1200" b="1" dirty="0"/>
                  <a:t>Independent Random Variables. </a:t>
                </a:r>
                <a:r>
                  <a:rPr lang="en-US" sz="1200" dirty="0"/>
                  <a:t>RVs </a:t>
                </a:r>
                <a:r>
                  <a:rPr lang="en-US" sz="1200" i="0">
                    <a:latin typeface="Cambria Math" panose="02040503050406030204" pitchFamily="18" charset="0"/>
                  </a:rPr>
                  <a:t>𝑋_1,…,𝑋_𝑛</a:t>
                </a:r>
                <a:r>
                  <a:rPr lang="en-US" sz="1200" dirty="0"/>
                  <a:t> is said to be independent iff their Joint PDF can be written as product of each one’s PDF, that is </a:t>
                </a:r>
                <a:r>
                  <a:rPr lang="en-US" i="0">
                    <a:latin typeface="Cambria Math" panose="02040503050406030204" pitchFamily="18" charset="0"/>
                  </a:rPr>
                  <a:t>𝑓_(𝑋_1,…,𝑋_𝑛 ) (𝑥_1,…,𝑥_𝑛 )=∏1_(𝑖=1)^𝑛▒〖𝑓_(𝑋_𝑖 ) (𝑥_𝑖 ) 〗</a:t>
                </a:r>
                <a:endParaRPr lang="en-US" dirty="0"/>
              </a:p>
              <a:p>
                <a:pPr>
                  <a:spcBef>
                    <a:spcPct val="50000"/>
                  </a:spcBef>
                </a:pPr>
                <a:endParaRPr lang="en-US" dirty="0"/>
              </a:p>
              <a:p>
                <a:pPr marL="0" marR="0" lvl="0" indent="0" algn="l" defTabSz="914400" rtl="0" eaLnBrk="1" fontAlgn="auto" latinLnBrk="0" hangingPunct="1">
                  <a:lnSpc>
                    <a:spcPct val="100000"/>
                  </a:lnSpc>
                  <a:spcBef>
                    <a:spcPct val="50000"/>
                  </a:spcBef>
                  <a:spcAft>
                    <a:spcPts val="0"/>
                  </a:spcAft>
                  <a:buClrTx/>
                  <a:buSzTx/>
                  <a:buFontTx/>
                  <a:buNone/>
                  <a:tabLst/>
                  <a:defRPr/>
                </a:pPr>
                <a:r>
                  <a:rPr lang="en-US" sz="1200" b="1" dirty="0"/>
                  <a:t>Identically Distributed Random Variables. </a:t>
                </a:r>
                <a:r>
                  <a:rPr lang="en-US" sz="1200" dirty="0"/>
                  <a:t>The sequence of RVs </a:t>
                </a:r>
                <a:r>
                  <a:rPr lang="en-US" sz="1200" i="0">
                    <a:latin typeface="Cambria Math" panose="02040503050406030204" pitchFamily="18" charset="0"/>
                  </a:rPr>
                  <a:t>𝑋_1,…,𝑋_𝑛</a:t>
                </a:r>
                <a:r>
                  <a:rPr lang="en-US" sz="1200" dirty="0"/>
                  <a:t> is said to be identically distributed iff they all have the same PDF as the population.</a:t>
                </a:r>
              </a:p>
              <a:p>
                <a:pPr>
                  <a:spcBef>
                    <a:spcPct val="50000"/>
                  </a:spcBef>
                </a:pPr>
                <a:endParaRPr lang="en-US" dirty="0"/>
              </a:p>
              <a:p>
                <a:pPr>
                  <a:spcBef>
                    <a:spcPct val="50000"/>
                  </a:spcBef>
                </a:pPr>
                <a:endParaRPr lang="en-US" dirty="0"/>
              </a:p>
            </p:txBody>
          </p:sp>
        </mc:Fallback>
      </mc:AlternateContent>
      <p:sp>
        <p:nvSpPr>
          <p:cNvPr id="4" name="Slide Number Placeholder 3"/>
          <p:cNvSpPr>
            <a:spLocks noGrp="1"/>
          </p:cNvSpPr>
          <p:nvPr>
            <p:ph type="sldNum" sz="quarter" idx="10"/>
          </p:nvPr>
        </p:nvSpPr>
        <p:spPr/>
        <p:txBody>
          <a:bodyPr/>
          <a:lstStyle/>
          <a:p>
            <a:fld id="{AB49C82B-4FE9-4026-A671-F42D8142A0B4}" type="slidenum">
              <a:rPr lang="en-US" smtClean="0"/>
              <a:t>5</a:t>
            </a:fld>
            <a:endParaRPr lang="en-US"/>
          </a:p>
        </p:txBody>
      </p:sp>
    </p:spTree>
    <p:extLst>
      <p:ext uri="{BB962C8B-B14F-4D97-AF65-F5344CB8AC3E}">
        <p14:creationId xmlns:p14="http://schemas.microsoft.com/office/powerpoint/2010/main" val="25828468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a:spcBef>
                    <a:spcPct val="50000"/>
                  </a:spcBef>
                </a:pPr>
                <a:r>
                  <a:rPr lang="en-US" dirty="0"/>
                  <a:t>A </a:t>
                </a:r>
                <a:r>
                  <a:rPr lang="en-US" sz="1200" dirty="0"/>
                  <a:t>box and whisker plot, also called a box plot, displays the five-number summary of a set of QUANTITATIVE data. The five-number summary is the minimum, first quartile, median, third quartile, and maximum. We draw a box from the first quartile to the third quartile. A vertical line goes through the box at the median. The whiskers go from each quartile to the minimum or maximum.</a:t>
                </a:r>
              </a:p>
              <a:p>
                <a:pPr>
                  <a:spcBef>
                    <a:spcPct val="50000"/>
                  </a:spcBef>
                </a:pPr>
                <a:endParaRPr lang="en-US" sz="1200" dirty="0"/>
              </a:p>
              <a:p>
                <a:pPr>
                  <a:spcBef>
                    <a:spcPct val="50000"/>
                  </a:spcBef>
                </a:pPr>
                <a:r>
                  <a:rPr lang="en-US" sz="1200" dirty="0"/>
                  <a:t>In another variation observations outside the interval </a:t>
                </a:r>
                <a14:m>
                  <m:oMath xmlns:m="http://schemas.openxmlformats.org/officeDocument/2006/math">
                    <m:d>
                      <m:dPr>
                        <m:ctrlPr>
                          <a:rPr lang="en-US" sz="1200" b="0" i="1" smtClean="0">
                            <a:latin typeface="Cambria Math" panose="02040503050406030204" pitchFamily="18" charset="0"/>
                          </a:rPr>
                        </m:ctrlPr>
                      </m:dPr>
                      <m:e>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𝑄</m:t>
                            </m:r>
                          </m:e>
                          <m:sub>
                            <m:r>
                              <a:rPr lang="en-US" sz="1200" b="0" i="1" smtClean="0">
                                <a:latin typeface="Cambria Math" panose="02040503050406030204" pitchFamily="18" charset="0"/>
                              </a:rPr>
                              <m:t>1</m:t>
                            </m:r>
                          </m:sub>
                        </m:sSub>
                        <m:r>
                          <a:rPr lang="en-US" sz="1200" b="0" i="1" smtClean="0">
                            <a:latin typeface="Cambria Math" panose="02040503050406030204" pitchFamily="18" charset="0"/>
                          </a:rPr>
                          <m:t>−</m:t>
                        </m:r>
                        <m:d>
                          <m:dPr>
                            <m:ctrlPr>
                              <a:rPr lang="en-US" sz="1200" b="0" i="1" smtClean="0">
                                <a:latin typeface="Cambria Math" panose="02040503050406030204" pitchFamily="18" charset="0"/>
                              </a:rPr>
                            </m:ctrlPr>
                          </m:dPr>
                          <m:e>
                            <m:r>
                              <a:rPr lang="en-US" sz="1200" b="0" i="1" smtClean="0">
                                <a:latin typeface="Cambria Math" panose="02040503050406030204" pitchFamily="18" charset="0"/>
                              </a:rPr>
                              <m:t>1.5∗</m:t>
                            </m:r>
                            <m:r>
                              <a:rPr lang="en-US" sz="1200" b="0" i="1" smtClean="0">
                                <a:latin typeface="Cambria Math" panose="02040503050406030204" pitchFamily="18" charset="0"/>
                              </a:rPr>
                              <m:t>𝐼𝑄𝑅</m:t>
                            </m:r>
                          </m:e>
                        </m:d>
                        <m:r>
                          <a:rPr lang="en-US" sz="1200" b="0" i="1" smtClean="0">
                            <a:latin typeface="Cambria Math" panose="02040503050406030204" pitchFamily="18" charset="0"/>
                          </a:rPr>
                          <m:t>,</m:t>
                        </m:r>
                        <m:sSub>
                          <m:sSubPr>
                            <m:ctrlPr>
                              <a:rPr lang="en-US" sz="1200" i="1">
                                <a:latin typeface="Cambria Math" panose="02040503050406030204" pitchFamily="18" charset="0"/>
                              </a:rPr>
                            </m:ctrlPr>
                          </m:sSubPr>
                          <m:e>
                            <m:r>
                              <a:rPr lang="en-US" sz="1200" i="1">
                                <a:latin typeface="Cambria Math" panose="02040503050406030204" pitchFamily="18" charset="0"/>
                              </a:rPr>
                              <m:t>𝑄</m:t>
                            </m:r>
                          </m:e>
                          <m:sub>
                            <m:r>
                              <a:rPr lang="en-US" sz="1200" b="0" i="1" smtClean="0">
                                <a:latin typeface="Cambria Math" panose="02040503050406030204" pitchFamily="18" charset="0"/>
                              </a:rPr>
                              <m:t>3</m:t>
                            </m:r>
                          </m:sub>
                        </m:sSub>
                        <m:r>
                          <a:rPr lang="en-US" sz="1200" b="0" i="1" smtClean="0">
                            <a:latin typeface="Cambria Math" panose="02040503050406030204" pitchFamily="18" charset="0"/>
                          </a:rPr>
                          <m:t>+</m:t>
                        </m:r>
                        <m:d>
                          <m:dPr>
                            <m:ctrlPr>
                              <a:rPr lang="en-US" sz="1200" i="1">
                                <a:latin typeface="Cambria Math" panose="02040503050406030204" pitchFamily="18" charset="0"/>
                              </a:rPr>
                            </m:ctrlPr>
                          </m:dPr>
                          <m:e>
                            <m:r>
                              <a:rPr lang="en-US" sz="1200" i="1">
                                <a:latin typeface="Cambria Math" panose="02040503050406030204" pitchFamily="18" charset="0"/>
                              </a:rPr>
                              <m:t>1.5∗</m:t>
                            </m:r>
                            <m:r>
                              <a:rPr lang="en-US" sz="1200" i="1">
                                <a:latin typeface="Cambria Math" panose="02040503050406030204" pitchFamily="18" charset="0"/>
                              </a:rPr>
                              <m:t>𝐼𝑄𝑅</m:t>
                            </m:r>
                          </m:e>
                        </m:d>
                      </m:e>
                    </m:d>
                  </m:oMath>
                </a14:m>
                <a:r>
                  <a:rPr lang="en-US" sz="1200" dirty="0"/>
                  <a:t> are considered outliers and are shown by dots in the plot beyond the whiskers which extend up to the last observation within the interval. </a:t>
                </a:r>
              </a:p>
              <a:p>
                <a:pPr>
                  <a:spcBef>
                    <a:spcPct val="50000"/>
                  </a:spcBef>
                </a:pPr>
                <a:endParaRPr lang="en-US" sz="1200" dirty="0"/>
              </a:p>
              <a:p>
                <a:pPr>
                  <a:spcBef>
                    <a:spcPct val="50000"/>
                  </a:spcBef>
                </a:pPr>
                <a:r>
                  <a:rPr lang="en-US" sz="1200" dirty="0"/>
                  <a:t>This box plot here is for variable credit limit and is graphed side-by-side for the two gender groups. You see that the patterns are similar. There are a couple of outliers. The average is also shown in the plot by a cross which is close to the middle bar, representing the median. </a:t>
                </a:r>
                <a:endParaRPr lang="en-US" dirty="0"/>
              </a:p>
            </p:txBody>
          </p:sp>
        </mc:Choice>
        <mc:Fallback xmlns="">
          <p:sp>
            <p:nvSpPr>
              <p:cNvPr id="3" name="Notes Placeholder 2"/>
              <p:cNvSpPr>
                <a:spLocks noGrp="1"/>
              </p:cNvSpPr>
              <p:nvPr>
                <p:ph type="body" idx="1"/>
              </p:nvPr>
            </p:nvSpPr>
            <p:spPr/>
            <p:txBody>
              <a:bodyPr/>
              <a:lstStyle/>
              <a:p>
                <a:pPr>
                  <a:spcBef>
                    <a:spcPct val="50000"/>
                  </a:spcBef>
                </a:pPr>
                <a:r>
                  <a:rPr lang="en-US" sz="1200" dirty="0"/>
                  <a:t>Parameters control characteristics of probability distributions. Given a </a:t>
                </a:r>
                <a:r>
                  <a:rPr lang="en-US" sz="1200" u="sng" dirty="0"/>
                  <a:t>random sample </a:t>
                </a:r>
                <a:r>
                  <a:rPr lang="en-US" sz="1200" dirty="0"/>
                  <a:t>from a phenomenon that behaves probabilistically with PDF </a:t>
                </a:r>
                <a:r>
                  <a:rPr lang="en-US" sz="1200" b="0" i="0">
                    <a:latin typeface="Cambria Math" panose="02040503050406030204" pitchFamily="18" charset="0"/>
                  </a:rPr>
                  <a:t>𝑓(𝑥)</a:t>
                </a:r>
                <a:r>
                  <a:rPr lang="en-US" sz="1200" dirty="0"/>
                  <a:t>, the joint PDF </a:t>
                </a:r>
              </a:p>
              <a:p>
                <a:pPr>
                  <a:spcBef>
                    <a:spcPct val="50000"/>
                  </a:spcBef>
                </a:pPr>
                <a:r>
                  <a:rPr lang="en-US" sz="1200" i="0">
                    <a:latin typeface="Cambria Math" panose="02040503050406030204" pitchFamily="18" charset="0"/>
                  </a:rPr>
                  <a:t>𝑓_(𝑋_1,…,𝑋_𝑛 ) (𝑥_1,…,𝑥_𝑛 )=∏1_(𝑖=1)^𝑛▒〖𝑓_(𝑋_𝑖 ) (𝑥_𝑖 ) 〗</a:t>
                </a:r>
                <a:endParaRPr lang="en-US" sz="1200" dirty="0"/>
              </a:p>
              <a:p>
                <a:pPr>
                  <a:spcBef>
                    <a:spcPct val="50000"/>
                  </a:spcBef>
                </a:pPr>
                <a:r>
                  <a:rPr lang="en-US" sz="1200" dirty="0"/>
                  <a:t>reflects the behavior of the whole sample. When considered as a function of parameters, this joint PDF is called the likelihood function.</a:t>
                </a:r>
              </a:p>
              <a:p>
                <a:pPr>
                  <a:spcBef>
                    <a:spcPct val="50000"/>
                  </a:spcBef>
                </a:pPr>
                <a:endParaRPr lang="en-US" sz="1200" dirty="0"/>
              </a:p>
              <a:p>
                <a:pPr marL="0" marR="0" lvl="0" indent="0" algn="l" defTabSz="914400" rtl="0" eaLnBrk="1" fontAlgn="auto" latinLnBrk="0" hangingPunct="1">
                  <a:lnSpc>
                    <a:spcPct val="100000"/>
                  </a:lnSpc>
                  <a:spcBef>
                    <a:spcPct val="50000"/>
                  </a:spcBef>
                  <a:spcAft>
                    <a:spcPts val="0"/>
                  </a:spcAft>
                  <a:buClrTx/>
                  <a:buSzTx/>
                  <a:buFontTx/>
                  <a:buNone/>
                  <a:tabLst/>
                  <a:defRPr/>
                </a:pPr>
                <a:r>
                  <a:rPr lang="en-US" sz="1200" dirty="0"/>
                  <a:t>Maximum likelihood estimation (MLE) is a method of estimating the parameters of a statistical model, given observations, by maximizing the likelihood function. </a:t>
                </a:r>
                <a:r>
                  <a:rPr lang="en-US" sz="1200"/>
                  <a:t>This maximization is usually done by setting the first derivatives of the likelihood to zero. </a:t>
                </a:r>
                <a:endParaRPr lang="en-US" sz="1200" dirty="0"/>
              </a:p>
              <a:p>
                <a:endParaRPr lang="en-US" dirty="0"/>
              </a:p>
            </p:txBody>
          </p:sp>
        </mc:Fallback>
      </mc:AlternateContent>
      <p:sp>
        <p:nvSpPr>
          <p:cNvPr id="4" name="Slide Number Placeholder 3"/>
          <p:cNvSpPr>
            <a:spLocks noGrp="1"/>
          </p:cNvSpPr>
          <p:nvPr>
            <p:ph type="sldNum" sz="quarter" idx="10"/>
          </p:nvPr>
        </p:nvSpPr>
        <p:spPr/>
        <p:txBody>
          <a:bodyPr/>
          <a:lstStyle/>
          <a:p>
            <a:fld id="{AB49C82B-4FE9-4026-A671-F42D8142A0B4}" type="slidenum">
              <a:rPr lang="en-US" smtClean="0"/>
              <a:t>6</a:t>
            </a:fld>
            <a:endParaRPr lang="en-US"/>
          </a:p>
        </p:txBody>
      </p:sp>
    </p:spTree>
    <p:extLst>
      <p:ext uri="{BB962C8B-B14F-4D97-AF65-F5344CB8AC3E}">
        <p14:creationId xmlns:p14="http://schemas.microsoft.com/office/powerpoint/2010/main" val="13324964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a typeface="Times New Roman" panose="02020603050405020304" pitchFamily="18" charset="0"/>
                  </a:rPr>
                  <a:t>To investigate whether there is relationship between some variables, we plot bivariate charts and tables. The type of illustrative chart depends on the type of both response and predictor variable. </a:t>
                </a:r>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Answer: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 p: chance of showing head in THE coin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2. </a:t>
                </a:r>
                <a:r>
                  <a:rPr lang="en-US" sz="1200" dirty="0">
                    <a:solidFill>
                      <a:srgbClr val="FF0000"/>
                    </a:solidFill>
                    <a:ea typeface="Times New Roman" panose="02020603050405020304" pitchFamily="18" charset="0"/>
                  </a:rPr>
                  <a:t>H₀</a:t>
                </a:r>
                <a:r>
                  <a:rPr lang="en-US" sz="1200" dirty="0">
                    <a:solidFill>
                      <a:schemeClr val="tx1"/>
                    </a:solidFill>
                    <a:ea typeface="Times New Roman" panose="02020603050405020304" pitchFamily="18" charset="0"/>
                  </a:rPr>
                  <a:t>: p=0.5 Vs </a:t>
                </a:r>
                <a:r>
                  <a:rPr lang="en-US" sz="1200" dirty="0">
                    <a:solidFill>
                      <a:srgbClr val="FF0000"/>
                    </a:solidFill>
                    <a:ea typeface="Times New Roman" panose="02020603050405020304" pitchFamily="18" charset="0"/>
                  </a:rPr>
                  <a:t>H</a:t>
                </a:r>
                <a:r>
                  <a:rPr lang="en-US" sz="1200" dirty="0">
                    <a:solidFill>
                      <a:srgbClr val="008FFA"/>
                    </a:solidFill>
                    <a:ea typeface="Times New Roman" panose="02020603050405020304" pitchFamily="18" charset="0"/>
                  </a:rPr>
                  <a:t>₁</a:t>
                </a:r>
                <a:r>
                  <a:rPr lang="en-US" sz="1200" dirty="0">
                    <a:solidFill>
                      <a:schemeClr val="tx1"/>
                    </a:solidFill>
                    <a:ea typeface="Times New Roman" panose="02020603050405020304" pitchFamily="18" charset="0"/>
                  </a:rPr>
                  <a:t>: p&gt;0.5 (lets say p=0.6)</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3. </a:t>
                </a:r>
                <a:r>
                  <a:rPr lang="en-US" sz="1200" dirty="0">
                    <a:latin typeface="Times New Roman" panose="02020603050405020304" pitchFamily="18" charset="0"/>
                    <a:ea typeface="Times New Roman" panose="02020603050405020304" pitchFamily="18" charset="0"/>
                  </a:rPr>
                  <a:t>X: the number of heads in 5 times flipping the coin </a:t>
                </a:r>
                <a:r>
                  <a:rPr lang="en-US" sz="1200" b="0" i="0">
                    <a:latin typeface="Cambria Math" panose="02040503050406030204" pitchFamily="18" charset="0"/>
                  </a:rPr>
                  <a:t>~ </a:t>
                </a:r>
                <a:r>
                  <a:rPr lang="en-US" sz="1200" b="0" i="0">
                    <a:latin typeface="Cambria Math" panose="02040503050406030204" pitchFamily="18" charset="0"/>
                    <a:ea typeface="Cambria Math" panose="02040503050406030204" pitchFamily="18" charset="0"/>
                  </a:rPr>
                  <a:t>𝐵𝑖𝑛(𝑛=5, 𝑝)</a:t>
                </a: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4. When X &gt;= c where c is a threshold we need to decide on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Lets try different values of c and see their errors </a:t>
                </a:r>
                <a:endParaRPr lang="en-US" sz="1200" dirty="0">
                  <a:ea typeface="Times New Roman" panose="02020603050405020304" pitchFamily="18" charset="0"/>
                </a:endParaRPr>
              </a:p>
            </p:txBody>
          </p:sp>
        </mc:Fallback>
      </mc:AlternateContent>
      <p:sp>
        <p:nvSpPr>
          <p:cNvPr id="4" name="Slide Number Placeholder 3"/>
          <p:cNvSpPr>
            <a:spLocks noGrp="1"/>
          </p:cNvSpPr>
          <p:nvPr>
            <p:ph type="sldNum" sz="quarter" idx="5"/>
          </p:nvPr>
        </p:nvSpPr>
        <p:spPr/>
        <p:txBody>
          <a:bodyPr/>
          <a:lstStyle/>
          <a:p>
            <a:fld id="{49530498-90FC-4FB0-97D5-41BD4BE4C279}" type="slidenum">
              <a:rPr lang="en-US" smtClean="0"/>
              <a:t>7</a:t>
            </a:fld>
            <a:endParaRPr lang="en-US"/>
          </a:p>
        </p:txBody>
      </p:sp>
    </p:spTree>
    <p:extLst>
      <p:ext uri="{BB962C8B-B14F-4D97-AF65-F5344CB8AC3E}">
        <p14:creationId xmlns:p14="http://schemas.microsoft.com/office/powerpoint/2010/main" val="11287622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a:spcBef>
                    <a:spcPct val="50000"/>
                  </a:spcBef>
                </a:pPr>
                <a:r>
                  <a:rPr lang="en-US" sz="1200" dirty="0"/>
                  <a:t>Scatterplot is descriptive graph using Cartesian coordinates to display values of typically two variables for a set of data. Each point in the plot represents information for one individual. </a:t>
                </a:r>
              </a:p>
              <a:p>
                <a:pPr>
                  <a:spcBef>
                    <a:spcPct val="50000"/>
                  </a:spcBef>
                </a:pPr>
                <a:endParaRPr lang="en-US" sz="1200" dirty="0"/>
              </a:p>
              <a:p>
                <a:r>
                  <a:rPr lang="en-US" sz="1200" dirty="0"/>
                  <a:t>After graphing a scatterplot, we study the existence of any pattern in the plotted points, if there is a pattern, we note its direction and strength, and we report whether there are any outliers. </a:t>
                </a:r>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Answer: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 p: chance of showing head in THE coin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2. </a:t>
                </a:r>
                <a:r>
                  <a:rPr lang="en-US" sz="1200" dirty="0">
                    <a:solidFill>
                      <a:srgbClr val="FF0000"/>
                    </a:solidFill>
                    <a:ea typeface="Times New Roman" panose="02020603050405020304" pitchFamily="18" charset="0"/>
                  </a:rPr>
                  <a:t>H₀</a:t>
                </a:r>
                <a:r>
                  <a:rPr lang="en-US" sz="1200" dirty="0">
                    <a:solidFill>
                      <a:schemeClr val="tx1"/>
                    </a:solidFill>
                    <a:ea typeface="Times New Roman" panose="02020603050405020304" pitchFamily="18" charset="0"/>
                  </a:rPr>
                  <a:t>: p=0.5 Vs </a:t>
                </a:r>
                <a:r>
                  <a:rPr lang="en-US" sz="1200" dirty="0">
                    <a:solidFill>
                      <a:srgbClr val="FF0000"/>
                    </a:solidFill>
                    <a:ea typeface="Times New Roman" panose="02020603050405020304" pitchFamily="18" charset="0"/>
                  </a:rPr>
                  <a:t>H</a:t>
                </a:r>
                <a:r>
                  <a:rPr lang="en-US" sz="1200" dirty="0">
                    <a:solidFill>
                      <a:srgbClr val="008FFA"/>
                    </a:solidFill>
                    <a:ea typeface="Times New Roman" panose="02020603050405020304" pitchFamily="18" charset="0"/>
                  </a:rPr>
                  <a:t>₁</a:t>
                </a:r>
                <a:r>
                  <a:rPr lang="en-US" sz="1200" dirty="0">
                    <a:solidFill>
                      <a:schemeClr val="tx1"/>
                    </a:solidFill>
                    <a:ea typeface="Times New Roman" panose="02020603050405020304" pitchFamily="18" charset="0"/>
                  </a:rPr>
                  <a:t>: p&gt;0.5 (lets say p=0.6)</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3. </a:t>
                </a:r>
                <a:r>
                  <a:rPr lang="en-US" sz="1200" dirty="0">
                    <a:latin typeface="Times New Roman" panose="02020603050405020304" pitchFamily="18" charset="0"/>
                    <a:ea typeface="Times New Roman" panose="02020603050405020304" pitchFamily="18" charset="0"/>
                  </a:rPr>
                  <a:t>X: the number of heads in 5 times flipping the coin </a:t>
                </a:r>
                <a:r>
                  <a:rPr lang="en-US" sz="1200" b="0" i="0">
                    <a:latin typeface="Cambria Math" panose="02040503050406030204" pitchFamily="18" charset="0"/>
                  </a:rPr>
                  <a:t>~ </a:t>
                </a:r>
                <a:r>
                  <a:rPr lang="en-US" sz="1200" b="0" i="0">
                    <a:latin typeface="Cambria Math" panose="02040503050406030204" pitchFamily="18" charset="0"/>
                    <a:ea typeface="Cambria Math" panose="02040503050406030204" pitchFamily="18" charset="0"/>
                  </a:rPr>
                  <a:t>𝐵𝑖𝑛(𝑛=5, 𝑝)</a:t>
                </a: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4. When X &gt;= c where c is a threshold we need to decide on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Lets try different values of c and see their errors </a:t>
                </a:r>
                <a:endParaRPr lang="en-US" sz="1200" dirty="0">
                  <a:ea typeface="Times New Roman" panose="02020603050405020304" pitchFamily="18" charset="0"/>
                </a:endParaRPr>
              </a:p>
            </p:txBody>
          </p:sp>
        </mc:Fallback>
      </mc:AlternateContent>
      <p:sp>
        <p:nvSpPr>
          <p:cNvPr id="4" name="Slide Number Placeholder 3"/>
          <p:cNvSpPr>
            <a:spLocks noGrp="1"/>
          </p:cNvSpPr>
          <p:nvPr>
            <p:ph type="sldNum" sz="quarter" idx="5"/>
          </p:nvPr>
        </p:nvSpPr>
        <p:spPr/>
        <p:txBody>
          <a:bodyPr/>
          <a:lstStyle/>
          <a:p>
            <a:fld id="{49530498-90FC-4FB0-97D5-41BD4BE4C279}" type="slidenum">
              <a:rPr lang="en-US" smtClean="0"/>
              <a:t>8</a:t>
            </a:fld>
            <a:endParaRPr lang="en-US"/>
          </a:p>
        </p:txBody>
      </p:sp>
    </p:spTree>
    <p:extLst>
      <p:ext uri="{BB962C8B-B14F-4D97-AF65-F5344CB8AC3E}">
        <p14:creationId xmlns:p14="http://schemas.microsoft.com/office/powerpoint/2010/main" val="35890792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a typeface="Times New Roman" panose="02020603050405020304" pitchFamily="18" charset="0"/>
                  </a:rPr>
                  <a:t>Just like a typical frequency table, count the number of observations within each of the four possible categories generated by variables Gender and Treatment. Then present the counts in a matrix form for each possible combination of the variables. </a:t>
                </a:r>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Answer: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 p: chance of showing head in THE coin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2. </a:t>
                </a:r>
                <a:r>
                  <a:rPr lang="en-US" sz="1200" dirty="0">
                    <a:solidFill>
                      <a:srgbClr val="FF0000"/>
                    </a:solidFill>
                    <a:ea typeface="Times New Roman" panose="02020603050405020304" pitchFamily="18" charset="0"/>
                  </a:rPr>
                  <a:t>H₀</a:t>
                </a:r>
                <a:r>
                  <a:rPr lang="en-US" sz="1200" dirty="0">
                    <a:solidFill>
                      <a:schemeClr val="tx1"/>
                    </a:solidFill>
                    <a:ea typeface="Times New Roman" panose="02020603050405020304" pitchFamily="18" charset="0"/>
                  </a:rPr>
                  <a:t>: p=0.5 Vs </a:t>
                </a:r>
                <a:r>
                  <a:rPr lang="en-US" sz="1200" dirty="0">
                    <a:solidFill>
                      <a:srgbClr val="FF0000"/>
                    </a:solidFill>
                    <a:ea typeface="Times New Roman" panose="02020603050405020304" pitchFamily="18" charset="0"/>
                  </a:rPr>
                  <a:t>H</a:t>
                </a:r>
                <a:r>
                  <a:rPr lang="en-US" sz="1200" dirty="0">
                    <a:solidFill>
                      <a:srgbClr val="008FFA"/>
                    </a:solidFill>
                    <a:ea typeface="Times New Roman" panose="02020603050405020304" pitchFamily="18" charset="0"/>
                  </a:rPr>
                  <a:t>₁</a:t>
                </a:r>
                <a:r>
                  <a:rPr lang="en-US" sz="1200" dirty="0">
                    <a:solidFill>
                      <a:schemeClr val="tx1"/>
                    </a:solidFill>
                    <a:ea typeface="Times New Roman" panose="02020603050405020304" pitchFamily="18" charset="0"/>
                  </a:rPr>
                  <a:t>: p&gt;0.5 (lets say p=0.6)</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3. </a:t>
                </a:r>
                <a:r>
                  <a:rPr lang="en-US" sz="1200" dirty="0">
                    <a:latin typeface="Times New Roman" panose="02020603050405020304" pitchFamily="18" charset="0"/>
                    <a:ea typeface="Times New Roman" panose="02020603050405020304" pitchFamily="18" charset="0"/>
                  </a:rPr>
                  <a:t>X: the number of heads in 5 times flipping the coin </a:t>
                </a:r>
                <a:r>
                  <a:rPr lang="en-US" sz="1200" b="0" i="0">
                    <a:latin typeface="Cambria Math" panose="02040503050406030204" pitchFamily="18" charset="0"/>
                  </a:rPr>
                  <a:t>~ </a:t>
                </a:r>
                <a:r>
                  <a:rPr lang="en-US" sz="1200" b="0" i="0">
                    <a:latin typeface="Cambria Math" panose="02040503050406030204" pitchFamily="18" charset="0"/>
                    <a:ea typeface="Cambria Math" panose="02040503050406030204" pitchFamily="18" charset="0"/>
                  </a:rPr>
                  <a:t>𝐵𝑖𝑛(𝑛=5, 𝑝)</a:t>
                </a: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4. When X &gt;= c where c is a threshold we need to decide on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Lets try different values of c and see their errors </a:t>
                </a:r>
                <a:endParaRPr lang="en-US" sz="1200" dirty="0">
                  <a:ea typeface="Times New Roman" panose="02020603050405020304" pitchFamily="18" charset="0"/>
                </a:endParaRPr>
              </a:p>
            </p:txBody>
          </p:sp>
        </mc:Fallback>
      </mc:AlternateContent>
      <p:sp>
        <p:nvSpPr>
          <p:cNvPr id="4" name="Slide Number Placeholder 3"/>
          <p:cNvSpPr>
            <a:spLocks noGrp="1"/>
          </p:cNvSpPr>
          <p:nvPr>
            <p:ph type="sldNum" sz="quarter" idx="5"/>
          </p:nvPr>
        </p:nvSpPr>
        <p:spPr/>
        <p:txBody>
          <a:bodyPr/>
          <a:lstStyle/>
          <a:p>
            <a:fld id="{49530498-90FC-4FB0-97D5-41BD4BE4C279}" type="slidenum">
              <a:rPr lang="en-US" smtClean="0"/>
              <a:t>9</a:t>
            </a:fld>
            <a:endParaRPr lang="en-US"/>
          </a:p>
        </p:txBody>
      </p:sp>
    </p:spTree>
    <p:extLst>
      <p:ext uri="{BB962C8B-B14F-4D97-AF65-F5344CB8AC3E}">
        <p14:creationId xmlns:p14="http://schemas.microsoft.com/office/powerpoint/2010/main" val="24035275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428BB4-CF4A-4B9D-BD9A-5BA8A20C3F8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5B7DC51-661B-4631-B987-4B3A1C39BD9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9A4455C-780A-4781-8035-62E0C8D6F63E}"/>
              </a:ext>
            </a:extLst>
          </p:cNvPr>
          <p:cNvSpPr>
            <a:spLocks noGrp="1"/>
          </p:cNvSpPr>
          <p:nvPr>
            <p:ph type="dt" sz="half" idx="10"/>
          </p:nvPr>
        </p:nvSpPr>
        <p:spPr/>
        <p:txBody>
          <a:bodyPr/>
          <a:lstStyle/>
          <a:p>
            <a:fld id="{55F38BE6-D832-4D51-A3E4-B0526C485FF8}" type="datetimeFigureOut">
              <a:rPr lang="en-US" smtClean="0"/>
              <a:t>7/4/2020</a:t>
            </a:fld>
            <a:endParaRPr lang="en-US"/>
          </a:p>
        </p:txBody>
      </p:sp>
      <p:sp>
        <p:nvSpPr>
          <p:cNvPr id="5" name="Footer Placeholder 4">
            <a:extLst>
              <a:ext uri="{FF2B5EF4-FFF2-40B4-BE49-F238E27FC236}">
                <a16:creationId xmlns:a16="http://schemas.microsoft.com/office/drawing/2014/main" id="{712D642E-E05F-48E0-8AD6-8D2BF640699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93A3533-0D75-4CAB-AC49-2A77E3715E36}"/>
              </a:ext>
            </a:extLst>
          </p:cNvPr>
          <p:cNvSpPr>
            <a:spLocks noGrp="1"/>
          </p:cNvSpPr>
          <p:nvPr>
            <p:ph type="sldNum" sz="quarter" idx="12"/>
          </p:nvPr>
        </p:nvSpPr>
        <p:spPr/>
        <p:txBody>
          <a:bodyPr/>
          <a:lstStyle/>
          <a:p>
            <a:fld id="{814C3744-5DFA-4343-B76D-BF0DF4723886}" type="slidenum">
              <a:rPr lang="en-US" smtClean="0"/>
              <a:t>‹#›</a:t>
            </a:fld>
            <a:endParaRPr lang="en-US"/>
          </a:p>
        </p:txBody>
      </p:sp>
    </p:spTree>
    <p:extLst>
      <p:ext uri="{BB962C8B-B14F-4D97-AF65-F5344CB8AC3E}">
        <p14:creationId xmlns:p14="http://schemas.microsoft.com/office/powerpoint/2010/main" val="12098736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B42116-FC5D-45B9-B07A-2DA142BD49C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5EED35D-85B2-446C-B36C-4B879829C86B}"/>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E9EBFEC-42BC-4871-943A-1D0F266163F7}"/>
              </a:ext>
            </a:extLst>
          </p:cNvPr>
          <p:cNvSpPr>
            <a:spLocks noGrp="1"/>
          </p:cNvSpPr>
          <p:nvPr>
            <p:ph type="dt" sz="half" idx="10"/>
          </p:nvPr>
        </p:nvSpPr>
        <p:spPr/>
        <p:txBody>
          <a:bodyPr/>
          <a:lstStyle/>
          <a:p>
            <a:fld id="{55F38BE6-D832-4D51-A3E4-B0526C485FF8}" type="datetimeFigureOut">
              <a:rPr lang="en-US" smtClean="0"/>
              <a:t>7/4/2020</a:t>
            </a:fld>
            <a:endParaRPr lang="en-US"/>
          </a:p>
        </p:txBody>
      </p:sp>
      <p:sp>
        <p:nvSpPr>
          <p:cNvPr id="5" name="Footer Placeholder 4">
            <a:extLst>
              <a:ext uri="{FF2B5EF4-FFF2-40B4-BE49-F238E27FC236}">
                <a16:creationId xmlns:a16="http://schemas.microsoft.com/office/drawing/2014/main" id="{CCAB2796-F602-413D-9D2B-23600145D2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355603C-3397-48C6-A242-4AF265B60489}"/>
              </a:ext>
            </a:extLst>
          </p:cNvPr>
          <p:cNvSpPr>
            <a:spLocks noGrp="1"/>
          </p:cNvSpPr>
          <p:nvPr>
            <p:ph type="sldNum" sz="quarter" idx="12"/>
          </p:nvPr>
        </p:nvSpPr>
        <p:spPr/>
        <p:txBody>
          <a:bodyPr/>
          <a:lstStyle/>
          <a:p>
            <a:fld id="{814C3744-5DFA-4343-B76D-BF0DF4723886}" type="slidenum">
              <a:rPr lang="en-US" smtClean="0"/>
              <a:t>‹#›</a:t>
            </a:fld>
            <a:endParaRPr lang="en-US"/>
          </a:p>
        </p:txBody>
      </p:sp>
    </p:spTree>
    <p:extLst>
      <p:ext uri="{BB962C8B-B14F-4D97-AF65-F5344CB8AC3E}">
        <p14:creationId xmlns:p14="http://schemas.microsoft.com/office/powerpoint/2010/main" val="6887023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C3E5915-5F1E-42BA-82E5-F37D62A5A33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1781BC0-6220-47AF-A5F8-EDB2B166AC5A}"/>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AC8B616-8948-4157-A022-344281945B15}"/>
              </a:ext>
            </a:extLst>
          </p:cNvPr>
          <p:cNvSpPr>
            <a:spLocks noGrp="1"/>
          </p:cNvSpPr>
          <p:nvPr>
            <p:ph type="dt" sz="half" idx="10"/>
          </p:nvPr>
        </p:nvSpPr>
        <p:spPr/>
        <p:txBody>
          <a:bodyPr/>
          <a:lstStyle/>
          <a:p>
            <a:fld id="{55F38BE6-D832-4D51-A3E4-B0526C485FF8}" type="datetimeFigureOut">
              <a:rPr lang="en-US" smtClean="0"/>
              <a:t>7/4/2020</a:t>
            </a:fld>
            <a:endParaRPr lang="en-US"/>
          </a:p>
        </p:txBody>
      </p:sp>
      <p:sp>
        <p:nvSpPr>
          <p:cNvPr id="5" name="Footer Placeholder 4">
            <a:extLst>
              <a:ext uri="{FF2B5EF4-FFF2-40B4-BE49-F238E27FC236}">
                <a16:creationId xmlns:a16="http://schemas.microsoft.com/office/drawing/2014/main" id="{264AF053-159C-4EAD-8289-3CAA9E4531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3A6CE87-B565-457F-A82B-F2CF95B38BB2}"/>
              </a:ext>
            </a:extLst>
          </p:cNvPr>
          <p:cNvSpPr>
            <a:spLocks noGrp="1"/>
          </p:cNvSpPr>
          <p:nvPr>
            <p:ph type="sldNum" sz="quarter" idx="12"/>
          </p:nvPr>
        </p:nvSpPr>
        <p:spPr/>
        <p:txBody>
          <a:bodyPr/>
          <a:lstStyle/>
          <a:p>
            <a:fld id="{814C3744-5DFA-4343-B76D-BF0DF4723886}" type="slidenum">
              <a:rPr lang="en-US" smtClean="0"/>
              <a:t>‹#›</a:t>
            </a:fld>
            <a:endParaRPr lang="en-US"/>
          </a:p>
        </p:txBody>
      </p:sp>
    </p:spTree>
    <p:extLst>
      <p:ext uri="{BB962C8B-B14F-4D97-AF65-F5344CB8AC3E}">
        <p14:creationId xmlns:p14="http://schemas.microsoft.com/office/powerpoint/2010/main" val="34440402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328048-13B5-4FA3-A24B-FCDD8C7D59A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BE4D904-F129-4E90-9D4F-F87F0A8F2B96}"/>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5FC185B-8B32-4412-98D0-220194D81845}"/>
              </a:ext>
            </a:extLst>
          </p:cNvPr>
          <p:cNvSpPr>
            <a:spLocks noGrp="1"/>
          </p:cNvSpPr>
          <p:nvPr>
            <p:ph type="dt" sz="half" idx="10"/>
          </p:nvPr>
        </p:nvSpPr>
        <p:spPr/>
        <p:txBody>
          <a:bodyPr/>
          <a:lstStyle/>
          <a:p>
            <a:fld id="{55F38BE6-D832-4D51-A3E4-B0526C485FF8}" type="datetimeFigureOut">
              <a:rPr lang="en-US" smtClean="0"/>
              <a:t>7/4/2020</a:t>
            </a:fld>
            <a:endParaRPr lang="en-US"/>
          </a:p>
        </p:txBody>
      </p:sp>
      <p:sp>
        <p:nvSpPr>
          <p:cNvPr id="5" name="Footer Placeholder 4">
            <a:extLst>
              <a:ext uri="{FF2B5EF4-FFF2-40B4-BE49-F238E27FC236}">
                <a16:creationId xmlns:a16="http://schemas.microsoft.com/office/drawing/2014/main" id="{18ED51BF-ABB1-4143-B124-C78C65B90D3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3B4277-6033-436A-91B0-F8EC3334A9A0}"/>
              </a:ext>
            </a:extLst>
          </p:cNvPr>
          <p:cNvSpPr>
            <a:spLocks noGrp="1"/>
          </p:cNvSpPr>
          <p:nvPr>
            <p:ph type="sldNum" sz="quarter" idx="12"/>
          </p:nvPr>
        </p:nvSpPr>
        <p:spPr/>
        <p:txBody>
          <a:bodyPr/>
          <a:lstStyle/>
          <a:p>
            <a:fld id="{814C3744-5DFA-4343-B76D-BF0DF4723886}" type="slidenum">
              <a:rPr lang="en-US" smtClean="0"/>
              <a:t>‹#›</a:t>
            </a:fld>
            <a:endParaRPr lang="en-US"/>
          </a:p>
        </p:txBody>
      </p:sp>
    </p:spTree>
    <p:extLst>
      <p:ext uri="{BB962C8B-B14F-4D97-AF65-F5344CB8AC3E}">
        <p14:creationId xmlns:p14="http://schemas.microsoft.com/office/powerpoint/2010/main" val="25230563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866CA8-9C81-49E5-A8D1-57C5B625A75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E394D84-561E-46B4-B03F-DF347C01F0E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500D3BD0-756B-4CF0-90A9-ACEB963BEE18}"/>
              </a:ext>
            </a:extLst>
          </p:cNvPr>
          <p:cNvSpPr>
            <a:spLocks noGrp="1"/>
          </p:cNvSpPr>
          <p:nvPr>
            <p:ph type="dt" sz="half" idx="10"/>
          </p:nvPr>
        </p:nvSpPr>
        <p:spPr/>
        <p:txBody>
          <a:bodyPr/>
          <a:lstStyle/>
          <a:p>
            <a:fld id="{55F38BE6-D832-4D51-A3E4-B0526C485FF8}" type="datetimeFigureOut">
              <a:rPr lang="en-US" smtClean="0"/>
              <a:t>7/4/2020</a:t>
            </a:fld>
            <a:endParaRPr lang="en-US"/>
          </a:p>
        </p:txBody>
      </p:sp>
      <p:sp>
        <p:nvSpPr>
          <p:cNvPr id="5" name="Footer Placeholder 4">
            <a:extLst>
              <a:ext uri="{FF2B5EF4-FFF2-40B4-BE49-F238E27FC236}">
                <a16:creationId xmlns:a16="http://schemas.microsoft.com/office/drawing/2014/main" id="{8C7509E5-F1AD-4C5D-A45C-54BBD6E3EC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7891A1-F38D-47AE-BE96-989F49312C8B}"/>
              </a:ext>
            </a:extLst>
          </p:cNvPr>
          <p:cNvSpPr>
            <a:spLocks noGrp="1"/>
          </p:cNvSpPr>
          <p:nvPr>
            <p:ph type="sldNum" sz="quarter" idx="12"/>
          </p:nvPr>
        </p:nvSpPr>
        <p:spPr/>
        <p:txBody>
          <a:bodyPr/>
          <a:lstStyle/>
          <a:p>
            <a:fld id="{814C3744-5DFA-4343-B76D-BF0DF4723886}" type="slidenum">
              <a:rPr lang="en-US" smtClean="0"/>
              <a:t>‹#›</a:t>
            </a:fld>
            <a:endParaRPr lang="en-US"/>
          </a:p>
        </p:txBody>
      </p:sp>
    </p:spTree>
    <p:extLst>
      <p:ext uri="{BB962C8B-B14F-4D97-AF65-F5344CB8AC3E}">
        <p14:creationId xmlns:p14="http://schemas.microsoft.com/office/powerpoint/2010/main" val="9249868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28503C-48CF-4183-8C19-BA895488B0A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9CCD219-486E-498D-B815-29C8159D45EE}"/>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C4A879E-C964-4F1C-BE05-BE53B546E709}"/>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6A0395C-9F3E-4644-9BC3-7ACF7DE0C0B4}"/>
              </a:ext>
            </a:extLst>
          </p:cNvPr>
          <p:cNvSpPr>
            <a:spLocks noGrp="1"/>
          </p:cNvSpPr>
          <p:nvPr>
            <p:ph type="dt" sz="half" idx="10"/>
          </p:nvPr>
        </p:nvSpPr>
        <p:spPr/>
        <p:txBody>
          <a:bodyPr/>
          <a:lstStyle/>
          <a:p>
            <a:fld id="{55F38BE6-D832-4D51-A3E4-B0526C485FF8}" type="datetimeFigureOut">
              <a:rPr lang="en-US" smtClean="0"/>
              <a:t>7/4/2020</a:t>
            </a:fld>
            <a:endParaRPr lang="en-US"/>
          </a:p>
        </p:txBody>
      </p:sp>
      <p:sp>
        <p:nvSpPr>
          <p:cNvPr id="6" name="Footer Placeholder 5">
            <a:extLst>
              <a:ext uri="{FF2B5EF4-FFF2-40B4-BE49-F238E27FC236}">
                <a16:creationId xmlns:a16="http://schemas.microsoft.com/office/drawing/2014/main" id="{C4156308-98B4-497B-A6FD-C698AC4FCCE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B8C3103-F3F7-4880-A79B-210323D4C060}"/>
              </a:ext>
            </a:extLst>
          </p:cNvPr>
          <p:cNvSpPr>
            <a:spLocks noGrp="1"/>
          </p:cNvSpPr>
          <p:nvPr>
            <p:ph type="sldNum" sz="quarter" idx="12"/>
          </p:nvPr>
        </p:nvSpPr>
        <p:spPr/>
        <p:txBody>
          <a:bodyPr/>
          <a:lstStyle/>
          <a:p>
            <a:fld id="{814C3744-5DFA-4343-B76D-BF0DF4723886}" type="slidenum">
              <a:rPr lang="en-US" smtClean="0"/>
              <a:t>‹#›</a:t>
            </a:fld>
            <a:endParaRPr lang="en-US"/>
          </a:p>
        </p:txBody>
      </p:sp>
    </p:spTree>
    <p:extLst>
      <p:ext uri="{BB962C8B-B14F-4D97-AF65-F5344CB8AC3E}">
        <p14:creationId xmlns:p14="http://schemas.microsoft.com/office/powerpoint/2010/main" val="1902150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EB00AA-F9B0-4314-9570-5D82D3E92CC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98F9C75-C4C9-404D-9DE7-A938025BC75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6830F18A-EA9B-49D9-BE64-0537D6493EED}"/>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01C1769-2E7A-4DC7-96AD-439C28BC374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C90A032E-F20C-4CD3-979D-8133D88D17A8}"/>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7B5ED54-6248-4693-B3A1-36044D9297B3}"/>
              </a:ext>
            </a:extLst>
          </p:cNvPr>
          <p:cNvSpPr>
            <a:spLocks noGrp="1"/>
          </p:cNvSpPr>
          <p:nvPr>
            <p:ph type="dt" sz="half" idx="10"/>
          </p:nvPr>
        </p:nvSpPr>
        <p:spPr/>
        <p:txBody>
          <a:bodyPr/>
          <a:lstStyle/>
          <a:p>
            <a:fld id="{55F38BE6-D832-4D51-A3E4-B0526C485FF8}" type="datetimeFigureOut">
              <a:rPr lang="en-US" smtClean="0"/>
              <a:t>7/4/2020</a:t>
            </a:fld>
            <a:endParaRPr lang="en-US"/>
          </a:p>
        </p:txBody>
      </p:sp>
      <p:sp>
        <p:nvSpPr>
          <p:cNvPr id="8" name="Footer Placeholder 7">
            <a:extLst>
              <a:ext uri="{FF2B5EF4-FFF2-40B4-BE49-F238E27FC236}">
                <a16:creationId xmlns:a16="http://schemas.microsoft.com/office/drawing/2014/main" id="{7806EE32-60B7-41CC-98EC-9FB130F08E3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D6D53CC-1919-4317-8979-27AD9AEF5A93}"/>
              </a:ext>
            </a:extLst>
          </p:cNvPr>
          <p:cNvSpPr>
            <a:spLocks noGrp="1"/>
          </p:cNvSpPr>
          <p:nvPr>
            <p:ph type="sldNum" sz="quarter" idx="12"/>
          </p:nvPr>
        </p:nvSpPr>
        <p:spPr/>
        <p:txBody>
          <a:bodyPr/>
          <a:lstStyle/>
          <a:p>
            <a:fld id="{814C3744-5DFA-4343-B76D-BF0DF4723886}" type="slidenum">
              <a:rPr lang="en-US" smtClean="0"/>
              <a:t>‹#›</a:t>
            </a:fld>
            <a:endParaRPr lang="en-US"/>
          </a:p>
        </p:txBody>
      </p:sp>
    </p:spTree>
    <p:extLst>
      <p:ext uri="{BB962C8B-B14F-4D97-AF65-F5344CB8AC3E}">
        <p14:creationId xmlns:p14="http://schemas.microsoft.com/office/powerpoint/2010/main" val="726416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1301A5-0EA7-4A2E-A198-A0567F8AFAD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932A4A5-7D04-442C-8407-0986ACA6A345}"/>
              </a:ext>
            </a:extLst>
          </p:cNvPr>
          <p:cNvSpPr>
            <a:spLocks noGrp="1"/>
          </p:cNvSpPr>
          <p:nvPr>
            <p:ph type="dt" sz="half" idx="10"/>
          </p:nvPr>
        </p:nvSpPr>
        <p:spPr/>
        <p:txBody>
          <a:bodyPr/>
          <a:lstStyle/>
          <a:p>
            <a:fld id="{55F38BE6-D832-4D51-A3E4-B0526C485FF8}" type="datetimeFigureOut">
              <a:rPr lang="en-US" smtClean="0"/>
              <a:t>7/4/2020</a:t>
            </a:fld>
            <a:endParaRPr lang="en-US"/>
          </a:p>
        </p:txBody>
      </p:sp>
      <p:sp>
        <p:nvSpPr>
          <p:cNvPr id="4" name="Footer Placeholder 3">
            <a:extLst>
              <a:ext uri="{FF2B5EF4-FFF2-40B4-BE49-F238E27FC236}">
                <a16:creationId xmlns:a16="http://schemas.microsoft.com/office/drawing/2014/main" id="{352BC2A8-C69F-497C-B877-01F0A821500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51182B3-3DAB-46F7-ACA1-85EF9B43F8DF}"/>
              </a:ext>
            </a:extLst>
          </p:cNvPr>
          <p:cNvSpPr>
            <a:spLocks noGrp="1"/>
          </p:cNvSpPr>
          <p:nvPr>
            <p:ph type="sldNum" sz="quarter" idx="12"/>
          </p:nvPr>
        </p:nvSpPr>
        <p:spPr/>
        <p:txBody>
          <a:bodyPr/>
          <a:lstStyle/>
          <a:p>
            <a:fld id="{814C3744-5DFA-4343-B76D-BF0DF4723886}" type="slidenum">
              <a:rPr lang="en-US" smtClean="0"/>
              <a:t>‹#›</a:t>
            </a:fld>
            <a:endParaRPr lang="en-US"/>
          </a:p>
        </p:txBody>
      </p:sp>
    </p:spTree>
    <p:extLst>
      <p:ext uri="{BB962C8B-B14F-4D97-AF65-F5344CB8AC3E}">
        <p14:creationId xmlns:p14="http://schemas.microsoft.com/office/powerpoint/2010/main" val="31517280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A1F9AB6-3D51-4A6A-BDE4-7B1CBB99B86C}"/>
              </a:ext>
            </a:extLst>
          </p:cNvPr>
          <p:cNvSpPr>
            <a:spLocks noGrp="1"/>
          </p:cNvSpPr>
          <p:nvPr>
            <p:ph type="dt" sz="half" idx="10"/>
          </p:nvPr>
        </p:nvSpPr>
        <p:spPr/>
        <p:txBody>
          <a:bodyPr/>
          <a:lstStyle/>
          <a:p>
            <a:fld id="{55F38BE6-D832-4D51-A3E4-B0526C485FF8}" type="datetimeFigureOut">
              <a:rPr lang="en-US" smtClean="0"/>
              <a:t>7/4/2020</a:t>
            </a:fld>
            <a:endParaRPr lang="en-US"/>
          </a:p>
        </p:txBody>
      </p:sp>
      <p:sp>
        <p:nvSpPr>
          <p:cNvPr id="3" name="Footer Placeholder 2">
            <a:extLst>
              <a:ext uri="{FF2B5EF4-FFF2-40B4-BE49-F238E27FC236}">
                <a16:creationId xmlns:a16="http://schemas.microsoft.com/office/drawing/2014/main" id="{8B0E8777-81D8-4C21-B08E-D2198CB5540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75C46B8-7DAE-4D6C-802D-800961E18F31}"/>
              </a:ext>
            </a:extLst>
          </p:cNvPr>
          <p:cNvSpPr>
            <a:spLocks noGrp="1"/>
          </p:cNvSpPr>
          <p:nvPr>
            <p:ph type="sldNum" sz="quarter" idx="12"/>
          </p:nvPr>
        </p:nvSpPr>
        <p:spPr/>
        <p:txBody>
          <a:bodyPr/>
          <a:lstStyle/>
          <a:p>
            <a:fld id="{814C3744-5DFA-4343-B76D-BF0DF4723886}" type="slidenum">
              <a:rPr lang="en-US" smtClean="0"/>
              <a:t>‹#›</a:t>
            </a:fld>
            <a:endParaRPr lang="en-US"/>
          </a:p>
        </p:txBody>
      </p:sp>
    </p:spTree>
    <p:extLst>
      <p:ext uri="{BB962C8B-B14F-4D97-AF65-F5344CB8AC3E}">
        <p14:creationId xmlns:p14="http://schemas.microsoft.com/office/powerpoint/2010/main" val="2803792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A80593-C1AE-46D7-8C53-720BE340667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2013E92-2EF1-47DC-BAC2-5E4F6498C58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176BEC8-1203-45A5-A535-C4DD9ECA5B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757B6B2-0E14-4964-BA5C-F61A52DCF490}"/>
              </a:ext>
            </a:extLst>
          </p:cNvPr>
          <p:cNvSpPr>
            <a:spLocks noGrp="1"/>
          </p:cNvSpPr>
          <p:nvPr>
            <p:ph type="dt" sz="half" idx="10"/>
          </p:nvPr>
        </p:nvSpPr>
        <p:spPr/>
        <p:txBody>
          <a:bodyPr/>
          <a:lstStyle/>
          <a:p>
            <a:fld id="{55F38BE6-D832-4D51-A3E4-B0526C485FF8}" type="datetimeFigureOut">
              <a:rPr lang="en-US" smtClean="0"/>
              <a:t>7/4/2020</a:t>
            </a:fld>
            <a:endParaRPr lang="en-US"/>
          </a:p>
        </p:txBody>
      </p:sp>
      <p:sp>
        <p:nvSpPr>
          <p:cNvPr id="6" name="Footer Placeholder 5">
            <a:extLst>
              <a:ext uri="{FF2B5EF4-FFF2-40B4-BE49-F238E27FC236}">
                <a16:creationId xmlns:a16="http://schemas.microsoft.com/office/drawing/2014/main" id="{0147C991-3D2B-42E2-BF41-E5E59FE6C26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40EC53-F95E-4B56-B440-54BEF02FAB2D}"/>
              </a:ext>
            </a:extLst>
          </p:cNvPr>
          <p:cNvSpPr>
            <a:spLocks noGrp="1"/>
          </p:cNvSpPr>
          <p:nvPr>
            <p:ph type="sldNum" sz="quarter" idx="12"/>
          </p:nvPr>
        </p:nvSpPr>
        <p:spPr/>
        <p:txBody>
          <a:bodyPr/>
          <a:lstStyle/>
          <a:p>
            <a:fld id="{814C3744-5DFA-4343-B76D-BF0DF4723886}" type="slidenum">
              <a:rPr lang="en-US" smtClean="0"/>
              <a:t>‹#›</a:t>
            </a:fld>
            <a:endParaRPr lang="en-US"/>
          </a:p>
        </p:txBody>
      </p:sp>
    </p:spTree>
    <p:extLst>
      <p:ext uri="{BB962C8B-B14F-4D97-AF65-F5344CB8AC3E}">
        <p14:creationId xmlns:p14="http://schemas.microsoft.com/office/powerpoint/2010/main" val="24284154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344A89-A0DF-48BF-B276-9F82C478FCB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0336ACF-92CC-4F5C-A475-731B8FF3932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5EC73B1-D7BA-45C1-AFCA-C83B9BD8ED5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9B29A77-EFF4-4CA9-9171-059E8242F693}"/>
              </a:ext>
            </a:extLst>
          </p:cNvPr>
          <p:cNvSpPr>
            <a:spLocks noGrp="1"/>
          </p:cNvSpPr>
          <p:nvPr>
            <p:ph type="dt" sz="half" idx="10"/>
          </p:nvPr>
        </p:nvSpPr>
        <p:spPr/>
        <p:txBody>
          <a:bodyPr/>
          <a:lstStyle/>
          <a:p>
            <a:fld id="{55F38BE6-D832-4D51-A3E4-B0526C485FF8}" type="datetimeFigureOut">
              <a:rPr lang="en-US" smtClean="0"/>
              <a:t>7/4/2020</a:t>
            </a:fld>
            <a:endParaRPr lang="en-US"/>
          </a:p>
        </p:txBody>
      </p:sp>
      <p:sp>
        <p:nvSpPr>
          <p:cNvPr id="6" name="Footer Placeholder 5">
            <a:extLst>
              <a:ext uri="{FF2B5EF4-FFF2-40B4-BE49-F238E27FC236}">
                <a16:creationId xmlns:a16="http://schemas.microsoft.com/office/drawing/2014/main" id="{3D42E13F-6D43-47BF-A12C-BAE5819691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D601436-33F2-4AB8-A0A4-9B4919FFBC68}"/>
              </a:ext>
            </a:extLst>
          </p:cNvPr>
          <p:cNvSpPr>
            <a:spLocks noGrp="1"/>
          </p:cNvSpPr>
          <p:nvPr>
            <p:ph type="sldNum" sz="quarter" idx="12"/>
          </p:nvPr>
        </p:nvSpPr>
        <p:spPr/>
        <p:txBody>
          <a:bodyPr/>
          <a:lstStyle/>
          <a:p>
            <a:fld id="{814C3744-5DFA-4343-B76D-BF0DF4723886}" type="slidenum">
              <a:rPr lang="en-US" smtClean="0"/>
              <a:t>‹#›</a:t>
            </a:fld>
            <a:endParaRPr lang="en-US"/>
          </a:p>
        </p:txBody>
      </p:sp>
    </p:spTree>
    <p:extLst>
      <p:ext uri="{BB962C8B-B14F-4D97-AF65-F5344CB8AC3E}">
        <p14:creationId xmlns:p14="http://schemas.microsoft.com/office/powerpoint/2010/main" val="30001998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E93BF91-CB02-41C1-AE12-7B9108D66F8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489181F-214F-40F6-94AD-9ACB9B7B10E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2A1097F-D64A-4923-805B-AA418D53D1C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5F38BE6-D832-4D51-A3E4-B0526C485FF8}" type="datetimeFigureOut">
              <a:rPr lang="en-US" smtClean="0"/>
              <a:t>7/4/2020</a:t>
            </a:fld>
            <a:endParaRPr lang="en-US"/>
          </a:p>
        </p:txBody>
      </p:sp>
      <p:sp>
        <p:nvSpPr>
          <p:cNvPr id="5" name="Footer Placeholder 4">
            <a:extLst>
              <a:ext uri="{FF2B5EF4-FFF2-40B4-BE49-F238E27FC236}">
                <a16:creationId xmlns:a16="http://schemas.microsoft.com/office/drawing/2014/main" id="{B692C010-91E0-486C-9FC8-3D3EA2D340C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15F292A-764E-4E6C-B361-0AFCE47241D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14C3744-5DFA-4343-B76D-BF0DF4723886}" type="slidenum">
              <a:rPr lang="en-US" smtClean="0"/>
              <a:t>‹#›</a:t>
            </a:fld>
            <a:endParaRPr lang="en-US"/>
          </a:p>
        </p:txBody>
      </p:sp>
    </p:spTree>
    <p:extLst>
      <p:ext uri="{BB962C8B-B14F-4D97-AF65-F5344CB8AC3E}">
        <p14:creationId xmlns:p14="http://schemas.microsoft.com/office/powerpoint/2010/main" val="1972179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7.png"/><Relationship Id="rId7" Type="http://schemas.openxmlformats.org/officeDocument/2006/relationships/image" Target="../media/image22.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19.png"/><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24.GIF"/><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1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31.png"/></Relationships>
</file>

<file path=ppt/slides/_rels/slide1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1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2.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20.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DEE4F-EB8A-4BCF-B121-EF9A04ADA177}"/>
              </a:ext>
            </a:extLst>
          </p:cNvPr>
          <p:cNvSpPr>
            <a:spLocks noGrp="1"/>
          </p:cNvSpPr>
          <p:nvPr>
            <p:ph type="ctrTitle"/>
          </p:nvPr>
        </p:nvSpPr>
        <p:spPr>
          <a:xfrm>
            <a:off x="1524000" y="1716212"/>
            <a:ext cx="9144000" cy="2387600"/>
          </a:xfrm>
        </p:spPr>
        <p:txBody>
          <a:bodyPr/>
          <a:lstStyle/>
          <a:p>
            <a:r>
              <a:rPr lang="en-US" dirty="0">
                <a:solidFill>
                  <a:srgbClr val="990033"/>
                </a:solidFill>
              </a:rPr>
              <a:t>Graphical Representation</a:t>
            </a:r>
          </a:p>
        </p:txBody>
      </p:sp>
      <p:pic>
        <p:nvPicPr>
          <p:cNvPr id="6" name="Picture 5">
            <a:extLst>
              <a:ext uri="{FF2B5EF4-FFF2-40B4-BE49-F238E27FC236}">
                <a16:creationId xmlns:a16="http://schemas.microsoft.com/office/drawing/2014/main" id="{62200A62-F8D7-475D-906C-7E9CA67C7C3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6550" y="344364"/>
            <a:ext cx="2956566" cy="1371848"/>
          </a:xfrm>
          <a:prstGeom prst="rect">
            <a:avLst/>
          </a:prstGeom>
        </p:spPr>
      </p:pic>
      <p:sp>
        <p:nvSpPr>
          <p:cNvPr id="7" name="TextBox 6">
            <a:extLst>
              <a:ext uri="{FF2B5EF4-FFF2-40B4-BE49-F238E27FC236}">
                <a16:creationId xmlns:a16="http://schemas.microsoft.com/office/drawing/2014/main" id="{31077A6B-16F2-472E-B83F-D459FEEFC60D}"/>
              </a:ext>
            </a:extLst>
          </p:cNvPr>
          <p:cNvSpPr txBox="1"/>
          <p:nvPr/>
        </p:nvSpPr>
        <p:spPr>
          <a:xfrm>
            <a:off x="8839725" y="5735637"/>
            <a:ext cx="3071225" cy="923330"/>
          </a:xfrm>
          <a:prstGeom prst="rect">
            <a:avLst/>
          </a:prstGeom>
          <a:noFill/>
        </p:spPr>
        <p:txBody>
          <a:bodyPr wrap="none" rtlCol="0">
            <a:spAutoFit/>
          </a:bodyPr>
          <a:lstStyle/>
          <a:p>
            <a:pPr algn="ctr"/>
            <a:r>
              <a:rPr lang="en-US" dirty="0"/>
              <a:t>Dr. Abolfazl Saghafi</a:t>
            </a:r>
          </a:p>
          <a:p>
            <a:pPr algn="ctr"/>
            <a:r>
              <a:rPr lang="en-US" dirty="0"/>
              <a:t>Assistant Professor of Statistics</a:t>
            </a:r>
          </a:p>
          <a:p>
            <a:pPr algn="ctr"/>
            <a:r>
              <a:rPr lang="en-US" dirty="0"/>
              <a:t>Data Science Program Director</a:t>
            </a:r>
          </a:p>
        </p:txBody>
      </p:sp>
    </p:spTree>
    <p:extLst>
      <p:ext uri="{BB962C8B-B14F-4D97-AF65-F5344CB8AC3E}">
        <p14:creationId xmlns:p14="http://schemas.microsoft.com/office/powerpoint/2010/main" val="31669302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213B4-D5EF-4385-AC37-D178935B84C2}"/>
              </a:ext>
            </a:extLst>
          </p:cNvPr>
          <p:cNvSpPr>
            <a:spLocks noGrp="1"/>
          </p:cNvSpPr>
          <p:nvPr>
            <p:ph type="title"/>
          </p:nvPr>
        </p:nvSpPr>
        <p:spPr>
          <a:xfrm>
            <a:off x="838200" y="365125"/>
            <a:ext cx="6105939" cy="1325563"/>
          </a:xfrm>
        </p:spPr>
        <p:txBody>
          <a:bodyPr/>
          <a:lstStyle/>
          <a:p>
            <a:r>
              <a:rPr lang="en-US" dirty="0">
                <a:solidFill>
                  <a:srgbClr val="990033"/>
                </a:solidFill>
              </a:rPr>
              <a:t>Grouped Bar Charts</a:t>
            </a:r>
            <a:endParaRPr lang="en-US" dirty="0"/>
          </a:p>
        </p:txBody>
      </p:sp>
      <p:sp>
        <p:nvSpPr>
          <p:cNvPr id="17" name="Rectangle 16">
            <a:extLst>
              <a:ext uri="{FF2B5EF4-FFF2-40B4-BE49-F238E27FC236}">
                <a16:creationId xmlns:a16="http://schemas.microsoft.com/office/drawing/2014/main" id="{69123C44-2C2C-46A6-8B63-8446967EDDCB}"/>
              </a:ext>
            </a:extLst>
          </p:cNvPr>
          <p:cNvSpPr/>
          <p:nvPr/>
        </p:nvSpPr>
        <p:spPr>
          <a:xfrm>
            <a:off x="838202" y="1466403"/>
            <a:ext cx="6675781" cy="1938992"/>
          </a:xfrm>
          <a:prstGeom prst="rect">
            <a:avLst/>
          </a:prstGeom>
        </p:spPr>
        <p:txBody>
          <a:bodyPr wrap="square">
            <a:spAutoFit/>
          </a:bodyPr>
          <a:lstStyle/>
          <a:p>
            <a:r>
              <a:rPr lang="en-US" sz="2400" dirty="0">
                <a:cs typeface="Times New Roman" pitchFamily="18" charset="0"/>
              </a:rPr>
              <a:t>Similar to bar charts, x-axis is divided into groups depending on different combinations of the </a:t>
            </a:r>
            <a:r>
              <a:rPr lang="en-US" sz="2400" dirty="0">
                <a:solidFill>
                  <a:srgbClr val="FF0000"/>
                </a:solidFill>
                <a:cs typeface="Times New Roman" pitchFamily="18" charset="0"/>
              </a:rPr>
              <a:t>response</a:t>
            </a:r>
            <a:r>
              <a:rPr lang="en-US" sz="2400" dirty="0">
                <a:cs typeface="Times New Roman" pitchFamily="18" charset="0"/>
              </a:rPr>
              <a:t> and </a:t>
            </a:r>
            <a:r>
              <a:rPr lang="en-US" sz="2400" dirty="0">
                <a:solidFill>
                  <a:srgbClr val="008FFA"/>
                </a:solidFill>
                <a:cs typeface="Times New Roman" pitchFamily="18" charset="0"/>
              </a:rPr>
              <a:t>predictor</a:t>
            </a:r>
            <a:r>
              <a:rPr lang="en-US" sz="2400" dirty="0">
                <a:solidFill>
                  <a:srgbClr val="0070C0"/>
                </a:solidFill>
                <a:cs typeface="Times New Roman" pitchFamily="18" charset="0"/>
              </a:rPr>
              <a:t> </a:t>
            </a:r>
            <a:r>
              <a:rPr lang="en-US" sz="2400" dirty="0">
                <a:cs typeface="Times New Roman" pitchFamily="18" charset="0"/>
              </a:rPr>
              <a:t>variables. Then, a bar is graphed with height proportional to frequency of observations in each combination. </a:t>
            </a:r>
            <a:endParaRPr lang="en-US" sz="2400" dirty="0"/>
          </a:p>
        </p:txBody>
      </p:sp>
      <p:pic>
        <p:nvPicPr>
          <p:cNvPr id="6" name="Picture 5">
            <a:extLst>
              <a:ext uri="{FF2B5EF4-FFF2-40B4-BE49-F238E27FC236}">
                <a16:creationId xmlns:a16="http://schemas.microsoft.com/office/drawing/2014/main" id="{4C7B8F86-078E-4283-B8AD-E714B4C660C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59757" y="298865"/>
            <a:ext cx="4078589" cy="3014609"/>
          </a:xfrm>
          <a:prstGeom prst="rect">
            <a:avLst/>
          </a:prstGeom>
        </p:spPr>
      </p:pic>
      <p:pic>
        <p:nvPicPr>
          <p:cNvPr id="8" name="Picture 7">
            <a:extLst>
              <a:ext uri="{FF2B5EF4-FFF2-40B4-BE49-F238E27FC236}">
                <a16:creationId xmlns:a16="http://schemas.microsoft.com/office/drawing/2014/main" id="{97F1DCB2-6EFF-43C8-AB2F-0BEC5469A80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59758" y="3449407"/>
            <a:ext cx="4171354" cy="3255503"/>
          </a:xfrm>
          <a:prstGeom prst="rect">
            <a:avLst/>
          </a:prstGeom>
        </p:spPr>
      </p:pic>
      <p:sp>
        <p:nvSpPr>
          <p:cNvPr id="14" name="Rectangle 13">
            <a:extLst>
              <a:ext uri="{FF2B5EF4-FFF2-40B4-BE49-F238E27FC236}">
                <a16:creationId xmlns:a16="http://schemas.microsoft.com/office/drawing/2014/main" id="{F4B336CA-B2D2-48EE-AA17-212D0AE0E0BF}"/>
              </a:ext>
            </a:extLst>
          </p:cNvPr>
          <p:cNvSpPr/>
          <p:nvPr/>
        </p:nvSpPr>
        <p:spPr>
          <a:xfrm>
            <a:off x="838200" y="3646386"/>
            <a:ext cx="6675781" cy="1200329"/>
          </a:xfrm>
          <a:prstGeom prst="rect">
            <a:avLst/>
          </a:prstGeom>
        </p:spPr>
        <p:txBody>
          <a:bodyPr wrap="square">
            <a:spAutoFit/>
          </a:bodyPr>
          <a:lstStyle/>
          <a:p>
            <a:r>
              <a:rPr lang="en-US" sz="2400" dirty="0">
                <a:cs typeface="Times New Roman" pitchFamily="18" charset="0"/>
              </a:rPr>
              <a:t>In this example, </a:t>
            </a:r>
            <a:r>
              <a:rPr lang="en-US" sz="2400" dirty="0">
                <a:solidFill>
                  <a:srgbClr val="FF0000"/>
                </a:solidFill>
                <a:cs typeface="Times New Roman" pitchFamily="18" charset="0"/>
              </a:rPr>
              <a:t>Sex</a:t>
            </a:r>
            <a:r>
              <a:rPr lang="en-US" sz="2400" dirty="0">
                <a:cs typeface="Times New Roman" pitchFamily="18" charset="0"/>
              </a:rPr>
              <a:t> is the </a:t>
            </a:r>
            <a:r>
              <a:rPr lang="en-US" sz="2400" dirty="0">
                <a:solidFill>
                  <a:srgbClr val="FF0000"/>
                </a:solidFill>
                <a:cs typeface="Times New Roman" pitchFamily="18" charset="0"/>
              </a:rPr>
              <a:t>response</a:t>
            </a:r>
            <a:r>
              <a:rPr lang="en-US" sz="2400" dirty="0">
                <a:cs typeface="Times New Roman" pitchFamily="18" charset="0"/>
              </a:rPr>
              <a:t> variable and </a:t>
            </a:r>
            <a:r>
              <a:rPr lang="en-US" sz="2400" dirty="0">
                <a:solidFill>
                  <a:srgbClr val="008FFA"/>
                </a:solidFill>
                <a:cs typeface="Times New Roman" pitchFamily="18" charset="0"/>
              </a:rPr>
              <a:t>Blood type </a:t>
            </a:r>
            <a:r>
              <a:rPr lang="en-US" sz="2400" dirty="0">
                <a:cs typeface="Times New Roman" pitchFamily="18" charset="0"/>
              </a:rPr>
              <a:t>is the </a:t>
            </a:r>
            <a:r>
              <a:rPr lang="en-US" sz="2400" dirty="0">
                <a:solidFill>
                  <a:srgbClr val="008FFA"/>
                </a:solidFill>
                <a:cs typeface="Times New Roman" pitchFamily="18" charset="0"/>
              </a:rPr>
              <a:t>predictor</a:t>
            </a:r>
            <a:r>
              <a:rPr lang="en-US" sz="2400" dirty="0">
                <a:cs typeface="Times New Roman" pitchFamily="18" charset="0"/>
              </a:rPr>
              <a:t>. Do you see any relationships? Explain.</a:t>
            </a:r>
            <a:endParaRPr lang="en-US" sz="2400" dirty="0"/>
          </a:p>
        </p:txBody>
      </p:sp>
      <p:sp>
        <p:nvSpPr>
          <p:cNvPr id="19" name="Rectangle 18">
            <a:extLst>
              <a:ext uri="{FF2B5EF4-FFF2-40B4-BE49-F238E27FC236}">
                <a16:creationId xmlns:a16="http://schemas.microsoft.com/office/drawing/2014/main" id="{3276FB0F-81C7-40AF-BA35-67EAD4DCF7F7}"/>
              </a:ext>
            </a:extLst>
          </p:cNvPr>
          <p:cNvSpPr/>
          <p:nvPr/>
        </p:nvSpPr>
        <p:spPr>
          <a:xfrm>
            <a:off x="838199" y="5248717"/>
            <a:ext cx="6477001" cy="1200329"/>
          </a:xfrm>
          <a:prstGeom prst="rect">
            <a:avLst/>
          </a:prstGeom>
          <a:solidFill>
            <a:srgbClr val="FFCCFF"/>
          </a:solidFill>
        </p:spPr>
        <p:txBody>
          <a:bodyPr wrap="square">
            <a:spAutoFit/>
          </a:bodyPr>
          <a:lstStyle/>
          <a:p>
            <a:r>
              <a:rPr lang="en-US" sz="2400" dirty="0">
                <a:cs typeface="Times New Roman" pitchFamily="18" charset="0"/>
              </a:rPr>
              <a:t>This chart can be graphed in excel using Pivot table tools after dragging one variable into column and one into row space. </a:t>
            </a:r>
            <a:endParaRPr lang="en-US" sz="2400" dirty="0"/>
          </a:p>
        </p:txBody>
      </p:sp>
    </p:spTree>
    <p:extLst>
      <p:ext uri="{BB962C8B-B14F-4D97-AF65-F5344CB8AC3E}">
        <p14:creationId xmlns:p14="http://schemas.microsoft.com/office/powerpoint/2010/main" val="8939525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1000"/>
                                        <p:tgtEl>
                                          <p:spTgt spid="14"/>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fade">
                                      <p:cBhvr>
                                        <p:cTn id="11" dur="10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9"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213B4-D5EF-4385-AC37-D178935B84C2}"/>
              </a:ext>
            </a:extLst>
          </p:cNvPr>
          <p:cNvSpPr>
            <a:spLocks noGrp="1"/>
          </p:cNvSpPr>
          <p:nvPr>
            <p:ph type="title"/>
          </p:nvPr>
        </p:nvSpPr>
        <p:spPr>
          <a:xfrm>
            <a:off x="838200" y="365125"/>
            <a:ext cx="6105939" cy="1325563"/>
          </a:xfrm>
        </p:spPr>
        <p:txBody>
          <a:bodyPr/>
          <a:lstStyle/>
          <a:p>
            <a:r>
              <a:rPr lang="en-US" dirty="0">
                <a:solidFill>
                  <a:srgbClr val="990033"/>
                </a:solidFill>
              </a:rPr>
              <a:t>Side-by-side Box Plots</a:t>
            </a:r>
            <a:endParaRPr lang="en-US" dirty="0"/>
          </a:p>
        </p:txBody>
      </p:sp>
      <p:sp>
        <p:nvSpPr>
          <p:cNvPr id="17" name="Rectangle 16">
            <a:extLst>
              <a:ext uri="{FF2B5EF4-FFF2-40B4-BE49-F238E27FC236}">
                <a16:creationId xmlns:a16="http://schemas.microsoft.com/office/drawing/2014/main" id="{69123C44-2C2C-46A6-8B63-8446967EDDCB}"/>
              </a:ext>
            </a:extLst>
          </p:cNvPr>
          <p:cNvSpPr/>
          <p:nvPr/>
        </p:nvSpPr>
        <p:spPr>
          <a:xfrm>
            <a:off x="838202" y="1466403"/>
            <a:ext cx="6105937" cy="1200329"/>
          </a:xfrm>
          <a:prstGeom prst="rect">
            <a:avLst/>
          </a:prstGeom>
        </p:spPr>
        <p:txBody>
          <a:bodyPr wrap="square">
            <a:spAutoFit/>
          </a:bodyPr>
          <a:lstStyle/>
          <a:p>
            <a:r>
              <a:rPr lang="en-US" sz="2400" dirty="0"/>
              <a:t>Box plots generated for levels of a qualitative variable are used to investigate association between a qualitative and quantitative variable. </a:t>
            </a:r>
          </a:p>
        </p:txBody>
      </p:sp>
      <p:sp>
        <p:nvSpPr>
          <p:cNvPr id="19" name="Rectangle 18">
            <a:extLst>
              <a:ext uri="{FF2B5EF4-FFF2-40B4-BE49-F238E27FC236}">
                <a16:creationId xmlns:a16="http://schemas.microsoft.com/office/drawing/2014/main" id="{3276FB0F-81C7-40AF-BA35-67EAD4DCF7F7}"/>
              </a:ext>
            </a:extLst>
          </p:cNvPr>
          <p:cNvSpPr/>
          <p:nvPr/>
        </p:nvSpPr>
        <p:spPr>
          <a:xfrm>
            <a:off x="7221015" y="427741"/>
            <a:ext cx="4557004" cy="1569660"/>
          </a:xfrm>
          <a:prstGeom prst="rect">
            <a:avLst/>
          </a:prstGeom>
          <a:solidFill>
            <a:srgbClr val="FFCCFF"/>
          </a:solidFill>
        </p:spPr>
        <p:txBody>
          <a:bodyPr wrap="square">
            <a:spAutoFit/>
          </a:bodyPr>
          <a:lstStyle/>
          <a:p>
            <a:r>
              <a:rPr lang="en-US" sz="2400" dirty="0">
                <a:cs typeface="Times New Roman" pitchFamily="18" charset="0"/>
              </a:rPr>
              <a:t>This chart can be graphed in excel using Pivot table tools after dragging one variable into column and one into row space. </a:t>
            </a:r>
            <a:endParaRPr lang="en-US" sz="2400" dirty="0"/>
          </a:p>
        </p:txBody>
      </p:sp>
      <p:pic>
        <p:nvPicPr>
          <p:cNvPr id="9" name="Picture 8">
            <a:extLst>
              <a:ext uri="{FF2B5EF4-FFF2-40B4-BE49-F238E27FC236}">
                <a16:creationId xmlns:a16="http://schemas.microsoft.com/office/drawing/2014/main" id="{0D92411F-B891-4628-9024-C2F7D473F05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2992177"/>
            <a:ext cx="5153288" cy="3405164"/>
          </a:xfrm>
          <a:prstGeom prst="rect">
            <a:avLst/>
          </a:prstGeom>
        </p:spPr>
      </p:pic>
      <p:pic>
        <p:nvPicPr>
          <p:cNvPr id="4" name="Picture 3">
            <a:extLst>
              <a:ext uri="{FF2B5EF4-FFF2-40B4-BE49-F238E27FC236}">
                <a16:creationId xmlns:a16="http://schemas.microsoft.com/office/drawing/2014/main" id="{6915B3AB-245C-4276-AFAF-81CF743590E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80071" y="2402006"/>
            <a:ext cx="4586138" cy="3983442"/>
          </a:xfrm>
          <a:prstGeom prst="rect">
            <a:avLst/>
          </a:prstGeom>
        </p:spPr>
      </p:pic>
    </p:spTree>
    <p:extLst>
      <p:ext uri="{BB962C8B-B14F-4D97-AF65-F5344CB8AC3E}">
        <p14:creationId xmlns:p14="http://schemas.microsoft.com/office/powerpoint/2010/main" val="273863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10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213B4-D5EF-4385-AC37-D178935B84C2}"/>
              </a:ext>
            </a:extLst>
          </p:cNvPr>
          <p:cNvSpPr>
            <a:spLocks noGrp="1"/>
          </p:cNvSpPr>
          <p:nvPr>
            <p:ph type="title"/>
          </p:nvPr>
        </p:nvSpPr>
        <p:spPr/>
        <p:txBody>
          <a:bodyPr/>
          <a:lstStyle/>
          <a:p>
            <a:r>
              <a:rPr lang="en-US" dirty="0">
                <a:solidFill>
                  <a:srgbClr val="990033"/>
                </a:solidFill>
              </a:rPr>
              <a:t>Multivariate Graphs</a:t>
            </a:r>
            <a:endParaRPr lang="en-US" dirty="0"/>
          </a:p>
        </p:txBody>
      </p:sp>
      <p:pic>
        <p:nvPicPr>
          <p:cNvPr id="19" name="Picture 3" descr="C:\Users\ASaghafi\Desktop\New Picture (1) - Copy.bmp">
            <a:extLst>
              <a:ext uri="{FF2B5EF4-FFF2-40B4-BE49-F238E27FC236}">
                <a16:creationId xmlns:a16="http://schemas.microsoft.com/office/drawing/2014/main" id="{C399293E-9386-4CA9-B41D-51A52D4E84ED}"/>
              </a:ext>
            </a:extLst>
          </p:cNvPr>
          <p:cNvPicPr>
            <a:picLocks noChangeAspect="1" noChangeArrowheads="1"/>
          </p:cNvPicPr>
          <p:nvPr/>
        </p:nvPicPr>
        <p:blipFill>
          <a:blip r:embed="rId3" cstate="print"/>
          <a:srcRect/>
          <a:stretch>
            <a:fillRect/>
          </a:stretch>
        </p:blipFill>
        <p:spPr bwMode="auto">
          <a:xfrm>
            <a:off x="6331226" y="586409"/>
            <a:ext cx="5181600" cy="4630616"/>
          </a:xfrm>
          <a:prstGeom prst="rect">
            <a:avLst/>
          </a:prstGeom>
          <a:noFill/>
        </p:spPr>
      </p:pic>
      <p:pic>
        <p:nvPicPr>
          <p:cNvPr id="20" name="Picture 4" descr="C:\Users\ASaghafi\Desktop\New Picture (1).bmp">
            <a:extLst>
              <a:ext uri="{FF2B5EF4-FFF2-40B4-BE49-F238E27FC236}">
                <a16:creationId xmlns:a16="http://schemas.microsoft.com/office/drawing/2014/main" id="{A8C5DD7C-5174-48AB-A213-D0DFB6EBCB72}"/>
              </a:ext>
            </a:extLst>
          </p:cNvPr>
          <p:cNvPicPr>
            <a:picLocks noChangeAspect="1" noChangeArrowheads="1"/>
          </p:cNvPicPr>
          <p:nvPr/>
        </p:nvPicPr>
        <p:blipFill>
          <a:blip r:embed="rId4" cstate="print"/>
          <a:srcRect/>
          <a:stretch>
            <a:fillRect/>
          </a:stretch>
        </p:blipFill>
        <p:spPr bwMode="auto">
          <a:xfrm>
            <a:off x="10688914" y="5310808"/>
            <a:ext cx="900113" cy="1066800"/>
          </a:xfrm>
          <a:prstGeom prst="rect">
            <a:avLst/>
          </a:prstGeom>
          <a:noFill/>
        </p:spPr>
      </p:pic>
      <p:pic>
        <p:nvPicPr>
          <p:cNvPr id="21" name="Picture 5" descr="C:\Users\ASaghafi\Desktop\New Picture (1) - Copy.bmp">
            <a:extLst>
              <a:ext uri="{FF2B5EF4-FFF2-40B4-BE49-F238E27FC236}">
                <a16:creationId xmlns:a16="http://schemas.microsoft.com/office/drawing/2014/main" id="{3B4A2504-D613-4FDC-A2F1-0E7834BA1A6E}"/>
              </a:ext>
            </a:extLst>
          </p:cNvPr>
          <p:cNvPicPr>
            <a:picLocks noChangeAspect="1" noChangeArrowheads="1"/>
          </p:cNvPicPr>
          <p:nvPr/>
        </p:nvPicPr>
        <p:blipFill>
          <a:blip r:embed="rId5" cstate="print"/>
          <a:srcRect/>
          <a:stretch>
            <a:fillRect/>
          </a:stretch>
        </p:blipFill>
        <p:spPr bwMode="auto">
          <a:xfrm>
            <a:off x="9226826" y="5370428"/>
            <a:ext cx="906462" cy="1007180"/>
          </a:xfrm>
          <a:prstGeom prst="rect">
            <a:avLst/>
          </a:prstGeom>
          <a:noFill/>
        </p:spPr>
      </p:pic>
      <p:pic>
        <p:nvPicPr>
          <p:cNvPr id="22" name="Picture 6" descr="C:\Users\ASaghafi\Desktop\New Picture (2) - Copy.bmp">
            <a:extLst>
              <a:ext uri="{FF2B5EF4-FFF2-40B4-BE49-F238E27FC236}">
                <a16:creationId xmlns:a16="http://schemas.microsoft.com/office/drawing/2014/main" id="{D06F54D4-EF2A-4E96-8659-64676A4868AE}"/>
              </a:ext>
            </a:extLst>
          </p:cNvPr>
          <p:cNvPicPr>
            <a:picLocks noChangeAspect="1" noChangeArrowheads="1"/>
          </p:cNvPicPr>
          <p:nvPr/>
        </p:nvPicPr>
        <p:blipFill>
          <a:blip r:embed="rId6" cstate="print"/>
          <a:srcRect/>
          <a:stretch>
            <a:fillRect/>
          </a:stretch>
        </p:blipFill>
        <p:spPr bwMode="auto">
          <a:xfrm>
            <a:off x="7779027" y="5376386"/>
            <a:ext cx="911225" cy="1001223"/>
          </a:xfrm>
          <a:prstGeom prst="rect">
            <a:avLst/>
          </a:prstGeom>
          <a:noFill/>
        </p:spPr>
      </p:pic>
      <p:pic>
        <p:nvPicPr>
          <p:cNvPr id="23" name="Picture 7" descr="C:\Users\ASaghafi\Desktop\New Picture (3) - Copy.bmp">
            <a:extLst>
              <a:ext uri="{FF2B5EF4-FFF2-40B4-BE49-F238E27FC236}">
                <a16:creationId xmlns:a16="http://schemas.microsoft.com/office/drawing/2014/main" id="{8CE81094-1946-436A-A779-A103EFC6EBF0}"/>
              </a:ext>
            </a:extLst>
          </p:cNvPr>
          <p:cNvPicPr>
            <a:picLocks noChangeAspect="1" noChangeArrowheads="1"/>
          </p:cNvPicPr>
          <p:nvPr/>
        </p:nvPicPr>
        <p:blipFill>
          <a:blip r:embed="rId7" cstate="print"/>
          <a:srcRect/>
          <a:stretch>
            <a:fillRect/>
          </a:stretch>
        </p:blipFill>
        <p:spPr bwMode="auto">
          <a:xfrm>
            <a:off x="6407426" y="5310808"/>
            <a:ext cx="970908" cy="1066800"/>
          </a:xfrm>
          <a:prstGeom prst="rect">
            <a:avLst/>
          </a:prstGeom>
          <a:noFill/>
        </p:spPr>
      </p:pic>
      <p:sp>
        <p:nvSpPr>
          <p:cNvPr id="24" name="Rectangle 23">
            <a:extLst>
              <a:ext uri="{FF2B5EF4-FFF2-40B4-BE49-F238E27FC236}">
                <a16:creationId xmlns:a16="http://schemas.microsoft.com/office/drawing/2014/main" id="{48853D5A-6178-443F-A824-CD5C5AA39EEB}"/>
              </a:ext>
            </a:extLst>
          </p:cNvPr>
          <p:cNvSpPr/>
          <p:nvPr/>
        </p:nvSpPr>
        <p:spPr>
          <a:xfrm>
            <a:off x="875777" y="1420382"/>
            <a:ext cx="5220223" cy="1107996"/>
          </a:xfrm>
          <a:prstGeom prst="rect">
            <a:avLst/>
          </a:prstGeom>
        </p:spPr>
        <p:txBody>
          <a:bodyPr wrap="square">
            <a:spAutoFit/>
          </a:bodyPr>
          <a:lstStyle/>
          <a:p>
            <a:r>
              <a:rPr lang="en-US" sz="2200" dirty="0">
                <a:ea typeface="Times New Roman" panose="02020603050405020304" pitchFamily="18" charset="0"/>
              </a:rPr>
              <a:t>There are creative ways to illustrate many variables all at once in one chart. Chernoff faces is one of them.</a:t>
            </a:r>
          </a:p>
        </p:txBody>
      </p:sp>
      <p:pic>
        <p:nvPicPr>
          <p:cNvPr id="26" name="Picture 2" descr="C:\Users\ASaghafi\Desktop\New Picture.bmp">
            <a:extLst>
              <a:ext uri="{FF2B5EF4-FFF2-40B4-BE49-F238E27FC236}">
                <a16:creationId xmlns:a16="http://schemas.microsoft.com/office/drawing/2014/main" id="{3876316B-7FAF-4F33-8E12-D50712D7D5E3}"/>
              </a:ext>
            </a:extLst>
          </p:cNvPr>
          <p:cNvPicPr>
            <a:picLocks noChangeAspect="1" noChangeArrowheads="1"/>
          </p:cNvPicPr>
          <p:nvPr/>
        </p:nvPicPr>
        <p:blipFill>
          <a:blip r:embed="rId8" cstate="print"/>
          <a:srcRect/>
          <a:stretch>
            <a:fillRect/>
          </a:stretch>
        </p:blipFill>
        <p:spPr bwMode="auto">
          <a:xfrm>
            <a:off x="2702401" y="2759075"/>
            <a:ext cx="3082174" cy="3733800"/>
          </a:xfrm>
          <a:prstGeom prst="rect">
            <a:avLst/>
          </a:prstGeom>
          <a:noFill/>
        </p:spPr>
      </p:pic>
      <p:sp>
        <p:nvSpPr>
          <p:cNvPr id="27" name="Rectangle 26">
            <a:extLst>
              <a:ext uri="{FF2B5EF4-FFF2-40B4-BE49-F238E27FC236}">
                <a16:creationId xmlns:a16="http://schemas.microsoft.com/office/drawing/2014/main" id="{BDE6A7A0-1120-4CF6-9ABE-339A504A6DE0}"/>
              </a:ext>
            </a:extLst>
          </p:cNvPr>
          <p:cNvSpPr/>
          <p:nvPr/>
        </p:nvSpPr>
        <p:spPr>
          <a:xfrm>
            <a:off x="2718730" y="4424590"/>
            <a:ext cx="3082174" cy="179614"/>
          </a:xfrm>
          <a:prstGeom prst="rect">
            <a:avLst/>
          </a:prstGeom>
          <a:solidFill>
            <a:srgbClr val="FFFF00">
              <a:alpha val="37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93E71BDE-5EF6-4E1B-9242-6BF42211AE6C}"/>
              </a:ext>
            </a:extLst>
          </p:cNvPr>
          <p:cNvSpPr/>
          <p:nvPr/>
        </p:nvSpPr>
        <p:spPr>
          <a:xfrm>
            <a:off x="2740498" y="5442427"/>
            <a:ext cx="3082174" cy="179614"/>
          </a:xfrm>
          <a:prstGeom prst="rect">
            <a:avLst/>
          </a:prstGeom>
          <a:solidFill>
            <a:srgbClr val="FFFF00">
              <a:alpha val="37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383707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1000"/>
                                        <p:tgtEl>
                                          <p:spTgt spid="2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8"/>
                                        </p:tgtEl>
                                        <p:attrNameLst>
                                          <p:attrName>style.visibility</p:attrName>
                                        </p:attrNameLst>
                                      </p:cBhvr>
                                      <p:to>
                                        <p:strVal val="visible"/>
                                      </p:to>
                                    </p:set>
                                    <p:animEffect transition="in" filter="fade">
                                      <p:cBhvr>
                                        <p:cTn id="10" dur="1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8"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DEE4F-EB8A-4BCF-B121-EF9A04ADA177}"/>
              </a:ext>
            </a:extLst>
          </p:cNvPr>
          <p:cNvSpPr>
            <a:spLocks noGrp="1"/>
          </p:cNvSpPr>
          <p:nvPr>
            <p:ph type="ctrTitle"/>
          </p:nvPr>
        </p:nvSpPr>
        <p:spPr>
          <a:xfrm>
            <a:off x="1524000" y="1716212"/>
            <a:ext cx="9144000" cy="2387600"/>
          </a:xfrm>
        </p:spPr>
        <p:txBody>
          <a:bodyPr/>
          <a:lstStyle/>
          <a:p>
            <a:r>
              <a:rPr lang="en-US" dirty="0">
                <a:solidFill>
                  <a:srgbClr val="990033"/>
                </a:solidFill>
              </a:rPr>
              <a:t>Summary Statistics</a:t>
            </a:r>
          </a:p>
        </p:txBody>
      </p:sp>
      <p:pic>
        <p:nvPicPr>
          <p:cNvPr id="6" name="Picture 5">
            <a:extLst>
              <a:ext uri="{FF2B5EF4-FFF2-40B4-BE49-F238E27FC236}">
                <a16:creationId xmlns:a16="http://schemas.microsoft.com/office/drawing/2014/main" id="{62200A62-F8D7-475D-906C-7E9CA67C7C3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6550" y="344364"/>
            <a:ext cx="2956566" cy="1371848"/>
          </a:xfrm>
          <a:prstGeom prst="rect">
            <a:avLst/>
          </a:prstGeom>
        </p:spPr>
      </p:pic>
      <p:sp>
        <p:nvSpPr>
          <p:cNvPr id="7" name="TextBox 6">
            <a:extLst>
              <a:ext uri="{FF2B5EF4-FFF2-40B4-BE49-F238E27FC236}">
                <a16:creationId xmlns:a16="http://schemas.microsoft.com/office/drawing/2014/main" id="{CEA8513C-BC4B-4589-B07C-271CC6805370}"/>
              </a:ext>
            </a:extLst>
          </p:cNvPr>
          <p:cNvSpPr txBox="1"/>
          <p:nvPr/>
        </p:nvSpPr>
        <p:spPr>
          <a:xfrm>
            <a:off x="8839725" y="5735637"/>
            <a:ext cx="3071225" cy="923330"/>
          </a:xfrm>
          <a:prstGeom prst="rect">
            <a:avLst/>
          </a:prstGeom>
          <a:noFill/>
        </p:spPr>
        <p:txBody>
          <a:bodyPr wrap="none" rtlCol="0">
            <a:spAutoFit/>
          </a:bodyPr>
          <a:lstStyle/>
          <a:p>
            <a:pPr algn="ctr"/>
            <a:r>
              <a:rPr lang="en-US" dirty="0"/>
              <a:t>Dr. Abolfazl Saghafi</a:t>
            </a:r>
          </a:p>
          <a:p>
            <a:pPr algn="ctr"/>
            <a:r>
              <a:rPr lang="en-US" dirty="0"/>
              <a:t>Assistant Professor of Statistics</a:t>
            </a:r>
          </a:p>
          <a:p>
            <a:pPr algn="ctr"/>
            <a:r>
              <a:rPr lang="en-US" dirty="0"/>
              <a:t>Data Science Program Director</a:t>
            </a:r>
          </a:p>
        </p:txBody>
      </p:sp>
    </p:spTree>
    <p:extLst>
      <p:ext uri="{BB962C8B-B14F-4D97-AF65-F5344CB8AC3E}">
        <p14:creationId xmlns:p14="http://schemas.microsoft.com/office/powerpoint/2010/main" val="23084629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04D45-7A93-4B1B-8EE1-12FA72D7E340}"/>
              </a:ext>
            </a:extLst>
          </p:cNvPr>
          <p:cNvSpPr>
            <a:spLocks noGrp="1"/>
          </p:cNvSpPr>
          <p:nvPr>
            <p:ph type="title"/>
          </p:nvPr>
        </p:nvSpPr>
        <p:spPr>
          <a:xfrm>
            <a:off x="838200" y="365125"/>
            <a:ext cx="7343899" cy="1325563"/>
          </a:xfrm>
        </p:spPr>
        <p:txBody>
          <a:bodyPr/>
          <a:lstStyle/>
          <a:p>
            <a:r>
              <a:rPr lang="en-US" dirty="0">
                <a:solidFill>
                  <a:srgbClr val="990033"/>
                </a:solidFill>
              </a:rPr>
              <a:t>Summary</a:t>
            </a:r>
          </a:p>
        </p:txBody>
      </p:sp>
      <p:sp>
        <p:nvSpPr>
          <p:cNvPr id="4" name="Subtitle 2">
            <a:extLst>
              <a:ext uri="{FF2B5EF4-FFF2-40B4-BE49-F238E27FC236}">
                <a16:creationId xmlns:a16="http://schemas.microsoft.com/office/drawing/2014/main" id="{23520EF5-88EA-4BBE-9813-92118385787C}"/>
              </a:ext>
            </a:extLst>
          </p:cNvPr>
          <p:cNvSpPr txBox="1">
            <a:spLocks/>
          </p:cNvSpPr>
          <p:nvPr/>
        </p:nvSpPr>
        <p:spPr>
          <a:xfrm>
            <a:off x="823354" y="1642608"/>
            <a:ext cx="7550625" cy="4338467"/>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en-US" sz="3600" dirty="0"/>
              <a:t>● Central Tendency Measures</a:t>
            </a:r>
          </a:p>
          <a:p>
            <a:pPr marL="0" indent="0">
              <a:lnSpc>
                <a:spcPct val="150000"/>
              </a:lnSpc>
              <a:buNone/>
            </a:pPr>
            <a:r>
              <a:rPr lang="en-US" sz="3600" dirty="0"/>
              <a:t>	● Mean, Median, Mode</a:t>
            </a:r>
          </a:p>
          <a:p>
            <a:pPr marL="0" indent="0">
              <a:lnSpc>
                <a:spcPct val="150000"/>
              </a:lnSpc>
              <a:buNone/>
            </a:pPr>
            <a:r>
              <a:rPr lang="en-US" sz="3600" dirty="0"/>
              <a:t>● Spread Measures</a:t>
            </a:r>
          </a:p>
          <a:p>
            <a:pPr marL="0" indent="0">
              <a:lnSpc>
                <a:spcPct val="150000"/>
              </a:lnSpc>
              <a:buNone/>
            </a:pPr>
            <a:r>
              <a:rPr lang="en-US" sz="3600" dirty="0"/>
              <a:t>	● Variance and Standard Deviation</a:t>
            </a:r>
          </a:p>
          <a:p>
            <a:pPr marL="0" indent="0">
              <a:lnSpc>
                <a:spcPct val="150000"/>
              </a:lnSpc>
              <a:buNone/>
            </a:pPr>
            <a:r>
              <a:rPr lang="en-US" sz="3600" dirty="0"/>
              <a:t>	● Range, Inter-Quartile Range</a:t>
            </a:r>
          </a:p>
          <a:p>
            <a:pPr marL="0" indent="0">
              <a:lnSpc>
                <a:spcPct val="150000"/>
              </a:lnSpc>
              <a:buNone/>
            </a:pPr>
            <a:r>
              <a:rPr lang="en-US" sz="3600" dirty="0"/>
              <a:t>● Other Measures</a:t>
            </a:r>
          </a:p>
        </p:txBody>
      </p:sp>
      <p:pic>
        <p:nvPicPr>
          <p:cNvPr id="5" name="Picture 4">
            <a:extLst>
              <a:ext uri="{FF2B5EF4-FFF2-40B4-BE49-F238E27FC236}">
                <a16:creationId xmlns:a16="http://schemas.microsoft.com/office/drawing/2014/main" id="{D7ACE55B-524E-45C7-8B5F-FFF287A6575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93345" y="587792"/>
            <a:ext cx="4267806" cy="2841208"/>
          </a:xfrm>
          <a:prstGeom prst="rect">
            <a:avLst/>
          </a:prstGeom>
        </p:spPr>
      </p:pic>
    </p:spTree>
    <p:extLst>
      <p:ext uri="{BB962C8B-B14F-4D97-AF65-F5344CB8AC3E}">
        <p14:creationId xmlns:p14="http://schemas.microsoft.com/office/powerpoint/2010/main" val="34652258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67C3D-AB9A-4255-B1BD-5B955DB42379}"/>
              </a:ext>
            </a:extLst>
          </p:cNvPr>
          <p:cNvSpPr>
            <a:spLocks noGrp="1"/>
          </p:cNvSpPr>
          <p:nvPr>
            <p:ph type="title"/>
          </p:nvPr>
        </p:nvSpPr>
        <p:spPr>
          <a:xfrm>
            <a:off x="838200" y="365125"/>
            <a:ext cx="6025738" cy="1325563"/>
          </a:xfrm>
        </p:spPr>
        <p:txBody>
          <a:bodyPr>
            <a:normAutofit/>
          </a:bodyPr>
          <a:lstStyle/>
          <a:p>
            <a:r>
              <a:rPr lang="en-US" sz="3600" dirty="0">
                <a:solidFill>
                  <a:srgbClr val="990033"/>
                </a:solidFill>
              </a:rPr>
              <a:t>Central Tendency Measures</a:t>
            </a:r>
          </a:p>
        </p:txBody>
      </p:sp>
      <p:sp>
        <p:nvSpPr>
          <p:cNvPr id="9" name="TextBox 8">
            <a:extLst>
              <a:ext uri="{FF2B5EF4-FFF2-40B4-BE49-F238E27FC236}">
                <a16:creationId xmlns:a16="http://schemas.microsoft.com/office/drawing/2014/main" id="{EEC12F5C-E768-4B51-9573-53C52DE0DA12}"/>
              </a:ext>
            </a:extLst>
          </p:cNvPr>
          <p:cNvSpPr txBox="1"/>
          <p:nvPr/>
        </p:nvSpPr>
        <p:spPr>
          <a:xfrm>
            <a:off x="838199" y="1440642"/>
            <a:ext cx="6718301" cy="1107996"/>
          </a:xfrm>
          <a:prstGeom prst="rect">
            <a:avLst/>
          </a:prstGeom>
          <a:noFill/>
        </p:spPr>
        <p:txBody>
          <a:bodyPr wrap="square" rtlCol="0">
            <a:spAutoFit/>
          </a:bodyPr>
          <a:lstStyle/>
          <a:p>
            <a:pPr>
              <a:spcBef>
                <a:spcPct val="50000"/>
              </a:spcBef>
            </a:pPr>
            <a:r>
              <a:rPr lang="en-US" sz="2200" dirty="0"/>
              <a:t>Statistic whose values shows a center or typical value for distribution of data. The three most important central tendency measures are</a:t>
            </a:r>
          </a:p>
        </p:txBody>
      </p:sp>
      <p:sp>
        <p:nvSpPr>
          <p:cNvPr id="8" name="TextBox 7">
            <a:extLst>
              <a:ext uri="{FF2B5EF4-FFF2-40B4-BE49-F238E27FC236}">
                <a16:creationId xmlns:a16="http://schemas.microsoft.com/office/drawing/2014/main" id="{A4AB1B1C-E2D6-4027-9AB2-FE6A1DC41BEC}"/>
              </a:ext>
            </a:extLst>
          </p:cNvPr>
          <p:cNvSpPr txBox="1"/>
          <p:nvPr/>
        </p:nvSpPr>
        <p:spPr>
          <a:xfrm>
            <a:off x="7673903" y="373774"/>
            <a:ext cx="4113219" cy="3734356"/>
          </a:xfrm>
          <a:prstGeom prst="rect">
            <a:avLst/>
          </a:prstGeom>
          <a:solidFill>
            <a:srgbClr val="CCECFF"/>
          </a:solidFill>
          <a:ln w="28575">
            <a:noFill/>
          </a:ln>
        </p:spPr>
        <p:txBody>
          <a:bodyPr wrap="square" rtlCol="0">
            <a:spAutoFit/>
          </a:bodyPr>
          <a:lstStyle/>
          <a:p>
            <a:r>
              <a:rPr lang="en-US" sz="2200" b="0" dirty="0"/>
              <a:t>• </a:t>
            </a:r>
            <a:r>
              <a:rPr lang="en-US" sz="2200" dirty="0"/>
              <a:t>For qualitative data, Mode is the only central tendency that makes sense</a:t>
            </a:r>
            <a:endParaRPr lang="en-US" sz="2200" b="0" dirty="0"/>
          </a:p>
          <a:p>
            <a:pPr>
              <a:lnSpc>
                <a:spcPts val="1000"/>
              </a:lnSpc>
            </a:pPr>
            <a:endParaRPr lang="en-US" sz="2200" dirty="0"/>
          </a:p>
          <a:p>
            <a:r>
              <a:rPr lang="en-US" sz="2200" dirty="0"/>
              <a:t>• When the data is skewed, the median is preferred over the mean or mode since it provides a better central value</a:t>
            </a:r>
          </a:p>
          <a:p>
            <a:pPr>
              <a:lnSpc>
                <a:spcPts val="1000"/>
              </a:lnSpc>
            </a:pPr>
            <a:endParaRPr lang="en-US" sz="2200" dirty="0"/>
          </a:p>
          <a:p>
            <a:r>
              <a:rPr lang="en-US" sz="2200" dirty="0"/>
              <a:t>• The mean has the lowest error, variance, in a symmetric or near symmetric distribution </a:t>
            </a:r>
          </a:p>
        </p:txBody>
      </p:sp>
      <p:graphicFrame>
        <p:nvGraphicFramePr>
          <p:cNvPr id="10" name="Chart 9">
            <a:extLst>
              <a:ext uri="{FF2B5EF4-FFF2-40B4-BE49-F238E27FC236}">
                <a16:creationId xmlns:a16="http://schemas.microsoft.com/office/drawing/2014/main" id="{D786EB9D-A425-4184-81EB-985D2202548B}"/>
              </a:ext>
            </a:extLst>
          </p:cNvPr>
          <p:cNvGraphicFramePr/>
          <p:nvPr/>
        </p:nvGraphicFramePr>
        <p:xfrm>
          <a:off x="7790261" y="4246092"/>
          <a:ext cx="3720082" cy="2422845"/>
        </p:xfrm>
        <a:graphic>
          <a:graphicData uri="http://schemas.openxmlformats.org/drawingml/2006/chart">
            <c:chart xmlns:c="http://schemas.openxmlformats.org/drawingml/2006/chart" xmlns:r="http://schemas.openxmlformats.org/officeDocument/2006/relationships" r:id="rId3"/>
          </a:graphicData>
        </a:graphic>
      </p:graphicFrame>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04C6418D-241E-4054-9193-B06F0ABF46E7}"/>
                  </a:ext>
                </a:extLst>
              </p:cNvPr>
              <p:cNvSpPr txBox="1"/>
              <p:nvPr/>
            </p:nvSpPr>
            <p:spPr>
              <a:xfrm>
                <a:off x="838199" y="2570425"/>
                <a:ext cx="6718301" cy="769441"/>
              </a:xfrm>
              <a:prstGeom prst="rect">
                <a:avLst/>
              </a:prstGeom>
              <a:noFill/>
            </p:spPr>
            <p:txBody>
              <a:bodyPr wrap="square" rtlCol="0">
                <a:spAutoFit/>
              </a:bodyPr>
              <a:lstStyle/>
              <a:p>
                <a:pPr>
                  <a:spcBef>
                    <a:spcPct val="50000"/>
                  </a:spcBef>
                </a:pPr>
                <a:r>
                  <a:rPr lang="en-US" sz="2200" dirty="0"/>
                  <a:t>• </a:t>
                </a:r>
                <a:r>
                  <a:rPr lang="en-US" sz="2200" dirty="0">
                    <a:solidFill>
                      <a:srgbClr val="FF0000"/>
                    </a:solidFill>
                  </a:rPr>
                  <a:t>Mean</a:t>
                </a:r>
                <a:r>
                  <a:rPr lang="en-US" sz="2200" dirty="0"/>
                  <a:t> represented by </a:t>
                </a:r>
                <a14:m>
                  <m:oMath xmlns:m="http://schemas.openxmlformats.org/officeDocument/2006/math">
                    <m:acc>
                      <m:accPr>
                        <m:chr m:val="̅"/>
                        <m:ctrlPr>
                          <a:rPr lang="en-US" sz="2200" i="1" smtClean="0">
                            <a:latin typeface="Cambria Math" panose="02040503050406030204" pitchFamily="18" charset="0"/>
                          </a:rPr>
                        </m:ctrlPr>
                      </m:accPr>
                      <m:e>
                        <m:r>
                          <a:rPr lang="en-US" sz="2200" b="0" i="1" smtClean="0">
                            <a:latin typeface="Cambria Math" panose="02040503050406030204" pitchFamily="18" charset="0"/>
                          </a:rPr>
                          <m:t>𝑥</m:t>
                        </m:r>
                      </m:e>
                    </m:acc>
                  </m:oMath>
                </a14:m>
                <a:r>
                  <a:rPr lang="en-US" sz="2200" dirty="0"/>
                  <a:t> is simply the average of the observations</a:t>
                </a:r>
              </a:p>
            </p:txBody>
          </p:sp>
        </mc:Choice>
        <mc:Fallback xmlns="">
          <p:sp>
            <p:nvSpPr>
              <p:cNvPr id="6" name="TextBox 5">
                <a:extLst>
                  <a:ext uri="{FF2B5EF4-FFF2-40B4-BE49-F238E27FC236}">
                    <a16:creationId xmlns:a16="http://schemas.microsoft.com/office/drawing/2014/main" id="{04C6418D-241E-4054-9193-B06F0ABF46E7}"/>
                  </a:ext>
                </a:extLst>
              </p:cNvPr>
              <p:cNvSpPr txBox="1">
                <a:spLocks noRot="1" noChangeAspect="1" noMove="1" noResize="1" noEditPoints="1" noAdjustHandles="1" noChangeArrowheads="1" noChangeShapeType="1" noTextEdit="1"/>
              </p:cNvSpPr>
              <p:nvPr/>
            </p:nvSpPr>
            <p:spPr>
              <a:xfrm>
                <a:off x="838199" y="2570425"/>
                <a:ext cx="6718301" cy="769441"/>
              </a:xfrm>
              <a:prstGeom prst="rect">
                <a:avLst/>
              </a:prstGeom>
              <a:blipFill>
                <a:blip r:embed="rId4"/>
                <a:stretch>
                  <a:fillRect l="-1088" t="-5556" b="-15079"/>
                </a:stretch>
              </a:blipFill>
            </p:spPr>
            <p:txBody>
              <a:bodyPr/>
              <a:lstStyle/>
              <a:p>
                <a:r>
                  <a:rPr lang="en-US">
                    <a:noFill/>
                  </a:rPr>
                  <a:t> </a:t>
                </a:r>
              </a:p>
            </p:txBody>
          </p:sp>
        </mc:Fallback>
      </mc:AlternateContent>
      <p:sp>
        <p:nvSpPr>
          <p:cNvPr id="7" name="TextBox 6">
            <a:extLst>
              <a:ext uri="{FF2B5EF4-FFF2-40B4-BE49-F238E27FC236}">
                <a16:creationId xmlns:a16="http://schemas.microsoft.com/office/drawing/2014/main" id="{AA419E6A-8267-4A69-92B2-4541283C17EE}"/>
              </a:ext>
            </a:extLst>
          </p:cNvPr>
          <p:cNvSpPr txBox="1"/>
          <p:nvPr/>
        </p:nvSpPr>
        <p:spPr>
          <a:xfrm>
            <a:off x="838198" y="3429000"/>
            <a:ext cx="6718301" cy="1446550"/>
          </a:xfrm>
          <a:prstGeom prst="rect">
            <a:avLst/>
          </a:prstGeom>
          <a:noFill/>
        </p:spPr>
        <p:txBody>
          <a:bodyPr wrap="square" rtlCol="0">
            <a:spAutoFit/>
          </a:bodyPr>
          <a:lstStyle/>
          <a:p>
            <a:pPr>
              <a:spcBef>
                <a:spcPct val="50000"/>
              </a:spcBef>
            </a:pPr>
            <a:r>
              <a:rPr lang="en-US" sz="2200" dirty="0"/>
              <a:t>• </a:t>
            </a:r>
            <a:r>
              <a:rPr lang="en-US" sz="2200" dirty="0">
                <a:solidFill>
                  <a:srgbClr val="FF0000"/>
                </a:solidFill>
              </a:rPr>
              <a:t>Median</a:t>
            </a:r>
            <a:r>
              <a:rPr lang="en-US" sz="2200" dirty="0"/>
              <a:t> which is the middle value after sorting the data. Therefore, 50% of the observations are less than or equal to the median and 50% are greater than or equal to it</a:t>
            </a:r>
          </a:p>
        </p:txBody>
      </p:sp>
      <p:sp>
        <p:nvSpPr>
          <p:cNvPr id="11" name="TextBox 10">
            <a:extLst>
              <a:ext uri="{FF2B5EF4-FFF2-40B4-BE49-F238E27FC236}">
                <a16:creationId xmlns:a16="http://schemas.microsoft.com/office/drawing/2014/main" id="{971B7745-E738-4441-B091-5006A0B3E85B}"/>
              </a:ext>
            </a:extLst>
          </p:cNvPr>
          <p:cNvSpPr txBox="1"/>
          <p:nvPr/>
        </p:nvSpPr>
        <p:spPr>
          <a:xfrm>
            <a:off x="838198" y="4966929"/>
            <a:ext cx="6718301" cy="1107996"/>
          </a:xfrm>
          <a:prstGeom prst="rect">
            <a:avLst/>
          </a:prstGeom>
          <a:noFill/>
        </p:spPr>
        <p:txBody>
          <a:bodyPr wrap="square" rtlCol="0">
            <a:spAutoFit/>
          </a:bodyPr>
          <a:lstStyle/>
          <a:p>
            <a:pPr>
              <a:spcBef>
                <a:spcPct val="50000"/>
              </a:spcBef>
            </a:pPr>
            <a:r>
              <a:rPr lang="en-US" sz="2200" dirty="0"/>
              <a:t>• </a:t>
            </a:r>
            <a:r>
              <a:rPr lang="en-US" sz="2200" dirty="0">
                <a:solidFill>
                  <a:srgbClr val="FF0000"/>
                </a:solidFill>
              </a:rPr>
              <a:t>Mode</a:t>
            </a:r>
            <a:r>
              <a:rPr lang="en-US" sz="2200" dirty="0"/>
              <a:t> which is the most frequent observation, distributions can have more than one mode, the mode does not exist when a distribution is flat</a:t>
            </a:r>
          </a:p>
        </p:txBody>
      </p:sp>
    </p:spTree>
    <p:extLst>
      <p:ext uri="{BB962C8B-B14F-4D97-AF65-F5344CB8AC3E}">
        <p14:creationId xmlns:p14="http://schemas.microsoft.com/office/powerpoint/2010/main" val="965227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1000"/>
                                        <p:tgtEl>
                                          <p:spTgt spid="11"/>
                                        </p:tgtEl>
                                      </p:cBhvr>
                                    </p:animEffect>
                                  </p:childTnLst>
                                </p:cTn>
                              </p:par>
                            </p:childTnLst>
                          </p:cTn>
                        </p:par>
                        <p:par>
                          <p:cTn id="18" fill="hold">
                            <p:stCondLst>
                              <p:cond delay="1000"/>
                            </p:stCondLst>
                            <p:childTnLst>
                              <p:par>
                                <p:cTn id="19" presetID="10" presetClass="entr" presetSubtype="0" fill="hold" grpId="0" nodeType="after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0" grpId="0">
        <p:bldAsOne/>
      </p:bldGraphic>
      <p:bldP spid="6" grpId="0"/>
      <p:bldP spid="7" grpId="0"/>
      <p:bldP spid="1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67C3D-AB9A-4255-B1BD-5B955DB42379}"/>
              </a:ext>
            </a:extLst>
          </p:cNvPr>
          <p:cNvSpPr>
            <a:spLocks noGrp="1"/>
          </p:cNvSpPr>
          <p:nvPr>
            <p:ph type="title"/>
          </p:nvPr>
        </p:nvSpPr>
        <p:spPr>
          <a:xfrm>
            <a:off x="838200" y="365125"/>
            <a:ext cx="6025738" cy="1325563"/>
          </a:xfrm>
        </p:spPr>
        <p:txBody>
          <a:bodyPr>
            <a:normAutofit/>
          </a:bodyPr>
          <a:lstStyle/>
          <a:p>
            <a:r>
              <a:rPr lang="en-US" sz="3600" dirty="0">
                <a:solidFill>
                  <a:srgbClr val="990033"/>
                </a:solidFill>
              </a:rPr>
              <a:t>Example</a:t>
            </a:r>
          </a:p>
        </p:txBody>
      </p:sp>
      <p:sp>
        <p:nvSpPr>
          <p:cNvPr id="6" name="TextBox 5">
            <a:extLst>
              <a:ext uri="{FF2B5EF4-FFF2-40B4-BE49-F238E27FC236}">
                <a16:creationId xmlns:a16="http://schemas.microsoft.com/office/drawing/2014/main" id="{998DF552-F599-4608-B04F-5B5275C2939F}"/>
              </a:ext>
            </a:extLst>
          </p:cNvPr>
          <p:cNvSpPr txBox="1"/>
          <p:nvPr/>
        </p:nvSpPr>
        <p:spPr>
          <a:xfrm>
            <a:off x="838199" y="1517502"/>
            <a:ext cx="9372601" cy="1785104"/>
          </a:xfrm>
          <a:prstGeom prst="rect">
            <a:avLst/>
          </a:prstGeom>
          <a:noFill/>
        </p:spPr>
        <p:txBody>
          <a:bodyPr wrap="square" rtlCol="0">
            <a:spAutoFit/>
          </a:bodyPr>
          <a:lstStyle/>
          <a:p>
            <a:pPr>
              <a:spcBef>
                <a:spcPct val="50000"/>
              </a:spcBef>
            </a:pPr>
            <a:r>
              <a:rPr lang="en-US" sz="2200" dirty="0"/>
              <a:t>Consider the wages of staff at a factory, sorted below,</a:t>
            </a:r>
          </a:p>
          <a:p>
            <a:pPr>
              <a:spcBef>
                <a:spcPct val="50000"/>
              </a:spcBef>
            </a:pPr>
            <a:r>
              <a:rPr lang="en-US" sz="2200" dirty="0">
                <a:solidFill>
                  <a:srgbClr val="FF0000"/>
                </a:solidFill>
              </a:rPr>
              <a:t>12k</a:t>
            </a:r>
            <a:r>
              <a:rPr lang="en-US" sz="2200" dirty="0"/>
              <a:t> 	14k 	</a:t>
            </a:r>
            <a:r>
              <a:rPr lang="en-US" sz="2200" dirty="0">
                <a:solidFill>
                  <a:srgbClr val="0070C0"/>
                </a:solidFill>
              </a:rPr>
              <a:t>15k 	15k 	15k </a:t>
            </a:r>
            <a:r>
              <a:rPr lang="en-US" sz="2200" dirty="0"/>
              <a:t>	16k 	17k 	18k 	90k 	</a:t>
            </a:r>
            <a:r>
              <a:rPr lang="en-US" sz="2200" dirty="0">
                <a:solidFill>
                  <a:srgbClr val="00B050"/>
                </a:solidFill>
              </a:rPr>
              <a:t>95k</a:t>
            </a:r>
          </a:p>
          <a:p>
            <a:pPr>
              <a:spcBef>
                <a:spcPct val="50000"/>
              </a:spcBef>
            </a:pPr>
            <a:r>
              <a:rPr lang="en-US" sz="2200" dirty="0"/>
              <a:t>Compute the central tendency measures and comment which value represents a better central value.</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09DE876A-CD2A-4667-A8F8-58FCDC379BE7}"/>
                  </a:ext>
                </a:extLst>
              </p:cNvPr>
              <p:cNvSpPr txBox="1"/>
              <p:nvPr/>
            </p:nvSpPr>
            <p:spPr>
              <a:xfrm>
                <a:off x="838199" y="3541461"/>
                <a:ext cx="6718301" cy="430887"/>
              </a:xfrm>
              <a:prstGeom prst="rect">
                <a:avLst/>
              </a:prstGeom>
              <a:noFill/>
            </p:spPr>
            <p:txBody>
              <a:bodyPr wrap="square" rtlCol="0">
                <a:spAutoFit/>
              </a:bodyPr>
              <a:lstStyle/>
              <a:p>
                <a:pPr>
                  <a:spcBef>
                    <a:spcPct val="50000"/>
                  </a:spcBef>
                </a:pPr>
                <a:r>
                  <a:rPr lang="en-US" sz="2200" dirty="0"/>
                  <a:t>• </a:t>
                </a:r>
                <a14:m>
                  <m:oMath xmlns:m="http://schemas.openxmlformats.org/officeDocument/2006/math">
                    <m:acc>
                      <m:accPr>
                        <m:chr m:val="̅"/>
                        <m:ctrlPr>
                          <a:rPr lang="en-US" sz="2200" i="1" smtClean="0">
                            <a:latin typeface="Cambria Math" panose="02040503050406030204" pitchFamily="18" charset="0"/>
                          </a:rPr>
                        </m:ctrlPr>
                      </m:accPr>
                      <m:e>
                        <m:r>
                          <a:rPr lang="en-US" sz="2200" b="0" i="1" smtClean="0">
                            <a:latin typeface="Cambria Math" panose="02040503050406030204" pitchFamily="18" charset="0"/>
                          </a:rPr>
                          <m:t>𝑥</m:t>
                        </m:r>
                      </m:e>
                    </m:acc>
                    <m:r>
                      <a:rPr lang="en-US" sz="2200" b="0" i="1" smtClean="0">
                        <a:latin typeface="Cambria Math" panose="02040503050406030204" pitchFamily="18" charset="0"/>
                      </a:rPr>
                      <m:t>=</m:t>
                    </m:r>
                    <m:d>
                      <m:dPr>
                        <m:ctrlPr>
                          <a:rPr lang="en-US" sz="2200" b="0" i="1" smtClean="0">
                            <a:latin typeface="Cambria Math" panose="02040503050406030204" pitchFamily="18" charset="0"/>
                          </a:rPr>
                        </m:ctrlPr>
                      </m:dPr>
                      <m:e>
                        <m:r>
                          <a:rPr lang="en-US" sz="2200" b="0" i="1" smtClean="0">
                            <a:latin typeface="Cambria Math" panose="02040503050406030204" pitchFamily="18" charset="0"/>
                          </a:rPr>
                          <m:t>12000+…+95000</m:t>
                        </m:r>
                      </m:e>
                    </m:d>
                    <m:r>
                      <a:rPr lang="en-US" sz="2200" b="0" i="1" smtClean="0">
                        <a:latin typeface="Cambria Math" panose="02040503050406030204" pitchFamily="18" charset="0"/>
                      </a:rPr>
                      <m:t>/10=30,700</m:t>
                    </m:r>
                  </m:oMath>
                </a14:m>
                <a:endParaRPr lang="en-US" sz="2200" dirty="0"/>
              </a:p>
            </p:txBody>
          </p:sp>
        </mc:Choice>
        <mc:Fallback xmlns="">
          <p:sp>
            <p:nvSpPr>
              <p:cNvPr id="7" name="TextBox 6">
                <a:extLst>
                  <a:ext uri="{FF2B5EF4-FFF2-40B4-BE49-F238E27FC236}">
                    <a16:creationId xmlns:a16="http://schemas.microsoft.com/office/drawing/2014/main" id="{09DE876A-CD2A-4667-A8F8-58FCDC379BE7}"/>
                  </a:ext>
                </a:extLst>
              </p:cNvPr>
              <p:cNvSpPr txBox="1">
                <a:spLocks noRot="1" noChangeAspect="1" noMove="1" noResize="1" noEditPoints="1" noAdjustHandles="1" noChangeArrowheads="1" noChangeShapeType="1" noTextEdit="1"/>
              </p:cNvSpPr>
              <p:nvPr/>
            </p:nvSpPr>
            <p:spPr>
              <a:xfrm>
                <a:off x="838199" y="3541461"/>
                <a:ext cx="6718301" cy="430887"/>
              </a:xfrm>
              <a:prstGeom prst="rect">
                <a:avLst/>
              </a:prstGeom>
              <a:blipFill>
                <a:blip r:embed="rId3"/>
                <a:stretch>
                  <a:fillRect l="-1088" t="-9859" b="-26761"/>
                </a:stretch>
              </a:blipFill>
            </p:spPr>
            <p:txBody>
              <a:bodyPr/>
              <a:lstStyle/>
              <a:p>
                <a:r>
                  <a:rPr lang="en-US">
                    <a:noFill/>
                  </a:rPr>
                  <a:t> </a:t>
                </a:r>
              </a:p>
            </p:txBody>
          </p:sp>
        </mc:Fallback>
      </mc:AlternateContent>
      <p:pic>
        <p:nvPicPr>
          <p:cNvPr id="9" name="Picture 8">
            <a:extLst>
              <a:ext uri="{FF2B5EF4-FFF2-40B4-BE49-F238E27FC236}">
                <a16:creationId xmlns:a16="http://schemas.microsoft.com/office/drawing/2014/main" id="{7514A4A5-B61B-400F-A3FE-EAE90DF059B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33868" y="3960561"/>
            <a:ext cx="4024732" cy="2414839"/>
          </a:xfrm>
          <a:prstGeom prst="rect">
            <a:avLst/>
          </a:prstGeom>
        </p:spPr>
      </p:pic>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375A93D2-A2C3-4685-9408-9E6239ADF418}"/>
                  </a:ext>
                </a:extLst>
              </p:cNvPr>
              <p:cNvSpPr txBox="1"/>
              <p:nvPr/>
            </p:nvSpPr>
            <p:spPr>
              <a:xfrm>
                <a:off x="838198" y="4211203"/>
                <a:ext cx="6718301" cy="769441"/>
              </a:xfrm>
              <a:prstGeom prst="rect">
                <a:avLst/>
              </a:prstGeom>
              <a:noFill/>
            </p:spPr>
            <p:txBody>
              <a:bodyPr wrap="square" rtlCol="0">
                <a:spAutoFit/>
              </a:bodyPr>
              <a:lstStyle/>
              <a:p>
                <a:pPr>
                  <a:spcBef>
                    <a:spcPct val="50000"/>
                  </a:spcBef>
                </a:pPr>
                <a:r>
                  <a:rPr lang="en-US" sz="2200" dirty="0"/>
                  <a:t>• Median is the average of the two observations in the middle, that is </a:t>
                </a:r>
                <a14:m>
                  <m:oMath xmlns:m="http://schemas.openxmlformats.org/officeDocument/2006/math">
                    <m:r>
                      <a:rPr lang="en-US" sz="2200" b="0" i="1" smtClean="0">
                        <a:latin typeface="Cambria Math" panose="02040503050406030204" pitchFamily="18" charset="0"/>
                      </a:rPr>
                      <m:t>𝑚</m:t>
                    </m:r>
                    <m:r>
                      <a:rPr lang="en-US" sz="2200" b="0" i="1" smtClean="0">
                        <a:latin typeface="Cambria Math" panose="02040503050406030204" pitchFamily="18" charset="0"/>
                      </a:rPr>
                      <m:t>=</m:t>
                    </m:r>
                    <m:d>
                      <m:dPr>
                        <m:ctrlPr>
                          <a:rPr lang="en-US" sz="2200" b="0" i="1" smtClean="0">
                            <a:latin typeface="Cambria Math" panose="02040503050406030204" pitchFamily="18" charset="0"/>
                          </a:rPr>
                        </m:ctrlPr>
                      </m:dPr>
                      <m:e>
                        <m:r>
                          <a:rPr lang="en-US" sz="2200" b="0" i="1" smtClean="0">
                            <a:latin typeface="Cambria Math" panose="02040503050406030204" pitchFamily="18" charset="0"/>
                          </a:rPr>
                          <m:t>15000+16000</m:t>
                        </m:r>
                      </m:e>
                    </m:d>
                    <m:r>
                      <a:rPr lang="en-US" sz="2200" b="0" i="1" smtClean="0">
                        <a:latin typeface="Cambria Math" panose="02040503050406030204" pitchFamily="18" charset="0"/>
                      </a:rPr>
                      <m:t>/2=15,500</m:t>
                    </m:r>
                  </m:oMath>
                </a14:m>
                <a:endParaRPr lang="en-US" sz="2200" dirty="0"/>
              </a:p>
            </p:txBody>
          </p:sp>
        </mc:Choice>
        <mc:Fallback xmlns="">
          <p:sp>
            <p:nvSpPr>
              <p:cNvPr id="8" name="TextBox 7">
                <a:extLst>
                  <a:ext uri="{FF2B5EF4-FFF2-40B4-BE49-F238E27FC236}">
                    <a16:creationId xmlns:a16="http://schemas.microsoft.com/office/drawing/2014/main" id="{375A93D2-A2C3-4685-9408-9E6239ADF418}"/>
                  </a:ext>
                </a:extLst>
              </p:cNvPr>
              <p:cNvSpPr txBox="1">
                <a:spLocks noRot="1" noChangeAspect="1" noMove="1" noResize="1" noEditPoints="1" noAdjustHandles="1" noChangeArrowheads="1" noChangeShapeType="1" noTextEdit="1"/>
              </p:cNvSpPr>
              <p:nvPr/>
            </p:nvSpPr>
            <p:spPr>
              <a:xfrm>
                <a:off x="838198" y="4211203"/>
                <a:ext cx="6718301" cy="769441"/>
              </a:xfrm>
              <a:prstGeom prst="rect">
                <a:avLst/>
              </a:prstGeom>
              <a:blipFill>
                <a:blip r:embed="rId5"/>
                <a:stretch>
                  <a:fillRect l="-1088" t="-5556" b="-1507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E3AE8A05-D33F-41C1-8111-F4F64DFDC516}"/>
                  </a:ext>
                </a:extLst>
              </p:cNvPr>
              <p:cNvSpPr txBox="1"/>
              <p:nvPr/>
            </p:nvSpPr>
            <p:spPr>
              <a:xfrm>
                <a:off x="838198" y="5219499"/>
                <a:ext cx="6718301" cy="430887"/>
              </a:xfrm>
              <a:prstGeom prst="rect">
                <a:avLst/>
              </a:prstGeom>
              <a:noFill/>
            </p:spPr>
            <p:txBody>
              <a:bodyPr wrap="square" rtlCol="0">
                <a:spAutoFit/>
              </a:bodyPr>
              <a:lstStyle/>
              <a:p>
                <a:pPr>
                  <a:spcBef>
                    <a:spcPct val="50000"/>
                  </a:spcBef>
                </a:pPr>
                <a:r>
                  <a:rPr lang="en-US" sz="2200" dirty="0"/>
                  <a:t>• </a:t>
                </a:r>
                <a:r>
                  <a:rPr lang="en-US" sz="2200" dirty="0">
                    <a:solidFill>
                      <a:srgbClr val="0070C0"/>
                    </a:solidFill>
                  </a:rPr>
                  <a:t>Mode</a:t>
                </a:r>
                <a:r>
                  <a:rPr lang="en-US" sz="2200" dirty="0"/>
                  <a:t> is </a:t>
                </a:r>
                <a14:m>
                  <m:oMath xmlns:m="http://schemas.openxmlformats.org/officeDocument/2006/math">
                    <m:r>
                      <a:rPr lang="en-US" sz="2200" b="0" i="1" smtClean="0">
                        <a:latin typeface="Cambria Math" panose="02040503050406030204" pitchFamily="18" charset="0"/>
                      </a:rPr>
                      <m:t>𝑀</m:t>
                    </m:r>
                    <m:r>
                      <a:rPr lang="en-US" sz="2200" b="0" i="1" smtClean="0">
                        <a:latin typeface="Cambria Math" panose="02040503050406030204" pitchFamily="18" charset="0"/>
                      </a:rPr>
                      <m:t>=15,000</m:t>
                    </m:r>
                  </m:oMath>
                </a14:m>
                <a:endParaRPr lang="en-US" sz="2200" dirty="0"/>
              </a:p>
            </p:txBody>
          </p:sp>
        </mc:Choice>
        <mc:Fallback xmlns="">
          <p:sp>
            <p:nvSpPr>
              <p:cNvPr id="10" name="TextBox 9">
                <a:extLst>
                  <a:ext uri="{FF2B5EF4-FFF2-40B4-BE49-F238E27FC236}">
                    <a16:creationId xmlns:a16="http://schemas.microsoft.com/office/drawing/2014/main" id="{E3AE8A05-D33F-41C1-8111-F4F64DFDC516}"/>
                  </a:ext>
                </a:extLst>
              </p:cNvPr>
              <p:cNvSpPr txBox="1">
                <a:spLocks noRot="1" noChangeAspect="1" noMove="1" noResize="1" noEditPoints="1" noAdjustHandles="1" noChangeArrowheads="1" noChangeShapeType="1" noTextEdit="1"/>
              </p:cNvSpPr>
              <p:nvPr/>
            </p:nvSpPr>
            <p:spPr>
              <a:xfrm>
                <a:off x="838198" y="5219499"/>
                <a:ext cx="6718301" cy="430887"/>
              </a:xfrm>
              <a:prstGeom prst="rect">
                <a:avLst/>
              </a:prstGeom>
              <a:blipFill>
                <a:blip r:embed="rId6"/>
                <a:stretch>
                  <a:fillRect l="-1088" t="-9859" b="-28169"/>
                </a:stretch>
              </a:blipFill>
            </p:spPr>
            <p:txBody>
              <a:bodyPr/>
              <a:lstStyle/>
              <a:p>
                <a:r>
                  <a:rPr lang="en-US">
                    <a:noFill/>
                  </a:rPr>
                  <a:t> </a:t>
                </a:r>
              </a:p>
            </p:txBody>
          </p:sp>
        </mc:Fallback>
      </mc:AlternateContent>
    </p:spTree>
    <p:extLst>
      <p:ext uri="{BB962C8B-B14F-4D97-AF65-F5344CB8AC3E}">
        <p14:creationId xmlns:p14="http://schemas.microsoft.com/office/powerpoint/2010/main" val="10147448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10"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67C3D-AB9A-4255-B1BD-5B955DB42379}"/>
              </a:ext>
            </a:extLst>
          </p:cNvPr>
          <p:cNvSpPr>
            <a:spLocks noGrp="1"/>
          </p:cNvSpPr>
          <p:nvPr>
            <p:ph type="title"/>
          </p:nvPr>
        </p:nvSpPr>
        <p:spPr>
          <a:xfrm>
            <a:off x="838200" y="365125"/>
            <a:ext cx="6025738" cy="1325563"/>
          </a:xfrm>
        </p:spPr>
        <p:txBody>
          <a:bodyPr>
            <a:normAutofit/>
          </a:bodyPr>
          <a:lstStyle/>
          <a:p>
            <a:r>
              <a:rPr lang="en-US" sz="3600" dirty="0">
                <a:solidFill>
                  <a:srgbClr val="990033"/>
                </a:solidFill>
              </a:rPr>
              <a:t>Spread Measures</a:t>
            </a:r>
          </a:p>
        </p:txBody>
      </p:sp>
      <p:sp>
        <p:nvSpPr>
          <p:cNvPr id="9" name="TextBox 8">
            <a:extLst>
              <a:ext uri="{FF2B5EF4-FFF2-40B4-BE49-F238E27FC236}">
                <a16:creationId xmlns:a16="http://schemas.microsoft.com/office/drawing/2014/main" id="{EEC12F5C-E768-4B51-9573-53C52DE0DA12}"/>
              </a:ext>
            </a:extLst>
          </p:cNvPr>
          <p:cNvSpPr txBox="1"/>
          <p:nvPr/>
        </p:nvSpPr>
        <p:spPr>
          <a:xfrm>
            <a:off x="838199" y="1440642"/>
            <a:ext cx="6464643" cy="1107996"/>
          </a:xfrm>
          <a:prstGeom prst="rect">
            <a:avLst/>
          </a:prstGeom>
          <a:noFill/>
        </p:spPr>
        <p:txBody>
          <a:bodyPr wrap="square" rtlCol="0">
            <a:spAutoFit/>
          </a:bodyPr>
          <a:lstStyle/>
          <a:p>
            <a:pPr>
              <a:spcBef>
                <a:spcPct val="50000"/>
              </a:spcBef>
            </a:pPr>
            <a:r>
              <a:rPr lang="en-US" sz="2200" dirty="0"/>
              <a:t>Spread measures provide a value of dispersion, deviation or variability for a set of data. The most important ones for a set of data are</a:t>
            </a:r>
            <a:endParaRPr lang="en-US" sz="2000" dirty="0"/>
          </a:p>
        </p:txBody>
      </p:sp>
      <p:sp>
        <p:nvSpPr>
          <p:cNvPr id="15" name="TextBox 14">
            <a:extLst>
              <a:ext uri="{FF2B5EF4-FFF2-40B4-BE49-F238E27FC236}">
                <a16:creationId xmlns:a16="http://schemas.microsoft.com/office/drawing/2014/main" id="{0A958EAB-B38C-4978-98C2-A33D0CBF2DA6}"/>
              </a:ext>
            </a:extLst>
          </p:cNvPr>
          <p:cNvSpPr txBox="1"/>
          <p:nvPr/>
        </p:nvSpPr>
        <p:spPr>
          <a:xfrm>
            <a:off x="7649159" y="2465636"/>
            <a:ext cx="4113219" cy="3734356"/>
          </a:xfrm>
          <a:prstGeom prst="rect">
            <a:avLst/>
          </a:prstGeom>
          <a:solidFill>
            <a:srgbClr val="CCFF99"/>
          </a:solidFill>
          <a:ln w="28575">
            <a:noFill/>
          </a:ln>
        </p:spPr>
        <p:txBody>
          <a:bodyPr wrap="square" rtlCol="0">
            <a:spAutoFit/>
          </a:bodyPr>
          <a:lstStyle/>
          <a:p>
            <a:r>
              <a:rPr lang="en-US" sz="2200" b="0" dirty="0"/>
              <a:t>• Sample standard deviation has the sam</a:t>
            </a:r>
            <a:r>
              <a:rPr lang="en-US" sz="2200" dirty="0"/>
              <a:t>e unit as the data itself and is computed using all the observations thus is favorable IF there are no outliers in the data</a:t>
            </a:r>
            <a:endParaRPr lang="en-US" sz="2200" b="0" dirty="0"/>
          </a:p>
          <a:p>
            <a:pPr>
              <a:lnSpc>
                <a:spcPts val="1000"/>
              </a:lnSpc>
            </a:pPr>
            <a:endParaRPr lang="en-US" sz="2200" dirty="0"/>
          </a:p>
          <a:p>
            <a:r>
              <a:rPr lang="en-US" sz="2200" dirty="0"/>
              <a:t>• ALL these measures provide a positive value representing spread of data</a:t>
            </a:r>
          </a:p>
          <a:p>
            <a:pPr>
              <a:lnSpc>
                <a:spcPts val="1000"/>
              </a:lnSpc>
            </a:pPr>
            <a:endParaRPr lang="en-US" sz="2200" dirty="0"/>
          </a:p>
          <a:p>
            <a:r>
              <a:rPr lang="en-US" sz="2200" dirty="0"/>
              <a:t>• If data is skewed, IQR provides a better spread measure.</a:t>
            </a:r>
          </a:p>
        </p:txBody>
      </p:sp>
      <p:pic>
        <p:nvPicPr>
          <p:cNvPr id="7" name="Picture 47">
            <a:extLst>
              <a:ext uri="{FF2B5EF4-FFF2-40B4-BE49-F238E27FC236}">
                <a16:creationId xmlns:a16="http://schemas.microsoft.com/office/drawing/2014/main" id="{43E9469B-1C5F-46B5-B9E4-246AD18EE8BE}"/>
              </a:ext>
            </a:extLst>
          </p:cNvPr>
          <p:cNvPicPr>
            <a:picLocks noChangeAspect="1" noChangeArrowheads="1"/>
          </p:cNvPicPr>
          <p:nvPr/>
        </p:nvPicPr>
        <p:blipFill>
          <a:blip r:embed="rId3" cstate="print"/>
          <a:srcRect/>
          <a:stretch>
            <a:fillRect/>
          </a:stretch>
        </p:blipFill>
        <p:spPr bwMode="auto">
          <a:xfrm>
            <a:off x="7773987" y="365125"/>
            <a:ext cx="3579813" cy="1123510"/>
          </a:xfrm>
          <a:prstGeom prst="rect">
            <a:avLst/>
          </a:prstGeom>
          <a:noFill/>
          <a:ln w="9525">
            <a:noFill/>
            <a:miter lim="800000"/>
            <a:headEnd/>
            <a:tailEnd/>
          </a:ln>
        </p:spPr>
      </p:pic>
      <p:pic>
        <p:nvPicPr>
          <p:cNvPr id="8" name="Picture 48">
            <a:extLst>
              <a:ext uri="{FF2B5EF4-FFF2-40B4-BE49-F238E27FC236}">
                <a16:creationId xmlns:a16="http://schemas.microsoft.com/office/drawing/2014/main" id="{6D795683-3245-4EB8-897A-9115206697C0}"/>
              </a:ext>
            </a:extLst>
          </p:cNvPr>
          <p:cNvPicPr>
            <a:picLocks noChangeAspect="1" noChangeArrowheads="1"/>
          </p:cNvPicPr>
          <p:nvPr/>
        </p:nvPicPr>
        <p:blipFill>
          <a:blip r:embed="rId4" cstate="print"/>
          <a:srcRect/>
          <a:stretch>
            <a:fillRect/>
          </a:stretch>
        </p:blipFill>
        <p:spPr bwMode="auto">
          <a:xfrm>
            <a:off x="8251128" y="1568793"/>
            <a:ext cx="2625530" cy="558751"/>
          </a:xfrm>
          <a:prstGeom prst="rect">
            <a:avLst/>
          </a:prstGeom>
          <a:noFill/>
          <a:ln w="9525">
            <a:noFill/>
            <a:miter lim="800000"/>
            <a:headEnd/>
            <a:tailEnd/>
          </a:ln>
        </p:spPr>
      </p:pic>
      <p:sp>
        <p:nvSpPr>
          <p:cNvPr id="10" name="TextBox 9">
            <a:extLst>
              <a:ext uri="{FF2B5EF4-FFF2-40B4-BE49-F238E27FC236}">
                <a16:creationId xmlns:a16="http://schemas.microsoft.com/office/drawing/2014/main" id="{00E5CB21-240A-4FFF-A2F4-9E3FF7C40D97}"/>
              </a:ext>
            </a:extLst>
          </p:cNvPr>
          <p:cNvSpPr txBox="1"/>
          <p:nvPr/>
        </p:nvSpPr>
        <p:spPr>
          <a:xfrm>
            <a:off x="838198" y="2594264"/>
            <a:ext cx="6464643" cy="769441"/>
          </a:xfrm>
          <a:prstGeom prst="rect">
            <a:avLst/>
          </a:prstGeom>
          <a:noFill/>
        </p:spPr>
        <p:txBody>
          <a:bodyPr wrap="square" rtlCol="0">
            <a:spAutoFit/>
          </a:bodyPr>
          <a:lstStyle/>
          <a:p>
            <a:pPr>
              <a:spcBef>
                <a:spcPct val="50000"/>
              </a:spcBef>
            </a:pPr>
            <a:r>
              <a:rPr lang="en-US" sz="2200" dirty="0"/>
              <a:t>• </a:t>
            </a:r>
            <a:r>
              <a:rPr lang="en-US" sz="2200" dirty="0">
                <a:solidFill>
                  <a:srgbClr val="FF0000"/>
                </a:solidFill>
              </a:rPr>
              <a:t>Range</a:t>
            </a:r>
            <a:r>
              <a:rPr lang="en-US" sz="2200" dirty="0"/>
              <a:t> represented by R is Max – min and shows the extent to which variation is possible</a:t>
            </a:r>
            <a:endParaRPr lang="en-US" sz="2000" dirty="0"/>
          </a:p>
        </p:txBody>
      </p:sp>
      <p:sp>
        <p:nvSpPr>
          <p:cNvPr id="11" name="TextBox 10">
            <a:extLst>
              <a:ext uri="{FF2B5EF4-FFF2-40B4-BE49-F238E27FC236}">
                <a16:creationId xmlns:a16="http://schemas.microsoft.com/office/drawing/2014/main" id="{3921C3B7-2517-4AE8-BBBB-3FB5778B0ADC}"/>
              </a:ext>
            </a:extLst>
          </p:cNvPr>
          <p:cNvSpPr txBox="1"/>
          <p:nvPr/>
        </p:nvSpPr>
        <p:spPr>
          <a:xfrm>
            <a:off x="838197" y="3409331"/>
            <a:ext cx="6464643" cy="1107996"/>
          </a:xfrm>
          <a:prstGeom prst="rect">
            <a:avLst/>
          </a:prstGeom>
          <a:noFill/>
        </p:spPr>
        <p:txBody>
          <a:bodyPr wrap="square" rtlCol="0">
            <a:spAutoFit/>
          </a:bodyPr>
          <a:lstStyle/>
          <a:p>
            <a:pPr>
              <a:spcBef>
                <a:spcPct val="50000"/>
              </a:spcBef>
            </a:pPr>
            <a:r>
              <a:rPr lang="en-US" sz="2200" dirty="0"/>
              <a:t>• </a:t>
            </a:r>
            <a:r>
              <a:rPr lang="en-US" sz="2200" dirty="0">
                <a:solidFill>
                  <a:srgbClr val="FF0000"/>
                </a:solidFill>
              </a:rPr>
              <a:t>Inter-Quartile Range (IQR)</a:t>
            </a:r>
            <a:r>
              <a:rPr lang="en-US" sz="2200" dirty="0"/>
              <a:t> is Q ₃ – Q ₁ which is computed after sorting the data and computing the first and third quartile</a:t>
            </a:r>
            <a:endParaRPr lang="en-US" sz="2000" dirty="0"/>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41C6354E-AD41-4D2C-B417-066E8AEDF025}"/>
                  </a:ext>
                </a:extLst>
              </p:cNvPr>
              <p:cNvSpPr txBox="1"/>
              <p:nvPr/>
            </p:nvSpPr>
            <p:spPr>
              <a:xfrm>
                <a:off x="838197" y="4566868"/>
                <a:ext cx="6464643" cy="1722908"/>
              </a:xfrm>
              <a:prstGeom prst="rect">
                <a:avLst/>
              </a:prstGeom>
              <a:noFill/>
            </p:spPr>
            <p:txBody>
              <a:bodyPr wrap="square" rtlCol="0">
                <a:spAutoFit/>
              </a:bodyPr>
              <a:lstStyle/>
              <a:p>
                <a:pPr>
                  <a:spcBef>
                    <a:spcPct val="50000"/>
                  </a:spcBef>
                </a:pPr>
                <a:r>
                  <a:rPr lang="en-US" sz="2200" dirty="0"/>
                  <a:t>• </a:t>
                </a:r>
                <a:r>
                  <a:rPr lang="en-US" sz="2200" dirty="0">
                    <a:solidFill>
                      <a:srgbClr val="FF0000"/>
                    </a:solidFill>
                  </a:rPr>
                  <a:t>Sample Variance </a:t>
                </a:r>
                <a:r>
                  <a:rPr lang="en-US" sz="2200" dirty="0"/>
                  <a:t>is computed as the sum of squared deviations from the mean, i.e. </a:t>
                </a:r>
                <a14:m>
                  <m:oMath xmlns:m="http://schemas.openxmlformats.org/officeDocument/2006/math">
                    <m:sSup>
                      <m:sSupPr>
                        <m:ctrlPr>
                          <a:rPr lang="en-US" sz="2000" i="1" smtClean="0">
                            <a:latin typeface="Cambria Math" panose="02040503050406030204" pitchFamily="18" charset="0"/>
                          </a:rPr>
                        </m:ctrlPr>
                      </m:sSupPr>
                      <m:e>
                        <m:r>
                          <a:rPr lang="en-US" sz="2000" b="0" i="1" smtClean="0">
                            <a:latin typeface="Cambria Math" panose="02040503050406030204" pitchFamily="18" charset="0"/>
                          </a:rPr>
                          <m:t>𝑆</m:t>
                        </m:r>
                      </m:e>
                      <m:sup>
                        <m:r>
                          <a:rPr lang="en-US" sz="2000" b="0" i="1" smtClean="0">
                            <a:latin typeface="Cambria Math" panose="02040503050406030204" pitchFamily="18" charset="0"/>
                          </a:rPr>
                          <m:t>2</m:t>
                        </m:r>
                      </m:sup>
                    </m:sSup>
                    <m:r>
                      <a:rPr lang="en-US" sz="2000" b="0" i="1" smtClean="0">
                        <a:latin typeface="Cambria Math" panose="02040503050406030204" pitchFamily="18" charset="0"/>
                      </a:rPr>
                      <m:t>=</m:t>
                    </m:r>
                    <m:f>
                      <m:fPr>
                        <m:ctrlPr>
                          <a:rPr lang="en-US" sz="2000" i="1" smtClean="0">
                            <a:latin typeface="Cambria Math" panose="02040503050406030204" pitchFamily="18" charset="0"/>
                          </a:rPr>
                        </m:ctrlPr>
                      </m:fPr>
                      <m:num>
                        <m:r>
                          <a:rPr lang="en-US" sz="2000" b="0" i="1" smtClean="0">
                            <a:latin typeface="Cambria Math" panose="02040503050406030204" pitchFamily="18" charset="0"/>
                          </a:rPr>
                          <m:t>1</m:t>
                        </m:r>
                      </m:num>
                      <m:den>
                        <m:r>
                          <a:rPr lang="en-US" sz="2000" b="0" i="1" smtClean="0">
                            <a:latin typeface="Cambria Math" panose="02040503050406030204" pitchFamily="18" charset="0"/>
                          </a:rPr>
                          <m:t>𝑛</m:t>
                        </m:r>
                        <m:r>
                          <a:rPr lang="en-US" sz="2000" b="0" i="1" smtClean="0">
                            <a:latin typeface="Cambria Math" panose="02040503050406030204" pitchFamily="18" charset="0"/>
                          </a:rPr>
                          <m:t>−1</m:t>
                        </m:r>
                      </m:den>
                    </m:f>
                    <m:nary>
                      <m:naryPr>
                        <m:chr m:val="∑"/>
                        <m:limLoc m:val="subSup"/>
                        <m:supHide m:val="on"/>
                        <m:ctrlPr>
                          <a:rPr lang="en-US" sz="2000" i="1" smtClean="0">
                            <a:latin typeface="Cambria Math" panose="02040503050406030204" pitchFamily="18" charset="0"/>
                          </a:rPr>
                        </m:ctrlPr>
                      </m:naryPr>
                      <m:sub>
                        <m:r>
                          <m:rPr>
                            <m:brk m:alnAt="9"/>
                          </m:rPr>
                          <a:rPr lang="en-US" sz="2000" b="0" i="1" smtClean="0">
                            <a:latin typeface="Cambria Math" panose="02040503050406030204" pitchFamily="18" charset="0"/>
                          </a:rPr>
                          <m:t>𝑖</m:t>
                        </m:r>
                      </m:sub>
                      <m:sup/>
                      <m:e>
                        <m:sSup>
                          <m:sSupPr>
                            <m:ctrlPr>
                              <a:rPr lang="en-US" sz="2000" i="1" smtClean="0">
                                <a:latin typeface="Cambria Math" panose="02040503050406030204" pitchFamily="18" charset="0"/>
                              </a:rPr>
                            </m:ctrlPr>
                          </m:sSupPr>
                          <m:e>
                            <m:d>
                              <m:dPr>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𝑖</m:t>
                                    </m:r>
                                  </m:sub>
                                </m:sSub>
                                <m:r>
                                  <a:rPr lang="en-US" sz="2000" b="0" i="1" smtClean="0">
                                    <a:latin typeface="Cambria Math" panose="02040503050406030204" pitchFamily="18" charset="0"/>
                                  </a:rPr>
                                  <m:t>−</m:t>
                                </m:r>
                                <m:acc>
                                  <m:accPr>
                                    <m:chr m:val="̅"/>
                                    <m:ctrlPr>
                                      <a:rPr lang="en-US" sz="2000" b="0" i="1" smtClean="0">
                                        <a:latin typeface="Cambria Math" panose="02040503050406030204" pitchFamily="18" charset="0"/>
                                      </a:rPr>
                                    </m:ctrlPr>
                                  </m:accPr>
                                  <m:e>
                                    <m:r>
                                      <a:rPr lang="en-US" sz="2000" b="0" i="1" smtClean="0">
                                        <a:latin typeface="Cambria Math" panose="02040503050406030204" pitchFamily="18" charset="0"/>
                                      </a:rPr>
                                      <m:t>𝑥</m:t>
                                    </m:r>
                                  </m:e>
                                </m:acc>
                              </m:e>
                            </m:d>
                          </m:e>
                          <m:sup>
                            <m:r>
                              <a:rPr lang="en-US" sz="2000" b="0" i="1" smtClean="0">
                                <a:latin typeface="Cambria Math" panose="02040503050406030204" pitchFamily="18" charset="0"/>
                              </a:rPr>
                              <m:t>2</m:t>
                            </m:r>
                          </m:sup>
                        </m:sSup>
                      </m:e>
                    </m:nary>
                  </m:oMath>
                </a14:m>
                <a:endParaRPr lang="en-US" sz="2000" dirty="0"/>
              </a:p>
              <a:p>
                <a:pPr>
                  <a:spcBef>
                    <a:spcPct val="50000"/>
                  </a:spcBef>
                </a:pPr>
                <a:r>
                  <a:rPr lang="en-US" dirty="0"/>
                  <a:t>• </a:t>
                </a:r>
                <a:r>
                  <a:rPr lang="en-US" sz="2200" dirty="0">
                    <a:solidFill>
                      <a:srgbClr val="FF0000"/>
                    </a:solidFill>
                  </a:rPr>
                  <a:t>Sample Standard deviation </a:t>
                </a:r>
                <a:r>
                  <a:rPr lang="en-US" sz="2200" dirty="0"/>
                  <a:t>is the square root of the Sample Variance </a:t>
                </a:r>
                <a14:m>
                  <m:oMath xmlns:m="http://schemas.openxmlformats.org/officeDocument/2006/math">
                    <m:r>
                      <a:rPr lang="en-US" sz="2000" b="0" i="1" smtClean="0">
                        <a:latin typeface="Cambria Math" panose="02040503050406030204" pitchFamily="18" charset="0"/>
                      </a:rPr>
                      <m:t>𝑆</m:t>
                    </m:r>
                    <m:r>
                      <a:rPr lang="en-US" sz="2000" b="0" i="1" smtClean="0">
                        <a:latin typeface="Cambria Math" panose="02040503050406030204" pitchFamily="18" charset="0"/>
                      </a:rPr>
                      <m:t>=</m:t>
                    </m:r>
                    <m:rad>
                      <m:radPr>
                        <m:degHide m:val="on"/>
                        <m:ctrlPr>
                          <a:rPr lang="en-US" sz="2000" b="0" i="1" smtClean="0">
                            <a:latin typeface="Cambria Math" panose="02040503050406030204" pitchFamily="18" charset="0"/>
                          </a:rPr>
                        </m:ctrlPr>
                      </m:radPr>
                      <m:deg/>
                      <m:e>
                        <m:sSup>
                          <m:sSupPr>
                            <m:ctrlPr>
                              <a:rPr lang="en-US" sz="2000" i="1">
                                <a:latin typeface="Cambria Math" panose="02040503050406030204" pitchFamily="18" charset="0"/>
                              </a:rPr>
                            </m:ctrlPr>
                          </m:sSupPr>
                          <m:e>
                            <m:r>
                              <a:rPr lang="en-US" sz="2000" i="1">
                                <a:latin typeface="Cambria Math" panose="02040503050406030204" pitchFamily="18" charset="0"/>
                              </a:rPr>
                              <m:t>𝑆</m:t>
                            </m:r>
                          </m:e>
                          <m:sup>
                            <m:r>
                              <a:rPr lang="en-US" sz="2000" i="1">
                                <a:latin typeface="Cambria Math" panose="02040503050406030204" pitchFamily="18" charset="0"/>
                              </a:rPr>
                              <m:t>2</m:t>
                            </m:r>
                          </m:sup>
                        </m:sSup>
                      </m:e>
                    </m:rad>
                  </m:oMath>
                </a14:m>
                <a:endParaRPr lang="en-US" sz="2000" dirty="0"/>
              </a:p>
            </p:txBody>
          </p:sp>
        </mc:Choice>
        <mc:Fallback xmlns="">
          <p:sp>
            <p:nvSpPr>
              <p:cNvPr id="12" name="TextBox 11">
                <a:extLst>
                  <a:ext uri="{FF2B5EF4-FFF2-40B4-BE49-F238E27FC236}">
                    <a16:creationId xmlns:a16="http://schemas.microsoft.com/office/drawing/2014/main" id="{41C6354E-AD41-4D2C-B417-066E8AEDF025}"/>
                  </a:ext>
                </a:extLst>
              </p:cNvPr>
              <p:cNvSpPr txBox="1">
                <a:spLocks noRot="1" noChangeAspect="1" noMove="1" noResize="1" noEditPoints="1" noAdjustHandles="1" noChangeArrowheads="1" noChangeShapeType="1" noTextEdit="1"/>
              </p:cNvSpPr>
              <p:nvPr/>
            </p:nvSpPr>
            <p:spPr>
              <a:xfrm>
                <a:off x="838197" y="4566868"/>
                <a:ext cx="6464643" cy="1722908"/>
              </a:xfrm>
              <a:prstGeom prst="rect">
                <a:avLst/>
              </a:prstGeom>
              <a:blipFill>
                <a:blip r:embed="rId5"/>
                <a:stretch>
                  <a:fillRect l="-1131" t="-5300" b="-6360"/>
                </a:stretch>
              </a:blipFill>
            </p:spPr>
            <p:txBody>
              <a:bodyPr/>
              <a:lstStyle/>
              <a:p>
                <a:r>
                  <a:rPr lang="en-US">
                    <a:noFill/>
                  </a:rPr>
                  <a:t> </a:t>
                </a:r>
              </a:p>
            </p:txBody>
          </p:sp>
        </mc:Fallback>
      </mc:AlternateContent>
    </p:spTree>
    <p:extLst>
      <p:ext uri="{BB962C8B-B14F-4D97-AF65-F5344CB8AC3E}">
        <p14:creationId xmlns:p14="http://schemas.microsoft.com/office/powerpoint/2010/main" val="29864975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10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10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fade">
                                      <p:cBhvr>
                                        <p:cTn id="2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0" grpId="0"/>
      <p:bldP spid="11" grpId="0"/>
      <p:bldP spid="1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67C3D-AB9A-4255-B1BD-5B955DB42379}"/>
              </a:ext>
            </a:extLst>
          </p:cNvPr>
          <p:cNvSpPr>
            <a:spLocks noGrp="1"/>
          </p:cNvSpPr>
          <p:nvPr>
            <p:ph type="title"/>
          </p:nvPr>
        </p:nvSpPr>
        <p:spPr>
          <a:xfrm>
            <a:off x="838200" y="365125"/>
            <a:ext cx="6025738" cy="1325563"/>
          </a:xfrm>
        </p:spPr>
        <p:txBody>
          <a:bodyPr>
            <a:normAutofit/>
          </a:bodyPr>
          <a:lstStyle/>
          <a:p>
            <a:r>
              <a:rPr lang="en-US" sz="3600" dirty="0">
                <a:solidFill>
                  <a:srgbClr val="990033"/>
                </a:solidFill>
              </a:rPr>
              <a:t>Example</a:t>
            </a:r>
          </a:p>
        </p:txBody>
      </p:sp>
      <p:sp>
        <p:nvSpPr>
          <p:cNvPr id="6" name="TextBox 5">
            <a:extLst>
              <a:ext uri="{FF2B5EF4-FFF2-40B4-BE49-F238E27FC236}">
                <a16:creationId xmlns:a16="http://schemas.microsoft.com/office/drawing/2014/main" id="{998DF552-F599-4608-B04F-5B5275C2939F}"/>
              </a:ext>
            </a:extLst>
          </p:cNvPr>
          <p:cNvSpPr txBox="1"/>
          <p:nvPr/>
        </p:nvSpPr>
        <p:spPr>
          <a:xfrm>
            <a:off x="838199" y="1517502"/>
            <a:ext cx="7213600" cy="1615827"/>
          </a:xfrm>
          <a:prstGeom prst="rect">
            <a:avLst/>
          </a:prstGeom>
          <a:noFill/>
        </p:spPr>
        <p:txBody>
          <a:bodyPr wrap="square" rtlCol="0">
            <a:spAutoFit/>
          </a:bodyPr>
          <a:lstStyle/>
          <a:p>
            <a:pPr>
              <a:spcBef>
                <a:spcPct val="50000"/>
              </a:spcBef>
            </a:pPr>
            <a:r>
              <a:rPr lang="en-US" sz="2200" dirty="0"/>
              <a:t>The following data is from a random sample of 12 airline carry-on luggage weights rounded to the nearest pound. Compute the four discussed spread measures.</a:t>
            </a:r>
          </a:p>
          <a:p>
            <a:pPr>
              <a:spcBef>
                <a:spcPct val="50000"/>
              </a:spcBef>
            </a:pPr>
            <a:r>
              <a:rPr lang="en-US" sz="2200" dirty="0">
                <a:solidFill>
                  <a:srgbClr val="FF0000"/>
                </a:solidFill>
              </a:rPr>
              <a:t>8</a:t>
            </a:r>
            <a:r>
              <a:rPr lang="en-US" sz="2200" dirty="0"/>
              <a:t>     10     10     12     12     12     12     15     16     17     19     </a:t>
            </a:r>
            <a:r>
              <a:rPr lang="en-US" sz="2200" dirty="0">
                <a:solidFill>
                  <a:srgbClr val="00B050"/>
                </a:solidFill>
              </a:rPr>
              <a:t>21</a:t>
            </a:r>
          </a:p>
        </p:txBody>
      </p:sp>
      <p:sp>
        <p:nvSpPr>
          <p:cNvPr id="7" name="TextBox 6">
            <a:extLst>
              <a:ext uri="{FF2B5EF4-FFF2-40B4-BE49-F238E27FC236}">
                <a16:creationId xmlns:a16="http://schemas.microsoft.com/office/drawing/2014/main" id="{B81C4400-E8AC-49A7-B12B-88C082D277DE}"/>
              </a:ext>
            </a:extLst>
          </p:cNvPr>
          <p:cNvSpPr txBox="1"/>
          <p:nvPr/>
        </p:nvSpPr>
        <p:spPr>
          <a:xfrm>
            <a:off x="838199" y="4152900"/>
            <a:ext cx="4127500" cy="430887"/>
          </a:xfrm>
          <a:prstGeom prst="rect">
            <a:avLst/>
          </a:prstGeom>
          <a:noFill/>
        </p:spPr>
        <p:txBody>
          <a:bodyPr wrap="square" rtlCol="0">
            <a:spAutoFit/>
          </a:bodyPr>
          <a:lstStyle/>
          <a:p>
            <a:pPr>
              <a:spcBef>
                <a:spcPct val="50000"/>
              </a:spcBef>
            </a:pPr>
            <a:r>
              <a:rPr lang="en-US" sz="2200" dirty="0"/>
              <a:t>• R = </a:t>
            </a:r>
            <a:r>
              <a:rPr lang="en-US" sz="2200" dirty="0">
                <a:solidFill>
                  <a:srgbClr val="00B050"/>
                </a:solidFill>
              </a:rPr>
              <a:t>Max</a:t>
            </a:r>
            <a:r>
              <a:rPr lang="en-US" sz="2200" dirty="0"/>
              <a:t> – </a:t>
            </a:r>
            <a:r>
              <a:rPr lang="en-US" sz="2200" dirty="0">
                <a:solidFill>
                  <a:srgbClr val="FF0000"/>
                </a:solidFill>
              </a:rPr>
              <a:t>min</a:t>
            </a:r>
            <a:r>
              <a:rPr lang="en-US" sz="2200" dirty="0"/>
              <a:t> = </a:t>
            </a:r>
            <a:r>
              <a:rPr lang="en-US" sz="2200" dirty="0">
                <a:solidFill>
                  <a:srgbClr val="00B050"/>
                </a:solidFill>
              </a:rPr>
              <a:t>21</a:t>
            </a:r>
            <a:r>
              <a:rPr lang="en-US" sz="2200" dirty="0"/>
              <a:t> – </a:t>
            </a:r>
            <a:r>
              <a:rPr lang="en-US" sz="2200" dirty="0">
                <a:solidFill>
                  <a:srgbClr val="FF0000"/>
                </a:solidFill>
              </a:rPr>
              <a:t>8</a:t>
            </a:r>
            <a:r>
              <a:rPr lang="en-US" sz="2200" dirty="0"/>
              <a:t> = 13</a:t>
            </a:r>
            <a:endParaRPr lang="en-US" sz="2000" dirty="0"/>
          </a:p>
        </p:txBody>
      </p:sp>
      <p:cxnSp>
        <p:nvCxnSpPr>
          <p:cNvPr id="8" name="Straight Connector 7">
            <a:extLst>
              <a:ext uri="{FF2B5EF4-FFF2-40B4-BE49-F238E27FC236}">
                <a16:creationId xmlns:a16="http://schemas.microsoft.com/office/drawing/2014/main" id="{2DE85B87-2EFF-458B-970B-7122D635D0CD}"/>
              </a:ext>
            </a:extLst>
          </p:cNvPr>
          <p:cNvCxnSpPr>
            <a:cxnSpLocks/>
          </p:cNvCxnSpPr>
          <p:nvPr/>
        </p:nvCxnSpPr>
        <p:spPr>
          <a:xfrm>
            <a:off x="1003299" y="3556000"/>
            <a:ext cx="3236976" cy="0"/>
          </a:xfrm>
          <a:prstGeom prst="line">
            <a:avLst/>
          </a:prstGeom>
          <a:ln w="38100">
            <a:solidFill>
              <a:srgbClr val="7030A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1ABA6095-5A4C-48C0-B5D0-A83DB16C5FFB}"/>
              </a:ext>
            </a:extLst>
          </p:cNvPr>
          <p:cNvCxnSpPr>
            <a:cxnSpLocks/>
          </p:cNvCxnSpPr>
          <p:nvPr/>
        </p:nvCxnSpPr>
        <p:spPr>
          <a:xfrm>
            <a:off x="4254500" y="3556000"/>
            <a:ext cx="3236976" cy="0"/>
          </a:xfrm>
          <a:prstGeom prst="line">
            <a:avLst/>
          </a:prstGeom>
          <a:ln w="38100">
            <a:solidFill>
              <a:srgbClr val="7030A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0AE80568-D602-4C65-8F24-DA201C4C7BAF}"/>
              </a:ext>
            </a:extLst>
          </p:cNvPr>
          <p:cNvCxnSpPr>
            <a:cxnSpLocks/>
          </p:cNvCxnSpPr>
          <p:nvPr/>
        </p:nvCxnSpPr>
        <p:spPr>
          <a:xfrm flipV="1">
            <a:off x="7495890" y="3257550"/>
            <a:ext cx="0" cy="596900"/>
          </a:xfrm>
          <a:prstGeom prst="line">
            <a:avLst/>
          </a:prstGeom>
          <a:ln w="38100">
            <a:solidFill>
              <a:srgbClr val="7030A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6648B246-7254-49DD-86B7-740C7D7EF97D}"/>
              </a:ext>
            </a:extLst>
          </p:cNvPr>
          <p:cNvCxnSpPr>
            <a:cxnSpLocks/>
          </p:cNvCxnSpPr>
          <p:nvPr/>
        </p:nvCxnSpPr>
        <p:spPr>
          <a:xfrm flipV="1">
            <a:off x="993489" y="3257550"/>
            <a:ext cx="0" cy="596900"/>
          </a:xfrm>
          <a:prstGeom prst="line">
            <a:avLst/>
          </a:prstGeom>
          <a:ln w="38100">
            <a:solidFill>
              <a:srgbClr val="7030A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A569E4E4-8317-4670-92E2-A326F9988C04}"/>
              </a:ext>
            </a:extLst>
          </p:cNvPr>
          <p:cNvCxnSpPr>
            <a:cxnSpLocks/>
          </p:cNvCxnSpPr>
          <p:nvPr/>
        </p:nvCxnSpPr>
        <p:spPr>
          <a:xfrm flipV="1">
            <a:off x="4241800" y="3257550"/>
            <a:ext cx="0" cy="596900"/>
          </a:xfrm>
          <a:prstGeom prst="line">
            <a:avLst/>
          </a:prstGeom>
          <a:ln w="38100">
            <a:solidFill>
              <a:srgbClr val="7030A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CDD2112-7B5D-4579-AC9C-1735B8826037}"/>
              </a:ext>
            </a:extLst>
          </p:cNvPr>
          <p:cNvCxnSpPr>
            <a:cxnSpLocks/>
          </p:cNvCxnSpPr>
          <p:nvPr/>
        </p:nvCxnSpPr>
        <p:spPr>
          <a:xfrm flipV="1">
            <a:off x="2453989" y="3257550"/>
            <a:ext cx="0" cy="596900"/>
          </a:xfrm>
          <a:prstGeom prst="line">
            <a:avLst/>
          </a:prstGeom>
          <a:ln w="38100">
            <a:solidFill>
              <a:srgbClr val="7030A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20" name="Picture 19">
            <a:extLst>
              <a:ext uri="{FF2B5EF4-FFF2-40B4-BE49-F238E27FC236}">
                <a16:creationId xmlns:a16="http://schemas.microsoft.com/office/drawing/2014/main" id="{FCC82071-8101-4D1C-AAAA-9A5D0424AD3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14628" y="567108"/>
            <a:ext cx="3370672" cy="5723784"/>
          </a:xfrm>
          <a:prstGeom prst="rect">
            <a:avLst/>
          </a:prstGeom>
        </p:spPr>
      </p:pic>
      <p:cxnSp>
        <p:nvCxnSpPr>
          <p:cNvPr id="26" name="Straight Connector 25">
            <a:extLst>
              <a:ext uri="{FF2B5EF4-FFF2-40B4-BE49-F238E27FC236}">
                <a16:creationId xmlns:a16="http://schemas.microsoft.com/office/drawing/2014/main" id="{F2FF07BE-CFFE-4828-9036-05EA193910A6}"/>
              </a:ext>
            </a:extLst>
          </p:cNvPr>
          <p:cNvCxnSpPr>
            <a:cxnSpLocks/>
          </p:cNvCxnSpPr>
          <p:nvPr/>
        </p:nvCxnSpPr>
        <p:spPr>
          <a:xfrm flipV="1">
            <a:off x="6024134" y="3257550"/>
            <a:ext cx="0" cy="596900"/>
          </a:xfrm>
          <a:prstGeom prst="line">
            <a:avLst/>
          </a:prstGeom>
          <a:ln w="38100">
            <a:solidFill>
              <a:srgbClr val="7030A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8866CF9E-DC6A-4367-9C38-AD1622FA8ED6}"/>
              </a:ext>
            </a:extLst>
          </p:cNvPr>
          <p:cNvSpPr txBox="1"/>
          <p:nvPr/>
        </p:nvSpPr>
        <p:spPr>
          <a:xfrm>
            <a:off x="838199" y="4767656"/>
            <a:ext cx="4127500" cy="430887"/>
          </a:xfrm>
          <a:prstGeom prst="rect">
            <a:avLst/>
          </a:prstGeom>
          <a:noFill/>
        </p:spPr>
        <p:txBody>
          <a:bodyPr wrap="square" rtlCol="0">
            <a:spAutoFit/>
          </a:bodyPr>
          <a:lstStyle/>
          <a:p>
            <a:pPr>
              <a:spcBef>
                <a:spcPct val="50000"/>
              </a:spcBef>
            </a:pPr>
            <a:r>
              <a:rPr lang="en-US" sz="2200" dirty="0"/>
              <a:t>• IQR = Q ₃ – Q ₁ = 16.5 – 11 = 5.5 </a:t>
            </a:r>
          </a:p>
        </p:txBody>
      </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0236F4BD-EFFB-4322-B37B-821D1925FDBA}"/>
                  </a:ext>
                </a:extLst>
              </p:cNvPr>
              <p:cNvSpPr txBox="1"/>
              <p:nvPr/>
            </p:nvSpPr>
            <p:spPr>
              <a:xfrm>
                <a:off x="836116" y="5340498"/>
                <a:ext cx="4127500" cy="1050544"/>
              </a:xfrm>
              <a:prstGeom prst="rect">
                <a:avLst/>
              </a:prstGeom>
              <a:noFill/>
            </p:spPr>
            <p:txBody>
              <a:bodyPr wrap="square" rtlCol="0">
                <a:spAutoFit/>
              </a:bodyPr>
              <a:lstStyle/>
              <a:p>
                <a:pPr>
                  <a:spcBef>
                    <a:spcPct val="50000"/>
                  </a:spcBef>
                </a:pPr>
                <a:r>
                  <a:rPr lang="en-US" sz="2200" dirty="0"/>
                  <a:t>• </a:t>
                </a:r>
                <a14:m>
                  <m:oMath xmlns:m="http://schemas.openxmlformats.org/officeDocument/2006/math">
                    <m:sSup>
                      <m:sSupPr>
                        <m:ctrlPr>
                          <a:rPr lang="en-US" sz="2000" i="1">
                            <a:latin typeface="Cambria Math" panose="02040503050406030204" pitchFamily="18" charset="0"/>
                          </a:rPr>
                        </m:ctrlPr>
                      </m:sSupPr>
                      <m:e>
                        <m:r>
                          <a:rPr lang="en-US" sz="2000" i="1">
                            <a:latin typeface="Cambria Math" panose="02040503050406030204" pitchFamily="18" charset="0"/>
                          </a:rPr>
                          <m:t>𝑆</m:t>
                        </m:r>
                      </m:e>
                      <m:sup>
                        <m:r>
                          <a:rPr lang="en-US" sz="2000" i="1">
                            <a:latin typeface="Cambria Math" panose="02040503050406030204" pitchFamily="18" charset="0"/>
                          </a:rPr>
                          <m:t>2</m:t>
                        </m:r>
                      </m:sup>
                    </m:sSup>
                    <m:r>
                      <a:rPr lang="en-US" sz="2000" i="1">
                        <a:latin typeface="Cambria Math" panose="02040503050406030204" pitchFamily="18" charset="0"/>
                      </a:rPr>
                      <m:t>=</m:t>
                    </m:r>
                    <m:f>
                      <m:fPr>
                        <m:ctrlPr>
                          <a:rPr lang="en-US" sz="2000" i="1">
                            <a:latin typeface="Cambria Math" panose="02040503050406030204" pitchFamily="18" charset="0"/>
                          </a:rPr>
                        </m:ctrlPr>
                      </m:fPr>
                      <m:num>
                        <m:r>
                          <a:rPr lang="en-US" sz="2000" i="1">
                            <a:latin typeface="Cambria Math" panose="02040503050406030204" pitchFamily="18" charset="0"/>
                          </a:rPr>
                          <m:t>1</m:t>
                        </m:r>
                      </m:num>
                      <m:den>
                        <m:r>
                          <a:rPr lang="en-US" sz="2000" i="1">
                            <a:latin typeface="Cambria Math" panose="02040503050406030204" pitchFamily="18" charset="0"/>
                          </a:rPr>
                          <m:t>𝑛</m:t>
                        </m:r>
                        <m:r>
                          <a:rPr lang="en-US" sz="2000" i="1">
                            <a:latin typeface="Cambria Math" panose="02040503050406030204" pitchFamily="18" charset="0"/>
                          </a:rPr>
                          <m:t>−1</m:t>
                        </m:r>
                      </m:den>
                    </m:f>
                    <m:nary>
                      <m:naryPr>
                        <m:chr m:val="∑"/>
                        <m:limLoc m:val="subSup"/>
                        <m:supHide m:val="on"/>
                        <m:ctrlPr>
                          <a:rPr lang="en-US" sz="2000" i="1">
                            <a:latin typeface="Cambria Math" panose="02040503050406030204" pitchFamily="18" charset="0"/>
                          </a:rPr>
                        </m:ctrlPr>
                      </m:naryPr>
                      <m:sub>
                        <m:r>
                          <m:rPr>
                            <m:brk m:alnAt="9"/>
                          </m:rPr>
                          <a:rPr lang="en-US" sz="2000" i="1">
                            <a:latin typeface="Cambria Math" panose="02040503050406030204" pitchFamily="18" charset="0"/>
                          </a:rPr>
                          <m:t>𝑖</m:t>
                        </m:r>
                      </m:sub>
                      <m:sup/>
                      <m:e>
                        <m:sSup>
                          <m:sSupPr>
                            <m:ctrlPr>
                              <a:rPr lang="en-US" sz="2000" i="1">
                                <a:latin typeface="Cambria Math" panose="02040503050406030204" pitchFamily="18" charset="0"/>
                              </a:rPr>
                            </m:ctrlPr>
                          </m:sSupPr>
                          <m:e>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𝑖</m:t>
                                    </m:r>
                                  </m:sub>
                                </m:sSub>
                                <m:r>
                                  <a:rPr lang="en-US" sz="2000" i="1">
                                    <a:latin typeface="Cambria Math" panose="02040503050406030204" pitchFamily="18" charset="0"/>
                                  </a:rPr>
                                  <m:t>−</m:t>
                                </m:r>
                                <m:acc>
                                  <m:accPr>
                                    <m:chr m:val="̅"/>
                                    <m:ctrlPr>
                                      <a:rPr lang="en-US" sz="2000" i="1">
                                        <a:latin typeface="Cambria Math" panose="02040503050406030204" pitchFamily="18" charset="0"/>
                                      </a:rPr>
                                    </m:ctrlPr>
                                  </m:accPr>
                                  <m:e>
                                    <m:r>
                                      <a:rPr lang="en-US" sz="2000" i="1">
                                        <a:latin typeface="Cambria Math" panose="02040503050406030204" pitchFamily="18" charset="0"/>
                                      </a:rPr>
                                      <m:t>𝑥</m:t>
                                    </m:r>
                                  </m:e>
                                </m:acc>
                              </m:e>
                            </m:d>
                          </m:e>
                          <m:sup>
                            <m:r>
                              <a:rPr lang="en-US" sz="2000" i="1">
                                <a:latin typeface="Cambria Math" panose="02040503050406030204" pitchFamily="18" charset="0"/>
                              </a:rPr>
                              <m:t>2</m:t>
                            </m:r>
                          </m:sup>
                        </m:sSup>
                      </m:e>
                    </m:nary>
                    <m:r>
                      <a:rPr lang="en-US" sz="2000" b="0" i="1" smtClean="0">
                        <a:latin typeface="Cambria Math" panose="02040503050406030204" pitchFamily="18" charset="0"/>
                      </a:rPr>
                      <m:t>=15.52</m:t>
                    </m:r>
                  </m:oMath>
                </a14:m>
                <a:endParaRPr lang="en-US" sz="2000" dirty="0"/>
              </a:p>
              <a:p>
                <a:pPr>
                  <a:spcBef>
                    <a:spcPct val="50000"/>
                  </a:spcBef>
                </a:pPr>
                <a:r>
                  <a:rPr lang="en-US" dirty="0"/>
                  <a:t>• </a:t>
                </a:r>
                <a14:m>
                  <m:oMath xmlns:m="http://schemas.openxmlformats.org/officeDocument/2006/math">
                    <m:r>
                      <a:rPr lang="en-US" sz="2000" i="1">
                        <a:latin typeface="Cambria Math" panose="02040503050406030204" pitchFamily="18" charset="0"/>
                      </a:rPr>
                      <m:t>𝑆</m:t>
                    </m:r>
                    <m:r>
                      <a:rPr lang="en-US" sz="2000" i="1">
                        <a:latin typeface="Cambria Math" panose="02040503050406030204" pitchFamily="18" charset="0"/>
                      </a:rPr>
                      <m:t>=</m:t>
                    </m:r>
                    <m:rad>
                      <m:radPr>
                        <m:degHide m:val="on"/>
                        <m:ctrlPr>
                          <a:rPr lang="en-US" sz="2000" i="1">
                            <a:latin typeface="Cambria Math" panose="02040503050406030204" pitchFamily="18" charset="0"/>
                          </a:rPr>
                        </m:ctrlPr>
                      </m:radPr>
                      <m:deg/>
                      <m:e>
                        <m:sSup>
                          <m:sSupPr>
                            <m:ctrlPr>
                              <a:rPr lang="en-US" sz="2000" i="1">
                                <a:latin typeface="Cambria Math" panose="02040503050406030204" pitchFamily="18" charset="0"/>
                              </a:rPr>
                            </m:ctrlPr>
                          </m:sSupPr>
                          <m:e>
                            <m:r>
                              <a:rPr lang="en-US" sz="2000" i="1">
                                <a:latin typeface="Cambria Math" panose="02040503050406030204" pitchFamily="18" charset="0"/>
                              </a:rPr>
                              <m:t>𝑆</m:t>
                            </m:r>
                          </m:e>
                          <m:sup>
                            <m:r>
                              <a:rPr lang="en-US" sz="2000" i="1">
                                <a:latin typeface="Cambria Math" panose="02040503050406030204" pitchFamily="18" charset="0"/>
                              </a:rPr>
                              <m:t>2</m:t>
                            </m:r>
                          </m:sup>
                        </m:sSup>
                      </m:e>
                    </m:rad>
                    <m:r>
                      <a:rPr lang="en-US" sz="2000" b="0" i="1" smtClean="0">
                        <a:latin typeface="Cambria Math" panose="02040503050406030204" pitchFamily="18" charset="0"/>
                      </a:rPr>
                      <m:t>=3.94</m:t>
                    </m:r>
                  </m:oMath>
                </a14:m>
                <a:endParaRPr lang="en-US" sz="2000" dirty="0"/>
              </a:p>
            </p:txBody>
          </p:sp>
        </mc:Choice>
        <mc:Fallback xmlns="">
          <p:sp>
            <p:nvSpPr>
              <p:cNvPr id="15" name="TextBox 14">
                <a:extLst>
                  <a:ext uri="{FF2B5EF4-FFF2-40B4-BE49-F238E27FC236}">
                    <a16:creationId xmlns:a16="http://schemas.microsoft.com/office/drawing/2014/main" id="{0236F4BD-EFFB-4322-B37B-821D1925FDBA}"/>
                  </a:ext>
                </a:extLst>
              </p:cNvPr>
              <p:cNvSpPr txBox="1">
                <a:spLocks noRot="1" noChangeAspect="1" noMove="1" noResize="1" noEditPoints="1" noAdjustHandles="1" noChangeArrowheads="1" noChangeShapeType="1" noTextEdit="1"/>
              </p:cNvSpPr>
              <p:nvPr/>
            </p:nvSpPr>
            <p:spPr>
              <a:xfrm>
                <a:off x="836116" y="5340498"/>
                <a:ext cx="4127500" cy="1050544"/>
              </a:xfrm>
              <a:prstGeom prst="rect">
                <a:avLst/>
              </a:prstGeom>
              <a:blipFill>
                <a:blip r:embed="rId4"/>
                <a:stretch>
                  <a:fillRect l="-1920" t="-40698" b="-14535"/>
                </a:stretch>
              </a:blipFill>
            </p:spPr>
            <p:txBody>
              <a:bodyPr/>
              <a:lstStyle/>
              <a:p>
                <a:r>
                  <a:rPr lang="en-US">
                    <a:noFill/>
                  </a:rPr>
                  <a:t> </a:t>
                </a:r>
              </a:p>
            </p:txBody>
          </p:sp>
        </mc:Fallback>
      </mc:AlternateContent>
    </p:spTree>
    <p:extLst>
      <p:ext uri="{BB962C8B-B14F-4D97-AF65-F5344CB8AC3E}">
        <p14:creationId xmlns:p14="http://schemas.microsoft.com/office/powerpoint/2010/main" val="23640837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10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10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fade">
                                      <p:cBhvr>
                                        <p:cTn id="22" dur="10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3" grpId="0"/>
      <p:bldP spid="1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67C3D-AB9A-4255-B1BD-5B955DB42379}"/>
              </a:ext>
            </a:extLst>
          </p:cNvPr>
          <p:cNvSpPr>
            <a:spLocks noGrp="1"/>
          </p:cNvSpPr>
          <p:nvPr>
            <p:ph type="title"/>
          </p:nvPr>
        </p:nvSpPr>
        <p:spPr>
          <a:xfrm>
            <a:off x="838200" y="365125"/>
            <a:ext cx="6025738" cy="1325563"/>
          </a:xfrm>
        </p:spPr>
        <p:txBody>
          <a:bodyPr>
            <a:normAutofit/>
          </a:bodyPr>
          <a:lstStyle/>
          <a:p>
            <a:r>
              <a:rPr lang="en-US" sz="3600" dirty="0">
                <a:solidFill>
                  <a:srgbClr val="990033"/>
                </a:solidFill>
              </a:rPr>
              <a:t>Other Measures</a:t>
            </a:r>
          </a:p>
        </p:txBody>
      </p:sp>
      <p:sp>
        <p:nvSpPr>
          <p:cNvPr id="9" name="TextBox 8">
            <a:extLst>
              <a:ext uri="{FF2B5EF4-FFF2-40B4-BE49-F238E27FC236}">
                <a16:creationId xmlns:a16="http://schemas.microsoft.com/office/drawing/2014/main" id="{EEC12F5C-E768-4B51-9573-53C52DE0DA12}"/>
              </a:ext>
            </a:extLst>
          </p:cNvPr>
          <p:cNvSpPr txBox="1"/>
          <p:nvPr/>
        </p:nvSpPr>
        <p:spPr>
          <a:xfrm>
            <a:off x="838200" y="1402542"/>
            <a:ext cx="7137400" cy="2292935"/>
          </a:xfrm>
          <a:prstGeom prst="rect">
            <a:avLst/>
          </a:prstGeom>
          <a:noFill/>
        </p:spPr>
        <p:txBody>
          <a:bodyPr wrap="square" rtlCol="0">
            <a:spAutoFit/>
          </a:bodyPr>
          <a:lstStyle/>
          <a:p>
            <a:pPr>
              <a:spcBef>
                <a:spcPct val="50000"/>
              </a:spcBef>
            </a:pPr>
            <a:r>
              <a:rPr lang="en-US" sz="2200" dirty="0"/>
              <a:t>The following are some measures providing information on the shape of the distribution of data. </a:t>
            </a:r>
          </a:p>
          <a:p>
            <a:pPr>
              <a:spcBef>
                <a:spcPct val="50000"/>
              </a:spcBef>
            </a:pPr>
            <a:r>
              <a:rPr lang="en-US" sz="2200" dirty="0"/>
              <a:t>• </a:t>
            </a:r>
            <a:r>
              <a:rPr lang="en-US" sz="2200" dirty="0">
                <a:solidFill>
                  <a:srgbClr val="7030A0"/>
                </a:solidFill>
              </a:rPr>
              <a:t>Skewness</a:t>
            </a:r>
            <a:r>
              <a:rPr lang="en-US" sz="2200" dirty="0"/>
              <a:t> is a measure of asymmetry for a distribution of data. It is equal to zero for symmetric distributions, positive if the right tail of the distribution is longer, negative if the left tail is longer. </a:t>
            </a:r>
          </a:p>
        </p:txBody>
      </p:sp>
      <p:pic>
        <p:nvPicPr>
          <p:cNvPr id="5" name="Picture 4">
            <a:extLst>
              <a:ext uri="{FF2B5EF4-FFF2-40B4-BE49-F238E27FC236}">
                <a16:creationId xmlns:a16="http://schemas.microsoft.com/office/drawing/2014/main" id="{8A412FD1-B00D-400A-86CC-8DE327DF0DB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28095" y="365125"/>
            <a:ext cx="3373528" cy="2416175"/>
          </a:xfrm>
          <a:prstGeom prst="rect">
            <a:avLst/>
          </a:prstGeom>
        </p:spPr>
      </p:pic>
      <p:pic>
        <p:nvPicPr>
          <p:cNvPr id="7" name="Picture 6">
            <a:extLst>
              <a:ext uri="{FF2B5EF4-FFF2-40B4-BE49-F238E27FC236}">
                <a16:creationId xmlns:a16="http://schemas.microsoft.com/office/drawing/2014/main" id="{B9A74417-7BD5-40C5-BD42-D23AAEDF35B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16995" y="3188877"/>
            <a:ext cx="3124431" cy="3046320"/>
          </a:xfrm>
          <a:prstGeom prst="rect">
            <a:avLst/>
          </a:prstGeom>
        </p:spPr>
      </p:pic>
      <p:sp>
        <p:nvSpPr>
          <p:cNvPr id="6" name="TextBox 5">
            <a:extLst>
              <a:ext uri="{FF2B5EF4-FFF2-40B4-BE49-F238E27FC236}">
                <a16:creationId xmlns:a16="http://schemas.microsoft.com/office/drawing/2014/main" id="{884DC2DC-5A02-4B06-8874-811E66BD031A}"/>
              </a:ext>
            </a:extLst>
          </p:cNvPr>
          <p:cNvSpPr txBox="1"/>
          <p:nvPr/>
        </p:nvSpPr>
        <p:spPr>
          <a:xfrm>
            <a:off x="838200" y="3988762"/>
            <a:ext cx="7137400" cy="1446550"/>
          </a:xfrm>
          <a:prstGeom prst="rect">
            <a:avLst/>
          </a:prstGeom>
          <a:noFill/>
        </p:spPr>
        <p:txBody>
          <a:bodyPr wrap="square" rtlCol="0">
            <a:spAutoFit/>
          </a:bodyPr>
          <a:lstStyle/>
          <a:p>
            <a:pPr>
              <a:spcBef>
                <a:spcPct val="50000"/>
              </a:spcBef>
            </a:pPr>
            <a:r>
              <a:rPr lang="en-US" sz="2200" dirty="0"/>
              <a:t>• </a:t>
            </a:r>
            <a:r>
              <a:rPr lang="en-US" sz="2200" dirty="0">
                <a:solidFill>
                  <a:srgbClr val="00B050"/>
                </a:solidFill>
              </a:rPr>
              <a:t>Kurtosis</a:t>
            </a:r>
            <a:r>
              <a:rPr lang="en-US" sz="2200" dirty="0"/>
              <a:t> is a measure of flatness of a distribution. The bell-shaped Gaussian distribution has a kurtosis of 0. A flatter distribution has a negative kurtosis. A distribution more peaked than a Gaussian distribution has a positive kurtosis.</a:t>
            </a:r>
          </a:p>
        </p:txBody>
      </p:sp>
    </p:spTree>
    <p:extLst>
      <p:ext uri="{BB962C8B-B14F-4D97-AF65-F5344CB8AC3E}">
        <p14:creationId xmlns:p14="http://schemas.microsoft.com/office/powerpoint/2010/main" val="15208893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04D45-7A93-4B1B-8EE1-12FA72D7E340}"/>
              </a:ext>
            </a:extLst>
          </p:cNvPr>
          <p:cNvSpPr>
            <a:spLocks noGrp="1"/>
          </p:cNvSpPr>
          <p:nvPr>
            <p:ph type="title"/>
          </p:nvPr>
        </p:nvSpPr>
        <p:spPr>
          <a:xfrm>
            <a:off x="838200" y="365125"/>
            <a:ext cx="7343899" cy="1325563"/>
          </a:xfrm>
        </p:spPr>
        <p:txBody>
          <a:bodyPr/>
          <a:lstStyle/>
          <a:p>
            <a:r>
              <a:rPr lang="en-US" dirty="0">
                <a:solidFill>
                  <a:srgbClr val="990033"/>
                </a:solidFill>
              </a:rPr>
              <a:t>Summary</a:t>
            </a:r>
          </a:p>
        </p:txBody>
      </p:sp>
      <p:sp>
        <p:nvSpPr>
          <p:cNvPr id="4" name="Subtitle 2">
            <a:extLst>
              <a:ext uri="{FF2B5EF4-FFF2-40B4-BE49-F238E27FC236}">
                <a16:creationId xmlns:a16="http://schemas.microsoft.com/office/drawing/2014/main" id="{23520EF5-88EA-4BBE-9813-92118385787C}"/>
              </a:ext>
            </a:extLst>
          </p:cNvPr>
          <p:cNvSpPr txBox="1">
            <a:spLocks/>
          </p:cNvSpPr>
          <p:nvPr/>
        </p:nvSpPr>
        <p:spPr>
          <a:xfrm>
            <a:off x="823354" y="1642608"/>
            <a:ext cx="7343899" cy="4338467"/>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en-US" sz="3600" dirty="0"/>
              <a:t>● Qualitative Data</a:t>
            </a:r>
          </a:p>
          <a:p>
            <a:pPr marL="0" indent="0">
              <a:lnSpc>
                <a:spcPct val="150000"/>
              </a:lnSpc>
              <a:buNone/>
            </a:pPr>
            <a:r>
              <a:rPr lang="en-US" sz="3600" dirty="0"/>
              <a:t>	 ● Frequency Table </a:t>
            </a:r>
          </a:p>
          <a:p>
            <a:pPr marL="0" indent="0">
              <a:lnSpc>
                <a:spcPct val="150000"/>
              </a:lnSpc>
              <a:buNone/>
            </a:pPr>
            <a:r>
              <a:rPr lang="en-US" sz="3600" dirty="0"/>
              <a:t>	● Bar/Pie Chart</a:t>
            </a:r>
          </a:p>
          <a:p>
            <a:pPr marL="0" indent="0">
              <a:lnSpc>
                <a:spcPct val="150000"/>
              </a:lnSpc>
              <a:buNone/>
            </a:pPr>
            <a:r>
              <a:rPr lang="en-US" sz="3600" dirty="0"/>
              <a:t>● Quantitative Data</a:t>
            </a:r>
          </a:p>
          <a:p>
            <a:pPr marL="0" indent="0">
              <a:lnSpc>
                <a:spcPct val="150000"/>
              </a:lnSpc>
              <a:buNone/>
            </a:pPr>
            <a:r>
              <a:rPr lang="en-US" sz="3600" dirty="0"/>
              <a:t>	● Histogram</a:t>
            </a:r>
          </a:p>
          <a:p>
            <a:pPr marL="0" indent="0">
              <a:lnSpc>
                <a:spcPct val="150000"/>
              </a:lnSpc>
              <a:buNone/>
            </a:pPr>
            <a:r>
              <a:rPr lang="en-US" sz="3600" dirty="0"/>
              <a:t>	● Box Plot</a:t>
            </a:r>
          </a:p>
          <a:p>
            <a:pPr marL="0" indent="0">
              <a:lnSpc>
                <a:spcPct val="150000"/>
              </a:lnSpc>
              <a:buNone/>
            </a:pPr>
            <a:r>
              <a:rPr lang="en-US" sz="3600" dirty="0"/>
              <a:t>● Bivariate Graphs </a:t>
            </a:r>
          </a:p>
        </p:txBody>
      </p:sp>
      <p:pic>
        <p:nvPicPr>
          <p:cNvPr id="5" name="Picture 4">
            <a:extLst>
              <a:ext uri="{FF2B5EF4-FFF2-40B4-BE49-F238E27FC236}">
                <a16:creationId xmlns:a16="http://schemas.microsoft.com/office/drawing/2014/main" id="{58152487-BEF8-49E9-B6E8-12307F0ED2C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05966" y="876925"/>
            <a:ext cx="5109759" cy="5261671"/>
          </a:xfrm>
          <a:prstGeom prst="rect">
            <a:avLst/>
          </a:prstGeom>
        </p:spPr>
      </p:pic>
    </p:spTree>
    <p:extLst>
      <p:ext uri="{BB962C8B-B14F-4D97-AF65-F5344CB8AC3E}">
        <p14:creationId xmlns:p14="http://schemas.microsoft.com/office/powerpoint/2010/main" val="7316771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67C3D-AB9A-4255-B1BD-5B955DB42379}"/>
              </a:ext>
            </a:extLst>
          </p:cNvPr>
          <p:cNvSpPr>
            <a:spLocks noGrp="1"/>
          </p:cNvSpPr>
          <p:nvPr>
            <p:ph type="title"/>
          </p:nvPr>
        </p:nvSpPr>
        <p:spPr>
          <a:xfrm>
            <a:off x="838200" y="365125"/>
            <a:ext cx="6025738" cy="1325563"/>
          </a:xfrm>
        </p:spPr>
        <p:txBody>
          <a:bodyPr>
            <a:normAutofit/>
          </a:bodyPr>
          <a:lstStyle/>
          <a:p>
            <a:r>
              <a:rPr lang="en-US" sz="3600" dirty="0">
                <a:solidFill>
                  <a:srgbClr val="990033"/>
                </a:solidFill>
              </a:rPr>
              <a:t>Frequency Table</a:t>
            </a:r>
          </a:p>
        </p:txBody>
      </p:sp>
      <p:sp>
        <p:nvSpPr>
          <p:cNvPr id="9" name="TextBox 8">
            <a:extLst>
              <a:ext uri="{FF2B5EF4-FFF2-40B4-BE49-F238E27FC236}">
                <a16:creationId xmlns:a16="http://schemas.microsoft.com/office/drawing/2014/main" id="{EEC12F5C-E768-4B51-9573-53C52DE0DA12}"/>
              </a:ext>
            </a:extLst>
          </p:cNvPr>
          <p:cNvSpPr txBox="1"/>
          <p:nvPr/>
        </p:nvSpPr>
        <p:spPr>
          <a:xfrm>
            <a:off x="838199" y="1440642"/>
            <a:ext cx="7168979" cy="1615827"/>
          </a:xfrm>
          <a:prstGeom prst="rect">
            <a:avLst/>
          </a:prstGeom>
          <a:noFill/>
        </p:spPr>
        <p:txBody>
          <a:bodyPr wrap="square" rtlCol="0">
            <a:spAutoFit/>
          </a:bodyPr>
          <a:lstStyle/>
          <a:p>
            <a:pPr>
              <a:spcBef>
                <a:spcPct val="50000"/>
              </a:spcBef>
            </a:pPr>
            <a:r>
              <a:rPr lang="en-US" sz="2200" dirty="0"/>
              <a:t>A frequency table displays the frequency of various outcomes in a sample.</a:t>
            </a:r>
          </a:p>
          <a:p>
            <a:pPr>
              <a:spcBef>
                <a:spcPct val="50000"/>
              </a:spcBef>
            </a:pPr>
            <a:r>
              <a:rPr lang="en-US" sz="2200" dirty="0"/>
              <a:t>Here we have a frequency table for variable Ethnicity in the </a:t>
            </a:r>
            <a:r>
              <a:rPr lang="en-US" sz="2200" dirty="0">
                <a:solidFill>
                  <a:srgbClr val="00B050"/>
                </a:solidFill>
              </a:rPr>
              <a:t>credit dataset</a:t>
            </a:r>
            <a:r>
              <a:rPr lang="en-US" sz="2200" dirty="0"/>
              <a:t>. </a:t>
            </a:r>
          </a:p>
        </p:txBody>
      </p:sp>
      <p:pic>
        <p:nvPicPr>
          <p:cNvPr id="5" name="Picture 4">
            <a:extLst>
              <a:ext uri="{FF2B5EF4-FFF2-40B4-BE49-F238E27FC236}">
                <a16:creationId xmlns:a16="http://schemas.microsoft.com/office/drawing/2014/main" id="{6BB0A74A-CD8A-4097-9258-FA614EA2315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80173" y="451883"/>
            <a:ext cx="3524041" cy="1686422"/>
          </a:xfrm>
          <a:prstGeom prst="rect">
            <a:avLst/>
          </a:prstGeom>
        </p:spPr>
      </p:pic>
      <p:pic>
        <p:nvPicPr>
          <p:cNvPr id="12" name="Picture 11">
            <a:extLst>
              <a:ext uri="{FF2B5EF4-FFF2-40B4-BE49-F238E27FC236}">
                <a16:creationId xmlns:a16="http://schemas.microsoft.com/office/drawing/2014/main" id="{AE25146E-616F-4AF1-86EF-30979AA0953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80173" y="2882076"/>
            <a:ext cx="3524041" cy="3524041"/>
          </a:xfrm>
          <a:prstGeom prst="rect">
            <a:avLst/>
          </a:prstGeom>
        </p:spPr>
      </p:pic>
      <p:pic>
        <p:nvPicPr>
          <p:cNvPr id="16" name="Picture 15">
            <a:extLst>
              <a:ext uri="{FF2B5EF4-FFF2-40B4-BE49-F238E27FC236}">
                <a16:creationId xmlns:a16="http://schemas.microsoft.com/office/drawing/2014/main" id="{5606413E-337F-4A8E-8C0A-871CBC538FD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063577" y="4496093"/>
            <a:ext cx="5346435" cy="1893528"/>
          </a:xfrm>
          <a:prstGeom prst="rect">
            <a:avLst/>
          </a:prstGeom>
        </p:spPr>
      </p:pic>
      <p:sp>
        <p:nvSpPr>
          <p:cNvPr id="17" name="TextBox 16">
            <a:extLst>
              <a:ext uri="{FF2B5EF4-FFF2-40B4-BE49-F238E27FC236}">
                <a16:creationId xmlns:a16="http://schemas.microsoft.com/office/drawing/2014/main" id="{3AFE98CD-F3F1-42CF-9F52-A5A060499C9B}"/>
              </a:ext>
            </a:extLst>
          </p:cNvPr>
          <p:cNvSpPr txBox="1"/>
          <p:nvPr/>
        </p:nvSpPr>
        <p:spPr>
          <a:xfrm>
            <a:off x="854714" y="3095350"/>
            <a:ext cx="7152464" cy="1107996"/>
          </a:xfrm>
          <a:prstGeom prst="rect">
            <a:avLst/>
          </a:prstGeom>
          <a:noFill/>
        </p:spPr>
        <p:txBody>
          <a:bodyPr wrap="square" rtlCol="0">
            <a:spAutoFit/>
          </a:bodyPr>
          <a:lstStyle/>
          <a:p>
            <a:pPr>
              <a:spcBef>
                <a:spcPct val="50000"/>
              </a:spcBef>
            </a:pPr>
            <a:r>
              <a:rPr lang="en-US" sz="2200" dirty="0"/>
              <a:t>We can use the table for two variables either in a </a:t>
            </a:r>
            <a:r>
              <a:rPr lang="en-US" sz="2200" dirty="0">
                <a:solidFill>
                  <a:srgbClr val="FF0000"/>
                </a:solidFill>
              </a:rPr>
              <a:t>tree diagram formation</a:t>
            </a:r>
            <a:r>
              <a:rPr lang="en-US" sz="2200" dirty="0"/>
              <a:t> where counts are listed down in branches or </a:t>
            </a:r>
            <a:r>
              <a:rPr lang="en-US" sz="2200" dirty="0">
                <a:solidFill>
                  <a:srgbClr val="0070C0"/>
                </a:solidFill>
              </a:rPr>
              <a:t>cross-table form</a:t>
            </a:r>
            <a:r>
              <a:rPr lang="en-US" sz="2200" dirty="0"/>
              <a:t> where counts are listed jointly.</a:t>
            </a:r>
          </a:p>
        </p:txBody>
      </p:sp>
    </p:spTree>
    <p:extLst>
      <p:ext uri="{BB962C8B-B14F-4D97-AF65-F5344CB8AC3E}">
        <p14:creationId xmlns:p14="http://schemas.microsoft.com/office/powerpoint/2010/main" val="20225041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67C3D-AB9A-4255-B1BD-5B955DB42379}"/>
              </a:ext>
            </a:extLst>
          </p:cNvPr>
          <p:cNvSpPr>
            <a:spLocks noGrp="1"/>
          </p:cNvSpPr>
          <p:nvPr>
            <p:ph type="title"/>
          </p:nvPr>
        </p:nvSpPr>
        <p:spPr>
          <a:xfrm>
            <a:off x="838200" y="365125"/>
            <a:ext cx="6025738" cy="1325563"/>
          </a:xfrm>
        </p:spPr>
        <p:txBody>
          <a:bodyPr>
            <a:normAutofit/>
          </a:bodyPr>
          <a:lstStyle/>
          <a:p>
            <a:r>
              <a:rPr lang="en-US" sz="3600" dirty="0">
                <a:solidFill>
                  <a:srgbClr val="990033"/>
                </a:solidFill>
              </a:rPr>
              <a:t>Bar Chart / Pie Chart</a:t>
            </a:r>
          </a:p>
        </p:txBody>
      </p:sp>
      <p:sp>
        <p:nvSpPr>
          <p:cNvPr id="9" name="TextBox 8">
            <a:extLst>
              <a:ext uri="{FF2B5EF4-FFF2-40B4-BE49-F238E27FC236}">
                <a16:creationId xmlns:a16="http://schemas.microsoft.com/office/drawing/2014/main" id="{EEC12F5C-E768-4B51-9573-53C52DE0DA12}"/>
              </a:ext>
            </a:extLst>
          </p:cNvPr>
          <p:cNvSpPr txBox="1"/>
          <p:nvPr/>
        </p:nvSpPr>
        <p:spPr>
          <a:xfrm>
            <a:off x="838200" y="1440642"/>
            <a:ext cx="5398828" cy="1785104"/>
          </a:xfrm>
          <a:prstGeom prst="rect">
            <a:avLst/>
          </a:prstGeom>
          <a:noFill/>
        </p:spPr>
        <p:txBody>
          <a:bodyPr wrap="square" rtlCol="0">
            <a:spAutoFit/>
          </a:bodyPr>
          <a:lstStyle/>
          <a:p>
            <a:pPr>
              <a:spcBef>
                <a:spcPct val="50000"/>
              </a:spcBef>
            </a:pPr>
            <a:r>
              <a:rPr lang="en-US" sz="2200" dirty="0"/>
              <a:t>A bar chart presents data with rectangular bars where heights is proportional to the frequencies they represent. We can graph a bar chart for more than two qualitative variables in grouped or stacked formation. </a:t>
            </a:r>
          </a:p>
        </p:txBody>
      </p:sp>
      <p:sp>
        <p:nvSpPr>
          <p:cNvPr id="15" name="TextBox 14">
            <a:extLst>
              <a:ext uri="{FF2B5EF4-FFF2-40B4-BE49-F238E27FC236}">
                <a16:creationId xmlns:a16="http://schemas.microsoft.com/office/drawing/2014/main" id="{0A958EAB-B38C-4978-98C2-A33D0CBF2DA6}"/>
              </a:ext>
            </a:extLst>
          </p:cNvPr>
          <p:cNvSpPr txBox="1"/>
          <p:nvPr/>
        </p:nvSpPr>
        <p:spPr>
          <a:xfrm>
            <a:off x="7661203" y="373774"/>
            <a:ext cx="4113219" cy="2041585"/>
          </a:xfrm>
          <a:prstGeom prst="rect">
            <a:avLst/>
          </a:prstGeom>
          <a:solidFill>
            <a:srgbClr val="CCFF99"/>
          </a:solidFill>
          <a:ln w="28575">
            <a:noFill/>
          </a:ln>
        </p:spPr>
        <p:txBody>
          <a:bodyPr wrap="square" rtlCol="0">
            <a:spAutoFit/>
          </a:bodyPr>
          <a:lstStyle/>
          <a:p>
            <a:r>
              <a:rPr lang="en-US" sz="2200" b="0" dirty="0"/>
              <a:t>• Different categories of the qualitative variable on x-axis</a:t>
            </a:r>
          </a:p>
          <a:p>
            <a:pPr>
              <a:lnSpc>
                <a:spcPts val="1000"/>
              </a:lnSpc>
            </a:pPr>
            <a:endParaRPr lang="en-US" sz="2200" dirty="0"/>
          </a:p>
          <a:p>
            <a:r>
              <a:rPr lang="en-US" sz="2200" dirty="0"/>
              <a:t>• Frequency or Relative Frequency of each category is on y-axis</a:t>
            </a:r>
          </a:p>
          <a:p>
            <a:pPr>
              <a:lnSpc>
                <a:spcPts val="1000"/>
              </a:lnSpc>
            </a:pPr>
            <a:endParaRPr lang="en-US" sz="2200" dirty="0"/>
          </a:p>
          <a:p>
            <a:r>
              <a:rPr lang="en-US" sz="2200" dirty="0"/>
              <a:t>• Bars could be horizontal as well</a:t>
            </a:r>
          </a:p>
        </p:txBody>
      </p:sp>
      <p:pic>
        <p:nvPicPr>
          <p:cNvPr id="4" name="Picture 3">
            <a:extLst>
              <a:ext uri="{FF2B5EF4-FFF2-40B4-BE49-F238E27FC236}">
                <a16:creationId xmlns:a16="http://schemas.microsoft.com/office/drawing/2014/main" id="{A0721462-3E57-458B-A3E3-E28781E0F4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8839" y="3235489"/>
            <a:ext cx="4212271" cy="3257386"/>
          </a:xfrm>
          <a:prstGeom prst="rect">
            <a:avLst/>
          </a:prstGeom>
        </p:spPr>
      </p:pic>
      <p:sp>
        <p:nvSpPr>
          <p:cNvPr id="7" name="TextBox 6">
            <a:extLst>
              <a:ext uri="{FF2B5EF4-FFF2-40B4-BE49-F238E27FC236}">
                <a16:creationId xmlns:a16="http://schemas.microsoft.com/office/drawing/2014/main" id="{CF0003A8-C14E-4980-B7EC-B98674E1FC59}"/>
              </a:ext>
            </a:extLst>
          </p:cNvPr>
          <p:cNvSpPr txBox="1"/>
          <p:nvPr/>
        </p:nvSpPr>
        <p:spPr>
          <a:xfrm>
            <a:off x="6237028" y="2766205"/>
            <a:ext cx="5963811" cy="769441"/>
          </a:xfrm>
          <a:prstGeom prst="rect">
            <a:avLst/>
          </a:prstGeom>
          <a:noFill/>
        </p:spPr>
        <p:txBody>
          <a:bodyPr wrap="square" rtlCol="0">
            <a:spAutoFit/>
          </a:bodyPr>
          <a:lstStyle/>
          <a:p>
            <a:pPr>
              <a:spcBef>
                <a:spcPct val="50000"/>
              </a:spcBef>
            </a:pPr>
            <a:r>
              <a:rPr lang="en-US" sz="2200" dirty="0"/>
              <a:t>A pie chart is a circular graph which divides the circle into slices to illustrate numerical proportion.</a:t>
            </a:r>
          </a:p>
        </p:txBody>
      </p:sp>
      <p:pic>
        <p:nvPicPr>
          <p:cNvPr id="8" name="Picture 7">
            <a:extLst>
              <a:ext uri="{FF2B5EF4-FFF2-40B4-BE49-F238E27FC236}">
                <a16:creationId xmlns:a16="http://schemas.microsoft.com/office/drawing/2014/main" id="{AE1E40DF-4D2D-4A7A-84EA-95C8CAB0B1E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61203" y="4028205"/>
            <a:ext cx="3508036" cy="2568765"/>
          </a:xfrm>
          <a:prstGeom prst="rect">
            <a:avLst/>
          </a:prstGeom>
        </p:spPr>
      </p:pic>
    </p:spTree>
    <p:extLst>
      <p:ext uri="{BB962C8B-B14F-4D97-AF65-F5344CB8AC3E}">
        <p14:creationId xmlns:p14="http://schemas.microsoft.com/office/powerpoint/2010/main" val="28868484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67C3D-AB9A-4255-B1BD-5B955DB42379}"/>
              </a:ext>
            </a:extLst>
          </p:cNvPr>
          <p:cNvSpPr>
            <a:spLocks noGrp="1"/>
          </p:cNvSpPr>
          <p:nvPr>
            <p:ph type="title"/>
          </p:nvPr>
        </p:nvSpPr>
        <p:spPr>
          <a:xfrm>
            <a:off x="838200" y="365125"/>
            <a:ext cx="6025738" cy="1325563"/>
          </a:xfrm>
        </p:spPr>
        <p:txBody>
          <a:bodyPr>
            <a:normAutofit/>
          </a:bodyPr>
          <a:lstStyle/>
          <a:p>
            <a:r>
              <a:rPr lang="en-US" sz="3600" dirty="0">
                <a:solidFill>
                  <a:srgbClr val="990033"/>
                </a:solidFill>
              </a:rPr>
              <a:t>Histogram</a:t>
            </a:r>
          </a:p>
        </p:txBody>
      </p:sp>
      <p:sp>
        <p:nvSpPr>
          <p:cNvPr id="9" name="TextBox 8">
            <a:extLst>
              <a:ext uri="{FF2B5EF4-FFF2-40B4-BE49-F238E27FC236}">
                <a16:creationId xmlns:a16="http://schemas.microsoft.com/office/drawing/2014/main" id="{EEC12F5C-E768-4B51-9573-53C52DE0DA12}"/>
              </a:ext>
            </a:extLst>
          </p:cNvPr>
          <p:cNvSpPr txBox="1"/>
          <p:nvPr/>
        </p:nvSpPr>
        <p:spPr>
          <a:xfrm>
            <a:off x="838200" y="1402542"/>
            <a:ext cx="3922243" cy="2292935"/>
          </a:xfrm>
          <a:prstGeom prst="rect">
            <a:avLst/>
          </a:prstGeom>
          <a:noFill/>
        </p:spPr>
        <p:txBody>
          <a:bodyPr wrap="square" rtlCol="0">
            <a:spAutoFit/>
          </a:bodyPr>
          <a:lstStyle/>
          <a:p>
            <a:pPr>
              <a:spcBef>
                <a:spcPct val="50000"/>
              </a:spcBef>
            </a:pPr>
            <a:r>
              <a:rPr lang="en-US" sz="2200" dirty="0"/>
              <a:t>A histogram is a representation of frequency of observations within different categories. </a:t>
            </a:r>
          </a:p>
          <a:p>
            <a:pPr>
              <a:spcBef>
                <a:spcPct val="50000"/>
              </a:spcBef>
            </a:pPr>
            <a:r>
              <a:rPr lang="en-US" sz="2200" dirty="0"/>
              <a:t>Here we have a histogram for variable credit limit in the credit dataset.</a:t>
            </a:r>
          </a:p>
        </p:txBody>
      </p:sp>
      <p:sp>
        <p:nvSpPr>
          <p:cNvPr id="8" name="TextBox 7">
            <a:extLst>
              <a:ext uri="{FF2B5EF4-FFF2-40B4-BE49-F238E27FC236}">
                <a16:creationId xmlns:a16="http://schemas.microsoft.com/office/drawing/2014/main" id="{555C8D59-B967-4251-9264-FC2012E22F21}"/>
              </a:ext>
            </a:extLst>
          </p:cNvPr>
          <p:cNvSpPr txBox="1"/>
          <p:nvPr/>
        </p:nvSpPr>
        <p:spPr>
          <a:xfrm>
            <a:off x="864705" y="3868507"/>
            <a:ext cx="3720548" cy="2431435"/>
          </a:xfrm>
          <a:prstGeom prst="rect">
            <a:avLst/>
          </a:prstGeom>
          <a:solidFill>
            <a:srgbClr val="CCCCFF"/>
          </a:solidFill>
          <a:ln w="28575">
            <a:noFill/>
          </a:ln>
        </p:spPr>
        <p:txBody>
          <a:bodyPr wrap="square" rtlCol="0">
            <a:spAutoFit/>
          </a:bodyPr>
          <a:lstStyle/>
          <a:p>
            <a:r>
              <a:rPr lang="en-US" sz="2200" dirty="0"/>
              <a:t>• Number of categories is usually between 5 and 12</a:t>
            </a:r>
          </a:p>
          <a:p>
            <a:pPr>
              <a:lnSpc>
                <a:spcPts val="1200"/>
              </a:lnSpc>
            </a:pPr>
            <a:endParaRPr lang="en-US" sz="2200" dirty="0"/>
          </a:p>
          <a:p>
            <a:r>
              <a:rPr lang="en-US" sz="2200" dirty="0"/>
              <a:t>• We comment on the shape of a histogram, symmetric or skewed (left/right)</a:t>
            </a:r>
          </a:p>
          <a:p>
            <a:pPr>
              <a:lnSpc>
                <a:spcPts val="1200"/>
              </a:lnSpc>
            </a:pPr>
            <a:endParaRPr lang="en-US" sz="2200" dirty="0"/>
          </a:p>
          <a:p>
            <a:r>
              <a:rPr lang="en-US" sz="2200" dirty="0"/>
              <a:t>• We look for outliers </a:t>
            </a:r>
          </a:p>
        </p:txBody>
      </p:sp>
      <p:pic>
        <p:nvPicPr>
          <p:cNvPr id="4" name="Picture 3">
            <a:extLst>
              <a:ext uri="{FF2B5EF4-FFF2-40B4-BE49-F238E27FC236}">
                <a16:creationId xmlns:a16="http://schemas.microsoft.com/office/drawing/2014/main" id="{5686F393-A769-43F5-8CB7-0D8D693D303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0443" y="1690688"/>
            <a:ext cx="7050611" cy="4802187"/>
          </a:xfrm>
          <a:prstGeom prst="rect">
            <a:avLst/>
          </a:prstGeom>
        </p:spPr>
      </p:pic>
      <p:sp>
        <p:nvSpPr>
          <p:cNvPr id="12" name="TextBox 11">
            <a:extLst>
              <a:ext uri="{FF2B5EF4-FFF2-40B4-BE49-F238E27FC236}">
                <a16:creationId xmlns:a16="http://schemas.microsoft.com/office/drawing/2014/main" id="{2007E442-1B8A-4BB0-81ED-A4258F8CD635}"/>
              </a:ext>
            </a:extLst>
          </p:cNvPr>
          <p:cNvSpPr txBox="1"/>
          <p:nvPr/>
        </p:nvSpPr>
        <p:spPr>
          <a:xfrm>
            <a:off x="4828474" y="365125"/>
            <a:ext cx="6982580" cy="769441"/>
          </a:xfrm>
          <a:prstGeom prst="rect">
            <a:avLst/>
          </a:prstGeom>
          <a:solidFill>
            <a:srgbClr val="CCECFF"/>
          </a:solidFill>
          <a:ln w="28575">
            <a:noFill/>
          </a:ln>
        </p:spPr>
        <p:txBody>
          <a:bodyPr wrap="square" rtlCol="0">
            <a:spAutoFit/>
          </a:bodyPr>
          <a:lstStyle/>
          <a:p>
            <a:r>
              <a:rPr lang="en-US" sz="2200" dirty="0"/>
              <a:t>A kernel chart is derived by connecting the centers on top of bars after adding one category to the beginning and end.</a:t>
            </a:r>
          </a:p>
        </p:txBody>
      </p:sp>
    </p:spTree>
    <p:extLst>
      <p:ext uri="{BB962C8B-B14F-4D97-AF65-F5344CB8AC3E}">
        <p14:creationId xmlns:p14="http://schemas.microsoft.com/office/powerpoint/2010/main" val="24649614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67C3D-AB9A-4255-B1BD-5B955DB42379}"/>
              </a:ext>
            </a:extLst>
          </p:cNvPr>
          <p:cNvSpPr>
            <a:spLocks noGrp="1"/>
          </p:cNvSpPr>
          <p:nvPr>
            <p:ph type="title"/>
          </p:nvPr>
        </p:nvSpPr>
        <p:spPr>
          <a:xfrm>
            <a:off x="838199" y="365125"/>
            <a:ext cx="6384235" cy="1325563"/>
          </a:xfrm>
        </p:spPr>
        <p:txBody>
          <a:bodyPr>
            <a:normAutofit/>
          </a:bodyPr>
          <a:lstStyle/>
          <a:p>
            <a:r>
              <a:rPr lang="en-US" sz="3600" dirty="0">
                <a:solidFill>
                  <a:srgbClr val="990033"/>
                </a:solidFill>
              </a:rPr>
              <a:t>Box Plot</a:t>
            </a:r>
          </a:p>
        </p:txBody>
      </p:sp>
      <p:sp>
        <p:nvSpPr>
          <p:cNvPr id="9" name="TextBox 8">
            <a:extLst>
              <a:ext uri="{FF2B5EF4-FFF2-40B4-BE49-F238E27FC236}">
                <a16:creationId xmlns:a16="http://schemas.microsoft.com/office/drawing/2014/main" id="{EEC12F5C-E768-4B51-9573-53C52DE0DA12}"/>
              </a:ext>
            </a:extLst>
          </p:cNvPr>
          <p:cNvSpPr txBox="1"/>
          <p:nvPr/>
        </p:nvSpPr>
        <p:spPr>
          <a:xfrm>
            <a:off x="838199" y="1440642"/>
            <a:ext cx="6703146" cy="2970044"/>
          </a:xfrm>
          <a:prstGeom prst="rect">
            <a:avLst/>
          </a:prstGeom>
          <a:noFill/>
        </p:spPr>
        <p:txBody>
          <a:bodyPr wrap="square" rtlCol="0">
            <a:spAutoFit/>
          </a:bodyPr>
          <a:lstStyle/>
          <a:p>
            <a:pPr>
              <a:spcBef>
                <a:spcPct val="50000"/>
              </a:spcBef>
            </a:pPr>
            <a:r>
              <a:rPr lang="en-US" sz="2200" dirty="0"/>
              <a:t>A box and whisker plot, also called a box plot, displays the five-number summary of a set of data. The five-number summary is the minimum, first quartile, median, third quartile, and maximum.</a:t>
            </a:r>
          </a:p>
          <a:p>
            <a:pPr>
              <a:spcBef>
                <a:spcPct val="50000"/>
              </a:spcBef>
            </a:pPr>
            <a:r>
              <a:rPr lang="en-US" sz="2200" dirty="0"/>
              <a:t>We draw a box from the first quartile to the third quartile. A vertical line goes through the box at the median. The whiskers go from each quartile to the minimum or maximum.</a:t>
            </a:r>
          </a:p>
        </p:txBody>
      </p:sp>
      <p:pic>
        <p:nvPicPr>
          <p:cNvPr id="7" name="Picture 6">
            <a:extLst>
              <a:ext uri="{FF2B5EF4-FFF2-40B4-BE49-F238E27FC236}">
                <a16:creationId xmlns:a16="http://schemas.microsoft.com/office/drawing/2014/main" id="{1345BB16-B4FA-4C1D-BF18-563867799FE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13621" y="288054"/>
            <a:ext cx="4108768" cy="1596773"/>
          </a:xfrm>
          <a:prstGeom prst="rect">
            <a:avLst/>
          </a:prstGeom>
        </p:spPr>
      </p:pic>
      <p:pic>
        <p:nvPicPr>
          <p:cNvPr id="11" name="Picture 10">
            <a:extLst>
              <a:ext uri="{FF2B5EF4-FFF2-40B4-BE49-F238E27FC236}">
                <a16:creationId xmlns:a16="http://schemas.microsoft.com/office/drawing/2014/main" id="{7880DE64-06AE-494A-984A-4528DFCE9EC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41345" y="2120348"/>
            <a:ext cx="4108768" cy="4405563"/>
          </a:xfrm>
          <a:prstGeom prst="rect">
            <a:avLst/>
          </a:prstGeom>
        </p:spPr>
      </p:pic>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BF9BBD46-A81F-4563-AEC3-E902EDFB32B3}"/>
                  </a:ext>
                </a:extLst>
              </p:cNvPr>
              <p:cNvSpPr txBox="1"/>
              <p:nvPr/>
            </p:nvSpPr>
            <p:spPr>
              <a:xfrm>
                <a:off x="838198" y="4437256"/>
                <a:ext cx="6703146" cy="2269852"/>
              </a:xfrm>
              <a:prstGeom prst="rect">
                <a:avLst/>
              </a:prstGeom>
              <a:noFill/>
            </p:spPr>
            <p:txBody>
              <a:bodyPr wrap="square" rtlCol="0">
                <a:spAutoFit/>
              </a:bodyPr>
              <a:lstStyle/>
              <a:p>
                <a:pPr>
                  <a:spcBef>
                    <a:spcPct val="50000"/>
                  </a:spcBef>
                </a:pPr>
                <a:r>
                  <a:rPr lang="en-US" sz="2200" dirty="0"/>
                  <a:t>In another variation observations outside the interval</a:t>
                </a:r>
              </a:p>
              <a:p>
                <a:pPr>
                  <a:lnSpc>
                    <a:spcPts val="400"/>
                  </a:lnSpc>
                  <a:spcBef>
                    <a:spcPct val="50000"/>
                  </a:spcBef>
                </a:pPr>
                <a:r>
                  <a:rPr lang="en-US" sz="2200" dirty="0"/>
                  <a:t> </a:t>
                </a:r>
              </a:p>
              <a:p>
                <a:pPr>
                  <a:spcBef>
                    <a:spcPct val="50000"/>
                  </a:spcBef>
                </a:pPr>
                <a14:m>
                  <m:oMathPara xmlns:m="http://schemas.openxmlformats.org/officeDocument/2006/math">
                    <m:oMathParaPr>
                      <m:jc m:val="centerGroup"/>
                    </m:oMathParaPr>
                    <m:oMath xmlns:m="http://schemas.openxmlformats.org/officeDocument/2006/math">
                      <m:d>
                        <m:dPr>
                          <m:ctrlPr>
                            <a:rPr lang="en-US" sz="2200" b="0" i="1" smtClean="0">
                              <a:latin typeface="Cambria Math" panose="02040503050406030204" pitchFamily="18" charset="0"/>
                            </a:rPr>
                          </m:ctrlPr>
                        </m:dPr>
                        <m:e>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𝑄</m:t>
                              </m:r>
                            </m:e>
                            <m:sub>
                              <m:r>
                                <a:rPr lang="en-US" sz="2200" b="0" i="1" smtClean="0">
                                  <a:latin typeface="Cambria Math" panose="02040503050406030204" pitchFamily="18" charset="0"/>
                                </a:rPr>
                                <m:t>1</m:t>
                              </m:r>
                            </m:sub>
                          </m:sSub>
                          <m:r>
                            <a:rPr lang="en-US" sz="2200" b="0" i="1" smtClean="0">
                              <a:latin typeface="Cambria Math" panose="02040503050406030204" pitchFamily="18" charset="0"/>
                            </a:rPr>
                            <m:t>−</m:t>
                          </m:r>
                          <m:d>
                            <m:dPr>
                              <m:ctrlPr>
                                <a:rPr lang="en-US" sz="2200" b="0" i="1" smtClean="0">
                                  <a:latin typeface="Cambria Math" panose="02040503050406030204" pitchFamily="18" charset="0"/>
                                </a:rPr>
                              </m:ctrlPr>
                            </m:dPr>
                            <m:e>
                              <m:r>
                                <a:rPr lang="en-US" sz="2200" b="0" i="1" smtClean="0">
                                  <a:latin typeface="Cambria Math" panose="02040503050406030204" pitchFamily="18" charset="0"/>
                                </a:rPr>
                                <m:t>1.5∗</m:t>
                              </m:r>
                              <m:r>
                                <a:rPr lang="en-US" sz="2200" b="0" i="1" smtClean="0">
                                  <a:latin typeface="Cambria Math" panose="02040503050406030204" pitchFamily="18" charset="0"/>
                                </a:rPr>
                                <m:t>𝐼𝑄𝑅</m:t>
                              </m:r>
                            </m:e>
                          </m:d>
                          <m:r>
                            <a:rPr lang="en-US" sz="2200" b="0" i="1" smtClean="0">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rPr>
                                <m:t>𝑄</m:t>
                              </m:r>
                            </m:e>
                            <m:sub>
                              <m:r>
                                <a:rPr lang="en-US" sz="2200" b="0" i="1" smtClean="0">
                                  <a:latin typeface="Cambria Math" panose="02040503050406030204" pitchFamily="18" charset="0"/>
                                </a:rPr>
                                <m:t>3</m:t>
                              </m:r>
                            </m:sub>
                          </m:sSub>
                          <m:r>
                            <a:rPr lang="en-US" sz="2200" b="0" i="1" smtClean="0">
                              <a:latin typeface="Cambria Math" panose="02040503050406030204" pitchFamily="18" charset="0"/>
                            </a:rPr>
                            <m:t>+</m:t>
                          </m:r>
                          <m:d>
                            <m:dPr>
                              <m:ctrlPr>
                                <a:rPr lang="en-US" sz="2200" i="1">
                                  <a:latin typeface="Cambria Math" panose="02040503050406030204" pitchFamily="18" charset="0"/>
                                </a:rPr>
                              </m:ctrlPr>
                            </m:dPr>
                            <m:e>
                              <m:r>
                                <a:rPr lang="en-US" sz="2200" i="1">
                                  <a:latin typeface="Cambria Math" panose="02040503050406030204" pitchFamily="18" charset="0"/>
                                </a:rPr>
                                <m:t>1.5∗</m:t>
                              </m:r>
                              <m:r>
                                <a:rPr lang="en-US" sz="2200" i="1">
                                  <a:latin typeface="Cambria Math" panose="02040503050406030204" pitchFamily="18" charset="0"/>
                                </a:rPr>
                                <m:t>𝐼𝑄𝑅</m:t>
                              </m:r>
                            </m:e>
                          </m:d>
                        </m:e>
                      </m:d>
                    </m:oMath>
                  </m:oMathPara>
                </a14:m>
                <a:endParaRPr lang="en-US" sz="2200" dirty="0"/>
              </a:p>
              <a:p>
                <a:pPr>
                  <a:spcBef>
                    <a:spcPct val="50000"/>
                  </a:spcBef>
                </a:pPr>
                <a:r>
                  <a:rPr lang="en-US" sz="2200" dirty="0"/>
                  <a:t>are considered outliers and are shown by dots in the plot beyond the whiskers which extend up to the last observation within the interval. </a:t>
                </a:r>
              </a:p>
            </p:txBody>
          </p:sp>
        </mc:Choice>
        <mc:Fallback xmlns="">
          <p:sp>
            <p:nvSpPr>
              <p:cNvPr id="14" name="TextBox 13">
                <a:extLst>
                  <a:ext uri="{FF2B5EF4-FFF2-40B4-BE49-F238E27FC236}">
                    <a16:creationId xmlns:a16="http://schemas.microsoft.com/office/drawing/2014/main" id="{BF9BBD46-A81F-4563-AEC3-E902EDFB32B3}"/>
                  </a:ext>
                </a:extLst>
              </p:cNvPr>
              <p:cNvSpPr txBox="1">
                <a:spLocks noRot="1" noChangeAspect="1" noMove="1" noResize="1" noEditPoints="1" noAdjustHandles="1" noChangeArrowheads="1" noChangeShapeType="1" noTextEdit="1"/>
              </p:cNvSpPr>
              <p:nvPr/>
            </p:nvSpPr>
            <p:spPr>
              <a:xfrm>
                <a:off x="838198" y="4437256"/>
                <a:ext cx="6703146" cy="2269852"/>
              </a:xfrm>
              <a:prstGeom prst="rect">
                <a:avLst/>
              </a:prstGeom>
              <a:blipFill>
                <a:blip r:embed="rId5"/>
                <a:stretch>
                  <a:fillRect l="-1091" t="-1882" r="-91" b="-2151"/>
                </a:stretch>
              </a:blipFill>
            </p:spPr>
            <p:txBody>
              <a:bodyPr/>
              <a:lstStyle/>
              <a:p>
                <a:r>
                  <a:rPr lang="en-US">
                    <a:noFill/>
                  </a:rPr>
                  <a:t> </a:t>
                </a:r>
              </a:p>
            </p:txBody>
          </p:sp>
        </mc:Fallback>
      </mc:AlternateContent>
    </p:spTree>
    <p:extLst>
      <p:ext uri="{BB962C8B-B14F-4D97-AF65-F5344CB8AC3E}">
        <p14:creationId xmlns:p14="http://schemas.microsoft.com/office/powerpoint/2010/main" val="12157611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213B4-D5EF-4385-AC37-D178935B84C2}"/>
              </a:ext>
            </a:extLst>
          </p:cNvPr>
          <p:cNvSpPr>
            <a:spLocks noGrp="1"/>
          </p:cNvSpPr>
          <p:nvPr>
            <p:ph type="title"/>
          </p:nvPr>
        </p:nvSpPr>
        <p:spPr>
          <a:xfrm>
            <a:off x="838200" y="365125"/>
            <a:ext cx="6105939" cy="1325563"/>
          </a:xfrm>
        </p:spPr>
        <p:txBody>
          <a:bodyPr/>
          <a:lstStyle/>
          <a:p>
            <a:r>
              <a:rPr lang="en-US" dirty="0">
                <a:solidFill>
                  <a:srgbClr val="990033"/>
                </a:solidFill>
              </a:rPr>
              <a:t>Bivariate Graphs</a:t>
            </a:r>
            <a:endParaRPr lang="en-US" dirty="0"/>
          </a:p>
        </p:txBody>
      </p:sp>
      <p:sp>
        <p:nvSpPr>
          <p:cNvPr id="17" name="Rectangle 16">
            <a:extLst>
              <a:ext uri="{FF2B5EF4-FFF2-40B4-BE49-F238E27FC236}">
                <a16:creationId xmlns:a16="http://schemas.microsoft.com/office/drawing/2014/main" id="{69123C44-2C2C-46A6-8B63-8446967EDDCB}"/>
              </a:ext>
            </a:extLst>
          </p:cNvPr>
          <p:cNvSpPr/>
          <p:nvPr/>
        </p:nvSpPr>
        <p:spPr>
          <a:xfrm>
            <a:off x="838202" y="1466403"/>
            <a:ext cx="7113102" cy="1200329"/>
          </a:xfrm>
          <a:prstGeom prst="rect">
            <a:avLst/>
          </a:prstGeom>
        </p:spPr>
        <p:txBody>
          <a:bodyPr wrap="square">
            <a:spAutoFit/>
          </a:bodyPr>
          <a:lstStyle/>
          <a:p>
            <a:r>
              <a:rPr lang="en-US" sz="2400" dirty="0">
                <a:cs typeface="Times New Roman" pitchFamily="18" charset="0"/>
              </a:rPr>
              <a:t>When trying to explore and describe information from two variables, we have different options depending on the type of response and independent variables.</a:t>
            </a:r>
          </a:p>
        </p:txBody>
      </p:sp>
      <p:sp>
        <p:nvSpPr>
          <p:cNvPr id="3" name="Rectangle 2">
            <a:extLst>
              <a:ext uri="{FF2B5EF4-FFF2-40B4-BE49-F238E27FC236}">
                <a16:creationId xmlns:a16="http://schemas.microsoft.com/office/drawing/2014/main" id="{3A17EAC8-3C7E-499D-91CB-BC8F71E988E0}"/>
              </a:ext>
            </a:extLst>
          </p:cNvPr>
          <p:cNvSpPr/>
          <p:nvPr/>
        </p:nvSpPr>
        <p:spPr>
          <a:xfrm>
            <a:off x="1896716" y="3657377"/>
            <a:ext cx="2468880" cy="1188720"/>
          </a:xfrm>
          <a:prstGeom prst="rect">
            <a:avLst/>
          </a:prstGeom>
          <a:no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Side-by-Side Box Plots</a:t>
            </a:r>
          </a:p>
        </p:txBody>
      </p:sp>
      <p:sp>
        <p:nvSpPr>
          <p:cNvPr id="5" name="Text Box 2">
            <a:extLst>
              <a:ext uri="{FF2B5EF4-FFF2-40B4-BE49-F238E27FC236}">
                <a16:creationId xmlns:a16="http://schemas.microsoft.com/office/drawing/2014/main" id="{AE1434AD-D34C-4292-996D-68F88C7745E1}"/>
              </a:ext>
            </a:extLst>
          </p:cNvPr>
          <p:cNvSpPr txBox="1">
            <a:spLocks noChangeArrowheads="1"/>
          </p:cNvSpPr>
          <p:nvPr/>
        </p:nvSpPr>
        <p:spPr bwMode="auto">
          <a:xfrm>
            <a:off x="8217243" y="340410"/>
            <a:ext cx="3647714" cy="1872703"/>
          </a:xfrm>
          <a:prstGeom prst="rect">
            <a:avLst/>
          </a:prstGeom>
          <a:solidFill>
            <a:srgbClr val="BDE9FF"/>
          </a:solidFill>
          <a:ln w="9525">
            <a:noFill/>
            <a:miter lim="800000"/>
            <a:headEnd/>
            <a:tailEnd/>
          </a:ln>
        </p:spPr>
        <p:txBody>
          <a:bodyPr vert="horz" wrap="square" lIns="91440" tIns="45720" rIns="91440" bIns="45720" numCol="1" anchor="t" anchorCtr="0" compatLnSpc="1">
            <a:prstTxWarp prst="textNoShape">
              <a:avLst/>
            </a:prstTxWarp>
          </a:bodyPr>
          <a:lstStyle/>
          <a:p>
            <a:r>
              <a:rPr lang="en-US" sz="2200" dirty="0"/>
              <a:t>The </a:t>
            </a:r>
            <a:r>
              <a:rPr lang="en-US" sz="2200" dirty="0">
                <a:solidFill>
                  <a:srgbClr val="0070C0"/>
                </a:solidFill>
              </a:rPr>
              <a:t>Response or Dependent Variable </a:t>
            </a:r>
            <a:r>
              <a:rPr lang="en-US" sz="2200" dirty="0"/>
              <a:t>is the outcome of a study. A variable you would be interested in predicting or estimating.</a:t>
            </a:r>
            <a:endParaRPr kumimoji="0" lang="en-US" altLang="en-US" sz="2200" b="0" i="0" u="none" strike="noStrike" cap="none" normalizeH="0" baseline="0" dirty="0">
              <a:ln>
                <a:noFill/>
              </a:ln>
              <a:effectLst/>
            </a:endParaRPr>
          </a:p>
        </p:txBody>
      </p:sp>
      <p:sp>
        <p:nvSpPr>
          <p:cNvPr id="6" name="Text Box 2">
            <a:extLst>
              <a:ext uri="{FF2B5EF4-FFF2-40B4-BE49-F238E27FC236}">
                <a16:creationId xmlns:a16="http://schemas.microsoft.com/office/drawing/2014/main" id="{983064AB-D0DE-48BD-837D-45DDEFDA50FB}"/>
              </a:ext>
            </a:extLst>
          </p:cNvPr>
          <p:cNvSpPr txBox="1">
            <a:spLocks noChangeArrowheads="1"/>
          </p:cNvSpPr>
          <p:nvPr/>
        </p:nvSpPr>
        <p:spPr bwMode="auto">
          <a:xfrm>
            <a:off x="8221529" y="2507709"/>
            <a:ext cx="3643428" cy="1200330"/>
          </a:xfrm>
          <a:prstGeom prst="rect">
            <a:avLst/>
          </a:prstGeom>
          <a:solidFill>
            <a:srgbClr val="FFCCFF"/>
          </a:solidFill>
          <a:ln w="9525">
            <a:noFill/>
            <a:miter lim="800000"/>
            <a:headEnd/>
            <a:tailEnd/>
          </a:ln>
        </p:spPr>
        <p:txBody>
          <a:bodyPr vert="horz" wrap="square" lIns="91440" tIns="45720" rIns="91440" bIns="45720" numCol="1" anchor="t" anchorCtr="0" compatLnSpc="1">
            <a:prstTxWarp prst="textNoShape">
              <a:avLst/>
            </a:prstTxWarp>
          </a:bodyPr>
          <a:lstStyle/>
          <a:p>
            <a:r>
              <a:rPr lang="en-US" sz="2200" dirty="0"/>
              <a:t>The </a:t>
            </a:r>
            <a:r>
              <a:rPr lang="en-US" sz="2200" dirty="0">
                <a:solidFill>
                  <a:srgbClr val="FF0000"/>
                </a:solidFill>
              </a:rPr>
              <a:t>Predictor or Independent Variable</a:t>
            </a:r>
            <a:r>
              <a:rPr lang="en-US" sz="2200" dirty="0"/>
              <a:t> is used to explain and predict the response variable.</a:t>
            </a:r>
            <a:endParaRPr kumimoji="0" lang="en-US" altLang="en-US" sz="2200" b="0" i="0" u="none" strike="noStrike" cap="none" normalizeH="0" baseline="0" dirty="0">
              <a:ln>
                <a:noFill/>
              </a:ln>
              <a:effectLst/>
            </a:endParaRPr>
          </a:p>
        </p:txBody>
      </p:sp>
      <p:sp>
        <p:nvSpPr>
          <p:cNvPr id="7" name="Rectangle 6">
            <a:extLst>
              <a:ext uri="{FF2B5EF4-FFF2-40B4-BE49-F238E27FC236}">
                <a16:creationId xmlns:a16="http://schemas.microsoft.com/office/drawing/2014/main" id="{85D90E32-E8E1-4D3E-A5C5-10F207EBEFCF}"/>
              </a:ext>
            </a:extLst>
          </p:cNvPr>
          <p:cNvSpPr/>
          <p:nvPr/>
        </p:nvSpPr>
        <p:spPr>
          <a:xfrm>
            <a:off x="2219463" y="2733082"/>
            <a:ext cx="4380119" cy="830997"/>
          </a:xfrm>
          <a:prstGeom prst="rect">
            <a:avLst/>
          </a:prstGeom>
        </p:spPr>
        <p:txBody>
          <a:bodyPr wrap="square">
            <a:spAutoFit/>
          </a:bodyPr>
          <a:lstStyle/>
          <a:p>
            <a:pPr algn="ctr"/>
            <a:r>
              <a:rPr lang="en-US" sz="2400" b="1" dirty="0">
                <a:solidFill>
                  <a:srgbClr val="008FFA"/>
                </a:solidFill>
                <a:cs typeface="Times New Roman" pitchFamily="18" charset="0"/>
              </a:rPr>
              <a:t>Response Variable</a:t>
            </a:r>
          </a:p>
          <a:p>
            <a:r>
              <a:rPr lang="en-US" sz="2400" b="1" dirty="0">
                <a:cs typeface="Times New Roman" pitchFamily="18" charset="0"/>
              </a:rPr>
              <a:t>Categorical 		Numerical</a:t>
            </a:r>
          </a:p>
        </p:txBody>
      </p:sp>
      <p:sp>
        <p:nvSpPr>
          <p:cNvPr id="11" name="Rectangle 10">
            <a:extLst>
              <a:ext uri="{FF2B5EF4-FFF2-40B4-BE49-F238E27FC236}">
                <a16:creationId xmlns:a16="http://schemas.microsoft.com/office/drawing/2014/main" id="{31C8A520-7893-467A-B831-32B0FD839E6E}"/>
              </a:ext>
            </a:extLst>
          </p:cNvPr>
          <p:cNvSpPr/>
          <p:nvPr/>
        </p:nvSpPr>
        <p:spPr>
          <a:xfrm rot="16200000">
            <a:off x="-423238" y="4425168"/>
            <a:ext cx="3325725" cy="830997"/>
          </a:xfrm>
          <a:prstGeom prst="rect">
            <a:avLst/>
          </a:prstGeom>
        </p:spPr>
        <p:txBody>
          <a:bodyPr wrap="square">
            <a:spAutoFit/>
          </a:bodyPr>
          <a:lstStyle/>
          <a:p>
            <a:pPr algn="ctr"/>
            <a:r>
              <a:rPr lang="en-US" sz="2400" b="1" dirty="0">
                <a:solidFill>
                  <a:srgbClr val="FF0000"/>
                </a:solidFill>
                <a:cs typeface="Times New Roman" pitchFamily="18" charset="0"/>
              </a:rPr>
              <a:t>Predictor Variable</a:t>
            </a:r>
          </a:p>
          <a:p>
            <a:r>
              <a:rPr lang="en-US" sz="2400" b="1" dirty="0">
                <a:cs typeface="Times New Roman" pitchFamily="18" charset="0"/>
              </a:rPr>
              <a:t>Categorical 	Numerical</a:t>
            </a:r>
          </a:p>
        </p:txBody>
      </p:sp>
      <p:sp>
        <p:nvSpPr>
          <p:cNvPr id="12" name="Rectangle 11">
            <a:extLst>
              <a:ext uri="{FF2B5EF4-FFF2-40B4-BE49-F238E27FC236}">
                <a16:creationId xmlns:a16="http://schemas.microsoft.com/office/drawing/2014/main" id="{7A7F33B4-6F9F-43D5-934D-314E40E2E935}"/>
              </a:ext>
            </a:extLst>
          </p:cNvPr>
          <p:cNvSpPr/>
          <p:nvPr/>
        </p:nvSpPr>
        <p:spPr>
          <a:xfrm>
            <a:off x="4475259" y="3657377"/>
            <a:ext cx="2468880" cy="1188720"/>
          </a:xfrm>
          <a:prstGeom prst="rect">
            <a:avLst/>
          </a:prstGeom>
          <a:no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Scatterplot</a:t>
            </a:r>
            <a:r>
              <a:rPr lang="en-US" sz="2200" dirty="0">
                <a:solidFill>
                  <a:schemeClr val="tx1"/>
                </a:solidFill>
              </a:rPr>
              <a:t> </a:t>
            </a:r>
          </a:p>
        </p:txBody>
      </p:sp>
      <p:sp>
        <p:nvSpPr>
          <p:cNvPr id="13" name="Rectangle 12">
            <a:extLst>
              <a:ext uri="{FF2B5EF4-FFF2-40B4-BE49-F238E27FC236}">
                <a16:creationId xmlns:a16="http://schemas.microsoft.com/office/drawing/2014/main" id="{B4B1A85C-3042-499C-B1C6-7A9445D2F610}"/>
              </a:ext>
            </a:extLst>
          </p:cNvPr>
          <p:cNvSpPr/>
          <p:nvPr/>
        </p:nvSpPr>
        <p:spPr>
          <a:xfrm>
            <a:off x="1896716" y="4989221"/>
            <a:ext cx="2468880" cy="1188720"/>
          </a:xfrm>
          <a:prstGeom prst="rect">
            <a:avLst/>
          </a:prstGeom>
          <a:no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Cross-Table</a:t>
            </a:r>
          </a:p>
          <a:p>
            <a:pPr algn="ctr"/>
            <a:r>
              <a:rPr lang="en-US" sz="2400" dirty="0">
                <a:solidFill>
                  <a:schemeClr val="tx1"/>
                </a:solidFill>
              </a:rPr>
              <a:t>Grouped Bar chart</a:t>
            </a:r>
          </a:p>
        </p:txBody>
      </p:sp>
      <p:sp>
        <p:nvSpPr>
          <p:cNvPr id="14" name="Rectangle 13">
            <a:extLst>
              <a:ext uri="{FF2B5EF4-FFF2-40B4-BE49-F238E27FC236}">
                <a16:creationId xmlns:a16="http://schemas.microsoft.com/office/drawing/2014/main" id="{545A355C-FED3-4D7C-99A0-D8DB09459D59}"/>
              </a:ext>
            </a:extLst>
          </p:cNvPr>
          <p:cNvSpPr/>
          <p:nvPr/>
        </p:nvSpPr>
        <p:spPr>
          <a:xfrm>
            <a:off x="4475259" y="4989221"/>
            <a:ext cx="2468880" cy="1188720"/>
          </a:xfrm>
          <a:prstGeom prst="rect">
            <a:avLst/>
          </a:prstGeom>
          <a:no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Side-by-Side Box Plots</a:t>
            </a:r>
          </a:p>
        </p:txBody>
      </p:sp>
      <p:sp>
        <p:nvSpPr>
          <p:cNvPr id="15" name="Text Box 2">
            <a:extLst>
              <a:ext uri="{FF2B5EF4-FFF2-40B4-BE49-F238E27FC236}">
                <a16:creationId xmlns:a16="http://schemas.microsoft.com/office/drawing/2014/main" id="{88ED1FA3-0480-4DCD-9D01-6F22FF30B50B}"/>
              </a:ext>
            </a:extLst>
          </p:cNvPr>
          <p:cNvSpPr txBox="1">
            <a:spLocks noChangeArrowheads="1"/>
          </p:cNvSpPr>
          <p:nvPr/>
        </p:nvSpPr>
        <p:spPr bwMode="auto">
          <a:xfrm>
            <a:off x="8221529" y="4002634"/>
            <a:ext cx="3643428" cy="1815069"/>
          </a:xfrm>
          <a:prstGeom prst="rect">
            <a:avLst/>
          </a:prstGeom>
          <a:solidFill>
            <a:srgbClr val="CCFFCC"/>
          </a:solidFill>
          <a:ln w="9525">
            <a:noFill/>
            <a:miter lim="800000"/>
            <a:headEnd/>
            <a:tailEnd/>
          </a:ln>
        </p:spPr>
        <p:txBody>
          <a:bodyPr vert="horz" wrap="square" lIns="91440" tIns="45720" rIns="91440" bIns="45720" numCol="1" anchor="t" anchorCtr="0" compatLnSpc="1">
            <a:prstTxWarp prst="textNoShape">
              <a:avLst/>
            </a:prstTxWarp>
          </a:bodyPr>
          <a:lstStyle/>
          <a:p>
            <a:r>
              <a:rPr lang="en-US" sz="2200" dirty="0"/>
              <a:t>Graphing side-by-side box plots is discussed in the lab session. Scatterplots is practiced later in regression chapter.  </a:t>
            </a:r>
            <a:endParaRPr kumimoji="0" lang="en-US" altLang="en-US" sz="2200" b="0" i="0" u="none" strike="noStrike" cap="none" normalizeH="0" baseline="0" dirty="0">
              <a:ln>
                <a:noFill/>
              </a:ln>
              <a:effectLst/>
            </a:endParaRPr>
          </a:p>
        </p:txBody>
      </p:sp>
    </p:spTree>
    <p:extLst>
      <p:ext uri="{BB962C8B-B14F-4D97-AF65-F5344CB8AC3E}">
        <p14:creationId xmlns:p14="http://schemas.microsoft.com/office/powerpoint/2010/main" val="4359797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213B4-D5EF-4385-AC37-D178935B84C2}"/>
              </a:ext>
            </a:extLst>
          </p:cNvPr>
          <p:cNvSpPr>
            <a:spLocks noGrp="1"/>
          </p:cNvSpPr>
          <p:nvPr>
            <p:ph type="title"/>
          </p:nvPr>
        </p:nvSpPr>
        <p:spPr>
          <a:xfrm>
            <a:off x="838200" y="365125"/>
            <a:ext cx="6105939" cy="1325563"/>
          </a:xfrm>
        </p:spPr>
        <p:txBody>
          <a:bodyPr/>
          <a:lstStyle/>
          <a:p>
            <a:r>
              <a:rPr lang="en-US" dirty="0">
                <a:solidFill>
                  <a:srgbClr val="990033"/>
                </a:solidFill>
              </a:rPr>
              <a:t>Scatterplot</a:t>
            </a:r>
            <a:endParaRPr lang="en-US" dirty="0"/>
          </a:p>
        </p:txBody>
      </p:sp>
      <mc:AlternateContent xmlns:mc="http://schemas.openxmlformats.org/markup-compatibility/2006" xmlns:a14="http://schemas.microsoft.com/office/drawing/2010/main">
        <mc:Choice Requires="a14">
          <p:sp>
            <p:nvSpPr>
              <p:cNvPr id="17" name="Rectangle 16">
                <a:extLst>
                  <a:ext uri="{FF2B5EF4-FFF2-40B4-BE49-F238E27FC236}">
                    <a16:creationId xmlns:a16="http://schemas.microsoft.com/office/drawing/2014/main" id="{69123C44-2C2C-46A6-8B63-8446967EDDCB}"/>
                  </a:ext>
                </a:extLst>
              </p:cNvPr>
              <p:cNvSpPr/>
              <p:nvPr/>
            </p:nvSpPr>
            <p:spPr>
              <a:xfrm>
                <a:off x="838202" y="1466403"/>
                <a:ext cx="6675781" cy="2539157"/>
              </a:xfrm>
              <a:prstGeom prst="rect">
                <a:avLst/>
              </a:prstGeom>
            </p:spPr>
            <p:txBody>
              <a:bodyPr wrap="square">
                <a:spAutoFit/>
              </a:bodyPr>
              <a:lstStyle/>
              <a:p>
                <a:r>
                  <a:rPr lang="en-US" sz="2400" dirty="0">
                    <a:cs typeface="Times New Roman" pitchFamily="18" charset="0"/>
                  </a:rPr>
                  <a:t>A scatter plot is a graphical representation of bivariate data using a Cartesian coordinate system. </a:t>
                </a:r>
              </a:p>
              <a:p>
                <a:pPr>
                  <a:lnSpc>
                    <a:spcPts val="1800"/>
                  </a:lnSpc>
                </a:pPr>
                <a:endParaRPr lang="en-US" sz="2400" dirty="0">
                  <a:cs typeface="Times New Roman" pitchFamily="18" charset="0"/>
                </a:endParaRPr>
              </a:p>
              <a:p>
                <a:r>
                  <a:rPr lang="en-US" sz="2400" dirty="0">
                    <a:cs typeface="Times New Roman" pitchFamily="18" charset="0"/>
                  </a:rPr>
                  <a:t>To display two numerical variables for a set of paired data, </a:t>
                </a:r>
                <a14:m>
                  <m:oMath xmlns:m="http://schemas.openxmlformats.org/officeDocument/2006/math">
                    <m:d>
                      <m:dPr>
                        <m:ctrlPr>
                          <a:rPr lang="en-US" sz="2400" b="0" i="1" smtClean="0">
                            <a:latin typeface="Cambria Math" panose="02040503050406030204" pitchFamily="18" charset="0"/>
                            <a:cs typeface="Times New Roman" pitchFamily="18" charset="0"/>
                          </a:rPr>
                        </m:ctrlPr>
                      </m:dPr>
                      <m:e>
                        <m:sSub>
                          <m:sSubPr>
                            <m:ctrlPr>
                              <a:rPr lang="en-US" sz="2400" b="0" i="1" smtClean="0">
                                <a:latin typeface="Cambria Math" panose="02040503050406030204" pitchFamily="18" charset="0"/>
                                <a:cs typeface="Times New Roman" pitchFamily="18" charset="0"/>
                              </a:rPr>
                            </m:ctrlPr>
                          </m:sSubPr>
                          <m:e>
                            <m:r>
                              <a:rPr lang="en-US" sz="2400" b="0" i="1" smtClean="0">
                                <a:latin typeface="Cambria Math" panose="02040503050406030204" pitchFamily="18" charset="0"/>
                                <a:cs typeface="Times New Roman" pitchFamily="18" charset="0"/>
                              </a:rPr>
                              <m:t>𝑥</m:t>
                            </m:r>
                          </m:e>
                          <m:sub>
                            <m:r>
                              <a:rPr lang="en-US" sz="2400" b="0" i="1" smtClean="0">
                                <a:latin typeface="Cambria Math" panose="02040503050406030204" pitchFamily="18" charset="0"/>
                                <a:cs typeface="Times New Roman" pitchFamily="18" charset="0"/>
                              </a:rPr>
                              <m:t>1</m:t>
                            </m:r>
                          </m:sub>
                        </m:sSub>
                        <m:r>
                          <a:rPr lang="en-US" sz="2400" b="0" i="1" smtClean="0">
                            <a:latin typeface="Cambria Math" panose="02040503050406030204" pitchFamily="18" charset="0"/>
                            <a:cs typeface="Times New Roman" pitchFamily="18" charset="0"/>
                          </a:rPr>
                          <m:t>,</m:t>
                        </m:r>
                        <m:sSub>
                          <m:sSubPr>
                            <m:ctrlPr>
                              <a:rPr lang="en-US" sz="2400" b="0" i="1" smtClean="0">
                                <a:latin typeface="Cambria Math" panose="02040503050406030204" pitchFamily="18" charset="0"/>
                                <a:cs typeface="Times New Roman" pitchFamily="18" charset="0"/>
                              </a:rPr>
                            </m:ctrlPr>
                          </m:sSubPr>
                          <m:e>
                            <m:r>
                              <a:rPr lang="en-US" sz="2400" b="0" i="1" smtClean="0">
                                <a:latin typeface="Cambria Math" panose="02040503050406030204" pitchFamily="18" charset="0"/>
                                <a:cs typeface="Times New Roman" pitchFamily="18" charset="0"/>
                              </a:rPr>
                              <m:t>𝑦</m:t>
                            </m:r>
                          </m:e>
                          <m:sub>
                            <m:r>
                              <a:rPr lang="en-US" sz="2400" b="0" i="1" smtClean="0">
                                <a:latin typeface="Cambria Math" panose="02040503050406030204" pitchFamily="18" charset="0"/>
                                <a:cs typeface="Times New Roman" pitchFamily="18" charset="0"/>
                              </a:rPr>
                              <m:t>1</m:t>
                            </m:r>
                          </m:sub>
                        </m:sSub>
                      </m:e>
                    </m:d>
                    <m:r>
                      <a:rPr lang="en-US" sz="2400" b="0" i="1" smtClean="0">
                        <a:latin typeface="Cambria Math" panose="02040503050406030204" pitchFamily="18" charset="0"/>
                        <a:cs typeface="Times New Roman" pitchFamily="18" charset="0"/>
                      </a:rPr>
                      <m:t>,</m:t>
                    </m:r>
                    <m:d>
                      <m:dPr>
                        <m:ctrlPr>
                          <a:rPr lang="en-US" sz="2400" i="1">
                            <a:latin typeface="Cambria Math" panose="02040503050406030204" pitchFamily="18" charset="0"/>
                            <a:cs typeface="Times New Roman" pitchFamily="18" charset="0"/>
                          </a:rPr>
                        </m:ctrlPr>
                      </m:dPr>
                      <m:e>
                        <m:sSub>
                          <m:sSubPr>
                            <m:ctrlPr>
                              <a:rPr lang="en-US" sz="2400" i="1">
                                <a:latin typeface="Cambria Math" panose="02040503050406030204" pitchFamily="18" charset="0"/>
                                <a:cs typeface="Times New Roman" pitchFamily="18" charset="0"/>
                              </a:rPr>
                            </m:ctrlPr>
                          </m:sSubPr>
                          <m:e>
                            <m:r>
                              <a:rPr lang="en-US" sz="2400" i="1">
                                <a:latin typeface="Cambria Math" panose="02040503050406030204" pitchFamily="18" charset="0"/>
                                <a:cs typeface="Times New Roman" pitchFamily="18" charset="0"/>
                              </a:rPr>
                              <m:t>𝑥</m:t>
                            </m:r>
                          </m:e>
                          <m:sub>
                            <m:r>
                              <a:rPr lang="en-US" sz="2400" b="0" i="1" smtClean="0">
                                <a:latin typeface="Cambria Math" panose="02040503050406030204" pitchFamily="18" charset="0"/>
                                <a:cs typeface="Times New Roman" pitchFamily="18" charset="0"/>
                              </a:rPr>
                              <m:t>2</m:t>
                            </m:r>
                          </m:sub>
                        </m:sSub>
                        <m:r>
                          <a:rPr lang="en-US" sz="2400" i="1">
                            <a:latin typeface="Cambria Math" panose="02040503050406030204" pitchFamily="18" charset="0"/>
                            <a:cs typeface="Times New Roman" pitchFamily="18" charset="0"/>
                          </a:rPr>
                          <m:t>,</m:t>
                        </m:r>
                        <m:sSub>
                          <m:sSubPr>
                            <m:ctrlPr>
                              <a:rPr lang="en-US" sz="2400" i="1">
                                <a:latin typeface="Cambria Math" panose="02040503050406030204" pitchFamily="18" charset="0"/>
                                <a:cs typeface="Times New Roman" pitchFamily="18" charset="0"/>
                              </a:rPr>
                            </m:ctrlPr>
                          </m:sSubPr>
                          <m:e>
                            <m:r>
                              <a:rPr lang="en-US" sz="2400" i="1">
                                <a:latin typeface="Cambria Math" panose="02040503050406030204" pitchFamily="18" charset="0"/>
                                <a:cs typeface="Times New Roman" pitchFamily="18" charset="0"/>
                              </a:rPr>
                              <m:t>𝑦</m:t>
                            </m:r>
                          </m:e>
                          <m:sub>
                            <m:r>
                              <a:rPr lang="en-US" sz="2400" b="0" i="1" smtClean="0">
                                <a:latin typeface="Cambria Math" panose="02040503050406030204" pitchFamily="18" charset="0"/>
                                <a:cs typeface="Times New Roman" pitchFamily="18" charset="0"/>
                              </a:rPr>
                              <m:t>2</m:t>
                            </m:r>
                          </m:sub>
                        </m:sSub>
                      </m:e>
                    </m:d>
                    <m:r>
                      <a:rPr lang="en-US" sz="2400" b="0" i="1" smtClean="0">
                        <a:latin typeface="Cambria Math" panose="02040503050406030204" pitchFamily="18" charset="0"/>
                        <a:cs typeface="Times New Roman" pitchFamily="18" charset="0"/>
                      </a:rPr>
                      <m:t>,…,</m:t>
                    </m:r>
                    <m:d>
                      <m:dPr>
                        <m:ctrlPr>
                          <a:rPr lang="en-US" sz="2400" i="1">
                            <a:latin typeface="Cambria Math" panose="02040503050406030204" pitchFamily="18" charset="0"/>
                            <a:cs typeface="Times New Roman" pitchFamily="18" charset="0"/>
                          </a:rPr>
                        </m:ctrlPr>
                      </m:dPr>
                      <m:e>
                        <m:sSub>
                          <m:sSubPr>
                            <m:ctrlPr>
                              <a:rPr lang="en-US" sz="2400" i="1">
                                <a:latin typeface="Cambria Math" panose="02040503050406030204" pitchFamily="18" charset="0"/>
                                <a:cs typeface="Times New Roman" pitchFamily="18" charset="0"/>
                              </a:rPr>
                            </m:ctrlPr>
                          </m:sSubPr>
                          <m:e>
                            <m:r>
                              <a:rPr lang="en-US" sz="2400" i="1">
                                <a:latin typeface="Cambria Math" panose="02040503050406030204" pitchFamily="18" charset="0"/>
                                <a:cs typeface="Times New Roman" pitchFamily="18" charset="0"/>
                              </a:rPr>
                              <m:t>𝑥</m:t>
                            </m:r>
                          </m:e>
                          <m:sub>
                            <m:r>
                              <a:rPr lang="en-US" sz="2400" b="0" i="1" smtClean="0">
                                <a:latin typeface="Cambria Math" panose="02040503050406030204" pitchFamily="18" charset="0"/>
                                <a:cs typeface="Times New Roman" pitchFamily="18" charset="0"/>
                              </a:rPr>
                              <m:t>𝑛</m:t>
                            </m:r>
                          </m:sub>
                        </m:sSub>
                        <m:r>
                          <a:rPr lang="en-US" sz="2400" i="1">
                            <a:latin typeface="Cambria Math" panose="02040503050406030204" pitchFamily="18" charset="0"/>
                            <a:cs typeface="Times New Roman" pitchFamily="18" charset="0"/>
                          </a:rPr>
                          <m:t>,</m:t>
                        </m:r>
                        <m:sSub>
                          <m:sSubPr>
                            <m:ctrlPr>
                              <a:rPr lang="en-US" sz="2400" i="1">
                                <a:latin typeface="Cambria Math" panose="02040503050406030204" pitchFamily="18" charset="0"/>
                                <a:cs typeface="Times New Roman" pitchFamily="18" charset="0"/>
                              </a:rPr>
                            </m:ctrlPr>
                          </m:sSubPr>
                          <m:e>
                            <m:r>
                              <a:rPr lang="en-US" sz="2400" i="1">
                                <a:latin typeface="Cambria Math" panose="02040503050406030204" pitchFamily="18" charset="0"/>
                                <a:cs typeface="Times New Roman" pitchFamily="18" charset="0"/>
                              </a:rPr>
                              <m:t>𝑦</m:t>
                            </m:r>
                          </m:e>
                          <m:sub>
                            <m:r>
                              <a:rPr lang="en-US" sz="2400" b="0" i="1" smtClean="0">
                                <a:latin typeface="Cambria Math" panose="02040503050406030204" pitchFamily="18" charset="0"/>
                                <a:cs typeface="Times New Roman" pitchFamily="18" charset="0"/>
                              </a:rPr>
                              <m:t>𝑛</m:t>
                            </m:r>
                          </m:sub>
                        </m:sSub>
                      </m:e>
                    </m:d>
                  </m:oMath>
                </a14:m>
                <a:r>
                  <a:rPr lang="en-US" sz="2400" dirty="0">
                    <a:cs typeface="Times New Roman" pitchFamily="18" charset="0"/>
                  </a:rPr>
                  <a:t>, the </a:t>
                </a:r>
                <a:r>
                  <a:rPr lang="en-US" sz="2400" dirty="0">
                    <a:solidFill>
                      <a:srgbClr val="FF0000"/>
                    </a:solidFill>
                    <a:cs typeface="Times New Roman" pitchFamily="18" charset="0"/>
                  </a:rPr>
                  <a:t>predictor variable</a:t>
                </a:r>
                <a:r>
                  <a:rPr lang="en-US" sz="2400" dirty="0">
                    <a:cs typeface="Times New Roman" pitchFamily="18" charset="0"/>
                  </a:rPr>
                  <a:t> is plotted on the </a:t>
                </a:r>
                <a:r>
                  <a:rPr lang="en-US" sz="2400" dirty="0">
                    <a:solidFill>
                      <a:srgbClr val="FF0000"/>
                    </a:solidFill>
                    <a:cs typeface="Times New Roman" pitchFamily="18" charset="0"/>
                  </a:rPr>
                  <a:t>horizontal axis </a:t>
                </a:r>
                <a:r>
                  <a:rPr lang="en-US" sz="2400" dirty="0">
                    <a:cs typeface="Times New Roman" pitchFamily="18" charset="0"/>
                  </a:rPr>
                  <a:t>and the </a:t>
                </a:r>
                <a:r>
                  <a:rPr lang="en-US" sz="2400" dirty="0">
                    <a:solidFill>
                      <a:srgbClr val="008AF2"/>
                    </a:solidFill>
                    <a:cs typeface="Times New Roman" pitchFamily="18" charset="0"/>
                  </a:rPr>
                  <a:t>response variable </a:t>
                </a:r>
                <a:r>
                  <a:rPr lang="en-US" sz="2400" dirty="0">
                    <a:cs typeface="Times New Roman" pitchFamily="18" charset="0"/>
                  </a:rPr>
                  <a:t>is plotted on the </a:t>
                </a:r>
                <a:r>
                  <a:rPr lang="en-US" sz="2400" dirty="0">
                    <a:solidFill>
                      <a:srgbClr val="008AF2"/>
                    </a:solidFill>
                    <a:cs typeface="Times New Roman" pitchFamily="18" charset="0"/>
                  </a:rPr>
                  <a:t>vertical axis</a:t>
                </a:r>
                <a:r>
                  <a:rPr lang="en-US" sz="2400" dirty="0">
                    <a:cs typeface="Times New Roman" pitchFamily="18" charset="0"/>
                  </a:rPr>
                  <a:t>.</a:t>
                </a:r>
                <a:endParaRPr lang="en-US" sz="2400" dirty="0"/>
              </a:p>
            </p:txBody>
          </p:sp>
        </mc:Choice>
        <mc:Fallback xmlns="">
          <p:sp>
            <p:nvSpPr>
              <p:cNvPr id="17" name="Rectangle 16">
                <a:extLst>
                  <a:ext uri="{FF2B5EF4-FFF2-40B4-BE49-F238E27FC236}">
                    <a16:creationId xmlns:a16="http://schemas.microsoft.com/office/drawing/2014/main" id="{69123C44-2C2C-46A6-8B63-8446967EDDCB}"/>
                  </a:ext>
                </a:extLst>
              </p:cNvPr>
              <p:cNvSpPr>
                <a:spLocks noRot="1" noChangeAspect="1" noMove="1" noResize="1" noEditPoints="1" noAdjustHandles="1" noChangeArrowheads="1" noChangeShapeType="1" noTextEdit="1"/>
              </p:cNvSpPr>
              <p:nvPr/>
            </p:nvSpPr>
            <p:spPr>
              <a:xfrm>
                <a:off x="838202" y="1466403"/>
                <a:ext cx="6675781" cy="2539157"/>
              </a:xfrm>
              <a:prstGeom prst="rect">
                <a:avLst/>
              </a:prstGeom>
              <a:blipFill>
                <a:blip r:embed="rId3"/>
                <a:stretch>
                  <a:fillRect l="-1461" t="-1923" r="-2283" b="-4567"/>
                </a:stretch>
              </a:blipFill>
            </p:spPr>
            <p:txBody>
              <a:bodyPr/>
              <a:lstStyle/>
              <a:p>
                <a:r>
                  <a:rPr lang="en-US">
                    <a:noFill/>
                  </a:rPr>
                  <a:t> </a:t>
                </a:r>
              </a:p>
            </p:txBody>
          </p:sp>
        </mc:Fallback>
      </mc:AlternateContent>
      <p:pic>
        <p:nvPicPr>
          <p:cNvPr id="15" name="Picture 1" descr="C:\Users\ASaghafi\Desktop\Cartesian-coordinate-system.svg.png">
            <a:extLst>
              <a:ext uri="{FF2B5EF4-FFF2-40B4-BE49-F238E27FC236}">
                <a16:creationId xmlns:a16="http://schemas.microsoft.com/office/drawing/2014/main" id="{85A7D872-FFA3-49FC-9B09-857384654C26}"/>
              </a:ext>
            </a:extLst>
          </p:cNvPr>
          <p:cNvPicPr>
            <a:picLocks noChangeAspect="1" noChangeArrowheads="1"/>
          </p:cNvPicPr>
          <p:nvPr/>
        </p:nvPicPr>
        <p:blipFill>
          <a:blip r:embed="rId4"/>
          <a:srcRect/>
          <a:stretch>
            <a:fillRect/>
          </a:stretch>
        </p:blipFill>
        <p:spPr bwMode="auto">
          <a:xfrm>
            <a:off x="7749996" y="506325"/>
            <a:ext cx="3842344" cy="3842344"/>
          </a:xfrm>
          <a:prstGeom prst="rect">
            <a:avLst/>
          </a:prstGeom>
          <a:noFill/>
        </p:spPr>
      </p:pic>
      <p:sp>
        <p:nvSpPr>
          <p:cNvPr id="16" name="Text Box 2">
            <a:extLst>
              <a:ext uri="{FF2B5EF4-FFF2-40B4-BE49-F238E27FC236}">
                <a16:creationId xmlns:a16="http://schemas.microsoft.com/office/drawing/2014/main" id="{8CB7D804-8F58-4C16-90F9-55E5E90F1EF2}"/>
              </a:ext>
            </a:extLst>
          </p:cNvPr>
          <p:cNvSpPr txBox="1">
            <a:spLocks noChangeArrowheads="1"/>
          </p:cNvSpPr>
          <p:nvPr/>
        </p:nvSpPr>
        <p:spPr bwMode="auto">
          <a:xfrm>
            <a:off x="7749996" y="4720823"/>
            <a:ext cx="3842344" cy="1200330"/>
          </a:xfrm>
          <a:prstGeom prst="rect">
            <a:avLst/>
          </a:prstGeom>
          <a:solidFill>
            <a:srgbClr val="CCFFCC"/>
          </a:solidFill>
          <a:ln w="9525">
            <a:noFill/>
            <a:miter lim="800000"/>
            <a:headEnd/>
            <a:tailEnd/>
          </a:ln>
        </p:spPr>
        <p:txBody>
          <a:bodyPr vert="horz" wrap="square" lIns="91440" tIns="45720" rIns="91440" bIns="45720" numCol="1" anchor="t" anchorCtr="0" compatLnSpc="1">
            <a:prstTxWarp prst="textNoShape">
              <a:avLst/>
            </a:prstTxWarp>
          </a:bodyPr>
          <a:lstStyle/>
          <a:p>
            <a:r>
              <a:rPr kumimoji="0" lang="en-US" altLang="en-US" sz="2200" b="0" i="0" u="none" strike="noStrike" cap="none" normalizeH="0" baseline="0" dirty="0">
                <a:ln>
                  <a:noFill/>
                </a:ln>
                <a:solidFill>
                  <a:sysClr val="windowText" lastClr="000000"/>
                </a:solidFill>
                <a:effectLst/>
              </a:rPr>
              <a:t>On scatterplots each dot represents </a:t>
            </a:r>
            <a:r>
              <a:rPr lang="en-US" altLang="en-US" sz="2200" dirty="0">
                <a:solidFill>
                  <a:sysClr val="windowText" lastClr="000000"/>
                </a:solidFill>
              </a:rPr>
              <a:t>bivariate information for one sample unit. </a:t>
            </a:r>
            <a:endParaRPr kumimoji="0" lang="en-US" altLang="en-US" sz="2200" b="0" i="0" u="none" strike="noStrike" cap="none" normalizeH="0" baseline="0" dirty="0">
              <a:ln>
                <a:noFill/>
              </a:ln>
              <a:solidFill>
                <a:sysClr val="windowText" lastClr="000000"/>
              </a:solidFill>
              <a:effectLst/>
            </a:endParaRPr>
          </a:p>
        </p:txBody>
      </p:sp>
      <p:sp>
        <p:nvSpPr>
          <p:cNvPr id="18" name="Rectangle 17">
            <a:extLst>
              <a:ext uri="{FF2B5EF4-FFF2-40B4-BE49-F238E27FC236}">
                <a16:creationId xmlns:a16="http://schemas.microsoft.com/office/drawing/2014/main" id="{9E0CDCF0-E466-4A97-9E44-49506D09603A}"/>
              </a:ext>
            </a:extLst>
          </p:cNvPr>
          <p:cNvSpPr/>
          <p:nvPr/>
        </p:nvSpPr>
        <p:spPr>
          <a:xfrm>
            <a:off x="838202" y="4144173"/>
            <a:ext cx="6675781" cy="1697901"/>
          </a:xfrm>
          <a:prstGeom prst="rect">
            <a:avLst/>
          </a:prstGeom>
        </p:spPr>
        <p:txBody>
          <a:bodyPr wrap="square">
            <a:spAutoFit/>
          </a:bodyPr>
          <a:lstStyle/>
          <a:p>
            <a:r>
              <a:rPr lang="en-US" sz="2400" dirty="0">
                <a:cs typeface="Times New Roman" pitchFamily="18" charset="0"/>
              </a:rPr>
              <a:t>Upon graphing a scatterplot we investigate</a:t>
            </a:r>
          </a:p>
          <a:p>
            <a:pPr>
              <a:lnSpc>
                <a:spcPts val="1000"/>
              </a:lnSpc>
            </a:pPr>
            <a:endParaRPr lang="en-US" sz="2400" dirty="0">
              <a:cs typeface="Times New Roman" pitchFamily="18" charset="0"/>
            </a:endParaRPr>
          </a:p>
          <a:p>
            <a:r>
              <a:rPr lang="en-US" sz="2400" dirty="0">
                <a:cs typeface="Times New Roman" pitchFamily="18" charset="0"/>
              </a:rPr>
              <a:t>• the overall pattern of the plotted points</a:t>
            </a:r>
          </a:p>
          <a:p>
            <a:r>
              <a:rPr lang="en-US" sz="2400" dirty="0">
                <a:cs typeface="Times New Roman" pitchFamily="18" charset="0"/>
              </a:rPr>
              <a:t>• the direction and shape of the pattern (if any)</a:t>
            </a:r>
          </a:p>
          <a:p>
            <a:r>
              <a:rPr lang="en-US" sz="2400" dirty="0">
                <a:cs typeface="Times New Roman" pitchFamily="18" charset="0"/>
              </a:rPr>
              <a:t>• whether there are any outliers</a:t>
            </a:r>
            <a:endParaRPr lang="en-US" sz="2400" dirty="0"/>
          </a:p>
        </p:txBody>
      </p:sp>
    </p:spTree>
    <p:extLst>
      <p:ext uri="{BB962C8B-B14F-4D97-AF65-F5344CB8AC3E}">
        <p14:creationId xmlns:p14="http://schemas.microsoft.com/office/powerpoint/2010/main" val="9089516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10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213B4-D5EF-4385-AC37-D178935B84C2}"/>
              </a:ext>
            </a:extLst>
          </p:cNvPr>
          <p:cNvSpPr>
            <a:spLocks noGrp="1"/>
          </p:cNvSpPr>
          <p:nvPr>
            <p:ph type="title"/>
          </p:nvPr>
        </p:nvSpPr>
        <p:spPr>
          <a:xfrm>
            <a:off x="838200" y="365125"/>
            <a:ext cx="6105939" cy="1325563"/>
          </a:xfrm>
        </p:spPr>
        <p:txBody>
          <a:bodyPr/>
          <a:lstStyle/>
          <a:p>
            <a:r>
              <a:rPr lang="en-US" dirty="0">
                <a:solidFill>
                  <a:srgbClr val="990033"/>
                </a:solidFill>
              </a:rPr>
              <a:t>Cross Table</a:t>
            </a:r>
            <a:endParaRPr lang="en-US" dirty="0"/>
          </a:p>
        </p:txBody>
      </p:sp>
      <p:sp>
        <p:nvSpPr>
          <p:cNvPr id="17" name="Rectangle 16">
            <a:extLst>
              <a:ext uri="{FF2B5EF4-FFF2-40B4-BE49-F238E27FC236}">
                <a16:creationId xmlns:a16="http://schemas.microsoft.com/office/drawing/2014/main" id="{69123C44-2C2C-46A6-8B63-8446967EDDCB}"/>
              </a:ext>
            </a:extLst>
          </p:cNvPr>
          <p:cNvSpPr/>
          <p:nvPr/>
        </p:nvSpPr>
        <p:spPr>
          <a:xfrm>
            <a:off x="838202" y="1466403"/>
            <a:ext cx="9869555" cy="461665"/>
          </a:xfrm>
          <a:prstGeom prst="rect">
            <a:avLst/>
          </a:prstGeom>
        </p:spPr>
        <p:txBody>
          <a:bodyPr wrap="square">
            <a:spAutoFit/>
          </a:bodyPr>
          <a:lstStyle/>
          <a:p>
            <a:r>
              <a:rPr lang="en-US" sz="2400" dirty="0">
                <a:cs typeface="Times New Roman" pitchFamily="18" charset="0"/>
              </a:rPr>
              <a:t>A </a:t>
            </a:r>
            <a:r>
              <a:rPr lang="en-US" sz="2400" b="1" dirty="0">
                <a:cs typeface="Times New Roman" pitchFamily="18" charset="0"/>
              </a:rPr>
              <a:t>Cross table</a:t>
            </a:r>
            <a:r>
              <a:rPr lang="en-US" sz="2400" dirty="0">
                <a:cs typeface="Times New Roman" pitchFamily="18" charset="0"/>
              </a:rPr>
              <a:t> is a frequency distribution for a </a:t>
            </a:r>
            <a:r>
              <a:rPr lang="en-US" sz="2400" dirty="0">
                <a:solidFill>
                  <a:srgbClr val="00B050"/>
                </a:solidFill>
                <a:cs typeface="Times New Roman" pitchFamily="18" charset="0"/>
              </a:rPr>
              <a:t>two variables </a:t>
            </a:r>
            <a:r>
              <a:rPr lang="en-US" sz="2400" dirty="0">
                <a:cs typeface="Times New Roman" pitchFamily="18" charset="0"/>
              </a:rPr>
              <a:t>at once. </a:t>
            </a:r>
            <a:endParaRPr lang="en-US" sz="2400" dirty="0"/>
          </a:p>
        </p:txBody>
      </p:sp>
      <p:sp>
        <p:nvSpPr>
          <p:cNvPr id="8" name="Rectangle 7">
            <a:extLst>
              <a:ext uri="{FF2B5EF4-FFF2-40B4-BE49-F238E27FC236}">
                <a16:creationId xmlns:a16="http://schemas.microsoft.com/office/drawing/2014/main" id="{16B7723D-E80B-4F1F-9BF3-0509BFDBE6BD}"/>
              </a:ext>
            </a:extLst>
          </p:cNvPr>
          <p:cNvSpPr/>
          <p:nvPr/>
        </p:nvSpPr>
        <p:spPr>
          <a:xfrm>
            <a:off x="838203" y="2005471"/>
            <a:ext cx="2932042" cy="3785652"/>
          </a:xfrm>
          <a:prstGeom prst="rect">
            <a:avLst/>
          </a:prstGeom>
        </p:spPr>
        <p:txBody>
          <a:bodyPr wrap="square">
            <a:spAutoFit/>
          </a:bodyPr>
          <a:lstStyle/>
          <a:p>
            <a:r>
              <a:rPr lang="en-US" sz="2400" dirty="0">
                <a:cs typeface="Times New Roman" pitchFamily="18" charset="0"/>
              </a:rPr>
              <a:t>1. One variable is assigned to horizontal axis and one to vertical.</a:t>
            </a:r>
          </a:p>
          <a:p>
            <a:pPr>
              <a:lnSpc>
                <a:spcPts val="1800"/>
              </a:lnSpc>
            </a:pPr>
            <a:endParaRPr lang="en-US" sz="2400" dirty="0"/>
          </a:p>
          <a:p>
            <a:r>
              <a:rPr lang="en-US" sz="2400" dirty="0"/>
              <a:t>2. Joint counts within each combination of categories is placed on a matrix formation. </a:t>
            </a:r>
          </a:p>
        </p:txBody>
      </p:sp>
      <p:sp>
        <p:nvSpPr>
          <p:cNvPr id="9" name="Rectangle 8">
            <a:extLst>
              <a:ext uri="{FF2B5EF4-FFF2-40B4-BE49-F238E27FC236}">
                <a16:creationId xmlns:a16="http://schemas.microsoft.com/office/drawing/2014/main" id="{3B78B361-ED77-4F59-ACC4-6DBCCB32212B}"/>
              </a:ext>
            </a:extLst>
          </p:cNvPr>
          <p:cNvSpPr/>
          <p:nvPr/>
        </p:nvSpPr>
        <p:spPr>
          <a:xfrm>
            <a:off x="5340625" y="339830"/>
            <a:ext cx="6477001" cy="830997"/>
          </a:xfrm>
          <a:prstGeom prst="rect">
            <a:avLst/>
          </a:prstGeom>
          <a:solidFill>
            <a:srgbClr val="FFCCFF"/>
          </a:solidFill>
        </p:spPr>
        <p:txBody>
          <a:bodyPr wrap="square">
            <a:spAutoFit/>
          </a:bodyPr>
          <a:lstStyle/>
          <a:p>
            <a:r>
              <a:rPr lang="en-US" sz="2400" dirty="0">
                <a:cs typeface="Times New Roman" pitchFamily="18" charset="0"/>
              </a:rPr>
              <a:t>This table can be generated in excel easily using Pivot table tools.</a:t>
            </a:r>
            <a:endParaRPr lang="en-US" sz="2400" dirty="0"/>
          </a:p>
        </p:txBody>
      </p:sp>
      <p:pic>
        <p:nvPicPr>
          <p:cNvPr id="14" name="Picture 13">
            <a:extLst>
              <a:ext uri="{FF2B5EF4-FFF2-40B4-BE49-F238E27FC236}">
                <a16:creationId xmlns:a16="http://schemas.microsoft.com/office/drawing/2014/main" id="{A034E101-8F86-47AE-B1B3-6B5BFE1EB976}"/>
              </a:ext>
            </a:extLst>
          </p:cNvPr>
          <p:cNvPicPr/>
          <p:nvPr/>
        </p:nvPicPr>
        <p:blipFill>
          <a:blip r:embed="rId3" cstate="print"/>
          <a:srcRect/>
          <a:stretch>
            <a:fillRect/>
          </a:stretch>
        </p:blipFill>
        <p:spPr bwMode="auto">
          <a:xfrm>
            <a:off x="3891169" y="2005471"/>
            <a:ext cx="8153400" cy="4648200"/>
          </a:xfrm>
          <a:prstGeom prst="rect">
            <a:avLst/>
          </a:prstGeom>
          <a:noFill/>
          <a:ln w="9525">
            <a:noFill/>
            <a:miter lim="800000"/>
            <a:headEnd/>
            <a:tailEnd/>
          </a:ln>
        </p:spPr>
      </p:pic>
    </p:spTree>
    <p:extLst>
      <p:ext uri="{BB962C8B-B14F-4D97-AF65-F5344CB8AC3E}">
        <p14:creationId xmlns:p14="http://schemas.microsoft.com/office/powerpoint/2010/main" val="18420233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2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969</TotalTime>
  <Words>2617</Words>
  <Application>Microsoft Office PowerPoint</Application>
  <PresentationFormat>Widescreen</PresentationFormat>
  <Paragraphs>196</Paragraphs>
  <Slides>19</Slides>
  <Notes>19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Calibri Light</vt:lpstr>
      <vt:lpstr>Cambria Math</vt:lpstr>
      <vt:lpstr>Office Theme</vt:lpstr>
      <vt:lpstr>Graphical Representation</vt:lpstr>
      <vt:lpstr>Summary</vt:lpstr>
      <vt:lpstr>Frequency Table</vt:lpstr>
      <vt:lpstr>Bar Chart / Pie Chart</vt:lpstr>
      <vt:lpstr>Histogram</vt:lpstr>
      <vt:lpstr>Box Plot</vt:lpstr>
      <vt:lpstr>Bivariate Graphs</vt:lpstr>
      <vt:lpstr>Scatterplot</vt:lpstr>
      <vt:lpstr>Cross Table</vt:lpstr>
      <vt:lpstr>Grouped Bar Charts</vt:lpstr>
      <vt:lpstr>Side-by-side Box Plots</vt:lpstr>
      <vt:lpstr>Multivariate Graphs</vt:lpstr>
      <vt:lpstr>Summary Statistics</vt:lpstr>
      <vt:lpstr>Summary</vt:lpstr>
      <vt:lpstr>Central Tendency Measures</vt:lpstr>
      <vt:lpstr>Example</vt:lpstr>
      <vt:lpstr>Spread Measures</vt:lpstr>
      <vt:lpstr>Example</vt:lpstr>
      <vt:lpstr>Other Measures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0</dc:title>
  <dc:creator>Abolfazl Saghafi</dc:creator>
  <cp:lastModifiedBy>Abolfazl Saghafi</cp:lastModifiedBy>
  <cp:revision>125</cp:revision>
  <dcterms:created xsi:type="dcterms:W3CDTF">2018-03-29T21:08:29Z</dcterms:created>
  <dcterms:modified xsi:type="dcterms:W3CDTF">2020-07-04T16:18:14Z</dcterms:modified>
</cp:coreProperties>
</file>