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6" r:id="rId3"/>
    <p:sldId id="257" r:id="rId4"/>
    <p:sldId id="258" r:id="rId5"/>
    <p:sldId id="260" r:id="rId6"/>
    <p:sldId id="261" r:id="rId7"/>
    <p:sldId id="262" r:id="rId8"/>
    <p:sldId id="267" r:id="rId9"/>
    <p:sldId id="268" r:id="rId10"/>
    <p:sldId id="269" r:id="rId11"/>
    <p:sldId id="270" r:id="rId12"/>
    <p:sldId id="271" r:id="rId13"/>
    <p:sldId id="272" r:id="rId14"/>
    <p:sldId id="273" r:id="rId15"/>
    <p:sldId id="277" r:id="rId16"/>
    <p:sldId id="274" r:id="rId17"/>
    <p:sldId id="275" r:id="rId18"/>
    <p:sldId id="276" r:id="rId19"/>
    <p:sldId id="278" r:id="rId20"/>
    <p:sldId id="279" r:id="rId21"/>
    <p:sldId id="285" r:id="rId22"/>
    <p:sldId id="280" r:id="rId23"/>
    <p:sldId id="281" r:id="rId24"/>
    <p:sldId id="282" r:id="rId25"/>
    <p:sldId id="283" r:id="rId26"/>
    <p:sldId id="284" r:id="rId27"/>
    <p:sldId id="286" r:id="rId28"/>
    <p:sldId id="287"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mR3fsyM9OVJPYM2hoScpbw==" hashData="gpabgk2u/ghQo+X231Q+FPViP96Qm1eNQYrc/DBnVvuyT6rW21d8s53ctMeEonpWfALiuIoakObWCXHwlH55qg=="/>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0"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99CCFF"/>
    <a:srgbClr val="CCCCFF"/>
    <a:srgbClr val="FF99FF"/>
    <a:srgbClr val="FFFF99"/>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466" autoAdjust="0"/>
  </p:normalViewPr>
  <p:slideViewPr>
    <p:cSldViewPr snapToGrid="0">
      <p:cViewPr varScale="1">
        <p:scale>
          <a:sx n="47" d="100"/>
          <a:sy n="47" d="100"/>
        </p:scale>
        <p:origin x="6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D8D4C-C444-4C7B-BA68-3BCDC0FBBB46}" type="datetimeFigureOut">
              <a:rPr lang="en-US" smtClean="0"/>
              <a:t>7/4/2020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9C82B-4FE9-4026-A671-F42D8142A0B4}" type="slidenum">
              <a:rPr lang="en-US" smtClean="0"/>
              <a:t>‹#›</a:t>
            </a:fld>
            <a:endParaRPr lang="en-US"/>
          </a:p>
        </p:txBody>
      </p:sp>
    </p:spTree>
    <p:extLst>
      <p:ext uri="{BB962C8B-B14F-4D97-AF65-F5344CB8AC3E}">
        <p14:creationId xmlns:p14="http://schemas.microsoft.com/office/powerpoint/2010/main" val="2382914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learn about fitting a regression line. This is a VERY important subject in predictive modeling. You should focus on doing the computations both using Excel or calculator and R/Python. Now, lets get started…</a:t>
            </a: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1045336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subjects to be covered are mentioned here. Once you finished the slides, come back here and take a closer look at this photo which explains the who Analysis of Variance. </a:t>
            </a:r>
          </a:p>
        </p:txBody>
      </p:sp>
      <p:sp>
        <p:nvSpPr>
          <p:cNvPr id="4" name="Slide Number Placeholder 3"/>
          <p:cNvSpPr>
            <a:spLocks noGrp="1"/>
          </p:cNvSpPr>
          <p:nvPr>
            <p:ph type="sldNum" sz="quarter" idx="10"/>
          </p:nvPr>
        </p:nvSpPr>
        <p:spPr/>
        <p:txBody>
          <a:bodyPr/>
          <a:lstStyle/>
          <a:p>
            <a:fld id="{AB49C82B-4FE9-4026-A671-F42D8142A0B4}" type="slidenum">
              <a:rPr lang="en-US" smtClean="0"/>
              <a:t>10</a:t>
            </a:fld>
            <a:endParaRPr lang="en-US"/>
          </a:p>
        </p:txBody>
      </p:sp>
    </p:spTree>
    <p:extLst>
      <p:ext uri="{BB962C8B-B14F-4D97-AF65-F5344CB8AC3E}">
        <p14:creationId xmlns:p14="http://schemas.microsoft.com/office/powerpoint/2010/main" val="1032222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Once we estimated the regression line, we can use it to predict values of the response variable for any given value of the predictor in its range. The predictions are shown by this notation, read as </a:t>
                </a:r>
                <a14:m>
                  <m:oMath xmlns:m="http://schemas.openxmlformats.org/officeDocument/2006/math">
                    <m:acc>
                      <m:accPr>
                        <m:chr m:val="̂"/>
                        <m:ctrlPr>
                          <a:rPr lang="en-US" sz="1200" i="1" smtClean="0">
                            <a:latin typeface="Cambria Math" panose="02040503050406030204" pitchFamily="18" charset="0"/>
                          </a:rPr>
                        </m:ctrlPr>
                      </m:accPr>
                      <m:e>
                        <m:r>
                          <a:rPr lang="en-US" sz="1200" b="0" i="1" smtClean="0">
                            <a:latin typeface="Cambria Math" panose="02040503050406030204" pitchFamily="18" charset="0"/>
                          </a:rPr>
                          <m:t>𝑌</m:t>
                        </m:r>
                      </m:e>
                    </m:acc>
                  </m:oMath>
                </a14:m>
                <a:r>
                  <a:rPr lang="en-US" sz="1200" dirty="0"/>
                  <a:t>. Hat notation stated earlier, is used to represent estimations.</a:t>
                </a:r>
                <a:r>
                  <a:rPr lang="en-US" sz="1200" baseline="0" dirty="0"/>
                  <a:t> </a:t>
                </a:r>
                <a:r>
                  <a:rPr lang="en-US" sz="1200" dirty="0"/>
                  <a:t>The residuals are</a:t>
                </a:r>
                <a:r>
                  <a:rPr lang="en-US" sz="1200" baseline="0" dirty="0"/>
                  <a:t> then the difference between the observed response, and the estimated response on the regression line, that is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𝑌</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𝑌</m:t>
                            </m:r>
                          </m:e>
                        </m:acc>
                      </m:e>
                      <m:sub>
                        <m:r>
                          <a:rPr lang="en-US" sz="1200" b="0" i="1" smtClean="0">
                            <a:latin typeface="Cambria Math" panose="02040503050406030204" pitchFamily="18" charset="0"/>
                          </a:rPr>
                          <m:t>𝑖</m:t>
                        </m:r>
                      </m:sub>
                    </m:sSub>
                  </m:oMath>
                </a14:m>
                <a:r>
                  <a:rPr lang="en-US" sz="1200" dirty="0"/>
                  <a:t> will</a:t>
                </a:r>
                <a:r>
                  <a:rPr lang="en-US" sz="1200" baseline="0" dirty="0"/>
                  <a:t> be the residual for observation </a:t>
                </a:r>
                <a:r>
                  <a:rPr lang="en-US" sz="1200" baseline="0" dirty="0" err="1"/>
                  <a:t>i</a:t>
                </a:r>
                <a:r>
                  <a:rPr lang="en-US" sz="1200" baseline="0" dirty="0"/>
                  <a:t>. </a:t>
                </a:r>
                <a:endParaRPr lang="en-US" sz="1200" dirty="0"/>
              </a:p>
              <a:p>
                <a:endParaRPr lang="en-US" dirty="0"/>
              </a:p>
              <a:p>
                <a:r>
                  <a:rPr lang="en-US" dirty="0"/>
                  <a:t>For example, we estimated the regression line in the steam dataset as </a:t>
                </a:r>
                <a14:m>
                  <m:oMath xmlns:m="http://schemas.openxmlformats.org/officeDocument/2006/math">
                    <m:sSub>
                      <m:sSubPr>
                        <m:ctrlPr>
                          <a:rPr lang="en-US" sz="1200" b="0" i="1" smtClean="0">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𝑌</m:t>
                            </m:r>
                          </m:e>
                        </m:acc>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=13.623−0.0798</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 </m:t>
                        </m:r>
                        <m:r>
                          <a:rPr lang="en-US" sz="1200" b="0" i="1" smtClean="0">
                            <a:latin typeface="Cambria Math" panose="02040503050406030204" pitchFamily="18" charset="0"/>
                          </a:rPr>
                          <m:t>𝑋</m:t>
                        </m:r>
                      </m:e>
                      <m:sub>
                        <m:r>
                          <a:rPr lang="en-US" sz="1200" b="0" i="1" smtClean="0">
                            <a:latin typeface="Cambria Math" panose="02040503050406030204" pitchFamily="18" charset="0"/>
                          </a:rPr>
                          <m:t>𝑖</m:t>
                        </m:r>
                      </m:sub>
                    </m:sSub>
                  </m:oMath>
                </a14:m>
                <a:r>
                  <a:rPr lang="en-US" dirty="0"/>
                  <a:t>. The prediction for the first observation</a:t>
                </a:r>
                <a:r>
                  <a:rPr lang="en-US" baseline="0" dirty="0"/>
                  <a:t> where the X equals 35.3 is then equals 10.81. Comparing this value with the actual observed Y, 10.98, gives us a residual as 0.17. Just like that, we can compute predictions at other observations and find their residual. </a:t>
                </a: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Once we estimated the regression line, we can use it to predict values of the response variable for any given value of the predictor in its range. The predictions are shown by this notation, read as </a:t>
                </a:r>
                <a:r>
                  <a:rPr lang="en-US" sz="1200" b="0" i="0">
                    <a:latin typeface="Cambria Math" panose="02040503050406030204" pitchFamily="18" charset="0"/>
                  </a:rPr>
                  <a:t>𝑌 ̂</a:t>
                </a:r>
                <a:r>
                  <a:rPr lang="en-US" sz="1200" dirty="0"/>
                  <a:t>. The residuals are</a:t>
                </a:r>
                <a:r>
                  <a:rPr lang="en-US" sz="1200" baseline="0" dirty="0"/>
                  <a:t> then the difference between the actual response and the estimated response, that is </a:t>
                </a:r>
                <a:r>
                  <a:rPr lang="en-US" sz="1200" b="0" i="0">
                    <a:latin typeface="Cambria Math" panose="02040503050406030204" pitchFamily="18" charset="0"/>
                  </a:rPr>
                  <a:t>𝑌_𝑖−𝑌 ̂_𝑖</a:t>
                </a:r>
                <a:r>
                  <a:rPr lang="en-US" sz="1200" dirty="0"/>
                  <a:t>. </a:t>
                </a:r>
              </a:p>
              <a:p>
                <a:endParaRPr lang="en-US" dirty="0"/>
              </a:p>
              <a:p>
                <a:r>
                  <a:rPr lang="en-US" dirty="0"/>
                  <a:t>For example, we estimated the regression line in the steam dataset as </a:t>
                </a:r>
                <a:r>
                  <a:rPr lang="en-US" sz="1200" i="0">
                    <a:latin typeface="Cambria Math" panose="02040503050406030204" pitchFamily="18" charset="0"/>
                  </a:rPr>
                  <a:t>𝑌 ̂</a:t>
                </a:r>
                <a:r>
                  <a:rPr lang="en-US" sz="1200" b="0" i="0">
                    <a:latin typeface="Cambria Math" panose="02040503050406030204" pitchFamily="18" charset="0"/>
                  </a:rPr>
                  <a:t>_𝑖=13.623−0.0798〖 𝑋〗_𝑖</a:t>
                </a:r>
                <a:r>
                  <a:rPr lang="en-US" dirty="0"/>
                  <a:t>. The prediction for the first observation</a:t>
                </a:r>
                <a:r>
                  <a:rPr lang="en-US" baseline="0" dirty="0"/>
                  <a:t> where the X equals 35.3 is then equals 10.81. Comparing this value with the actual observed Y, 10.98, gives us a residual as 0.17. Just like that, we can compute predictions at other observations and find their residual. </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11</a:t>
            </a:fld>
            <a:endParaRPr lang="en-US"/>
          </a:p>
        </p:txBody>
      </p:sp>
    </p:spTree>
    <p:extLst>
      <p:ext uri="{BB962C8B-B14F-4D97-AF65-F5344CB8AC3E}">
        <p14:creationId xmlns:p14="http://schemas.microsoft.com/office/powerpoint/2010/main" val="4106495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t>Once we estimated the regression line, we can determine how good the fit is using the following decomposition of variation. Variation of each observation from the overall mean is equal to variation of that observation from its estimation, plus, variation of its estimation from the overall mean. This is mathematically true since the two sides are equal. </a:t>
                </a:r>
              </a:p>
              <a:p>
                <a:endParaRPr lang="en-US" sz="1200" dirty="0"/>
              </a:p>
              <a:p>
                <a:r>
                  <a:rPr lang="en-US" sz="1200" dirty="0"/>
                  <a:t>Once we raise both sides to power 2, and sum it up over all the observations, we arrive at this statement. Summation of squared deviations of observations from mean equals summation of squared deviations of observations from the regression line, plus summation of squared deviations of estimations from the mean, plus a term which is equal to zero. If we </a:t>
                </a:r>
                <a:r>
                  <a:rPr lang="en-US" sz="1200"/>
                  <a:t>replace  </a:t>
                </a:r>
                <a:r>
                  <a:rPr lang="en-US" sz="1200" dirty="0"/>
                  <a:t>and </a:t>
                </a:r>
                <a14:m>
                  <m:oMath xmlns:m="http://schemas.openxmlformats.org/officeDocument/2006/math">
                    <m:sSub>
                      <m:sSubPr>
                        <m:ctrlPr>
                          <a:rPr lang="en-US" sz="1200" i="1" smtClean="0">
                            <a:latin typeface="Cambria Math" panose="02040503050406030204" pitchFamily="18" charset="0"/>
                          </a:rPr>
                        </m:ctrlPr>
                      </m:sSubPr>
                      <m:e>
                        <m:acc>
                          <m:accPr>
                            <m:chr m:val="̂"/>
                            <m:ctrlPr>
                              <a:rPr lang="en-US" sz="1200" i="1" smtClean="0">
                                <a:latin typeface="Cambria Math" panose="02040503050406030204" pitchFamily="18" charset="0"/>
                              </a:rPr>
                            </m:ctrlPr>
                          </m:accPr>
                          <m:e>
                            <m:r>
                              <a:rPr lang="en-US" sz="1200" b="0" i="1" smtClean="0">
                                <a:latin typeface="Cambria Math" panose="02040503050406030204" pitchFamily="18" charset="0"/>
                              </a:rPr>
                              <m:t>𝑌</m:t>
                            </m:r>
                          </m:e>
                        </m:acc>
                      </m:e>
                      <m:sub>
                        <m:r>
                          <a:rPr lang="en-US" sz="1200" b="0" i="1" smtClean="0">
                            <a:latin typeface="Cambria Math" panose="02040503050406030204" pitchFamily="18" charset="0"/>
                          </a:rPr>
                          <m:t>𝑖</m:t>
                        </m:r>
                      </m:sub>
                    </m:sSub>
                  </m:oMath>
                </a14:m>
                <a:r>
                  <a:rPr lang="en-US" sz="1200" dirty="0"/>
                  <a:t> from its definition, you can easily verify that. </a:t>
                </a:r>
              </a:p>
            </p:txBody>
          </p:sp>
        </mc:Choice>
        <mc:Fallback xmlns="">
          <p:sp>
            <p:nvSpPr>
              <p:cNvPr id="3" name="Notes Placeholder 2"/>
              <p:cNvSpPr>
                <a:spLocks noGrp="1"/>
              </p:cNvSpPr>
              <p:nvPr>
                <p:ph type="body" idx="1"/>
              </p:nvPr>
            </p:nvSpPr>
            <p:spPr/>
            <p:txBody>
              <a:bodyPr/>
              <a:lstStyle/>
              <a:p>
                <a:r>
                  <a:rPr lang="en-US" sz="1200" dirty="0"/>
                  <a:t>Once we estimated the regression line, we can determine how good the fit is using the following decomposition of variation. Variation of each observation from the overall mean is equal to variation of that observation from its estimation, plus, variation of its estimation from the overall mean. This is mathematically true since the two sides are equal. </a:t>
                </a:r>
              </a:p>
              <a:p>
                <a:endParaRPr lang="en-US" sz="1200" dirty="0"/>
              </a:p>
              <a:p>
                <a:r>
                  <a:rPr lang="en-US" sz="1200" dirty="0"/>
                  <a:t>Once we raise both sides to power 2, and sum it up over all the observations, we arrive at this statement. Summation of squared deviations of observations from mean equals summation of squared deviations of observations from the regression line, plus summation of squared deviations of estimations from the mean, plus a term which is equal to zero. If we </a:t>
                </a:r>
                <a:r>
                  <a:rPr lang="en-US" sz="1200"/>
                  <a:t>replace  </a:t>
                </a:r>
                <a:r>
                  <a:rPr lang="en-US" sz="1200" dirty="0"/>
                  <a:t>and </a:t>
                </a:r>
                <a:r>
                  <a:rPr lang="en-US" sz="1200" b="0" i="0">
                    <a:latin typeface="Cambria Math" panose="02040503050406030204" pitchFamily="18" charset="0"/>
                  </a:rPr>
                  <a:t>𝑌 ̂_𝑖</a:t>
                </a:r>
                <a:r>
                  <a:rPr lang="en-US" sz="1200" dirty="0"/>
                  <a:t> from its definition, you can easily verify that. </a:t>
                </a:r>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12</a:t>
            </a:fld>
            <a:endParaRPr lang="en-US"/>
          </a:p>
        </p:txBody>
      </p:sp>
    </p:spTree>
    <p:extLst>
      <p:ext uri="{BB962C8B-B14F-4D97-AF65-F5344CB8AC3E}">
        <p14:creationId xmlns:p14="http://schemas.microsoft.com/office/powerpoint/2010/main" val="3007301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So, we arrive  at this statement which breaks the Sum Squares about the mean to Residual Sum Square plus Regression Sum Square. Why is it called residual SS, because you can simplify that expression and what’s inside is going to be the residuals. The Second term also look to the regression line and can further be simplified as this expression. You can find details in the reference books. </a:t>
            </a:r>
          </a:p>
          <a:p>
            <a:endParaRPr lang="en-US" i="0" dirty="0"/>
          </a:p>
          <a:p>
            <a:r>
              <a:rPr lang="en-US" i="0" dirty="0"/>
              <a:t>This decomposition is shown by </a:t>
            </a:r>
            <a:r>
              <a:rPr lang="en-US" i="0" dirty="0" err="1"/>
              <a:t>SSTotal</a:t>
            </a:r>
            <a:r>
              <a:rPr lang="en-US" i="0" dirty="0"/>
              <a:t> for the first part, SSE for the second part, and SSR for the third part. The table that follows is known as the ANOVA table. We have the three Sum Squares, DF which represents degree of freedom. In simple linear regression, the DF for SST is always equal to sample size subtracted by one. That is the corrected SST. The Regression SS has one degree of freedom, that is the number of parameters in the model excluding the intercept, and SSE has n minus one DF. The Mean squares are each SS divided by their DF. The F statistic is computed by dividing the MSR by MSE </a:t>
            </a:r>
          </a:p>
        </p:txBody>
      </p:sp>
      <p:sp>
        <p:nvSpPr>
          <p:cNvPr id="4" name="Slide Number Placeholder 3"/>
          <p:cNvSpPr>
            <a:spLocks noGrp="1"/>
          </p:cNvSpPr>
          <p:nvPr>
            <p:ph type="sldNum" sz="quarter" idx="10"/>
          </p:nvPr>
        </p:nvSpPr>
        <p:spPr/>
        <p:txBody>
          <a:bodyPr/>
          <a:lstStyle/>
          <a:p>
            <a:fld id="{AB49C82B-4FE9-4026-A671-F42D8142A0B4}" type="slidenum">
              <a:rPr lang="en-US" smtClean="0"/>
              <a:t>13</a:t>
            </a:fld>
            <a:endParaRPr lang="en-US"/>
          </a:p>
        </p:txBody>
      </p:sp>
    </p:spTree>
    <p:extLst>
      <p:ext uri="{BB962C8B-B14F-4D97-AF65-F5344CB8AC3E}">
        <p14:creationId xmlns:p14="http://schemas.microsoft.com/office/powerpoint/2010/main" val="2813100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Les see an example. </a:t>
            </a:r>
            <a:r>
              <a:rPr lang="en-US" sz="1200" dirty="0"/>
              <a:t>Consider example of regressing Pressure (Y) on average atmospheric temperature (X). We can compute SS Total using this expression, which can be further simplified as this second expression. I suggest you use excel to do the computations, it helps you to get familiar with these formula and build up on your excel skills. SAS itself can generate these numbers easily. </a:t>
            </a:r>
          </a:p>
          <a:p>
            <a:endParaRPr lang="en-US" sz="1200" i="0" dirty="0"/>
          </a:p>
          <a:p>
            <a:r>
              <a:rPr lang="en-US" sz="1200" i="0" dirty="0"/>
              <a:t>Regression SS is computed by this expression, having the regression line, we know the value of b1, the rest requires some computations which you can use excel to verify. Now that we have the numbers, we can add them to the table. We don’t have to compute the SSE manually, we already know that it is the difference between SST and SSR. The rest of the table is easy to fill up. </a:t>
            </a:r>
          </a:p>
        </p:txBody>
      </p:sp>
      <p:sp>
        <p:nvSpPr>
          <p:cNvPr id="4" name="Slide Number Placeholder 3"/>
          <p:cNvSpPr>
            <a:spLocks noGrp="1"/>
          </p:cNvSpPr>
          <p:nvPr>
            <p:ph type="sldNum" sz="quarter" idx="10"/>
          </p:nvPr>
        </p:nvSpPr>
        <p:spPr/>
        <p:txBody>
          <a:bodyPr/>
          <a:lstStyle/>
          <a:p>
            <a:fld id="{AB49C82B-4FE9-4026-A671-F42D8142A0B4}" type="slidenum">
              <a:rPr lang="en-US" smtClean="0"/>
              <a:t>14</a:t>
            </a:fld>
            <a:endParaRPr lang="en-US"/>
          </a:p>
        </p:txBody>
      </p:sp>
    </p:spTree>
    <p:extLst>
      <p:ext uri="{BB962C8B-B14F-4D97-AF65-F5344CB8AC3E}">
        <p14:creationId xmlns:p14="http://schemas.microsoft.com/office/powerpoint/2010/main" val="476164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already discussed the distribution of observations. With some computations, we can show that expected value of Regression Mean Square equals sigma square plus a positive term that depends on beta1. We can also show that expected value of Error Mean Square equals sigma square.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Therefore, under null hypothesis assumption, Regression Mean Square over sigma square has a chi-square distribution with one degree of freedom. On the other hand, (n-2) times Error Mean Square over sigma square has a chi-square distribution with (n-2) degree of freedom. These two distributions are independent. Therefore, Regression Mean Square over Error Mean Square follows a F distribution with 1 and n-2 degree of freedom. This is a very important result which enables an alternate way in testing whether beta1, the slope of the regression line, is statistically significant.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 do that, once we computed the F value, we compare it to F distribution critical value. Softwares do this automatically but you have be able to perform these computations yourself. To find F critical values, you may use excel, your calculator, F tables, o any online resources.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final point is that, this F value is the exact value of the t squared where you computed in testing beta1. The p-values for the two tests will be the same as well. </a:t>
            </a:r>
          </a:p>
        </p:txBody>
      </p:sp>
      <p:sp>
        <p:nvSpPr>
          <p:cNvPr id="4" name="Slide Number Placeholder 3"/>
          <p:cNvSpPr>
            <a:spLocks noGrp="1"/>
          </p:cNvSpPr>
          <p:nvPr>
            <p:ph type="sldNum" sz="quarter" idx="10"/>
          </p:nvPr>
        </p:nvSpPr>
        <p:spPr/>
        <p:txBody>
          <a:bodyPr/>
          <a:lstStyle/>
          <a:p>
            <a:fld id="{AB49C82B-4FE9-4026-A671-F42D8142A0B4}" type="slidenum">
              <a:rPr lang="en-US" smtClean="0"/>
              <a:t>15</a:t>
            </a:fld>
            <a:endParaRPr lang="en-US"/>
          </a:p>
        </p:txBody>
      </p:sp>
    </p:spTree>
    <p:extLst>
      <p:ext uri="{BB962C8B-B14F-4D97-AF65-F5344CB8AC3E}">
        <p14:creationId xmlns:p14="http://schemas.microsoft.com/office/powerpoint/2010/main" val="529592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nSpc>
                    <a:spcPct val="150000"/>
                  </a:lnSpc>
                </a:pPr>
                <a:r>
                  <a:rPr lang="en-US" dirty="0"/>
                  <a:t>The degree of freedom in the ANOVA table i</a:t>
                </a:r>
                <a:r>
                  <a:rPr lang="en-US" sz="1200" dirty="0"/>
                  <a:t>ndicates the number of independent pieces of information involving the n independent numbers </a:t>
                </a:r>
                <a14:m>
                  <m:oMath xmlns:m="http://schemas.openxmlformats.org/officeDocument/2006/math">
                    <m:sSub>
                      <m:sSubPr>
                        <m:ctrlPr>
                          <a:rPr lang="en-US" sz="1200" i="1" dirty="0" smtClean="0">
                            <a:latin typeface="Cambria Math" panose="02040503050406030204" pitchFamily="18" charset="0"/>
                          </a:rPr>
                        </m:ctrlPr>
                      </m:sSubPr>
                      <m:e>
                        <m:r>
                          <a:rPr lang="en-US" sz="1200" b="0" i="1" dirty="0" smtClean="0">
                            <a:latin typeface="Cambria Math" panose="02040503050406030204" pitchFamily="18" charset="0"/>
                          </a:rPr>
                          <m:t>𝑌</m:t>
                        </m:r>
                      </m:e>
                      <m:sub>
                        <m:r>
                          <a:rPr lang="en-US" sz="1200" b="0" i="1" dirty="0" smtClean="0">
                            <a:latin typeface="Cambria Math" panose="02040503050406030204" pitchFamily="18" charset="0"/>
                          </a:rPr>
                          <m:t>1</m:t>
                        </m:r>
                      </m:sub>
                    </m:sSub>
                    <m:r>
                      <a:rPr lang="en-US" sz="1200" i="1" dirty="0" smtClean="0">
                        <a:latin typeface="Cambria Math" panose="02040503050406030204" pitchFamily="18" charset="0"/>
                      </a:rPr>
                      <m:t>, </m:t>
                    </m:r>
                    <m:sSub>
                      <m:sSubPr>
                        <m:ctrlPr>
                          <a:rPr lang="en-US" sz="1200" i="1" dirty="0" smtClean="0">
                            <a:latin typeface="Cambria Math" panose="02040503050406030204" pitchFamily="18" charset="0"/>
                          </a:rPr>
                        </m:ctrlPr>
                      </m:sSubPr>
                      <m:e>
                        <m:r>
                          <a:rPr lang="en-US" sz="1200" b="0" i="1" dirty="0" smtClean="0">
                            <a:latin typeface="Cambria Math" panose="02040503050406030204" pitchFamily="18" charset="0"/>
                          </a:rPr>
                          <m:t>𝑌</m:t>
                        </m:r>
                      </m:e>
                      <m:sub>
                        <m:r>
                          <a:rPr lang="en-US" sz="1200" b="0" i="1" dirty="0" smtClean="0">
                            <a:latin typeface="Cambria Math" panose="02040503050406030204" pitchFamily="18" charset="0"/>
                          </a:rPr>
                          <m:t>2</m:t>
                        </m:r>
                      </m:sub>
                    </m:sSub>
                    <m:r>
                      <a:rPr lang="en-US" sz="1200" i="1" dirty="0" smtClean="0">
                        <a:latin typeface="Cambria Math" panose="02040503050406030204" pitchFamily="18" charset="0"/>
                      </a:rPr>
                      <m:t>, </m:t>
                    </m:r>
                    <m:r>
                      <a:rPr lang="en-US" sz="1200" b="0" i="1" dirty="0" smtClean="0">
                        <a:latin typeface="Cambria Math" panose="02040503050406030204" pitchFamily="18" charset="0"/>
                      </a:rPr>
                      <m:t>…</m:t>
                    </m:r>
                    <m:r>
                      <a:rPr lang="en-US" sz="1200" i="1" dirty="0" smtClean="0">
                        <a:latin typeface="Cambria Math" panose="02040503050406030204" pitchFamily="18" charset="0"/>
                      </a:rPr>
                      <m:t>, </m:t>
                    </m:r>
                    <m:sSub>
                      <m:sSubPr>
                        <m:ctrlPr>
                          <a:rPr lang="en-US" sz="1200" i="1" dirty="0" smtClean="0">
                            <a:latin typeface="Cambria Math" panose="02040503050406030204" pitchFamily="18" charset="0"/>
                          </a:rPr>
                        </m:ctrlPr>
                      </m:sSubPr>
                      <m:e>
                        <m:r>
                          <a:rPr lang="en-US" sz="1200" b="0" i="1" dirty="0" smtClean="0">
                            <a:latin typeface="Cambria Math" panose="02040503050406030204" pitchFamily="18" charset="0"/>
                          </a:rPr>
                          <m:t>𝑌</m:t>
                        </m:r>
                      </m:e>
                      <m:sub>
                        <m:r>
                          <a:rPr lang="en-US" sz="1200" b="0" i="1" dirty="0" smtClean="0">
                            <a:latin typeface="Cambria Math" panose="02040503050406030204" pitchFamily="18" charset="0"/>
                          </a:rPr>
                          <m:t>𝑛</m:t>
                        </m:r>
                      </m:sub>
                    </m:sSub>
                  </m:oMath>
                </a14:m>
                <a:r>
                  <a:rPr lang="en-US" sz="1200" dirty="0"/>
                  <a:t> needed to compile the sum of squares. The total SS has</a:t>
                </a:r>
                <a:r>
                  <a:rPr lang="en-US" sz="1200" baseline="0" dirty="0"/>
                  <a:t> degree of freedom  of n-1, meaning that </a:t>
                </a:r>
                <a:r>
                  <a:rPr lang="en-US" sz="1200" dirty="0"/>
                  <a:t>Out of n set of numbers </a:t>
                </a:r>
                <a14:m>
                  <m:oMath xmlns:m="http://schemas.openxmlformats.org/officeDocument/2006/math">
                    <m:d>
                      <m:dPr>
                        <m:ctrlPr>
                          <a:rPr lang="en-US" sz="1200" b="0" i="1" smtClean="0">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𝑌</m:t>
                            </m:r>
                          </m:e>
                          <m:sub>
                            <m:r>
                              <a:rPr lang="en-US" sz="1200" i="1">
                                <a:latin typeface="Cambria Math" panose="02040503050406030204" pitchFamily="18" charset="0"/>
                              </a:rPr>
                              <m:t>1</m:t>
                            </m:r>
                          </m:sub>
                        </m:sSub>
                        <m:r>
                          <a:rPr lang="en-US" sz="1200" i="1">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panose="02040503050406030204" pitchFamily="18" charset="0"/>
                              </a:rPr>
                              <m:t>𝑌</m:t>
                            </m:r>
                          </m:e>
                        </m:acc>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𝑌</m:t>
                            </m:r>
                          </m:e>
                          <m:sub>
                            <m:r>
                              <a:rPr lang="en-US" sz="1200" b="0" i="1" smtClean="0">
                                <a:latin typeface="Cambria Math" panose="02040503050406030204" pitchFamily="18" charset="0"/>
                              </a:rPr>
                              <m:t>𝑛</m:t>
                            </m:r>
                          </m:sub>
                        </m:sSub>
                        <m:r>
                          <a:rPr lang="en-US" sz="1200" i="1">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panose="02040503050406030204" pitchFamily="18" charset="0"/>
                              </a:rPr>
                              <m:t>𝑌</m:t>
                            </m:r>
                          </m:e>
                        </m:acc>
                      </m:e>
                    </m:d>
                  </m:oMath>
                </a14:m>
                <a:r>
                  <a:rPr lang="en-US" sz="1200" dirty="0"/>
                  <a:t>, only (n-1) are independent, that’s because their summation is zero. </a:t>
                </a:r>
              </a:p>
              <a:p>
                <a:pPr>
                  <a:lnSpc>
                    <a:spcPct val="150000"/>
                  </a:lnSpc>
                </a:pPr>
                <a:endParaRPr lang="en-US" sz="1200" dirty="0"/>
              </a:p>
              <a:p>
                <a:pPr>
                  <a:lnSpc>
                    <a:spcPct val="150000"/>
                  </a:lnSpc>
                </a:pPr>
                <a:r>
                  <a:rPr lang="en-US" sz="1200" dirty="0"/>
                  <a:t>You might have guessed it already, assuming the normal distribution for errors, the observations will have a normal distribution, too. Therefore, their squared deviation from their mean will follow a chi-square distribution with n-1 df. The regression term itself follows a chi-square distribution with one degree of freedom. There is only one parameter present in that term and that is b1. </a:t>
                </a:r>
              </a:p>
              <a:p>
                <a:pPr>
                  <a:lnSpc>
                    <a:spcPct val="150000"/>
                  </a:lnSpc>
                </a:pPr>
                <a:endParaRPr lang="en-US" sz="1200" dirty="0"/>
              </a:p>
              <a:p>
                <a:pPr>
                  <a:lnSpc>
                    <a:spcPct val="150000"/>
                  </a:lnSpc>
                </a:pPr>
                <a:r>
                  <a:rPr lang="en-US" sz="1200" dirty="0"/>
                  <a:t>The error term is independent of the other two terms and has a chi-square distribution with n-2 df. </a:t>
                </a:r>
              </a:p>
            </p:txBody>
          </p:sp>
        </mc:Choice>
        <mc:Fallback xmlns="">
          <p:sp>
            <p:nvSpPr>
              <p:cNvPr id="3" name="Notes Placeholder 2"/>
              <p:cNvSpPr>
                <a:spLocks noGrp="1"/>
              </p:cNvSpPr>
              <p:nvPr>
                <p:ph type="body" idx="1"/>
              </p:nvPr>
            </p:nvSpPr>
            <p:spPr/>
            <p:txBody>
              <a:bodyPr/>
              <a:lstStyle/>
              <a:p>
                <a:pPr>
                  <a:lnSpc>
                    <a:spcPct val="150000"/>
                  </a:lnSpc>
                </a:pPr>
                <a:r>
                  <a:rPr lang="en-US" dirty="0"/>
                  <a:t>The degree of freedom in the ANOVA table i</a:t>
                </a:r>
                <a:r>
                  <a:rPr lang="en-US" sz="1200" dirty="0"/>
                  <a:t>ndicates the number of independent pieces of information involving the n independent numbers </a:t>
                </a:r>
                <a:r>
                  <a:rPr lang="en-US" sz="1200" b="0" i="0" dirty="0">
                    <a:latin typeface="Cambria Math" panose="02040503050406030204" pitchFamily="18" charset="0"/>
                  </a:rPr>
                  <a:t>𝑌_1</a:t>
                </a:r>
                <a:r>
                  <a:rPr lang="en-US" sz="1200" i="0" dirty="0">
                    <a:latin typeface="Cambria Math" panose="02040503050406030204" pitchFamily="18" charset="0"/>
                  </a:rPr>
                  <a:t>, </a:t>
                </a:r>
                <a:r>
                  <a:rPr lang="en-US" sz="1200" b="0" i="0" dirty="0">
                    <a:latin typeface="Cambria Math" panose="02040503050406030204" pitchFamily="18" charset="0"/>
                  </a:rPr>
                  <a:t>𝑌_2</a:t>
                </a:r>
                <a:r>
                  <a:rPr lang="en-US" sz="1200" i="0" dirty="0">
                    <a:latin typeface="Cambria Math" panose="02040503050406030204" pitchFamily="18" charset="0"/>
                  </a:rPr>
                  <a:t>, </a:t>
                </a:r>
                <a:r>
                  <a:rPr lang="en-US" sz="1200" b="0" i="0" dirty="0">
                    <a:latin typeface="Cambria Math" panose="02040503050406030204" pitchFamily="18" charset="0"/>
                  </a:rPr>
                  <a:t>…</a:t>
                </a:r>
                <a:r>
                  <a:rPr lang="en-US" sz="1200" i="0" dirty="0">
                    <a:latin typeface="Cambria Math" panose="02040503050406030204" pitchFamily="18" charset="0"/>
                  </a:rPr>
                  <a:t>, </a:t>
                </a:r>
                <a:r>
                  <a:rPr lang="en-US" sz="1200" b="0" i="0" dirty="0">
                    <a:latin typeface="Cambria Math" panose="02040503050406030204" pitchFamily="18" charset="0"/>
                  </a:rPr>
                  <a:t>𝑌_𝑛</a:t>
                </a:r>
                <a:r>
                  <a:rPr lang="en-US" sz="1200" dirty="0"/>
                  <a:t> needed to compile the sum of squares. The total SS has</a:t>
                </a:r>
                <a:r>
                  <a:rPr lang="en-US" sz="1200" baseline="0" dirty="0"/>
                  <a:t> degree of freedom  of n-1, meaning that </a:t>
                </a:r>
                <a:r>
                  <a:rPr lang="en-US" sz="1200" dirty="0"/>
                  <a:t>Out of n set of numbers </a:t>
                </a:r>
                <a:r>
                  <a:rPr lang="en-US" sz="1200" b="0" i="0">
                    <a:latin typeface="Cambria Math" panose="02040503050406030204" pitchFamily="18" charset="0"/>
                  </a:rPr>
                  <a:t>(</a:t>
                </a:r>
                <a:r>
                  <a:rPr lang="en-US" sz="1200" i="0">
                    <a:latin typeface="Cambria Math" panose="02040503050406030204" pitchFamily="18" charset="0"/>
                  </a:rPr>
                  <a:t>𝑌_1−𝑌 ̅ )</a:t>
                </a:r>
                <a:r>
                  <a:rPr lang="en-US" sz="1200" b="0" i="0">
                    <a:latin typeface="Cambria Math" panose="02040503050406030204" pitchFamily="18" charset="0"/>
                  </a:rPr>
                  <a:t>,…,(</a:t>
                </a:r>
                <a:r>
                  <a:rPr lang="en-US" sz="1200" i="0">
                    <a:latin typeface="Cambria Math" panose="02040503050406030204" pitchFamily="18" charset="0"/>
                  </a:rPr>
                  <a:t>𝑌_</a:t>
                </a:r>
                <a:r>
                  <a:rPr lang="en-US" sz="1200" b="0" i="0">
                    <a:latin typeface="Cambria Math" panose="02040503050406030204" pitchFamily="18" charset="0"/>
                  </a:rPr>
                  <a:t>𝑛</a:t>
                </a:r>
                <a:r>
                  <a:rPr lang="en-US" sz="1200" i="0">
                    <a:latin typeface="Cambria Math" panose="02040503050406030204" pitchFamily="18" charset="0"/>
                  </a:rPr>
                  <a:t>−𝑌 ̅ )</a:t>
                </a:r>
                <a:r>
                  <a:rPr lang="en-US" sz="1200" dirty="0"/>
                  <a:t>, only (n-1) are independent, that’s because their summation is zero. </a:t>
                </a:r>
              </a:p>
              <a:p>
                <a:pPr>
                  <a:lnSpc>
                    <a:spcPct val="150000"/>
                  </a:lnSpc>
                </a:pPr>
                <a:endParaRPr lang="en-US" sz="1200" dirty="0"/>
              </a:p>
              <a:p>
                <a:pPr>
                  <a:lnSpc>
                    <a:spcPct val="150000"/>
                  </a:lnSpc>
                </a:pPr>
                <a:r>
                  <a:rPr lang="en-US" sz="1200" dirty="0"/>
                  <a:t>You might have guessed it already, assuming the normal distribution for errors, the observations will have a normal distribution, too. Therefore, their squared deviation from their mean will follow a chi-square distribution with n-1 df. The regression term itself follows a chi-square distribution with one degree of freedom. There is only one parameter present in that term and that is b1. </a:t>
                </a:r>
              </a:p>
              <a:p>
                <a:pPr>
                  <a:lnSpc>
                    <a:spcPct val="150000"/>
                  </a:lnSpc>
                </a:pPr>
                <a:endParaRPr lang="en-US" sz="1200" dirty="0"/>
              </a:p>
              <a:p>
                <a:pPr>
                  <a:lnSpc>
                    <a:spcPct val="150000"/>
                  </a:lnSpc>
                </a:pPr>
                <a:r>
                  <a:rPr lang="en-US" sz="1200" dirty="0"/>
                  <a:t>The error term is independent of the other two terms and has a chi-square distribution with n-2 df. </a:t>
                </a:r>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16</a:t>
            </a:fld>
            <a:endParaRPr lang="en-US"/>
          </a:p>
        </p:txBody>
      </p:sp>
    </p:spTree>
    <p:extLst>
      <p:ext uri="{BB962C8B-B14F-4D97-AF65-F5344CB8AC3E}">
        <p14:creationId xmlns:p14="http://schemas.microsoft.com/office/powerpoint/2010/main" val="3138221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To measure how good a regression line is, we can use </a:t>
                </a:r>
                <a:r>
                  <a:rPr lang="en-US" sz="1200" dirty="0">
                    <a:solidFill>
                      <a:srgbClr val="990033"/>
                    </a:solidFill>
                  </a:rPr>
                  <a:t>Coefficient of Determination. </a:t>
                </a:r>
                <a:r>
                  <a:rPr lang="en-US" sz="1200" dirty="0"/>
                  <a:t>It is shown by </a:t>
                </a:r>
                <a14:m>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𝑅</m:t>
                        </m:r>
                      </m:e>
                      <m:sup>
                        <m:r>
                          <a:rPr lang="en-US" sz="1200" b="0" i="1" smtClean="0">
                            <a:latin typeface="Cambria Math" panose="02040503050406030204" pitchFamily="18" charset="0"/>
                          </a:rPr>
                          <m:t>2</m:t>
                        </m:r>
                      </m:sup>
                    </m:sSup>
                  </m:oMath>
                </a14:m>
                <a:r>
                  <a:rPr lang="en-US" sz="1200" dirty="0"/>
                  <a:t> and defined by dividing SSR by SST. It measures the proportion of total variation about the mean Y explained by the regression line. It is always between 0</a:t>
                </a:r>
                <a:r>
                  <a:rPr lang="en-US" sz="1200" baseline="0" dirty="0"/>
                  <a:t> and 1, t</a:t>
                </a:r>
                <a:r>
                  <a:rPr lang="en-US" sz="1200" dirty="0"/>
                  <a:t>he closer to 1 the better the regression line is. Usually we present</a:t>
                </a:r>
                <a:r>
                  <a:rPr lang="en-US" sz="1200" baseline="0" dirty="0"/>
                  <a:t> that in terms of percent. </a:t>
                </a:r>
                <a:endParaRPr lang="en-US"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our example, </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𝑅</m:t>
                        </m:r>
                      </m:e>
                      <m:sup>
                        <m:r>
                          <a:rPr lang="en-US" sz="1200" i="1">
                            <a:latin typeface="Cambria Math" panose="02040503050406030204" pitchFamily="18" charset="0"/>
                          </a:rPr>
                          <m:t>2</m:t>
                        </m:r>
                      </m:sup>
                    </m:sSup>
                    <m:r>
                      <a:rPr lang="en-US" sz="1200" b="0" i="1" smtClean="0">
                        <a:latin typeface="Cambria Math" panose="02040503050406030204" pitchFamily="18" charset="0"/>
                      </a:rPr>
                      <m:t>=71.44%</m:t>
                    </m:r>
                  </m:oMath>
                </a14:m>
                <a:r>
                  <a:rPr lang="en-US" sz="1200" dirty="0"/>
                  <a:t>, meaning that 71.44% of the total variation in the data about the average </a:t>
                </a:r>
                <a14:m>
                  <m:oMath xmlns:m="http://schemas.openxmlformats.org/officeDocument/2006/math">
                    <m:acc>
                      <m:accPr>
                        <m:chr m:val="̅"/>
                        <m:ctrlPr>
                          <a:rPr lang="en-US" sz="1200" i="1" dirty="0" smtClean="0">
                            <a:latin typeface="Cambria Math" panose="02040503050406030204" pitchFamily="18" charset="0"/>
                          </a:rPr>
                        </m:ctrlPr>
                      </m:accPr>
                      <m:e>
                        <m:r>
                          <a:rPr lang="en-US" sz="1200" b="0" i="1" dirty="0" smtClean="0">
                            <a:latin typeface="Cambria Math" panose="02040503050406030204" pitchFamily="18" charset="0"/>
                          </a:rPr>
                          <m:t>𝑌</m:t>
                        </m:r>
                      </m:e>
                    </m:acc>
                  </m:oMath>
                </a14:m>
                <a:r>
                  <a:rPr lang="en-US" sz="1200" dirty="0"/>
                  <a:t> is explained by the fitted regression line. </a:t>
                </a:r>
                <a:endParaRPr lang="en-US" dirty="0"/>
              </a:p>
            </p:txBody>
          </p:sp>
        </mc:Choice>
        <mc:Fallback xmlns="">
          <p:sp>
            <p:nvSpPr>
              <p:cNvPr id="3" name="Notes Placeholder 2"/>
              <p:cNvSpPr>
                <a:spLocks noGrp="1"/>
              </p:cNvSpPr>
              <p:nvPr>
                <p:ph type="body" idx="1"/>
              </p:nvPr>
            </p:nvSpPr>
            <p:spPr/>
            <p:txBody>
              <a:bodyPr/>
              <a:lstStyle/>
              <a:p>
                <a:r>
                  <a:rPr lang="en-US" dirty="0"/>
                  <a:t>To answer how good a regression line is, we use a measure called </a:t>
                </a:r>
                <a:r>
                  <a:rPr lang="en-US" sz="1200" dirty="0">
                    <a:solidFill>
                      <a:srgbClr val="990033"/>
                    </a:solidFill>
                  </a:rPr>
                  <a:t>Coefficient of Determination. </a:t>
                </a:r>
                <a:r>
                  <a:rPr lang="en-US" sz="1200" dirty="0"/>
                  <a:t>It is shown by </a:t>
                </a:r>
                <a:r>
                  <a:rPr lang="en-US" sz="1200" b="0" i="0">
                    <a:latin typeface="Cambria Math" panose="02040503050406030204" pitchFamily="18" charset="0"/>
                  </a:rPr>
                  <a:t>𝑅^2</a:t>
                </a:r>
                <a:r>
                  <a:rPr lang="en-US" sz="1200" dirty="0"/>
                  <a:t> and defined by dividing SSR by SST. It measures the proportion of total variation about the mean Y explained by the regression line. It is always between 0</a:t>
                </a:r>
                <a:r>
                  <a:rPr lang="en-US" sz="1200" baseline="0" dirty="0"/>
                  <a:t> and 1, t</a:t>
                </a:r>
                <a:r>
                  <a:rPr lang="en-US" sz="1200" dirty="0"/>
                  <a:t>he closer to 1 the better the regression is. Usually we present</a:t>
                </a:r>
                <a:r>
                  <a:rPr lang="en-US" sz="1200" baseline="0" dirty="0"/>
                  <a:t> that in terms of percent. </a:t>
                </a:r>
                <a:endParaRPr lang="en-US"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our example, </a:t>
                </a:r>
                <a:r>
                  <a:rPr lang="en-US" sz="1200" i="0">
                    <a:latin typeface="Cambria Math" panose="02040503050406030204" pitchFamily="18" charset="0"/>
                  </a:rPr>
                  <a:t>𝑅^2</a:t>
                </a:r>
                <a:r>
                  <a:rPr lang="en-US" sz="1200" b="0" i="0">
                    <a:latin typeface="Cambria Math" panose="02040503050406030204" pitchFamily="18" charset="0"/>
                  </a:rPr>
                  <a:t>=71.44%</a:t>
                </a:r>
                <a:r>
                  <a:rPr lang="en-US" sz="1200" dirty="0"/>
                  <a:t>, meaning that 71.44% of the total variation in the data about the average </a:t>
                </a:r>
                <a:r>
                  <a:rPr lang="en-US" sz="1200" b="0" i="0" dirty="0">
                    <a:latin typeface="Cambria Math" panose="02040503050406030204" pitchFamily="18" charset="0"/>
                  </a:rPr>
                  <a:t>𝑌 ̅</a:t>
                </a:r>
                <a:r>
                  <a:rPr lang="en-US" sz="1200" dirty="0"/>
                  <a:t> is explained by the fitted regression line. </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17</a:t>
            </a:fld>
            <a:endParaRPr lang="en-US"/>
          </a:p>
        </p:txBody>
      </p:sp>
    </p:spTree>
    <p:extLst>
      <p:ext uri="{BB962C8B-B14F-4D97-AF65-F5344CB8AC3E}">
        <p14:creationId xmlns:p14="http://schemas.microsoft.com/office/powerpoint/2010/main" val="775416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A second Goodness of Fit measure is Root MSE, or RMSE which is computed as the square root of MSE. </a:t>
                </a:r>
                <a:r>
                  <a:rPr lang="en-US" sz="1200" dirty="0"/>
                  <a:t>It has a positive value that estimates the standard deviation of errors (</a:t>
                </a:r>
                <a14:m>
                  <m:oMath xmlns:m="http://schemas.openxmlformats.org/officeDocument/2006/math">
                    <m:r>
                      <a:rPr lang="en-US" sz="1200" i="1" smtClean="0">
                        <a:latin typeface="Cambria Math" panose="02040503050406030204" pitchFamily="18" charset="0"/>
                        <a:ea typeface="Cambria Math" panose="02040503050406030204" pitchFamily="18" charset="0"/>
                      </a:rPr>
                      <m:t>𝜎</m:t>
                    </m:r>
                  </m:oMath>
                </a14:m>
                <a:r>
                  <a:rPr lang="en-US" sz="1200" dirty="0"/>
                  <a:t>). A model that provides smaller RMSE is better in terms of comparisons. In our steam example, </a:t>
                </a:r>
                <a14:m>
                  <m:oMath xmlns:m="http://schemas.openxmlformats.org/officeDocument/2006/math">
                    <m:r>
                      <m:rPr>
                        <m:sty m:val="p"/>
                      </m:rPr>
                      <a:rPr lang="en-US" sz="1200" b="0" i="0" smtClean="0">
                        <a:latin typeface="Cambria Math" panose="02040503050406030204" pitchFamily="18" charset="0"/>
                      </a:rPr>
                      <m:t>RMSE</m:t>
                    </m:r>
                    <m:r>
                      <a:rPr lang="en-US" sz="1200" b="0" i="1" smtClean="0">
                        <a:latin typeface="Cambria Math" panose="02040503050406030204" pitchFamily="18" charset="0"/>
                      </a:rPr>
                      <m:t>=0.89</m:t>
                    </m:r>
                  </m:oMath>
                </a14:m>
                <a:r>
                  <a:rPr lang="en-US" sz="1200" dirty="0"/>
                  <a:t>. </a:t>
                </a:r>
              </a:p>
              <a:p>
                <a:endParaRPr lang="en-US" sz="1200" dirty="0"/>
              </a:p>
              <a:p>
                <a:r>
                  <a:rPr lang="en-US" sz="1200" dirty="0"/>
                  <a:t>Another comparative measure is Coefficient of Variation which is estimated as </a:t>
                </a:r>
                <a14:m>
                  <m:oMath xmlns:m="http://schemas.openxmlformats.org/officeDocument/2006/math">
                    <m:r>
                      <a:rPr lang="en-US" sz="1200" b="0" i="1" smtClean="0">
                        <a:latin typeface="Cambria Math" panose="02040503050406030204" pitchFamily="18" charset="0"/>
                      </a:rPr>
                      <m:t>𝐶𝑉</m:t>
                    </m:r>
                    <m:r>
                      <a:rPr lang="en-US" sz="1200" b="0" i="1" smtClean="0">
                        <a:latin typeface="Cambria Math" panose="02040503050406030204" pitchFamily="18" charset="0"/>
                      </a:rPr>
                      <m:t>=100∗</m:t>
                    </m:r>
                    <m:r>
                      <a:rPr lang="en-US" sz="1200" i="1">
                        <a:latin typeface="Cambria Math" panose="02040503050406030204" pitchFamily="18" charset="0"/>
                      </a:rPr>
                      <m:t>𝑅𝑀𝑆𝐸</m:t>
                    </m:r>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𝑌</m:t>
                        </m:r>
                      </m:e>
                    </m:acc>
                  </m:oMath>
                </a14:m>
                <a:r>
                  <a:rPr lang="en-US" sz="1200" dirty="0"/>
                  <a:t>. This</a:t>
                </a:r>
                <a:r>
                  <a:rPr lang="en-US" sz="1200" baseline="0" dirty="0"/>
                  <a:t> is a unitless measure, it’s smaller values are favorable when comparing alternative models, and is well-known in risk management especially in stock market and other securities. </a:t>
                </a:r>
                <a:endParaRPr lang="en-US" dirty="0"/>
              </a:p>
            </p:txBody>
          </p:sp>
        </mc:Choice>
        <mc:Fallback xmlns="">
          <p:sp>
            <p:nvSpPr>
              <p:cNvPr id="3" name="Notes Placeholder 2"/>
              <p:cNvSpPr>
                <a:spLocks noGrp="1"/>
              </p:cNvSpPr>
              <p:nvPr>
                <p:ph type="body" idx="1"/>
              </p:nvPr>
            </p:nvSpPr>
            <p:spPr/>
            <p:txBody>
              <a:bodyPr/>
              <a:lstStyle/>
              <a:p>
                <a:r>
                  <a:rPr lang="en-US" dirty="0"/>
                  <a:t>A second Goodness of Fit measure is Root MSE, or RMSE which is computed as the square root of MSE. </a:t>
                </a:r>
                <a:r>
                  <a:rPr lang="en-US" sz="1200" dirty="0"/>
                  <a:t>It has a positive value that estimates the standard deviation of errors (</a:t>
                </a:r>
                <a:r>
                  <a:rPr lang="en-US" sz="1200" i="0">
                    <a:latin typeface="Cambria Math" panose="02040503050406030204" pitchFamily="18" charset="0"/>
                    <a:ea typeface="Cambria Math" panose="02040503050406030204" pitchFamily="18" charset="0"/>
                  </a:rPr>
                  <a:t>𝜎</a:t>
                </a:r>
                <a:r>
                  <a:rPr lang="en-US" sz="1200" dirty="0"/>
                  <a:t>). A model that provides smaller RMSE is better in terms of comparisons. </a:t>
                </a:r>
              </a:p>
              <a:p>
                <a:endParaRPr lang="en-US" sz="1200" dirty="0"/>
              </a:p>
              <a:p>
                <a:r>
                  <a:rPr lang="en-US" sz="1200" dirty="0"/>
                  <a:t>In our steam example, </a:t>
                </a:r>
                <a:r>
                  <a:rPr lang="en-US" sz="1200" b="0" i="0">
                    <a:latin typeface="Cambria Math" panose="02040503050406030204" pitchFamily="18" charset="0"/>
                  </a:rPr>
                  <a:t>RMSE=0.89</a:t>
                </a:r>
                <a:r>
                  <a:rPr lang="en-US" sz="1200" dirty="0"/>
                  <a:t>. Another comparative measure is Coefficient of Variation which is estimated as </a:t>
                </a:r>
                <a:r>
                  <a:rPr lang="en-US" sz="1200" b="0" i="0">
                    <a:latin typeface="Cambria Math" panose="02040503050406030204" pitchFamily="18" charset="0"/>
                  </a:rPr>
                  <a:t>𝐶𝑉=100∗</a:t>
                </a:r>
                <a:r>
                  <a:rPr lang="en-US" sz="1200" i="0">
                    <a:latin typeface="Cambria Math" panose="02040503050406030204" pitchFamily="18" charset="0"/>
                  </a:rPr>
                  <a:t>𝑅𝑀𝑆𝐸</a:t>
                </a:r>
                <a:r>
                  <a:rPr lang="en-US" sz="1200" b="0" i="0">
                    <a:latin typeface="Cambria Math" panose="02040503050406030204" pitchFamily="18" charset="0"/>
                  </a:rPr>
                  <a:t>/𝑌 ̅</a:t>
                </a:r>
                <a:r>
                  <a:rPr lang="en-US" sz="1200" dirty="0"/>
                  <a:t>. This</a:t>
                </a:r>
                <a:r>
                  <a:rPr lang="en-US" sz="1200" baseline="0" dirty="0"/>
                  <a:t> is a unitless measure, it’s smaller values are favorable when comparing alternative models, and is well-known in risk management especially in stock market and other securities. </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18</a:t>
            </a:fld>
            <a:endParaRPr lang="en-US"/>
          </a:p>
        </p:txBody>
      </p:sp>
    </p:spTree>
    <p:extLst>
      <p:ext uri="{BB962C8B-B14F-4D97-AF65-F5344CB8AC3E}">
        <p14:creationId xmlns:p14="http://schemas.microsoft.com/office/powerpoint/2010/main" val="2360528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 discuss regression preliminary assumptions and learn to check them. </a:t>
            </a:r>
          </a:p>
        </p:txBody>
      </p:sp>
      <p:sp>
        <p:nvSpPr>
          <p:cNvPr id="4" name="Slide Number Placeholder 3"/>
          <p:cNvSpPr>
            <a:spLocks noGrp="1"/>
          </p:cNvSpPr>
          <p:nvPr>
            <p:ph type="sldNum" sz="quarter" idx="10"/>
          </p:nvPr>
        </p:nvSpPr>
        <p:spPr/>
        <p:txBody>
          <a:bodyPr/>
          <a:lstStyle/>
          <a:p>
            <a:fld id="{AB49C82B-4FE9-4026-A671-F42D8142A0B4}" type="slidenum">
              <a:rPr lang="en-US" smtClean="0"/>
              <a:t>19</a:t>
            </a:fld>
            <a:endParaRPr lang="en-US"/>
          </a:p>
        </p:txBody>
      </p:sp>
    </p:spTree>
    <p:extLst>
      <p:ext uri="{BB962C8B-B14F-4D97-AF65-F5344CB8AC3E}">
        <p14:creationId xmlns:p14="http://schemas.microsoft.com/office/powerpoint/2010/main" val="1378287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 short introduction we start with Simple Linear Regression (SLR) and Normal Equations </a:t>
            </a:r>
          </a:p>
        </p:txBody>
      </p:sp>
      <p:sp>
        <p:nvSpPr>
          <p:cNvPr id="4" name="Slide Number Placeholder 3"/>
          <p:cNvSpPr>
            <a:spLocks noGrp="1"/>
          </p:cNvSpPr>
          <p:nvPr>
            <p:ph type="sldNum" sz="quarter" idx="10"/>
          </p:nvPr>
        </p:nvSpPr>
        <p:spPr/>
        <p:txBody>
          <a:bodyPr/>
          <a:lstStyle/>
          <a:p>
            <a:fld id="{AB49C82B-4FE9-4026-A671-F42D8142A0B4}" type="slidenum">
              <a:rPr lang="en-US" smtClean="0"/>
              <a:t>2</a:t>
            </a:fld>
            <a:endParaRPr lang="en-US"/>
          </a:p>
        </p:txBody>
      </p:sp>
    </p:spTree>
    <p:extLst>
      <p:ext uri="{BB962C8B-B14F-4D97-AF65-F5344CB8AC3E}">
        <p14:creationId xmlns:p14="http://schemas.microsoft.com/office/powerpoint/2010/main" val="2172383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performing the regression analysis we make certain assumptions about the errors. </a:t>
            </a:r>
            <a:r>
              <a:rPr lang="en-US" dirty="0"/>
              <a:t>Therefore, if our fitted model is correct, the residuals should exhibit tendencies that confirm these assumptions, at least, should not exhibit a violation of the assumptions. In this part, we review these assumptions and see various ways we can check them. </a:t>
            </a:r>
          </a:p>
        </p:txBody>
      </p:sp>
      <p:sp>
        <p:nvSpPr>
          <p:cNvPr id="4" name="Slide Number Placeholder 3"/>
          <p:cNvSpPr>
            <a:spLocks noGrp="1"/>
          </p:cNvSpPr>
          <p:nvPr>
            <p:ph type="sldNum" sz="quarter" idx="10"/>
          </p:nvPr>
        </p:nvSpPr>
        <p:spPr/>
        <p:txBody>
          <a:bodyPr/>
          <a:lstStyle/>
          <a:p>
            <a:fld id="{AB49C82B-4FE9-4026-A671-F42D8142A0B4}" type="slidenum">
              <a:rPr lang="en-US" smtClean="0"/>
              <a:t>20</a:t>
            </a:fld>
            <a:endParaRPr lang="en-US"/>
          </a:p>
        </p:txBody>
      </p:sp>
    </p:spTree>
    <p:extLst>
      <p:ext uri="{BB962C8B-B14F-4D97-AF65-F5344CB8AC3E}">
        <p14:creationId xmlns:p14="http://schemas.microsoft.com/office/powerpoint/2010/main" val="3343407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Up to this point all we assumed was that there is linear relationship between X and Y. Then, a number of specified algebraic calculations have been made to make estimations and that is all. We now make some basic assumptions and use them to investigate the model deeper. Now assume that we have a linear model.</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Number two</a:t>
                </a:r>
                <a:r>
                  <a:rPr lang="en-US" sz="1200" dirty="0"/>
                  <a:t>. Errors have a mean of zero and a fixed unknown variance, that is Expected value of errors, that is the population error term, is equal to zero. Its variance is equal to a fixed number sigma square.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Number three</a:t>
                </a:r>
                <a:r>
                  <a:rPr lang="en-US" sz="1200" dirty="0"/>
                  <a:t>. Errors are uncorrelated, that is Covariance or Correlation of two distinct error term is equal to zero.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Number four</a:t>
                </a:r>
                <a:r>
                  <a:rPr lang="en-US" sz="1200" dirty="0"/>
                  <a:t>. Errors are normally distributed.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Assumption 3 and 4 together suggest that the errors are independent, because when the distribution is normal, uncorrelated means independent. The normality assumption is used for the purpose of testing which is reasonable for many real situations according to Central Limit Theorem.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Referring back to the model itself, the three assumption mean that for a given value of X, observations are independent and normally distributed with mean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rPr>
                          <m:t>0</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rPr>
                          <m:t>1</m:t>
                        </m:r>
                      </m:sub>
                    </m:sSub>
                    <m:r>
                      <a:rPr lang="en-US" sz="1200" b="0" i="1" smtClean="0">
                        <a:latin typeface="Cambria Math" panose="02040503050406030204" pitchFamily="18" charset="0"/>
                      </a:rPr>
                      <m:t>𝑋</m:t>
                    </m:r>
                  </m:oMath>
                </a14:m>
                <a:r>
                  <a:rPr lang="en-US" sz="1200" dirty="0"/>
                  <a:t> and variance sigma</a:t>
                </a:r>
                <a:r>
                  <a:rPr lang="en-US" sz="1200" baseline="0" dirty="0"/>
                  <a:t> square. Now you understand what the graph on the previous slide meant. A point estimation for error variance is the MSE in the ANOVA table. This is a maximum likelihood estimation, that it maximizes the likelihood of occurring such observations given the predictor variable. </a:t>
                </a:r>
                <a:endParaRPr lang="en-US" sz="1200" dirty="0"/>
              </a:p>
            </p:txBody>
          </p:sp>
        </mc:Choice>
        <mc:Fallback xmlns="">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Up to this point we have made no assumptions at all involving probability distributions. All we assumed was that there is linear relationship between X and Y. Then, a number of specified algebraic calculations have been made to make estimations and that is all. We now make some basic assumptions and use them to investigate the model deeper. Now assume that we have a regression model, </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Number one. Errors have a mean of zero and a fixed unknown variance, that is Expected value of errors, that is the population error term, is equal to zero. Its variance is equal to a fixed number sigma square.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Number two. Errors are uncorrelated, that is Covariance or Correlation of two distinct error term is equal to zero.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Number three. Errors are normally distributed. Under the three assumption, errors are </a:t>
                </a:r>
                <a:r>
                  <a:rPr lang="en-US" sz="1200" dirty="0" err="1"/>
                  <a:t>iid</a:t>
                </a:r>
                <a:r>
                  <a:rPr lang="en-US" sz="1200" dirty="0"/>
                  <a:t> random variables normally distributed with mean zero and fixed variance sigma square.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Assumption 2 and 3 together suggest that the errors are independent, because when the distribution is normal, uncorrelated means independent. The normality assumption is used for the purpose of testing which is reasonable for many real situations according to Central Limit Theorem.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Referring back to the model itself, the three assumption mean that for a given value of X, observations are independent and normally distributed with mean </a:t>
                </a:r>
                <a:r>
                  <a:rPr lang="en-US" sz="1200" i="0">
                    <a:latin typeface="Cambria Math" panose="02040503050406030204" pitchFamily="18" charset="0"/>
                    <a:ea typeface="Cambria Math" panose="02040503050406030204" pitchFamily="18" charset="0"/>
                  </a:rPr>
                  <a:t>𝛽_</a:t>
                </a:r>
                <a:r>
                  <a:rPr lang="en-US" sz="1200" i="0">
                    <a:latin typeface="Cambria Math" panose="02040503050406030204" pitchFamily="18" charset="0"/>
                  </a:rPr>
                  <a:t>0+</a:t>
                </a:r>
                <a:r>
                  <a:rPr lang="en-US" sz="1200" i="0">
                    <a:latin typeface="Cambria Math" panose="02040503050406030204" pitchFamily="18" charset="0"/>
                    <a:ea typeface="Cambria Math" panose="02040503050406030204" pitchFamily="18" charset="0"/>
                  </a:rPr>
                  <a:t>𝛽_</a:t>
                </a:r>
                <a:r>
                  <a:rPr lang="en-US" sz="1200" i="0">
                    <a:latin typeface="Cambria Math" panose="02040503050406030204" pitchFamily="18" charset="0"/>
                  </a:rPr>
                  <a:t>1</a:t>
                </a:r>
                <a:r>
                  <a:rPr lang="en-US" sz="1200" b="0" i="0">
                    <a:latin typeface="Cambria Math" panose="02040503050406030204" pitchFamily="18" charset="0"/>
                  </a:rPr>
                  <a:t> 𝑋</a:t>
                </a:r>
                <a:r>
                  <a:rPr lang="en-US" sz="1200" dirty="0"/>
                  <a:t> and variance sigma</a:t>
                </a:r>
                <a:r>
                  <a:rPr lang="en-US" sz="1200" baseline="0" dirty="0"/>
                  <a:t> square. Now you understand what the graph on the previous slide meant. A point estimation for error variance is the MSE in the ANOVA table. This is a maximum likelihood estimation, that it maximizes the likelihood of occurring such observations given the predictor variable. </a:t>
                </a:r>
                <a:endParaRPr lang="en-US" sz="1200"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21</a:t>
            </a:fld>
            <a:endParaRPr lang="en-US"/>
          </a:p>
        </p:txBody>
      </p:sp>
    </p:spTree>
    <p:extLst>
      <p:ext uri="{BB962C8B-B14F-4D97-AF65-F5344CB8AC3E}">
        <p14:creationId xmlns:p14="http://schemas.microsoft.com/office/powerpoint/2010/main" val="1444170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Initially we assumed a linear relationship between the variables. If this assumption is not valid, then </a:t>
                </a:r>
                <a:r>
                  <a:rPr lang="en-US" sz="1200" dirty="0"/>
                  <a:t>parameter estimates are biased and predictions are unreliable. </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have a couple of  ways to check this assumption. The initial scatterplot, that is the graph of the independent variable versus the dependent variable, is the best diagnosis for checking the linearity assumption. This graph should illustrate a linear relationship between the two variables. For example, the two graphs on the right show that an increase in X, leads to a linear increase in Y. The two graphs on the left, demonstrate a non-linear behavior.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Small </a:t>
                </a:r>
                <a14:m>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𝑅</m:t>
                        </m:r>
                      </m:e>
                      <m:sup>
                        <m:r>
                          <a:rPr lang="en-US" sz="1200" b="0" i="1" smtClean="0">
                            <a:latin typeface="Cambria Math" panose="02040503050406030204" pitchFamily="18" charset="0"/>
                          </a:rPr>
                          <m:t>2</m:t>
                        </m:r>
                      </m:sup>
                    </m:sSup>
                  </m:oMath>
                </a14:m>
                <a:r>
                  <a:rPr lang="en-US" sz="1200" b="0" dirty="0">
                    <a:latin typeface="Cambria Math" panose="02040503050406030204" pitchFamily="18" charset="0"/>
                  </a:rPr>
                  <a:t> is also a sign that a linear</a:t>
                </a:r>
                <a:r>
                  <a:rPr lang="en-US" sz="1200" b="0" baseline="0" dirty="0">
                    <a:latin typeface="Cambria Math" panose="02040503050406030204" pitchFamily="18" charset="0"/>
                  </a:rPr>
                  <a:t> relationship is inadequate. </a:t>
                </a:r>
                <a:r>
                  <a:rPr lang="en-US" sz="1200" dirty="0"/>
                  <a:t>Pattern in scatterplot of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𝑖</m:t>
                        </m:r>
                      </m:sub>
                    </m:sSub>
                  </m:oMath>
                </a14:m>
                <a:r>
                  <a:rPr lang="en-US" sz="1200" dirty="0">
                    <a:latin typeface="Cambria Math" panose="02040503050406030204" pitchFamily="18" charset="0"/>
                  </a:rPr>
                  <a:t> vs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𝑒</m:t>
                        </m:r>
                      </m:e>
                      <m:sub>
                        <m:r>
                          <a:rPr lang="en-US" sz="1200" i="1">
                            <a:latin typeface="Cambria Math" panose="02040503050406030204" pitchFamily="18" charset="0"/>
                          </a:rPr>
                          <m:t>𝑖</m:t>
                        </m:r>
                      </m:sub>
                    </m:sSub>
                  </m:oMath>
                </a14:m>
                <a:r>
                  <a:rPr lang="en-US" sz="1200" b="0" dirty="0">
                    <a:latin typeface="Cambria Math" panose="02040503050406030204" pitchFamily="18" charset="0"/>
                  </a:rPr>
                  <a:t> also revoke</a:t>
                </a:r>
                <a:r>
                  <a:rPr lang="en-US" sz="1200" b="0" baseline="0" dirty="0">
                    <a:latin typeface="Cambria Math" panose="02040503050406030204" pitchFamily="18" charset="0"/>
                  </a:rPr>
                  <a:t> linearity assumption. </a:t>
                </a:r>
                <a:endParaRPr lang="en-US" dirty="0"/>
              </a:p>
            </p:txBody>
          </p:sp>
        </mc:Choice>
        <mc:Fallback xmlns="">
          <p:sp>
            <p:nvSpPr>
              <p:cNvPr id="3" name="Notes Placeholder 2"/>
              <p:cNvSpPr>
                <a:spLocks noGrp="1"/>
              </p:cNvSpPr>
              <p:nvPr>
                <p:ph type="body" idx="1"/>
              </p:nvPr>
            </p:nvSpPr>
            <p:spPr/>
            <p:txBody>
              <a:bodyPr/>
              <a:lstStyle/>
              <a:p>
                <a:r>
                  <a:rPr lang="en-US" dirty="0"/>
                  <a:t>Initially we assumed a linear relationship between the variables. If this assumption is not valid, then </a:t>
                </a:r>
                <a:r>
                  <a:rPr lang="en-US" sz="1200" dirty="0"/>
                  <a:t>parameter estimates are biased and predictions are unreliable. </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have a couple of  ways to check this assumption. The initial scatterplot, that is the graph of the independent variable versus the dependent variable, is the best diagnosis for checking the linearity assumption. This graph should illustrate a linear relationship between the two variables. For example, the two graphs on the right show that an increase in X, leads to a linear increase in Y. The two graphs on the left, demonstrate a non-linear behavior.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Small </a:t>
                </a:r>
                <a:r>
                  <a:rPr lang="en-US" sz="1200" b="0" i="0">
                    <a:latin typeface="Cambria Math" panose="02040503050406030204" pitchFamily="18" charset="0"/>
                  </a:rPr>
                  <a:t>𝑅^2</a:t>
                </a:r>
                <a:r>
                  <a:rPr lang="en-US" sz="1200" b="0" dirty="0">
                    <a:latin typeface="Cambria Math" panose="02040503050406030204" pitchFamily="18" charset="0"/>
                  </a:rPr>
                  <a:t> is also a sign that a linear</a:t>
                </a:r>
                <a:r>
                  <a:rPr lang="en-US" sz="1200" b="0" baseline="0" dirty="0">
                    <a:latin typeface="Cambria Math" panose="02040503050406030204" pitchFamily="18" charset="0"/>
                  </a:rPr>
                  <a:t> relationship is inadequate. </a:t>
                </a:r>
                <a:r>
                  <a:rPr lang="en-US" sz="1200" dirty="0"/>
                  <a:t>Pattern in scatterplot of </a:t>
                </a:r>
                <a:r>
                  <a:rPr lang="en-US" sz="1200" i="0">
                    <a:latin typeface="Cambria Math" panose="02040503050406030204" pitchFamily="18" charset="0"/>
                  </a:rPr>
                  <a:t>𝑋_𝑖</a:t>
                </a:r>
                <a:r>
                  <a:rPr lang="en-US" sz="1200" dirty="0">
                    <a:latin typeface="Cambria Math" panose="02040503050406030204" pitchFamily="18" charset="0"/>
                  </a:rPr>
                  <a:t> vs </a:t>
                </a:r>
                <a:r>
                  <a:rPr lang="en-US" sz="1200" b="0" i="0">
                    <a:latin typeface="Cambria Math" panose="02040503050406030204" pitchFamily="18" charset="0"/>
                  </a:rPr>
                  <a:t>𝑒_</a:t>
                </a:r>
                <a:r>
                  <a:rPr lang="en-US" sz="1200" i="0">
                    <a:latin typeface="Cambria Math" panose="02040503050406030204" pitchFamily="18" charset="0"/>
                  </a:rPr>
                  <a:t>𝑖</a:t>
                </a:r>
                <a:r>
                  <a:rPr lang="en-US" sz="1200" b="0" dirty="0">
                    <a:latin typeface="Cambria Math" panose="02040503050406030204" pitchFamily="18" charset="0"/>
                  </a:rPr>
                  <a:t> also revoke</a:t>
                </a:r>
                <a:r>
                  <a:rPr lang="en-US" sz="1200" b="0" baseline="0" dirty="0">
                    <a:latin typeface="Cambria Math" panose="02040503050406030204" pitchFamily="18" charset="0"/>
                  </a:rPr>
                  <a:t> linearity assumption. </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22</a:t>
            </a:fld>
            <a:endParaRPr lang="en-US"/>
          </a:p>
        </p:txBody>
      </p:sp>
    </p:spTree>
    <p:extLst>
      <p:ext uri="{BB962C8B-B14F-4D97-AF65-F5344CB8AC3E}">
        <p14:creationId xmlns:p14="http://schemas.microsoft.com/office/powerpoint/2010/main" val="2394796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Before going more into residual analysis I would like to emphasize on the difference between residuals and errors. </a:t>
                </a:r>
                <a:r>
                  <a:rPr lang="en-US" sz="1200" dirty="0"/>
                  <a:t>Residuals are estimations for unseen errors in the model, that is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acc>
                          <m:accPr>
                            <m:chr m:val="̂"/>
                            <m:ctrlPr>
                              <a:rPr lang="en-US" sz="1200" b="0" i="1" smtClean="0">
                                <a:latin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𝜀</m:t>
                            </m:r>
                          </m:e>
                        </m:acc>
                      </m:e>
                      <m:sub>
                        <m:r>
                          <a:rPr lang="en-US" sz="1200" b="0" i="1" smtClean="0">
                            <a:latin typeface="Cambria Math" panose="02040503050406030204" pitchFamily="18" charset="0"/>
                          </a:rPr>
                          <m:t>𝑖</m:t>
                        </m:r>
                      </m:sub>
                    </m:sSub>
                  </m:oMath>
                </a14:m>
                <a:r>
                  <a:rPr lang="en-US" sz="1200" dirty="0"/>
                  <a:t>. We</a:t>
                </a:r>
                <a:r>
                  <a:rPr lang="en-US" sz="1200" baseline="0" dirty="0"/>
                  <a:t> defined residuals as </a:t>
                </a:r>
                <a:r>
                  <a:rPr lang="en-US" sz="1200" b="0" i="0" u="none" strike="noStrike" kern="1200" baseline="0" dirty="0">
                    <a:solidFill>
                      <a:schemeClr val="tx1"/>
                    </a:solidFill>
                    <a:latin typeface="+mn-lt"/>
                    <a:ea typeface="+mn-ea"/>
                    <a:cs typeface="+mn-cs"/>
                  </a:rPr>
                  <a:t>the difference between what is actually observed, and what is predicted by the regression equation.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Later we come across the term </a:t>
                </a:r>
                <a:r>
                  <a:rPr lang="en-US" sz="1200" dirty="0"/>
                  <a:t>studentized residuals that are used for the purpose of model diagnostics. These are shown by </a:t>
                </a:r>
                <a14:m>
                  <m:oMath xmlns:m="http://schemas.openxmlformats.org/officeDocument/2006/math">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𝑒</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m:t>
                        </m:r>
                      </m:sup>
                    </m:sSubSup>
                  </m:oMath>
                </a14:m>
                <a:r>
                  <a:rPr lang="en-US" dirty="0"/>
                  <a:t> and defined by residuals divided by their individual standard error. That is, the expression shown here.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Before going more into residual analysis I would like to emphasize on the difference between residuals and errors. </a:t>
                </a:r>
                <a:r>
                  <a:rPr lang="en-US" sz="1200" dirty="0"/>
                  <a:t>Residuals are estimations for unseen errors in the model, that is </a:t>
                </a:r>
                <a:r>
                  <a:rPr lang="en-US" sz="1200" b="0" i="0">
                    <a:latin typeface="Cambria Math" panose="02040503050406030204" pitchFamily="18" charset="0"/>
                  </a:rPr>
                  <a:t>𝑒_𝑖=</a:t>
                </a:r>
                <a:r>
                  <a:rPr lang="en-US" sz="1200" i="0">
                    <a:latin typeface="Cambria Math" panose="02040503050406030204" pitchFamily="18" charset="0"/>
                    <a:ea typeface="Cambria Math" panose="02040503050406030204" pitchFamily="18" charset="0"/>
                  </a:rPr>
                  <a:t>𝜀</a:t>
                </a:r>
                <a:r>
                  <a:rPr lang="en-US" sz="1200" b="0" i="0">
                    <a:latin typeface="Cambria Math" panose="02040503050406030204" pitchFamily="18" charset="0"/>
                    <a:ea typeface="Cambria Math" panose="02040503050406030204" pitchFamily="18" charset="0"/>
                  </a:rPr>
                  <a:t> ̂_</a:t>
                </a:r>
                <a:r>
                  <a:rPr lang="en-US" sz="1200" b="0" i="0">
                    <a:latin typeface="Cambria Math" panose="02040503050406030204" pitchFamily="18" charset="0"/>
                  </a:rPr>
                  <a:t>𝑖</a:t>
                </a:r>
                <a:r>
                  <a:rPr lang="en-US" sz="1200" dirty="0"/>
                  <a:t>. We</a:t>
                </a:r>
                <a:r>
                  <a:rPr lang="en-US" sz="1200" baseline="0" dirty="0"/>
                  <a:t> defined residuals as </a:t>
                </a:r>
                <a:r>
                  <a:rPr lang="en-US" sz="1200" b="0" i="0" u="none" strike="noStrike" kern="1200" baseline="0" dirty="0">
                    <a:solidFill>
                      <a:schemeClr val="tx1"/>
                    </a:solidFill>
                    <a:latin typeface="+mn-lt"/>
                    <a:ea typeface="+mn-ea"/>
                    <a:cs typeface="+mn-cs"/>
                  </a:rPr>
                  <a:t>the difference between what is actually observed, and what is predicted by the regression equation.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Later we come across the term </a:t>
                </a:r>
                <a:r>
                  <a:rPr lang="en-US" sz="1200" dirty="0"/>
                  <a:t>studentized residuals that are used for the purpose of model diagnostics. These are shown by </a:t>
                </a:r>
                <a:r>
                  <a:rPr lang="en-US" sz="1200" b="0" i="0">
                    <a:latin typeface="Cambria Math" panose="02040503050406030204" pitchFamily="18" charset="0"/>
                  </a:rPr>
                  <a:t>𝑒_𝑖^∗</a:t>
                </a:r>
                <a:r>
                  <a:rPr lang="en-US" dirty="0"/>
                  <a:t> and defined by residuals divided by their individual standard error. That is, the expression shown here. </a:t>
                </a:r>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23</a:t>
            </a:fld>
            <a:endParaRPr lang="en-US"/>
          </a:p>
        </p:txBody>
      </p:sp>
    </p:spTree>
    <p:extLst>
      <p:ext uri="{BB962C8B-B14F-4D97-AF65-F5344CB8AC3E}">
        <p14:creationId xmlns:p14="http://schemas.microsoft.com/office/powerpoint/2010/main" val="2929705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One of the model assumptions that we had was independence of errors. If the assumption is not met, then model  </a:t>
                </a:r>
                <a:r>
                  <a:rPr lang="en-US" sz="1200" dirty="0"/>
                  <a:t>parameter estimates are still unbiased BUT error estimation and inference are unreliable. Pattern in residual plot and Durbin-Watson test are used to check and verify the assumption of independent errors.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We have remarked earlier that the residuals, unlike the errors, are not independent. Does this affect the plots? Yes. Does it invalidate the plots? In most situations, No. Although correlations and constraints affect distributions of functions of the residuals, the "corresponding effects on the graphical procedures ... can usually be neglected.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Durbin-Watson test checks for a sequential dependence in which each error (and so residual) is correlated with those before and after it in the sequence. The test focuses specifically on the differences between successive residuals in the following way. The Durbin-Watson statistic shown by d, is denied by the given expression. d is always between 0 and 4, values around 2 </a:t>
                </a:r>
                <a:r>
                  <a:rPr lang="en-US" sz="1200" dirty="0"/>
                  <a:t>confirms uncorrelated residuals; close to </a:t>
                </a:r>
                <a14:m>
                  <m:oMath xmlns:m="http://schemas.openxmlformats.org/officeDocument/2006/math">
                    <m:r>
                      <a:rPr lang="en-US" sz="1200" i="1" dirty="0" smtClean="0">
                        <a:latin typeface="Cambria Math" panose="02040503050406030204" pitchFamily="18" charset="0"/>
                      </a:rPr>
                      <m:t>0</m:t>
                    </m:r>
                  </m:oMath>
                </a14:m>
                <a:r>
                  <a:rPr lang="en-US" sz="1200" dirty="0"/>
                  <a:t> or </a:t>
                </a:r>
                <a14:m>
                  <m:oMath xmlns:m="http://schemas.openxmlformats.org/officeDocument/2006/math">
                    <m:r>
                      <a:rPr lang="en-US" sz="1200" i="1" dirty="0" smtClean="0">
                        <a:latin typeface="Cambria Math" panose="02040503050406030204" pitchFamily="18" charset="0"/>
                      </a:rPr>
                      <m:t>4</m:t>
                    </m:r>
                  </m:oMath>
                </a14:m>
                <a:r>
                  <a:rPr lang="en-US" sz="1200" dirty="0"/>
                  <a:t> represents serial correlation in residuals. The graphs which</a:t>
                </a:r>
                <a:r>
                  <a:rPr lang="en-US" sz="1200" baseline="0" dirty="0"/>
                  <a:t> are used when the order of observations is important, show serial correlation.  </a:t>
                </a:r>
                <a:endParaRPr lang="en-US" dirty="0"/>
              </a:p>
            </p:txBody>
          </p:sp>
        </mc:Choice>
        <mc:Fallback xmlns="">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One of the model assumptions that we had was independence of errors. If the assumption is not met, then model  </a:t>
                </a:r>
                <a:r>
                  <a:rPr lang="en-US" sz="1200" dirty="0"/>
                  <a:t>parameter estimates are still unbiased BUT error estimation and inference are unreliable. Pattern in residual plot and Durbin-Watson test are used to check and verify the assumption of independent errors.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We have remarked earlier that the residuals, unlike the errors, are not independent. Does this affect the plots? Yes. Does it invalidate the plots? In most situations, No. Although correlations and constraints affect distributions of functions of the residuals, the "corresponding effects on the graphical procedures ... can usually be neglected.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Durbin-Watson test checks for a sequential dependence in which each error (and so residual) is correlated with those before and after it in the sequence. The test focuses specifically on the differences between successive residuals in the following way. The Durbin-Watson statistic shown by d, is denied by the given expression. d is always between 0 and 4, values around 2 </a:t>
                </a:r>
                <a:r>
                  <a:rPr lang="en-US" sz="1200" dirty="0"/>
                  <a:t>confirms uncorrelated residuals; close to </a:t>
                </a:r>
                <a:r>
                  <a:rPr lang="en-US" sz="1200" i="0" dirty="0">
                    <a:latin typeface="Cambria Math" panose="02040503050406030204" pitchFamily="18" charset="0"/>
                  </a:rPr>
                  <a:t>0</a:t>
                </a:r>
                <a:r>
                  <a:rPr lang="en-US" sz="1200" dirty="0"/>
                  <a:t> or </a:t>
                </a:r>
                <a:r>
                  <a:rPr lang="en-US" sz="1200" i="0" dirty="0">
                    <a:latin typeface="Cambria Math" panose="02040503050406030204" pitchFamily="18" charset="0"/>
                  </a:rPr>
                  <a:t>4</a:t>
                </a:r>
                <a:r>
                  <a:rPr lang="en-US" sz="1200" dirty="0"/>
                  <a:t> represents serial correlation in residuals. The graphs which</a:t>
                </a:r>
                <a:r>
                  <a:rPr lang="en-US" sz="1200" baseline="0" dirty="0"/>
                  <a:t> are used when the order of observations is important, show serial correlation.  </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24</a:t>
            </a:fld>
            <a:endParaRPr lang="en-US"/>
          </a:p>
        </p:txBody>
      </p:sp>
    </p:spTree>
    <p:extLst>
      <p:ext uri="{BB962C8B-B14F-4D97-AF65-F5344CB8AC3E}">
        <p14:creationId xmlns:p14="http://schemas.microsoft.com/office/powerpoint/2010/main" val="1815682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Another assumption we made was that the errors have a constant variance. When this assumption is not met, model </a:t>
                </a:r>
                <a:r>
                  <a:rPr lang="en-US" sz="1200" dirty="0"/>
                  <a:t>parameter estimates are still unbiased but error estimation is unreliable. We can check this assumption by investigating The time order of the data, if known, scatterplot of </a:t>
                </a:r>
                <a14:m>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b="0" i="1" smtClean="0">
                                <a:latin typeface="Cambria Math" panose="02040503050406030204" pitchFamily="18" charset="0"/>
                              </a:rPr>
                              <m:t>𝑌</m:t>
                            </m:r>
                          </m:e>
                        </m:acc>
                      </m:e>
                      <m:sub>
                        <m:r>
                          <a:rPr lang="en-US" sz="1200" i="1">
                            <a:latin typeface="Cambria Math" panose="02040503050406030204" pitchFamily="18" charset="0"/>
                          </a:rPr>
                          <m:t>𝑖</m:t>
                        </m:r>
                      </m:sub>
                    </m:sSub>
                  </m:oMath>
                </a14:m>
                <a:r>
                  <a:rPr lang="en-US" sz="1200" dirty="0"/>
                  <a:t> vs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𝑒</m:t>
                        </m:r>
                      </m:e>
                      <m:sub>
                        <m:r>
                          <a:rPr lang="en-US" sz="1200" i="1">
                            <a:latin typeface="Cambria Math" panose="02040503050406030204" pitchFamily="18" charset="0"/>
                          </a:rPr>
                          <m:t>𝑖</m:t>
                        </m:r>
                      </m:sub>
                    </m:sSub>
                  </m:oMath>
                </a14:m>
                <a:r>
                  <a:rPr lang="en-US" sz="1200" b="0" i="0" u="none" strike="noStrike" kern="1200" baseline="0" dirty="0">
                    <a:solidFill>
                      <a:schemeClr val="tx1"/>
                    </a:solidFill>
                    <a:latin typeface="+mn-lt"/>
                    <a:ea typeface="+mn-ea"/>
                    <a:cs typeface="+mn-cs"/>
                  </a:rPr>
                  <a:t>, and s</a:t>
                </a:r>
                <a:r>
                  <a:rPr lang="en-US" sz="1200" dirty="0"/>
                  <a:t>catterplot of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𝑋</m:t>
                        </m:r>
                      </m:e>
                      <m:sub>
                        <m:r>
                          <a:rPr lang="en-US" sz="1200" i="1">
                            <a:latin typeface="Cambria Math" panose="02040503050406030204" pitchFamily="18" charset="0"/>
                          </a:rPr>
                          <m:t>𝑖</m:t>
                        </m:r>
                      </m:sub>
                    </m:sSub>
                  </m:oMath>
                </a14:m>
                <a:r>
                  <a:rPr lang="en-US" sz="1200" dirty="0"/>
                  <a:t> vs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𝑒</m:t>
                        </m:r>
                      </m:e>
                      <m:sub>
                        <m:r>
                          <a:rPr lang="en-US" sz="1200" i="1">
                            <a:latin typeface="Cambria Math" panose="02040503050406030204" pitchFamily="18" charset="0"/>
                          </a:rPr>
                          <m:t>𝑖</m:t>
                        </m:r>
                      </m:sub>
                    </m:sSub>
                  </m:oMath>
                </a14:m>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In all of these graphs, a satisfactory plot is one that shows a (more or less) horizontal band of points giving the impression of rectangle. There are many possible unsatisfactory plots. Some typical ones include these three patterns: </a:t>
                </a:r>
              </a:p>
              <a:p>
                <a:r>
                  <a:rPr lang="en-US" sz="1200" b="0" i="0" u="none" strike="noStrike" kern="1200" baseline="0" dirty="0">
                    <a:solidFill>
                      <a:schemeClr val="tx1"/>
                    </a:solidFill>
                    <a:latin typeface="+mn-lt"/>
                    <a:ea typeface="+mn-ea"/>
                    <a:cs typeface="+mn-cs"/>
                  </a:rPr>
                  <a:t>The first of these three (the funnel) displays the band of residuals widening to the right showing non-constant variance. The second is an upward trend and the third is curvature. (All of these defective plots can appear in other directions, of course, for example, a reversed funnel or a downward curve.) It is difficult to be absolutely specific about what to do if these defects are found. Later we learn how to deal with such situations. </a:t>
                </a:r>
              </a:p>
              <a:p>
                <a:endParaRPr lang="en-US" sz="1200" b="0" i="0" u="none" strike="noStrike" kern="1200" baseline="0" dirty="0">
                  <a:solidFill>
                    <a:schemeClr val="tx1"/>
                  </a:solidFill>
                  <a:latin typeface="+mn-lt"/>
                  <a:ea typeface="+mn-ea"/>
                  <a:cs typeface="+mn-cs"/>
                </a:endParaRPr>
              </a:p>
              <a:p>
                <a:r>
                  <a:rPr lang="en-US" dirty="0"/>
                  <a:t>The White test tests the null hypothesis that the variance of the residuals is homogenous. Therefore, if the p-value is very small, we would have to reject the hypothesis and accept the alternative hypothesis that the variance is not homogenous. </a:t>
                </a:r>
              </a:p>
            </p:txBody>
          </p:sp>
        </mc:Choice>
        <mc:Fallback xmlns="">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Another assumption we made was that the errors have a constant variance. When this assumption is not met, model </a:t>
                </a:r>
                <a:r>
                  <a:rPr lang="en-US" sz="1200" dirty="0"/>
                  <a:t>parameter estimates are still unbiased but error estimation is unreliable. We can check this assumption by investigating The time order of the data, if known, scatterplot of </a:t>
                </a:r>
                <a:r>
                  <a:rPr lang="en-US" sz="1200" b="0" i="0">
                    <a:latin typeface="Cambria Math" panose="02040503050406030204" pitchFamily="18" charset="0"/>
                  </a:rPr>
                  <a:t>𝑌 ̂_</a:t>
                </a:r>
                <a:r>
                  <a:rPr lang="en-US" sz="1200" i="0">
                    <a:latin typeface="Cambria Math" panose="02040503050406030204" pitchFamily="18" charset="0"/>
                  </a:rPr>
                  <a:t>𝑖</a:t>
                </a:r>
                <a:r>
                  <a:rPr lang="en-US" sz="1200" dirty="0"/>
                  <a:t> vs </a:t>
                </a:r>
                <a:r>
                  <a:rPr lang="en-US" sz="1200" b="0" i="0">
                    <a:latin typeface="Cambria Math" panose="02040503050406030204" pitchFamily="18" charset="0"/>
                  </a:rPr>
                  <a:t>𝑒_</a:t>
                </a:r>
                <a:r>
                  <a:rPr lang="en-US" sz="1200" i="0">
                    <a:latin typeface="Cambria Math" panose="02040503050406030204" pitchFamily="18" charset="0"/>
                  </a:rPr>
                  <a:t>𝑖</a:t>
                </a:r>
                <a:r>
                  <a:rPr lang="en-US" sz="1200" b="0" i="0" u="none" strike="noStrike" kern="1200" baseline="0" dirty="0">
                    <a:solidFill>
                      <a:schemeClr val="tx1"/>
                    </a:solidFill>
                    <a:latin typeface="+mn-lt"/>
                    <a:ea typeface="+mn-ea"/>
                    <a:cs typeface="+mn-cs"/>
                  </a:rPr>
                  <a:t>, and s</a:t>
                </a:r>
                <a:r>
                  <a:rPr lang="en-US" sz="1200" dirty="0"/>
                  <a:t>catterplot of </a:t>
                </a:r>
                <a:r>
                  <a:rPr lang="en-US" sz="1200" b="0" i="0">
                    <a:latin typeface="Cambria Math" panose="02040503050406030204" pitchFamily="18" charset="0"/>
                  </a:rPr>
                  <a:t>𝑋_</a:t>
                </a:r>
                <a:r>
                  <a:rPr lang="en-US" sz="1200" i="0">
                    <a:latin typeface="Cambria Math" panose="02040503050406030204" pitchFamily="18" charset="0"/>
                  </a:rPr>
                  <a:t>𝑖</a:t>
                </a:r>
                <a:r>
                  <a:rPr lang="en-US" sz="1200" dirty="0"/>
                  <a:t> vs </a:t>
                </a:r>
                <a:r>
                  <a:rPr lang="en-US" sz="1200" i="0">
                    <a:latin typeface="Cambria Math" panose="02040503050406030204" pitchFamily="18" charset="0"/>
                  </a:rPr>
                  <a:t>𝑒_𝑖</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In all of these graphs, a satisfactory plot is one that shows a (more or less) horizontal band of points giving the impression of rectangle. There are many possible unsatisfactory plots. Some typical ones include these three patterns: </a:t>
                </a:r>
              </a:p>
              <a:p>
                <a:r>
                  <a:rPr lang="en-US" sz="1200" b="0" i="0" u="none" strike="noStrike" kern="1200" baseline="0" dirty="0">
                    <a:solidFill>
                      <a:schemeClr val="tx1"/>
                    </a:solidFill>
                    <a:latin typeface="+mn-lt"/>
                    <a:ea typeface="+mn-ea"/>
                    <a:cs typeface="+mn-cs"/>
                  </a:rPr>
                  <a:t>The first of these three (the funnel) displays the band of residuals widening to the right showing non-constant variance. The second is an upward trend and the third is curvature. (All of these defective plots can appear in other directions, of course, for example, a reversed funnel or a downward curve.) It is difficult to be absolutely specific about what to do if these defects are found. Later we learn how to deal with such situations. </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25</a:t>
            </a:fld>
            <a:endParaRPr lang="en-US"/>
          </a:p>
        </p:txBody>
      </p:sp>
    </p:spTree>
    <p:extLst>
      <p:ext uri="{BB962C8B-B14F-4D97-AF65-F5344CB8AC3E}">
        <p14:creationId xmlns:p14="http://schemas.microsoft.com/office/powerpoint/2010/main" val="12542526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final assumption is normality of errors. </a:t>
            </a:r>
            <a:r>
              <a:rPr lang="en-US" sz="1200" dirty="0"/>
              <a:t>Inference is fairly robust to nonnormality however prediction</a:t>
            </a:r>
            <a:r>
              <a:rPr lang="es-ES" sz="1200" dirty="0"/>
              <a:t> </a:t>
            </a:r>
            <a:r>
              <a:rPr lang="en-US" sz="1200" dirty="0"/>
              <a:t>intervals</a:t>
            </a:r>
            <a:r>
              <a:rPr lang="es-ES" sz="1200" dirty="0"/>
              <a:t> are </a:t>
            </a:r>
            <a:r>
              <a:rPr lang="en-US" sz="1200" noProof="1"/>
              <a:t>unreliable if this assumption is violated. </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Often a simple histogram, or a stem and leaf plot, will be enough to check this assumption. Normal </a:t>
            </a:r>
            <a:r>
              <a:rPr lang="en-US" sz="1200" dirty="0"/>
              <a:t>PP or QQ plots are also a good tool to check this assumption. A normal distribution creates a PP or QQ plot in which points are spread along a line with little variation. If the dots do deviates a lot from a line then normality is not met. </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There are also statistical tests that check normality. T</a:t>
            </a:r>
            <a:r>
              <a:rPr lang="en-US" sz="1200" dirty="0"/>
              <a:t>ests such as Kolmogorov-Smirnov and Shapiro-Wilk. </a:t>
            </a:r>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26</a:t>
            </a:fld>
            <a:endParaRPr lang="en-US"/>
          </a:p>
        </p:txBody>
      </p:sp>
    </p:spTree>
    <p:extLst>
      <p:ext uri="{BB962C8B-B14F-4D97-AF65-F5344CB8AC3E}">
        <p14:creationId xmlns:p14="http://schemas.microsoft.com/office/powerpoint/2010/main" val="17721996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these materials in R. Follow the provided codes and investigate the outputs. Do practice with provided practice problems to better understand the discussed material. </a:t>
            </a:r>
          </a:p>
        </p:txBody>
      </p:sp>
      <p:sp>
        <p:nvSpPr>
          <p:cNvPr id="4" name="Slide Number Placeholder 3"/>
          <p:cNvSpPr>
            <a:spLocks noGrp="1"/>
          </p:cNvSpPr>
          <p:nvPr>
            <p:ph type="sldNum" sz="quarter" idx="10"/>
          </p:nvPr>
        </p:nvSpPr>
        <p:spPr/>
        <p:txBody>
          <a:bodyPr/>
          <a:lstStyle/>
          <a:p>
            <a:fld id="{AB49C82B-4FE9-4026-A671-F42D8142A0B4}" type="slidenum">
              <a:rPr lang="en-US" smtClean="0"/>
              <a:t>27</a:t>
            </a:fld>
            <a:endParaRPr lang="en-US"/>
          </a:p>
        </p:txBody>
      </p:sp>
    </p:spTree>
    <p:extLst>
      <p:ext uri="{BB962C8B-B14F-4D97-AF65-F5344CB8AC3E}">
        <p14:creationId xmlns:p14="http://schemas.microsoft.com/office/powerpoint/2010/main" val="15695153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28</a:t>
            </a:fld>
            <a:endParaRPr lang="en-US"/>
          </a:p>
        </p:txBody>
      </p:sp>
    </p:spTree>
    <p:extLst>
      <p:ext uri="{BB962C8B-B14F-4D97-AF65-F5344CB8AC3E}">
        <p14:creationId xmlns:p14="http://schemas.microsoft.com/office/powerpoint/2010/main" val="10162785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29</a:t>
            </a:fld>
            <a:endParaRPr lang="en-US"/>
          </a:p>
        </p:txBody>
      </p:sp>
    </p:spTree>
    <p:extLst>
      <p:ext uri="{BB962C8B-B14F-4D97-AF65-F5344CB8AC3E}">
        <p14:creationId xmlns:p14="http://schemas.microsoft.com/office/powerpoint/2010/main" val="3626551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We can distinguish two main types of variables, typically called predictor</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and response variables</a:t>
                </a:r>
                <a:r>
                  <a:rPr lang="en-US" sz="1200" b="0" i="1" u="none" strike="noStrike" kern="1200" baseline="0" dirty="0">
                    <a:solidFill>
                      <a:schemeClr val="tx1"/>
                    </a:solidFill>
                    <a:latin typeface="+mn-lt"/>
                    <a:ea typeface="+mn-ea"/>
                    <a:cs typeface="+mn-cs"/>
                  </a:rPr>
                  <a:t>. </a:t>
                </a:r>
                <a:r>
                  <a:rPr lang="en-US" sz="1200" dirty="0"/>
                  <a:t>The </a:t>
                </a:r>
                <a:r>
                  <a:rPr lang="en-US" sz="1200" dirty="0">
                    <a:solidFill>
                      <a:srgbClr val="FF0000"/>
                    </a:solidFill>
                  </a:rPr>
                  <a:t>Response variable </a:t>
                </a:r>
                <a:r>
                  <a:rPr lang="en-US" sz="1200" dirty="0"/>
                  <a:t>is the outcome of a study, generally shown by Y. It is a variable you’d be interested in predicting or estimating. It is also called a dependent variable. A </a:t>
                </a:r>
                <a:r>
                  <a:rPr lang="en-US" sz="1200" dirty="0">
                    <a:solidFill>
                      <a:srgbClr val="0070C0"/>
                    </a:solidFill>
                  </a:rPr>
                  <a:t>Predictor variable </a:t>
                </a:r>
                <a:r>
                  <a:rPr lang="en-US" sz="1200" dirty="0"/>
                  <a:t>is any variable that explains the response variable. Often called an independent variable or explanatory variable and is generally shown by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general, we are interested in figuring out how changes in the predictor variables affect the values of the response variable. So, we assume that response variable is a function of predictor variable plus some additive errors. And the goal is to estimate this function </a:t>
                </a:r>
                <a14:m>
                  <m:oMath xmlns:m="http://schemas.openxmlformats.org/officeDocument/2006/math">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m:t>
                        </m:r>
                      </m:e>
                    </m:d>
                  </m:oMath>
                </a14:m>
                <a:r>
                  <a:rPr lang="en-US" sz="1200" dirty="0"/>
                  <a:t> using a set of paired observations.</a:t>
                </a:r>
              </a:p>
              <a:p>
                <a:endParaRPr lang="en-US" sz="1200" b="0" i="1"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Throughout this course, we assume that the response variable is subject to random variation, the predictor variable is not, it is controlled. </a:t>
                </a:r>
                <a:endParaRPr lang="en-US" i="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We can distinguish two main types of variables, typically called predictor</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and response variables</a:t>
                </a:r>
                <a:r>
                  <a:rPr lang="en-US" sz="1200" b="0" i="1" u="none" strike="noStrike" kern="1200" baseline="0" dirty="0">
                    <a:solidFill>
                      <a:schemeClr val="tx1"/>
                    </a:solidFill>
                    <a:latin typeface="+mn-lt"/>
                    <a:ea typeface="+mn-ea"/>
                    <a:cs typeface="+mn-cs"/>
                  </a:rPr>
                  <a:t>. </a:t>
                </a:r>
                <a:r>
                  <a:rPr lang="en-US" sz="1200" dirty="0"/>
                  <a:t>The </a:t>
                </a:r>
                <a:r>
                  <a:rPr lang="en-US" sz="1200" dirty="0">
                    <a:solidFill>
                      <a:srgbClr val="FF0000"/>
                    </a:solidFill>
                  </a:rPr>
                  <a:t>Response variable </a:t>
                </a:r>
                <a:r>
                  <a:rPr lang="en-US" sz="1200" dirty="0"/>
                  <a:t>is the outcome of a study, generally shown by letter Y. It is a variable you would be interested in predicting or estimating. It is also called a dependent variable. A </a:t>
                </a:r>
                <a:r>
                  <a:rPr lang="en-US" sz="1200" dirty="0">
                    <a:solidFill>
                      <a:srgbClr val="0070C0"/>
                    </a:solidFill>
                  </a:rPr>
                  <a:t>Predictor variable </a:t>
                </a:r>
                <a:r>
                  <a:rPr lang="en-US" sz="1200" dirty="0"/>
                  <a:t>is any variable that explains the response variable. Often called an independent variable or explanatory variable and is generally shown by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general, we are interested in finding out how changes in the predictor variables affect the values of the response variables. So, we assume that response variable is a function of predictor variable plus some additive errors. And the goal is to estimate this function </a:t>
                </a:r>
                <a:r>
                  <a:rPr lang="en-US" sz="1200" b="0" i="0">
                    <a:latin typeface="Cambria Math" panose="02040503050406030204" pitchFamily="18" charset="0"/>
                  </a:rPr>
                  <a:t>𝑓(.)</a:t>
                </a:r>
                <a:r>
                  <a:rPr lang="en-US" sz="1200" dirty="0"/>
                  <a:t> using a set of observations.</a:t>
                </a:r>
              </a:p>
              <a:p>
                <a:endParaRPr lang="en-US" sz="1200" b="0" i="1"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Throughout this book we shall be most often concerned with relationships of the form, that is, we assume that the response variable is subject to random variation, the predictor variable is not, it is controlled. </a:t>
                </a:r>
                <a:endParaRPr lang="en-US" i="0"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3</a:t>
            </a:fld>
            <a:endParaRPr lang="en-US"/>
          </a:p>
        </p:txBody>
      </p:sp>
    </p:spTree>
    <p:extLst>
      <p:ext uri="{BB962C8B-B14F-4D97-AF65-F5344CB8AC3E}">
        <p14:creationId xmlns:p14="http://schemas.microsoft.com/office/powerpoint/2010/main" val="104291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dirty="0"/>
                  <a:t>Suppose the relation between Y and X is linear, that is of the form </a:t>
                </a:r>
                <a14:m>
                  <m:oMath xmlns:m="http://schemas.openxmlformats.org/officeDocument/2006/math">
                    <m:r>
                      <m:rPr>
                        <m:sty m:val="p"/>
                      </m:rPr>
                      <a:rPr lang="en-US" sz="1200" b="0" i="0" smtClean="0">
                        <a:latin typeface="Cambria Math" panose="02040503050406030204" pitchFamily="18" charset="0"/>
                      </a:rPr>
                      <m:t>Y</m:t>
                    </m:r>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0</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𝑋</m:t>
                    </m:r>
                    <m:r>
                      <a:rPr lang="en-US" sz="1200" b="0" i="1" smtClean="0">
                        <a:latin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𝜀</m:t>
                    </m:r>
                  </m:oMath>
                </a14:m>
                <a:r>
                  <a:rPr lang="en-US" sz="1200" dirty="0"/>
                  <a:t>. This is the equation of a line where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rPr>
                          <m:t>0</m:t>
                        </m:r>
                      </m:sub>
                    </m:sSub>
                  </m:oMath>
                </a14:m>
                <a:r>
                  <a:rPr lang="en-US" sz="1200" dirty="0"/>
                  <a:t> is the intercept, that is the value of y when x</a:t>
                </a:r>
                <a:r>
                  <a:rPr lang="en-US" sz="1200" baseline="0" dirty="0"/>
                  <a:t> is equal to zero.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1</m:t>
                        </m:r>
                      </m:sub>
                    </m:sSub>
                  </m:oMath>
                </a14:m>
                <a:r>
                  <a:rPr lang="en-US" sz="1200" dirty="0"/>
                  <a:t> is the slope,</a:t>
                </a:r>
                <a:r>
                  <a:rPr lang="en-US" sz="1200" baseline="0" dirty="0"/>
                  <a:t> that is the amount of change in Y given the change in X. Epsilon is the random error which usually is assumed to be additive.</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aseline="0" dirty="0"/>
                  <a:t>The trick here is that, the linearity is considered based on the parameters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0</m:t>
                        </m:r>
                      </m:sub>
                    </m:sSub>
                  </m:oMath>
                </a14:m>
                <a:r>
                  <a:rPr lang="en-US" sz="1200" dirty="0"/>
                  <a:t> and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1</m:t>
                        </m:r>
                      </m:sub>
                    </m:sSub>
                  </m:oMath>
                </a14:m>
                <a:r>
                  <a:rPr lang="en-US" sz="1200" dirty="0"/>
                  <a:t> not the variables</a:t>
                </a:r>
                <a:r>
                  <a:rPr lang="en-US" sz="1200" baseline="0" dirty="0"/>
                  <a:t> X and Y. </a:t>
                </a:r>
                <a:r>
                  <a:rPr lang="en-US" sz="1200" dirty="0"/>
                  <a:t>For example, this second model is still linear because it is a linear function of the three parameters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0</m:t>
                        </m:r>
                      </m:sub>
                    </m:sSub>
                  </m:oMath>
                </a14:m>
                <a:r>
                  <a:rPr lang="en-US" sz="1200" dirty="0"/>
                  <a:t>,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1</m:t>
                        </m:r>
                      </m:sub>
                    </m:sSub>
                  </m:oMath>
                </a14:m>
                <a:r>
                  <a:rPr lang="en-US" sz="1200" dirty="0"/>
                  <a:t> and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3</m:t>
                        </m:r>
                      </m:sub>
                    </m:sSub>
                  </m:oMath>
                </a14:m>
                <a:r>
                  <a:rPr lang="en-US" sz="1200" dirty="0"/>
                  <a:t>. But the third model is non-linear,</a:t>
                </a:r>
                <a:r>
                  <a:rPr lang="en-US" sz="1200" baseline="0" dirty="0"/>
                  <a:t> it is actually exponential with additive error. </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aseline="0" dirty="0"/>
                  <a:t>We first focus on the first model which is called a simple linear regression model.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dirty="0"/>
                  <a:t>Suppose the relation between the two variables is linear, that is of the form </a:t>
                </a:r>
                <a:r>
                  <a:rPr lang="en-US" sz="1200" b="0" i="0">
                    <a:latin typeface="Cambria Math" panose="02040503050406030204" pitchFamily="18" charset="0"/>
                  </a:rPr>
                  <a:t>Y=</a:t>
                </a:r>
                <a:r>
                  <a:rPr lang="en-US" sz="1200" b="0" i="0">
                    <a:latin typeface="Cambria Math" panose="02040503050406030204" pitchFamily="18" charset="0"/>
                    <a:ea typeface="Cambria Math" panose="02040503050406030204" pitchFamily="18" charset="0"/>
                  </a:rPr>
                  <a:t>𝛽_</a:t>
                </a:r>
                <a:r>
                  <a:rPr lang="en-US" sz="1200" b="0" i="0">
                    <a:latin typeface="Cambria Math" panose="02040503050406030204" pitchFamily="18" charset="0"/>
                  </a:rPr>
                  <a:t>0+</a:t>
                </a:r>
                <a:r>
                  <a:rPr lang="en-US" sz="1200" b="0" i="0">
                    <a:latin typeface="Cambria Math" panose="02040503050406030204" pitchFamily="18" charset="0"/>
                    <a:ea typeface="Cambria Math" panose="02040503050406030204" pitchFamily="18" charset="0"/>
                  </a:rPr>
                  <a:t>𝛽_</a:t>
                </a:r>
                <a:r>
                  <a:rPr lang="en-US" sz="1200" b="0" i="0">
                    <a:latin typeface="Cambria Math" panose="02040503050406030204" pitchFamily="18" charset="0"/>
                  </a:rPr>
                  <a:t>1 𝑋+</a:t>
                </a:r>
                <a:r>
                  <a:rPr lang="en-US" sz="1200" b="0" i="0">
                    <a:latin typeface="Cambria Math" panose="02040503050406030204" pitchFamily="18" charset="0"/>
                    <a:ea typeface="Cambria Math" panose="02040503050406030204" pitchFamily="18" charset="0"/>
                  </a:rPr>
                  <a:t>𝜀</a:t>
                </a:r>
                <a:r>
                  <a:rPr lang="en-US" sz="1200" dirty="0"/>
                  <a:t>. This is the equation of a line where </a:t>
                </a:r>
                <a:r>
                  <a:rPr lang="en-US" sz="1200" i="0">
                    <a:latin typeface="Cambria Math" panose="02040503050406030204" pitchFamily="18" charset="0"/>
                    <a:ea typeface="Cambria Math" panose="02040503050406030204" pitchFamily="18" charset="0"/>
                  </a:rPr>
                  <a:t>𝛽_</a:t>
                </a:r>
                <a:r>
                  <a:rPr lang="en-US" sz="1200" i="0">
                    <a:latin typeface="Cambria Math" panose="02040503050406030204" pitchFamily="18" charset="0"/>
                  </a:rPr>
                  <a:t>0</a:t>
                </a:r>
                <a:r>
                  <a:rPr lang="en-US" sz="1200" dirty="0"/>
                  <a:t> is the intercept, that is the value of y when x</a:t>
                </a:r>
                <a:r>
                  <a:rPr lang="en-US" sz="1200" baseline="0" dirty="0"/>
                  <a:t> equals zero. </a:t>
                </a:r>
                <a:r>
                  <a:rPr lang="en-US" sz="1200" i="0">
                    <a:latin typeface="Cambria Math" panose="02040503050406030204" pitchFamily="18" charset="0"/>
                    <a:ea typeface="Cambria Math" panose="02040503050406030204" pitchFamily="18" charset="0"/>
                  </a:rPr>
                  <a:t>𝛽_</a:t>
                </a:r>
                <a:r>
                  <a:rPr lang="en-US" sz="1200" b="0" i="0">
                    <a:latin typeface="Cambria Math" panose="02040503050406030204" pitchFamily="18" charset="0"/>
                    <a:ea typeface="Cambria Math" panose="02040503050406030204" pitchFamily="18" charset="0"/>
                  </a:rPr>
                  <a:t>1</a:t>
                </a:r>
                <a:r>
                  <a:rPr lang="en-US" sz="1200" dirty="0"/>
                  <a:t> is the slope,</a:t>
                </a:r>
                <a:r>
                  <a:rPr lang="en-US" sz="1200" baseline="0" dirty="0"/>
                  <a:t> that is the amount of change in Y given the change in X. Epsilon is the random error which usually is assumed to be additive.</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aseline="0" dirty="0"/>
                  <a:t>The trick here is that, the linearity is considered based on the parameters </a:t>
                </a:r>
                <a:r>
                  <a:rPr lang="en-US" sz="1200" b="0" i="0">
                    <a:latin typeface="Cambria Math" panose="02040503050406030204" pitchFamily="18" charset="0"/>
                    <a:ea typeface="Cambria Math" panose="02040503050406030204" pitchFamily="18" charset="0"/>
                  </a:rPr>
                  <a:t>𝛽_</a:t>
                </a:r>
                <a:r>
                  <a:rPr lang="en-US" sz="1200" b="0" i="0">
                    <a:latin typeface="Cambria Math" panose="02040503050406030204" pitchFamily="18" charset="0"/>
                  </a:rPr>
                  <a:t>0</a:t>
                </a:r>
                <a:r>
                  <a:rPr lang="en-US" sz="1200" dirty="0"/>
                  <a:t> and </a:t>
                </a:r>
                <a:r>
                  <a:rPr lang="en-US" sz="1200" b="0" i="0">
                    <a:latin typeface="Cambria Math" panose="02040503050406030204" pitchFamily="18" charset="0"/>
                    <a:ea typeface="Cambria Math" panose="02040503050406030204" pitchFamily="18" charset="0"/>
                  </a:rPr>
                  <a:t>𝛽_1</a:t>
                </a:r>
                <a:r>
                  <a:rPr lang="en-US" sz="1200" dirty="0"/>
                  <a:t> not the variables</a:t>
                </a:r>
                <a:r>
                  <a:rPr lang="en-US" sz="1200" baseline="0" dirty="0"/>
                  <a:t> X and Y. </a:t>
                </a:r>
                <a:r>
                  <a:rPr lang="en-US" sz="1200" dirty="0"/>
                  <a:t>For example, this second model is still linear because it is a linear function of the three parameters </a:t>
                </a:r>
                <a:r>
                  <a:rPr lang="en-US" sz="1200" b="0" i="0">
                    <a:latin typeface="Cambria Math" panose="02040503050406030204" pitchFamily="18" charset="0"/>
                    <a:ea typeface="Cambria Math" panose="02040503050406030204" pitchFamily="18" charset="0"/>
                  </a:rPr>
                  <a:t>𝛽_</a:t>
                </a:r>
                <a:r>
                  <a:rPr lang="en-US" sz="1200" b="0" i="0">
                    <a:latin typeface="Cambria Math" panose="02040503050406030204" pitchFamily="18" charset="0"/>
                  </a:rPr>
                  <a:t>0</a:t>
                </a:r>
                <a:r>
                  <a:rPr lang="en-US" sz="1200" dirty="0"/>
                  <a:t>, </a:t>
                </a:r>
                <a:r>
                  <a:rPr lang="en-US" sz="1200" b="0" i="0">
                    <a:latin typeface="Cambria Math" panose="02040503050406030204" pitchFamily="18" charset="0"/>
                    <a:ea typeface="Cambria Math" panose="02040503050406030204" pitchFamily="18" charset="0"/>
                  </a:rPr>
                  <a:t>𝛽_1</a:t>
                </a:r>
                <a:r>
                  <a:rPr lang="en-US" sz="1200" dirty="0"/>
                  <a:t> and </a:t>
                </a:r>
                <a:r>
                  <a:rPr lang="en-US" sz="1200" b="0" i="0">
                    <a:latin typeface="Cambria Math" panose="02040503050406030204" pitchFamily="18" charset="0"/>
                    <a:ea typeface="Cambria Math" panose="02040503050406030204" pitchFamily="18" charset="0"/>
                  </a:rPr>
                  <a:t>𝛽_3</a:t>
                </a:r>
                <a:r>
                  <a:rPr lang="en-US" sz="1200" dirty="0"/>
                  <a:t>. But the third model is non-linear,</a:t>
                </a:r>
                <a:r>
                  <a:rPr lang="en-US" sz="1200" baseline="0" dirty="0"/>
                  <a:t> it is actually exponential with additive error. </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aseline="0" dirty="0"/>
                  <a:t>We first focus on the first model which is called a simple linear regression model. </a:t>
                </a:r>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4</a:t>
            </a:fld>
            <a:endParaRPr lang="en-US"/>
          </a:p>
        </p:txBody>
      </p:sp>
    </p:spTree>
    <p:extLst>
      <p:ext uri="{BB962C8B-B14F-4D97-AF65-F5344CB8AC3E}">
        <p14:creationId xmlns:p14="http://schemas.microsoft.com/office/powerpoint/2010/main" val="3542066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example, consider the steam dataset that represents Pressure and Temperature in a saturated steam driven experimental device. We have 25 observations of variable Y which is pressure in pounds, and variable X which is average atmospheric temperature in Fahrenheit. Data is available on Bb. You can see some of the observations in the provided table.</a:t>
            </a:r>
          </a:p>
          <a:p>
            <a:endParaRPr lang="en-US" dirty="0"/>
          </a:p>
          <a:p>
            <a:r>
              <a:rPr lang="en-US" dirty="0"/>
              <a:t>The first step in regression modeling is to graph a scatterplot of the variables. It is a simple plot where pairs of (x, y) are plotted on the </a:t>
            </a:r>
            <a:r>
              <a:rPr lang="en-US" dirty="0" err="1"/>
              <a:t>xy</a:t>
            </a:r>
            <a:r>
              <a:rPr lang="en-US" dirty="0"/>
              <a:t>-plane. The response variable is always set on the y-axis and the predictor on the x-axis. You can see for example, that red dot represent the first observation, graphed at x equals 35.3 and y equals 10.98. </a:t>
            </a:r>
          </a:p>
          <a:p>
            <a:endParaRPr lang="en-US" dirty="0"/>
          </a:p>
          <a:p>
            <a:r>
              <a:rPr lang="en-US" dirty="0"/>
              <a:t>Looking at the scatterplot, we study the overall pattern of the plotted points. If there is a pattern, we should note its direction and strength. We should report whether there are any outliers, which are observations outside the overall pattern of data. In this plot, the relationship between the two variable seems to be linear. As x increases, y decreases. There is no outlier since all the points are within a fair distance from each other. </a:t>
            </a:r>
          </a:p>
        </p:txBody>
      </p:sp>
      <p:sp>
        <p:nvSpPr>
          <p:cNvPr id="4" name="Slide Number Placeholder 3"/>
          <p:cNvSpPr>
            <a:spLocks noGrp="1"/>
          </p:cNvSpPr>
          <p:nvPr>
            <p:ph type="sldNum" sz="quarter" idx="10"/>
          </p:nvPr>
        </p:nvSpPr>
        <p:spPr/>
        <p:txBody>
          <a:bodyPr/>
          <a:lstStyle/>
          <a:p>
            <a:fld id="{AB49C82B-4FE9-4026-A671-F42D8142A0B4}" type="slidenum">
              <a:rPr lang="en-US" smtClean="0"/>
              <a:t>5</a:t>
            </a:fld>
            <a:endParaRPr lang="en-US"/>
          </a:p>
        </p:txBody>
      </p:sp>
    </p:spTree>
    <p:extLst>
      <p:ext uri="{BB962C8B-B14F-4D97-AF65-F5344CB8AC3E}">
        <p14:creationId xmlns:p14="http://schemas.microsoft.com/office/powerpoint/2010/main" val="1822820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to estimate the parameters of the given regression line using the available six observations. </a:t>
                </a:r>
                <a:r>
                  <a:rPr lang="en-US" dirty="0"/>
                  <a:t>The scatterplot</a:t>
                </a:r>
                <a:r>
                  <a:rPr lang="en-US" baseline="0" dirty="0"/>
                  <a:t> shows the sample data. </a:t>
                </a:r>
                <a:r>
                  <a:rPr lang="en-US" sz="1200" dirty="0"/>
                  <a:t>Suppose the red line is our estimated line in the given graph. </a:t>
                </a:r>
                <a:r>
                  <a:rPr lang="en-US" baseline="0" dirty="0"/>
                  <a:t>Take a moment to realize what happened here. I am using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𝑏</m:t>
                        </m:r>
                      </m:e>
                      <m:sub>
                        <m:r>
                          <a:rPr lang="en-US" sz="1200" i="1">
                            <a:latin typeface="Cambria Math" panose="02040503050406030204" pitchFamily="18" charset="0"/>
                          </a:rPr>
                          <m:t>0</m:t>
                        </m:r>
                      </m:sub>
                    </m:sSub>
                  </m:oMath>
                </a14:m>
                <a:r>
                  <a:rPr lang="en-US" sz="1200" dirty="0">
                    <a:latin typeface="Cambria Math" panose="02040503050406030204" pitchFamily="18" charset="0"/>
                  </a:rPr>
                  <a:t> </a:t>
                </a:r>
                <a:r>
                  <a:rPr lang="en-US" sz="1200" dirty="0"/>
                  <a:t>and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𝑏</m:t>
                        </m:r>
                      </m:e>
                      <m:sub>
                        <m:r>
                          <a:rPr lang="en-US" sz="1200" b="0" i="1" smtClean="0">
                            <a:latin typeface="Cambria Math" panose="02040503050406030204" pitchFamily="18" charset="0"/>
                          </a:rPr>
                          <m:t>1</m:t>
                        </m:r>
                      </m:sub>
                    </m:sSub>
                  </m:oMath>
                </a14:m>
                <a:r>
                  <a:rPr lang="en-US" baseline="0" dirty="0"/>
                  <a:t> as estimates of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rPr>
                          <m:t>0</m:t>
                        </m:r>
                      </m:sub>
                    </m:sSub>
                  </m:oMath>
                </a14:m>
                <a:r>
                  <a:rPr lang="en-US" sz="1200" dirty="0"/>
                  <a:t> and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rPr>
                          <m:t>1</m:t>
                        </m:r>
                      </m:sub>
                    </m:sSub>
                  </m:oMath>
                </a14:m>
                <a:r>
                  <a:rPr lang="en-US" baseline="0" dirty="0"/>
                  <a:t>. Referring to week one material, we </a:t>
                </a:r>
                <a:r>
                  <a:rPr lang="en-US" sz="1200" dirty="0"/>
                  <a:t>will be using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𝑏</m:t>
                        </m:r>
                      </m:e>
                      <m:sub>
                        <m:r>
                          <a:rPr lang="en-US" sz="1200" i="1">
                            <a:latin typeface="Cambria Math" panose="02040503050406030204" pitchFamily="18" charset="0"/>
                          </a:rPr>
                          <m:t>0</m:t>
                        </m:r>
                      </m:sub>
                    </m:sSub>
                  </m:oMath>
                </a14:m>
                <a:r>
                  <a:rPr lang="en-US" sz="1200" dirty="0">
                    <a:latin typeface="Cambria Math" panose="02040503050406030204" pitchFamily="18" charset="0"/>
                  </a:rPr>
                  <a:t> </a:t>
                </a:r>
                <a:r>
                  <a:rPr lang="en-US" sz="1200" dirty="0"/>
                  <a:t>and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𝑏</m:t>
                        </m:r>
                      </m:e>
                      <m:sub>
                        <m:r>
                          <a:rPr lang="en-US" sz="1200" b="0" i="1" smtClean="0">
                            <a:latin typeface="Cambria Math" panose="02040503050406030204" pitchFamily="18" charset="0"/>
                          </a:rPr>
                          <m:t>1</m:t>
                        </m:r>
                      </m:sub>
                    </m:sSub>
                  </m:oMath>
                </a14:m>
                <a:r>
                  <a:rPr lang="en-US" sz="1200" dirty="0">
                    <a:latin typeface="Cambria Math" panose="02040503050406030204" pitchFamily="18" charset="0"/>
                  </a:rPr>
                  <a:t> </a:t>
                </a:r>
                <a:r>
                  <a:rPr lang="en-US" sz="1200" dirty="0"/>
                  <a:t>instead of </a:t>
                </a:r>
                <a14:m>
                  <m:oMath xmlns:m="http://schemas.openxmlformats.org/officeDocument/2006/math">
                    <m:sSub>
                      <m:sSubPr>
                        <m:ctrlPr>
                          <a:rPr lang="en-US" sz="1200" i="1" smtClean="0">
                            <a:latin typeface="Cambria Math" panose="02040503050406030204" pitchFamily="18" charset="0"/>
                          </a:rPr>
                        </m:ctrlPr>
                      </m:sSubPr>
                      <m:e>
                        <m:acc>
                          <m:accPr>
                            <m:chr m:val="̂"/>
                            <m:ctrlPr>
                              <a:rPr lang="en-US" sz="1200" i="1" smtClean="0">
                                <a:latin typeface="Cambria Math" panose="02040503050406030204" pitchFamily="18" charset="0"/>
                              </a:rPr>
                            </m:ctrlPr>
                          </m:accPr>
                          <m:e>
                            <m:r>
                              <a:rPr lang="en-US" sz="1200" i="1" smtClean="0">
                                <a:latin typeface="Cambria Math" panose="02040503050406030204" pitchFamily="18" charset="0"/>
                                <a:ea typeface="Cambria Math" panose="02040503050406030204" pitchFamily="18" charset="0"/>
                              </a:rPr>
                              <m:t>𝛽</m:t>
                            </m:r>
                          </m:e>
                        </m:acc>
                      </m:e>
                      <m:sub>
                        <m:r>
                          <a:rPr lang="en-US" sz="1200" b="0" i="1" smtClean="0">
                            <a:latin typeface="Cambria Math" panose="02040503050406030204" pitchFamily="18" charset="0"/>
                          </a:rPr>
                          <m:t>0</m:t>
                        </m:r>
                      </m:sub>
                    </m:sSub>
                  </m:oMath>
                </a14:m>
                <a:r>
                  <a:rPr lang="en-US" sz="1200" dirty="0"/>
                  <a:t> and </a:t>
                </a:r>
                <a14:m>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𝛽</m:t>
                            </m:r>
                          </m:e>
                        </m:acc>
                      </m:e>
                      <m:sub>
                        <m:r>
                          <a:rPr lang="en-US" sz="1200" b="0" i="1" smtClean="0">
                            <a:latin typeface="Cambria Math" panose="02040503050406030204" pitchFamily="18" charset="0"/>
                            <a:ea typeface="Cambria Math" panose="02040503050406030204" pitchFamily="18" charset="0"/>
                          </a:rPr>
                          <m:t>1</m:t>
                        </m:r>
                      </m:sub>
                    </m:sSub>
                  </m:oMath>
                </a14:m>
                <a:r>
                  <a:rPr lang="en-US" sz="1200" dirty="0"/>
                  <a:t> for simplicity.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The second point is that, </a:t>
                </a:r>
                <a:r>
                  <a:rPr lang="en-US" baseline="0" dirty="0"/>
                  <a:t>I changed the errors shown by Epsilon in the model to e in the estimate. This is because residual are estimates of error as well. We don’t have access to population data and cannot actually evaluate errors. Thus we estimate them as the deviation from the regression line.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Going back to the problem, we want to find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𝑏</m:t>
                        </m:r>
                      </m:e>
                      <m:sub>
                        <m:r>
                          <a:rPr lang="en-US" sz="1200" i="1">
                            <a:latin typeface="Cambria Math" panose="02040503050406030204" pitchFamily="18" charset="0"/>
                          </a:rPr>
                          <m:t>0</m:t>
                        </m:r>
                      </m:sub>
                    </m:sSub>
                  </m:oMath>
                </a14:m>
                <a:r>
                  <a:rPr lang="en-US" sz="1200" b="0" dirty="0">
                    <a:latin typeface="Cambria Math" panose="02040503050406030204" pitchFamily="18" charset="0"/>
                  </a:rPr>
                  <a:t> </a:t>
                </a:r>
                <a:r>
                  <a:rPr lang="en-US" sz="1200" dirty="0"/>
                  <a:t>and</a:t>
                </a:r>
                <a:r>
                  <a:rPr lang="en-US" sz="1200" b="0" dirty="0">
                    <a:latin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1</m:t>
                        </m:r>
                      </m:sub>
                    </m:sSub>
                  </m:oMath>
                </a14:m>
                <a:r>
                  <a:rPr lang="en-US" sz="1200" dirty="0"/>
                  <a:t> in</a:t>
                </a:r>
                <a:r>
                  <a:rPr lang="en-US" sz="1200" b="0" i="1" dirty="0">
                    <a:latin typeface="Cambria Math" panose="02040503050406030204" pitchFamily="18" charset="0"/>
                  </a:rPr>
                  <a:t> </a:t>
                </a:r>
                <a:r>
                  <a:rPr lang="en-US" sz="1200" dirty="0"/>
                  <a:t>a way that it minimizes the sum of squared residuals. Why not sum of residuals? Because</a:t>
                </a:r>
                <a:r>
                  <a:rPr lang="en-US" sz="1200" baseline="0" dirty="0"/>
                  <a:t> summation of residuals is always equal to zero, due to the fact that positive and negative deviations cancel out each other. With a simple substitution, we arrive at this equation which has to be minimized with respect to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𝑏</m:t>
                        </m:r>
                      </m:e>
                      <m:sub>
                        <m:r>
                          <a:rPr lang="en-US" sz="1200" i="1">
                            <a:latin typeface="Cambria Math" panose="02040503050406030204" pitchFamily="18" charset="0"/>
                          </a:rPr>
                          <m:t>0</m:t>
                        </m:r>
                      </m:sub>
                    </m:sSub>
                  </m:oMath>
                </a14:m>
                <a:r>
                  <a:rPr lang="en-US" sz="1200" b="0" dirty="0">
                    <a:latin typeface="Cambria Math" panose="02040503050406030204" pitchFamily="18" charset="0"/>
                  </a:rPr>
                  <a:t> </a:t>
                </a:r>
                <a:r>
                  <a:rPr lang="en-US" sz="1200" dirty="0"/>
                  <a:t>and</a:t>
                </a:r>
                <a:r>
                  <a:rPr lang="en-US" sz="1200" b="0" dirty="0">
                    <a:latin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1</m:t>
                        </m:r>
                      </m:sub>
                    </m:sSub>
                  </m:oMath>
                </a14:m>
                <a:r>
                  <a:rPr lang="en-US" dirty="0"/>
                  <a:t>.</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are trying to estimate the parameters of the following line using the six observations that we have. </a:t>
                </a:r>
                <a:r>
                  <a:rPr lang="en-US" sz="1200" b="0" i="0">
                    <a:latin typeface="Cambria Math" panose="02040503050406030204" pitchFamily="18" charset="0"/>
                  </a:rPr>
                  <a:t>𝑌=</a:t>
                </a:r>
                <a:r>
                  <a:rPr lang="en-US" sz="1200" b="0" i="0">
                    <a:latin typeface="Cambria Math" panose="02040503050406030204" pitchFamily="18" charset="0"/>
                    <a:ea typeface="Cambria Math" panose="02040503050406030204" pitchFamily="18" charset="0"/>
                  </a:rPr>
                  <a:t>𝛽_</a:t>
                </a:r>
                <a:r>
                  <a:rPr lang="en-US" sz="1200" b="0" i="0">
                    <a:latin typeface="Cambria Math" panose="02040503050406030204" pitchFamily="18" charset="0"/>
                  </a:rPr>
                  <a:t>0+</a:t>
                </a:r>
                <a:r>
                  <a:rPr lang="en-US" sz="1200" b="0" i="0">
                    <a:latin typeface="Cambria Math" panose="02040503050406030204" pitchFamily="18" charset="0"/>
                    <a:ea typeface="Cambria Math" panose="02040503050406030204" pitchFamily="18" charset="0"/>
                  </a:rPr>
                  <a:t>𝛽_</a:t>
                </a:r>
                <a:r>
                  <a:rPr lang="en-US" sz="1200" b="0" i="0">
                    <a:latin typeface="Cambria Math" panose="02040503050406030204" pitchFamily="18" charset="0"/>
                  </a:rPr>
                  <a:t>1 𝑋+</a:t>
                </a:r>
                <a:r>
                  <a:rPr lang="en-US" sz="1200" b="0" i="0">
                    <a:latin typeface="Cambria Math" panose="02040503050406030204" pitchFamily="18" charset="0"/>
                    <a:ea typeface="Cambria Math" panose="02040503050406030204" pitchFamily="18" charset="0"/>
                  </a:rPr>
                  <a:t>𝜀</a:t>
                </a:r>
                <a:r>
                  <a:rPr lang="en-US" dirty="0"/>
                  <a:t>. The scatterplot</a:t>
                </a:r>
                <a:r>
                  <a:rPr lang="en-US" baseline="0" dirty="0"/>
                  <a:t> shows the sample data. Its seems to be a linear relationship between the two variables X and Y. </a:t>
                </a:r>
                <a:r>
                  <a:rPr lang="en-US" sz="1200" dirty="0"/>
                  <a:t>Suppose the red line is our estimated line in the given graph. </a:t>
                </a:r>
                <a:r>
                  <a:rPr lang="en-US" baseline="0" dirty="0"/>
                  <a:t>Take a moment to realize what happened here. I am using </a:t>
                </a:r>
                <a:r>
                  <a:rPr lang="en-US" sz="1200" i="0">
                    <a:latin typeface="Cambria Math" panose="02040503050406030204" pitchFamily="18" charset="0"/>
                  </a:rPr>
                  <a:t>𝑏_0</a:t>
                </a:r>
                <a:r>
                  <a:rPr lang="en-US" sz="1200" dirty="0">
                    <a:latin typeface="Cambria Math" panose="02040503050406030204" pitchFamily="18" charset="0"/>
                  </a:rPr>
                  <a:t> </a:t>
                </a:r>
                <a:r>
                  <a:rPr lang="en-US" sz="1200" dirty="0"/>
                  <a:t>and </a:t>
                </a:r>
                <a:r>
                  <a:rPr lang="en-US" sz="1200" i="0">
                    <a:latin typeface="Cambria Math" panose="02040503050406030204" pitchFamily="18" charset="0"/>
                  </a:rPr>
                  <a:t>𝑏_</a:t>
                </a:r>
                <a:r>
                  <a:rPr lang="en-US" sz="1200" b="0" i="0">
                    <a:latin typeface="Cambria Math" panose="02040503050406030204" pitchFamily="18" charset="0"/>
                  </a:rPr>
                  <a:t>1</a:t>
                </a:r>
                <a:r>
                  <a:rPr lang="en-US" baseline="0" dirty="0"/>
                  <a:t> as estimates of </a:t>
                </a:r>
                <a:r>
                  <a:rPr lang="en-US" sz="1200" i="0">
                    <a:latin typeface="Cambria Math" panose="02040503050406030204" pitchFamily="18" charset="0"/>
                    <a:ea typeface="Cambria Math" panose="02040503050406030204" pitchFamily="18" charset="0"/>
                  </a:rPr>
                  <a:t>𝛽_</a:t>
                </a:r>
                <a:r>
                  <a:rPr lang="en-US" sz="1200" i="0">
                    <a:latin typeface="Cambria Math" panose="02040503050406030204" pitchFamily="18" charset="0"/>
                  </a:rPr>
                  <a:t>0</a:t>
                </a:r>
                <a:r>
                  <a:rPr lang="en-US" sz="1200" dirty="0"/>
                  <a:t> and </a:t>
                </a:r>
                <a:r>
                  <a:rPr lang="en-US" sz="1200" i="0">
                    <a:latin typeface="Cambria Math" panose="02040503050406030204" pitchFamily="18" charset="0"/>
                    <a:ea typeface="Cambria Math" panose="02040503050406030204" pitchFamily="18" charset="0"/>
                  </a:rPr>
                  <a:t>𝛽_</a:t>
                </a:r>
                <a:r>
                  <a:rPr lang="en-US" sz="1200" i="0">
                    <a:latin typeface="Cambria Math" panose="02040503050406030204" pitchFamily="18" charset="0"/>
                  </a:rPr>
                  <a:t>1</a:t>
                </a:r>
                <a:r>
                  <a:rPr lang="en-US" baseline="0" dirty="0"/>
                  <a:t>. Referring to week one material, we </a:t>
                </a:r>
                <a:r>
                  <a:rPr lang="en-US" sz="1200" dirty="0"/>
                  <a:t>We will be using </a:t>
                </a:r>
                <a:r>
                  <a:rPr lang="en-US" sz="1200" i="0">
                    <a:latin typeface="Cambria Math" panose="02040503050406030204" pitchFamily="18" charset="0"/>
                  </a:rPr>
                  <a:t>𝑏_0</a:t>
                </a:r>
                <a:r>
                  <a:rPr lang="en-US" sz="1200" dirty="0">
                    <a:latin typeface="Cambria Math" panose="02040503050406030204" pitchFamily="18" charset="0"/>
                  </a:rPr>
                  <a:t> </a:t>
                </a:r>
                <a:r>
                  <a:rPr lang="en-US" sz="1200" dirty="0"/>
                  <a:t>and </a:t>
                </a:r>
                <a:r>
                  <a:rPr lang="en-US" sz="1200" i="0">
                    <a:latin typeface="Cambria Math" panose="02040503050406030204" pitchFamily="18" charset="0"/>
                  </a:rPr>
                  <a:t>𝑏_</a:t>
                </a:r>
                <a:r>
                  <a:rPr lang="en-US" sz="1200" b="0" i="0">
                    <a:latin typeface="Cambria Math" panose="02040503050406030204" pitchFamily="18" charset="0"/>
                  </a:rPr>
                  <a:t>1</a:t>
                </a:r>
                <a:r>
                  <a:rPr lang="en-US" sz="1200" dirty="0">
                    <a:latin typeface="Cambria Math" panose="02040503050406030204" pitchFamily="18" charset="0"/>
                  </a:rPr>
                  <a:t> </a:t>
                </a:r>
                <a:r>
                  <a:rPr lang="en-US" sz="1200" dirty="0"/>
                  <a:t>instead of </a:t>
                </a:r>
                <a:r>
                  <a:rPr lang="en-US" sz="1200" i="0">
                    <a:latin typeface="Cambria Math" panose="02040503050406030204" pitchFamily="18" charset="0"/>
                    <a:ea typeface="Cambria Math" panose="02040503050406030204" pitchFamily="18" charset="0"/>
                  </a:rPr>
                  <a:t>𝛽 ̂_</a:t>
                </a:r>
                <a:r>
                  <a:rPr lang="en-US" sz="1200" b="0" i="0">
                    <a:latin typeface="Cambria Math" panose="02040503050406030204" pitchFamily="18" charset="0"/>
                  </a:rPr>
                  <a:t>0</a:t>
                </a:r>
                <a:r>
                  <a:rPr lang="en-US" sz="1200" dirty="0"/>
                  <a:t> and </a:t>
                </a:r>
                <a:r>
                  <a:rPr lang="en-US" sz="1200" i="0">
                    <a:latin typeface="Cambria Math" panose="02040503050406030204" pitchFamily="18" charset="0"/>
                    <a:ea typeface="Cambria Math" panose="02040503050406030204" pitchFamily="18" charset="0"/>
                  </a:rPr>
                  <a:t>𝛽 ̂_</a:t>
                </a:r>
                <a:r>
                  <a:rPr lang="en-US" sz="1200" b="0" i="0">
                    <a:latin typeface="Cambria Math" panose="02040503050406030204" pitchFamily="18" charset="0"/>
                    <a:ea typeface="Cambria Math" panose="02040503050406030204" pitchFamily="18" charset="0"/>
                  </a:rPr>
                  <a:t>1</a:t>
                </a:r>
                <a:r>
                  <a:rPr lang="en-US" sz="1200" dirty="0"/>
                  <a:t> for simplicity.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The second point is that, </a:t>
                </a:r>
                <a:r>
                  <a:rPr lang="en-US" baseline="0" dirty="0"/>
                  <a:t>I changed the errors shown by Epsilon in the model to e in the estimate. This is because residual are estimates of error as well. We don’t have access to population data and cannot actually evaluate errors. Thus we estimate them as the deviation from the regression line.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Going back to the problem, we want to find </a:t>
                </a:r>
                <a:r>
                  <a:rPr lang="en-US" sz="1200" b="0" i="0">
                    <a:latin typeface="Cambria Math" panose="02040503050406030204" pitchFamily="18" charset="0"/>
                  </a:rPr>
                  <a:t>𝑏_</a:t>
                </a:r>
                <a:r>
                  <a:rPr lang="en-US" sz="1200" i="0">
                    <a:latin typeface="Cambria Math" panose="02040503050406030204" pitchFamily="18" charset="0"/>
                  </a:rPr>
                  <a:t>0</a:t>
                </a:r>
                <a:r>
                  <a:rPr lang="en-US" sz="1200" b="0" dirty="0">
                    <a:latin typeface="Cambria Math" panose="02040503050406030204" pitchFamily="18" charset="0"/>
                  </a:rPr>
                  <a:t> </a:t>
                </a:r>
                <a:r>
                  <a:rPr lang="en-US" sz="1200" dirty="0"/>
                  <a:t>and</a:t>
                </a:r>
                <a:r>
                  <a:rPr lang="en-US" sz="1200" b="0" dirty="0">
                    <a:latin typeface="Cambria Math" panose="02040503050406030204" pitchFamily="18" charset="0"/>
                  </a:rPr>
                  <a:t> </a:t>
                </a:r>
                <a:r>
                  <a:rPr lang="en-US" sz="1200" b="0" i="0">
                    <a:latin typeface="Cambria Math" panose="02040503050406030204" pitchFamily="18" charset="0"/>
                  </a:rPr>
                  <a:t>𝑏_</a:t>
                </a:r>
                <a:r>
                  <a:rPr lang="en-US" sz="1200" b="0" i="0">
                    <a:latin typeface="Cambria Math" panose="02040503050406030204" pitchFamily="18" charset="0"/>
                    <a:ea typeface="Cambria Math" panose="02040503050406030204" pitchFamily="18" charset="0"/>
                  </a:rPr>
                  <a:t>1</a:t>
                </a:r>
                <a:r>
                  <a:rPr lang="en-US" sz="1200" dirty="0"/>
                  <a:t> in</a:t>
                </a:r>
                <a:r>
                  <a:rPr lang="en-US" sz="1200" b="0" i="1" dirty="0">
                    <a:latin typeface="Cambria Math" panose="02040503050406030204" pitchFamily="18" charset="0"/>
                  </a:rPr>
                  <a:t> </a:t>
                </a:r>
                <a:r>
                  <a:rPr lang="en-US" sz="1200" dirty="0"/>
                  <a:t>a way that it minimizes the sum of squared residuals. Why not sum of residuals? Because</a:t>
                </a:r>
                <a:r>
                  <a:rPr lang="en-US" sz="1200" baseline="0" dirty="0"/>
                  <a:t> summation of residuals is always equal to zero, due to the fact that positive and negative deviations cancel out each other. With a simple substitution, we arrive at this equation which has to be minimized. </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6</a:t>
            </a:fld>
            <a:endParaRPr lang="en-US"/>
          </a:p>
        </p:txBody>
      </p:sp>
    </p:spTree>
    <p:extLst>
      <p:ext uri="{BB962C8B-B14F-4D97-AF65-F5344CB8AC3E}">
        <p14:creationId xmlns:p14="http://schemas.microsoft.com/office/powerpoint/2010/main" val="3889321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This expression is a convex function of the parameters, thus has a global minimum. Therefore, we can use Lagrange method to do the trick. That is, we </a:t>
                </a:r>
                <a:r>
                  <a:rPr lang="en-US" sz="1200" dirty="0"/>
                  <a:t>differentiate the expression given by </a:t>
                </a:r>
                <a14:m>
                  <m:oMath xmlns:m="http://schemas.openxmlformats.org/officeDocument/2006/math">
                    <m:r>
                      <a:rPr lang="en-US" sz="1200" i="1">
                        <a:latin typeface="Cambria Math" panose="02040503050406030204" pitchFamily="18" charset="0"/>
                      </a:rPr>
                      <m:t>𝑆</m:t>
                    </m:r>
                  </m:oMath>
                </a14:m>
                <a:r>
                  <a:rPr lang="en-US" sz="1200" dirty="0"/>
                  <a:t> with respect to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𝑏</m:t>
                        </m:r>
                      </m:e>
                      <m:sub>
                        <m:r>
                          <a:rPr lang="en-US" sz="1200" i="1">
                            <a:latin typeface="Cambria Math" panose="02040503050406030204" pitchFamily="18" charset="0"/>
                          </a:rPr>
                          <m:t>0</m:t>
                        </m:r>
                      </m:sub>
                    </m:sSub>
                  </m:oMath>
                </a14:m>
                <a:r>
                  <a:rPr lang="en-US" sz="1200" dirty="0"/>
                  <a:t> and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𝑏</m:t>
                        </m:r>
                      </m:e>
                      <m:sub>
                        <m:r>
                          <a:rPr lang="en-US" sz="1200" b="0" i="1" smtClean="0">
                            <a:latin typeface="Cambria Math" panose="02040503050406030204" pitchFamily="18" charset="0"/>
                          </a:rPr>
                          <m:t>1</m:t>
                        </m:r>
                      </m:sub>
                    </m:sSub>
                  </m:oMath>
                </a14:m>
                <a:r>
                  <a:rPr lang="en-US" sz="1200" dirty="0"/>
                  <a:t>, then set it equal to zero</a:t>
                </a:r>
                <a:r>
                  <a:rPr lang="en-US" dirty="0"/>
                  <a:t>. By doing so, we will have two equations, known as THE normal equations. By s</a:t>
                </a:r>
                <a:r>
                  <a:rPr lang="en-US" sz="1200" dirty="0"/>
                  <a:t>olving the normal equations for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𝑏</m:t>
                        </m:r>
                      </m:e>
                      <m:sub>
                        <m:r>
                          <a:rPr lang="en-US" sz="1200" i="1">
                            <a:latin typeface="Cambria Math" panose="02040503050406030204" pitchFamily="18" charset="0"/>
                          </a:rPr>
                          <m:t>0</m:t>
                        </m:r>
                      </m:sub>
                    </m:sSub>
                  </m:oMath>
                </a14:m>
                <a:r>
                  <a:rPr lang="en-US" sz="1200" dirty="0"/>
                  <a:t> and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𝑏</m:t>
                        </m:r>
                      </m:e>
                      <m:sub>
                        <m:r>
                          <a:rPr lang="en-US" sz="1200" b="0" i="1" smtClean="0">
                            <a:latin typeface="Cambria Math" panose="02040503050406030204" pitchFamily="18" charset="0"/>
                          </a:rPr>
                          <m:t>1</m:t>
                        </m:r>
                      </m:sub>
                    </m:sSub>
                  </m:oMath>
                </a14:m>
                <a:r>
                  <a:rPr lang="en-US" dirty="0"/>
                  <a:t>, we arrive at the given expressions for the parameters. These are know as the</a:t>
                </a:r>
                <a:r>
                  <a:rPr lang="en-US" baseline="0" dirty="0"/>
                  <a:t> Least Square Estimations. </a:t>
                </a:r>
                <a:endParaRPr lang="en-US" dirty="0"/>
              </a:p>
            </p:txBody>
          </p:sp>
        </mc:Choice>
        <mc:Fallback xmlns="">
          <p:sp>
            <p:nvSpPr>
              <p:cNvPr id="3" name="Notes Placeholder 2"/>
              <p:cNvSpPr>
                <a:spLocks noGrp="1"/>
              </p:cNvSpPr>
              <p:nvPr>
                <p:ph type="body" idx="1"/>
              </p:nvPr>
            </p:nvSpPr>
            <p:spPr/>
            <p:txBody>
              <a:bodyPr/>
              <a:lstStyle/>
              <a:p>
                <a:r>
                  <a:rPr lang="en-US" dirty="0"/>
                  <a:t>This expression is a convex function of the parameters, thus has a global minimum. Therefore, we can use Lagrange method to do the trick. That is, we </a:t>
                </a:r>
                <a:r>
                  <a:rPr lang="en-US" sz="1200" dirty="0"/>
                  <a:t>differentiate the expression given by </a:t>
                </a:r>
                <a:r>
                  <a:rPr lang="en-US" sz="1200" i="0">
                    <a:latin typeface="Cambria Math" panose="02040503050406030204" pitchFamily="18" charset="0"/>
                  </a:rPr>
                  <a:t>𝑆</a:t>
                </a:r>
                <a:r>
                  <a:rPr lang="en-US" sz="1200" dirty="0"/>
                  <a:t> with respect to </a:t>
                </a:r>
                <a:r>
                  <a:rPr lang="en-US" sz="1200" i="0">
                    <a:latin typeface="Cambria Math" panose="02040503050406030204" pitchFamily="18" charset="0"/>
                  </a:rPr>
                  <a:t>𝑏_0</a:t>
                </a:r>
                <a:r>
                  <a:rPr lang="en-US" sz="1200" dirty="0"/>
                  <a:t> and </a:t>
                </a:r>
                <a:r>
                  <a:rPr lang="en-US" sz="1200" i="0">
                    <a:latin typeface="Cambria Math" panose="02040503050406030204" pitchFamily="18" charset="0"/>
                  </a:rPr>
                  <a:t>𝑏_</a:t>
                </a:r>
                <a:r>
                  <a:rPr lang="en-US" sz="1200" b="0" i="0">
                    <a:latin typeface="Cambria Math" panose="02040503050406030204" pitchFamily="18" charset="0"/>
                  </a:rPr>
                  <a:t>1</a:t>
                </a:r>
                <a:r>
                  <a:rPr lang="en-US" sz="1200" dirty="0"/>
                  <a:t>, then set it equal to zero</a:t>
                </a:r>
                <a:r>
                  <a:rPr lang="en-US" dirty="0"/>
                  <a:t>. We will have two equations, known as the normal equations. By s</a:t>
                </a:r>
                <a:r>
                  <a:rPr lang="en-US" sz="1200" dirty="0"/>
                  <a:t>olving the normal equations for </a:t>
                </a:r>
                <a:r>
                  <a:rPr lang="en-US" sz="1200" i="0">
                    <a:latin typeface="Cambria Math" panose="02040503050406030204" pitchFamily="18" charset="0"/>
                  </a:rPr>
                  <a:t>𝑏_0</a:t>
                </a:r>
                <a:r>
                  <a:rPr lang="en-US" sz="1200" dirty="0"/>
                  <a:t> and </a:t>
                </a:r>
                <a:r>
                  <a:rPr lang="en-US" sz="1200" i="0">
                    <a:latin typeface="Cambria Math" panose="02040503050406030204" pitchFamily="18" charset="0"/>
                  </a:rPr>
                  <a:t>𝑏_</a:t>
                </a:r>
                <a:r>
                  <a:rPr lang="en-US" sz="1200" b="0" i="0">
                    <a:latin typeface="Cambria Math" panose="02040503050406030204" pitchFamily="18" charset="0"/>
                  </a:rPr>
                  <a:t>1</a:t>
                </a:r>
                <a:r>
                  <a:rPr lang="en-US" dirty="0"/>
                  <a:t>, we arrive at the given expressions for the parameters. These are know as the</a:t>
                </a:r>
                <a:r>
                  <a:rPr lang="en-US" baseline="0" dirty="0"/>
                  <a:t> Least Square Estimations. </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7</a:t>
            </a:fld>
            <a:endParaRPr lang="en-US"/>
          </a:p>
        </p:txBody>
      </p:sp>
    </p:spTree>
    <p:extLst>
      <p:ext uri="{BB962C8B-B14F-4D97-AF65-F5344CB8AC3E}">
        <p14:creationId xmlns:p14="http://schemas.microsoft.com/office/powerpoint/2010/main" val="680451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required of you to do the computations by hand, these calculations are done in statistical softwares to get you the answers. Knowing to perform the computations by Excel however helps with troubleshooting in more complex models. </a:t>
            </a:r>
          </a:p>
          <a:p>
            <a:endParaRPr lang="en-US" dirty="0"/>
          </a:p>
          <a:p>
            <a:r>
              <a:rPr lang="en-US" dirty="0"/>
              <a:t>Switch to R and do the computation in R, compare the results, codes are provided on handouts</a:t>
            </a:r>
          </a:p>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8</a:t>
            </a:fld>
            <a:endParaRPr lang="en-US"/>
          </a:p>
        </p:txBody>
      </p:sp>
    </p:spTree>
    <p:extLst>
      <p:ext uri="{BB962C8B-B14F-4D97-AF65-F5344CB8AC3E}">
        <p14:creationId xmlns:p14="http://schemas.microsoft.com/office/powerpoint/2010/main" val="2859025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introduce Analysis of Variance which is used to test the significance of regressors. </a:t>
            </a:r>
          </a:p>
        </p:txBody>
      </p:sp>
      <p:sp>
        <p:nvSpPr>
          <p:cNvPr id="4" name="Slide Number Placeholder 3"/>
          <p:cNvSpPr>
            <a:spLocks noGrp="1"/>
          </p:cNvSpPr>
          <p:nvPr>
            <p:ph type="sldNum" sz="quarter" idx="10"/>
          </p:nvPr>
        </p:nvSpPr>
        <p:spPr/>
        <p:txBody>
          <a:bodyPr/>
          <a:lstStyle/>
          <a:p>
            <a:fld id="{AB49C82B-4FE9-4026-A671-F42D8142A0B4}" type="slidenum">
              <a:rPr lang="en-US" smtClean="0"/>
              <a:t>9</a:t>
            </a:fld>
            <a:endParaRPr lang="en-US"/>
          </a:p>
        </p:txBody>
      </p:sp>
    </p:spTree>
    <p:extLst>
      <p:ext uri="{BB962C8B-B14F-4D97-AF65-F5344CB8AC3E}">
        <p14:creationId xmlns:p14="http://schemas.microsoft.com/office/powerpoint/2010/main" val="2205066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8BB4-CF4A-4B9D-BD9A-5BA8A20C3F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B7DC51-661B-4631-B987-4B3A1C39B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A4455C-780A-4781-8035-62E0C8D6F63E}"/>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5" name="Footer Placeholder 4">
            <a:extLst>
              <a:ext uri="{FF2B5EF4-FFF2-40B4-BE49-F238E27FC236}">
                <a16:creationId xmlns:a16="http://schemas.microsoft.com/office/drawing/2014/main" id="{712D642E-E05F-48E0-8AD6-8D2BF640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3A3533-0D75-4CAB-AC49-2A77E3715E36}"/>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1209873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2116-FC5D-45B9-B07A-2DA142BD49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EED35D-85B2-446C-B36C-4B879829C86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EBFEC-42BC-4871-943A-1D0F266163F7}"/>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5" name="Footer Placeholder 4">
            <a:extLst>
              <a:ext uri="{FF2B5EF4-FFF2-40B4-BE49-F238E27FC236}">
                <a16:creationId xmlns:a16="http://schemas.microsoft.com/office/drawing/2014/main" id="{CCAB2796-F602-413D-9D2B-23600145D2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5603C-3397-48C6-A242-4AF265B60489}"/>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68870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3E5915-5F1E-42BA-82E5-F37D62A5A3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781BC0-6220-47AF-A5F8-EDB2B166AC5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8B616-8948-4157-A022-344281945B15}"/>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5" name="Footer Placeholder 4">
            <a:extLst>
              <a:ext uri="{FF2B5EF4-FFF2-40B4-BE49-F238E27FC236}">
                <a16:creationId xmlns:a16="http://schemas.microsoft.com/office/drawing/2014/main" id="{264AF053-159C-4EAD-8289-3CAA9E453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6CE87-B565-457F-A82B-F2CF95B38BB2}"/>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3444040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28048-13B5-4FA3-A24B-FCDD8C7D5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E4D904-F129-4E90-9D4F-F87F0A8F2B9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C185B-8B32-4412-98D0-220194D81845}"/>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5" name="Footer Placeholder 4">
            <a:extLst>
              <a:ext uri="{FF2B5EF4-FFF2-40B4-BE49-F238E27FC236}">
                <a16:creationId xmlns:a16="http://schemas.microsoft.com/office/drawing/2014/main" id="{18ED51BF-ABB1-4143-B124-C78C65B90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B4277-6033-436A-91B0-F8EC3334A9A0}"/>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2523056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66CA8-9C81-49E5-A8D1-57C5B625A7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394D84-561E-46B4-B03F-DF347C01F0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00D3BD0-756B-4CF0-90A9-ACEB963BEE18}"/>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5" name="Footer Placeholder 4">
            <a:extLst>
              <a:ext uri="{FF2B5EF4-FFF2-40B4-BE49-F238E27FC236}">
                <a16:creationId xmlns:a16="http://schemas.microsoft.com/office/drawing/2014/main" id="{8C7509E5-F1AD-4C5D-A45C-54BBD6E3E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891A1-F38D-47AE-BE96-989F49312C8B}"/>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92498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503C-48CF-4183-8C19-BA895488B0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CCD219-486E-498D-B815-29C8159D45E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4A879E-C964-4F1C-BE05-BE53B546E7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A0395C-9F3E-4644-9BC3-7ACF7DE0C0B4}"/>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6" name="Footer Placeholder 5">
            <a:extLst>
              <a:ext uri="{FF2B5EF4-FFF2-40B4-BE49-F238E27FC236}">
                <a16:creationId xmlns:a16="http://schemas.microsoft.com/office/drawing/2014/main" id="{C4156308-98B4-497B-A6FD-C698AC4FCC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8C3103-F3F7-4880-A79B-210323D4C060}"/>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19021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00AA-F9B0-4314-9570-5D82D3E92C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8F9C75-C4C9-404D-9DE7-A938025BC7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30F18A-EA9B-49D9-BE64-0537D6493EE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1C1769-2E7A-4DC7-96AD-439C28BC37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0A032E-F20C-4CD3-979D-8133D88D17A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B5ED54-6248-4693-B3A1-36044D9297B3}"/>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8" name="Footer Placeholder 7">
            <a:extLst>
              <a:ext uri="{FF2B5EF4-FFF2-40B4-BE49-F238E27FC236}">
                <a16:creationId xmlns:a16="http://schemas.microsoft.com/office/drawing/2014/main" id="{7806EE32-60B7-41CC-98EC-9FB130F08E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6D53CC-1919-4317-8979-27AD9AEF5A93}"/>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72641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01A5-0EA7-4A2E-A198-A0567F8AFA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32A4A5-7D04-442C-8407-0986ACA6A345}"/>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4" name="Footer Placeholder 3">
            <a:extLst>
              <a:ext uri="{FF2B5EF4-FFF2-40B4-BE49-F238E27FC236}">
                <a16:creationId xmlns:a16="http://schemas.microsoft.com/office/drawing/2014/main" id="{352BC2A8-C69F-497C-B877-01F0A82150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1182B3-3DAB-46F7-ACA1-85EF9B43F8DF}"/>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3151728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1F9AB6-3D51-4A6A-BDE4-7B1CBB99B86C}"/>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3" name="Footer Placeholder 2">
            <a:extLst>
              <a:ext uri="{FF2B5EF4-FFF2-40B4-BE49-F238E27FC236}">
                <a16:creationId xmlns:a16="http://schemas.microsoft.com/office/drawing/2014/main" id="{8B0E8777-81D8-4C21-B08E-D2198CB554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5C46B8-7DAE-4D6C-802D-800961E18F31}"/>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28037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0593-C1AE-46D7-8C53-720BE3406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013E92-2EF1-47DC-BAC2-5E4F6498C5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76BEC8-1203-45A5-A535-C4DD9ECA5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57B6B2-0E14-4964-BA5C-F61A52DCF490}"/>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6" name="Footer Placeholder 5">
            <a:extLst>
              <a:ext uri="{FF2B5EF4-FFF2-40B4-BE49-F238E27FC236}">
                <a16:creationId xmlns:a16="http://schemas.microsoft.com/office/drawing/2014/main" id="{0147C991-3D2B-42E2-BF41-E5E59FE6C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40EC53-F95E-4B56-B440-54BEF02FAB2D}"/>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2428415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4A89-A0DF-48BF-B276-9F82C478F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336ACF-92CC-4F5C-A475-731B8FF393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EC73B1-D7BA-45C1-AFCA-C83B9BD8E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B29A77-EFF4-4CA9-9171-059E8242F693}"/>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6" name="Footer Placeholder 5">
            <a:extLst>
              <a:ext uri="{FF2B5EF4-FFF2-40B4-BE49-F238E27FC236}">
                <a16:creationId xmlns:a16="http://schemas.microsoft.com/office/drawing/2014/main" id="{3D42E13F-6D43-47BF-A12C-BAE581969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601436-33F2-4AB8-A0A4-9B4919FFBC68}"/>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3000199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93BF91-CB02-41C1-AE12-7B9108D66F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89181F-214F-40F6-94AD-9ACB9B7B10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1097F-D64A-4923-805B-AA418D53D1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38BE6-D832-4D51-A3E4-B0526C485FF8}" type="datetimeFigureOut">
              <a:rPr lang="en-US" smtClean="0"/>
              <a:t>7/4/2020</a:t>
            </a:fld>
            <a:endParaRPr lang="en-US"/>
          </a:p>
        </p:txBody>
      </p:sp>
      <p:sp>
        <p:nvSpPr>
          <p:cNvPr id="5" name="Footer Placeholder 4">
            <a:extLst>
              <a:ext uri="{FF2B5EF4-FFF2-40B4-BE49-F238E27FC236}">
                <a16:creationId xmlns:a16="http://schemas.microsoft.com/office/drawing/2014/main" id="{B692C010-91E0-486C-9FC8-3D3EA2D340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5F292A-764E-4E6C-B361-0AFCE47241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C3744-5DFA-4343-B76D-BF0DF4723886}" type="slidenum">
              <a:rPr lang="en-US" smtClean="0"/>
              <a:t>‹#›</a:t>
            </a:fld>
            <a:endParaRPr lang="en-US"/>
          </a:p>
        </p:txBody>
      </p:sp>
    </p:spTree>
    <p:extLst>
      <p:ext uri="{BB962C8B-B14F-4D97-AF65-F5344CB8AC3E}">
        <p14:creationId xmlns:p14="http://schemas.microsoft.com/office/powerpoint/2010/main" val="19721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31.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60.png"/><Relationship Id="rId7" Type="http://schemas.openxmlformats.org/officeDocument/2006/relationships/image" Target="../media/image10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0.png"/><Relationship Id="rId10" Type="http://schemas.openxmlformats.org/officeDocument/2006/relationships/image" Target="../media/image130.png"/><Relationship Id="rId4" Type="http://schemas.openxmlformats.org/officeDocument/2006/relationships/image" Target="../media/image70.png"/><Relationship Id="rId9" Type="http://schemas.openxmlformats.org/officeDocument/2006/relationships/image" Target="../media/image120.png"/></Relationships>
</file>

<file path=ppt/slides/_rels/slide13.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40.png"/><Relationship Id="rId7" Type="http://schemas.openxmlformats.org/officeDocument/2006/relationships/image" Target="../media/image18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0.png"/><Relationship Id="rId11" Type="http://schemas.openxmlformats.org/officeDocument/2006/relationships/image" Target="../media/image220.png"/><Relationship Id="rId5" Type="http://schemas.openxmlformats.org/officeDocument/2006/relationships/image" Target="../media/image160.png"/><Relationship Id="rId10" Type="http://schemas.openxmlformats.org/officeDocument/2006/relationships/image" Target="../media/image210.png"/><Relationship Id="rId4" Type="http://schemas.openxmlformats.org/officeDocument/2006/relationships/image" Target="../media/image150.png"/><Relationship Id="rId9" Type="http://schemas.openxmlformats.org/officeDocument/2006/relationships/image" Target="../media/image200.png"/></Relationships>
</file>

<file path=ppt/slides/_rels/slide14.xml.rels><?xml version="1.0" encoding="UTF-8" standalone="yes"?>
<Relationships xmlns="http://schemas.openxmlformats.org/package/2006/relationships"><Relationship Id="rId3" Type="http://schemas.openxmlformats.org/officeDocument/2006/relationships/image" Target="../media/image231.png"/><Relationship Id="rId7" Type="http://schemas.openxmlformats.org/officeDocument/2006/relationships/image" Target="../media/image27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61.png"/><Relationship Id="rId5" Type="http://schemas.openxmlformats.org/officeDocument/2006/relationships/image" Target="../media/image15.png"/><Relationship Id="rId4" Type="http://schemas.openxmlformats.org/officeDocument/2006/relationships/image" Target="../media/image241.png"/></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6.xml.rels><?xml version="1.0" encoding="UTF-8" standalone="yes"?>
<Relationships xmlns="http://schemas.openxmlformats.org/package/2006/relationships"><Relationship Id="rId8" Type="http://schemas.openxmlformats.org/officeDocument/2006/relationships/image" Target="../media/image280.png"/><Relationship Id="rId3" Type="http://schemas.openxmlformats.org/officeDocument/2006/relationships/image" Target="../media/image230.png"/><Relationship Id="rId7" Type="http://schemas.openxmlformats.org/officeDocument/2006/relationships/image" Target="../media/image27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81.png"/><Relationship Id="rId4" Type="http://schemas.openxmlformats.org/officeDocument/2006/relationships/image" Target="../media/image240.png"/></Relationships>
</file>

<file path=ppt/slides/_rels/slide17.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11.png"/><Relationship Id="rId5" Type="http://schemas.openxmlformats.org/officeDocument/2006/relationships/image" Target="../media/image38.png"/><Relationship Id="rId4" Type="http://schemas.openxmlformats.org/officeDocument/2006/relationships/image" Target="../media/image300.png"/></Relationships>
</file>

<file path=ppt/slides/_rels/slide18.xml.rels><?xml version="1.0" encoding="UTF-8" standalone="yes"?>
<Relationships xmlns="http://schemas.openxmlformats.org/package/2006/relationships"><Relationship Id="rId3" Type="http://schemas.openxmlformats.org/officeDocument/2006/relationships/image" Target="../media/image3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media/image41.jpg"/></Relationships>
</file>

<file path=ppt/slides/_rels/slide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media/image4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42.gif"/><Relationship Id="rId4" Type="http://schemas.openxmlformats.org/officeDocument/2006/relationships/image" Target="NUL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NULL"/></Relationships>
</file>

<file path=ppt/slides/_rels/slide2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jpeg"/><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6.xml"/><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0.png"/><Relationship Id="rId7"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330.png"/><Relationship Id="rId10" Type="http://schemas.openxmlformats.org/officeDocument/2006/relationships/image" Target="../media/image38.png"/><Relationship Id="rId4" Type="http://schemas.openxmlformats.org/officeDocument/2006/relationships/image" Target="../media/image320.png"/><Relationship Id="rId9"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1716212"/>
            <a:ext cx="9144000" cy="2387600"/>
          </a:xfrm>
        </p:spPr>
        <p:txBody>
          <a:bodyPr/>
          <a:lstStyle/>
          <a:p>
            <a:r>
              <a:rPr lang="en-US" dirty="0">
                <a:solidFill>
                  <a:srgbClr val="990033"/>
                </a:solidFill>
              </a:rPr>
              <a:t>Simple Linear Regression</a:t>
            </a:r>
          </a:p>
        </p:txBody>
      </p:sp>
      <p:pic>
        <p:nvPicPr>
          <p:cNvPr id="6" name="Picture 5">
            <a:extLst>
              <a:ext uri="{FF2B5EF4-FFF2-40B4-BE49-F238E27FC236}">
                <a16:creationId xmlns:a16="http://schemas.microsoft.com/office/drawing/2014/main" id="{A2572323-5134-45E9-8DF8-C252A26EA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
        <p:nvSpPr>
          <p:cNvPr id="7" name="TextBox 6">
            <a:extLst>
              <a:ext uri="{FF2B5EF4-FFF2-40B4-BE49-F238E27FC236}">
                <a16:creationId xmlns:a16="http://schemas.microsoft.com/office/drawing/2014/main" id="{7D512E07-AB61-4274-ACB8-73E302B45835}"/>
              </a:ext>
            </a:extLst>
          </p:cNvPr>
          <p:cNvSpPr txBox="1"/>
          <p:nvPr/>
        </p:nvSpPr>
        <p:spPr>
          <a:xfrm>
            <a:off x="8839725" y="5735637"/>
            <a:ext cx="3071225" cy="923330"/>
          </a:xfrm>
          <a:prstGeom prst="rect">
            <a:avLst/>
          </a:prstGeom>
          <a:noFill/>
        </p:spPr>
        <p:txBody>
          <a:bodyPr wrap="none" rtlCol="0">
            <a:spAutoFit/>
          </a:bodyPr>
          <a:lstStyle/>
          <a:p>
            <a:pPr algn="ctr"/>
            <a:r>
              <a:rPr lang="en-US" dirty="0"/>
              <a:t>Dr. Abolfazl Saghafi</a:t>
            </a:r>
          </a:p>
          <a:p>
            <a:pPr algn="ctr"/>
            <a:r>
              <a:rPr lang="en-US" dirty="0"/>
              <a:t>Assistant Professor of Statistics</a:t>
            </a:r>
          </a:p>
          <a:p>
            <a:pPr algn="ctr"/>
            <a:r>
              <a:rPr lang="en-US" dirty="0"/>
              <a:t>Data Science Program Director</a:t>
            </a:r>
          </a:p>
        </p:txBody>
      </p:sp>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4D45-7A93-4B1B-8EE1-12FA72D7E340}"/>
              </a:ext>
            </a:extLst>
          </p:cNvPr>
          <p:cNvSpPr>
            <a:spLocks noGrp="1"/>
          </p:cNvSpPr>
          <p:nvPr>
            <p:ph type="title"/>
          </p:nvPr>
        </p:nvSpPr>
        <p:spPr/>
        <p:txBody>
          <a:bodyPr/>
          <a:lstStyle/>
          <a:p>
            <a:r>
              <a:rPr lang="en-US" dirty="0">
                <a:solidFill>
                  <a:srgbClr val="990033"/>
                </a:solidFill>
              </a:rPr>
              <a:t>Summary</a:t>
            </a:r>
          </a:p>
        </p:txBody>
      </p:sp>
      <p:pic>
        <p:nvPicPr>
          <p:cNvPr id="5" name="Picture 4" descr="A screenshot of a cell phone&#10;&#10;Description generated with very high confidence">
            <a:extLst>
              <a:ext uri="{FF2B5EF4-FFF2-40B4-BE49-F238E27FC236}">
                <a16:creationId xmlns:a16="http://schemas.microsoft.com/office/drawing/2014/main" id="{8447B67E-49E5-460C-95D1-231B0A37B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455110"/>
            <a:ext cx="5288188" cy="3844090"/>
          </a:xfrm>
          <a:prstGeom prst="rect">
            <a:avLst/>
          </a:prstGeom>
        </p:spPr>
      </p:pic>
      <p:sp>
        <p:nvSpPr>
          <p:cNvPr id="4" name="Subtitle 2">
            <a:extLst>
              <a:ext uri="{FF2B5EF4-FFF2-40B4-BE49-F238E27FC236}">
                <a16:creationId xmlns:a16="http://schemas.microsoft.com/office/drawing/2014/main" id="{23520EF5-88EA-4BBE-9813-92118385787C}"/>
              </a:ext>
            </a:extLst>
          </p:cNvPr>
          <p:cNvSpPr txBox="1">
            <a:spLocks/>
          </p:cNvSpPr>
          <p:nvPr/>
        </p:nvSpPr>
        <p:spPr>
          <a:xfrm>
            <a:off x="823354" y="1642609"/>
            <a:ext cx="6656946" cy="447879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3600" dirty="0"/>
              <a:t>● Predictions and Residuals</a:t>
            </a:r>
          </a:p>
          <a:p>
            <a:pPr marL="0" indent="0">
              <a:lnSpc>
                <a:spcPct val="150000"/>
              </a:lnSpc>
              <a:buNone/>
            </a:pPr>
            <a:r>
              <a:rPr lang="en-US" sz="3600" dirty="0"/>
              <a:t>● Analysis of Variance</a:t>
            </a:r>
          </a:p>
          <a:p>
            <a:pPr marL="0" indent="0">
              <a:lnSpc>
                <a:spcPct val="150000"/>
              </a:lnSpc>
              <a:buNone/>
            </a:pPr>
            <a:r>
              <a:rPr lang="en-US" sz="3600" dirty="0"/>
              <a:t>● Degree of Freedom</a:t>
            </a:r>
          </a:p>
          <a:p>
            <a:pPr marL="0" indent="0">
              <a:lnSpc>
                <a:spcPct val="150000"/>
              </a:lnSpc>
              <a:buNone/>
            </a:pPr>
            <a:r>
              <a:rPr lang="en-US" sz="3600" dirty="0"/>
              <a:t>● Coefficient of Determination</a:t>
            </a:r>
          </a:p>
          <a:p>
            <a:pPr marL="0" indent="0">
              <a:lnSpc>
                <a:spcPct val="150000"/>
              </a:lnSpc>
              <a:buNone/>
            </a:pPr>
            <a:r>
              <a:rPr lang="en-US" sz="3600" dirty="0"/>
              <a:t>● Root MSE</a:t>
            </a:r>
          </a:p>
        </p:txBody>
      </p:sp>
    </p:spTree>
    <p:extLst>
      <p:ext uri="{BB962C8B-B14F-4D97-AF65-F5344CB8AC3E}">
        <p14:creationId xmlns:p14="http://schemas.microsoft.com/office/powerpoint/2010/main" val="323000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Predictions and Residuals</a:t>
            </a:r>
          </a:p>
        </p:txBody>
      </p:sp>
      <p:pic>
        <p:nvPicPr>
          <p:cNvPr id="15" name="Picture 14">
            <a:extLst>
              <a:ext uri="{FF2B5EF4-FFF2-40B4-BE49-F238E27FC236}">
                <a16:creationId xmlns:a16="http://schemas.microsoft.com/office/drawing/2014/main" id="{26FEA943-4983-4488-A2CF-BB0E67393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3000" y="365124"/>
            <a:ext cx="4295037" cy="3447331"/>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A144F50-E905-4EEE-B20B-5E50BE1A3325}"/>
                  </a:ext>
                </a:extLst>
              </p:cNvPr>
              <p:cNvSpPr txBox="1"/>
              <p:nvPr/>
            </p:nvSpPr>
            <p:spPr>
              <a:xfrm>
                <a:off x="838200" y="1690688"/>
                <a:ext cx="5633852" cy="3044808"/>
              </a:xfrm>
              <a:prstGeom prst="rect">
                <a:avLst/>
              </a:prstGeom>
              <a:noFill/>
            </p:spPr>
            <p:txBody>
              <a:bodyPr wrap="square" rtlCol="0">
                <a:spAutoFit/>
              </a:bodyPr>
              <a:lstStyle/>
              <a:p>
                <a:r>
                  <a:rPr lang="en-US" sz="2200" dirty="0"/>
                  <a:t>Once we estimated the regression line, we can use it to predict values of the response variable for any given value of the predictor in its range. The predictions are shown by</a:t>
                </a:r>
              </a:p>
              <a:p>
                <a:pPr algn="ctr">
                  <a:lnSpc>
                    <a:spcPct val="150000"/>
                  </a:lnSpc>
                </a:pPr>
                <a14:m>
                  <m:oMath xmlns:m="http://schemas.openxmlformats.org/officeDocument/2006/math">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𝑌</m:t>
                        </m:r>
                      </m:e>
                    </m:acc>
                  </m:oMath>
                </a14:m>
                <a:r>
                  <a:rPr lang="en-US" sz="2200" dirty="0"/>
                  <a:t> </a:t>
                </a:r>
              </a:p>
              <a:p>
                <a:pPr>
                  <a:lnSpc>
                    <a:spcPct val="150000"/>
                  </a:lnSpc>
                </a:pPr>
                <a:r>
                  <a:rPr lang="en-US" sz="2200" dirty="0"/>
                  <a:t>and residuals are determined by</a:t>
                </a:r>
              </a:p>
              <a:p>
                <a:pPr>
                  <a:lnSpc>
                    <a:spcPct val="150000"/>
                  </a:lnSpc>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𝑌</m:t>
                              </m:r>
                            </m:e>
                          </m:acc>
                        </m:e>
                        <m:sub>
                          <m:r>
                            <a:rPr lang="en-US" sz="2200" b="0" i="1" smtClean="0">
                              <a:latin typeface="Cambria Math" panose="02040503050406030204" pitchFamily="18" charset="0"/>
                            </a:rPr>
                            <m:t>𝑖</m:t>
                          </m:r>
                        </m:sub>
                      </m:sSub>
                    </m:oMath>
                  </m:oMathPara>
                </a14:m>
                <a:endParaRPr lang="en-US" sz="2200" dirty="0"/>
              </a:p>
            </p:txBody>
          </p:sp>
        </mc:Choice>
        <mc:Fallback xmlns="">
          <p:sp>
            <p:nvSpPr>
              <p:cNvPr id="14" name="TextBox 13">
                <a:extLst>
                  <a:ext uri="{FF2B5EF4-FFF2-40B4-BE49-F238E27FC236}">
                    <a16:creationId xmlns:a16="http://schemas.microsoft.com/office/drawing/2014/main" id="{6A144F50-E905-4EEE-B20B-5E50BE1A3325}"/>
                  </a:ext>
                </a:extLst>
              </p:cNvPr>
              <p:cNvSpPr txBox="1">
                <a:spLocks noRot="1" noChangeAspect="1" noMove="1" noResize="1" noEditPoints="1" noAdjustHandles="1" noChangeArrowheads="1" noChangeShapeType="1" noTextEdit="1"/>
              </p:cNvSpPr>
              <p:nvPr/>
            </p:nvSpPr>
            <p:spPr>
              <a:xfrm>
                <a:off x="838200" y="1690688"/>
                <a:ext cx="5633852" cy="3044808"/>
              </a:xfrm>
              <a:prstGeom prst="rect">
                <a:avLst/>
              </a:prstGeom>
              <a:blipFill>
                <a:blip r:embed="rId4"/>
                <a:stretch>
                  <a:fillRect l="-1407" t="-1200" r="-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6" name="Table 15">
                <a:extLst>
                  <a:ext uri="{FF2B5EF4-FFF2-40B4-BE49-F238E27FC236}">
                    <a16:creationId xmlns:a16="http://schemas.microsoft.com/office/drawing/2014/main" id="{BDC4625A-2D32-4D93-81B9-2F875C3268CB}"/>
                  </a:ext>
                </a:extLst>
              </p:cNvPr>
              <p:cNvGraphicFramePr>
                <a:graphicFrameLocks noGrp="1"/>
              </p:cNvGraphicFramePr>
              <p:nvPr/>
            </p:nvGraphicFramePr>
            <p:xfrm>
              <a:off x="7213600" y="4097866"/>
              <a:ext cx="4484319" cy="2280570"/>
            </p:xfrm>
            <a:graphic>
              <a:graphicData uri="http://schemas.openxmlformats.org/drawingml/2006/table">
                <a:tbl>
                  <a:tblPr firstRow="1" bandRow="1">
                    <a:tableStyleId>{073A0DAA-6AF3-43AB-8588-CEC1D06C72B9}</a:tableStyleId>
                  </a:tblPr>
                  <a:tblGrid>
                    <a:gridCol w="531557">
                      <a:extLst>
                        <a:ext uri="{9D8B030D-6E8A-4147-A177-3AD203B41FA5}">
                          <a16:colId xmlns:a16="http://schemas.microsoft.com/office/drawing/2014/main" val="790966807"/>
                        </a:ext>
                      </a:extLst>
                    </a:gridCol>
                    <a:gridCol w="818023">
                      <a:extLst>
                        <a:ext uri="{9D8B030D-6E8A-4147-A177-3AD203B41FA5}">
                          <a16:colId xmlns:a16="http://schemas.microsoft.com/office/drawing/2014/main" val="3985071693"/>
                        </a:ext>
                      </a:extLst>
                    </a:gridCol>
                    <a:gridCol w="949026">
                      <a:extLst>
                        <a:ext uri="{9D8B030D-6E8A-4147-A177-3AD203B41FA5}">
                          <a16:colId xmlns:a16="http://schemas.microsoft.com/office/drawing/2014/main" val="1877246038"/>
                        </a:ext>
                      </a:extLst>
                    </a:gridCol>
                    <a:gridCol w="1059445">
                      <a:extLst>
                        <a:ext uri="{9D8B030D-6E8A-4147-A177-3AD203B41FA5}">
                          <a16:colId xmlns:a16="http://schemas.microsoft.com/office/drawing/2014/main" val="2344456694"/>
                        </a:ext>
                      </a:extLst>
                    </a:gridCol>
                    <a:gridCol w="1126268">
                      <a:extLst>
                        <a:ext uri="{9D8B030D-6E8A-4147-A177-3AD203B41FA5}">
                          <a16:colId xmlns:a16="http://schemas.microsoft.com/office/drawing/2014/main" val="949917435"/>
                        </a:ext>
                      </a:extLst>
                    </a:gridCol>
                  </a:tblGrid>
                  <a:tr h="407046">
                    <a:tc>
                      <a:txBody>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𝑖</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rPr>
                                    </m:ctrlPr>
                                  </m:sSubPr>
                                  <m:e>
                                    <m:r>
                                      <a:rPr lang="en-US" sz="2000" b="1" i="1" dirty="0" smtClean="0">
                                        <a:latin typeface="Cambria Math" panose="02040503050406030204" pitchFamily="18" charset="0"/>
                                      </a:rPr>
                                      <m:t>𝑿</m:t>
                                    </m:r>
                                  </m:e>
                                  <m:sub>
                                    <m:r>
                                      <a:rPr lang="en-US" sz="2000" b="1" i="1" dirty="0" smtClean="0">
                                        <a:latin typeface="Cambria Math" panose="02040503050406030204" pitchFamily="18" charset="0"/>
                                      </a:rPr>
                                      <m:t>𝒊</m:t>
                                    </m:r>
                                  </m:sub>
                                </m:sSub>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𝒀</m:t>
                                    </m:r>
                                  </m:e>
                                  <m:sub>
                                    <m:r>
                                      <a:rPr lang="en-US" sz="2000" b="1" i="1" smtClean="0">
                                        <a:latin typeface="Cambria Math" panose="02040503050406030204" pitchFamily="18" charset="0"/>
                                      </a:rPr>
                                      <m:t>𝒊</m:t>
                                    </m:r>
                                  </m:sub>
                                </m:sSub>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acc>
                                      <m:accPr>
                                        <m:chr m:val="̂"/>
                                        <m:ctrlPr>
                                          <a:rPr lang="en-US" sz="2000" b="1" i="1">
                                            <a:latin typeface="Cambria Math" panose="02040503050406030204" pitchFamily="18" charset="0"/>
                                          </a:rPr>
                                        </m:ctrlPr>
                                      </m:accPr>
                                      <m:e>
                                        <m:r>
                                          <a:rPr lang="en-US" sz="2000" b="1" i="1">
                                            <a:latin typeface="Cambria Math" panose="02040503050406030204" pitchFamily="18" charset="0"/>
                                          </a:rPr>
                                          <m:t>𝒀</m:t>
                                        </m:r>
                                      </m:e>
                                    </m:acc>
                                  </m:e>
                                  <m:sub>
                                    <m:r>
                                      <a:rPr lang="en-US" sz="2000" b="1" i="1" smtClean="0">
                                        <a:latin typeface="Cambria Math" panose="02040503050406030204" pitchFamily="18" charset="0"/>
                                      </a:rPr>
                                      <m:t>𝒊</m:t>
                                    </m:r>
                                  </m:sub>
                                </m:sSub>
                              </m:oMath>
                            </m:oMathPara>
                          </a14:m>
                          <a:endParaRPr lang="en-US" sz="2000"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𝒀</m:t>
                                    </m:r>
                                  </m:e>
                                  <m:sub>
                                    <m:r>
                                      <a:rPr lang="en-US" sz="2000" b="1" i="1" smtClean="0">
                                        <a:latin typeface="Cambria Math" panose="02040503050406030204" pitchFamily="18" charset="0"/>
                                      </a:rPr>
                                      <m:t>𝒊</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acc>
                                      <m:accPr>
                                        <m:chr m:val="̂"/>
                                        <m:ctrlPr>
                                          <a:rPr lang="en-US" sz="2000" b="1" i="1">
                                            <a:latin typeface="Cambria Math" panose="02040503050406030204" pitchFamily="18" charset="0"/>
                                          </a:rPr>
                                        </m:ctrlPr>
                                      </m:accPr>
                                      <m:e>
                                        <m:r>
                                          <a:rPr lang="en-US" sz="2000" b="1" i="1">
                                            <a:latin typeface="Cambria Math" panose="02040503050406030204" pitchFamily="18" charset="0"/>
                                          </a:rPr>
                                          <m:t>𝒀</m:t>
                                        </m:r>
                                      </m:e>
                                    </m:acc>
                                  </m:e>
                                  <m:sub>
                                    <m:r>
                                      <a:rPr lang="en-US" sz="2000" b="1" i="1" smtClean="0">
                                        <a:latin typeface="Cambria Math" panose="02040503050406030204" pitchFamily="18" charset="0"/>
                                      </a:rPr>
                                      <m:t>𝒊</m:t>
                                    </m:r>
                                  </m:sub>
                                </m:sSub>
                              </m:oMath>
                            </m:oMathPara>
                          </a14:m>
                          <a:endParaRPr lang="en-US" sz="2000" dirty="0"/>
                        </a:p>
                      </a:txBody>
                      <a:tcPr/>
                    </a:tc>
                    <a:extLst>
                      <a:ext uri="{0D108BD9-81ED-4DB2-BD59-A6C34878D82A}">
                        <a16:rowId xmlns:a16="http://schemas.microsoft.com/office/drawing/2014/main" val="3584876400"/>
                      </a:ext>
                    </a:extLst>
                  </a:tr>
                  <a:tr h="468381">
                    <a:tc>
                      <a:txBody>
                        <a:bodyPr/>
                        <a:lstStyle/>
                        <a:p>
                          <a:pPr algn="ctr"/>
                          <a:r>
                            <a:rPr lang="en-US" sz="2200" dirty="0">
                              <a:solidFill>
                                <a:schemeClr val="tx1"/>
                              </a:solidFill>
                            </a:rPr>
                            <a:t>1</a:t>
                          </a:r>
                        </a:p>
                      </a:txBody>
                      <a:tcPr/>
                    </a:tc>
                    <a:tc>
                      <a:txBody>
                        <a:bodyPr/>
                        <a:lstStyle/>
                        <a:p>
                          <a:r>
                            <a:rPr lang="en-US" sz="2200" dirty="0">
                              <a:solidFill>
                                <a:schemeClr val="tx1"/>
                              </a:solidFill>
                            </a:rPr>
                            <a:t>35.3</a:t>
                          </a:r>
                        </a:p>
                      </a:txBody>
                      <a:tcPr/>
                    </a:tc>
                    <a:tc>
                      <a:txBody>
                        <a:bodyPr/>
                        <a:lstStyle/>
                        <a:p>
                          <a:r>
                            <a:rPr lang="en-US" sz="2200" dirty="0">
                              <a:solidFill>
                                <a:schemeClr val="tx1"/>
                              </a:solidFill>
                            </a:rPr>
                            <a:t>10.98</a:t>
                          </a:r>
                        </a:p>
                      </a:txBody>
                      <a:tcPr/>
                    </a:tc>
                    <a:tc>
                      <a:txBody>
                        <a:bodyPr/>
                        <a:lstStyle/>
                        <a:p>
                          <a:r>
                            <a:rPr lang="en-US" sz="2200" dirty="0">
                              <a:solidFill>
                                <a:srgbClr val="FF0000"/>
                              </a:solidFill>
                            </a:rPr>
                            <a:t>10.81</a:t>
                          </a:r>
                        </a:p>
                      </a:txBody>
                      <a:tcPr/>
                    </a:tc>
                    <a:tc>
                      <a:txBody>
                        <a:bodyPr/>
                        <a:lstStyle/>
                        <a:p>
                          <a:pPr algn="ctr"/>
                          <a:r>
                            <a:rPr lang="en-US" sz="2200" dirty="0">
                              <a:solidFill>
                                <a:srgbClr val="0070C0"/>
                              </a:solidFill>
                            </a:rPr>
                            <a:t>  0.17</a:t>
                          </a:r>
                        </a:p>
                      </a:txBody>
                      <a:tcPr/>
                    </a:tc>
                    <a:extLst>
                      <a:ext uri="{0D108BD9-81ED-4DB2-BD59-A6C34878D82A}">
                        <a16:rowId xmlns:a16="http://schemas.microsoft.com/office/drawing/2014/main" val="3543506977"/>
                      </a:ext>
                    </a:extLst>
                  </a:tr>
                  <a:tr h="468381">
                    <a:tc>
                      <a:txBody>
                        <a:bodyPr/>
                        <a:lstStyle/>
                        <a:p>
                          <a:pPr algn="ctr"/>
                          <a:r>
                            <a:rPr lang="en-US" sz="2200" dirty="0"/>
                            <a:t>2</a:t>
                          </a:r>
                        </a:p>
                      </a:txBody>
                      <a:tcPr/>
                    </a:tc>
                    <a:tc>
                      <a:txBody>
                        <a:bodyPr/>
                        <a:lstStyle/>
                        <a:p>
                          <a:r>
                            <a:rPr lang="en-US" sz="2200" dirty="0"/>
                            <a:t>29.7</a:t>
                          </a:r>
                        </a:p>
                      </a:txBody>
                      <a:tcPr/>
                    </a:tc>
                    <a:tc>
                      <a:txBody>
                        <a:bodyPr/>
                        <a:lstStyle/>
                        <a:p>
                          <a:r>
                            <a:rPr lang="en-US" sz="2200" dirty="0"/>
                            <a:t>11.13</a:t>
                          </a:r>
                        </a:p>
                      </a:txBody>
                      <a:tcPr/>
                    </a:tc>
                    <a:tc>
                      <a:txBody>
                        <a:bodyPr/>
                        <a:lstStyle/>
                        <a:p>
                          <a:r>
                            <a:rPr lang="en-US" sz="2200" dirty="0">
                              <a:solidFill>
                                <a:srgbClr val="FF0000"/>
                              </a:solidFill>
                            </a:rPr>
                            <a:t>11.25</a:t>
                          </a:r>
                        </a:p>
                      </a:txBody>
                      <a:tcPr/>
                    </a:tc>
                    <a:tc>
                      <a:txBody>
                        <a:bodyPr/>
                        <a:lstStyle/>
                        <a:p>
                          <a:pPr algn="ctr"/>
                          <a:r>
                            <a:rPr lang="en-US" sz="2200" dirty="0">
                              <a:solidFill>
                                <a:srgbClr val="0070C0"/>
                              </a:solidFill>
                            </a:rPr>
                            <a:t>- 0.12</a:t>
                          </a:r>
                        </a:p>
                      </a:txBody>
                      <a:tcPr/>
                    </a:tc>
                    <a:extLst>
                      <a:ext uri="{0D108BD9-81ED-4DB2-BD59-A6C34878D82A}">
                        <a16:rowId xmlns:a16="http://schemas.microsoft.com/office/drawing/2014/main" val="1936441116"/>
                      </a:ext>
                    </a:extLst>
                  </a:tr>
                  <a:tr h="468381">
                    <a:tc>
                      <a:txBody>
                        <a:bodyPr/>
                        <a:lstStyle/>
                        <a:p>
                          <a:pPr algn="ctr"/>
                          <a:r>
                            <a:rPr lang="en-US" sz="2200" dirty="0"/>
                            <a:t>. . .</a:t>
                          </a:r>
                        </a:p>
                      </a:txBody>
                      <a:tcPr/>
                    </a:tc>
                    <a:tc>
                      <a:txBody>
                        <a:bodyPr/>
                        <a:lstStyle/>
                        <a:p>
                          <a:r>
                            <a:rPr lang="en-US" sz="2200" dirty="0"/>
                            <a:t>. . .</a:t>
                          </a:r>
                        </a:p>
                      </a:txBody>
                      <a:tcPr/>
                    </a:tc>
                    <a:tc>
                      <a:txBody>
                        <a:bodyPr/>
                        <a:lstStyle/>
                        <a:p>
                          <a:r>
                            <a:rPr lang="en-US" sz="2200" dirty="0"/>
                            <a:t>. . .</a:t>
                          </a:r>
                        </a:p>
                      </a:txBody>
                      <a:tcPr/>
                    </a:tc>
                    <a:tc>
                      <a:txBody>
                        <a:bodyPr/>
                        <a:lstStyle/>
                        <a:p>
                          <a:r>
                            <a:rPr lang="en-US" sz="2200" dirty="0">
                              <a:solidFill>
                                <a:srgbClr val="FF0000"/>
                              </a:solidFill>
                            </a:rPr>
                            <a:t>. . . </a:t>
                          </a:r>
                        </a:p>
                      </a:txBody>
                      <a:tcPr/>
                    </a:tc>
                    <a:tc>
                      <a:txBody>
                        <a:bodyPr/>
                        <a:lstStyle/>
                        <a:p>
                          <a:pPr algn="ctr"/>
                          <a:r>
                            <a:rPr lang="en-US" sz="2200" dirty="0">
                              <a:solidFill>
                                <a:srgbClr val="0070C0"/>
                              </a:solidFill>
                            </a:rPr>
                            <a:t>. . . </a:t>
                          </a:r>
                        </a:p>
                      </a:txBody>
                      <a:tcPr/>
                    </a:tc>
                    <a:extLst>
                      <a:ext uri="{0D108BD9-81ED-4DB2-BD59-A6C34878D82A}">
                        <a16:rowId xmlns:a16="http://schemas.microsoft.com/office/drawing/2014/main" val="4214063524"/>
                      </a:ext>
                    </a:extLst>
                  </a:tr>
                  <a:tr h="468381">
                    <a:tc>
                      <a:txBody>
                        <a:bodyPr/>
                        <a:lstStyle/>
                        <a:p>
                          <a:pPr algn="ctr"/>
                          <a:r>
                            <a:rPr lang="en-US" sz="2200" dirty="0"/>
                            <a:t>25</a:t>
                          </a:r>
                        </a:p>
                      </a:txBody>
                      <a:tcPr/>
                    </a:tc>
                    <a:tc>
                      <a:txBody>
                        <a:bodyPr/>
                        <a:lstStyle/>
                        <a:p>
                          <a:r>
                            <a:rPr lang="en-US" sz="2200" dirty="0"/>
                            <a:t>28.6</a:t>
                          </a:r>
                        </a:p>
                      </a:txBody>
                      <a:tcPr/>
                    </a:tc>
                    <a:tc>
                      <a:txBody>
                        <a:bodyPr/>
                        <a:lstStyle/>
                        <a:p>
                          <a:r>
                            <a:rPr lang="en-US" sz="2200" dirty="0"/>
                            <a:t>11.08</a:t>
                          </a:r>
                        </a:p>
                      </a:txBody>
                      <a:tcPr/>
                    </a:tc>
                    <a:tc>
                      <a:txBody>
                        <a:bodyPr/>
                        <a:lstStyle/>
                        <a:p>
                          <a:r>
                            <a:rPr lang="en-US" sz="2200" dirty="0">
                              <a:solidFill>
                                <a:srgbClr val="FF0000"/>
                              </a:solidFill>
                            </a:rPr>
                            <a:t>11.34</a:t>
                          </a:r>
                        </a:p>
                      </a:txBody>
                      <a:tcPr/>
                    </a:tc>
                    <a:tc>
                      <a:txBody>
                        <a:bodyPr/>
                        <a:lstStyle/>
                        <a:p>
                          <a:pPr algn="ctr"/>
                          <a:r>
                            <a:rPr lang="en-US" sz="2200" dirty="0">
                              <a:solidFill>
                                <a:srgbClr val="0070C0"/>
                              </a:solidFill>
                            </a:rPr>
                            <a:t>- 0.26</a:t>
                          </a:r>
                        </a:p>
                      </a:txBody>
                      <a:tcPr/>
                    </a:tc>
                    <a:extLst>
                      <a:ext uri="{0D108BD9-81ED-4DB2-BD59-A6C34878D82A}">
                        <a16:rowId xmlns:a16="http://schemas.microsoft.com/office/drawing/2014/main" val="3006817349"/>
                      </a:ext>
                    </a:extLst>
                  </a:tr>
                </a:tbl>
              </a:graphicData>
            </a:graphic>
          </p:graphicFrame>
        </mc:Choice>
        <mc:Fallback xmlns="">
          <p:graphicFrame>
            <p:nvGraphicFramePr>
              <p:cNvPr id="16" name="Table 15">
                <a:extLst>
                  <a:ext uri="{FF2B5EF4-FFF2-40B4-BE49-F238E27FC236}">
                    <a16:creationId xmlns:a16="http://schemas.microsoft.com/office/drawing/2014/main" id="{BDC4625A-2D32-4D93-81B9-2F875C3268CB}"/>
                  </a:ext>
                </a:extLst>
              </p:cNvPr>
              <p:cNvGraphicFramePr>
                <a:graphicFrameLocks noGrp="1"/>
              </p:cNvGraphicFramePr>
              <p:nvPr>
                <p:extLst>
                  <p:ext uri="{D42A27DB-BD31-4B8C-83A1-F6EECF244321}">
                    <p14:modId xmlns:p14="http://schemas.microsoft.com/office/powerpoint/2010/main" val="3561751777"/>
                  </p:ext>
                </p:extLst>
              </p:nvPr>
            </p:nvGraphicFramePr>
            <p:xfrm>
              <a:off x="7213600" y="4097866"/>
              <a:ext cx="4484319" cy="2280570"/>
            </p:xfrm>
            <a:graphic>
              <a:graphicData uri="http://schemas.openxmlformats.org/drawingml/2006/table">
                <a:tbl>
                  <a:tblPr firstRow="1" bandRow="1">
                    <a:tableStyleId>{073A0DAA-6AF3-43AB-8588-CEC1D06C72B9}</a:tableStyleId>
                  </a:tblPr>
                  <a:tblGrid>
                    <a:gridCol w="531557">
                      <a:extLst>
                        <a:ext uri="{9D8B030D-6E8A-4147-A177-3AD203B41FA5}">
                          <a16:colId xmlns:a16="http://schemas.microsoft.com/office/drawing/2014/main" val="790966807"/>
                        </a:ext>
                      </a:extLst>
                    </a:gridCol>
                    <a:gridCol w="818023">
                      <a:extLst>
                        <a:ext uri="{9D8B030D-6E8A-4147-A177-3AD203B41FA5}">
                          <a16:colId xmlns:a16="http://schemas.microsoft.com/office/drawing/2014/main" val="3985071693"/>
                        </a:ext>
                      </a:extLst>
                    </a:gridCol>
                    <a:gridCol w="949026">
                      <a:extLst>
                        <a:ext uri="{9D8B030D-6E8A-4147-A177-3AD203B41FA5}">
                          <a16:colId xmlns:a16="http://schemas.microsoft.com/office/drawing/2014/main" val="1877246038"/>
                        </a:ext>
                      </a:extLst>
                    </a:gridCol>
                    <a:gridCol w="1059445">
                      <a:extLst>
                        <a:ext uri="{9D8B030D-6E8A-4147-A177-3AD203B41FA5}">
                          <a16:colId xmlns:a16="http://schemas.microsoft.com/office/drawing/2014/main" val="2344456694"/>
                        </a:ext>
                      </a:extLst>
                    </a:gridCol>
                    <a:gridCol w="1126268">
                      <a:extLst>
                        <a:ext uri="{9D8B030D-6E8A-4147-A177-3AD203B41FA5}">
                          <a16:colId xmlns:a16="http://schemas.microsoft.com/office/drawing/2014/main" val="949917435"/>
                        </a:ext>
                      </a:extLst>
                    </a:gridCol>
                  </a:tblGrid>
                  <a:tr h="407046">
                    <a:tc>
                      <a:txBody>
                        <a:bodyPr/>
                        <a:lstStyle/>
                        <a:p>
                          <a:endParaRPr lang="en-US"/>
                        </a:p>
                      </a:txBody>
                      <a:tcPr>
                        <a:blipFill>
                          <a:blip r:embed="rId5"/>
                          <a:stretch>
                            <a:fillRect l="-1149" t="-8955" r="-751724" b="-479104"/>
                          </a:stretch>
                        </a:blipFill>
                      </a:tcPr>
                    </a:tc>
                    <a:tc>
                      <a:txBody>
                        <a:bodyPr/>
                        <a:lstStyle/>
                        <a:p>
                          <a:endParaRPr lang="en-US"/>
                        </a:p>
                      </a:txBody>
                      <a:tcPr>
                        <a:blipFill>
                          <a:blip r:embed="rId5"/>
                          <a:stretch>
                            <a:fillRect l="-65185" t="-8955" r="-384444" b="-479104"/>
                          </a:stretch>
                        </a:blipFill>
                      </a:tcPr>
                    </a:tc>
                    <a:tc>
                      <a:txBody>
                        <a:bodyPr/>
                        <a:lstStyle/>
                        <a:p>
                          <a:endParaRPr lang="en-US"/>
                        </a:p>
                      </a:txBody>
                      <a:tcPr>
                        <a:blipFill>
                          <a:blip r:embed="rId5"/>
                          <a:stretch>
                            <a:fillRect l="-143871" t="-8955" r="-234839" b="-479104"/>
                          </a:stretch>
                        </a:blipFill>
                      </a:tcPr>
                    </a:tc>
                    <a:tc>
                      <a:txBody>
                        <a:bodyPr/>
                        <a:lstStyle/>
                        <a:p>
                          <a:endParaRPr lang="en-US"/>
                        </a:p>
                      </a:txBody>
                      <a:tcPr>
                        <a:blipFill>
                          <a:blip r:embed="rId5"/>
                          <a:stretch>
                            <a:fillRect l="-217241" t="-8955" r="-109195" b="-479104"/>
                          </a:stretch>
                        </a:blipFill>
                      </a:tcPr>
                    </a:tc>
                    <a:tc>
                      <a:txBody>
                        <a:bodyPr/>
                        <a:lstStyle/>
                        <a:p>
                          <a:endParaRPr lang="en-US"/>
                        </a:p>
                      </a:txBody>
                      <a:tcPr>
                        <a:blipFill>
                          <a:blip r:embed="rId5"/>
                          <a:stretch>
                            <a:fillRect l="-298378" t="-8955" r="-2703" b="-479104"/>
                          </a:stretch>
                        </a:blipFill>
                      </a:tcPr>
                    </a:tc>
                    <a:extLst>
                      <a:ext uri="{0D108BD9-81ED-4DB2-BD59-A6C34878D82A}">
                        <a16:rowId xmlns:a16="http://schemas.microsoft.com/office/drawing/2014/main" val="3584876400"/>
                      </a:ext>
                    </a:extLst>
                  </a:tr>
                  <a:tr h="468381">
                    <a:tc>
                      <a:txBody>
                        <a:bodyPr/>
                        <a:lstStyle/>
                        <a:p>
                          <a:pPr algn="ctr"/>
                          <a:r>
                            <a:rPr lang="en-US" sz="2200" dirty="0">
                              <a:solidFill>
                                <a:schemeClr val="tx1"/>
                              </a:solidFill>
                            </a:rPr>
                            <a:t>1</a:t>
                          </a:r>
                        </a:p>
                      </a:txBody>
                      <a:tcPr/>
                    </a:tc>
                    <a:tc>
                      <a:txBody>
                        <a:bodyPr/>
                        <a:lstStyle/>
                        <a:p>
                          <a:r>
                            <a:rPr lang="en-US" sz="2200" dirty="0">
                              <a:solidFill>
                                <a:schemeClr val="tx1"/>
                              </a:solidFill>
                            </a:rPr>
                            <a:t>35.3</a:t>
                          </a:r>
                        </a:p>
                      </a:txBody>
                      <a:tcPr/>
                    </a:tc>
                    <a:tc>
                      <a:txBody>
                        <a:bodyPr/>
                        <a:lstStyle/>
                        <a:p>
                          <a:r>
                            <a:rPr lang="en-US" sz="2200" dirty="0">
                              <a:solidFill>
                                <a:schemeClr val="tx1"/>
                              </a:solidFill>
                            </a:rPr>
                            <a:t>10.98</a:t>
                          </a:r>
                        </a:p>
                      </a:txBody>
                      <a:tcPr/>
                    </a:tc>
                    <a:tc>
                      <a:txBody>
                        <a:bodyPr/>
                        <a:lstStyle/>
                        <a:p>
                          <a:r>
                            <a:rPr lang="en-US" sz="2200" dirty="0">
                              <a:solidFill>
                                <a:srgbClr val="FF0000"/>
                              </a:solidFill>
                            </a:rPr>
                            <a:t>10.81</a:t>
                          </a:r>
                        </a:p>
                      </a:txBody>
                      <a:tcPr/>
                    </a:tc>
                    <a:tc>
                      <a:txBody>
                        <a:bodyPr/>
                        <a:lstStyle/>
                        <a:p>
                          <a:pPr algn="ctr"/>
                          <a:r>
                            <a:rPr lang="en-US" sz="2200" dirty="0">
                              <a:solidFill>
                                <a:srgbClr val="0070C0"/>
                              </a:solidFill>
                            </a:rPr>
                            <a:t>  0.17</a:t>
                          </a:r>
                        </a:p>
                      </a:txBody>
                      <a:tcPr/>
                    </a:tc>
                    <a:extLst>
                      <a:ext uri="{0D108BD9-81ED-4DB2-BD59-A6C34878D82A}">
                        <a16:rowId xmlns:a16="http://schemas.microsoft.com/office/drawing/2014/main" val="3543506977"/>
                      </a:ext>
                    </a:extLst>
                  </a:tr>
                  <a:tr h="468381">
                    <a:tc>
                      <a:txBody>
                        <a:bodyPr/>
                        <a:lstStyle/>
                        <a:p>
                          <a:pPr algn="ctr"/>
                          <a:r>
                            <a:rPr lang="en-US" sz="2200" dirty="0"/>
                            <a:t>2</a:t>
                          </a:r>
                        </a:p>
                      </a:txBody>
                      <a:tcPr/>
                    </a:tc>
                    <a:tc>
                      <a:txBody>
                        <a:bodyPr/>
                        <a:lstStyle/>
                        <a:p>
                          <a:r>
                            <a:rPr lang="en-US" sz="2200" dirty="0"/>
                            <a:t>29.7</a:t>
                          </a:r>
                        </a:p>
                      </a:txBody>
                      <a:tcPr/>
                    </a:tc>
                    <a:tc>
                      <a:txBody>
                        <a:bodyPr/>
                        <a:lstStyle/>
                        <a:p>
                          <a:r>
                            <a:rPr lang="en-US" sz="2200" dirty="0"/>
                            <a:t>11.13</a:t>
                          </a:r>
                        </a:p>
                      </a:txBody>
                      <a:tcPr/>
                    </a:tc>
                    <a:tc>
                      <a:txBody>
                        <a:bodyPr/>
                        <a:lstStyle/>
                        <a:p>
                          <a:r>
                            <a:rPr lang="en-US" sz="2200" dirty="0">
                              <a:solidFill>
                                <a:srgbClr val="FF0000"/>
                              </a:solidFill>
                            </a:rPr>
                            <a:t>11.25</a:t>
                          </a:r>
                        </a:p>
                      </a:txBody>
                      <a:tcPr/>
                    </a:tc>
                    <a:tc>
                      <a:txBody>
                        <a:bodyPr/>
                        <a:lstStyle/>
                        <a:p>
                          <a:pPr algn="ctr"/>
                          <a:r>
                            <a:rPr lang="en-US" sz="2200" dirty="0">
                              <a:solidFill>
                                <a:srgbClr val="0070C0"/>
                              </a:solidFill>
                            </a:rPr>
                            <a:t>- 0.12</a:t>
                          </a:r>
                        </a:p>
                      </a:txBody>
                      <a:tcPr/>
                    </a:tc>
                    <a:extLst>
                      <a:ext uri="{0D108BD9-81ED-4DB2-BD59-A6C34878D82A}">
                        <a16:rowId xmlns:a16="http://schemas.microsoft.com/office/drawing/2014/main" val="1936441116"/>
                      </a:ext>
                    </a:extLst>
                  </a:tr>
                  <a:tr h="468381">
                    <a:tc>
                      <a:txBody>
                        <a:bodyPr/>
                        <a:lstStyle/>
                        <a:p>
                          <a:pPr algn="ctr"/>
                          <a:r>
                            <a:rPr lang="en-US" sz="2200" dirty="0"/>
                            <a:t>. . .</a:t>
                          </a:r>
                        </a:p>
                      </a:txBody>
                      <a:tcPr/>
                    </a:tc>
                    <a:tc>
                      <a:txBody>
                        <a:bodyPr/>
                        <a:lstStyle/>
                        <a:p>
                          <a:r>
                            <a:rPr lang="en-US" sz="2200" dirty="0"/>
                            <a:t>. . .</a:t>
                          </a:r>
                        </a:p>
                      </a:txBody>
                      <a:tcPr/>
                    </a:tc>
                    <a:tc>
                      <a:txBody>
                        <a:bodyPr/>
                        <a:lstStyle/>
                        <a:p>
                          <a:r>
                            <a:rPr lang="en-US" sz="2200" dirty="0"/>
                            <a:t>. . .</a:t>
                          </a:r>
                        </a:p>
                      </a:txBody>
                      <a:tcPr/>
                    </a:tc>
                    <a:tc>
                      <a:txBody>
                        <a:bodyPr/>
                        <a:lstStyle/>
                        <a:p>
                          <a:r>
                            <a:rPr lang="en-US" sz="2200" dirty="0">
                              <a:solidFill>
                                <a:srgbClr val="FF0000"/>
                              </a:solidFill>
                            </a:rPr>
                            <a:t>. . . </a:t>
                          </a:r>
                        </a:p>
                      </a:txBody>
                      <a:tcPr/>
                    </a:tc>
                    <a:tc>
                      <a:txBody>
                        <a:bodyPr/>
                        <a:lstStyle/>
                        <a:p>
                          <a:pPr algn="ctr"/>
                          <a:r>
                            <a:rPr lang="en-US" sz="2200" dirty="0">
                              <a:solidFill>
                                <a:srgbClr val="0070C0"/>
                              </a:solidFill>
                            </a:rPr>
                            <a:t>. . . </a:t>
                          </a:r>
                        </a:p>
                      </a:txBody>
                      <a:tcPr/>
                    </a:tc>
                    <a:extLst>
                      <a:ext uri="{0D108BD9-81ED-4DB2-BD59-A6C34878D82A}">
                        <a16:rowId xmlns:a16="http://schemas.microsoft.com/office/drawing/2014/main" val="4214063524"/>
                      </a:ext>
                    </a:extLst>
                  </a:tr>
                  <a:tr h="468381">
                    <a:tc>
                      <a:txBody>
                        <a:bodyPr/>
                        <a:lstStyle/>
                        <a:p>
                          <a:pPr algn="ctr"/>
                          <a:r>
                            <a:rPr lang="en-US" sz="2200" dirty="0"/>
                            <a:t>25</a:t>
                          </a:r>
                        </a:p>
                      </a:txBody>
                      <a:tcPr/>
                    </a:tc>
                    <a:tc>
                      <a:txBody>
                        <a:bodyPr/>
                        <a:lstStyle/>
                        <a:p>
                          <a:r>
                            <a:rPr lang="en-US" sz="2200" dirty="0"/>
                            <a:t>28.6</a:t>
                          </a:r>
                        </a:p>
                      </a:txBody>
                      <a:tcPr/>
                    </a:tc>
                    <a:tc>
                      <a:txBody>
                        <a:bodyPr/>
                        <a:lstStyle/>
                        <a:p>
                          <a:r>
                            <a:rPr lang="en-US" sz="2200" dirty="0"/>
                            <a:t>11.08</a:t>
                          </a:r>
                        </a:p>
                      </a:txBody>
                      <a:tcPr/>
                    </a:tc>
                    <a:tc>
                      <a:txBody>
                        <a:bodyPr/>
                        <a:lstStyle/>
                        <a:p>
                          <a:r>
                            <a:rPr lang="en-US" sz="2200" dirty="0">
                              <a:solidFill>
                                <a:srgbClr val="FF0000"/>
                              </a:solidFill>
                            </a:rPr>
                            <a:t>11.34</a:t>
                          </a:r>
                        </a:p>
                      </a:txBody>
                      <a:tcPr/>
                    </a:tc>
                    <a:tc>
                      <a:txBody>
                        <a:bodyPr/>
                        <a:lstStyle/>
                        <a:p>
                          <a:pPr algn="ctr"/>
                          <a:r>
                            <a:rPr lang="en-US" sz="2200" dirty="0">
                              <a:solidFill>
                                <a:srgbClr val="0070C0"/>
                              </a:solidFill>
                            </a:rPr>
                            <a:t>- 0.26</a:t>
                          </a:r>
                        </a:p>
                      </a:txBody>
                      <a:tcPr/>
                    </a:tc>
                    <a:extLst>
                      <a:ext uri="{0D108BD9-81ED-4DB2-BD59-A6C34878D82A}">
                        <a16:rowId xmlns:a16="http://schemas.microsoft.com/office/drawing/2014/main" val="3006817349"/>
                      </a:ext>
                    </a:extLst>
                  </a:tr>
                </a:tbl>
              </a:graphicData>
            </a:graphic>
          </p:graphicFrame>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0C75356-A756-4C36-8CBA-680C7A8ECB07}"/>
                  </a:ext>
                </a:extLst>
              </p:cNvPr>
              <p:cNvSpPr/>
              <p:nvPr/>
            </p:nvSpPr>
            <p:spPr>
              <a:xfrm>
                <a:off x="838200" y="5238151"/>
                <a:ext cx="3159583" cy="4401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=13.623−0.0798</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 </m:t>
                          </m:r>
                          <m:r>
                            <a:rPr lang="en-US" sz="2200" b="0" i="1" smtClean="0">
                              <a:latin typeface="Cambria Math" panose="02040503050406030204" pitchFamily="18" charset="0"/>
                            </a:rPr>
                            <m:t>𝑋</m:t>
                          </m:r>
                        </m:e>
                        <m:sub>
                          <m:r>
                            <a:rPr lang="en-US" sz="2200" b="0" i="1" smtClean="0">
                              <a:latin typeface="Cambria Math" panose="02040503050406030204" pitchFamily="18" charset="0"/>
                            </a:rPr>
                            <m:t>𝑖</m:t>
                          </m:r>
                        </m:sub>
                      </m:sSub>
                    </m:oMath>
                  </m:oMathPara>
                </a14:m>
                <a:endParaRPr lang="en-US" sz="2200" dirty="0"/>
              </a:p>
            </p:txBody>
          </p:sp>
        </mc:Choice>
        <mc:Fallback xmlns="">
          <p:sp>
            <p:nvSpPr>
              <p:cNvPr id="3" name="Rectangle 2">
                <a:extLst>
                  <a:ext uri="{FF2B5EF4-FFF2-40B4-BE49-F238E27FC236}">
                    <a16:creationId xmlns:a16="http://schemas.microsoft.com/office/drawing/2014/main" id="{80C75356-A756-4C36-8CBA-680C7A8ECB07}"/>
                  </a:ext>
                </a:extLst>
              </p:cNvPr>
              <p:cNvSpPr>
                <a:spLocks noRot="1" noChangeAspect="1" noMove="1" noResize="1" noEditPoints="1" noAdjustHandles="1" noChangeArrowheads="1" noChangeShapeType="1" noTextEdit="1"/>
              </p:cNvSpPr>
              <p:nvPr/>
            </p:nvSpPr>
            <p:spPr>
              <a:xfrm>
                <a:off x="838200" y="5238151"/>
                <a:ext cx="3159583" cy="440120"/>
              </a:xfrm>
              <a:prstGeom prst="rect">
                <a:avLst/>
              </a:prstGeom>
              <a:blipFill>
                <a:blip r:embed="rId6"/>
                <a:stretch>
                  <a:fillRect t="-6944"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5C720561-D674-4379-AC1A-83D59666108F}"/>
                  </a:ext>
                </a:extLst>
              </p:cNvPr>
              <p:cNvSpPr/>
              <p:nvPr/>
            </p:nvSpPr>
            <p:spPr>
              <a:xfrm>
                <a:off x="1178449" y="5917906"/>
                <a:ext cx="4700902" cy="4401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b="0" i="1" smtClean="0">
                              <a:latin typeface="Cambria Math" panose="02040503050406030204" pitchFamily="18" charset="0"/>
                            </a:rPr>
                            <m:t>1</m:t>
                          </m:r>
                        </m:sub>
                      </m:sSub>
                      <m:r>
                        <a:rPr lang="en-US" sz="2200" b="0" i="1" smtClean="0">
                          <a:latin typeface="Cambria Math" panose="02040503050406030204" pitchFamily="18" charset="0"/>
                        </a:rPr>
                        <m:t>=13.623−0.0798∗35.3=10.81</m:t>
                      </m:r>
                    </m:oMath>
                  </m:oMathPara>
                </a14:m>
                <a:endParaRPr lang="en-US" sz="2200" dirty="0"/>
              </a:p>
            </p:txBody>
          </p:sp>
        </mc:Choice>
        <mc:Fallback xmlns="">
          <p:sp>
            <p:nvSpPr>
              <p:cNvPr id="17" name="Rectangle 16">
                <a:extLst>
                  <a:ext uri="{FF2B5EF4-FFF2-40B4-BE49-F238E27FC236}">
                    <a16:creationId xmlns:a16="http://schemas.microsoft.com/office/drawing/2014/main" id="{5C720561-D674-4379-AC1A-83D59666108F}"/>
                  </a:ext>
                </a:extLst>
              </p:cNvPr>
              <p:cNvSpPr>
                <a:spLocks noRot="1" noChangeAspect="1" noMove="1" noResize="1" noEditPoints="1" noAdjustHandles="1" noChangeArrowheads="1" noChangeShapeType="1" noTextEdit="1"/>
              </p:cNvSpPr>
              <p:nvPr/>
            </p:nvSpPr>
            <p:spPr>
              <a:xfrm>
                <a:off x="1178449" y="5917906"/>
                <a:ext cx="4700902" cy="440120"/>
              </a:xfrm>
              <a:prstGeom prst="rect">
                <a:avLst/>
              </a:prstGeom>
              <a:blipFill>
                <a:blip r:embed="rId7"/>
                <a:stretch>
                  <a:fillRect t="-6944"/>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EF129D77-CC0C-4D1F-8C94-D446B76017F4}"/>
              </a:ext>
            </a:extLst>
          </p:cNvPr>
          <p:cNvCxnSpPr>
            <a:cxnSpLocks/>
          </p:cNvCxnSpPr>
          <p:nvPr/>
        </p:nvCxnSpPr>
        <p:spPr>
          <a:xfrm>
            <a:off x="8051800" y="1155700"/>
            <a:ext cx="3302000" cy="17653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3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108865" cy="1325563"/>
          </a:xfrm>
        </p:spPr>
        <p:txBody>
          <a:bodyPr>
            <a:normAutofit/>
          </a:bodyPr>
          <a:lstStyle/>
          <a:p>
            <a:r>
              <a:rPr lang="en-US" sz="3600" dirty="0">
                <a:solidFill>
                  <a:srgbClr val="990033"/>
                </a:solidFill>
              </a:rPr>
              <a:t>Analysis of Variance</a:t>
            </a:r>
          </a:p>
        </p:txBody>
      </p:sp>
      <p:sp>
        <p:nvSpPr>
          <p:cNvPr id="4" name="TextBox 3">
            <a:extLst>
              <a:ext uri="{FF2B5EF4-FFF2-40B4-BE49-F238E27FC236}">
                <a16:creationId xmlns:a16="http://schemas.microsoft.com/office/drawing/2014/main" id="{35B297E7-8305-4FDE-A3E3-07D93411BBCC}"/>
              </a:ext>
            </a:extLst>
          </p:cNvPr>
          <p:cNvSpPr txBox="1"/>
          <p:nvPr/>
        </p:nvSpPr>
        <p:spPr>
          <a:xfrm>
            <a:off x="838200" y="1598915"/>
            <a:ext cx="5633852" cy="1107996"/>
          </a:xfrm>
          <a:prstGeom prst="rect">
            <a:avLst/>
          </a:prstGeom>
          <a:noFill/>
        </p:spPr>
        <p:txBody>
          <a:bodyPr wrap="square" rtlCol="0">
            <a:spAutoFit/>
          </a:bodyPr>
          <a:lstStyle/>
          <a:p>
            <a:r>
              <a:rPr lang="en-US" sz="2200" dirty="0"/>
              <a:t>Once we have the estimated regression line, we can determine how good the fit is. Starting with the following decomposition of variation</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56C5BF0-9CF3-4320-A635-78D1628994E6}"/>
                  </a:ext>
                </a:extLst>
              </p:cNvPr>
              <p:cNvSpPr/>
              <p:nvPr/>
            </p:nvSpPr>
            <p:spPr>
              <a:xfrm>
                <a:off x="1752600" y="3861602"/>
                <a:ext cx="4000500" cy="474489"/>
              </a:xfrm>
              <a:prstGeom prst="rect">
                <a:avLst/>
              </a:prstGeom>
            </p:spPr>
            <p:txBody>
              <a:bodyPr wrap="square">
                <a:spAutoFit/>
              </a:bodyPr>
              <a:lstStyle/>
              <a:p>
                <a:pPr indent="3387" algn="just"/>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𝑌</m:t>
                          </m:r>
                        </m:e>
                      </m:acc>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smtClean="0">
                                  <a:latin typeface="Cambria Math" panose="02040503050406030204" pitchFamily="18" charset="0"/>
                                </a:rPr>
                              </m:ctrlPr>
                            </m:sSubPr>
                            <m:e>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𝑌</m:t>
                                  </m:r>
                                </m:e>
                              </m:acc>
                            </m:e>
                            <m:sub>
                              <m:r>
                                <a:rPr lang="en-US" sz="2200" b="0" i="1" smtClean="0">
                                  <a:latin typeface="Cambria Math" panose="02040503050406030204" pitchFamily="18" charset="0"/>
                                </a:rPr>
                                <m:t>𝑖</m:t>
                              </m:r>
                            </m:sub>
                          </m:sSub>
                        </m:e>
                      </m:d>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i="1">
                                  <a:latin typeface="Cambria Math" panose="02040503050406030204" pitchFamily="18" charset="0"/>
                                </a:rPr>
                                <m:t>𝑖</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d>
                    </m:oMath>
                  </m:oMathPara>
                </a14:m>
                <a:endParaRPr lang="en-US" sz="2200" dirty="0"/>
              </a:p>
            </p:txBody>
          </p:sp>
        </mc:Choice>
        <mc:Fallback xmlns="">
          <p:sp>
            <p:nvSpPr>
              <p:cNvPr id="3" name="Rectangle 2">
                <a:extLst>
                  <a:ext uri="{FF2B5EF4-FFF2-40B4-BE49-F238E27FC236}">
                    <a16:creationId xmlns:a16="http://schemas.microsoft.com/office/drawing/2014/main" id="{B56C5BF0-9CF3-4320-A635-78D1628994E6}"/>
                  </a:ext>
                </a:extLst>
              </p:cNvPr>
              <p:cNvSpPr>
                <a:spLocks noRot="1" noChangeAspect="1" noMove="1" noResize="1" noEditPoints="1" noAdjustHandles="1" noChangeArrowheads="1" noChangeShapeType="1" noTextEdit="1"/>
              </p:cNvSpPr>
              <p:nvPr/>
            </p:nvSpPr>
            <p:spPr>
              <a:xfrm>
                <a:off x="1752600" y="3861602"/>
                <a:ext cx="4000500" cy="474489"/>
              </a:xfrm>
              <a:prstGeom prst="rect">
                <a:avLst/>
              </a:prstGeom>
              <a:blipFill>
                <a:blip r:embed="rId3"/>
                <a:stretch>
                  <a:fillRect t="-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1A3D32-8C09-4769-88D9-302DEE0E4235}"/>
                  </a:ext>
                </a:extLst>
              </p:cNvPr>
              <p:cNvSpPr txBox="1"/>
              <p:nvPr/>
            </p:nvSpPr>
            <p:spPr>
              <a:xfrm>
                <a:off x="584200" y="3061592"/>
                <a:ext cx="6038128" cy="5987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200" b="0" i="1" smtClean="0">
                              <a:latin typeface="Cambria Math" panose="02040503050406030204" pitchFamily="18" charset="0"/>
                            </a:rPr>
                          </m:ctrlPr>
                        </m:dPr>
                        <m:e>
                          <m:eqArr>
                            <m:eqArrPr>
                              <m:ctrlPr>
                                <a:rPr lang="en-US" sz="2200" b="0" i="1" smtClean="0">
                                  <a:latin typeface="Cambria Math" panose="02040503050406030204" pitchFamily="18" charset="0"/>
                                </a:rPr>
                              </m:ctrlPr>
                            </m:eqArrPr>
                            <m:e>
                              <m:r>
                                <m:rPr>
                                  <m:sty m:val="p"/>
                                </m:rPr>
                                <a:rPr lang="en-US" sz="2200" b="0" i="0" smtClean="0">
                                  <a:latin typeface="Cambria Math" panose="02040503050406030204" pitchFamily="18" charset="0"/>
                                </a:rPr>
                                <m:t>Variation</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from</m:t>
                              </m:r>
                              <m:r>
                                <a:rPr lang="en-US" sz="2200" b="0" i="0" smtClean="0">
                                  <a:latin typeface="Cambria Math" panose="02040503050406030204" pitchFamily="18" charset="0"/>
                                </a:rPr>
                                <m:t> </m:t>
                              </m:r>
                            </m:e>
                            <m:e>
                              <m:r>
                                <m:rPr>
                                  <m:sty m:val="p"/>
                                </m:rPr>
                                <a:rPr lang="en-US" sz="2200" b="0" i="0" smtClean="0">
                                  <a:latin typeface="Cambria Math" panose="02040503050406030204" pitchFamily="18" charset="0"/>
                                </a:rPr>
                                <m:t>the</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mean</m:t>
                              </m:r>
                            </m:e>
                          </m:eqArr>
                        </m:e>
                      </m:d>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eqArr>
                            <m:eqArrPr>
                              <m:ctrlPr>
                                <a:rPr lang="en-US" sz="2200" b="0" i="1" smtClean="0">
                                  <a:latin typeface="Cambria Math" panose="02040503050406030204" pitchFamily="18" charset="0"/>
                                </a:rPr>
                              </m:ctrlPr>
                            </m:eqArrPr>
                            <m:e>
                              <m:r>
                                <m:rPr>
                                  <m:sty m:val="p"/>
                                </m:rPr>
                                <a:rPr lang="en-US" sz="2200" b="0" i="0" smtClean="0">
                                  <a:latin typeface="Cambria Math" panose="02040503050406030204" pitchFamily="18" charset="0"/>
                                </a:rPr>
                                <m:t>Residuals</m:t>
                              </m:r>
                            </m:e>
                            <m:e>
                              <m:r>
                                <m:rPr>
                                  <m:sty m:val="p"/>
                                </m:rPr>
                                <a:rPr lang="en-US" sz="2200" b="0" i="0" smtClean="0">
                                  <a:latin typeface="Cambria Math" panose="02040503050406030204" pitchFamily="18" charset="0"/>
                                </a:rPr>
                                <m:t>Effect</m:t>
                              </m:r>
                            </m:e>
                          </m:eqArr>
                        </m:e>
                      </m:d>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eqArr>
                            <m:eqArrPr>
                              <m:ctrlPr>
                                <a:rPr lang="en-US" sz="2200" b="0" i="1" smtClean="0">
                                  <a:latin typeface="Cambria Math" panose="02040503050406030204" pitchFamily="18" charset="0"/>
                                </a:rPr>
                              </m:ctrlPr>
                            </m:eqArrPr>
                            <m:e>
                              <m:r>
                                <m:rPr>
                                  <m:sty m:val="p"/>
                                </m:rPr>
                                <a:rPr lang="en-US" sz="2200" b="0" i="0" smtClean="0">
                                  <a:latin typeface="Cambria Math" panose="02040503050406030204" pitchFamily="18" charset="0"/>
                                </a:rPr>
                                <m:t>Predictions</m:t>
                              </m:r>
                              <m:r>
                                <a:rPr lang="en-US" sz="2200" b="0" i="0" smtClean="0">
                                  <a:latin typeface="Cambria Math" panose="02040503050406030204" pitchFamily="18" charset="0"/>
                                </a:rPr>
                                <m:t> </m:t>
                              </m:r>
                            </m:e>
                            <m:e>
                              <m:r>
                                <m:rPr>
                                  <m:sty m:val="p"/>
                                </m:rPr>
                                <a:rPr lang="en-US" sz="2200" b="0" i="0" smtClean="0">
                                  <a:latin typeface="Cambria Math" panose="02040503050406030204" pitchFamily="18" charset="0"/>
                                </a:rPr>
                                <m:t>Effect</m:t>
                              </m:r>
                            </m:e>
                          </m:eqArr>
                        </m:e>
                      </m:d>
                    </m:oMath>
                  </m:oMathPara>
                </a14:m>
                <a:endParaRPr lang="en-US" sz="2200" dirty="0"/>
              </a:p>
            </p:txBody>
          </p:sp>
        </mc:Choice>
        <mc:Fallback xmlns="">
          <p:sp>
            <p:nvSpPr>
              <p:cNvPr id="5" name="TextBox 4">
                <a:extLst>
                  <a:ext uri="{FF2B5EF4-FFF2-40B4-BE49-F238E27FC236}">
                    <a16:creationId xmlns:a16="http://schemas.microsoft.com/office/drawing/2014/main" id="{8F1A3D32-8C09-4769-88D9-302DEE0E4235}"/>
                  </a:ext>
                </a:extLst>
              </p:cNvPr>
              <p:cNvSpPr txBox="1">
                <a:spLocks noRot="1" noChangeAspect="1" noMove="1" noResize="1" noEditPoints="1" noAdjustHandles="1" noChangeArrowheads="1" noChangeShapeType="1" noTextEdit="1"/>
              </p:cNvSpPr>
              <p:nvPr/>
            </p:nvSpPr>
            <p:spPr>
              <a:xfrm>
                <a:off x="584200" y="3061592"/>
                <a:ext cx="6038128" cy="5987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0352287-8E94-4E5C-98F9-850D766A7508}"/>
                  </a:ext>
                </a:extLst>
              </p:cNvPr>
              <p:cNvSpPr/>
              <p:nvPr/>
            </p:nvSpPr>
            <p:spPr>
              <a:xfrm>
                <a:off x="1460500" y="4369708"/>
                <a:ext cx="4610100" cy="665888"/>
              </a:xfrm>
              <a:prstGeom prst="rect">
                <a:avLst/>
              </a:prstGeom>
            </p:spPr>
            <p:txBody>
              <a:bodyPr wrap="square">
                <a:spAutoFit/>
              </a:bodyPr>
              <a:lstStyle/>
              <a:p>
                <a:pPr indent="3387" algn="just"/>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d>
                        </m:e>
                        <m:sup>
                          <m:r>
                            <a:rPr lang="en-US" sz="2200" b="0" i="1" smtClean="0">
                              <a:latin typeface="Cambria Math" panose="02040503050406030204" pitchFamily="18" charset="0"/>
                            </a:rPr>
                            <m:t>2</m:t>
                          </m:r>
                        </m:sup>
                      </m:sSup>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i="1">
                                          <a:latin typeface="Cambria Math" panose="02040503050406030204" pitchFamily="18" charset="0"/>
                                        </a:rPr>
                                        <m:t>𝑖</m:t>
                                      </m:r>
                                    </m:sub>
                                  </m:sSub>
                                </m:e>
                              </m:d>
                              <m:r>
                                <a:rPr lang="en-US" sz="2200" i="1">
                                  <a:latin typeface="Cambria Math" panose="02040503050406030204" pitchFamily="18" charset="0"/>
                                </a:rPr>
                                <m:t>+</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i="1">
                                          <a:latin typeface="Cambria Math" panose="02040503050406030204" pitchFamily="18" charset="0"/>
                                        </a:rPr>
                                        <m:t>𝑖</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d>
                            </m:e>
                          </m:d>
                        </m:e>
                        <m:sup>
                          <m:r>
                            <a:rPr lang="en-US" sz="2200" b="0" i="1" smtClean="0">
                              <a:latin typeface="Cambria Math" panose="02040503050406030204" pitchFamily="18" charset="0"/>
                            </a:rPr>
                            <m:t>2</m:t>
                          </m:r>
                        </m:sup>
                      </m:sSup>
                    </m:oMath>
                  </m:oMathPara>
                </a14:m>
                <a:endParaRPr lang="en-US" sz="2200" dirty="0"/>
              </a:p>
            </p:txBody>
          </p:sp>
        </mc:Choice>
        <mc:Fallback xmlns="">
          <p:sp>
            <p:nvSpPr>
              <p:cNvPr id="16" name="Rectangle 15">
                <a:extLst>
                  <a:ext uri="{FF2B5EF4-FFF2-40B4-BE49-F238E27FC236}">
                    <a16:creationId xmlns:a16="http://schemas.microsoft.com/office/drawing/2014/main" id="{C0352287-8E94-4E5C-98F9-850D766A7508}"/>
                  </a:ext>
                </a:extLst>
              </p:cNvPr>
              <p:cNvSpPr>
                <a:spLocks noRot="1" noChangeAspect="1" noMove="1" noResize="1" noEditPoints="1" noAdjustHandles="1" noChangeArrowheads="1" noChangeShapeType="1" noTextEdit="1"/>
              </p:cNvSpPr>
              <p:nvPr/>
            </p:nvSpPr>
            <p:spPr>
              <a:xfrm>
                <a:off x="1460500" y="4369708"/>
                <a:ext cx="4610100" cy="66588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38F75F20-8364-44D1-8B6E-E1C2BA294500}"/>
                  </a:ext>
                </a:extLst>
              </p:cNvPr>
              <p:cNvSpPr/>
              <p:nvPr/>
            </p:nvSpPr>
            <p:spPr>
              <a:xfrm>
                <a:off x="2451182" y="5056916"/>
                <a:ext cx="6108864" cy="541367"/>
              </a:xfrm>
              <a:prstGeom prst="rect">
                <a:avLst/>
              </a:prstGeom>
            </p:spPr>
            <p:txBody>
              <a:bodyPr wrap="square">
                <a:spAutoFit/>
              </a:bodyPr>
              <a:lstStyle/>
              <a:p>
                <a:pPr indent="3387" algn="just"/>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i="1">
                                      <a:latin typeface="Cambria Math" panose="02040503050406030204" pitchFamily="18" charset="0"/>
                                    </a:rPr>
                                    <m:t>𝑖</m:t>
                                  </m:r>
                                </m:sub>
                              </m:sSub>
                            </m:e>
                          </m:d>
                        </m:e>
                        <m:sup>
                          <m:r>
                            <a:rPr lang="en-US" sz="2200" b="0" i="1" smtClean="0">
                              <a:latin typeface="Cambria Math" panose="02040503050406030204" pitchFamily="18" charset="0"/>
                            </a:rPr>
                            <m:t>2</m:t>
                          </m:r>
                        </m:sup>
                      </m:sSup>
                      <m:r>
                        <a:rPr lang="en-US" sz="2200" b="0" i="1" smtClean="0">
                          <a:latin typeface="Cambria Math" panose="02040503050406030204" pitchFamily="18" charset="0"/>
                        </a:rPr>
                        <m:t>+</m:t>
                      </m:r>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i="1">
                                      <a:latin typeface="Cambria Math" panose="02040503050406030204" pitchFamily="18" charset="0"/>
                                    </a:rPr>
                                    <m:t>𝑖</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d>
                        </m:e>
                        <m:sup>
                          <m:r>
                            <a:rPr lang="en-US" sz="2200" i="1">
                              <a:latin typeface="Cambria Math" panose="02040503050406030204" pitchFamily="18" charset="0"/>
                            </a:rPr>
                            <m:t>2</m:t>
                          </m:r>
                        </m:sup>
                      </m:sSup>
                      <m:r>
                        <a:rPr lang="en-US" sz="2200" i="1">
                          <a:latin typeface="Cambria Math" panose="02040503050406030204" pitchFamily="18" charset="0"/>
                        </a:rPr>
                        <m:t>+</m:t>
                      </m:r>
                      <m:r>
                        <a:rPr lang="en-US" sz="2200" b="0" i="1" smtClean="0">
                          <a:latin typeface="Cambria Math" panose="02040503050406030204" pitchFamily="18" charset="0"/>
                        </a:rPr>
                        <m:t>2</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i="1">
                                  <a:latin typeface="Cambria Math" panose="02040503050406030204" pitchFamily="18" charset="0"/>
                                </a:rPr>
                                <m:t>𝑖</m:t>
                              </m:r>
                            </m:sub>
                          </m:sSub>
                        </m:e>
                      </m:d>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i="1">
                                  <a:latin typeface="Cambria Math" panose="02040503050406030204" pitchFamily="18" charset="0"/>
                                </a:rPr>
                                <m:t>𝑖</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d>
                    </m:oMath>
                  </m:oMathPara>
                </a14:m>
                <a:endParaRPr lang="en-US" sz="2200" dirty="0"/>
              </a:p>
            </p:txBody>
          </p:sp>
        </mc:Choice>
        <mc:Fallback xmlns="">
          <p:sp>
            <p:nvSpPr>
              <p:cNvPr id="18" name="Rectangle 17">
                <a:extLst>
                  <a:ext uri="{FF2B5EF4-FFF2-40B4-BE49-F238E27FC236}">
                    <a16:creationId xmlns:a16="http://schemas.microsoft.com/office/drawing/2014/main" id="{38F75F20-8364-44D1-8B6E-E1C2BA294500}"/>
                  </a:ext>
                </a:extLst>
              </p:cNvPr>
              <p:cNvSpPr>
                <a:spLocks noRot="1" noChangeAspect="1" noMove="1" noResize="1" noEditPoints="1" noAdjustHandles="1" noChangeArrowheads="1" noChangeShapeType="1" noTextEdit="1"/>
              </p:cNvSpPr>
              <p:nvPr/>
            </p:nvSpPr>
            <p:spPr>
              <a:xfrm>
                <a:off x="2451182" y="5056916"/>
                <a:ext cx="6108864" cy="54136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11CA904-E12C-4517-A473-F966CCA11F6C}"/>
                  </a:ext>
                </a:extLst>
              </p:cNvPr>
              <p:cNvSpPr/>
              <p:nvPr/>
            </p:nvSpPr>
            <p:spPr>
              <a:xfrm>
                <a:off x="901864" y="5755007"/>
                <a:ext cx="9055100" cy="718210"/>
              </a:xfrm>
              <a:prstGeom prst="rect">
                <a:avLst/>
              </a:prstGeom>
            </p:spPr>
            <p:txBody>
              <a:bodyPr wrap="square">
                <a:spAutoFit/>
              </a:bodyPr>
              <a:lstStyle/>
              <a:p>
                <a:pPr indent="3387" algn="just"/>
                <a14:m>
                  <m:oMathPara xmlns:m="http://schemas.openxmlformats.org/officeDocument/2006/math">
                    <m:oMathParaPr>
                      <m:jc m:val="centerGroup"/>
                    </m:oMathParaPr>
                    <m:oMath xmlns:m="http://schemas.openxmlformats.org/officeDocument/2006/math">
                      <m:nary>
                        <m:naryPr>
                          <m:chr m:val="∑"/>
                          <m:limLoc m:val="subSup"/>
                          <m:supHide m:val="on"/>
                          <m:ctrlPr>
                            <a:rPr lang="en-US" sz="2200" b="0" i="1" smtClean="0">
                              <a:latin typeface="Cambria Math" panose="02040503050406030204" pitchFamily="18" charset="0"/>
                            </a:rPr>
                          </m:ctrlPr>
                        </m:naryPr>
                        <m:sub>
                          <m:r>
                            <m:rPr>
                              <m:brk m:alnAt="9"/>
                            </m:rPr>
                            <a:rPr lang="en-US" sz="2200" b="0" i="1" smtClean="0">
                              <a:latin typeface="Cambria Math" panose="02040503050406030204" pitchFamily="18" charset="0"/>
                            </a:rPr>
                            <m:t>𝑖</m:t>
                          </m:r>
                        </m:sub>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d>
                            </m:e>
                            <m:sup>
                              <m:r>
                                <a:rPr lang="en-US" sz="2200" i="1">
                                  <a:latin typeface="Cambria Math" panose="02040503050406030204" pitchFamily="18" charset="0"/>
                                </a:rPr>
                                <m:t>2</m:t>
                              </m:r>
                            </m:sup>
                          </m:sSup>
                        </m:e>
                      </m:nary>
                      <m:r>
                        <a:rPr lang="en-US" sz="2200" b="0" i="1" smtClean="0">
                          <a:latin typeface="Cambria Math" panose="02040503050406030204" pitchFamily="18" charset="0"/>
                        </a:rPr>
                        <m:t>=</m:t>
                      </m:r>
                      <m:nary>
                        <m:naryPr>
                          <m:chr m:val="∑"/>
                          <m:limLoc m:val="subSup"/>
                          <m:supHide m:val="on"/>
                          <m:ctrlPr>
                            <a:rPr lang="en-US" sz="2200" b="0" i="1" smtClean="0">
                              <a:latin typeface="Cambria Math" panose="02040503050406030204" pitchFamily="18" charset="0"/>
                            </a:rPr>
                          </m:ctrlPr>
                        </m:naryPr>
                        <m:sub>
                          <m:r>
                            <m:rPr>
                              <m:brk m:alnAt="9"/>
                            </m:rPr>
                            <a:rPr lang="en-US" sz="2200" b="0" i="1" smtClean="0">
                              <a:latin typeface="Cambria Math" panose="02040503050406030204" pitchFamily="18" charset="0"/>
                            </a:rPr>
                            <m:t>𝑖</m:t>
                          </m:r>
                        </m:sub>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i="1">
                                          <a:latin typeface="Cambria Math" panose="02040503050406030204" pitchFamily="18" charset="0"/>
                                        </a:rPr>
                                        <m:t>𝑖</m:t>
                                      </m:r>
                                    </m:sub>
                                  </m:sSub>
                                </m:e>
                              </m:d>
                            </m:e>
                            <m:sup>
                              <m:r>
                                <a:rPr lang="en-US" sz="2200" i="1">
                                  <a:latin typeface="Cambria Math" panose="02040503050406030204" pitchFamily="18" charset="0"/>
                                </a:rPr>
                                <m:t>2</m:t>
                              </m:r>
                            </m:sup>
                          </m:sSup>
                        </m:e>
                      </m:nary>
                      <m:r>
                        <a:rPr lang="en-US" sz="2200" b="0" i="1" smtClean="0">
                          <a:latin typeface="Cambria Math" panose="02040503050406030204" pitchFamily="18" charset="0"/>
                        </a:rPr>
                        <m:t>+</m:t>
                      </m:r>
                      <m:nary>
                        <m:naryPr>
                          <m:chr m:val="∑"/>
                          <m:limLoc m:val="subSup"/>
                          <m:supHide m:val="on"/>
                          <m:ctrlPr>
                            <a:rPr lang="en-US" sz="2200" i="1">
                              <a:latin typeface="Cambria Math" panose="02040503050406030204" pitchFamily="18" charset="0"/>
                            </a:rPr>
                          </m:ctrlPr>
                        </m:naryPr>
                        <m:sub>
                          <m:r>
                            <m:rPr>
                              <m:brk m:alnAt="9"/>
                            </m:rPr>
                            <a:rPr lang="en-US" sz="2200" i="1">
                              <a:latin typeface="Cambria Math" panose="02040503050406030204" pitchFamily="18" charset="0"/>
                            </a:rPr>
                            <m:t>𝑖</m:t>
                          </m:r>
                        </m:sub>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i="1">
                                          <a:latin typeface="Cambria Math" panose="02040503050406030204" pitchFamily="18" charset="0"/>
                                        </a:rPr>
                                        <m:t>𝑖</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d>
                            </m:e>
                            <m:sup>
                              <m:r>
                                <a:rPr lang="en-US" sz="2200" i="1">
                                  <a:latin typeface="Cambria Math" panose="02040503050406030204" pitchFamily="18" charset="0"/>
                                </a:rPr>
                                <m:t>2</m:t>
                              </m:r>
                            </m:sup>
                          </m:sSup>
                        </m:e>
                      </m:nary>
                      <m:r>
                        <a:rPr lang="en-US" sz="2200" b="0" i="1" smtClean="0">
                          <a:latin typeface="Cambria Math" panose="02040503050406030204" pitchFamily="18" charset="0"/>
                        </a:rPr>
                        <m:t>+2</m:t>
                      </m:r>
                      <m:nary>
                        <m:naryPr>
                          <m:chr m:val="∑"/>
                          <m:limLoc m:val="subSup"/>
                          <m:supHide m:val="on"/>
                          <m:ctrlPr>
                            <a:rPr lang="en-US" sz="2200" b="0" i="1" smtClean="0">
                              <a:latin typeface="Cambria Math" panose="02040503050406030204" pitchFamily="18" charset="0"/>
                            </a:rPr>
                          </m:ctrlPr>
                        </m:naryPr>
                        <m:sub>
                          <m:r>
                            <m:rPr>
                              <m:brk m:alnAt="9"/>
                            </m:rPr>
                            <a:rPr lang="en-US" sz="2200" b="0" i="1" smtClean="0">
                              <a:latin typeface="Cambria Math" panose="02040503050406030204" pitchFamily="18" charset="0"/>
                            </a:rPr>
                            <m:t>𝑖</m:t>
                          </m:r>
                        </m:sub>
                        <m:sup/>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i="1">
                                      <a:latin typeface="Cambria Math" panose="02040503050406030204" pitchFamily="18" charset="0"/>
                                    </a:rPr>
                                    <m:t>𝑖</m:t>
                                  </m:r>
                                </m:sub>
                              </m:sSub>
                            </m:e>
                          </m:d>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i="1">
                                      <a:latin typeface="Cambria Math" panose="02040503050406030204" pitchFamily="18" charset="0"/>
                                    </a:rPr>
                                    <m:t>𝑖</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d>
                        </m:e>
                      </m:nary>
                    </m:oMath>
                  </m:oMathPara>
                </a14:m>
                <a:endParaRPr lang="en-US" sz="2200" dirty="0"/>
              </a:p>
            </p:txBody>
          </p:sp>
        </mc:Choice>
        <mc:Fallback xmlns="">
          <p:sp>
            <p:nvSpPr>
              <p:cNvPr id="19" name="Rectangle 18">
                <a:extLst>
                  <a:ext uri="{FF2B5EF4-FFF2-40B4-BE49-F238E27FC236}">
                    <a16:creationId xmlns:a16="http://schemas.microsoft.com/office/drawing/2014/main" id="{111CA904-E12C-4517-A473-F966CCA11F6C}"/>
                  </a:ext>
                </a:extLst>
              </p:cNvPr>
              <p:cNvSpPr>
                <a:spLocks noRot="1" noChangeAspect="1" noMove="1" noResize="1" noEditPoints="1" noAdjustHandles="1" noChangeArrowheads="1" noChangeShapeType="1" noTextEdit="1"/>
              </p:cNvSpPr>
              <p:nvPr/>
            </p:nvSpPr>
            <p:spPr>
              <a:xfrm>
                <a:off x="901864" y="5755007"/>
                <a:ext cx="9055100" cy="7182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D099F3-B5F8-428E-B0D4-CAF16BF2F5D9}"/>
                  </a:ext>
                </a:extLst>
              </p:cNvPr>
              <p:cNvSpPr txBox="1"/>
              <p:nvPr/>
            </p:nvSpPr>
            <p:spPr>
              <a:xfrm>
                <a:off x="1105626" y="4576499"/>
                <a:ext cx="307777"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m:t>
                      </m:r>
                    </m:oMath>
                  </m:oMathPara>
                </a14:m>
                <a:endParaRPr lang="en-US" sz="2200" dirty="0"/>
              </a:p>
            </p:txBody>
          </p:sp>
        </mc:Choice>
        <mc:Fallback xmlns="">
          <p:sp>
            <p:nvSpPr>
              <p:cNvPr id="6" name="TextBox 5">
                <a:extLst>
                  <a:ext uri="{FF2B5EF4-FFF2-40B4-BE49-F238E27FC236}">
                    <a16:creationId xmlns:a16="http://schemas.microsoft.com/office/drawing/2014/main" id="{30D099F3-B5F8-428E-B0D4-CAF16BF2F5D9}"/>
                  </a:ext>
                </a:extLst>
              </p:cNvPr>
              <p:cNvSpPr txBox="1">
                <a:spLocks noRot="1" noChangeAspect="1" noMove="1" noResize="1" noEditPoints="1" noAdjustHandles="1" noChangeArrowheads="1" noChangeShapeType="1" noTextEdit="1"/>
              </p:cNvSpPr>
              <p:nvPr/>
            </p:nvSpPr>
            <p:spPr>
              <a:xfrm>
                <a:off x="1105626" y="4576499"/>
                <a:ext cx="307777" cy="338554"/>
              </a:xfrm>
              <a:prstGeom prst="rect">
                <a:avLst/>
              </a:prstGeom>
              <a:blipFill>
                <a:blip r:embed="rId8"/>
                <a:stretch>
                  <a:fillRect l="-15686" r="-13725"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1B0FF0D-6B96-4932-B605-D9856A3A2922}"/>
                  </a:ext>
                </a:extLst>
              </p:cNvPr>
              <p:cNvSpPr txBox="1"/>
              <p:nvPr/>
            </p:nvSpPr>
            <p:spPr>
              <a:xfrm>
                <a:off x="711926" y="5922699"/>
                <a:ext cx="307777"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m:t>
                      </m:r>
                    </m:oMath>
                  </m:oMathPara>
                </a14:m>
                <a:endParaRPr lang="en-US" sz="2200" dirty="0"/>
              </a:p>
            </p:txBody>
          </p:sp>
        </mc:Choice>
        <mc:Fallback xmlns="">
          <p:sp>
            <p:nvSpPr>
              <p:cNvPr id="22" name="TextBox 21">
                <a:extLst>
                  <a:ext uri="{FF2B5EF4-FFF2-40B4-BE49-F238E27FC236}">
                    <a16:creationId xmlns:a16="http://schemas.microsoft.com/office/drawing/2014/main" id="{91B0FF0D-6B96-4932-B605-D9856A3A2922}"/>
                  </a:ext>
                </a:extLst>
              </p:cNvPr>
              <p:cNvSpPr txBox="1">
                <a:spLocks noRot="1" noChangeAspect="1" noMove="1" noResize="1" noEditPoints="1" noAdjustHandles="1" noChangeArrowheads="1" noChangeShapeType="1" noTextEdit="1"/>
              </p:cNvSpPr>
              <p:nvPr/>
            </p:nvSpPr>
            <p:spPr>
              <a:xfrm>
                <a:off x="711926" y="5922699"/>
                <a:ext cx="307777" cy="338554"/>
              </a:xfrm>
              <a:prstGeom prst="rect">
                <a:avLst/>
              </a:prstGeom>
              <a:blipFill>
                <a:blip r:embed="rId9"/>
                <a:stretch>
                  <a:fillRect l="-16000" r="-16000"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F11F2E1-711E-4F2D-907C-D933D4DEA180}"/>
                  </a:ext>
                </a:extLst>
              </p:cNvPr>
              <p:cNvSpPr txBox="1"/>
              <p:nvPr/>
            </p:nvSpPr>
            <p:spPr>
              <a:xfrm>
                <a:off x="7703109" y="869902"/>
                <a:ext cx="4488891" cy="2945293"/>
              </a:xfrm>
              <a:prstGeom prst="rect">
                <a:avLst/>
              </a:prstGeom>
              <a:noFill/>
            </p:spPr>
            <p:txBody>
              <a:bodyPr wrap="square" rtlCol="0">
                <a:spAutoFit/>
              </a:bodyPr>
              <a:lstStyle/>
              <a:p>
                <a:r>
                  <a:rPr lang="en-US" sz="2200" dirty="0">
                    <a:solidFill>
                      <a:srgbClr val="FF0000"/>
                    </a:solidFill>
                  </a:rPr>
                  <a:t>Reminder:</a:t>
                </a:r>
              </a:p>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𝑒</m:t>
                        </m:r>
                      </m:e>
                      <m:sub>
                        <m:r>
                          <a:rPr lang="en-US" sz="2200" b="0" i="1" smtClean="0">
                            <a:latin typeface="Cambria Math" panose="02040503050406030204" pitchFamily="18" charset="0"/>
                            <a:ea typeface="Cambria Math" panose="02040503050406030204" pitchFamily="18" charset="0"/>
                          </a:rPr>
                          <m:t>𝑖</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i="1">
                            <a:latin typeface="Cambria Math" panose="02040503050406030204" pitchFamily="18" charset="0"/>
                          </a:rPr>
                          <m:t>𝑖</m:t>
                        </m:r>
                      </m:sub>
                    </m:sSub>
                  </m:oMath>
                </a14:m>
                <a:r>
                  <a:rPr lang="en-US" sz="2200" dirty="0"/>
                  <a:t> are the residuals</a:t>
                </a:r>
              </a:p>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𝑖</m:t>
                        </m:r>
                      </m:sub>
                    </m:sSub>
                    <m:r>
                      <a:rPr lang="en-US" sz="2200" i="1">
                        <a:latin typeface="Cambria Math" panose="02040503050406030204" pitchFamily="18" charset="0"/>
                      </a:rPr>
                      <m:t> </m:t>
                    </m:r>
                  </m:oMath>
                </a14:m>
                <a:r>
                  <a:rPr lang="en-US" sz="2200" dirty="0"/>
                  <a:t>is the regression line</a:t>
                </a:r>
              </a:p>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i="1">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1</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𝑌</m:t>
                        </m:r>
                      </m:e>
                    </m:acc>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i="1">
                            <a:latin typeface="Cambria Math" panose="02040503050406030204" pitchFamily="18" charset="0"/>
                          </a:rPr>
                          <m:t>1</m:t>
                        </m:r>
                      </m:sub>
                    </m:sSub>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b="0" i="1" smtClean="0">
                            <a:latin typeface="Cambria Math" panose="02040503050406030204" pitchFamily="18" charset="0"/>
                          </a:rPr>
                          <m:t>−</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𝑋</m:t>
                            </m:r>
                          </m:e>
                        </m:acc>
                      </m:e>
                    </m:d>
                  </m:oMath>
                </a14:m>
                <a:r>
                  <a:rPr lang="en-US" sz="2200" dirty="0"/>
                  <a:t> is the predicted regression line</a:t>
                </a:r>
              </a:p>
            </p:txBody>
          </p:sp>
        </mc:Choice>
        <mc:Fallback xmlns="">
          <p:sp>
            <p:nvSpPr>
              <p:cNvPr id="23" name="TextBox 22">
                <a:extLst>
                  <a:ext uri="{FF2B5EF4-FFF2-40B4-BE49-F238E27FC236}">
                    <a16:creationId xmlns:a16="http://schemas.microsoft.com/office/drawing/2014/main" id="{BF11F2E1-711E-4F2D-907C-D933D4DEA180}"/>
                  </a:ext>
                </a:extLst>
              </p:cNvPr>
              <p:cNvSpPr txBox="1">
                <a:spLocks noRot="1" noChangeAspect="1" noMove="1" noResize="1" noEditPoints="1" noAdjustHandles="1" noChangeArrowheads="1" noChangeShapeType="1" noTextEdit="1"/>
              </p:cNvSpPr>
              <p:nvPr/>
            </p:nvSpPr>
            <p:spPr>
              <a:xfrm>
                <a:off x="7703109" y="869902"/>
                <a:ext cx="4488891" cy="2945293"/>
              </a:xfrm>
              <a:prstGeom prst="rect">
                <a:avLst/>
              </a:prstGeom>
              <a:blipFill>
                <a:blip r:embed="rId10"/>
                <a:stretch>
                  <a:fillRect l="-1766" t="-1449" b="-3106"/>
                </a:stretch>
              </a:blipFill>
            </p:spPr>
            <p:txBody>
              <a:bodyPr/>
              <a:lstStyle/>
              <a:p>
                <a:r>
                  <a:rPr lang="en-US">
                    <a:noFill/>
                  </a:rPr>
                  <a:t> </a:t>
                </a:r>
              </a:p>
            </p:txBody>
          </p:sp>
        </mc:Fallback>
      </mc:AlternateContent>
    </p:spTree>
    <p:extLst>
      <p:ext uri="{BB962C8B-B14F-4D97-AF65-F5344CB8AC3E}">
        <p14:creationId xmlns:p14="http://schemas.microsoft.com/office/powerpoint/2010/main" val="228893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6"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108865" cy="1325563"/>
          </a:xfrm>
        </p:spPr>
        <p:txBody>
          <a:bodyPr>
            <a:normAutofit/>
          </a:bodyPr>
          <a:lstStyle/>
          <a:p>
            <a:r>
              <a:rPr lang="en-US" sz="3600" dirty="0">
                <a:solidFill>
                  <a:srgbClr val="990033"/>
                </a:solidFill>
              </a:rPr>
              <a:t>Analysis of Variance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1A3D32-8C09-4769-88D9-302DEE0E4235}"/>
                  </a:ext>
                </a:extLst>
              </p:cNvPr>
              <p:cNvSpPr txBox="1"/>
              <p:nvPr/>
            </p:nvSpPr>
            <p:spPr>
              <a:xfrm>
                <a:off x="711926" y="2597497"/>
                <a:ext cx="7284558" cy="9184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200" b="0" i="1" smtClean="0">
                              <a:latin typeface="Cambria Math" panose="02040503050406030204" pitchFamily="18" charset="0"/>
                            </a:rPr>
                          </m:ctrlPr>
                        </m:dPr>
                        <m:e>
                          <m:eqArr>
                            <m:eqArrPr>
                              <m:ctrlPr>
                                <a:rPr lang="en-US" sz="2200" b="0" i="1" smtClean="0">
                                  <a:latin typeface="Cambria Math" panose="02040503050406030204" pitchFamily="18" charset="0"/>
                                </a:rPr>
                              </m:ctrlPr>
                            </m:eqArrPr>
                            <m:e>
                              <m:r>
                                <m:rPr>
                                  <m:sty m:val="p"/>
                                </m:rPr>
                                <a:rPr lang="en-US" sz="2200" b="0" i="0" smtClean="0">
                                  <a:latin typeface="Cambria Math" panose="02040503050406030204" pitchFamily="18" charset="0"/>
                                </a:rPr>
                                <m:t>Sum</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of</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Squares</m:t>
                              </m:r>
                              <m:r>
                                <a:rPr lang="en-US" sz="2200" b="0" i="0" smtClean="0">
                                  <a:latin typeface="Cambria Math" panose="02040503050406030204" pitchFamily="18" charset="0"/>
                                </a:rPr>
                                <m:t> </m:t>
                              </m:r>
                            </m:e>
                            <m:e>
                              <m:r>
                                <m:rPr>
                                  <m:sty m:val="p"/>
                                </m:rPr>
                                <a:rPr lang="en-US" sz="2200" b="0" i="0" smtClean="0">
                                  <a:latin typeface="Cambria Math" panose="02040503050406030204" pitchFamily="18" charset="0"/>
                                </a:rPr>
                                <m:t>about</m:t>
                              </m:r>
                              <m:r>
                                <a:rPr lang="en-US" sz="2200" b="0" i="0" smtClean="0">
                                  <a:latin typeface="Cambria Math" panose="02040503050406030204" pitchFamily="18" charset="0"/>
                                </a:rPr>
                                <m:t> </m:t>
                              </m:r>
                            </m:e>
                            <m:e>
                              <m:r>
                                <m:rPr>
                                  <m:sty m:val="p"/>
                                </m:rPr>
                                <a:rPr lang="en-US" sz="2200" b="0" i="0" smtClean="0">
                                  <a:latin typeface="Cambria Math" panose="02040503050406030204" pitchFamily="18" charset="0"/>
                                </a:rPr>
                                <m:t>the</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mean</m:t>
                              </m:r>
                            </m:e>
                          </m:eqArr>
                        </m:e>
                      </m:d>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eqArr>
                            <m:eqArrPr>
                              <m:ctrlPr>
                                <a:rPr lang="en-US" sz="2200" b="0" i="1" smtClean="0">
                                  <a:latin typeface="Cambria Math" panose="02040503050406030204" pitchFamily="18" charset="0"/>
                                </a:rPr>
                              </m:ctrlPr>
                            </m:eqArrPr>
                            <m:e>
                              <m:r>
                                <m:rPr>
                                  <m:sty m:val="p"/>
                                </m:rPr>
                                <a:rPr lang="en-US" sz="2200" b="0" i="0" smtClean="0">
                                  <a:latin typeface="Cambria Math" panose="02040503050406030204" pitchFamily="18" charset="0"/>
                                </a:rPr>
                                <m:t>Residuals</m:t>
                              </m:r>
                            </m:e>
                            <m:e>
                              <m:r>
                                <m:rPr>
                                  <m:sty m:val="p"/>
                                </m:rPr>
                                <a:rPr lang="en-US" sz="2200" b="0" i="0" smtClean="0">
                                  <a:latin typeface="Cambria Math" panose="02040503050406030204" pitchFamily="18" charset="0"/>
                                </a:rPr>
                                <m:t>Sum</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of</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Squares</m:t>
                              </m:r>
                            </m:e>
                          </m:eqArr>
                        </m:e>
                      </m:d>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eqArr>
                            <m:eqArrPr>
                              <m:ctrlPr>
                                <a:rPr lang="en-US" sz="2200" b="0" i="1" smtClean="0">
                                  <a:latin typeface="Cambria Math" panose="02040503050406030204" pitchFamily="18" charset="0"/>
                                </a:rPr>
                              </m:ctrlPr>
                            </m:eqArrPr>
                            <m:e>
                              <m:r>
                                <m:rPr>
                                  <m:sty m:val="p"/>
                                </m:rPr>
                                <a:rPr lang="en-US" sz="2200" b="0" i="0" smtClean="0">
                                  <a:latin typeface="Cambria Math" panose="02040503050406030204" pitchFamily="18" charset="0"/>
                                </a:rPr>
                                <m:t>Regression</m:t>
                              </m:r>
                              <m:r>
                                <a:rPr lang="en-US" sz="2200" b="0" i="0" smtClean="0">
                                  <a:latin typeface="Cambria Math" panose="02040503050406030204" pitchFamily="18" charset="0"/>
                                </a:rPr>
                                <m:t> </m:t>
                              </m:r>
                            </m:e>
                            <m:e>
                              <m:r>
                                <m:rPr>
                                  <m:sty m:val="p"/>
                                </m:rPr>
                                <a:rPr lang="en-US" sz="2200" b="0" i="0" smtClean="0">
                                  <a:latin typeface="Cambria Math" panose="02040503050406030204" pitchFamily="18" charset="0"/>
                                </a:rPr>
                                <m:t>Sum</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of</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Squares</m:t>
                              </m:r>
                            </m:e>
                          </m:eqArr>
                        </m:e>
                      </m:d>
                    </m:oMath>
                  </m:oMathPara>
                </a14:m>
                <a:endParaRPr lang="en-US" sz="2200" dirty="0"/>
              </a:p>
            </p:txBody>
          </p:sp>
        </mc:Choice>
        <mc:Fallback xmlns="">
          <p:sp>
            <p:nvSpPr>
              <p:cNvPr id="5" name="TextBox 4">
                <a:extLst>
                  <a:ext uri="{FF2B5EF4-FFF2-40B4-BE49-F238E27FC236}">
                    <a16:creationId xmlns:a16="http://schemas.microsoft.com/office/drawing/2014/main" id="{8F1A3D32-8C09-4769-88D9-302DEE0E4235}"/>
                  </a:ext>
                </a:extLst>
              </p:cNvPr>
              <p:cNvSpPr txBox="1">
                <a:spLocks noRot="1" noChangeAspect="1" noMove="1" noResize="1" noEditPoints="1" noAdjustHandles="1" noChangeArrowheads="1" noChangeShapeType="1" noTextEdit="1"/>
              </p:cNvSpPr>
              <p:nvPr/>
            </p:nvSpPr>
            <p:spPr>
              <a:xfrm>
                <a:off x="711926" y="2597497"/>
                <a:ext cx="7284558" cy="91845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11CA904-E12C-4517-A473-F966CCA11F6C}"/>
                  </a:ext>
                </a:extLst>
              </p:cNvPr>
              <p:cNvSpPr/>
              <p:nvPr/>
            </p:nvSpPr>
            <p:spPr>
              <a:xfrm>
                <a:off x="584200" y="1571311"/>
                <a:ext cx="5981536" cy="718210"/>
              </a:xfrm>
              <a:prstGeom prst="rect">
                <a:avLst/>
              </a:prstGeom>
            </p:spPr>
            <p:txBody>
              <a:bodyPr wrap="square">
                <a:spAutoFit/>
              </a:bodyPr>
              <a:lstStyle/>
              <a:p>
                <a:pPr indent="3387" algn="just"/>
                <a14:m>
                  <m:oMathPara xmlns:m="http://schemas.openxmlformats.org/officeDocument/2006/math">
                    <m:oMathParaPr>
                      <m:jc m:val="centerGroup"/>
                    </m:oMathParaPr>
                    <m:oMath xmlns:m="http://schemas.openxmlformats.org/officeDocument/2006/math">
                      <m:nary>
                        <m:naryPr>
                          <m:chr m:val="∑"/>
                          <m:limLoc m:val="subSup"/>
                          <m:supHide m:val="on"/>
                          <m:ctrlPr>
                            <a:rPr lang="en-US" sz="2200" b="0" i="1" smtClean="0">
                              <a:latin typeface="Cambria Math" panose="02040503050406030204" pitchFamily="18" charset="0"/>
                            </a:rPr>
                          </m:ctrlPr>
                        </m:naryPr>
                        <m:sub>
                          <m:r>
                            <m:rPr>
                              <m:brk m:alnAt="9"/>
                            </m:rPr>
                            <a:rPr lang="en-US" sz="2200" b="0" i="1" smtClean="0">
                              <a:latin typeface="Cambria Math" panose="02040503050406030204" pitchFamily="18" charset="0"/>
                            </a:rPr>
                            <m:t>𝑖</m:t>
                          </m:r>
                        </m:sub>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d>
                            </m:e>
                            <m:sup>
                              <m:r>
                                <a:rPr lang="en-US" sz="2200" i="1">
                                  <a:latin typeface="Cambria Math" panose="02040503050406030204" pitchFamily="18" charset="0"/>
                                </a:rPr>
                                <m:t>2</m:t>
                              </m:r>
                            </m:sup>
                          </m:sSup>
                        </m:e>
                      </m:nary>
                      <m:r>
                        <a:rPr lang="en-US" sz="2200" b="0" i="1" smtClean="0">
                          <a:latin typeface="Cambria Math" panose="02040503050406030204" pitchFamily="18" charset="0"/>
                        </a:rPr>
                        <m:t>=</m:t>
                      </m:r>
                      <m:nary>
                        <m:naryPr>
                          <m:chr m:val="∑"/>
                          <m:limLoc m:val="subSup"/>
                          <m:supHide m:val="on"/>
                          <m:ctrlPr>
                            <a:rPr lang="en-US" sz="2200" b="0" i="1" smtClean="0">
                              <a:latin typeface="Cambria Math" panose="02040503050406030204" pitchFamily="18" charset="0"/>
                            </a:rPr>
                          </m:ctrlPr>
                        </m:naryPr>
                        <m:sub>
                          <m:r>
                            <m:rPr>
                              <m:brk m:alnAt="9"/>
                            </m:rPr>
                            <a:rPr lang="en-US" sz="2200" b="0" i="1" smtClean="0">
                              <a:latin typeface="Cambria Math" panose="02040503050406030204" pitchFamily="18" charset="0"/>
                            </a:rPr>
                            <m:t>𝑖</m:t>
                          </m:r>
                        </m:sub>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i="1">
                                          <a:latin typeface="Cambria Math" panose="02040503050406030204" pitchFamily="18" charset="0"/>
                                        </a:rPr>
                                        <m:t>𝑖</m:t>
                                      </m:r>
                                    </m:sub>
                                  </m:sSub>
                                </m:e>
                              </m:d>
                            </m:e>
                            <m:sup>
                              <m:r>
                                <a:rPr lang="en-US" sz="2200" i="1">
                                  <a:latin typeface="Cambria Math" panose="02040503050406030204" pitchFamily="18" charset="0"/>
                                </a:rPr>
                                <m:t>2</m:t>
                              </m:r>
                            </m:sup>
                          </m:sSup>
                        </m:e>
                      </m:nary>
                      <m:r>
                        <a:rPr lang="en-US" sz="2200" b="0" i="1" smtClean="0">
                          <a:latin typeface="Cambria Math" panose="02040503050406030204" pitchFamily="18" charset="0"/>
                        </a:rPr>
                        <m:t>+</m:t>
                      </m:r>
                      <m:nary>
                        <m:naryPr>
                          <m:chr m:val="∑"/>
                          <m:limLoc m:val="subSup"/>
                          <m:supHide m:val="on"/>
                          <m:ctrlPr>
                            <a:rPr lang="en-US" sz="2200" i="1">
                              <a:latin typeface="Cambria Math" panose="02040503050406030204" pitchFamily="18" charset="0"/>
                            </a:rPr>
                          </m:ctrlPr>
                        </m:naryPr>
                        <m:sub>
                          <m:r>
                            <m:rPr>
                              <m:brk m:alnAt="9"/>
                            </m:rPr>
                            <a:rPr lang="en-US" sz="2200" i="1">
                              <a:latin typeface="Cambria Math" panose="02040503050406030204" pitchFamily="18" charset="0"/>
                            </a:rPr>
                            <m:t>𝑖</m:t>
                          </m:r>
                        </m:sub>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i="1">
                                          <a:latin typeface="Cambria Math" panose="02040503050406030204" pitchFamily="18" charset="0"/>
                                        </a:rPr>
                                        <m:t>𝑖</m:t>
                                      </m:r>
                                    </m:sub>
                                  </m:sSub>
                                  <m:r>
                                    <a:rPr lang="en-US" sz="2200" i="1">
                                      <a:latin typeface="Cambria Math" panose="02040503050406030204" pitchFamily="18" charset="0"/>
                                    </a:rPr>
                                    <m:t>−</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𝑌</m:t>
                                      </m:r>
                                    </m:e>
                                  </m:acc>
                                </m:e>
                              </m:d>
                            </m:e>
                            <m:sup>
                              <m:r>
                                <a:rPr lang="en-US" sz="2200" i="1">
                                  <a:latin typeface="Cambria Math" panose="02040503050406030204" pitchFamily="18" charset="0"/>
                                </a:rPr>
                                <m:t>2</m:t>
                              </m:r>
                            </m:sup>
                          </m:sSup>
                        </m:e>
                      </m:nary>
                    </m:oMath>
                  </m:oMathPara>
                </a14:m>
                <a:endParaRPr lang="en-US" sz="2200" dirty="0"/>
              </a:p>
            </p:txBody>
          </p:sp>
        </mc:Choice>
        <mc:Fallback xmlns="">
          <p:sp>
            <p:nvSpPr>
              <p:cNvPr id="19" name="Rectangle 18">
                <a:extLst>
                  <a:ext uri="{FF2B5EF4-FFF2-40B4-BE49-F238E27FC236}">
                    <a16:creationId xmlns:a16="http://schemas.microsoft.com/office/drawing/2014/main" id="{111CA904-E12C-4517-A473-F966CCA11F6C}"/>
                  </a:ext>
                </a:extLst>
              </p:cNvPr>
              <p:cNvSpPr>
                <a:spLocks noRot="1" noChangeAspect="1" noMove="1" noResize="1" noEditPoints="1" noAdjustHandles="1" noChangeArrowheads="1" noChangeShapeType="1" noTextEdit="1"/>
              </p:cNvSpPr>
              <p:nvPr/>
            </p:nvSpPr>
            <p:spPr>
              <a:xfrm>
                <a:off x="584200" y="1571311"/>
                <a:ext cx="5981536" cy="7182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9598E9B-1A63-4B07-859F-F6A660CF5AA5}"/>
                  </a:ext>
                </a:extLst>
              </p:cNvPr>
              <p:cNvSpPr txBox="1"/>
              <p:nvPr/>
            </p:nvSpPr>
            <p:spPr>
              <a:xfrm>
                <a:off x="7703109" y="755602"/>
                <a:ext cx="4488891" cy="1923732"/>
              </a:xfrm>
              <a:prstGeom prst="rect">
                <a:avLst/>
              </a:prstGeom>
              <a:noFill/>
            </p:spPr>
            <p:txBody>
              <a:bodyPr wrap="square" rtlCol="0">
                <a:spAutoFit/>
              </a:bodyPr>
              <a:lstStyle/>
              <a:p>
                <a:r>
                  <a:rPr lang="en-US" sz="2200" dirty="0">
                    <a:solidFill>
                      <a:srgbClr val="FF0000"/>
                    </a:solidFill>
                  </a:rPr>
                  <a:t>Reminder:</a:t>
                </a:r>
              </a:p>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𝑒</m:t>
                        </m:r>
                      </m:e>
                      <m:sub>
                        <m:r>
                          <a:rPr lang="en-US" sz="2200" b="0" i="1" smtClean="0">
                            <a:latin typeface="Cambria Math" panose="02040503050406030204" pitchFamily="18" charset="0"/>
                            <a:ea typeface="Cambria Math" panose="02040503050406030204" pitchFamily="18" charset="0"/>
                          </a:rPr>
                          <m:t>𝑖</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i="1">
                            <a:latin typeface="Cambria Math" panose="02040503050406030204" pitchFamily="18" charset="0"/>
                          </a:rPr>
                          <m:t>𝑖</m:t>
                        </m:r>
                      </m:sub>
                    </m:sSub>
                  </m:oMath>
                </a14:m>
                <a:endParaRPr lang="en-US" sz="2200" dirty="0"/>
              </a:p>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𝑖</m:t>
                        </m:r>
                      </m:sub>
                    </m:sSub>
                    <m:r>
                      <a:rPr lang="en-US" sz="2200" i="1">
                        <a:latin typeface="Cambria Math" panose="02040503050406030204" pitchFamily="18" charset="0"/>
                      </a:rPr>
                      <m:t> </m:t>
                    </m:r>
                  </m:oMath>
                </a14:m>
                <a:endParaRPr lang="en-US" sz="2200" dirty="0"/>
              </a:p>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i="1">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1</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𝑌</m:t>
                        </m:r>
                      </m:e>
                    </m:acc>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i="1">
                            <a:latin typeface="Cambria Math" panose="02040503050406030204" pitchFamily="18" charset="0"/>
                          </a:rPr>
                          <m:t>1</m:t>
                        </m:r>
                      </m:sub>
                    </m:sSub>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b="0" i="1" smtClean="0">
                            <a:latin typeface="Cambria Math" panose="02040503050406030204" pitchFamily="18" charset="0"/>
                          </a:rPr>
                          <m:t>−</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𝑋</m:t>
                            </m:r>
                          </m:e>
                        </m:acc>
                      </m:e>
                    </m:d>
                  </m:oMath>
                </a14:m>
                <a:endParaRPr lang="en-US" sz="2200" dirty="0"/>
              </a:p>
            </p:txBody>
          </p:sp>
        </mc:Choice>
        <mc:Fallback xmlns="">
          <p:sp>
            <p:nvSpPr>
              <p:cNvPr id="11" name="TextBox 10">
                <a:extLst>
                  <a:ext uri="{FF2B5EF4-FFF2-40B4-BE49-F238E27FC236}">
                    <a16:creationId xmlns:a16="http://schemas.microsoft.com/office/drawing/2014/main" id="{39598E9B-1A63-4B07-859F-F6A660CF5AA5}"/>
                  </a:ext>
                </a:extLst>
              </p:cNvPr>
              <p:cNvSpPr txBox="1">
                <a:spLocks noRot="1" noChangeAspect="1" noMove="1" noResize="1" noEditPoints="1" noAdjustHandles="1" noChangeArrowheads="1" noChangeShapeType="1" noTextEdit="1"/>
              </p:cNvSpPr>
              <p:nvPr/>
            </p:nvSpPr>
            <p:spPr>
              <a:xfrm>
                <a:off x="7703109" y="755602"/>
                <a:ext cx="4488891" cy="1923732"/>
              </a:xfrm>
              <a:prstGeom prst="rect">
                <a:avLst/>
              </a:prstGeom>
              <a:blipFill>
                <a:blip r:embed="rId5"/>
                <a:stretch>
                  <a:fillRect l="-1766" t="-2215" b="-53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4A025924-F9EA-4D64-A09C-18BA9110364C}"/>
                  </a:ext>
                </a:extLst>
              </p:cNvPr>
              <p:cNvSpPr/>
              <p:nvPr/>
            </p:nvSpPr>
            <p:spPr>
              <a:xfrm>
                <a:off x="584200" y="3850270"/>
                <a:ext cx="6756400" cy="718210"/>
              </a:xfrm>
              <a:prstGeom prst="rect">
                <a:avLst/>
              </a:prstGeom>
            </p:spPr>
            <p:txBody>
              <a:bodyPr wrap="square">
                <a:spAutoFit/>
              </a:bodyPr>
              <a:lstStyle/>
              <a:p>
                <a:pPr indent="3387" algn="just"/>
                <a14:m>
                  <m:oMathPara xmlns:m="http://schemas.openxmlformats.org/officeDocument/2006/math">
                    <m:oMathParaPr>
                      <m:jc m:val="centerGroup"/>
                    </m:oMathParaPr>
                    <m:oMath xmlns:m="http://schemas.openxmlformats.org/officeDocument/2006/math">
                      <m:nary>
                        <m:naryPr>
                          <m:chr m:val="∑"/>
                          <m:limLoc m:val="subSup"/>
                          <m:supHide m:val="on"/>
                          <m:ctrlPr>
                            <a:rPr lang="en-US" sz="2200" b="0" i="1" smtClean="0">
                              <a:latin typeface="Cambria Math" panose="02040503050406030204" pitchFamily="18" charset="0"/>
                            </a:rPr>
                          </m:ctrlPr>
                        </m:naryPr>
                        <m:sub>
                          <m:r>
                            <m:rPr>
                              <m:brk m:alnAt="9"/>
                            </m:rPr>
                            <a:rPr lang="en-US" sz="2200" b="0" i="1" smtClean="0">
                              <a:latin typeface="Cambria Math" panose="02040503050406030204" pitchFamily="18" charset="0"/>
                            </a:rPr>
                            <m:t>𝑖</m:t>
                          </m:r>
                        </m:sub>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d>
                            </m:e>
                            <m:sup>
                              <m:r>
                                <a:rPr lang="en-US" sz="2200" i="1">
                                  <a:latin typeface="Cambria Math" panose="02040503050406030204" pitchFamily="18" charset="0"/>
                                </a:rPr>
                                <m:t>2</m:t>
                              </m:r>
                            </m:sup>
                          </m:sSup>
                        </m:e>
                      </m:nary>
                      <m:r>
                        <a:rPr lang="en-US" sz="2200" b="0" i="1" smtClean="0">
                          <a:latin typeface="Cambria Math" panose="02040503050406030204" pitchFamily="18" charset="0"/>
                        </a:rPr>
                        <m:t>=</m:t>
                      </m:r>
                      <m:nary>
                        <m:naryPr>
                          <m:chr m:val="∑"/>
                          <m:limLoc m:val="subSup"/>
                          <m:supHide m:val="on"/>
                          <m:ctrlPr>
                            <a:rPr lang="en-US" sz="2200" b="0" i="1" smtClean="0">
                              <a:latin typeface="Cambria Math" panose="02040503050406030204" pitchFamily="18" charset="0"/>
                            </a:rPr>
                          </m:ctrlPr>
                        </m:naryPr>
                        <m:sub>
                          <m:r>
                            <m:rPr>
                              <m:brk m:alnAt="9"/>
                            </m:rPr>
                            <a:rPr lang="en-US" sz="2200" b="0" i="1" smtClean="0">
                              <a:latin typeface="Cambria Math" panose="02040503050406030204" pitchFamily="18" charset="0"/>
                            </a:rPr>
                            <m:t>𝑖</m:t>
                          </m:r>
                        </m:sub>
                        <m:sup/>
                        <m:e>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2</m:t>
                              </m:r>
                            </m:sup>
                          </m:sSubSup>
                        </m:e>
                      </m:nary>
                      <m:r>
                        <a:rPr lang="en-US" sz="2200" b="0" i="1" smtClean="0">
                          <a:latin typeface="Cambria Math" panose="02040503050406030204" pitchFamily="18" charset="0"/>
                        </a:rPr>
                        <m:t>+</m:t>
                      </m:r>
                      <m:nary>
                        <m:naryPr>
                          <m:chr m:val="∑"/>
                          <m:limLoc m:val="subSup"/>
                          <m:supHide m:val="on"/>
                          <m:ctrlPr>
                            <a:rPr lang="en-US" sz="2200" i="1">
                              <a:latin typeface="Cambria Math" panose="02040503050406030204" pitchFamily="18" charset="0"/>
                            </a:rPr>
                          </m:ctrlPr>
                        </m:naryPr>
                        <m:sub>
                          <m:r>
                            <m:rPr>
                              <m:brk m:alnAt="9"/>
                            </m:rPr>
                            <a:rPr lang="en-US" sz="2200" i="1">
                              <a:latin typeface="Cambria Math" panose="02040503050406030204" pitchFamily="18" charset="0"/>
                            </a:rPr>
                            <m:t>𝑖</m:t>
                          </m:r>
                        </m:sub>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i="1">
                                          <a:latin typeface="Cambria Math" panose="02040503050406030204" pitchFamily="18" charset="0"/>
                                        </a:rPr>
                                        <m:t>1</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𝑋</m:t>
                                          </m:r>
                                        </m:e>
                                      </m:acc>
                                    </m:e>
                                  </m:d>
                                </m:e>
                              </m:d>
                            </m:e>
                            <m:sup>
                              <m:r>
                                <a:rPr lang="en-US" sz="2200" i="1">
                                  <a:latin typeface="Cambria Math" panose="02040503050406030204" pitchFamily="18" charset="0"/>
                                </a:rPr>
                                <m:t>2</m:t>
                              </m:r>
                            </m:sup>
                          </m:sSup>
                        </m:e>
                      </m:nary>
                    </m:oMath>
                  </m:oMathPara>
                </a14:m>
                <a:endParaRPr lang="en-US" sz="2200" dirty="0"/>
              </a:p>
            </p:txBody>
          </p:sp>
        </mc:Choice>
        <mc:Fallback xmlns="">
          <p:sp>
            <p:nvSpPr>
              <p:cNvPr id="12" name="Rectangle 11">
                <a:extLst>
                  <a:ext uri="{FF2B5EF4-FFF2-40B4-BE49-F238E27FC236}">
                    <a16:creationId xmlns:a16="http://schemas.microsoft.com/office/drawing/2014/main" id="{4A025924-F9EA-4D64-A09C-18BA9110364C}"/>
                  </a:ext>
                </a:extLst>
              </p:cNvPr>
              <p:cNvSpPr>
                <a:spLocks noRot="1" noChangeAspect="1" noMove="1" noResize="1" noEditPoints="1" noAdjustHandles="1" noChangeArrowheads="1" noChangeShapeType="1" noTextEdit="1"/>
              </p:cNvSpPr>
              <p:nvPr/>
            </p:nvSpPr>
            <p:spPr>
              <a:xfrm>
                <a:off x="584200" y="3850270"/>
                <a:ext cx="6756400" cy="7182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55F51511-9730-4301-B145-26B7E122D91B}"/>
                  </a:ext>
                </a:extLst>
              </p:cNvPr>
              <p:cNvSpPr/>
              <p:nvPr/>
            </p:nvSpPr>
            <p:spPr>
              <a:xfrm>
                <a:off x="584200" y="4873876"/>
                <a:ext cx="5511800" cy="718210"/>
              </a:xfrm>
              <a:prstGeom prst="rect">
                <a:avLst/>
              </a:prstGeom>
            </p:spPr>
            <p:txBody>
              <a:bodyPr wrap="square">
                <a:spAutoFit/>
              </a:bodyPr>
              <a:lstStyle/>
              <a:p>
                <a:pPr indent="3387" algn="just"/>
                <a14:m>
                  <m:oMathPara xmlns:m="http://schemas.openxmlformats.org/officeDocument/2006/math">
                    <m:oMathParaPr>
                      <m:jc m:val="centerGroup"/>
                    </m:oMathParaPr>
                    <m:oMath xmlns:m="http://schemas.openxmlformats.org/officeDocument/2006/math">
                      <m:nary>
                        <m:naryPr>
                          <m:chr m:val="∑"/>
                          <m:limLoc m:val="subSup"/>
                          <m:supHide m:val="on"/>
                          <m:ctrlPr>
                            <a:rPr lang="en-US" sz="2200" b="0" i="1" smtClean="0">
                              <a:latin typeface="Cambria Math" panose="02040503050406030204" pitchFamily="18" charset="0"/>
                            </a:rPr>
                          </m:ctrlPr>
                        </m:naryPr>
                        <m:sub>
                          <m:r>
                            <m:rPr>
                              <m:brk m:alnAt="9"/>
                            </m:rPr>
                            <a:rPr lang="en-US" sz="2200" b="0" i="1" smtClean="0">
                              <a:latin typeface="Cambria Math" panose="02040503050406030204" pitchFamily="18" charset="0"/>
                            </a:rPr>
                            <m:t>𝑖</m:t>
                          </m:r>
                        </m:sub>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d>
                            </m:e>
                            <m:sup>
                              <m:r>
                                <a:rPr lang="en-US" sz="2200" i="1">
                                  <a:latin typeface="Cambria Math" panose="02040503050406030204" pitchFamily="18" charset="0"/>
                                </a:rPr>
                                <m:t>2</m:t>
                              </m:r>
                            </m:sup>
                          </m:sSup>
                        </m:e>
                      </m:nary>
                      <m:r>
                        <a:rPr lang="en-US" sz="2200" b="0" i="1" smtClean="0">
                          <a:latin typeface="Cambria Math" panose="02040503050406030204" pitchFamily="18" charset="0"/>
                        </a:rPr>
                        <m:t>=</m:t>
                      </m:r>
                      <m:nary>
                        <m:naryPr>
                          <m:chr m:val="∑"/>
                          <m:limLoc m:val="subSup"/>
                          <m:supHide m:val="on"/>
                          <m:ctrlPr>
                            <a:rPr lang="en-US" sz="2200" b="0" i="1" smtClean="0">
                              <a:latin typeface="Cambria Math" panose="02040503050406030204" pitchFamily="18" charset="0"/>
                            </a:rPr>
                          </m:ctrlPr>
                        </m:naryPr>
                        <m:sub>
                          <m:r>
                            <m:rPr>
                              <m:brk m:alnAt="9"/>
                            </m:rPr>
                            <a:rPr lang="en-US" sz="2200" b="0" i="1" smtClean="0">
                              <a:latin typeface="Cambria Math" panose="02040503050406030204" pitchFamily="18" charset="0"/>
                            </a:rPr>
                            <m:t>𝑖</m:t>
                          </m:r>
                        </m:sub>
                        <m:sup/>
                        <m:e>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2</m:t>
                              </m:r>
                            </m:sup>
                          </m:sSubSup>
                        </m:e>
                      </m:nary>
                      <m:r>
                        <a:rPr lang="en-US" sz="2200" b="0" i="1" smtClean="0">
                          <a:latin typeface="Cambria Math" panose="02040503050406030204" pitchFamily="18" charset="0"/>
                        </a:rPr>
                        <m:t>+</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𝑏</m:t>
                          </m:r>
                        </m:e>
                        <m:sub>
                          <m:r>
                            <a:rPr lang="en-US" sz="2200" b="0" i="1" smtClean="0">
                              <a:latin typeface="Cambria Math" panose="02040503050406030204" pitchFamily="18" charset="0"/>
                            </a:rPr>
                            <m:t>1</m:t>
                          </m:r>
                        </m:sub>
                        <m:sup>
                          <m:r>
                            <a:rPr lang="en-US" sz="2200" b="0" i="1" smtClean="0">
                              <a:latin typeface="Cambria Math" panose="02040503050406030204" pitchFamily="18" charset="0"/>
                            </a:rPr>
                            <m:t>2</m:t>
                          </m:r>
                        </m:sup>
                      </m:sSubSup>
                      <m:nary>
                        <m:naryPr>
                          <m:chr m:val="∑"/>
                          <m:limLoc m:val="subSup"/>
                          <m:supHide m:val="on"/>
                          <m:ctrlPr>
                            <a:rPr lang="en-US" sz="2200" i="1">
                              <a:latin typeface="Cambria Math" panose="02040503050406030204" pitchFamily="18" charset="0"/>
                            </a:rPr>
                          </m:ctrlPr>
                        </m:naryPr>
                        <m:sub>
                          <m:r>
                            <m:rPr>
                              <m:brk m:alnAt="9"/>
                            </m:rPr>
                            <a:rPr lang="en-US" sz="2200" i="1">
                              <a:latin typeface="Cambria Math" panose="02040503050406030204" pitchFamily="18" charset="0"/>
                            </a:rPr>
                            <m:t>𝑖</m:t>
                          </m:r>
                        </m:sub>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𝑋</m:t>
                                      </m:r>
                                    </m:e>
                                  </m:acc>
                                </m:e>
                              </m:d>
                            </m:e>
                            <m:sup>
                              <m:r>
                                <a:rPr lang="en-US" sz="2200" i="1">
                                  <a:latin typeface="Cambria Math" panose="02040503050406030204" pitchFamily="18" charset="0"/>
                                </a:rPr>
                                <m:t>2</m:t>
                              </m:r>
                            </m:sup>
                          </m:sSup>
                        </m:e>
                      </m:nary>
                    </m:oMath>
                  </m:oMathPara>
                </a14:m>
                <a:endParaRPr lang="en-US" sz="2200" dirty="0"/>
              </a:p>
            </p:txBody>
          </p:sp>
        </mc:Choice>
        <mc:Fallback xmlns="">
          <p:sp>
            <p:nvSpPr>
              <p:cNvPr id="13" name="Rectangle 12">
                <a:extLst>
                  <a:ext uri="{FF2B5EF4-FFF2-40B4-BE49-F238E27FC236}">
                    <a16:creationId xmlns:a16="http://schemas.microsoft.com/office/drawing/2014/main" id="{55F51511-9730-4301-B145-26B7E122D91B}"/>
                  </a:ext>
                </a:extLst>
              </p:cNvPr>
              <p:cNvSpPr>
                <a:spLocks noRot="1" noChangeAspect="1" noMove="1" noResize="1" noEditPoints="1" noAdjustHandles="1" noChangeArrowheads="1" noChangeShapeType="1" noTextEdit="1"/>
              </p:cNvSpPr>
              <p:nvPr/>
            </p:nvSpPr>
            <p:spPr>
              <a:xfrm>
                <a:off x="584200" y="4873876"/>
                <a:ext cx="5511800" cy="7182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7B1AA8B4-4A2F-4AD2-AD72-9FF96A045FBE}"/>
                  </a:ext>
                </a:extLst>
              </p:cNvPr>
              <p:cNvSpPr/>
              <p:nvPr/>
            </p:nvSpPr>
            <p:spPr>
              <a:xfrm>
                <a:off x="1257300" y="5816851"/>
                <a:ext cx="3848100" cy="430887"/>
              </a:xfrm>
              <a:prstGeom prst="rect">
                <a:avLst/>
              </a:prstGeom>
            </p:spPr>
            <p:txBody>
              <a:bodyPr wrap="square">
                <a:spAutoFit/>
              </a:bodyPr>
              <a:lstStyle/>
              <a:p>
                <a:pPr indent="3387" algn="just"/>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𝑆𝑆𝑇</m:t>
                      </m:r>
                      <m:r>
                        <a:rPr lang="en-US" sz="2200" b="0" i="1" smtClean="0">
                          <a:latin typeface="Cambria Math" panose="02040503050406030204" pitchFamily="18" charset="0"/>
                        </a:rPr>
                        <m:t>=</m:t>
                      </m:r>
                      <m:r>
                        <a:rPr lang="en-US" sz="2200" b="0" i="1" smtClean="0">
                          <a:latin typeface="Cambria Math" panose="02040503050406030204" pitchFamily="18" charset="0"/>
                        </a:rPr>
                        <m:t>𝑆𝑆𝐸</m:t>
                      </m:r>
                      <m:r>
                        <a:rPr lang="en-US" sz="2200" b="0" i="1" smtClean="0">
                          <a:latin typeface="Cambria Math" panose="02040503050406030204" pitchFamily="18" charset="0"/>
                        </a:rPr>
                        <m:t>+</m:t>
                      </m:r>
                      <m:r>
                        <a:rPr lang="en-US" sz="2200" b="0" i="1" smtClean="0">
                          <a:latin typeface="Cambria Math" panose="02040503050406030204" pitchFamily="18" charset="0"/>
                        </a:rPr>
                        <m:t>𝑆𝑆𝑅</m:t>
                      </m:r>
                    </m:oMath>
                  </m:oMathPara>
                </a14:m>
                <a:endParaRPr lang="en-US" sz="2200" dirty="0"/>
              </a:p>
            </p:txBody>
          </p:sp>
        </mc:Choice>
        <mc:Fallback xmlns="">
          <p:sp>
            <p:nvSpPr>
              <p:cNvPr id="14" name="Rectangle 13">
                <a:extLst>
                  <a:ext uri="{FF2B5EF4-FFF2-40B4-BE49-F238E27FC236}">
                    <a16:creationId xmlns:a16="http://schemas.microsoft.com/office/drawing/2014/main" id="{7B1AA8B4-4A2F-4AD2-AD72-9FF96A045FBE}"/>
                  </a:ext>
                </a:extLst>
              </p:cNvPr>
              <p:cNvSpPr>
                <a:spLocks noRot="1" noChangeAspect="1" noMove="1" noResize="1" noEditPoints="1" noAdjustHandles="1" noChangeArrowheads="1" noChangeShapeType="1" noTextEdit="1"/>
              </p:cNvSpPr>
              <p:nvPr/>
            </p:nvSpPr>
            <p:spPr>
              <a:xfrm>
                <a:off x="1257300" y="5816851"/>
                <a:ext cx="3848100"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75755A58-41D3-46E8-B0F1-814AD25B1DAE}"/>
                  </a:ext>
                </a:extLst>
              </p:cNvPr>
              <p:cNvGraphicFramePr>
                <a:graphicFrameLocks noGrp="1"/>
              </p:cNvGraphicFramePr>
              <p:nvPr/>
            </p:nvGraphicFramePr>
            <p:xfrm>
              <a:off x="6105525" y="4817965"/>
              <a:ext cx="5867399" cy="1783080"/>
            </p:xfrm>
            <a:graphic>
              <a:graphicData uri="http://schemas.openxmlformats.org/drawingml/2006/table">
                <a:tbl>
                  <a:tblPr firstRow="1" bandRow="1">
                    <a:tableStyleId>{073A0DAA-6AF3-43AB-8588-CEC1D06C72B9}</a:tableStyleId>
                  </a:tblPr>
                  <a:tblGrid>
                    <a:gridCol w="1252537">
                      <a:extLst>
                        <a:ext uri="{9D8B030D-6E8A-4147-A177-3AD203B41FA5}">
                          <a16:colId xmlns:a16="http://schemas.microsoft.com/office/drawing/2014/main" val="3163429475"/>
                        </a:ext>
                      </a:extLst>
                    </a:gridCol>
                    <a:gridCol w="542107">
                      <a:extLst>
                        <a:ext uri="{9D8B030D-6E8A-4147-A177-3AD203B41FA5}">
                          <a16:colId xmlns:a16="http://schemas.microsoft.com/office/drawing/2014/main" val="204898787"/>
                        </a:ext>
                      </a:extLst>
                    </a:gridCol>
                    <a:gridCol w="1043694">
                      <a:extLst>
                        <a:ext uri="{9D8B030D-6E8A-4147-A177-3AD203B41FA5}">
                          <a16:colId xmlns:a16="http://schemas.microsoft.com/office/drawing/2014/main" val="2010770370"/>
                        </a:ext>
                      </a:extLst>
                    </a:gridCol>
                    <a:gridCol w="1657461">
                      <a:extLst>
                        <a:ext uri="{9D8B030D-6E8A-4147-A177-3AD203B41FA5}">
                          <a16:colId xmlns:a16="http://schemas.microsoft.com/office/drawing/2014/main" val="3839024743"/>
                        </a:ext>
                      </a:extLst>
                    </a:gridCol>
                    <a:gridCol w="1371600">
                      <a:extLst>
                        <a:ext uri="{9D8B030D-6E8A-4147-A177-3AD203B41FA5}">
                          <a16:colId xmlns:a16="http://schemas.microsoft.com/office/drawing/2014/main" val="1707309862"/>
                        </a:ext>
                      </a:extLst>
                    </a:gridCol>
                  </a:tblGrid>
                  <a:tr h="242756">
                    <a:tc>
                      <a:txBody>
                        <a:bodyPr/>
                        <a:lstStyle/>
                        <a:p>
                          <a:r>
                            <a:rPr lang="en-US" dirty="0"/>
                            <a:t>Source</a:t>
                          </a:r>
                        </a:p>
                      </a:txBody>
                      <a:tcPr anchor="ctr"/>
                    </a:tc>
                    <a:tc>
                      <a:txBody>
                        <a:bodyPr/>
                        <a:lstStyle/>
                        <a:p>
                          <a:r>
                            <a:rPr lang="en-US" dirty="0"/>
                            <a:t>df</a:t>
                          </a:r>
                        </a:p>
                      </a:txBody>
                      <a:tcPr anchor="ctr"/>
                    </a:tc>
                    <a:tc>
                      <a:txBody>
                        <a:bodyPr/>
                        <a:lstStyle/>
                        <a:p>
                          <a:r>
                            <a:rPr lang="en-US" dirty="0"/>
                            <a:t>Sum of Squares</a:t>
                          </a:r>
                        </a:p>
                      </a:txBody>
                      <a:tcPr anchor="ctr"/>
                    </a:tc>
                    <a:tc>
                      <a:txBody>
                        <a:bodyPr/>
                        <a:lstStyle/>
                        <a:p>
                          <a:r>
                            <a:rPr lang="en-US" dirty="0"/>
                            <a:t>Mean Squares</a:t>
                          </a:r>
                        </a:p>
                      </a:txBody>
                      <a:tcPr anchor="ctr"/>
                    </a:tc>
                    <a:tc>
                      <a:txBody>
                        <a:bodyPr/>
                        <a:lstStyle/>
                        <a:p>
                          <a:r>
                            <a:rPr lang="en-US" dirty="0"/>
                            <a:t>F</a:t>
                          </a:r>
                        </a:p>
                      </a:txBody>
                      <a:tcPr anchor="ctr"/>
                    </a:tc>
                    <a:extLst>
                      <a:ext uri="{0D108BD9-81ED-4DB2-BD59-A6C34878D82A}">
                        <a16:rowId xmlns:a16="http://schemas.microsoft.com/office/drawing/2014/main" val="3066293703"/>
                      </a:ext>
                    </a:extLst>
                  </a:tr>
                  <a:tr h="242756">
                    <a:tc>
                      <a:txBody>
                        <a:bodyPr/>
                        <a:lstStyle/>
                        <a:p>
                          <a:r>
                            <a:rPr lang="en-US" sz="1900" dirty="0"/>
                            <a:t>Regression</a:t>
                          </a:r>
                        </a:p>
                      </a:txBody>
                      <a:tcPr anchor="ctr"/>
                    </a:tc>
                    <a:tc>
                      <a:txBody>
                        <a:bodyPr/>
                        <a:lstStyle/>
                        <a:p>
                          <a:r>
                            <a:rPr lang="en-US" sz="1900" dirty="0"/>
                            <a:t>1</a:t>
                          </a:r>
                        </a:p>
                      </a:txBody>
                      <a:tcPr anchor="ctr"/>
                    </a:tc>
                    <a:tc>
                      <a:txBody>
                        <a:bodyPr/>
                        <a:lstStyle/>
                        <a:p>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𝑆𝑆𝑅</m:t>
                                </m:r>
                              </m:oMath>
                            </m:oMathPara>
                          </a14:m>
                          <a:endParaRPr lang="en-US" sz="1900" dirty="0"/>
                        </a:p>
                      </a:txBody>
                      <a:tcPr anchor="ctr"/>
                    </a:tc>
                    <a:tc>
                      <a:txBody>
                        <a:bodyPr/>
                        <a:lstStyle/>
                        <a:p>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𝑆𝑆𝑅</m:t>
                                </m:r>
                                <m:r>
                                  <a:rPr lang="en-US" sz="1900" b="0" i="1" smtClean="0">
                                    <a:latin typeface="Cambria Math" panose="02040503050406030204" pitchFamily="18" charset="0"/>
                                  </a:rPr>
                                  <m:t>/1</m:t>
                                </m:r>
                              </m:oMath>
                            </m:oMathPara>
                          </a14:m>
                          <a:endParaRPr lang="en-US" sz="1900" dirty="0"/>
                        </a:p>
                      </a:txBody>
                      <a:tcPr anchor="ctr"/>
                    </a:tc>
                    <a:tc>
                      <a:txBody>
                        <a:bodyPr/>
                        <a:lstStyle/>
                        <a:p>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𝑀𝑆𝑅</m:t>
                                </m:r>
                                <m:r>
                                  <a:rPr lang="en-US" sz="1900" b="0" i="1" smtClean="0">
                                    <a:latin typeface="Cambria Math" panose="02040503050406030204" pitchFamily="18" charset="0"/>
                                  </a:rPr>
                                  <m:t>/</m:t>
                                </m:r>
                                <m:r>
                                  <a:rPr lang="en-US" sz="1900" b="0" i="1" smtClean="0">
                                    <a:latin typeface="Cambria Math" panose="02040503050406030204" pitchFamily="18" charset="0"/>
                                  </a:rPr>
                                  <m:t>𝑀𝑆𝐸</m:t>
                                </m:r>
                              </m:oMath>
                            </m:oMathPara>
                          </a14:m>
                          <a:endParaRPr lang="en-US" sz="1900" dirty="0"/>
                        </a:p>
                      </a:txBody>
                      <a:tcPr anchor="ctr"/>
                    </a:tc>
                    <a:extLst>
                      <a:ext uri="{0D108BD9-81ED-4DB2-BD59-A6C34878D82A}">
                        <a16:rowId xmlns:a16="http://schemas.microsoft.com/office/drawing/2014/main" val="3941084502"/>
                      </a:ext>
                    </a:extLst>
                  </a:tr>
                  <a:tr h="242756">
                    <a:tc>
                      <a:txBody>
                        <a:bodyPr/>
                        <a:lstStyle/>
                        <a:p>
                          <a:r>
                            <a:rPr lang="en-US" sz="1900" dirty="0"/>
                            <a:t>Error</a:t>
                          </a:r>
                        </a:p>
                      </a:txBody>
                      <a:tcPr anchor="ctr"/>
                    </a:tc>
                    <a:tc>
                      <a:txBody>
                        <a:bodyPr/>
                        <a:lstStyle/>
                        <a:p>
                          <a:r>
                            <a:rPr lang="en-US" sz="1900" dirty="0"/>
                            <a:t>n-2</a:t>
                          </a:r>
                        </a:p>
                      </a:txBody>
                      <a:tcPr anchor="ctr"/>
                    </a:tc>
                    <a:tc>
                      <a:txBody>
                        <a:bodyPr/>
                        <a:lstStyle/>
                        <a:p>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𝑆𝑆𝐸</m:t>
                                </m:r>
                              </m:oMath>
                            </m:oMathPara>
                          </a14:m>
                          <a:endParaRPr lang="en-US" sz="1900" dirty="0"/>
                        </a:p>
                      </a:txBody>
                      <a:tcPr anchor="ctr"/>
                    </a:tc>
                    <a:tc>
                      <a:txBody>
                        <a:bodyPr/>
                        <a:lstStyle/>
                        <a:p>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𝑆𝑆𝐸</m:t>
                                </m:r>
                                <m:r>
                                  <a:rPr lang="en-US" sz="1900" b="0" i="1" smtClean="0">
                                    <a:latin typeface="Cambria Math" panose="02040503050406030204" pitchFamily="18" charset="0"/>
                                  </a:rPr>
                                  <m:t>/(</m:t>
                                </m:r>
                                <m:r>
                                  <a:rPr lang="en-US" sz="1900" b="0" i="1" smtClean="0">
                                    <a:latin typeface="Cambria Math" panose="02040503050406030204" pitchFamily="18" charset="0"/>
                                  </a:rPr>
                                  <m:t>𝑛</m:t>
                                </m:r>
                                <m:r>
                                  <a:rPr lang="en-US" sz="1900" b="0" i="1" smtClean="0">
                                    <a:latin typeface="Cambria Math" panose="02040503050406030204" pitchFamily="18" charset="0"/>
                                  </a:rPr>
                                  <m:t>−2)</m:t>
                                </m:r>
                              </m:oMath>
                            </m:oMathPara>
                          </a14:m>
                          <a:endParaRPr lang="en-US" sz="1900" dirty="0"/>
                        </a:p>
                      </a:txBody>
                      <a:tcPr anchor="ctr"/>
                    </a:tc>
                    <a:tc>
                      <a:txBody>
                        <a:bodyPr/>
                        <a:lstStyle/>
                        <a:p>
                          <a:endParaRPr lang="en-US" sz="1900" dirty="0"/>
                        </a:p>
                      </a:txBody>
                      <a:tcPr anchor="ctr"/>
                    </a:tc>
                    <a:extLst>
                      <a:ext uri="{0D108BD9-81ED-4DB2-BD59-A6C34878D82A}">
                        <a16:rowId xmlns:a16="http://schemas.microsoft.com/office/drawing/2014/main" val="3361682776"/>
                      </a:ext>
                    </a:extLst>
                  </a:tr>
                  <a:tr h="0">
                    <a:tc>
                      <a:txBody>
                        <a:bodyPr/>
                        <a:lstStyle/>
                        <a:p>
                          <a:r>
                            <a:rPr lang="en-US" sz="1900" dirty="0"/>
                            <a:t>Total</a:t>
                          </a:r>
                        </a:p>
                      </a:txBody>
                      <a:tcPr anchor="ctr"/>
                    </a:tc>
                    <a:tc>
                      <a:txBody>
                        <a:bodyPr/>
                        <a:lstStyle/>
                        <a:p>
                          <a:r>
                            <a:rPr lang="en-US" sz="1900" dirty="0"/>
                            <a:t>n-1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𝑆𝑆𝑇</m:t>
                                </m:r>
                              </m:oMath>
                            </m:oMathPara>
                          </a14:m>
                          <a:endParaRPr lang="en-US" sz="1900" dirty="0"/>
                        </a:p>
                      </a:txBody>
                      <a:tcPr anchor="ctr"/>
                    </a:tc>
                    <a:tc>
                      <a:txBody>
                        <a:bodyPr/>
                        <a:lstStyle/>
                        <a:p>
                          <a:endParaRPr lang="en-US" sz="1900" dirty="0"/>
                        </a:p>
                      </a:txBody>
                      <a:tcPr anchor="ctr"/>
                    </a:tc>
                    <a:tc>
                      <a:txBody>
                        <a:bodyPr/>
                        <a:lstStyle/>
                        <a:p>
                          <a:endParaRPr lang="en-US" sz="1900" dirty="0"/>
                        </a:p>
                      </a:txBody>
                      <a:tcPr anchor="ctr"/>
                    </a:tc>
                    <a:extLst>
                      <a:ext uri="{0D108BD9-81ED-4DB2-BD59-A6C34878D82A}">
                        <a16:rowId xmlns:a16="http://schemas.microsoft.com/office/drawing/2014/main" val="3826032076"/>
                      </a:ext>
                    </a:extLst>
                  </a:tr>
                </a:tbl>
              </a:graphicData>
            </a:graphic>
          </p:graphicFrame>
        </mc:Choice>
        <mc:Fallback xmlns="">
          <p:graphicFrame>
            <p:nvGraphicFramePr>
              <p:cNvPr id="3" name="Table 2">
                <a:extLst>
                  <a:ext uri="{FF2B5EF4-FFF2-40B4-BE49-F238E27FC236}">
                    <a16:creationId xmlns:a16="http://schemas.microsoft.com/office/drawing/2014/main" id="{75755A58-41D3-46E8-B0F1-814AD25B1DAE}"/>
                  </a:ext>
                </a:extLst>
              </p:cNvPr>
              <p:cNvGraphicFramePr>
                <a:graphicFrameLocks noGrp="1"/>
              </p:cNvGraphicFramePr>
              <p:nvPr>
                <p:extLst>
                  <p:ext uri="{D42A27DB-BD31-4B8C-83A1-F6EECF244321}">
                    <p14:modId xmlns:p14="http://schemas.microsoft.com/office/powerpoint/2010/main" val="96078658"/>
                  </p:ext>
                </p:extLst>
              </p:nvPr>
            </p:nvGraphicFramePr>
            <p:xfrm>
              <a:off x="6105525" y="4817965"/>
              <a:ext cx="5867399" cy="1783080"/>
            </p:xfrm>
            <a:graphic>
              <a:graphicData uri="http://schemas.openxmlformats.org/drawingml/2006/table">
                <a:tbl>
                  <a:tblPr firstRow="1" bandRow="1">
                    <a:tableStyleId>{073A0DAA-6AF3-43AB-8588-CEC1D06C72B9}</a:tableStyleId>
                  </a:tblPr>
                  <a:tblGrid>
                    <a:gridCol w="1252537">
                      <a:extLst>
                        <a:ext uri="{9D8B030D-6E8A-4147-A177-3AD203B41FA5}">
                          <a16:colId xmlns:a16="http://schemas.microsoft.com/office/drawing/2014/main" val="3163429475"/>
                        </a:ext>
                      </a:extLst>
                    </a:gridCol>
                    <a:gridCol w="542107">
                      <a:extLst>
                        <a:ext uri="{9D8B030D-6E8A-4147-A177-3AD203B41FA5}">
                          <a16:colId xmlns:a16="http://schemas.microsoft.com/office/drawing/2014/main" val="204898787"/>
                        </a:ext>
                      </a:extLst>
                    </a:gridCol>
                    <a:gridCol w="1043694">
                      <a:extLst>
                        <a:ext uri="{9D8B030D-6E8A-4147-A177-3AD203B41FA5}">
                          <a16:colId xmlns:a16="http://schemas.microsoft.com/office/drawing/2014/main" val="2010770370"/>
                        </a:ext>
                      </a:extLst>
                    </a:gridCol>
                    <a:gridCol w="1657461">
                      <a:extLst>
                        <a:ext uri="{9D8B030D-6E8A-4147-A177-3AD203B41FA5}">
                          <a16:colId xmlns:a16="http://schemas.microsoft.com/office/drawing/2014/main" val="3839024743"/>
                        </a:ext>
                      </a:extLst>
                    </a:gridCol>
                    <a:gridCol w="1371600">
                      <a:extLst>
                        <a:ext uri="{9D8B030D-6E8A-4147-A177-3AD203B41FA5}">
                          <a16:colId xmlns:a16="http://schemas.microsoft.com/office/drawing/2014/main" val="1707309862"/>
                        </a:ext>
                      </a:extLst>
                    </a:gridCol>
                  </a:tblGrid>
                  <a:tr h="640080">
                    <a:tc>
                      <a:txBody>
                        <a:bodyPr/>
                        <a:lstStyle/>
                        <a:p>
                          <a:r>
                            <a:rPr lang="en-US" dirty="0"/>
                            <a:t>Source</a:t>
                          </a:r>
                        </a:p>
                      </a:txBody>
                      <a:tcPr anchor="ctr"/>
                    </a:tc>
                    <a:tc>
                      <a:txBody>
                        <a:bodyPr/>
                        <a:lstStyle/>
                        <a:p>
                          <a:r>
                            <a:rPr lang="en-US" dirty="0"/>
                            <a:t>df</a:t>
                          </a:r>
                        </a:p>
                      </a:txBody>
                      <a:tcPr anchor="ctr"/>
                    </a:tc>
                    <a:tc>
                      <a:txBody>
                        <a:bodyPr/>
                        <a:lstStyle/>
                        <a:p>
                          <a:r>
                            <a:rPr lang="en-US" dirty="0"/>
                            <a:t>Sum of Squares</a:t>
                          </a:r>
                        </a:p>
                      </a:txBody>
                      <a:tcPr anchor="ctr"/>
                    </a:tc>
                    <a:tc>
                      <a:txBody>
                        <a:bodyPr/>
                        <a:lstStyle/>
                        <a:p>
                          <a:r>
                            <a:rPr lang="en-US" dirty="0"/>
                            <a:t>Mean Squares</a:t>
                          </a:r>
                        </a:p>
                      </a:txBody>
                      <a:tcPr anchor="ctr"/>
                    </a:tc>
                    <a:tc>
                      <a:txBody>
                        <a:bodyPr/>
                        <a:lstStyle/>
                        <a:p>
                          <a:r>
                            <a:rPr lang="en-US" dirty="0"/>
                            <a:t>F</a:t>
                          </a:r>
                        </a:p>
                      </a:txBody>
                      <a:tcPr anchor="ctr"/>
                    </a:tc>
                    <a:extLst>
                      <a:ext uri="{0D108BD9-81ED-4DB2-BD59-A6C34878D82A}">
                        <a16:rowId xmlns:a16="http://schemas.microsoft.com/office/drawing/2014/main" val="3066293703"/>
                      </a:ext>
                    </a:extLst>
                  </a:tr>
                  <a:tr h="381000">
                    <a:tc>
                      <a:txBody>
                        <a:bodyPr/>
                        <a:lstStyle/>
                        <a:p>
                          <a:r>
                            <a:rPr lang="en-US" sz="1900" dirty="0"/>
                            <a:t>Regression</a:t>
                          </a:r>
                        </a:p>
                      </a:txBody>
                      <a:tcPr anchor="ctr"/>
                    </a:tc>
                    <a:tc>
                      <a:txBody>
                        <a:bodyPr/>
                        <a:lstStyle/>
                        <a:p>
                          <a:r>
                            <a:rPr lang="en-US" sz="1900" dirty="0"/>
                            <a:t>1</a:t>
                          </a:r>
                        </a:p>
                      </a:txBody>
                      <a:tcPr anchor="ctr"/>
                    </a:tc>
                    <a:tc>
                      <a:txBody>
                        <a:bodyPr/>
                        <a:lstStyle/>
                        <a:p>
                          <a:endParaRPr lang="en-US"/>
                        </a:p>
                      </a:txBody>
                      <a:tcPr anchor="ctr">
                        <a:blipFill>
                          <a:blip r:embed="rId9"/>
                          <a:stretch>
                            <a:fillRect l="-173099" t="-174603" r="-293567" b="-225397"/>
                          </a:stretch>
                        </a:blipFill>
                      </a:tcPr>
                    </a:tc>
                    <a:tc>
                      <a:txBody>
                        <a:bodyPr/>
                        <a:lstStyle/>
                        <a:p>
                          <a:endParaRPr lang="en-US"/>
                        </a:p>
                      </a:txBody>
                      <a:tcPr anchor="ctr">
                        <a:blipFill>
                          <a:blip r:embed="rId9"/>
                          <a:stretch>
                            <a:fillRect l="-171062" t="-174603" r="-83883" b="-225397"/>
                          </a:stretch>
                        </a:blipFill>
                      </a:tcPr>
                    </a:tc>
                    <a:tc>
                      <a:txBody>
                        <a:bodyPr/>
                        <a:lstStyle/>
                        <a:p>
                          <a:endParaRPr lang="en-US"/>
                        </a:p>
                      </a:txBody>
                      <a:tcPr anchor="ctr">
                        <a:blipFill>
                          <a:blip r:embed="rId9"/>
                          <a:stretch>
                            <a:fillRect l="-328889" t="-174603" r="-1778" b="-225397"/>
                          </a:stretch>
                        </a:blipFill>
                      </a:tcPr>
                    </a:tc>
                    <a:extLst>
                      <a:ext uri="{0D108BD9-81ED-4DB2-BD59-A6C34878D82A}">
                        <a16:rowId xmlns:a16="http://schemas.microsoft.com/office/drawing/2014/main" val="3941084502"/>
                      </a:ext>
                    </a:extLst>
                  </a:tr>
                  <a:tr h="381000">
                    <a:tc>
                      <a:txBody>
                        <a:bodyPr/>
                        <a:lstStyle/>
                        <a:p>
                          <a:r>
                            <a:rPr lang="en-US" sz="1900" dirty="0"/>
                            <a:t>Error</a:t>
                          </a:r>
                        </a:p>
                      </a:txBody>
                      <a:tcPr anchor="ctr"/>
                    </a:tc>
                    <a:tc>
                      <a:txBody>
                        <a:bodyPr/>
                        <a:lstStyle/>
                        <a:p>
                          <a:r>
                            <a:rPr lang="en-US" sz="1900" dirty="0"/>
                            <a:t>n-2</a:t>
                          </a:r>
                        </a:p>
                      </a:txBody>
                      <a:tcPr anchor="ctr"/>
                    </a:tc>
                    <a:tc>
                      <a:txBody>
                        <a:bodyPr/>
                        <a:lstStyle/>
                        <a:p>
                          <a:endParaRPr lang="en-US"/>
                        </a:p>
                      </a:txBody>
                      <a:tcPr anchor="ctr">
                        <a:blipFill>
                          <a:blip r:embed="rId9"/>
                          <a:stretch>
                            <a:fillRect l="-173099" t="-279032" r="-293567" b="-129032"/>
                          </a:stretch>
                        </a:blipFill>
                      </a:tcPr>
                    </a:tc>
                    <a:tc>
                      <a:txBody>
                        <a:bodyPr/>
                        <a:lstStyle/>
                        <a:p>
                          <a:endParaRPr lang="en-US"/>
                        </a:p>
                      </a:txBody>
                      <a:tcPr anchor="ctr">
                        <a:blipFill>
                          <a:blip r:embed="rId9"/>
                          <a:stretch>
                            <a:fillRect l="-171062" t="-279032" r="-83883" b="-129032"/>
                          </a:stretch>
                        </a:blipFill>
                      </a:tcPr>
                    </a:tc>
                    <a:tc>
                      <a:txBody>
                        <a:bodyPr/>
                        <a:lstStyle/>
                        <a:p>
                          <a:endParaRPr lang="en-US" sz="1900" dirty="0"/>
                        </a:p>
                      </a:txBody>
                      <a:tcPr anchor="ctr"/>
                    </a:tc>
                    <a:extLst>
                      <a:ext uri="{0D108BD9-81ED-4DB2-BD59-A6C34878D82A}">
                        <a16:rowId xmlns:a16="http://schemas.microsoft.com/office/drawing/2014/main" val="3361682776"/>
                      </a:ext>
                    </a:extLst>
                  </a:tr>
                  <a:tr h="381000">
                    <a:tc>
                      <a:txBody>
                        <a:bodyPr/>
                        <a:lstStyle/>
                        <a:p>
                          <a:r>
                            <a:rPr lang="en-US" sz="1900" dirty="0"/>
                            <a:t>Total</a:t>
                          </a:r>
                        </a:p>
                      </a:txBody>
                      <a:tcPr anchor="ctr"/>
                    </a:tc>
                    <a:tc>
                      <a:txBody>
                        <a:bodyPr/>
                        <a:lstStyle/>
                        <a:p>
                          <a:r>
                            <a:rPr lang="en-US" sz="1900" dirty="0"/>
                            <a:t>n-1</a:t>
                          </a:r>
                        </a:p>
                      </a:txBody>
                      <a:tcPr anchor="ctr"/>
                    </a:tc>
                    <a:tc>
                      <a:txBody>
                        <a:bodyPr/>
                        <a:lstStyle/>
                        <a:p>
                          <a:endParaRPr lang="en-US"/>
                        </a:p>
                      </a:txBody>
                      <a:tcPr anchor="ctr">
                        <a:blipFill>
                          <a:blip r:embed="rId9"/>
                          <a:stretch>
                            <a:fillRect l="-173099" t="-373016" r="-293567" b="-26984"/>
                          </a:stretch>
                        </a:blipFill>
                      </a:tcPr>
                    </a:tc>
                    <a:tc>
                      <a:txBody>
                        <a:bodyPr/>
                        <a:lstStyle/>
                        <a:p>
                          <a:endParaRPr lang="en-US" sz="1900" dirty="0"/>
                        </a:p>
                      </a:txBody>
                      <a:tcPr anchor="ctr"/>
                    </a:tc>
                    <a:tc>
                      <a:txBody>
                        <a:bodyPr/>
                        <a:lstStyle/>
                        <a:p>
                          <a:endParaRPr lang="en-US" sz="1900" dirty="0"/>
                        </a:p>
                      </a:txBody>
                      <a:tcPr anchor="ctr"/>
                    </a:tc>
                    <a:extLst>
                      <a:ext uri="{0D108BD9-81ED-4DB2-BD59-A6C34878D82A}">
                        <a16:rowId xmlns:a16="http://schemas.microsoft.com/office/drawing/2014/main" val="3826032076"/>
                      </a:ext>
                    </a:extLst>
                  </a:tr>
                </a:tbl>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24A399C-CEC5-49A3-8F09-55428CC12134}"/>
                  </a:ext>
                </a:extLst>
              </p:cNvPr>
              <p:cNvSpPr txBox="1"/>
              <p:nvPr/>
            </p:nvSpPr>
            <p:spPr>
              <a:xfrm>
                <a:off x="257372" y="5063704"/>
                <a:ext cx="307777"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m:t>
                      </m:r>
                    </m:oMath>
                  </m:oMathPara>
                </a14:m>
                <a:endParaRPr lang="en-US" sz="2200" dirty="0"/>
              </a:p>
            </p:txBody>
          </p:sp>
        </mc:Choice>
        <mc:Fallback xmlns="">
          <p:sp>
            <p:nvSpPr>
              <p:cNvPr id="10" name="TextBox 9">
                <a:extLst>
                  <a:ext uri="{FF2B5EF4-FFF2-40B4-BE49-F238E27FC236}">
                    <a16:creationId xmlns:a16="http://schemas.microsoft.com/office/drawing/2014/main" id="{B24A399C-CEC5-49A3-8F09-55428CC12134}"/>
                  </a:ext>
                </a:extLst>
              </p:cNvPr>
              <p:cNvSpPr txBox="1">
                <a:spLocks noRot="1" noChangeAspect="1" noMove="1" noResize="1" noEditPoints="1" noAdjustHandles="1" noChangeArrowheads="1" noChangeShapeType="1" noTextEdit="1"/>
              </p:cNvSpPr>
              <p:nvPr/>
            </p:nvSpPr>
            <p:spPr>
              <a:xfrm>
                <a:off x="257372" y="5063704"/>
                <a:ext cx="307777" cy="338554"/>
              </a:xfrm>
              <a:prstGeom prst="rect">
                <a:avLst/>
              </a:prstGeom>
              <a:blipFill>
                <a:blip r:embed="rId10"/>
                <a:stretch>
                  <a:fillRect l="-15686" r="-13725"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9A571B1-81DD-413E-9A85-F9E2CF5C3720}"/>
                  </a:ext>
                </a:extLst>
              </p:cNvPr>
              <p:cNvSpPr txBox="1"/>
              <p:nvPr/>
            </p:nvSpPr>
            <p:spPr>
              <a:xfrm>
                <a:off x="1222572" y="5851104"/>
                <a:ext cx="307777"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m:t>
                      </m:r>
                    </m:oMath>
                  </m:oMathPara>
                </a14:m>
                <a:endParaRPr lang="en-US" sz="2200" dirty="0"/>
              </a:p>
            </p:txBody>
          </p:sp>
        </mc:Choice>
        <mc:Fallback xmlns="">
          <p:sp>
            <p:nvSpPr>
              <p:cNvPr id="15" name="TextBox 14">
                <a:extLst>
                  <a:ext uri="{FF2B5EF4-FFF2-40B4-BE49-F238E27FC236}">
                    <a16:creationId xmlns:a16="http://schemas.microsoft.com/office/drawing/2014/main" id="{19A571B1-81DD-413E-9A85-F9E2CF5C3720}"/>
                  </a:ext>
                </a:extLst>
              </p:cNvPr>
              <p:cNvSpPr txBox="1">
                <a:spLocks noRot="1" noChangeAspect="1" noMove="1" noResize="1" noEditPoints="1" noAdjustHandles="1" noChangeArrowheads="1" noChangeShapeType="1" noTextEdit="1"/>
              </p:cNvSpPr>
              <p:nvPr/>
            </p:nvSpPr>
            <p:spPr>
              <a:xfrm>
                <a:off x="1222572" y="5851104"/>
                <a:ext cx="307777" cy="338554"/>
              </a:xfrm>
              <a:prstGeom prst="rect">
                <a:avLst/>
              </a:prstGeom>
              <a:blipFill>
                <a:blip r:embed="rId11"/>
                <a:stretch>
                  <a:fillRect l="-16000" r="-16000" b="-1818"/>
                </a:stretch>
              </a:blipFill>
            </p:spPr>
            <p:txBody>
              <a:bodyPr/>
              <a:lstStyle/>
              <a:p>
                <a:r>
                  <a:rPr lang="en-US">
                    <a:noFill/>
                  </a:rPr>
                  <a:t> </a:t>
                </a:r>
              </a:p>
            </p:txBody>
          </p:sp>
        </mc:Fallback>
      </mc:AlternateContent>
    </p:spTree>
    <p:extLst>
      <p:ext uri="{BB962C8B-B14F-4D97-AF65-F5344CB8AC3E}">
        <p14:creationId xmlns:p14="http://schemas.microsoft.com/office/powerpoint/2010/main" val="303459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108865" cy="1325563"/>
          </a:xfrm>
        </p:spPr>
        <p:txBody>
          <a:bodyPr>
            <a:normAutofit/>
          </a:bodyPr>
          <a:lstStyle/>
          <a:p>
            <a:r>
              <a:rPr lang="en-US" sz="3600" dirty="0">
                <a:solidFill>
                  <a:srgbClr val="990033"/>
                </a:solidFill>
              </a:rPr>
              <a:t>Example</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11CA904-E12C-4517-A473-F966CCA11F6C}"/>
                  </a:ext>
                </a:extLst>
              </p:cNvPr>
              <p:cNvSpPr/>
              <p:nvPr/>
            </p:nvSpPr>
            <p:spPr>
              <a:xfrm>
                <a:off x="647700" y="2819295"/>
                <a:ext cx="5981536" cy="1123000"/>
              </a:xfrm>
              <a:prstGeom prst="rect">
                <a:avLst/>
              </a:prstGeom>
            </p:spPr>
            <p:txBody>
              <a:bodyPr wrap="square">
                <a:spAutoFit/>
              </a:bodyPr>
              <a:lstStyle/>
              <a:p>
                <a:pPr indent="3387" algn="just"/>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𝑆𝑆𝑇</m:t>
                      </m:r>
                      <m:r>
                        <a:rPr lang="en-US" sz="2000" b="0" i="1" smtClean="0">
                          <a:latin typeface="Cambria Math" panose="02040503050406030204" pitchFamily="18" charset="0"/>
                        </a:rPr>
                        <m:t>=</m:t>
                      </m:r>
                      <m:nary>
                        <m:naryPr>
                          <m:chr m:val="∑"/>
                          <m:limLoc m:val="subSup"/>
                          <m:supHide m:val="on"/>
                          <m:ctrlPr>
                            <a:rPr lang="en-US" sz="2000" b="0" i="1" smtClean="0">
                              <a:latin typeface="Cambria Math" panose="02040503050406030204" pitchFamily="18" charset="0"/>
                            </a:rPr>
                          </m:ctrlPr>
                        </m:naryPr>
                        <m:sub>
                          <m:r>
                            <m:rPr>
                              <m:brk m:alnAt="9"/>
                            </m:rPr>
                            <a:rPr lang="en-US" sz="2000" b="0" i="1" smtClean="0">
                              <a:latin typeface="Cambria Math" panose="02040503050406030204" pitchFamily="18" charset="0"/>
                            </a:rPr>
                            <m:t>𝑖</m:t>
                          </m:r>
                        </m:sub>
                        <m:sup/>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𝑌</m:t>
                                      </m:r>
                                    </m:e>
                                  </m:acc>
                                </m:e>
                              </m:d>
                            </m:e>
                            <m:sup>
                              <m:r>
                                <a:rPr lang="en-US" sz="2000" i="1">
                                  <a:latin typeface="Cambria Math" panose="02040503050406030204" pitchFamily="18" charset="0"/>
                                </a:rPr>
                                <m:t>2</m:t>
                              </m:r>
                            </m:sup>
                          </m:sSup>
                        </m:e>
                      </m:nary>
                      <m:r>
                        <a:rPr lang="en-US" sz="2000" b="0" i="1" smtClean="0">
                          <a:latin typeface="Cambria Math" panose="02040503050406030204" pitchFamily="18" charset="0"/>
                        </a:rPr>
                        <m:t>=</m:t>
                      </m:r>
                      <m:nary>
                        <m:naryPr>
                          <m:chr m:val="∑"/>
                          <m:limLoc m:val="subSup"/>
                          <m:supHide m:val="on"/>
                          <m:ctrlPr>
                            <a:rPr lang="en-US" sz="2000" b="0" i="1" smtClean="0">
                              <a:latin typeface="Cambria Math" panose="02040503050406030204" pitchFamily="18" charset="0"/>
                            </a:rPr>
                          </m:ctrlPr>
                        </m:naryPr>
                        <m:sub>
                          <m:r>
                            <m:rPr>
                              <m:brk m:alnAt="9"/>
                            </m:rPr>
                            <a:rPr lang="en-US" sz="2000" b="0" i="1" smtClean="0">
                              <a:latin typeface="Cambria Math" panose="02040503050406030204" pitchFamily="18" charset="0"/>
                            </a:rPr>
                            <m:t>𝑖</m:t>
                          </m:r>
                        </m:sub>
                        <m:sup/>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2</m:t>
                              </m:r>
                            </m:sup>
                          </m:sSubSup>
                        </m:e>
                      </m:nary>
                      <m:r>
                        <a:rPr lang="en-US" sz="2000" b="0" i="1" smtClean="0">
                          <a:latin typeface="Cambria Math" panose="02040503050406030204" pitchFamily="18" charset="0"/>
                        </a:rPr>
                        <m:t>−</m:t>
                      </m:r>
                      <m:r>
                        <a:rPr lang="en-US" sz="2000" b="0" i="1" smtClean="0">
                          <a:latin typeface="Cambria Math" panose="02040503050406030204" pitchFamily="18" charset="0"/>
                        </a:rPr>
                        <m:t>𝑛</m:t>
                      </m:r>
                      <m:sSup>
                        <m:sSupPr>
                          <m:ctrlPr>
                            <a:rPr lang="en-US" sz="2000" b="0" i="1" smtClean="0">
                              <a:latin typeface="Cambria Math" panose="02040503050406030204" pitchFamily="18" charset="0"/>
                            </a:rPr>
                          </m:ctrlPr>
                        </m:sSup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𝑌</m:t>
                              </m:r>
                            </m:e>
                          </m:acc>
                        </m:e>
                        <m:sup>
                          <m:r>
                            <a:rPr lang="en-US" sz="2000" b="0" i="1" smtClean="0">
                              <a:latin typeface="Cambria Math" panose="02040503050406030204" pitchFamily="18" charset="0"/>
                            </a:rPr>
                            <m:t>2</m:t>
                          </m:r>
                        </m:sup>
                      </m:sSup>
                    </m:oMath>
                  </m:oMathPara>
                </a14:m>
                <a:endParaRPr lang="en-US" sz="2000" b="0" i="1" dirty="0">
                  <a:latin typeface="Cambria Math" panose="02040503050406030204" pitchFamily="18" charset="0"/>
                </a:endParaRPr>
              </a:p>
              <a:p>
                <a:pPr indent="3387" algn="just">
                  <a:lnSpc>
                    <a:spcPct val="150000"/>
                  </a:lnSpc>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         =2284.110−</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25∗</m:t>
                          </m:r>
                          <m:sSup>
                            <m:sSupPr>
                              <m:ctrlPr>
                                <a:rPr lang="en-US" sz="2000" b="0" i="1" smtClean="0">
                                  <a:latin typeface="Cambria Math" panose="02040503050406030204" pitchFamily="18" charset="0"/>
                                </a:rPr>
                              </m:ctrlPr>
                            </m:sSupPr>
                            <m:e>
                              <m:r>
                                <a:rPr lang="en-US" sz="2000" i="1">
                                  <a:latin typeface="Cambria Math" panose="02040503050406030204" pitchFamily="18" charset="0"/>
                                </a:rPr>
                                <m:t>9.424</m:t>
                              </m:r>
                            </m:e>
                            <m:sup>
                              <m:r>
                                <a:rPr lang="en-US" sz="2000" b="0" i="1" smtClean="0">
                                  <a:latin typeface="Cambria Math" panose="02040503050406030204" pitchFamily="18" charset="0"/>
                                </a:rPr>
                                <m:t>2</m:t>
                              </m:r>
                            </m:sup>
                          </m:sSup>
                        </m:e>
                      </m:d>
                      <m:r>
                        <a:rPr lang="en-US" sz="2000" b="0" i="1" smtClean="0">
                          <a:latin typeface="Cambria Math" panose="02040503050406030204" pitchFamily="18" charset="0"/>
                        </a:rPr>
                        <m:t>=68.816</m:t>
                      </m:r>
                    </m:oMath>
                  </m:oMathPara>
                </a14:m>
                <a:endParaRPr lang="en-US" sz="2000" dirty="0"/>
              </a:p>
            </p:txBody>
          </p:sp>
        </mc:Choice>
        <mc:Fallback xmlns="">
          <p:sp>
            <p:nvSpPr>
              <p:cNvPr id="19" name="Rectangle 18">
                <a:extLst>
                  <a:ext uri="{FF2B5EF4-FFF2-40B4-BE49-F238E27FC236}">
                    <a16:creationId xmlns:a16="http://schemas.microsoft.com/office/drawing/2014/main" id="{111CA904-E12C-4517-A473-F966CCA11F6C}"/>
                  </a:ext>
                </a:extLst>
              </p:cNvPr>
              <p:cNvSpPr>
                <a:spLocks noRot="1" noChangeAspect="1" noMove="1" noResize="1" noEditPoints="1" noAdjustHandles="1" noChangeArrowheads="1" noChangeShapeType="1" noTextEdit="1"/>
              </p:cNvSpPr>
              <p:nvPr/>
            </p:nvSpPr>
            <p:spPr>
              <a:xfrm>
                <a:off x="647700" y="2819295"/>
                <a:ext cx="5981536" cy="11230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55F51511-9730-4301-B145-26B7E122D91B}"/>
                  </a:ext>
                </a:extLst>
              </p:cNvPr>
              <p:cNvSpPr/>
              <p:nvPr/>
            </p:nvSpPr>
            <p:spPr>
              <a:xfrm>
                <a:off x="558800" y="4117757"/>
                <a:ext cx="5511800" cy="1707199"/>
              </a:xfrm>
              <a:prstGeom prst="rect">
                <a:avLst/>
              </a:prstGeom>
            </p:spPr>
            <p:txBody>
              <a:bodyPr wrap="square">
                <a:spAutoFit/>
              </a:bodyPr>
              <a:lstStyle/>
              <a:p>
                <a:pPr indent="3387" algn="just"/>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𝑆𝑆𝑅</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𝑏</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nary>
                        <m:naryPr>
                          <m:chr m:val="∑"/>
                          <m:limLoc m:val="subSup"/>
                          <m:supHide m:val="on"/>
                          <m:ctrlPr>
                            <a:rPr lang="en-US" sz="2000" i="1">
                              <a:latin typeface="Cambria Math" panose="02040503050406030204" pitchFamily="18" charset="0"/>
                            </a:rPr>
                          </m:ctrlPr>
                        </m:naryPr>
                        <m:sub>
                          <m:r>
                            <m:rPr>
                              <m:brk m:alnAt="9"/>
                            </m:rPr>
                            <a:rPr lang="en-US" sz="2000" i="1">
                              <a:latin typeface="Cambria Math" panose="02040503050406030204" pitchFamily="18" charset="0"/>
                            </a:rPr>
                            <m:t>𝑖</m:t>
                          </m:r>
                        </m:sub>
                        <m:sup/>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𝑋</m:t>
                                      </m:r>
                                    </m:e>
                                  </m:acc>
                                </m:e>
                              </m:d>
                            </m:e>
                            <m:sup>
                              <m:r>
                                <a:rPr lang="en-US" sz="2000" i="1">
                                  <a:latin typeface="Cambria Math" panose="02040503050406030204" pitchFamily="18" charset="0"/>
                                </a:rPr>
                                <m:t>2</m:t>
                              </m:r>
                            </m:sup>
                          </m:sSup>
                        </m:e>
                      </m:nary>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𝑏</m:t>
                          </m:r>
                        </m:e>
                        <m:sub>
                          <m:r>
                            <a:rPr lang="en-US" sz="2000" i="1">
                              <a:latin typeface="Cambria Math" panose="02040503050406030204" pitchFamily="18" charset="0"/>
                            </a:rPr>
                            <m:t>1</m:t>
                          </m:r>
                        </m:sub>
                        <m:sup>
                          <m:r>
                            <a:rPr lang="en-US" sz="2000" i="1">
                              <a:latin typeface="Cambria Math" panose="02040503050406030204" pitchFamily="18" charset="0"/>
                            </a:rPr>
                            <m:t>2</m:t>
                          </m:r>
                        </m:sup>
                      </m:sSubSup>
                      <m:d>
                        <m:dPr>
                          <m:ctrlPr>
                            <a:rPr lang="en-US" sz="2000" b="0" i="1" smtClean="0">
                              <a:latin typeface="Cambria Math" panose="02040503050406030204" pitchFamily="18" charset="0"/>
                            </a:rPr>
                          </m:ctrlPr>
                        </m:dPr>
                        <m:e>
                          <m:nary>
                            <m:naryPr>
                              <m:chr m:val="∑"/>
                              <m:limLoc m:val="subSup"/>
                              <m:supHide m:val="on"/>
                              <m:ctrlPr>
                                <a:rPr lang="en-US" sz="2000" i="1">
                                  <a:latin typeface="Cambria Math" panose="02040503050406030204" pitchFamily="18" charset="0"/>
                                </a:rPr>
                              </m:ctrlPr>
                            </m:naryPr>
                            <m:sub>
                              <m:r>
                                <m:rPr>
                                  <m:brk m:alnAt="9"/>
                                </m:rPr>
                                <a:rPr lang="en-US" sz="2000" i="1">
                                  <a:latin typeface="Cambria Math" panose="02040503050406030204" pitchFamily="18" charset="0"/>
                                </a:rPr>
                                <m:t>𝑖</m:t>
                              </m:r>
                            </m:sub>
                            <m:sup/>
                            <m:e>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𝑖</m:t>
                                  </m:r>
                                </m:sub>
                                <m:sup>
                                  <m:r>
                                    <a:rPr lang="en-US" sz="2000" i="1">
                                      <a:latin typeface="Cambria Math" panose="02040503050406030204" pitchFamily="18" charset="0"/>
                                    </a:rPr>
                                    <m:t>2</m:t>
                                  </m:r>
                                </m:sup>
                              </m:sSubSup>
                            </m:e>
                          </m:nary>
                          <m:r>
                            <a:rPr lang="en-US" sz="2000" i="1">
                              <a:latin typeface="Cambria Math" panose="02040503050406030204" pitchFamily="18" charset="0"/>
                            </a:rPr>
                            <m:t>−</m:t>
                          </m:r>
                          <m:r>
                            <a:rPr lang="en-US" sz="2000" i="1">
                              <a:latin typeface="Cambria Math" panose="02040503050406030204" pitchFamily="18" charset="0"/>
                            </a:rPr>
                            <m:t>𝑛</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𝑋</m:t>
                                  </m:r>
                                </m:e>
                              </m:acc>
                            </m:e>
                            <m:sup>
                              <m:r>
                                <a:rPr lang="en-US" sz="2000" i="1">
                                  <a:latin typeface="Cambria Math" panose="02040503050406030204" pitchFamily="18" charset="0"/>
                                </a:rPr>
                                <m:t>2</m:t>
                              </m:r>
                            </m:sup>
                          </m:sSup>
                        </m:e>
                      </m:d>
                    </m:oMath>
                  </m:oMathPara>
                </a14:m>
                <a:endParaRPr lang="en-US" sz="2000" b="0" i="1" dirty="0">
                  <a:latin typeface="Cambria Math" panose="02040503050406030204" pitchFamily="18" charset="0"/>
                </a:endParaRPr>
              </a:p>
              <a:p>
                <a:pPr indent="3387" algn="just">
                  <a:lnSpc>
                    <a:spcPct val="150000"/>
                  </a:lnSpc>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         =</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−0.0798</m:t>
                              </m:r>
                            </m:e>
                          </m:d>
                        </m:e>
                        <m:sup>
                          <m:r>
                            <a:rPr lang="en-US" sz="2000" i="1">
                              <a:latin typeface="Cambria Math" panose="02040503050406030204" pitchFamily="18" charset="0"/>
                            </a:rPr>
                            <m:t>2</m:t>
                          </m:r>
                        </m:sup>
                      </m:sSup>
                      <m:d>
                        <m:dPr>
                          <m:ctrlPr>
                            <a:rPr lang="en-US" sz="2000" b="0" i="1" smtClean="0">
                              <a:latin typeface="Cambria Math" panose="02040503050406030204" pitchFamily="18" charset="0"/>
                            </a:rPr>
                          </m:ctrlPr>
                        </m:dPr>
                        <m:e>
                          <m:r>
                            <a:rPr lang="en-US" sz="2000" i="1">
                              <a:latin typeface="Cambria Math" panose="02040503050406030204" pitchFamily="18" charset="0"/>
                            </a:rPr>
                            <m:t>76323.42</m:t>
                          </m:r>
                          <m:r>
                            <a:rPr lang="en-US" sz="2000" b="0" i="1" smtClean="0">
                              <a:latin typeface="Cambria Math" panose="02040503050406030204" pitchFamily="18" charset="0"/>
                            </a:rPr>
                            <m:t>−25∗</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52.6</m:t>
                              </m:r>
                            </m:e>
                            <m:sup>
                              <m:r>
                                <a:rPr lang="en-US" sz="2000" b="0" i="1" smtClean="0">
                                  <a:latin typeface="Cambria Math" panose="02040503050406030204" pitchFamily="18" charset="0"/>
                                </a:rPr>
                                <m:t>2</m:t>
                              </m:r>
                            </m:sup>
                          </m:sSup>
                        </m:e>
                      </m:d>
                    </m:oMath>
                  </m:oMathPara>
                </a14:m>
                <a:endParaRPr lang="en-US" sz="2000" b="0" i="1" dirty="0">
                  <a:latin typeface="Cambria Math" panose="02040503050406030204" pitchFamily="18" charset="0"/>
                </a:endParaRPr>
              </a:p>
              <a:p>
                <a:pPr indent="3387" algn="just">
                  <a:lnSpc>
                    <a:spcPct val="150000"/>
                  </a:lnSpc>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         =45.592</m:t>
                      </m:r>
                    </m:oMath>
                  </m:oMathPara>
                </a14:m>
                <a:endParaRPr lang="en-US" sz="2000" dirty="0"/>
              </a:p>
            </p:txBody>
          </p:sp>
        </mc:Choice>
        <mc:Fallback xmlns="">
          <p:sp>
            <p:nvSpPr>
              <p:cNvPr id="13" name="Rectangle 12">
                <a:extLst>
                  <a:ext uri="{FF2B5EF4-FFF2-40B4-BE49-F238E27FC236}">
                    <a16:creationId xmlns:a16="http://schemas.microsoft.com/office/drawing/2014/main" id="{55F51511-9730-4301-B145-26B7E122D91B}"/>
                  </a:ext>
                </a:extLst>
              </p:cNvPr>
              <p:cNvSpPr>
                <a:spLocks noRot="1" noChangeAspect="1" noMove="1" noResize="1" noEditPoints="1" noAdjustHandles="1" noChangeArrowheads="1" noChangeShapeType="1" noTextEdit="1"/>
              </p:cNvSpPr>
              <p:nvPr/>
            </p:nvSpPr>
            <p:spPr>
              <a:xfrm>
                <a:off x="558800" y="4117757"/>
                <a:ext cx="5511800" cy="1707199"/>
              </a:xfrm>
              <a:prstGeom prst="rect">
                <a:avLst/>
              </a:prstGeom>
              <a:blipFill>
                <a:blip r:embed="rId4"/>
                <a:stretch>
                  <a:fillRect/>
                </a:stretch>
              </a:blipFill>
            </p:spPr>
            <p:txBody>
              <a:bodyPr/>
              <a:lstStyle/>
              <a:p>
                <a:r>
                  <a:rPr lang="en-US">
                    <a:noFill/>
                  </a:rPr>
                  <a:t> </a:t>
                </a:r>
              </a:p>
            </p:txBody>
          </p:sp>
        </mc:Fallback>
      </mc:AlternateContent>
      <p:graphicFrame>
        <p:nvGraphicFramePr>
          <p:cNvPr id="3" name="Table 2">
            <a:extLst>
              <a:ext uri="{FF2B5EF4-FFF2-40B4-BE49-F238E27FC236}">
                <a16:creationId xmlns:a16="http://schemas.microsoft.com/office/drawing/2014/main" id="{75755A58-41D3-46E8-B0F1-814AD25B1DAE}"/>
              </a:ext>
            </a:extLst>
          </p:cNvPr>
          <p:cNvGraphicFramePr>
            <a:graphicFrameLocks noGrp="1"/>
          </p:cNvGraphicFramePr>
          <p:nvPr/>
        </p:nvGraphicFramePr>
        <p:xfrm>
          <a:off x="6070600" y="4117757"/>
          <a:ext cx="5842002" cy="2474728"/>
        </p:xfrm>
        <a:graphic>
          <a:graphicData uri="http://schemas.openxmlformats.org/drawingml/2006/table">
            <a:tbl>
              <a:tblPr firstRow="1" bandRow="1">
                <a:tableStyleId>{073A0DAA-6AF3-43AB-8588-CEC1D06C72B9}</a:tableStyleId>
              </a:tblPr>
              <a:tblGrid>
                <a:gridCol w="1358900">
                  <a:extLst>
                    <a:ext uri="{9D8B030D-6E8A-4147-A177-3AD203B41FA5}">
                      <a16:colId xmlns:a16="http://schemas.microsoft.com/office/drawing/2014/main" val="3163429475"/>
                    </a:ext>
                  </a:extLst>
                </a:gridCol>
                <a:gridCol w="542925">
                  <a:extLst>
                    <a:ext uri="{9D8B030D-6E8A-4147-A177-3AD203B41FA5}">
                      <a16:colId xmlns:a16="http://schemas.microsoft.com/office/drawing/2014/main" val="204898787"/>
                    </a:ext>
                  </a:extLst>
                </a:gridCol>
                <a:gridCol w="1196021">
                  <a:extLst>
                    <a:ext uri="{9D8B030D-6E8A-4147-A177-3AD203B41FA5}">
                      <a16:colId xmlns:a16="http://schemas.microsoft.com/office/drawing/2014/main" val="2010770370"/>
                    </a:ext>
                  </a:extLst>
                </a:gridCol>
                <a:gridCol w="1367297">
                  <a:extLst>
                    <a:ext uri="{9D8B030D-6E8A-4147-A177-3AD203B41FA5}">
                      <a16:colId xmlns:a16="http://schemas.microsoft.com/office/drawing/2014/main" val="3839024743"/>
                    </a:ext>
                  </a:extLst>
                </a:gridCol>
                <a:gridCol w="1376859">
                  <a:extLst>
                    <a:ext uri="{9D8B030D-6E8A-4147-A177-3AD203B41FA5}">
                      <a16:colId xmlns:a16="http://schemas.microsoft.com/office/drawing/2014/main" val="1707309862"/>
                    </a:ext>
                  </a:extLst>
                </a:gridCol>
              </a:tblGrid>
              <a:tr h="733705">
                <a:tc>
                  <a:txBody>
                    <a:bodyPr/>
                    <a:lstStyle/>
                    <a:p>
                      <a:r>
                        <a:rPr lang="en-US" dirty="0"/>
                        <a:t>Source</a:t>
                      </a:r>
                    </a:p>
                  </a:txBody>
                  <a:tcPr anchor="ctr"/>
                </a:tc>
                <a:tc>
                  <a:txBody>
                    <a:bodyPr/>
                    <a:lstStyle/>
                    <a:p>
                      <a:r>
                        <a:rPr lang="en-US" dirty="0"/>
                        <a:t>df</a:t>
                      </a:r>
                    </a:p>
                  </a:txBody>
                  <a:tcPr anchor="ctr"/>
                </a:tc>
                <a:tc>
                  <a:txBody>
                    <a:bodyPr/>
                    <a:lstStyle/>
                    <a:p>
                      <a:r>
                        <a:rPr lang="en-US" dirty="0"/>
                        <a:t>Sum of Squares</a:t>
                      </a:r>
                    </a:p>
                  </a:txBody>
                  <a:tcPr anchor="ctr"/>
                </a:tc>
                <a:tc>
                  <a:txBody>
                    <a:bodyPr/>
                    <a:lstStyle/>
                    <a:p>
                      <a:r>
                        <a:rPr lang="en-US" dirty="0"/>
                        <a:t>Mean Squares</a:t>
                      </a:r>
                    </a:p>
                  </a:txBody>
                  <a:tcPr anchor="ctr"/>
                </a:tc>
                <a:tc>
                  <a:txBody>
                    <a:bodyPr/>
                    <a:lstStyle/>
                    <a:p>
                      <a:r>
                        <a:rPr lang="en-US" dirty="0"/>
                        <a:t>F</a:t>
                      </a:r>
                    </a:p>
                  </a:txBody>
                  <a:tcPr anchor="ctr"/>
                </a:tc>
                <a:extLst>
                  <a:ext uri="{0D108BD9-81ED-4DB2-BD59-A6C34878D82A}">
                    <a16:rowId xmlns:a16="http://schemas.microsoft.com/office/drawing/2014/main" val="3066293703"/>
                  </a:ext>
                </a:extLst>
              </a:tr>
              <a:tr h="580341">
                <a:tc>
                  <a:txBody>
                    <a:bodyPr/>
                    <a:lstStyle/>
                    <a:p>
                      <a:r>
                        <a:rPr lang="en-US" sz="2000" dirty="0"/>
                        <a:t>Regression</a:t>
                      </a:r>
                    </a:p>
                  </a:txBody>
                  <a:tcPr anchor="ctr"/>
                </a:tc>
                <a:tc>
                  <a:txBody>
                    <a:bodyPr/>
                    <a:lstStyle/>
                    <a:p>
                      <a:r>
                        <a:rPr lang="en-US" sz="2000" dirty="0"/>
                        <a:t>1</a:t>
                      </a:r>
                    </a:p>
                  </a:txBody>
                  <a:tcPr anchor="ctr"/>
                </a:tc>
                <a:tc>
                  <a:txBody>
                    <a:bodyPr/>
                    <a:lstStyle/>
                    <a:p>
                      <a:pPr algn="ctr"/>
                      <a:endParaRPr lang="en-US" sz="2000" dirty="0"/>
                    </a:p>
                  </a:txBody>
                  <a:tcPr anchor="ctr"/>
                </a:tc>
                <a:tc>
                  <a:txBody>
                    <a:bodyPr/>
                    <a:lstStyle/>
                    <a:p>
                      <a:endParaRPr lang="en-US" sz="2000" dirty="0"/>
                    </a:p>
                  </a:txBody>
                  <a:tcPr anchor="ctr"/>
                </a:tc>
                <a:tc>
                  <a:txBody>
                    <a:bodyPr/>
                    <a:lstStyle/>
                    <a:p>
                      <a:endParaRPr lang="en-US" sz="2000" dirty="0"/>
                    </a:p>
                  </a:txBody>
                  <a:tcPr anchor="ctr"/>
                </a:tc>
                <a:extLst>
                  <a:ext uri="{0D108BD9-81ED-4DB2-BD59-A6C34878D82A}">
                    <a16:rowId xmlns:a16="http://schemas.microsoft.com/office/drawing/2014/main" val="3941084502"/>
                  </a:ext>
                </a:extLst>
              </a:tr>
              <a:tr h="580341">
                <a:tc>
                  <a:txBody>
                    <a:bodyPr/>
                    <a:lstStyle/>
                    <a:p>
                      <a:r>
                        <a:rPr lang="en-US" sz="2000" dirty="0"/>
                        <a:t>Error</a:t>
                      </a:r>
                    </a:p>
                  </a:txBody>
                  <a:tcPr anchor="ctr"/>
                </a:tc>
                <a:tc>
                  <a:txBody>
                    <a:bodyPr/>
                    <a:lstStyle/>
                    <a:p>
                      <a:endParaRPr lang="en-US" sz="2000" dirty="0"/>
                    </a:p>
                  </a:txBody>
                  <a:tcPr anchor="ctr"/>
                </a:tc>
                <a:tc>
                  <a:txBody>
                    <a:bodyPr/>
                    <a:lstStyle/>
                    <a:p>
                      <a:pPr algn="ctr"/>
                      <a:endParaRPr lang="en-US" sz="2000" dirty="0"/>
                    </a:p>
                  </a:txBody>
                  <a:tcPr anchor="ctr"/>
                </a:tc>
                <a:tc>
                  <a:txBody>
                    <a:bodyPr/>
                    <a:lstStyle/>
                    <a:p>
                      <a:endParaRPr lang="en-US" sz="2000" dirty="0"/>
                    </a:p>
                  </a:txBody>
                  <a:tcPr anchor="ctr"/>
                </a:tc>
                <a:tc>
                  <a:txBody>
                    <a:bodyPr/>
                    <a:lstStyle/>
                    <a:p>
                      <a:endParaRPr lang="en-US" sz="2000" dirty="0"/>
                    </a:p>
                  </a:txBody>
                  <a:tcPr anchor="ctr"/>
                </a:tc>
                <a:extLst>
                  <a:ext uri="{0D108BD9-81ED-4DB2-BD59-A6C34878D82A}">
                    <a16:rowId xmlns:a16="http://schemas.microsoft.com/office/drawing/2014/main" val="3361682776"/>
                  </a:ext>
                </a:extLst>
              </a:tr>
              <a:tr h="580341">
                <a:tc>
                  <a:txBody>
                    <a:bodyPr/>
                    <a:lstStyle/>
                    <a:p>
                      <a:r>
                        <a:rPr lang="en-US" sz="2000" dirty="0"/>
                        <a:t>Total</a:t>
                      </a:r>
                    </a:p>
                  </a:txBody>
                  <a:tcPr anchor="ctr"/>
                </a:tc>
                <a:tc>
                  <a:txBody>
                    <a:bodyPr/>
                    <a:lstStyle/>
                    <a:p>
                      <a:endParaRPr lang="en-US" sz="2000" dirty="0"/>
                    </a:p>
                  </a:txBody>
                  <a:tcPr anchor="ctr"/>
                </a:tc>
                <a:tc>
                  <a:txBody>
                    <a:bodyPr/>
                    <a:lstStyle/>
                    <a:p>
                      <a:pPr algn="ctr"/>
                      <a:endParaRPr lang="en-US" sz="2000" dirty="0"/>
                    </a:p>
                  </a:txBody>
                  <a:tcPr anchor="ctr"/>
                </a:tc>
                <a:tc>
                  <a:txBody>
                    <a:bodyPr/>
                    <a:lstStyle/>
                    <a:p>
                      <a:endParaRPr lang="en-US" sz="2000" dirty="0"/>
                    </a:p>
                  </a:txBody>
                  <a:tcPr anchor="ctr"/>
                </a:tc>
                <a:tc>
                  <a:txBody>
                    <a:bodyPr/>
                    <a:lstStyle/>
                    <a:p>
                      <a:endParaRPr lang="en-US" sz="2000" dirty="0"/>
                    </a:p>
                  </a:txBody>
                  <a:tcPr anchor="ctr"/>
                </a:tc>
                <a:extLst>
                  <a:ext uri="{0D108BD9-81ED-4DB2-BD59-A6C34878D82A}">
                    <a16:rowId xmlns:a16="http://schemas.microsoft.com/office/drawing/2014/main" val="3826032076"/>
                  </a:ext>
                </a:extLst>
              </a:tr>
            </a:tbl>
          </a:graphicData>
        </a:graphic>
      </p:graphicFrame>
      <p:sp>
        <p:nvSpPr>
          <p:cNvPr id="16" name="Rectangle 15">
            <a:extLst>
              <a:ext uri="{FF2B5EF4-FFF2-40B4-BE49-F238E27FC236}">
                <a16:creationId xmlns:a16="http://schemas.microsoft.com/office/drawing/2014/main" id="{5D7633A9-65A7-4C30-B34B-8672BE0FBDB3}"/>
              </a:ext>
            </a:extLst>
          </p:cNvPr>
          <p:cNvSpPr/>
          <p:nvPr/>
        </p:nvSpPr>
        <p:spPr>
          <a:xfrm>
            <a:off x="838200" y="1535837"/>
            <a:ext cx="6184900" cy="1107996"/>
          </a:xfrm>
          <a:prstGeom prst="rect">
            <a:avLst/>
          </a:prstGeom>
        </p:spPr>
        <p:txBody>
          <a:bodyPr wrap="square">
            <a:spAutoFit/>
          </a:bodyPr>
          <a:lstStyle/>
          <a:p>
            <a:r>
              <a:rPr lang="en-US" sz="2200" dirty="0"/>
              <a:t>Consider example of regressing Pressure (Y) on average atmospheric temperature (X). We can compute</a:t>
            </a:r>
          </a:p>
        </p:txBody>
      </p:sp>
      <p:pic>
        <p:nvPicPr>
          <p:cNvPr id="17" name="Picture 16">
            <a:extLst>
              <a:ext uri="{FF2B5EF4-FFF2-40B4-BE49-F238E27FC236}">
                <a16:creationId xmlns:a16="http://schemas.microsoft.com/office/drawing/2014/main" id="{C0DDD5F2-8C41-441A-B625-D6EA962B8B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5676" y="265516"/>
            <a:ext cx="4508500" cy="3650951"/>
          </a:xfrm>
          <a:prstGeom prst="rect">
            <a:avLst/>
          </a:prstGeom>
        </p:spPr>
      </p:pic>
      <p:cxnSp>
        <p:nvCxnSpPr>
          <p:cNvPr id="18" name="Straight Connector 17">
            <a:extLst>
              <a:ext uri="{FF2B5EF4-FFF2-40B4-BE49-F238E27FC236}">
                <a16:creationId xmlns:a16="http://schemas.microsoft.com/office/drawing/2014/main" id="{B5F8705E-4196-4763-8558-FE7F7C869B1F}"/>
              </a:ext>
            </a:extLst>
          </p:cNvPr>
          <p:cNvCxnSpPr>
            <a:cxnSpLocks/>
          </p:cNvCxnSpPr>
          <p:nvPr/>
        </p:nvCxnSpPr>
        <p:spPr>
          <a:xfrm>
            <a:off x="8013700" y="1079500"/>
            <a:ext cx="3302000" cy="17653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CD6BFC1A-8EAC-4387-8CC6-8B74FAE53607}"/>
                  </a:ext>
                </a:extLst>
              </p:cNvPr>
              <p:cNvSpPr/>
              <p:nvPr/>
            </p:nvSpPr>
            <p:spPr>
              <a:xfrm>
                <a:off x="8611726" y="651136"/>
                <a:ext cx="2520049" cy="376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𝑌</m:t>
                          </m:r>
                        </m:e>
                      </m:acc>
                      <m:r>
                        <a:rPr lang="en-US" b="0" i="1" smtClean="0">
                          <a:solidFill>
                            <a:srgbClr val="FF0000"/>
                          </a:solidFill>
                          <a:latin typeface="Cambria Math" panose="02040503050406030204" pitchFamily="18" charset="0"/>
                        </a:rPr>
                        <m:t>=13.623−0.0798 </m:t>
                      </m:r>
                      <m:r>
                        <a:rPr lang="en-US" b="0" i="1" smtClean="0">
                          <a:solidFill>
                            <a:srgbClr val="FF0000"/>
                          </a:solidFill>
                          <a:latin typeface="Cambria Math" panose="02040503050406030204" pitchFamily="18" charset="0"/>
                        </a:rPr>
                        <m:t>𝑋</m:t>
                      </m:r>
                    </m:oMath>
                  </m:oMathPara>
                </a14:m>
                <a:endParaRPr lang="en-US" dirty="0"/>
              </a:p>
            </p:txBody>
          </p:sp>
        </mc:Choice>
        <mc:Fallback xmlns="">
          <p:sp>
            <p:nvSpPr>
              <p:cNvPr id="20" name="Rectangle 19">
                <a:extLst>
                  <a:ext uri="{FF2B5EF4-FFF2-40B4-BE49-F238E27FC236}">
                    <a16:creationId xmlns:a16="http://schemas.microsoft.com/office/drawing/2014/main" id="{CD6BFC1A-8EAC-4387-8CC6-8B74FAE53607}"/>
                  </a:ext>
                </a:extLst>
              </p:cNvPr>
              <p:cNvSpPr>
                <a:spLocks noRot="1" noChangeAspect="1" noMove="1" noResize="1" noEditPoints="1" noAdjustHandles="1" noChangeArrowheads="1" noChangeShapeType="1" noTextEdit="1"/>
              </p:cNvSpPr>
              <p:nvPr/>
            </p:nvSpPr>
            <p:spPr>
              <a:xfrm>
                <a:off x="8611726" y="651136"/>
                <a:ext cx="2520049" cy="376770"/>
              </a:xfrm>
              <a:prstGeom prst="rect">
                <a:avLst/>
              </a:prstGeom>
              <a:blipFill>
                <a:blip r:embed="rId6"/>
                <a:stretch>
                  <a:fillRect t="-16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CE84D0F1-79C0-4CBA-A23F-17FEF4892B02}"/>
                  </a:ext>
                </a:extLst>
              </p:cNvPr>
              <p:cNvSpPr/>
              <p:nvPr/>
            </p:nvSpPr>
            <p:spPr>
              <a:xfrm>
                <a:off x="558800" y="6008665"/>
                <a:ext cx="2819400" cy="400110"/>
              </a:xfrm>
              <a:prstGeom prst="rect">
                <a:avLst/>
              </a:prstGeom>
            </p:spPr>
            <p:txBody>
              <a:bodyPr wrap="square">
                <a:spAutoFit/>
              </a:bodyPr>
              <a:lstStyle/>
              <a:p>
                <a:pPr indent="3387" algn="just"/>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𝑆𝑆𝐸</m:t>
                      </m:r>
                      <m:r>
                        <a:rPr lang="en-US" sz="2000" b="0" i="1" smtClean="0">
                          <a:latin typeface="Cambria Math" panose="02040503050406030204" pitchFamily="18" charset="0"/>
                        </a:rPr>
                        <m:t>=</m:t>
                      </m:r>
                      <m:r>
                        <a:rPr lang="en-US" sz="2000" b="0" i="1" smtClean="0">
                          <a:latin typeface="Cambria Math" panose="02040503050406030204" pitchFamily="18" charset="0"/>
                        </a:rPr>
                        <m:t>𝑆𝑆𝑇</m:t>
                      </m:r>
                      <m:r>
                        <a:rPr lang="en-US" sz="2000" b="0" i="1" smtClean="0">
                          <a:latin typeface="Cambria Math" panose="02040503050406030204" pitchFamily="18" charset="0"/>
                        </a:rPr>
                        <m:t>−</m:t>
                      </m:r>
                      <m:r>
                        <a:rPr lang="en-US" sz="2000" b="0" i="1" smtClean="0">
                          <a:latin typeface="Cambria Math" panose="02040503050406030204" pitchFamily="18" charset="0"/>
                        </a:rPr>
                        <m:t>𝑆𝑆𝑅</m:t>
                      </m:r>
                    </m:oMath>
                  </m:oMathPara>
                </a14:m>
                <a:endParaRPr lang="en-US" sz="2000" b="0" i="1" dirty="0">
                  <a:latin typeface="Cambria Math" panose="02040503050406030204" pitchFamily="18" charset="0"/>
                </a:endParaRPr>
              </a:p>
            </p:txBody>
          </p:sp>
        </mc:Choice>
        <mc:Fallback xmlns="">
          <p:sp>
            <p:nvSpPr>
              <p:cNvPr id="21" name="Rectangle 20">
                <a:extLst>
                  <a:ext uri="{FF2B5EF4-FFF2-40B4-BE49-F238E27FC236}">
                    <a16:creationId xmlns:a16="http://schemas.microsoft.com/office/drawing/2014/main" id="{CE84D0F1-79C0-4CBA-A23F-17FEF4892B02}"/>
                  </a:ext>
                </a:extLst>
              </p:cNvPr>
              <p:cNvSpPr>
                <a:spLocks noRot="1" noChangeAspect="1" noMove="1" noResize="1" noEditPoints="1" noAdjustHandles="1" noChangeArrowheads="1" noChangeShapeType="1" noTextEdit="1"/>
              </p:cNvSpPr>
              <p:nvPr/>
            </p:nvSpPr>
            <p:spPr>
              <a:xfrm>
                <a:off x="558800" y="6008665"/>
                <a:ext cx="2819400" cy="40011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3384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997700" cy="1325563"/>
          </a:xfrm>
        </p:spPr>
        <p:txBody>
          <a:bodyPr>
            <a:normAutofit/>
          </a:bodyPr>
          <a:lstStyle/>
          <a:p>
            <a:r>
              <a:rPr lang="en-US" sz="3600" dirty="0">
                <a:solidFill>
                  <a:srgbClr val="990033"/>
                </a:solidFill>
              </a:rPr>
              <a:t>More on ANOVA Table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5B297E7-8305-4FDE-A3E3-07D93411BBCC}"/>
                  </a:ext>
                </a:extLst>
              </p:cNvPr>
              <p:cNvSpPr txBox="1"/>
              <p:nvPr/>
            </p:nvSpPr>
            <p:spPr>
              <a:xfrm>
                <a:off x="838200" y="1385888"/>
                <a:ext cx="5080000" cy="2790764"/>
              </a:xfrm>
              <a:prstGeom prst="rect">
                <a:avLst/>
              </a:prstGeom>
              <a:noFill/>
            </p:spPr>
            <p:txBody>
              <a:bodyPr wrap="square" rtlCol="0">
                <a:spAutoFit/>
              </a:bodyPr>
              <a:lstStyle/>
              <a:p>
                <a:pPr>
                  <a:lnSpc>
                    <a:spcPct val="150000"/>
                  </a:lnSpc>
                </a:pPr>
                <a:r>
                  <a:rPr lang="en-US" sz="2200" dirty="0"/>
                  <a:t>We already discussed that </a:t>
                </a:r>
                <a:endParaRPr lang="en-US" sz="2200" b="0"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  </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m:t>
                          </m:r>
                        </m:e>
                        <m:sup>
                          <m:r>
                            <a:rPr lang="en-US" sz="2200" i="1">
                              <a:latin typeface="Cambria Math" panose="02040503050406030204" pitchFamily="18" charset="0"/>
                            </a:rPr>
                            <m:t>𝑖𝑖𝑑</m:t>
                          </m:r>
                        </m:sup>
                      </m:sSup>
                      <m:r>
                        <a:rPr lang="en-US" sz="2200" i="1">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𝑁</m:t>
                      </m:r>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r>
                        <a:rPr lang="en-US" sz="2200" i="1">
                          <a:latin typeface="Cambria Math" panose="02040503050406030204" pitchFamily="18" charset="0"/>
                        </a:rPr>
                        <m:t>)</m:t>
                      </m:r>
                    </m:oMath>
                  </m:oMathPara>
                </a14:m>
                <a:endParaRPr lang="en-US" sz="2200" dirty="0"/>
              </a:p>
              <a:p>
                <a:pPr>
                  <a:lnSpc>
                    <a:spcPct val="150000"/>
                  </a:lnSpc>
                </a:pPr>
                <a:r>
                  <a:rPr lang="en-US" sz="2200" dirty="0"/>
                  <a:t>We can show that</a:t>
                </a: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𝐸</m:t>
                      </m:r>
                      <m:r>
                        <a:rPr lang="en-US" sz="2200" b="0" i="1" smtClean="0">
                          <a:latin typeface="Cambria Math" panose="02040503050406030204" pitchFamily="18" charset="0"/>
                        </a:rPr>
                        <m:t>(</m:t>
                      </m:r>
                      <m:r>
                        <a:rPr lang="en-US" sz="2200" b="0" i="1" smtClean="0">
                          <a:latin typeface="Cambria Math" panose="02040503050406030204" pitchFamily="18" charset="0"/>
                        </a:rPr>
                        <m:t>𝑀𝑆𝑅</m:t>
                      </m:r>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𝜎</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rPr>
                            <m:t>1</m:t>
                          </m:r>
                        </m:sub>
                        <m:sup>
                          <m:r>
                            <a:rPr lang="en-US" sz="2200" b="0" i="1" smtClean="0">
                              <a:latin typeface="Cambria Math" panose="02040503050406030204" pitchFamily="18" charset="0"/>
                            </a:rPr>
                            <m:t>2</m:t>
                          </m:r>
                        </m:sup>
                      </m:sSubSup>
                      <m:nary>
                        <m:naryPr>
                          <m:chr m:val="∑"/>
                          <m:subHide m:val="on"/>
                          <m:supHide m:val="on"/>
                          <m:ctrlPr>
                            <a:rPr lang="en-US" sz="2200" b="0" i="1" smtClean="0">
                              <a:latin typeface="Cambria Math" panose="02040503050406030204" pitchFamily="18" charset="0"/>
                            </a:rPr>
                          </m:ctrlPr>
                        </m:naryPr>
                        <m:sub/>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𝑖</m:t>
                                      </m:r>
                                    </m:sub>
                                  </m:sSub>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𝑋</m:t>
                                      </m:r>
                                    </m:e>
                                  </m:acc>
                                </m:e>
                              </m:d>
                            </m:e>
                            <m:sup>
                              <m:r>
                                <a:rPr lang="en-US" sz="2400" i="1">
                                  <a:latin typeface="Cambria Math" panose="02040503050406030204" pitchFamily="18" charset="0"/>
                                </a:rPr>
                                <m:t>2</m:t>
                              </m:r>
                            </m:sup>
                          </m:sSup>
                        </m:e>
                      </m:nary>
                    </m:oMath>
                  </m:oMathPara>
                </a14:m>
                <a:endParaRPr lang="en-US" sz="2200" dirty="0"/>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𝑀𝑆𝐸</m:t>
                          </m:r>
                        </m:e>
                      </m:d>
                      <m:r>
                        <a:rPr lang="en-US" sz="2200" b="0" i="1" smtClean="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oMath>
                  </m:oMathPara>
                </a14:m>
                <a:endParaRPr lang="en-US" sz="2200" dirty="0"/>
              </a:p>
            </p:txBody>
          </p:sp>
        </mc:Choice>
        <mc:Fallback xmlns="">
          <p:sp>
            <p:nvSpPr>
              <p:cNvPr id="4" name="TextBox 3">
                <a:extLst>
                  <a:ext uri="{FF2B5EF4-FFF2-40B4-BE49-F238E27FC236}">
                    <a16:creationId xmlns:a16="http://schemas.microsoft.com/office/drawing/2014/main" id="{35B297E7-8305-4FDE-A3E3-07D93411BBCC}"/>
                  </a:ext>
                </a:extLst>
              </p:cNvPr>
              <p:cNvSpPr txBox="1">
                <a:spLocks noRot="1" noChangeAspect="1" noMove="1" noResize="1" noEditPoints="1" noAdjustHandles="1" noChangeArrowheads="1" noChangeShapeType="1" noTextEdit="1"/>
              </p:cNvSpPr>
              <p:nvPr/>
            </p:nvSpPr>
            <p:spPr>
              <a:xfrm>
                <a:off x="838200" y="1385888"/>
                <a:ext cx="5080000" cy="2790764"/>
              </a:xfrm>
              <a:prstGeom prst="rect">
                <a:avLst/>
              </a:prstGeom>
              <a:blipFill>
                <a:blip r:embed="rId3"/>
                <a:stretch>
                  <a:fillRect l="-15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8D830F0-FCBD-4FF3-9BEE-7378C15FFA97}"/>
                  </a:ext>
                </a:extLst>
              </p:cNvPr>
              <p:cNvSpPr txBox="1"/>
              <p:nvPr/>
            </p:nvSpPr>
            <p:spPr>
              <a:xfrm>
                <a:off x="838200" y="4305624"/>
                <a:ext cx="6692900" cy="2406172"/>
              </a:xfrm>
              <a:prstGeom prst="rect">
                <a:avLst/>
              </a:prstGeom>
              <a:noFill/>
            </p:spPr>
            <p:txBody>
              <a:bodyPr wrap="square" rtlCol="0">
                <a:spAutoFit/>
              </a:bodyPr>
              <a:lstStyle/>
              <a:p>
                <a:r>
                  <a:rPr lang="en-US" sz="2200" dirty="0"/>
                  <a:t>It can be shown that under a null hypothesis of </a:t>
                </a:r>
                <a14:m>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=0</m:t>
                    </m:r>
                  </m:oMath>
                </a14:m>
                <a:endParaRPr lang="en-US" sz="2200" dirty="0"/>
              </a:p>
              <a:p>
                <a:pPr>
                  <a:lnSpc>
                    <a:spcPct val="150000"/>
                  </a:lnSpc>
                </a:pPr>
                <a14:m>
                  <m:oMathPara xmlns:m="http://schemas.openxmlformats.org/officeDocument/2006/math">
                    <m:oMathParaPr>
                      <m:jc m:val="centerGroup"/>
                    </m:oMathParaPr>
                    <m:oMath xmlns:m="http://schemas.openxmlformats.org/officeDocument/2006/math">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𝑀𝑆𝑅</m:t>
                          </m:r>
                        </m:num>
                        <m:den>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den>
                      </m:f>
                      <m:r>
                        <a:rPr lang="en-US" sz="2200" b="0" i="1" smtClean="0">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 </m:t>
                      </m:r>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𝜒</m:t>
                          </m:r>
                        </m:e>
                        <m:sub>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1</m:t>
                              </m:r>
                            </m:e>
                          </m:d>
                        </m:sub>
                        <m:sup>
                          <m:r>
                            <a:rPr lang="en-US" sz="2200" i="1">
                              <a:latin typeface="Cambria Math" panose="02040503050406030204" pitchFamily="18" charset="0"/>
                              <a:ea typeface="Cambria Math" panose="02040503050406030204" pitchFamily="18" charset="0"/>
                            </a:rPr>
                            <m:t>2</m:t>
                          </m:r>
                        </m:sup>
                      </m:sSubSup>
                      <m:r>
                        <a:rPr lang="en-US" sz="2200" i="1">
                          <a:latin typeface="Cambria Math" panose="02040503050406030204" pitchFamily="18" charset="0"/>
                          <a:ea typeface="Cambria Math" panose="02040503050406030204" pitchFamily="18" charset="0"/>
                        </a:rPr>
                        <m:t>   ⊥   </m:t>
                      </m:r>
                      <m:f>
                        <m:fPr>
                          <m:ctrlPr>
                            <a:rPr lang="en-US" sz="2200" b="0" i="1" smtClean="0">
                              <a:latin typeface="Cambria Math" panose="02040503050406030204" pitchFamily="18" charset="0"/>
                              <a:ea typeface="Cambria Math" panose="02040503050406030204" pitchFamily="18" charset="0"/>
                            </a:rPr>
                          </m:ctrlPr>
                        </m:fPr>
                        <m:num>
                          <m:d>
                            <m:dPr>
                              <m:ctrlPr>
                                <a:rPr lang="en-US" sz="2200" i="1">
                                  <a:latin typeface="Cambria Math" panose="02040503050406030204" pitchFamily="18" charset="0"/>
                                </a:rPr>
                              </m:ctrlPr>
                            </m:dPr>
                            <m:e>
                              <m:r>
                                <a:rPr lang="en-US" sz="2200" i="1">
                                  <a:latin typeface="Cambria Math" panose="02040503050406030204" pitchFamily="18" charset="0"/>
                                </a:rPr>
                                <m:t>𝑛</m:t>
                              </m:r>
                              <m:r>
                                <a:rPr lang="en-US" sz="2200" i="1">
                                  <a:latin typeface="Cambria Math" panose="02040503050406030204" pitchFamily="18" charset="0"/>
                                </a:rPr>
                                <m:t>−2</m:t>
                              </m:r>
                            </m:e>
                          </m:d>
                          <m:r>
                            <a:rPr lang="en-US" sz="2200" b="0" i="1" smtClean="0">
                              <a:latin typeface="Cambria Math" panose="02040503050406030204" pitchFamily="18" charset="0"/>
                            </a:rPr>
                            <m:t>𝑀𝑆𝐸</m:t>
                          </m:r>
                        </m:num>
                        <m:den>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den>
                      </m:f>
                      <m:r>
                        <a:rPr lang="en-US" sz="2200" b="0" i="1" smtClean="0">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 </m:t>
                      </m:r>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𝜒</m:t>
                          </m:r>
                        </m:e>
                        <m:sub>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𝑛</m:t>
                              </m:r>
                              <m:r>
                                <a:rPr lang="en-US" sz="2200" i="1">
                                  <a:latin typeface="Cambria Math" panose="02040503050406030204" pitchFamily="18" charset="0"/>
                                  <a:ea typeface="Cambria Math" panose="02040503050406030204" pitchFamily="18" charset="0"/>
                                </a:rPr>
                                <m:t>−2</m:t>
                              </m:r>
                            </m:e>
                          </m:d>
                        </m:sub>
                        <m:sup>
                          <m:r>
                            <a:rPr lang="en-US" sz="2200" i="1">
                              <a:latin typeface="Cambria Math" panose="02040503050406030204" pitchFamily="18" charset="0"/>
                              <a:ea typeface="Cambria Math" panose="02040503050406030204" pitchFamily="18" charset="0"/>
                            </a:rPr>
                            <m:t>2</m:t>
                          </m:r>
                        </m:sup>
                      </m:sSubSup>
                    </m:oMath>
                  </m:oMathPara>
                </a14:m>
                <a:endParaRPr lang="en-US" sz="2200" dirty="0"/>
              </a:p>
              <a:p>
                <a:r>
                  <a:rPr lang="en-US" sz="2200" dirty="0"/>
                  <a:t>Therefore</a:t>
                </a:r>
              </a:p>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𝐹</m:t>
                      </m:r>
                      <m:r>
                        <a:rPr lang="en-US" sz="22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𝑀𝑆𝑅</m:t>
                          </m:r>
                        </m:num>
                        <m:den>
                          <m:r>
                            <a:rPr lang="en-US" sz="2400" b="0" i="1" smtClean="0">
                              <a:latin typeface="Cambria Math" panose="02040503050406030204" pitchFamily="18" charset="0"/>
                            </a:rPr>
                            <m:t>𝑀𝑆𝐸</m:t>
                          </m:r>
                        </m:den>
                      </m:f>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𝐹</m:t>
                          </m:r>
                        </m:e>
                        <m: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−2</m:t>
                              </m:r>
                            </m:e>
                          </m:d>
                        </m:sub>
                      </m:sSub>
                    </m:oMath>
                  </m:oMathPara>
                </a14:m>
                <a:endParaRPr lang="en-US" sz="2200" dirty="0"/>
              </a:p>
            </p:txBody>
          </p:sp>
        </mc:Choice>
        <mc:Fallback xmlns="">
          <p:sp>
            <p:nvSpPr>
              <p:cNvPr id="33" name="TextBox 32">
                <a:extLst>
                  <a:ext uri="{FF2B5EF4-FFF2-40B4-BE49-F238E27FC236}">
                    <a16:creationId xmlns:a16="http://schemas.microsoft.com/office/drawing/2014/main" id="{E8D830F0-FCBD-4FF3-9BEE-7378C15FFA97}"/>
                  </a:ext>
                </a:extLst>
              </p:cNvPr>
              <p:cNvSpPr txBox="1">
                <a:spLocks noRot="1" noChangeAspect="1" noMove="1" noResize="1" noEditPoints="1" noAdjustHandles="1" noChangeArrowheads="1" noChangeShapeType="1" noTextEdit="1"/>
              </p:cNvSpPr>
              <p:nvPr/>
            </p:nvSpPr>
            <p:spPr>
              <a:xfrm>
                <a:off x="838200" y="4305624"/>
                <a:ext cx="6692900" cy="2406172"/>
              </a:xfrm>
              <a:prstGeom prst="rect">
                <a:avLst/>
              </a:prstGeom>
              <a:blipFill>
                <a:blip r:embed="rId4"/>
                <a:stretch>
                  <a:fillRect l="-1185" t="-1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81542E50-0C23-4DBA-B5B4-17D0111F7337}"/>
                  </a:ext>
                </a:extLst>
              </p:cNvPr>
              <p:cNvGraphicFramePr>
                <a:graphicFrameLocks noGrp="1"/>
              </p:cNvGraphicFramePr>
              <p:nvPr/>
            </p:nvGraphicFramePr>
            <p:xfrm>
              <a:off x="6273802" y="604716"/>
              <a:ext cx="5473700" cy="2219516"/>
            </p:xfrm>
            <a:graphic>
              <a:graphicData uri="http://schemas.openxmlformats.org/drawingml/2006/table">
                <a:tbl>
                  <a:tblPr firstRow="1" bandRow="1">
                    <a:tableStyleId>{073A0DAA-6AF3-43AB-8588-CEC1D06C72B9}</a:tableStyleId>
                  </a:tblPr>
                  <a:tblGrid>
                    <a:gridCol w="1221885">
                      <a:extLst>
                        <a:ext uri="{9D8B030D-6E8A-4147-A177-3AD203B41FA5}">
                          <a16:colId xmlns:a16="http://schemas.microsoft.com/office/drawing/2014/main" val="3163429475"/>
                        </a:ext>
                      </a:extLst>
                    </a:gridCol>
                    <a:gridCol w="594215">
                      <a:extLst>
                        <a:ext uri="{9D8B030D-6E8A-4147-A177-3AD203B41FA5}">
                          <a16:colId xmlns:a16="http://schemas.microsoft.com/office/drawing/2014/main" val="204898787"/>
                        </a:ext>
                      </a:extLst>
                    </a:gridCol>
                    <a:gridCol w="1143000">
                      <a:extLst>
                        <a:ext uri="{9D8B030D-6E8A-4147-A177-3AD203B41FA5}">
                          <a16:colId xmlns:a16="http://schemas.microsoft.com/office/drawing/2014/main" val="2010770370"/>
                        </a:ext>
                      </a:extLst>
                    </a:gridCol>
                    <a:gridCol w="1231900">
                      <a:extLst>
                        <a:ext uri="{9D8B030D-6E8A-4147-A177-3AD203B41FA5}">
                          <a16:colId xmlns:a16="http://schemas.microsoft.com/office/drawing/2014/main" val="3839024743"/>
                        </a:ext>
                      </a:extLst>
                    </a:gridCol>
                    <a:gridCol w="1282700">
                      <a:extLst>
                        <a:ext uri="{9D8B030D-6E8A-4147-A177-3AD203B41FA5}">
                          <a16:colId xmlns:a16="http://schemas.microsoft.com/office/drawing/2014/main" val="1707309862"/>
                        </a:ext>
                      </a:extLst>
                    </a:gridCol>
                  </a:tblGrid>
                  <a:tr h="242756">
                    <a:tc>
                      <a:txBody>
                        <a:bodyPr/>
                        <a:lstStyle/>
                        <a:p>
                          <a:r>
                            <a:rPr lang="en-US" dirty="0"/>
                            <a:t>Source</a:t>
                          </a:r>
                        </a:p>
                      </a:txBody>
                      <a:tcPr/>
                    </a:tc>
                    <a:tc>
                      <a:txBody>
                        <a:bodyPr/>
                        <a:lstStyle/>
                        <a:p>
                          <a:r>
                            <a:rPr lang="en-US" dirty="0"/>
                            <a:t>df</a:t>
                          </a:r>
                        </a:p>
                      </a:txBody>
                      <a:tcPr/>
                    </a:tc>
                    <a:tc>
                      <a:txBody>
                        <a:bodyPr/>
                        <a:lstStyle/>
                        <a:p>
                          <a:r>
                            <a:rPr lang="en-US" dirty="0"/>
                            <a:t>Sum of Squares</a:t>
                          </a:r>
                        </a:p>
                      </a:txBody>
                      <a:tcPr/>
                    </a:tc>
                    <a:tc>
                      <a:txBody>
                        <a:bodyPr/>
                        <a:lstStyle/>
                        <a:p>
                          <a:r>
                            <a:rPr lang="en-US" dirty="0"/>
                            <a:t>Mean Squares</a:t>
                          </a:r>
                        </a:p>
                      </a:txBody>
                      <a:tcPr/>
                    </a:tc>
                    <a:tc>
                      <a:txBody>
                        <a:bodyPr/>
                        <a:lstStyle/>
                        <a:p>
                          <a:r>
                            <a:rPr lang="en-US" dirty="0"/>
                            <a:t>F</a:t>
                          </a:r>
                        </a:p>
                      </a:txBody>
                      <a:tcPr/>
                    </a:tc>
                    <a:extLst>
                      <a:ext uri="{0D108BD9-81ED-4DB2-BD59-A6C34878D82A}">
                        <a16:rowId xmlns:a16="http://schemas.microsoft.com/office/drawing/2014/main" val="3066293703"/>
                      </a:ext>
                    </a:extLst>
                  </a:tr>
                  <a:tr h="242756">
                    <a:tc>
                      <a:txBody>
                        <a:bodyPr/>
                        <a:lstStyle/>
                        <a:p>
                          <a:r>
                            <a:rPr lang="en-US" dirty="0"/>
                            <a:t>Regression</a:t>
                          </a:r>
                        </a:p>
                      </a:txBody>
                      <a:tcPr/>
                    </a:tc>
                    <a:tc>
                      <a:txBody>
                        <a:bodyPr/>
                        <a:lstStyle/>
                        <a:p>
                          <a:r>
                            <a:rPr lang="en-US" dirty="0"/>
                            <a:t>1</a:t>
                          </a:r>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𝑆𝑆𝑅</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𝑀𝑆𝑅</m:t>
                                    </m:r>
                                  </m:num>
                                  <m:den>
                                    <m:r>
                                      <a:rPr lang="en-US" sz="1800" b="0" i="1" smtClean="0">
                                        <a:latin typeface="Cambria Math" panose="02040503050406030204" pitchFamily="18" charset="0"/>
                                      </a:rPr>
                                      <m:t>1</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𝑀𝑆𝑅</m:t>
                                    </m:r>
                                  </m:num>
                                  <m:den>
                                    <m:r>
                                      <a:rPr lang="en-US" sz="1800" b="0" i="1" smtClean="0">
                                        <a:latin typeface="Cambria Math" panose="02040503050406030204" pitchFamily="18" charset="0"/>
                                      </a:rPr>
                                      <m:t>𝑀𝑆𝐸</m:t>
                                    </m:r>
                                  </m:den>
                                </m:f>
                              </m:oMath>
                            </m:oMathPara>
                          </a14:m>
                          <a:endParaRPr lang="en-US" dirty="0"/>
                        </a:p>
                      </a:txBody>
                      <a:tcPr/>
                    </a:tc>
                    <a:extLst>
                      <a:ext uri="{0D108BD9-81ED-4DB2-BD59-A6C34878D82A}">
                        <a16:rowId xmlns:a16="http://schemas.microsoft.com/office/drawing/2014/main" val="3941084502"/>
                      </a:ext>
                    </a:extLst>
                  </a:tr>
                  <a:tr h="242756">
                    <a:tc>
                      <a:txBody>
                        <a:bodyPr/>
                        <a:lstStyle/>
                        <a:p>
                          <a:r>
                            <a:rPr lang="en-US" dirty="0"/>
                            <a:t>Residual</a:t>
                          </a:r>
                        </a:p>
                      </a:txBody>
                      <a:tcPr/>
                    </a:tc>
                    <a:tc>
                      <a:txBody>
                        <a:bodyPr/>
                        <a:lstStyle/>
                        <a:p>
                          <a:r>
                            <a:rPr lang="en-US" dirty="0"/>
                            <a:t>n-2</a:t>
                          </a:r>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𝑆𝑆𝐸</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𝑆𝑆𝐸</m:t>
                                    </m:r>
                                  </m:num>
                                  <m:den>
                                    <m:r>
                                      <a:rPr lang="en-US" sz="1800" b="0" i="1" smtClean="0">
                                        <a:latin typeface="Cambria Math" panose="02040503050406030204" pitchFamily="18" charset="0"/>
                                      </a:rPr>
                                      <m:t>𝑛</m:t>
                                    </m:r>
                                    <m:r>
                                      <a:rPr lang="en-US" sz="1800" b="0" i="1" smtClean="0">
                                        <a:latin typeface="Cambria Math" panose="02040503050406030204" pitchFamily="18" charset="0"/>
                                      </a:rPr>
                                      <m:t>−2</m:t>
                                    </m:r>
                                  </m:den>
                                </m:f>
                              </m:oMath>
                            </m:oMathPara>
                          </a14:m>
                          <a:endParaRPr lang="en-US" dirty="0"/>
                        </a:p>
                      </a:txBody>
                      <a:tcPr/>
                    </a:tc>
                    <a:tc>
                      <a:txBody>
                        <a:bodyPr/>
                        <a:lstStyle/>
                        <a:p>
                          <a:endParaRPr lang="en-US" dirty="0"/>
                        </a:p>
                      </a:txBody>
                      <a:tcPr/>
                    </a:tc>
                    <a:extLst>
                      <a:ext uri="{0D108BD9-81ED-4DB2-BD59-A6C34878D82A}">
                        <a16:rowId xmlns:a16="http://schemas.microsoft.com/office/drawing/2014/main" val="3361682776"/>
                      </a:ext>
                    </a:extLst>
                  </a:tr>
                  <a:tr h="242756">
                    <a:tc>
                      <a:txBody>
                        <a:bodyPr/>
                        <a:lstStyle/>
                        <a:p>
                          <a:r>
                            <a:rPr lang="en-US" dirty="0"/>
                            <a:t>Total</a:t>
                          </a:r>
                        </a:p>
                      </a:txBody>
                      <a:tcPr/>
                    </a:tc>
                    <a:tc>
                      <a:txBody>
                        <a:bodyPr/>
                        <a:lstStyle/>
                        <a:p>
                          <a:r>
                            <a:rPr lang="en-US" dirty="0"/>
                            <a:t>n-1</a:t>
                          </a:r>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𝑆𝑆𝑇</m:t>
                                </m:r>
                              </m:oMath>
                            </m:oMathPara>
                          </a14:m>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26032076"/>
                      </a:ext>
                    </a:extLst>
                  </a:tr>
                </a:tbl>
              </a:graphicData>
            </a:graphic>
          </p:graphicFrame>
        </mc:Choice>
        <mc:Fallback xmlns="">
          <p:graphicFrame>
            <p:nvGraphicFramePr>
              <p:cNvPr id="6" name="Table 5">
                <a:extLst>
                  <a:ext uri="{FF2B5EF4-FFF2-40B4-BE49-F238E27FC236}">
                    <a16:creationId xmlns:a16="http://schemas.microsoft.com/office/drawing/2014/main" id="{81542E50-0C23-4DBA-B5B4-17D0111F7337}"/>
                  </a:ext>
                </a:extLst>
              </p:cNvPr>
              <p:cNvGraphicFramePr>
                <a:graphicFrameLocks noGrp="1"/>
              </p:cNvGraphicFramePr>
              <p:nvPr>
                <p:extLst>
                  <p:ext uri="{D42A27DB-BD31-4B8C-83A1-F6EECF244321}">
                    <p14:modId xmlns:p14="http://schemas.microsoft.com/office/powerpoint/2010/main" val="535662742"/>
                  </p:ext>
                </p:extLst>
              </p:nvPr>
            </p:nvGraphicFramePr>
            <p:xfrm>
              <a:off x="6273802" y="604716"/>
              <a:ext cx="5473700" cy="2219516"/>
            </p:xfrm>
            <a:graphic>
              <a:graphicData uri="http://schemas.openxmlformats.org/drawingml/2006/table">
                <a:tbl>
                  <a:tblPr firstRow="1" bandRow="1">
                    <a:tableStyleId>{073A0DAA-6AF3-43AB-8588-CEC1D06C72B9}</a:tableStyleId>
                  </a:tblPr>
                  <a:tblGrid>
                    <a:gridCol w="1221885">
                      <a:extLst>
                        <a:ext uri="{9D8B030D-6E8A-4147-A177-3AD203B41FA5}">
                          <a16:colId xmlns:a16="http://schemas.microsoft.com/office/drawing/2014/main" val="3163429475"/>
                        </a:ext>
                      </a:extLst>
                    </a:gridCol>
                    <a:gridCol w="594215">
                      <a:extLst>
                        <a:ext uri="{9D8B030D-6E8A-4147-A177-3AD203B41FA5}">
                          <a16:colId xmlns:a16="http://schemas.microsoft.com/office/drawing/2014/main" val="204898787"/>
                        </a:ext>
                      </a:extLst>
                    </a:gridCol>
                    <a:gridCol w="1143000">
                      <a:extLst>
                        <a:ext uri="{9D8B030D-6E8A-4147-A177-3AD203B41FA5}">
                          <a16:colId xmlns:a16="http://schemas.microsoft.com/office/drawing/2014/main" val="2010770370"/>
                        </a:ext>
                      </a:extLst>
                    </a:gridCol>
                    <a:gridCol w="1231900">
                      <a:extLst>
                        <a:ext uri="{9D8B030D-6E8A-4147-A177-3AD203B41FA5}">
                          <a16:colId xmlns:a16="http://schemas.microsoft.com/office/drawing/2014/main" val="3839024743"/>
                        </a:ext>
                      </a:extLst>
                    </a:gridCol>
                    <a:gridCol w="1282700">
                      <a:extLst>
                        <a:ext uri="{9D8B030D-6E8A-4147-A177-3AD203B41FA5}">
                          <a16:colId xmlns:a16="http://schemas.microsoft.com/office/drawing/2014/main" val="1707309862"/>
                        </a:ext>
                      </a:extLst>
                    </a:gridCol>
                  </a:tblGrid>
                  <a:tr h="640080">
                    <a:tc>
                      <a:txBody>
                        <a:bodyPr/>
                        <a:lstStyle/>
                        <a:p>
                          <a:r>
                            <a:rPr lang="en-US" dirty="0"/>
                            <a:t>Source</a:t>
                          </a:r>
                        </a:p>
                      </a:txBody>
                      <a:tcPr/>
                    </a:tc>
                    <a:tc>
                      <a:txBody>
                        <a:bodyPr/>
                        <a:lstStyle/>
                        <a:p>
                          <a:r>
                            <a:rPr lang="en-US" dirty="0"/>
                            <a:t>df</a:t>
                          </a:r>
                        </a:p>
                      </a:txBody>
                      <a:tcPr/>
                    </a:tc>
                    <a:tc>
                      <a:txBody>
                        <a:bodyPr/>
                        <a:lstStyle/>
                        <a:p>
                          <a:r>
                            <a:rPr lang="en-US" dirty="0"/>
                            <a:t>Sum of Squares</a:t>
                          </a:r>
                        </a:p>
                      </a:txBody>
                      <a:tcPr/>
                    </a:tc>
                    <a:tc>
                      <a:txBody>
                        <a:bodyPr/>
                        <a:lstStyle/>
                        <a:p>
                          <a:r>
                            <a:rPr lang="en-US" dirty="0"/>
                            <a:t>Mean Squares</a:t>
                          </a:r>
                        </a:p>
                      </a:txBody>
                      <a:tcPr/>
                    </a:tc>
                    <a:tc>
                      <a:txBody>
                        <a:bodyPr/>
                        <a:lstStyle/>
                        <a:p>
                          <a:r>
                            <a:rPr lang="en-US" dirty="0"/>
                            <a:t>F</a:t>
                          </a:r>
                        </a:p>
                      </a:txBody>
                      <a:tcPr/>
                    </a:tc>
                    <a:extLst>
                      <a:ext uri="{0D108BD9-81ED-4DB2-BD59-A6C34878D82A}">
                        <a16:rowId xmlns:a16="http://schemas.microsoft.com/office/drawing/2014/main" val="3066293703"/>
                      </a:ext>
                    </a:extLst>
                  </a:tr>
                  <a:tr h="606870">
                    <a:tc>
                      <a:txBody>
                        <a:bodyPr/>
                        <a:lstStyle/>
                        <a:p>
                          <a:r>
                            <a:rPr lang="en-US" dirty="0"/>
                            <a:t>Regression</a:t>
                          </a:r>
                        </a:p>
                      </a:txBody>
                      <a:tcPr/>
                    </a:tc>
                    <a:tc>
                      <a:txBody>
                        <a:bodyPr/>
                        <a:lstStyle/>
                        <a:p>
                          <a:r>
                            <a:rPr lang="en-US" dirty="0"/>
                            <a:t>1</a:t>
                          </a:r>
                        </a:p>
                      </a:txBody>
                      <a:tcPr/>
                    </a:tc>
                    <a:tc>
                      <a:txBody>
                        <a:bodyPr/>
                        <a:lstStyle/>
                        <a:p>
                          <a:endParaRPr lang="en-US"/>
                        </a:p>
                      </a:txBody>
                      <a:tcPr>
                        <a:blipFill>
                          <a:blip r:embed="rId5"/>
                          <a:stretch>
                            <a:fillRect l="-159043" t="-110000" r="-221809" b="-175000"/>
                          </a:stretch>
                        </a:blipFill>
                      </a:tcPr>
                    </a:tc>
                    <a:tc>
                      <a:txBody>
                        <a:bodyPr/>
                        <a:lstStyle/>
                        <a:p>
                          <a:endParaRPr lang="en-US"/>
                        </a:p>
                      </a:txBody>
                      <a:tcPr>
                        <a:blipFill>
                          <a:blip r:embed="rId5"/>
                          <a:stretch>
                            <a:fillRect l="-241089" t="-110000" r="-106436" b="-175000"/>
                          </a:stretch>
                        </a:blipFill>
                      </a:tcPr>
                    </a:tc>
                    <a:tc>
                      <a:txBody>
                        <a:bodyPr/>
                        <a:lstStyle/>
                        <a:p>
                          <a:endParaRPr lang="en-US"/>
                        </a:p>
                      </a:txBody>
                      <a:tcPr>
                        <a:blipFill>
                          <a:blip r:embed="rId5"/>
                          <a:stretch>
                            <a:fillRect l="-326540" t="-110000" r="-1896" b="-175000"/>
                          </a:stretch>
                        </a:blipFill>
                      </a:tcPr>
                    </a:tc>
                    <a:extLst>
                      <a:ext uri="{0D108BD9-81ED-4DB2-BD59-A6C34878D82A}">
                        <a16:rowId xmlns:a16="http://schemas.microsoft.com/office/drawing/2014/main" val="3941084502"/>
                      </a:ext>
                    </a:extLst>
                  </a:tr>
                  <a:tr h="606806">
                    <a:tc>
                      <a:txBody>
                        <a:bodyPr/>
                        <a:lstStyle/>
                        <a:p>
                          <a:r>
                            <a:rPr lang="en-US" dirty="0"/>
                            <a:t>Residual</a:t>
                          </a:r>
                        </a:p>
                      </a:txBody>
                      <a:tcPr/>
                    </a:tc>
                    <a:tc>
                      <a:txBody>
                        <a:bodyPr/>
                        <a:lstStyle/>
                        <a:p>
                          <a:r>
                            <a:rPr lang="en-US" dirty="0"/>
                            <a:t>n-2</a:t>
                          </a:r>
                        </a:p>
                      </a:txBody>
                      <a:tcPr/>
                    </a:tc>
                    <a:tc>
                      <a:txBody>
                        <a:bodyPr/>
                        <a:lstStyle/>
                        <a:p>
                          <a:endParaRPr lang="en-US"/>
                        </a:p>
                      </a:txBody>
                      <a:tcPr>
                        <a:blipFill>
                          <a:blip r:embed="rId5"/>
                          <a:stretch>
                            <a:fillRect l="-159043" t="-210000" r="-221809" b="-75000"/>
                          </a:stretch>
                        </a:blipFill>
                      </a:tcPr>
                    </a:tc>
                    <a:tc>
                      <a:txBody>
                        <a:bodyPr/>
                        <a:lstStyle/>
                        <a:p>
                          <a:endParaRPr lang="en-US"/>
                        </a:p>
                      </a:txBody>
                      <a:tcPr>
                        <a:blipFill>
                          <a:blip r:embed="rId5"/>
                          <a:stretch>
                            <a:fillRect l="-241089" t="-210000" r="-106436" b="-75000"/>
                          </a:stretch>
                        </a:blipFill>
                      </a:tcPr>
                    </a:tc>
                    <a:tc>
                      <a:txBody>
                        <a:bodyPr/>
                        <a:lstStyle/>
                        <a:p>
                          <a:endParaRPr lang="en-US" dirty="0"/>
                        </a:p>
                      </a:txBody>
                      <a:tcPr/>
                    </a:tc>
                    <a:extLst>
                      <a:ext uri="{0D108BD9-81ED-4DB2-BD59-A6C34878D82A}">
                        <a16:rowId xmlns:a16="http://schemas.microsoft.com/office/drawing/2014/main" val="3361682776"/>
                      </a:ext>
                    </a:extLst>
                  </a:tr>
                  <a:tr h="365760">
                    <a:tc>
                      <a:txBody>
                        <a:bodyPr/>
                        <a:lstStyle/>
                        <a:p>
                          <a:r>
                            <a:rPr lang="en-US" dirty="0"/>
                            <a:t>Total</a:t>
                          </a:r>
                        </a:p>
                      </a:txBody>
                      <a:tcPr/>
                    </a:tc>
                    <a:tc>
                      <a:txBody>
                        <a:bodyPr/>
                        <a:lstStyle/>
                        <a:p>
                          <a:r>
                            <a:rPr lang="en-US" dirty="0"/>
                            <a:t>n-1</a:t>
                          </a:r>
                        </a:p>
                      </a:txBody>
                      <a:tcPr/>
                    </a:tc>
                    <a:tc>
                      <a:txBody>
                        <a:bodyPr/>
                        <a:lstStyle/>
                        <a:p>
                          <a:endParaRPr lang="en-US"/>
                        </a:p>
                      </a:txBody>
                      <a:tcPr>
                        <a:blipFill>
                          <a:blip r:embed="rId5"/>
                          <a:stretch>
                            <a:fillRect l="-159043" t="-516667" r="-221809" b="-25000"/>
                          </a:stretch>
                        </a:blip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26032076"/>
                      </a:ext>
                    </a:extLst>
                  </a:tr>
                </a:tbl>
              </a:graphicData>
            </a:graphic>
          </p:graphicFrame>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ADE0738-B97D-4E6F-97AB-D5F4C912B2D2}"/>
                  </a:ext>
                </a:extLst>
              </p:cNvPr>
              <p:cNvSpPr txBox="1"/>
              <p:nvPr/>
            </p:nvSpPr>
            <p:spPr>
              <a:xfrm>
                <a:off x="7531100" y="3390900"/>
                <a:ext cx="4597398" cy="1446550"/>
              </a:xfrm>
              <a:prstGeom prst="rect">
                <a:avLst/>
              </a:prstGeom>
              <a:noFill/>
            </p:spPr>
            <p:txBody>
              <a:bodyPr wrap="square" rtlCol="0">
                <a:spAutoFit/>
              </a:bodyPr>
              <a:lstStyle/>
              <a:p>
                <a:r>
                  <a:rPr lang="en-US" sz="2200" dirty="0"/>
                  <a:t>Thus, </a:t>
                </a:r>
                <a14:m>
                  <m:oMath xmlns:m="http://schemas.openxmlformats.org/officeDocument/2006/math">
                    <m:r>
                      <a:rPr lang="en-US" sz="2200" i="1">
                        <a:latin typeface="Cambria Math" panose="02040503050406030204" pitchFamily="18" charset="0"/>
                      </a:rPr>
                      <m:t>𝐹</m:t>
                    </m:r>
                    <m:r>
                      <a:rPr lang="en-US" sz="2200" i="1">
                        <a:latin typeface="Cambria Math" panose="02040503050406030204" pitchFamily="18" charset="0"/>
                      </a:rPr>
                      <m:t> </m:t>
                    </m:r>
                  </m:oMath>
                </a14:m>
                <a:r>
                  <a:rPr lang="en-US" sz="2200" dirty="0"/>
                  <a:t>is used to test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𝐻</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 </m:t>
                    </m:r>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=0</m:t>
                    </m:r>
                  </m:oMath>
                </a14:m>
                <a:endParaRPr lang="en-US" sz="2200" b="0" dirty="0"/>
              </a:p>
              <a:p>
                <a:r>
                  <a:rPr lang="en-US" sz="2200" dirty="0"/>
                  <a:t>Values higher than a critical point shown by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𝐹</m:t>
                        </m:r>
                      </m:e>
                      <m:sub>
                        <m:d>
                          <m:dPr>
                            <m:ctrlPr>
                              <a:rPr lang="en-US" sz="2000" i="1">
                                <a:latin typeface="Cambria Math" panose="02040503050406030204" pitchFamily="18" charset="0"/>
                                <a:ea typeface="Cambria Math" panose="02040503050406030204" pitchFamily="18" charset="0"/>
                              </a:rPr>
                            </m:ctrlPr>
                          </m:dPr>
                          <m:e>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𝑛</m:t>
                            </m:r>
                            <m:r>
                              <a:rPr lang="en-US" sz="2000" i="1">
                                <a:latin typeface="Cambria Math" panose="02040503050406030204" pitchFamily="18" charset="0"/>
                                <a:ea typeface="Cambria Math" panose="02040503050406030204" pitchFamily="18" charset="0"/>
                              </a:rPr>
                              <m:t>−2</m:t>
                            </m:r>
                          </m:e>
                        </m:d>
                      </m:sub>
                    </m:sSub>
                  </m:oMath>
                </a14:m>
                <a:r>
                  <a:rPr lang="en-US" sz="2200" dirty="0"/>
                  <a:t> rejects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𝐻</m:t>
                        </m:r>
                      </m:e>
                      <m:sub>
                        <m:r>
                          <a:rPr lang="en-US" sz="2200" i="1">
                            <a:latin typeface="Cambria Math" panose="02040503050406030204" pitchFamily="18" charset="0"/>
                          </a:rPr>
                          <m:t>0</m:t>
                        </m:r>
                      </m:sub>
                    </m:sSub>
                  </m:oMath>
                </a14:m>
                <a:r>
                  <a:rPr lang="en-US" sz="2200" dirty="0"/>
                  <a:t> at significance level </a:t>
                </a:r>
                <a14:m>
                  <m:oMath xmlns:m="http://schemas.openxmlformats.org/officeDocument/2006/math">
                    <m:r>
                      <a:rPr lang="en-US" sz="2200" i="1" smtClean="0">
                        <a:latin typeface="Cambria Math" panose="02040503050406030204" pitchFamily="18" charset="0"/>
                        <a:ea typeface="Cambria Math" panose="02040503050406030204" pitchFamily="18" charset="0"/>
                      </a:rPr>
                      <m:t>𝛼</m:t>
                    </m:r>
                  </m:oMath>
                </a14:m>
                <a:r>
                  <a:rPr lang="en-US" sz="2200" dirty="0"/>
                  <a:t>.</a:t>
                </a:r>
              </a:p>
            </p:txBody>
          </p:sp>
        </mc:Choice>
        <mc:Fallback xmlns="">
          <p:sp>
            <p:nvSpPr>
              <p:cNvPr id="9" name="TextBox 8">
                <a:extLst>
                  <a:ext uri="{FF2B5EF4-FFF2-40B4-BE49-F238E27FC236}">
                    <a16:creationId xmlns:a16="http://schemas.microsoft.com/office/drawing/2014/main" id="{5ADE0738-B97D-4E6F-97AB-D5F4C912B2D2}"/>
                  </a:ext>
                </a:extLst>
              </p:cNvPr>
              <p:cNvSpPr txBox="1">
                <a:spLocks noRot="1" noChangeAspect="1" noMove="1" noResize="1" noEditPoints="1" noAdjustHandles="1" noChangeArrowheads="1" noChangeShapeType="1" noTextEdit="1"/>
              </p:cNvSpPr>
              <p:nvPr/>
            </p:nvSpPr>
            <p:spPr>
              <a:xfrm>
                <a:off x="7531100" y="3390900"/>
                <a:ext cx="4597398" cy="1446550"/>
              </a:xfrm>
              <a:prstGeom prst="rect">
                <a:avLst/>
              </a:prstGeom>
              <a:blipFill>
                <a:blip r:embed="rId6"/>
                <a:stretch>
                  <a:fillRect l="-1722" t="-2521" b="-7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4913B63-01C0-45FB-81A4-104B8A4324F0}"/>
                  </a:ext>
                </a:extLst>
              </p:cNvPr>
              <p:cNvSpPr txBox="1"/>
              <p:nvPr/>
            </p:nvSpPr>
            <p:spPr>
              <a:xfrm>
                <a:off x="7531100" y="5200638"/>
                <a:ext cx="4597398" cy="1132169"/>
              </a:xfrm>
              <a:prstGeom prst="rect">
                <a:avLst/>
              </a:prstGeom>
              <a:noFill/>
            </p:spPr>
            <p:txBody>
              <a:bodyPr wrap="square" rtlCol="0">
                <a:spAutoFit/>
              </a:bodyPr>
              <a:lstStyle/>
              <a:p>
                <a:r>
                  <a:rPr lang="en-US" sz="2200" dirty="0"/>
                  <a:t>This is analogous to testing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𝐻</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 </m:t>
                    </m:r>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=0</m:t>
                    </m:r>
                  </m:oMath>
                </a14:m>
                <a:r>
                  <a:rPr lang="en-US" sz="2200" b="0" dirty="0"/>
                  <a:t> u</a:t>
                </a:r>
                <a:r>
                  <a:rPr lang="en-US" sz="2200" dirty="0"/>
                  <a:t>sing </a:t>
                </a:r>
                <a14:m>
                  <m:oMath xmlns:m="http://schemas.openxmlformats.org/officeDocument/2006/math">
                    <m:r>
                      <a:rPr lang="en-US" sz="2200" b="0" i="1" smtClean="0">
                        <a:latin typeface="Cambria Math" panose="02040503050406030204" pitchFamily="18" charset="0"/>
                      </a:rPr>
                      <m:t>𝑡</m:t>
                    </m:r>
                  </m:oMath>
                </a14:m>
                <a:r>
                  <a:rPr lang="en-US" sz="2200" dirty="0"/>
                  <a:t> distribution since  </a:t>
                </a:r>
                <a:endParaRPr lang="en-US" sz="20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𝑡</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𝐹</m:t>
                          </m:r>
                        </m:e>
                        <m: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𝑛</m:t>
                              </m:r>
                              <m:r>
                                <a:rPr lang="en-US" sz="2000" i="1">
                                  <a:latin typeface="Cambria Math" panose="02040503050406030204" pitchFamily="18" charset="0"/>
                                  <a:ea typeface="Cambria Math" panose="02040503050406030204" pitchFamily="18" charset="0"/>
                                </a:rPr>
                                <m:t>−2</m:t>
                              </m:r>
                            </m:e>
                          </m:d>
                        </m:sub>
                      </m:sSub>
                    </m:oMath>
                  </m:oMathPara>
                </a14:m>
                <a:endParaRPr lang="en-US" sz="2200" dirty="0"/>
              </a:p>
            </p:txBody>
          </p:sp>
        </mc:Choice>
        <mc:Fallback xmlns="">
          <p:sp>
            <p:nvSpPr>
              <p:cNvPr id="10" name="TextBox 9">
                <a:extLst>
                  <a:ext uri="{FF2B5EF4-FFF2-40B4-BE49-F238E27FC236}">
                    <a16:creationId xmlns:a16="http://schemas.microsoft.com/office/drawing/2014/main" id="{14913B63-01C0-45FB-81A4-104B8A4324F0}"/>
                  </a:ext>
                </a:extLst>
              </p:cNvPr>
              <p:cNvSpPr txBox="1">
                <a:spLocks noRot="1" noChangeAspect="1" noMove="1" noResize="1" noEditPoints="1" noAdjustHandles="1" noChangeArrowheads="1" noChangeShapeType="1" noTextEdit="1"/>
              </p:cNvSpPr>
              <p:nvPr/>
            </p:nvSpPr>
            <p:spPr>
              <a:xfrm>
                <a:off x="7531100" y="5200638"/>
                <a:ext cx="4597398" cy="1132169"/>
              </a:xfrm>
              <a:prstGeom prst="rect">
                <a:avLst/>
              </a:prstGeom>
              <a:blipFill>
                <a:blip r:embed="rId7"/>
                <a:stretch>
                  <a:fillRect l="-1722" t="-3763"/>
                </a:stretch>
              </a:blipFill>
            </p:spPr>
            <p:txBody>
              <a:bodyPr/>
              <a:lstStyle/>
              <a:p>
                <a:r>
                  <a:rPr lang="en-US">
                    <a:noFill/>
                  </a:rPr>
                  <a:t> </a:t>
                </a:r>
              </a:p>
            </p:txBody>
          </p:sp>
        </mc:Fallback>
      </mc:AlternateContent>
    </p:spTree>
    <p:extLst>
      <p:ext uri="{BB962C8B-B14F-4D97-AF65-F5344CB8AC3E}">
        <p14:creationId xmlns:p14="http://schemas.microsoft.com/office/powerpoint/2010/main" val="411131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997700" cy="1325563"/>
          </a:xfrm>
        </p:spPr>
        <p:txBody>
          <a:bodyPr>
            <a:normAutofit/>
          </a:bodyPr>
          <a:lstStyle/>
          <a:p>
            <a:r>
              <a:rPr lang="en-US" sz="3600" dirty="0">
                <a:solidFill>
                  <a:srgbClr val="990033"/>
                </a:solidFill>
              </a:rPr>
              <a:t>Degree of Freedom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5B297E7-8305-4FDE-A3E3-07D93411BBCC}"/>
                  </a:ext>
                </a:extLst>
              </p:cNvPr>
              <p:cNvSpPr txBox="1"/>
              <p:nvPr/>
            </p:nvSpPr>
            <p:spPr>
              <a:xfrm>
                <a:off x="838200" y="1690688"/>
                <a:ext cx="5633852" cy="1446550"/>
              </a:xfrm>
              <a:prstGeom prst="rect">
                <a:avLst/>
              </a:prstGeom>
              <a:noFill/>
            </p:spPr>
            <p:txBody>
              <a:bodyPr wrap="square" rtlCol="0">
                <a:spAutoFit/>
              </a:bodyPr>
              <a:lstStyle/>
              <a:p>
                <a:r>
                  <a:rPr lang="en-US" sz="2200" dirty="0"/>
                  <a:t>Indicates the number of independent pieces of information involving the n independent numbers </a:t>
                </a:r>
                <a14:m>
                  <m:oMath xmlns:m="http://schemas.openxmlformats.org/officeDocument/2006/math">
                    <m:sSub>
                      <m:sSubPr>
                        <m:ctrlPr>
                          <a:rPr lang="en-US" sz="2200" i="1" dirty="0" smtClean="0">
                            <a:latin typeface="Cambria Math" panose="02040503050406030204" pitchFamily="18" charset="0"/>
                          </a:rPr>
                        </m:ctrlPr>
                      </m:sSubPr>
                      <m:e>
                        <m:r>
                          <a:rPr lang="en-US" sz="2200" b="0" i="1" dirty="0" smtClean="0">
                            <a:latin typeface="Cambria Math" panose="02040503050406030204" pitchFamily="18" charset="0"/>
                          </a:rPr>
                          <m:t>𝑌</m:t>
                        </m:r>
                      </m:e>
                      <m:sub>
                        <m:r>
                          <a:rPr lang="en-US" sz="2200" b="0" i="1" dirty="0" smtClean="0">
                            <a:latin typeface="Cambria Math" panose="02040503050406030204" pitchFamily="18" charset="0"/>
                          </a:rPr>
                          <m:t>1</m:t>
                        </m:r>
                      </m:sub>
                    </m:sSub>
                    <m:r>
                      <a:rPr lang="en-US" sz="2200" i="1" dirty="0" smtClean="0">
                        <a:latin typeface="Cambria Math" panose="02040503050406030204" pitchFamily="18" charset="0"/>
                      </a:rPr>
                      <m:t>, </m:t>
                    </m:r>
                    <m:sSub>
                      <m:sSubPr>
                        <m:ctrlPr>
                          <a:rPr lang="en-US" sz="2200" i="1" dirty="0" smtClean="0">
                            <a:latin typeface="Cambria Math" panose="02040503050406030204" pitchFamily="18" charset="0"/>
                          </a:rPr>
                        </m:ctrlPr>
                      </m:sSubPr>
                      <m:e>
                        <m:r>
                          <a:rPr lang="en-US" sz="2200" b="0" i="1" dirty="0" smtClean="0">
                            <a:latin typeface="Cambria Math" panose="02040503050406030204" pitchFamily="18" charset="0"/>
                          </a:rPr>
                          <m:t>𝑌</m:t>
                        </m:r>
                      </m:e>
                      <m:sub>
                        <m:r>
                          <a:rPr lang="en-US" sz="2200" b="0" i="1" dirty="0" smtClean="0">
                            <a:latin typeface="Cambria Math" panose="02040503050406030204" pitchFamily="18" charset="0"/>
                          </a:rPr>
                          <m:t>2</m:t>
                        </m:r>
                      </m:sub>
                    </m:sSub>
                    <m:r>
                      <a:rPr lang="en-US" sz="2200" i="1" dirty="0" smtClean="0">
                        <a:latin typeface="Cambria Math" panose="02040503050406030204" pitchFamily="18" charset="0"/>
                      </a:rPr>
                      <m:t>, </m:t>
                    </m:r>
                    <m:r>
                      <a:rPr lang="en-US" sz="2200" b="0" i="1" dirty="0" smtClean="0">
                        <a:latin typeface="Cambria Math" panose="02040503050406030204" pitchFamily="18" charset="0"/>
                      </a:rPr>
                      <m:t>…</m:t>
                    </m:r>
                    <m:r>
                      <a:rPr lang="en-US" sz="2200" i="1" dirty="0" smtClean="0">
                        <a:latin typeface="Cambria Math" panose="02040503050406030204" pitchFamily="18" charset="0"/>
                      </a:rPr>
                      <m:t>, </m:t>
                    </m:r>
                    <m:sSub>
                      <m:sSubPr>
                        <m:ctrlPr>
                          <a:rPr lang="en-US" sz="2200" i="1" dirty="0" smtClean="0">
                            <a:latin typeface="Cambria Math" panose="02040503050406030204" pitchFamily="18" charset="0"/>
                          </a:rPr>
                        </m:ctrlPr>
                      </m:sSubPr>
                      <m:e>
                        <m:r>
                          <a:rPr lang="en-US" sz="2200" b="0" i="1" dirty="0" smtClean="0">
                            <a:latin typeface="Cambria Math" panose="02040503050406030204" pitchFamily="18" charset="0"/>
                          </a:rPr>
                          <m:t>𝑌</m:t>
                        </m:r>
                      </m:e>
                      <m:sub>
                        <m:r>
                          <a:rPr lang="en-US" sz="2200" b="0" i="1" dirty="0" smtClean="0">
                            <a:latin typeface="Cambria Math" panose="02040503050406030204" pitchFamily="18" charset="0"/>
                          </a:rPr>
                          <m:t>𝑛</m:t>
                        </m:r>
                      </m:sub>
                    </m:sSub>
                  </m:oMath>
                </a14:m>
                <a:r>
                  <a:rPr lang="en-US" sz="2200" dirty="0"/>
                  <a:t> needed to compile the sum of squares.</a:t>
                </a:r>
              </a:p>
            </p:txBody>
          </p:sp>
        </mc:Choice>
        <mc:Fallback xmlns="">
          <p:sp>
            <p:nvSpPr>
              <p:cNvPr id="4" name="TextBox 3">
                <a:extLst>
                  <a:ext uri="{FF2B5EF4-FFF2-40B4-BE49-F238E27FC236}">
                    <a16:creationId xmlns:a16="http://schemas.microsoft.com/office/drawing/2014/main" id="{35B297E7-8305-4FDE-A3E3-07D93411BBCC}"/>
                  </a:ext>
                </a:extLst>
              </p:cNvPr>
              <p:cNvSpPr txBox="1">
                <a:spLocks noRot="1" noChangeAspect="1" noMove="1" noResize="1" noEditPoints="1" noAdjustHandles="1" noChangeArrowheads="1" noChangeShapeType="1" noTextEdit="1"/>
              </p:cNvSpPr>
              <p:nvPr/>
            </p:nvSpPr>
            <p:spPr>
              <a:xfrm>
                <a:off x="838200" y="1690688"/>
                <a:ext cx="5633852" cy="1446550"/>
              </a:xfrm>
              <a:prstGeom prst="rect">
                <a:avLst/>
              </a:prstGeom>
              <a:blipFill>
                <a:blip r:embed="rId3"/>
                <a:stretch>
                  <a:fillRect l="-1407" t="-2521" b="-7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9A90B0A-7556-4673-9119-FD75D95C3A18}"/>
                  </a:ext>
                </a:extLst>
              </p:cNvPr>
              <p:cNvSpPr txBox="1"/>
              <p:nvPr/>
            </p:nvSpPr>
            <p:spPr>
              <a:xfrm>
                <a:off x="551342" y="3429000"/>
                <a:ext cx="6612964" cy="8349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m:rPr>
                                  <m:sty m:val="p"/>
                                </m:rPr>
                                <a:rPr lang="en-US" sz="2000" b="0" i="0" smtClean="0">
                                  <a:latin typeface="Cambria Math" panose="02040503050406030204" pitchFamily="18" charset="0"/>
                                </a:rPr>
                                <m:t>Sum</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of</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Squares</m:t>
                              </m:r>
                              <m:r>
                                <a:rPr lang="en-US" sz="2000" b="0" i="0" smtClean="0">
                                  <a:latin typeface="Cambria Math" panose="02040503050406030204" pitchFamily="18" charset="0"/>
                                </a:rPr>
                                <m:t> </m:t>
                              </m:r>
                            </m:e>
                            <m:e>
                              <m:r>
                                <m:rPr>
                                  <m:sty m:val="p"/>
                                </m:rPr>
                                <a:rPr lang="en-US" sz="2000" b="0" i="0" smtClean="0">
                                  <a:latin typeface="Cambria Math" panose="02040503050406030204" pitchFamily="18" charset="0"/>
                                </a:rPr>
                                <m:t>about</m:t>
                              </m:r>
                              <m:r>
                                <a:rPr lang="en-US" sz="2000" b="0" i="0" smtClean="0">
                                  <a:latin typeface="Cambria Math" panose="02040503050406030204" pitchFamily="18" charset="0"/>
                                </a:rPr>
                                <m:t> </m:t>
                              </m:r>
                            </m:e>
                            <m:e>
                              <m:r>
                                <m:rPr>
                                  <m:sty m:val="p"/>
                                </m:rPr>
                                <a:rPr lang="en-US" sz="2000" b="0" i="0" smtClean="0">
                                  <a:latin typeface="Cambria Math" panose="02040503050406030204" pitchFamily="18" charset="0"/>
                                </a:rPr>
                                <m:t>the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mean</m:t>
                              </m:r>
                            </m:e>
                          </m:eqAr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m:rPr>
                                  <m:sty m:val="p"/>
                                </m:rPr>
                                <a:rPr lang="en-US" sz="2000" b="0" i="0" smtClean="0">
                                  <a:latin typeface="Cambria Math" panose="02040503050406030204" pitchFamily="18" charset="0"/>
                                </a:rPr>
                                <m:t>Residuals</m:t>
                              </m:r>
                            </m:e>
                            <m:e>
                              <m:r>
                                <m:rPr>
                                  <m:sty m:val="p"/>
                                </m:rPr>
                                <a:rPr lang="en-US" sz="2000" b="0" i="0" smtClean="0">
                                  <a:latin typeface="Cambria Math" panose="02040503050406030204" pitchFamily="18" charset="0"/>
                                </a:rPr>
                                <m:t>Sum</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of</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Squares</m:t>
                              </m:r>
                            </m:e>
                          </m:eqAr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m:rPr>
                                  <m:sty m:val="p"/>
                                </m:rPr>
                                <a:rPr lang="en-US" sz="2000" b="0" i="0" smtClean="0">
                                  <a:latin typeface="Cambria Math" panose="02040503050406030204" pitchFamily="18" charset="0"/>
                                </a:rPr>
                                <m:t>Regression</m:t>
                              </m:r>
                              <m:r>
                                <a:rPr lang="en-US" sz="2000" b="0" i="0" smtClean="0">
                                  <a:latin typeface="Cambria Math" panose="02040503050406030204" pitchFamily="18" charset="0"/>
                                </a:rPr>
                                <m:t> </m:t>
                              </m:r>
                            </m:e>
                            <m:e>
                              <m:r>
                                <m:rPr>
                                  <m:sty m:val="p"/>
                                </m:rPr>
                                <a:rPr lang="en-US" sz="2000" b="0" i="0" smtClean="0">
                                  <a:latin typeface="Cambria Math" panose="02040503050406030204" pitchFamily="18" charset="0"/>
                                </a:rPr>
                                <m:t>Sum</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of</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Squares</m:t>
                              </m:r>
                            </m:e>
                          </m:eqArr>
                        </m:e>
                      </m:d>
                    </m:oMath>
                  </m:oMathPara>
                </a14:m>
                <a:endParaRPr lang="en-US" sz="2000" dirty="0"/>
              </a:p>
            </p:txBody>
          </p:sp>
        </mc:Choice>
        <mc:Fallback xmlns="">
          <p:sp>
            <p:nvSpPr>
              <p:cNvPr id="19" name="TextBox 18">
                <a:extLst>
                  <a:ext uri="{FF2B5EF4-FFF2-40B4-BE49-F238E27FC236}">
                    <a16:creationId xmlns:a16="http://schemas.microsoft.com/office/drawing/2014/main" id="{19A90B0A-7556-4673-9119-FD75D95C3A18}"/>
                  </a:ext>
                </a:extLst>
              </p:cNvPr>
              <p:cNvSpPr txBox="1">
                <a:spLocks noRot="1" noChangeAspect="1" noMove="1" noResize="1" noEditPoints="1" noAdjustHandles="1" noChangeArrowheads="1" noChangeShapeType="1" noTextEdit="1"/>
              </p:cNvSpPr>
              <p:nvPr/>
            </p:nvSpPr>
            <p:spPr>
              <a:xfrm>
                <a:off x="551342" y="3429000"/>
                <a:ext cx="6612964" cy="8349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FD67BA3-CEDE-4392-91FD-33922E981425}"/>
                  </a:ext>
                </a:extLst>
              </p:cNvPr>
              <p:cNvSpPr/>
              <p:nvPr/>
            </p:nvSpPr>
            <p:spPr>
              <a:xfrm>
                <a:off x="1231896" y="5409793"/>
                <a:ext cx="3848100" cy="430887"/>
              </a:xfrm>
              <a:prstGeom prst="rect">
                <a:avLst/>
              </a:prstGeom>
            </p:spPr>
            <p:txBody>
              <a:bodyPr wrap="square">
                <a:spAutoFit/>
              </a:bodyPr>
              <a:lstStyle/>
              <a:p>
                <a:pPr indent="3387" algn="just"/>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𝑆𝑆𝑇</m:t>
                      </m:r>
                      <m:r>
                        <a:rPr lang="en-US" sz="2200" b="0" i="1" smtClean="0">
                          <a:latin typeface="Cambria Math" panose="02040503050406030204" pitchFamily="18" charset="0"/>
                        </a:rPr>
                        <m:t>=</m:t>
                      </m:r>
                      <m:r>
                        <a:rPr lang="en-US" sz="2200" b="0" i="1" smtClean="0">
                          <a:latin typeface="Cambria Math" panose="02040503050406030204" pitchFamily="18" charset="0"/>
                        </a:rPr>
                        <m:t>𝑆𝑆𝐸</m:t>
                      </m:r>
                      <m:r>
                        <a:rPr lang="en-US" sz="2200" b="0" i="1" smtClean="0">
                          <a:latin typeface="Cambria Math" panose="02040503050406030204" pitchFamily="18" charset="0"/>
                        </a:rPr>
                        <m:t>+</m:t>
                      </m:r>
                      <m:r>
                        <a:rPr lang="en-US" sz="2200" b="0" i="1" smtClean="0">
                          <a:latin typeface="Cambria Math" panose="02040503050406030204" pitchFamily="18" charset="0"/>
                        </a:rPr>
                        <m:t>𝑆𝑆𝑅</m:t>
                      </m:r>
                    </m:oMath>
                  </m:oMathPara>
                </a14:m>
                <a:endParaRPr lang="en-US" sz="2200" dirty="0"/>
              </a:p>
            </p:txBody>
          </p:sp>
        </mc:Choice>
        <mc:Fallback xmlns="">
          <p:sp>
            <p:nvSpPr>
              <p:cNvPr id="22" name="Rectangle 21">
                <a:extLst>
                  <a:ext uri="{FF2B5EF4-FFF2-40B4-BE49-F238E27FC236}">
                    <a16:creationId xmlns:a16="http://schemas.microsoft.com/office/drawing/2014/main" id="{8FD67BA3-CEDE-4392-91FD-33922E981425}"/>
                  </a:ext>
                </a:extLst>
              </p:cNvPr>
              <p:cNvSpPr>
                <a:spLocks noRot="1" noChangeAspect="1" noMove="1" noResize="1" noEditPoints="1" noAdjustHandles="1" noChangeArrowheads="1" noChangeShapeType="1" noTextEdit="1"/>
              </p:cNvSpPr>
              <p:nvPr/>
            </p:nvSpPr>
            <p:spPr>
              <a:xfrm>
                <a:off x="1231896" y="5409793"/>
                <a:ext cx="3848100"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ED0E51E8-80C6-46BC-8C85-8455257B20DC}"/>
                  </a:ext>
                </a:extLst>
              </p:cNvPr>
              <p:cNvSpPr/>
              <p:nvPr/>
            </p:nvSpPr>
            <p:spPr>
              <a:xfrm>
                <a:off x="762000" y="4528746"/>
                <a:ext cx="5981536" cy="718210"/>
              </a:xfrm>
              <a:prstGeom prst="rect">
                <a:avLst/>
              </a:prstGeom>
            </p:spPr>
            <p:txBody>
              <a:bodyPr wrap="square">
                <a:spAutoFit/>
              </a:bodyPr>
              <a:lstStyle/>
              <a:p>
                <a:pPr indent="3387" algn="just"/>
                <a14:m>
                  <m:oMathPara xmlns:m="http://schemas.openxmlformats.org/officeDocument/2006/math">
                    <m:oMathParaPr>
                      <m:jc m:val="centerGroup"/>
                    </m:oMathParaPr>
                    <m:oMath xmlns:m="http://schemas.openxmlformats.org/officeDocument/2006/math">
                      <m:nary>
                        <m:naryPr>
                          <m:chr m:val="∑"/>
                          <m:limLoc m:val="subSup"/>
                          <m:supHide m:val="on"/>
                          <m:ctrlPr>
                            <a:rPr lang="en-US" sz="2200" b="0" i="1" smtClean="0">
                              <a:latin typeface="Cambria Math" panose="02040503050406030204" pitchFamily="18" charset="0"/>
                            </a:rPr>
                          </m:ctrlPr>
                        </m:naryPr>
                        <m:sub>
                          <m:r>
                            <m:rPr>
                              <m:brk m:alnAt="9"/>
                            </m:rPr>
                            <a:rPr lang="en-US" sz="2200" b="0" i="1" smtClean="0">
                              <a:latin typeface="Cambria Math" panose="02040503050406030204" pitchFamily="18" charset="0"/>
                            </a:rPr>
                            <m:t>𝑖</m:t>
                          </m:r>
                        </m:sub>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d>
                            </m:e>
                            <m:sup>
                              <m:r>
                                <a:rPr lang="en-US" sz="2200" i="1">
                                  <a:latin typeface="Cambria Math" panose="02040503050406030204" pitchFamily="18" charset="0"/>
                                </a:rPr>
                                <m:t>2</m:t>
                              </m:r>
                            </m:sup>
                          </m:sSup>
                        </m:e>
                      </m:nary>
                      <m:r>
                        <a:rPr lang="en-US" sz="2200" b="0" i="1" smtClean="0">
                          <a:latin typeface="Cambria Math" panose="02040503050406030204" pitchFamily="18" charset="0"/>
                        </a:rPr>
                        <m:t>=</m:t>
                      </m:r>
                      <m:nary>
                        <m:naryPr>
                          <m:chr m:val="∑"/>
                          <m:limLoc m:val="subSup"/>
                          <m:supHide m:val="on"/>
                          <m:ctrlPr>
                            <a:rPr lang="en-US" sz="2200" b="0" i="1" smtClean="0">
                              <a:latin typeface="Cambria Math" panose="02040503050406030204" pitchFamily="18" charset="0"/>
                            </a:rPr>
                          </m:ctrlPr>
                        </m:naryPr>
                        <m:sub>
                          <m:r>
                            <m:rPr>
                              <m:brk m:alnAt="9"/>
                            </m:rPr>
                            <a:rPr lang="en-US" sz="2200" b="0" i="1" smtClean="0">
                              <a:latin typeface="Cambria Math" panose="02040503050406030204" pitchFamily="18" charset="0"/>
                            </a:rPr>
                            <m:t>𝑖</m:t>
                          </m:r>
                        </m:sub>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i="1">
                                          <a:latin typeface="Cambria Math" panose="02040503050406030204" pitchFamily="18" charset="0"/>
                                        </a:rPr>
                                        <m:t>𝑖</m:t>
                                      </m:r>
                                    </m:sub>
                                  </m:sSub>
                                </m:e>
                              </m:d>
                            </m:e>
                            <m:sup>
                              <m:r>
                                <a:rPr lang="en-US" sz="2200" i="1">
                                  <a:latin typeface="Cambria Math" panose="02040503050406030204" pitchFamily="18" charset="0"/>
                                </a:rPr>
                                <m:t>2</m:t>
                              </m:r>
                            </m:sup>
                          </m:sSup>
                        </m:e>
                      </m:nary>
                      <m:r>
                        <a:rPr lang="en-US" sz="2200" b="0" i="1" smtClean="0">
                          <a:latin typeface="Cambria Math" panose="02040503050406030204" pitchFamily="18" charset="0"/>
                        </a:rPr>
                        <m:t>+</m:t>
                      </m:r>
                      <m:nary>
                        <m:naryPr>
                          <m:chr m:val="∑"/>
                          <m:limLoc m:val="subSup"/>
                          <m:supHide m:val="on"/>
                          <m:ctrlPr>
                            <a:rPr lang="en-US" sz="2200" i="1">
                              <a:latin typeface="Cambria Math" panose="02040503050406030204" pitchFamily="18" charset="0"/>
                            </a:rPr>
                          </m:ctrlPr>
                        </m:naryPr>
                        <m:sub>
                          <m:r>
                            <m:rPr>
                              <m:brk m:alnAt="9"/>
                            </m:rPr>
                            <a:rPr lang="en-US" sz="2200" i="1">
                              <a:latin typeface="Cambria Math" panose="02040503050406030204" pitchFamily="18" charset="0"/>
                            </a:rPr>
                            <m:t>𝑖</m:t>
                          </m:r>
                        </m:sub>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i="1">
                                          <a:latin typeface="Cambria Math" panose="02040503050406030204" pitchFamily="18" charset="0"/>
                                        </a:rPr>
                                        <m:t>𝑖</m:t>
                                      </m:r>
                                    </m:sub>
                                  </m:sSub>
                                </m:e>
                              </m:d>
                            </m:e>
                            <m:sup>
                              <m:r>
                                <a:rPr lang="en-US" sz="2200" i="1">
                                  <a:latin typeface="Cambria Math" panose="02040503050406030204" pitchFamily="18" charset="0"/>
                                </a:rPr>
                                <m:t>2</m:t>
                              </m:r>
                            </m:sup>
                          </m:sSup>
                        </m:e>
                      </m:nary>
                    </m:oMath>
                  </m:oMathPara>
                </a14:m>
                <a:endParaRPr lang="en-US" sz="2200" dirty="0"/>
              </a:p>
            </p:txBody>
          </p:sp>
        </mc:Choice>
        <mc:Fallback xmlns="">
          <p:sp>
            <p:nvSpPr>
              <p:cNvPr id="25" name="Rectangle 24">
                <a:extLst>
                  <a:ext uri="{FF2B5EF4-FFF2-40B4-BE49-F238E27FC236}">
                    <a16:creationId xmlns:a16="http://schemas.microsoft.com/office/drawing/2014/main" id="{ED0E51E8-80C6-46BC-8C85-8455257B20DC}"/>
                  </a:ext>
                </a:extLst>
              </p:cNvPr>
              <p:cNvSpPr>
                <a:spLocks noRot="1" noChangeAspect="1" noMove="1" noResize="1" noEditPoints="1" noAdjustHandles="1" noChangeArrowheads="1" noChangeShapeType="1" noTextEdit="1"/>
              </p:cNvSpPr>
              <p:nvPr/>
            </p:nvSpPr>
            <p:spPr>
              <a:xfrm>
                <a:off x="762000" y="4528746"/>
                <a:ext cx="5981536" cy="7182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C87AE8E0-9C7E-40D2-A341-4F0133FEF4DC}"/>
                  </a:ext>
                </a:extLst>
              </p:cNvPr>
              <p:cNvSpPr/>
              <p:nvPr/>
            </p:nvSpPr>
            <p:spPr>
              <a:xfrm>
                <a:off x="1066800" y="6061988"/>
                <a:ext cx="3848100" cy="430887"/>
              </a:xfrm>
              <a:prstGeom prst="rect">
                <a:avLst/>
              </a:prstGeom>
            </p:spPr>
            <p:txBody>
              <a:bodyPr wrap="square">
                <a:spAutoFit/>
              </a:bodyPr>
              <a:lstStyle/>
              <a:p>
                <a:pPr indent="3387" algn="just"/>
                <a14:m>
                  <m:oMathPara xmlns:m="http://schemas.openxmlformats.org/officeDocument/2006/math">
                    <m:oMathParaPr>
                      <m:jc m:val="centerGroup"/>
                    </m:oMathParaPr>
                    <m:oMath xmlns:m="http://schemas.openxmlformats.org/officeDocument/2006/math">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𝑛</m:t>
                          </m:r>
                          <m:r>
                            <a:rPr lang="en-US" sz="2200" b="0" i="1" smtClean="0">
                              <a:latin typeface="Cambria Math" panose="02040503050406030204" pitchFamily="18" charset="0"/>
                            </a:rPr>
                            <m:t>−1</m:t>
                          </m:r>
                        </m:e>
                      </m:d>
                      <m:r>
                        <a:rPr lang="en-US" sz="2200" b="0" i="1" smtClean="0">
                          <a:latin typeface="Cambria Math" panose="02040503050406030204" pitchFamily="18" charset="0"/>
                        </a:rPr>
                        <m:t>=(</m:t>
                      </m:r>
                      <m:r>
                        <a:rPr lang="en-US" sz="2200" b="0" i="1" smtClean="0">
                          <a:latin typeface="Cambria Math" panose="02040503050406030204" pitchFamily="18" charset="0"/>
                        </a:rPr>
                        <m:t>𝑛</m:t>
                      </m:r>
                      <m:r>
                        <a:rPr lang="en-US" sz="2200" b="0" i="1" smtClean="0">
                          <a:latin typeface="Cambria Math" panose="02040503050406030204" pitchFamily="18" charset="0"/>
                        </a:rPr>
                        <m:t>−2)+1</m:t>
                      </m:r>
                    </m:oMath>
                  </m:oMathPara>
                </a14:m>
                <a:endParaRPr lang="en-US" sz="2200" dirty="0"/>
              </a:p>
            </p:txBody>
          </p:sp>
        </mc:Choice>
        <mc:Fallback xmlns="">
          <p:sp>
            <p:nvSpPr>
              <p:cNvPr id="26" name="Rectangle 25">
                <a:extLst>
                  <a:ext uri="{FF2B5EF4-FFF2-40B4-BE49-F238E27FC236}">
                    <a16:creationId xmlns:a16="http://schemas.microsoft.com/office/drawing/2014/main" id="{C87AE8E0-9C7E-40D2-A341-4F0133FEF4DC}"/>
                  </a:ext>
                </a:extLst>
              </p:cNvPr>
              <p:cNvSpPr>
                <a:spLocks noRot="1" noChangeAspect="1" noMove="1" noResize="1" noEditPoints="1" noAdjustHandles="1" noChangeArrowheads="1" noChangeShapeType="1" noTextEdit="1"/>
              </p:cNvSpPr>
              <p:nvPr/>
            </p:nvSpPr>
            <p:spPr>
              <a:xfrm>
                <a:off x="1066800" y="6061988"/>
                <a:ext cx="3848100" cy="430887"/>
              </a:xfrm>
              <a:prstGeom prst="rect">
                <a:avLst/>
              </a:prstGeom>
              <a:blipFill>
                <a:blip r:embed="rId7"/>
                <a:stretch>
                  <a:fillRect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B0DAE88-8B44-4528-9C54-333E28D58CE4}"/>
                  </a:ext>
                </a:extLst>
              </p:cNvPr>
              <p:cNvSpPr txBox="1"/>
              <p:nvPr/>
            </p:nvSpPr>
            <p:spPr>
              <a:xfrm>
                <a:off x="7703109" y="869902"/>
                <a:ext cx="4488891" cy="5596597"/>
              </a:xfrm>
              <a:prstGeom prst="rect">
                <a:avLst/>
              </a:prstGeom>
              <a:noFill/>
            </p:spPr>
            <p:txBody>
              <a:bodyPr wrap="square" rtlCol="0">
                <a:spAutoFit/>
              </a:bodyPr>
              <a:lstStyle/>
              <a:p>
                <a:pPr>
                  <a:lnSpc>
                    <a:spcPct val="150000"/>
                  </a:lnSpc>
                </a:pPr>
                <a:r>
                  <a:rPr lang="en-US" sz="2200" dirty="0"/>
                  <a:t>● Out of n numbers</a:t>
                </a:r>
              </a:p>
              <a:p>
                <a:pPr algn="ctr">
                  <a:lnSpc>
                    <a:spcPct val="150000"/>
                  </a:lnSpc>
                </a:pPr>
                <a14:m>
                  <m:oMathPara xmlns:m="http://schemas.openxmlformats.org/officeDocument/2006/math">
                    <m:oMathParaPr>
                      <m:jc m:val="centerGroup"/>
                    </m:oMathParaPr>
                    <m:oMath xmlns:m="http://schemas.openxmlformats.org/officeDocument/2006/math">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1</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d>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b="0" i="1" smtClean="0">
                                  <a:latin typeface="Cambria Math" panose="02040503050406030204" pitchFamily="18" charset="0"/>
                                </a:rPr>
                                <m:t>𝑛</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d>
                    </m:oMath>
                  </m:oMathPara>
                </a14:m>
                <a:endParaRPr lang="en-US" sz="2200" dirty="0"/>
              </a:p>
              <a:p>
                <a:pPr>
                  <a:lnSpc>
                    <a:spcPct val="150000"/>
                  </a:lnSpc>
                </a:pPr>
                <a:r>
                  <a:rPr lang="en-US" sz="2200" dirty="0"/>
                  <a:t>only (n-1) are independent since their summation is zero.</a:t>
                </a:r>
              </a:p>
              <a:p>
                <a:pPr>
                  <a:lnSpc>
                    <a:spcPct val="150000"/>
                  </a:lnSpc>
                </a:pPr>
                <a:r>
                  <a:rPr lang="en-US" sz="2200" dirty="0"/>
                  <a:t>● Since</a:t>
                </a:r>
              </a:p>
              <a:p>
                <a:pPr>
                  <a:lnSpc>
                    <a:spcPct val="150000"/>
                  </a:lnSpc>
                </a:pPr>
                <a14:m>
                  <m:oMathPara xmlns:m="http://schemas.openxmlformats.org/officeDocument/2006/math">
                    <m:oMathParaPr>
                      <m:jc m:val="centerGroup"/>
                    </m:oMathParaPr>
                    <m:oMath xmlns:m="http://schemas.openxmlformats.org/officeDocument/2006/math">
                      <m:nary>
                        <m:naryPr>
                          <m:chr m:val="∑"/>
                          <m:limLoc m:val="subSup"/>
                          <m:supHide m:val="on"/>
                          <m:ctrlPr>
                            <a:rPr lang="en-US" sz="2000" i="1">
                              <a:latin typeface="Cambria Math" panose="02040503050406030204" pitchFamily="18" charset="0"/>
                            </a:rPr>
                          </m:ctrlPr>
                        </m:naryPr>
                        <m:sub>
                          <m:r>
                            <m:rPr>
                              <m:brk m:alnAt="9"/>
                            </m:rPr>
                            <a:rPr lang="en-US" sz="2000" i="1">
                              <a:latin typeface="Cambria Math" panose="02040503050406030204" pitchFamily="18" charset="0"/>
                            </a:rPr>
                            <m:t>𝑖</m:t>
                          </m:r>
                        </m:sub>
                        <m:sup/>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𝑌</m:t>
                                          </m:r>
                                        </m:e>
                                      </m:acc>
                                    </m:e>
                                    <m:sub>
                                      <m:r>
                                        <a:rPr lang="en-US" sz="2000" i="1">
                                          <a:latin typeface="Cambria Math" panose="02040503050406030204" pitchFamily="18" charset="0"/>
                                        </a:rPr>
                                        <m:t>𝑖</m:t>
                                      </m:r>
                                    </m:sub>
                                  </m:sSub>
                                </m:e>
                              </m:d>
                            </m:e>
                            <m:sup>
                              <m:r>
                                <a:rPr lang="en-US" sz="2000" i="1">
                                  <a:latin typeface="Cambria Math" panose="02040503050406030204" pitchFamily="18" charset="0"/>
                                </a:rPr>
                                <m:t>2</m:t>
                              </m:r>
                            </m:sup>
                          </m:sSup>
                        </m:e>
                      </m:nary>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𝑏</m:t>
                          </m:r>
                        </m:e>
                        <m:sub>
                          <m:r>
                            <a:rPr lang="en-US" sz="2000" i="1">
                              <a:latin typeface="Cambria Math" panose="02040503050406030204" pitchFamily="18" charset="0"/>
                            </a:rPr>
                            <m:t>1</m:t>
                          </m:r>
                        </m:sub>
                        <m:sup>
                          <m:r>
                            <a:rPr lang="en-US" sz="2000" i="1">
                              <a:latin typeface="Cambria Math" panose="02040503050406030204" pitchFamily="18" charset="0"/>
                            </a:rPr>
                            <m:t>2</m:t>
                          </m:r>
                        </m:sup>
                      </m:sSubSup>
                      <m:nary>
                        <m:naryPr>
                          <m:chr m:val="∑"/>
                          <m:limLoc m:val="subSup"/>
                          <m:supHide m:val="on"/>
                          <m:ctrlPr>
                            <a:rPr lang="en-US" sz="2000" i="1">
                              <a:latin typeface="Cambria Math" panose="02040503050406030204" pitchFamily="18" charset="0"/>
                            </a:rPr>
                          </m:ctrlPr>
                        </m:naryPr>
                        <m:sub>
                          <m:r>
                            <m:rPr>
                              <m:brk m:alnAt="9"/>
                            </m:rPr>
                            <a:rPr lang="en-US" sz="2000" i="1">
                              <a:latin typeface="Cambria Math" panose="02040503050406030204" pitchFamily="18" charset="0"/>
                            </a:rPr>
                            <m:t>𝑖</m:t>
                          </m:r>
                        </m:sub>
                        <m:sup/>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𝑋</m:t>
                                      </m:r>
                                    </m:e>
                                  </m:acc>
                                </m:e>
                              </m:d>
                            </m:e>
                            <m:sup>
                              <m:r>
                                <a:rPr lang="en-US" sz="2000" i="1">
                                  <a:latin typeface="Cambria Math" panose="02040503050406030204" pitchFamily="18" charset="0"/>
                                </a:rPr>
                                <m:t>2</m:t>
                              </m:r>
                            </m:sup>
                          </m:sSup>
                        </m:e>
                      </m:nary>
                    </m:oMath>
                  </m:oMathPara>
                </a14:m>
                <a:endParaRPr lang="en-US" sz="2000" dirty="0"/>
              </a:p>
              <a:p>
                <a:pPr>
                  <a:lnSpc>
                    <a:spcPct val="150000"/>
                  </a:lnSpc>
                </a:pPr>
                <a:r>
                  <a:rPr lang="en-US" sz="2200" dirty="0"/>
                  <a:t>we can compute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𝑆𝑆</m:t>
                        </m:r>
                      </m:e>
                      <m:sub>
                        <m:r>
                          <a:rPr lang="en-US" sz="2200" i="1">
                            <a:latin typeface="Cambria Math" panose="02040503050406030204" pitchFamily="18" charset="0"/>
                          </a:rPr>
                          <m:t>𝑅𝑒𝑔</m:t>
                        </m:r>
                      </m:sub>
                    </m:sSub>
                  </m:oMath>
                </a14:m>
                <a:r>
                  <a:rPr lang="en-US" sz="2200" dirty="0"/>
                  <a:t> from a single function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b="0" i="1" smtClean="0">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𝑛</m:t>
                        </m:r>
                      </m:sub>
                    </m:sSub>
                  </m:oMath>
                </a14:m>
                <a:r>
                  <a:rPr lang="en-US" sz="2200" dirty="0"/>
                  <a:t> that is</a:t>
                </a:r>
              </a:p>
              <a:p>
                <a:pPr>
                  <a:lnSpc>
                    <a:spcPct val="150000"/>
                  </a:lnSpc>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1</m:t>
                          </m:r>
                        </m:sub>
                      </m:sSub>
                    </m:oMath>
                  </m:oMathPara>
                </a14:m>
                <a:endParaRPr lang="en-US" sz="2200" dirty="0"/>
              </a:p>
              <a:p>
                <a:pPr>
                  <a:lnSpc>
                    <a:spcPct val="150000"/>
                  </a:lnSpc>
                </a:pPr>
                <a:r>
                  <a:rPr lang="en-US" sz="2200" dirty="0"/>
                  <a:t>therefore its df is 1.</a:t>
                </a:r>
              </a:p>
            </p:txBody>
          </p:sp>
        </mc:Choice>
        <mc:Fallback xmlns="">
          <p:sp>
            <p:nvSpPr>
              <p:cNvPr id="27" name="TextBox 26">
                <a:extLst>
                  <a:ext uri="{FF2B5EF4-FFF2-40B4-BE49-F238E27FC236}">
                    <a16:creationId xmlns:a16="http://schemas.microsoft.com/office/drawing/2014/main" id="{1B0DAE88-8B44-4528-9C54-333E28D58CE4}"/>
                  </a:ext>
                </a:extLst>
              </p:cNvPr>
              <p:cNvSpPr txBox="1">
                <a:spLocks noRot="1" noChangeAspect="1" noMove="1" noResize="1" noEditPoints="1" noAdjustHandles="1" noChangeArrowheads="1" noChangeShapeType="1" noTextEdit="1"/>
              </p:cNvSpPr>
              <p:nvPr/>
            </p:nvSpPr>
            <p:spPr>
              <a:xfrm>
                <a:off x="7703109" y="869902"/>
                <a:ext cx="4488891" cy="5596597"/>
              </a:xfrm>
              <a:prstGeom prst="rect">
                <a:avLst/>
              </a:prstGeom>
              <a:blipFill>
                <a:blip r:embed="rId8"/>
                <a:stretch>
                  <a:fillRect l="-1766" r="-2582"/>
                </a:stretch>
              </a:blipFill>
            </p:spPr>
            <p:txBody>
              <a:bodyPr/>
              <a:lstStyle/>
              <a:p>
                <a:r>
                  <a:rPr lang="en-US">
                    <a:noFill/>
                  </a:rPr>
                  <a:t> </a:t>
                </a:r>
              </a:p>
            </p:txBody>
          </p:sp>
        </mc:Fallback>
      </mc:AlternateContent>
    </p:spTree>
    <p:extLst>
      <p:ext uri="{BB962C8B-B14F-4D97-AF65-F5344CB8AC3E}">
        <p14:creationId xmlns:p14="http://schemas.microsoft.com/office/powerpoint/2010/main" val="3198707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Coefficient of Determination</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1D6B141-54E1-4EC4-B8DE-CA196AEE5C95}"/>
                  </a:ext>
                </a:extLst>
              </p:cNvPr>
              <p:cNvSpPr/>
              <p:nvPr/>
            </p:nvSpPr>
            <p:spPr>
              <a:xfrm>
                <a:off x="838200" y="1535837"/>
                <a:ext cx="6388100" cy="2845587"/>
              </a:xfrm>
              <a:prstGeom prst="rect">
                <a:avLst/>
              </a:prstGeom>
            </p:spPr>
            <p:txBody>
              <a:bodyPr wrap="square">
                <a:spAutoFit/>
              </a:bodyPr>
              <a:lstStyle/>
              <a:p>
                <a:r>
                  <a:rPr lang="en-US" sz="2200" dirty="0"/>
                  <a:t>The Coefficient of Determination shown by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𝑅</m:t>
                        </m:r>
                      </m:e>
                      <m:sup>
                        <m:r>
                          <a:rPr lang="en-US" sz="2200" b="0" i="1" smtClean="0">
                            <a:latin typeface="Cambria Math" panose="02040503050406030204" pitchFamily="18" charset="0"/>
                          </a:rPr>
                          <m:t>2</m:t>
                        </m:r>
                      </m:sup>
                    </m:sSup>
                  </m:oMath>
                </a14:m>
                <a:r>
                  <a:rPr lang="en-US" sz="2200" dirty="0"/>
                  <a:t> defined by </a:t>
                </a:r>
              </a:p>
              <a:p>
                <a:pPr algn="ctr"/>
                <a:r>
                  <a:rPr lang="en-US" sz="2200" dirty="0"/>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𝑅</m:t>
                        </m:r>
                      </m:e>
                      <m:sup>
                        <m:r>
                          <a:rPr lang="en-US" sz="2400" i="1">
                            <a:latin typeface="Cambria Math" panose="02040503050406030204" pitchFamily="18" charset="0"/>
                          </a:rPr>
                          <m:t>2</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𝑆𝑆𝑅</m:t>
                        </m:r>
                      </m:num>
                      <m:den>
                        <m:r>
                          <a:rPr lang="en-US" sz="2400" i="1" smtClean="0">
                            <a:latin typeface="Cambria Math" panose="02040503050406030204" pitchFamily="18" charset="0"/>
                          </a:rPr>
                          <m:t>𝑆</m:t>
                        </m:r>
                        <m:r>
                          <a:rPr lang="en-US" sz="2400" b="0" i="1" smtClean="0">
                            <a:latin typeface="Cambria Math" panose="02040503050406030204" pitchFamily="18" charset="0"/>
                          </a:rPr>
                          <m:t>𝑆𝑇</m:t>
                        </m:r>
                      </m:den>
                    </m:f>
                  </m:oMath>
                </a14:m>
                <a:endParaRPr lang="en-US" sz="2400" dirty="0"/>
              </a:p>
              <a:p>
                <a:pPr>
                  <a:lnSpc>
                    <a:spcPts val="2880"/>
                  </a:lnSpc>
                </a:pPr>
                <a:endParaRPr lang="en-US" sz="2400" dirty="0"/>
              </a:p>
              <a:p>
                <a:r>
                  <a:rPr lang="en-US" sz="2400" dirty="0"/>
                  <a:t>measures the proportion of total variation about the mean Y explained by the regression line. The closer to 1 the better the regression is. </a:t>
                </a:r>
              </a:p>
            </p:txBody>
          </p:sp>
        </mc:Choice>
        <mc:Fallback xmlns="">
          <p:sp>
            <p:nvSpPr>
              <p:cNvPr id="3" name="Rectangle 2">
                <a:extLst>
                  <a:ext uri="{FF2B5EF4-FFF2-40B4-BE49-F238E27FC236}">
                    <a16:creationId xmlns:a16="http://schemas.microsoft.com/office/drawing/2014/main" id="{71D6B141-54E1-4EC4-B8DE-CA196AEE5C95}"/>
                  </a:ext>
                </a:extLst>
              </p:cNvPr>
              <p:cNvSpPr>
                <a:spLocks noRot="1" noChangeAspect="1" noMove="1" noResize="1" noEditPoints="1" noAdjustHandles="1" noChangeArrowheads="1" noChangeShapeType="1" noTextEdit="1"/>
              </p:cNvSpPr>
              <p:nvPr/>
            </p:nvSpPr>
            <p:spPr>
              <a:xfrm>
                <a:off x="838200" y="1535837"/>
                <a:ext cx="6388100" cy="2845587"/>
              </a:xfrm>
              <a:prstGeom prst="rect">
                <a:avLst/>
              </a:prstGeom>
              <a:blipFill>
                <a:blip r:embed="rId3"/>
                <a:stretch>
                  <a:fillRect l="-1528" t="-1499" r="-1815" b="-14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C62B2CF-B7CF-4A1D-90A4-D0F8857DFE83}"/>
                  </a:ext>
                </a:extLst>
              </p:cNvPr>
              <p:cNvSpPr txBox="1"/>
              <p:nvPr/>
            </p:nvSpPr>
            <p:spPr>
              <a:xfrm>
                <a:off x="7703109" y="784174"/>
                <a:ext cx="4042329" cy="2407454"/>
              </a:xfrm>
              <a:prstGeom prst="rect">
                <a:avLst/>
              </a:prstGeom>
              <a:noFill/>
            </p:spPr>
            <p:txBody>
              <a:bodyPr wrap="square" rtlCol="0">
                <a:spAutoFit/>
              </a:bodyPr>
              <a:lstStyle/>
              <a:p>
                <a:r>
                  <a:rPr lang="en-US" sz="2200" dirty="0">
                    <a:solidFill>
                      <a:srgbClr val="FF0000"/>
                    </a:solidFill>
                  </a:rPr>
                  <a:t>Properties:</a:t>
                </a:r>
              </a:p>
              <a:p>
                <a:pPr>
                  <a:lnSpc>
                    <a:spcPct val="150000"/>
                  </a:lnSpc>
                </a:pPr>
                <a:r>
                  <a:rPr lang="en-US" sz="2200" dirty="0"/>
                  <a:t>● </a:t>
                </a:r>
                <a14:m>
                  <m:oMath xmlns:m="http://schemas.openxmlformats.org/officeDocument/2006/math">
                    <m:r>
                      <a:rPr lang="en-US" sz="2200" b="0" i="0" smtClean="0">
                        <a:latin typeface="Cambria Math" panose="02040503050406030204" pitchFamily="18" charset="0"/>
                      </a:rPr>
                      <m:t>0</m:t>
                    </m:r>
                    <m:r>
                      <a:rPr lang="en-US" sz="2200" b="0" i="1" smtClean="0">
                        <a:latin typeface="Cambria Math" panose="02040503050406030204" pitchFamily="18" charset="0"/>
                        <a:ea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𝑅</m:t>
                        </m:r>
                      </m:e>
                      <m:sup>
                        <m:r>
                          <a:rPr lang="en-US" sz="2200" b="0" i="1" smtClean="0">
                            <a:latin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≤1</m:t>
                    </m:r>
                  </m:oMath>
                </a14:m>
                <a:endParaRPr lang="en-US" sz="2200" dirty="0"/>
              </a:p>
              <a:p>
                <a:pPr>
                  <a:lnSpc>
                    <a:spcPct val="150000"/>
                  </a:lnSpc>
                </a:pPr>
                <a:r>
                  <a:rPr lang="en-US" sz="2200" dirty="0"/>
                  <a:t>● It is often expressed as a percentage by multiplying by 100.</a:t>
                </a:r>
              </a:p>
              <a:p>
                <a:pPr>
                  <a:lnSpc>
                    <a:spcPct val="150000"/>
                  </a:lnSpc>
                </a:pPr>
                <a:r>
                  <a:rPr lang="en-US" sz="2200" dirty="0"/>
                  <a:t>● </a:t>
                </a:r>
                <a14:m>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rPr>
                          <m:t>𝑅</m:t>
                        </m:r>
                      </m:e>
                      <m:sup>
                        <m:r>
                          <a:rPr lang="en-US" sz="2200" i="1">
                            <a:latin typeface="Cambria Math" panose="02040503050406030204" pitchFamily="18" charset="0"/>
                          </a:rPr>
                          <m:t>2</m:t>
                        </m:r>
                      </m:sup>
                    </m:sSup>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rPr>
                                  <m:t>𝑋𝑌</m:t>
                                </m:r>
                              </m:sub>
                            </m:sSub>
                          </m:e>
                        </m:d>
                      </m:e>
                      <m:sup>
                        <m:r>
                          <a:rPr lang="en-US" sz="2200" b="0" i="1" smtClean="0">
                            <a:latin typeface="Cambria Math" panose="02040503050406030204" pitchFamily="18" charset="0"/>
                          </a:rPr>
                          <m:t>2</m:t>
                        </m:r>
                      </m:sup>
                    </m:sSup>
                  </m:oMath>
                </a14:m>
                <a:endParaRPr lang="en-US" sz="2200" dirty="0"/>
              </a:p>
            </p:txBody>
          </p:sp>
        </mc:Choice>
        <mc:Fallback xmlns="">
          <p:sp>
            <p:nvSpPr>
              <p:cNvPr id="15" name="TextBox 14">
                <a:extLst>
                  <a:ext uri="{FF2B5EF4-FFF2-40B4-BE49-F238E27FC236}">
                    <a16:creationId xmlns:a16="http://schemas.microsoft.com/office/drawing/2014/main" id="{CC62B2CF-B7CF-4A1D-90A4-D0F8857DFE83}"/>
                  </a:ext>
                </a:extLst>
              </p:cNvPr>
              <p:cNvSpPr txBox="1">
                <a:spLocks noRot="1" noChangeAspect="1" noMove="1" noResize="1" noEditPoints="1" noAdjustHandles="1" noChangeArrowheads="1" noChangeShapeType="1" noTextEdit="1"/>
              </p:cNvSpPr>
              <p:nvPr/>
            </p:nvSpPr>
            <p:spPr>
              <a:xfrm>
                <a:off x="7703109" y="784174"/>
                <a:ext cx="4042329" cy="2407454"/>
              </a:xfrm>
              <a:prstGeom prst="rect">
                <a:avLst/>
              </a:prstGeom>
              <a:blipFill>
                <a:blip r:embed="rId4"/>
                <a:stretch>
                  <a:fillRect l="-1961" t="-1772" r="-1357" b="-4051"/>
                </a:stretch>
              </a:blipFill>
            </p:spPr>
            <p:txBody>
              <a:bodyPr/>
              <a:lstStyle/>
              <a:p>
                <a:r>
                  <a:rPr lang="en-US">
                    <a:noFill/>
                  </a:rPr>
                  <a:t> </a:t>
                </a:r>
              </a:p>
            </p:txBody>
          </p:sp>
        </mc:Fallback>
      </mc:AlternateContent>
      <p:pic>
        <p:nvPicPr>
          <p:cNvPr id="16" name="Picture 15">
            <a:extLst>
              <a:ext uri="{FF2B5EF4-FFF2-40B4-BE49-F238E27FC236}">
                <a16:creationId xmlns:a16="http://schemas.microsoft.com/office/drawing/2014/main" id="{9BC4D927-279D-42A5-9A99-6AAACC0C51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3109" y="3345364"/>
            <a:ext cx="4042329" cy="3244500"/>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597F216-2ADC-43AC-B88A-F046EB104B1B}"/>
                  </a:ext>
                </a:extLst>
              </p:cNvPr>
              <p:cNvSpPr txBox="1"/>
              <p:nvPr/>
            </p:nvSpPr>
            <p:spPr>
              <a:xfrm>
                <a:off x="838200" y="4878388"/>
                <a:ext cx="6223000" cy="1107996"/>
              </a:xfrm>
              <a:prstGeom prst="rect">
                <a:avLst/>
              </a:prstGeom>
              <a:solidFill>
                <a:srgbClr val="CCFF99"/>
              </a:solidFill>
              <a:ln w="19050">
                <a:solidFill>
                  <a:srgbClr val="002060"/>
                </a:solidFill>
              </a:ln>
            </p:spPr>
            <p:txBody>
              <a:bodyPr wrap="square" rtlCol="0">
                <a:spAutoFit/>
              </a:bodyPr>
              <a:lstStyle/>
              <a:p>
                <a:r>
                  <a:rPr lang="en-US" sz="2200" dirty="0"/>
                  <a:t>In our example, </a:t>
                </a:r>
                <a14:m>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rPr>
                          <m:t>𝑅</m:t>
                        </m:r>
                      </m:e>
                      <m:sup>
                        <m:r>
                          <a:rPr lang="en-US" sz="2200" i="1">
                            <a:latin typeface="Cambria Math" panose="02040503050406030204" pitchFamily="18" charset="0"/>
                          </a:rPr>
                          <m:t>2</m:t>
                        </m:r>
                      </m:sup>
                    </m:sSup>
                    <m:r>
                      <a:rPr lang="en-US" sz="2200" b="0" i="1" smtClean="0">
                        <a:latin typeface="Cambria Math" panose="02040503050406030204" pitchFamily="18" charset="0"/>
                      </a:rPr>
                      <m:t>=71.44%</m:t>
                    </m:r>
                  </m:oMath>
                </a14:m>
                <a:r>
                  <a:rPr lang="en-US" sz="2200" dirty="0"/>
                  <a:t>, meaning that 71.44% of the total variation in the data about the average </a:t>
                </a:r>
                <a14:m>
                  <m:oMath xmlns:m="http://schemas.openxmlformats.org/officeDocument/2006/math">
                    <m:acc>
                      <m:accPr>
                        <m:chr m:val="̅"/>
                        <m:ctrlPr>
                          <a:rPr lang="en-US" sz="2200" i="1" dirty="0" smtClean="0">
                            <a:latin typeface="Cambria Math" panose="02040503050406030204" pitchFamily="18" charset="0"/>
                          </a:rPr>
                        </m:ctrlPr>
                      </m:accPr>
                      <m:e>
                        <m:r>
                          <a:rPr lang="en-US" sz="2200" b="0" i="1" dirty="0" smtClean="0">
                            <a:latin typeface="Cambria Math" panose="02040503050406030204" pitchFamily="18" charset="0"/>
                          </a:rPr>
                          <m:t>𝑌</m:t>
                        </m:r>
                      </m:e>
                    </m:acc>
                  </m:oMath>
                </a14:m>
                <a:r>
                  <a:rPr lang="en-US" sz="2200" dirty="0"/>
                  <a:t> is explained by the fitted regression line. </a:t>
                </a:r>
              </a:p>
            </p:txBody>
          </p:sp>
        </mc:Choice>
        <mc:Fallback xmlns="">
          <p:sp>
            <p:nvSpPr>
              <p:cNvPr id="17" name="TextBox 16">
                <a:extLst>
                  <a:ext uri="{FF2B5EF4-FFF2-40B4-BE49-F238E27FC236}">
                    <a16:creationId xmlns:a16="http://schemas.microsoft.com/office/drawing/2014/main" id="{B597F216-2ADC-43AC-B88A-F046EB104B1B}"/>
                  </a:ext>
                </a:extLst>
              </p:cNvPr>
              <p:cNvSpPr txBox="1">
                <a:spLocks noRot="1" noChangeAspect="1" noMove="1" noResize="1" noEditPoints="1" noAdjustHandles="1" noChangeArrowheads="1" noChangeShapeType="1" noTextEdit="1"/>
              </p:cNvSpPr>
              <p:nvPr/>
            </p:nvSpPr>
            <p:spPr>
              <a:xfrm>
                <a:off x="838200" y="4878388"/>
                <a:ext cx="6223000" cy="1107996"/>
              </a:xfrm>
              <a:prstGeom prst="rect">
                <a:avLst/>
              </a:prstGeom>
              <a:blipFill>
                <a:blip r:embed="rId6"/>
                <a:stretch>
                  <a:fillRect l="-1173" t="-2703" r="-3226" b="-9189"/>
                </a:stretch>
              </a:blipFill>
              <a:ln w="19050">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343996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Root MSE</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1D6B141-54E1-4EC4-B8DE-CA196AEE5C95}"/>
                  </a:ext>
                </a:extLst>
              </p:cNvPr>
              <p:cNvSpPr/>
              <p:nvPr/>
            </p:nvSpPr>
            <p:spPr>
              <a:xfrm>
                <a:off x="838200" y="1535837"/>
                <a:ext cx="6388100" cy="2599366"/>
              </a:xfrm>
              <a:prstGeom prst="rect">
                <a:avLst/>
              </a:prstGeom>
            </p:spPr>
            <p:txBody>
              <a:bodyPr wrap="square">
                <a:spAutoFit/>
              </a:bodyPr>
              <a:lstStyle/>
              <a:p>
                <a:r>
                  <a:rPr lang="en-US" sz="2200" dirty="0"/>
                  <a:t>The Root MSE or RMSE is computed from ANOVA table and equals</a:t>
                </a:r>
              </a:p>
              <a:p>
                <a:pPr algn="ctr">
                  <a:lnSpc>
                    <a:spcPct val="150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𝑅𝑀𝑆𝐸</m:t>
                      </m:r>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𝑀𝑆𝐸</m:t>
                          </m:r>
                        </m:e>
                      </m:rad>
                    </m:oMath>
                  </m:oMathPara>
                </a14:m>
                <a:endParaRPr lang="en-US" sz="2400" dirty="0"/>
              </a:p>
              <a:p>
                <a:pPr>
                  <a:lnSpc>
                    <a:spcPts val="800"/>
                  </a:lnSpc>
                </a:pPr>
                <a:endParaRPr lang="en-US" sz="2400" dirty="0"/>
              </a:p>
              <a:p>
                <a:r>
                  <a:rPr lang="en-US" sz="2400" dirty="0"/>
                  <a:t>It has a positive value that estimates the standard deviation of errors (</a:t>
                </a:r>
                <a14:m>
                  <m:oMath xmlns:m="http://schemas.openxmlformats.org/officeDocument/2006/math">
                    <m:r>
                      <a:rPr lang="en-US" sz="2400" i="1" smtClean="0">
                        <a:latin typeface="Cambria Math" panose="02040503050406030204" pitchFamily="18" charset="0"/>
                        <a:ea typeface="Cambria Math" panose="02040503050406030204" pitchFamily="18" charset="0"/>
                      </a:rPr>
                      <m:t>𝜎</m:t>
                    </m:r>
                  </m:oMath>
                </a14:m>
                <a:r>
                  <a:rPr lang="en-US" sz="2400" dirty="0"/>
                  <a:t>). A model that provides smaller RMSE is better in terms of comparisons. </a:t>
                </a:r>
              </a:p>
            </p:txBody>
          </p:sp>
        </mc:Choice>
        <mc:Fallback xmlns="">
          <p:sp>
            <p:nvSpPr>
              <p:cNvPr id="3" name="Rectangle 2">
                <a:extLst>
                  <a:ext uri="{FF2B5EF4-FFF2-40B4-BE49-F238E27FC236}">
                    <a16:creationId xmlns:a16="http://schemas.microsoft.com/office/drawing/2014/main" id="{71D6B141-54E1-4EC4-B8DE-CA196AEE5C95}"/>
                  </a:ext>
                </a:extLst>
              </p:cNvPr>
              <p:cNvSpPr>
                <a:spLocks noRot="1" noChangeAspect="1" noMove="1" noResize="1" noEditPoints="1" noAdjustHandles="1" noChangeArrowheads="1" noChangeShapeType="1" noTextEdit="1"/>
              </p:cNvSpPr>
              <p:nvPr/>
            </p:nvSpPr>
            <p:spPr>
              <a:xfrm>
                <a:off x="838200" y="1535837"/>
                <a:ext cx="6388100" cy="2599366"/>
              </a:xfrm>
              <a:prstGeom prst="rect">
                <a:avLst/>
              </a:prstGeom>
              <a:blipFill>
                <a:blip r:embed="rId3"/>
                <a:stretch>
                  <a:fillRect l="-1528" t="-1643" r="-1433" b="-44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C62B2CF-B7CF-4A1D-90A4-D0F8857DFE83}"/>
                  </a:ext>
                </a:extLst>
              </p:cNvPr>
              <p:cNvSpPr txBox="1"/>
              <p:nvPr/>
            </p:nvSpPr>
            <p:spPr>
              <a:xfrm>
                <a:off x="7703109" y="869902"/>
                <a:ext cx="4488891" cy="1901931"/>
              </a:xfrm>
              <a:prstGeom prst="rect">
                <a:avLst/>
              </a:prstGeom>
              <a:noFill/>
            </p:spPr>
            <p:txBody>
              <a:bodyPr wrap="square" rtlCol="0">
                <a:spAutoFit/>
              </a:bodyPr>
              <a:lstStyle/>
              <a:p>
                <a:r>
                  <a:rPr lang="en-US" sz="2200" dirty="0">
                    <a:solidFill>
                      <a:srgbClr val="FF0000"/>
                    </a:solidFill>
                  </a:rPr>
                  <a:t>Properties:</a:t>
                </a:r>
              </a:p>
              <a:p>
                <a:pPr>
                  <a:lnSpc>
                    <a:spcPct val="150000"/>
                  </a:lnSpc>
                </a:pPr>
                <a:r>
                  <a:rPr lang="en-US" sz="2200" dirty="0"/>
                  <a:t>● </a:t>
                </a:r>
                <a14:m>
                  <m:oMath xmlns:m="http://schemas.openxmlformats.org/officeDocument/2006/math">
                    <m:r>
                      <a:rPr lang="en-US" sz="2200" b="0" i="1" smtClean="0">
                        <a:latin typeface="Cambria Math" panose="02040503050406030204" pitchFamily="18" charset="0"/>
                        <a:ea typeface="Cambria Math" panose="02040503050406030204" pitchFamily="18" charset="0"/>
                      </a:rPr>
                      <m:t>𝑅𝑀𝑆𝐸</m:t>
                    </m:r>
                    <m:r>
                      <a:rPr lang="en-US" sz="2200" b="0" i="0" smtClean="0">
                        <a:latin typeface="Cambria Math" panose="02040503050406030204" pitchFamily="18" charset="0"/>
                        <a:ea typeface="Cambria Math" panose="02040503050406030204" pitchFamily="18" charset="0"/>
                      </a:rPr>
                      <m:t>&gt;0</m:t>
                    </m:r>
                  </m:oMath>
                </a14:m>
                <a:endParaRPr lang="en-US" sz="2200" dirty="0"/>
              </a:p>
              <a:p>
                <a:pPr>
                  <a:lnSpc>
                    <a:spcPct val="150000"/>
                  </a:lnSpc>
                </a:pPr>
                <a:r>
                  <a:rPr lang="en-US" sz="2200" dirty="0"/>
                  <a:t>● </a:t>
                </a:r>
                <a14:m>
                  <m:oMath xmlns:m="http://schemas.openxmlformats.org/officeDocument/2006/math">
                    <m:r>
                      <a:rPr lang="en-US" sz="2200" b="0" i="1" smtClean="0">
                        <a:latin typeface="Cambria Math" panose="02040503050406030204" pitchFamily="18" charset="0"/>
                      </a:rPr>
                      <m:t>𝑅𝑀𝑆𝐸</m:t>
                    </m:r>
                    <m:r>
                      <a:rPr lang="en-US" sz="2200" b="0" i="1" smtClean="0">
                        <a:latin typeface="Cambria Math" panose="02040503050406030204" pitchFamily="18" charset="0"/>
                      </a:rPr>
                      <m:t>=</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ea typeface="Cambria Math" panose="02040503050406030204" pitchFamily="18" charset="0"/>
                          </a:rPr>
                          <m:t>𝜎</m:t>
                        </m:r>
                      </m:e>
                    </m:acc>
                    <m:r>
                      <a:rPr lang="en-US" sz="2200" b="0" i="1" smtClean="0">
                        <a:latin typeface="Cambria Math" panose="02040503050406030204" pitchFamily="18" charset="0"/>
                      </a:rPr>
                      <m:t>=</m:t>
                    </m:r>
                    <m:r>
                      <a:rPr lang="en-US" sz="2200" b="0" i="1" smtClean="0">
                        <a:latin typeface="Cambria Math" panose="02040503050406030204" pitchFamily="18" charset="0"/>
                      </a:rPr>
                      <m:t>𝑠</m:t>
                    </m:r>
                  </m:oMath>
                </a14:m>
                <a:endParaRPr lang="en-US" sz="2200" dirty="0"/>
              </a:p>
              <a:p>
                <a:pPr>
                  <a:lnSpc>
                    <a:spcPct val="150000"/>
                  </a:lnSpc>
                </a:pPr>
                <a:r>
                  <a:rPr lang="en-US" sz="2200" dirty="0"/>
                  <a:t>● Smaller values of RMSE is favorable</a:t>
                </a:r>
              </a:p>
            </p:txBody>
          </p:sp>
        </mc:Choice>
        <mc:Fallback xmlns="">
          <p:sp>
            <p:nvSpPr>
              <p:cNvPr id="15" name="TextBox 14">
                <a:extLst>
                  <a:ext uri="{FF2B5EF4-FFF2-40B4-BE49-F238E27FC236}">
                    <a16:creationId xmlns:a16="http://schemas.microsoft.com/office/drawing/2014/main" id="{CC62B2CF-B7CF-4A1D-90A4-D0F8857DFE83}"/>
                  </a:ext>
                </a:extLst>
              </p:cNvPr>
              <p:cNvSpPr txBox="1">
                <a:spLocks noRot="1" noChangeAspect="1" noMove="1" noResize="1" noEditPoints="1" noAdjustHandles="1" noChangeArrowheads="1" noChangeShapeType="1" noTextEdit="1"/>
              </p:cNvSpPr>
              <p:nvPr/>
            </p:nvSpPr>
            <p:spPr>
              <a:xfrm>
                <a:off x="7703109" y="869902"/>
                <a:ext cx="4488891" cy="1901931"/>
              </a:xfrm>
              <a:prstGeom prst="rect">
                <a:avLst/>
              </a:prstGeom>
              <a:blipFill>
                <a:blip r:embed="rId4"/>
                <a:stretch>
                  <a:fillRect l="-1766" t="-2244" r="-272" b="-5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597F216-2ADC-43AC-B88A-F046EB104B1B}"/>
                  </a:ext>
                </a:extLst>
              </p:cNvPr>
              <p:cNvSpPr txBox="1"/>
              <p:nvPr/>
            </p:nvSpPr>
            <p:spPr>
              <a:xfrm>
                <a:off x="838200" y="4321175"/>
                <a:ext cx="6248400" cy="430887"/>
              </a:xfrm>
              <a:prstGeom prst="rect">
                <a:avLst/>
              </a:prstGeom>
              <a:solidFill>
                <a:srgbClr val="99CCFF"/>
              </a:solidFill>
              <a:ln w="19050">
                <a:solidFill>
                  <a:srgbClr val="002060"/>
                </a:solidFill>
              </a:ln>
            </p:spPr>
            <p:txBody>
              <a:bodyPr wrap="square" rtlCol="0">
                <a:spAutoFit/>
              </a:bodyPr>
              <a:lstStyle/>
              <a:p>
                <a:r>
                  <a:rPr lang="en-US" sz="2200" dirty="0"/>
                  <a:t>In our steam example, </a:t>
                </a:r>
                <a14:m>
                  <m:oMath xmlns:m="http://schemas.openxmlformats.org/officeDocument/2006/math">
                    <m:r>
                      <m:rPr>
                        <m:sty m:val="p"/>
                      </m:rPr>
                      <a:rPr lang="en-US" sz="2200" b="0" i="0" smtClean="0">
                        <a:latin typeface="Cambria Math" panose="02040503050406030204" pitchFamily="18" charset="0"/>
                      </a:rPr>
                      <m:t>RMSE</m:t>
                    </m:r>
                    <m:r>
                      <a:rPr lang="en-US" sz="2200" b="0" i="1" smtClean="0">
                        <a:latin typeface="Cambria Math" panose="02040503050406030204" pitchFamily="18" charset="0"/>
                      </a:rPr>
                      <m:t>=0.89</m:t>
                    </m:r>
                  </m:oMath>
                </a14:m>
                <a:endParaRPr lang="en-US" sz="2200" dirty="0"/>
              </a:p>
            </p:txBody>
          </p:sp>
        </mc:Choice>
        <mc:Fallback xmlns="">
          <p:sp>
            <p:nvSpPr>
              <p:cNvPr id="17" name="TextBox 16">
                <a:extLst>
                  <a:ext uri="{FF2B5EF4-FFF2-40B4-BE49-F238E27FC236}">
                    <a16:creationId xmlns:a16="http://schemas.microsoft.com/office/drawing/2014/main" id="{B597F216-2ADC-43AC-B88A-F046EB104B1B}"/>
                  </a:ext>
                </a:extLst>
              </p:cNvPr>
              <p:cNvSpPr txBox="1">
                <a:spLocks noRot="1" noChangeAspect="1" noMove="1" noResize="1" noEditPoints="1" noAdjustHandles="1" noChangeArrowheads="1" noChangeShapeType="1" noTextEdit="1"/>
              </p:cNvSpPr>
              <p:nvPr/>
            </p:nvSpPr>
            <p:spPr>
              <a:xfrm>
                <a:off x="838200" y="4321175"/>
                <a:ext cx="6248400" cy="430887"/>
              </a:xfrm>
              <a:prstGeom prst="rect">
                <a:avLst/>
              </a:prstGeom>
              <a:blipFill>
                <a:blip r:embed="rId5"/>
                <a:stretch>
                  <a:fillRect l="-1167" t="-8108" b="-22973"/>
                </a:stretch>
              </a:blipFill>
              <a:ln w="19050">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13E06A7-3286-4B14-B53A-75CF5C6DBE51}"/>
                  </a:ext>
                </a:extLst>
              </p:cNvPr>
              <p:cNvSpPr/>
              <p:nvPr/>
            </p:nvSpPr>
            <p:spPr>
              <a:xfrm>
                <a:off x="838200" y="5104097"/>
                <a:ext cx="6388100" cy="1372427"/>
              </a:xfrm>
              <a:prstGeom prst="rect">
                <a:avLst/>
              </a:prstGeom>
            </p:spPr>
            <p:txBody>
              <a:bodyPr wrap="square">
                <a:spAutoFit/>
              </a:bodyPr>
              <a:lstStyle/>
              <a:p>
                <a:r>
                  <a:rPr lang="en-US" sz="2200" dirty="0"/>
                  <a:t>Another comparative measure is Coefficient of Variation which is estimated as </a:t>
                </a:r>
              </a:p>
              <a:p>
                <a:pPr algn="ctr">
                  <a:lnSpc>
                    <a:spcPct val="150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𝐶𝑉</m:t>
                      </m:r>
                      <m:r>
                        <a:rPr lang="en-US" sz="2400" b="0" i="1" smtClean="0">
                          <a:latin typeface="Cambria Math" panose="02040503050406030204" pitchFamily="18" charset="0"/>
                        </a:rPr>
                        <m:t>=100∗</m:t>
                      </m:r>
                      <m:r>
                        <a:rPr lang="en-US" sz="2400" i="1">
                          <a:latin typeface="Cambria Math" panose="02040503050406030204" pitchFamily="18" charset="0"/>
                        </a:rPr>
                        <m:t>𝑅𝑀𝑆𝐸</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𝑌</m:t>
                          </m:r>
                        </m:e>
                      </m:acc>
                    </m:oMath>
                  </m:oMathPara>
                </a14:m>
                <a:endParaRPr lang="en-US" sz="2400" dirty="0"/>
              </a:p>
            </p:txBody>
          </p:sp>
        </mc:Choice>
        <mc:Fallback xmlns="">
          <p:sp>
            <p:nvSpPr>
              <p:cNvPr id="7" name="Rectangle 6">
                <a:extLst>
                  <a:ext uri="{FF2B5EF4-FFF2-40B4-BE49-F238E27FC236}">
                    <a16:creationId xmlns:a16="http://schemas.microsoft.com/office/drawing/2014/main" id="{013E06A7-3286-4B14-B53A-75CF5C6DBE51}"/>
                  </a:ext>
                </a:extLst>
              </p:cNvPr>
              <p:cNvSpPr>
                <a:spLocks noRot="1" noChangeAspect="1" noMove="1" noResize="1" noEditPoints="1" noAdjustHandles="1" noChangeArrowheads="1" noChangeShapeType="1" noTextEdit="1"/>
              </p:cNvSpPr>
              <p:nvPr/>
            </p:nvSpPr>
            <p:spPr>
              <a:xfrm>
                <a:off x="838200" y="5104097"/>
                <a:ext cx="6388100" cy="1372427"/>
              </a:xfrm>
              <a:prstGeom prst="rect">
                <a:avLst/>
              </a:prstGeom>
              <a:blipFill>
                <a:blip r:embed="rId6"/>
                <a:stretch>
                  <a:fillRect l="-1242" t="-266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9206141A-08B1-493C-8834-4628CCE8EEA1}"/>
              </a:ext>
            </a:extLst>
          </p:cNvPr>
          <p:cNvSpPr txBox="1"/>
          <p:nvPr/>
        </p:nvSpPr>
        <p:spPr>
          <a:xfrm>
            <a:off x="7703109" y="3429000"/>
            <a:ext cx="4488891" cy="1563377"/>
          </a:xfrm>
          <a:prstGeom prst="rect">
            <a:avLst/>
          </a:prstGeom>
          <a:noFill/>
        </p:spPr>
        <p:txBody>
          <a:bodyPr wrap="square" rtlCol="0">
            <a:spAutoFit/>
          </a:bodyPr>
          <a:lstStyle/>
          <a:p>
            <a:pPr>
              <a:lnSpc>
                <a:spcPct val="150000"/>
              </a:lnSpc>
            </a:pPr>
            <a:r>
              <a:rPr lang="en-US" sz="2200" dirty="0"/>
              <a:t>● CV is unitless</a:t>
            </a:r>
          </a:p>
          <a:p>
            <a:pPr>
              <a:lnSpc>
                <a:spcPct val="150000"/>
              </a:lnSpc>
            </a:pPr>
            <a:r>
              <a:rPr lang="en-US" sz="2200" dirty="0"/>
              <a:t>● Smaller values of CV is favorable</a:t>
            </a:r>
          </a:p>
          <a:p>
            <a:pPr>
              <a:lnSpc>
                <a:spcPct val="150000"/>
              </a:lnSpc>
            </a:pPr>
            <a:r>
              <a:rPr lang="en-US" sz="2200" dirty="0"/>
              <a:t>● CV is a known measure of risk</a:t>
            </a:r>
          </a:p>
        </p:txBody>
      </p:sp>
    </p:spTree>
    <p:extLst>
      <p:ext uri="{BB962C8B-B14F-4D97-AF65-F5344CB8AC3E}">
        <p14:creationId xmlns:p14="http://schemas.microsoft.com/office/powerpoint/2010/main" val="83606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1713658"/>
            <a:ext cx="9144000" cy="2387600"/>
          </a:xfrm>
        </p:spPr>
        <p:txBody>
          <a:bodyPr/>
          <a:lstStyle/>
          <a:p>
            <a:r>
              <a:rPr lang="en-US" dirty="0">
                <a:solidFill>
                  <a:srgbClr val="990033"/>
                </a:solidFill>
              </a:rPr>
              <a:t>Residual Analysis</a:t>
            </a:r>
          </a:p>
        </p:txBody>
      </p:sp>
      <p:pic>
        <p:nvPicPr>
          <p:cNvPr id="12" name="Picture 11">
            <a:extLst>
              <a:ext uri="{FF2B5EF4-FFF2-40B4-BE49-F238E27FC236}">
                <a16:creationId xmlns:a16="http://schemas.microsoft.com/office/drawing/2014/main" id="{82D6FA0D-29A0-4ED3-9D75-9FA02D4EF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00" y="341810"/>
            <a:ext cx="2956566" cy="1371848"/>
          </a:xfrm>
          <a:prstGeom prst="rect">
            <a:avLst/>
          </a:prstGeom>
        </p:spPr>
      </p:pic>
      <p:sp>
        <p:nvSpPr>
          <p:cNvPr id="5" name="TextBox 4">
            <a:extLst>
              <a:ext uri="{FF2B5EF4-FFF2-40B4-BE49-F238E27FC236}">
                <a16:creationId xmlns:a16="http://schemas.microsoft.com/office/drawing/2014/main" id="{798F33F9-F802-400B-8BE2-A90BDD73592D}"/>
              </a:ext>
            </a:extLst>
          </p:cNvPr>
          <p:cNvSpPr txBox="1"/>
          <p:nvPr/>
        </p:nvSpPr>
        <p:spPr>
          <a:xfrm>
            <a:off x="8839725" y="5735637"/>
            <a:ext cx="3071225" cy="923330"/>
          </a:xfrm>
          <a:prstGeom prst="rect">
            <a:avLst/>
          </a:prstGeom>
          <a:noFill/>
        </p:spPr>
        <p:txBody>
          <a:bodyPr wrap="none" rtlCol="0">
            <a:spAutoFit/>
          </a:bodyPr>
          <a:lstStyle/>
          <a:p>
            <a:pPr algn="ctr"/>
            <a:r>
              <a:rPr lang="en-US" dirty="0"/>
              <a:t>Dr. Abolfazl Saghafi</a:t>
            </a:r>
          </a:p>
          <a:p>
            <a:pPr algn="ctr"/>
            <a:r>
              <a:rPr lang="en-US" dirty="0"/>
              <a:t>Assistant Professor of Statistics</a:t>
            </a:r>
          </a:p>
          <a:p>
            <a:pPr algn="ctr"/>
            <a:r>
              <a:rPr lang="en-US" dirty="0"/>
              <a:t>Data Science Program Director</a:t>
            </a:r>
          </a:p>
        </p:txBody>
      </p:sp>
    </p:spTree>
    <p:extLst>
      <p:ext uri="{BB962C8B-B14F-4D97-AF65-F5344CB8AC3E}">
        <p14:creationId xmlns:p14="http://schemas.microsoft.com/office/powerpoint/2010/main" val="362073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4D45-7A93-4B1B-8EE1-12FA72D7E340}"/>
              </a:ext>
            </a:extLst>
          </p:cNvPr>
          <p:cNvSpPr>
            <a:spLocks noGrp="1"/>
          </p:cNvSpPr>
          <p:nvPr>
            <p:ph type="title"/>
          </p:nvPr>
        </p:nvSpPr>
        <p:spPr/>
        <p:txBody>
          <a:bodyPr/>
          <a:lstStyle/>
          <a:p>
            <a:r>
              <a:rPr lang="en-US" dirty="0">
                <a:solidFill>
                  <a:srgbClr val="990033"/>
                </a:solidFill>
              </a:rPr>
              <a:t>Summary</a:t>
            </a:r>
          </a:p>
        </p:txBody>
      </p:sp>
      <p:sp>
        <p:nvSpPr>
          <p:cNvPr id="4" name="Subtitle 2">
            <a:extLst>
              <a:ext uri="{FF2B5EF4-FFF2-40B4-BE49-F238E27FC236}">
                <a16:creationId xmlns:a16="http://schemas.microsoft.com/office/drawing/2014/main" id="{23520EF5-88EA-4BBE-9813-92118385787C}"/>
              </a:ext>
            </a:extLst>
          </p:cNvPr>
          <p:cNvSpPr txBox="1">
            <a:spLocks/>
          </p:cNvSpPr>
          <p:nvPr/>
        </p:nvSpPr>
        <p:spPr>
          <a:xfrm>
            <a:off x="823354" y="1642609"/>
            <a:ext cx="9144000" cy="4478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3600" dirty="0"/>
              <a:t>● Response/Predictor Variable</a:t>
            </a:r>
          </a:p>
          <a:p>
            <a:pPr marL="0" indent="0">
              <a:lnSpc>
                <a:spcPct val="150000"/>
              </a:lnSpc>
              <a:buNone/>
            </a:pPr>
            <a:r>
              <a:rPr lang="en-US" sz="3600" dirty="0"/>
              <a:t>● Linear Regression</a:t>
            </a:r>
          </a:p>
          <a:p>
            <a:pPr marL="0" indent="0">
              <a:lnSpc>
                <a:spcPct val="150000"/>
              </a:lnSpc>
              <a:buNone/>
            </a:pPr>
            <a:r>
              <a:rPr lang="en-US" sz="3600" dirty="0"/>
              <a:t>● Least Squares Estimation</a:t>
            </a:r>
          </a:p>
          <a:p>
            <a:pPr marL="0" indent="0">
              <a:lnSpc>
                <a:spcPct val="150000"/>
              </a:lnSpc>
              <a:buNone/>
            </a:pPr>
            <a:r>
              <a:rPr lang="en-US" sz="3600" dirty="0"/>
              <a:t>● Normal Equations</a:t>
            </a:r>
          </a:p>
        </p:txBody>
      </p:sp>
      <p:pic>
        <p:nvPicPr>
          <p:cNvPr id="5" name="Picture 4" descr="A close up of a map&#10;&#10;Description generated with very high confidence">
            <a:extLst>
              <a:ext uri="{FF2B5EF4-FFF2-40B4-BE49-F238E27FC236}">
                <a16:creationId xmlns:a16="http://schemas.microsoft.com/office/drawing/2014/main" id="{A8E4BDB0-AD93-443D-B868-2B85CBF2B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0300" y="3551063"/>
            <a:ext cx="5499100" cy="2824338"/>
          </a:xfrm>
          <a:prstGeom prst="rect">
            <a:avLst/>
          </a:prstGeom>
        </p:spPr>
      </p:pic>
    </p:spTree>
    <p:extLst>
      <p:ext uri="{BB962C8B-B14F-4D97-AF65-F5344CB8AC3E}">
        <p14:creationId xmlns:p14="http://schemas.microsoft.com/office/powerpoint/2010/main" val="3465225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4D45-7A93-4B1B-8EE1-12FA72D7E340}"/>
              </a:ext>
            </a:extLst>
          </p:cNvPr>
          <p:cNvSpPr>
            <a:spLocks noGrp="1"/>
          </p:cNvSpPr>
          <p:nvPr>
            <p:ph type="title"/>
          </p:nvPr>
        </p:nvSpPr>
        <p:spPr/>
        <p:txBody>
          <a:bodyPr/>
          <a:lstStyle/>
          <a:p>
            <a:r>
              <a:rPr lang="en-US" dirty="0">
                <a:solidFill>
                  <a:srgbClr val="990033"/>
                </a:solidFill>
              </a:rPr>
              <a:t>Summary</a:t>
            </a:r>
          </a:p>
        </p:txBody>
      </p:sp>
      <p:sp>
        <p:nvSpPr>
          <p:cNvPr id="4" name="Subtitle 2">
            <a:extLst>
              <a:ext uri="{FF2B5EF4-FFF2-40B4-BE49-F238E27FC236}">
                <a16:creationId xmlns:a16="http://schemas.microsoft.com/office/drawing/2014/main" id="{23520EF5-88EA-4BBE-9813-92118385787C}"/>
              </a:ext>
            </a:extLst>
          </p:cNvPr>
          <p:cNvSpPr txBox="1">
            <a:spLocks/>
          </p:cNvSpPr>
          <p:nvPr/>
        </p:nvSpPr>
        <p:spPr>
          <a:xfrm>
            <a:off x="823354" y="1642609"/>
            <a:ext cx="9144000" cy="4478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3600" dirty="0"/>
              <a:t>● Linear Relationship</a:t>
            </a:r>
          </a:p>
          <a:p>
            <a:pPr marL="0" indent="0">
              <a:lnSpc>
                <a:spcPct val="150000"/>
              </a:lnSpc>
              <a:buNone/>
            </a:pPr>
            <a:r>
              <a:rPr lang="en-US" sz="3600" dirty="0"/>
              <a:t>● Independent Errors</a:t>
            </a:r>
          </a:p>
          <a:p>
            <a:pPr marL="0" indent="0">
              <a:lnSpc>
                <a:spcPct val="150000"/>
              </a:lnSpc>
              <a:buNone/>
            </a:pPr>
            <a:r>
              <a:rPr lang="en-US" sz="3600" dirty="0"/>
              <a:t>● Constant Variance</a:t>
            </a:r>
          </a:p>
          <a:p>
            <a:pPr marL="0" indent="0">
              <a:lnSpc>
                <a:spcPct val="150000"/>
              </a:lnSpc>
              <a:buNone/>
            </a:pPr>
            <a:r>
              <a:rPr lang="en-US" sz="3600" dirty="0"/>
              <a:t>● Normal Distribution of Errors</a:t>
            </a:r>
          </a:p>
        </p:txBody>
      </p:sp>
      <p:pic>
        <p:nvPicPr>
          <p:cNvPr id="6" name="Picture 5" descr="A close up of a map&#10;&#10;Description generated with very high confidence">
            <a:extLst>
              <a:ext uri="{FF2B5EF4-FFF2-40B4-BE49-F238E27FC236}">
                <a16:creationId xmlns:a16="http://schemas.microsoft.com/office/drawing/2014/main" id="{2F5BAB07-C17A-43E7-A712-18CDCA702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36599"/>
            <a:ext cx="5657659" cy="3926721"/>
          </a:xfrm>
          <a:prstGeom prst="rect">
            <a:avLst/>
          </a:prstGeom>
        </p:spPr>
      </p:pic>
    </p:spTree>
    <p:extLst>
      <p:ext uri="{BB962C8B-B14F-4D97-AF65-F5344CB8AC3E}">
        <p14:creationId xmlns:p14="http://schemas.microsoft.com/office/powerpoint/2010/main" val="10745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108865" cy="1325563"/>
          </a:xfrm>
        </p:spPr>
        <p:txBody>
          <a:bodyPr>
            <a:normAutofit/>
          </a:bodyPr>
          <a:lstStyle/>
          <a:p>
            <a:r>
              <a:rPr lang="en-US" sz="3600" dirty="0">
                <a:solidFill>
                  <a:srgbClr val="990033"/>
                </a:solidFill>
              </a:rPr>
              <a:t>Model Assumptions</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56C5BF0-9CF3-4320-A635-78D1628994E6}"/>
                  </a:ext>
                </a:extLst>
              </p:cNvPr>
              <p:cNvSpPr/>
              <p:nvPr/>
            </p:nvSpPr>
            <p:spPr>
              <a:xfrm>
                <a:off x="838200" y="2753921"/>
                <a:ext cx="5854700" cy="1210588"/>
              </a:xfrm>
              <a:prstGeom prst="rect">
                <a:avLst/>
              </a:prstGeom>
            </p:spPr>
            <p:txBody>
              <a:bodyPr wrap="square">
                <a:spAutoFit/>
              </a:bodyPr>
              <a:lstStyle/>
              <a:p>
                <a:pPr indent="3387" algn="just"/>
                <a:r>
                  <a:rPr lang="en-US" sz="2200" dirty="0"/>
                  <a:t>2. Errors have a mean of zero and a fixed unknown variance, that is</a:t>
                </a:r>
              </a:p>
              <a:p>
                <a:pPr indent="3387" algn="just">
                  <a:lnSpc>
                    <a:spcPts val="800"/>
                  </a:lnSpc>
                </a:pPr>
                <a:endParaRPr lang="en-US" sz="2200" b="0" i="1" dirty="0">
                  <a:latin typeface="Cambria Math" panose="02040503050406030204" pitchFamily="18" charset="0"/>
                </a:endParaRPr>
              </a:p>
              <a:p>
                <a:pPr indent="3387" algn="just"/>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𝑖</m:t>
                              </m:r>
                            </m:sub>
                          </m:sSub>
                        </m:e>
                      </m:d>
                      <m:r>
                        <a:rPr lang="en-US" sz="2200" b="0" i="1" smtClean="0">
                          <a:latin typeface="Cambria Math" panose="02040503050406030204" pitchFamily="18" charset="0"/>
                        </a:rPr>
                        <m:t>=0,      </m:t>
                      </m:r>
                      <m:r>
                        <a:rPr lang="en-US" sz="2200" b="0" i="1" smtClean="0">
                          <a:latin typeface="Cambria Math" panose="02040503050406030204" pitchFamily="18" charset="0"/>
                        </a:rPr>
                        <m:t>𝑉𝑎𝑟</m:t>
                      </m:r>
                      <m:d>
                        <m:dPr>
                          <m:ctrlPr>
                            <a:rPr lang="en-US" sz="2200" b="0" i="1" smtClean="0">
                              <a:latin typeface="Cambria Math" panose="02040503050406030204" pitchFamily="18" charset="0"/>
                            </a:rPr>
                          </m:ctrlPr>
                        </m:dPr>
                        <m:e>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𝑖</m:t>
                              </m:r>
                            </m:sub>
                          </m:sSub>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𝜎</m:t>
                          </m:r>
                        </m:e>
                        <m:sup>
                          <m:r>
                            <a:rPr lang="en-US" sz="2200" b="0" i="1" smtClean="0">
                              <a:latin typeface="Cambria Math" panose="02040503050406030204" pitchFamily="18" charset="0"/>
                            </a:rPr>
                            <m:t>2</m:t>
                          </m:r>
                        </m:sup>
                      </m:sSup>
                    </m:oMath>
                  </m:oMathPara>
                </a14:m>
                <a:endParaRPr lang="en-US" sz="2200" dirty="0"/>
              </a:p>
            </p:txBody>
          </p:sp>
        </mc:Choice>
        <mc:Fallback xmlns="">
          <p:sp>
            <p:nvSpPr>
              <p:cNvPr id="3" name="Rectangle 2">
                <a:extLst>
                  <a:ext uri="{FF2B5EF4-FFF2-40B4-BE49-F238E27FC236}">
                    <a16:creationId xmlns:a16="http://schemas.microsoft.com/office/drawing/2014/main" id="{B56C5BF0-9CF3-4320-A635-78D1628994E6}"/>
                  </a:ext>
                </a:extLst>
              </p:cNvPr>
              <p:cNvSpPr>
                <a:spLocks noRot="1" noChangeAspect="1" noMove="1" noResize="1" noEditPoints="1" noAdjustHandles="1" noChangeArrowheads="1" noChangeShapeType="1" noTextEdit="1"/>
              </p:cNvSpPr>
              <p:nvPr/>
            </p:nvSpPr>
            <p:spPr>
              <a:xfrm>
                <a:off x="838200" y="2753921"/>
                <a:ext cx="5854700" cy="1210588"/>
              </a:xfrm>
              <a:prstGeom prst="rect">
                <a:avLst/>
              </a:prstGeom>
              <a:blipFill>
                <a:blip r:embed="rId3"/>
                <a:stretch>
                  <a:fillRect l="-1354" t="-3535" r="-1250" b="-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8EFD1B-39E1-4AF7-BB51-FE97D68029C3}"/>
                  </a:ext>
                </a:extLst>
              </p:cNvPr>
              <p:cNvSpPr txBox="1"/>
              <p:nvPr/>
            </p:nvSpPr>
            <p:spPr>
              <a:xfrm>
                <a:off x="838200" y="1398588"/>
                <a:ext cx="5633852" cy="1107996"/>
              </a:xfrm>
              <a:prstGeom prst="rect">
                <a:avLst/>
              </a:prstGeom>
              <a:noFill/>
            </p:spPr>
            <p:txBody>
              <a:bodyPr wrap="square" rtlCol="0">
                <a:spAutoFit/>
              </a:bodyPr>
              <a:lstStyle/>
              <a:p>
                <a:pPr>
                  <a:lnSpc>
                    <a:spcPct val="150000"/>
                  </a:lnSpc>
                </a:pPr>
                <a:r>
                  <a:rPr lang="en-US" sz="2200" dirty="0"/>
                  <a:t>1. Linear model, that is</a:t>
                </a:r>
                <a:endParaRPr lang="en-US" sz="2200" b="0"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𝑌</m:t>
                          </m:r>
                        </m:e>
                        <m:sub>
                          <m:r>
                            <a:rPr lang="en-US" sz="2200" b="0" i="1" smtClean="0">
                              <a:latin typeface="Cambria Math" panose="02040503050406030204" pitchFamily="18" charset="0"/>
                              <a:ea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ea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rPr>
                            <m:t>𝑖</m:t>
                          </m:r>
                        </m:sub>
                      </m:sSub>
                    </m:oMath>
                  </m:oMathPara>
                </a14:m>
                <a:endParaRPr lang="en-US" sz="2200" dirty="0"/>
              </a:p>
            </p:txBody>
          </p:sp>
        </mc:Choice>
        <mc:Fallback xmlns="">
          <p:sp>
            <p:nvSpPr>
              <p:cNvPr id="16" name="TextBox 15">
                <a:extLst>
                  <a:ext uri="{FF2B5EF4-FFF2-40B4-BE49-F238E27FC236}">
                    <a16:creationId xmlns:a16="http://schemas.microsoft.com/office/drawing/2014/main" id="{B28EFD1B-39E1-4AF7-BB51-FE97D68029C3}"/>
                  </a:ext>
                </a:extLst>
              </p:cNvPr>
              <p:cNvSpPr txBox="1">
                <a:spLocks noRot="1" noChangeAspect="1" noMove="1" noResize="1" noEditPoints="1" noAdjustHandles="1" noChangeArrowheads="1" noChangeShapeType="1" noTextEdit="1"/>
              </p:cNvSpPr>
              <p:nvPr/>
            </p:nvSpPr>
            <p:spPr>
              <a:xfrm>
                <a:off x="838200" y="1398588"/>
                <a:ext cx="5633852" cy="1107996"/>
              </a:xfrm>
              <a:prstGeom prst="rect">
                <a:avLst/>
              </a:prstGeom>
              <a:blipFill>
                <a:blip r:embed="rId4"/>
                <a:stretch>
                  <a:fillRect l="-1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DCAFE4CF-63BA-4DAA-B095-102BBA71F577}"/>
                  </a:ext>
                </a:extLst>
              </p:cNvPr>
              <p:cNvSpPr/>
              <p:nvPr/>
            </p:nvSpPr>
            <p:spPr>
              <a:xfrm>
                <a:off x="838200" y="4023921"/>
                <a:ext cx="5854700" cy="990143"/>
              </a:xfrm>
              <a:prstGeom prst="rect">
                <a:avLst/>
              </a:prstGeom>
            </p:spPr>
            <p:txBody>
              <a:bodyPr wrap="square">
                <a:spAutoFit/>
              </a:bodyPr>
              <a:lstStyle/>
              <a:p>
                <a:pPr indent="3387" algn="just">
                  <a:lnSpc>
                    <a:spcPct val="150000"/>
                  </a:lnSpc>
                </a:pPr>
                <a:r>
                  <a:rPr lang="en-US" sz="2200" dirty="0"/>
                  <a:t>3. Errors are uncorrelated, that is</a:t>
                </a:r>
                <a:endParaRPr lang="en-US" sz="2200" b="0" i="0" dirty="0">
                  <a:latin typeface="Cambria Math" panose="02040503050406030204" pitchFamily="18" charset="0"/>
                </a:endParaRPr>
              </a:p>
              <a:p>
                <a:pPr indent="3387" algn="just"/>
                <a14:m>
                  <m:oMathPara xmlns:m="http://schemas.openxmlformats.org/officeDocument/2006/math">
                    <m:oMathParaPr>
                      <m:jc m:val="centerGroup"/>
                    </m:oMathParaPr>
                    <m:oMath xmlns:m="http://schemas.openxmlformats.org/officeDocument/2006/math">
                      <m:r>
                        <m:rPr>
                          <m:sty m:val="p"/>
                        </m:rPr>
                        <a:rPr lang="en-US" sz="2200" b="0" i="0" smtClean="0">
                          <a:latin typeface="Cambria Math" panose="02040503050406030204" pitchFamily="18" charset="0"/>
                        </a:rPr>
                        <m:t>Cov</m:t>
                      </m:r>
                      <m:d>
                        <m:dPr>
                          <m:ctrlPr>
                            <a:rPr lang="en-US" sz="2200" b="0" i="1" smtClean="0">
                              <a:latin typeface="Cambria Math" panose="02040503050406030204" pitchFamily="18" charset="0"/>
                            </a:rPr>
                          </m:ctrlPr>
                        </m:dPr>
                        <m:e>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rPr>
                                <m:t>𝑗</m:t>
                              </m:r>
                            </m:sub>
                          </m:sSub>
                        </m:e>
                      </m:d>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𝑗</m:t>
                      </m:r>
                    </m:oMath>
                  </m:oMathPara>
                </a14:m>
                <a:endParaRPr lang="en-US" sz="2200" b="0" dirty="0">
                  <a:ea typeface="Cambria Math" panose="02040503050406030204" pitchFamily="18" charset="0"/>
                </a:endParaRPr>
              </a:p>
            </p:txBody>
          </p:sp>
        </mc:Choice>
        <mc:Fallback xmlns="">
          <p:sp>
            <p:nvSpPr>
              <p:cNvPr id="18" name="Rectangle 17">
                <a:extLst>
                  <a:ext uri="{FF2B5EF4-FFF2-40B4-BE49-F238E27FC236}">
                    <a16:creationId xmlns:a16="http://schemas.microsoft.com/office/drawing/2014/main" id="{DCAFE4CF-63BA-4DAA-B095-102BBA71F577}"/>
                  </a:ext>
                </a:extLst>
              </p:cNvPr>
              <p:cNvSpPr>
                <a:spLocks noRot="1" noChangeAspect="1" noMove="1" noResize="1" noEditPoints="1" noAdjustHandles="1" noChangeArrowheads="1" noChangeShapeType="1" noTextEdit="1"/>
              </p:cNvSpPr>
              <p:nvPr/>
            </p:nvSpPr>
            <p:spPr>
              <a:xfrm>
                <a:off x="838200" y="4023921"/>
                <a:ext cx="5854700" cy="990143"/>
              </a:xfrm>
              <a:prstGeom prst="rect">
                <a:avLst/>
              </a:prstGeom>
              <a:blipFill>
                <a:blip r:embed="rId5"/>
                <a:stretch>
                  <a:fillRect l="-1250" b="-4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E090950-78D6-4C83-A214-B5F2DF7CA12C}"/>
                  </a:ext>
                </a:extLst>
              </p:cNvPr>
              <p:cNvSpPr/>
              <p:nvPr/>
            </p:nvSpPr>
            <p:spPr>
              <a:xfrm>
                <a:off x="838200" y="5154221"/>
                <a:ext cx="5854700" cy="938719"/>
              </a:xfrm>
              <a:prstGeom prst="rect">
                <a:avLst/>
              </a:prstGeom>
            </p:spPr>
            <p:txBody>
              <a:bodyPr wrap="square">
                <a:spAutoFit/>
              </a:bodyPr>
              <a:lstStyle/>
              <a:p>
                <a:pPr indent="3387" algn="just">
                  <a:lnSpc>
                    <a:spcPct val="150000"/>
                  </a:lnSpc>
                </a:pPr>
                <a:r>
                  <a:rPr lang="en-US" sz="2200" dirty="0"/>
                  <a:t>4. Errors are normally distributed, that is</a:t>
                </a:r>
                <a:endParaRPr lang="en-US" sz="2200" b="0" i="0" dirty="0">
                  <a:latin typeface="Cambria Math" panose="02040503050406030204" pitchFamily="18" charset="0"/>
                </a:endParaRPr>
              </a:p>
              <a:p>
                <a:pPr indent="3387" algn="just"/>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𝑖</m:t>
                          </m:r>
                        </m:sub>
                      </m:sSub>
                      <m:r>
                        <a:rPr lang="en-US" sz="2200" b="0" i="1" smtClean="0">
                          <a:latin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𝑁𝑜𝑟𝑚𝑎𝑙</m:t>
                      </m:r>
                    </m:oMath>
                  </m:oMathPara>
                </a14:m>
                <a:endParaRPr lang="en-US" sz="2200" b="0" dirty="0">
                  <a:ea typeface="Cambria Math" panose="02040503050406030204" pitchFamily="18" charset="0"/>
                </a:endParaRPr>
              </a:p>
            </p:txBody>
          </p:sp>
        </mc:Choice>
        <mc:Fallback xmlns="">
          <p:sp>
            <p:nvSpPr>
              <p:cNvPr id="22" name="Rectangle 21">
                <a:extLst>
                  <a:ext uri="{FF2B5EF4-FFF2-40B4-BE49-F238E27FC236}">
                    <a16:creationId xmlns:a16="http://schemas.microsoft.com/office/drawing/2014/main" id="{6E090950-78D6-4C83-A214-B5F2DF7CA12C}"/>
                  </a:ext>
                </a:extLst>
              </p:cNvPr>
              <p:cNvSpPr>
                <a:spLocks noRot="1" noChangeAspect="1" noMove="1" noResize="1" noEditPoints="1" noAdjustHandles="1" noChangeArrowheads="1" noChangeShapeType="1" noTextEdit="1"/>
              </p:cNvSpPr>
              <p:nvPr/>
            </p:nvSpPr>
            <p:spPr>
              <a:xfrm>
                <a:off x="838200" y="5154221"/>
                <a:ext cx="5854700" cy="938719"/>
              </a:xfrm>
              <a:prstGeom prst="rect">
                <a:avLst/>
              </a:prstGeom>
              <a:blipFill>
                <a:blip r:embed="rId6"/>
                <a:stretch>
                  <a:fillRect l="-1250" b="-1307"/>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D2F02327-6048-47FD-A330-0344401B54A8}"/>
              </a:ext>
            </a:extLst>
          </p:cNvPr>
          <p:cNvSpPr txBox="1"/>
          <p:nvPr/>
        </p:nvSpPr>
        <p:spPr>
          <a:xfrm>
            <a:off x="7703109" y="365125"/>
            <a:ext cx="4488891" cy="4124206"/>
          </a:xfrm>
          <a:prstGeom prst="rect">
            <a:avLst/>
          </a:prstGeom>
          <a:noFill/>
        </p:spPr>
        <p:txBody>
          <a:bodyPr wrap="square" rtlCol="0">
            <a:spAutoFit/>
          </a:bodyPr>
          <a:lstStyle/>
          <a:p>
            <a:r>
              <a:rPr lang="en-US" sz="2200" dirty="0">
                <a:solidFill>
                  <a:srgbClr val="FF0000"/>
                </a:solidFill>
              </a:rPr>
              <a:t>Notes:</a:t>
            </a:r>
          </a:p>
          <a:p>
            <a:pPr>
              <a:lnSpc>
                <a:spcPts val="800"/>
              </a:lnSpc>
            </a:pPr>
            <a:endParaRPr lang="en-US" sz="2200" dirty="0">
              <a:solidFill>
                <a:srgbClr val="FF0000"/>
              </a:solidFill>
            </a:endParaRPr>
          </a:p>
          <a:p>
            <a:r>
              <a:rPr lang="en-US" sz="2200" dirty="0"/>
              <a:t>● To have reliable point estimation for parameters and even predictions ONLY assumption 1 should be valid.</a:t>
            </a:r>
          </a:p>
          <a:p>
            <a:pPr>
              <a:lnSpc>
                <a:spcPts val="800"/>
              </a:lnSpc>
            </a:pPr>
            <a:endParaRPr lang="en-US" sz="2200" dirty="0"/>
          </a:p>
          <a:p>
            <a:r>
              <a:rPr lang="en-US" sz="2200" dirty="0"/>
              <a:t>● Assumption 4 is used for the purpose of testing, and creating confidence intervals.</a:t>
            </a:r>
          </a:p>
          <a:p>
            <a:pPr>
              <a:lnSpc>
                <a:spcPts val="800"/>
              </a:lnSpc>
            </a:pPr>
            <a:endParaRPr lang="en-US" sz="2200" dirty="0"/>
          </a:p>
          <a:p>
            <a:r>
              <a:rPr lang="en-US" sz="2200" dirty="0"/>
              <a:t>● There is a tendency for errors that occur in many real situations to be normally distributed due to the Central Limit Theorem.</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F327C0-DC14-49FF-8B95-3DB5DA12537A}"/>
                  </a:ext>
                </a:extLst>
              </p:cNvPr>
              <p:cNvSpPr txBox="1"/>
              <p:nvPr/>
            </p:nvSpPr>
            <p:spPr>
              <a:xfrm>
                <a:off x="7787061" y="4823007"/>
                <a:ext cx="3566739" cy="616707"/>
              </a:xfrm>
              <a:prstGeom prst="rect">
                <a:avLst/>
              </a:prstGeom>
              <a:solidFill>
                <a:srgbClr val="CCCCFF"/>
              </a:solidFill>
              <a:ln>
                <a:solidFill>
                  <a:srgbClr val="002060"/>
                </a:solidFill>
              </a:ln>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𝑖𝑖𝑑</m:t>
                          </m:r>
                        </m:sup>
                      </m:sSup>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𝑁</m:t>
                      </m:r>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b="0" i="1" smtClean="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r>
                        <a:rPr lang="en-US" sz="2200" b="0" i="1" smtClean="0">
                          <a:latin typeface="Cambria Math" panose="02040503050406030204" pitchFamily="18" charset="0"/>
                        </a:rPr>
                        <m:t>)</m:t>
                      </m:r>
                    </m:oMath>
                  </m:oMathPara>
                </a14:m>
                <a:endParaRPr lang="en-US" sz="2200" dirty="0"/>
              </a:p>
            </p:txBody>
          </p:sp>
        </mc:Choice>
        <mc:Fallback xmlns="">
          <p:sp>
            <p:nvSpPr>
              <p:cNvPr id="24" name="TextBox 23">
                <a:extLst>
                  <a:ext uri="{FF2B5EF4-FFF2-40B4-BE49-F238E27FC236}">
                    <a16:creationId xmlns:a16="http://schemas.microsoft.com/office/drawing/2014/main" id="{D1F327C0-DC14-49FF-8B95-3DB5DA12537A}"/>
                  </a:ext>
                </a:extLst>
              </p:cNvPr>
              <p:cNvSpPr txBox="1">
                <a:spLocks noRot="1" noChangeAspect="1" noMove="1" noResize="1" noEditPoints="1" noAdjustHandles="1" noChangeArrowheads="1" noChangeShapeType="1" noTextEdit="1"/>
              </p:cNvSpPr>
              <p:nvPr/>
            </p:nvSpPr>
            <p:spPr>
              <a:xfrm>
                <a:off x="7787061" y="4823007"/>
                <a:ext cx="3566739" cy="616707"/>
              </a:xfrm>
              <a:prstGeom prst="rect">
                <a:avLst/>
              </a:prstGeom>
              <a:blipFill>
                <a:blip r:embed="rId7"/>
                <a:stretch>
                  <a:fillRect/>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84CA7E6-B466-4DC7-8E21-8A7E0B614AB0}"/>
                  </a:ext>
                </a:extLst>
              </p:cNvPr>
              <p:cNvSpPr txBox="1"/>
              <p:nvPr/>
            </p:nvSpPr>
            <p:spPr>
              <a:xfrm>
                <a:off x="7787061" y="5720073"/>
                <a:ext cx="2411039" cy="600164"/>
              </a:xfrm>
              <a:prstGeom prst="rect">
                <a:avLst/>
              </a:prstGeom>
              <a:solidFill>
                <a:srgbClr val="CCFF99"/>
              </a:solidFill>
              <a:ln>
                <a:solidFill>
                  <a:srgbClr val="002060"/>
                </a:solidFill>
              </a:ln>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p>
                        <m:sSupPr>
                          <m:ctrlPr>
                            <a:rPr lang="en-US" sz="2200" i="1" smtClean="0">
                              <a:latin typeface="Cambria Math" panose="02040503050406030204" pitchFamily="18" charset="0"/>
                            </a:rPr>
                          </m:ctrlPr>
                        </m:sSupPr>
                        <m:e>
                          <m:acc>
                            <m:accPr>
                              <m:chr m:val="̂"/>
                              <m:ctrlPr>
                                <a:rPr lang="en-US" sz="2200" i="1" smtClean="0">
                                  <a:latin typeface="Cambria Math" panose="02040503050406030204" pitchFamily="18" charset="0"/>
                                </a:rPr>
                              </m:ctrlPr>
                            </m:accPr>
                            <m:e>
                              <m:r>
                                <a:rPr lang="en-US" sz="2200" i="1" smtClean="0">
                                  <a:latin typeface="Cambria Math" panose="02040503050406030204" pitchFamily="18" charset="0"/>
                                  <a:ea typeface="Cambria Math" panose="02040503050406030204" pitchFamily="18" charset="0"/>
                                </a:rPr>
                                <m:t>𝜎</m:t>
                              </m:r>
                            </m:e>
                          </m:acc>
                        </m:e>
                        <m:sup>
                          <m:r>
                            <a:rPr lang="en-US" sz="2200" b="0" i="1" smtClean="0">
                              <a:latin typeface="Cambria Math" panose="02040503050406030204" pitchFamily="18" charset="0"/>
                            </a:rPr>
                            <m:t>2</m:t>
                          </m:r>
                        </m:sup>
                      </m:sSup>
                      <m:r>
                        <a:rPr lang="en-US" sz="2200" b="0" i="1" smtClean="0">
                          <a:latin typeface="Cambria Math" panose="02040503050406030204" pitchFamily="18" charset="0"/>
                        </a:rPr>
                        <m:t>=</m:t>
                      </m:r>
                      <m:r>
                        <a:rPr lang="en-US" sz="2200" b="0" i="1" smtClean="0">
                          <a:latin typeface="Cambria Math" panose="02040503050406030204" pitchFamily="18" charset="0"/>
                        </a:rPr>
                        <m:t>𝑀𝑆𝐸</m:t>
                      </m:r>
                    </m:oMath>
                  </m:oMathPara>
                </a14:m>
                <a:endParaRPr lang="en-US" sz="2200" dirty="0"/>
              </a:p>
            </p:txBody>
          </p:sp>
        </mc:Choice>
        <mc:Fallback xmlns="">
          <p:sp>
            <p:nvSpPr>
              <p:cNvPr id="25" name="TextBox 24">
                <a:extLst>
                  <a:ext uri="{FF2B5EF4-FFF2-40B4-BE49-F238E27FC236}">
                    <a16:creationId xmlns:a16="http://schemas.microsoft.com/office/drawing/2014/main" id="{F84CA7E6-B466-4DC7-8E21-8A7E0B614AB0}"/>
                  </a:ext>
                </a:extLst>
              </p:cNvPr>
              <p:cNvSpPr txBox="1">
                <a:spLocks noRot="1" noChangeAspect="1" noMove="1" noResize="1" noEditPoints="1" noAdjustHandles="1" noChangeArrowheads="1" noChangeShapeType="1" noTextEdit="1"/>
              </p:cNvSpPr>
              <p:nvPr/>
            </p:nvSpPr>
            <p:spPr>
              <a:xfrm>
                <a:off x="7787061" y="5720073"/>
                <a:ext cx="2411039" cy="600164"/>
              </a:xfrm>
              <a:prstGeom prst="rect">
                <a:avLst/>
              </a:prstGeom>
              <a:blipFill>
                <a:blip r:embed="rId8"/>
                <a:stretch>
                  <a:fillRect/>
                </a:stretch>
              </a:blipFill>
              <a:ln>
                <a:solidFill>
                  <a:srgbClr val="002060"/>
                </a:solidFill>
              </a:ln>
            </p:spPr>
            <p:txBody>
              <a:bodyPr/>
              <a:lstStyle/>
              <a:p>
                <a:r>
                  <a:rPr lang="en-US">
                    <a:noFill/>
                  </a:rPr>
                  <a:t> </a:t>
                </a:r>
              </a:p>
            </p:txBody>
          </p:sp>
        </mc:Fallback>
      </mc:AlternateContent>
      <p:sp>
        <p:nvSpPr>
          <p:cNvPr id="6" name="Rectangle 5">
            <a:extLst>
              <a:ext uri="{FF2B5EF4-FFF2-40B4-BE49-F238E27FC236}">
                <a16:creationId xmlns:a16="http://schemas.microsoft.com/office/drawing/2014/main" id="{A2E24437-20C1-40F0-956D-CAD16371B407}"/>
              </a:ext>
            </a:extLst>
          </p:cNvPr>
          <p:cNvSpPr/>
          <p:nvPr/>
        </p:nvSpPr>
        <p:spPr>
          <a:xfrm>
            <a:off x="10226469" y="5809754"/>
            <a:ext cx="1679819" cy="400110"/>
          </a:xfrm>
          <a:prstGeom prst="rect">
            <a:avLst/>
          </a:prstGeom>
        </p:spPr>
        <p:txBody>
          <a:bodyPr wrap="none">
            <a:spAutoFit/>
          </a:bodyPr>
          <a:lstStyle/>
          <a:p>
            <a:r>
              <a:rPr lang="en-US" sz="2000" dirty="0"/>
              <a:t>ML Estimation</a:t>
            </a:r>
          </a:p>
        </p:txBody>
      </p:sp>
    </p:spTree>
    <p:extLst>
      <p:ext uri="{BB962C8B-B14F-4D97-AF65-F5344CB8AC3E}">
        <p14:creationId xmlns:p14="http://schemas.microsoft.com/office/powerpoint/2010/main" val="256320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108865" cy="1325563"/>
          </a:xfrm>
        </p:spPr>
        <p:txBody>
          <a:bodyPr>
            <a:normAutofit/>
          </a:bodyPr>
          <a:lstStyle/>
          <a:p>
            <a:r>
              <a:rPr lang="en-US" sz="3600" dirty="0">
                <a:solidFill>
                  <a:srgbClr val="990033"/>
                </a:solidFill>
              </a:rPr>
              <a:t>Linear Relationship</a:t>
            </a:r>
          </a:p>
        </p:txBody>
      </p:sp>
      <p:sp>
        <p:nvSpPr>
          <p:cNvPr id="16" name="TextBox 15">
            <a:extLst>
              <a:ext uri="{FF2B5EF4-FFF2-40B4-BE49-F238E27FC236}">
                <a16:creationId xmlns:a16="http://schemas.microsoft.com/office/drawing/2014/main" id="{B28EFD1B-39E1-4AF7-BB51-FE97D68029C3}"/>
              </a:ext>
            </a:extLst>
          </p:cNvPr>
          <p:cNvSpPr txBox="1"/>
          <p:nvPr/>
        </p:nvSpPr>
        <p:spPr>
          <a:xfrm>
            <a:off x="838200" y="1398588"/>
            <a:ext cx="5633852" cy="769441"/>
          </a:xfrm>
          <a:prstGeom prst="rect">
            <a:avLst/>
          </a:prstGeom>
          <a:noFill/>
        </p:spPr>
        <p:txBody>
          <a:bodyPr wrap="square" rtlCol="0">
            <a:spAutoFit/>
          </a:bodyPr>
          <a:lstStyle/>
          <a:p>
            <a:r>
              <a:rPr lang="en-US" sz="2200" dirty="0"/>
              <a:t>The initial scatterplot is the best diagnosis for checking the linearity assumption. </a:t>
            </a:r>
            <a:endParaRPr lang="en-US" sz="2200" b="0" dirty="0">
              <a:latin typeface="Cambria Math" panose="02040503050406030204" pitchFamily="18" charset="0"/>
            </a:endParaRPr>
          </a:p>
        </p:txBody>
      </p:sp>
      <p:sp>
        <p:nvSpPr>
          <p:cNvPr id="23" name="TextBox 22">
            <a:extLst>
              <a:ext uri="{FF2B5EF4-FFF2-40B4-BE49-F238E27FC236}">
                <a16:creationId xmlns:a16="http://schemas.microsoft.com/office/drawing/2014/main" id="{D2F02327-6048-47FD-A330-0344401B54A8}"/>
              </a:ext>
            </a:extLst>
          </p:cNvPr>
          <p:cNvSpPr txBox="1"/>
          <p:nvPr/>
        </p:nvSpPr>
        <p:spPr>
          <a:xfrm>
            <a:off x="7543800" y="2097262"/>
            <a:ext cx="4229099" cy="1563377"/>
          </a:xfrm>
          <a:prstGeom prst="rect">
            <a:avLst/>
          </a:prstGeom>
          <a:solidFill>
            <a:srgbClr val="FF99FF"/>
          </a:solidFill>
        </p:spPr>
        <p:txBody>
          <a:bodyPr wrap="square" rtlCol="0">
            <a:spAutoFit/>
          </a:bodyPr>
          <a:lstStyle/>
          <a:p>
            <a:pPr>
              <a:lnSpc>
                <a:spcPct val="150000"/>
              </a:lnSpc>
            </a:pPr>
            <a:r>
              <a:rPr lang="en-US" sz="2200" dirty="0"/>
              <a:t>Effect of Violation</a:t>
            </a:r>
          </a:p>
          <a:p>
            <a:pPr>
              <a:lnSpc>
                <a:spcPct val="150000"/>
              </a:lnSpc>
            </a:pPr>
            <a:r>
              <a:rPr lang="en-US" sz="2200" dirty="0"/>
              <a:t>● Parameter estimates are biased</a:t>
            </a:r>
          </a:p>
          <a:p>
            <a:pPr>
              <a:lnSpc>
                <a:spcPct val="150000"/>
              </a:lnSpc>
            </a:pPr>
            <a:r>
              <a:rPr lang="en-US" sz="2200" dirty="0"/>
              <a:t>● Unreliable predictions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316D3BD-D290-4F2F-8657-87CB703B2BD2}"/>
                  </a:ext>
                </a:extLst>
              </p:cNvPr>
              <p:cNvSpPr txBox="1"/>
              <p:nvPr/>
            </p:nvSpPr>
            <p:spPr>
              <a:xfrm>
                <a:off x="7543800" y="4069065"/>
                <a:ext cx="4229099" cy="2071208"/>
              </a:xfrm>
              <a:prstGeom prst="rect">
                <a:avLst/>
              </a:prstGeom>
              <a:solidFill>
                <a:srgbClr val="CCFF99"/>
              </a:solidFill>
            </p:spPr>
            <p:txBody>
              <a:bodyPr wrap="square" rtlCol="0">
                <a:spAutoFit/>
              </a:bodyPr>
              <a:lstStyle/>
              <a:p>
                <a:pPr>
                  <a:lnSpc>
                    <a:spcPct val="150000"/>
                  </a:lnSpc>
                </a:pPr>
                <a:r>
                  <a:rPr lang="en-US" sz="2200" dirty="0"/>
                  <a:t>Diagnosis</a:t>
                </a:r>
              </a:p>
              <a:p>
                <a:pPr>
                  <a:lnSpc>
                    <a:spcPct val="150000"/>
                  </a:lnSpc>
                </a:pPr>
                <a:r>
                  <a:rPr lang="en-US" sz="2200" dirty="0"/>
                  <a:t>● Initial scatterplot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oMath>
                </a14:m>
                <a:r>
                  <a:rPr lang="en-US" sz="2200" dirty="0">
                    <a:latin typeface="Cambria Math" panose="02040503050406030204" pitchFamily="18" charset="0"/>
                  </a:rPr>
                  <a:t> vs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 </m:t>
                    </m:r>
                  </m:oMath>
                </a14:m>
                <a:endParaRPr lang="en-US" sz="2200" dirty="0"/>
              </a:p>
              <a:p>
                <a:pPr>
                  <a:lnSpc>
                    <a:spcPct val="150000"/>
                  </a:lnSpc>
                </a:pPr>
                <a:r>
                  <a:rPr lang="en-US" sz="2200" dirty="0"/>
                  <a:t>● Small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𝑅</m:t>
                        </m:r>
                      </m:e>
                      <m:sup>
                        <m:r>
                          <a:rPr lang="en-US" sz="2200" b="0" i="1" smtClean="0">
                            <a:latin typeface="Cambria Math" panose="02040503050406030204" pitchFamily="18" charset="0"/>
                          </a:rPr>
                          <m:t>2</m:t>
                        </m:r>
                      </m:sup>
                    </m:sSup>
                  </m:oMath>
                </a14:m>
                <a:endParaRPr lang="en-US" sz="2200" dirty="0"/>
              </a:p>
              <a:p>
                <a:pPr>
                  <a:lnSpc>
                    <a:spcPct val="150000"/>
                  </a:lnSpc>
                </a:pPr>
                <a:r>
                  <a:rPr lang="en-US" sz="2200" dirty="0"/>
                  <a:t>● Pattern in scatterplot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oMath>
                </a14:m>
                <a:r>
                  <a:rPr lang="en-US" sz="2200" dirty="0">
                    <a:latin typeface="Cambria Math" panose="02040503050406030204" pitchFamily="18" charset="0"/>
                  </a:rPr>
                  <a:t> vs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𝑒</m:t>
                        </m:r>
                      </m:e>
                      <m:sub>
                        <m:r>
                          <a:rPr lang="en-US" sz="2200" i="1">
                            <a:latin typeface="Cambria Math" panose="02040503050406030204" pitchFamily="18" charset="0"/>
                          </a:rPr>
                          <m:t>𝑖</m:t>
                        </m:r>
                      </m:sub>
                    </m:sSub>
                    <m:r>
                      <a:rPr lang="en-US" sz="2200" i="1">
                        <a:latin typeface="Cambria Math" panose="02040503050406030204" pitchFamily="18" charset="0"/>
                      </a:rPr>
                      <m:t> </m:t>
                    </m:r>
                  </m:oMath>
                </a14:m>
                <a:endParaRPr lang="en-US" sz="2200" dirty="0"/>
              </a:p>
            </p:txBody>
          </p:sp>
        </mc:Choice>
        <mc:Fallback xmlns="">
          <p:sp>
            <p:nvSpPr>
              <p:cNvPr id="11" name="TextBox 10">
                <a:extLst>
                  <a:ext uri="{FF2B5EF4-FFF2-40B4-BE49-F238E27FC236}">
                    <a16:creationId xmlns:a16="http://schemas.microsoft.com/office/drawing/2014/main" id="{A316D3BD-D290-4F2F-8657-87CB703B2BD2}"/>
                  </a:ext>
                </a:extLst>
              </p:cNvPr>
              <p:cNvSpPr txBox="1">
                <a:spLocks noRot="1" noChangeAspect="1" noMove="1" noResize="1" noEditPoints="1" noAdjustHandles="1" noChangeArrowheads="1" noChangeShapeType="1" noTextEdit="1"/>
              </p:cNvSpPr>
              <p:nvPr/>
            </p:nvSpPr>
            <p:spPr>
              <a:xfrm>
                <a:off x="7543800" y="4069065"/>
                <a:ext cx="4229099" cy="2071208"/>
              </a:xfrm>
              <a:prstGeom prst="rect">
                <a:avLst/>
              </a:prstGeom>
              <a:blipFill>
                <a:blip r:embed="rId3"/>
                <a:stretch>
                  <a:fillRect l="-1876" b="-5000"/>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7F3D140C-32B8-4F43-9C06-62AEB7776D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879125"/>
            <a:ext cx="5678896" cy="3261148"/>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F80089B-2C08-44B0-A76B-0B180FF02A23}"/>
                  </a:ext>
                </a:extLst>
              </p:cNvPr>
              <p:cNvSpPr txBox="1"/>
              <p:nvPr/>
            </p:nvSpPr>
            <p:spPr>
              <a:xfrm>
                <a:off x="7543800" y="633292"/>
                <a:ext cx="4229099" cy="1055545"/>
              </a:xfrm>
              <a:prstGeom prst="rect">
                <a:avLst/>
              </a:prstGeom>
              <a:solidFill>
                <a:srgbClr val="CCCCFF"/>
              </a:solidFill>
            </p:spPr>
            <p:txBody>
              <a:bodyPr wrap="square" rtlCol="0">
                <a:spAutoFit/>
              </a:bodyPr>
              <a:lstStyle/>
              <a:p>
                <a:pPr>
                  <a:lnSpc>
                    <a:spcPct val="150000"/>
                  </a:lnSpc>
                </a:pPr>
                <a:r>
                  <a:rPr lang="en-US" sz="2200" dirty="0"/>
                  <a:t>Assumption</a:t>
                </a:r>
              </a:p>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𝑖</m:t>
                        </m:r>
                      </m:sub>
                    </m:sSub>
                    <m:r>
                      <a:rPr lang="en-US" sz="2200" i="1">
                        <a:latin typeface="Cambria Math" panose="02040503050406030204" pitchFamily="18" charset="0"/>
                      </a:rPr>
                      <m:t>,   </m:t>
                    </m:r>
                    <m:r>
                      <a:rPr lang="en-US" sz="2200" i="1">
                        <a:latin typeface="Cambria Math" panose="02040503050406030204" pitchFamily="18" charset="0"/>
                      </a:rPr>
                      <m:t>𝑖</m:t>
                    </m:r>
                    <m:r>
                      <a:rPr lang="en-US" sz="2200" i="1">
                        <a:latin typeface="Cambria Math" panose="02040503050406030204" pitchFamily="18" charset="0"/>
                      </a:rPr>
                      <m:t>=1,…,</m:t>
                    </m:r>
                    <m:r>
                      <a:rPr lang="en-US" sz="2200" i="1">
                        <a:latin typeface="Cambria Math" panose="02040503050406030204" pitchFamily="18" charset="0"/>
                      </a:rPr>
                      <m:t>𝑛</m:t>
                    </m:r>
                  </m:oMath>
                </a14:m>
                <a:endParaRPr lang="en-US" sz="2200" dirty="0"/>
              </a:p>
            </p:txBody>
          </p:sp>
        </mc:Choice>
        <mc:Fallback xmlns="">
          <p:sp>
            <p:nvSpPr>
              <p:cNvPr id="19" name="TextBox 18">
                <a:extLst>
                  <a:ext uri="{FF2B5EF4-FFF2-40B4-BE49-F238E27FC236}">
                    <a16:creationId xmlns:a16="http://schemas.microsoft.com/office/drawing/2014/main" id="{BF80089B-2C08-44B0-A76B-0B180FF02A23}"/>
                  </a:ext>
                </a:extLst>
              </p:cNvPr>
              <p:cNvSpPr txBox="1">
                <a:spLocks noRot="1" noChangeAspect="1" noMove="1" noResize="1" noEditPoints="1" noAdjustHandles="1" noChangeArrowheads="1" noChangeShapeType="1" noTextEdit="1"/>
              </p:cNvSpPr>
              <p:nvPr/>
            </p:nvSpPr>
            <p:spPr>
              <a:xfrm>
                <a:off x="7543800" y="633292"/>
                <a:ext cx="4229099" cy="1055545"/>
              </a:xfrm>
              <a:prstGeom prst="rect">
                <a:avLst/>
              </a:prstGeom>
              <a:blipFill>
                <a:blip r:embed="rId5"/>
                <a:stretch>
                  <a:fillRect l="-1876" b="-10405"/>
                </a:stretch>
              </a:blipFill>
            </p:spPr>
            <p:txBody>
              <a:bodyPr/>
              <a:lstStyle/>
              <a:p>
                <a:r>
                  <a:rPr lang="en-US">
                    <a:noFill/>
                  </a:rPr>
                  <a:t> </a:t>
                </a:r>
              </a:p>
            </p:txBody>
          </p:sp>
        </mc:Fallback>
      </mc:AlternateContent>
    </p:spTree>
    <p:extLst>
      <p:ext uri="{BB962C8B-B14F-4D97-AF65-F5344CB8AC3E}">
        <p14:creationId xmlns:p14="http://schemas.microsoft.com/office/powerpoint/2010/main" val="409219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997700" cy="1325563"/>
          </a:xfrm>
        </p:spPr>
        <p:txBody>
          <a:bodyPr>
            <a:normAutofit/>
          </a:bodyPr>
          <a:lstStyle/>
          <a:p>
            <a:r>
              <a:rPr lang="en-US" sz="3600" dirty="0">
                <a:solidFill>
                  <a:srgbClr val="990033"/>
                </a:solidFill>
              </a:rPr>
              <a:t>Residuals Vs Errors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5B297E7-8305-4FDE-A3E3-07D93411BBCC}"/>
                  </a:ext>
                </a:extLst>
              </p:cNvPr>
              <p:cNvSpPr txBox="1"/>
              <p:nvPr/>
            </p:nvSpPr>
            <p:spPr>
              <a:xfrm>
                <a:off x="838200" y="1525588"/>
                <a:ext cx="6266934" cy="2137508"/>
              </a:xfrm>
              <a:prstGeom prst="rect">
                <a:avLst/>
              </a:prstGeom>
              <a:noFill/>
            </p:spPr>
            <p:txBody>
              <a:bodyPr wrap="square" rtlCol="0">
                <a:spAutoFit/>
              </a:bodyPr>
              <a:lstStyle/>
              <a:p>
                <a:r>
                  <a:rPr lang="en-US" sz="2200" dirty="0"/>
                  <a:t>Residuals are estimations for errors in the model, that is </a:t>
                </a:r>
              </a:p>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acc>
                            <m:accPr>
                              <m:chr m:val="̂"/>
                              <m:ctrlPr>
                                <a:rPr lang="en-US" sz="2200" b="0" i="1" smtClean="0">
                                  <a:latin typeface="Cambria Math" panose="02040503050406030204" pitchFamily="18" charset="0"/>
                                </a:rPr>
                              </m:ctrlPr>
                            </m:accPr>
                            <m:e>
                              <m:r>
                                <a:rPr lang="en-US" sz="2200" i="1">
                                  <a:latin typeface="Cambria Math" panose="02040503050406030204" pitchFamily="18" charset="0"/>
                                  <a:ea typeface="Cambria Math" panose="02040503050406030204" pitchFamily="18" charset="0"/>
                                </a:rPr>
                                <m:t>𝜀</m:t>
                              </m:r>
                            </m:e>
                          </m:acc>
                        </m:e>
                        <m:sub>
                          <m:r>
                            <a:rPr lang="en-US" sz="2200" b="0" i="1" smtClean="0">
                              <a:latin typeface="Cambria Math" panose="02040503050406030204" pitchFamily="18" charset="0"/>
                            </a:rPr>
                            <m:t>𝑖</m:t>
                          </m:r>
                        </m:sub>
                      </m:sSub>
                    </m:oMath>
                  </m:oMathPara>
                </a14:m>
                <a:endParaRPr lang="en-US" sz="2200" dirty="0"/>
              </a:p>
              <a:p>
                <a:pPr>
                  <a:lnSpc>
                    <a:spcPct val="150000"/>
                  </a:lnSpc>
                </a:pPr>
                <a:r>
                  <a:rPr lang="en-US" sz="2200" dirty="0"/>
                  <a:t>where, they are defined as</a:t>
                </a:r>
              </a:p>
              <a:p>
                <a:pPr>
                  <a:lnSpc>
                    <a:spcPct val="150000"/>
                  </a:lnSpc>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𝑒</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b="0" i="1" smtClean="0">
                                  <a:latin typeface="Cambria Math" panose="02040503050406030204" pitchFamily="18" charset="0"/>
                                </a:rPr>
                                <m:t>𝑌</m:t>
                              </m:r>
                            </m:e>
                          </m:acc>
                        </m:e>
                        <m:sub>
                          <m:r>
                            <a:rPr lang="en-US" sz="2200" i="1">
                              <a:latin typeface="Cambria Math" panose="02040503050406030204" pitchFamily="18" charset="0"/>
                            </a:rPr>
                            <m:t>𝑖</m:t>
                          </m:r>
                        </m:sub>
                      </m:sSub>
                    </m:oMath>
                  </m:oMathPara>
                </a14:m>
                <a:endParaRPr lang="en-US" sz="2200" dirty="0"/>
              </a:p>
            </p:txBody>
          </p:sp>
        </mc:Choice>
        <mc:Fallback xmlns="">
          <p:sp>
            <p:nvSpPr>
              <p:cNvPr id="4" name="TextBox 3">
                <a:extLst>
                  <a:ext uri="{FF2B5EF4-FFF2-40B4-BE49-F238E27FC236}">
                    <a16:creationId xmlns:a16="http://schemas.microsoft.com/office/drawing/2014/main" id="{35B297E7-8305-4FDE-A3E3-07D93411BBCC}"/>
                  </a:ext>
                </a:extLst>
              </p:cNvPr>
              <p:cNvSpPr txBox="1">
                <a:spLocks noRot="1" noChangeAspect="1" noMove="1" noResize="1" noEditPoints="1" noAdjustHandles="1" noChangeArrowheads="1" noChangeShapeType="1" noTextEdit="1"/>
              </p:cNvSpPr>
              <p:nvPr/>
            </p:nvSpPr>
            <p:spPr>
              <a:xfrm>
                <a:off x="838200" y="1525588"/>
                <a:ext cx="6266934" cy="2137508"/>
              </a:xfrm>
              <a:prstGeom prst="rect">
                <a:avLst/>
              </a:prstGeom>
              <a:blipFill>
                <a:blip r:embed="rId3"/>
                <a:stretch>
                  <a:fillRect l="-1265" t="-17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E3E2416-9C97-4634-9332-4F18F0B09D90}"/>
                  </a:ext>
                </a:extLst>
              </p:cNvPr>
              <p:cNvSpPr txBox="1"/>
              <p:nvPr/>
            </p:nvSpPr>
            <p:spPr>
              <a:xfrm>
                <a:off x="7747686" y="719218"/>
                <a:ext cx="3458513" cy="2592056"/>
              </a:xfrm>
              <a:prstGeom prst="rect">
                <a:avLst/>
              </a:prstGeom>
              <a:solidFill>
                <a:srgbClr val="BDDEFF"/>
              </a:solidFill>
            </p:spPr>
            <p:txBody>
              <a:bodyPr wrap="square" rtlCol="0">
                <a:spAutoFit/>
              </a:bodyPr>
              <a:lstStyle/>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𝑖</m:t>
                        </m:r>
                      </m:sub>
                    </m:sSub>
                  </m:oMath>
                </a14:m>
                <a:r>
                  <a:rPr lang="en-US" sz="2200" dirty="0"/>
                  <a:t> are errors</a:t>
                </a:r>
              </a:p>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𝑒</m:t>
                        </m:r>
                      </m:e>
                      <m:sub>
                        <m:r>
                          <a:rPr lang="en-US" sz="2200" i="1">
                            <a:latin typeface="Cambria Math" panose="02040503050406030204" pitchFamily="18" charset="0"/>
                          </a:rPr>
                          <m:t>𝑖</m:t>
                        </m:r>
                      </m:sub>
                    </m:sSub>
                  </m:oMath>
                </a14:m>
                <a:r>
                  <a:rPr lang="en-US" sz="2200" dirty="0"/>
                  <a:t> are residuals</a:t>
                </a:r>
              </a:p>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𝑖</m:t>
                        </m:r>
                      </m:sub>
                    </m:sSub>
                  </m:oMath>
                </a14:m>
                <a:r>
                  <a:rPr lang="en-US" sz="2200" dirty="0"/>
                  <a:t> are observations</a:t>
                </a:r>
              </a:p>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𝑌</m:t>
                            </m:r>
                          </m:e>
                        </m:acc>
                      </m:e>
                      <m:sub>
                        <m:r>
                          <a:rPr lang="en-US" sz="2200" i="1">
                            <a:latin typeface="Cambria Math" panose="02040503050406030204" pitchFamily="18" charset="0"/>
                          </a:rPr>
                          <m:t>𝑖</m:t>
                        </m:r>
                      </m:sub>
                    </m:sSub>
                  </m:oMath>
                </a14:m>
                <a:r>
                  <a:rPr lang="en-US" sz="2200" dirty="0"/>
                  <a:t> are fitted values</a:t>
                </a:r>
              </a:p>
              <a:p>
                <a:pPr>
                  <a:lnSpc>
                    <a:spcPct val="150000"/>
                  </a:lnSpc>
                </a:pPr>
                <a:r>
                  <a:rPr lang="en-US" sz="2200" dirty="0"/>
                  <a:t>● </a:t>
                </a:r>
                <a14:m>
                  <m:oMath xmlns:m="http://schemas.openxmlformats.org/officeDocument/2006/math">
                    <m:acc>
                      <m:accPr>
                        <m:chr m:val="̂"/>
                        <m:ctrlPr>
                          <a:rPr lang="en-US" sz="2200" i="1" smtClean="0">
                            <a:solidFill>
                              <a:srgbClr val="FF0000"/>
                            </a:solidFill>
                            <a:latin typeface="Cambria Math" panose="02040503050406030204" pitchFamily="18" charset="0"/>
                          </a:rPr>
                        </m:ctrlPr>
                      </m:accPr>
                      <m:e>
                        <m:r>
                          <a:rPr lang="en-US" sz="2200" i="1">
                            <a:solidFill>
                              <a:srgbClr val="FF0000"/>
                            </a:solidFill>
                            <a:latin typeface="Cambria Math" panose="02040503050406030204" pitchFamily="18" charset="0"/>
                            <a:ea typeface="Cambria Math" panose="02040503050406030204" pitchFamily="18" charset="0"/>
                          </a:rPr>
                          <m:t>𝜎</m:t>
                        </m:r>
                      </m:e>
                    </m:acc>
                    <m:r>
                      <a:rPr lang="en-US" sz="2200" i="1">
                        <a:solidFill>
                          <a:srgbClr val="FF0000"/>
                        </a:solidFill>
                        <a:latin typeface="Cambria Math" panose="02040503050406030204" pitchFamily="18" charset="0"/>
                        <a:ea typeface="Cambria Math" panose="02040503050406030204" pitchFamily="18" charset="0"/>
                      </a:rPr>
                      <m:t>=</m:t>
                    </m:r>
                    <m:r>
                      <a:rPr lang="en-US" sz="2200" b="0" i="1" smtClean="0">
                        <a:solidFill>
                          <a:srgbClr val="FF0000"/>
                        </a:solidFill>
                        <a:latin typeface="Cambria Math" panose="02040503050406030204" pitchFamily="18" charset="0"/>
                        <a:ea typeface="Cambria Math" panose="02040503050406030204" pitchFamily="18" charset="0"/>
                      </a:rPr>
                      <m:t>𝑅</m:t>
                    </m:r>
                    <m:r>
                      <a:rPr lang="en-US" sz="2200" i="1">
                        <a:solidFill>
                          <a:srgbClr val="FF0000"/>
                        </a:solidFill>
                        <a:latin typeface="Cambria Math" panose="02040503050406030204" pitchFamily="18" charset="0"/>
                        <a:ea typeface="Cambria Math" panose="02040503050406030204" pitchFamily="18" charset="0"/>
                      </a:rPr>
                      <m:t>𝑀𝑆𝐸</m:t>
                    </m:r>
                  </m:oMath>
                </a14:m>
                <a:endParaRPr lang="en-US" sz="2200" dirty="0"/>
              </a:p>
            </p:txBody>
          </p:sp>
        </mc:Choice>
        <mc:Fallback xmlns="">
          <p:sp>
            <p:nvSpPr>
              <p:cNvPr id="10" name="TextBox 9">
                <a:extLst>
                  <a:ext uri="{FF2B5EF4-FFF2-40B4-BE49-F238E27FC236}">
                    <a16:creationId xmlns:a16="http://schemas.microsoft.com/office/drawing/2014/main" id="{DE3E2416-9C97-4634-9332-4F18F0B09D90}"/>
                  </a:ext>
                </a:extLst>
              </p:cNvPr>
              <p:cNvSpPr txBox="1">
                <a:spLocks noRot="1" noChangeAspect="1" noMove="1" noResize="1" noEditPoints="1" noAdjustHandles="1" noChangeArrowheads="1" noChangeShapeType="1" noTextEdit="1"/>
              </p:cNvSpPr>
              <p:nvPr/>
            </p:nvSpPr>
            <p:spPr>
              <a:xfrm>
                <a:off x="7747686" y="719218"/>
                <a:ext cx="3458513" cy="2592056"/>
              </a:xfrm>
              <a:prstGeom prst="rect">
                <a:avLst/>
              </a:prstGeom>
              <a:blipFill>
                <a:blip r:embed="rId4"/>
                <a:stretch>
                  <a:fillRect l="-2293" b="-3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00A22CA-4650-4465-AEE4-5142EA58D357}"/>
                  </a:ext>
                </a:extLst>
              </p:cNvPr>
              <p:cNvSpPr txBox="1"/>
              <p:nvPr/>
            </p:nvSpPr>
            <p:spPr>
              <a:xfrm>
                <a:off x="838199" y="4174057"/>
                <a:ext cx="6266935" cy="2274084"/>
              </a:xfrm>
              <a:prstGeom prst="rect">
                <a:avLst/>
              </a:prstGeom>
              <a:noFill/>
            </p:spPr>
            <p:txBody>
              <a:bodyPr wrap="square" rtlCol="0">
                <a:spAutoFit/>
              </a:bodyPr>
              <a:lstStyle/>
              <a:p>
                <a:r>
                  <a:rPr lang="en-US" sz="2200" dirty="0"/>
                  <a:t>Sometimes studentized residuals (internally) are used for the purpose of model diagnostics, that is </a:t>
                </a:r>
              </a:p>
              <a:p>
                <a:pPr>
                  <a:lnSpc>
                    <a:spcPts val="1500"/>
                  </a:lnSpc>
                </a:pPr>
                <a:endParaRPr lang="en-US" sz="2200" dirty="0"/>
              </a:p>
              <a:p>
                <a:pPr/>
                <a14:m>
                  <m:oMathPara xmlns:m="http://schemas.openxmlformats.org/officeDocument/2006/math">
                    <m:oMathParaPr>
                      <m:jc m:val="centerGroup"/>
                    </m:oMathParaPr>
                    <m:oMath xmlns:m="http://schemas.openxmlformats.org/officeDocument/2006/math">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m:t>
                          </m:r>
                        </m:sup>
                      </m:sSubSup>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𝑒</m:t>
                              </m:r>
                            </m:e>
                            <m:sub>
                              <m:r>
                                <a:rPr lang="en-US" sz="2200" i="1">
                                  <a:latin typeface="Cambria Math" panose="02040503050406030204" pitchFamily="18" charset="0"/>
                                </a:rPr>
                                <m:t>𝑖</m:t>
                              </m:r>
                            </m:sub>
                          </m:sSub>
                        </m:num>
                        <m:den>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ea typeface="Cambria Math" panose="02040503050406030204" pitchFamily="18" charset="0"/>
                                </a:rPr>
                                <m:t>𝜎</m:t>
                              </m:r>
                            </m:e>
                          </m:acc>
                          <m:rad>
                            <m:radPr>
                              <m:degHide m:val="on"/>
                              <m:ctrlPr>
                                <a:rPr lang="en-US" sz="2200" b="0" i="1" smtClean="0">
                                  <a:latin typeface="Cambria Math" panose="02040503050406030204" pitchFamily="18" charset="0"/>
                                  <a:ea typeface="Cambria Math" panose="02040503050406030204" pitchFamily="18" charset="0"/>
                                </a:rPr>
                              </m:ctrlPr>
                            </m:radPr>
                            <m:deg/>
                            <m:e>
                              <m:r>
                                <a:rPr lang="en-US" sz="2400" i="1">
                                  <a:latin typeface="Cambria Math" panose="02040503050406030204" pitchFamily="18" charset="0"/>
                                </a:rPr>
                                <m:t>1−</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𝑛</m:t>
                                  </m:r>
                                </m:den>
                              </m:f>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e>
                                    <m:sup>
                                      <m:r>
                                        <a:rPr lang="en-US" sz="2400" i="1">
                                          <a:latin typeface="Cambria Math" panose="02040503050406030204" pitchFamily="18" charset="0"/>
                                        </a:rPr>
                                        <m:t>2</m:t>
                                      </m:r>
                                    </m:sup>
                                  </m:sSup>
                                </m:num>
                                <m:den>
                                  <m:nary>
                                    <m:naryPr>
                                      <m:chr m:val="∑"/>
                                      <m:limLoc m:val="subSup"/>
                                      <m:supHide m:val="on"/>
                                      <m:ctrlPr>
                                        <a:rPr lang="en-US" sz="2400" i="1">
                                          <a:latin typeface="Cambria Math" panose="02040503050406030204" pitchFamily="18" charset="0"/>
                                        </a:rPr>
                                      </m:ctrlPr>
                                    </m:naryPr>
                                    <m:sub>
                                      <m:r>
                                        <m:rPr>
                                          <m:brk m:alnAt="9"/>
                                        </m:rPr>
                                        <a:rPr lang="en-US" sz="2400" i="1">
                                          <a:latin typeface="Cambria Math" panose="02040503050406030204" pitchFamily="18" charset="0"/>
                                        </a:rPr>
                                        <m:t>𝑖</m:t>
                                      </m:r>
                                    </m:sub>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e>
                                        <m:sup>
                                          <m:r>
                                            <a:rPr lang="en-US" sz="2400" i="1">
                                              <a:latin typeface="Cambria Math" panose="02040503050406030204" pitchFamily="18" charset="0"/>
                                            </a:rPr>
                                            <m:t>2</m:t>
                                          </m:r>
                                        </m:sup>
                                      </m:sSup>
                                    </m:e>
                                  </m:nary>
                                </m:den>
                              </m:f>
                            </m:e>
                          </m:rad>
                        </m:den>
                      </m:f>
                    </m:oMath>
                  </m:oMathPara>
                </a14:m>
                <a:endParaRPr lang="en-US" sz="2200" dirty="0"/>
              </a:p>
            </p:txBody>
          </p:sp>
        </mc:Choice>
        <mc:Fallback xmlns="">
          <p:sp>
            <p:nvSpPr>
              <p:cNvPr id="12" name="TextBox 11">
                <a:extLst>
                  <a:ext uri="{FF2B5EF4-FFF2-40B4-BE49-F238E27FC236}">
                    <a16:creationId xmlns:a16="http://schemas.microsoft.com/office/drawing/2014/main" id="{C00A22CA-4650-4465-AEE4-5142EA58D357}"/>
                  </a:ext>
                </a:extLst>
              </p:cNvPr>
              <p:cNvSpPr txBox="1">
                <a:spLocks noRot="1" noChangeAspect="1" noMove="1" noResize="1" noEditPoints="1" noAdjustHandles="1" noChangeArrowheads="1" noChangeShapeType="1" noTextEdit="1"/>
              </p:cNvSpPr>
              <p:nvPr/>
            </p:nvSpPr>
            <p:spPr>
              <a:xfrm>
                <a:off x="838199" y="4174057"/>
                <a:ext cx="6266935" cy="2274084"/>
              </a:xfrm>
              <a:prstGeom prst="rect">
                <a:avLst/>
              </a:prstGeom>
              <a:blipFill>
                <a:blip r:embed="rId5"/>
                <a:stretch>
                  <a:fillRect l="-1166" t="-1877" r="-17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07E5E2E-F5D2-49E3-8E6B-1AEA108C21A7}"/>
                  </a:ext>
                </a:extLst>
              </p:cNvPr>
              <p:cNvSpPr txBox="1"/>
              <p:nvPr/>
            </p:nvSpPr>
            <p:spPr>
              <a:xfrm>
                <a:off x="7747686" y="3546727"/>
                <a:ext cx="4176584" cy="2379306"/>
              </a:xfrm>
              <a:prstGeom prst="rect">
                <a:avLst/>
              </a:prstGeom>
              <a:noFill/>
            </p:spPr>
            <p:txBody>
              <a:bodyPr wrap="square" rtlCol="0">
                <a:spAutoFit/>
              </a:bodyPr>
              <a:lstStyle/>
              <a:p>
                <a:pPr>
                  <a:lnSpc>
                    <a:spcPct val="150000"/>
                  </a:lnSpc>
                </a:pPr>
                <a:r>
                  <a:rPr lang="en-US" sz="2200" dirty="0">
                    <a:solidFill>
                      <a:srgbClr val="FF0000"/>
                    </a:solidFill>
                  </a:rPr>
                  <a:t>Important properties</a:t>
                </a:r>
              </a:p>
              <a:p>
                <a:pPr>
                  <a:lnSpc>
                    <a:spcPct val="150000"/>
                  </a:lnSpc>
                </a:pPr>
                <a:r>
                  <a:rPr lang="en-US" sz="2200" dirty="0"/>
                  <a:t>● </a:t>
                </a:r>
                <a14:m>
                  <m:oMath xmlns:m="http://schemas.openxmlformats.org/officeDocument/2006/math">
                    <m:nary>
                      <m:naryPr>
                        <m:chr m:val="∑"/>
                        <m:subHide m:val="on"/>
                        <m:supHide m:val="on"/>
                        <m:ctrlPr>
                          <a:rPr lang="en-US" sz="2200" i="1" smtClean="0">
                            <a:latin typeface="Cambria Math" panose="02040503050406030204" pitchFamily="18" charset="0"/>
                          </a:rPr>
                        </m:ctrlPr>
                      </m:naryPr>
                      <m:sub/>
                      <m:sup/>
                      <m:e>
                        <m:sSub>
                          <m:sSubPr>
                            <m:ctrlPr>
                              <a:rPr lang="en-US" sz="2200" i="1">
                                <a:latin typeface="Cambria Math" panose="02040503050406030204" pitchFamily="18" charset="0"/>
                              </a:rPr>
                            </m:ctrlPr>
                          </m:sSubPr>
                          <m:e>
                            <m:r>
                              <a:rPr lang="en-US" sz="2200" i="1">
                                <a:latin typeface="Cambria Math" panose="02040503050406030204" pitchFamily="18" charset="0"/>
                              </a:rPr>
                              <m:t>𝑒</m:t>
                            </m:r>
                          </m:e>
                          <m:sub>
                            <m:r>
                              <a:rPr lang="en-US" sz="2200" i="1">
                                <a:latin typeface="Cambria Math" panose="02040503050406030204" pitchFamily="18" charset="0"/>
                              </a:rPr>
                              <m:t>𝑖</m:t>
                            </m:r>
                          </m:sub>
                        </m:sSub>
                      </m:e>
                    </m:nary>
                    <m:r>
                      <a:rPr lang="en-US" sz="2200" b="0" i="1" smtClean="0">
                        <a:latin typeface="Cambria Math" panose="02040503050406030204" pitchFamily="18" charset="0"/>
                      </a:rPr>
                      <m:t>=0</m:t>
                    </m:r>
                  </m:oMath>
                </a14:m>
                <a:endParaRPr lang="en-US" sz="2200" dirty="0"/>
              </a:p>
              <a:p>
                <a:pPr>
                  <a:lnSpc>
                    <a:spcPct val="150000"/>
                  </a:lnSpc>
                </a:pPr>
                <a:r>
                  <a:rPr lang="en-US" sz="2200" dirty="0"/>
                  <a:t>● </a:t>
                </a:r>
                <a14:m>
                  <m:oMath xmlns:m="http://schemas.openxmlformats.org/officeDocument/2006/math">
                    <m:nary>
                      <m:naryPr>
                        <m:chr m:val="∑"/>
                        <m:subHide m:val="on"/>
                        <m:supHide m:val="on"/>
                        <m:ctrlPr>
                          <a:rPr lang="en-US" sz="2200" i="1" smtClean="0">
                            <a:latin typeface="Cambria Math" panose="02040503050406030204" pitchFamily="18" charset="0"/>
                          </a:rPr>
                        </m:ctrlPr>
                      </m:naryPr>
                      <m:sub/>
                      <m:sup/>
                      <m:e>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𝑖</m:t>
                            </m:r>
                          </m:sub>
                        </m:sSub>
                      </m:e>
                    </m:nary>
                    <m:sSub>
                      <m:sSubPr>
                        <m:ctrlPr>
                          <a:rPr lang="en-US" sz="2200" i="1">
                            <a:latin typeface="Cambria Math" panose="02040503050406030204" pitchFamily="18" charset="0"/>
                          </a:rPr>
                        </m:ctrlPr>
                      </m:sSubPr>
                      <m:e>
                        <m:r>
                          <a:rPr lang="en-US" sz="2200" i="1">
                            <a:latin typeface="Cambria Math" panose="02040503050406030204" pitchFamily="18" charset="0"/>
                          </a:rPr>
                          <m:t>𝑒</m:t>
                        </m:r>
                      </m:e>
                      <m:sub>
                        <m:r>
                          <a:rPr lang="en-US" sz="2200" i="1">
                            <a:latin typeface="Cambria Math" panose="02040503050406030204" pitchFamily="18" charset="0"/>
                          </a:rPr>
                          <m:t>𝑖</m:t>
                        </m:r>
                      </m:sub>
                    </m:sSub>
                    <m:r>
                      <a:rPr lang="en-US" sz="2200" b="0" i="1" smtClean="0">
                        <a:latin typeface="Cambria Math" panose="02040503050406030204" pitchFamily="18" charset="0"/>
                      </a:rPr>
                      <m:t>=</m:t>
                    </m:r>
                    <m:nary>
                      <m:naryPr>
                        <m:chr m:val="∑"/>
                        <m:subHide m:val="on"/>
                        <m:supHide m:val="on"/>
                        <m:ctrlPr>
                          <a:rPr lang="en-US" sz="2200" b="0" i="1" smtClean="0">
                            <a:latin typeface="Cambria Math" panose="02040503050406030204" pitchFamily="18" charset="0"/>
                          </a:rPr>
                        </m:ctrlPr>
                      </m:naryPr>
                      <m:sub/>
                      <m:sup/>
                      <m:e>
                        <m:sSub>
                          <m:sSubPr>
                            <m:ctrlPr>
                              <a:rPr lang="en-US" sz="2200" b="0" i="1" smtClean="0">
                                <a:latin typeface="Cambria Math" panose="02040503050406030204" pitchFamily="18" charset="0"/>
                              </a:rPr>
                            </m:ctrlPr>
                          </m:sSub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𝑦</m:t>
                                </m:r>
                              </m:e>
                            </m:acc>
                          </m:e>
                          <m:sub>
                            <m:r>
                              <a:rPr lang="en-US" sz="2200" b="0" i="1" smtClean="0">
                                <a:latin typeface="Cambria Math" panose="02040503050406030204" pitchFamily="18" charset="0"/>
                              </a:rPr>
                              <m:t>𝑖</m:t>
                            </m:r>
                          </m:sub>
                        </m:sSub>
                      </m:e>
                    </m:nary>
                    <m:sSub>
                      <m:sSubPr>
                        <m:ctrlPr>
                          <a:rPr lang="en-US" sz="2200" i="1">
                            <a:latin typeface="Cambria Math" panose="02040503050406030204" pitchFamily="18" charset="0"/>
                          </a:rPr>
                        </m:ctrlPr>
                      </m:sSubPr>
                      <m:e>
                        <m:r>
                          <a:rPr lang="en-US" sz="2200" i="1">
                            <a:latin typeface="Cambria Math" panose="02040503050406030204" pitchFamily="18" charset="0"/>
                          </a:rPr>
                          <m:t>𝑒</m:t>
                        </m:r>
                      </m:e>
                      <m:sub>
                        <m:r>
                          <a:rPr lang="en-US" sz="2200" i="1">
                            <a:latin typeface="Cambria Math" panose="02040503050406030204" pitchFamily="18" charset="0"/>
                          </a:rPr>
                          <m:t>𝑖</m:t>
                        </m:r>
                      </m:sub>
                    </m:sSub>
                    <m:r>
                      <a:rPr lang="en-US" sz="2200" b="0" i="1" smtClean="0">
                        <a:latin typeface="Cambria Math" panose="02040503050406030204" pitchFamily="18" charset="0"/>
                      </a:rPr>
                      <m:t>=0</m:t>
                    </m:r>
                  </m:oMath>
                </a14:m>
                <a:endParaRPr lang="en-US" sz="2200" dirty="0"/>
              </a:p>
              <a:p>
                <a:pPr>
                  <a:lnSpc>
                    <a:spcPct val="150000"/>
                  </a:lnSpc>
                </a:pPr>
                <a:r>
                  <a:rPr lang="en-US" sz="2200" dirty="0"/>
                  <a:t>● </a:t>
                </a:r>
                <a14:m>
                  <m:oMath xmlns:m="http://schemas.openxmlformats.org/officeDocument/2006/math">
                    <m:r>
                      <a:rPr lang="en-US" sz="2000" b="0" i="1" smtClean="0">
                        <a:latin typeface="Cambria Math" panose="02040503050406030204" pitchFamily="18" charset="0"/>
                      </a:rPr>
                      <m:t>𝑉𝑎𝑟</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𝑖</m:t>
                            </m:r>
                          </m:sub>
                        </m:sSub>
                      </m:e>
                    </m:d>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e>
                                </m:d>
                              </m:e>
                              <m:sup>
                                <m:r>
                                  <a:rPr lang="en-US" sz="2000" b="0" i="1" smtClean="0">
                                    <a:latin typeface="Cambria Math" panose="02040503050406030204" pitchFamily="18" charset="0"/>
                                  </a:rPr>
                                  <m:t>2</m:t>
                                </m:r>
                              </m:sup>
                            </m:sSup>
                          </m:num>
                          <m:den>
                            <m:nary>
                              <m:naryPr>
                                <m:chr m:val="∑"/>
                                <m:limLoc m:val="subSup"/>
                                <m:supHide m:val="on"/>
                                <m:ctrlPr>
                                  <a:rPr lang="en-US" sz="2000" b="0" i="1" smtClean="0">
                                    <a:latin typeface="Cambria Math" panose="02040503050406030204" pitchFamily="18" charset="0"/>
                                  </a:rPr>
                                </m:ctrlPr>
                              </m:naryPr>
                              <m:sub>
                                <m:r>
                                  <m:rPr>
                                    <m:brk m:alnAt="9"/>
                                  </m:rPr>
                                  <a:rPr lang="en-US" sz="2000" b="0" i="1" smtClean="0">
                                    <a:latin typeface="Cambria Math" panose="02040503050406030204" pitchFamily="18" charset="0"/>
                                  </a:rPr>
                                  <m:t>𝑖</m:t>
                                </m:r>
                              </m:sub>
                              <m:sup/>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d>
                                  </m:e>
                                  <m:sup>
                                    <m:r>
                                      <a:rPr lang="en-US" sz="2000" i="1">
                                        <a:latin typeface="Cambria Math" panose="02040503050406030204" pitchFamily="18" charset="0"/>
                                      </a:rPr>
                                      <m:t>2</m:t>
                                    </m:r>
                                  </m:sup>
                                </m:sSup>
                              </m:e>
                            </m:nary>
                          </m:den>
                        </m:f>
                      </m:e>
                    </m:d>
                  </m:oMath>
                </a14:m>
                <a:endParaRPr lang="en-US" sz="2000" dirty="0"/>
              </a:p>
            </p:txBody>
          </p:sp>
        </mc:Choice>
        <mc:Fallback xmlns="">
          <p:sp>
            <p:nvSpPr>
              <p:cNvPr id="6" name="TextBox 5">
                <a:extLst>
                  <a:ext uri="{FF2B5EF4-FFF2-40B4-BE49-F238E27FC236}">
                    <a16:creationId xmlns:a16="http://schemas.microsoft.com/office/drawing/2014/main" id="{107E5E2E-F5D2-49E3-8E6B-1AEA108C21A7}"/>
                  </a:ext>
                </a:extLst>
              </p:cNvPr>
              <p:cNvSpPr txBox="1">
                <a:spLocks noRot="1" noChangeAspect="1" noMove="1" noResize="1" noEditPoints="1" noAdjustHandles="1" noChangeArrowheads="1" noChangeShapeType="1" noTextEdit="1"/>
              </p:cNvSpPr>
              <p:nvPr/>
            </p:nvSpPr>
            <p:spPr>
              <a:xfrm>
                <a:off x="7747686" y="3546727"/>
                <a:ext cx="4176584" cy="2379306"/>
              </a:xfrm>
              <a:prstGeom prst="rect">
                <a:avLst/>
              </a:prstGeom>
              <a:blipFill>
                <a:blip r:embed="rId6"/>
                <a:stretch>
                  <a:fillRect l="-4672"/>
                </a:stretch>
              </a:blipFill>
            </p:spPr>
            <p:txBody>
              <a:bodyPr/>
              <a:lstStyle/>
              <a:p>
                <a:r>
                  <a:rPr lang="en-US">
                    <a:noFill/>
                  </a:rPr>
                  <a:t> </a:t>
                </a:r>
              </a:p>
            </p:txBody>
          </p:sp>
        </mc:Fallback>
      </mc:AlternateContent>
    </p:spTree>
    <p:extLst>
      <p:ext uri="{BB962C8B-B14F-4D97-AF65-F5344CB8AC3E}">
        <p14:creationId xmlns:p14="http://schemas.microsoft.com/office/powerpoint/2010/main" val="1514331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997700" cy="1325563"/>
          </a:xfrm>
        </p:spPr>
        <p:txBody>
          <a:bodyPr>
            <a:normAutofit/>
          </a:bodyPr>
          <a:lstStyle/>
          <a:p>
            <a:r>
              <a:rPr lang="en-US" sz="3600" dirty="0">
                <a:solidFill>
                  <a:srgbClr val="990033"/>
                </a:solidFill>
              </a:rPr>
              <a:t>Independent Errors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5B297E7-8305-4FDE-A3E3-07D93411BBCC}"/>
                  </a:ext>
                </a:extLst>
              </p:cNvPr>
              <p:cNvSpPr txBox="1"/>
              <p:nvPr/>
            </p:nvSpPr>
            <p:spPr>
              <a:xfrm>
                <a:off x="838200" y="1525588"/>
                <a:ext cx="6353432" cy="3203185"/>
              </a:xfrm>
              <a:prstGeom prst="rect">
                <a:avLst/>
              </a:prstGeom>
              <a:noFill/>
            </p:spPr>
            <p:txBody>
              <a:bodyPr wrap="square" rtlCol="0">
                <a:spAutoFit/>
              </a:bodyPr>
              <a:lstStyle/>
              <a:p>
                <a:r>
                  <a:rPr lang="en-US" sz="2200" dirty="0"/>
                  <a:t>In Durbin-Watson test defined by</a:t>
                </a:r>
              </a:p>
              <a:p>
                <a:pPr>
                  <a:lnSpc>
                    <a:spcPts val="1000"/>
                  </a:lnSpc>
                </a:pPr>
                <a:endParaRPr lang="en-US" sz="2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𝑑</m:t>
                      </m:r>
                      <m:r>
                        <a:rPr lang="en-US" sz="2200" i="1">
                          <a:latin typeface="Cambria Math" panose="02040503050406030204" pitchFamily="18" charset="0"/>
                        </a:rPr>
                        <m:t>=</m:t>
                      </m:r>
                      <m:nary>
                        <m:naryPr>
                          <m:chr m:val="∑"/>
                          <m:limLoc m:val="subSup"/>
                          <m:ctrlPr>
                            <a:rPr lang="en-US" sz="2200" i="1" smtClean="0">
                              <a:latin typeface="Cambria Math" panose="02040503050406030204" pitchFamily="18" charset="0"/>
                            </a:rPr>
                          </m:ctrlPr>
                        </m:naryPr>
                        <m:sub>
                          <m:r>
                            <m:rPr>
                              <m:brk m:alnAt="25"/>
                            </m:rPr>
                            <a:rPr lang="en-US" sz="2200" b="0" i="1" smtClean="0">
                              <a:latin typeface="Cambria Math" panose="02040503050406030204" pitchFamily="18" charset="0"/>
                            </a:rPr>
                            <m:t>𝑖</m:t>
                          </m:r>
                          <m:r>
                            <a:rPr lang="en-US" sz="2200" b="0" i="1" smtClean="0">
                              <a:latin typeface="Cambria Math" panose="02040503050406030204" pitchFamily="18" charset="0"/>
                            </a:rPr>
                            <m:t>=2</m:t>
                          </m:r>
                        </m:sub>
                        <m:sup>
                          <m:r>
                            <a:rPr lang="en-US" sz="2200" b="0" i="1" smtClean="0">
                              <a:latin typeface="Cambria Math" panose="02040503050406030204" pitchFamily="18" charset="0"/>
                            </a:rPr>
                            <m:t>𝑛</m:t>
                          </m:r>
                        </m:sup>
                        <m:e>
                          <m:sSup>
                            <m:sSupPr>
                              <m:ctrlPr>
                                <a:rPr lang="en-US" sz="2200" i="1" smtClean="0">
                                  <a:latin typeface="Cambria Math" panose="02040503050406030204" pitchFamily="18" charset="0"/>
                                </a:rPr>
                              </m:ctrlPr>
                            </m:sSupPr>
                            <m:e>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r>
                                        <a:rPr lang="en-US" sz="2200" b="0" i="1" smtClean="0">
                                          <a:latin typeface="Cambria Math" panose="02040503050406030204" pitchFamily="18" charset="0"/>
                                        </a:rPr>
                                        <m:t>−1</m:t>
                                      </m:r>
                                    </m:sub>
                                  </m:sSub>
                                </m:e>
                              </m:d>
                            </m:e>
                            <m:sup>
                              <m:r>
                                <a:rPr lang="en-US" sz="2200" b="0" i="1" smtClean="0">
                                  <a:latin typeface="Cambria Math" panose="02040503050406030204" pitchFamily="18" charset="0"/>
                                </a:rPr>
                                <m:t>2</m:t>
                              </m:r>
                            </m:sup>
                          </m:sSup>
                        </m:e>
                      </m:nary>
                      <m:r>
                        <a:rPr lang="en-US" sz="2200" b="0" i="1" smtClean="0">
                          <a:latin typeface="Cambria Math" panose="02040503050406030204" pitchFamily="18" charset="0"/>
                        </a:rPr>
                        <m:t>/</m:t>
                      </m:r>
                      <m:nary>
                        <m:naryPr>
                          <m:chr m:val="∑"/>
                          <m:limLoc m:val="subSup"/>
                          <m:ctrlPr>
                            <a:rPr lang="en-US" sz="2200" i="1">
                              <a:latin typeface="Cambria Math" panose="02040503050406030204" pitchFamily="18" charset="0"/>
                            </a:rPr>
                          </m:ctrlPr>
                        </m:naryPr>
                        <m:sub>
                          <m:r>
                            <m:rPr>
                              <m:brk m:alnAt="25"/>
                            </m:rPr>
                            <a:rPr lang="en-US" sz="2200" i="1">
                              <a:latin typeface="Cambria Math" panose="02040503050406030204" pitchFamily="18" charset="0"/>
                            </a:rPr>
                            <m:t>𝑖</m:t>
                          </m:r>
                          <m:r>
                            <a:rPr lang="en-US" sz="2200" i="1">
                              <a:latin typeface="Cambria Math" panose="02040503050406030204" pitchFamily="18" charset="0"/>
                            </a:rPr>
                            <m:t>=</m:t>
                          </m:r>
                          <m:r>
                            <a:rPr lang="en-US" sz="2200" b="0" i="1" smtClean="0">
                              <a:latin typeface="Cambria Math" panose="02040503050406030204" pitchFamily="18" charset="0"/>
                            </a:rPr>
                            <m:t>1</m:t>
                          </m:r>
                        </m:sub>
                        <m:sup>
                          <m:r>
                            <a:rPr lang="en-US" sz="2200" i="1">
                              <a:latin typeface="Cambria Math" panose="02040503050406030204" pitchFamily="18" charset="0"/>
                            </a:rPr>
                            <m:t>𝑛</m:t>
                          </m:r>
                        </m:sup>
                        <m:e>
                          <m:sSubSup>
                            <m:sSubSupPr>
                              <m:ctrlPr>
                                <a:rPr lang="en-US" sz="2200" i="1" smtClean="0">
                                  <a:latin typeface="Cambria Math" panose="02040503050406030204" pitchFamily="18" charset="0"/>
                                </a:rPr>
                              </m:ctrlPr>
                            </m:sSubSup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2</m:t>
                              </m:r>
                            </m:sup>
                          </m:sSubSup>
                        </m:e>
                      </m:nary>
                    </m:oMath>
                  </m:oMathPara>
                </a14:m>
                <a:endParaRPr lang="en-US" sz="2200" dirty="0"/>
              </a:p>
              <a:p>
                <a:pPr>
                  <a:lnSpc>
                    <a:spcPct val="150000"/>
                  </a:lnSpc>
                </a:pPr>
                <a:r>
                  <a:rPr lang="en-US" sz="2200" dirty="0"/>
                  <a:t>1. </a:t>
                </a:r>
                <a14:m>
                  <m:oMath xmlns:m="http://schemas.openxmlformats.org/officeDocument/2006/math">
                    <m:r>
                      <a:rPr lang="en-US" sz="2200" b="0" i="1" smtClean="0">
                        <a:latin typeface="Cambria Math" panose="02040503050406030204" pitchFamily="18" charset="0"/>
                      </a:rPr>
                      <m:t>0</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𝑑</m:t>
                    </m:r>
                    <m:r>
                      <a:rPr lang="en-US" sz="2200" b="0" i="1" smtClean="0">
                        <a:latin typeface="Cambria Math" panose="02040503050406030204" pitchFamily="18" charset="0"/>
                        <a:ea typeface="Cambria Math" panose="02040503050406030204" pitchFamily="18" charset="0"/>
                      </a:rPr>
                      <m:t>≤4</m:t>
                    </m:r>
                  </m:oMath>
                </a14:m>
                <a:r>
                  <a:rPr lang="en-US" sz="2200" dirty="0"/>
                  <a:t> always</a:t>
                </a:r>
              </a:p>
              <a:p>
                <a:pPr>
                  <a:lnSpc>
                    <a:spcPct val="150000"/>
                  </a:lnSpc>
                </a:pPr>
                <a:r>
                  <a:rPr lang="en-US" sz="2200" dirty="0"/>
                  <a:t>2. Values of </a:t>
                </a:r>
                <a14:m>
                  <m:oMath xmlns:m="http://schemas.openxmlformats.org/officeDocument/2006/math">
                    <m:r>
                      <a:rPr lang="en-US" sz="2200" i="1" dirty="0" smtClean="0">
                        <a:latin typeface="Cambria Math" panose="02040503050406030204" pitchFamily="18" charset="0"/>
                      </a:rPr>
                      <m:t>𝑑</m:t>
                    </m:r>
                  </m:oMath>
                </a14:m>
                <a:r>
                  <a:rPr lang="en-US" sz="2200" dirty="0"/>
                  <a:t> around </a:t>
                </a:r>
                <a14:m>
                  <m:oMath xmlns:m="http://schemas.openxmlformats.org/officeDocument/2006/math">
                    <m:r>
                      <a:rPr lang="en-US" sz="2200" i="1" dirty="0" smtClean="0">
                        <a:latin typeface="Cambria Math" panose="02040503050406030204" pitchFamily="18" charset="0"/>
                      </a:rPr>
                      <m:t>2</m:t>
                    </m:r>
                  </m:oMath>
                </a14:m>
                <a:r>
                  <a:rPr lang="en-US" sz="2200" dirty="0"/>
                  <a:t> confirms uncorrelated residuals; close to </a:t>
                </a:r>
                <a14:m>
                  <m:oMath xmlns:m="http://schemas.openxmlformats.org/officeDocument/2006/math">
                    <m:r>
                      <a:rPr lang="en-US" sz="2200" i="1" dirty="0" smtClean="0">
                        <a:latin typeface="Cambria Math" panose="02040503050406030204" pitchFamily="18" charset="0"/>
                      </a:rPr>
                      <m:t>0</m:t>
                    </m:r>
                  </m:oMath>
                </a14:m>
                <a:r>
                  <a:rPr lang="en-US" sz="2200" dirty="0"/>
                  <a:t> or </a:t>
                </a:r>
                <a14:m>
                  <m:oMath xmlns:m="http://schemas.openxmlformats.org/officeDocument/2006/math">
                    <m:r>
                      <a:rPr lang="en-US" sz="2200" i="1" dirty="0" smtClean="0">
                        <a:latin typeface="Cambria Math" panose="02040503050406030204" pitchFamily="18" charset="0"/>
                      </a:rPr>
                      <m:t>4</m:t>
                    </m:r>
                  </m:oMath>
                </a14:m>
                <a:r>
                  <a:rPr lang="en-US" sz="2200" dirty="0"/>
                  <a:t> represents serial correlation in residuals. </a:t>
                </a:r>
              </a:p>
            </p:txBody>
          </p:sp>
        </mc:Choice>
        <mc:Fallback xmlns="">
          <p:sp>
            <p:nvSpPr>
              <p:cNvPr id="4" name="TextBox 3">
                <a:extLst>
                  <a:ext uri="{FF2B5EF4-FFF2-40B4-BE49-F238E27FC236}">
                    <a16:creationId xmlns:a16="http://schemas.microsoft.com/office/drawing/2014/main" id="{35B297E7-8305-4FDE-A3E3-07D93411BBCC}"/>
                  </a:ext>
                </a:extLst>
              </p:cNvPr>
              <p:cNvSpPr txBox="1">
                <a:spLocks noRot="1" noChangeAspect="1" noMove="1" noResize="1" noEditPoints="1" noAdjustHandles="1" noChangeArrowheads="1" noChangeShapeType="1" noTextEdit="1"/>
              </p:cNvSpPr>
              <p:nvPr/>
            </p:nvSpPr>
            <p:spPr>
              <a:xfrm>
                <a:off x="838200" y="1525588"/>
                <a:ext cx="6353432" cy="3203185"/>
              </a:xfrm>
              <a:prstGeom prst="rect">
                <a:avLst/>
              </a:prstGeom>
              <a:blipFill>
                <a:blip r:embed="rId3"/>
                <a:stretch>
                  <a:fillRect l="-1248" t="-1141" b="-2852"/>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DE3E2416-9C97-4634-9332-4F18F0B09D90}"/>
              </a:ext>
            </a:extLst>
          </p:cNvPr>
          <p:cNvSpPr txBox="1"/>
          <p:nvPr/>
        </p:nvSpPr>
        <p:spPr>
          <a:xfrm>
            <a:off x="7909705" y="2004325"/>
            <a:ext cx="3877484" cy="2579039"/>
          </a:xfrm>
          <a:prstGeom prst="rect">
            <a:avLst/>
          </a:prstGeom>
          <a:solidFill>
            <a:srgbClr val="FF99FF"/>
          </a:solidFill>
        </p:spPr>
        <p:txBody>
          <a:bodyPr wrap="square" rtlCol="0">
            <a:spAutoFit/>
          </a:bodyPr>
          <a:lstStyle/>
          <a:p>
            <a:pPr>
              <a:lnSpc>
                <a:spcPct val="150000"/>
              </a:lnSpc>
            </a:pPr>
            <a:r>
              <a:rPr lang="en-US" sz="2200" dirty="0"/>
              <a:t>Effect of Violation</a:t>
            </a:r>
          </a:p>
          <a:p>
            <a:pPr>
              <a:lnSpc>
                <a:spcPct val="150000"/>
              </a:lnSpc>
            </a:pPr>
            <a:r>
              <a:rPr lang="en-US" sz="2200" dirty="0"/>
              <a:t>● Parameter estimates are still unbiased</a:t>
            </a:r>
          </a:p>
          <a:p>
            <a:pPr>
              <a:lnSpc>
                <a:spcPct val="150000"/>
              </a:lnSpc>
            </a:pPr>
            <a:r>
              <a:rPr lang="en-US" sz="2200" dirty="0"/>
              <a:t>● Error estimation is unreliable</a:t>
            </a:r>
          </a:p>
          <a:p>
            <a:pPr>
              <a:lnSpc>
                <a:spcPct val="150000"/>
              </a:lnSpc>
            </a:pPr>
            <a:r>
              <a:rPr lang="en-US" sz="2200" dirty="0"/>
              <a:t>● Inference is unreliable</a:t>
            </a:r>
          </a:p>
        </p:txBody>
      </p:sp>
      <p:sp>
        <p:nvSpPr>
          <p:cNvPr id="11" name="TextBox 10">
            <a:extLst>
              <a:ext uri="{FF2B5EF4-FFF2-40B4-BE49-F238E27FC236}">
                <a16:creationId xmlns:a16="http://schemas.microsoft.com/office/drawing/2014/main" id="{89042F0C-2B77-4D7E-9FFC-9AD8B293E480}"/>
              </a:ext>
            </a:extLst>
          </p:cNvPr>
          <p:cNvSpPr txBox="1"/>
          <p:nvPr/>
        </p:nvSpPr>
        <p:spPr>
          <a:xfrm>
            <a:off x="7909705" y="4831289"/>
            <a:ext cx="3877484" cy="1563377"/>
          </a:xfrm>
          <a:prstGeom prst="rect">
            <a:avLst/>
          </a:prstGeom>
          <a:solidFill>
            <a:srgbClr val="CCFF99"/>
          </a:solidFill>
        </p:spPr>
        <p:txBody>
          <a:bodyPr wrap="square" rtlCol="0">
            <a:spAutoFit/>
          </a:bodyPr>
          <a:lstStyle/>
          <a:p>
            <a:pPr>
              <a:lnSpc>
                <a:spcPct val="150000"/>
              </a:lnSpc>
            </a:pPr>
            <a:r>
              <a:rPr lang="en-US" sz="2200" dirty="0"/>
              <a:t>Diagnosis</a:t>
            </a:r>
          </a:p>
          <a:p>
            <a:pPr>
              <a:lnSpc>
                <a:spcPct val="150000"/>
              </a:lnSpc>
            </a:pPr>
            <a:r>
              <a:rPr lang="en-US" sz="2200" dirty="0"/>
              <a:t>● Pattern in residual plot</a:t>
            </a:r>
          </a:p>
          <a:p>
            <a:pPr>
              <a:lnSpc>
                <a:spcPct val="150000"/>
              </a:lnSpc>
            </a:pPr>
            <a:r>
              <a:rPr lang="en-US" sz="2200" dirty="0"/>
              <a:t>● Durbin-Watson test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CC17FA9-7085-4225-8D9A-F5B0CBC174A4}"/>
                  </a:ext>
                </a:extLst>
              </p:cNvPr>
              <p:cNvSpPr txBox="1"/>
              <p:nvPr/>
            </p:nvSpPr>
            <p:spPr>
              <a:xfrm>
                <a:off x="7909704" y="619999"/>
                <a:ext cx="3877485" cy="1136401"/>
              </a:xfrm>
              <a:prstGeom prst="rect">
                <a:avLst/>
              </a:prstGeom>
              <a:solidFill>
                <a:srgbClr val="CCCCFF"/>
              </a:solidFill>
            </p:spPr>
            <p:txBody>
              <a:bodyPr wrap="square" rtlCol="0">
                <a:spAutoFit/>
              </a:bodyPr>
              <a:lstStyle/>
              <a:p>
                <a:pPr>
                  <a:lnSpc>
                    <a:spcPct val="150000"/>
                  </a:lnSpc>
                </a:pPr>
                <a:r>
                  <a:rPr lang="en-US" sz="2200" dirty="0"/>
                  <a:t>Assumption</a:t>
                </a:r>
              </a:p>
              <a:p>
                <a:pPr>
                  <a:lnSpc>
                    <a:spcPct val="150000"/>
                  </a:lnSpc>
                </a:pPr>
                <a:r>
                  <a:rPr lang="en-US" sz="2200" dirty="0"/>
                  <a:t>● </a:t>
                </a:r>
                <a14:m>
                  <m:oMath xmlns:m="http://schemas.openxmlformats.org/officeDocument/2006/math">
                    <m:r>
                      <m:rPr>
                        <m:sty m:val="p"/>
                      </m:rPr>
                      <a:rPr lang="en-US" sz="2200">
                        <a:latin typeface="Cambria Math" panose="02040503050406030204" pitchFamily="18" charset="0"/>
                      </a:rPr>
                      <m:t>Cov</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𝑒</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𝑒</m:t>
                            </m:r>
                          </m:e>
                          <m:sub>
                            <m:r>
                              <a:rPr lang="en-US" sz="2200" i="1">
                                <a:latin typeface="Cambria Math" panose="02040503050406030204" pitchFamily="18" charset="0"/>
                              </a:rPr>
                              <m:t>𝑗</m:t>
                            </m:r>
                          </m:sub>
                        </m:sSub>
                      </m:e>
                    </m:d>
                    <m:r>
                      <a:rPr lang="en-US" sz="2200" i="1">
                        <a:latin typeface="Cambria Math" panose="02040503050406030204" pitchFamily="18" charset="0"/>
                      </a:rPr>
                      <m:t>=0,   ∀</m:t>
                    </m:r>
                    <m:r>
                      <a:rPr lang="en-US" sz="2200" i="1">
                        <a:latin typeface="Cambria Math" panose="02040503050406030204" pitchFamily="18" charset="0"/>
                      </a:rPr>
                      <m:t>𝑖</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𝑗</m:t>
                    </m:r>
                  </m:oMath>
                </a14:m>
                <a:endParaRPr lang="en-US" sz="2200" dirty="0">
                  <a:ea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FCC17FA9-7085-4225-8D9A-F5B0CBC174A4}"/>
                  </a:ext>
                </a:extLst>
              </p:cNvPr>
              <p:cNvSpPr txBox="1">
                <a:spLocks noRot="1" noChangeAspect="1" noMove="1" noResize="1" noEditPoints="1" noAdjustHandles="1" noChangeArrowheads="1" noChangeShapeType="1" noTextEdit="1"/>
              </p:cNvSpPr>
              <p:nvPr/>
            </p:nvSpPr>
            <p:spPr>
              <a:xfrm>
                <a:off x="7909704" y="619999"/>
                <a:ext cx="3877485" cy="1136401"/>
              </a:xfrm>
              <a:prstGeom prst="rect">
                <a:avLst/>
              </a:prstGeom>
              <a:blipFill>
                <a:blip r:embed="rId4"/>
                <a:stretch>
                  <a:fillRect l="-2044" b="-80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A35D68A-DABC-4BD2-96E1-77ECD320FB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1776" y="4386649"/>
            <a:ext cx="3727452" cy="2171737"/>
          </a:xfrm>
          <a:prstGeom prst="rect">
            <a:avLst/>
          </a:prstGeom>
        </p:spPr>
      </p:pic>
      <p:pic>
        <p:nvPicPr>
          <p:cNvPr id="7" name="Picture 6">
            <a:extLst>
              <a:ext uri="{FF2B5EF4-FFF2-40B4-BE49-F238E27FC236}">
                <a16:creationId xmlns:a16="http://schemas.microsoft.com/office/drawing/2014/main" id="{CEA76150-D56B-4FD1-A005-B9E6C72F19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2163" y="5029200"/>
            <a:ext cx="3143689" cy="1084281"/>
          </a:xfrm>
          <a:prstGeom prst="rect">
            <a:avLst/>
          </a:prstGeom>
        </p:spPr>
      </p:pic>
    </p:spTree>
    <p:extLst>
      <p:ext uri="{BB962C8B-B14F-4D97-AF65-F5344CB8AC3E}">
        <p14:creationId xmlns:p14="http://schemas.microsoft.com/office/powerpoint/2010/main" val="1455512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Constant Variance</a:t>
            </a:r>
          </a:p>
        </p:txBody>
      </p:sp>
      <p:sp>
        <p:nvSpPr>
          <p:cNvPr id="11" name="TextBox 10">
            <a:extLst>
              <a:ext uri="{FF2B5EF4-FFF2-40B4-BE49-F238E27FC236}">
                <a16:creationId xmlns:a16="http://schemas.microsoft.com/office/drawing/2014/main" id="{BB98F1D6-84DD-46F4-9BB1-77C6D09E9ADB}"/>
              </a:ext>
            </a:extLst>
          </p:cNvPr>
          <p:cNvSpPr txBox="1"/>
          <p:nvPr/>
        </p:nvSpPr>
        <p:spPr>
          <a:xfrm>
            <a:off x="7366000" y="1813422"/>
            <a:ext cx="4449763" cy="1732654"/>
          </a:xfrm>
          <a:prstGeom prst="rect">
            <a:avLst/>
          </a:prstGeom>
          <a:solidFill>
            <a:srgbClr val="FF99FF"/>
          </a:solidFill>
        </p:spPr>
        <p:txBody>
          <a:bodyPr wrap="square" rtlCol="0">
            <a:spAutoFit/>
          </a:bodyPr>
          <a:lstStyle/>
          <a:p>
            <a:pPr>
              <a:lnSpc>
                <a:spcPct val="150000"/>
              </a:lnSpc>
            </a:pPr>
            <a:r>
              <a:rPr lang="en-US" sz="2200" dirty="0"/>
              <a:t>Effect of Violation</a:t>
            </a:r>
          </a:p>
          <a:p>
            <a:r>
              <a:rPr lang="en-US" sz="2200" dirty="0"/>
              <a:t>● Parameter estimates are still unbiased</a:t>
            </a:r>
          </a:p>
          <a:p>
            <a:pPr>
              <a:lnSpc>
                <a:spcPct val="150000"/>
              </a:lnSpc>
            </a:pPr>
            <a:r>
              <a:rPr lang="en-US" sz="2200" dirty="0"/>
              <a:t>● Error estimation is unreliable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54BF2B4-3D49-4A3E-9095-73BA9200F779}"/>
                  </a:ext>
                </a:extLst>
              </p:cNvPr>
              <p:cNvSpPr txBox="1"/>
              <p:nvPr/>
            </p:nvSpPr>
            <p:spPr>
              <a:xfrm>
                <a:off x="7366000" y="3833910"/>
                <a:ext cx="4449763" cy="2762166"/>
              </a:xfrm>
              <a:prstGeom prst="rect">
                <a:avLst/>
              </a:prstGeom>
              <a:solidFill>
                <a:srgbClr val="CCFF99"/>
              </a:solidFill>
            </p:spPr>
            <p:txBody>
              <a:bodyPr wrap="square" rtlCol="0">
                <a:spAutoFit/>
              </a:bodyPr>
              <a:lstStyle/>
              <a:p>
                <a:pPr>
                  <a:lnSpc>
                    <a:spcPct val="150000"/>
                  </a:lnSpc>
                </a:pPr>
                <a:r>
                  <a:rPr lang="en-US" sz="2200" dirty="0"/>
                  <a:t>Diagnosis</a:t>
                </a:r>
              </a:p>
              <a:p>
                <a:r>
                  <a:rPr lang="en-US" sz="2200" dirty="0"/>
                  <a:t>● The time order of the data, if known.</a:t>
                </a:r>
              </a:p>
              <a:p>
                <a:pPr>
                  <a:lnSpc>
                    <a:spcPct val="150000"/>
                  </a:lnSpc>
                </a:pPr>
                <a:r>
                  <a:rPr lang="en-US" sz="2200" dirty="0"/>
                  <a:t>● Scatterplot of </a:t>
                </a:r>
                <a14:m>
                  <m:oMath xmlns:m="http://schemas.openxmlformats.org/officeDocument/2006/math">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b="0" i="1" smtClean="0">
                                <a:latin typeface="Cambria Math" panose="02040503050406030204" pitchFamily="18" charset="0"/>
                              </a:rPr>
                              <m:t>𝑌</m:t>
                            </m:r>
                          </m:e>
                        </m:acc>
                      </m:e>
                      <m:sub>
                        <m:r>
                          <a:rPr lang="en-US" sz="2200" i="1">
                            <a:latin typeface="Cambria Math" panose="02040503050406030204" pitchFamily="18" charset="0"/>
                          </a:rPr>
                          <m:t>𝑖</m:t>
                        </m:r>
                      </m:sub>
                    </m:sSub>
                  </m:oMath>
                </a14:m>
                <a:r>
                  <a:rPr lang="en-US" sz="2200" dirty="0"/>
                  <a:t> vs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𝑒</m:t>
                        </m:r>
                      </m:e>
                      <m:sub>
                        <m:r>
                          <a:rPr lang="en-US" sz="2200" i="1">
                            <a:latin typeface="Cambria Math" panose="02040503050406030204" pitchFamily="18" charset="0"/>
                          </a:rPr>
                          <m:t>𝑖</m:t>
                        </m:r>
                      </m:sub>
                    </m:sSub>
                  </m:oMath>
                </a14:m>
                <a:endParaRPr lang="en-US" sz="2200" dirty="0"/>
              </a:p>
              <a:p>
                <a:pPr>
                  <a:lnSpc>
                    <a:spcPct val="150000"/>
                  </a:lnSpc>
                </a:pPr>
                <a:r>
                  <a:rPr lang="en-US" sz="2200" dirty="0"/>
                  <a:t>● Scatterplot of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i="1">
                            <a:latin typeface="Cambria Math" panose="02040503050406030204" pitchFamily="18" charset="0"/>
                          </a:rPr>
                          <m:t>𝑖</m:t>
                        </m:r>
                      </m:sub>
                    </m:sSub>
                  </m:oMath>
                </a14:m>
                <a:r>
                  <a:rPr lang="en-US" sz="2200" dirty="0"/>
                  <a:t> vs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𝑒</m:t>
                        </m:r>
                      </m:e>
                      <m:sub>
                        <m:r>
                          <a:rPr lang="en-US" sz="2200" i="1">
                            <a:latin typeface="Cambria Math" panose="02040503050406030204" pitchFamily="18" charset="0"/>
                          </a:rPr>
                          <m:t>𝑖</m:t>
                        </m:r>
                      </m:sub>
                    </m:sSub>
                  </m:oMath>
                </a14:m>
                <a:r>
                  <a:rPr lang="en-US" sz="2200" dirty="0"/>
                  <a:t> </a:t>
                </a:r>
              </a:p>
              <a:p>
                <a:pPr>
                  <a:lnSpc>
                    <a:spcPct val="150000"/>
                  </a:lnSpc>
                </a:pPr>
                <a:r>
                  <a:rPr lang="en-US" sz="2200" dirty="0"/>
                  <a:t>● </a:t>
                </a:r>
                <a:r>
                  <a:rPr lang="en-US" sz="2200" dirty="0" err="1"/>
                  <a:t>Bartlet</a:t>
                </a:r>
                <a:r>
                  <a:rPr lang="en-US" sz="2200" dirty="0"/>
                  <a:t> (or </a:t>
                </a:r>
                <a:r>
                  <a:rPr lang="en-US" sz="2200" dirty="0" err="1"/>
                  <a:t>Levene</a:t>
                </a:r>
                <a:r>
                  <a:rPr lang="en-US" sz="2200" dirty="0"/>
                  <a:t> or White) test</a:t>
                </a:r>
              </a:p>
            </p:txBody>
          </p:sp>
        </mc:Choice>
        <mc:Fallback xmlns="">
          <p:sp>
            <p:nvSpPr>
              <p:cNvPr id="12" name="TextBox 11">
                <a:extLst>
                  <a:ext uri="{FF2B5EF4-FFF2-40B4-BE49-F238E27FC236}">
                    <a16:creationId xmlns:a16="http://schemas.microsoft.com/office/drawing/2014/main" id="{854BF2B4-3D49-4A3E-9095-73BA9200F779}"/>
                  </a:ext>
                </a:extLst>
              </p:cNvPr>
              <p:cNvSpPr txBox="1">
                <a:spLocks noRot="1" noChangeAspect="1" noMove="1" noResize="1" noEditPoints="1" noAdjustHandles="1" noChangeArrowheads="1" noChangeShapeType="1" noTextEdit="1"/>
              </p:cNvSpPr>
              <p:nvPr/>
            </p:nvSpPr>
            <p:spPr>
              <a:xfrm>
                <a:off x="7366000" y="3833910"/>
                <a:ext cx="4449763" cy="2762166"/>
              </a:xfrm>
              <a:prstGeom prst="rect">
                <a:avLst/>
              </a:prstGeom>
              <a:blipFill>
                <a:blip r:embed="rId3"/>
                <a:stretch>
                  <a:fillRect l="-1781" b="-35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D941294-0672-4E96-89C3-85C58AAAC286}"/>
                  </a:ext>
                </a:extLst>
              </p:cNvPr>
              <p:cNvSpPr txBox="1"/>
              <p:nvPr/>
            </p:nvSpPr>
            <p:spPr>
              <a:xfrm>
                <a:off x="7366000" y="472351"/>
                <a:ext cx="4449763" cy="1053237"/>
              </a:xfrm>
              <a:prstGeom prst="rect">
                <a:avLst/>
              </a:prstGeom>
              <a:solidFill>
                <a:srgbClr val="CCCCFF"/>
              </a:solidFill>
            </p:spPr>
            <p:txBody>
              <a:bodyPr wrap="square" rtlCol="0">
                <a:spAutoFit/>
              </a:bodyPr>
              <a:lstStyle/>
              <a:p>
                <a:pPr>
                  <a:lnSpc>
                    <a:spcPct val="150000"/>
                  </a:lnSpc>
                </a:pPr>
                <a:r>
                  <a:rPr lang="en-US" sz="2200" dirty="0"/>
                  <a:t>Assumption</a:t>
                </a:r>
              </a:p>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𝑉𝑎𝑟</m:t>
                        </m:r>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ea typeface="Cambria Math" panose="02040503050406030204" pitchFamily="18" charset="0"/>
                          </a:rPr>
                          <m:t>2</m:t>
                        </m:r>
                      </m:sup>
                    </m:sSup>
                    <m:r>
                      <a:rPr lang="en-US" sz="2200" i="1">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𝑖</m:t>
                    </m:r>
                    <m:r>
                      <a:rPr lang="en-US" sz="2200" b="0" i="1" smtClean="0">
                        <a:latin typeface="Cambria Math" panose="02040503050406030204" pitchFamily="18" charset="0"/>
                        <a:ea typeface="Cambria Math" panose="02040503050406030204" pitchFamily="18" charset="0"/>
                      </a:rPr>
                      <m:t>=1,2,…,</m:t>
                    </m:r>
                    <m:r>
                      <a:rPr lang="en-US" sz="2200" b="0" i="1" smtClean="0">
                        <a:latin typeface="Cambria Math" panose="02040503050406030204" pitchFamily="18" charset="0"/>
                        <a:ea typeface="Cambria Math" panose="02040503050406030204" pitchFamily="18" charset="0"/>
                      </a:rPr>
                      <m:t>𝑛</m:t>
                    </m:r>
                  </m:oMath>
                </a14:m>
                <a:endParaRPr lang="en-US" sz="2200" dirty="0"/>
              </a:p>
            </p:txBody>
          </p:sp>
        </mc:Choice>
        <mc:Fallback xmlns="">
          <p:sp>
            <p:nvSpPr>
              <p:cNvPr id="14" name="TextBox 13">
                <a:extLst>
                  <a:ext uri="{FF2B5EF4-FFF2-40B4-BE49-F238E27FC236}">
                    <a16:creationId xmlns:a16="http://schemas.microsoft.com/office/drawing/2014/main" id="{7D941294-0672-4E96-89C3-85C58AAAC286}"/>
                  </a:ext>
                </a:extLst>
              </p:cNvPr>
              <p:cNvSpPr txBox="1">
                <a:spLocks noRot="1" noChangeAspect="1" noMove="1" noResize="1" noEditPoints="1" noAdjustHandles="1" noChangeArrowheads="1" noChangeShapeType="1" noTextEdit="1"/>
              </p:cNvSpPr>
              <p:nvPr/>
            </p:nvSpPr>
            <p:spPr>
              <a:xfrm>
                <a:off x="7366000" y="472351"/>
                <a:ext cx="4449763" cy="1053237"/>
              </a:xfrm>
              <a:prstGeom prst="rect">
                <a:avLst/>
              </a:prstGeom>
              <a:blipFill>
                <a:blip r:embed="rId4"/>
                <a:stretch>
                  <a:fillRect l="-1781" b="-10983"/>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BF997F6E-545F-473B-B918-36B5C3100CEF}"/>
              </a:ext>
            </a:extLst>
          </p:cNvPr>
          <p:cNvSpPr txBox="1"/>
          <p:nvPr/>
        </p:nvSpPr>
        <p:spPr>
          <a:xfrm>
            <a:off x="838200" y="1525588"/>
            <a:ext cx="5524500" cy="769441"/>
          </a:xfrm>
          <a:prstGeom prst="rect">
            <a:avLst/>
          </a:prstGeom>
          <a:noFill/>
        </p:spPr>
        <p:txBody>
          <a:bodyPr wrap="square" rtlCol="0">
            <a:spAutoFit/>
          </a:bodyPr>
          <a:lstStyle/>
          <a:p>
            <a:r>
              <a:rPr lang="en-US" sz="2200" dirty="0"/>
              <a:t>Satisfactory plot should give the following overall impression:</a:t>
            </a:r>
          </a:p>
        </p:txBody>
      </p:sp>
      <p:pic>
        <p:nvPicPr>
          <p:cNvPr id="7" name="Picture 6">
            <a:extLst>
              <a:ext uri="{FF2B5EF4-FFF2-40B4-BE49-F238E27FC236}">
                <a16:creationId xmlns:a16="http://schemas.microsoft.com/office/drawing/2014/main" id="{0BA7C09A-1EA2-4BCC-B8D3-E18AF4400C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0295" y="2295029"/>
            <a:ext cx="3613024" cy="769441"/>
          </a:xfrm>
          <a:prstGeom prst="rect">
            <a:avLst/>
          </a:prstGeom>
        </p:spPr>
      </p:pic>
      <p:sp>
        <p:nvSpPr>
          <p:cNvPr id="17" name="TextBox 16">
            <a:extLst>
              <a:ext uri="{FF2B5EF4-FFF2-40B4-BE49-F238E27FC236}">
                <a16:creationId xmlns:a16="http://schemas.microsoft.com/office/drawing/2014/main" id="{7B144716-05BA-47AF-B39E-234769D46BDB}"/>
              </a:ext>
            </a:extLst>
          </p:cNvPr>
          <p:cNvSpPr txBox="1"/>
          <p:nvPr/>
        </p:nvSpPr>
        <p:spPr>
          <a:xfrm>
            <a:off x="838200" y="3284090"/>
            <a:ext cx="5524500" cy="769441"/>
          </a:xfrm>
          <a:prstGeom prst="rect">
            <a:avLst/>
          </a:prstGeom>
          <a:noFill/>
        </p:spPr>
        <p:txBody>
          <a:bodyPr wrap="square" rtlCol="0">
            <a:spAutoFit/>
          </a:bodyPr>
          <a:lstStyle/>
          <a:p>
            <a:r>
              <a:rPr lang="en-US" sz="2200" dirty="0"/>
              <a:t>Examples of unsatisfactory residual behavior include:</a:t>
            </a:r>
          </a:p>
        </p:txBody>
      </p:sp>
      <p:pic>
        <p:nvPicPr>
          <p:cNvPr id="19" name="Picture 18">
            <a:extLst>
              <a:ext uri="{FF2B5EF4-FFF2-40B4-BE49-F238E27FC236}">
                <a16:creationId xmlns:a16="http://schemas.microsoft.com/office/drawing/2014/main" id="{C0D97B69-F2EF-45A0-96B8-7427923D01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4447505"/>
            <a:ext cx="2486899" cy="1325563"/>
          </a:xfrm>
          <a:prstGeom prst="rect">
            <a:avLst/>
          </a:prstGeom>
        </p:spPr>
      </p:pic>
      <p:pic>
        <p:nvPicPr>
          <p:cNvPr id="21" name="Picture 20">
            <a:extLst>
              <a:ext uri="{FF2B5EF4-FFF2-40B4-BE49-F238E27FC236}">
                <a16:creationId xmlns:a16="http://schemas.microsoft.com/office/drawing/2014/main" id="{94944283-15FF-43F2-A67C-B022D91CF1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53404" y="4053531"/>
            <a:ext cx="3402355" cy="2271931"/>
          </a:xfrm>
          <a:prstGeom prst="rect">
            <a:avLst/>
          </a:prstGeom>
        </p:spPr>
      </p:pic>
    </p:spTree>
    <p:extLst>
      <p:ext uri="{BB962C8B-B14F-4D97-AF65-F5344CB8AC3E}">
        <p14:creationId xmlns:p14="http://schemas.microsoft.com/office/powerpoint/2010/main" val="4023532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997700" cy="1325563"/>
          </a:xfrm>
        </p:spPr>
        <p:txBody>
          <a:bodyPr>
            <a:normAutofit/>
          </a:bodyPr>
          <a:lstStyle/>
          <a:p>
            <a:r>
              <a:rPr lang="en-US" sz="3600" dirty="0">
                <a:solidFill>
                  <a:srgbClr val="990033"/>
                </a:solidFill>
              </a:rPr>
              <a:t>Normal Distribution of Errors</a:t>
            </a:r>
          </a:p>
        </p:txBody>
      </p:sp>
      <p:sp>
        <p:nvSpPr>
          <p:cNvPr id="10" name="TextBox 9">
            <a:extLst>
              <a:ext uri="{FF2B5EF4-FFF2-40B4-BE49-F238E27FC236}">
                <a16:creationId xmlns:a16="http://schemas.microsoft.com/office/drawing/2014/main" id="{0DE2744A-69FB-4750-8C6A-F964FA82FEF4}"/>
              </a:ext>
            </a:extLst>
          </p:cNvPr>
          <p:cNvSpPr txBox="1"/>
          <p:nvPr/>
        </p:nvSpPr>
        <p:spPr>
          <a:xfrm>
            <a:off x="7773776" y="1563424"/>
            <a:ext cx="4052158" cy="2056973"/>
          </a:xfrm>
          <a:prstGeom prst="rect">
            <a:avLst/>
          </a:prstGeom>
          <a:solidFill>
            <a:srgbClr val="FF99FF"/>
          </a:solidFill>
        </p:spPr>
        <p:txBody>
          <a:bodyPr wrap="square" rtlCol="0">
            <a:spAutoFit/>
          </a:bodyPr>
          <a:lstStyle/>
          <a:p>
            <a:pPr>
              <a:lnSpc>
                <a:spcPct val="150000"/>
              </a:lnSpc>
            </a:pPr>
            <a:r>
              <a:rPr lang="en-US" sz="2200" dirty="0"/>
              <a:t>Effect of Violation</a:t>
            </a:r>
          </a:p>
          <a:p>
            <a:r>
              <a:rPr lang="en-US" sz="2200" dirty="0"/>
              <a:t>● Inference is fairly robust to nonnormality</a:t>
            </a:r>
          </a:p>
          <a:p>
            <a:pPr>
              <a:lnSpc>
                <a:spcPts val="800"/>
              </a:lnSpc>
            </a:pPr>
            <a:endParaRPr lang="en-US" sz="2200" dirty="0"/>
          </a:p>
          <a:p>
            <a:r>
              <a:rPr lang="en-US" sz="2200" dirty="0"/>
              <a:t>● Prediction</a:t>
            </a:r>
            <a:r>
              <a:rPr lang="es-ES" sz="2200" dirty="0"/>
              <a:t> </a:t>
            </a:r>
            <a:r>
              <a:rPr lang="en-US" sz="2200" dirty="0"/>
              <a:t>intervals</a:t>
            </a:r>
            <a:r>
              <a:rPr lang="es-ES" sz="2200" dirty="0"/>
              <a:t> are </a:t>
            </a:r>
            <a:r>
              <a:rPr lang="en-US" sz="2200" noProof="1"/>
              <a:t>unreliable</a:t>
            </a:r>
          </a:p>
        </p:txBody>
      </p:sp>
      <p:sp>
        <p:nvSpPr>
          <p:cNvPr id="11" name="TextBox 10">
            <a:extLst>
              <a:ext uri="{FF2B5EF4-FFF2-40B4-BE49-F238E27FC236}">
                <a16:creationId xmlns:a16="http://schemas.microsoft.com/office/drawing/2014/main" id="{A230428F-4EAB-49B7-A013-57F92994D39D}"/>
              </a:ext>
            </a:extLst>
          </p:cNvPr>
          <p:cNvSpPr txBox="1"/>
          <p:nvPr/>
        </p:nvSpPr>
        <p:spPr>
          <a:xfrm>
            <a:off x="7769659" y="3886953"/>
            <a:ext cx="4056275" cy="2734082"/>
          </a:xfrm>
          <a:prstGeom prst="rect">
            <a:avLst/>
          </a:prstGeom>
          <a:solidFill>
            <a:srgbClr val="CCFF99"/>
          </a:solidFill>
        </p:spPr>
        <p:txBody>
          <a:bodyPr wrap="square" rtlCol="0">
            <a:spAutoFit/>
          </a:bodyPr>
          <a:lstStyle/>
          <a:p>
            <a:pPr>
              <a:lnSpc>
                <a:spcPct val="150000"/>
              </a:lnSpc>
            </a:pPr>
            <a:r>
              <a:rPr lang="en-US" sz="2200" dirty="0"/>
              <a:t>Diagnosis</a:t>
            </a:r>
          </a:p>
          <a:p>
            <a:pPr>
              <a:lnSpc>
                <a:spcPct val="150000"/>
              </a:lnSpc>
            </a:pPr>
            <a:r>
              <a:rPr lang="en-US" sz="2200" dirty="0"/>
              <a:t>● Histogram of residuals</a:t>
            </a:r>
          </a:p>
          <a:p>
            <a:pPr>
              <a:lnSpc>
                <a:spcPct val="150000"/>
              </a:lnSpc>
            </a:pPr>
            <a:r>
              <a:rPr lang="en-US" sz="2200" dirty="0"/>
              <a:t>● Normal PP or QQ plot</a:t>
            </a:r>
          </a:p>
          <a:p>
            <a:pPr>
              <a:lnSpc>
                <a:spcPts val="800"/>
              </a:lnSpc>
            </a:pPr>
            <a:r>
              <a:rPr lang="en-US" sz="2200" dirty="0"/>
              <a:t> </a:t>
            </a:r>
          </a:p>
          <a:p>
            <a:r>
              <a:rPr lang="en-US" sz="2200" dirty="0"/>
              <a:t>● Normality tests such as Kolmogorov-Smirnov and Shapiro-Wilk</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B0B5197-93F6-4217-8EF4-58EAEC7BC1F1}"/>
                  </a:ext>
                </a:extLst>
              </p:cNvPr>
              <p:cNvSpPr txBox="1"/>
              <p:nvPr/>
            </p:nvSpPr>
            <p:spPr>
              <a:xfrm>
                <a:off x="7773776" y="236965"/>
                <a:ext cx="4052158" cy="1054712"/>
              </a:xfrm>
              <a:prstGeom prst="rect">
                <a:avLst/>
              </a:prstGeom>
              <a:solidFill>
                <a:srgbClr val="CCCCFF"/>
              </a:solidFill>
            </p:spPr>
            <p:txBody>
              <a:bodyPr wrap="square" rtlCol="0">
                <a:spAutoFit/>
              </a:bodyPr>
              <a:lstStyle/>
              <a:p>
                <a:pPr>
                  <a:lnSpc>
                    <a:spcPct val="150000"/>
                  </a:lnSpc>
                </a:pPr>
                <a:r>
                  <a:rPr lang="en-US" sz="2200" dirty="0"/>
                  <a:t>Assumption</a:t>
                </a:r>
              </a:p>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𝑁𝑜𝑟𝑚𝑎𝑙</m:t>
                    </m:r>
                  </m:oMath>
                </a14:m>
                <a:endParaRPr lang="en-US" sz="2200" dirty="0"/>
              </a:p>
            </p:txBody>
          </p:sp>
        </mc:Choice>
        <mc:Fallback xmlns="">
          <p:sp>
            <p:nvSpPr>
              <p:cNvPr id="12" name="TextBox 11">
                <a:extLst>
                  <a:ext uri="{FF2B5EF4-FFF2-40B4-BE49-F238E27FC236}">
                    <a16:creationId xmlns:a16="http://schemas.microsoft.com/office/drawing/2014/main" id="{FB0B5197-93F6-4217-8EF4-58EAEC7BC1F1}"/>
                  </a:ext>
                </a:extLst>
              </p:cNvPr>
              <p:cNvSpPr txBox="1">
                <a:spLocks noRot="1" noChangeAspect="1" noMove="1" noResize="1" noEditPoints="1" noAdjustHandles="1" noChangeArrowheads="1" noChangeShapeType="1" noTextEdit="1"/>
              </p:cNvSpPr>
              <p:nvPr/>
            </p:nvSpPr>
            <p:spPr>
              <a:xfrm>
                <a:off x="7773776" y="236965"/>
                <a:ext cx="4052158" cy="1054712"/>
              </a:xfrm>
              <a:prstGeom prst="rect">
                <a:avLst/>
              </a:prstGeom>
              <a:blipFill>
                <a:blip r:embed="rId3"/>
                <a:stretch>
                  <a:fillRect l="-1955" b="-10405"/>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F98FF2C1-7491-4DC9-8827-61DE691371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7075" y="1709336"/>
            <a:ext cx="5067878" cy="2001236"/>
          </a:xfrm>
          <a:prstGeom prst="rect">
            <a:avLst/>
          </a:prstGeom>
        </p:spPr>
      </p:pic>
      <p:pic>
        <p:nvPicPr>
          <p:cNvPr id="15" name="Picture 14">
            <a:extLst>
              <a:ext uri="{FF2B5EF4-FFF2-40B4-BE49-F238E27FC236}">
                <a16:creationId xmlns:a16="http://schemas.microsoft.com/office/drawing/2014/main" id="{C3F653CF-02FA-4D8F-92CA-7FD6D01A52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4471226"/>
            <a:ext cx="2877408" cy="2159985"/>
          </a:xfrm>
          <a:prstGeom prst="rect">
            <a:avLst/>
          </a:prstGeom>
        </p:spPr>
      </p:pic>
      <p:sp>
        <p:nvSpPr>
          <p:cNvPr id="4" name="TextBox 3">
            <a:extLst>
              <a:ext uri="{FF2B5EF4-FFF2-40B4-BE49-F238E27FC236}">
                <a16:creationId xmlns:a16="http://schemas.microsoft.com/office/drawing/2014/main" id="{35B297E7-8305-4FDE-A3E3-07D93411BBCC}"/>
              </a:ext>
            </a:extLst>
          </p:cNvPr>
          <p:cNvSpPr txBox="1"/>
          <p:nvPr/>
        </p:nvSpPr>
        <p:spPr>
          <a:xfrm>
            <a:off x="838200" y="1525588"/>
            <a:ext cx="5524500" cy="430887"/>
          </a:xfrm>
          <a:prstGeom prst="rect">
            <a:avLst/>
          </a:prstGeom>
          <a:noFill/>
        </p:spPr>
        <p:txBody>
          <a:bodyPr wrap="square" rtlCol="0">
            <a:spAutoFit/>
          </a:bodyPr>
          <a:lstStyle/>
          <a:p>
            <a:r>
              <a:rPr lang="en-US" sz="2200" dirty="0"/>
              <a:t>Normal pattern:</a:t>
            </a:r>
          </a:p>
        </p:txBody>
      </p:sp>
      <p:sp>
        <p:nvSpPr>
          <p:cNvPr id="20" name="TextBox 19">
            <a:extLst>
              <a:ext uri="{FF2B5EF4-FFF2-40B4-BE49-F238E27FC236}">
                <a16:creationId xmlns:a16="http://schemas.microsoft.com/office/drawing/2014/main" id="{B5404B34-138F-43A7-969A-FB863A6A16D6}"/>
              </a:ext>
            </a:extLst>
          </p:cNvPr>
          <p:cNvSpPr txBox="1"/>
          <p:nvPr/>
        </p:nvSpPr>
        <p:spPr>
          <a:xfrm>
            <a:off x="838200" y="3902221"/>
            <a:ext cx="5524500" cy="430887"/>
          </a:xfrm>
          <a:prstGeom prst="rect">
            <a:avLst/>
          </a:prstGeom>
          <a:noFill/>
        </p:spPr>
        <p:txBody>
          <a:bodyPr wrap="square" rtlCol="0">
            <a:spAutoFit/>
          </a:bodyPr>
          <a:lstStyle/>
          <a:p>
            <a:r>
              <a:rPr lang="en-US" sz="2200" dirty="0"/>
              <a:t>Not Normal:</a:t>
            </a:r>
          </a:p>
        </p:txBody>
      </p:sp>
      <p:pic>
        <p:nvPicPr>
          <p:cNvPr id="17" name="Picture 16">
            <a:extLst>
              <a:ext uri="{FF2B5EF4-FFF2-40B4-BE49-F238E27FC236}">
                <a16:creationId xmlns:a16="http://schemas.microsoft.com/office/drawing/2014/main" id="{6BCD9CC0-B94B-4D85-B37A-E04D677253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2233" y="4471226"/>
            <a:ext cx="3772131" cy="2169874"/>
          </a:xfrm>
          <a:prstGeom prst="rect">
            <a:avLst/>
          </a:prstGeom>
        </p:spPr>
      </p:pic>
    </p:spTree>
    <p:extLst>
      <p:ext uri="{BB962C8B-B14F-4D97-AF65-F5344CB8AC3E}">
        <p14:creationId xmlns:p14="http://schemas.microsoft.com/office/powerpoint/2010/main" val="1359894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997700" cy="1325563"/>
          </a:xfrm>
        </p:spPr>
        <p:txBody>
          <a:bodyPr>
            <a:normAutofit/>
          </a:bodyPr>
          <a:lstStyle/>
          <a:p>
            <a:r>
              <a:rPr lang="en-US" sz="3600" dirty="0">
                <a:solidFill>
                  <a:srgbClr val="990033"/>
                </a:solidFill>
              </a:rPr>
              <a:t>Steam Dataset / Residual Analysis</a:t>
            </a:r>
          </a:p>
        </p:txBody>
      </p:sp>
      <p:sp>
        <p:nvSpPr>
          <p:cNvPr id="19" name="TextBox 18">
            <a:extLst>
              <a:ext uri="{FF2B5EF4-FFF2-40B4-BE49-F238E27FC236}">
                <a16:creationId xmlns:a16="http://schemas.microsoft.com/office/drawing/2014/main" id="{B25E4A5B-543B-4387-A4D1-8F838687E270}"/>
              </a:ext>
            </a:extLst>
          </p:cNvPr>
          <p:cNvSpPr txBox="1"/>
          <p:nvPr/>
        </p:nvSpPr>
        <p:spPr>
          <a:xfrm>
            <a:off x="838200" y="1487488"/>
            <a:ext cx="5816600" cy="1785104"/>
          </a:xfrm>
          <a:prstGeom prst="rect">
            <a:avLst/>
          </a:prstGeom>
          <a:noFill/>
        </p:spPr>
        <p:txBody>
          <a:bodyPr wrap="square" rtlCol="0">
            <a:spAutoFit/>
          </a:bodyPr>
          <a:lstStyle/>
          <a:p>
            <a:r>
              <a:rPr lang="en-US" sz="2200" dirty="0"/>
              <a:t>● </a:t>
            </a:r>
            <a:r>
              <a:rPr lang="en-US" sz="2200" dirty="0">
                <a:solidFill>
                  <a:srgbClr val="FF0000"/>
                </a:solidFill>
              </a:rPr>
              <a:t>Linearity</a:t>
            </a:r>
            <a:r>
              <a:rPr lang="en-US" sz="2200" dirty="0"/>
              <a:t> is checked best via the initial scatter plot of X8 vs Y and plot of X8 vs Residuals. The first plot confirm a linear association between X8 and Y. The second plot shows no obvious pattern thus confirms linearity. </a:t>
            </a:r>
          </a:p>
        </p:txBody>
      </p:sp>
      <p:sp>
        <p:nvSpPr>
          <p:cNvPr id="21" name="TextBox 20">
            <a:extLst>
              <a:ext uri="{FF2B5EF4-FFF2-40B4-BE49-F238E27FC236}">
                <a16:creationId xmlns:a16="http://schemas.microsoft.com/office/drawing/2014/main" id="{2B2EB3AF-BFC7-4CED-BBB2-3629FB41436C}"/>
              </a:ext>
            </a:extLst>
          </p:cNvPr>
          <p:cNvSpPr txBox="1"/>
          <p:nvPr/>
        </p:nvSpPr>
        <p:spPr>
          <a:xfrm>
            <a:off x="838200" y="4563153"/>
            <a:ext cx="5816600" cy="1446550"/>
          </a:xfrm>
          <a:prstGeom prst="rect">
            <a:avLst/>
          </a:prstGeom>
          <a:noFill/>
        </p:spPr>
        <p:txBody>
          <a:bodyPr wrap="square" rtlCol="0">
            <a:spAutoFit/>
          </a:bodyPr>
          <a:lstStyle/>
          <a:p>
            <a:r>
              <a:rPr lang="en-US" sz="2200" dirty="0"/>
              <a:t>● </a:t>
            </a:r>
            <a:r>
              <a:rPr lang="en-US" sz="2200" dirty="0">
                <a:solidFill>
                  <a:srgbClr val="FF0000"/>
                </a:solidFill>
              </a:rPr>
              <a:t>Independent Errors </a:t>
            </a:r>
            <a:r>
              <a:rPr lang="en-US" sz="2200" dirty="0"/>
              <a:t>cannot be tested since order of observations is not important. We could plot errors in order of observations or use Durbin-Watson’s test to check this assumption. </a:t>
            </a:r>
          </a:p>
        </p:txBody>
      </p:sp>
      <p:pic>
        <p:nvPicPr>
          <p:cNvPr id="8" name="Picture 7">
            <a:extLst>
              <a:ext uri="{FF2B5EF4-FFF2-40B4-BE49-F238E27FC236}">
                <a16:creationId xmlns:a16="http://schemas.microsoft.com/office/drawing/2014/main" id="{D3C655A3-87B0-4ECF-AAE0-E1B4068AE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2321" y="2929249"/>
            <a:ext cx="4545586" cy="2357179"/>
          </a:xfrm>
          <a:prstGeom prst="rect">
            <a:avLst/>
          </a:prstGeom>
        </p:spPr>
      </p:pic>
      <p:pic>
        <p:nvPicPr>
          <p:cNvPr id="10" name="Picture 9">
            <a:extLst>
              <a:ext uri="{FF2B5EF4-FFF2-40B4-BE49-F238E27FC236}">
                <a16:creationId xmlns:a16="http://schemas.microsoft.com/office/drawing/2014/main" id="{55FB2966-0DC0-496F-B2C9-B193215E77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2321" y="365126"/>
            <a:ext cx="4545586" cy="2329330"/>
          </a:xfrm>
          <a:prstGeom prst="rect">
            <a:avLst/>
          </a:prstGeom>
        </p:spPr>
      </p:pic>
    </p:spTree>
    <p:extLst>
      <p:ext uri="{BB962C8B-B14F-4D97-AF65-F5344CB8AC3E}">
        <p14:creationId xmlns:p14="http://schemas.microsoft.com/office/powerpoint/2010/main" val="877452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BEDF5E-F27C-4ED4-9EEF-BE37906EAC12}"/>
                  </a:ext>
                </a:extLst>
              </p:cNvPr>
              <p:cNvSpPr txBox="1"/>
              <p:nvPr/>
            </p:nvSpPr>
            <p:spPr>
              <a:xfrm>
                <a:off x="838200" y="3561770"/>
                <a:ext cx="5816600" cy="1117229"/>
              </a:xfrm>
              <a:prstGeom prst="rect">
                <a:avLst/>
              </a:prstGeom>
              <a:noFill/>
            </p:spPr>
            <p:txBody>
              <a:bodyPr wrap="square" rtlCol="0">
                <a:spAutoFit/>
              </a:bodyPr>
              <a:lstStyle/>
              <a:p>
                <a:r>
                  <a:rPr lang="en-US" sz="2200" dirty="0"/>
                  <a:t>● </a:t>
                </a:r>
                <a:r>
                  <a:rPr lang="en-US" sz="2200" dirty="0">
                    <a:solidFill>
                      <a:srgbClr val="FF0000"/>
                    </a:solidFill>
                  </a:rPr>
                  <a:t>Constant Variance </a:t>
                </a:r>
                <a:r>
                  <a:rPr lang="en-US" sz="2200" dirty="0"/>
                  <a:t>is checked vis plot of </a:t>
                </a:r>
                <a14:m>
                  <m:oMath xmlns:m="http://schemas.openxmlformats.org/officeDocument/2006/math">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i="1">
                            <a:latin typeface="Cambria Math" panose="02040503050406030204" pitchFamily="18" charset="0"/>
                          </a:rPr>
                          <m:t>𝑖</m:t>
                        </m:r>
                      </m:sub>
                    </m:sSub>
                  </m:oMath>
                </a14:m>
                <a:r>
                  <a:rPr lang="en-US" sz="2200" dirty="0"/>
                  <a:t> vs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𝑒</m:t>
                        </m:r>
                      </m:e>
                      <m:sub>
                        <m:r>
                          <a:rPr lang="en-US" sz="2200" i="1">
                            <a:latin typeface="Cambria Math" panose="02040503050406030204" pitchFamily="18" charset="0"/>
                          </a:rPr>
                          <m:t>𝑖</m:t>
                        </m:r>
                      </m:sub>
                    </m:sSub>
                  </m:oMath>
                </a14:m>
                <a:r>
                  <a:rPr lang="en-US" sz="2200" dirty="0"/>
                  <a:t>. The plot does not show a pattern which confirms constant variance of residuals.   </a:t>
                </a:r>
              </a:p>
            </p:txBody>
          </p:sp>
        </mc:Choice>
        <mc:Fallback xmlns="">
          <p:sp>
            <p:nvSpPr>
              <p:cNvPr id="10" name="TextBox 9">
                <a:extLst>
                  <a:ext uri="{FF2B5EF4-FFF2-40B4-BE49-F238E27FC236}">
                    <a16:creationId xmlns:a16="http://schemas.microsoft.com/office/drawing/2014/main" id="{7FBEDF5E-F27C-4ED4-9EEF-BE37906EAC12}"/>
                  </a:ext>
                </a:extLst>
              </p:cNvPr>
              <p:cNvSpPr txBox="1">
                <a:spLocks noRot="1" noChangeAspect="1" noMove="1" noResize="1" noEditPoints="1" noAdjustHandles="1" noChangeArrowheads="1" noChangeShapeType="1" noTextEdit="1"/>
              </p:cNvSpPr>
              <p:nvPr/>
            </p:nvSpPr>
            <p:spPr>
              <a:xfrm>
                <a:off x="838200" y="3561770"/>
                <a:ext cx="5816600" cy="1117229"/>
              </a:xfrm>
              <a:prstGeom prst="rect">
                <a:avLst/>
              </a:prstGeom>
              <a:blipFill>
                <a:blip r:embed="rId3"/>
                <a:stretch>
                  <a:fillRect l="-1363" t="-2717" r="-1887" b="-978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BE8CF7B6-2798-477C-84F5-217E7DBA781B}"/>
              </a:ext>
            </a:extLst>
          </p:cNvPr>
          <p:cNvSpPr txBox="1"/>
          <p:nvPr/>
        </p:nvSpPr>
        <p:spPr>
          <a:xfrm>
            <a:off x="838200" y="4828194"/>
            <a:ext cx="6143368" cy="1446550"/>
          </a:xfrm>
          <a:prstGeom prst="rect">
            <a:avLst/>
          </a:prstGeom>
          <a:noFill/>
        </p:spPr>
        <p:txBody>
          <a:bodyPr wrap="square" rtlCol="0">
            <a:spAutoFit/>
          </a:bodyPr>
          <a:lstStyle/>
          <a:p>
            <a:r>
              <a:rPr lang="en-US" sz="2200" dirty="0"/>
              <a:t>The Flinger-Killeen test can also be used to test variance homogeneity. The test does not reject assumption of constant variance since p-value is not less than 0.05.</a:t>
            </a:r>
          </a:p>
        </p:txBody>
      </p:sp>
      <p:pic>
        <p:nvPicPr>
          <p:cNvPr id="7" name="Picture 6">
            <a:extLst>
              <a:ext uri="{FF2B5EF4-FFF2-40B4-BE49-F238E27FC236}">
                <a16:creationId xmlns:a16="http://schemas.microsoft.com/office/drawing/2014/main" id="{E9B44102-88B6-4B36-8D93-764D51BBC7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7206" y="3683097"/>
            <a:ext cx="4642304" cy="2704646"/>
          </a:xfrm>
          <a:prstGeom prst="rect">
            <a:avLst/>
          </a:prstGeom>
        </p:spPr>
      </p:pic>
      <p:sp>
        <p:nvSpPr>
          <p:cNvPr id="13" name="TextBox 12">
            <a:extLst>
              <a:ext uri="{FF2B5EF4-FFF2-40B4-BE49-F238E27FC236}">
                <a16:creationId xmlns:a16="http://schemas.microsoft.com/office/drawing/2014/main" id="{E5D2F733-7C7A-45F1-A155-E10464C94839}"/>
              </a:ext>
            </a:extLst>
          </p:cNvPr>
          <p:cNvSpPr txBox="1"/>
          <p:nvPr/>
        </p:nvSpPr>
        <p:spPr>
          <a:xfrm>
            <a:off x="838200" y="663598"/>
            <a:ext cx="5816600" cy="1785104"/>
          </a:xfrm>
          <a:prstGeom prst="rect">
            <a:avLst/>
          </a:prstGeom>
          <a:noFill/>
        </p:spPr>
        <p:txBody>
          <a:bodyPr wrap="square" rtlCol="0">
            <a:spAutoFit/>
          </a:bodyPr>
          <a:lstStyle/>
          <a:p>
            <a:r>
              <a:rPr lang="en-US" sz="2200" dirty="0"/>
              <a:t>● </a:t>
            </a:r>
            <a:r>
              <a:rPr lang="en-US" sz="2200" dirty="0">
                <a:solidFill>
                  <a:srgbClr val="FF0000"/>
                </a:solidFill>
              </a:rPr>
              <a:t>Normality</a:t>
            </a:r>
            <a:r>
              <a:rPr lang="en-US" sz="2200" dirty="0"/>
              <a:t> is checked by graphing a histogram and/or QQ plot and/or Kolmogorov-Smirnov test and/or Shapiro-Wilk test. None reject hypothesis of normal distribution of errors since p-value of the tests is large.</a:t>
            </a:r>
          </a:p>
        </p:txBody>
      </p:sp>
      <p:pic>
        <p:nvPicPr>
          <p:cNvPr id="14" name="Picture 13">
            <a:extLst>
              <a:ext uri="{FF2B5EF4-FFF2-40B4-BE49-F238E27FC236}">
                <a16:creationId xmlns:a16="http://schemas.microsoft.com/office/drawing/2014/main" id="{AA17DF61-30DA-4FD7-9981-0F21683A56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7206" y="522506"/>
            <a:ext cx="4634575" cy="2753792"/>
          </a:xfrm>
          <a:prstGeom prst="rect">
            <a:avLst/>
          </a:prstGeom>
        </p:spPr>
      </p:pic>
    </p:spTree>
    <p:extLst>
      <p:ext uri="{BB962C8B-B14F-4D97-AF65-F5344CB8AC3E}">
        <p14:creationId xmlns:p14="http://schemas.microsoft.com/office/powerpoint/2010/main" val="1202568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997700" cy="1325563"/>
          </a:xfrm>
        </p:spPr>
        <p:txBody>
          <a:bodyPr>
            <a:normAutofit/>
          </a:bodyPr>
          <a:lstStyle/>
          <a:p>
            <a:r>
              <a:rPr lang="en-US" sz="3600" dirty="0">
                <a:solidFill>
                  <a:srgbClr val="990033"/>
                </a:solidFill>
              </a:rPr>
              <a:t>Crime Dataset</a:t>
            </a:r>
          </a:p>
        </p:txBody>
      </p:sp>
      <p:sp>
        <p:nvSpPr>
          <p:cNvPr id="8" name="TextBox 7">
            <a:extLst>
              <a:ext uri="{FF2B5EF4-FFF2-40B4-BE49-F238E27FC236}">
                <a16:creationId xmlns:a16="http://schemas.microsoft.com/office/drawing/2014/main" id="{AD16EF63-C067-45F8-9C15-AFF69BFD436E}"/>
              </a:ext>
            </a:extLst>
          </p:cNvPr>
          <p:cNvSpPr txBox="1"/>
          <p:nvPr/>
        </p:nvSpPr>
        <p:spPr>
          <a:xfrm>
            <a:off x="838200" y="1494327"/>
            <a:ext cx="4314568" cy="1107996"/>
          </a:xfrm>
          <a:prstGeom prst="rect">
            <a:avLst/>
          </a:prstGeom>
          <a:noFill/>
        </p:spPr>
        <p:txBody>
          <a:bodyPr wrap="square" rtlCol="0">
            <a:spAutoFit/>
          </a:bodyPr>
          <a:lstStyle/>
          <a:p>
            <a:r>
              <a:rPr lang="en-US" sz="2200" dirty="0"/>
              <a:t>Investigate the following diagnostic graphs and comment on the model assumptions.</a:t>
            </a:r>
          </a:p>
        </p:txBody>
      </p:sp>
      <p:pic>
        <p:nvPicPr>
          <p:cNvPr id="9" name="Picture 8" descr="A close up of a map&#10;&#10;Description generated with high confidence">
            <a:extLst>
              <a:ext uri="{FF2B5EF4-FFF2-40B4-BE49-F238E27FC236}">
                <a16:creationId xmlns:a16="http://schemas.microsoft.com/office/drawing/2014/main" id="{4848D89C-5799-4C62-AEC2-0AE648886A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2464" y="365125"/>
            <a:ext cx="6277666" cy="6247582"/>
          </a:xfrm>
          <a:prstGeom prst="rect">
            <a:avLst/>
          </a:prstGeom>
        </p:spPr>
      </p:pic>
      <p:sp>
        <p:nvSpPr>
          <p:cNvPr id="5" name="TextBox 4">
            <a:extLst>
              <a:ext uri="{FF2B5EF4-FFF2-40B4-BE49-F238E27FC236}">
                <a16:creationId xmlns:a16="http://schemas.microsoft.com/office/drawing/2014/main" id="{296407CA-97AA-4228-B6A2-88A5C7976A4A}"/>
              </a:ext>
            </a:extLst>
          </p:cNvPr>
          <p:cNvSpPr txBox="1"/>
          <p:nvPr/>
        </p:nvSpPr>
        <p:spPr>
          <a:xfrm>
            <a:off x="838200" y="5228227"/>
            <a:ext cx="4491446" cy="1107996"/>
          </a:xfrm>
          <a:prstGeom prst="rect">
            <a:avLst/>
          </a:prstGeom>
          <a:solidFill>
            <a:srgbClr val="CCFF99"/>
          </a:solidFill>
        </p:spPr>
        <p:txBody>
          <a:bodyPr wrap="square" rtlCol="0">
            <a:spAutoFit/>
          </a:bodyPr>
          <a:lstStyle/>
          <a:p>
            <a:r>
              <a:rPr lang="en-US" sz="2200" dirty="0"/>
              <a:t>Practice with examples provided in Practice Problems provided for each week to master the techniques. </a:t>
            </a:r>
          </a:p>
        </p:txBody>
      </p:sp>
    </p:spTree>
    <p:extLst>
      <p:ext uri="{BB962C8B-B14F-4D97-AF65-F5344CB8AC3E}">
        <p14:creationId xmlns:p14="http://schemas.microsoft.com/office/powerpoint/2010/main" val="227839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108865" cy="1325563"/>
          </a:xfrm>
        </p:spPr>
        <p:txBody>
          <a:bodyPr>
            <a:normAutofit/>
          </a:bodyPr>
          <a:lstStyle/>
          <a:p>
            <a:r>
              <a:rPr lang="en-US" sz="3600" dirty="0">
                <a:solidFill>
                  <a:srgbClr val="990033"/>
                </a:solidFill>
              </a:rPr>
              <a:t>Response/Predictor Variable</a:t>
            </a:r>
          </a:p>
        </p:txBody>
      </p:sp>
      <p:sp>
        <p:nvSpPr>
          <p:cNvPr id="4" name="TextBox 3">
            <a:extLst>
              <a:ext uri="{FF2B5EF4-FFF2-40B4-BE49-F238E27FC236}">
                <a16:creationId xmlns:a16="http://schemas.microsoft.com/office/drawing/2014/main" id="{35B297E7-8305-4FDE-A3E3-07D93411BBCC}"/>
              </a:ext>
            </a:extLst>
          </p:cNvPr>
          <p:cNvSpPr txBox="1"/>
          <p:nvPr/>
        </p:nvSpPr>
        <p:spPr>
          <a:xfrm>
            <a:off x="838200" y="1690688"/>
            <a:ext cx="5633852" cy="1446550"/>
          </a:xfrm>
          <a:prstGeom prst="rect">
            <a:avLst/>
          </a:prstGeom>
          <a:noFill/>
        </p:spPr>
        <p:txBody>
          <a:bodyPr wrap="square" rtlCol="0">
            <a:spAutoFit/>
          </a:bodyPr>
          <a:lstStyle/>
          <a:p>
            <a:r>
              <a:rPr lang="en-US" sz="2200" dirty="0"/>
              <a:t>The </a:t>
            </a:r>
            <a:r>
              <a:rPr lang="en-US" sz="2200" dirty="0">
                <a:solidFill>
                  <a:srgbClr val="FF0000"/>
                </a:solidFill>
              </a:rPr>
              <a:t>Response variable </a:t>
            </a:r>
            <a:r>
              <a:rPr lang="en-US" sz="2200" dirty="0"/>
              <a:t>is the outcome of a study. A variable you would be interested in predicting or estimating. Also called a dependent variable.</a:t>
            </a:r>
          </a:p>
        </p:txBody>
      </p:sp>
      <p:sp>
        <p:nvSpPr>
          <p:cNvPr id="3" name="Rectangle 2">
            <a:extLst>
              <a:ext uri="{FF2B5EF4-FFF2-40B4-BE49-F238E27FC236}">
                <a16:creationId xmlns:a16="http://schemas.microsoft.com/office/drawing/2014/main" id="{B56C5BF0-9CF3-4320-A635-78D1628994E6}"/>
              </a:ext>
            </a:extLst>
          </p:cNvPr>
          <p:cNvSpPr/>
          <p:nvPr/>
        </p:nvSpPr>
        <p:spPr>
          <a:xfrm>
            <a:off x="838200" y="3274621"/>
            <a:ext cx="5257800" cy="1446550"/>
          </a:xfrm>
          <a:prstGeom prst="rect">
            <a:avLst/>
          </a:prstGeom>
        </p:spPr>
        <p:txBody>
          <a:bodyPr wrap="square">
            <a:spAutoFit/>
          </a:bodyPr>
          <a:lstStyle/>
          <a:p>
            <a:pPr indent="3387" algn="just"/>
            <a:r>
              <a:rPr lang="en-US" sz="2200" dirty="0"/>
              <a:t>A </a:t>
            </a:r>
            <a:r>
              <a:rPr lang="en-US" sz="2200" dirty="0">
                <a:solidFill>
                  <a:srgbClr val="0070C0"/>
                </a:solidFill>
              </a:rPr>
              <a:t>Predictor variable </a:t>
            </a:r>
            <a:r>
              <a:rPr lang="en-US" sz="2200" dirty="0"/>
              <a:t>is any variable that explains the response variable. Often called an independent variable or explanatory variable.</a:t>
            </a:r>
          </a:p>
        </p:txBody>
      </p:sp>
      <p:sp>
        <p:nvSpPr>
          <p:cNvPr id="9" name="Rectangle 8">
            <a:extLst>
              <a:ext uri="{FF2B5EF4-FFF2-40B4-BE49-F238E27FC236}">
                <a16:creationId xmlns:a16="http://schemas.microsoft.com/office/drawing/2014/main" id="{1BBC185D-BD7F-45C0-A205-83F5D4BC6136}"/>
              </a:ext>
            </a:extLst>
          </p:cNvPr>
          <p:cNvSpPr/>
          <p:nvPr/>
        </p:nvSpPr>
        <p:spPr>
          <a:xfrm>
            <a:off x="838200" y="4925718"/>
            <a:ext cx="5633852" cy="1107996"/>
          </a:xfrm>
          <a:prstGeom prst="rect">
            <a:avLst/>
          </a:prstGeom>
        </p:spPr>
        <p:txBody>
          <a:bodyPr wrap="square">
            <a:spAutoFit/>
          </a:bodyPr>
          <a:lstStyle/>
          <a:p>
            <a:r>
              <a:rPr lang="en-US" sz="2200" dirty="0"/>
              <a:t>In general, we are interested in finding out how changes in the predictor variables affect the values of the response variables.</a:t>
            </a:r>
          </a:p>
        </p:txBody>
      </p:sp>
      <p:sp>
        <p:nvSpPr>
          <p:cNvPr id="10" name="Oval 9">
            <a:extLst>
              <a:ext uri="{FF2B5EF4-FFF2-40B4-BE49-F238E27FC236}">
                <a16:creationId xmlns:a16="http://schemas.microsoft.com/office/drawing/2014/main" id="{7E3AFD42-F252-4990-B7D4-76E33C81223C}"/>
              </a:ext>
            </a:extLst>
          </p:cNvPr>
          <p:cNvSpPr/>
          <p:nvPr/>
        </p:nvSpPr>
        <p:spPr>
          <a:xfrm>
            <a:off x="7600209" y="754774"/>
            <a:ext cx="1983178" cy="1325563"/>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4EB76A3-7A24-43E1-A682-6BE15B990E1F}"/>
              </a:ext>
            </a:extLst>
          </p:cNvPr>
          <p:cNvSpPr/>
          <p:nvPr/>
        </p:nvSpPr>
        <p:spPr>
          <a:xfrm>
            <a:off x="7773405" y="1002056"/>
            <a:ext cx="1636785" cy="830997"/>
          </a:xfrm>
          <a:prstGeom prst="rect">
            <a:avLst/>
          </a:prstGeom>
        </p:spPr>
        <p:txBody>
          <a:bodyPr wrap="square">
            <a:spAutoFit/>
          </a:bodyPr>
          <a:lstStyle/>
          <a:p>
            <a:pPr algn="ctr"/>
            <a:r>
              <a:rPr lang="en-US" sz="2400" dirty="0">
                <a:solidFill>
                  <a:srgbClr val="0070C0"/>
                </a:solidFill>
              </a:rPr>
              <a:t>Predictor variable </a:t>
            </a:r>
            <a:endParaRPr lang="en-US" sz="2400" dirty="0"/>
          </a:p>
        </p:txBody>
      </p:sp>
      <p:sp>
        <p:nvSpPr>
          <p:cNvPr id="12" name="Oval 11">
            <a:extLst>
              <a:ext uri="{FF2B5EF4-FFF2-40B4-BE49-F238E27FC236}">
                <a16:creationId xmlns:a16="http://schemas.microsoft.com/office/drawing/2014/main" id="{EBCC77E1-1977-428A-9CF5-92061110BF1B}"/>
              </a:ext>
            </a:extLst>
          </p:cNvPr>
          <p:cNvSpPr/>
          <p:nvPr/>
        </p:nvSpPr>
        <p:spPr>
          <a:xfrm>
            <a:off x="9533906" y="2759725"/>
            <a:ext cx="1983178" cy="132556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B69D3B-1293-4E09-B88A-FF0B2AC40DC3}"/>
              </a:ext>
            </a:extLst>
          </p:cNvPr>
          <p:cNvSpPr/>
          <p:nvPr/>
        </p:nvSpPr>
        <p:spPr>
          <a:xfrm>
            <a:off x="9707102" y="3007007"/>
            <a:ext cx="1636785" cy="830997"/>
          </a:xfrm>
          <a:prstGeom prst="rect">
            <a:avLst/>
          </a:prstGeom>
        </p:spPr>
        <p:txBody>
          <a:bodyPr wrap="square">
            <a:spAutoFit/>
          </a:bodyPr>
          <a:lstStyle/>
          <a:p>
            <a:pPr algn="ctr"/>
            <a:r>
              <a:rPr lang="en-US" sz="2400" dirty="0">
                <a:solidFill>
                  <a:srgbClr val="FF0000"/>
                </a:solidFill>
              </a:rPr>
              <a:t>Response variable </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04CB73E1-5C1A-4CEF-B8B9-494BBBBCC124}"/>
                  </a:ext>
                </a:extLst>
              </p:cNvPr>
              <p:cNvSpPr/>
              <p:nvPr/>
            </p:nvSpPr>
            <p:spPr>
              <a:xfrm>
                <a:off x="7117255" y="1171332"/>
                <a:ext cx="4598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oMath>
                  </m:oMathPara>
                </a14:m>
                <a:endParaRPr lang="en-US" sz="2400" dirty="0"/>
              </a:p>
            </p:txBody>
          </p:sp>
        </mc:Choice>
        <mc:Fallback xmlns="">
          <p:sp>
            <p:nvSpPr>
              <p:cNvPr id="14" name="Rectangle 13">
                <a:extLst>
                  <a:ext uri="{FF2B5EF4-FFF2-40B4-BE49-F238E27FC236}">
                    <a16:creationId xmlns:a16="http://schemas.microsoft.com/office/drawing/2014/main" id="{04CB73E1-5C1A-4CEF-B8B9-494BBBBCC124}"/>
                  </a:ext>
                </a:extLst>
              </p:cNvPr>
              <p:cNvSpPr>
                <a:spLocks noRot="1" noChangeAspect="1" noMove="1" noResize="1" noEditPoints="1" noAdjustHandles="1" noChangeArrowheads="1" noChangeShapeType="1" noTextEdit="1"/>
              </p:cNvSpPr>
              <p:nvPr/>
            </p:nvSpPr>
            <p:spPr>
              <a:xfrm>
                <a:off x="7117255" y="1171332"/>
                <a:ext cx="459869"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B60FC99-D8DC-44BC-9139-3BD91657E6E1}"/>
                  </a:ext>
                </a:extLst>
              </p:cNvPr>
              <p:cNvSpPr/>
              <p:nvPr/>
            </p:nvSpPr>
            <p:spPr>
              <a:xfrm>
                <a:off x="9023064" y="3191672"/>
                <a:ext cx="4598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oMath>
                  </m:oMathPara>
                </a14:m>
                <a:endParaRPr lang="en-US" sz="2400" dirty="0"/>
              </a:p>
            </p:txBody>
          </p:sp>
        </mc:Choice>
        <mc:Fallback xmlns="">
          <p:sp>
            <p:nvSpPr>
              <p:cNvPr id="15" name="Rectangle 14">
                <a:extLst>
                  <a:ext uri="{FF2B5EF4-FFF2-40B4-BE49-F238E27FC236}">
                    <a16:creationId xmlns:a16="http://schemas.microsoft.com/office/drawing/2014/main" id="{1B60FC99-D8DC-44BC-9139-3BD91657E6E1}"/>
                  </a:ext>
                </a:extLst>
              </p:cNvPr>
              <p:cNvSpPr>
                <a:spLocks noRot="1" noChangeAspect="1" noMove="1" noResize="1" noEditPoints="1" noAdjustHandles="1" noChangeArrowheads="1" noChangeShapeType="1" noTextEdit="1"/>
              </p:cNvSpPr>
              <p:nvPr/>
            </p:nvSpPr>
            <p:spPr>
              <a:xfrm>
                <a:off x="9023064" y="3191672"/>
                <a:ext cx="459869" cy="461665"/>
              </a:xfrm>
              <a:prstGeom prst="rect">
                <a:avLst/>
              </a:prstGeom>
              <a:blipFill>
                <a:blip r:embed="rId4"/>
                <a:stretch>
                  <a:fillRect/>
                </a:stretch>
              </a:blipFill>
            </p:spPr>
            <p:txBody>
              <a:bodyPr/>
              <a:lstStyle/>
              <a:p>
                <a:r>
                  <a:rPr lang="en-US">
                    <a:noFill/>
                  </a:rPr>
                  <a:t> </a:t>
                </a:r>
              </a:p>
            </p:txBody>
          </p:sp>
        </mc:Fallback>
      </mc:AlternateContent>
      <p:cxnSp>
        <p:nvCxnSpPr>
          <p:cNvPr id="17" name="Connector: Curved 16">
            <a:extLst>
              <a:ext uri="{FF2B5EF4-FFF2-40B4-BE49-F238E27FC236}">
                <a16:creationId xmlns:a16="http://schemas.microsoft.com/office/drawing/2014/main" id="{FA7BC693-3267-4CDE-B364-D405BF2C7736}"/>
              </a:ext>
            </a:extLst>
          </p:cNvPr>
          <p:cNvCxnSpPr>
            <a:cxnSpLocks/>
            <a:stCxn id="14" idx="2"/>
            <a:endCxn id="15" idx="1"/>
          </p:cNvCxnSpPr>
          <p:nvPr/>
        </p:nvCxnSpPr>
        <p:spPr>
          <a:xfrm rot="16200000" flipH="1">
            <a:off x="7290373" y="1689814"/>
            <a:ext cx="1789508" cy="167587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0B3165DB-064E-49CF-A60A-6404F57B1D12}"/>
                  </a:ext>
                </a:extLst>
              </p:cNvPr>
              <p:cNvSpPr/>
              <p:nvPr/>
            </p:nvSpPr>
            <p:spPr>
              <a:xfrm>
                <a:off x="9533906" y="2000790"/>
                <a:ext cx="2266524"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𝑌</m:t>
                      </m:r>
                      <m:r>
                        <a:rPr lang="en-US" sz="2400" i="1">
                          <a:latin typeface="Cambria Math" panose="02040503050406030204" pitchFamily="18" charset="0"/>
                        </a:rPr>
                        <m:t>=</m:t>
                      </m:r>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𝑋</m:t>
                          </m:r>
                        </m:e>
                      </m:d>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𝜀</m:t>
                      </m:r>
                    </m:oMath>
                  </m:oMathPara>
                </a14:m>
                <a:endParaRPr lang="en-US" sz="2400" dirty="0"/>
              </a:p>
            </p:txBody>
          </p:sp>
        </mc:Choice>
        <mc:Fallback xmlns="">
          <p:sp>
            <p:nvSpPr>
              <p:cNvPr id="20" name="Rectangle 19">
                <a:extLst>
                  <a:ext uri="{FF2B5EF4-FFF2-40B4-BE49-F238E27FC236}">
                    <a16:creationId xmlns:a16="http://schemas.microsoft.com/office/drawing/2014/main" id="{0B3165DB-064E-49CF-A60A-6404F57B1D12}"/>
                  </a:ext>
                </a:extLst>
              </p:cNvPr>
              <p:cNvSpPr>
                <a:spLocks noRot="1" noChangeAspect="1" noMove="1" noResize="1" noEditPoints="1" noAdjustHandles="1" noChangeArrowheads="1" noChangeShapeType="1" noTextEdit="1"/>
              </p:cNvSpPr>
              <p:nvPr/>
            </p:nvSpPr>
            <p:spPr>
              <a:xfrm>
                <a:off x="9533906" y="2000790"/>
                <a:ext cx="2266524"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AA448C6D-67A8-4B31-9753-1CAAA24B84C6}"/>
                  </a:ext>
                </a:extLst>
              </p:cNvPr>
              <p:cNvSpPr/>
              <p:nvPr/>
            </p:nvSpPr>
            <p:spPr>
              <a:xfrm>
                <a:off x="6825978" y="4646215"/>
                <a:ext cx="4854039" cy="1477328"/>
              </a:xfrm>
              <a:prstGeom prst="rect">
                <a:avLst/>
              </a:prstGeom>
            </p:spPr>
            <p:txBody>
              <a:bodyPr wrap="square">
                <a:spAutoFit/>
              </a:bodyPr>
              <a:lstStyle/>
              <a:p>
                <a:r>
                  <a:rPr lang="en-US" sz="2200" dirty="0"/>
                  <a:t>We are trying to estimate the function </a:t>
                </a:r>
                <a14:m>
                  <m:oMath xmlns:m="http://schemas.openxmlformats.org/officeDocument/2006/math">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m:t>
                        </m:r>
                      </m:e>
                    </m:d>
                  </m:oMath>
                </a14:m>
                <a:r>
                  <a:rPr lang="en-US" sz="2200" dirty="0"/>
                  <a:t> using a set of paired observations</a:t>
                </a:r>
              </a:p>
              <a:p>
                <a:endParaRPr lang="en-US" sz="2200" dirty="0"/>
              </a:p>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d>
                      <m:r>
                        <a:rPr lang="en-US" sz="2400" i="1">
                          <a:latin typeface="Cambria Math" panose="02040503050406030204" pitchFamily="18" charset="0"/>
                        </a:rPr>
                        <m:t>,</m:t>
                      </m:r>
                      <m:r>
                        <a:rPr lang="en-US" sz="2400" b="0" i="1" smtClean="0">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𝑛</m:t>
                              </m:r>
                            </m:sub>
                          </m:sSub>
                        </m:e>
                      </m:d>
                    </m:oMath>
                  </m:oMathPara>
                </a14:m>
                <a:endParaRPr lang="en-US" sz="2400" dirty="0"/>
              </a:p>
            </p:txBody>
          </p:sp>
        </mc:Choice>
        <mc:Fallback xmlns="">
          <p:sp>
            <p:nvSpPr>
              <p:cNvPr id="21" name="Rectangle 20">
                <a:extLst>
                  <a:ext uri="{FF2B5EF4-FFF2-40B4-BE49-F238E27FC236}">
                    <a16:creationId xmlns:a16="http://schemas.microsoft.com/office/drawing/2014/main" id="{AA448C6D-67A8-4B31-9753-1CAAA24B84C6}"/>
                  </a:ext>
                </a:extLst>
              </p:cNvPr>
              <p:cNvSpPr>
                <a:spLocks noRot="1" noChangeAspect="1" noMove="1" noResize="1" noEditPoints="1" noAdjustHandles="1" noChangeArrowheads="1" noChangeShapeType="1" noTextEdit="1"/>
              </p:cNvSpPr>
              <p:nvPr/>
            </p:nvSpPr>
            <p:spPr>
              <a:xfrm>
                <a:off x="6825978" y="4646215"/>
                <a:ext cx="4854039" cy="1477328"/>
              </a:xfrm>
              <a:prstGeom prst="rect">
                <a:avLst/>
              </a:prstGeom>
              <a:blipFill>
                <a:blip r:embed="rId6"/>
                <a:stretch>
                  <a:fillRect l="-1633" t="-2881" b="-2469"/>
                </a:stretch>
              </a:blipFill>
            </p:spPr>
            <p:txBody>
              <a:bodyPr/>
              <a:lstStyle/>
              <a:p>
                <a:r>
                  <a:rPr lang="en-US">
                    <a:noFill/>
                  </a:rPr>
                  <a:t> </a:t>
                </a:r>
              </a:p>
            </p:txBody>
          </p:sp>
        </mc:Fallback>
      </mc:AlternateContent>
    </p:spTree>
    <p:extLst>
      <p:ext uri="{BB962C8B-B14F-4D97-AF65-F5344CB8AC3E}">
        <p14:creationId xmlns:p14="http://schemas.microsoft.com/office/powerpoint/2010/main" val="26345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9"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997700" cy="1325563"/>
          </a:xfrm>
        </p:spPr>
        <p:txBody>
          <a:bodyPr>
            <a:normAutofit/>
          </a:bodyPr>
          <a:lstStyle/>
          <a:p>
            <a:r>
              <a:rPr lang="en-US" sz="3600" dirty="0">
                <a:solidFill>
                  <a:srgbClr val="990033"/>
                </a:solidFill>
              </a:rPr>
              <a:t>Linear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5B297E7-8305-4FDE-A3E3-07D93411BBCC}"/>
                  </a:ext>
                </a:extLst>
              </p:cNvPr>
              <p:cNvSpPr txBox="1"/>
              <p:nvPr/>
            </p:nvSpPr>
            <p:spPr>
              <a:xfrm>
                <a:off x="838199" y="1690688"/>
                <a:ext cx="6200279" cy="1615827"/>
              </a:xfrm>
              <a:prstGeom prst="rect">
                <a:avLst/>
              </a:prstGeom>
              <a:noFill/>
            </p:spPr>
            <p:txBody>
              <a:bodyPr wrap="square" rtlCol="0">
                <a:spAutoFit/>
              </a:bodyPr>
              <a:lstStyle/>
              <a:p>
                <a:pPr>
                  <a:lnSpc>
                    <a:spcPct val="150000"/>
                  </a:lnSpc>
                </a:pPr>
                <a:r>
                  <a:rPr lang="en-US" sz="2200" dirty="0"/>
                  <a:t>Suppose the relation between the two variables is linear, that is of the form</a:t>
                </a:r>
                <a:endParaRPr lang="en-US" sz="2200" b="0"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𝑌</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𝑋</m:t>
                      </m:r>
                      <m:r>
                        <a:rPr lang="en-US"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𝜀</m:t>
                      </m:r>
                    </m:oMath>
                  </m:oMathPara>
                </a14:m>
                <a:endParaRPr lang="en-US" sz="2200" dirty="0"/>
              </a:p>
            </p:txBody>
          </p:sp>
        </mc:Choice>
        <mc:Fallback xmlns="">
          <p:sp>
            <p:nvSpPr>
              <p:cNvPr id="4" name="TextBox 3">
                <a:extLst>
                  <a:ext uri="{FF2B5EF4-FFF2-40B4-BE49-F238E27FC236}">
                    <a16:creationId xmlns:a16="http://schemas.microsoft.com/office/drawing/2014/main" id="{35B297E7-8305-4FDE-A3E3-07D93411BBCC}"/>
                  </a:ext>
                </a:extLst>
              </p:cNvPr>
              <p:cNvSpPr txBox="1">
                <a:spLocks noRot="1" noChangeAspect="1" noMove="1" noResize="1" noEditPoints="1" noAdjustHandles="1" noChangeArrowheads="1" noChangeShapeType="1" noTextEdit="1"/>
              </p:cNvSpPr>
              <p:nvPr/>
            </p:nvSpPr>
            <p:spPr>
              <a:xfrm>
                <a:off x="838199" y="1690688"/>
                <a:ext cx="6200279" cy="1615827"/>
              </a:xfrm>
              <a:prstGeom prst="rect">
                <a:avLst/>
              </a:prstGeom>
              <a:blipFill>
                <a:blip r:embed="rId3"/>
                <a:stretch>
                  <a:fillRect l="-11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6BA3B44-7833-4850-AB2A-58233510D085}"/>
                  </a:ext>
                </a:extLst>
              </p:cNvPr>
              <p:cNvSpPr txBox="1"/>
              <p:nvPr/>
            </p:nvSpPr>
            <p:spPr>
              <a:xfrm>
                <a:off x="7703110" y="869902"/>
                <a:ext cx="4100834" cy="1901098"/>
              </a:xfrm>
              <a:prstGeom prst="rect">
                <a:avLst/>
              </a:prstGeom>
              <a:solidFill>
                <a:srgbClr val="CCFF99"/>
              </a:solidFill>
            </p:spPr>
            <p:txBody>
              <a:bodyPr wrap="square" rtlCol="0">
                <a:spAutoFit/>
              </a:bodyPr>
              <a:lstStyle/>
              <a:p>
                <a:r>
                  <a:rPr lang="en-US" sz="2200" dirty="0">
                    <a:solidFill>
                      <a:srgbClr val="FF0000"/>
                    </a:solidFill>
                  </a:rPr>
                  <a:t>Notation:</a:t>
                </a:r>
              </a:p>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oMath>
                </a14:m>
                <a:r>
                  <a:rPr lang="en-US" sz="2200" dirty="0"/>
                  <a:t> is the intercept</a:t>
                </a:r>
              </a:p>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ea typeface="Cambria Math" panose="02040503050406030204" pitchFamily="18" charset="0"/>
                          </a:rPr>
                          <m:t>1</m:t>
                        </m:r>
                      </m:sub>
                    </m:sSub>
                  </m:oMath>
                </a14:m>
                <a:r>
                  <a:rPr lang="en-US" sz="2200" dirty="0"/>
                  <a:t> is the slope</a:t>
                </a:r>
              </a:p>
              <a:p>
                <a:pPr>
                  <a:lnSpc>
                    <a:spcPct val="150000"/>
                  </a:lnSpc>
                </a:pPr>
                <a:r>
                  <a:rPr lang="en-US" sz="2200" dirty="0"/>
                  <a:t>● </a:t>
                </a:r>
                <a14:m>
                  <m:oMath xmlns:m="http://schemas.openxmlformats.org/officeDocument/2006/math">
                    <m:r>
                      <a:rPr lang="en-US" sz="2200" i="1">
                        <a:latin typeface="Cambria Math" panose="02040503050406030204" pitchFamily="18" charset="0"/>
                        <a:ea typeface="Cambria Math" panose="02040503050406030204" pitchFamily="18" charset="0"/>
                      </a:rPr>
                      <m:t>𝜀</m:t>
                    </m:r>
                  </m:oMath>
                </a14:m>
                <a:r>
                  <a:rPr lang="en-US" sz="2200" dirty="0"/>
                  <a:t> is the random error</a:t>
                </a:r>
              </a:p>
            </p:txBody>
          </p:sp>
        </mc:Choice>
        <mc:Fallback xmlns="">
          <p:sp>
            <p:nvSpPr>
              <p:cNvPr id="8" name="TextBox 7">
                <a:extLst>
                  <a:ext uri="{FF2B5EF4-FFF2-40B4-BE49-F238E27FC236}">
                    <a16:creationId xmlns:a16="http://schemas.microsoft.com/office/drawing/2014/main" id="{A6BA3B44-7833-4850-AB2A-58233510D085}"/>
                  </a:ext>
                </a:extLst>
              </p:cNvPr>
              <p:cNvSpPr txBox="1">
                <a:spLocks noRot="1" noChangeAspect="1" noMove="1" noResize="1" noEditPoints="1" noAdjustHandles="1" noChangeArrowheads="1" noChangeShapeType="1" noTextEdit="1"/>
              </p:cNvSpPr>
              <p:nvPr/>
            </p:nvSpPr>
            <p:spPr>
              <a:xfrm>
                <a:off x="7703110" y="869902"/>
                <a:ext cx="4100834" cy="1901098"/>
              </a:xfrm>
              <a:prstGeom prst="rect">
                <a:avLst/>
              </a:prstGeom>
              <a:blipFill>
                <a:blip r:embed="rId4"/>
                <a:stretch>
                  <a:fillRect l="-1935" t="-2244" b="-5449"/>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68A40297-B4A1-4D4C-BB23-D4D93EB42922}"/>
              </a:ext>
            </a:extLst>
          </p:cNvPr>
          <p:cNvCxnSpPr>
            <a:cxnSpLocks/>
          </p:cNvCxnSpPr>
          <p:nvPr/>
        </p:nvCxnSpPr>
        <p:spPr>
          <a:xfrm>
            <a:off x="7703109" y="5880100"/>
            <a:ext cx="375229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88AAB02-C3D2-4E40-85A5-C7F850D2B70C}"/>
              </a:ext>
            </a:extLst>
          </p:cNvPr>
          <p:cNvCxnSpPr>
            <a:cxnSpLocks/>
          </p:cNvCxnSpPr>
          <p:nvPr/>
        </p:nvCxnSpPr>
        <p:spPr>
          <a:xfrm flipV="1">
            <a:off x="7855509" y="3306515"/>
            <a:ext cx="0" cy="27259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4242E7DB-30B3-40F0-9629-C587A418BF54}"/>
                  </a:ext>
                </a:extLst>
              </p:cNvPr>
              <p:cNvSpPr/>
              <p:nvPr/>
            </p:nvSpPr>
            <p:spPr>
              <a:xfrm>
                <a:off x="11411656" y="5803432"/>
                <a:ext cx="3922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oMath>
                  </m:oMathPara>
                </a14:m>
                <a:endParaRPr lang="en-US" dirty="0"/>
              </a:p>
            </p:txBody>
          </p:sp>
        </mc:Choice>
        <mc:Fallback xmlns="">
          <p:sp>
            <p:nvSpPr>
              <p:cNvPr id="15" name="Rectangle 14">
                <a:extLst>
                  <a:ext uri="{FF2B5EF4-FFF2-40B4-BE49-F238E27FC236}">
                    <a16:creationId xmlns:a16="http://schemas.microsoft.com/office/drawing/2014/main" id="{4242E7DB-30B3-40F0-9629-C587A418BF54}"/>
                  </a:ext>
                </a:extLst>
              </p:cNvPr>
              <p:cNvSpPr>
                <a:spLocks noRot="1" noChangeAspect="1" noMove="1" noResize="1" noEditPoints="1" noAdjustHandles="1" noChangeArrowheads="1" noChangeShapeType="1" noTextEdit="1"/>
              </p:cNvSpPr>
              <p:nvPr/>
            </p:nvSpPr>
            <p:spPr>
              <a:xfrm>
                <a:off x="11411656" y="5803432"/>
                <a:ext cx="39228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3B2A7EE2-E46E-4E4D-8595-23A3F4B208B8}"/>
                  </a:ext>
                </a:extLst>
              </p:cNvPr>
              <p:cNvSpPr/>
              <p:nvPr/>
            </p:nvSpPr>
            <p:spPr>
              <a:xfrm>
                <a:off x="7387022" y="3179049"/>
                <a:ext cx="3826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16" name="Rectangle 15">
                <a:extLst>
                  <a:ext uri="{FF2B5EF4-FFF2-40B4-BE49-F238E27FC236}">
                    <a16:creationId xmlns:a16="http://schemas.microsoft.com/office/drawing/2014/main" id="{3B2A7EE2-E46E-4E4D-8595-23A3F4B208B8}"/>
                  </a:ext>
                </a:extLst>
              </p:cNvPr>
              <p:cNvSpPr>
                <a:spLocks noRot="1" noChangeAspect="1" noMove="1" noResize="1" noEditPoints="1" noAdjustHandles="1" noChangeArrowheads="1" noChangeShapeType="1" noTextEdit="1"/>
              </p:cNvSpPr>
              <p:nvPr/>
            </p:nvSpPr>
            <p:spPr>
              <a:xfrm>
                <a:off x="7387022" y="3179049"/>
                <a:ext cx="382669" cy="369332"/>
              </a:xfrm>
              <a:prstGeom prst="rect">
                <a:avLst/>
              </a:prstGeom>
              <a:blipFill>
                <a:blip r:embed="rId6"/>
                <a:stretch>
                  <a:fillRect/>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AD94C967-AC84-4E19-8119-D9660DA17416}"/>
              </a:ext>
            </a:extLst>
          </p:cNvPr>
          <p:cNvCxnSpPr>
            <a:cxnSpLocks/>
          </p:cNvCxnSpPr>
          <p:nvPr/>
        </p:nvCxnSpPr>
        <p:spPr>
          <a:xfrm flipV="1">
            <a:off x="7387022" y="3625049"/>
            <a:ext cx="3153978" cy="138098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16127124-CF22-4F49-9A52-08CB09800622}"/>
              </a:ext>
            </a:extLst>
          </p:cNvPr>
          <p:cNvSpPr/>
          <p:nvPr/>
        </p:nvSpPr>
        <p:spPr>
          <a:xfrm>
            <a:off x="7928583" y="4838699"/>
            <a:ext cx="275613" cy="1041400"/>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F65E43BC-D697-4865-BC1C-9D1CEE6ED891}"/>
                  </a:ext>
                </a:extLst>
              </p:cNvPr>
              <p:cNvSpPr/>
              <p:nvPr/>
            </p:nvSpPr>
            <p:spPr>
              <a:xfrm>
                <a:off x="8277269" y="5174733"/>
                <a:ext cx="469680" cy="369332"/>
              </a:xfrm>
              <a:prstGeom prst="rect">
                <a:avLst/>
              </a:prstGeom>
            </p:spPr>
            <p:txBody>
              <a:bodyPr wrap="non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oMath>
                </a14:m>
                <a:r>
                  <a:rPr lang="en-US" dirty="0"/>
                  <a:t> </a:t>
                </a:r>
              </a:p>
            </p:txBody>
          </p:sp>
        </mc:Choice>
        <mc:Fallback xmlns="">
          <p:sp>
            <p:nvSpPr>
              <p:cNvPr id="21" name="Rectangle 20">
                <a:extLst>
                  <a:ext uri="{FF2B5EF4-FFF2-40B4-BE49-F238E27FC236}">
                    <a16:creationId xmlns:a16="http://schemas.microsoft.com/office/drawing/2014/main" id="{F65E43BC-D697-4865-BC1C-9D1CEE6ED891}"/>
                  </a:ext>
                </a:extLst>
              </p:cNvPr>
              <p:cNvSpPr>
                <a:spLocks noRot="1" noChangeAspect="1" noMove="1" noResize="1" noEditPoints="1" noAdjustHandles="1" noChangeArrowheads="1" noChangeShapeType="1" noTextEdit="1"/>
              </p:cNvSpPr>
              <p:nvPr/>
            </p:nvSpPr>
            <p:spPr>
              <a:xfrm>
                <a:off x="8277269" y="5174733"/>
                <a:ext cx="469680" cy="369332"/>
              </a:xfrm>
              <a:prstGeom prst="rect">
                <a:avLst/>
              </a:prstGeom>
              <a:blipFill>
                <a:blip r:embed="rId7"/>
                <a:stretch>
                  <a:fillRect l="-3896" t="-10000" r="-10390" b="-26667"/>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AF61101E-90D0-4AE1-8BCF-B6342F9BD62A}"/>
              </a:ext>
            </a:extLst>
          </p:cNvPr>
          <p:cNvCxnSpPr/>
          <p:nvPr/>
        </p:nvCxnSpPr>
        <p:spPr>
          <a:xfrm>
            <a:off x="8632649" y="4445000"/>
            <a:ext cx="14638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04E07FF-E2B2-466C-B06D-8C7FCAF3EC8B}"/>
              </a:ext>
            </a:extLst>
          </p:cNvPr>
          <p:cNvCxnSpPr>
            <a:cxnSpLocks/>
          </p:cNvCxnSpPr>
          <p:nvPr/>
        </p:nvCxnSpPr>
        <p:spPr>
          <a:xfrm>
            <a:off x="10096500" y="3797300"/>
            <a:ext cx="0" cy="64770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AA776736-2D18-4AC1-82FD-0208FB523A43}"/>
                  </a:ext>
                </a:extLst>
              </p:cNvPr>
              <p:cNvSpPr/>
              <p:nvPr/>
            </p:nvSpPr>
            <p:spPr>
              <a:xfrm>
                <a:off x="10121149" y="4514935"/>
                <a:ext cx="985847" cy="491096"/>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den>
                    </m:f>
                  </m:oMath>
                </a14:m>
                <a:r>
                  <a:rPr lang="en-US" dirty="0"/>
                  <a:t> </a:t>
                </a:r>
              </a:p>
            </p:txBody>
          </p:sp>
        </mc:Choice>
        <mc:Fallback xmlns="">
          <p:sp>
            <p:nvSpPr>
              <p:cNvPr id="28" name="Rectangle 27">
                <a:extLst>
                  <a:ext uri="{FF2B5EF4-FFF2-40B4-BE49-F238E27FC236}">
                    <a16:creationId xmlns:a16="http://schemas.microsoft.com/office/drawing/2014/main" id="{AA776736-2D18-4AC1-82FD-0208FB523A43}"/>
                  </a:ext>
                </a:extLst>
              </p:cNvPr>
              <p:cNvSpPr>
                <a:spLocks noRot="1" noChangeAspect="1" noMove="1" noResize="1" noEditPoints="1" noAdjustHandles="1" noChangeArrowheads="1" noChangeShapeType="1" noTextEdit="1"/>
              </p:cNvSpPr>
              <p:nvPr/>
            </p:nvSpPr>
            <p:spPr>
              <a:xfrm>
                <a:off x="10121149" y="4514935"/>
                <a:ext cx="985847" cy="491096"/>
              </a:xfrm>
              <a:prstGeom prst="rect">
                <a:avLst/>
              </a:prstGeom>
              <a:blipFill>
                <a:blip r:embed="rId8"/>
                <a:stretch>
                  <a:fillRect l="-1852"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C4520A8D-B8A1-49EC-98E9-2F819EB07A1B}"/>
                  </a:ext>
                </a:extLst>
              </p:cNvPr>
              <p:cNvSpPr/>
              <p:nvPr/>
            </p:nvSpPr>
            <p:spPr>
              <a:xfrm>
                <a:off x="10096500" y="3941103"/>
                <a:ext cx="5205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𝑌</m:t>
                      </m:r>
                    </m:oMath>
                  </m:oMathPara>
                </a14:m>
                <a:endParaRPr lang="en-US" dirty="0"/>
              </a:p>
            </p:txBody>
          </p:sp>
        </mc:Choice>
        <mc:Fallback xmlns="">
          <p:sp>
            <p:nvSpPr>
              <p:cNvPr id="29" name="Rectangle 28">
                <a:extLst>
                  <a:ext uri="{FF2B5EF4-FFF2-40B4-BE49-F238E27FC236}">
                    <a16:creationId xmlns:a16="http://schemas.microsoft.com/office/drawing/2014/main" id="{C4520A8D-B8A1-49EC-98E9-2F819EB07A1B}"/>
                  </a:ext>
                </a:extLst>
              </p:cNvPr>
              <p:cNvSpPr>
                <a:spLocks noRot="1" noChangeAspect="1" noMove="1" noResize="1" noEditPoints="1" noAdjustHandles="1" noChangeArrowheads="1" noChangeShapeType="1" noTextEdit="1"/>
              </p:cNvSpPr>
              <p:nvPr/>
            </p:nvSpPr>
            <p:spPr>
              <a:xfrm>
                <a:off x="10096500" y="3941103"/>
                <a:ext cx="52052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852F0C6B-E4E2-4FDF-978A-FFD1C02CE25C}"/>
                  </a:ext>
                </a:extLst>
              </p:cNvPr>
              <p:cNvSpPr/>
              <p:nvPr/>
            </p:nvSpPr>
            <p:spPr>
              <a:xfrm>
                <a:off x="9249776" y="4484841"/>
                <a:ext cx="5301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oMath>
                  </m:oMathPara>
                </a14:m>
                <a:endParaRPr lang="en-US" dirty="0"/>
              </a:p>
            </p:txBody>
          </p:sp>
        </mc:Choice>
        <mc:Fallback xmlns="">
          <p:sp>
            <p:nvSpPr>
              <p:cNvPr id="30" name="Rectangle 29">
                <a:extLst>
                  <a:ext uri="{FF2B5EF4-FFF2-40B4-BE49-F238E27FC236}">
                    <a16:creationId xmlns:a16="http://schemas.microsoft.com/office/drawing/2014/main" id="{852F0C6B-E4E2-4FDF-978A-FFD1C02CE25C}"/>
                  </a:ext>
                </a:extLst>
              </p:cNvPr>
              <p:cNvSpPr>
                <a:spLocks noRot="1" noChangeAspect="1" noMove="1" noResize="1" noEditPoints="1" noAdjustHandles="1" noChangeArrowheads="1" noChangeShapeType="1" noTextEdit="1"/>
              </p:cNvSpPr>
              <p:nvPr/>
            </p:nvSpPr>
            <p:spPr>
              <a:xfrm>
                <a:off x="9249776" y="4484841"/>
                <a:ext cx="53014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BB2B5A38-D3E0-4F20-BBE7-A6F2C83F4630}"/>
                  </a:ext>
                </a:extLst>
              </p:cNvPr>
              <p:cNvSpPr/>
              <p:nvPr/>
            </p:nvSpPr>
            <p:spPr>
              <a:xfrm>
                <a:off x="9128906" y="3208726"/>
                <a:ext cx="19622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𝑌</m:t>
                      </m:r>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𝛽</m:t>
                          </m:r>
                        </m:e>
                        <m:sub>
                          <m:r>
                            <a:rPr lang="en-US" i="1">
                              <a:solidFill>
                                <a:srgbClr val="FF0000"/>
                              </a:solidFill>
                              <a:latin typeface="Cambria Math" panose="02040503050406030204" pitchFamily="18" charset="0"/>
                            </a:rPr>
                            <m:t>0</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𝛽</m:t>
                          </m:r>
                        </m:e>
                        <m:sub>
                          <m:r>
                            <a:rPr lang="en-US" i="1">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rPr>
                        <m:t>𝑋</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𝜀</m:t>
                      </m:r>
                    </m:oMath>
                  </m:oMathPara>
                </a14:m>
                <a:endParaRPr lang="en-US" dirty="0">
                  <a:solidFill>
                    <a:srgbClr val="FF0000"/>
                  </a:solidFill>
                </a:endParaRPr>
              </a:p>
            </p:txBody>
          </p:sp>
        </mc:Choice>
        <mc:Fallback xmlns="">
          <p:sp>
            <p:nvSpPr>
              <p:cNvPr id="31" name="Rectangle 30">
                <a:extLst>
                  <a:ext uri="{FF2B5EF4-FFF2-40B4-BE49-F238E27FC236}">
                    <a16:creationId xmlns:a16="http://schemas.microsoft.com/office/drawing/2014/main" id="{BB2B5A38-D3E0-4F20-BBE7-A6F2C83F4630}"/>
                  </a:ext>
                </a:extLst>
              </p:cNvPr>
              <p:cNvSpPr>
                <a:spLocks noRot="1" noChangeAspect="1" noMove="1" noResize="1" noEditPoints="1" noAdjustHandles="1" noChangeArrowheads="1" noChangeShapeType="1" noTextEdit="1"/>
              </p:cNvSpPr>
              <p:nvPr/>
            </p:nvSpPr>
            <p:spPr>
              <a:xfrm>
                <a:off x="9128906" y="3208726"/>
                <a:ext cx="1962204" cy="369332"/>
              </a:xfrm>
              <a:prstGeom prst="rect">
                <a:avLst/>
              </a:prstGeom>
              <a:blipFill>
                <a:blip r:embed="rId11"/>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A949F2B8-5F80-4502-BDFA-DE625634A9F7}"/>
                  </a:ext>
                </a:extLst>
              </p:cNvPr>
              <p:cNvSpPr/>
              <p:nvPr/>
            </p:nvSpPr>
            <p:spPr>
              <a:xfrm>
                <a:off x="893379" y="3689421"/>
                <a:ext cx="6145100" cy="2674963"/>
              </a:xfrm>
              <a:prstGeom prst="rect">
                <a:avLst/>
              </a:prstGeom>
            </p:spPr>
            <p:txBody>
              <a:bodyPr wrap="square">
                <a:spAutoFit/>
              </a:bodyPr>
              <a:lstStyle/>
              <a:p>
                <a:r>
                  <a:rPr lang="en-US" sz="2200" dirty="0"/>
                  <a:t>When we say that a model is linear, we are referring to linearity in the parameters. For example, the following model is still linear</a:t>
                </a:r>
              </a:p>
              <a:p>
                <a:pPr>
                  <a:lnSpc>
                    <a:spcPct val="150000"/>
                  </a:lnSpc>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𝑌</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sub>
                      </m:sSub>
                      <m:r>
                        <a:rPr lang="en-US" sz="2200" i="1">
                          <a:latin typeface="Cambria Math" panose="02040503050406030204" pitchFamily="18" charset="0"/>
                        </a:rPr>
                        <m:t>𝑋</m:t>
                      </m:r>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ea typeface="Cambria Math" panose="02040503050406030204" pitchFamily="18" charset="0"/>
                            </a:rPr>
                            <m:t>2</m:t>
                          </m:r>
                        </m:sub>
                      </m:sSub>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𝑋</m:t>
                          </m:r>
                        </m:e>
                        <m:sup>
                          <m:r>
                            <a:rPr lang="en-US" sz="2200" b="0" i="1" smtClean="0">
                              <a:latin typeface="Cambria Math" panose="02040503050406030204" pitchFamily="18" charset="0"/>
                            </a:rPr>
                            <m:t>2</m:t>
                          </m:r>
                        </m:sup>
                      </m:sSup>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𝜀</m:t>
                      </m:r>
                    </m:oMath>
                  </m:oMathPara>
                </a14:m>
                <a:endParaRPr lang="en-US" sz="2200" dirty="0"/>
              </a:p>
              <a:p>
                <a:pPr>
                  <a:lnSpc>
                    <a:spcPct val="150000"/>
                  </a:lnSpc>
                </a:pPr>
                <a:r>
                  <a:rPr lang="en-US" sz="2200" dirty="0"/>
                  <a:t>but the following is non-linear</a:t>
                </a:r>
              </a:p>
              <a:p>
                <a:pPr>
                  <a:lnSpc>
                    <a:spcPct val="150000"/>
                  </a:lnSpc>
                </a:pPr>
                <a14:m>
                  <m:oMathPara xmlns:m="http://schemas.openxmlformats.org/officeDocument/2006/math">
                    <m:oMathParaPr>
                      <m:jc m:val="centerGroup"/>
                    </m:oMathParaPr>
                    <m:oMath xmlns:m="http://schemas.openxmlformats.org/officeDocument/2006/math">
                      <m:r>
                        <a:rPr lang="en-US" sz="2200" b="0" i="1">
                          <a:latin typeface="Cambria Math" panose="02040503050406030204" pitchFamily="18" charset="0"/>
                        </a:rPr>
                        <m:t>𝑌</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sSup>
                        <m:sSupPr>
                          <m:ctrlPr>
                            <a:rPr lang="en-US" sz="2200" i="1">
                              <a:latin typeface="Cambria Math" panose="02040503050406030204" pitchFamily="18" charset="0"/>
                            </a:rPr>
                          </m:ctrlPr>
                        </m:sSupPr>
                        <m:e>
                          <m:r>
                            <a:rPr lang="en-US" sz="2200" b="0" i="1" smtClean="0">
                              <a:latin typeface="Cambria Math" panose="02040503050406030204" pitchFamily="18" charset="0"/>
                            </a:rPr>
                            <m:t>𝑒</m:t>
                          </m:r>
                        </m:e>
                        <m:sup>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𝑋</m:t>
                          </m:r>
                        </m:sup>
                      </m:sSup>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𝜀</m:t>
                      </m:r>
                    </m:oMath>
                  </m:oMathPara>
                </a14:m>
                <a:endParaRPr lang="en-US" sz="2200" dirty="0"/>
              </a:p>
            </p:txBody>
          </p:sp>
        </mc:Choice>
        <mc:Fallback xmlns="">
          <p:sp>
            <p:nvSpPr>
              <p:cNvPr id="32" name="Rectangle 31">
                <a:extLst>
                  <a:ext uri="{FF2B5EF4-FFF2-40B4-BE49-F238E27FC236}">
                    <a16:creationId xmlns:a16="http://schemas.microsoft.com/office/drawing/2014/main" id="{A949F2B8-5F80-4502-BDFA-DE625634A9F7}"/>
                  </a:ext>
                </a:extLst>
              </p:cNvPr>
              <p:cNvSpPr>
                <a:spLocks noRot="1" noChangeAspect="1" noMove="1" noResize="1" noEditPoints="1" noAdjustHandles="1" noChangeArrowheads="1" noChangeShapeType="1" noTextEdit="1"/>
              </p:cNvSpPr>
              <p:nvPr/>
            </p:nvSpPr>
            <p:spPr>
              <a:xfrm>
                <a:off x="893379" y="3689421"/>
                <a:ext cx="6145100" cy="2674963"/>
              </a:xfrm>
              <a:prstGeom prst="rect">
                <a:avLst/>
              </a:prstGeom>
              <a:blipFill>
                <a:blip r:embed="rId12"/>
                <a:stretch>
                  <a:fillRect l="-1290" t="-1595" r="-1091"/>
                </a:stretch>
              </a:blipFill>
            </p:spPr>
            <p:txBody>
              <a:bodyPr/>
              <a:lstStyle/>
              <a:p>
                <a:r>
                  <a:rPr lang="en-US">
                    <a:noFill/>
                  </a:rPr>
                  <a:t> </a:t>
                </a:r>
              </a:p>
            </p:txBody>
          </p:sp>
        </mc:Fallback>
      </mc:AlternateContent>
    </p:spTree>
    <p:extLst>
      <p:ext uri="{BB962C8B-B14F-4D97-AF65-F5344CB8AC3E}">
        <p14:creationId xmlns:p14="http://schemas.microsoft.com/office/powerpoint/2010/main" val="171678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Example</a:t>
            </a:r>
          </a:p>
        </p:txBody>
      </p:sp>
      <p:sp>
        <p:nvSpPr>
          <p:cNvPr id="3" name="Rectangle 2">
            <a:extLst>
              <a:ext uri="{FF2B5EF4-FFF2-40B4-BE49-F238E27FC236}">
                <a16:creationId xmlns:a16="http://schemas.microsoft.com/office/drawing/2014/main" id="{71D6B141-54E1-4EC4-B8DE-CA196AEE5C95}"/>
              </a:ext>
            </a:extLst>
          </p:cNvPr>
          <p:cNvSpPr/>
          <p:nvPr/>
        </p:nvSpPr>
        <p:spPr>
          <a:xfrm>
            <a:off x="838200" y="1535837"/>
            <a:ext cx="6184900" cy="1107996"/>
          </a:xfrm>
          <a:prstGeom prst="rect">
            <a:avLst/>
          </a:prstGeom>
        </p:spPr>
        <p:txBody>
          <a:bodyPr wrap="square">
            <a:spAutoFit/>
          </a:bodyPr>
          <a:lstStyle/>
          <a:p>
            <a:r>
              <a:rPr lang="en-US" sz="2200" dirty="0"/>
              <a:t>Consider the 25 observations of variable Y (pressure in pounds) and variable X (average atmospheric temperature in F), available on Bb. </a:t>
            </a:r>
          </a:p>
        </p:txBody>
      </p:sp>
      <p:graphicFrame>
        <p:nvGraphicFramePr>
          <p:cNvPr id="4" name="Table 3">
            <a:extLst>
              <a:ext uri="{FF2B5EF4-FFF2-40B4-BE49-F238E27FC236}">
                <a16:creationId xmlns:a16="http://schemas.microsoft.com/office/drawing/2014/main" id="{CD97E53A-BBAB-43F5-A401-AD64974C79F5}"/>
              </a:ext>
            </a:extLst>
          </p:cNvPr>
          <p:cNvGraphicFramePr>
            <a:graphicFrameLocks noGrp="1"/>
          </p:cNvGraphicFramePr>
          <p:nvPr>
            <p:extLst>
              <p:ext uri="{D42A27DB-BD31-4B8C-83A1-F6EECF244321}">
                <p14:modId xmlns:p14="http://schemas.microsoft.com/office/powerpoint/2010/main" val="3590439722"/>
              </p:ext>
            </p:extLst>
          </p:nvPr>
        </p:nvGraphicFramePr>
        <p:xfrm>
          <a:off x="7772401" y="643466"/>
          <a:ext cx="3759199" cy="3217332"/>
        </p:xfrm>
        <a:graphic>
          <a:graphicData uri="http://schemas.openxmlformats.org/drawingml/2006/table">
            <a:tbl>
              <a:tblPr firstRow="1" bandRow="1">
                <a:tableStyleId>{073A0DAA-6AF3-43AB-8588-CEC1D06C72B9}</a:tableStyleId>
              </a:tblPr>
              <a:tblGrid>
                <a:gridCol w="1511299">
                  <a:extLst>
                    <a:ext uri="{9D8B030D-6E8A-4147-A177-3AD203B41FA5}">
                      <a16:colId xmlns:a16="http://schemas.microsoft.com/office/drawing/2014/main" val="790966807"/>
                    </a:ext>
                  </a:extLst>
                </a:gridCol>
                <a:gridCol w="1176905">
                  <a:extLst>
                    <a:ext uri="{9D8B030D-6E8A-4147-A177-3AD203B41FA5}">
                      <a16:colId xmlns:a16="http://schemas.microsoft.com/office/drawing/2014/main" val="3985071693"/>
                    </a:ext>
                  </a:extLst>
                </a:gridCol>
                <a:gridCol w="1070995">
                  <a:extLst>
                    <a:ext uri="{9D8B030D-6E8A-4147-A177-3AD203B41FA5}">
                      <a16:colId xmlns:a16="http://schemas.microsoft.com/office/drawing/2014/main" val="1877246038"/>
                    </a:ext>
                  </a:extLst>
                </a:gridCol>
              </a:tblGrid>
              <a:tr h="407046">
                <a:tc>
                  <a:txBody>
                    <a:bodyPr/>
                    <a:lstStyle/>
                    <a:p>
                      <a:r>
                        <a:rPr lang="en-US" dirty="0"/>
                        <a:t>Observation</a:t>
                      </a:r>
                    </a:p>
                  </a:txBody>
                  <a:tcPr/>
                </a:tc>
                <a:tc>
                  <a:txBody>
                    <a:bodyPr/>
                    <a:lstStyle/>
                    <a:p>
                      <a:r>
                        <a:rPr lang="en-US" dirty="0"/>
                        <a:t>X</a:t>
                      </a:r>
                    </a:p>
                  </a:txBody>
                  <a:tcPr/>
                </a:tc>
                <a:tc>
                  <a:txBody>
                    <a:bodyPr/>
                    <a:lstStyle/>
                    <a:p>
                      <a:r>
                        <a:rPr lang="en-US" dirty="0"/>
                        <a:t>Y</a:t>
                      </a:r>
                    </a:p>
                  </a:txBody>
                  <a:tcPr/>
                </a:tc>
                <a:extLst>
                  <a:ext uri="{0D108BD9-81ED-4DB2-BD59-A6C34878D82A}">
                    <a16:rowId xmlns:a16="http://schemas.microsoft.com/office/drawing/2014/main" val="3584876400"/>
                  </a:ext>
                </a:extLst>
              </a:tr>
              <a:tr h="468381">
                <a:tc>
                  <a:txBody>
                    <a:bodyPr/>
                    <a:lstStyle/>
                    <a:p>
                      <a:r>
                        <a:rPr lang="en-US" sz="2200" dirty="0">
                          <a:solidFill>
                            <a:schemeClr val="tx1"/>
                          </a:solidFill>
                        </a:rPr>
                        <a:t>1</a:t>
                      </a:r>
                    </a:p>
                  </a:txBody>
                  <a:tcPr/>
                </a:tc>
                <a:tc>
                  <a:txBody>
                    <a:bodyPr/>
                    <a:lstStyle/>
                    <a:p>
                      <a:r>
                        <a:rPr lang="en-US" sz="2200" dirty="0">
                          <a:solidFill>
                            <a:srgbClr val="0070C0"/>
                          </a:solidFill>
                        </a:rPr>
                        <a:t>35.3</a:t>
                      </a:r>
                    </a:p>
                  </a:txBody>
                  <a:tcPr/>
                </a:tc>
                <a:tc>
                  <a:txBody>
                    <a:bodyPr/>
                    <a:lstStyle/>
                    <a:p>
                      <a:r>
                        <a:rPr lang="en-US" sz="2200" dirty="0">
                          <a:solidFill>
                            <a:srgbClr val="FF0000"/>
                          </a:solidFill>
                        </a:rPr>
                        <a:t>10.98</a:t>
                      </a:r>
                    </a:p>
                  </a:txBody>
                  <a:tcPr/>
                </a:tc>
                <a:extLst>
                  <a:ext uri="{0D108BD9-81ED-4DB2-BD59-A6C34878D82A}">
                    <a16:rowId xmlns:a16="http://schemas.microsoft.com/office/drawing/2014/main" val="3543506977"/>
                  </a:ext>
                </a:extLst>
              </a:tr>
              <a:tr h="468381">
                <a:tc>
                  <a:txBody>
                    <a:bodyPr/>
                    <a:lstStyle/>
                    <a:p>
                      <a:r>
                        <a:rPr lang="en-US" sz="2200" dirty="0"/>
                        <a:t>2</a:t>
                      </a:r>
                    </a:p>
                  </a:txBody>
                  <a:tcPr/>
                </a:tc>
                <a:tc>
                  <a:txBody>
                    <a:bodyPr/>
                    <a:lstStyle/>
                    <a:p>
                      <a:r>
                        <a:rPr lang="en-US" sz="2200" dirty="0"/>
                        <a:t>29.7</a:t>
                      </a:r>
                    </a:p>
                  </a:txBody>
                  <a:tcPr/>
                </a:tc>
                <a:tc>
                  <a:txBody>
                    <a:bodyPr/>
                    <a:lstStyle/>
                    <a:p>
                      <a:r>
                        <a:rPr lang="en-US" sz="2200" dirty="0"/>
                        <a:t>11.13</a:t>
                      </a:r>
                    </a:p>
                  </a:txBody>
                  <a:tcPr/>
                </a:tc>
                <a:extLst>
                  <a:ext uri="{0D108BD9-81ED-4DB2-BD59-A6C34878D82A}">
                    <a16:rowId xmlns:a16="http://schemas.microsoft.com/office/drawing/2014/main" val="1936441116"/>
                  </a:ext>
                </a:extLst>
              </a:tr>
              <a:tr h="468381">
                <a:tc>
                  <a:txBody>
                    <a:bodyPr/>
                    <a:lstStyle/>
                    <a:p>
                      <a:r>
                        <a:rPr lang="en-US" sz="2200" dirty="0"/>
                        <a:t>3</a:t>
                      </a:r>
                    </a:p>
                  </a:txBody>
                  <a:tcPr/>
                </a:tc>
                <a:tc>
                  <a:txBody>
                    <a:bodyPr/>
                    <a:lstStyle/>
                    <a:p>
                      <a:r>
                        <a:rPr lang="en-US" sz="2200" dirty="0"/>
                        <a:t>30.8</a:t>
                      </a:r>
                    </a:p>
                  </a:txBody>
                  <a:tcPr/>
                </a:tc>
                <a:tc>
                  <a:txBody>
                    <a:bodyPr/>
                    <a:lstStyle/>
                    <a:p>
                      <a:r>
                        <a:rPr lang="en-US" sz="2200" dirty="0"/>
                        <a:t>12.51</a:t>
                      </a:r>
                    </a:p>
                  </a:txBody>
                  <a:tcPr/>
                </a:tc>
                <a:extLst>
                  <a:ext uri="{0D108BD9-81ED-4DB2-BD59-A6C34878D82A}">
                    <a16:rowId xmlns:a16="http://schemas.microsoft.com/office/drawing/2014/main" val="494535228"/>
                  </a:ext>
                </a:extLst>
              </a:tr>
              <a:tr h="468381">
                <a:tc>
                  <a:txBody>
                    <a:bodyPr/>
                    <a:lstStyle/>
                    <a:p>
                      <a:r>
                        <a:rPr lang="en-US" sz="2200" dirty="0"/>
                        <a:t>. . .</a:t>
                      </a:r>
                    </a:p>
                  </a:txBody>
                  <a:tcPr/>
                </a:tc>
                <a:tc>
                  <a:txBody>
                    <a:bodyPr/>
                    <a:lstStyle/>
                    <a:p>
                      <a:r>
                        <a:rPr lang="en-US" sz="2200" dirty="0"/>
                        <a:t>. . .</a:t>
                      </a:r>
                    </a:p>
                  </a:txBody>
                  <a:tcPr/>
                </a:tc>
                <a:tc>
                  <a:txBody>
                    <a:bodyPr/>
                    <a:lstStyle/>
                    <a:p>
                      <a:r>
                        <a:rPr lang="en-US" sz="2200" dirty="0"/>
                        <a:t>…</a:t>
                      </a:r>
                    </a:p>
                  </a:txBody>
                  <a:tcPr/>
                </a:tc>
                <a:extLst>
                  <a:ext uri="{0D108BD9-81ED-4DB2-BD59-A6C34878D82A}">
                    <a16:rowId xmlns:a16="http://schemas.microsoft.com/office/drawing/2014/main" val="4214063524"/>
                  </a:ext>
                </a:extLst>
              </a:tr>
              <a:tr h="468381">
                <a:tc>
                  <a:txBody>
                    <a:bodyPr/>
                    <a:lstStyle/>
                    <a:p>
                      <a:r>
                        <a:rPr lang="en-US" sz="2200" dirty="0"/>
                        <a:t>24</a:t>
                      </a:r>
                    </a:p>
                  </a:txBody>
                  <a:tcPr/>
                </a:tc>
                <a:tc>
                  <a:txBody>
                    <a:bodyPr/>
                    <a:lstStyle/>
                    <a:p>
                      <a:r>
                        <a:rPr lang="en-US" sz="2200" dirty="0"/>
                        <a:t>33.4</a:t>
                      </a:r>
                    </a:p>
                  </a:txBody>
                  <a:tcPr/>
                </a:tc>
                <a:tc>
                  <a:txBody>
                    <a:bodyPr/>
                    <a:lstStyle/>
                    <a:p>
                      <a:r>
                        <a:rPr lang="en-US" sz="2200" dirty="0"/>
                        <a:t>10.36</a:t>
                      </a:r>
                    </a:p>
                  </a:txBody>
                  <a:tcPr/>
                </a:tc>
                <a:extLst>
                  <a:ext uri="{0D108BD9-81ED-4DB2-BD59-A6C34878D82A}">
                    <a16:rowId xmlns:a16="http://schemas.microsoft.com/office/drawing/2014/main" val="1355395440"/>
                  </a:ext>
                </a:extLst>
              </a:tr>
              <a:tr h="468381">
                <a:tc>
                  <a:txBody>
                    <a:bodyPr/>
                    <a:lstStyle/>
                    <a:p>
                      <a:r>
                        <a:rPr lang="en-US" sz="2200" dirty="0"/>
                        <a:t>25</a:t>
                      </a:r>
                    </a:p>
                  </a:txBody>
                  <a:tcPr/>
                </a:tc>
                <a:tc>
                  <a:txBody>
                    <a:bodyPr/>
                    <a:lstStyle/>
                    <a:p>
                      <a:r>
                        <a:rPr lang="en-US" sz="2200" dirty="0"/>
                        <a:t>28.6</a:t>
                      </a:r>
                    </a:p>
                  </a:txBody>
                  <a:tcPr/>
                </a:tc>
                <a:tc>
                  <a:txBody>
                    <a:bodyPr/>
                    <a:lstStyle/>
                    <a:p>
                      <a:r>
                        <a:rPr lang="en-US" sz="2200" dirty="0"/>
                        <a:t>11.08</a:t>
                      </a:r>
                    </a:p>
                  </a:txBody>
                  <a:tcPr/>
                </a:tc>
                <a:extLst>
                  <a:ext uri="{0D108BD9-81ED-4DB2-BD59-A6C34878D82A}">
                    <a16:rowId xmlns:a16="http://schemas.microsoft.com/office/drawing/2014/main" val="3006817349"/>
                  </a:ext>
                </a:extLst>
              </a:tr>
            </a:tbl>
          </a:graphicData>
        </a:graphic>
      </p:graphicFrame>
      <p:pic>
        <p:nvPicPr>
          <p:cNvPr id="6" name="Picture 5">
            <a:extLst>
              <a:ext uri="{FF2B5EF4-FFF2-40B4-BE49-F238E27FC236}">
                <a16:creationId xmlns:a16="http://schemas.microsoft.com/office/drawing/2014/main" id="{D54E85B2-4689-4FC4-9D42-92BE40DCB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8138" y="2861400"/>
            <a:ext cx="4508500" cy="3650951"/>
          </a:xfrm>
          <a:prstGeom prst="rect">
            <a:avLst/>
          </a:prstGeom>
        </p:spPr>
      </p:pic>
      <p:sp>
        <p:nvSpPr>
          <p:cNvPr id="7" name="Oval 6">
            <a:extLst>
              <a:ext uri="{FF2B5EF4-FFF2-40B4-BE49-F238E27FC236}">
                <a16:creationId xmlns:a16="http://schemas.microsoft.com/office/drawing/2014/main" id="{AB9A9DC5-518E-48C7-A486-4CFA5C6AA593}"/>
              </a:ext>
            </a:extLst>
          </p:cNvPr>
          <p:cNvSpPr/>
          <p:nvPr/>
        </p:nvSpPr>
        <p:spPr>
          <a:xfrm>
            <a:off x="3587750" y="3817407"/>
            <a:ext cx="139700" cy="13716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7573AA9-6367-4DA4-8CD7-34C7D4020FFF}"/>
              </a:ext>
            </a:extLst>
          </p:cNvPr>
          <p:cNvSpPr/>
          <p:nvPr/>
        </p:nvSpPr>
        <p:spPr>
          <a:xfrm>
            <a:off x="3625438" y="3429000"/>
            <a:ext cx="1370888" cy="369332"/>
          </a:xfrm>
          <a:prstGeom prst="rect">
            <a:avLst/>
          </a:prstGeom>
          <a:ln>
            <a:noFill/>
          </a:ln>
        </p:spPr>
        <p:txBody>
          <a:bodyPr wrap="none">
            <a:spAutoFit/>
          </a:bodyPr>
          <a:lstStyle/>
          <a:p>
            <a:r>
              <a:rPr lang="en-US" dirty="0"/>
              <a:t>(</a:t>
            </a:r>
            <a:r>
              <a:rPr lang="en-US" dirty="0">
                <a:solidFill>
                  <a:srgbClr val="0070C0"/>
                </a:solidFill>
              </a:rPr>
              <a:t>35.3</a:t>
            </a:r>
            <a:r>
              <a:rPr lang="en-US" dirty="0"/>
              <a:t>,</a:t>
            </a:r>
            <a:r>
              <a:rPr lang="en-US" dirty="0">
                <a:solidFill>
                  <a:srgbClr val="FF0000"/>
                </a:solidFill>
              </a:rPr>
              <a:t> 10.98</a:t>
            </a:r>
            <a:r>
              <a:rPr lang="en-US" dirty="0"/>
              <a:t>)</a:t>
            </a:r>
          </a:p>
        </p:txBody>
      </p:sp>
      <p:cxnSp>
        <p:nvCxnSpPr>
          <p:cNvPr id="11" name="Straight Connector 10">
            <a:extLst>
              <a:ext uri="{FF2B5EF4-FFF2-40B4-BE49-F238E27FC236}">
                <a16:creationId xmlns:a16="http://schemas.microsoft.com/office/drawing/2014/main" id="{CAFEE281-5CF0-4A0F-A224-90BFEBC46D29}"/>
              </a:ext>
            </a:extLst>
          </p:cNvPr>
          <p:cNvCxnSpPr>
            <a:cxnSpLocks/>
          </p:cNvCxnSpPr>
          <p:nvPr/>
        </p:nvCxnSpPr>
        <p:spPr>
          <a:xfrm>
            <a:off x="3657600" y="3916467"/>
            <a:ext cx="0" cy="2077933"/>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DD2752D-B9EB-4C7E-A65D-4C2E70D84220}"/>
              </a:ext>
            </a:extLst>
          </p:cNvPr>
          <p:cNvCxnSpPr>
            <a:cxnSpLocks/>
          </p:cNvCxnSpPr>
          <p:nvPr/>
        </p:nvCxnSpPr>
        <p:spPr>
          <a:xfrm flipH="1" flipV="1">
            <a:off x="3012870" y="3883235"/>
            <a:ext cx="663780" cy="275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08E8477-2ACF-47F6-84A5-78A3B40B6253}"/>
              </a:ext>
            </a:extLst>
          </p:cNvPr>
          <p:cNvSpPr/>
          <p:nvPr/>
        </p:nvSpPr>
        <p:spPr>
          <a:xfrm>
            <a:off x="3360884" y="6226973"/>
            <a:ext cx="593432" cy="369332"/>
          </a:xfrm>
          <a:prstGeom prst="rect">
            <a:avLst/>
          </a:prstGeom>
        </p:spPr>
        <p:txBody>
          <a:bodyPr wrap="none">
            <a:spAutoFit/>
          </a:bodyPr>
          <a:lstStyle/>
          <a:p>
            <a:r>
              <a:rPr lang="en-US" dirty="0">
                <a:solidFill>
                  <a:srgbClr val="0070C0"/>
                </a:solidFill>
              </a:rPr>
              <a:t>35.3</a:t>
            </a:r>
          </a:p>
        </p:txBody>
      </p:sp>
      <p:sp>
        <p:nvSpPr>
          <p:cNvPr id="22" name="Rectangle 21">
            <a:extLst>
              <a:ext uri="{FF2B5EF4-FFF2-40B4-BE49-F238E27FC236}">
                <a16:creationId xmlns:a16="http://schemas.microsoft.com/office/drawing/2014/main" id="{DE335DCD-3C3A-4469-B633-B77E311575FA}"/>
              </a:ext>
            </a:extLst>
          </p:cNvPr>
          <p:cNvSpPr/>
          <p:nvPr/>
        </p:nvSpPr>
        <p:spPr>
          <a:xfrm>
            <a:off x="2019636" y="3698569"/>
            <a:ext cx="710451" cy="369332"/>
          </a:xfrm>
          <a:prstGeom prst="rect">
            <a:avLst/>
          </a:prstGeom>
        </p:spPr>
        <p:txBody>
          <a:bodyPr wrap="none">
            <a:spAutoFit/>
          </a:bodyPr>
          <a:lstStyle/>
          <a:p>
            <a:r>
              <a:rPr lang="en-US" dirty="0">
                <a:solidFill>
                  <a:srgbClr val="FF0000"/>
                </a:solidFill>
              </a:rPr>
              <a:t>10.98</a:t>
            </a:r>
            <a:endParaRPr lang="en-US" dirty="0"/>
          </a:p>
        </p:txBody>
      </p:sp>
      <p:sp>
        <p:nvSpPr>
          <p:cNvPr id="23" name="Rectangle 22">
            <a:extLst>
              <a:ext uri="{FF2B5EF4-FFF2-40B4-BE49-F238E27FC236}">
                <a16:creationId xmlns:a16="http://schemas.microsoft.com/office/drawing/2014/main" id="{7227845E-50D2-4FF3-8FEF-D4537DEC11DD}"/>
              </a:ext>
            </a:extLst>
          </p:cNvPr>
          <p:cNvSpPr/>
          <p:nvPr/>
        </p:nvSpPr>
        <p:spPr>
          <a:xfrm>
            <a:off x="7683500" y="4163874"/>
            <a:ext cx="4127499" cy="2123658"/>
          </a:xfrm>
          <a:prstGeom prst="rect">
            <a:avLst/>
          </a:prstGeom>
        </p:spPr>
        <p:txBody>
          <a:bodyPr wrap="square">
            <a:spAutoFit/>
          </a:bodyPr>
          <a:lstStyle/>
          <a:p>
            <a:r>
              <a:rPr lang="en-US" sz="2200" dirty="0">
                <a:solidFill>
                  <a:srgbClr val="00B050"/>
                </a:solidFill>
                <a:ea typeface="Times New Roman" panose="02020603050405020304" pitchFamily="18" charset="0"/>
              </a:rPr>
              <a:t>Scatter Plot </a:t>
            </a:r>
            <a:r>
              <a:rPr lang="en-US" sz="2200" dirty="0">
                <a:ea typeface="Times New Roman" panose="02020603050405020304" pitchFamily="18" charset="0"/>
              </a:rPr>
              <a:t>in which the </a:t>
            </a:r>
            <a:r>
              <a:rPr lang="en-US" sz="2200" dirty="0">
                <a:solidFill>
                  <a:srgbClr val="0070C0"/>
                </a:solidFill>
                <a:ea typeface="Times New Roman" panose="02020603050405020304" pitchFamily="18" charset="0"/>
              </a:rPr>
              <a:t>predictor variable</a:t>
            </a:r>
            <a:r>
              <a:rPr lang="en-US" sz="2200" dirty="0">
                <a:solidFill>
                  <a:srgbClr val="7030A0"/>
                </a:solidFill>
                <a:ea typeface="Times New Roman" panose="02020603050405020304" pitchFamily="18" charset="0"/>
              </a:rPr>
              <a:t> </a:t>
            </a:r>
            <a:r>
              <a:rPr lang="en-US" sz="2200" dirty="0">
                <a:ea typeface="Times New Roman" panose="02020603050405020304" pitchFamily="18" charset="0"/>
              </a:rPr>
              <a:t>is mapped on the horizontal and the </a:t>
            </a:r>
            <a:r>
              <a:rPr lang="en-US" sz="2200" dirty="0">
                <a:solidFill>
                  <a:srgbClr val="FF0000"/>
                </a:solidFill>
                <a:ea typeface="Times New Roman" panose="02020603050405020304" pitchFamily="18" charset="0"/>
              </a:rPr>
              <a:t>response variable</a:t>
            </a:r>
            <a:r>
              <a:rPr lang="en-US" sz="2200" dirty="0">
                <a:solidFill>
                  <a:schemeClr val="accent5">
                    <a:lumMod val="75000"/>
                  </a:schemeClr>
                </a:solidFill>
                <a:ea typeface="Times New Roman" panose="02020603050405020304" pitchFamily="18" charset="0"/>
              </a:rPr>
              <a:t> </a:t>
            </a:r>
            <a:r>
              <a:rPr lang="en-US" sz="2200" dirty="0">
                <a:ea typeface="Times New Roman" panose="02020603050405020304" pitchFamily="18" charset="0"/>
              </a:rPr>
              <a:t>is mapped on the vertical axis. Each point represents an observation.</a:t>
            </a:r>
            <a:endParaRPr lang="en-US" sz="2200" dirty="0"/>
          </a:p>
        </p:txBody>
      </p:sp>
    </p:spTree>
    <p:extLst>
      <p:ext uri="{BB962C8B-B14F-4D97-AF65-F5344CB8AC3E}">
        <p14:creationId xmlns:p14="http://schemas.microsoft.com/office/powerpoint/2010/main" val="54958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82987646-82C9-4FE4-890E-2B346FCFAC54}"/>
              </a:ext>
            </a:extLst>
          </p:cNvPr>
          <p:cNvCxnSpPr>
            <a:cxnSpLocks/>
          </p:cNvCxnSpPr>
          <p:nvPr/>
        </p:nvCxnSpPr>
        <p:spPr>
          <a:xfrm>
            <a:off x="10562235" y="5219735"/>
            <a:ext cx="0" cy="45720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6A1B44-8238-4026-974F-6917AD3614EF}"/>
              </a:ext>
            </a:extLst>
          </p:cNvPr>
          <p:cNvCxnSpPr>
            <a:cxnSpLocks/>
          </p:cNvCxnSpPr>
          <p:nvPr/>
        </p:nvCxnSpPr>
        <p:spPr>
          <a:xfrm>
            <a:off x="11019435" y="4673635"/>
            <a:ext cx="0" cy="761965"/>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C6A8F0-7048-401A-BD2D-DBC950BCDFF1}"/>
              </a:ext>
            </a:extLst>
          </p:cNvPr>
          <p:cNvCxnSpPr>
            <a:cxnSpLocks/>
          </p:cNvCxnSpPr>
          <p:nvPr/>
        </p:nvCxnSpPr>
        <p:spPr>
          <a:xfrm>
            <a:off x="9046844" y="4406900"/>
            <a:ext cx="0" cy="562807"/>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5AC6BDC-A056-4908-8AF8-B9738B65DAE0}"/>
              </a:ext>
            </a:extLst>
          </p:cNvPr>
          <p:cNvCxnSpPr>
            <a:cxnSpLocks/>
            <a:stCxn id="18" idx="6"/>
          </p:cNvCxnSpPr>
          <p:nvPr/>
        </p:nvCxnSpPr>
        <p:spPr>
          <a:xfrm flipH="1">
            <a:off x="8683942" y="3313162"/>
            <a:ext cx="0" cy="85430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Least Squares Estimation</a:t>
            </a:r>
          </a:p>
        </p:txBody>
      </p:sp>
      <p:cxnSp>
        <p:nvCxnSpPr>
          <p:cNvPr id="3" name="Straight Arrow Connector 2">
            <a:extLst>
              <a:ext uri="{FF2B5EF4-FFF2-40B4-BE49-F238E27FC236}">
                <a16:creationId xmlns:a16="http://schemas.microsoft.com/office/drawing/2014/main" id="{D6947530-EBD6-4405-9A0A-ED6A24A70575}"/>
              </a:ext>
            </a:extLst>
          </p:cNvPr>
          <p:cNvCxnSpPr>
            <a:cxnSpLocks/>
          </p:cNvCxnSpPr>
          <p:nvPr/>
        </p:nvCxnSpPr>
        <p:spPr>
          <a:xfrm>
            <a:off x="7652309" y="6197134"/>
            <a:ext cx="375229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5A6081BB-A781-4CAA-A545-938BE0AE68A9}"/>
              </a:ext>
            </a:extLst>
          </p:cNvPr>
          <p:cNvCxnSpPr>
            <a:cxnSpLocks/>
          </p:cNvCxnSpPr>
          <p:nvPr/>
        </p:nvCxnSpPr>
        <p:spPr>
          <a:xfrm flipV="1">
            <a:off x="7652309" y="3471149"/>
            <a:ext cx="0" cy="27259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C38AC33-9E48-4DF9-A833-D4BC2684AA4C}"/>
                  </a:ext>
                </a:extLst>
              </p:cNvPr>
              <p:cNvSpPr/>
              <p:nvPr/>
            </p:nvSpPr>
            <p:spPr>
              <a:xfrm>
                <a:off x="11404600" y="6108232"/>
                <a:ext cx="3922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oMath>
                  </m:oMathPara>
                </a14:m>
                <a:endParaRPr lang="en-US" dirty="0"/>
              </a:p>
            </p:txBody>
          </p:sp>
        </mc:Choice>
        <mc:Fallback xmlns="">
          <p:sp>
            <p:nvSpPr>
              <p:cNvPr id="5" name="Rectangle 4">
                <a:extLst>
                  <a:ext uri="{FF2B5EF4-FFF2-40B4-BE49-F238E27FC236}">
                    <a16:creationId xmlns:a16="http://schemas.microsoft.com/office/drawing/2014/main" id="{3C38AC33-9E48-4DF9-A833-D4BC2684AA4C}"/>
                  </a:ext>
                </a:extLst>
              </p:cNvPr>
              <p:cNvSpPr>
                <a:spLocks noRot="1" noChangeAspect="1" noMove="1" noResize="1" noEditPoints="1" noAdjustHandles="1" noChangeArrowheads="1" noChangeShapeType="1" noTextEdit="1"/>
              </p:cNvSpPr>
              <p:nvPr/>
            </p:nvSpPr>
            <p:spPr>
              <a:xfrm>
                <a:off x="11404600" y="6108232"/>
                <a:ext cx="39228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365AD88-8227-4414-8760-414B53F3F2F6}"/>
                  </a:ext>
                </a:extLst>
              </p:cNvPr>
              <p:cNvSpPr/>
              <p:nvPr/>
            </p:nvSpPr>
            <p:spPr>
              <a:xfrm>
                <a:off x="7333526" y="3128496"/>
                <a:ext cx="3826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6" name="Rectangle 5">
                <a:extLst>
                  <a:ext uri="{FF2B5EF4-FFF2-40B4-BE49-F238E27FC236}">
                    <a16:creationId xmlns:a16="http://schemas.microsoft.com/office/drawing/2014/main" id="{0365AD88-8227-4414-8760-414B53F3F2F6}"/>
                  </a:ext>
                </a:extLst>
              </p:cNvPr>
              <p:cNvSpPr>
                <a:spLocks noRot="1" noChangeAspect="1" noMove="1" noResize="1" noEditPoints="1" noAdjustHandles="1" noChangeArrowheads="1" noChangeShapeType="1" noTextEdit="1"/>
              </p:cNvSpPr>
              <p:nvPr/>
            </p:nvSpPr>
            <p:spPr>
              <a:xfrm>
                <a:off x="7333526" y="3128496"/>
                <a:ext cx="382669" cy="369332"/>
              </a:xfrm>
              <a:prstGeom prst="rect">
                <a:avLst/>
              </a:prstGeom>
              <a:blipFill>
                <a:blip r:embed="rId4"/>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A91D4FCB-80A8-4632-8896-7EC76B02A869}"/>
              </a:ext>
            </a:extLst>
          </p:cNvPr>
          <p:cNvCxnSpPr>
            <a:cxnSpLocks/>
          </p:cNvCxnSpPr>
          <p:nvPr/>
        </p:nvCxnSpPr>
        <p:spPr>
          <a:xfrm>
            <a:off x="8064500" y="3858260"/>
            <a:ext cx="3124200" cy="17043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DFA7A44D-5505-416E-B88E-D89E6CB945B8}"/>
              </a:ext>
            </a:extLst>
          </p:cNvPr>
          <p:cNvSpPr/>
          <p:nvPr/>
        </p:nvSpPr>
        <p:spPr>
          <a:xfrm>
            <a:off x="8610282" y="3244582"/>
            <a:ext cx="137160" cy="1371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02CA7BB-D841-40A3-8706-1820E044C69F}"/>
              </a:ext>
            </a:extLst>
          </p:cNvPr>
          <p:cNvSpPr/>
          <p:nvPr/>
        </p:nvSpPr>
        <p:spPr>
          <a:xfrm>
            <a:off x="8963342" y="4845253"/>
            <a:ext cx="137160" cy="1371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78013F0-D7AF-4BA6-A353-0403820E94BD}"/>
              </a:ext>
            </a:extLst>
          </p:cNvPr>
          <p:cNvSpPr/>
          <p:nvPr/>
        </p:nvSpPr>
        <p:spPr>
          <a:xfrm>
            <a:off x="9777375" y="4517157"/>
            <a:ext cx="137160" cy="1371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98381C9-9317-4752-A37B-83D427FAA2B2}"/>
              </a:ext>
            </a:extLst>
          </p:cNvPr>
          <p:cNvSpPr/>
          <p:nvPr/>
        </p:nvSpPr>
        <p:spPr>
          <a:xfrm>
            <a:off x="9914535" y="5019075"/>
            <a:ext cx="137160" cy="1371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ACF615B-3DCD-4447-A616-D10923EE63AB}"/>
              </a:ext>
            </a:extLst>
          </p:cNvPr>
          <p:cNvSpPr/>
          <p:nvPr/>
        </p:nvSpPr>
        <p:spPr>
          <a:xfrm>
            <a:off x="10498735" y="5634234"/>
            <a:ext cx="137160" cy="1371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5F92BA4-CF61-462A-9B32-368C7D952BEA}"/>
              </a:ext>
            </a:extLst>
          </p:cNvPr>
          <p:cNvSpPr/>
          <p:nvPr/>
        </p:nvSpPr>
        <p:spPr>
          <a:xfrm>
            <a:off x="10955935" y="4611137"/>
            <a:ext cx="137160" cy="1371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9B79719-3184-49E1-B299-7D56D2AAC2A1}"/>
                  </a:ext>
                </a:extLst>
              </p:cNvPr>
              <p:cNvSpPr txBox="1"/>
              <p:nvPr/>
            </p:nvSpPr>
            <p:spPr>
              <a:xfrm>
                <a:off x="851824" y="2975449"/>
                <a:ext cx="6024503" cy="2746136"/>
              </a:xfrm>
              <a:prstGeom prst="rect">
                <a:avLst/>
              </a:prstGeom>
              <a:noFill/>
            </p:spPr>
            <p:txBody>
              <a:bodyPr wrap="square" rtlCol="0">
                <a:spAutoFit/>
              </a:bodyPr>
              <a:lstStyle/>
              <a:p>
                <a:r>
                  <a:rPr lang="en-US" sz="2200" dirty="0"/>
                  <a:t>Suppose the red line is our estimated line in the following graph. We will find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𝑏</m:t>
                        </m:r>
                      </m:e>
                      <m:sub>
                        <m:r>
                          <a:rPr lang="en-US" sz="2200" i="1">
                            <a:latin typeface="Cambria Math" panose="02040503050406030204" pitchFamily="18" charset="0"/>
                          </a:rPr>
                          <m:t>0</m:t>
                        </m:r>
                      </m:sub>
                    </m:sSub>
                  </m:oMath>
                </a14:m>
                <a:r>
                  <a:rPr lang="en-US" sz="2200" b="0" dirty="0">
                    <a:latin typeface="Cambria Math" panose="02040503050406030204" pitchFamily="18" charset="0"/>
                  </a:rPr>
                  <a:t> </a:t>
                </a:r>
                <a:r>
                  <a:rPr lang="en-US" sz="2200" dirty="0"/>
                  <a:t>and</a:t>
                </a:r>
                <a:r>
                  <a:rPr lang="en-US" sz="2200" b="0" dirty="0">
                    <a:latin typeface="Cambria Math" panose="02040503050406030204" pitchFamily="18" charset="0"/>
                  </a:rPr>
                  <a:t>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ea typeface="Cambria Math" panose="02040503050406030204" pitchFamily="18" charset="0"/>
                          </a:rPr>
                          <m:t>1</m:t>
                        </m:r>
                      </m:sub>
                    </m:sSub>
                  </m:oMath>
                </a14:m>
                <a:r>
                  <a:rPr lang="en-US" sz="2200" dirty="0"/>
                  <a:t> in</a:t>
                </a:r>
                <a:r>
                  <a:rPr lang="en-US" sz="2200" b="0" i="1" dirty="0">
                    <a:latin typeface="Cambria Math" panose="02040503050406030204" pitchFamily="18" charset="0"/>
                  </a:rPr>
                  <a:t> </a:t>
                </a:r>
                <a:r>
                  <a:rPr lang="en-US" sz="2200" dirty="0"/>
                  <a:t>a way that it minimizes the squared residuals, that is</a:t>
                </a:r>
              </a:p>
              <a:p>
                <a:pPr>
                  <a:lnSpc>
                    <a:spcPts val="1200"/>
                  </a:lnSpc>
                </a:pPr>
                <a:endParaRPr lang="en-US" sz="2200" dirty="0"/>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𝑆</m:t>
                      </m:r>
                      <m:r>
                        <a:rPr lang="en-US" sz="2200" b="0" i="1" smtClean="0">
                          <a:latin typeface="Cambria Math" panose="02040503050406030204" pitchFamily="18" charset="0"/>
                        </a:rPr>
                        <m:t>=</m:t>
                      </m:r>
                      <m:nary>
                        <m:naryPr>
                          <m:chr m:val="∑"/>
                          <m:limLoc m:val="subSup"/>
                          <m:ctrlPr>
                            <a:rPr lang="en-US" sz="2200" b="0" i="1" smtClean="0">
                              <a:latin typeface="Cambria Math" panose="02040503050406030204" pitchFamily="18" charset="0"/>
                            </a:rPr>
                          </m:ctrlPr>
                        </m:naryPr>
                        <m:sub>
                          <m:r>
                            <m:rPr>
                              <m:brk m:alnAt="25"/>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2</m:t>
                              </m:r>
                            </m:sup>
                          </m:sSubSup>
                        </m:e>
                      </m:nary>
                    </m:oMath>
                  </m:oMathPara>
                </a14:m>
                <a:endParaRPr lang="en-US" sz="2200" dirty="0"/>
              </a:p>
              <a:p>
                <a:pPr>
                  <a:lnSpc>
                    <a:spcPts val="800"/>
                  </a:lnSpc>
                </a:pPr>
                <a:endParaRPr lang="en-US" sz="2200" dirty="0"/>
              </a:p>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m:t>
                      </m:r>
                      <m:nary>
                        <m:naryPr>
                          <m:chr m:val="∑"/>
                          <m:limLoc m:val="subSup"/>
                          <m:ctrlPr>
                            <a:rPr lang="en-US" sz="2200" i="1">
                              <a:latin typeface="Cambria Math" panose="02040503050406030204" pitchFamily="18" charset="0"/>
                            </a:rPr>
                          </m:ctrlPr>
                        </m:naryPr>
                        <m:sub>
                          <m:r>
                            <m:rPr>
                              <m:brk m:alnAt="25"/>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p>
                            <m:sSupPr>
                              <m:ctrlPr>
                                <a:rPr lang="en-US" sz="2200" i="1" smtClean="0">
                                  <a:latin typeface="Cambria Math" panose="02040503050406030204" pitchFamily="18" charset="0"/>
                                </a:rPr>
                              </m:ctrlPr>
                            </m:sSupPr>
                            <m:e>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𝑖</m:t>
                                      </m:r>
                                    </m:sub>
                                  </m:sSub>
                                </m:e>
                              </m:d>
                            </m:e>
                            <m:sup>
                              <m:r>
                                <a:rPr lang="en-US" sz="2200" b="0" i="1" smtClean="0">
                                  <a:latin typeface="Cambria Math" panose="02040503050406030204" pitchFamily="18" charset="0"/>
                                </a:rPr>
                                <m:t>2</m:t>
                              </m:r>
                            </m:sup>
                          </m:sSup>
                        </m:e>
                      </m:nary>
                    </m:oMath>
                  </m:oMathPara>
                </a14:m>
                <a:endParaRPr lang="en-US" sz="2200" dirty="0"/>
              </a:p>
            </p:txBody>
          </p:sp>
        </mc:Choice>
        <mc:Fallback xmlns="">
          <p:sp>
            <p:nvSpPr>
              <p:cNvPr id="26" name="TextBox 25">
                <a:extLst>
                  <a:ext uri="{FF2B5EF4-FFF2-40B4-BE49-F238E27FC236}">
                    <a16:creationId xmlns:a16="http://schemas.microsoft.com/office/drawing/2014/main" id="{F9B79719-3184-49E1-B299-7D56D2AAC2A1}"/>
                  </a:ext>
                </a:extLst>
              </p:cNvPr>
              <p:cNvSpPr txBox="1">
                <a:spLocks noRot="1" noChangeAspect="1" noMove="1" noResize="1" noEditPoints="1" noAdjustHandles="1" noChangeArrowheads="1" noChangeShapeType="1" noTextEdit="1"/>
              </p:cNvSpPr>
              <p:nvPr/>
            </p:nvSpPr>
            <p:spPr>
              <a:xfrm>
                <a:off x="851824" y="2975449"/>
                <a:ext cx="6024503" cy="2746136"/>
              </a:xfrm>
              <a:prstGeom prst="rect">
                <a:avLst/>
              </a:prstGeom>
              <a:blipFill>
                <a:blip r:embed="rId5"/>
                <a:stretch>
                  <a:fillRect l="-1316" t="-15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4545CA71-9732-4451-B43F-2B698B2DEECF}"/>
                  </a:ext>
                </a:extLst>
              </p:cNvPr>
              <p:cNvSpPr/>
              <p:nvPr/>
            </p:nvSpPr>
            <p:spPr>
              <a:xfrm>
                <a:off x="8017231" y="5298695"/>
                <a:ext cx="15592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𝑌</m:t>
                      </m:r>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𝑏</m:t>
                          </m:r>
                        </m:e>
                        <m:sub>
                          <m:r>
                            <a:rPr lang="en-US" i="1">
                              <a:solidFill>
                                <a:srgbClr val="FF0000"/>
                              </a:solidFill>
                              <a:latin typeface="Cambria Math" panose="02040503050406030204" pitchFamily="18" charset="0"/>
                            </a:rPr>
                            <m:t>0</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𝑏</m:t>
                          </m:r>
                        </m:e>
                        <m:sub>
                          <m:r>
                            <a:rPr lang="en-US" i="1">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rPr>
                        <m:t>𝑋</m:t>
                      </m:r>
                    </m:oMath>
                  </m:oMathPara>
                </a14:m>
                <a:endParaRPr lang="en-US" dirty="0">
                  <a:solidFill>
                    <a:srgbClr val="FF0000"/>
                  </a:solidFill>
                </a:endParaRPr>
              </a:p>
            </p:txBody>
          </p:sp>
        </mc:Choice>
        <mc:Fallback xmlns="">
          <p:sp>
            <p:nvSpPr>
              <p:cNvPr id="27" name="Rectangle 26">
                <a:extLst>
                  <a:ext uri="{FF2B5EF4-FFF2-40B4-BE49-F238E27FC236}">
                    <a16:creationId xmlns:a16="http://schemas.microsoft.com/office/drawing/2014/main" id="{4545CA71-9732-4451-B43F-2B698B2DEECF}"/>
                  </a:ext>
                </a:extLst>
              </p:cNvPr>
              <p:cNvSpPr>
                <a:spLocks noRot="1" noChangeAspect="1" noMove="1" noResize="1" noEditPoints="1" noAdjustHandles="1" noChangeArrowheads="1" noChangeShapeType="1" noTextEdit="1"/>
              </p:cNvSpPr>
              <p:nvPr/>
            </p:nvSpPr>
            <p:spPr>
              <a:xfrm>
                <a:off x="8017231" y="5298695"/>
                <a:ext cx="1559273" cy="369332"/>
              </a:xfrm>
              <a:prstGeom prst="rect">
                <a:avLst/>
              </a:prstGeom>
              <a:blipFill>
                <a:blip r:embed="rId6"/>
                <a:stretch>
                  <a:fillRect/>
                </a:stretch>
              </a:blipFill>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2658E012-5EB0-46F5-9BD0-6A7998797C6A}"/>
              </a:ext>
            </a:extLst>
          </p:cNvPr>
          <p:cNvCxnSpPr>
            <a:cxnSpLocks/>
          </p:cNvCxnSpPr>
          <p:nvPr/>
        </p:nvCxnSpPr>
        <p:spPr>
          <a:xfrm>
            <a:off x="9838335" y="4585737"/>
            <a:ext cx="0" cy="234116"/>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0685BFB-4D2D-462E-99F2-BEE1B02269F2}"/>
              </a:ext>
            </a:extLst>
          </p:cNvPr>
          <p:cNvCxnSpPr>
            <a:cxnSpLocks/>
          </p:cNvCxnSpPr>
          <p:nvPr/>
        </p:nvCxnSpPr>
        <p:spPr>
          <a:xfrm>
            <a:off x="10000895" y="4883353"/>
            <a:ext cx="0" cy="173736"/>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FC97DC9B-163B-42BB-8D19-6242FB852D4A}"/>
                  </a:ext>
                </a:extLst>
              </p:cNvPr>
              <p:cNvSpPr/>
              <p:nvPr/>
            </p:nvSpPr>
            <p:spPr>
              <a:xfrm>
                <a:off x="8232201" y="3497828"/>
                <a:ext cx="4466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1</m:t>
                          </m:r>
                        </m:sub>
                      </m:sSub>
                    </m:oMath>
                  </m:oMathPara>
                </a14:m>
                <a:endParaRPr lang="en-US" dirty="0"/>
              </a:p>
            </p:txBody>
          </p:sp>
        </mc:Choice>
        <mc:Fallback xmlns="">
          <p:sp>
            <p:nvSpPr>
              <p:cNvPr id="41" name="Rectangle 40">
                <a:extLst>
                  <a:ext uri="{FF2B5EF4-FFF2-40B4-BE49-F238E27FC236}">
                    <a16:creationId xmlns:a16="http://schemas.microsoft.com/office/drawing/2014/main" id="{FC97DC9B-163B-42BB-8D19-6242FB852D4A}"/>
                  </a:ext>
                </a:extLst>
              </p:cNvPr>
              <p:cNvSpPr>
                <a:spLocks noRot="1" noChangeAspect="1" noMove="1" noResize="1" noEditPoints="1" noAdjustHandles="1" noChangeArrowheads="1" noChangeShapeType="1" noTextEdit="1"/>
              </p:cNvSpPr>
              <p:nvPr/>
            </p:nvSpPr>
            <p:spPr>
              <a:xfrm>
                <a:off x="8232201" y="3497828"/>
                <a:ext cx="446661"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A4D83A33-9D66-4CDB-A28E-BD835B473C73}"/>
                  </a:ext>
                </a:extLst>
              </p:cNvPr>
              <p:cNvSpPr/>
              <p:nvPr/>
            </p:nvSpPr>
            <p:spPr>
              <a:xfrm>
                <a:off x="8612112" y="4401071"/>
                <a:ext cx="4519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2</m:t>
                          </m:r>
                        </m:sub>
                      </m:sSub>
                    </m:oMath>
                  </m:oMathPara>
                </a14:m>
                <a:endParaRPr lang="en-US" dirty="0"/>
              </a:p>
            </p:txBody>
          </p:sp>
        </mc:Choice>
        <mc:Fallback xmlns="">
          <p:sp>
            <p:nvSpPr>
              <p:cNvPr id="42" name="Rectangle 41">
                <a:extLst>
                  <a:ext uri="{FF2B5EF4-FFF2-40B4-BE49-F238E27FC236}">
                    <a16:creationId xmlns:a16="http://schemas.microsoft.com/office/drawing/2014/main" id="{A4D83A33-9D66-4CDB-A28E-BD835B473C73}"/>
                  </a:ext>
                </a:extLst>
              </p:cNvPr>
              <p:cNvSpPr>
                <a:spLocks noRot="1" noChangeAspect="1" noMove="1" noResize="1" noEditPoints="1" noAdjustHandles="1" noChangeArrowheads="1" noChangeShapeType="1" noTextEdit="1"/>
              </p:cNvSpPr>
              <p:nvPr/>
            </p:nvSpPr>
            <p:spPr>
              <a:xfrm>
                <a:off x="8612112" y="4401071"/>
                <a:ext cx="45198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1ECB0C8E-4221-452D-A8CE-E6C322C0973F}"/>
                  </a:ext>
                </a:extLst>
              </p:cNvPr>
              <p:cNvSpPr/>
              <p:nvPr/>
            </p:nvSpPr>
            <p:spPr>
              <a:xfrm>
                <a:off x="9831978" y="4503637"/>
                <a:ext cx="4519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3</m:t>
                          </m:r>
                        </m:sub>
                      </m:sSub>
                    </m:oMath>
                  </m:oMathPara>
                </a14:m>
                <a:endParaRPr lang="en-US" dirty="0"/>
              </a:p>
            </p:txBody>
          </p:sp>
        </mc:Choice>
        <mc:Fallback xmlns="">
          <p:sp>
            <p:nvSpPr>
              <p:cNvPr id="43" name="Rectangle 42">
                <a:extLst>
                  <a:ext uri="{FF2B5EF4-FFF2-40B4-BE49-F238E27FC236}">
                    <a16:creationId xmlns:a16="http://schemas.microsoft.com/office/drawing/2014/main" id="{1ECB0C8E-4221-452D-A8CE-E6C322C0973F}"/>
                  </a:ext>
                </a:extLst>
              </p:cNvPr>
              <p:cNvSpPr>
                <a:spLocks noRot="1" noChangeAspect="1" noMove="1" noResize="1" noEditPoints="1" noAdjustHandles="1" noChangeArrowheads="1" noChangeShapeType="1" noTextEdit="1"/>
              </p:cNvSpPr>
              <p:nvPr/>
            </p:nvSpPr>
            <p:spPr>
              <a:xfrm>
                <a:off x="9831978" y="4503637"/>
                <a:ext cx="451982"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EBF8C83C-E2EA-44A5-A968-4AF3B90BF2C7}"/>
                  </a:ext>
                </a:extLst>
              </p:cNvPr>
              <p:cNvSpPr/>
              <p:nvPr/>
            </p:nvSpPr>
            <p:spPr>
              <a:xfrm>
                <a:off x="9971167" y="5005024"/>
                <a:ext cx="4519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4</m:t>
                          </m:r>
                        </m:sub>
                      </m:sSub>
                    </m:oMath>
                  </m:oMathPara>
                </a14:m>
                <a:endParaRPr lang="en-US" dirty="0"/>
              </a:p>
            </p:txBody>
          </p:sp>
        </mc:Choice>
        <mc:Fallback xmlns="">
          <p:sp>
            <p:nvSpPr>
              <p:cNvPr id="44" name="Rectangle 43">
                <a:extLst>
                  <a:ext uri="{FF2B5EF4-FFF2-40B4-BE49-F238E27FC236}">
                    <a16:creationId xmlns:a16="http://schemas.microsoft.com/office/drawing/2014/main" id="{EBF8C83C-E2EA-44A5-A968-4AF3B90BF2C7}"/>
                  </a:ext>
                </a:extLst>
              </p:cNvPr>
              <p:cNvSpPr>
                <a:spLocks noRot="1" noChangeAspect="1" noMove="1" noResize="1" noEditPoints="1" noAdjustHandles="1" noChangeArrowheads="1" noChangeShapeType="1" noTextEdit="1"/>
              </p:cNvSpPr>
              <p:nvPr/>
            </p:nvSpPr>
            <p:spPr>
              <a:xfrm>
                <a:off x="9971167" y="5005024"/>
                <a:ext cx="451982"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90E92BA1-7E5B-45D8-8B97-E1ABB1856CBF}"/>
                  </a:ext>
                </a:extLst>
              </p:cNvPr>
              <p:cNvSpPr/>
              <p:nvPr/>
            </p:nvSpPr>
            <p:spPr>
              <a:xfrm>
                <a:off x="10555538" y="5352253"/>
                <a:ext cx="4519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5</m:t>
                          </m:r>
                        </m:sub>
                      </m:sSub>
                    </m:oMath>
                  </m:oMathPara>
                </a14:m>
                <a:endParaRPr lang="en-US" dirty="0"/>
              </a:p>
            </p:txBody>
          </p:sp>
        </mc:Choice>
        <mc:Fallback xmlns="">
          <p:sp>
            <p:nvSpPr>
              <p:cNvPr id="45" name="Rectangle 44">
                <a:extLst>
                  <a:ext uri="{FF2B5EF4-FFF2-40B4-BE49-F238E27FC236}">
                    <a16:creationId xmlns:a16="http://schemas.microsoft.com/office/drawing/2014/main" id="{90E92BA1-7E5B-45D8-8B97-E1ABB1856CBF}"/>
                  </a:ext>
                </a:extLst>
              </p:cNvPr>
              <p:cNvSpPr>
                <a:spLocks noRot="1" noChangeAspect="1" noMove="1" noResize="1" noEditPoints="1" noAdjustHandles="1" noChangeArrowheads="1" noChangeShapeType="1" noTextEdit="1"/>
              </p:cNvSpPr>
              <p:nvPr/>
            </p:nvSpPr>
            <p:spPr>
              <a:xfrm>
                <a:off x="10555538" y="5352253"/>
                <a:ext cx="451982"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7BF27C73-B9D8-4BEE-BB32-07BBF3ADBCDC}"/>
                  </a:ext>
                </a:extLst>
              </p:cNvPr>
              <p:cNvSpPr/>
              <p:nvPr/>
            </p:nvSpPr>
            <p:spPr>
              <a:xfrm>
                <a:off x="10986376" y="4869628"/>
                <a:ext cx="4519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6</m:t>
                          </m:r>
                        </m:sub>
                      </m:sSub>
                    </m:oMath>
                  </m:oMathPara>
                </a14:m>
                <a:endParaRPr lang="en-US" dirty="0"/>
              </a:p>
            </p:txBody>
          </p:sp>
        </mc:Choice>
        <mc:Fallback xmlns="">
          <p:sp>
            <p:nvSpPr>
              <p:cNvPr id="46" name="Rectangle 45">
                <a:extLst>
                  <a:ext uri="{FF2B5EF4-FFF2-40B4-BE49-F238E27FC236}">
                    <a16:creationId xmlns:a16="http://schemas.microsoft.com/office/drawing/2014/main" id="{7BF27C73-B9D8-4BEE-BB32-07BBF3ADBCDC}"/>
                  </a:ext>
                </a:extLst>
              </p:cNvPr>
              <p:cNvSpPr>
                <a:spLocks noRot="1" noChangeAspect="1" noMove="1" noResize="1" noEditPoints="1" noAdjustHandles="1" noChangeArrowheads="1" noChangeShapeType="1" noTextEdit="1"/>
              </p:cNvSpPr>
              <p:nvPr/>
            </p:nvSpPr>
            <p:spPr>
              <a:xfrm>
                <a:off x="10986376" y="4869628"/>
                <a:ext cx="45198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103603ED-D6F0-43AE-8718-7E369112469A}"/>
                  </a:ext>
                </a:extLst>
              </p:cNvPr>
              <p:cNvSpPr txBox="1"/>
              <p:nvPr/>
            </p:nvSpPr>
            <p:spPr>
              <a:xfrm>
                <a:off x="7652310" y="502578"/>
                <a:ext cx="4144578" cy="2227982"/>
              </a:xfrm>
              <a:prstGeom prst="rect">
                <a:avLst/>
              </a:prstGeom>
              <a:solidFill>
                <a:srgbClr val="CCCCFF"/>
              </a:solidFill>
            </p:spPr>
            <p:txBody>
              <a:bodyPr wrap="square" rtlCol="0">
                <a:spAutoFit/>
              </a:bodyPr>
              <a:lstStyle/>
              <a:p>
                <a:r>
                  <a:rPr lang="en-US" sz="2200" dirty="0">
                    <a:solidFill>
                      <a:srgbClr val="FF0000"/>
                    </a:solidFill>
                  </a:rPr>
                  <a:t>Properties:</a:t>
                </a:r>
              </a:p>
              <a:p>
                <a:pPr>
                  <a:lnSpc>
                    <a:spcPct val="150000"/>
                  </a:lnSpc>
                </a:pPr>
                <a:r>
                  <a:rPr lang="en-US" sz="2200" dirty="0"/>
                  <a:t>● </a:t>
                </a:r>
                <a14:m>
                  <m:oMath xmlns:m="http://schemas.openxmlformats.org/officeDocument/2006/math">
                    <m:nary>
                      <m:naryPr>
                        <m:chr m:val="∑"/>
                        <m:limLoc m:val="subSup"/>
                        <m:ctrlPr>
                          <a:rPr lang="en-US" sz="2200" i="1">
                            <a:latin typeface="Cambria Math" panose="02040503050406030204" pitchFamily="18" charset="0"/>
                          </a:rPr>
                        </m:ctrlPr>
                      </m:naryPr>
                      <m:sub>
                        <m:r>
                          <m:rPr>
                            <m:brk m:alnAt="25"/>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=0</m:t>
                        </m:r>
                      </m:e>
                    </m:nary>
                  </m:oMath>
                </a14:m>
                <a:endParaRPr lang="en-US" sz="2200" dirty="0"/>
              </a:p>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𝑒</m:t>
                        </m:r>
                      </m:e>
                      <m:sub>
                        <m:r>
                          <a:rPr lang="en-US" sz="2200" i="1">
                            <a:latin typeface="Cambria Math" panose="02040503050406030204" pitchFamily="18" charset="0"/>
                          </a:rPr>
                          <m:t>𝑖</m:t>
                        </m:r>
                      </m:sub>
                    </m:sSub>
                  </m:oMath>
                </a14:m>
                <a:r>
                  <a:rPr lang="en-US" sz="2200" dirty="0"/>
                  <a:t> are independent </a:t>
                </a:r>
              </a:p>
              <a:p>
                <a:pPr>
                  <a:lnSpc>
                    <a:spcPts val="800"/>
                  </a:lnSpc>
                </a:pPr>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i="1">
                            <a:latin typeface="Cambria Math" panose="02040503050406030204" pitchFamily="18" charset="0"/>
                          </a:rPr>
                          <m:t>0</m:t>
                        </m:r>
                      </m:sub>
                    </m:sSub>
                  </m:oMath>
                </a14:m>
                <a:r>
                  <a:rPr lang="en-US" sz="2200" dirty="0">
                    <a:latin typeface="Cambria Math" panose="02040503050406030204" pitchFamily="18" charset="0"/>
                  </a:rPr>
                  <a:t> </a:t>
                </a:r>
                <a:r>
                  <a:rPr lang="en-US" sz="2200" dirty="0"/>
                  <a:t>and</a:t>
                </a:r>
                <a:r>
                  <a:rPr lang="en-US" sz="2200" dirty="0">
                    <a:latin typeface="Cambria Math" panose="02040503050406030204" pitchFamily="18" charset="0"/>
                  </a:rPr>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i="1">
                            <a:latin typeface="Cambria Math" panose="02040503050406030204" pitchFamily="18" charset="0"/>
                            <a:ea typeface="Cambria Math" panose="02040503050406030204" pitchFamily="18" charset="0"/>
                          </a:rPr>
                          <m:t>1</m:t>
                        </m:r>
                      </m:sub>
                    </m:sSub>
                  </m:oMath>
                </a14:m>
                <a:r>
                  <a:rPr lang="en-US" sz="2200" dirty="0"/>
                  <a:t> are estimations for parameters </a:t>
                </a:r>
                <a14:m>
                  <m:oMath xmlns:m="http://schemas.openxmlformats.org/officeDocument/2006/math">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oMath>
                </a14:m>
                <a:r>
                  <a:rPr lang="en-US" sz="2200" dirty="0">
                    <a:latin typeface="Cambria Math" panose="02040503050406030204" pitchFamily="18" charset="0"/>
                  </a:rPr>
                  <a:t> </a:t>
                </a:r>
                <a:r>
                  <a:rPr lang="en-US" sz="2200" dirty="0"/>
                  <a:t>and</a:t>
                </a:r>
                <a:r>
                  <a:rPr lang="en-US" sz="2200" dirty="0">
                    <a:latin typeface="Cambria Math" panose="02040503050406030204" pitchFamily="18" charset="0"/>
                  </a:rPr>
                  <a:t> </a:t>
                </a:r>
                <a14:m>
                  <m:oMath xmlns:m="http://schemas.openxmlformats.org/officeDocument/2006/math">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ea typeface="Cambria Math" panose="02040503050406030204" pitchFamily="18" charset="0"/>
                          </a:rPr>
                          <m:t>1</m:t>
                        </m:r>
                      </m:sub>
                    </m:sSub>
                  </m:oMath>
                </a14:m>
                <a:endParaRPr lang="en-US" sz="2200" dirty="0"/>
              </a:p>
            </p:txBody>
          </p:sp>
        </mc:Choice>
        <mc:Fallback xmlns="">
          <p:sp>
            <p:nvSpPr>
              <p:cNvPr id="47" name="TextBox 46">
                <a:extLst>
                  <a:ext uri="{FF2B5EF4-FFF2-40B4-BE49-F238E27FC236}">
                    <a16:creationId xmlns:a16="http://schemas.microsoft.com/office/drawing/2014/main" id="{103603ED-D6F0-43AE-8718-7E369112469A}"/>
                  </a:ext>
                </a:extLst>
              </p:cNvPr>
              <p:cNvSpPr txBox="1">
                <a:spLocks noRot="1" noChangeAspect="1" noMove="1" noResize="1" noEditPoints="1" noAdjustHandles="1" noChangeArrowheads="1" noChangeShapeType="1" noTextEdit="1"/>
              </p:cNvSpPr>
              <p:nvPr/>
            </p:nvSpPr>
            <p:spPr>
              <a:xfrm>
                <a:off x="7652310" y="502578"/>
                <a:ext cx="4144578" cy="2227982"/>
              </a:xfrm>
              <a:prstGeom prst="rect">
                <a:avLst/>
              </a:prstGeom>
              <a:blipFill>
                <a:blip r:embed="rId13"/>
                <a:stretch>
                  <a:fillRect l="-4559" t="-4372" b="-46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5D3108E-6D9C-4639-B5C3-6B3C523B0E84}"/>
                  </a:ext>
                </a:extLst>
              </p:cNvPr>
              <p:cNvSpPr txBox="1"/>
              <p:nvPr/>
            </p:nvSpPr>
            <p:spPr>
              <a:xfrm>
                <a:off x="851824" y="1385888"/>
                <a:ext cx="6200279" cy="1338828"/>
              </a:xfrm>
              <a:prstGeom prst="rect">
                <a:avLst/>
              </a:prstGeom>
              <a:noFill/>
            </p:spPr>
            <p:txBody>
              <a:bodyPr wrap="square" rtlCol="0">
                <a:spAutoFit/>
              </a:bodyPr>
              <a:lstStyle/>
              <a:p>
                <a:r>
                  <a:rPr lang="en-US" sz="2200" dirty="0"/>
                  <a:t>Using </a:t>
                </a:r>
                <a14:m>
                  <m:oMath xmlns:m="http://schemas.openxmlformats.org/officeDocument/2006/math">
                    <m:r>
                      <a:rPr lang="en-US" sz="2200" b="0" i="1" smtClean="0">
                        <a:latin typeface="Cambria Math" panose="02040503050406030204" pitchFamily="18" charset="0"/>
                      </a:rPr>
                      <m:t>𝑛</m:t>
                    </m:r>
                  </m:oMath>
                </a14:m>
                <a:r>
                  <a:rPr lang="en-US" sz="2200" dirty="0"/>
                  <a:t> observations, we are trying to estimate the parameters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oMath>
                </a14:m>
                <a:r>
                  <a:rPr lang="en-US" sz="2200" dirty="0"/>
                  <a:t>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sub>
                    </m:sSub>
                  </m:oMath>
                </a14:m>
                <a:r>
                  <a:rPr lang="en-US" sz="2200" dirty="0"/>
                  <a:t>) of the regression line</a:t>
                </a:r>
              </a:p>
              <a:p>
                <a:pPr>
                  <a:lnSpc>
                    <a:spcPts val="1800"/>
                  </a:lnSpc>
                </a:pPr>
                <a:endParaRPr lang="en-US" sz="2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𝑌</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𝑋</m:t>
                      </m:r>
                      <m:r>
                        <a:rPr lang="en-US"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𝜀</m:t>
                      </m:r>
                    </m:oMath>
                  </m:oMathPara>
                </a14:m>
                <a:endParaRPr lang="en-US" sz="2200" dirty="0"/>
              </a:p>
            </p:txBody>
          </p:sp>
        </mc:Choice>
        <mc:Fallback xmlns="">
          <p:sp>
            <p:nvSpPr>
              <p:cNvPr id="29" name="TextBox 28">
                <a:extLst>
                  <a:ext uri="{FF2B5EF4-FFF2-40B4-BE49-F238E27FC236}">
                    <a16:creationId xmlns:a16="http://schemas.microsoft.com/office/drawing/2014/main" id="{65D3108E-6D9C-4639-B5C3-6B3C523B0E84}"/>
                  </a:ext>
                </a:extLst>
              </p:cNvPr>
              <p:cNvSpPr txBox="1">
                <a:spLocks noRot="1" noChangeAspect="1" noMove="1" noResize="1" noEditPoints="1" noAdjustHandles="1" noChangeArrowheads="1" noChangeShapeType="1" noTextEdit="1"/>
              </p:cNvSpPr>
              <p:nvPr/>
            </p:nvSpPr>
            <p:spPr>
              <a:xfrm>
                <a:off x="851824" y="1385888"/>
                <a:ext cx="6200279" cy="1338828"/>
              </a:xfrm>
              <a:prstGeom prst="rect">
                <a:avLst/>
              </a:prstGeom>
              <a:blipFill>
                <a:blip r:embed="rId14"/>
                <a:stretch>
                  <a:fillRect l="-1278" t="-2727"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D81BE26-C822-4C18-8C43-70BDB6EA8E57}"/>
                  </a:ext>
                </a:extLst>
              </p:cNvPr>
              <p:cNvSpPr txBox="1"/>
              <p:nvPr/>
            </p:nvSpPr>
            <p:spPr>
              <a:xfrm>
                <a:off x="851824" y="5803212"/>
                <a:ext cx="6024503" cy="787844"/>
              </a:xfrm>
              <a:prstGeom prst="rect">
                <a:avLst/>
              </a:prstGeom>
              <a:noFill/>
            </p:spPr>
            <p:txBody>
              <a:bodyPr wrap="square" rtlCol="0">
                <a:spAutoFit/>
              </a:bodyPr>
              <a:lstStyle/>
              <a:p>
                <a:r>
                  <a:rPr lang="en-US" sz="2200" dirty="0"/>
                  <a:t>We will be using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i="1">
                            <a:latin typeface="Cambria Math" panose="02040503050406030204" pitchFamily="18" charset="0"/>
                          </a:rPr>
                          <m:t>0</m:t>
                        </m:r>
                      </m:sub>
                    </m:sSub>
                  </m:oMath>
                </a14:m>
                <a:r>
                  <a:rPr lang="en-US" sz="2200" dirty="0">
                    <a:latin typeface="Cambria Math" panose="02040503050406030204" pitchFamily="18" charset="0"/>
                  </a:rPr>
                  <a:t> </a:t>
                </a:r>
                <a:r>
                  <a:rPr lang="en-US" sz="2200" dirty="0"/>
                  <a:t>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b="0" i="1" smtClean="0">
                            <a:latin typeface="Cambria Math" panose="02040503050406030204" pitchFamily="18" charset="0"/>
                          </a:rPr>
                          <m:t>1</m:t>
                        </m:r>
                      </m:sub>
                    </m:sSub>
                  </m:oMath>
                </a14:m>
                <a:r>
                  <a:rPr lang="en-US" sz="2200" dirty="0">
                    <a:latin typeface="Cambria Math" panose="02040503050406030204" pitchFamily="18" charset="0"/>
                  </a:rPr>
                  <a:t> </a:t>
                </a:r>
                <a:r>
                  <a:rPr lang="en-US" sz="2200" dirty="0"/>
                  <a:t>instead of </a:t>
                </a:r>
                <a14:m>
                  <m:oMath xmlns:m="http://schemas.openxmlformats.org/officeDocument/2006/math">
                    <m:sSub>
                      <m:sSubPr>
                        <m:ctrlPr>
                          <a:rPr lang="en-US" sz="2200" i="1" smtClean="0">
                            <a:latin typeface="Cambria Math" panose="02040503050406030204" pitchFamily="18" charset="0"/>
                          </a:rPr>
                        </m:ctrlPr>
                      </m:sSubPr>
                      <m:e>
                        <m:acc>
                          <m:accPr>
                            <m:chr m:val="̂"/>
                            <m:ctrlPr>
                              <a:rPr lang="en-US" sz="2200" i="1" smtClean="0">
                                <a:latin typeface="Cambria Math" panose="02040503050406030204" pitchFamily="18" charset="0"/>
                              </a:rPr>
                            </m:ctrlPr>
                          </m:accPr>
                          <m:e>
                            <m:r>
                              <a:rPr lang="en-US" sz="2200" i="1" smtClean="0">
                                <a:latin typeface="Cambria Math" panose="02040503050406030204" pitchFamily="18" charset="0"/>
                                <a:ea typeface="Cambria Math" panose="02040503050406030204" pitchFamily="18" charset="0"/>
                              </a:rPr>
                              <m:t>𝛽</m:t>
                            </m:r>
                          </m:e>
                        </m:acc>
                      </m:e>
                      <m:sub>
                        <m:r>
                          <a:rPr lang="en-US" sz="2200" b="0" i="1" smtClean="0">
                            <a:latin typeface="Cambria Math" panose="02040503050406030204" pitchFamily="18" charset="0"/>
                          </a:rPr>
                          <m:t>0</m:t>
                        </m:r>
                      </m:sub>
                    </m:sSub>
                  </m:oMath>
                </a14:m>
                <a:r>
                  <a:rPr lang="en-US" sz="2200" dirty="0"/>
                  <a:t> and </a:t>
                </a:r>
                <a14:m>
                  <m:oMath xmlns:m="http://schemas.openxmlformats.org/officeDocument/2006/math">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ea typeface="Cambria Math" panose="02040503050406030204" pitchFamily="18" charset="0"/>
                              </a:rPr>
                              <m:t>𝛽</m:t>
                            </m:r>
                          </m:e>
                        </m:acc>
                      </m:e>
                      <m:sub>
                        <m:r>
                          <a:rPr lang="en-US" sz="2200" b="0" i="1" smtClean="0">
                            <a:latin typeface="Cambria Math" panose="02040503050406030204" pitchFamily="18" charset="0"/>
                            <a:ea typeface="Cambria Math" panose="02040503050406030204" pitchFamily="18" charset="0"/>
                          </a:rPr>
                          <m:t>1</m:t>
                        </m:r>
                      </m:sub>
                    </m:sSub>
                  </m:oMath>
                </a14:m>
                <a:r>
                  <a:rPr lang="en-US" sz="2200" dirty="0"/>
                  <a:t> for simplicity.</a:t>
                </a:r>
              </a:p>
            </p:txBody>
          </p:sp>
        </mc:Choice>
        <mc:Fallback xmlns="">
          <p:sp>
            <p:nvSpPr>
              <p:cNvPr id="31" name="TextBox 30">
                <a:extLst>
                  <a:ext uri="{FF2B5EF4-FFF2-40B4-BE49-F238E27FC236}">
                    <a16:creationId xmlns:a16="http://schemas.microsoft.com/office/drawing/2014/main" id="{9D81BE26-C822-4C18-8C43-70BDB6EA8E57}"/>
                  </a:ext>
                </a:extLst>
              </p:cNvPr>
              <p:cNvSpPr txBox="1">
                <a:spLocks noRot="1" noChangeAspect="1" noMove="1" noResize="1" noEditPoints="1" noAdjustHandles="1" noChangeArrowheads="1" noChangeShapeType="1" noTextEdit="1"/>
              </p:cNvSpPr>
              <p:nvPr/>
            </p:nvSpPr>
            <p:spPr>
              <a:xfrm>
                <a:off x="851824" y="5803212"/>
                <a:ext cx="6024503" cy="787844"/>
              </a:xfrm>
              <a:prstGeom prst="rect">
                <a:avLst/>
              </a:prstGeom>
              <a:blipFill>
                <a:blip r:embed="rId15"/>
                <a:stretch>
                  <a:fillRect l="-1316" t="-3876" r="-506" b="-147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0A9333F5-2DA9-449C-AC43-EB8F4B5C2CE8}"/>
                  </a:ext>
                </a:extLst>
              </p:cNvPr>
              <p:cNvSpPr/>
              <p:nvPr/>
            </p:nvSpPr>
            <p:spPr>
              <a:xfrm>
                <a:off x="9143825" y="3156300"/>
                <a:ext cx="21066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1</m:t>
                          </m:r>
                        </m:sub>
                      </m:sSub>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m:t>
                          </m:r>
                        </m:sub>
                      </m:sSub>
                    </m:oMath>
                  </m:oMathPara>
                </a14:m>
                <a:endParaRPr lang="en-US" dirty="0">
                  <a:solidFill>
                    <a:schemeClr val="tx1"/>
                  </a:solidFill>
                </a:endParaRPr>
              </a:p>
            </p:txBody>
          </p:sp>
        </mc:Choice>
        <mc:Fallback xmlns="">
          <p:sp>
            <p:nvSpPr>
              <p:cNvPr id="33" name="Rectangle 32">
                <a:extLst>
                  <a:ext uri="{FF2B5EF4-FFF2-40B4-BE49-F238E27FC236}">
                    <a16:creationId xmlns:a16="http://schemas.microsoft.com/office/drawing/2014/main" id="{0A9333F5-2DA9-449C-AC43-EB8F4B5C2CE8}"/>
                  </a:ext>
                </a:extLst>
              </p:cNvPr>
              <p:cNvSpPr>
                <a:spLocks noRot="1" noChangeAspect="1" noMove="1" noResize="1" noEditPoints="1" noAdjustHandles="1" noChangeArrowheads="1" noChangeShapeType="1" noTextEdit="1"/>
              </p:cNvSpPr>
              <p:nvPr/>
            </p:nvSpPr>
            <p:spPr>
              <a:xfrm>
                <a:off x="9143825" y="3156300"/>
                <a:ext cx="2106666" cy="369332"/>
              </a:xfrm>
              <a:prstGeom prst="rect">
                <a:avLst/>
              </a:prstGeom>
              <a:blipFill>
                <a:blip r:embed="rId16"/>
                <a:stretch>
                  <a:fillRect b="-1667"/>
                </a:stretch>
              </a:blipFill>
            </p:spPr>
            <p:txBody>
              <a:bodyPr/>
              <a:lstStyle/>
              <a:p>
                <a:r>
                  <a:rPr lang="en-US">
                    <a:noFill/>
                  </a:rPr>
                  <a:t> </a:t>
                </a:r>
              </a:p>
            </p:txBody>
          </p:sp>
        </mc:Fallback>
      </mc:AlternateContent>
    </p:spTree>
    <p:extLst>
      <p:ext uri="{BB962C8B-B14F-4D97-AF65-F5344CB8AC3E}">
        <p14:creationId xmlns:p14="http://schemas.microsoft.com/office/powerpoint/2010/main" val="126070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par>
                          <p:cTn id="34" fill="hold">
                            <p:stCondLst>
                              <p:cond delay="2500"/>
                            </p:stCondLst>
                            <p:childTnLst>
                              <p:par>
                                <p:cTn id="35" presetID="10" presetClass="entr" presetSubtype="0" fill="hold"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par>
                          <p:cTn id="42" fill="hold">
                            <p:stCondLst>
                              <p:cond delay="3500"/>
                            </p:stCondLst>
                            <p:childTnLst>
                              <p:par>
                                <p:cTn id="43" presetID="10" presetClass="entr" presetSubtype="0" fill="hold"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childTnLst>
                          </p:cTn>
                        </p:par>
                        <p:par>
                          <p:cTn id="46" fill="hold">
                            <p:stCondLst>
                              <p:cond delay="4000"/>
                            </p:stCondLst>
                            <p:childTnLst>
                              <p:par>
                                <p:cTn id="47" presetID="10" presetClass="entr" presetSubtype="0" fill="hold" grpId="0" nodeType="after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childTnLst>
                          </p:cTn>
                        </p:par>
                        <p:par>
                          <p:cTn id="50" fill="hold">
                            <p:stCondLst>
                              <p:cond delay="4500"/>
                            </p:stCondLst>
                            <p:childTnLst>
                              <p:par>
                                <p:cTn id="51" presetID="10" presetClass="entr" presetSubtype="0" fill="hold" nodeType="after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childTnLst>
                          </p:cTn>
                        </p:par>
                        <p:par>
                          <p:cTn id="54" fill="hold">
                            <p:stCondLst>
                              <p:cond delay="5000"/>
                            </p:stCondLst>
                            <p:childTnLst>
                              <p:par>
                                <p:cTn id="55" presetID="10" presetClass="entr" presetSubtype="0"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par>
                          <p:cTn id="58" fill="hold">
                            <p:stCondLst>
                              <p:cond delay="5500"/>
                            </p:stCondLst>
                            <p:childTnLst>
                              <p:par>
                                <p:cTn id="59" presetID="10" presetClass="entr" presetSubtype="0" fill="hold" nodeType="after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1" grpId="0"/>
      <p:bldP spid="42" grpId="0"/>
      <p:bldP spid="43" grpId="0"/>
      <p:bldP spid="44" grpId="0"/>
      <p:bldP spid="45" grpId="0"/>
      <p:bldP spid="46"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26DDD07-FD57-4BBC-8918-4A43342567C1}"/>
              </a:ext>
            </a:extLst>
          </p:cNvPr>
          <p:cNvSpPr txBox="1"/>
          <p:nvPr/>
        </p:nvSpPr>
        <p:spPr>
          <a:xfrm>
            <a:off x="7474930" y="2793207"/>
            <a:ext cx="4343400" cy="2489993"/>
          </a:xfrm>
          <a:prstGeom prst="rect">
            <a:avLst/>
          </a:prstGeom>
          <a:solidFill>
            <a:srgbClr val="99CCFF"/>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5633852" cy="1325563"/>
          </a:xfrm>
        </p:spPr>
        <p:txBody>
          <a:bodyPr>
            <a:normAutofit/>
          </a:bodyPr>
          <a:lstStyle/>
          <a:p>
            <a:r>
              <a:rPr lang="en-US" sz="3600" dirty="0">
                <a:solidFill>
                  <a:srgbClr val="990033"/>
                </a:solidFill>
              </a:rPr>
              <a:t>Normal Equations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6EADEEF-7685-41D0-911E-861DA722724A}"/>
                  </a:ext>
                </a:extLst>
              </p:cNvPr>
              <p:cNvSpPr txBox="1"/>
              <p:nvPr/>
            </p:nvSpPr>
            <p:spPr>
              <a:xfrm>
                <a:off x="838200" y="1512888"/>
                <a:ext cx="5633852" cy="4763420"/>
              </a:xfrm>
              <a:prstGeom prst="rect">
                <a:avLst/>
              </a:prstGeom>
              <a:noFill/>
            </p:spPr>
            <p:txBody>
              <a:bodyPr wrap="square" rtlCol="0">
                <a:spAutoFit/>
              </a:bodyPr>
              <a:lstStyle/>
              <a:p>
                <a:pPr>
                  <a:lnSpc>
                    <a:spcPct val="150000"/>
                  </a:lnSpc>
                </a:pPr>
                <a:r>
                  <a:rPr lang="en-US" sz="2200" dirty="0"/>
                  <a:t>To minimize</a:t>
                </a:r>
              </a:p>
              <a:p>
                <a:pPr>
                  <a:lnSpc>
                    <a:spcPct val="1500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𝑆</m:t>
                      </m:r>
                      <m:r>
                        <a:rPr lang="en-US" sz="2200" b="0" i="1" smtClean="0">
                          <a:latin typeface="Cambria Math" panose="02040503050406030204" pitchFamily="18" charset="0"/>
                        </a:rPr>
                        <m:t>=</m:t>
                      </m:r>
                      <m:nary>
                        <m:naryPr>
                          <m:chr m:val="∑"/>
                          <m:limLoc m:val="subSup"/>
                          <m:ctrlPr>
                            <a:rPr lang="en-US" sz="2200" i="1">
                              <a:latin typeface="Cambria Math" panose="02040503050406030204" pitchFamily="18" charset="0"/>
                            </a:rPr>
                          </m:ctrlPr>
                        </m:naryPr>
                        <m:sub>
                          <m:r>
                            <m:rPr>
                              <m:brk m:alnAt="25"/>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p>
                            <m:sSupPr>
                              <m:ctrlPr>
                                <a:rPr lang="en-US" sz="2200" i="1" smtClean="0">
                                  <a:latin typeface="Cambria Math" panose="02040503050406030204" pitchFamily="18" charset="0"/>
                                </a:rPr>
                              </m:ctrlPr>
                            </m:sSupPr>
                            <m:e>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𝑖</m:t>
                                      </m:r>
                                    </m:sub>
                                  </m:sSub>
                                </m:e>
                              </m:d>
                            </m:e>
                            <m:sup>
                              <m:r>
                                <a:rPr lang="en-US" sz="2200" b="0" i="1" smtClean="0">
                                  <a:latin typeface="Cambria Math" panose="02040503050406030204" pitchFamily="18" charset="0"/>
                                </a:rPr>
                                <m:t>2</m:t>
                              </m:r>
                            </m:sup>
                          </m:sSup>
                        </m:e>
                      </m:nary>
                    </m:oMath>
                  </m:oMathPara>
                </a14:m>
                <a:endParaRPr lang="en-US" sz="2200" dirty="0"/>
              </a:p>
              <a:p>
                <a:pPr>
                  <a:lnSpc>
                    <a:spcPct val="150000"/>
                  </a:lnSpc>
                </a:pPr>
                <a:r>
                  <a:rPr lang="en-US" sz="2200" dirty="0"/>
                  <a:t>we differentiate </a:t>
                </a:r>
                <a14:m>
                  <m:oMath xmlns:m="http://schemas.openxmlformats.org/officeDocument/2006/math">
                    <m:r>
                      <a:rPr lang="en-US" sz="2200" i="1">
                        <a:latin typeface="Cambria Math" panose="02040503050406030204" pitchFamily="18" charset="0"/>
                      </a:rPr>
                      <m:t>𝑆</m:t>
                    </m:r>
                  </m:oMath>
                </a14:m>
                <a:r>
                  <a:rPr lang="en-US" sz="2200" dirty="0"/>
                  <a:t> with respect to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i="1">
                            <a:latin typeface="Cambria Math" panose="02040503050406030204" pitchFamily="18" charset="0"/>
                          </a:rPr>
                          <m:t>0</m:t>
                        </m:r>
                      </m:sub>
                    </m:sSub>
                  </m:oMath>
                </a14:m>
                <a:r>
                  <a:rPr lang="en-US" sz="2200" dirty="0"/>
                  <a:t>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b="0" i="1" smtClean="0">
                            <a:latin typeface="Cambria Math" panose="02040503050406030204" pitchFamily="18" charset="0"/>
                          </a:rPr>
                          <m:t>1</m:t>
                        </m:r>
                      </m:sub>
                    </m:sSub>
                  </m:oMath>
                </a14:m>
                <a:r>
                  <a:rPr lang="en-US" sz="2200" dirty="0"/>
                  <a:t>, then set it equal to zero:</a:t>
                </a:r>
              </a:p>
              <a:p>
                <a:pPr>
                  <a:lnSpc>
                    <a:spcPct val="150000"/>
                  </a:lnSpc>
                </a:pPr>
                <a14:m>
                  <m:oMathPara xmlns:m="http://schemas.openxmlformats.org/officeDocument/2006/math">
                    <m:oMathParaPr>
                      <m:jc m:val="centerGroup"/>
                    </m:oMathParaPr>
                    <m:oMath xmlns:m="http://schemas.openxmlformats.org/officeDocument/2006/math">
                      <m:f>
                        <m:fPr>
                          <m:ctrlPr>
                            <a:rPr lang="en-US" sz="2200" i="1" smtClean="0">
                              <a:latin typeface="Cambria Math" panose="02040503050406030204" pitchFamily="18" charset="0"/>
                            </a:rPr>
                          </m:ctrlPr>
                        </m:fPr>
                        <m:num>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𝑆</m:t>
                          </m:r>
                        </m:num>
                        <m:den>
                          <m:r>
                            <a:rPr lang="en-US" sz="220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i="1">
                                  <a:latin typeface="Cambria Math" panose="02040503050406030204" pitchFamily="18" charset="0"/>
                                </a:rPr>
                                <m:t>0</m:t>
                              </m:r>
                            </m:sub>
                          </m:sSub>
                        </m:den>
                      </m:f>
                      <m:r>
                        <a:rPr lang="en-US" sz="2200" b="0" i="1" smtClean="0">
                          <a:latin typeface="Cambria Math" panose="02040503050406030204" pitchFamily="18" charset="0"/>
                        </a:rPr>
                        <m:t>=−2</m:t>
                      </m:r>
                      <m:nary>
                        <m:naryPr>
                          <m:chr m:val="∑"/>
                          <m:limLoc m:val="subSup"/>
                          <m:ctrlPr>
                            <a:rPr lang="en-US" sz="2200" i="1">
                              <a:latin typeface="Cambria Math" panose="02040503050406030204" pitchFamily="18" charset="0"/>
                            </a:rPr>
                          </m:ctrlPr>
                        </m:naryPr>
                        <m:sub>
                          <m:r>
                            <m:rPr>
                              <m:brk m:alnAt="25"/>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e>
                          </m:d>
                        </m:e>
                      </m:nary>
                      <m:r>
                        <a:rPr lang="en-US" sz="2200" b="0" i="1" smtClean="0">
                          <a:latin typeface="Cambria Math" panose="02040503050406030204" pitchFamily="18" charset="0"/>
                        </a:rPr>
                        <m:t>=0</m:t>
                      </m:r>
                    </m:oMath>
                  </m:oMathPara>
                </a14:m>
                <a:endParaRPr lang="en-US" sz="2200" dirty="0"/>
              </a:p>
              <a:p>
                <a:pPr>
                  <a:lnSpc>
                    <a:spcPct val="150000"/>
                  </a:lnSpc>
                </a:pPr>
                <a14:m>
                  <m:oMathPara xmlns:m="http://schemas.openxmlformats.org/officeDocument/2006/math">
                    <m:oMathParaPr>
                      <m:jc m:val="centerGroup"/>
                    </m:oMathParaPr>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𝑆</m:t>
                          </m:r>
                        </m:num>
                        <m:den>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b="0" i="1" smtClean="0">
                                  <a:latin typeface="Cambria Math" panose="02040503050406030204" pitchFamily="18" charset="0"/>
                                </a:rPr>
                                <m:t>1</m:t>
                              </m:r>
                            </m:sub>
                          </m:sSub>
                        </m:den>
                      </m:f>
                      <m:r>
                        <a:rPr lang="en-US" sz="2200" i="1">
                          <a:latin typeface="Cambria Math" panose="02040503050406030204" pitchFamily="18" charset="0"/>
                        </a:rPr>
                        <m:t>=−2</m:t>
                      </m:r>
                      <m:nary>
                        <m:naryPr>
                          <m:chr m:val="∑"/>
                          <m:limLoc m:val="subSup"/>
                          <m:ctrlPr>
                            <a:rPr lang="en-US" sz="2200" i="1">
                              <a:latin typeface="Cambria Math" panose="02040503050406030204" pitchFamily="18" charset="0"/>
                            </a:rPr>
                          </m:ctrlPr>
                        </m:naryPr>
                        <m:sub>
                          <m:r>
                            <m:rPr>
                              <m:brk m:alnAt="25"/>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b="0" i="1" smtClean="0">
                                      <a:latin typeface="Cambria Math" panose="02040503050406030204" pitchFamily="18" charset="0"/>
                                    </a:rPr>
                                    <m:t> </m:t>
                                  </m:r>
                                  <m:r>
                                    <a:rPr lang="en-US" sz="2200" i="1">
                                      <a:latin typeface="Cambria Math" panose="02040503050406030204" pitchFamily="18" charset="0"/>
                                    </a:rPr>
                                    <m:t>𝑋</m:t>
                                  </m:r>
                                </m:e>
                                <m:sub>
                                  <m:r>
                                    <a:rPr lang="en-US" sz="2200" i="1">
                                      <a:latin typeface="Cambria Math" panose="02040503050406030204" pitchFamily="18" charset="0"/>
                                    </a:rPr>
                                    <m:t>𝑖</m:t>
                                  </m:r>
                                </m:sub>
                              </m:sSub>
                            </m:e>
                          </m:d>
                        </m:e>
                      </m:nary>
                      <m:r>
                        <a:rPr lang="en-US" sz="2200" b="0" i="1" smtClean="0">
                          <a:latin typeface="Cambria Math" panose="02040503050406030204" pitchFamily="18" charset="0"/>
                        </a:rPr>
                        <m:t>=0</m:t>
                      </m:r>
                    </m:oMath>
                  </m:oMathPara>
                </a14:m>
                <a:endParaRPr lang="en-US" sz="2200" dirty="0"/>
              </a:p>
            </p:txBody>
          </p:sp>
        </mc:Choice>
        <mc:Fallback xmlns="">
          <p:sp>
            <p:nvSpPr>
              <p:cNvPr id="4" name="TextBox 3">
                <a:extLst>
                  <a:ext uri="{FF2B5EF4-FFF2-40B4-BE49-F238E27FC236}">
                    <a16:creationId xmlns:a16="http://schemas.microsoft.com/office/drawing/2014/main" id="{B6EADEEF-7685-41D0-911E-861DA722724A}"/>
                  </a:ext>
                </a:extLst>
              </p:cNvPr>
              <p:cNvSpPr txBox="1">
                <a:spLocks noRot="1" noChangeAspect="1" noMove="1" noResize="1" noEditPoints="1" noAdjustHandles="1" noChangeArrowheads="1" noChangeShapeType="1" noTextEdit="1"/>
              </p:cNvSpPr>
              <p:nvPr/>
            </p:nvSpPr>
            <p:spPr>
              <a:xfrm>
                <a:off x="838200" y="1512888"/>
                <a:ext cx="5633852" cy="4763420"/>
              </a:xfrm>
              <a:prstGeom prst="rect">
                <a:avLst/>
              </a:prstGeom>
              <a:blipFill>
                <a:blip r:embed="rId3"/>
                <a:stretch>
                  <a:fillRect l="-1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BFB95F7-2D36-4527-B2DD-C7E32968DDF3}"/>
                  </a:ext>
                </a:extLst>
              </p:cNvPr>
              <p:cNvSpPr txBox="1"/>
              <p:nvPr/>
            </p:nvSpPr>
            <p:spPr>
              <a:xfrm>
                <a:off x="7474928" y="798136"/>
                <a:ext cx="4343399" cy="1785104"/>
              </a:xfrm>
              <a:prstGeom prst="rect">
                <a:avLst/>
              </a:prstGeom>
              <a:noFill/>
            </p:spPr>
            <p:txBody>
              <a:bodyPr wrap="square" rtlCol="0">
                <a:spAutoFit/>
              </a:bodyPr>
              <a:lstStyle/>
              <a:p>
                <a:r>
                  <a:rPr lang="en-US" sz="2200" dirty="0"/>
                  <a:t>We will have two equations, known as the Normal Equations. By solving them for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i="1">
                            <a:latin typeface="Cambria Math" panose="02040503050406030204" pitchFamily="18" charset="0"/>
                          </a:rPr>
                          <m:t>0</m:t>
                        </m:r>
                      </m:sub>
                    </m:sSub>
                  </m:oMath>
                </a14:m>
                <a:r>
                  <a:rPr lang="en-US" sz="2200" dirty="0"/>
                  <a:t>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i="1">
                            <a:latin typeface="Cambria Math" panose="02040503050406030204" pitchFamily="18" charset="0"/>
                          </a:rPr>
                          <m:t>1</m:t>
                        </m:r>
                      </m:sub>
                    </m:sSub>
                  </m:oMath>
                </a14:m>
                <a:r>
                  <a:rPr lang="en-US" sz="2200" dirty="0"/>
                  <a:t>, we arrive at the following expressions for the parameters. </a:t>
                </a:r>
              </a:p>
            </p:txBody>
          </p:sp>
        </mc:Choice>
        <mc:Fallback xmlns="">
          <p:sp>
            <p:nvSpPr>
              <p:cNvPr id="5" name="TextBox 4">
                <a:extLst>
                  <a:ext uri="{FF2B5EF4-FFF2-40B4-BE49-F238E27FC236}">
                    <a16:creationId xmlns:a16="http://schemas.microsoft.com/office/drawing/2014/main" id="{4BFB95F7-2D36-4527-B2DD-C7E32968DDF3}"/>
                  </a:ext>
                </a:extLst>
              </p:cNvPr>
              <p:cNvSpPr txBox="1">
                <a:spLocks noRot="1" noChangeAspect="1" noMove="1" noResize="1" noEditPoints="1" noAdjustHandles="1" noChangeArrowheads="1" noChangeShapeType="1" noTextEdit="1"/>
              </p:cNvSpPr>
              <p:nvPr/>
            </p:nvSpPr>
            <p:spPr>
              <a:xfrm>
                <a:off x="7474928" y="798136"/>
                <a:ext cx="4343399" cy="1785104"/>
              </a:xfrm>
              <a:prstGeom prst="rect">
                <a:avLst/>
              </a:prstGeom>
              <a:blipFill>
                <a:blip r:embed="rId4"/>
                <a:stretch>
                  <a:fillRect l="-1823" t="-2389" r="-842" b="-58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887CCE9-8077-4E86-976C-49F2732E897D}"/>
                  </a:ext>
                </a:extLst>
              </p:cNvPr>
              <p:cNvSpPr/>
              <p:nvPr/>
            </p:nvSpPr>
            <p:spPr>
              <a:xfrm>
                <a:off x="7634661" y="2818607"/>
                <a:ext cx="3483261" cy="1781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nary>
                            <m:naryPr>
                              <m:chr m:val="∑"/>
                              <m:limLoc m:val="subSup"/>
                              <m:ctrlPr>
                                <a:rPr lang="en-US" sz="2200" b="0" i="1" smtClean="0">
                                  <a:latin typeface="Cambria Math" panose="02040503050406030204" pitchFamily="18" charset="0"/>
                                </a:rPr>
                              </m:ctrlPr>
                            </m:naryPr>
                            <m:sub>
                              <m:r>
                                <m:rPr>
                                  <m:brk m:alnAt="25"/>
                                </m:rPr>
                                <a:rPr lang="en-US" sz="2200" b="0" i="1" smtClean="0">
                                  <a:latin typeface="Cambria Math" panose="02040503050406030204" pitchFamily="18" charset="0"/>
                                </a:rPr>
                                <m:t>𝑖</m:t>
                              </m:r>
                              <m:r>
                                <a:rPr lang="en-US" sz="2200" b="0" i="1" smtClean="0">
                                  <a:latin typeface="Cambria Math" panose="02040503050406030204" pitchFamily="18" charset="0"/>
                                </a:rPr>
                                <m:t>=</m:t>
                              </m:r>
                              <m:r>
                                <m:rPr>
                                  <m:brk m:alnAt="25"/>
                                </m:rP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𝑋</m:t>
                                      </m:r>
                                    </m:e>
                                  </m:acc>
                                </m:e>
                              </m:d>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𝑖</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b="0" i="1" smtClean="0">
                                          <a:latin typeface="Cambria Math" panose="02040503050406030204" pitchFamily="18" charset="0"/>
                                        </a:rPr>
                                        <m:t>𝑌</m:t>
                                      </m:r>
                                    </m:e>
                                  </m:acc>
                                </m:e>
                              </m:d>
                            </m:e>
                          </m:nary>
                        </m:num>
                        <m:den>
                          <m:nary>
                            <m:naryPr>
                              <m:chr m:val="∑"/>
                              <m:limLoc m:val="subSup"/>
                              <m:ctrlPr>
                                <a:rPr lang="en-US" sz="2200" i="1">
                                  <a:latin typeface="Cambria Math" panose="02040503050406030204" pitchFamily="18" charset="0"/>
                                </a:rPr>
                              </m:ctrlPr>
                            </m:naryPr>
                            <m:sub>
                              <m:r>
                                <m:rPr>
                                  <m:brk m:alnAt="25"/>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p>
                                <m:sSupPr>
                                  <m:ctrlPr>
                                    <a:rPr lang="en-US" sz="2200" i="1" smtClean="0">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𝑋</m:t>
                                          </m:r>
                                        </m:e>
                                      </m:acc>
                                    </m:e>
                                  </m:d>
                                </m:e>
                                <m:sup>
                                  <m:r>
                                    <a:rPr lang="en-US" sz="2200" b="0" i="1" smtClean="0">
                                      <a:latin typeface="Cambria Math" panose="02040503050406030204" pitchFamily="18" charset="0"/>
                                    </a:rPr>
                                    <m:t>2</m:t>
                                  </m:r>
                                </m:sup>
                              </m:sSup>
                            </m:e>
                          </m:nary>
                        </m:den>
                      </m:f>
                    </m:oMath>
                  </m:oMathPara>
                </a14:m>
                <a:endParaRPr lang="en-US" sz="2200" b="0" dirty="0"/>
              </a:p>
              <a:p>
                <a:pPr>
                  <a:lnSpc>
                    <a:spcPts val="1200"/>
                  </a:lnSpc>
                </a:pPr>
                <a:endParaRPr lang="en-US" sz="2200" b="0" dirty="0"/>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nary>
                            <m:naryPr>
                              <m:chr m:val="∑"/>
                              <m:limLoc m:val="subSup"/>
                              <m:ctrlPr>
                                <a:rPr lang="en-US" sz="2200" b="0" i="1" smtClean="0">
                                  <a:latin typeface="Cambria Math" panose="02040503050406030204" pitchFamily="18" charset="0"/>
                                </a:rPr>
                              </m:ctrlPr>
                            </m:naryPr>
                            <m:sub>
                              <m:r>
                                <m:rPr>
                                  <m:brk m:alnAt="25"/>
                                </m:rPr>
                                <a:rPr lang="en-US" sz="2200" b="0" i="1" smtClean="0">
                                  <a:latin typeface="Cambria Math" panose="02040503050406030204" pitchFamily="18" charset="0"/>
                                </a:rPr>
                                <m:t>𝑖</m:t>
                              </m:r>
                              <m:r>
                                <a:rPr lang="en-US" sz="2200" b="0" i="1" smtClean="0">
                                  <a:latin typeface="Cambria Math" panose="02040503050406030204" pitchFamily="18" charset="0"/>
                                </a:rPr>
                                <m:t>=</m:t>
                              </m:r>
                              <m:r>
                                <m:rPr>
                                  <m:brk m:alnAt="25"/>
                                </m:rP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𝑖</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b="0" i="1" smtClean="0">
                                      <a:latin typeface="Cambria Math" panose="02040503050406030204" pitchFamily="18" charset="0"/>
                                    </a:rPr>
                                    <m:t>𝑖</m:t>
                                  </m:r>
                                </m:sub>
                              </m:sSub>
                            </m:e>
                          </m:nary>
                          <m:r>
                            <a:rPr lang="en-US" sz="2200" b="0" i="1" smtClean="0">
                              <a:latin typeface="Cambria Math" panose="02040503050406030204" pitchFamily="18" charset="0"/>
                            </a:rPr>
                            <m:t>−</m:t>
                          </m:r>
                          <m:r>
                            <a:rPr lang="en-US" sz="2200" b="0" i="1" smtClean="0">
                              <a:latin typeface="Cambria Math" panose="02040503050406030204" pitchFamily="18" charset="0"/>
                            </a:rPr>
                            <m:t>𝑛</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𝑋</m:t>
                              </m:r>
                            </m:e>
                          </m:acc>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𝑌</m:t>
                              </m:r>
                            </m:e>
                          </m:acc>
                        </m:num>
                        <m:den>
                          <m:nary>
                            <m:naryPr>
                              <m:chr m:val="∑"/>
                              <m:limLoc m:val="subSup"/>
                              <m:ctrlPr>
                                <a:rPr lang="en-US" sz="2200" b="0" i="1" smtClean="0">
                                  <a:latin typeface="Cambria Math" panose="02040503050406030204" pitchFamily="18" charset="0"/>
                                </a:rPr>
                              </m:ctrlPr>
                            </m:naryPr>
                            <m:sub>
                              <m:r>
                                <m:rPr>
                                  <m:brk m:alnAt="25"/>
                                </m:rPr>
                                <a:rPr lang="en-US" sz="2200" b="0" i="1" smtClean="0">
                                  <a:latin typeface="Cambria Math" panose="02040503050406030204" pitchFamily="18" charset="0"/>
                                </a:rPr>
                                <m:t>𝑖</m:t>
                              </m:r>
                              <m:r>
                                <a:rPr lang="en-US" sz="2200" b="0" i="1" smtClean="0">
                                  <a:latin typeface="Cambria Math" panose="02040503050406030204" pitchFamily="18" charset="0"/>
                                </a:rPr>
                                <m:t>=</m:t>
                              </m:r>
                              <m:r>
                                <m:rPr>
                                  <m:brk m:alnAt="25"/>
                                </m:rP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𝑋</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2</m:t>
                                  </m:r>
                                </m:sup>
                              </m:sSubSup>
                            </m:e>
                          </m:nary>
                          <m:r>
                            <a:rPr lang="en-US" sz="2200" b="0" i="1" smtClean="0">
                              <a:latin typeface="Cambria Math" panose="02040503050406030204" pitchFamily="18" charset="0"/>
                            </a:rPr>
                            <m:t>−</m:t>
                          </m:r>
                          <m:r>
                            <a:rPr lang="en-US" sz="2200" b="0" i="1" smtClean="0">
                              <a:latin typeface="Cambria Math" panose="02040503050406030204" pitchFamily="18" charset="0"/>
                            </a:rPr>
                            <m:t>𝑛</m:t>
                          </m:r>
                          <m:sSup>
                            <m:sSupPr>
                              <m:ctrlPr>
                                <a:rPr lang="en-US" sz="2200" b="0" i="1" smtClean="0">
                                  <a:latin typeface="Cambria Math" panose="02040503050406030204" pitchFamily="18" charset="0"/>
                                </a:rPr>
                              </m:ctrlPr>
                            </m:sSup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𝑋</m:t>
                                  </m:r>
                                </m:e>
                              </m:acc>
                            </m:e>
                            <m:sup>
                              <m:r>
                                <a:rPr lang="en-US" sz="2200" b="0" i="1" smtClean="0">
                                  <a:latin typeface="Cambria Math" panose="02040503050406030204" pitchFamily="18" charset="0"/>
                                </a:rPr>
                                <m:t>2</m:t>
                              </m:r>
                            </m:sup>
                          </m:sSup>
                        </m:den>
                      </m:f>
                    </m:oMath>
                  </m:oMathPara>
                </a14:m>
                <a:endParaRPr lang="en-US" sz="2200" dirty="0"/>
              </a:p>
            </p:txBody>
          </p:sp>
        </mc:Choice>
        <mc:Fallback xmlns="">
          <p:sp>
            <p:nvSpPr>
              <p:cNvPr id="3" name="Rectangle 2">
                <a:extLst>
                  <a:ext uri="{FF2B5EF4-FFF2-40B4-BE49-F238E27FC236}">
                    <a16:creationId xmlns:a16="http://schemas.microsoft.com/office/drawing/2014/main" id="{C887CCE9-8077-4E86-976C-49F2732E897D}"/>
                  </a:ext>
                </a:extLst>
              </p:cNvPr>
              <p:cNvSpPr>
                <a:spLocks noRot="1" noChangeAspect="1" noMove="1" noResize="1" noEditPoints="1" noAdjustHandles="1" noChangeArrowheads="1" noChangeShapeType="1" noTextEdit="1"/>
              </p:cNvSpPr>
              <p:nvPr/>
            </p:nvSpPr>
            <p:spPr>
              <a:xfrm>
                <a:off x="7634661" y="2818607"/>
                <a:ext cx="3483261" cy="178164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ACB5095-2C82-4CF7-BA4F-84813A23AE4F}"/>
                  </a:ext>
                </a:extLst>
              </p:cNvPr>
              <p:cNvSpPr/>
              <p:nvPr/>
            </p:nvSpPr>
            <p:spPr>
              <a:xfrm>
                <a:off x="7634661" y="4703889"/>
                <a:ext cx="1858073"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𝑏</m:t>
                          </m:r>
                        </m:e>
                        <m:sub>
                          <m:r>
                            <a:rPr lang="en-US" sz="2200" b="0" i="1" smtClean="0">
                              <a:latin typeface="Cambria Math" panose="02040503050406030204" pitchFamily="18" charset="0"/>
                            </a:rPr>
                            <m:t>0</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r>
                        <a:rPr lang="en-US" sz="2200" b="0" i="0"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1</m:t>
                          </m:r>
                        </m:sub>
                      </m:sSub>
                      <m:acc>
                        <m:accPr>
                          <m:chr m:val="̅"/>
                          <m:ctrlPr>
                            <a:rPr lang="en-US" sz="2200" i="1">
                              <a:latin typeface="Cambria Math" panose="02040503050406030204" pitchFamily="18" charset="0"/>
                            </a:rPr>
                          </m:ctrlPr>
                        </m:accPr>
                        <m:e>
                          <m:r>
                            <a:rPr lang="en-US" sz="2200" b="0" i="1" smtClean="0">
                              <a:latin typeface="Cambria Math" panose="02040503050406030204" pitchFamily="18" charset="0"/>
                            </a:rPr>
                            <m:t>𝑋</m:t>
                          </m:r>
                        </m:e>
                      </m:acc>
                    </m:oMath>
                  </m:oMathPara>
                </a14:m>
                <a:endParaRPr lang="en-US" sz="2200" dirty="0"/>
              </a:p>
            </p:txBody>
          </p:sp>
        </mc:Choice>
        <mc:Fallback xmlns="">
          <p:sp>
            <p:nvSpPr>
              <p:cNvPr id="6" name="Rectangle 5">
                <a:extLst>
                  <a:ext uri="{FF2B5EF4-FFF2-40B4-BE49-F238E27FC236}">
                    <a16:creationId xmlns:a16="http://schemas.microsoft.com/office/drawing/2014/main" id="{CACB5095-2C82-4CF7-BA4F-84813A23AE4F}"/>
                  </a:ext>
                </a:extLst>
              </p:cNvPr>
              <p:cNvSpPr>
                <a:spLocks noRot="1" noChangeAspect="1" noMove="1" noResize="1" noEditPoints="1" noAdjustHandles="1" noChangeArrowheads="1" noChangeShapeType="1" noTextEdit="1"/>
              </p:cNvSpPr>
              <p:nvPr/>
            </p:nvSpPr>
            <p:spPr>
              <a:xfrm>
                <a:off x="7634661" y="4703889"/>
                <a:ext cx="1858073" cy="430887"/>
              </a:xfrm>
              <a:prstGeom prst="rect">
                <a:avLst/>
              </a:prstGeom>
              <a:blipFill>
                <a:blip r:embed="rId6"/>
                <a:stretch>
                  <a:fillRect r="-13770"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CE120E7-ACE7-4B15-B581-88EA69D791AD}"/>
                  </a:ext>
                </a:extLst>
              </p:cNvPr>
              <p:cNvSpPr/>
              <p:nvPr/>
            </p:nvSpPr>
            <p:spPr>
              <a:xfrm>
                <a:off x="10498277" y="3738131"/>
                <a:ext cx="967252" cy="7837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f>
                        <m:fPr>
                          <m:ctrlPr>
                            <a:rPr lang="en-US" sz="2200" i="1" smtClean="0">
                              <a:latin typeface="Cambria Math" panose="02040503050406030204" pitchFamily="18" charset="0"/>
                            </a:rPr>
                          </m:ctrlPr>
                        </m:fPr>
                        <m:num>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𝑆</m:t>
                              </m:r>
                            </m:e>
                            <m:sub>
                              <m:r>
                                <a:rPr lang="en-US" sz="2200" b="0" i="1" smtClean="0">
                                  <a:latin typeface="Cambria Math" panose="02040503050406030204" pitchFamily="18" charset="0"/>
                                </a:rPr>
                                <m:t>𝑋𝑌</m:t>
                              </m:r>
                            </m:sub>
                          </m:sSub>
                        </m:num>
                        <m:den>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𝑆</m:t>
                              </m:r>
                            </m:e>
                            <m:sub>
                              <m:r>
                                <a:rPr lang="en-US" sz="2200" b="0" i="1" smtClean="0">
                                  <a:latin typeface="Cambria Math" panose="02040503050406030204" pitchFamily="18" charset="0"/>
                                </a:rPr>
                                <m:t>𝑋𝑋</m:t>
                              </m:r>
                            </m:sub>
                          </m:sSub>
                        </m:den>
                      </m:f>
                    </m:oMath>
                  </m:oMathPara>
                </a14:m>
                <a:endParaRPr lang="en-US" sz="2200" dirty="0"/>
              </a:p>
            </p:txBody>
          </p:sp>
        </mc:Choice>
        <mc:Fallback xmlns="">
          <p:sp>
            <p:nvSpPr>
              <p:cNvPr id="7" name="Rectangle 6">
                <a:extLst>
                  <a:ext uri="{FF2B5EF4-FFF2-40B4-BE49-F238E27FC236}">
                    <a16:creationId xmlns:a16="http://schemas.microsoft.com/office/drawing/2014/main" id="{5CE120E7-ACE7-4B15-B581-88EA69D791AD}"/>
                  </a:ext>
                </a:extLst>
              </p:cNvPr>
              <p:cNvSpPr>
                <a:spLocks noRot="1" noChangeAspect="1" noMove="1" noResize="1" noEditPoints="1" noAdjustHandles="1" noChangeArrowheads="1" noChangeShapeType="1" noTextEdit="1"/>
              </p:cNvSpPr>
              <p:nvPr/>
            </p:nvSpPr>
            <p:spPr>
              <a:xfrm>
                <a:off x="10498277" y="3738131"/>
                <a:ext cx="967252" cy="783741"/>
              </a:xfrm>
              <a:prstGeom prst="rect">
                <a:avLst/>
              </a:prstGeom>
              <a:blipFill>
                <a:blip r:embed="rId7"/>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480DF44E-CBC2-4FB7-8D54-DDB81D64CEBD}"/>
              </a:ext>
            </a:extLst>
          </p:cNvPr>
          <p:cNvSpPr txBox="1"/>
          <p:nvPr/>
        </p:nvSpPr>
        <p:spPr>
          <a:xfrm>
            <a:off x="7474929" y="5540738"/>
            <a:ext cx="4343399" cy="769441"/>
          </a:xfrm>
          <a:prstGeom prst="rect">
            <a:avLst/>
          </a:prstGeom>
          <a:noFill/>
        </p:spPr>
        <p:txBody>
          <a:bodyPr wrap="square" rtlCol="0">
            <a:spAutoFit/>
          </a:bodyPr>
          <a:lstStyle/>
          <a:p>
            <a:r>
              <a:rPr lang="en-US" sz="2200" dirty="0">
                <a:solidFill>
                  <a:srgbClr val="0070C0"/>
                </a:solidFill>
              </a:rPr>
              <a:t>These are know as the Least Square Estimations.</a:t>
            </a:r>
          </a:p>
        </p:txBody>
      </p:sp>
    </p:spTree>
    <p:extLst>
      <p:ext uri="{BB962C8B-B14F-4D97-AF65-F5344CB8AC3E}">
        <p14:creationId xmlns:p14="http://schemas.microsoft.com/office/powerpoint/2010/main" val="274741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4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par>
                          <p:cTn id="20" fill="hold">
                            <p:stCondLst>
                              <p:cond delay="6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6" grpId="0"/>
      <p:bldP spid="7"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Example</a:t>
            </a: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77351F00-FBE2-4EB6-B24B-67D85041E44A}"/>
                  </a:ext>
                </a:extLst>
              </p:cNvPr>
              <p:cNvGraphicFramePr>
                <a:graphicFrameLocks noGrp="1"/>
              </p:cNvGraphicFramePr>
              <p:nvPr>
                <p:extLst>
                  <p:ext uri="{D42A27DB-BD31-4B8C-83A1-F6EECF244321}">
                    <p14:modId xmlns:p14="http://schemas.microsoft.com/office/powerpoint/2010/main" val="2548899011"/>
                  </p:ext>
                </p:extLst>
              </p:nvPr>
            </p:nvGraphicFramePr>
            <p:xfrm>
              <a:off x="8826470" y="431158"/>
              <a:ext cx="2844799" cy="3237006"/>
            </p:xfrm>
            <a:graphic>
              <a:graphicData uri="http://schemas.openxmlformats.org/drawingml/2006/table">
                <a:tbl>
                  <a:tblPr firstRow="1" bandRow="1">
                    <a:tableStyleId>{073A0DAA-6AF3-43AB-8588-CEC1D06C72B9}</a:tableStyleId>
                  </a:tblPr>
                  <a:tblGrid>
                    <a:gridCol w="850899">
                      <a:extLst>
                        <a:ext uri="{9D8B030D-6E8A-4147-A177-3AD203B41FA5}">
                          <a16:colId xmlns:a16="http://schemas.microsoft.com/office/drawing/2014/main" val="790966807"/>
                        </a:ext>
                      </a:extLst>
                    </a:gridCol>
                    <a:gridCol w="965200">
                      <a:extLst>
                        <a:ext uri="{9D8B030D-6E8A-4147-A177-3AD203B41FA5}">
                          <a16:colId xmlns:a16="http://schemas.microsoft.com/office/drawing/2014/main" val="3985071693"/>
                        </a:ext>
                      </a:extLst>
                    </a:gridCol>
                    <a:gridCol w="1028700">
                      <a:extLst>
                        <a:ext uri="{9D8B030D-6E8A-4147-A177-3AD203B41FA5}">
                          <a16:colId xmlns:a16="http://schemas.microsoft.com/office/drawing/2014/main" val="1877246038"/>
                        </a:ext>
                      </a:extLst>
                    </a:gridCol>
                  </a:tblGrid>
                  <a:tr h="407046">
                    <a:tc>
                      <a:txBody>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𝑖</m:t>
                                </m:r>
                              </m:oMath>
                            </m:oMathPara>
                          </a14:m>
                          <a:endParaRPr lang="en-US" sz="22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𝑿</m:t>
                                    </m:r>
                                  </m:e>
                                  <m:sub>
                                    <m:r>
                                      <a:rPr lang="en-US" sz="2200" b="1" i="1" smtClean="0">
                                        <a:latin typeface="Cambria Math" panose="02040503050406030204" pitchFamily="18" charset="0"/>
                                      </a:rPr>
                                      <m:t>𝒊</m:t>
                                    </m:r>
                                  </m:sub>
                                </m:sSub>
                              </m:oMath>
                            </m:oMathPara>
                          </a14:m>
                          <a:endParaRPr lang="en-US" sz="2200" b="1" i="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𝒀</m:t>
                                    </m:r>
                                  </m:e>
                                  <m:sub>
                                    <m:r>
                                      <a:rPr lang="en-US" sz="2200" b="1" i="1" smtClean="0">
                                        <a:latin typeface="Cambria Math" panose="02040503050406030204" pitchFamily="18" charset="0"/>
                                      </a:rPr>
                                      <m:t>𝒊</m:t>
                                    </m:r>
                                  </m:sub>
                                </m:sSub>
                              </m:oMath>
                            </m:oMathPara>
                          </a14:m>
                          <a:endParaRPr lang="en-US" sz="2200" dirty="0"/>
                        </a:p>
                      </a:txBody>
                      <a:tcPr/>
                    </a:tc>
                    <a:extLst>
                      <a:ext uri="{0D108BD9-81ED-4DB2-BD59-A6C34878D82A}">
                        <a16:rowId xmlns:a16="http://schemas.microsoft.com/office/drawing/2014/main" val="3584876400"/>
                      </a:ext>
                    </a:extLst>
                  </a:tr>
                  <a:tr h="468381">
                    <a:tc>
                      <a:txBody>
                        <a:bodyPr/>
                        <a:lstStyle/>
                        <a:p>
                          <a:pPr algn="ctr"/>
                          <a:r>
                            <a:rPr lang="en-US" sz="2200" dirty="0">
                              <a:solidFill>
                                <a:schemeClr val="tx1"/>
                              </a:solidFill>
                            </a:rPr>
                            <a:t>1</a:t>
                          </a:r>
                        </a:p>
                      </a:txBody>
                      <a:tcPr/>
                    </a:tc>
                    <a:tc>
                      <a:txBody>
                        <a:bodyPr/>
                        <a:lstStyle/>
                        <a:p>
                          <a:r>
                            <a:rPr lang="en-US" sz="2200" dirty="0">
                              <a:solidFill>
                                <a:srgbClr val="0070C0"/>
                              </a:solidFill>
                            </a:rPr>
                            <a:t>35.3</a:t>
                          </a:r>
                        </a:p>
                      </a:txBody>
                      <a:tcPr/>
                    </a:tc>
                    <a:tc>
                      <a:txBody>
                        <a:bodyPr/>
                        <a:lstStyle/>
                        <a:p>
                          <a:r>
                            <a:rPr lang="en-US" sz="2200" dirty="0">
                              <a:solidFill>
                                <a:srgbClr val="FF0000"/>
                              </a:solidFill>
                            </a:rPr>
                            <a:t>10.98</a:t>
                          </a:r>
                        </a:p>
                      </a:txBody>
                      <a:tcPr/>
                    </a:tc>
                    <a:extLst>
                      <a:ext uri="{0D108BD9-81ED-4DB2-BD59-A6C34878D82A}">
                        <a16:rowId xmlns:a16="http://schemas.microsoft.com/office/drawing/2014/main" val="3543506977"/>
                      </a:ext>
                    </a:extLst>
                  </a:tr>
                  <a:tr h="468381">
                    <a:tc>
                      <a:txBody>
                        <a:bodyPr/>
                        <a:lstStyle/>
                        <a:p>
                          <a:pPr algn="ctr"/>
                          <a:r>
                            <a:rPr lang="en-US" sz="2200" dirty="0"/>
                            <a:t>2</a:t>
                          </a:r>
                        </a:p>
                      </a:txBody>
                      <a:tcPr/>
                    </a:tc>
                    <a:tc>
                      <a:txBody>
                        <a:bodyPr/>
                        <a:lstStyle/>
                        <a:p>
                          <a:r>
                            <a:rPr lang="en-US" sz="2200" dirty="0"/>
                            <a:t>29.7</a:t>
                          </a:r>
                        </a:p>
                      </a:txBody>
                      <a:tcPr/>
                    </a:tc>
                    <a:tc>
                      <a:txBody>
                        <a:bodyPr/>
                        <a:lstStyle/>
                        <a:p>
                          <a:r>
                            <a:rPr lang="en-US" sz="2200" dirty="0"/>
                            <a:t>11.13</a:t>
                          </a:r>
                        </a:p>
                      </a:txBody>
                      <a:tcPr/>
                    </a:tc>
                    <a:extLst>
                      <a:ext uri="{0D108BD9-81ED-4DB2-BD59-A6C34878D82A}">
                        <a16:rowId xmlns:a16="http://schemas.microsoft.com/office/drawing/2014/main" val="1936441116"/>
                      </a:ext>
                    </a:extLst>
                  </a:tr>
                  <a:tr h="468381">
                    <a:tc>
                      <a:txBody>
                        <a:bodyPr/>
                        <a:lstStyle/>
                        <a:p>
                          <a:pPr algn="ctr"/>
                          <a:r>
                            <a:rPr lang="en-US" sz="2200" dirty="0"/>
                            <a:t>3</a:t>
                          </a:r>
                        </a:p>
                      </a:txBody>
                      <a:tcPr/>
                    </a:tc>
                    <a:tc>
                      <a:txBody>
                        <a:bodyPr/>
                        <a:lstStyle/>
                        <a:p>
                          <a:r>
                            <a:rPr lang="en-US" sz="2200" dirty="0"/>
                            <a:t>30.8</a:t>
                          </a:r>
                        </a:p>
                      </a:txBody>
                      <a:tcPr/>
                    </a:tc>
                    <a:tc>
                      <a:txBody>
                        <a:bodyPr/>
                        <a:lstStyle/>
                        <a:p>
                          <a:r>
                            <a:rPr lang="en-US" sz="2200" dirty="0"/>
                            <a:t>12.51</a:t>
                          </a:r>
                        </a:p>
                      </a:txBody>
                      <a:tcPr/>
                    </a:tc>
                    <a:extLst>
                      <a:ext uri="{0D108BD9-81ED-4DB2-BD59-A6C34878D82A}">
                        <a16:rowId xmlns:a16="http://schemas.microsoft.com/office/drawing/2014/main" val="494535228"/>
                      </a:ext>
                    </a:extLst>
                  </a:tr>
                  <a:tr h="468381">
                    <a:tc>
                      <a:txBody>
                        <a:bodyPr/>
                        <a:lstStyle/>
                        <a:p>
                          <a:pPr algn="ctr"/>
                          <a:r>
                            <a:rPr lang="en-US" sz="2200" dirty="0"/>
                            <a:t>. . .</a:t>
                          </a:r>
                        </a:p>
                      </a:txBody>
                      <a:tcPr/>
                    </a:tc>
                    <a:tc>
                      <a:txBody>
                        <a:bodyPr/>
                        <a:lstStyle/>
                        <a:p>
                          <a:r>
                            <a:rPr lang="en-US" sz="2200" dirty="0"/>
                            <a:t>. . .</a:t>
                          </a:r>
                        </a:p>
                      </a:txBody>
                      <a:tcPr/>
                    </a:tc>
                    <a:tc>
                      <a:txBody>
                        <a:bodyPr/>
                        <a:lstStyle/>
                        <a:p>
                          <a:r>
                            <a:rPr lang="en-US" sz="2200" dirty="0"/>
                            <a:t>…</a:t>
                          </a:r>
                        </a:p>
                      </a:txBody>
                      <a:tcPr/>
                    </a:tc>
                    <a:extLst>
                      <a:ext uri="{0D108BD9-81ED-4DB2-BD59-A6C34878D82A}">
                        <a16:rowId xmlns:a16="http://schemas.microsoft.com/office/drawing/2014/main" val="4214063524"/>
                      </a:ext>
                    </a:extLst>
                  </a:tr>
                  <a:tr h="468381">
                    <a:tc>
                      <a:txBody>
                        <a:bodyPr/>
                        <a:lstStyle/>
                        <a:p>
                          <a:pPr algn="ctr"/>
                          <a:r>
                            <a:rPr lang="en-US" sz="2200" dirty="0"/>
                            <a:t>24</a:t>
                          </a:r>
                        </a:p>
                      </a:txBody>
                      <a:tcPr/>
                    </a:tc>
                    <a:tc>
                      <a:txBody>
                        <a:bodyPr/>
                        <a:lstStyle/>
                        <a:p>
                          <a:r>
                            <a:rPr lang="en-US" sz="2200" dirty="0"/>
                            <a:t>33.4</a:t>
                          </a:r>
                        </a:p>
                      </a:txBody>
                      <a:tcPr/>
                    </a:tc>
                    <a:tc>
                      <a:txBody>
                        <a:bodyPr/>
                        <a:lstStyle/>
                        <a:p>
                          <a:r>
                            <a:rPr lang="en-US" sz="2200" dirty="0"/>
                            <a:t>10.36</a:t>
                          </a:r>
                        </a:p>
                      </a:txBody>
                      <a:tcPr/>
                    </a:tc>
                    <a:extLst>
                      <a:ext uri="{0D108BD9-81ED-4DB2-BD59-A6C34878D82A}">
                        <a16:rowId xmlns:a16="http://schemas.microsoft.com/office/drawing/2014/main" val="1355395440"/>
                      </a:ext>
                    </a:extLst>
                  </a:tr>
                  <a:tr h="468381">
                    <a:tc>
                      <a:txBody>
                        <a:bodyPr/>
                        <a:lstStyle/>
                        <a:p>
                          <a:pPr algn="ctr"/>
                          <a:r>
                            <a:rPr lang="en-US" sz="2200" dirty="0"/>
                            <a:t>25</a:t>
                          </a:r>
                        </a:p>
                      </a:txBody>
                      <a:tcPr/>
                    </a:tc>
                    <a:tc>
                      <a:txBody>
                        <a:bodyPr/>
                        <a:lstStyle/>
                        <a:p>
                          <a:r>
                            <a:rPr lang="en-US" sz="2200" dirty="0"/>
                            <a:t>28.6</a:t>
                          </a:r>
                        </a:p>
                      </a:txBody>
                      <a:tcPr/>
                    </a:tc>
                    <a:tc>
                      <a:txBody>
                        <a:bodyPr/>
                        <a:lstStyle/>
                        <a:p>
                          <a:r>
                            <a:rPr lang="en-US" sz="2200" dirty="0"/>
                            <a:t>11.08</a:t>
                          </a:r>
                        </a:p>
                      </a:txBody>
                      <a:tcPr/>
                    </a:tc>
                    <a:extLst>
                      <a:ext uri="{0D108BD9-81ED-4DB2-BD59-A6C34878D82A}">
                        <a16:rowId xmlns:a16="http://schemas.microsoft.com/office/drawing/2014/main" val="3006817349"/>
                      </a:ext>
                    </a:extLst>
                  </a:tr>
                </a:tbl>
              </a:graphicData>
            </a:graphic>
          </p:graphicFrame>
        </mc:Choice>
        <mc:Fallback xmlns="">
          <p:graphicFrame>
            <p:nvGraphicFramePr>
              <p:cNvPr id="7" name="Table 6">
                <a:extLst>
                  <a:ext uri="{FF2B5EF4-FFF2-40B4-BE49-F238E27FC236}">
                    <a16:creationId xmlns:a16="http://schemas.microsoft.com/office/drawing/2014/main" id="{77351F00-FBE2-4EB6-B24B-67D85041E44A}"/>
                  </a:ext>
                </a:extLst>
              </p:cNvPr>
              <p:cNvGraphicFramePr>
                <a:graphicFrameLocks noGrp="1"/>
              </p:cNvGraphicFramePr>
              <p:nvPr>
                <p:extLst>
                  <p:ext uri="{D42A27DB-BD31-4B8C-83A1-F6EECF244321}">
                    <p14:modId xmlns:p14="http://schemas.microsoft.com/office/powerpoint/2010/main" val="2548899011"/>
                  </p:ext>
                </p:extLst>
              </p:nvPr>
            </p:nvGraphicFramePr>
            <p:xfrm>
              <a:off x="8826470" y="431158"/>
              <a:ext cx="2844799" cy="3237006"/>
            </p:xfrm>
            <a:graphic>
              <a:graphicData uri="http://schemas.openxmlformats.org/drawingml/2006/table">
                <a:tbl>
                  <a:tblPr firstRow="1" bandRow="1">
                    <a:tableStyleId>{073A0DAA-6AF3-43AB-8588-CEC1D06C72B9}</a:tableStyleId>
                  </a:tblPr>
                  <a:tblGrid>
                    <a:gridCol w="850899">
                      <a:extLst>
                        <a:ext uri="{9D8B030D-6E8A-4147-A177-3AD203B41FA5}">
                          <a16:colId xmlns:a16="http://schemas.microsoft.com/office/drawing/2014/main" val="790966807"/>
                        </a:ext>
                      </a:extLst>
                    </a:gridCol>
                    <a:gridCol w="965200">
                      <a:extLst>
                        <a:ext uri="{9D8B030D-6E8A-4147-A177-3AD203B41FA5}">
                          <a16:colId xmlns:a16="http://schemas.microsoft.com/office/drawing/2014/main" val="3985071693"/>
                        </a:ext>
                      </a:extLst>
                    </a:gridCol>
                    <a:gridCol w="1028700">
                      <a:extLst>
                        <a:ext uri="{9D8B030D-6E8A-4147-A177-3AD203B41FA5}">
                          <a16:colId xmlns:a16="http://schemas.microsoft.com/office/drawing/2014/main" val="1877246038"/>
                        </a:ext>
                      </a:extLst>
                    </a:gridCol>
                  </a:tblGrid>
                  <a:tr h="426720">
                    <a:tc>
                      <a:txBody>
                        <a:bodyPr/>
                        <a:lstStyle/>
                        <a:p>
                          <a:endParaRPr lang="en-US"/>
                        </a:p>
                      </a:txBody>
                      <a:tcPr>
                        <a:blipFill>
                          <a:blip r:embed="rId3"/>
                          <a:stretch>
                            <a:fillRect l="-714" t="-1429" r="-237143" b="-678571"/>
                          </a:stretch>
                        </a:blipFill>
                      </a:tcPr>
                    </a:tc>
                    <a:tc>
                      <a:txBody>
                        <a:bodyPr/>
                        <a:lstStyle/>
                        <a:p>
                          <a:endParaRPr lang="en-US"/>
                        </a:p>
                      </a:txBody>
                      <a:tcPr>
                        <a:blipFill>
                          <a:blip r:embed="rId3"/>
                          <a:stretch>
                            <a:fillRect l="-88679" t="-1429" r="-108805" b="-678571"/>
                          </a:stretch>
                        </a:blipFill>
                      </a:tcPr>
                    </a:tc>
                    <a:tc>
                      <a:txBody>
                        <a:bodyPr/>
                        <a:lstStyle/>
                        <a:p>
                          <a:endParaRPr lang="en-US"/>
                        </a:p>
                      </a:txBody>
                      <a:tcPr>
                        <a:blipFill>
                          <a:blip r:embed="rId3"/>
                          <a:stretch>
                            <a:fillRect l="-177515" t="-1429" r="-2367" b="-678571"/>
                          </a:stretch>
                        </a:blipFill>
                      </a:tcPr>
                    </a:tc>
                    <a:extLst>
                      <a:ext uri="{0D108BD9-81ED-4DB2-BD59-A6C34878D82A}">
                        <a16:rowId xmlns:a16="http://schemas.microsoft.com/office/drawing/2014/main" val="3584876400"/>
                      </a:ext>
                    </a:extLst>
                  </a:tr>
                  <a:tr h="468381">
                    <a:tc>
                      <a:txBody>
                        <a:bodyPr/>
                        <a:lstStyle/>
                        <a:p>
                          <a:pPr algn="ctr"/>
                          <a:r>
                            <a:rPr lang="en-US" sz="2200" dirty="0">
                              <a:solidFill>
                                <a:schemeClr val="tx1"/>
                              </a:solidFill>
                            </a:rPr>
                            <a:t>1</a:t>
                          </a:r>
                        </a:p>
                      </a:txBody>
                      <a:tcPr/>
                    </a:tc>
                    <a:tc>
                      <a:txBody>
                        <a:bodyPr/>
                        <a:lstStyle/>
                        <a:p>
                          <a:r>
                            <a:rPr lang="en-US" sz="2200" dirty="0">
                              <a:solidFill>
                                <a:srgbClr val="0070C0"/>
                              </a:solidFill>
                            </a:rPr>
                            <a:t>35.3</a:t>
                          </a:r>
                        </a:p>
                      </a:txBody>
                      <a:tcPr/>
                    </a:tc>
                    <a:tc>
                      <a:txBody>
                        <a:bodyPr/>
                        <a:lstStyle/>
                        <a:p>
                          <a:r>
                            <a:rPr lang="en-US" sz="2200" dirty="0">
                              <a:solidFill>
                                <a:srgbClr val="FF0000"/>
                              </a:solidFill>
                            </a:rPr>
                            <a:t>10.98</a:t>
                          </a:r>
                        </a:p>
                      </a:txBody>
                      <a:tcPr/>
                    </a:tc>
                    <a:extLst>
                      <a:ext uri="{0D108BD9-81ED-4DB2-BD59-A6C34878D82A}">
                        <a16:rowId xmlns:a16="http://schemas.microsoft.com/office/drawing/2014/main" val="3543506977"/>
                      </a:ext>
                    </a:extLst>
                  </a:tr>
                  <a:tr h="468381">
                    <a:tc>
                      <a:txBody>
                        <a:bodyPr/>
                        <a:lstStyle/>
                        <a:p>
                          <a:pPr algn="ctr"/>
                          <a:r>
                            <a:rPr lang="en-US" sz="2200" dirty="0"/>
                            <a:t>2</a:t>
                          </a:r>
                        </a:p>
                      </a:txBody>
                      <a:tcPr/>
                    </a:tc>
                    <a:tc>
                      <a:txBody>
                        <a:bodyPr/>
                        <a:lstStyle/>
                        <a:p>
                          <a:r>
                            <a:rPr lang="en-US" sz="2200" dirty="0"/>
                            <a:t>29.7</a:t>
                          </a:r>
                        </a:p>
                      </a:txBody>
                      <a:tcPr/>
                    </a:tc>
                    <a:tc>
                      <a:txBody>
                        <a:bodyPr/>
                        <a:lstStyle/>
                        <a:p>
                          <a:r>
                            <a:rPr lang="en-US" sz="2200" dirty="0"/>
                            <a:t>11.13</a:t>
                          </a:r>
                        </a:p>
                      </a:txBody>
                      <a:tcPr/>
                    </a:tc>
                    <a:extLst>
                      <a:ext uri="{0D108BD9-81ED-4DB2-BD59-A6C34878D82A}">
                        <a16:rowId xmlns:a16="http://schemas.microsoft.com/office/drawing/2014/main" val="1936441116"/>
                      </a:ext>
                    </a:extLst>
                  </a:tr>
                  <a:tr h="468381">
                    <a:tc>
                      <a:txBody>
                        <a:bodyPr/>
                        <a:lstStyle/>
                        <a:p>
                          <a:pPr algn="ctr"/>
                          <a:r>
                            <a:rPr lang="en-US" sz="2200" dirty="0"/>
                            <a:t>3</a:t>
                          </a:r>
                        </a:p>
                      </a:txBody>
                      <a:tcPr/>
                    </a:tc>
                    <a:tc>
                      <a:txBody>
                        <a:bodyPr/>
                        <a:lstStyle/>
                        <a:p>
                          <a:r>
                            <a:rPr lang="en-US" sz="2200" dirty="0"/>
                            <a:t>30.8</a:t>
                          </a:r>
                        </a:p>
                      </a:txBody>
                      <a:tcPr/>
                    </a:tc>
                    <a:tc>
                      <a:txBody>
                        <a:bodyPr/>
                        <a:lstStyle/>
                        <a:p>
                          <a:r>
                            <a:rPr lang="en-US" sz="2200" dirty="0"/>
                            <a:t>12.51</a:t>
                          </a:r>
                        </a:p>
                      </a:txBody>
                      <a:tcPr/>
                    </a:tc>
                    <a:extLst>
                      <a:ext uri="{0D108BD9-81ED-4DB2-BD59-A6C34878D82A}">
                        <a16:rowId xmlns:a16="http://schemas.microsoft.com/office/drawing/2014/main" val="494535228"/>
                      </a:ext>
                    </a:extLst>
                  </a:tr>
                  <a:tr h="468381">
                    <a:tc>
                      <a:txBody>
                        <a:bodyPr/>
                        <a:lstStyle/>
                        <a:p>
                          <a:pPr algn="ctr"/>
                          <a:r>
                            <a:rPr lang="en-US" sz="2200" dirty="0"/>
                            <a:t>. . .</a:t>
                          </a:r>
                        </a:p>
                      </a:txBody>
                      <a:tcPr/>
                    </a:tc>
                    <a:tc>
                      <a:txBody>
                        <a:bodyPr/>
                        <a:lstStyle/>
                        <a:p>
                          <a:r>
                            <a:rPr lang="en-US" sz="2200" dirty="0"/>
                            <a:t>. . .</a:t>
                          </a:r>
                        </a:p>
                      </a:txBody>
                      <a:tcPr/>
                    </a:tc>
                    <a:tc>
                      <a:txBody>
                        <a:bodyPr/>
                        <a:lstStyle/>
                        <a:p>
                          <a:r>
                            <a:rPr lang="en-US" sz="2200" dirty="0"/>
                            <a:t>…</a:t>
                          </a:r>
                        </a:p>
                      </a:txBody>
                      <a:tcPr/>
                    </a:tc>
                    <a:extLst>
                      <a:ext uri="{0D108BD9-81ED-4DB2-BD59-A6C34878D82A}">
                        <a16:rowId xmlns:a16="http://schemas.microsoft.com/office/drawing/2014/main" val="4214063524"/>
                      </a:ext>
                    </a:extLst>
                  </a:tr>
                  <a:tr h="468381">
                    <a:tc>
                      <a:txBody>
                        <a:bodyPr/>
                        <a:lstStyle/>
                        <a:p>
                          <a:pPr algn="ctr"/>
                          <a:r>
                            <a:rPr lang="en-US" sz="2200" dirty="0"/>
                            <a:t>24</a:t>
                          </a:r>
                        </a:p>
                      </a:txBody>
                      <a:tcPr/>
                    </a:tc>
                    <a:tc>
                      <a:txBody>
                        <a:bodyPr/>
                        <a:lstStyle/>
                        <a:p>
                          <a:r>
                            <a:rPr lang="en-US" sz="2200" dirty="0"/>
                            <a:t>33.4</a:t>
                          </a:r>
                        </a:p>
                      </a:txBody>
                      <a:tcPr/>
                    </a:tc>
                    <a:tc>
                      <a:txBody>
                        <a:bodyPr/>
                        <a:lstStyle/>
                        <a:p>
                          <a:r>
                            <a:rPr lang="en-US" sz="2200" dirty="0"/>
                            <a:t>10.36</a:t>
                          </a:r>
                        </a:p>
                      </a:txBody>
                      <a:tcPr/>
                    </a:tc>
                    <a:extLst>
                      <a:ext uri="{0D108BD9-81ED-4DB2-BD59-A6C34878D82A}">
                        <a16:rowId xmlns:a16="http://schemas.microsoft.com/office/drawing/2014/main" val="1355395440"/>
                      </a:ext>
                    </a:extLst>
                  </a:tr>
                  <a:tr h="468381">
                    <a:tc>
                      <a:txBody>
                        <a:bodyPr/>
                        <a:lstStyle/>
                        <a:p>
                          <a:pPr algn="ctr"/>
                          <a:r>
                            <a:rPr lang="en-US" sz="2200" dirty="0"/>
                            <a:t>25</a:t>
                          </a:r>
                        </a:p>
                      </a:txBody>
                      <a:tcPr/>
                    </a:tc>
                    <a:tc>
                      <a:txBody>
                        <a:bodyPr/>
                        <a:lstStyle/>
                        <a:p>
                          <a:r>
                            <a:rPr lang="en-US" sz="2200" dirty="0"/>
                            <a:t>28.6</a:t>
                          </a:r>
                        </a:p>
                      </a:txBody>
                      <a:tcPr/>
                    </a:tc>
                    <a:tc>
                      <a:txBody>
                        <a:bodyPr/>
                        <a:lstStyle/>
                        <a:p>
                          <a:r>
                            <a:rPr lang="en-US" sz="2200" dirty="0"/>
                            <a:t>11.08</a:t>
                          </a:r>
                        </a:p>
                      </a:txBody>
                      <a:tcPr/>
                    </a:tc>
                    <a:extLst>
                      <a:ext uri="{0D108BD9-81ED-4DB2-BD59-A6C34878D82A}">
                        <a16:rowId xmlns:a16="http://schemas.microsoft.com/office/drawing/2014/main" val="3006817349"/>
                      </a:ext>
                    </a:extLst>
                  </a:tr>
                </a:tbl>
              </a:graphicData>
            </a:graphic>
          </p:graphicFrame>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8CD1815-F5E4-4CED-AE28-877E103D4FE9}"/>
                  </a:ext>
                </a:extLst>
              </p:cNvPr>
              <p:cNvSpPr/>
              <p:nvPr/>
            </p:nvSpPr>
            <p:spPr>
              <a:xfrm>
                <a:off x="838200" y="1567934"/>
                <a:ext cx="5423023" cy="837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r>
                            <a:rPr lang="en-US" sz="2000" i="1">
                              <a:latin typeface="Cambria Math" panose="02040503050406030204" pitchFamily="18" charset="0"/>
                            </a:rPr>
                            <m:t>𝑋</m:t>
                          </m:r>
                        </m:e>
                      </m:acc>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nary>
                        <m:naryPr>
                          <m:chr m:val="∑"/>
                          <m:subHide m:val="on"/>
                          <m:supHide m:val="on"/>
                          <m:ctrlPr>
                            <a:rPr lang="en-US" sz="2000" b="0" i="1" smtClean="0">
                              <a:latin typeface="Cambria Math" panose="02040503050406030204" pitchFamily="18" charset="0"/>
                            </a:rPr>
                          </m:ctrlPr>
                        </m:naryP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35.3+29.7+…+28.6</m:t>
                          </m:r>
                        </m:num>
                        <m:den>
                          <m:r>
                            <a:rPr lang="en-US" sz="2000" b="0" i="1" smtClean="0">
                              <a:latin typeface="Cambria Math" panose="02040503050406030204" pitchFamily="18" charset="0"/>
                            </a:rPr>
                            <m:t>25</m:t>
                          </m:r>
                        </m:den>
                      </m:f>
                      <m:r>
                        <a:rPr lang="en-US" sz="2000" b="0" i="1" smtClean="0">
                          <a:latin typeface="Cambria Math" panose="02040503050406030204" pitchFamily="18" charset="0"/>
                        </a:rPr>
                        <m:t>=52.60</m:t>
                      </m:r>
                    </m:oMath>
                  </m:oMathPara>
                </a14:m>
                <a:endParaRPr lang="en-US" sz="2000" dirty="0"/>
              </a:p>
            </p:txBody>
          </p:sp>
        </mc:Choice>
        <mc:Fallback xmlns="">
          <p:sp>
            <p:nvSpPr>
              <p:cNvPr id="8" name="Rectangle 7">
                <a:extLst>
                  <a:ext uri="{FF2B5EF4-FFF2-40B4-BE49-F238E27FC236}">
                    <a16:creationId xmlns:a16="http://schemas.microsoft.com/office/drawing/2014/main" id="{78CD1815-F5E4-4CED-AE28-877E103D4FE9}"/>
                  </a:ext>
                </a:extLst>
              </p:cNvPr>
              <p:cNvSpPr>
                <a:spLocks noRot="1" noChangeAspect="1" noMove="1" noResize="1" noEditPoints="1" noAdjustHandles="1" noChangeArrowheads="1" noChangeShapeType="1" noTextEdit="1"/>
              </p:cNvSpPr>
              <p:nvPr/>
            </p:nvSpPr>
            <p:spPr>
              <a:xfrm>
                <a:off x="838200" y="1567934"/>
                <a:ext cx="5423023" cy="837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E2E9EBF2-70C7-42DC-81D0-59AC7ED5CA47}"/>
                  </a:ext>
                </a:extLst>
              </p:cNvPr>
              <p:cNvSpPr/>
              <p:nvPr/>
            </p:nvSpPr>
            <p:spPr>
              <a:xfrm>
                <a:off x="838200" y="2399836"/>
                <a:ext cx="2610458" cy="837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𝑌</m:t>
                          </m:r>
                        </m:e>
                      </m:acc>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nary>
                        <m:naryPr>
                          <m:chr m:val="∑"/>
                          <m:subHide m:val="on"/>
                          <m:supHide m:val="on"/>
                          <m:ctrlPr>
                            <a:rPr lang="en-US" sz="2000" b="0" i="1" smtClean="0">
                              <a:latin typeface="Cambria Math" panose="02040503050406030204" pitchFamily="18" charset="0"/>
                            </a:rPr>
                          </m:ctrlPr>
                        </m:naryP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=9.4240</m:t>
                      </m:r>
                    </m:oMath>
                  </m:oMathPara>
                </a14:m>
                <a:endParaRPr lang="en-US" sz="2000" dirty="0"/>
              </a:p>
            </p:txBody>
          </p:sp>
        </mc:Choice>
        <mc:Fallback xmlns="">
          <p:sp>
            <p:nvSpPr>
              <p:cNvPr id="9" name="Rectangle 8">
                <a:extLst>
                  <a:ext uri="{FF2B5EF4-FFF2-40B4-BE49-F238E27FC236}">
                    <a16:creationId xmlns:a16="http://schemas.microsoft.com/office/drawing/2014/main" id="{E2E9EBF2-70C7-42DC-81D0-59AC7ED5CA47}"/>
                  </a:ext>
                </a:extLst>
              </p:cNvPr>
              <p:cNvSpPr>
                <a:spLocks noRot="1" noChangeAspect="1" noMove="1" noResize="1" noEditPoints="1" noAdjustHandles="1" noChangeArrowheads="1" noChangeShapeType="1" noTextEdit="1"/>
              </p:cNvSpPr>
              <p:nvPr/>
            </p:nvSpPr>
            <p:spPr>
              <a:xfrm>
                <a:off x="838200" y="2399836"/>
                <a:ext cx="2610458" cy="837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2108E02D-955D-402D-B05A-14E0BDFFC2C9}"/>
                  </a:ext>
                </a:extLst>
              </p:cNvPr>
              <p:cNvSpPr/>
              <p:nvPr/>
            </p:nvSpPr>
            <p:spPr>
              <a:xfrm>
                <a:off x="746950" y="3158116"/>
                <a:ext cx="6208238" cy="837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000" b="0" i="1" smtClean="0">
                              <a:latin typeface="Cambria Math" panose="02040503050406030204" pitchFamily="18" charset="0"/>
                            </a:rPr>
                          </m:ctrlPr>
                        </m:naryPr>
                        <m:sub/>
                        <m:sup/>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2</m:t>
                              </m:r>
                            </m:sup>
                          </m:sSubSup>
                        </m:e>
                      </m:nary>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35.3</m:t>
                              </m:r>
                            </m:e>
                          </m:d>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b="0" i="1" smtClean="0">
                                  <a:latin typeface="Cambria Math" panose="02040503050406030204" pitchFamily="18" charset="0"/>
                                </a:rPr>
                                <m:t>29</m:t>
                              </m:r>
                              <m:r>
                                <a:rPr lang="en-US" sz="2000" i="1">
                                  <a:latin typeface="Cambria Math" panose="02040503050406030204" pitchFamily="18" charset="0"/>
                                </a:rPr>
                                <m:t>.</m:t>
                              </m:r>
                              <m:r>
                                <a:rPr lang="en-US" sz="2000" b="0" i="1" smtClean="0">
                                  <a:latin typeface="Cambria Math" panose="02040503050406030204" pitchFamily="18" charset="0"/>
                                </a:rPr>
                                <m:t>7</m:t>
                              </m:r>
                            </m:e>
                          </m:d>
                        </m:e>
                        <m:sup>
                          <m:r>
                            <a:rPr lang="en-US" sz="2000" i="1">
                              <a:latin typeface="Cambria Math" panose="02040503050406030204" pitchFamily="18" charset="0"/>
                            </a:rPr>
                            <m:t>2</m:t>
                          </m:r>
                        </m:sup>
                      </m:sSup>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b="0" i="1" smtClean="0">
                                  <a:latin typeface="Cambria Math" panose="02040503050406030204" pitchFamily="18" charset="0"/>
                                </a:rPr>
                                <m:t>28</m:t>
                              </m:r>
                              <m:r>
                                <a:rPr lang="en-US" sz="2000" i="1">
                                  <a:latin typeface="Cambria Math" panose="02040503050406030204" pitchFamily="18" charset="0"/>
                                </a:rPr>
                                <m:t>.</m:t>
                              </m:r>
                              <m:r>
                                <a:rPr lang="en-US" sz="2000" b="0" i="1" smtClean="0">
                                  <a:latin typeface="Cambria Math" panose="02040503050406030204" pitchFamily="18" charset="0"/>
                                </a:rPr>
                                <m:t>6</m:t>
                              </m:r>
                            </m:e>
                          </m:d>
                        </m:e>
                        <m:sup>
                          <m:r>
                            <a:rPr lang="en-US" sz="2000" i="1">
                              <a:latin typeface="Cambria Math" panose="02040503050406030204" pitchFamily="18" charset="0"/>
                            </a:rPr>
                            <m:t>2</m:t>
                          </m:r>
                        </m:sup>
                      </m:sSup>
                      <m:r>
                        <a:rPr lang="en-US" sz="2000" b="0" i="1" smtClean="0">
                          <a:latin typeface="Cambria Math" panose="02040503050406030204" pitchFamily="18" charset="0"/>
                        </a:rPr>
                        <m:t>=76323.42</m:t>
                      </m:r>
                    </m:oMath>
                  </m:oMathPara>
                </a14:m>
                <a:endParaRPr lang="en-US" sz="2000" dirty="0"/>
              </a:p>
            </p:txBody>
          </p:sp>
        </mc:Choice>
        <mc:Fallback xmlns="">
          <p:sp>
            <p:nvSpPr>
              <p:cNvPr id="10" name="Rectangle 9">
                <a:extLst>
                  <a:ext uri="{FF2B5EF4-FFF2-40B4-BE49-F238E27FC236}">
                    <a16:creationId xmlns:a16="http://schemas.microsoft.com/office/drawing/2014/main" id="{2108E02D-955D-402D-B05A-14E0BDFFC2C9}"/>
                  </a:ext>
                </a:extLst>
              </p:cNvPr>
              <p:cNvSpPr>
                <a:spLocks noRot="1" noChangeAspect="1" noMove="1" noResize="1" noEditPoints="1" noAdjustHandles="1" noChangeArrowheads="1" noChangeShapeType="1" noTextEdit="1"/>
              </p:cNvSpPr>
              <p:nvPr/>
            </p:nvSpPr>
            <p:spPr>
              <a:xfrm>
                <a:off x="746950" y="3158116"/>
                <a:ext cx="6208238" cy="837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A201AA6-8F38-4D0B-AC1F-9EA124E64856}"/>
                  </a:ext>
                </a:extLst>
              </p:cNvPr>
              <p:cNvSpPr/>
              <p:nvPr/>
            </p:nvSpPr>
            <p:spPr>
              <a:xfrm>
                <a:off x="619950" y="3867264"/>
                <a:ext cx="7225761" cy="837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000" b="0" i="1" smtClean="0">
                              <a:latin typeface="Cambria Math" panose="02040503050406030204" pitchFamily="18" charset="0"/>
                            </a:rPr>
                          </m:ctrlPr>
                        </m:naryP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35.3∗10.98</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28.6∗11.08</m:t>
                          </m:r>
                        </m:e>
                      </m:d>
                      <m:r>
                        <a:rPr lang="en-US" sz="2000" b="0" i="1" smtClean="0">
                          <a:latin typeface="Cambria Math" panose="02040503050406030204" pitchFamily="18" charset="0"/>
                        </a:rPr>
                        <m:t>=11821.4320</m:t>
                      </m:r>
                    </m:oMath>
                  </m:oMathPara>
                </a14:m>
                <a:endParaRPr lang="en-US" sz="2000" dirty="0"/>
              </a:p>
            </p:txBody>
          </p:sp>
        </mc:Choice>
        <mc:Fallback xmlns="">
          <p:sp>
            <p:nvSpPr>
              <p:cNvPr id="11" name="Rectangle 10">
                <a:extLst>
                  <a:ext uri="{FF2B5EF4-FFF2-40B4-BE49-F238E27FC236}">
                    <a16:creationId xmlns:a16="http://schemas.microsoft.com/office/drawing/2014/main" id="{EA201AA6-8F38-4D0B-AC1F-9EA124E64856}"/>
                  </a:ext>
                </a:extLst>
              </p:cNvPr>
              <p:cNvSpPr>
                <a:spLocks noRot="1" noChangeAspect="1" noMove="1" noResize="1" noEditPoints="1" noAdjustHandles="1" noChangeArrowheads="1" noChangeShapeType="1" noTextEdit="1"/>
              </p:cNvSpPr>
              <p:nvPr/>
            </p:nvSpPr>
            <p:spPr>
              <a:xfrm>
                <a:off x="619950" y="3867264"/>
                <a:ext cx="7225761" cy="837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A70067A5-2E8B-429C-BC2A-24C00CA673D3}"/>
                  </a:ext>
                </a:extLst>
              </p:cNvPr>
              <p:cNvSpPr/>
              <p:nvPr/>
            </p:nvSpPr>
            <p:spPr>
              <a:xfrm>
                <a:off x="365863" y="5090867"/>
                <a:ext cx="8166100" cy="79124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1</m:t>
                          </m:r>
                        </m:sub>
                      </m:sSub>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e>
                          </m:nary>
                          <m:r>
                            <a:rPr lang="en-US" sz="2000" i="1">
                              <a:latin typeface="Cambria Math" panose="02040503050406030204" pitchFamily="18" charset="0"/>
                            </a:rPr>
                            <m:t>−</m:t>
                          </m:r>
                          <m:r>
                            <a:rPr lang="en-US" sz="2000" i="1">
                              <a:latin typeface="Cambria Math" panose="02040503050406030204" pitchFamily="18" charset="0"/>
                            </a:rPr>
                            <m:t>𝑛</m:t>
                          </m:r>
                          <m:acc>
                            <m:accPr>
                              <m:chr m:val="̅"/>
                              <m:ctrlPr>
                                <a:rPr lang="en-US" sz="2000" i="1">
                                  <a:latin typeface="Cambria Math" panose="02040503050406030204" pitchFamily="18" charset="0"/>
                                </a:rPr>
                              </m:ctrlPr>
                            </m:accPr>
                            <m:e>
                              <m:r>
                                <a:rPr lang="en-US" sz="2000" i="1">
                                  <a:latin typeface="Cambria Math" panose="02040503050406030204" pitchFamily="18" charset="0"/>
                                </a:rPr>
                                <m:t>𝑋</m:t>
                              </m:r>
                            </m:e>
                          </m:acc>
                          <m:acc>
                            <m:accPr>
                              <m:chr m:val="̅"/>
                              <m:ctrlPr>
                                <a:rPr lang="en-US" sz="2000" i="1">
                                  <a:latin typeface="Cambria Math" panose="02040503050406030204" pitchFamily="18" charset="0"/>
                                </a:rPr>
                              </m:ctrlPr>
                            </m:accPr>
                            <m:e>
                              <m:r>
                                <a:rPr lang="en-US" sz="2000" i="1">
                                  <a:latin typeface="Cambria Math" panose="02040503050406030204" pitchFamily="18" charset="0"/>
                                </a:rPr>
                                <m:t>𝑌</m:t>
                              </m:r>
                            </m:e>
                          </m:acc>
                        </m:num>
                        <m:den>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𝑖</m:t>
                                  </m:r>
                                </m:sub>
                                <m:sup>
                                  <m:r>
                                    <a:rPr lang="en-US" sz="2000" i="1">
                                      <a:latin typeface="Cambria Math" panose="02040503050406030204" pitchFamily="18" charset="0"/>
                                    </a:rPr>
                                    <m:t>2</m:t>
                                  </m:r>
                                </m:sup>
                              </m:sSubSup>
                            </m:e>
                          </m:nary>
                          <m:r>
                            <a:rPr lang="en-US" sz="2000" i="1">
                              <a:latin typeface="Cambria Math" panose="02040503050406030204" pitchFamily="18" charset="0"/>
                            </a:rPr>
                            <m:t>−</m:t>
                          </m:r>
                          <m:r>
                            <a:rPr lang="en-US" sz="2000" i="1">
                              <a:latin typeface="Cambria Math" panose="02040503050406030204" pitchFamily="18" charset="0"/>
                            </a:rPr>
                            <m:t>𝑛</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𝑋</m:t>
                                  </m:r>
                                </m:e>
                              </m:acc>
                            </m:e>
                            <m:sup>
                              <m:r>
                                <a:rPr lang="en-US" sz="2000" i="1">
                                  <a:latin typeface="Cambria Math" panose="02040503050406030204" pitchFamily="18" charset="0"/>
                                </a:rPr>
                                <m:t>2</m:t>
                              </m:r>
                            </m:sup>
                          </m:sSup>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11821.4320−</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25∗52.6∗9.424</m:t>
                              </m:r>
                            </m:e>
                          </m:d>
                        </m:num>
                        <m:den>
                          <m:r>
                            <a:rPr lang="en-US" sz="2000" b="0" i="1" smtClean="0">
                              <a:latin typeface="Cambria Math" panose="02040503050406030204" pitchFamily="18" charset="0"/>
                            </a:rPr>
                            <m:t>76323.42−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25∗52.6∗52.6</m:t>
                              </m:r>
                            </m:e>
                          </m:d>
                        </m:den>
                      </m:f>
                      <m:r>
                        <a:rPr lang="en-US" sz="2000" b="0" i="1" smtClean="0">
                          <a:latin typeface="Cambria Math" panose="02040503050406030204" pitchFamily="18" charset="0"/>
                        </a:rPr>
                        <m:t>=−0.0798</m:t>
                      </m:r>
                    </m:oMath>
                  </m:oMathPara>
                </a14:m>
                <a:endParaRPr lang="en-US" sz="2000" dirty="0"/>
              </a:p>
            </p:txBody>
          </p:sp>
        </mc:Choice>
        <mc:Fallback xmlns="">
          <p:sp>
            <p:nvSpPr>
              <p:cNvPr id="12" name="Rectangle 11">
                <a:extLst>
                  <a:ext uri="{FF2B5EF4-FFF2-40B4-BE49-F238E27FC236}">
                    <a16:creationId xmlns:a16="http://schemas.microsoft.com/office/drawing/2014/main" id="{A70067A5-2E8B-429C-BC2A-24C00CA673D3}"/>
                  </a:ext>
                </a:extLst>
              </p:cNvPr>
              <p:cNvSpPr>
                <a:spLocks noRot="1" noChangeAspect="1" noMove="1" noResize="1" noEditPoints="1" noAdjustHandles="1" noChangeArrowheads="1" noChangeShapeType="1" noTextEdit="1"/>
              </p:cNvSpPr>
              <p:nvPr/>
            </p:nvSpPr>
            <p:spPr>
              <a:xfrm>
                <a:off x="365863" y="5090867"/>
                <a:ext cx="8166100" cy="79124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61873FA2-3B46-43A1-97D6-7770600663C5}"/>
                  </a:ext>
                </a:extLst>
              </p:cNvPr>
              <p:cNvSpPr/>
              <p:nvPr/>
            </p:nvSpPr>
            <p:spPr>
              <a:xfrm>
                <a:off x="491381" y="6001425"/>
                <a:ext cx="6335796"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0</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𝑌</m:t>
                          </m:r>
                        </m:e>
                      </m:acc>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1</m:t>
                          </m:r>
                        </m:sub>
                      </m:sSub>
                      <m:acc>
                        <m:accPr>
                          <m:chr m:val="̅"/>
                          <m:ctrlPr>
                            <a:rPr lang="en-US" sz="2000" i="1">
                              <a:latin typeface="Cambria Math" panose="02040503050406030204" pitchFamily="18" charset="0"/>
                            </a:rPr>
                          </m:ctrlPr>
                        </m:accPr>
                        <m:e>
                          <m:r>
                            <a:rPr lang="en-US" sz="2000" i="1">
                              <a:latin typeface="Cambria Math" panose="02040503050406030204" pitchFamily="18" charset="0"/>
                            </a:rPr>
                            <m:t>𝑋</m:t>
                          </m:r>
                        </m:e>
                      </m:acc>
                      <m:r>
                        <a:rPr lang="en-US" sz="2000" b="0" i="1" smtClean="0">
                          <a:latin typeface="Cambria Math" panose="02040503050406030204" pitchFamily="18" charset="0"/>
                        </a:rPr>
                        <m:t>=9.424−</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−0.079829∗52.6</m:t>
                          </m:r>
                        </m:e>
                      </m:d>
                      <m:r>
                        <a:rPr lang="en-US" sz="2000" b="0" i="1" smtClean="0">
                          <a:latin typeface="Cambria Math" panose="02040503050406030204" pitchFamily="18" charset="0"/>
                        </a:rPr>
                        <m:t>=13.623</m:t>
                      </m:r>
                    </m:oMath>
                  </m:oMathPara>
                </a14:m>
                <a:endParaRPr lang="en-US" sz="2000" dirty="0"/>
              </a:p>
            </p:txBody>
          </p:sp>
        </mc:Choice>
        <mc:Fallback xmlns="">
          <p:sp>
            <p:nvSpPr>
              <p:cNvPr id="13" name="Rectangle 12">
                <a:extLst>
                  <a:ext uri="{FF2B5EF4-FFF2-40B4-BE49-F238E27FC236}">
                    <a16:creationId xmlns:a16="http://schemas.microsoft.com/office/drawing/2014/main" id="{61873FA2-3B46-43A1-97D6-7770600663C5}"/>
                  </a:ext>
                </a:extLst>
              </p:cNvPr>
              <p:cNvSpPr>
                <a:spLocks noRot="1" noChangeAspect="1" noMove="1" noResize="1" noEditPoints="1" noAdjustHandles="1" noChangeArrowheads="1" noChangeShapeType="1" noTextEdit="1"/>
              </p:cNvSpPr>
              <p:nvPr/>
            </p:nvSpPr>
            <p:spPr>
              <a:xfrm>
                <a:off x="491381" y="6001425"/>
                <a:ext cx="6335796" cy="400110"/>
              </a:xfrm>
              <a:prstGeom prst="rect">
                <a:avLst/>
              </a:prstGeom>
              <a:blipFill>
                <a:blip r:embed="rId9"/>
                <a:stretch>
                  <a:fillRect/>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26FEA943-4983-4488-A2CF-BB0E67393EF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56600" y="3867264"/>
            <a:ext cx="3621937" cy="2907080"/>
          </a:xfrm>
          <a:prstGeom prst="rect">
            <a:avLst/>
          </a:prstGeom>
        </p:spPr>
      </p:pic>
    </p:spTree>
    <p:extLst>
      <p:ext uri="{BB962C8B-B14F-4D97-AF65-F5344CB8AC3E}">
        <p14:creationId xmlns:p14="http://schemas.microsoft.com/office/powerpoint/2010/main" val="240524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1713658"/>
            <a:ext cx="9144000" cy="2387600"/>
          </a:xfrm>
        </p:spPr>
        <p:txBody>
          <a:bodyPr/>
          <a:lstStyle/>
          <a:p>
            <a:r>
              <a:rPr lang="en-US" dirty="0">
                <a:solidFill>
                  <a:srgbClr val="990033"/>
                </a:solidFill>
              </a:rPr>
              <a:t>Analysis of Variance </a:t>
            </a:r>
          </a:p>
        </p:txBody>
      </p:sp>
      <p:pic>
        <p:nvPicPr>
          <p:cNvPr id="6" name="Picture 5">
            <a:extLst>
              <a:ext uri="{FF2B5EF4-FFF2-40B4-BE49-F238E27FC236}">
                <a16:creationId xmlns:a16="http://schemas.microsoft.com/office/drawing/2014/main" id="{1FF5A00B-E7F2-4A4D-818B-4ECF2DEA5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00" y="341810"/>
            <a:ext cx="2956566" cy="1371848"/>
          </a:xfrm>
          <a:prstGeom prst="rect">
            <a:avLst/>
          </a:prstGeom>
        </p:spPr>
      </p:pic>
      <p:sp>
        <p:nvSpPr>
          <p:cNvPr id="7" name="TextBox 6">
            <a:extLst>
              <a:ext uri="{FF2B5EF4-FFF2-40B4-BE49-F238E27FC236}">
                <a16:creationId xmlns:a16="http://schemas.microsoft.com/office/drawing/2014/main" id="{B728C57D-2A8C-40DA-8409-17EBA384038E}"/>
              </a:ext>
            </a:extLst>
          </p:cNvPr>
          <p:cNvSpPr txBox="1"/>
          <p:nvPr/>
        </p:nvSpPr>
        <p:spPr>
          <a:xfrm>
            <a:off x="8839725" y="5735637"/>
            <a:ext cx="3071225" cy="923330"/>
          </a:xfrm>
          <a:prstGeom prst="rect">
            <a:avLst/>
          </a:prstGeom>
          <a:noFill/>
        </p:spPr>
        <p:txBody>
          <a:bodyPr wrap="none" rtlCol="0">
            <a:spAutoFit/>
          </a:bodyPr>
          <a:lstStyle/>
          <a:p>
            <a:pPr algn="ctr"/>
            <a:r>
              <a:rPr lang="en-US" dirty="0"/>
              <a:t>Dr. Abolfazl Saghafi</a:t>
            </a:r>
          </a:p>
          <a:p>
            <a:pPr algn="ctr"/>
            <a:r>
              <a:rPr lang="en-US" dirty="0"/>
              <a:t>Assistant Professor of Statistics</a:t>
            </a:r>
          </a:p>
          <a:p>
            <a:pPr algn="ctr"/>
            <a:r>
              <a:rPr lang="en-US" dirty="0"/>
              <a:t>Data Science Program Director</a:t>
            </a:r>
          </a:p>
        </p:txBody>
      </p:sp>
    </p:spTree>
    <p:extLst>
      <p:ext uri="{BB962C8B-B14F-4D97-AF65-F5344CB8AC3E}">
        <p14:creationId xmlns:p14="http://schemas.microsoft.com/office/powerpoint/2010/main" val="3923960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5692</Words>
  <Application>Microsoft Office PowerPoint</Application>
  <PresentationFormat>Widescreen</PresentationFormat>
  <Paragraphs>534</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Office Theme</vt:lpstr>
      <vt:lpstr>Simple Linear Regression</vt:lpstr>
      <vt:lpstr>Summary</vt:lpstr>
      <vt:lpstr>Response/Predictor Variable</vt:lpstr>
      <vt:lpstr>Linear Regression</vt:lpstr>
      <vt:lpstr>Example</vt:lpstr>
      <vt:lpstr>Least Squares Estimation</vt:lpstr>
      <vt:lpstr>Normal Equations</vt:lpstr>
      <vt:lpstr>Example</vt:lpstr>
      <vt:lpstr>Analysis of Variance </vt:lpstr>
      <vt:lpstr>Summary</vt:lpstr>
      <vt:lpstr>Predictions and Residuals</vt:lpstr>
      <vt:lpstr>Analysis of Variance</vt:lpstr>
      <vt:lpstr>Analysis of Variance</vt:lpstr>
      <vt:lpstr>Example</vt:lpstr>
      <vt:lpstr>More on ANOVA Table</vt:lpstr>
      <vt:lpstr>Degree of Freedom</vt:lpstr>
      <vt:lpstr>Coefficient of Determination</vt:lpstr>
      <vt:lpstr>Root MSE</vt:lpstr>
      <vt:lpstr>Residual Analysis</vt:lpstr>
      <vt:lpstr>Summary</vt:lpstr>
      <vt:lpstr>Model Assumptions</vt:lpstr>
      <vt:lpstr>Linear Relationship</vt:lpstr>
      <vt:lpstr>Residuals Vs Errors</vt:lpstr>
      <vt:lpstr>Independent Errors</vt:lpstr>
      <vt:lpstr>Constant Variance</vt:lpstr>
      <vt:lpstr>Normal Distribution of Errors</vt:lpstr>
      <vt:lpstr>Steam Dataset / Residual Analysis</vt:lpstr>
      <vt:lpstr>PowerPoint Presentation</vt:lpstr>
      <vt:lpstr>Crime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dc:title>
  <dc:creator>Abolfazl Saghafi</dc:creator>
  <cp:lastModifiedBy>Abolfazl Saghafi</cp:lastModifiedBy>
  <cp:revision>101</cp:revision>
  <dcterms:created xsi:type="dcterms:W3CDTF">2018-03-29T21:08:29Z</dcterms:created>
  <dcterms:modified xsi:type="dcterms:W3CDTF">2020-07-04T16:21:40Z</dcterms:modified>
</cp:coreProperties>
</file>