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331" r:id="rId5"/>
    <p:sldId id="310" r:id="rId6"/>
    <p:sldId id="340" r:id="rId7"/>
    <p:sldId id="315" r:id="rId8"/>
    <p:sldId id="316" r:id="rId9"/>
    <p:sldId id="286" r:id="rId10"/>
    <p:sldId id="322" r:id="rId11"/>
    <p:sldId id="302" r:id="rId12"/>
    <p:sldId id="317" r:id="rId13"/>
    <p:sldId id="304" r:id="rId14"/>
    <p:sldId id="312" r:id="rId15"/>
    <p:sldId id="332" r:id="rId16"/>
    <p:sldId id="321" r:id="rId17"/>
    <p:sldId id="333" r:id="rId18"/>
    <p:sldId id="324" r:id="rId19"/>
    <p:sldId id="308" r:id="rId20"/>
    <p:sldId id="278" r:id="rId21"/>
    <p:sldId id="334" r:id="rId22"/>
    <p:sldId id="335"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Cambria Math" panose="02040503050406030204" pitchFamily="18"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5mW7nPVKKzdIUnIGoOljw==" hashData="EvGQsuytz8NdIOdORj2dF+hBQCEUeIFMB9AcuRL/JBU9TiReotWgz697LqN/slcnUhCH+8bc041TPZxOHYQYq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AF2"/>
    <a:srgbClr val="2F528F"/>
    <a:srgbClr val="FFCCFF"/>
    <a:srgbClr val="BDE9FF"/>
    <a:srgbClr val="CCFFCC"/>
    <a:srgbClr val="8D42C6"/>
    <a:srgbClr val="FFFFCC"/>
    <a:srgbClr val="008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428" autoAdjust="0"/>
  </p:normalViewPr>
  <p:slideViewPr>
    <p:cSldViewPr snapToGrid="0">
      <p:cViewPr varScale="1">
        <p:scale>
          <a:sx n="54" d="100"/>
          <a:sy n="54" d="100"/>
        </p:scale>
        <p:origin x="4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two examples provided at the beginning of this session are accessible from questions on website: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https://www.mathsisfun.com/data/probability.html</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Try to find the answer first by following number and color of patterns through the experiment, then by using the chain event probability rule.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 </a:t>
                </a:r>
                <a:r>
                  <a:rPr lang="en-US" sz="1200" dirty="0"/>
                  <a:t>P(B</a:t>
                </a:r>
                <a:r>
                  <a:rPr lang="en-US" sz="900" dirty="0"/>
                  <a:t>1</a:t>
                </a:r>
                <a:r>
                  <a:rPr lang="en-US" sz="1200" dirty="0"/>
                  <a:t>∩R</a:t>
                </a:r>
                <a:r>
                  <a:rPr lang="en-US" sz="900" dirty="0"/>
                  <a:t>2</a:t>
                </a:r>
                <a:r>
                  <a:rPr lang="en-US" sz="1200" dirty="0"/>
                  <a:t>)=P(B</a:t>
                </a:r>
                <a:r>
                  <a:rPr lang="en-US" sz="900" dirty="0"/>
                  <a:t>1</a:t>
                </a:r>
                <a:r>
                  <a:rPr lang="en-US" sz="1200" dirty="0"/>
                  <a:t>) P(R</a:t>
                </a:r>
                <a:r>
                  <a:rPr lang="en-US" sz="900" dirty="0"/>
                  <a:t>2 </a:t>
                </a:r>
                <a:r>
                  <a:rPr lang="en-US" sz="1200" dirty="0"/>
                  <a:t>|B</a:t>
                </a:r>
                <a:r>
                  <a:rPr lang="en-US" sz="900" dirty="0"/>
                  <a:t>1</a:t>
                </a:r>
                <a:r>
                  <a:rPr lang="en-US" sz="1200" dirty="0"/>
                  <a:t>)=</a:t>
                </a:r>
                <a:r>
                  <a:rPr lang="en-US" sz="1200" dirty="0">
                    <a:solidFill>
                      <a:schemeClr val="tx1"/>
                    </a:solidFill>
                  </a:rPr>
                  <a:t>(2/5)*(3/4)=0.3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 P(R</a:t>
                </a:r>
                <a:r>
                  <a:rPr lang="en-US" sz="900" dirty="0"/>
                  <a:t>2</a:t>
                </a:r>
                <a:r>
                  <a:rPr lang="en-US" sz="1200" dirty="0"/>
                  <a:t>)=P(B</a:t>
                </a:r>
                <a:r>
                  <a:rPr lang="en-US" sz="900" dirty="0"/>
                  <a:t>1</a:t>
                </a:r>
                <a:r>
                  <a:rPr lang="en-US" sz="1200" dirty="0"/>
                  <a:t>∩R</a:t>
                </a:r>
                <a:r>
                  <a:rPr lang="en-US" sz="900" dirty="0"/>
                  <a:t>2</a:t>
                </a:r>
                <a:r>
                  <a:rPr lang="en-US" sz="1200" dirty="0"/>
                  <a:t>)+P(R</a:t>
                </a:r>
                <a:r>
                  <a:rPr lang="en-US" sz="900" dirty="0"/>
                  <a:t>1</a:t>
                </a:r>
                <a:r>
                  <a:rPr lang="en-US" sz="1200" dirty="0"/>
                  <a:t>∩R</a:t>
                </a:r>
                <a:r>
                  <a:rPr lang="en-US" sz="900" dirty="0"/>
                  <a:t>2</a:t>
                </a:r>
                <a:r>
                  <a:rPr lang="en-US" sz="1200" dirty="0"/>
                  <a:t>)=0.3+P(R</a:t>
                </a:r>
                <a:r>
                  <a:rPr lang="en-US" sz="900" dirty="0"/>
                  <a:t>1</a:t>
                </a:r>
                <a:r>
                  <a:rPr lang="en-US" sz="1200" dirty="0"/>
                  <a:t>) P(R</a:t>
                </a:r>
                <a:r>
                  <a:rPr lang="en-US" sz="900" dirty="0"/>
                  <a:t>2 </a:t>
                </a:r>
                <a:r>
                  <a:rPr lang="en-US" sz="1200" dirty="0"/>
                  <a:t>|R</a:t>
                </a:r>
                <a:r>
                  <a:rPr lang="en-US" sz="900" dirty="0"/>
                  <a:t>1</a:t>
                </a:r>
                <a:r>
                  <a:rPr lang="en-US" sz="1200" dirty="0"/>
                  <a:t>)=0.3+(3/5)*(2/4)=0.3+0.3=0.6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 </a:t>
                </a:r>
                <a:r>
                  <a:rPr lang="en-US" sz="1200" dirty="0">
                    <a:solidFill>
                      <a:schemeClr val="tx2"/>
                    </a:solidFill>
                  </a:rPr>
                  <a:t>P(R</a:t>
                </a:r>
                <a:r>
                  <a:rPr lang="en-US" sz="900" dirty="0">
                    <a:solidFill>
                      <a:schemeClr val="tx2"/>
                    </a:solidFill>
                  </a:rPr>
                  <a:t>1</a:t>
                </a:r>
                <a:r>
                  <a:rPr lang="en-US" sz="1200" dirty="0">
                    <a:solidFill>
                      <a:schemeClr val="tx2"/>
                    </a:solidFill>
                  </a:rPr>
                  <a:t> |R</a:t>
                </a:r>
                <a:r>
                  <a:rPr lang="en-US" sz="900" dirty="0">
                    <a:solidFill>
                      <a:schemeClr val="tx2"/>
                    </a:solidFill>
                  </a:rPr>
                  <a:t>2</a:t>
                </a:r>
                <a:r>
                  <a:rPr lang="en-US" sz="1200" dirty="0">
                    <a:solidFill>
                      <a:schemeClr val="tx2"/>
                    </a:solidFill>
                  </a:rPr>
                  <a:t>)=P(R</a:t>
                </a:r>
                <a:r>
                  <a:rPr lang="en-US" sz="900" dirty="0">
                    <a:solidFill>
                      <a:schemeClr val="tx2"/>
                    </a:solidFill>
                  </a:rPr>
                  <a:t>1</a:t>
                </a:r>
                <a:r>
                  <a:rPr lang="en-US" sz="1200" dirty="0">
                    <a:solidFill>
                      <a:schemeClr val="tx2"/>
                    </a:solidFill>
                  </a:rPr>
                  <a:t>∩R</a:t>
                </a:r>
                <a:r>
                  <a:rPr lang="en-US" sz="900" dirty="0">
                    <a:solidFill>
                      <a:schemeClr val="tx2"/>
                    </a:solidFill>
                  </a:rPr>
                  <a:t>2</a:t>
                </a:r>
                <a:r>
                  <a:rPr lang="en-US" sz="1200" dirty="0">
                    <a:solidFill>
                      <a:schemeClr val="tx2"/>
                    </a:solidFill>
                  </a:rPr>
                  <a:t>)/P(R</a:t>
                </a:r>
                <a:r>
                  <a:rPr lang="en-US" sz="900" dirty="0">
                    <a:solidFill>
                      <a:schemeClr val="tx2"/>
                    </a:solidFill>
                  </a:rPr>
                  <a:t>2</a:t>
                </a:r>
                <a:r>
                  <a:rPr lang="en-US" sz="1200" dirty="0">
                    <a:solidFill>
                      <a:schemeClr val="tx2"/>
                    </a:solidFill>
                  </a:rPr>
                  <a:t>)=0.3/0.6=1/2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endParaRPr lang="en-US" b="0"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409912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Bayes theorem is one of the most important theorems of not just probability theory, but scientific theorems. It is the very basis of how brain functions and humans, and animals, update their knowledge based on new information. </a:t>
            </a:r>
          </a:p>
          <a:p>
            <a:endParaRPr lang="en-US" sz="1200" i="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main idea is to update a prior belief after an experiment using new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example, your joy from eating a certain kind of food, it comes from different sources like taste, aroma, texture, look, etc. These are your prior partitions. For any food that you haven’t tried yet, you have some prior belief on these categories which overall gives you a degree to which you like that food. Once you actually try the food, your price belief is updated based on the new inputs. This is true for meeting new people as well and as you live and gain experience, you’re constantly updating your beliefs based on </a:t>
            </a:r>
            <a:r>
              <a:rPr lang="en-US" baseline="0"/>
              <a:t>newer inputs. </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3809851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𝐴</a:t>
                </a:r>
                <a:r>
                  <a:rPr lang="en-US" b="0" i="0">
                    <a:latin typeface="Cambria Math" panose="02040503050406030204" pitchFamily="18" charset="0"/>
                    <a:ea typeface="Cambria Math" panose="02040503050406030204" pitchFamily="18" charset="0"/>
                  </a:rPr>
                  <a:t>∪𝐵</a:t>
                </a:r>
                <a:r>
                  <a:rPr lang="en-US"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a:t>
                </a:r>
                <a:r>
                  <a:rPr lang="en-US" sz="1200" dirty="0">
                    <a:solidFill>
                      <a:srgbClr val="0070C0"/>
                    </a:solidFill>
                    <a:latin typeface="Times New Roman" pitchFamily="18" charset="0"/>
                    <a:ea typeface="Open Sans" panose="020B0606030504020204" pitchFamily="34" charset="0"/>
                    <a:cs typeface="Times New Roman" pitchFamily="18" charset="0"/>
                  </a:rPr>
                  <a:t>2</a:t>
                </a:r>
                <a:r>
                  <a:rPr lang="en-US" sz="1200" dirty="0">
                    <a:solidFill>
                      <a:srgbClr val="00B050"/>
                    </a:solidFill>
                    <a:latin typeface="Times New Roman" pitchFamily="18" charset="0"/>
                    <a:ea typeface="Open Sans" panose="020B0606030504020204" pitchFamily="34" charset="0"/>
                    <a:cs typeface="Times New Roman" pitchFamily="18" charset="0"/>
                  </a:rPr>
                  <a:t>,3,4,</a:t>
                </a:r>
                <a:r>
                  <a:rPr lang="en-US" sz="1200" dirty="0">
                    <a:solidFill>
                      <a:srgbClr val="0070C0"/>
                    </a:solidFill>
                    <a:latin typeface="Times New Roman" pitchFamily="18" charset="0"/>
                    <a:ea typeface="Open Sans" panose="020B0606030504020204" pitchFamily="34" charset="0"/>
                    <a:cs typeface="Times New Roman" pitchFamily="18" charset="0"/>
                  </a:rPr>
                  <a:t>5</a:t>
                </a:r>
                <a:r>
                  <a:rPr lang="en-US" sz="1200" dirty="0">
                    <a:solidFill>
                      <a:srgbClr val="00B050"/>
                    </a:solidFill>
                    <a:latin typeface="Times New Roman" pitchFamily="18" charset="0"/>
                    <a:ea typeface="Open Sans" panose="020B0606030504020204" pitchFamily="34" charset="0"/>
                    <a:cs typeface="Times New Roman" pitchFamily="18" charset="0"/>
                  </a:rPr>
                  <a:t>,6,</a:t>
                </a:r>
                <a:r>
                  <a:rPr lang="en-US" sz="1200" dirty="0">
                    <a:solidFill>
                      <a:srgbClr val="FF0000"/>
                    </a:solidFill>
                    <a:latin typeface="Times New Roman" pitchFamily="18" charset="0"/>
                    <a:ea typeface="Open Sans" panose="020B0606030504020204" pitchFamily="34" charset="0"/>
                    <a:cs typeface="Times New Roman" pitchFamily="18" charset="0"/>
                  </a:rPr>
                  <a:t>8</a:t>
                </a:r>
                <a:r>
                  <a:rPr lang="en-US" sz="1200" dirty="0">
                    <a:latin typeface="Times New Roman" pitchFamily="18" charset="0"/>
                    <a:ea typeface="Open Sans" panose="020B0606030504020204" pitchFamily="34"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Cambria Math" panose="02040503050406030204" pitchFamily="18" charset="0"/>
                  </a:rPr>
                  <a:t>𝐴</a:t>
                </a:r>
                <a:r>
                  <a:rPr lang="en-US" sz="1200" b="0" i="0">
                    <a:latin typeface="Cambria Math" panose="02040503050406030204" pitchFamily="18" charset="0"/>
                    <a:ea typeface="Cambria Math" panose="02040503050406030204" pitchFamily="18" charset="0"/>
                  </a:rPr>
                  <a:t>∩𝐵</a:t>
                </a:r>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1,3,4,6</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513907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Technically, I could purchase a Chocolate ice-cream AND win OR purchase a Strawberry ice-cream AND win OR purchase a Vanilla ice-cream AND win. That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 = (</a:t>
                </a:r>
                <a:r>
                  <a:rPr lang="en-US" dirty="0" err="1"/>
                  <a:t>Ch</a:t>
                </a:r>
                <a:r>
                  <a:rPr lang="en-US" sz="1200" dirty="0" err="1"/>
                  <a:t>∩Win</a:t>
                </a:r>
                <a:r>
                  <a:rPr lang="en-US" dirty="0"/>
                  <a:t>) U (</a:t>
                </a:r>
                <a:r>
                  <a:rPr lang="en-US" dirty="0" err="1"/>
                  <a:t>St</a:t>
                </a:r>
                <a:r>
                  <a:rPr lang="en-US" sz="1200" dirty="0" err="1"/>
                  <a:t>∩Win</a:t>
                </a:r>
                <a:r>
                  <a:rPr lang="en-US" dirty="0"/>
                  <a:t>) U (</a:t>
                </a:r>
                <a:r>
                  <a:rPr lang="en-US" dirty="0" err="1"/>
                  <a:t>Va</a:t>
                </a:r>
                <a:r>
                  <a:rPr lang="en-US" sz="1200" dirty="0" err="1"/>
                  <a:t>∩Win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Taking probability from the sides, we are using the law of total probability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part is updating chance of picking a Chocolate ice-cream knowing that we have won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numbers we compute SAMPLE variance since these are sample data. First you need to compute the sample mean which simply is the average. It will be </a:t>
                </a:r>
                <a:r>
                  <a:rPr lang="en-US" b="0" i="0">
                    <a:latin typeface="Cambria Math" panose="02040503050406030204" pitchFamily="18" charset="0"/>
                  </a:rPr>
                  <a:t>𝑥 ̅=6.2</a:t>
                </a:r>
                <a:r>
                  <a:rPr lang="en-US" dirty="0"/>
                  <a:t>. Then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𝑠^2=1/4 ((5−6.2)^2+(7−6.2)^2+(3−6.2)^2+(9−6.2)^2+(7−6.2)^2 )=5.2</a:t>
                </a:r>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134481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Graph a tree diagram, then compute the probability using it. The answer will be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a) P(Voted)= (0.3*0.65)+(0.5*0.82)+(0.2*0.50)= 0.705</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b) P(Not Voted)= (0.3*0.35)+(0.5*0.18)+(0.2*0.5)= 0.295</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P(Liberal | Not Voted)=(0.5*0.18)/0.295= 0.38</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680417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988141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Risk is simply a conditional probability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itchFamily="18" charset="0"/>
              </a:rPr>
              <a:t>Risk of Polio in the treatment group = 0.000164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itchFamily="18" charset="0"/>
              </a:rPr>
              <a:t>Risk of Polio in the control group = 0.000571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Roman"/>
              </a:rPr>
              <a:t>Polio is 0.287 times less likely to occur in children who received the Salk vaccine than children who received placebo. It seems that the vaccine has some positive effect on preventing polio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2321721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the treatment is not as good as it should be since the </a:t>
            </a:r>
            <a:r>
              <a:rPr lang="en-US" sz="1200" dirty="0">
                <a:solidFill>
                  <a:srgbClr val="FF0000"/>
                </a:solidFill>
              </a:rPr>
              <a:t>Absolute Risk Reduction value is very small and 1/Absolute Risk Reduction is a big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ideal NNT would be 1, meaning that all patients who are receiving the studied treatment show an improvement, while none of the patients receiving the control treatment shows an improvement. The higher the NNT, the less effective the treatment. Usually a NNT between 20 and 50 is considered as a good score.</a:t>
            </a: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1671003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1. Identify the Control and Treatment group (final interpretation is the same if you exchange C and T group)</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2. Within Control group ONLY, compute a conditional probability known as Risk</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3. Within Treatment group ONLY, compute a conditional probability known as Risk</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4. Divide Risk in Treatment group by Risk in Control group to compute Relative Risk, then interpret it</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5. Compute ARR and interpret it</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6. Compute NNT and interpret it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487820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learned about probability, its nothing but frequency of occurrence, you have to count the number of elements of sample space and events to compute it. </a:t>
                </a:r>
              </a:p>
              <a:p>
                <a:endParaRPr lang="en-US" dirty="0"/>
              </a:p>
              <a:p>
                <a:r>
                  <a:rPr lang="en-US" dirty="0"/>
                  <a:t>There are events when happen in succession, they affect each other, they increase or decrease chance or probability of the second event. For example, driving under the influence, it increases chance of accidents. Now, to consider this tangled effect into account we have this rule to compute probability of the second event when we know the first even has happened.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 </a:t>
            </a: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 </a:t>
            </a:r>
            <a:endParaRPr lang="en-US" sz="1200" dirty="0">
              <a:solidFill>
                <a:srgbClr val="FF0000"/>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4209381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 More examples can be found from the following websites.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r>
              <a:rPr lang="en-US" sz="1200" b="1" dirty="0">
                <a:solidFill>
                  <a:schemeClr val="tx2"/>
                </a:solidFill>
              </a:rPr>
              <a:t>Conditional Probability: </a:t>
            </a:r>
            <a:r>
              <a:rPr lang="en-US" sz="1200" dirty="0">
                <a:solidFill>
                  <a:srgbClr val="0070C0"/>
                </a:solidFill>
              </a:rPr>
              <a:t>http://www.mathgoodies.com/lessons/vol6/conditional.html</a:t>
            </a:r>
            <a:endParaRPr lang="en-US" sz="1200" dirty="0"/>
          </a:p>
          <a:p>
            <a:r>
              <a:rPr lang="en-US" sz="1200" b="1" dirty="0">
                <a:solidFill>
                  <a:schemeClr val="tx2"/>
                </a:solidFill>
              </a:rPr>
              <a:t>Independent events: </a:t>
            </a:r>
            <a:r>
              <a:rPr lang="en-US" sz="1200" dirty="0">
                <a:solidFill>
                  <a:srgbClr val="00B050"/>
                </a:solidFill>
              </a:rPr>
              <a:t>https://www.mathsisfun.com/data/probability-events-conditional.html</a:t>
            </a:r>
            <a:endParaRPr lang="en-US" sz="1200" dirty="0">
              <a:solidFill>
                <a:srgbClr val="FF0000"/>
              </a:solidFill>
            </a:endParaRPr>
          </a:p>
          <a:p>
            <a:r>
              <a:rPr lang="en-US" sz="1200" b="1" dirty="0">
                <a:solidFill>
                  <a:schemeClr val="tx2"/>
                </a:solidFill>
              </a:rPr>
              <a:t>Bayes Theorem: </a:t>
            </a:r>
            <a:r>
              <a:rPr lang="en-US" sz="1200" dirty="0">
                <a:solidFill>
                  <a:srgbClr val="FF0000"/>
                </a:solidFill>
              </a:rPr>
              <a:t>https://www.mathsisfun.com/data/bayes-theorem.html</a:t>
            </a:r>
          </a:p>
        </p:txBody>
      </p:sp>
      <p:sp>
        <p:nvSpPr>
          <p:cNvPr id="4" name="Slide Number Placeholder 3"/>
          <p:cNvSpPr>
            <a:spLocks noGrp="1"/>
          </p:cNvSpPr>
          <p:nvPr>
            <p:ph type="sldNum" sz="quarter" idx="5"/>
          </p:nvPr>
        </p:nvSpPr>
        <p:spPr/>
        <p:txBody>
          <a:bodyPr/>
          <a:lstStyle/>
          <a:p>
            <a:fld id="{49530498-90FC-4FB0-97D5-41BD4BE4C279}" type="slidenum">
              <a:rPr lang="en-US" smtClean="0"/>
              <a:t>22</a:t>
            </a:fld>
            <a:endParaRPr lang="en-US"/>
          </a:p>
        </p:txBody>
      </p:sp>
    </p:spTree>
    <p:extLst>
      <p:ext uri="{BB962C8B-B14F-4D97-AF65-F5344CB8AC3E}">
        <p14:creationId xmlns:p14="http://schemas.microsoft.com/office/powerpoint/2010/main" val="2388358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frequency table, or t table, we had one variable with different levels or values and a column of frequencies representing counts in each value.</a:t>
            </a:r>
          </a:p>
          <a:p>
            <a:r>
              <a:rPr lang="en-US" sz="1200" dirty="0"/>
              <a:t>The following table shows the cross table of this sample data </a:t>
            </a:r>
            <a:endParaRPr lang="en-US" dirty="0"/>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20/25	b) 50/80	c) 15/150</a:t>
            </a:r>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58802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 P(A|B)=3/13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b) P(E|F)=2/13		Lets say ace counts as number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c) 1/4 		I fixed an issue in the videos, changed ace to spade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P(</a:t>
                </a:r>
                <a:r>
                  <a:rPr lang="en-US" sz="1200" dirty="0">
                    <a:cs typeface="Times New Roman" pitchFamily="18" charset="0"/>
                  </a:rPr>
                  <a:t>The card is ace if we know it’s a king</a:t>
                </a:r>
                <a:r>
                  <a:rPr lang="en-US" b="0" dirty="0"/>
                  <a:t>) = 0</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44546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 P(A∩B)= n(A∩B)/n(S)= 19/100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b) P(A|B)= n(A∩B)/n(B)= 19/31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c) P(B|A’)= n(B∩A’)/n(A’)= 12/40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d) P(A’|B)= n(A’∩B)/n(B)= 12/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995135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When two events don’t interfere with each others’ probability, they are said to be independent. Otherwise, they are dependent which in that case their AND probability is computed using one the two definitions, </a:t>
                </a:r>
                <a:r>
                  <a:rPr lang="en-US" sz="1200" dirty="0">
                    <a:latin typeface="Times New Roman" pitchFamily="18" charset="0"/>
                    <a:cs typeface="Times New Roman" pitchFamily="18" charset="0"/>
                  </a:rPr>
                  <a:t>depending on which event happens first.</a:t>
                </a:r>
                <a:endParaRPr lang="en-US" sz="1200" dirty="0">
                  <a:solidFill>
                    <a:srgbClr val="00B050"/>
                  </a:solidFill>
                  <a:latin typeface="Times New Roman" pitchFamily="18" charset="0"/>
                  <a:cs typeface="Times New Roman" pitchFamily="18" charset="0"/>
                </a:endParaRPr>
              </a:p>
              <a:p>
                <a:endParaRPr lang="en-US" dirty="0"/>
              </a:p>
              <a:p>
                <a:r>
                  <a:rPr lang="en-US" dirty="0"/>
                  <a:t>One thing to remember is that sampling without replacement imposes dependence upon experiments.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247900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Tree diagram helps GREATLY with answering these conditional probabilities</a:t>
            </a:r>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171345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Since the selection</a:t>
                </a:r>
                <a:r>
                  <a:rPr lang="en-US" baseline="0" dirty="0"/>
                  <a:t> is without replacement we have to use the conditional probability rule for three events. Computing this probability is easy by following the number and color and marbles through the experiment and applying simple probability definition. </a:t>
                </a:r>
                <a:endParaRPr lang="en-US" dirty="0"/>
              </a:p>
              <a:p>
                <a:endParaRPr lang="en-US" b="0" dirty="0"/>
              </a:p>
              <a:p>
                <a:r>
                  <a:rPr lang="en-US" b="0" dirty="0"/>
                  <a:t>Answer: (2/5)*(1/4)*(3/3)</a:t>
                </a:r>
              </a:p>
              <a:p>
                <a:r>
                  <a:rPr lang="en-US" b="0" dirty="0"/>
                  <a:t>If it was with replacement: (2/5)*(2/5)*(3/5)= P(A)*P(B)*P(C)</a:t>
                </a:r>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7791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1.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5" Type="http://schemas.openxmlformats.org/officeDocument/2006/relationships/image" Target="../media/image12.png"/><Relationship Id="rId2" Type="http://schemas.openxmlformats.org/officeDocument/2006/relationships/slideLayout" Target="../slideLayouts/slideLayout1.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image" Target="../media/image11.jpeg"/><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jp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gif"/><Relationship Id="rId10" Type="http://schemas.openxmlformats.org/officeDocument/2006/relationships/image" Target="../media/image30.png"/><Relationship Id="rId4" Type="http://schemas.openxmlformats.org/officeDocument/2006/relationships/image" Target="../media/image22.jp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1.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33.wmf"/><Relationship Id="rId18" Type="http://schemas.openxmlformats.org/officeDocument/2006/relationships/oleObject" Target="../embeddings/oleObject29.bin"/><Relationship Id="rId26" Type="http://schemas.openxmlformats.org/officeDocument/2006/relationships/oleObject" Target="../embeddings/oleObject34.bin"/><Relationship Id="rId39" Type="http://schemas.openxmlformats.org/officeDocument/2006/relationships/image" Target="../media/image53.png"/><Relationship Id="rId3" Type="http://schemas.openxmlformats.org/officeDocument/2006/relationships/notesSlide" Target="../notesSlides/notesSlide13.xml"/><Relationship Id="rId21" Type="http://schemas.openxmlformats.org/officeDocument/2006/relationships/image" Target="../media/image37.wmf"/><Relationship Id="rId34" Type="http://schemas.openxmlformats.org/officeDocument/2006/relationships/oleObject" Target="../embeddings/oleObject39.bin"/><Relationship Id="rId42" Type="http://schemas.openxmlformats.org/officeDocument/2006/relationships/image" Target="../media/image56.png"/><Relationship Id="rId47" Type="http://schemas.openxmlformats.org/officeDocument/2006/relationships/image" Target="../media/image61.png"/><Relationship Id="rId50" Type="http://schemas.openxmlformats.org/officeDocument/2006/relationships/image" Target="../media/image64.png"/><Relationship Id="rId7" Type="http://schemas.openxmlformats.org/officeDocument/2006/relationships/image" Target="../media/image30.wmf"/><Relationship Id="rId12" Type="http://schemas.openxmlformats.org/officeDocument/2006/relationships/oleObject" Target="../embeddings/oleObject26.bin"/><Relationship Id="rId17" Type="http://schemas.openxmlformats.org/officeDocument/2006/relationships/image" Target="../media/image35.wmf"/><Relationship Id="rId25" Type="http://schemas.openxmlformats.org/officeDocument/2006/relationships/oleObject" Target="../embeddings/oleObject33.bin"/><Relationship Id="rId33" Type="http://schemas.openxmlformats.org/officeDocument/2006/relationships/image" Target="../media/image41.wmf"/><Relationship Id="rId38" Type="http://schemas.openxmlformats.org/officeDocument/2006/relationships/image" Target="../media/image52.png"/><Relationship Id="rId46" Type="http://schemas.openxmlformats.org/officeDocument/2006/relationships/image" Target="../media/image60.png"/><Relationship Id="rId2" Type="http://schemas.openxmlformats.org/officeDocument/2006/relationships/slideLayout" Target="../slideLayouts/slideLayout2.xml"/><Relationship Id="rId16" Type="http://schemas.openxmlformats.org/officeDocument/2006/relationships/oleObject" Target="../embeddings/oleObject28.bin"/><Relationship Id="rId20" Type="http://schemas.openxmlformats.org/officeDocument/2006/relationships/oleObject" Target="../embeddings/oleObject30.bin"/><Relationship Id="rId29" Type="http://schemas.openxmlformats.org/officeDocument/2006/relationships/image" Target="../media/image40.wmf"/><Relationship Id="rId41" Type="http://schemas.openxmlformats.org/officeDocument/2006/relationships/image" Target="../media/image55.png"/><Relationship Id="rId1" Type="http://schemas.openxmlformats.org/officeDocument/2006/relationships/vmlDrawing" Target="../drawings/vmlDrawing6.vml"/><Relationship Id="rId6" Type="http://schemas.openxmlformats.org/officeDocument/2006/relationships/oleObject" Target="../embeddings/oleObject23.bin"/><Relationship Id="rId11" Type="http://schemas.openxmlformats.org/officeDocument/2006/relationships/image" Target="../media/image32.wmf"/><Relationship Id="rId24" Type="http://schemas.openxmlformats.org/officeDocument/2006/relationships/oleObject" Target="../embeddings/oleObject32.bin"/><Relationship Id="rId32" Type="http://schemas.openxmlformats.org/officeDocument/2006/relationships/oleObject" Target="../embeddings/oleObject38.bin"/><Relationship Id="rId37" Type="http://schemas.openxmlformats.org/officeDocument/2006/relationships/image" Target="../media/image51.png"/><Relationship Id="rId40" Type="http://schemas.openxmlformats.org/officeDocument/2006/relationships/image" Target="../media/image54.png"/><Relationship Id="rId45" Type="http://schemas.openxmlformats.org/officeDocument/2006/relationships/image" Target="../media/image59.png"/><Relationship Id="rId5" Type="http://schemas.openxmlformats.org/officeDocument/2006/relationships/image" Target="../media/image29.wmf"/><Relationship Id="rId15" Type="http://schemas.openxmlformats.org/officeDocument/2006/relationships/image" Target="../media/image34.wmf"/><Relationship Id="rId23" Type="http://schemas.openxmlformats.org/officeDocument/2006/relationships/image" Target="../media/image38.wmf"/><Relationship Id="rId28" Type="http://schemas.openxmlformats.org/officeDocument/2006/relationships/oleObject" Target="../embeddings/oleObject35.bin"/><Relationship Id="rId36" Type="http://schemas.openxmlformats.org/officeDocument/2006/relationships/image" Target="../media/image50.png"/><Relationship Id="rId49" Type="http://schemas.openxmlformats.org/officeDocument/2006/relationships/image" Target="../media/image63.png"/><Relationship Id="rId10" Type="http://schemas.openxmlformats.org/officeDocument/2006/relationships/oleObject" Target="../embeddings/oleObject25.bin"/><Relationship Id="rId19" Type="http://schemas.openxmlformats.org/officeDocument/2006/relationships/image" Target="../media/image36.wmf"/><Relationship Id="rId31" Type="http://schemas.openxmlformats.org/officeDocument/2006/relationships/oleObject" Target="../embeddings/oleObject37.bin"/><Relationship Id="rId44" Type="http://schemas.openxmlformats.org/officeDocument/2006/relationships/image" Target="../media/image58.png"/><Relationship Id="rId4" Type="http://schemas.openxmlformats.org/officeDocument/2006/relationships/oleObject" Target="../embeddings/oleObject22.bin"/><Relationship Id="rId9" Type="http://schemas.openxmlformats.org/officeDocument/2006/relationships/image" Target="../media/image31.wmf"/><Relationship Id="rId14" Type="http://schemas.openxmlformats.org/officeDocument/2006/relationships/oleObject" Target="../embeddings/oleObject27.bin"/><Relationship Id="rId22" Type="http://schemas.openxmlformats.org/officeDocument/2006/relationships/oleObject" Target="../embeddings/oleObject31.bin"/><Relationship Id="rId27" Type="http://schemas.openxmlformats.org/officeDocument/2006/relationships/image" Target="../media/image39.wmf"/><Relationship Id="rId30" Type="http://schemas.openxmlformats.org/officeDocument/2006/relationships/oleObject" Target="../embeddings/oleObject36.bin"/><Relationship Id="rId35" Type="http://schemas.openxmlformats.org/officeDocument/2006/relationships/image" Target="../media/image42.wmf"/><Relationship Id="rId43" Type="http://schemas.openxmlformats.org/officeDocument/2006/relationships/image" Target="../media/image57.png"/><Relationship Id="rId48" Type="http://schemas.openxmlformats.org/officeDocument/2006/relationships/image" Target="../media/image62.png"/><Relationship Id="rId8" Type="http://schemas.openxmlformats.org/officeDocument/2006/relationships/oleObject" Target="../embeddings/oleObject24.bin"/><Relationship Id="rId51" Type="http://schemas.openxmlformats.org/officeDocument/2006/relationships/image" Target="../media/image65.png"/></Relationships>
</file>

<file path=ppt/slides/_rels/slide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46.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70.png"/><Relationship Id="rId5" Type="http://schemas.openxmlformats.org/officeDocument/2006/relationships/image" Target="../media/image48.png"/><Relationship Id="rId10" Type="http://schemas.openxmlformats.org/officeDocument/2006/relationships/image" Target="../media/image69.png"/><Relationship Id="rId4" Type="http://schemas.openxmlformats.org/officeDocument/2006/relationships/image" Target="../media/image47.png"/><Relationship Id="rId9" Type="http://schemas.openxmlformats.org/officeDocument/2006/relationships/image" Target="../media/image68.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 Id="rId9" Type="http://schemas.openxmlformats.org/officeDocument/2006/relationships/image" Target="../media/image15.wmf"/></Relationships>
</file>

<file path=ppt/slides/_rels/slide20.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6.gif"/></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7.xml"/><Relationship Id="rId7" Type="http://schemas.openxmlformats.org/officeDocument/2006/relationships/oleObject" Target="../embeddings/oleObject15.bin"/><Relationship Id="rId12"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image" Target="../media/image20.png"/><Relationship Id="rId5" Type="http://schemas.openxmlformats.org/officeDocument/2006/relationships/oleObject" Target="../embeddings/oleObject14.bin"/><Relationship Id="rId10" Type="http://schemas.openxmlformats.org/officeDocument/2006/relationships/image" Target="../media/image190.png"/><Relationship Id="rId4" Type="http://schemas.openxmlformats.org/officeDocument/2006/relationships/image" Target="../media/image18.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9.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2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
            <a:extLst>
              <a:ext uri="{FF2B5EF4-FFF2-40B4-BE49-F238E27FC236}">
                <a16:creationId xmlns:a16="http://schemas.microsoft.com/office/drawing/2014/main" id="{F096ED7A-043A-475A-AE6A-6FEE1BA6A7F9}"/>
              </a:ext>
            </a:extLst>
          </p:cNvPr>
          <p:cNvGraphicFramePr>
            <a:graphicFrameLocks noChangeAspect="1"/>
          </p:cNvGraphicFramePr>
          <p:nvPr>
            <p:extLst>
              <p:ext uri="{D42A27DB-BD31-4B8C-83A1-F6EECF244321}">
                <p14:modId xmlns:p14="http://schemas.microsoft.com/office/powerpoint/2010/main" val="1763086113"/>
              </p:ext>
            </p:extLst>
          </p:nvPr>
        </p:nvGraphicFramePr>
        <p:xfrm>
          <a:off x="6074750" y="96848"/>
          <a:ext cx="973138" cy="469900"/>
        </p:xfrm>
        <a:graphic>
          <a:graphicData uri="http://schemas.openxmlformats.org/presentationml/2006/ole">
            <mc:AlternateContent xmlns:mc="http://schemas.openxmlformats.org/markup-compatibility/2006">
              <mc:Choice xmlns:v="urn:schemas-microsoft-com:vml" Requires="v">
                <p:oleObj spid="_x0000_s7740" name="Equation" r:id="rId4" imgW="368140" imgH="177723" progId="Equation.3">
                  <p:embed/>
                </p:oleObj>
              </mc:Choice>
              <mc:Fallback>
                <p:oleObj name="Equation" r:id="rId4" imgW="368140" imgH="177723" progId="Equation.3">
                  <p:embed/>
                  <p:pic>
                    <p:nvPicPr>
                      <p:cNvPr id="19148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4750" y="96848"/>
                        <a:ext cx="97313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a:extLst>
              <a:ext uri="{FF2B5EF4-FFF2-40B4-BE49-F238E27FC236}">
                <a16:creationId xmlns:a16="http://schemas.microsoft.com/office/drawing/2014/main" id="{78682BC9-D48F-4770-8143-F0ACF4AAC4D7}"/>
              </a:ext>
            </a:extLst>
          </p:cNvPr>
          <p:cNvGraphicFramePr>
            <a:graphicFrameLocks noChangeAspect="1"/>
          </p:cNvGraphicFramePr>
          <p:nvPr>
            <p:extLst>
              <p:ext uri="{D42A27DB-BD31-4B8C-83A1-F6EECF244321}">
                <p14:modId xmlns:p14="http://schemas.microsoft.com/office/powerpoint/2010/main" val="4174130097"/>
              </p:ext>
            </p:extLst>
          </p:nvPr>
        </p:nvGraphicFramePr>
        <p:xfrm>
          <a:off x="6937908" y="757699"/>
          <a:ext cx="1143000" cy="503238"/>
        </p:xfrm>
        <a:graphic>
          <a:graphicData uri="http://schemas.openxmlformats.org/presentationml/2006/ole">
            <mc:AlternateContent xmlns:mc="http://schemas.openxmlformats.org/markup-compatibility/2006">
              <mc:Choice xmlns:v="urn:schemas-microsoft-com:vml" Requires="v">
                <p:oleObj spid="_x0000_s7741" name="Equation" r:id="rId6" imgW="431613" imgH="190417" progId="Equation.3">
                  <p:embed/>
                </p:oleObj>
              </mc:Choice>
              <mc:Fallback>
                <p:oleObj name="Equation" r:id="rId6" imgW="431613" imgH="190417" progId="Equation.3">
                  <p:embed/>
                  <p:pic>
                    <p:nvPicPr>
                      <p:cNvPr id="19149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7908" y="757699"/>
                        <a:ext cx="11430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6">
            <a:extLst>
              <a:ext uri="{FF2B5EF4-FFF2-40B4-BE49-F238E27FC236}">
                <a16:creationId xmlns:a16="http://schemas.microsoft.com/office/drawing/2014/main" id="{CBDABAD9-6AF7-4854-8189-35AF28FA6A35}"/>
              </a:ext>
            </a:extLst>
          </p:cNvPr>
          <p:cNvSpPr>
            <a:spLocks noChangeArrowheads="1"/>
          </p:cNvSpPr>
          <p:nvPr/>
        </p:nvSpPr>
        <p:spPr bwMode="auto">
          <a:xfrm>
            <a:off x="9170352" y="367564"/>
            <a:ext cx="1600200" cy="2486025"/>
          </a:xfrm>
          <a:prstGeom prst="ellipse">
            <a:avLst/>
          </a:prstGeom>
          <a:noFill/>
          <a:ln w="19050">
            <a:solidFill>
              <a:schemeClr val="tx2"/>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p>
        </p:txBody>
      </p:sp>
      <p:sp>
        <p:nvSpPr>
          <p:cNvPr id="9" name="椭圆 7">
            <a:extLst>
              <a:ext uri="{FF2B5EF4-FFF2-40B4-BE49-F238E27FC236}">
                <a16:creationId xmlns:a16="http://schemas.microsoft.com/office/drawing/2014/main" id="{7401749F-376D-4D2C-A772-A48D63BDF7E1}"/>
              </a:ext>
            </a:extLst>
          </p:cNvPr>
          <p:cNvSpPr>
            <a:spLocks noChangeArrowheads="1"/>
          </p:cNvSpPr>
          <p:nvPr/>
        </p:nvSpPr>
        <p:spPr bwMode="auto">
          <a:xfrm>
            <a:off x="9703752" y="853339"/>
            <a:ext cx="971549" cy="1466850"/>
          </a:xfrm>
          <a:prstGeom prst="ellipse">
            <a:avLst/>
          </a:prstGeom>
          <a:noFill/>
          <a:ln w="19050">
            <a:solidFill>
              <a:schemeClr val="tx2"/>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p>
        </p:txBody>
      </p:sp>
      <p:sp>
        <p:nvSpPr>
          <p:cNvPr id="10" name="TextBox 8">
            <a:extLst>
              <a:ext uri="{FF2B5EF4-FFF2-40B4-BE49-F238E27FC236}">
                <a16:creationId xmlns:a16="http://schemas.microsoft.com/office/drawing/2014/main" id="{A0599161-1B4D-414C-A514-3B8C407B81C7}"/>
              </a:ext>
            </a:extLst>
          </p:cNvPr>
          <p:cNvSpPr txBox="1">
            <a:spLocks noChangeArrowheads="1"/>
          </p:cNvSpPr>
          <p:nvPr/>
        </p:nvSpPr>
        <p:spPr bwMode="auto">
          <a:xfrm>
            <a:off x="9441814" y="491389"/>
            <a:ext cx="338138" cy="369888"/>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dirty="0"/>
              <a:t>B</a:t>
            </a:r>
            <a:endParaRPr lang="zh-CN" altLang="en-US" dirty="0"/>
          </a:p>
        </p:txBody>
      </p:sp>
      <p:sp>
        <p:nvSpPr>
          <p:cNvPr id="11" name="TextBox 9">
            <a:extLst>
              <a:ext uri="{FF2B5EF4-FFF2-40B4-BE49-F238E27FC236}">
                <a16:creationId xmlns:a16="http://schemas.microsoft.com/office/drawing/2014/main" id="{28CA72EC-1FB9-45BD-AA6D-B983B1093D5A}"/>
              </a:ext>
            </a:extLst>
          </p:cNvPr>
          <p:cNvSpPr txBox="1">
            <a:spLocks noChangeArrowheads="1"/>
          </p:cNvSpPr>
          <p:nvPr/>
        </p:nvSpPr>
        <p:spPr bwMode="auto">
          <a:xfrm>
            <a:off x="9746615" y="1035902"/>
            <a:ext cx="338137" cy="369887"/>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dirty="0"/>
              <a:t>A</a:t>
            </a:r>
            <a:endParaRPr lang="zh-CN" altLang="en-US" dirty="0"/>
          </a:p>
        </p:txBody>
      </p:sp>
      <p:sp>
        <p:nvSpPr>
          <p:cNvPr id="12" name="Rectangle 11">
            <a:extLst>
              <a:ext uri="{FF2B5EF4-FFF2-40B4-BE49-F238E27FC236}">
                <a16:creationId xmlns:a16="http://schemas.microsoft.com/office/drawing/2014/main" id="{DADB75B9-8361-4793-B630-4CDA24C9BF5B}"/>
              </a:ext>
            </a:extLst>
          </p:cNvPr>
          <p:cNvSpPr/>
          <p:nvPr/>
        </p:nvSpPr>
        <p:spPr>
          <a:xfrm>
            <a:off x="8865552" y="262789"/>
            <a:ext cx="3048000" cy="2819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9">
            <a:extLst>
              <a:ext uri="{FF2B5EF4-FFF2-40B4-BE49-F238E27FC236}">
                <a16:creationId xmlns:a16="http://schemas.microsoft.com/office/drawing/2014/main" id="{7DEE067E-EF88-470A-AA78-52404420942D}"/>
              </a:ext>
            </a:extLst>
          </p:cNvPr>
          <p:cNvSpPr txBox="1">
            <a:spLocks noChangeArrowheads="1"/>
          </p:cNvSpPr>
          <p:nvPr/>
        </p:nvSpPr>
        <p:spPr bwMode="auto">
          <a:xfrm>
            <a:off x="11499215" y="350657"/>
            <a:ext cx="351378" cy="369332"/>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dirty="0"/>
              <a:t>U</a:t>
            </a:r>
            <a:endParaRPr lang="zh-CN" altLang="en-US" dirty="0"/>
          </a:p>
        </p:txBody>
      </p:sp>
      <p:sp>
        <p:nvSpPr>
          <p:cNvPr id="14" name="Oval 13">
            <a:extLst>
              <a:ext uri="{FF2B5EF4-FFF2-40B4-BE49-F238E27FC236}">
                <a16:creationId xmlns:a16="http://schemas.microsoft.com/office/drawing/2014/main" id="{8F09E7AC-C986-41B9-8E2C-91F2838E2A98}"/>
              </a:ext>
            </a:extLst>
          </p:cNvPr>
          <p:cNvSpPr/>
          <p:nvPr/>
        </p:nvSpPr>
        <p:spPr>
          <a:xfrm>
            <a:off x="10465752" y="14057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9">
            <a:extLst>
              <a:ext uri="{FF2B5EF4-FFF2-40B4-BE49-F238E27FC236}">
                <a16:creationId xmlns:a16="http://schemas.microsoft.com/office/drawing/2014/main" id="{429C33DC-39FA-4988-8909-8920F44F4306}"/>
              </a:ext>
            </a:extLst>
          </p:cNvPr>
          <p:cNvSpPr txBox="1">
            <a:spLocks noChangeArrowheads="1"/>
          </p:cNvSpPr>
          <p:nvPr/>
        </p:nvSpPr>
        <p:spPr bwMode="auto">
          <a:xfrm>
            <a:off x="10313352" y="1481989"/>
            <a:ext cx="261610" cy="276999"/>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200" i="1" dirty="0">
                <a:latin typeface="Arial" pitchFamily="34" charset="0"/>
                <a:cs typeface="Arial" pitchFamily="34" charset="0"/>
              </a:rPr>
              <a:t>x</a:t>
            </a:r>
            <a:endParaRPr lang="zh-CN" altLang="en-US" sz="1200" i="1" dirty="0">
              <a:latin typeface="Arial" pitchFamily="34" charset="0"/>
              <a:cs typeface="Arial" pitchFamily="34" charset="0"/>
            </a:endParaRPr>
          </a:p>
        </p:txBody>
      </p:sp>
      <p:graphicFrame>
        <p:nvGraphicFramePr>
          <p:cNvPr id="16" name="Object 5">
            <a:extLst>
              <a:ext uri="{FF2B5EF4-FFF2-40B4-BE49-F238E27FC236}">
                <a16:creationId xmlns:a16="http://schemas.microsoft.com/office/drawing/2014/main" id="{D396F6C9-0DCB-4BB9-AEB9-F09871D6B6D2}"/>
              </a:ext>
            </a:extLst>
          </p:cNvPr>
          <p:cNvGraphicFramePr>
            <a:graphicFrameLocks noChangeAspect="1"/>
          </p:cNvGraphicFramePr>
          <p:nvPr>
            <p:extLst>
              <p:ext uri="{D42A27DB-BD31-4B8C-83A1-F6EECF244321}">
                <p14:modId xmlns:p14="http://schemas.microsoft.com/office/powerpoint/2010/main" val="826974230"/>
              </p:ext>
            </p:extLst>
          </p:nvPr>
        </p:nvGraphicFramePr>
        <p:xfrm>
          <a:off x="8206581" y="259770"/>
          <a:ext cx="317500" cy="506284"/>
        </p:xfrm>
        <a:graphic>
          <a:graphicData uri="http://schemas.openxmlformats.org/presentationml/2006/ole">
            <mc:AlternateContent xmlns:mc="http://schemas.openxmlformats.org/markup-compatibility/2006">
              <mc:Choice xmlns:v="urn:schemas-microsoft-com:vml" Requires="v">
                <p:oleObj spid="_x0000_s7742" name="Equation" r:id="rId8" imgW="126835" imgH="202936" progId="Equation.3">
                  <p:embed/>
                </p:oleObj>
              </mc:Choice>
              <mc:Fallback>
                <p:oleObj name="Equation" r:id="rId8" imgW="126835" imgH="202936" progId="Equation.3">
                  <p:embed/>
                  <p:pic>
                    <p:nvPicPr>
                      <p:cNvPr id="19149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6581" y="259770"/>
                        <a:ext cx="317500" cy="506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6">
            <a:extLst>
              <a:ext uri="{FF2B5EF4-FFF2-40B4-BE49-F238E27FC236}">
                <a16:creationId xmlns:a16="http://schemas.microsoft.com/office/drawing/2014/main" id="{E9AC3A5A-73A5-42E5-82A3-31E0951F757D}"/>
              </a:ext>
            </a:extLst>
          </p:cNvPr>
          <p:cNvGraphicFramePr>
            <a:graphicFrameLocks noChangeAspect="1"/>
          </p:cNvGraphicFramePr>
          <p:nvPr>
            <p:extLst>
              <p:ext uri="{D42A27DB-BD31-4B8C-83A1-F6EECF244321}">
                <p14:modId xmlns:p14="http://schemas.microsoft.com/office/powerpoint/2010/main" val="2933322971"/>
              </p:ext>
            </p:extLst>
          </p:nvPr>
        </p:nvGraphicFramePr>
        <p:xfrm>
          <a:off x="5487848" y="922637"/>
          <a:ext cx="1143000" cy="370647"/>
        </p:xfrm>
        <a:graphic>
          <a:graphicData uri="http://schemas.openxmlformats.org/presentationml/2006/ole">
            <mc:AlternateContent xmlns:mc="http://schemas.openxmlformats.org/markup-compatibility/2006">
              <mc:Choice xmlns:v="urn:schemas-microsoft-com:vml" Requires="v">
                <p:oleObj spid="_x0000_s7743" name="Equation" r:id="rId10" imgW="1016000" imgH="330200" progId="">
                  <p:embed/>
                </p:oleObj>
              </mc:Choice>
              <mc:Fallback>
                <p:oleObj name="Equation" r:id="rId10" imgW="1016000" imgH="330200" progId="">
                  <p:embed/>
                  <p:pic>
                    <p:nvPicPr>
                      <p:cNvPr id="191494"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7848" y="922637"/>
                        <a:ext cx="1143000" cy="370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
            <a:extLst>
              <a:ext uri="{FF2B5EF4-FFF2-40B4-BE49-F238E27FC236}">
                <a16:creationId xmlns:a16="http://schemas.microsoft.com/office/drawing/2014/main" id="{E7AB6A48-4F41-4C70-BA71-D7B770A345B4}"/>
              </a:ext>
            </a:extLst>
          </p:cNvPr>
          <p:cNvGraphicFramePr>
            <a:graphicFrameLocks noChangeAspect="1"/>
          </p:cNvGraphicFramePr>
          <p:nvPr>
            <p:extLst>
              <p:ext uri="{D42A27DB-BD31-4B8C-83A1-F6EECF244321}">
                <p14:modId xmlns:p14="http://schemas.microsoft.com/office/powerpoint/2010/main" val="740307592"/>
              </p:ext>
            </p:extLst>
          </p:nvPr>
        </p:nvGraphicFramePr>
        <p:xfrm>
          <a:off x="6074750" y="1512469"/>
          <a:ext cx="1171150" cy="380999"/>
        </p:xfrm>
        <a:graphic>
          <a:graphicData uri="http://schemas.openxmlformats.org/presentationml/2006/ole">
            <mc:AlternateContent xmlns:mc="http://schemas.openxmlformats.org/markup-compatibility/2006">
              <mc:Choice xmlns:v="urn:schemas-microsoft-com:vml" Requires="v">
                <p:oleObj spid="_x0000_s7744" name="Equation" r:id="rId12" imgW="1016000" imgH="330200" progId="">
                  <p:embed/>
                </p:oleObj>
              </mc:Choice>
              <mc:Fallback>
                <p:oleObj name="Equation" r:id="rId12" imgW="1016000" imgH="330200" progId="">
                  <p:embed/>
                  <p:pic>
                    <p:nvPicPr>
                      <p:cNvPr id="191495"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74750" y="1512469"/>
                        <a:ext cx="1171150" cy="380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
            <a:extLst>
              <a:ext uri="{FF2B5EF4-FFF2-40B4-BE49-F238E27FC236}">
                <a16:creationId xmlns:a16="http://schemas.microsoft.com/office/drawing/2014/main" id="{0884C3D1-0C92-4029-AA22-5127470B0A5D}"/>
              </a:ext>
            </a:extLst>
          </p:cNvPr>
          <p:cNvGraphicFramePr>
            <a:graphicFrameLocks noChangeAspect="1"/>
          </p:cNvGraphicFramePr>
          <p:nvPr>
            <p:extLst>
              <p:ext uri="{D42A27DB-BD31-4B8C-83A1-F6EECF244321}">
                <p14:modId xmlns:p14="http://schemas.microsoft.com/office/powerpoint/2010/main" val="1692640230"/>
              </p:ext>
            </p:extLst>
          </p:nvPr>
        </p:nvGraphicFramePr>
        <p:xfrm>
          <a:off x="5945726" y="2114064"/>
          <a:ext cx="914400" cy="321223"/>
        </p:xfrm>
        <a:graphic>
          <a:graphicData uri="http://schemas.openxmlformats.org/presentationml/2006/ole">
            <mc:AlternateContent xmlns:mc="http://schemas.openxmlformats.org/markup-compatibility/2006">
              <mc:Choice xmlns:v="urn:schemas-microsoft-com:vml" Requires="v">
                <p:oleObj spid="_x0000_s7745" name="Equation" r:id="rId14" imgW="939392" imgH="330057" progId="">
                  <p:embed/>
                </p:oleObj>
              </mc:Choice>
              <mc:Fallback>
                <p:oleObj name="Equation" r:id="rId14" imgW="939392" imgH="330057" progId="">
                  <p:embed/>
                  <p:pic>
                    <p:nvPicPr>
                      <p:cNvPr id="191496"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45726" y="2114064"/>
                        <a:ext cx="914400" cy="321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9">
            <a:extLst>
              <a:ext uri="{FF2B5EF4-FFF2-40B4-BE49-F238E27FC236}">
                <a16:creationId xmlns:a16="http://schemas.microsoft.com/office/drawing/2014/main" id="{8DAE1FD5-BEA2-447D-87B6-69EEF3F9D1CA}"/>
              </a:ext>
            </a:extLst>
          </p:cNvPr>
          <p:cNvGraphicFramePr>
            <a:graphicFrameLocks noChangeAspect="1"/>
          </p:cNvGraphicFramePr>
          <p:nvPr>
            <p:extLst>
              <p:ext uri="{D42A27DB-BD31-4B8C-83A1-F6EECF244321}">
                <p14:modId xmlns:p14="http://schemas.microsoft.com/office/powerpoint/2010/main" val="1225198859"/>
              </p:ext>
            </p:extLst>
          </p:nvPr>
        </p:nvGraphicFramePr>
        <p:xfrm>
          <a:off x="6892935" y="1963961"/>
          <a:ext cx="778719" cy="823913"/>
        </p:xfrm>
        <a:graphic>
          <a:graphicData uri="http://schemas.openxmlformats.org/presentationml/2006/ole">
            <mc:AlternateContent xmlns:mc="http://schemas.openxmlformats.org/markup-compatibility/2006">
              <mc:Choice xmlns:v="urn:schemas-microsoft-com:vml" Requires="v">
                <p:oleObj spid="_x0000_s7746" name="Equation" r:id="rId16" imgW="203024" imgH="215713" progId="Equation.3">
                  <p:embed/>
                </p:oleObj>
              </mc:Choice>
              <mc:Fallback>
                <p:oleObj name="Equation" r:id="rId16" imgW="203024" imgH="215713" progId="Equation.3">
                  <p:embed/>
                  <p:pic>
                    <p:nvPicPr>
                      <p:cNvPr id="191497"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92935" y="1963961"/>
                        <a:ext cx="778719"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
            <a:extLst>
              <a:ext uri="{FF2B5EF4-FFF2-40B4-BE49-F238E27FC236}">
                <a16:creationId xmlns:a16="http://schemas.microsoft.com/office/drawing/2014/main" id="{598E4C63-A6F0-4F96-9801-2606614379CC}"/>
              </a:ext>
            </a:extLst>
          </p:cNvPr>
          <p:cNvGraphicFramePr>
            <a:graphicFrameLocks noChangeAspect="1"/>
          </p:cNvGraphicFramePr>
          <p:nvPr>
            <p:extLst>
              <p:ext uri="{D42A27DB-BD31-4B8C-83A1-F6EECF244321}">
                <p14:modId xmlns:p14="http://schemas.microsoft.com/office/powerpoint/2010/main" val="2433197023"/>
              </p:ext>
            </p:extLst>
          </p:nvPr>
        </p:nvGraphicFramePr>
        <p:xfrm>
          <a:off x="7857147" y="2163662"/>
          <a:ext cx="770130" cy="369887"/>
        </p:xfrm>
        <a:graphic>
          <a:graphicData uri="http://schemas.openxmlformats.org/presentationml/2006/ole">
            <mc:AlternateContent xmlns:mc="http://schemas.openxmlformats.org/markup-compatibility/2006">
              <mc:Choice xmlns:v="urn:schemas-microsoft-com:vml" Requires="v">
                <p:oleObj spid="_x0000_s7747" name="Equation" r:id="rId18" imgW="342603" imgH="164957" progId="Equation.3">
                  <p:embed/>
                </p:oleObj>
              </mc:Choice>
              <mc:Fallback>
                <p:oleObj name="Equation" r:id="rId18" imgW="342603" imgH="164957" progId="Equation.3">
                  <p:embed/>
                  <p:pic>
                    <p:nvPicPr>
                      <p:cNvPr id="191498"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57147" y="2163662"/>
                        <a:ext cx="77013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1">
            <a:extLst>
              <a:ext uri="{FF2B5EF4-FFF2-40B4-BE49-F238E27FC236}">
                <a16:creationId xmlns:a16="http://schemas.microsoft.com/office/drawing/2014/main" id="{CBB5E778-298E-4F7D-8A6F-37691D12FA81}"/>
              </a:ext>
            </a:extLst>
          </p:cNvPr>
          <p:cNvGraphicFramePr>
            <a:graphicFrameLocks noChangeAspect="1"/>
          </p:cNvGraphicFramePr>
          <p:nvPr>
            <p:extLst>
              <p:ext uri="{D42A27DB-BD31-4B8C-83A1-F6EECF244321}">
                <p14:modId xmlns:p14="http://schemas.microsoft.com/office/powerpoint/2010/main" val="2223365945"/>
              </p:ext>
            </p:extLst>
          </p:nvPr>
        </p:nvGraphicFramePr>
        <p:xfrm>
          <a:off x="5612789" y="2877419"/>
          <a:ext cx="1435099" cy="418266"/>
        </p:xfrm>
        <a:graphic>
          <a:graphicData uri="http://schemas.openxmlformats.org/presentationml/2006/ole">
            <mc:AlternateContent xmlns:mc="http://schemas.openxmlformats.org/markup-compatibility/2006">
              <mc:Choice xmlns:v="urn:schemas-microsoft-com:vml" Requires="v">
                <p:oleObj spid="_x0000_s7748" name="Equation" r:id="rId20" imgW="647419" imgH="203112" progId="Equation.3">
                  <p:embed/>
                </p:oleObj>
              </mc:Choice>
              <mc:Fallback>
                <p:oleObj name="Equation" r:id="rId20" imgW="647419" imgH="203112" progId="Equation.3">
                  <p:embed/>
                  <p:pic>
                    <p:nvPicPr>
                      <p:cNvPr id="191499"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12789" y="2877419"/>
                        <a:ext cx="1435099" cy="418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a:extLst>
              <a:ext uri="{FF2B5EF4-FFF2-40B4-BE49-F238E27FC236}">
                <a16:creationId xmlns:a16="http://schemas.microsoft.com/office/drawing/2014/main" id="{715E2D2C-E079-43DA-B72E-690EA49AF49D}"/>
              </a:ext>
            </a:extLst>
          </p:cNvPr>
          <p:cNvSpPr/>
          <p:nvPr/>
        </p:nvSpPr>
        <p:spPr>
          <a:xfrm>
            <a:off x="4848106" y="4755100"/>
            <a:ext cx="1656544" cy="461665"/>
          </a:xfrm>
          <a:prstGeom prst="rect">
            <a:avLst/>
          </a:prstGeom>
        </p:spPr>
        <p:txBody>
          <a:bodyPr wrap="none">
            <a:spAutoFit/>
          </a:bodyPr>
          <a:lstStyle/>
          <a:p>
            <a:r>
              <a:rPr lang="en-US" sz="2400" b="1" dirty="0">
                <a:cs typeface="Times New Roman" pitchFamily="18" charset="0"/>
              </a:rPr>
              <a:t>Experiment</a:t>
            </a:r>
            <a:endParaRPr lang="en-US" sz="2400" dirty="0"/>
          </a:p>
        </p:txBody>
      </p:sp>
      <p:sp>
        <p:nvSpPr>
          <p:cNvPr id="24" name="Rectangle 23">
            <a:extLst>
              <a:ext uri="{FF2B5EF4-FFF2-40B4-BE49-F238E27FC236}">
                <a16:creationId xmlns:a16="http://schemas.microsoft.com/office/drawing/2014/main" id="{B73347B2-3F71-4649-BA24-2C095558FC2F}"/>
              </a:ext>
            </a:extLst>
          </p:cNvPr>
          <p:cNvSpPr/>
          <p:nvPr/>
        </p:nvSpPr>
        <p:spPr>
          <a:xfrm>
            <a:off x="5075733" y="5286777"/>
            <a:ext cx="2082621" cy="461665"/>
          </a:xfrm>
          <a:prstGeom prst="rect">
            <a:avLst/>
          </a:prstGeom>
        </p:spPr>
        <p:txBody>
          <a:bodyPr wrap="none">
            <a:spAutoFit/>
          </a:bodyPr>
          <a:lstStyle/>
          <a:p>
            <a:r>
              <a:rPr lang="en-US" sz="2400" b="1" dirty="0">
                <a:solidFill>
                  <a:srgbClr val="00B050"/>
                </a:solidFill>
                <a:cs typeface="Times New Roman" pitchFamily="18" charset="0"/>
              </a:rPr>
              <a:t>Sample Space </a:t>
            </a:r>
            <a:endParaRPr lang="en-US" sz="2400" dirty="0"/>
          </a:p>
        </p:txBody>
      </p:sp>
      <p:sp>
        <p:nvSpPr>
          <p:cNvPr id="25" name="Rectangle 24">
            <a:extLst>
              <a:ext uri="{FF2B5EF4-FFF2-40B4-BE49-F238E27FC236}">
                <a16:creationId xmlns:a16="http://schemas.microsoft.com/office/drawing/2014/main" id="{5E5CF402-E4B9-49E5-BF3D-70B252EC0CA5}"/>
              </a:ext>
            </a:extLst>
          </p:cNvPr>
          <p:cNvSpPr/>
          <p:nvPr/>
        </p:nvSpPr>
        <p:spPr>
          <a:xfrm>
            <a:off x="5530977" y="5818454"/>
            <a:ext cx="714683" cy="369332"/>
          </a:xfrm>
          <a:prstGeom prst="rect">
            <a:avLst/>
          </a:prstGeom>
        </p:spPr>
        <p:txBody>
          <a:bodyPr wrap="none">
            <a:spAutoFit/>
          </a:bodyPr>
          <a:lstStyle/>
          <a:p>
            <a:r>
              <a:rPr lang="en-US" b="1" dirty="0">
                <a:solidFill>
                  <a:srgbClr val="FF0000"/>
                </a:solidFill>
                <a:cs typeface="Times New Roman" pitchFamily="18" charset="0"/>
              </a:rPr>
              <a:t>Event</a:t>
            </a:r>
            <a:endParaRPr lang="en-US" dirty="0">
              <a:solidFill>
                <a:srgbClr val="FF0000"/>
              </a:solidFill>
            </a:endParaRPr>
          </a:p>
        </p:txBody>
      </p:sp>
      <p:sp>
        <p:nvSpPr>
          <p:cNvPr id="26" name="Rectangle 25">
            <a:extLst>
              <a:ext uri="{FF2B5EF4-FFF2-40B4-BE49-F238E27FC236}">
                <a16:creationId xmlns:a16="http://schemas.microsoft.com/office/drawing/2014/main" id="{03A29D17-3DD2-472B-935A-B17551F05FD9}"/>
              </a:ext>
            </a:extLst>
          </p:cNvPr>
          <p:cNvSpPr/>
          <p:nvPr/>
        </p:nvSpPr>
        <p:spPr>
          <a:xfrm>
            <a:off x="5531603" y="6174343"/>
            <a:ext cx="611706" cy="369332"/>
          </a:xfrm>
          <a:prstGeom prst="rect">
            <a:avLst/>
          </a:prstGeom>
        </p:spPr>
        <p:txBody>
          <a:bodyPr wrap="none">
            <a:spAutoFit/>
          </a:bodyPr>
          <a:lstStyle/>
          <a:p>
            <a:r>
              <a:rPr lang="en-US" b="1" dirty="0">
                <a:solidFill>
                  <a:srgbClr val="FF0000"/>
                </a:solidFill>
                <a:cs typeface="Times New Roman" pitchFamily="18" charset="0"/>
              </a:rPr>
              <a:t>Sure</a:t>
            </a:r>
            <a:endParaRPr lang="en-US" dirty="0">
              <a:solidFill>
                <a:srgbClr val="FF0000"/>
              </a:solidFill>
            </a:endParaRPr>
          </a:p>
        </p:txBody>
      </p:sp>
      <p:sp>
        <p:nvSpPr>
          <p:cNvPr id="27" name="Rectangle 26">
            <a:extLst>
              <a:ext uri="{FF2B5EF4-FFF2-40B4-BE49-F238E27FC236}">
                <a16:creationId xmlns:a16="http://schemas.microsoft.com/office/drawing/2014/main" id="{025E6811-6541-4271-97BE-18E8942B7651}"/>
              </a:ext>
            </a:extLst>
          </p:cNvPr>
          <p:cNvSpPr/>
          <p:nvPr/>
        </p:nvSpPr>
        <p:spPr>
          <a:xfrm>
            <a:off x="6184840" y="6162675"/>
            <a:ext cx="1249060" cy="369332"/>
          </a:xfrm>
          <a:prstGeom prst="rect">
            <a:avLst/>
          </a:prstGeom>
        </p:spPr>
        <p:txBody>
          <a:bodyPr wrap="none">
            <a:spAutoFit/>
          </a:bodyPr>
          <a:lstStyle/>
          <a:p>
            <a:r>
              <a:rPr lang="en-US" b="1" dirty="0">
                <a:solidFill>
                  <a:srgbClr val="FF0000"/>
                </a:solidFill>
                <a:cs typeface="Times New Roman" pitchFamily="18" charset="0"/>
              </a:rPr>
              <a:t>Impossible</a:t>
            </a:r>
            <a:endParaRPr lang="en-US" dirty="0">
              <a:solidFill>
                <a:srgbClr val="FF0000"/>
              </a:solidFill>
            </a:endParaRPr>
          </a:p>
        </p:txBody>
      </p:sp>
      <p:sp>
        <p:nvSpPr>
          <p:cNvPr id="28" name="Rectangle 27">
            <a:extLst>
              <a:ext uri="{FF2B5EF4-FFF2-40B4-BE49-F238E27FC236}">
                <a16:creationId xmlns:a16="http://schemas.microsoft.com/office/drawing/2014/main" id="{58061C41-2A80-432A-9709-4A68F5A47088}"/>
              </a:ext>
            </a:extLst>
          </p:cNvPr>
          <p:cNvSpPr/>
          <p:nvPr/>
        </p:nvSpPr>
        <p:spPr>
          <a:xfrm>
            <a:off x="7436603" y="6162675"/>
            <a:ext cx="864339" cy="369332"/>
          </a:xfrm>
          <a:prstGeom prst="rect">
            <a:avLst/>
          </a:prstGeom>
        </p:spPr>
        <p:txBody>
          <a:bodyPr wrap="none">
            <a:spAutoFit/>
          </a:bodyPr>
          <a:lstStyle/>
          <a:p>
            <a:r>
              <a:rPr lang="en-US" b="1" dirty="0">
                <a:solidFill>
                  <a:srgbClr val="FF0000"/>
                </a:solidFill>
                <a:cs typeface="Times New Roman" pitchFamily="18" charset="0"/>
              </a:rPr>
              <a:t>Simple</a:t>
            </a:r>
            <a:endParaRPr lang="en-US" dirty="0">
              <a:solidFill>
                <a:srgbClr val="FF0000"/>
              </a:solidFill>
            </a:endParaRPr>
          </a:p>
        </p:txBody>
      </p:sp>
      <p:sp>
        <p:nvSpPr>
          <p:cNvPr id="29" name="Rectangle 28">
            <a:extLst>
              <a:ext uri="{FF2B5EF4-FFF2-40B4-BE49-F238E27FC236}">
                <a16:creationId xmlns:a16="http://schemas.microsoft.com/office/drawing/2014/main" id="{4054F6CD-DD99-452F-9335-02235D3FE9C5}"/>
              </a:ext>
            </a:extLst>
          </p:cNvPr>
          <p:cNvSpPr/>
          <p:nvPr/>
        </p:nvSpPr>
        <p:spPr>
          <a:xfrm>
            <a:off x="8324864" y="6174343"/>
            <a:ext cx="1234633" cy="369332"/>
          </a:xfrm>
          <a:prstGeom prst="rect">
            <a:avLst/>
          </a:prstGeom>
        </p:spPr>
        <p:txBody>
          <a:bodyPr wrap="none">
            <a:spAutoFit/>
          </a:bodyPr>
          <a:lstStyle/>
          <a:p>
            <a:r>
              <a:rPr lang="en-US" b="1" dirty="0">
                <a:solidFill>
                  <a:srgbClr val="FF0000"/>
                </a:solidFill>
                <a:cs typeface="Times New Roman" pitchFamily="18" charset="0"/>
              </a:rPr>
              <a:t>Compound</a:t>
            </a:r>
            <a:endParaRPr lang="en-US" dirty="0">
              <a:solidFill>
                <a:srgbClr val="FF0000"/>
              </a:solidFill>
            </a:endParaRPr>
          </a:p>
        </p:txBody>
      </p:sp>
      <p:sp>
        <p:nvSpPr>
          <p:cNvPr id="30" name="椭圆 7">
            <a:extLst>
              <a:ext uri="{FF2B5EF4-FFF2-40B4-BE49-F238E27FC236}">
                <a16:creationId xmlns:a16="http://schemas.microsoft.com/office/drawing/2014/main" id="{2DB85B27-504B-4897-BEA7-4BD2CD51A1C8}"/>
              </a:ext>
            </a:extLst>
          </p:cNvPr>
          <p:cNvSpPr>
            <a:spLocks noChangeArrowheads="1"/>
          </p:cNvSpPr>
          <p:nvPr/>
        </p:nvSpPr>
        <p:spPr bwMode="auto">
          <a:xfrm>
            <a:off x="9627552" y="2243989"/>
            <a:ext cx="457200" cy="533400"/>
          </a:xfrm>
          <a:prstGeom prst="ellipse">
            <a:avLst/>
          </a:prstGeom>
          <a:noFill/>
          <a:ln w="19050">
            <a:solidFill>
              <a:schemeClr val="tx2"/>
            </a:solidFill>
            <a:round/>
            <a:headEnd/>
            <a:tailEnd/>
          </a:ln>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endParaRPr lang="zh-CN" altLang="en-US"/>
          </a:p>
        </p:txBody>
      </p:sp>
      <p:sp>
        <p:nvSpPr>
          <p:cNvPr id="31" name="TextBox 9">
            <a:extLst>
              <a:ext uri="{FF2B5EF4-FFF2-40B4-BE49-F238E27FC236}">
                <a16:creationId xmlns:a16="http://schemas.microsoft.com/office/drawing/2014/main" id="{01CB42A3-C9BD-417F-A6D6-75CEE89A0C21}"/>
              </a:ext>
            </a:extLst>
          </p:cNvPr>
          <p:cNvSpPr txBox="1">
            <a:spLocks noChangeArrowheads="1"/>
          </p:cNvSpPr>
          <p:nvPr/>
        </p:nvSpPr>
        <p:spPr bwMode="auto">
          <a:xfrm>
            <a:off x="9580974" y="2255657"/>
            <a:ext cx="351378" cy="369332"/>
          </a:xfrm>
          <a:prstGeom prst="rect">
            <a:avLst/>
          </a:prstGeom>
          <a:noFill/>
          <a:ln w="9525">
            <a:noFill/>
            <a:miter lim="800000"/>
            <a:headEnd/>
            <a:tailEnd/>
          </a:ln>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dirty="0"/>
              <a:t>C</a:t>
            </a:r>
            <a:endParaRPr lang="zh-CN" altLang="en-US" dirty="0"/>
          </a:p>
        </p:txBody>
      </p:sp>
      <p:sp>
        <p:nvSpPr>
          <p:cNvPr id="32" name="Oval 31">
            <a:extLst>
              <a:ext uri="{FF2B5EF4-FFF2-40B4-BE49-F238E27FC236}">
                <a16:creationId xmlns:a16="http://schemas.microsoft.com/office/drawing/2014/main" id="{C4B3D12B-B4B7-43B5-AAB2-E47E8FD18335}"/>
              </a:ext>
            </a:extLst>
          </p:cNvPr>
          <p:cNvSpPr/>
          <p:nvPr/>
        </p:nvSpPr>
        <p:spPr>
          <a:xfrm>
            <a:off x="10160952" y="15581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8569444-639A-4DC5-9F0A-03D8F16CD4EA}"/>
              </a:ext>
            </a:extLst>
          </p:cNvPr>
          <p:cNvSpPr/>
          <p:nvPr/>
        </p:nvSpPr>
        <p:spPr>
          <a:xfrm>
            <a:off x="10313352" y="20001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41D59C0-0429-4D1F-8BE3-8B5356B23B75}"/>
              </a:ext>
            </a:extLst>
          </p:cNvPr>
          <p:cNvSpPr/>
          <p:nvPr/>
        </p:nvSpPr>
        <p:spPr>
          <a:xfrm>
            <a:off x="9383712" y="21525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9CA0911-E0E5-4430-B55D-6E85FF1C1B8E}"/>
              </a:ext>
            </a:extLst>
          </p:cNvPr>
          <p:cNvSpPr/>
          <p:nvPr/>
        </p:nvSpPr>
        <p:spPr>
          <a:xfrm>
            <a:off x="9840912" y="25335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3728CE4-E03B-4201-B759-8F87CE4CDBC3}"/>
              </a:ext>
            </a:extLst>
          </p:cNvPr>
          <p:cNvSpPr/>
          <p:nvPr/>
        </p:nvSpPr>
        <p:spPr>
          <a:xfrm>
            <a:off x="10145712" y="25487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25165E6-BEF2-42CC-A6E3-5F9986A2E8C4}"/>
              </a:ext>
            </a:extLst>
          </p:cNvPr>
          <p:cNvSpPr/>
          <p:nvPr/>
        </p:nvSpPr>
        <p:spPr>
          <a:xfrm>
            <a:off x="10008552" y="18629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EF6E9D3-5A2E-4AE8-9EE8-AB91D53868AF}"/>
              </a:ext>
            </a:extLst>
          </p:cNvPr>
          <p:cNvSpPr/>
          <p:nvPr/>
        </p:nvSpPr>
        <p:spPr>
          <a:xfrm>
            <a:off x="9475152" y="20153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C73F7BC-321D-475C-A43B-82FBB3B08579}"/>
              </a:ext>
            </a:extLst>
          </p:cNvPr>
          <p:cNvSpPr/>
          <p:nvPr/>
        </p:nvSpPr>
        <p:spPr>
          <a:xfrm>
            <a:off x="9627552" y="11009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488E574-7A1D-4D12-A99F-F42F119F46DC}"/>
              </a:ext>
            </a:extLst>
          </p:cNvPr>
          <p:cNvSpPr/>
          <p:nvPr/>
        </p:nvSpPr>
        <p:spPr>
          <a:xfrm>
            <a:off x="9322752" y="13143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445B192-86FF-4F5E-8D28-3C4BF3660CE0}"/>
              </a:ext>
            </a:extLst>
          </p:cNvPr>
          <p:cNvSpPr/>
          <p:nvPr/>
        </p:nvSpPr>
        <p:spPr>
          <a:xfrm>
            <a:off x="9475152" y="16953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6D7A7BC-D2A0-4B30-87ED-49944E17702A}"/>
              </a:ext>
            </a:extLst>
          </p:cNvPr>
          <p:cNvSpPr/>
          <p:nvPr/>
        </p:nvSpPr>
        <p:spPr>
          <a:xfrm>
            <a:off x="9840912" y="6437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9CEC9AB-B04A-4981-92C7-3D590B8B904E}"/>
              </a:ext>
            </a:extLst>
          </p:cNvPr>
          <p:cNvSpPr/>
          <p:nvPr/>
        </p:nvSpPr>
        <p:spPr>
          <a:xfrm>
            <a:off x="10831512" y="7961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4BF0941-8E3D-4802-BF67-46B07B2D8585}"/>
              </a:ext>
            </a:extLst>
          </p:cNvPr>
          <p:cNvSpPr/>
          <p:nvPr/>
        </p:nvSpPr>
        <p:spPr>
          <a:xfrm>
            <a:off x="11060112" y="9485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AF276C-7B88-4A11-9069-BDCCF3A8CA11}"/>
              </a:ext>
            </a:extLst>
          </p:cNvPr>
          <p:cNvSpPr/>
          <p:nvPr/>
        </p:nvSpPr>
        <p:spPr>
          <a:xfrm>
            <a:off x="11212512" y="14667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6A19047-6DA6-411C-A09B-4F7370BAB06D}"/>
              </a:ext>
            </a:extLst>
          </p:cNvPr>
          <p:cNvSpPr/>
          <p:nvPr/>
        </p:nvSpPr>
        <p:spPr>
          <a:xfrm>
            <a:off x="11593512" y="16191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DBBCB42-A4C2-42E9-AA7B-1664ACC4847D}"/>
              </a:ext>
            </a:extLst>
          </p:cNvPr>
          <p:cNvSpPr/>
          <p:nvPr/>
        </p:nvSpPr>
        <p:spPr>
          <a:xfrm>
            <a:off x="11745912" y="23811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80BB46A-3A23-4A75-B47D-61420ACB1248}"/>
              </a:ext>
            </a:extLst>
          </p:cNvPr>
          <p:cNvSpPr/>
          <p:nvPr/>
        </p:nvSpPr>
        <p:spPr>
          <a:xfrm>
            <a:off x="11227752" y="253354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AFD0E14-CA7B-482B-9B0F-1A32C89D4725}"/>
              </a:ext>
            </a:extLst>
          </p:cNvPr>
          <p:cNvSpPr/>
          <p:nvPr/>
        </p:nvSpPr>
        <p:spPr>
          <a:xfrm>
            <a:off x="11075352" y="19391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F04BE36-99D2-4524-8B3E-352D25C973B0}"/>
              </a:ext>
            </a:extLst>
          </p:cNvPr>
          <p:cNvSpPr/>
          <p:nvPr/>
        </p:nvSpPr>
        <p:spPr>
          <a:xfrm>
            <a:off x="11227752" y="2091589"/>
            <a:ext cx="91440" cy="9144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Object 14">
            <a:extLst>
              <a:ext uri="{FF2B5EF4-FFF2-40B4-BE49-F238E27FC236}">
                <a16:creationId xmlns:a16="http://schemas.microsoft.com/office/drawing/2014/main" id="{5EBC51F8-10BA-44DA-B353-652837716D55}"/>
              </a:ext>
            </a:extLst>
          </p:cNvPr>
          <p:cNvGraphicFramePr>
            <a:graphicFrameLocks noChangeAspect="1"/>
          </p:cNvGraphicFramePr>
          <p:nvPr>
            <p:extLst>
              <p:ext uri="{D42A27DB-BD31-4B8C-83A1-F6EECF244321}">
                <p14:modId xmlns:p14="http://schemas.microsoft.com/office/powerpoint/2010/main" val="107313418"/>
              </p:ext>
            </p:extLst>
          </p:nvPr>
        </p:nvGraphicFramePr>
        <p:xfrm>
          <a:off x="8175333" y="1267677"/>
          <a:ext cx="412750" cy="442912"/>
        </p:xfrm>
        <a:graphic>
          <a:graphicData uri="http://schemas.openxmlformats.org/presentationml/2006/ole">
            <mc:AlternateContent xmlns:mc="http://schemas.openxmlformats.org/markup-compatibility/2006">
              <mc:Choice xmlns:v="urn:schemas-microsoft-com:vml" Requires="v">
                <p:oleObj spid="_x0000_s7749" name="Equation" r:id="rId22" imgW="164814" imgH="177492" progId="Equation.3">
                  <p:embed/>
                </p:oleObj>
              </mc:Choice>
              <mc:Fallback>
                <p:oleObj name="Equation" r:id="rId22" imgW="164814" imgH="177492" progId="Equation.3">
                  <p:embed/>
                  <p:pic>
                    <p:nvPicPr>
                      <p:cNvPr id="191502"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175333" y="1267677"/>
                        <a:ext cx="41275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2" name="Picture 15" descr="C:\Users\ASaghafi\Desktop\slide_13.jpg">
            <a:extLst>
              <a:ext uri="{FF2B5EF4-FFF2-40B4-BE49-F238E27FC236}">
                <a16:creationId xmlns:a16="http://schemas.microsoft.com/office/drawing/2014/main" id="{BC90CCB2-B3C0-41B8-A8DA-A8609B2ACF9A}"/>
              </a:ext>
            </a:extLst>
          </p:cNvPr>
          <p:cNvPicPr>
            <a:picLocks noChangeAspect="1" noChangeArrowheads="1"/>
          </p:cNvPicPr>
          <p:nvPr/>
        </p:nvPicPr>
        <p:blipFill>
          <a:blip r:embed="rId24" cstate="print"/>
          <a:srcRect b="33766"/>
          <a:stretch>
            <a:fillRect/>
          </a:stretch>
        </p:blipFill>
        <p:spPr bwMode="auto">
          <a:xfrm>
            <a:off x="7300774" y="3371749"/>
            <a:ext cx="4653555" cy="2438400"/>
          </a:xfrm>
          <a:prstGeom prst="rect">
            <a:avLst/>
          </a:prstGeom>
          <a:noFill/>
        </p:spPr>
      </p:pic>
      <p:sp>
        <p:nvSpPr>
          <p:cNvPr id="55" name="Rectangle 54">
            <a:extLst>
              <a:ext uri="{FF2B5EF4-FFF2-40B4-BE49-F238E27FC236}">
                <a16:creationId xmlns:a16="http://schemas.microsoft.com/office/drawing/2014/main" id="{EB823B75-F206-4FA4-A79C-FDC4D1BE199A}"/>
              </a:ext>
            </a:extLst>
          </p:cNvPr>
          <p:cNvSpPr/>
          <p:nvPr/>
        </p:nvSpPr>
        <p:spPr>
          <a:xfrm>
            <a:off x="9696444" y="6366611"/>
            <a:ext cx="1580304" cy="461665"/>
          </a:xfrm>
          <a:prstGeom prst="rect">
            <a:avLst/>
          </a:prstGeom>
        </p:spPr>
        <p:txBody>
          <a:bodyPr wrap="none">
            <a:spAutoFit/>
          </a:bodyPr>
          <a:lstStyle/>
          <a:p>
            <a:r>
              <a:rPr lang="en-US" sz="2400" b="1" dirty="0">
                <a:solidFill>
                  <a:srgbClr val="00B050"/>
                </a:solidFill>
                <a:cs typeface="Times New Roman" pitchFamily="18" charset="0"/>
              </a:rPr>
              <a:t>Probability</a:t>
            </a:r>
            <a:endParaRPr lang="en-US" sz="2400" dirty="0"/>
          </a:p>
        </p:txBody>
      </p:sp>
      <p:sp>
        <p:nvSpPr>
          <p:cNvPr id="68" name="Title 1">
            <a:extLst>
              <a:ext uri="{FF2B5EF4-FFF2-40B4-BE49-F238E27FC236}">
                <a16:creationId xmlns:a16="http://schemas.microsoft.com/office/drawing/2014/main" id="{969654D9-80F0-4019-95D1-2B06AD7211CA}"/>
              </a:ext>
            </a:extLst>
          </p:cNvPr>
          <p:cNvSpPr>
            <a:spLocks noGrp="1"/>
          </p:cNvSpPr>
          <p:nvPr>
            <p:ph type="ctrTitle"/>
          </p:nvPr>
        </p:nvSpPr>
        <p:spPr>
          <a:xfrm>
            <a:off x="149527" y="3770324"/>
            <a:ext cx="4559643" cy="1844707"/>
          </a:xfrm>
        </p:spPr>
        <p:txBody>
          <a:bodyPr>
            <a:normAutofit/>
          </a:bodyPr>
          <a:lstStyle/>
          <a:p>
            <a:r>
              <a:rPr lang="en-US" dirty="0"/>
              <a:t>Conditional Probability</a:t>
            </a:r>
          </a:p>
        </p:txBody>
      </p:sp>
      <p:sp>
        <p:nvSpPr>
          <p:cNvPr id="69" name="Subtitle 2">
            <a:extLst>
              <a:ext uri="{FF2B5EF4-FFF2-40B4-BE49-F238E27FC236}">
                <a16:creationId xmlns:a16="http://schemas.microsoft.com/office/drawing/2014/main" id="{4390A712-EE62-4BCF-BB9F-A591A39EBB67}"/>
              </a:ext>
            </a:extLst>
          </p:cNvPr>
          <p:cNvSpPr>
            <a:spLocks noGrp="1"/>
          </p:cNvSpPr>
          <p:nvPr>
            <p:ph type="subTitle" idx="1"/>
          </p:nvPr>
        </p:nvSpPr>
        <p:spPr>
          <a:xfrm>
            <a:off x="755012" y="5791200"/>
            <a:ext cx="3358500" cy="866370"/>
          </a:xfrm>
        </p:spPr>
        <p:txBody>
          <a:bodyPr>
            <a:normAutofit/>
          </a:bodyPr>
          <a:lstStyle/>
          <a:p>
            <a:r>
              <a:rPr lang="en-US" sz="3600" dirty="0">
                <a:solidFill>
                  <a:srgbClr val="8D42C6"/>
                </a:solidFill>
              </a:rPr>
              <a:t>Chapter 3 Part 4</a:t>
            </a:r>
          </a:p>
        </p:txBody>
      </p:sp>
      <p:pic>
        <p:nvPicPr>
          <p:cNvPr id="70" name="Picture 2" descr="C:\Users\ASaghafi\Desktop\2000px-Monty_open_door.svg.png">
            <a:extLst>
              <a:ext uri="{FF2B5EF4-FFF2-40B4-BE49-F238E27FC236}">
                <a16:creationId xmlns:a16="http://schemas.microsoft.com/office/drawing/2014/main" id="{5BE537CA-BCEC-49CA-BFD8-22860F5A1E97}"/>
              </a:ext>
            </a:extLst>
          </p:cNvPr>
          <p:cNvPicPr>
            <a:picLocks noChangeAspect="1" noChangeArrowheads="1"/>
          </p:cNvPicPr>
          <p:nvPr/>
        </p:nvPicPr>
        <p:blipFill>
          <a:blip r:embed="rId25" cstate="print"/>
          <a:srcRect/>
          <a:stretch>
            <a:fillRect/>
          </a:stretch>
        </p:blipFill>
        <p:spPr bwMode="auto">
          <a:xfrm>
            <a:off x="586304" y="839868"/>
            <a:ext cx="3957950" cy="2198641"/>
          </a:xfrm>
          <a:prstGeom prst="rect">
            <a:avLst/>
          </a:prstGeom>
          <a:noFill/>
        </p:spPr>
      </p:pic>
      <p:sp>
        <p:nvSpPr>
          <p:cNvPr id="71" name="Rectangle 70">
            <a:extLst>
              <a:ext uri="{FF2B5EF4-FFF2-40B4-BE49-F238E27FC236}">
                <a16:creationId xmlns:a16="http://schemas.microsoft.com/office/drawing/2014/main" id="{39C9E418-423D-40E6-90D6-DD4D756B27F6}"/>
              </a:ext>
            </a:extLst>
          </p:cNvPr>
          <p:cNvSpPr/>
          <p:nvPr/>
        </p:nvSpPr>
        <p:spPr>
          <a:xfrm>
            <a:off x="1062223" y="2777338"/>
            <a:ext cx="2271712" cy="400110"/>
          </a:xfrm>
          <a:prstGeom prst="rect">
            <a:avLst/>
          </a:prstGeom>
        </p:spPr>
        <p:txBody>
          <a:bodyPr wrap="none">
            <a:spAutoFit/>
          </a:bodyPr>
          <a:lstStyle/>
          <a:p>
            <a:r>
              <a:rPr lang="en-US" sz="2000" dirty="0"/>
              <a:t>Monty Hall Problem</a:t>
            </a:r>
          </a:p>
        </p:txBody>
      </p:sp>
    </p:spTree>
    <p:extLst>
      <p:ext uri="{BB962C8B-B14F-4D97-AF65-F5344CB8AC3E}">
        <p14:creationId xmlns:p14="http://schemas.microsoft.com/office/powerpoint/2010/main" val="87534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par>
                                <p:cTn id="60" presetID="10" presetClass="entr" presetSubtype="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00"/>
                                        <p:tgtEl>
                                          <p:spTgt spid="1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down)">
                                      <p:cBhvr>
                                        <p:cTn id="85" dur="500"/>
                                        <p:tgtEl>
                                          <p:spTgt spid="1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down)">
                                      <p:cBhvr>
                                        <p:cTn id="88" dur="500"/>
                                        <p:tgtEl>
                                          <p:spTgt spid="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down)">
                                      <p:cBhvr>
                                        <p:cTn id="93" dur="500"/>
                                        <p:tgtEl>
                                          <p:spTgt spid="30"/>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down)">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wipe(left)">
                                      <p:cBhvr>
                                        <p:cTn id="101" dur="1000"/>
                                        <p:tgtEl>
                                          <p:spTgt spid="2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left)">
                                      <p:cBhvr>
                                        <p:cTn id="106" dur="10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wipe(left)">
                                      <p:cBhvr>
                                        <p:cTn id="111" dur="1000"/>
                                        <p:tgtEl>
                                          <p:spTgt spid="2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wipe(left)">
                                      <p:cBhvr>
                                        <p:cTn id="116" dur="1000"/>
                                        <p:tgtEl>
                                          <p:spTgt spid="26"/>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wipe(left)">
                                      <p:cBhvr>
                                        <p:cTn id="120" dur="1000"/>
                                        <p:tgtEl>
                                          <p:spTgt spid="27"/>
                                        </p:tgtEl>
                                      </p:cBhvr>
                                    </p:animEffect>
                                  </p:childTnLst>
                                </p:cTn>
                              </p:par>
                            </p:childTnLst>
                          </p:cTn>
                        </p:par>
                        <p:par>
                          <p:cTn id="121" fill="hold">
                            <p:stCondLst>
                              <p:cond delay="2000"/>
                            </p:stCondLst>
                            <p:childTnLst>
                              <p:par>
                                <p:cTn id="122" presetID="22" presetClass="entr" presetSubtype="8" fill="hold" grpId="0" nodeType="after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left)">
                                      <p:cBhvr>
                                        <p:cTn id="124" dur="1000"/>
                                        <p:tgtEl>
                                          <p:spTgt spid="28"/>
                                        </p:tgtEl>
                                      </p:cBhvr>
                                    </p:animEffect>
                                  </p:childTnLst>
                                </p:cTn>
                              </p:par>
                            </p:childTnLst>
                          </p:cTn>
                        </p:par>
                        <p:par>
                          <p:cTn id="125" fill="hold">
                            <p:stCondLst>
                              <p:cond delay="3000"/>
                            </p:stCondLst>
                            <p:childTnLst>
                              <p:par>
                                <p:cTn id="126" presetID="22" presetClass="entr" presetSubtype="8" fill="hold" grpId="0" nodeType="afterEffect">
                                  <p:stCondLst>
                                    <p:cond delay="0"/>
                                  </p:stCondLst>
                                  <p:childTnLst>
                                    <p:set>
                                      <p:cBhvr>
                                        <p:cTn id="127" dur="1" fill="hold">
                                          <p:stCondLst>
                                            <p:cond delay="0"/>
                                          </p:stCondLst>
                                        </p:cTn>
                                        <p:tgtEl>
                                          <p:spTgt spid="29"/>
                                        </p:tgtEl>
                                        <p:attrNameLst>
                                          <p:attrName>style.visibility</p:attrName>
                                        </p:attrNameLst>
                                      </p:cBhvr>
                                      <p:to>
                                        <p:strVal val="visible"/>
                                      </p:to>
                                    </p:set>
                                    <p:animEffect transition="in" filter="wipe(left)">
                                      <p:cBhvr>
                                        <p:cTn id="128" dur="1000"/>
                                        <p:tgtEl>
                                          <p:spTgt spid="29"/>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wipe(left)">
                                      <p:cBhvr>
                                        <p:cTn id="133"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p:bldP spid="14" grpId="0" animBg="1"/>
      <p:bldP spid="15" grpId="0"/>
      <p:bldP spid="23" grpId="0"/>
      <p:bldP spid="24" grpId="0"/>
      <p:bldP spid="25" grpId="0"/>
      <p:bldP spid="26" grpId="0"/>
      <p:bldP spid="27" grpId="0"/>
      <p:bldP spid="28" grpId="0"/>
      <p:bldP spid="29" grpId="0"/>
      <p:bldP spid="30" grpId="0" animBg="1"/>
      <p:bldP spid="31" grpId="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bject, clock&#10;&#10;Description automatically generated">
            <a:extLst>
              <a:ext uri="{FF2B5EF4-FFF2-40B4-BE49-F238E27FC236}">
                <a16:creationId xmlns:a16="http://schemas.microsoft.com/office/drawing/2014/main" id="{D0B0EB7C-30E4-4DEE-AC73-F1F246199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9642" y="3872225"/>
            <a:ext cx="1685925" cy="1085850"/>
          </a:xfrm>
          <a:prstGeom prst="rect">
            <a:avLst/>
          </a:prstGeom>
        </p:spPr>
      </p:pic>
      <p:pic>
        <p:nvPicPr>
          <p:cNvPr id="4" name="Picture 3" descr="A picture containing object, clock&#10;&#10;Description automatically generated">
            <a:extLst>
              <a:ext uri="{FF2B5EF4-FFF2-40B4-BE49-F238E27FC236}">
                <a16:creationId xmlns:a16="http://schemas.microsoft.com/office/drawing/2014/main" id="{453F6E4D-4E78-4177-9786-DFF30628D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366" y="2699846"/>
            <a:ext cx="1685925" cy="1028700"/>
          </a:xfrm>
          <a:prstGeom prst="rect">
            <a:avLst/>
          </a:prstGeom>
        </p:spPr>
      </p:pic>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8" y="1440675"/>
            <a:ext cx="7654449" cy="830997"/>
          </a:xfrm>
          <a:prstGeom prst="rect">
            <a:avLst/>
          </a:prstGeom>
        </p:spPr>
        <p:txBody>
          <a:bodyPr wrap="square">
            <a:spAutoFit/>
          </a:bodyPr>
          <a:lstStyle/>
          <a:p>
            <a:r>
              <a:rPr lang="en-US" sz="2400" dirty="0">
                <a:solidFill>
                  <a:srgbClr val="00B0F0"/>
                </a:solidFill>
              </a:rPr>
              <a:t>2 blue </a:t>
            </a:r>
            <a:r>
              <a:rPr lang="en-US" sz="2400" dirty="0"/>
              <a:t>and </a:t>
            </a:r>
            <a:r>
              <a:rPr lang="en-US" sz="2400" dirty="0">
                <a:solidFill>
                  <a:srgbClr val="FF0000"/>
                </a:solidFill>
              </a:rPr>
              <a:t>3 red </a:t>
            </a:r>
            <a:r>
              <a:rPr lang="en-US" sz="2400" dirty="0"/>
              <a:t>marbles are in a bag. We draw two marbles at random </a:t>
            </a:r>
            <a:r>
              <a:rPr lang="en-US" sz="2400" dirty="0">
                <a:solidFill>
                  <a:srgbClr val="00B050"/>
                </a:solidFill>
              </a:rPr>
              <a:t>without replacement</a:t>
            </a:r>
            <a:r>
              <a:rPr lang="en-US" sz="2400" dirty="0"/>
              <a:t>. </a:t>
            </a:r>
            <a:endParaRPr lang="en-US" sz="2400" dirty="0">
              <a:solidFill>
                <a:schemeClr val="tx2"/>
              </a:solidFill>
            </a:endParaRPr>
          </a:p>
        </p:txBody>
      </p:sp>
      <p:sp>
        <p:nvSpPr>
          <p:cNvPr id="8" name="Rectangle 7">
            <a:extLst>
              <a:ext uri="{FF2B5EF4-FFF2-40B4-BE49-F238E27FC236}">
                <a16:creationId xmlns:a16="http://schemas.microsoft.com/office/drawing/2014/main" id="{9A3BD800-E8E2-4BB2-B315-4BE548A7C3A4}"/>
              </a:ext>
            </a:extLst>
          </p:cNvPr>
          <p:cNvSpPr/>
          <p:nvPr/>
        </p:nvSpPr>
        <p:spPr>
          <a:xfrm>
            <a:off x="838198" y="2263057"/>
            <a:ext cx="8468640" cy="461665"/>
          </a:xfrm>
          <a:prstGeom prst="rect">
            <a:avLst/>
          </a:prstGeom>
        </p:spPr>
        <p:txBody>
          <a:bodyPr wrap="square">
            <a:spAutoFit/>
          </a:bodyPr>
          <a:lstStyle/>
          <a:p>
            <a:r>
              <a:rPr lang="en-US" sz="2400" dirty="0"/>
              <a:t>a) Create a tree diagram for possible outcomes of this experiment</a:t>
            </a:r>
          </a:p>
        </p:txBody>
      </p:sp>
      <p:pic>
        <p:nvPicPr>
          <p:cNvPr id="10" name="Picture 9">
            <a:extLst>
              <a:ext uri="{FF2B5EF4-FFF2-40B4-BE49-F238E27FC236}">
                <a16:creationId xmlns:a16="http://schemas.microsoft.com/office/drawing/2014/main" id="{A6757FBA-41D8-43D2-9D56-BEBA44BFB6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828" y="2641179"/>
            <a:ext cx="2423280" cy="2356706"/>
          </a:xfrm>
          <a:prstGeom prst="rect">
            <a:avLst/>
          </a:prstGeom>
        </p:spPr>
      </p:pic>
      <p:sp>
        <p:nvSpPr>
          <p:cNvPr id="12" name="Oval 11">
            <a:extLst>
              <a:ext uri="{FF2B5EF4-FFF2-40B4-BE49-F238E27FC236}">
                <a16:creationId xmlns:a16="http://schemas.microsoft.com/office/drawing/2014/main" id="{AFBFABEE-5E37-4724-8F9B-41B4AC60F2B2}"/>
              </a:ext>
            </a:extLst>
          </p:cNvPr>
          <p:cNvSpPr/>
          <p:nvPr/>
        </p:nvSpPr>
        <p:spPr>
          <a:xfrm rot="271681">
            <a:off x="1331827" y="3094135"/>
            <a:ext cx="3958344" cy="629456"/>
          </a:xfrm>
          <a:prstGeom prst="ellipse">
            <a:avLst/>
          </a:prstGeom>
          <a:noFill/>
          <a:ln w="28575">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3" name="Rectangle 12">
            <a:extLst>
              <a:ext uri="{FF2B5EF4-FFF2-40B4-BE49-F238E27FC236}">
                <a16:creationId xmlns:a16="http://schemas.microsoft.com/office/drawing/2014/main" id="{CED4B851-A898-478E-99DA-EFD33B5B3696}"/>
              </a:ext>
            </a:extLst>
          </p:cNvPr>
          <p:cNvSpPr/>
          <p:nvPr/>
        </p:nvSpPr>
        <p:spPr>
          <a:xfrm>
            <a:off x="838197" y="5086938"/>
            <a:ext cx="10935075" cy="461665"/>
          </a:xfrm>
          <a:prstGeom prst="rect">
            <a:avLst/>
          </a:prstGeom>
        </p:spPr>
        <p:txBody>
          <a:bodyPr wrap="square">
            <a:spAutoFit/>
          </a:bodyPr>
          <a:lstStyle/>
          <a:p>
            <a:r>
              <a:rPr lang="en-US" sz="2400" dirty="0"/>
              <a:t>b) What is the prob of having a blue then red marble? Show that on the tree diagram. </a:t>
            </a:r>
          </a:p>
        </p:txBody>
      </p:sp>
      <p:sp>
        <p:nvSpPr>
          <p:cNvPr id="15" name="Rectangle 14">
            <a:extLst>
              <a:ext uri="{FF2B5EF4-FFF2-40B4-BE49-F238E27FC236}">
                <a16:creationId xmlns:a16="http://schemas.microsoft.com/office/drawing/2014/main" id="{ED9DE0EA-B67E-427F-A693-0AA33380B559}"/>
              </a:ext>
            </a:extLst>
          </p:cNvPr>
          <p:cNvSpPr/>
          <p:nvPr/>
        </p:nvSpPr>
        <p:spPr>
          <a:xfrm>
            <a:off x="9480829" y="285950"/>
            <a:ext cx="2405177" cy="2784424"/>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Define</a:t>
            </a:r>
          </a:p>
          <a:p>
            <a:r>
              <a:rPr lang="en-US" sz="2400" dirty="0">
                <a:solidFill>
                  <a:schemeClr val="tx1"/>
                </a:solidFill>
              </a:rPr>
              <a:t>Bi: having a blue marble on </a:t>
            </a:r>
            <a:r>
              <a:rPr lang="en-US" sz="2400" dirty="0" err="1">
                <a:solidFill>
                  <a:schemeClr val="tx1"/>
                </a:solidFill>
              </a:rPr>
              <a:t>i-th</a:t>
            </a:r>
            <a:r>
              <a:rPr lang="en-US" sz="2400" dirty="0">
                <a:solidFill>
                  <a:schemeClr val="tx1"/>
                </a:solidFill>
              </a:rPr>
              <a:t> extraction, </a:t>
            </a:r>
          </a:p>
          <a:p>
            <a:r>
              <a:rPr lang="en-US" sz="2400" dirty="0">
                <a:solidFill>
                  <a:schemeClr val="tx1"/>
                </a:solidFill>
              </a:rPr>
              <a:t>Ri: having a red marble on </a:t>
            </a:r>
            <a:r>
              <a:rPr lang="en-US" sz="2400" dirty="0" err="1">
                <a:solidFill>
                  <a:schemeClr val="tx1"/>
                </a:solidFill>
              </a:rPr>
              <a:t>i-th</a:t>
            </a:r>
            <a:r>
              <a:rPr lang="en-US" sz="2400" dirty="0">
                <a:solidFill>
                  <a:schemeClr val="tx1"/>
                </a:solidFill>
              </a:rPr>
              <a:t> extraction</a:t>
            </a:r>
          </a:p>
        </p:txBody>
      </p:sp>
      <p:sp>
        <p:nvSpPr>
          <p:cNvPr id="16" name="Rectangle 15">
            <a:extLst>
              <a:ext uri="{FF2B5EF4-FFF2-40B4-BE49-F238E27FC236}">
                <a16:creationId xmlns:a16="http://schemas.microsoft.com/office/drawing/2014/main" id="{A46B63A5-B06B-4C46-B6A4-5830D1B6B026}"/>
              </a:ext>
            </a:extLst>
          </p:cNvPr>
          <p:cNvSpPr/>
          <p:nvPr/>
        </p:nvSpPr>
        <p:spPr>
          <a:xfrm>
            <a:off x="838198" y="5580274"/>
            <a:ext cx="9583457" cy="461665"/>
          </a:xfrm>
          <a:prstGeom prst="rect">
            <a:avLst/>
          </a:prstGeom>
        </p:spPr>
        <p:txBody>
          <a:bodyPr wrap="square">
            <a:spAutoFit/>
          </a:bodyPr>
          <a:lstStyle/>
          <a:p>
            <a:r>
              <a:rPr lang="en-US" sz="2400" dirty="0"/>
              <a:t>c) What is the probability of having a red marble on the second draw? </a:t>
            </a:r>
          </a:p>
        </p:txBody>
      </p:sp>
      <p:sp>
        <p:nvSpPr>
          <p:cNvPr id="18" name="Rectangle 17">
            <a:extLst>
              <a:ext uri="{FF2B5EF4-FFF2-40B4-BE49-F238E27FC236}">
                <a16:creationId xmlns:a16="http://schemas.microsoft.com/office/drawing/2014/main" id="{2F4BF370-12E8-466F-A486-4AF82FAA63EC}"/>
              </a:ext>
            </a:extLst>
          </p:cNvPr>
          <p:cNvSpPr/>
          <p:nvPr/>
        </p:nvSpPr>
        <p:spPr>
          <a:xfrm>
            <a:off x="838198" y="6073610"/>
            <a:ext cx="9979068" cy="461665"/>
          </a:xfrm>
          <a:prstGeom prst="rect">
            <a:avLst/>
          </a:prstGeom>
        </p:spPr>
        <p:txBody>
          <a:bodyPr wrap="square">
            <a:spAutoFit/>
          </a:bodyPr>
          <a:lstStyle/>
          <a:p>
            <a:r>
              <a:rPr lang="en-US" sz="2400" dirty="0"/>
              <a:t>d) If the second marble is red, what is the prob that the first draw is red?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2782C71-7B44-4A89-B66B-84A622439615}"/>
                  </a:ext>
                </a:extLst>
              </p:cNvPr>
              <p:cNvSpPr txBox="1"/>
              <p:nvPr/>
            </p:nvSpPr>
            <p:spPr>
              <a:xfrm>
                <a:off x="5594406" y="2871432"/>
                <a:ext cx="360085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𝐵</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𝑅</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𝑅</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2</m:t>
                              </m:r>
                            </m:sub>
                          </m:sSub>
                        </m:e>
                      </m:d>
                    </m:oMath>
                  </m:oMathPara>
                </a14:m>
                <a:endParaRPr lang="en-US" sz="2200" dirty="0"/>
              </a:p>
            </p:txBody>
          </p:sp>
        </mc:Choice>
        <mc:Fallback xmlns="">
          <p:sp>
            <p:nvSpPr>
              <p:cNvPr id="9" name="TextBox 8">
                <a:extLst>
                  <a:ext uri="{FF2B5EF4-FFF2-40B4-BE49-F238E27FC236}">
                    <a16:creationId xmlns:a16="http://schemas.microsoft.com/office/drawing/2014/main" id="{22782C71-7B44-4A89-B66B-84A622439615}"/>
                  </a:ext>
                </a:extLst>
              </p:cNvPr>
              <p:cNvSpPr txBox="1">
                <a:spLocks noRot="1" noChangeAspect="1" noMove="1" noResize="1" noEditPoints="1" noAdjustHandles="1" noChangeArrowheads="1" noChangeShapeType="1" noTextEdit="1"/>
              </p:cNvSpPr>
              <p:nvPr/>
            </p:nvSpPr>
            <p:spPr>
              <a:xfrm>
                <a:off x="5594406" y="2871432"/>
                <a:ext cx="3600858" cy="338554"/>
              </a:xfrm>
              <a:prstGeom prst="rect">
                <a:avLst/>
              </a:prstGeom>
              <a:blipFill>
                <a:blip r:embed="rId6"/>
                <a:stretch>
                  <a:fillRect l="-339"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BCE8CB-6B9F-471E-85EE-839608485601}"/>
                  </a:ext>
                </a:extLst>
              </p:cNvPr>
              <p:cNvSpPr txBox="1"/>
              <p:nvPr/>
            </p:nvSpPr>
            <p:spPr>
              <a:xfrm>
                <a:off x="5620386" y="3426744"/>
                <a:ext cx="137069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2</m:t>
                              </m:r>
                            </m:sub>
                          </m:sSub>
                        </m:e>
                      </m:d>
                      <m:r>
                        <a:rPr lang="en-US" sz="2200" b="0" i="1" smtClean="0">
                          <a:latin typeface="Cambria Math" panose="02040503050406030204" pitchFamily="18" charset="0"/>
                        </a:rPr>
                        <m:t>=</m:t>
                      </m:r>
                    </m:oMath>
                  </m:oMathPara>
                </a14:m>
                <a:endParaRPr lang="en-US" sz="2200" dirty="0"/>
              </a:p>
            </p:txBody>
          </p:sp>
        </mc:Choice>
        <mc:Fallback xmlns="">
          <p:sp>
            <p:nvSpPr>
              <p:cNvPr id="17" name="TextBox 16">
                <a:extLst>
                  <a:ext uri="{FF2B5EF4-FFF2-40B4-BE49-F238E27FC236}">
                    <a16:creationId xmlns:a16="http://schemas.microsoft.com/office/drawing/2014/main" id="{8ABCE8CB-6B9F-471E-85EE-839608485601}"/>
                  </a:ext>
                </a:extLst>
              </p:cNvPr>
              <p:cNvSpPr txBox="1">
                <a:spLocks noRot="1" noChangeAspect="1" noMove="1" noResize="1" noEditPoints="1" noAdjustHandles="1" noChangeArrowheads="1" noChangeShapeType="1" noTextEdit="1"/>
              </p:cNvSpPr>
              <p:nvPr/>
            </p:nvSpPr>
            <p:spPr>
              <a:xfrm>
                <a:off x="5620386" y="3426744"/>
                <a:ext cx="1370696" cy="338554"/>
              </a:xfrm>
              <a:prstGeom prst="rect">
                <a:avLst/>
              </a:prstGeom>
              <a:blipFill>
                <a:blip r:embed="rId7"/>
                <a:stretch>
                  <a:fillRect l="-4444" r="-1333"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78F362-8E2C-4C09-B77D-EC2F60491E6F}"/>
                  </a:ext>
                </a:extLst>
              </p:cNvPr>
              <p:cNvSpPr txBox="1"/>
              <p:nvPr/>
            </p:nvSpPr>
            <p:spPr>
              <a:xfrm>
                <a:off x="5620386" y="4008294"/>
                <a:ext cx="107330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2</m:t>
                              </m:r>
                            </m:sub>
                          </m:sSub>
                        </m:e>
                      </m:d>
                      <m:r>
                        <a:rPr lang="en-US" sz="2200" b="0" i="1" smtClean="0">
                          <a:latin typeface="Cambria Math" panose="02040503050406030204" pitchFamily="18" charset="0"/>
                        </a:rPr>
                        <m:t>=</m:t>
                      </m:r>
                    </m:oMath>
                  </m:oMathPara>
                </a14:m>
                <a:endParaRPr lang="en-US" sz="2200" dirty="0"/>
              </a:p>
            </p:txBody>
          </p:sp>
        </mc:Choice>
        <mc:Fallback xmlns="">
          <p:sp>
            <p:nvSpPr>
              <p:cNvPr id="19" name="TextBox 18">
                <a:extLst>
                  <a:ext uri="{FF2B5EF4-FFF2-40B4-BE49-F238E27FC236}">
                    <a16:creationId xmlns:a16="http://schemas.microsoft.com/office/drawing/2014/main" id="{0778F362-8E2C-4C09-B77D-EC2F60491E6F}"/>
                  </a:ext>
                </a:extLst>
              </p:cNvPr>
              <p:cNvSpPr txBox="1">
                <a:spLocks noRot="1" noChangeAspect="1" noMove="1" noResize="1" noEditPoints="1" noAdjustHandles="1" noChangeArrowheads="1" noChangeShapeType="1" noTextEdit="1"/>
              </p:cNvSpPr>
              <p:nvPr/>
            </p:nvSpPr>
            <p:spPr>
              <a:xfrm>
                <a:off x="5620386" y="4008294"/>
                <a:ext cx="1073306" cy="338554"/>
              </a:xfrm>
              <a:prstGeom prst="rect">
                <a:avLst/>
              </a:prstGeom>
              <a:blipFill>
                <a:blip r:embed="rId8"/>
                <a:stretch>
                  <a:fillRect l="-5682" r="-2273" b="-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27684D8-DA54-41F6-B351-11D766FC6F49}"/>
                  </a:ext>
                </a:extLst>
              </p:cNvPr>
              <p:cNvSpPr txBox="1"/>
              <p:nvPr/>
            </p:nvSpPr>
            <p:spPr>
              <a:xfrm>
                <a:off x="5620386" y="4591453"/>
                <a:ext cx="1461619"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2</m:t>
                              </m:r>
                            </m:sub>
                          </m:sSub>
                        </m:e>
                      </m:d>
                      <m:r>
                        <a:rPr lang="en-US" sz="2200" b="0" i="1" smtClean="0">
                          <a:latin typeface="Cambria Math" panose="02040503050406030204" pitchFamily="18" charset="0"/>
                        </a:rPr>
                        <m:t>=</m:t>
                      </m:r>
                    </m:oMath>
                  </m:oMathPara>
                </a14:m>
                <a:endParaRPr lang="en-US" sz="2200" dirty="0"/>
              </a:p>
            </p:txBody>
          </p:sp>
        </mc:Choice>
        <mc:Fallback xmlns="">
          <p:sp>
            <p:nvSpPr>
              <p:cNvPr id="20" name="TextBox 19">
                <a:extLst>
                  <a:ext uri="{FF2B5EF4-FFF2-40B4-BE49-F238E27FC236}">
                    <a16:creationId xmlns:a16="http://schemas.microsoft.com/office/drawing/2014/main" id="{427684D8-DA54-41F6-B351-11D766FC6F49}"/>
                  </a:ext>
                </a:extLst>
              </p:cNvPr>
              <p:cNvSpPr txBox="1">
                <a:spLocks noRot="1" noChangeAspect="1" noMove="1" noResize="1" noEditPoints="1" noAdjustHandles="1" noChangeArrowheads="1" noChangeShapeType="1" noTextEdit="1"/>
              </p:cNvSpPr>
              <p:nvPr/>
            </p:nvSpPr>
            <p:spPr>
              <a:xfrm>
                <a:off x="5620386" y="4591453"/>
                <a:ext cx="1461619" cy="338554"/>
              </a:xfrm>
              <a:prstGeom prst="rect">
                <a:avLst/>
              </a:prstGeom>
              <a:blipFill>
                <a:blip r:embed="rId9"/>
                <a:stretch>
                  <a:fillRect l="-4167" r="-1250" b="-33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F920F86-B767-4062-83C8-2273FE2D130C}"/>
                  </a:ext>
                </a:extLst>
              </p:cNvPr>
              <p:cNvSpPr txBox="1"/>
              <p:nvPr/>
            </p:nvSpPr>
            <p:spPr>
              <a:xfrm>
                <a:off x="7082005" y="4607289"/>
                <a:ext cx="254819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2</m:t>
                              </m:r>
                            </m:sub>
                          </m:sSub>
                        </m:e>
                      </m:d>
                      <m:r>
                        <a:rPr lang="en-US" sz="2200" i="1">
                          <a:latin typeface="Cambria Math" panose="02040503050406030204" pitchFamily="18" charset="0"/>
                        </a:rPr>
                        <m:t>/</m:t>
                      </m:r>
                      <m:r>
                        <a:rPr lang="en-US" sz="2200" i="1">
                          <a:latin typeface="Cambria Math" panose="02040503050406030204" pitchFamily="18" charset="0"/>
                        </a:rPr>
                        <m:t>𝑃</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2</m:t>
                          </m:r>
                        </m:sub>
                      </m:sSub>
                      <m:r>
                        <a:rPr lang="en-US" sz="2200" i="1">
                          <a:latin typeface="Cambria Math" panose="02040503050406030204" pitchFamily="18" charset="0"/>
                        </a:rPr>
                        <m:t>)</m:t>
                      </m:r>
                      <m:r>
                        <a:rPr lang="en-US" sz="2200" b="0" i="1" smtClean="0">
                          <a:latin typeface="Cambria Math" panose="02040503050406030204" pitchFamily="18" charset="0"/>
                        </a:rPr>
                        <m:t>=</m:t>
                      </m:r>
                    </m:oMath>
                  </m:oMathPara>
                </a14:m>
                <a:endParaRPr lang="en-US" sz="2200" dirty="0"/>
              </a:p>
            </p:txBody>
          </p:sp>
        </mc:Choice>
        <mc:Fallback xmlns="">
          <p:sp>
            <p:nvSpPr>
              <p:cNvPr id="21" name="TextBox 20">
                <a:extLst>
                  <a:ext uri="{FF2B5EF4-FFF2-40B4-BE49-F238E27FC236}">
                    <a16:creationId xmlns:a16="http://schemas.microsoft.com/office/drawing/2014/main" id="{8F920F86-B767-4062-83C8-2273FE2D130C}"/>
                  </a:ext>
                </a:extLst>
              </p:cNvPr>
              <p:cNvSpPr txBox="1">
                <a:spLocks noRot="1" noChangeAspect="1" noMove="1" noResize="1" noEditPoints="1" noAdjustHandles="1" noChangeArrowheads="1" noChangeShapeType="1" noTextEdit="1"/>
              </p:cNvSpPr>
              <p:nvPr/>
            </p:nvSpPr>
            <p:spPr>
              <a:xfrm>
                <a:off x="7082005" y="4607289"/>
                <a:ext cx="2548198" cy="338554"/>
              </a:xfrm>
              <a:prstGeom prst="rect">
                <a:avLst/>
              </a:prstGeom>
              <a:blipFill>
                <a:blip r:embed="rId10"/>
                <a:stretch>
                  <a:fillRect l="-2153" r="-718" b="-34545"/>
                </a:stretch>
              </a:blipFill>
            </p:spPr>
            <p:txBody>
              <a:bodyPr/>
              <a:lstStyle/>
              <a:p>
                <a:r>
                  <a:rPr lang="en-US">
                    <a:noFill/>
                  </a:rPr>
                  <a:t> </a:t>
                </a:r>
              </a:p>
            </p:txBody>
          </p:sp>
        </mc:Fallback>
      </mc:AlternateContent>
    </p:spTree>
    <p:extLst>
      <p:ext uri="{BB962C8B-B14F-4D97-AF65-F5344CB8AC3E}">
        <p14:creationId xmlns:p14="http://schemas.microsoft.com/office/powerpoint/2010/main" val="233271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3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3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3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3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30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3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p:bldP spid="17" grpId="0"/>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Bayes Theorem</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895984" y="1403094"/>
            <a:ext cx="7353449" cy="830997"/>
          </a:xfrm>
          <a:prstGeom prst="rect">
            <a:avLst/>
          </a:prstGeom>
        </p:spPr>
        <p:txBody>
          <a:bodyPr wrap="square">
            <a:spAutoFit/>
          </a:bodyPr>
          <a:lstStyle/>
          <a:p>
            <a:r>
              <a:rPr lang="en-US" sz="2400" dirty="0">
                <a:cs typeface="Times New Roman" pitchFamily="18" charset="0"/>
              </a:rPr>
              <a:t>Suppose we have a partition B</a:t>
            </a:r>
            <a:r>
              <a:rPr lang="en-US" sz="1600" dirty="0">
                <a:cs typeface="Times New Roman" pitchFamily="18" charset="0"/>
              </a:rPr>
              <a:t>1</a:t>
            </a:r>
            <a:r>
              <a:rPr lang="en-US" sz="2400" dirty="0">
                <a:cs typeface="Times New Roman" pitchFamily="18" charset="0"/>
              </a:rPr>
              <a:t>, B</a:t>
            </a:r>
            <a:r>
              <a:rPr lang="en-US" sz="1600" dirty="0">
                <a:cs typeface="Times New Roman" pitchFamily="18" charset="0"/>
              </a:rPr>
              <a:t>2</a:t>
            </a:r>
            <a:r>
              <a:rPr lang="en-US" sz="2400" dirty="0">
                <a:cs typeface="Times New Roman" pitchFamily="18" charset="0"/>
              </a:rPr>
              <a:t>, …, B</a:t>
            </a:r>
            <a:r>
              <a:rPr lang="en-US" sz="1600" dirty="0">
                <a:cs typeface="Times New Roman" pitchFamily="18" charset="0"/>
              </a:rPr>
              <a:t>k</a:t>
            </a:r>
            <a:r>
              <a:rPr lang="en-US" sz="2400" dirty="0">
                <a:cs typeface="Times New Roman" pitchFamily="18" charset="0"/>
              </a:rPr>
              <a:t> of the sample space S and A is any arbitrary event.  </a:t>
            </a:r>
            <a:endParaRPr lang="en-US" sz="2400" dirty="0">
              <a:solidFill>
                <a:schemeClr val="tx2"/>
              </a:solidFill>
              <a:cs typeface="Times New Roman" pitchFamily="18" charset="0"/>
            </a:endParaRP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9FDDF87D-2F08-4555-BBD3-6081C2CAAF1F}"/>
              </a:ext>
            </a:extLst>
          </p:cNvPr>
          <p:cNvSpPr/>
          <p:nvPr/>
        </p:nvSpPr>
        <p:spPr>
          <a:xfrm>
            <a:off x="8591811" y="395379"/>
            <a:ext cx="609600" cy="21336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FB12F29-3101-4A16-9824-F075B8B772B6}"/>
              </a:ext>
            </a:extLst>
          </p:cNvPr>
          <p:cNvSpPr/>
          <p:nvPr/>
        </p:nvSpPr>
        <p:spPr>
          <a:xfrm>
            <a:off x="9201411" y="395379"/>
            <a:ext cx="609600" cy="21336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99291E-E332-4031-A7D0-5399BD845B94}"/>
              </a:ext>
            </a:extLst>
          </p:cNvPr>
          <p:cNvSpPr/>
          <p:nvPr/>
        </p:nvSpPr>
        <p:spPr>
          <a:xfrm>
            <a:off x="9811011" y="395379"/>
            <a:ext cx="609600" cy="21336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6BE98-FA79-42CB-A29F-F30AF70AFB0E}"/>
              </a:ext>
            </a:extLst>
          </p:cNvPr>
          <p:cNvSpPr/>
          <p:nvPr/>
        </p:nvSpPr>
        <p:spPr>
          <a:xfrm>
            <a:off x="10420611" y="395379"/>
            <a:ext cx="609600" cy="21336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7EFFE1-20CD-43AE-AFD9-B02A13B0C817}"/>
              </a:ext>
            </a:extLst>
          </p:cNvPr>
          <p:cNvSpPr/>
          <p:nvPr/>
        </p:nvSpPr>
        <p:spPr>
          <a:xfrm>
            <a:off x="11030211" y="395379"/>
            <a:ext cx="609600" cy="21336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8DD5F25-4D94-4397-BA09-13CE98BC266E}"/>
              </a:ext>
            </a:extLst>
          </p:cNvPr>
          <p:cNvSpPr txBox="1"/>
          <p:nvPr/>
        </p:nvSpPr>
        <p:spPr>
          <a:xfrm>
            <a:off x="8668011" y="2147979"/>
            <a:ext cx="420308" cy="369332"/>
          </a:xfrm>
          <a:prstGeom prst="rect">
            <a:avLst/>
          </a:prstGeom>
          <a:noFill/>
        </p:spPr>
        <p:txBody>
          <a:bodyPr wrap="none" rtlCol="0">
            <a:spAutoFit/>
          </a:bodyPr>
          <a:lstStyle/>
          <a:p>
            <a:r>
              <a:rPr lang="en-US" b="1" dirty="0"/>
              <a:t>B</a:t>
            </a:r>
            <a:r>
              <a:rPr lang="en-US" sz="1400" b="1" dirty="0"/>
              <a:t>1</a:t>
            </a:r>
          </a:p>
        </p:txBody>
      </p:sp>
      <p:sp>
        <p:nvSpPr>
          <p:cNvPr id="14" name="TextBox 13">
            <a:extLst>
              <a:ext uri="{FF2B5EF4-FFF2-40B4-BE49-F238E27FC236}">
                <a16:creationId xmlns:a16="http://schemas.microsoft.com/office/drawing/2014/main" id="{3BB29B27-60CE-4136-BAD3-6169527BB87F}"/>
              </a:ext>
            </a:extLst>
          </p:cNvPr>
          <p:cNvSpPr txBox="1"/>
          <p:nvPr/>
        </p:nvSpPr>
        <p:spPr>
          <a:xfrm>
            <a:off x="9288855" y="2147979"/>
            <a:ext cx="420308" cy="369332"/>
          </a:xfrm>
          <a:prstGeom prst="rect">
            <a:avLst/>
          </a:prstGeom>
          <a:noFill/>
        </p:spPr>
        <p:txBody>
          <a:bodyPr wrap="none" rtlCol="0">
            <a:spAutoFit/>
          </a:bodyPr>
          <a:lstStyle/>
          <a:p>
            <a:r>
              <a:rPr lang="en-US" b="1" dirty="0"/>
              <a:t>B</a:t>
            </a:r>
            <a:r>
              <a:rPr lang="en-US" sz="1400" b="1" dirty="0"/>
              <a:t>2</a:t>
            </a:r>
          </a:p>
        </p:txBody>
      </p:sp>
      <p:sp>
        <p:nvSpPr>
          <p:cNvPr id="15" name="TextBox 14">
            <a:extLst>
              <a:ext uri="{FF2B5EF4-FFF2-40B4-BE49-F238E27FC236}">
                <a16:creationId xmlns:a16="http://schemas.microsoft.com/office/drawing/2014/main" id="{678A9FE8-5DCB-4082-B062-614C1FAB66E6}"/>
              </a:ext>
            </a:extLst>
          </p:cNvPr>
          <p:cNvSpPr txBox="1"/>
          <p:nvPr/>
        </p:nvSpPr>
        <p:spPr>
          <a:xfrm>
            <a:off x="9898455" y="2159647"/>
            <a:ext cx="420308" cy="369332"/>
          </a:xfrm>
          <a:prstGeom prst="rect">
            <a:avLst/>
          </a:prstGeom>
          <a:noFill/>
        </p:spPr>
        <p:txBody>
          <a:bodyPr wrap="none" rtlCol="0">
            <a:spAutoFit/>
          </a:bodyPr>
          <a:lstStyle/>
          <a:p>
            <a:r>
              <a:rPr lang="en-US" b="1" dirty="0"/>
              <a:t>B</a:t>
            </a:r>
            <a:r>
              <a:rPr lang="en-US" sz="1400" b="1" dirty="0"/>
              <a:t>3</a:t>
            </a:r>
          </a:p>
        </p:txBody>
      </p:sp>
      <p:sp>
        <p:nvSpPr>
          <p:cNvPr id="16" name="TextBox 15">
            <a:extLst>
              <a:ext uri="{FF2B5EF4-FFF2-40B4-BE49-F238E27FC236}">
                <a16:creationId xmlns:a16="http://schemas.microsoft.com/office/drawing/2014/main" id="{B740D5C9-BC3A-4A6F-B925-598CD212DAE1}"/>
              </a:ext>
            </a:extLst>
          </p:cNvPr>
          <p:cNvSpPr txBox="1"/>
          <p:nvPr/>
        </p:nvSpPr>
        <p:spPr>
          <a:xfrm>
            <a:off x="11041455" y="2147979"/>
            <a:ext cx="429926" cy="369332"/>
          </a:xfrm>
          <a:prstGeom prst="rect">
            <a:avLst/>
          </a:prstGeom>
          <a:noFill/>
        </p:spPr>
        <p:txBody>
          <a:bodyPr wrap="none" rtlCol="0">
            <a:spAutoFit/>
          </a:bodyPr>
          <a:lstStyle/>
          <a:p>
            <a:r>
              <a:rPr lang="en-US" b="1" dirty="0"/>
              <a:t>B</a:t>
            </a:r>
            <a:r>
              <a:rPr lang="en-US" sz="1400" b="1" dirty="0"/>
              <a:t>K</a:t>
            </a:r>
          </a:p>
        </p:txBody>
      </p:sp>
      <p:sp>
        <p:nvSpPr>
          <p:cNvPr id="17" name="TextBox 16">
            <a:extLst>
              <a:ext uri="{FF2B5EF4-FFF2-40B4-BE49-F238E27FC236}">
                <a16:creationId xmlns:a16="http://schemas.microsoft.com/office/drawing/2014/main" id="{4C83E656-1EAA-413C-B12E-4E0C7D3D171B}"/>
              </a:ext>
            </a:extLst>
          </p:cNvPr>
          <p:cNvSpPr txBox="1"/>
          <p:nvPr/>
        </p:nvSpPr>
        <p:spPr>
          <a:xfrm>
            <a:off x="11639719" y="319179"/>
            <a:ext cx="304892" cy="369332"/>
          </a:xfrm>
          <a:prstGeom prst="rect">
            <a:avLst/>
          </a:prstGeom>
          <a:noFill/>
        </p:spPr>
        <p:txBody>
          <a:bodyPr wrap="none" rtlCol="0">
            <a:spAutoFit/>
          </a:bodyPr>
          <a:lstStyle/>
          <a:p>
            <a:r>
              <a:rPr lang="en-US" b="1" dirty="0"/>
              <a:t>S</a:t>
            </a:r>
            <a:endParaRPr lang="en-US" sz="1400" b="1" dirty="0"/>
          </a:p>
        </p:txBody>
      </p:sp>
      <p:sp>
        <p:nvSpPr>
          <p:cNvPr id="18" name="TextBox 17">
            <a:extLst>
              <a:ext uri="{FF2B5EF4-FFF2-40B4-BE49-F238E27FC236}">
                <a16:creationId xmlns:a16="http://schemas.microsoft.com/office/drawing/2014/main" id="{B7AEFB67-0EF5-4B0C-8767-970D542D768F}"/>
              </a:ext>
            </a:extLst>
          </p:cNvPr>
          <p:cNvSpPr txBox="1"/>
          <p:nvPr/>
        </p:nvSpPr>
        <p:spPr>
          <a:xfrm>
            <a:off x="10524085" y="2071779"/>
            <a:ext cx="415498" cy="369332"/>
          </a:xfrm>
          <a:prstGeom prst="rect">
            <a:avLst/>
          </a:prstGeom>
          <a:noFill/>
        </p:spPr>
        <p:txBody>
          <a:bodyPr wrap="none" rtlCol="0">
            <a:spAutoFit/>
          </a:bodyPr>
          <a:lstStyle/>
          <a:p>
            <a:r>
              <a:rPr lang="en-US" b="1" dirty="0"/>
              <a:t>…</a:t>
            </a:r>
            <a:endParaRPr lang="en-US" sz="1400" b="1" dirty="0"/>
          </a:p>
        </p:txBody>
      </p:sp>
      <p:sp>
        <p:nvSpPr>
          <p:cNvPr id="19" name="Oval 18">
            <a:extLst>
              <a:ext uri="{FF2B5EF4-FFF2-40B4-BE49-F238E27FC236}">
                <a16:creationId xmlns:a16="http://schemas.microsoft.com/office/drawing/2014/main" id="{78955455-3EF4-469C-8F6A-1808CF6EC8DE}"/>
              </a:ext>
            </a:extLst>
          </p:cNvPr>
          <p:cNvSpPr/>
          <p:nvPr/>
        </p:nvSpPr>
        <p:spPr>
          <a:xfrm rot="2133208">
            <a:off x="9277611" y="852579"/>
            <a:ext cx="1600200" cy="9906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C75105C-9EA6-4B72-8580-B8308A0DC586}"/>
              </a:ext>
            </a:extLst>
          </p:cNvPr>
          <p:cNvSpPr txBox="1"/>
          <p:nvPr/>
        </p:nvSpPr>
        <p:spPr>
          <a:xfrm>
            <a:off x="9390703" y="788047"/>
            <a:ext cx="356188" cy="369332"/>
          </a:xfrm>
          <a:prstGeom prst="rect">
            <a:avLst/>
          </a:prstGeom>
          <a:noFill/>
        </p:spPr>
        <p:txBody>
          <a:bodyPr wrap="none" rtlCol="0">
            <a:spAutoFit/>
          </a:bodyPr>
          <a:lstStyle/>
          <a:p>
            <a:r>
              <a:rPr lang="en-US" b="1" dirty="0">
                <a:solidFill>
                  <a:srgbClr val="002060"/>
                </a:solidFill>
              </a:rPr>
              <a:t>A</a:t>
            </a:r>
            <a:endParaRPr lang="en-US" sz="1400" b="1" dirty="0">
              <a:solidFill>
                <a:srgbClr val="002060"/>
              </a:solidFill>
            </a:endParaRPr>
          </a:p>
        </p:txBody>
      </p:sp>
      <p:sp>
        <p:nvSpPr>
          <p:cNvPr id="21" name="Rectangle 20">
            <a:extLst>
              <a:ext uri="{FF2B5EF4-FFF2-40B4-BE49-F238E27FC236}">
                <a16:creationId xmlns:a16="http://schemas.microsoft.com/office/drawing/2014/main" id="{31044E53-9D72-4241-8D87-A82D7976CD8D}"/>
              </a:ext>
            </a:extLst>
          </p:cNvPr>
          <p:cNvSpPr/>
          <p:nvPr/>
        </p:nvSpPr>
        <p:spPr>
          <a:xfrm>
            <a:off x="895983" y="2269386"/>
            <a:ext cx="7353449" cy="830997"/>
          </a:xfrm>
          <a:prstGeom prst="rect">
            <a:avLst/>
          </a:prstGeom>
        </p:spPr>
        <p:txBody>
          <a:bodyPr wrap="square">
            <a:spAutoFit/>
          </a:bodyPr>
          <a:lstStyle/>
          <a:p>
            <a:r>
              <a:rPr lang="en-US" sz="2400" dirty="0">
                <a:cs typeface="Times New Roman" pitchFamily="18" charset="0"/>
              </a:rPr>
              <a:t>We can compute probability of A by summing up what A has in common with each of the B</a:t>
            </a:r>
            <a:r>
              <a:rPr lang="en-US" sz="1600" dirty="0">
                <a:cs typeface="Times New Roman" pitchFamily="18" charset="0"/>
              </a:rPr>
              <a:t>i</a:t>
            </a:r>
            <a:r>
              <a:rPr lang="en-US" sz="2400" dirty="0">
                <a:cs typeface="Times New Roman" pitchFamily="18" charset="0"/>
              </a:rPr>
              <a:t>’s, that is</a:t>
            </a:r>
            <a:endParaRPr lang="en-US" sz="2400" dirty="0">
              <a:solidFill>
                <a:schemeClr val="tx2"/>
              </a:solidFill>
              <a:cs typeface="Times New Roman" pitchFamily="18" charset="0"/>
            </a:endParaRPr>
          </a:p>
        </p:txBody>
      </p:sp>
      <p:graphicFrame>
        <p:nvGraphicFramePr>
          <p:cNvPr id="22" name="Object 22">
            <a:extLst>
              <a:ext uri="{FF2B5EF4-FFF2-40B4-BE49-F238E27FC236}">
                <a16:creationId xmlns:a16="http://schemas.microsoft.com/office/drawing/2014/main" id="{5E47A81E-E874-476D-9EBC-96C3B846B19E}"/>
              </a:ext>
            </a:extLst>
          </p:cNvPr>
          <p:cNvGraphicFramePr>
            <a:graphicFrameLocks noChangeAspect="1"/>
          </p:cNvGraphicFramePr>
          <p:nvPr>
            <p:extLst>
              <p:ext uri="{D42A27DB-BD31-4B8C-83A1-F6EECF244321}">
                <p14:modId xmlns:p14="http://schemas.microsoft.com/office/powerpoint/2010/main" val="127059890"/>
              </p:ext>
            </p:extLst>
          </p:nvPr>
        </p:nvGraphicFramePr>
        <p:xfrm>
          <a:off x="925285" y="3185782"/>
          <a:ext cx="4630738" cy="452438"/>
        </p:xfrm>
        <a:graphic>
          <a:graphicData uri="http://schemas.openxmlformats.org/presentationml/2006/ole">
            <mc:AlternateContent xmlns:mc="http://schemas.openxmlformats.org/markup-compatibility/2006">
              <mc:Choice xmlns:v="urn:schemas-microsoft-com:vml" Requires="v">
                <p:oleObj spid="_x0000_s11454" name="Equation" r:id="rId4" imgW="2171700" imgH="228600" progId="Equation.3">
                  <p:embed/>
                </p:oleObj>
              </mc:Choice>
              <mc:Fallback>
                <p:oleObj name="Equation" r:id="rId4" imgW="2171700" imgH="228600" progId="Equation.3">
                  <p:embed/>
                  <p:pic>
                    <p:nvPicPr>
                      <p:cNvPr id="138247"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285" y="3185782"/>
                        <a:ext cx="4630738"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a:extLst>
              <a:ext uri="{FF2B5EF4-FFF2-40B4-BE49-F238E27FC236}">
                <a16:creationId xmlns:a16="http://schemas.microsoft.com/office/drawing/2014/main" id="{601131A3-E5FF-4093-93BC-95D101A9788C}"/>
              </a:ext>
            </a:extLst>
          </p:cNvPr>
          <p:cNvGraphicFramePr>
            <a:graphicFrameLocks noChangeAspect="1"/>
          </p:cNvGraphicFramePr>
          <p:nvPr>
            <p:extLst>
              <p:ext uri="{D42A27DB-BD31-4B8C-83A1-F6EECF244321}">
                <p14:modId xmlns:p14="http://schemas.microsoft.com/office/powerpoint/2010/main" val="435132572"/>
              </p:ext>
            </p:extLst>
          </p:nvPr>
        </p:nvGraphicFramePr>
        <p:xfrm>
          <a:off x="1630135" y="3670122"/>
          <a:ext cx="5145088" cy="452437"/>
        </p:xfrm>
        <a:graphic>
          <a:graphicData uri="http://schemas.openxmlformats.org/presentationml/2006/ole">
            <mc:AlternateContent xmlns:mc="http://schemas.openxmlformats.org/markup-compatibility/2006">
              <mc:Choice xmlns:v="urn:schemas-microsoft-com:vml" Requires="v">
                <p:oleObj spid="_x0000_s11455" name="Equation" r:id="rId6" imgW="2413000" imgH="228600" progId="Equation.3">
                  <p:embed/>
                </p:oleObj>
              </mc:Choice>
              <mc:Fallback>
                <p:oleObj name="Equation" r:id="rId6" imgW="2413000" imgH="228600" progId="Equation.3">
                  <p:embed/>
                  <p:pic>
                    <p:nvPicPr>
                      <p:cNvPr id="138248"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0135" y="3670122"/>
                        <a:ext cx="5145088"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a:extLst>
              <a:ext uri="{FF2B5EF4-FFF2-40B4-BE49-F238E27FC236}">
                <a16:creationId xmlns:a16="http://schemas.microsoft.com/office/drawing/2014/main" id="{D2F4E26D-CF8E-4FD1-A533-36B2E2CF9EB9}"/>
              </a:ext>
            </a:extLst>
          </p:cNvPr>
          <p:cNvSpPr/>
          <p:nvPr/>
        </p:nvSpPr>
        <p:spPr>
          <a:xfrm>
            <a:off x="7283319" y="2683871"/>
            <a:ext cx="4495800" cy="1569660"/>
          </a:xfrm>
          <a:prstGeom prst="rect">
            <a:avLst/>
          </a:prstGeom>
        </p:spPr>
        <p:txBody>
          <a:bodyPr wrap="square">
            <a:spAutoFit/>
          </a:bodyPr>
          <a:lstStyle/>
          <a:p>
            <a:r>
              <a:rPr lang="en-US" sz="2400" dirty="0">
                <a:cs typeface="Times New Roman" pitchFamily="18" charset="0"/>
              </a:rPr>
              <a:t>This formula is known as </a:t>
            </a:r>
          </a:p>
          <a:p>
            <a:r>
              <a:rPr lang="en-US" sz="2400" dirty="0">
                <a:solidFill>
                  <a:srgbClr val="0070C0"/>
                </a:solidFill>
                <a:cs typeface="Times New Roman" pitchFamily="18" charset="0"/>
              </a:rPr>
              <a:t>The Law of Total Probability</a:t>
            </a:r>
          </a:p>
          <a:p>
            <a:r>
              <a:rPr lang="en-US" sz="2400" dirty="0">
                <a:cs typeface="Times New Roman" pitchFamily="18" charset="0"/>
              </a:rPr>
              <a:t>and P(B</a:t>
            </a:r>
            <a:r>
              <a:rPr lang="en-US" sz="1400" dirty="0">
                <a:cs typeface="Times New Roman" pitchFamily="18" charset="0"/>
              </a:rPr>
              <a:t>1</a:t>
            </a:r>
            <a:r>
              <a:rPr lang="en-US" sz="2400" dirty="0">
                <a:cs typeface="Times New Roman" pitchFamily="18" charset="0"/>
              </a:rPr>
              <a:t>), P(B</a:t>
            </a:r>
            <a:r>
              <a:rPr lang="en-US" sz="1400" dirty="0">
                <a:cs typeface="Times New Roman" pitchFamily="18" charset="0"/>
              </a:rPr>
              <a:t>2</a:t>
            </a:r>
            <a:r>
              <a:rPr lang="en-US" sz="2400" dirty="0">
                <a:cs typeface="Times New Roman" pitchFamily="18" charset="0"/>
              </a:rPr>
              <a:t>), …, P(B</a:t>
            </a:r>
            <a:r>
              <a:rPr lang="en-US" sz="1400" dirty="0">
                <a:cs typeface="Times New Roman" pitchFamily="18" charset="0"/>
              </a:rPr>
              <a:t>k</a:t>
            </a:r>
            <a:r>
              <a:rPr lang="en-US" sz="2400" dirty="0">
                <a:cs typeface="Times New Roman" pitchFamily="18" charset="0"/>
              </a:rPr>
              <a:t>) are</a:t>
            </a:r>
          </a:p>
          <a:p>
            <a:r>
              <a:rPr lang="en-US" sz="2400" dirty="0">
                <a:solidFill>
                  <a:srgbClr val="00B050"/>
                </a:solidFill>
                <a:cs typeface="Times New Roman" pitchFamily="18" charset="0"/>
              </a:rPr>
              <a:t>Prior Probabilities</a:t>
            </a:r>
          </a:p>
        </p:txBody>
      </p:sp>
      <p:sp>
        <p:nvSpPr>
          <p:cNvPr id="25" name="Rectangle 24">
            <a:extLst>
              <a:ext uri="{FF2B5EF4-FFF2-40B4-BE49-F238E27FC236}">
                <a16:creationId xmlns:a16="http://schemas.microsoft.com/office/drawing/2014/main" id="{9621C240-E583-4E49-95D4-605926E041D1}"/>
              </a:ext>
            </a:extLst>
          </p:cNvPr>
          <p:cNvSpPr/>
          <p:nvPr/>
        </p:nvSpPr>
        <p:spPr>
          <a:xfrm>
            <a:off x="838200" y="4234759"/>
            <a:ext cx="7416452" cy="830997"/>
          </a:xfrm>
          <a:prstGeom prst="rect">
            <a:avLst/>
          </a:prstGeom>
        </p:spPr>
        <p:txBody>
          <a:bodyPr wrap="square">
            <a:spAutoFit/>
          </a:bodyPr>
          <a:lstStyle/>
          <a:p>
            <a:r>
              <a:rPr lang="en-US" sz="2400" dirty="0">
                <a:cs typeface="Times New Roman" pitchFamily="18" charset="0"/>
              </a:rPr>
              <a:t>Upon observing event A we can update prior probabilities to the following using conditional probability rule:</a:t>
            </a:r>
            <a:endParaRPr lang="en-US" sz="2400" dirty="0">
              <a:solidFill>
                <a:schemeClr val="tx2"/>
              </a:solidFill>
              <a:cs typeface="Times New Roman" pitchFamily="18" charset="0"/>
            </a:endParaRPr>
          </a:p>
        </p:txBody>
      </p:sp>
      <p:graphicFrame>
        <p:nvGraphicFramePr>
          <p:cNvPr id="26" name="Object 22">
            <a:extLst>
              <a:ext uri="{FF2B5EF4-FFF2-40B4-BE49-F238E27FC236}">
                <a16:creationId xmlns:a16="http://schemas.microsoft.com/office/drawing/2014/main" id="{8B04933D-C0DC-4510-AC9E-3838C07AB52C}"/>
              </a:ext>
            </a:extLst>
          </p:cNvPr>
          <p:cNvGraphicFramePr>
            <a:graphicFrameLocks noChangeAspect="1"/>
          </p:cNvGraphicFramePr>
          <p:nvPr>
            <p:extLst>
              <p:ext uri="{D42A27DB-BD31-4B8C-83A1-F6EECF244321}">
                <p14:modId xmlns:p14="http://schemas.microsoft.com/office/powerpoint/2010/main" val="3818172339"/>
              </p:ext>
            </p:extLst>
          </p:nvPr>
        </p:nvGraphicFramePr>
        <p:xfrm>
          <a:off x="925285" y="5140912"/>
          <a:ext cx="3059113" cy="830262"/>
        </p:xfrm>
        <a:graphic>
          <a:graphicData uri="http://schemas.openxmlformats.org/presentationml/2006/ole">
            <mc:AlternateContent xmlns:mc="http://schemas.openxmlformats.org/markup-compatibility/2006">
              <mc:Choice xmlns:v="urn:schemas-microsoft-com:vml" Requires="v">
                <p:oleObj spid="_x0000_s11456" name="Equation" r:id="rId8" imgW="1435100" imgH="419100" progId="Equation.3">
                  <p:embed/>
                </p:oleObj>
              </mc:Choice>
              <mc:Fallback>
                <p:oleObj name="Equation" r:id="rId8" imgW="1435100" imgH="419100" progId="Equation.3">
                  <p:embed/>
                  <p:pic>
                    <p:nvPicPr>
                      <p:cNvPr id="138247"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5285" y="5140912"/>
                        <a:ext cx="3059113"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2">
            <a:extLst>
              <a:ext uri="{FF2B5EF4-FFF2-40B4-BE49-F238E27FC236}">
                <a16:creationId xmlns:a16="http://schemas.microsoft.com/office/drawing/2014/main" id="{27E3AC9C-5CEB-4718-AD3C-7F8B9FE778A7}"/>
              </a:ext>
            </a:extLst>
          </p:cNvPr>
          <p:cNvGraphicFramePr>
            <a:graphicFrameLocks noChangeAspect="1"/>
          </p:cNvGraphicFramePr>
          <p:nvPr>
            <p:extLst>
              <p:ext uri="{D42A27DB-BD31-4B8C-83A1-F6EECF244321}">
                <p14:modId xmlns:p14="http://schemas.microsoft.com/office/powerpoint/2010/main" val="3802992493"/>
              </p:ext>
            </p:extLst>
          </p:nvPr>
        </p:nvGraphicFramePr>
        <p:xfrm>
          <a:off x="2194188" y="5762569"/>
          <a:ext cx="5199062" cy="854075"/>
        </p:xfrm>
        <a:graphic>
          <a:graphicData uri="http://schemas.openxmlformats.org/presentationml/2006/ole">
            <mc:AlternateContent xmlns:mc="http://schemas.openxmlformats.org/markup-compatibility/2006">
              <mc:Choice xmlns:v="urn:schemas-microsoft-com:vml" Requires="v">
                <p:oleObj spid="_x0000_s11457" name="Equation" r:id="rId10" imgW="2438400" imgH="431800" progId="Equation.3">
                  <p:embed/>
                </p:oleObj>
              </mc:Choice>
              <mc:Fallback>
                <p:oleObj name="Equation" r:id="rId10" imgW="2438400" imgH="431800" progId="Equation.3">
                  <p:embed/>
                  <p:pic>
                    <p:nvPicPr>
                      <p:cNvPr id="138248"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4188" y="5762569"/>
                        <a:ext cx="5199062"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7">
            <a:extLst>
              <a:ext uri="{FF2B5EF4-FFF2-40B4-BE49-F238E27FC236}">
                <a16:creationId xmlns:a16="http://schemas.microsoft.com/office/drawing/2014/main" id="{0C26F20B-7365-4025-82C7-087C83BC1C91}"/>
              </a:ext>
            </a:extLst>
          </p:cNvPr>
          <p:cNvSpPr/>
          <p:nvPr/>
        </p:nvSpPr>
        <p:spPr>
          <a:xfrm>
            <a:off x="7746729" y="5047812"/>
            <a:ext cx="4128564" cy="1200329"/>
          </a:xfrm>
          <a:prstGeom prst="rect">
            <a:avLst/>
          </a:prstGeom>
        </p:spPr>
        <p:txBody>
          <a:bodyPr wrap="square">
            <a:spAutoFit/>
          </a:bodyPr>
          <a:lstStyle/>
          <a:p>
            <a:r>
              <a:rPr lang="en-US" sz="2400" dirty="0">
                <a:cs typeface="Times New Roman" pitchFamily="18" charset="0"/>
              </a:rPr>
              <a:t>This is the </a:t>
            </a:r>
            <a:r>
              <a:rPr lang="en-US" sz="2400" dirty="0">
                <a:solidFill>
                  <a:srgbClr val="8D42C6"/>
                </a:solidFill>
                <a:cs typeface="Times New Roman" pitchFamily="18" charset="0"/>
              </a:rPr>
              <a:t>Bayes Theorem </a:t>
            </a:r>
            <a:r>
              <a:rPr lang="en-US" sz="2400" dirty="0">
                <a:cs typeface="Times New Roman" pitchFamily="18" charset="0"/>
              </a:rPr>
              <a:t>and P(B</a:t>
            </a:r>
            <a:r>
              <a:rPr lang="en-US" sz="1400" dirty="0">
                <a:cs typeface="Times New Roman" pitchFamily="18" charset="0"/>
              </a:rPr>
              <a:t>1</a:t>
            </a:r>
            <a:r>
              <a:rPr lang="en-US" sz="2400" dirty="0">
                <a:cs typeface="Times New Roman" pitchFamily="18" charset="0"/>
              </a:rPr>
              <a:t>|A), P(B</a:t>
            </a:r>
            <a:r>
              <a:rPr lang="en-US" sz="1400" dirty="0">
                <a:cs typeface="Times New Roman" pitchFamily="18" charset="0"/>
              </a:rPr>
              <a:t>2</a:t>
            </a:r>
            <a:r>
              <a:rPr lang="en-US" sz="2400" dirty="0">
                <a:cs typeface="Times New Roman" pitchFamily="18" charset="0"/>
              </a:rPr>
              <a:t>|A), …, P(</a:t>
            </a:r>
            <a:r>
              <a:rPr lang="en-US" sz="2400" dirty="0" err="1">
                <a:cs typeface="Times New Roman" pitchFamily="18" charset="0"/>
              </a:rPr>
              <a:t>B</a:t>
            </a:r>
            <a:r>
              <a:rPr lang="en-US" sz="1400" dirty="0" err="1">
                <a:cs typeface="Times New Roman" pitchFamily="18" charset="0"/>
              </a:rPr>
              <a:t>k</a:t>
            </a:r>
            <a:r>
              <a:rPr lang="en-US" sz="2400" dirty="0" err="1">
                <a:cs typeface="Times New Roman" pitchFamily="18" charset="0"/>
              </a:rPr>
              <a:t>|A</a:t>
            </a:r>
            <a:r>
              <a:rPr lang="en-US" sz="2400" dirty="0">
                <a:cs typeface="Times New Roman" pitchFamily="18" charset="0"/>
              </a:rPr>
              <a:t>)</a:t>
            </a:r>
          </a:p>
          <a:p>
            <a:r>
              <a:rPr lang="en-US" sz="2400" dirty="0">
                <a:cs typeface="Times New Roman" pitchFamily="18" charset="0"/>
              </a:rPr>
              <a:t>are </a:t>
            </a:r>
            <a:r>
              <a:rPr lang="en-US" sz="2400" dirty="0">
                <a:solidFill>
                  <a:srgbClr val="FF0000"/>
                </a:solidFill>
                <a:cs typeface="Times New Roman" pitchFamily="18" charset="0"/>
              </a:rPr>
              <a:t>Posterior Probabilities</a:t>
            </a:r>
          </a:p>
        </p:txBody>
      </p:sp>
      <p:sp>
        <p:nvSpPr>
          <p:cNvPr id="3" name="Rectangle 2">
            <a:extLst>
              <a:ext uri="{FF2B5EF4-FFF2-40B4-BE49-F238E27FC236}">
                <a16:creationId xmlns:a16="http://schemas.microsoft.com/office/drawing/2014/main" id="{8EBF384A-26B5-41E6-99C7-270F788F9A7E}"/>
              </a:ext>
            </a:extLst>
          </p:cNvPr>
          <p:cNvSpPr/>
          <p:nvPr/>
        </p:nvSpPr>
        <p:spPr>
          <a:xfrm>
            <a:off x="8591810" y="406861"/>
            <a:ext cx="3061562" cy="2133600"/>
          </a:xfrm>
          <a:prstGeom prst="rect">
            <a:avLst/>
          </a:prstGeom>
          <a:noFill/>
          <a:ln w="28575">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8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1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1000"/>
                                        <p:tgtEl>
                                          <p:spTgt spid="7"/>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1000"/>
                                        <p:tgtEl>
                                          <p:spTgt spid="14"/>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1000"/>
                                        <p:tgtEl>
                                          <p:spTgt spid="8"/>
                                        </p:tgtEl>
                                      </p:cBhvr>
                                    </p:animEffect>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1000"/>
                                        <p:tgtEl>
                                          <p:spTgt spid="15"/>
                                        </p:tgtEl>
                                      </p:cBhvr>
                                    </p:animEffect>
                                  </p:childTnLst>
                                </p:cTn>
                              </p:par>
                            </p:childTnLst>
                          </p:cTn>
                        </p:par>
                        <p:par>
                          <p:cTn id="37" fill="hold">
                            <p:stCondLst>
                              <p:cond delay="6000"/>
                            </p:stCondLst>
                            <p:childTnLst>
                              <p:par>
                                <p:cTn id="38" presetID="22" presetClass="entr" presetSubtype="8"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childTnLst>
                          </p:cTn>
                        </p:par>
                        <p:par>
                          <p:cTn id="41" fill="hold">
                            <p:stCondLst>
                              <p:cond delay="7000"/>
                            </p:stCondLst>
                            <p:childTnLst>
                              <p:par>
                                <p:cTn id="42" presetID="22" presetClass="entr" presetSubtype="8"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1000"/>
                                        <p:tgtEl>
                                          <p:spTgt spid="18"/>
                                        </p:tgtEl>
                                      </p:cBhvr>
                                    </p:animEffect>
                                  </p:childTnLst>
                                </p:cTn>
                              </p:par>
                            </p:childTnLst>
                          </p:cTn>
                        </p:par>
                        <p:par>
                          <p:cTn id="45" fill="hold">
                            <p:stCondLst>
                              <p:cond delay="8000"/>
                            </p:stCondLst>
                            <p:childTnLst>
                              <p:par>
                                <p:cTn id="46" presetID="2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1000"/>
                                        <p:tgtEl>
                                          <p:spTgt spid="10"/>
                                        </p:tgtEl>
                                      </p:cBhvr>
                                    </p:animEffect>
                                  </p:childTnLst>
                                </p:cTn>
                              </p:par>
                            </p:childTnLst>
                          </p:cTn>
                        </p:par>
                        <p:par>
                          <p:cTn id="49" fill="hold">
                            <p:stCondLst>
                              <p:cond delay="9000"/>
                            </p:stCondLst>
                            <p:childTnLst>
                              <p:par>
                                <p:cTn id="50" presetID="2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1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20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20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left)">
                                      <p:cBhvr>
                                        <p:cTn id="80" dur="20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left)">
                                      <p:cBhvr>
                                        <p:cTn id="85" dur="20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wipe(left)">
                                      <p:cBhvr>
                                        <p:cTn id="90" dur="2000"/>
                                        <p:tgtEl>
                                          <p:spTgt spid="2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wipe(left)">
                                      <p:cBhvr>
                                        <p:cTn id="95" dur="20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left)">
                                      <p:cBhvr>
                                        <p:cTn id="100"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4" grpId="0"/>
      <p:bldP spid="15" grpId="0"/>
      <p:bldP spid="16" grpId="0"/>
      <p:bldP spid="17" grpId="0"/>
      <p:bldP spid="18" grpId="0"/>
      <p:bldP spid="19" grpId="0" animBg="1"/>
      <p:bldP spid="20" grpId="0"/>
      <p:bldP spid="21" grpId="0"/>
      <p:bldP spid="24" grpId="0"/>
      <p:bldP spid="25" grpId="0"/>
      <p:bldP spid="28"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440675"/>
            <a:ext cx="7717078" cy="830997"/>
          </a:xfrm>
          <a:prstGeom prst="rect">
            <a:avLst/>
          </a:prstGeom>
        </p:spPr>
        <p:txBody>
          <a:bodyPr wrap="square">
            <a:spAutoFit/>
          </a:bodyPr>
          <a:lstStyle/>
          <a:p>
            <a:r>
              <a:rPr lang="en-US" sz="2400" dirty="0">
                <a:cs typeface="Times New Roman" pitchFamily="18" charset="0"/>
              </a:rPr>
              <a:t>A company produces three flavors of ice cream by the given portions (out of its total production):</a:t>
            </a:r>
            <a:endParaRPr lang="en-US" sz="2400" dirty="0">
              <a:solidFill>
                <a:schemeClr val="tx2"/>
              </a:solidFill>
              <a:cs typeface="Times New Roman" pitchFamily="18" charset="0"/>
            </a:endParaRPr>
          </a:p>
        </p:txBody>
      </p:sp>
      <p:sp>
        <p:nvSpPr>
          <p:cNvPr id="5" name="Rectangle 4">
            <a:extLst>
              <a:ext uri="{FF2B5EF4-FFF2-40B4-BE49-F238E27FC236}">
                <a16:creationId xmlns:a16="http://schemas.microsoft.com/office/drawing/2014/main" id="{BFDFC9C0-04CA-4479-88A2-D7F7221CD851}"/>
              </a:ext>
            </a:extLst>
          </p:cNvPr>
          <p:cNvSpPr/>
          <p:nvPr/>
        </p:nvSpPr>
        <p:spPr>
          <a:xfrm>
            <a:off x="8707677" y="564375"/>
            <a:ext cx="2819400" cy="17526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D721693-86AD-4FD0-AE6C-62B5F461CF5E}"/>
              </a:ext>
            </a:extLst>
          </p:cNvPr>
          <p:cNvCxnSpPr/>
          <p:nvPr/>
        </p:nvCxnSpPr>
        <p:spPr>
          <a:xfrm>
            <a:off x="9926877" y="564375"/>
            <a:ext cx="0" cy="990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94946-4188-4412-B088-09C05A56D646}"/>
              </a:ext>
            </a:extLst>
          </p:cNvPr>
          <p:cNvCxnSpPr/>
          <p:nvPr/>
        </p:nvCxnSpPr>
        <p:spPr>
          <a:xfrm flipH="1">
            <a:off x="8707677" y="1554975"/>
            <a:ext cx="1219200" cy="762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71B8738-EA53-441E-96B9-2A7373D2BFF1}"/>
              </a:ext>
            </a:extLst>
          </p:cNvPr>
          <p:cNvCxnSpPr/>
          <p:nvPr/>
        </p:nvCxnSpPr>
        <p:spPr>
          <a:xfrm flipH="1" flipV="1">
            <a:off x="9926877" y="1554975"/>
            <a:ext cx="609600" cy="762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600612-E62E-4157-9BE3-7094D96F578F}"/>
              </a:ext>
            </a:extLst>
          </p:cNvPr>
          <p:cNvSpPr txBox="1"/>
          <p:nvPr/>
        </p:nvSpPr>
        <p:spPr>
          <a:xfrm>
            <a:off x="10079277" y="716775"/>
            <a:ext cx="1241045" cy="584775"/>
          </a:xfrm>
          <a:prstGeom prst="rect">
            <a:avLst/>
          </a:prstGeom>
          <a:noFill/>
        </p:spPr>
        <p:txBody>
          <a:bodyPr wrap="none" rtlCol="0">
            <a:spAutoFit/>
          </a:bodyPr>
          <a:lstStyle/>
          <a:p>
            <a:r>
              <a:rPr lang="en-US" sz="1600" b="1" dirty="0">
                <a:solidFill>
                  <a:srgbClr val="C00000"/>
                </a:solidFill>
              </a:rPr>
              <a:t>Chocolate</a:t>
            </a:r>
          </a:p>
          <a:p>
            <a:pPr algn="ctr"/>
            <a:r>
              <a:rPr lang="en-US" sz="1600" b="1" dirty="0">
                <a:solidFill>
                  <a:srgbClr val="C00000"/>
                </a:solidFill>
              </a:rPr>
              <a:t>55%</a:t>
            </a:r>
          </a:p>
        </p:txBody>
      </p:sp>
      <p:sp>
        <p:nvSpPr>
          <p:cNvPr id="11" name="TextBox 10">
            <a:extLst>
              <a:ext uri="{FF2B5EF4-FFF2-40B4-BE49-F238E27FC236}">
                <a16:creationId xmlns:a16="http://schemas.microsoft.com/office/drawing/2014/main" id="{2E87CE33-2E7D-48CD-A888-421EB9038E99}"/>
              </a:ext>
            </a:extLst>
          </p:cNvPr>
          <p:cNvSpPr txBox="1"/>
          <p:nvPr/>
        </p:nvSpPr>
        <p:spPr>
          <a:xfrm>
            <a:off x="8707677" y="589200"/>
            <a:ext cx="1236236" cy="584775"/>
          </a:xfrm>
          <a:prstGeom prst="rect">
            <a:avLst/>
          </a:prstGeom>
          <a:noFill/>
        </p:spPr>
        <p:txBody>
          <a:bodyPr wrap="none" rtlCol="0">
            <a:spAutoFit/>
          </a:bodyPr>
          <a:lstStyle/>
          <a:p>
            <a:r>
              <a:rPr lang="en-US" sz="1600" b="1" dirty="0">
                <a:solidFill>
                  <a:srgbClr val="FF0000"/>
                </a:solidFill>
              </a:rPr>
              <a:t>Strawberry</a:t>
            </a:r>
          </a:p>
          <a:p>
            <a:pPr algn="ctr"/>
            <a:r>
              <a:rPr lang="en-US" sz="1600" b="1" dirty="0">
                <a:solidFill>
                  <a:srgbClr val="FF0000"/>
                </a:solidFill>
              </a:rPr>
              <a:t>30%</a:t>
            </a:r>
          </a:p>
        </p:txBody>
      </p:sp>
      <p:sp>
        <p:nvSpPr>
          <p:cNvPr id="12" name="TextBox 11">
            <a:extLst>
              <a:ext uri="{FF2B5EF4-FFF2-40B4-BE49-F238E27FC236}">
                <a16:creationId xmlns:a16="http://schemas.microsoft.com/office/drawing/2014/main" id="{AA2D3EE1-CA0D-41A9-953E-3A0C097FAF23}"/>
              </a:ext>
            </a:extLst>
          </p:cNvPr>
          <p:cNvSpPr txBox="1"/>
          <p:nvPr/>
        </p:nvSpPr>
        <p:spPr>
          <a:xfrm>
            <a:off x="9393477" y="1783575"/>
            <a:ext cx="873957" cy="584775"/>
          </a:xfrm>
          <a:prstGeom prst="rect">
            <a:avLst/>
          </a:prstGeom>
          <a:noFill/>
        </p:spPr>
        <p:txBody>
          <a:bodyPr wrap="none" rtlCol="0">
            <a:spAutoFit/>
          </a:bodyPr>
          <a:lstStyle/>
          <a:p>
            <a:r>
              <a:rPr lang="en-US" sz="1600" b="1" dirty="0">
                <a:solidFill>
                  <a:srgbClr val="0070C0"/>
                </a:solidFill>
              </a:rPr>
              <a:t>Vanilla</a:t>
            </a:r>
          </a:p>
          <a:p>
            <a:pPr algn="ctr"/>
            <a:r>
              <a:rPr lang="en-US" sz="1600" b="1" dirty="0">
                <a:solidFill>
                  <a:srgbClr val="0070C0"/>
                </a:solidFill>
              </a:rPr>
              <a:t>15%</a:t>
            </a:r>
          </a:p>
        </p:txBody>
      </p:sp>
      <p:pic>
        <p:nvPicPr>
          <p:cNvPr id="13" name="Picture 12">
            <a:extLst>
              <a:ext uri="{FF2B5EF4-FFF2-40B4-BE49-F238E27FC236}">
                <a16:creationId xmlns:a16="http://schemas.microsoft.com/office/drawing/2014/main" id="{5F1DB171-5CF6-4DF8-9512-9FEB71A10D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9799" y="5039691"/>
            <a:ext cx="1038195" cy="1486844"/>
          </a:xfrm>
          <a:prstGeom prst="rect">
            <a:avLst/>
          </a:prstGeom>
        </p:spPr>
      </p:pic>
      <p:sp>
        <p:nvSpPr>
          <p:cNvPr id="14" name="Rectangle 13">
            <a:extLst>
              <a:ext uri="{FF2B5EF4-FFF2-40B4-BE49-F238E27FC236}">
                <a16:creationId xmlns:a16="http://schemas.microsoft.com/office/drawing/2014/main" id="{94AB62C5-740D-4975-B6DA-82EA375B2BA1}"/>
              </a:ext>
            </a:extLst>
          </p:cNvPr>
          <p:cNvSpPr/>
          <p:nvPr/>
        </p:nvSpPr>
        <p:spPr>
          <a:xfrm>
            <a:off x="838200" y="2350739"/>
            <a:ext cx="7717078" cy="830997"/>
          </a:xfrm>
          <a:prstGeom prst="rect">
            <a:avLst/>
          </a:prstGeom>
        </p:spPr>
        <p:txBody>
          <a:bodyPr wrap="square">
            <a:spAutoFit/>
          </a:bodyPr>
          <a:lstStyle/>
          <a:p>
            <a:r>
              <a:rPr lang="en-US" sz="2400" dirty="0">
                <a:cs typeface="Times New Roman" pitchFamily="18" charset="0"/>
              </a:rPr>
              <a:t>There is a 10$ gift card in </a:t>
            </a:r>
            <a:r>
              <a:rPr lang="en-US" sz="2400" dirty="0">
                <a:solidFill>
                  <a:srgbClr val="C00000"/>
                </a:solidFill>
                <a:cs typeface="Times New Roman" pitchFamily="18" charset="0"/>
              </a:rPr>
              <a:t>3% of the Chocolate</a:t>
            </a:r>
            <a:r>
              <a:rPr lang="en-US" sz="2400" dirty="0">
                <a:cs typeface="Times New Roman" pitchFamily="18" charset="0"/>
              </a:rPr>
              <a:t> ice creams, in </a:t>
            </a:r>
            <a:r>
              <a:rPr lang="en-US" sz="2400" dirty="0">
                <a:solidFill>
                  <a:srgbClr val="FF0000"/>
                </a:solidFill>
                <a:cs typeface="Times New Roman" pitchFamily="18" charset="0"/>
              </a:rPr>
              <a:t>2% of the Strawberries</a:t>
            </a:r>
            <a:r>
              <a:rPr lang="en-US" sz="2400" dirty="0">
                <a:cs typeface="Times New Roman" pitchFamily="18" charset="0"/>
              </a:rPr>
              <a:t>, and </a:t>
            </a:r>
            <a:r>
              <a:rPr lang="en-US" sz="2400" dirty="0">
                <a:solidFill>
                  <a:srgbClr val="0070C0"/>
                </a:solidFill>
                <a:cs typeface="Times New Roman" pitchFamily="18" charset="0"/>
              </a:rPr>
              <a:t>1% in the Vanillas</a:t>
            </a:r>
            <a:r>
              <a:rPr lang="en-US" sz="2400" dirty="0">
                <a:cs typeface="Times New Roman" pitchFamily="18" charset="0"/>
              </a:rPr>
              <a:t>. </a:t>
            </a:r>
            <a:endParaRPr lang="en-US" sz="2400" dirty="0">
              <a:solidFill>
                <a:schemeClr val="tx2"/>
              </a:solidFill>
              <a:cs typeface="Times New Roman" pitchFamily="18" charset="0"/>
            </a:endParaRPr>
          </a:p>
        </p:txBody>
      </p:sp>
      <p:sp>
        <p:nvSpPr>
          <p:cNvPr id="15" name="Rectangle 14">
            <a:extLst>
              <a:ext uri="{FF2B5EF4-FFF2-40B4-BE49-F238E27FC236}">
                <a16:creationId xmlns:a16="http://schemas.microsoft.com/office/drawing/2014/main" id="{27DB4260-48D2-46F2-BDA8-599152A45F38}"/>
              </a:ext>
            </a:extLst>
          </p:cNvPr>
          <p:cNvSpPr/>
          <p:nvPr/>
        </p:nvSpPr>
        <p:spPr>
          <a:xfrm>
            <a:off x="838199" y="3260803"/>
            <a:ext cx="7717077" cy="830997"/>
          </a:xfrm>
          <a:prstGeom prst="rect">
            <a:avLst/>
          </a:prstGeom>
        </p:spPr>
        <p:txBody>
          <a:bodyPr wrap="square">
            <a:spAutoFit/>
          </a:bodyPr>
          <a:lstStyle/>
          <a:p>
            <a:r>
              <a:rPr lang="en-US" sz="2400" dirty="0">
                <a:cs typeface="Times New Roman" pitchFamily="18" charset="0"/>
              </a:rPr>
              <a:t>a) If I buy an ice cream at random, what is my chance of winning a reward card?</a:t>
            </a:r>
            <a:endParaRPr lang="en-US" sz="2400" dirty="0">
              <a:solidFill>
                <a:srgbClr val="00B050"/>
              </a:solidFill>
              <a:cs typeface="Times New Roman" pitchFamily="18" charset="0"/>
            </a:endParaRPr>
          </a:p>
        </p:txBody>
      </p:sp>
      <p:sp>
        <p:nvSpPr>
          <p:cNvPr id="16" name="Rectangle 15">
            <a:extLst>
              <a:ext uri="{FF2B5EF4-FFF2-40B4-BE49-F238E27FC236}">
                <a16:creationId xmlns:a16="http://schemas.microsoft.com/office/drawing/2014/main" id="{BA49ACAC-8EF7-4512-B7ED-07F9BD9F8AFA}"/>
              </a:ext>
            </a:extLst>
          </p:cNvPr>
          <p:cNvSpPr/>
          <p:nvPr/>
        </p:nvSpPr>
        <p:spPr>
          <a:xfrm>
            <a:off x="838198" y="4170867"/>
            <a:ext cx="7717077" cy="830997"/>
          </a:xfrm>
          <a:prstGeom prst="rect">
            <a:avLst/>
          </a:prstGeom>
        </p:spPr>
        <p:txBody>
          <a:bodyPr wrap="square">
            <a:spAutoFit/>
          </a:bodyPr>
          <a:lstStyle/>
          <a:p>
            <a:r>
              <a:rPr lang="en-US" sz="2400" dirty="0">
                <a:cs typeface="Times New Roman" pitchFamily="18" charset="0"/>
              </a:rPr>
              <a:t>b) If I win, what are the chances that I had picked a Chocolate ice cream?</a:t>
            </a:r>
            <a:endParaRPr lang="en-US" sz="2400" dirty="0">
              <a:solidFill>
                <a:srgbClr val="00B050"/>
              </a:solidFill>
              <a:cs typeface="Times New Roman" pitchFamily="18" charset="0"/>
            </a:endParaRPr>
          </a:p>
        </p:txBody>
      </p:sp>
    </p:spTree>
    <p:extLst>
      <p:ext uri="{BB962C8B-B14F-4D97-AF65-F5344CB8AC3E}">
        <p14:creationId xmlns:p14="http://schemas.microsoft.com/office/powerpoint/2010/main" val="188111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Answer</a:t>
            </a:r>
            <a:endParaRPr lang="en-US" dirty="0"/>
          </a:p>
        </p:txBody>
      </p:sp>
      <p:sp>
        <p:nvSpPr>
          <p:cNvPr id="6" name="Rectangle 5">
            <a:extLst>
              <a:ext uri="{FF2B5EF4-FFF2-40B4-BE49-F238E27FC236}">
                <a16:creationId xmlns:a16="http://schemas.microsoft.com/office/drawing/2014/main" id="{A828426A-B53A-4A22-AEA9-354968A95693}"/>
              </a:ext>
            </a:extLst>
          </p:cNvPr>
          <p:cNvSpPr/>
          <p:nvPr/>
        </p:nvSpPr>
        <p:spPr>
          <a:xfrm>
            <a:off x="3273468" y="275572"/>
            <a:ext cx="5413332" cy="461665"/>
          </a:xfrm>
          <a:prstGeom prst="rect">
            <a:avLst/>
          </a:prstGeom>
        </p:spPr>
        <p:txBody>
          <a:bodyPr wrap="square">
            <a:spAutoFit/>
          </a:bodyPr>
          <a:lstStyle/>
          <a:p>
            <a:r>
              <a:rPr lang="en-US" sz="2400" dirty="0">
                <a:cs typeface="Times New Roman" pitchFamily="18" charset="0"/>
              </a:rPr>
              <a:t>P(Ch)=0.55	P(St)=0.30	P(Va)=0.15</a:t>
            </a:r>
            <a:endParaRPr lang="en-US" sz="2400" dirty="0">
              <a:solidFill>
                <a:schemeClr val="tx2"/>
              </a:solidFill>
              <a:cs typeface="Times New Roman" pitchFamily="18" charset="0"/>
            </a:endParaRPr>
          </a:p>
        </p:txBody>
      </p:sp>
      <p:sp>
        <p:nvSpPr>
          <p:cNvPr id="7" name="Rectangle 6">
            <a:extLst>
              <a:ext uri="{FF2B5EF4-FFF2-40B4-BE49-F238E27FC236}">
                <a16:creationId xmlns:a16="http://schemas.microsoft.com/office/drawing/2014/main" id="{ACFBFF97-88DC-4827-B758-A534516E2EFD}"/>
              </a:ext>
            </a:extLst>
          </p:cNvPr>
          <p:cNvSpPr/>
          <p:nvPr/>
        </p:nvSpPr>
        <p:spPr>
          <a:xfrm>
            <a:off x="3273468" y="728307"/>
            <a:ext cx="2425874" cy="1200329"/>
          </a:xfrm>
          <a:prstGeom prst="rect">
            <a:avLst/>
          </a:prstGeom>
        </p:spPr>
        <p:txBody>
          <a:bodyPr wrap="square">
            <a:spAutoFit/>
          </a:bodyPr>
          <a:lstStyle/>
          <a:p>
            <a:r>
              <a:rPr lang="en-US" sz="2400" dirty="0">
                <a:cs typeface="Times New Roman" pitchFamily="18" charset="0"/>
              </a:rPr>
              <a:t>P(W | Ch) = 0.03</a:t>
            </a:r>
          </a:p>
          <a:p>
            <a:r>
              <a:rPr lang="en-US" sz="2400" dirty="0">
                <a:cs typeface="Times New Roman" pitchFamily="18" charset="0"/>
              </a:rPr>
              <a:t>P(W | Str) = 0.02</a:t>
            </a:r>
          </a:p>
          <a:p>
            <a:r>
              <a:rPr lang="en-US" sz="2400" dirty="0">
                <a:cs typeface="Times New Roman" pitchFamily="18" charset="0"/>
              </a:rPr>
              <a:t>P(W | Va) = 0.01</a:t>
            </a:r>
            <a:endParaRPr lang="en-US" sz="2400" dirty="0">
              <a:solidFill>
                <a:schemeClr val="tx2"/>
              </a:solidFill>
              <a:cs typeface="Times New Roman" pitchFamily="18" charset="0"/>
            </a:endParaRPr>
          </a:p>
        </p:txBody>
      </p:sp>
      <p:grpSp>
        <p:nvGrpSpPr>
          <p:cNvPr id="16" name="Group 15">
            <a:extLst>
              <a:ext uri="{FF2B5EF4-FFF2-40B4-BE49-F238E27FC236}">
                <a16:creationId xmlns:a16="http://schemas.microsoft.com/office/drawing/2014/main" id="{4EDBAA74-C996-4077-8BF3-82B3A2896EEC}"/>
              </a:ext>
            </a:extLst>
          </p:cNvPr>
          <p:cNvGrpSpPr/>
          <p:nvPr/>
        </p:nvGrpSpPr>
        <p:grpSpPr>
          <a:xfrm>
            <a:off x="8009816" y="3252965"/>
            <a:ext cx="1990725" cy="1676400"/>
            <a:chOff x="1600200" y="4800600"/>
            <a:chExt cx="1990725" cy="1676400"/>
          </a:xfrm>
        </p:grpSpPr>
        <p:cxnSp>
          <p:nvCxnSpPr>
            <p:cNvPr id="17" name="Straight Arrow Connector 16">
              <a:extLst>
                <a:ext uri="{FF2B5EF4-FFF2-40B4-BE49-F238E27FC236}">
                  <a16:creationId xmlns:a16="http://schemas.microsoft.com/office/drawing/2014/main" id="{29EDA4CF-9E68-449D-A026-D1995A820A00}"/>
                </a:ext>
              </a:extLst>
            </p:cNvPr>
            <p:cNvCxnSpPr/>
            <p:nvPr/>
          </p:nvCxnSpPr>
          <p:spPr>
            <a:xfrm flipV="1">
              <a:off x="1600200" y="4953000"/>
              <a:ext cx="1524000" cy="533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2BA26AA-0633-4192-8B0C-80BE3729E609}"/>
                </a:ext>
              </a:extLst>
            </p:cNvPr>
            <p:cNvCxnSpPr/>
            <p:nvPr/>
          </p:nvCxnSpPr>
          <p:spPr>
            <a:xfrm>
              <a:off x="1600200" y="5486400"/>
              <a:ext cx="1524000" cy="152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BAD0B4-89B6-44EE-A895-FA0A499E1C85}"/>
                </a:ext>
              </a:extLst>
            </p:cNvPr>
            <p:cNvCxnSpPr/>
            <p:nvPr/>
          </p:nvCxnSpPr>
          <p:spPr>
            <a:xfrm>
              <a:off x="1600200" y="5486400"/>
              <a:ext cx="1447800" cy="838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Object 55">
              <a:extLst>
                <a:ext uri="{FF2B5EF4-FFF2-40B4-BE49-F238E27FC236}">
                  <a16:creationId xmlns:a16="http://schemas.microsoft.com/office/drawing/2014/main" id="{B06FC167-50BE-47FE-8FB0-FA6CFC732B6E}"/>
                </a:ext>
              </a:extLst>
            </p:cNvPr>
            <p:cNvGraphicFramePr>
              <a:graphicFrameLocks noChangeAspect="1"/>
            </p:cNvGraphicFramePr>
            <p:nvPr>
              <p:extLst>
                <p:ext uri="{D42A27DB-BD31-4B8C-83A1-F6EECF244321}">
                  <p14:modId xmlns:p14="http://schemas.microsoft.com/office/powerpoint/2010/main" val="2408867573"/>
                </p:ext>
              </p:extLst>
            </p:nvPr>
          </p:nvGraphicFramePr>
          <p:xfrm>
            <a:off x="2575444" y="4854925"/>
            <a:ext cx="320156" cy="228250"/>
          </p:xfrm>
          <a:graphic>
            <a:graphicData uri="http://schemas.openxmlformats.org/presentationml/2006/ole">
              <mc:AlternateContent xmlns:mc="http://schemas.openxmlformats.org/markup-compatibility/2006">
                <mc:Choice xmlns:v="urn:schemas-microsoft-com:vml" Requires="v">
                  <p:oleObj spid="_x0000_s13329" name="Equation" r:id="rId4" imgW="228402" imgH="177646" progId="Equation.3">
                    <p:embed/>
                  </p:oleObj>
                </mc:Choice>
                <mc:Fallback>
                  <p:oleObj name="Equation" r:id="rId4" imgW="228402" imgH="177646" progId="Equation.3">
                    <p:embed/>
                    <p:pic>
                      <p:nvPicPr>
                        <p:cNvPr id="36"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5444" y="4854925"/>
                          <a:ext cx="320156" cy="22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56">
              <a:extLst>
                <a:ext uri="{FF2B5EF4-FFF2-40B4-BE49-F238E27FC236}">
                  <a16:creationId xmlns:a16="http://schemas.microsoft.com/office/drawing/2014/main" id="{75AB428B-D002-459D-B3C9-5E5D900B12C6}"/>
                </a:ext>
              </a:extLst>
            </p:cNvPr>
            <p:cNvGraphicFramePr>
              <a:graphicFrameLocks noChangeAspect="1"/>
            </p:cNvGraphicFramePr>
            <p:nvPr>
              <p:extLst>
                <p:ext uri="{D42A27DB-BD31-4B8C-83A1-F6EECF244321}">
                  <p14:modId xmlns:p14="http://schemas.microsoft.com/office/powerpoint/2010/main" val="2158696007"/>
                </p:ext>
              </p:extLst>
            </p:nvPr>
          </p:nvGraphicFramePr>
          <p:xfrm>
            <a:off x="2588018" y="5334000"/>
            <a:ext cx="307582" cy="282575"/>
          </p:xfrm>
          <a:graphic>
            <a:graphicData uri="http://schemas.openxmlformats.org/presentationml/2006/ole">
              <mc:AlternateContent xmlns:mc="http://schemas.openxmlformats.org/markup-compatibility/2006">
                <mc:Choice xmlns:v="urn:schemas-microsoft-com:vml" Requires="v">
                  <p:oleObj spid="_x0000_s13330" name="Equation" r:id="rId6" imgW="177492" imgH="177492" progId="Equation.3">
                    <p:embed/>
                  </p:oleObj>
                </mc:Choice>
                <mc:Fallback>
                  <p:oleObj name="Equation" r:id="rId6" imgW="177492" imgH="177492" progId="Equation.3">
                    <p:embed/>
                    <p:pic>
                      <p:nvPicPr>
                        <p:cNvPr id="37"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8018" y="5334000"/>
                          <a:ext cx="30758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7">
              <a:extLst>
                <a:ext uri="{FF2B5EF4-FFF2-40B4-BE49-F238E27FC236}">
                  <a16:creationId xmlns:a16="http://schemas.microsoft.com/office/drawing/2014/main" id="{F5EEF44D-8B28-45E1-B4AF-0528CF7D5CFB}"/>
                </a:ext>
              </a:extLst>
            </p:cNvPr>
            <p:cNvGraphicFramePr>
              <a:graphicFrameLocks noChangeAspect="1"/>
            </p:cNvGraphicFramePr>
            <p:nvPr>
              <p:extLst>
                <p:ext uri="{D42A27DB-BD31-4B8C-83A1-F6EECF244321}">
                  <p14:modId xmlns:p14="http://schemas.microsoft.com/office/powerpoint/2010/main" val="2989934122"/>
                </p:ext>
              </p:extLst>
            </p:nvPr>
          </p:nvGraphicFramePr>
          <p:xfrm>
            <a:off x="2536825" y="5923406"/>
            <a:ext cx="282575" cy="226569"/>
          </p:xfrm>
          <a:graphic>
            <a:graphicData uri="http://schemas.openxmlformats.org/presentationml/2006/ole">
              <mc:AlternateContent xmlns:mc="http://schemas.openxmlformats.org/markup-compatibility/2006">
                <mc:Choice xmlns:v="urn:schemas-microsoft-com:vml" Requires="v">
                  <p:oleObj spid="_x0000_s13331" name="Equation" r:id="rId8" imgW="202936" imgH="177569" progId="Equation.3">
                    <p:embed/>
                  </p:oleObj>
                </mc:Choice>
                <mc:Fallback>
                  <p:oleObj name="Equation" r:id="rId8" imgW="202936" imgH="177569" progId="Equation.3">
                    <p:embed/>
                    <p:pic>
                      <p:nvPicPr>
                        <p:cNvPr id="142363"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6825" y="5923406"/>
                          <a:ext cx="282575" cy="226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8">
              <a:extLst>
                <a:ext uri="{FF2B5EF4-FFF2-40B4-BE49-F238E27FC236}">
                  <a16:creationId xmlns:a16="http://schemas.microsoft.com/office/drawing/2014/main" id="{9277C117-F5A4-4FD5-BB9C-BFFB9E6108A3}"/>
                </a:ext>
              </a:extLst>
            </p:cNvPr>
            <p:cNvGraphicFramePr>
              <a:graphicFrameLocks noChangeAspect="1"/>
            </p:cNvGraphicFramePr>
            <p:nvPr>
              <p:extLst>
                <p:ext uri="{D42A27DB-BD31-4B8C-83A1-F6EECF244321}">
                  <p14:modId xmlns:p14="http://schemas.microsoft.com/office/powerpoint/2010/main" val="1928067658"/>
                </p:ext>
              </p:extLst>
            </p:nvPr>
          </p:nvGraphicFramePr>
          <p:xfrm>
            <a:off x="3154363" y="4800600"/>
            <a:ext cx="427037" cy="228600"/>
          </p:xfrm>
          <a:graphic>
            <a:graphicData uri="http://schemas.openxmlformats.org/presentationml/2006/ole">
              <mc:AlternateContent xmlns:mc="http://schemas.openxmlformats.org/markup-compatibility/2006">
                <mc:Choice xmlns:v="urn:schemas-microsoft-com:vml" Requires="v">
                  <p:oleObj spid="_x0000_s13332" name="Equation" r:id="rId10" imgW="304404" imgH="177569" progId="Equation.3">
                    <p:embed/>
                  </p:oleObj>
                </mc:Choice>
                <mc:Fallback>
                  <p:oleObj name="Equation" r:id="rId10" imgW="304404" imgH="177569" progId="Equation.3">
                    <p:embed/>
                    <p:pic>
                      <p:nvPicPr>
                        <p:cNvPr id="142364"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4363" y="4800600"/>
                          <a:ext cx="42703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9">
              <a:extLst>
                <a:ext uri="{FF2B5EF4-FFF2-40B4-BE49-F238E27FC236}">
                  <a16:creationId xmlns:a16="http://schemas.microsoft.com/office/drawing/2014/main" id="{3C9EFBF4-C660-41A9-881F-7579FB1C470B}"/>
                </a:ext>
              </a:extLst>
            </p:cNvPr>
            <p:cNvGraphicFramePr>
              <a:graphicFrameLocks noChangeAspect="1"/>
            </p:cNvGraphicFramePr>
            <p:nvPr>
              <p:extLst>
                <p:ext uri="{D42A27DB-BD31-4B8C-83A1-F6EECF244321}">
                  <p14:modId xmlns:p14="http://schemas.microsoft.com/office/powerpoint/2010/main" val="1439967044"/>
                </p:ext>
              </p:extLst>
            </p:nvPr>
          </p:nvGraphicFramePr>
          <p:xfrm>
            <a:off x="3146425" y="5486400"/>
            <a:ext cx="444500" cy="228600"/>
          </p:xfrm>
          <a:graphic>
            <a:graphicData uri="http://schemas.openxmlformats.org/presentationml/2006/ole">
              <mc:AlternateContent xmlns:mc="http://schemas.openxmlformats.org/markup-compatibility/2006">
                <mc:Choice xmlns:v="urn:schemas-microsoft-com:vml" Requires="v">
                  <p:oleObj spid="_x0000_s13333" name="Equation" r:id="rId12" imgW="317087" imgH="177569" progId="Equation.3">
                    <p:embed/>
                  </p:oleObj>
                </mc:Choice>
                <mc:Fallback>
                  <p:oleObj name="Equation" r:id="rId12" imgW="317087" imgH="177569" progId="Equation.3">
                    <p:embed/>
                    <p:pic>
                      <p:nvPicPr>
                        <p:cNvPr id="142365"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6425" y="5486400"/>
                          <a:ext cx="4445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30">
              <a:extLst>
                <a:ext uri="{FF2B5EF4-FFF2-40B4-BE49-F238E27FC236}">
                  <a16:creationId xmlns:a16="http://schemas.microsoft.com/office/drawing/2014/main" id="{37642F48-4E9B-445B-B3C3-EC61451D2FCD}"/>
                </a:ext>
              </a:extLst>
            </p:cNvPr>
            <p:cNvGraphicFramePr>
              <a:graphicFrameLocks noChangeAspect="1"/>
            </p:cNvGraphicFramePr>
            <p:nvPr>
              <p:extLst>
                <p:ext uri="{D42A27DB-BD31-4B8C-83A1-F6EECF244321}">
                  <p14:modId xmlns:p14="http://schemas.microsoft.com/office/powerpoint/2010/main" val="1454557124"/>
                </p:ext>
              </p:extLst>
            </p:nvPr>
          </p:nvGraphicFramePr>
          <p:xfrm>
            <a:off x="3144838" y="6248400"/>
            <a:ext cx="427037" cy="228600"/>
          </p:xfrm>
          <a:graphic>
            <a:graphicData uri="http://schemas.openxmlformats.org/presentationml/2006/ole">
              <mc:AlternateContent xmlns:mc="http://schemas.openxmlformats.org/markup-compatibility/2006">
                <mc:Choice xmlns:v="urn:schemas-microsoft-com:vml" Requires="v">
                  <p:oleObj spid="_x0000_s13334" name="Equation" r:id="rId14" imgW="304404" imgH="177569" progId="Equation.3">
                    <p:embed/>
                  </p:oleObj>
                </mc:Choice>
                <mc:Fallback>
                  <p:oleObj name="Equation" r:id="rId14" imgW="304404" imgH="177569" progId="Equation.3">
                    <p:embed/>
                    <p:pic>
                      <p:nvPicPr>
                        <p:cNvPr id="142366"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44838" y="6248400"/>
                          <a:ext cx="42703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
            <a:extLst>
              <a:ext uri="{FF2B5EF4-FFF2-40B4-BE49-F238E27FC236}">
                <a16:creationId xmlns:a16="http://schemas.microsoft.com/office/drawing/2014/main" id="{03DE9F5C-E437-4EC6-B328-E1E9C25993E3}"/>
              </a:ext>
            </a:extLst>
          </p:cNvPr>
          <p:cNvGrpSpPr/>
          <p:nvPr/>
        </p:nvGrpSpPr>
        <p:grpSpPr>
          <a:xfrm>
            <a:off x="9991016" y="2795765"/>
            <a:ext cx="1657350" cy="609600"/>
            <a:chOff x="9991016" y="2795765"/>
            <a:chExt cx="1657350" cy="609600"/>
          </a:xfrm>
        </p:grpSpPr>
        <p:cxnSp>
          <p:nvCxnSpPr>
            <p:cNvPr id="27" name="Straight Arrow Connector 26">
              <a:extLst>
                <a:ext uri="{FF2B5EF4-FFF2-40B4-BE49-F238E27FC236}">
                  <a16:creationId xmlns:a16="http://schemas.microsoft.com/office/drawing/2014/main" id="{69276B10-65D3-42B7-9E51-15B4986B546F}"/>
                </a:ext>
              </a:extLst>
            </p:cNvPr>
            <p:cNvCxnSpPr/>
            <p:nvPr/>
          </p:nvCxnSpPr>
          <p:spPr>
            <a:xfrm flipV="1">
              <a:off x="9991016" y="2879222"/>
              <a:ext cx="1121229" cy="4499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8" name="Object 31">
              <a:extLst>
                <a:ext uri="{FF2B5EF4-FFF2-40B4-BE49-F238E27FC236}">
                  <a16:creationId xmlns:a16="http://schemas.microsoft.com/office/drawing/2014/main" id="{FAB7DEF9-0EA0-4522-A365-264EE7CC6A8C}"/>
                </a:ext>
              </a:extLst>
            </p:cNvPr>
            <p:cNvGraphicFramePr>
              <a:graphicFrameLocks noChangeAspect="1"/>
            </p:cNvGraphicFramePr>
            <p:nvPr>
              <p:extLst>
                <p:ext uri="{D42A27DB-BD31-4B8C-83A1-F6EECF244321}">
                  <p14:modId xmlns:p14="http://schemas.microsoft.com/office/powerpoint/2010/main" val="2098373006"/>
                </p:ext>
              </p:extLst>
            </p:nvPr>
          </p:nvGraphicFramePr>
          <p:xfrm>
            <a:off x="10524416" y="2871965"/>
            <a:ext cx="249238" cy="228600"/>
          </p:xfrm>
          <a:graphic>
            <a:graphicData uri="http://schemas.openxmlformats.org/presentationml/2006/ole">
              <mc:AlternateContent xmlns:mc="http://schemas.openxmlformats.org/markup-compatibility/2006">
                <mc:Choice xmlns:v="urn:schemas-microsoft-com:vml" Requires="v">
                  <p:oleObj spid="_x0000_s13335" name="Equation" r:id="rId16" imgW="177492" imgH="177492" progId="Equation.3">
                    <p:embed/>
                  </p:oleObj>
                </mc:Choice>
                <mc:Fallback>
                  <p:oleObj name="Equation" r:id="rId16" imgW="177492" imgH="177492" progId="Equation.3">
                    <p:embed/>
                    <p:pic>
                      <p:nvPicPr>
                        <p:cNvPr id="142367"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24416" y="2871965"/>
                          <a:ext cx="249238"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Straight Arrow Connector 28">
              <a:extLst>
                <a:ext uri="{FF2B5EF4-FFF2-40B4-BE49-F238E27FC236}">
                  <a16:creationId xmlns:a16="http://schemas.microsoft.com/office/drawing/2014/main" id="{E9335392-1F42-4E45-98FD-FE1B6086820E}"/>
                </a:ext>
              </a:extLst>
            </p:cNvPr>
            <p:cNvCxnSpPr/>
            <p:nvPr/>
          </p:nvCxnSpPr>
          <p:spPr>
            <a:xfrm>
              <a:off x="9991016" y="3329165"/>
              <a:ext cx="1143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 name="Object 32">
              <a:extLst>
                <a:ext uri="{FF2B5EF4-FFF2-40B4-BE49-F238E27FC236}">
                  <a16:creationId xmlns:a16="http://schemas.microsoft.com/office/drawing/2014/main" id="{41751F7D-67C5-4169-926D-057A4B077909}"/>
                </a:ext>
              </a:extLst>
            </p:cNvPr>
            <p:cNvGraphicFramePr>
              <a:graphicFrameLocks noChangeAspect="1"/>
            </p:cNvGraphicFramePr>
            <p:nvPr>
              <p:extLst>
                <p:ext uri="{D42A27DB-BD31-4B8C-83A1-F6EECF244321}">
                  <p14:modId xmlns:p14="http://schemas.microsoft.com/office/powerpoint/2010/main" val="3306313246"/>
                </p:ext>
              </p:extLst>
            </p:nvPr>
          </p:nvGraphicFramePr>
          <p:xfrm>
            <a:off x="10759366" y="3192640"/>
            <a:ext cx="195263" cy="212725"/>
          </p:xfrm>
          <a:graphic>
            <a:graphicData uri="http://schemas.openxmlformats.org/presentationml/2006/ole">
              <mc:AlternateContent xmlns:mc="http://schemas.openxmlformats.org/markup-compatibility/2006">
                <mc:Choice xmlns:v="urn:schemas-microsoft-com:vml" Requires="v">
                  <p:oleObj spid="_x0000_s13336" name="Equation" r:id="rId18" imgW="139579" imgH="164957" progId="Equation.3">
                    <p:embed/>
                  </p:oleObj>
                </mc:Choice>
                <mc:Fallback>
                  <p:oleObj name="Equation" r:id="rId18" imgW="139579" imgH="164957" progId="Equation.3">
                    <p:embed/>
                    <p:pic>
                      <p:nvPicPr>
                        <p:cNvPr id="142368"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759366" y="3192640"/>
                          <a:ext cx="195263" cy="21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33">
              <a:extLst>
                <a:ext uri="{FF2B5EF4-FFF2-40B4-BE49-F238E27FC236}">
                  <a16:creationId xmlns:a16="http://schemas.microsoft.com/office/drawing/2014/main" id="{E71C5B27-486F-45EE-B2EE-8D018D4B9DEB}"/>
                </a:ext>
              </a:extLst>
            </p:cNvPr>
            <p:cNvGraphicFramePr>
              <a:graphicFrameLocks noChangeAspect="1"/>
            </p:cNvGraphicFramePr>
            <p:nvPr>
              <p:extLst>
                <p:ext uri="{D42A27DB-BD31-4B8C-83A1-F6EECF244321}">
                  <p14:modId xmlns:p14="http://schemas.microsoft.com/office/powerpoint/2010/main" val="3305306071"/>
                </p:ext>
              </p:extLst>
            </p:nvPr>
          </p:nvGraphicFramePr>
          <p:xfrm>
            <a:off x="11162591" y="2795765"/>
            <a:ext cx="428625" cy="228600"/>
          </p:xfrm>
          <a:graphic>
            <a:graphicData uri="http://schemas.openxmlformats.org/presentationml/2006/ole">
              <mc:AlternateContent xmlns:mc="http://schemas.openxmlformats.org/markup-compatibility/2006">
                <mc:Choice xmlns:v="urn:schemas-microsoft-com:vml" Requires="v">
                  <p:oleObj spid="_x0000_s13337" name="Equation" r:id="rId20" imgW="304404" imgH="177569" progId="Equation.3">
                    <p:embed/>
                  </p:oleObj>
                </mc:Choice>
                <mc:Fallback>
                  <p:oleObj name="Equation" r:id="rId20" imgW="304404" imgH="177569" progId="Equation.3">
                    <p:embed/>
                    <p:pic>
                      <p:nvPicPr>
                        <p:cNvPr id="142369"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162591" y="2795765"/>
                          <a:ext cx="4286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4">
              <a:extLst>
                <a:ext uri="{FF2B5EF4-FFF2-40B4-BE49-F238E27FC236}">
                  <a16:creationId xmlns:a16="http://schemas.microsoft.com/office/drawing/2014/main" id="{D837FB7C-B15B-4196-B222-3FA36D69AF55}"/>
                </a:ext>
              </a:extLst>
            </p:cNvPr>
            <p:cNvGraphicFramePr>
              <a:graphicFrameLocks noChangeAspect="1"/>
            </p:cNvGraphicFramePr>
            <p:nvPr>
              <p:extLst>
                <p:ext uri="{D42A27DB-BD31-4B8C-83A1-F6EECF244321}">
                  <p14:modId xmlns:p14="http://schemas.microsoft.com/office/powerpoint/2010/main" val="638358243"/>
                </p:ext>
              </p:extLst>
            </p:nvPr>
          </p:nvGraphicFramePr>
          <p:xfrm>
            <a:off x="11202279" y="3176765"/>
            <a:ext cx="446087" cy="228600"/>
          </p:xfrm>
          <a:graphic>
            <a:graphicData uri="http://schemas.openxmlformats.org/presentationml/2006/ole">
              <mc:AlternateContent xmlns:mc="http://schemas.openxmlformats.org/markup-compatibility/2006">
                <mc:Choice xmlns:v="urn:schemas-microsoft-com:vml" Requires="v">
                  <p:oleObj spid="_x0000_s13338" name="Equation" r:id="rId22" imgW="317087" imgH="177569" progId="Equation.3">
                    <p:embed/>
                  </p:oleObj>
                </mc:Choice>
                <mc:Fallback>
                  <p:oleObj name="Equation" r:id="rId22" imgW="317087" imgH="177569" progId="Equation.3">
                    <p:embed/>
                    <p:pic>
                      <p:nvPicPr>
                        <p:cNvPr id="14237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202279" y="3176765"/>
                          <a:ext cx="4460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
            <a:extLst>
              <a:ext uri="{FF2B5EF4-FFF2-40B4-BE49-F238E27FC236}">
                <a16:creationId xmlns:a16="http://schemas.microsoft.com/office/drawing/2014/main" id="{BE34F890-B216-4931-ABCB-5E49449E76F1}"/>
              </a:ext>
            </a:extLst>
          </p:cNvPr>
          <p:cNvGrpSpPr/>
          <p:nvPr/>
        </p:nvGrpSpPr>
        <p:grpSpPr>
          <a:xfrm>
            <a:off x="10067216" y="3557765"/>
            <a:ext cx="1647825" cy="609600"/>
            <a:chOff x="10067216" y="3557765"/>
            <a:chExt cx="1647825" cy="609600"/>
          </a:xfrm>
        </p:grpSpPr>
        <p:cxnSp>
          <p:nvCxnSpPr>
            <p:cNvPr id="33" name="Straight Arrow Connector 32">
              <a:extLst>
                <a:ext uri="{FF2B5EF4-FFF2-40B4-BE49-F238E27FC236}">
                  <a16:creationId xmlns:a16="http://schemas.microsoft.com/office/drawing/2014/main" id="{36F48666-8AD9-4F47-A57A-F08D4F05C7B4}"/>
                </a:ext>
              </a:extLst>
            </p:cNvPr>
            <p:cNvCxnSpPr/>
            <p:nvPr/>
          </p:nvCxnSpPr>
          <p:spPr>
            <a:xfrm flipV="1">
              <a:off x="10067216" y="3641222"/>
              <a:ext cx="1121229" cy="4499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Object 31">
              <a:extLst>
                <a:ext uri="{FF2B5EF4-FFF2-40B4-BE49-F238E27FC236}">
                  <a16:creationId xmlns:a16="http://schemas.microsoft.com/office/drawing/2014/main" id="{BF011E33-9F2A-40D0-B74C-FF29F78CEC06}"/>
                </a:ext>
              </a:extLst>
            </p:cNvPr>
            <p:cNvGraphicFramePr>
              <a:graphicFrameLocks noChangeAspect="1"/>
            </p:cNvGraphicFramePr>
            <p:nvPr>
              <p:extLst>
                <p:ext uri="{D42A27DB-BD31-4B8C-83A1-F6EECF244321}">
                  <p14:modId xmlns:p14="http://schemas.microsoft.com/office/powerpoint/2010/main" val="1780905805"/>
                </p:ext>
              </p:extLst>
            </p:nvPr>
          </p:nvGraphicFramePr>
          <p:xfrm>
            <a:off x="10600616" y="3633965"/>
            <a:ext cx="249238" cy="228600"/>
          </p:xfrm>
          <a:graphic>
            <a:graphicData uri="http://schemas.openxmlformats.org/presentationml/2006/ole">
              <mc:AlternateContent xmlns:mc="http://schemas.openxmlformats.org/markup-compatibility/2006">
                <mc:Choice xmlns:v="urn:schemas-microsoft-com:vml" Requires="v">
                  <p:oleObj spid="_x0000_s13339" name="Equation" r:id="rId24" imgW="177492" imgH="177492" progId="Equation.3">
                    <p:embed/>
                  </p:oleObj>
                </mc:Choice>
                <mc:Fallback>
                  <p:oleObj name="Equation" r:id="rId24" imgW="177492" imgH="177492" progId="Equation.3">
                    <p:embed/>
                    <p:pic>
                      <p:nvPicPr>
                        <p:cNvPr id="96"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00616" y="3633965"/>
                          <a:ext cx="249238"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5" name="Straight Arrow Connector 34">
              <a:extLst>
                <a:ext uri="{FF2B5EF4-FFF2-40B4-BE49-F238E27FC236}">
                  <a16:creationId xmlns:a16="http://schemas.microsoft.com/office/drawing/2014/main" id="{1F48D2ED-FFF8-49E6-B9C8-D5C28B6A1BA8}"/>
                </a:ext>
              </a:extLst>
            </p:cNvPr>
            <p:cNvCxnSpPr/>
            <p:nvPr/>
          </p:nvCxnSpPr>
          <p:spPr>
            <a:xfrm>
              <a:off x="10067216" y="4091165"/>
              <a:ext cx="1143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6" name="Object 32">
              <a:extLst>
                <a:ext uri="{FF2B5EF4-FFF2-40B4-BE49-F238E27FC236}">
                  <a16:creationId xmlns:a16="http://schemas.microsoft.com/office/drawing/2014/main" id="{D700CB91-E6FC-4C9B-8A0D-4F226A612A3C}"/>
                </a:ext>
              </a:extLst>
            </p:cNvPr>
            <p:cNvGraphicFramePr>
              <a:graphicFrameLocks noChangeAspect="1"/>
            </p:cNvGraphicFramePr>
            <p:nvPr>
              <p:extLst>
                <p:ext uri="{D42A27DB-BD31-4B8C-83A1-F6EECF244321}">
                  <p14:modId xmlns:p14="http://schemas.microsoft.com/office/powerpoint/2010/main" val="2046015614"/>
                </p:ext>
              </p:extLst>
            </p:nvPr>
          </p:nvGraphicFramePr>
          <p:xfrm>
            <a:off x="10835566" y="3954640"/>
            <a:ext cx="195263" cy="212725"/>
          </p:xfrm>
          <a:graphic>
            <a:graphicData uri="http://schemas.openxmlformats.org/presentationml/2006/ole">
              <mc:AlternateContent xmlns:mc="http://schemas.openxmlformats.org/markup-compatibility/2006">
                <mc:Choice xmlns:v="urn:schemas-microsoft-com:vml" Requires="v">
                  <p:oleObj spid="_x0000_s13340" name="Equation" r:id="rId25" imgW="139579" imgH="164957" progId="Equation.3">
                    <p:embed/>
                  </p:oleObj>
                </mc:Choice>
                <mc:Fallback>
                  <p:oleObj name="Equation" r:id="rId25" imgW="139579" imgH="164957" progId="Equation.3">
                    <p:embed/>
                    <p:pic>
                      <p:nvPicPr>
                        <p:cNvPr id="98"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835566" y="3954640"/>
                          <a:ext cx="195263" cy="21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3">
              <a:extLst>
                <a:ext uri="{FF2B5EF4-FFF2-40B4-BE49-F238E27FC236}">
                  <a16:creationId xmlns:a16="http://schemas.microsoft.com/office/drawing/2014/main" id="{1F99052E-488D-40B8-B8C2-57861DDAA28C}"/>
                </a:ext>
              </a:extLst>
            </p:cNvPr>
            <p:cNvGraphicFramePr>
              <a:graphicFrameLocks noChangeAspect="1"/>
            </p:cNvGraphicFramePr>
            <p:nvPr>
              <p:extLst>
                <p:ext uri="{D42A27DB-BD31-4B8C-83A1-F6EECF244321}">
                  <p14:modId xmlns:p14="http://schemas.microsoft.com/office/powerpoint/2010/main" val="3378796853"/>
                </p:ext>
              </p:extLst>
            </p:nvPr>
          </p:nvGraphicFramePr>
          <p:xfrm>
            <a:off x="11230854" y="3557765"/>
            <a:ext cx="446087" cy="228600"/>
          </p:xfrm>
          <a:graphic>
            <a:graphicData uri="http://schemas.openxmlformats.org/presentationml/2006/ole">
              <mc:AlternateContent xmlns:mc="http://schemas.openxmlformats.org/markup-compatibility/2006">
                <mc:Choice xmlns:v="urn:schemas-microsoft-com:vml" Requires="v">
                  <p:oleObj spid="_x0000_s13341" name="Equation" r:id="rId26" imgW="317087" imgH="177569" progId="Equation.3">
                    <p:embed/>
                  </p:oleObj>
                </mc:Choice>
                <mc:Fallback>
                  <p:oleObj name="Equation" r:id="rId26" imgW="317087" imgH="177569" progId="Equation.3">
                    <p:embed/>
                    <p:pic>
                      <p:nvPicPr>
                        <p:cNvPr id="99" name="Object 3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230854" y="3557765"/>
                          <a:ext cx="4460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4">
              <a:extLst>
                <a:ext uri="{FF2B5EF4-FFF2-40B4-BE49-F238E27FC236}">
                  <a16:creationId xmlns:a16="http://schemas.microsoft.com/office/drawing/2014/main" id="{0CE685BF-F954-4956-B3D5-BDE47089620B}"/>
                </a:ext>
              </a:extLst>
            </p:cNvPr>
            <p:cNvGraphicFramePr>
              <a:graphicFrameLocks noChangeAspect="1"/>
            </p:cNvGraphicFramePr>
            <p:nvPr>
              <p:extLst>
                <p:ext uri="{D42A27DB-BD31-4B8C-83A1-F6EECF244321}">
                  <p14:modId xmlns:p14="http://schemas.microsoft.com/office/powerpoint/2010/main" val="1673371980"/>
                </p:ext>
              </p:extLst>
            </p:nvPr>
          </p:nvGraphicFramePr>
          <p:xfrm>
            <a:off x="11286416" y="3938765"/>
            <a:ext cx="428625" cy="228600"/>
          </p:xfrm>
          <a:graphic>
            <a:graphicData uri="http://schemas.openxmlformats.org/presentationml/2006/ole">
              <mc:AlternateContent xmlns:mc="http://schemas.openxmlformats.org/markup-compatibility/2006">
                <mc:Choice xmlns:v="urn:schemas-microsoft-com:vml" Requires="v">
                  <p:oleObj spid="_x0000_s13342" name="Equation" r:id="rId28" imgW="304404" imgH="177569" progId="Equation.3">
                    <p:embed/>
                  </p:oleObj>
                </mc:Choice>
                <mc:Fallback>
                  <p:oleObj name="Equation" r:id="rId28" imgW="304404" imgH="177569" progId="Equation.3">
                    <p:embed/>
                    <p:pic>
                      <p:nvPicPr>
                        <p:cNvPr id="100" name="Object 3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286416" y="3938765"/>
                          <a:ext cx="4286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4">
            <a:extLst>
              <a:ext uri="{FF2B5EF4-FFF2-40B4-BE49-F238E27FC236}">
                <a16:creationId xmlns:a16="http://schemas.microsoft.com/office/drawing/2014/main" id="{70795812-8B35-4C6A-B2CB-D5963254C0CF}"/>
              </a:ext>
            </a:extLst>
          </p:cNvPr>
          <p:cNvGrpSpPr/>
          <p:nvPr/>
        </p:nvGrpSpPr>
        <p:grpSpPr>
          <a:xfrm>
            <a:off x="10010066" y="4319765"/>
            <a:ext cx="1657350" cy="609600"/>
            <a:chOff x="10010066" y="4319765"/>
            <a:chExt cx="1657350" cy="609600"/>
          </a:xfrm>
        </p:grpSpPr>
        <p:cxnSp>
          <p:nvCxnSpPr>
            <p:cNvPr id="39" name="Straight Arrow Connector 38">
              <a:extLst>
                <a:ext uri="{FF2B5EF4-FFF2-40B4-BE49-F238E27FC236}">
                  <a16:creationId xmlns:a16="http://schemas.microsoft.com/office/drawing/2014/main" id="{EE8D68C2-5145-419A-8362-FF8B47A728C4}"/>
                </a:ext>
              </a:extLst>
            </p:cNvPr>
            <p:cNvCxnSpPr/>
            <p:nvPr/>
          </p:nvCxnSpPr>
          <p:spPr>
            <a:xfrm flipV="1">
              <a:off x="10010066" y="4403222"/>
              <a:ext cx="1121229" cy="4499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0" name="Object 31">
              <a:extLst>
                <a:ext uri="{FF2B5EF4-FFF2-40B4-BE49-F238E27FC236}">
                  <a16:creationId xmlns:a16="http://schemas.microsoft.com/office/drawing/2014/main" id="{39050D4B-F172-4BB5-97D1-5C52D35022BE}"/>
                </a:ext>
              </a:extLst>
            </p:cNvPr>
            <p:cNvGraphicFramePr>
              <a:graphicFrameLocks noChangeAspect="1"/>
            </p:cNvGraphicFramePr>
            <p:nvPr>
              <p:extLst>
                <p:ext uri="{D42A27DB-BD31-4B8C-83A1-F6EECF244321}">
                  <p14:modId xmlns:p14="http://schemas.microsoft.com/office/powerpoint/2010/main" val="3019200848"/>
                </p:ext>
              </p:extLst>
            </p:nvPr>
          </p:nvGraphicFramePr>
          <p:xfrm>
            <a:off x="10543466" y="4395965"/>
            <a:ext cx="249238" cy="228600"/>
          </p:xfrm>
          <a:graphic>
            <a:graphicData uri="http://schemas.openxmlformats.org/presentationml/2006/ole">
              <mc:AlternateContent xmlns:mc="http://schemas.openxmlformats.org/markup-compatibility/2006">
                <mc:Choice xmlns:v="urn:schemas-microsoft-com:vml" Requires="v">
                  <p:oleObj spid="_x0000_s13343" name="Equation" r:id="rId30" imgW="177492" imgH="177492" progId="Equation.3">
                    <p:embed/>
                  </p:oleObj>
                </mc:Choice>
                <mc:Fallback>
                  <p:oleObj name="Equation" r:id="rId30" imgW="177492" imgH="177492" progId="Equation.3">
                    <p:embed/>
                    <p:pic>
                      <p:nvPicPr>
                        <p:cNvPr id="102"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43466" y="4395965"/>
                          <a:ext cx="249238"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1" name="Straight Arrow Connector 40">
              <a:extLst>
                <a:ext uri="{FF2B5EF4-FFF2-40B4-BE49-F238E27FC236}">
                  <a16:creationId xmlns:a16="http://schemas.microsoft.com/office/drawing/2014/main" id="{9706C0BC-F5AD-47B3-A46B-7EEB94C2A638}"/>
                </a:ext>
              </a:extLst>
            </p:cNvPr>
            <p:cNvCxnSpPr/>
            <p:nvPr/>
          </p:nvCxnSpPr>
          <p:spPr>
            <a:xfrm>
              <a:off x="10010066" y="4853165"/>
              <a:ext cx="1143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2" name="Object 32">
              <a:extLst>
                <a:ext uri="{FF2B5EF4-FFF2-40B4-BE49-F238E27FC236}">
                  <a16:creationId xmlns:a16="http://schemas.microsoft.com/office/drawing/2014/main" id="{C435F997-15AC-47E7-8166-54083E8AAB8A}"/>
                </a:ext>
              </a:extLst>
            </p:cNvPr>
            <p:cNvGraphicFramePr>
              <a:graphicFrameLocks noChangeAspect="1"/>
            </p:cNvGraphicFramePr>
            <p:nvPr>
              <p:extLst>
                <p:ext uri="{D42A27DB-BD31-4B8C-83A1-F6EECF244321}">
                  <p14:modId xmlns:p14="http://schemas.microsoft.com/office/powerpoint/2010/main" val="1047889777"/>
                </p:ext>
              </p:extLst>
            </p:nvPr>
          </p:nvGraphicFramePr>
          <p:xfrm>
            <a:off x="10778416" y="4716640"/>
            <a:ext cx="195263" cy="212725"/>
          </p:xfrm>
          <a:graphic>
            <a:graphicData uri="http://schemas.openxmlformats.org/presentationml/2006/ole">
              <mc:AlternateContent xmlns:mc="http://schemas.openxmlformats.org/markup-compatibility/2006">
                <mc:Choice xmlns:v="urn:schemas-microsoft-com:vml" Requires="v">
                  <p:oleObj spid="_x0000_s13344" name="Equation" r:id="rId31" imgW="139579" imgH="164957" progId="Equation.3">
                    <p:embed/>
                  </p:oleObj>
                </mc:Choice>
                <mc:Fallback>
                  <p:oleObj name="Equation" r:id="rId31" imgW="139579" imgH="164957" progId="Equation.3">
                    <p:embed/>
                    <p:pic>
                      <p:nvPicPr>
                        <p:cNvPr id="104"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778416" y="4716640"/>
                          <a:ext cx="195263" cy="21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3">
              <a:extLst>
                <a:ext uri="{FF2B5EF4-FFF2-40B4-BE49-F238E27FC236}">
                  <a16:creationId xmlns:a16="http://schemas.microsoft.com/office/drawing/2014/main" id="{D28B95B8-6FC5-42D4-96E0-F86BEEE1CF20}"/>
                </a:ext>
              </a:extLst>
            </p:cNvPr>
            <p:cNvGraphicFramePr>
              <a:graphicFrameLocks noChangeAspect="1"/>
            </p:cNvGraphicFramePr>
            <p:nvPr>
              <p:extLst>
                <p:ext uri="{D42A27DB-BD31-4B8C-83A1-F6EECF244321}">
                  <p14:modId xmlns:p14="http://schemas.microsoft.com/office/powerpoint/2010/main" val="2267031002"/>
                </p:ext>
              </p:extLst>
            </p:nvPr>
          </p:nvGraphicFramePr>
          <p:xfrm>
            <a:off x="11181641" y="4319765"/>
            <a:ext cx="428625" cy="228600"/>
          </p:xfrm>
          <a:graphic>
            <a:graphicData uri="http://schemas.openxmlformats.org/presentationml/2006/ole">
              <mc:AlternateContent xmlns:mc="http://schemas.openxmlformats.org/markup-compatibility/2006">
                <mc:Choice xmlns:v="urn:schemas-microsoft-com:vml" Requires="v">
                  <p:oleObj spid="_x0000_s13345" name="Equation" r:id="rId32" imgW="304404" imgH="177569" progId="Equation.3">
                    <p:embed/>
                  </p:oleObj>
                </mc:Choice>
                <mc:Fallback>
                  <p:oleObj name="Equation" r:id="rId32" imgW="304404" imgH="177569" progId="Equation.3">
                    <p:embed/>
                    <p:pic>
                      <p:nvPicPr>
                        <p:cNvPr id="105" name="Object 3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181641" y="4319765"/>
                          <a:ext cx="4286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34">
              <a:extLst>
                <a:ext uri="{FF2B5EF4-FFF2-40B4-BE49-F238E27FC236}">
                  <a16:creationId xmlns:a16="http://schemas.microsoft.com/office/drawing/2014/main" id="{8776A8A4-9E44-4BE5-A6E5-DCDA9B871D41}"/>
                </a:ext>
              </a:extLst>
            </p:cNvPr>
            <p:cNvGraphicFramePr>
              <a:graphicFrameLocks noChangeAspect="1"/>
            </p:cNvGraphicFramePr>
            <p:nvPr>
              <p:extLst>
                <p:ext uri="{D42A27DB-BD31-4B8C-83A1-F6EECF244321}">
                  <p14:modId xmlns:p14="http://schemas.microsoft.com/office/powerpoint/2010/main" val="1585016466"/>
                </p:ext>
              </p:extLst>
            </p:nvPr>
          </p:nvGraphicFramePr>
          <p:xfrm>
            <a:off x="11221329" y="4700765"/>
            <a:ext cx="446087" cy="228600"/>
          </p:xfrm>
          <a:graphic>
            <a:graphicData uri="http://schemas.openxmlformats.org/presentationml/2006/ole">
              <mc:AlternateContent xmlns:mc="http://schemas.openxmlformats.org/markup-compatibility/2006">
                <mc:Choice xmlns:v="urn:schemas-microsoft-com:vml" Requires="v">
                  <p:oleObj spid="_x0000_s13346" name="Equation" r:id="rId34" imgW="317087" imgH="177569" progId="Equation.3">
                    <p:embed/>
                  </p:oleObj>
                </mc:Choice>
                <mc:Fallback>
                  <p:oleObj name="Equation" r:id="rId34" imgW="317087" imgH="177569" progId="Equation.3">
                    <p:embed/>
                    <p:pic>
                      <p:nvPicPr>
                        <p:cNvPr id="106" name="Object 3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1221329" y="4700765"/>
                          <a:ext cx="4460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610CDCB-D3F2-4419-93CC-EF8AB6BE3971}"/>
                  </a:ext>
                </a:extLst>
              </p:cNvPr>
              <p:cNvSpPr txBox="1"/>
              <p:nvPr/>
            </p:nvSpPr>
            <p:spPr>
              <a:xfrm>
                <a:off x="838200" y="2181765"/>
                <a:ext cx="8264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𝑊</m:t>
                          </m:r>
                        </m:e>
                      </m:d>
                    </m:oMath>
                  </m:oMathPara>
                </a14:m>
                <a:endParaRPr lang="en-US" sz="2400" dirty="0"/>
              </a:p>
            </p:txBody>
          </p:sp>
        </mc:Choice>
        <mc:Fallback xmlns="">
          <p:sp>
            <p:nvSpPr>
              <p:cNvPr id="12" name="TextBox 11">
                <a:extLst>
                  <a:ext uri="{FF2B5EF4-FFF2-40B4-BE49-F238E27FC236}">
                    <a16:creationId xmlns:a16="http://schemas.microsoft.com/office/drawing/2014/main" id="{F610CDCB-D3F2-4419-93CC-EF8AB6BE3971}"/>
                  </a:ext>
                </a:extLst>
              </p:cNvPr>
              <p:cNvSpPr txBox="1">
                <a:spLocks noRot="1" noChangeAspect="1" noMove="1" noResize="1" noEditPoints="1" noAdjustHandles="1" noChangeArrowheads="1" noChangeShapeType="1" noTextEdit="1"/>
              </p:cNvSpPr>
              <p:nvPr/>
            </p:nvSpPr>
            <p:spPr>
              <a:xfrm>
                <a:off x="838200" y="2181765"/>
                <a:ext cx="826445" cy="369332"/>
              </a:xfrm>
              <a:prstGeom prst="rect">
                <a:avLst/>
              </a:prstGeom>
              <a:blipFill>
                <a:blip r:embed="rId36"/>
                <a:stretch>
                  <a:fillRect l="-888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C95C141-315E-4411-AAC8-730DE466EB95}"/>
                  </a:ext>
                </a:extLst>
              </p:cNvPr>
              <p:cNvSpPr txBox="1"/>
              <p:nvPr/>
            </p:nvSpPr>
            <p:spPr>
              <a:xfrm>
                <a:off x="1678722" y="2184572"/>
                <a:ext cx="18490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𝐶h</m:t>
                          </m:r>
                          <m:r>
                            <a:rPr lang="en-US" sz="2400" b="0" i="1" smtClean="0">
                              <a:solidFill>
                                <a:srgbClr val="008AF2"/>
                              </a:solidFill>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𝑊</m:t>
                          </m:r>
                        </m:e>
                      </m:d>
                    </m:oMath>
                  </m:oMathPara>
                </a14:m>
                <a:endParaRPr lang="en-US" sz="2400" dirty="0"/>
              </a:p>
            </p:txBody>
          </p:sp>
        </mc:Choice>
        <mc:Fallback xmlns="">
          <p:sp>
            <p:nvSpPr>
              <p:cNvPr id="48" name="TextBox 47">
                <a:extLst>
                  <a:ext uri="{FF2B5EF4-FFF2-40B4-BE49-F238E27FC236}">
                    <a16:creationId xmlns:a16="http://schemas.microsoft.com/office/drawing/2014/main" id="{BC95C141-315E-4411-AAC8-730DE466EB95}"/>
                  </a:ext>
                </a:extLst>
              </p:cNvPr>
              <p:cNvSpPr txBox="1">
                <a:spLocks noRot="1" noChangeAspect="1" noMove="1" noResize="1" noEditPoints="1" noAdjustHandles="1" noChangeArrowheads="1" noChangeShapeType="1" noTextEdit="1"/>
              </p:cNvSpPr>
              <p:nvPr/>
            </p:nvSpPr>
            <p:spPr>
              <a:xfrm>
                <a:off x="1678722" y="2184572"/>
                <a:ext cx="1849096" cy="369332"/>
              </a:xfrm>
              <a:prstGeom prst="rect">
                <a:avLst/>
              </a:prstGeom>
              <a:blipFill>
                <a:blip r:embed="rId37"/>
                <a:stretch>
                  <a:fillRect l="-1316"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6D47032-6E5F-460D-899C-4DC646DB35C9}"/>
                  </a:ext>
                </a:extLst>
              </p:cNvPr>
              <p:cNvSpPr txBox="1"/>
              <p:nvPr/>
            </p:nvSpPr>
            <p:spPr>
              <a:xfrm>
                <a:off x="3513740" y="2173635"/>
                <a:ext cx="1695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𝑆𝑡</m:t>
                          </m:r>
                          <m:r>
                            <a:rPr lang="en-US" sz="2400" i="1">
                              <a:solidFill>
                                <a:srgbClr val="008AF2"/>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𝑊</m:t>
                          </m:r>
                        </m:e>
                      </m:d>
                    </m:oMath>
                  </m:oMathPara>
                </a14:m>
                <a:endParaRPr lang="en-US" sz="2400" dirty="0"/>
              </a:p>
            </p:txBody>
          </p:sp>
        </mc:Choice>
        <mc:Fallback xmlns="">
          <p:sp>
            <p:nvSpPr>
              <p:cNvPr id="49" name="TextBox 48">
                <a:extLst>
                  <a:ext uri="{FF2B5EF4-FFF2-40B4-BE49-F238E27FC236}">
                    <a16:creationId xmlns:a16="http://schemas.microsoft.com/office/drawing/2014/main" id="{16D47032-6E5F-460D-899C-4DC646DB35C9}"/>
                  </a:ext>
                </a:extLst>
              </p:cNvPr>
              <p:cNvSpPr txBox="1">
                <a:spLocks noRot="1" noChangeAspect="1" noMove="1" noResize="1" noEditPoints="1" noAdjustHandles="1" noChangeArrowheads="1" noChangeShapeType="1" noTextEdit="1"/>
              </p:cNvSpPr>
              <p:nvPr/>
            </p:nvSpPr>
            <p:spPr>
              <a:xfrm>
                <a:off x="3513740" y="2173635"/>
                <a:ext cx="1695336" cy="369332"/>
              </a:xfrm>
              <a:prstGeom prst="rect">
                <a:avLst/>
              </a:prstGeom>
              <a:blipFill>
                <a:blip r:embed="rId38"/>
                <a:stretch>
                  <a:fillRect l="-3226"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938A720-DE91-4CA8-BD30-69881BBD4096}"/>
                  </a:ext>
                </a:extLst>
              </p:cNvPr>
              <p:cNvSpPr txBox="1"/>
              <p:nvPr/>
            </p:nvSpPr>
            <p:spPr>
              <a:xfrm>
                <a:off x="5209076" y="2148583"/>
                <a:ext cx="17738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𝑉𝑎</m:t>
                          </m:r>
                          <m:r>
                            <a:rPr lang="en-US" sz="2400" i="1">
                              <a:solidFill>
                                <a:srgbClr val="008AF2"/>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𝑊</m:t>
                          </m:r>
                        </m:e>
                      </m:d>
                    </m:oMath>
                  </m:oMathPara>
                </a14:m>
                <a:endParaRPr lang="en-US" sz="2400" dirty="0"/>
              </a:p>
            </p:txBody>
          </p:sp>
        </mc:Choice>
        <mc:Fallback xmlns="">
          <p:sp>
            <p:nvSpPr>
              <p:cNvPr id="50" name="TextBox 49">
                <a:extLst>
                  <a:ext uri="{FF2B5EF4-FFF2-40B4-BE49-F238E27FC236}">
                    <a16:creationId xmlns:a16="http://schemas.microsoft.com/office/drawing/2014/main" id="{2938A720-DE91-4CA8-BD30-69881BBD4096}"/>
                  </a:ext>
                </a:extLst>
              </p:cNvPr>
              <p:cNvSpPr txBox="1">
                <a:spLocks noRot="1" noChangeAspect="1" noMove="1" noResize="1" noEditPoints="1" noAdjustHandles="1" noChangeArrowheads="1" noChangeShapeType="1" noTextEdit="1"/>
              </p:cNvSpPr>
              <p:nvPr/>
            </p:nvSpPr>
            <p:spPr>
              <a:xfrm>
                <a:off x="5209076" y="2148583"/>
                <a:ext cx="1773883" cy="369332"/>
              </a:xfrm>
              <a:prstGeom prst="rect">
                <a:avLst/>
              </a:prstGeom>
              <a:blipFill>
                <a:blip r:embed="rId39"/>
                <a:stretch>
                  <a:fillRect l="-310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195E3BF-8783-4D3C-ADD6-506A4B1AD944}"/>
                  </a:ext>
                </a:extLst>
              </p:cNvPr>
              <p:cNvSpPr txBox="1"/>
              <p:nvPr/>
            </p:nvSpPr>
            <p:spPr>
              <a:xfrm>
                <a:off x="1663873" y="3237640"/>
                <a:ext cx="21400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0.55</m:t>
                          </m:r>
                          <m:r>
                            <a:rPr lang="en-US" sz="2400" b="0" i="1" smtClean="0">
                              <a:solidFill>
                                <a:srgbClr val="008AF2"/>
                              </a:solidFill>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0.03</m:t>
                          </m:r>
                        </m:e>
                      </m:d>
                    </m:oMath>
                  </m:oMathPara>
                </a14:m>
                <a:endParaRPr lang="en-US" sz="2400" dirty="0"/>
              </a:p>
            </p:txBody>
          </p:sp>
        </mc:Choice>
        <mc:Fallback xmlns="">
          <p:sp>
            <p:nvSpPr>
              <p:cNvPr id="51" name="TextBox 50">
                <a:extLst>
                  <a:ext uri="{FF2B5EF4-FFF2-40B4-BE49-F238E27FC236}">
                    <a16:creationId xmlns:a16="http://schemas.microsoft.com/office/drawing/2014/main" id="{C195E3BF-8783-4D3C-ADD6-506A4B1AD944}"/>
                  </a:ext>
                </a:extLst>
              </p:cNvPr>
              <p:cNvSpPr txBox="1">
                <a:spLocks noRot="1" noChangeAspect="1" noMove="1" noResize="1" noEditPoints="1" noAdjustHandles="1" noChangeArrowheads="1" noChangeShapeType="1" noTextEdit="1"/>
              </p:cNvSpPr>
              <p:nvPr/>
            </p:nvSpPr>
            <p:spPr>
              <a:xfrm>
                <a:off x="1663873" y="3237640"/>
                <a:ext cx="2140073" cy="369332"/>
              </a:xfrm>
              <a:prstGeom prst="rect">
                <a:avLst/>
              </a:prstGeom>
              <a:blipFill>
                <a:blip r:embed="rId40"/>
                <a:stretch>
                  <a:fillRect l="-1140"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535E1230-B41E-43F2-AAA8-D9CA42B3CBBF}"/>
                  </a:ext>
                </a:extLst>
              </p:cNvPr>
              <p:cNvSpPr txBox="1"/>
              <p:nvPr/>
            </p:nvSpPr>
            <p:spPr>
              <a:xfrm>
                <a:off x="3820319" y="3242046"/>
                <a:ext cx="20546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0.30</m:t>
                          </m:r>
                          <m:r>
                            <a:rPr lang="en-US" sz="2400" b="0" i="1" smtClean="0">
                              <a:solidFill>
                                <a:srgbClr val="008AF2"/>
                              </a:solidFill>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0.02</m:t>
                          </m:r>
                        </m:e>
                      </m:d>
                    </m:oMath>
                  </m:oMathPara>
                </a14:m>
                <a:endParaRPr lang="en-US" sz="2400" dirty="0"/>
              </a:p>
            </p:txBody>
          </p:sp>
        </mc:Choice>
        <mc:Fallback xmlns="">
          <p:sp>
            <p:nvSpPr>
              <p:cNvPr id="52" name="TextBox 51">
                <a:extLst>
                  <a:ext uri="{FF2B5EF4-FFF2-40B4-BE49-F238E27FC236}">
                    <a16:creationId xmlns:a16="http://schemas.microsoft.com/office/drawing/2014/main" id="{535E1230-B41E-43F2-AAA8-D9CA42B3CBBF}"/>
                  </a:ext>
                </a:extLst>
              </p:cNvPr>
              <p:cNvSpPr txBox="1">
                <a:spLocks noRot="1" noChangeAspect="1" noMove="1" noResize="1" noEditPoints="1" noAdjustHandles="1" noChangeArrowheads="1" noChangeShapeType="1" noTextEdit="1"/>
              </p:cNvSpPr>
              <p:nvPr/>
            </p:nvSpPr>
            <p:spPr>
              <a:xfrm>
                <a:off x="3820319" y="3242046"/>
                <a:ext cx="2054601" cy="369332"/>
              </a:xfrm>
              <a:prstGeom prst="rect">
                <a:avLst/>
              </a:prstGeom>
              <a:blipFill>
                <a:blip r:embed="rId41"/>
                <a:stretch>
                  <a:fillRect l="-26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3D48532-E1CD-4EB0-83BE-0E36F8008FB5}"/>
                  </a:ext>
                </a:extLst>
              </p:cNvPr>
              <p:cNvSpPr txBox="1"/>
              <p:nvPr/>
            </p:nvSpPr>
            <p:spPr>
              <a:xfrm>
                <a:off x="5862134" y="3240439"/>
                <a:ext cx="20546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0.15</m:t>
                          </m:r>
                          <m:r>
                            <a:rPr lang="en-US" sz="2400" b="0" i="1" smtClean="0">
                              <a:solidFill>
                                <a:srgbClr val="008AF2"/>
                              </a:solidFill>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0.01</m:t>
                          </m:r>
                        </m:e>
                      </m:d>
                    </m:oMath>
                  </m:oMathPara>
                </a14:m>
                <a:endParaRPr lang="en-US" sz="2400" dirty="0"/>
              </a:p>
            </p:txBody>
          </p:sp>
        </mc:Choice>
        <mc:Fallback xmlns="">
          <p:sp>
            <p:nvSpPr>
              <p:cNvPr id="53" name="TextBox 52">
                <a:extLst>
                  <a:ext uri="{FF2B5EF4-FFF2-40B4-BE49-F238E27FC236}">
                    <a16:creationId xmlns:a16="http://schemas.microsoft.com/office/drawing/2014/main" id="{F3D48532-E1CD-4EB0-83BE-0E36F8008FB5}"/>
                  </a:ext>
                </a:extLst>
              </p:cNvPr>
              <p:cNvSpPr txBox="1">
                <a:spLocks noRot="1" noChangeAspect="1" noMove="1" noResize="1" noEditPoints="1" noAdjustHandles="1" noChangeArrowheads="1" noChangeShapeType="1" noTextEdit="1"/>
              </p:cNvSpPr>
              <p:nvPr/>
            </p:nvSpPr>
            <p:spPr>
              <a:xfrm>
                <a:off x="5862134" y="3240439"/>
                <a:ext cx="2054601" cy="369332"/>
              </a:xfrm>
              <a:prstGeom prst="rect">
                <a:avLst/>
              </a:prstGeom>
              <a:blipFill>
                <a:blip r:embed="rId42"/>
                <a:stretch>
                  <a:fillRect l="-2671"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C6C2DD7-7075-4F63-B16C-055C46261349}"/>
                  </a:ext>
                </a:extLst>
              </p:cNvPr>
              <p:cNvSpPr txBox="1"/>
              <p:nvPr/>
            </p:nvSpPr>
            <p:spPr>
              <a:xfrm>
                <a:off x="1670082" y="3740697"/>
                <a:ext cx="11258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=0.024</m:t>
                      </m:r>
                    </m:oMath>
                  </m:oMathPara>
                </a14:m>
                <a:endParaRPr lang="en-US" sz="2400" dirty="0"/>
              </a:p>
            </p:txBody>
          </p:sp>
        </mc:Choice>
        <mc:Fallback xmlns="">
          <p:sp>
            <p:nvSpPr>
              <p:cNvPr id="54" name="TextBox 53">
                <a:extLst>
                  <a:ext uri="{FF2B5EF4-FFF2-40B4-BE49-F238E27FC236}">
                    <a16:creationId xmlns:a16="http://schemas.microsoft.com/office/drawing/2014/main" id="{5C6C2DD7-7075-4F63-B16C-055C46261349}"/>
                  </a:ext>
                </a:extLst>
              </p:cNvPr>
              <p:cNvSpPr txBox="1">
                <a:spLocks noRot="1" noChangeAspect="1" noMove="1" noResize="1" noEditPoints="1" noAdjustHandles="1" noChangeArrowheads="1" noChangeShapeType="1" noTextEdit="1"/>
              </p:cNvSpPr>
              <p:nvPr/>
            </p:nvSpPr>
            <p:spPr>
              <a:xfrm>
                <a:off x="1670082" y="3740697"/>
                <a:ext cx="1125821" cy="369332"/>
              </a:xfrm>
              <a:prstGeom prst="rect">
                <a:avLst/>
              </a:prstGeom>
              <a:blipFill>
                <a:blip r:embed="rId43"/>
                <a:stretch>
                  <a:fillRect l="-2703" r="-5946"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90203D4-3F22-4927-BF24-D04CD34A2199}"/>
                  </a:ext>
                </a:extLst>
              </p:cNvPr>
              <p:cNvSpPr txBox="1"/>
              <p:nvPr/>
            </p:nvSpPr>
            <p:spPr>
              <a:xfrm>
                <a:off x="1663826" y="2700701"/>
                <a:ext cx="24822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𝐶h</m:t>
                          </m:r>
                        </m:e>
                      </m:d>
                      <m:r>
                        <a:rPr lang="en-US" sz="2400" b="0" i="1"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𝑊</m:t>
                          </m:r>
                          <m:r>
                            <a:rPr lang="en-US" sz="2400" b="0" i="1" smtClean="0">
                              <a:latin typeface="Cambria Math" panose="02040503050406030204" pitchFamily="18" charset="0"/>
                            </a:rPr>
                            <m:t>|</m:t>
                          </m:r>
                          <m:r>
                            <a:rPr lang="en-US" sz="2400" b="0" i="1" smtClean="0">
                              <a:latin typeface="Cambria Math" panose="02040503050406030204" pitchFamily="18" charset="0"/>
                            </a:rPr>
                            <m:t>𝐶h</m:t>
                          </m:r>
                        </m:e>
                      </m:d>
                    </m:oMath>
                  </m:oMathPara>
                </a14:m>
                <a:endParaRPr lang="en-US" sz="2400" dirty="0"/>
              </a:p>
            </p:txBody>
          </p:sp>
        </mc:Choice>
        <mc:Fallback xmlns="">
          <p:sp>
            <p:nvSpPr>
              <p:cNvPr id="55" name="TextBox 54">
                <a:extLst>
                  <a:ext uri="{FF2B5EF4-FFF2-40B4-BE49-F238E27FC236}">
                    <a16:creationId xmlns:a16="http://schemas.microsoft.com/office/drawing/2014/main" id="{090203D4-3F22-4927-BF24-D04CD34A2199}"/>
                  </a:ext>
                </a:extLst>
              </p:cNvPr>
              <p:cNvSpPr txBox="1">
                <a:spLocks noRot="1" noChangeAspect="1" noMove="1" noResize="1" noEditPoints="1" noAdjustHandles="1" noChangeArrowheads="1" noChangeShapeType="1" noTextEdit="1"/>
              </p:cNvSpPr>
              <p:nvPr/>
            </p:nvSpPr>
            <p:spPr>
              <a:xfrm>
                <a:off x="1663826" y="2700701"/>
                <a:ext cx="2482218" cy="369332"/>
              </a:xfrm>
              <a:prstGeom prst="rect">
                <a:avLst/>
              </a:prstGeom>
              <a:blipFill>
                <a:blip r:embed="rId44"/>
                <a:stretch>
                  <a:fillRect l="-98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28AD34-7BDB-4643-B79C-142DE8D20BCA}"/>
                  </a:ext>
                </a:extLst>
              </p:cNvPr>
              <p:cNvSpPr txBox="1"/>
              <p:nvPr/>
            </p:nvSpPr>
            <p:spPr>
              <a:xfrm>
                <a:off x="4112618" y="2689764"/>
                <a:ext cx="22601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𝑆𝑡</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𝑊</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𝑆𝑡</m:t>
                          </m:r>
                        </m:e>
                      </m:d>
                    </m:oMath>
                  </m:oMathPara>
                </a14:m>
                <a:endParaRPr lang="en-US" sz="2400" dirty="0"/>
              </a:p>
            </p:txBody>
          </p:sp>
        </mc:Choice>
        <mc:Fallback xmlns="">
          <p:sp>
            <p:nvSpPr>
              <p:cNvPr id="56" name="TextBox 55">
                <a:extLst>
                  <a:ext uri="{FF2B5EF4-FFF2-40B4-BE49-F238E27FC236}">
                    <a16:creationId xmlns:a16="http://schemas.microsoft.com/office/drawing/2014/main" id="{AB28AD34-7BDB-4643-B79C-142DE8D20BCA}"/>
                  </a:ext>
                </a:extLst>
              </p:cNvPr>
              <p:cNvSpPr txBox="1">
                <a:spLocks noRot="1" noChangeAspect="1" noMove="1" noResize="1" noEditPoints="1" noAdjustHandles="1" noChangeArrowheads="1" noChangeShapeType="1" noTextEdit="1"/>
              </p:cNvSpPr>
              <p:nvPr/>
            </p:nvSpPr>
            <p:spPr>
              <a:xfrm>
                <a:off x="4112618" y="2689764"/>
                <a:ext cx="2260171" cy="369332"/>
              </a:xfrm>
              <a:prstGeom prst="rect">
                <a:avLst/>
              </a:prstGeom>
              <a:blipFill>
                <a:blip r:embed="rId45"/>
                <a:stretch>
                  <a:fillRect l="-243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0290DA1-E791-4B70-BE40-79829D8712D5}"/>
                  </a:ext>
                </a:extLst>
              </p:cNvPr>
              <p:cNvSpPr txBox="1"/>
              <p:nvPr/>
            </p:nvSpPr>
            <p:spPr>
              <a:xfrm>
                <a:off x="6296468" y="2677238"/>
                <a:ext cx="24182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𝑉𝑎</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𝑊</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𝑉𝑎</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7" name="TextBox 56">
                <a:extLst>
                  <a:ext uri="{FF2B5EF4-FFF2-40B4-BE49-F238E27FC236}">
                    <a16:creationId xmlns:a16="http://schemas.microsoft.com/office/drawing/2014/main" id="{E0290DA1-E791-4B70-BE40-79829D8712D5}"/>
                  </a:ext>
                </a:extLst>
              </p:cNvPr>
              <p:cNvSpPr txBox="1">
                <a:spLocks noRot="1" noChangeAspect="1" noMove="1" noResize="1" noEditPoints="1" noAdjustHandles="1" noChangeArrowheads="1" noChangeShapeType="1" noTextEdit="1"/>
              </p:cNvSpPr>
              <p:nvPr/>
            </p:nvSpPr>
            <p:spPr>
              <a:xfrm>
                <a:off x="6296468" y="2677238"/>
                <a:ext cx="2418291" cy="369332"/>
              </a:xfrm>
              <a:prstGeom prst="rect">
                <a:avLst/>
              </a:prstGeom>
              <a:blipFill>
                <a:blip r:embed="rId46"/>
                <a:stretch>
                  <a:fillRect l="-2267" r="-3778"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CE8D891-8EDD-4280-9B50-F0882BF792DB}"/>
                  </a:ext>
                </a:extLst>
              </p:cNvPr>
              <p:cNvSpPr txBox="1"/>
              <p:nvPr/>
            </p:nvSpPr>
            <p:spPr>
              <a:xfrm>
                <a:off x="707884" y="4877173"/>
                <a:ext cx="12853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𝐶h</m:t>
                          </m:r>
                          <m:r>
                            <a:rPr lang="en-US" sz="2400" b="0" i="1" smtClean="0">
                              <a:latin typeface="Cambria Math" panose="02040503050406030204" pitchFamily="18" charset="0"/>
                            </a:rPr>
                            <m:t>|</m:t>
                          </m:r>
                          <m:r>
                            <a:rPr lang="en-US" sz="2400" b="0" i="1" smtClean="0">
                              <a:latin typeface="Cambria Math" panose="02040503050406030204" pitchFamily="18" charset="0"/>
                            </a:rPr>
                            <m:t>𝑊</m:t>
                          </m:r>
                        </m:e>
                      </m:d>
                    </m:oMath>
                  </m:oMathPara>
                </a14:m>
                <a:endParaRPr lang="en-US" sz="2400" dirty="0"/>
              </a:p>
            </p:txBody>
          </p:sp>
        </mc:Choice>
        <mc:Fallback xmlns="">
          <p:sp>
            <p:nvSpPr>
              <p:cNvPr id="59" name="TextBox 58">
                <a:extLst>
                  <a:ext uri="{FF2B5EF4-FFF2-40B4-BE49-F238E27FC236}">
                    <a16:creationId xmlns:a16="http://schemas.microsoft.com/office/drawing/2014/main" id="{9CE8D891-8EDD-4280-9B50-F0882BF792DB}"/>
                  </a:ext>
                </a:extLst>
              </p:cNvPr>
              <p:cNvSpPr txBox="1">
                <a:spLocks noRot="1" noChangeAspect="1" noMove="1" noResize="1" noEditPoints="1" noAdjustHandles="1" noChangeArrowheads="1" noChangeShapeType="1" noTextEdit="1"/>
              </p:cNvSpPr>
              <p:nvPr/>
            </p:nvSpPr>
            <p:spPr>
              <a:xfrm>
                <a:off x="707884" y="4877173"/>
                <a:ext cx="1285352" cy="369332"/>
              </a:xfrm>
              <a:prstGeom prst="rect">
                <a:avLst/>
              </a:prstGeom>
              <a:blipFill>
                <a:blip r:embed="rId47"/>
                <a:stretch>
                  <a:fillRect l="-4739"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89F80CC-91B8-4B24-B620-2E1AC3DDE0F7}"/>
                  </a:ext>
                </a:extLst>
              </p:cNvPr>
              <p:cNvSpPr txBox="1"/>
              <p:nvPr/>
            </p:nvSpPr>
            <p:spPr>
              <a:xfrm>
                <a:off x="2011725" y="4680680"/>
                <a:ext cx="1849096"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𝐶h</m:t>
                              </m:r>
                              <m:r>
                                <a:rPr lang="en-US" sz="2400" b="0" i="1" smtClean="0">
                                  <a:solidFill>
                                    <a:srgbClr val="008AF2"/>
                                  </a:solidFill>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𝑊</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𝑊</m:t>
                              </m:r>
                            </m:e>
                          </m:d>
                        </m:den>
                      </m:f>
                    </m:oMath>
                  </m:oMathPara>
                </a14:m>
                <a:endParaRPr lang="en-US" sz="2400" dirty="0"/>
              </a:p>
            </p:txBody>
          </p:sp>
        </mc:Choice>
        <mc:Fallback xmlns="">
          <p:sp>
            <p:nvSpPr>
              <p:cNvPr id="60" name="TextBox 59">
                <a:extLst>
                  <a:ext uri="{FF2B5EF4-FFF2-40B4-BE49-F238E27FC236}">
                    <a16:creationId xmlns:a16="http://schemas.microsoft.com/office/drawing/2014/main" id="{E89F80CC-91B8-4B24-B620-2E1AC3DDE0F7}"/>
                  </a:ext>
                </a:extLst>
              </p:cNvPr>
              <p:cNvSpPr txBox="1">
                <a:spLocks noRot="1" noChangeAspect="1" noMove="1" noResize="1" noEditPoints="1" noAdjustHandles="1" noChangeArrowheads="1" noChangeShapeType="1" noTextEdit="1"/>
              </p:cNvSpPr>
              <p:nvPr/>
            </p:nvSpPr>
            <p:spPr>
              <a:xfrm>
                <a:off x="2011725" y="4680680"/>
                <a:ext cx="1849096" cy="768993"/>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A115C70-B16E-46A1-9F5A-FF219A0FE2AB}"/>
                  </a:ext>
                </a:extLst>
              </p:cNvPr>
              <p:cNvSpPr txBox="1"/>
              <p:nvPr/>
            </p:nvSpPr>
            <p:spPr>
              <a:xfrm>
                <a:off x="1949071" y="5338916"/>
                <a:ext cx="6577634" cy="7144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0.55</m:t>
                              </m:r>
                              <m:r>
                                <a:rPr lang="en-US" sz="2400" b="0" i="1" smtClean="0">
                                  <a:solidFill>
                                    <a:srgbClr val="008AF2"/>
                                  </a:solidFill>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0.03</m:t>
                              </m:r>
                            </m:e>
                          </m:d>
                        </m:num>
                        <m:den>
                          <m:r>
                            <a:rPr lang="en-US" sz="2400" b="0" i="1" smtClean="0">
                              <a:latin typeface="Cambria Math" panose="02040503050406030204" pitchFamily="18" charset="0"/>
                            </a:rPr>
                            <m:t>                                                                                           </m:t>
                          </m:r>
                        </m:den>
                      </m:f>
                    </m:oMath>
                  </m:oMathPara>
                </a14:m>
                <a:endParaRPr lang="en-US" sz="2400" dirty="0"/>
              </a:p>
            </p:txBody>
          </p:sp>
        </mc:Choice>
        <mc:Fallback xmlns="">
          <p:sp>
            <p:nvSpPr>
              <p:cNvPr id="61" name="TextBox 60">
                <a:extLst>
                  <a:ext uri="{FF2B5EF4-FFF2-40B4-BE49-F238E27FC236}">
                    <a16:creationId xmlns:a16="http://schemas.microsoft.com/office/drawing/2014/main" id="{2A115C70-B16E-46A1-9F5A-FF219A0FE2AB}"/>
                  </a:ext>
                </a:extLst>
              </p:cNvPr>
              <p:cNvSpPr txBox="1">
                <a:spLocks noRot="1" noChangeAspect="1" noMove="1" noResize="1" noEditPoints="1" noAdjustHandles="1" noChangeArrowheads="1" noChangeShapeType="1" noTextEdit="1"/>
              </p:cNvSpPr>
              <p:nvPr/>
            </p:nvSpPr>
            <p:spPr>
              <a:xfrm>
                <a:off x="1949071" y="5338916"/>
                <a:ext cx="6577634" cy="714491"/>
              </a:xfrm>
              <a:prstGeom prst="rect">
                <a:avLst/>
              </a:prstGeom>
              <a:blipFill>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893F822E-0881-4096-BC39-FC84BD895BE5}"/>
                  </a:ext>
                </a:extLst>
              </p:cNvPr>
              <p:cNvSpPr txBox="1"/>
              <p:nvPr/>
            </p:nvSpPr>
            <p:spPr>
              <a:xfrm>
                <a:off x="2299688" y="5832977"/>
                <a:ext cx="60703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0.55</m:t>
                          </m:r>
                          <m:r>
                            <a:rPr lang="en-US" sz="2400" b="0" i="1" smtClean="0">
                              <a:solidFill>
                                <a:srgbClr val="008AF2"/>
                              </a:solidFill>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0.03</m:t>
                          </m:r>
                        </m:e>
                      </m:d>
                      <m:r>
                        <a:rPr lang="en-US" sz="2400" i="1">
                          <a:solidFill>
                            <a:srgbClr val="FF0000"/>
                          </a:solidFill>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0.30</m:t>
                          </m:r>
                          <m:r>
                            <a:rPr lang="en-US" sz="2400" i="1">
                              <a:solidFill>
                                <a:srgbClr val="008AF2"/>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0.02</m:t>
                          </m:r>
                        </m:e>
                      </m:d>
                      <m:r>
                        <a:rPr lang="en-US" sz="2400" i="1">
                          <a:solidFill>
                            <a:srgbClr val="FF0000"/>
                          </a:solidFill>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0.15</m:t>
                          </m:r>
                          <m:r>
                            <a:rPr lang="en-US" sz="2400" i="1">
                              <a:solidFill>
                                <a:srgbClr val="008AF2"/>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0.01</m:t>
                          </m:r>
                        </m:e>
                      </m:d>
                    </m:oMath>
                  </m:oMathPara>
                </a14:m>
                <a:endParaRPr lang="en-US" sz="2400" dirty="0"/>
              </a:p>
            </p:txBody>
          </p:sp>
        </mc:Choice>
        <mc:Fallback xmlns="">
          <p:sp>
            <p:nvSpPr>
              <p:cNvPr id="62" name="TextBox 61">
                <a:extLst>
                  <a:ext uri="{FF2B5EF4-FFF2-40B4-BE49-F238E27FC236}">
                    <a16:creationId xmlns:a16="http://schemas.microsoft.com/office/drawing/2014/main" id="{893F822E-0881-4096-BC39-FC84BD895BE5}"/>
                  </a:ext>
                </a:extLst>
              </p:cNvPr>
              <p:cNvSpPr txBox="1">
                <a:spLocks noRot="1" noChangeAspect="1" noMove="1" noResize="1" noEditPoints="1" noAdjustHandles="1" noChangeArrowheads="1" noChangeShapeType="1" noTextEdit="1"/>
              </p:cNvSpPr>
              <p:nvPr/>
            </p:nvSpPr>
            <p:spPr>
              <a:xfrm>
                <a:off x="2299688" y="5832977"/>
                <a:ext cx="6070380" cy="369332"/>
              </a:xfrm>
              <a:prstGeom prst="rect">
                <a:avLst/>
              </a:prstGeom>
              <a:blipFill>
                <a:blip r:embed="rId50"/>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140DFDB-AD32-4969-902D-2050C4D03B5D}"/>
                  </a:ext>
                </a:extLst>
              </p:cNvPr>
              <p:cNvSpPr txBox="1"/>
              <p:nvPr/>
            </p:nvSpPr>
            <p:spPr>
              <a:xfrm>
                <a:off x="8514179" y="5562582"/>
                <a:ext cx="1295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=0.6875</m:t>
                      </m:r>
                    </m:oMath>
                  </m:oMathPara>
                </a14:m>
                <a:endParaRPr lang="en-US" sz="2400" dirty="0"/>
              </a:p>
            </p:txBody>
          </p:sp>
        </mc:Choice>
        <mc:Fallback xmlns="">
          <p:sp>
            <p:nvSpPr>
              <p:cNvPr id="63" name="TextBox 62">
                <a:extLst>
                  <a:ext uri="{FF2B5EF4-FFF2-40B4-BE49-F238E27FC236}">
                    <a16:creationId xmlns:a16="http://schemas.microsoft.com/office/drawing/2014/main" id="{A140DFDB-AD32-4969-902D-2050C4D03B5D}"/>
                  </a:ext>
                </a:extLst>
              </p:cNvPr>
              <p:cNvSpPr txBox="1">
                <a:spLocks noRot="1" noChangeAspect="1" noMove="1" noResize="1" noEditPoints="1" noAdjustHandles="1" noChangeArrowheads="1" noChangeShapeType="1" noTextEdit="1"/>
              </p:cNvSpPr>
              <p:nvPr/>
            </p:nvSpPr>
            <p:spPr>
              <a:xfrm>
                <a:off x="8514179" y="5562582"/>
                <a:ext cx="1295739" cy="369332"/>
              </a:xfrm>
              <a:prstGeom prst="rect">
                <a:avLst/>
              </a:prstGeom>
              <a:blipFill>
                <a:blip r:embed="rId51"/>
                <a:stretch>
                  <a:fillRect l="-1887" r="-6132" b="-8197"/>
                </a:stretch>
              </a:blipFill>
            </p:spPr>
            <p:txBody>
              <a:bodyPr/>
              <a:lstStyle/>
              <a:p>
                <a:r>
                  <a:rPr lang="en-US">
                    <a:noFill/>
                  </a:rPr>
                  <a:t> </a:t>
                </a:r>
              </a:p>
            </p:txBody>
          </p:sp>
        </mc:Fallback>
      </mc:AlternateContent>
    </p:spTree>
    <p:extLst>
      <p:ext uri="{BB962C8B-B14F-4D97-AF65-F5344CB8AC3E}">
        <p14:creationId xmlns:p14="http://schemas.microsoft.com/office/powerpoint/2010/main" val="58092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20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20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left)">
                                      <p:cBhvr>
                                        <p:cTn id="37" dur="20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20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20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20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20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left)">
                                      <p:cBhvr>
                                        <p:cTn id="62" dur="2000"/>
                                        <p:tgtEl>
                                          <p:spTgt spid="5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left)">
                                      <p:cBhvr>
                                        <p:cTn id="67" dur="20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left)">
                                      <p:cBhvr>
                                        <p:cTn id="72" dur="20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left)">
                                      <p:cBhvr>
                                        <p:cTn id="77" dur="20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left)">
                                      <p:cBhvr>
                                        <p:cTn id="82" dur="2000"/>
                                        <p:tgtEl>
                                          <p:spTgt spid="6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wipe(left)">
                                      <p:cBhvr>
                                        <p:cTn id="87" dur="2000"/>
                                        <p:tgtEl>
                                          <p:spTgt spid="6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ipe(left)">
                                      <p:cBhvr>
                                        <p:cTn id="92"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P spid="54" grpId="0"/>
      <p:bldP spid="55" grpId="0"/>
      <p:bldP spid="56" grpId="0"/>
      <p:bldP spid="57" grpId="0"/>
      <p:bldP spid="60" grpId="0"/>
      <p:bldP spid="61" grpId="0"/>
      <p:bldP spid="62"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Example</a:t>
            </a:r>
          </a:p>
        </p:txBody>
      </p:sp>
      <p:sp>
        <p:nvSpPr>
          <p:cNvPr id="4" name="Rectangle 3">
            <a:extLst>
              <a:ext uri="{FF2B5EF4-FFF2-40B4-BE49-F238E27FC236}">
                <a16:creationId xmlns:a16="http://schemas.microsoft.com/office/drawing/2014/main" id="{417C1AD6-A560-43DC-9BB1-9A4539EC7842}"/>
              </a:ext>
            </a:extLst>
          </p:cNvPr>
          <p:cNvSpPr/>
          <p:nvPr/>
        </p:nvSpPr>
        <p:spPr>
          <a:xfrm>
            <a:off x="838200" y="1465545"/>
            <a:ext cx="7930019" cy="4524315"/>
          </a:xfrm>
          <a:prstGeom prst="rect">
            <a:avLst/>
          </a:prstGeom>
        </p:spPr>
        <p:txBody>
          <a:bodyPr wrap="square">
            <a:spAutoFit/>
          </a:bodyPr>
          <a:lstStyle/>
          <a:p>
            <a:r>
              <a:rPr lang="en-US" sz="2400" dirty="0">
                <a:cs typeface="Times New Roman" pitchFamily="18" charset="0"/>
              </a:rPr>
              <a:t>In a certain city, </a:t>
            </a:r>
            <a:r>
              <a:rPr lang="en-US" sz="2400" dirty="0">
                <a:solidFill>
                  <a:srgbClr val="FF0000"/>
                </a:solidFill>
                <a:cs typeface="Times New Roman" pitchFamily="18" charset="0"/>
              </a:rPr>
              <a:t>30%</a:t>
            </a:r>
            <a:r>
              <a:rPr lang="en-US" sz="2400" dirty="0">
                <a:cs typeface="Times New Roman" pitchFamily="18" charset="0"/>
              </a:rPr>
              <a:t> of the people are </a:t>
            </a:r>
            <a:r>
              <a:rPr lang="en-US" sz="2400" dirty="0">
                <a:solidFill>
                  <a:srgbClr val="FF0000"/>
                </a:solidFill>
                <a:cs typeface="Times New Roman" pitchFamily="18" charset="0"/>
              </a:rPr>
              <a:t>conservatives</a:t>
            </a:r>
            <a:r>
              <a:rPr lang="en-US" sz="2400" dirty="0">
                <a:cs typeface="Times New Roman" pitchFamily="18" charset="0"/>
              </a:rPr>
              <a:t>, </a:t>
            </a:r>
            <a:r>
              <a:rPr lang="en-US" sz="2400" dirty="0">
                <a:solidFill>
                  <a:srgbClr val="00B050"/>
                </a:solidFill>
                <a:cs typeface="Times New Roman" pitchFamily="18" charset="0"/>
              </a:rPr>
              <a:t>50%</a:t>
            </a:r>
            <a:r>
              <a:rPr lang="en-US" sz="2400" dirty="0">
                <a:cs typeface="Times New Roman" pitchFamily="18" charset="0"/>
              </a:rPr>
              <a:t> are </a:t>
            </a:r>
            <a:r>
              <a:rPr lang="en-US" sz="2400" dirty="0">
                <a:solidFill>
                  <a:srgbClr val="00B050"/>
                </a:solidFill>
                <a:cs typeface="Times New Roman" pitchFamily="18" charset="0"/>
              </a:rPr>
              <a:t>liberals</a:t>
            </a:r>
            <a:r>
              <a:rPr lang="en-US" sz="2400" dirty="0">
                <a:cs typeface="Times New Roman" pitchFamily="18" charset="0"/>
              </a:rPr>
              <a:t>, and </a:t>
            </a:r>
            <a:r>
              <a:rPr lang="en-US" sz="2400" dirty="0">
                <a:solidFill>
                  <a:srgbClr val="0070C0"/>
                </a:solidFill>
                <a:cs typeface="Times New Roman" pitchFamily="18" charset="0"/>
              </a:rPr>
              <a:t>20%</a:t>
            </a:r>
            <a:r>
              <a:rPr lang="en-US" sz="2400" dirty="0">
                <a:cs typeface="Times New Roman" pitchFamily="18" charset="0"/>
              </a:rPr>
              <a:t> are </a:t>
            </a:r>
            <a:r>
              <a:rPr lang="en-US" sz="2400" dirty="0">
                <a:solidFill>
                  <a:srgbClr val="0070C0"/>
                </a:solidFill>
                <a:cs typeface="Times New Roman" pitchFamily="18" charset="0"/>
              </a:rPr>
              <a:t>independents</a:t>
            </a:r>
            <a:r>
              <a:rPr lang="en-US" sz="2400" dirty="0">
                <a:cs typeface="Times New Roman" pitchFamily="18" charset="0"/>
              </a:rPr>
              <a:t>. </a:t>
            </a:r>
          </a:p>
          <a:p>
            <a:r>
              <a:rPr lang="en-US" sz="2400" dirty="0">
                <a:cs typeface="Times New Roman" pitchFamily="18" charset="0"/>
              </a:rPr>
              <a:t>Records show that in a particular election, </a:t>
            </a:r>
            <a:r>
              <a:rPr lang="en-US" sz="2400" dirty="0">
                <a:solidFill>
                  <a:srgbClr val="FF0000"/>
                </a:solidFill>
                <a:cs typeface="Times New Roman" pitchFamily="18" charset="0"/>
              </a:rPr>
              <a:t>65%</a:t>
            </a:r>
            <a:r>
              <a:rPr lang="en-US" sz="2400" dirty="0">
                <a:cs typeface="Times New Roman" pitchFamily="18" charset="0"/>
              </a:rPr>
              <a:t> of the conservatives </a:t>
            </a:r>
            <a:r>
              <a:rPr lang="en-US" sz="2400" dirty="0">
                <a:solidFill>
                  <a:srgbClr val="7030A0"/>
                </a:solidFill>
                <a:cs typeface="Times New Roman" pitchFamily="18" charset="0"/>
              </a:rPr>
              <a:t>voted</a:t>
            </a:r>
            <a:r>
              <a:rPr lang="en-US" sz="2400" dirty="0">
                <a:cs typeface="Times New Roman" pitchFamily="18" charset="0"/>
              </a:rPr>
              <a:t>, </a:t>
            </a:r>
            <a:r>
              <a:rPr lang="en-US" sz="2400" dirty="0">
                <a:solidFill>
                  <a:srgbClr val="00B050"/>
                </a:solidFill>
                <a:cs typeface="Times New Roman" pitchFamily="18" charset="0"/>
              </a:rPr>
              <a:t>82%</a:t>
            </a:r>
            <a:r>
              <a:rPr lang="en-US" sz="2400" dirty="0">
                <a:cs typeface="Times New Roman" pitchFamily="18" charset="0"/>
              </a:rPr>
              <a:t> of the liberals </a:t>
            </a:r>
            <a:r>
              <a:rPr lang="en-US" sz="2400" dirty="0">
                <a:solidFill>
                  <a:srgbClr val="7030A0"/>
                </a:solidFill>
                <a:cs typeface="Times New Roman" pitchFamily="18" charset="0"/>
              </a:rPr>
              <a:t>voted</a:t>
            </a:r>
            <a:r>
              <a:rPr lang="en-US" sz="2400" dirty="0">
                <a:cs typeface="Times New Roman" pitchFamily="18" charset="0"/>
              </a:rPr>
              <a:t>, and </a:t>
            </a:r>
            <a:r>
              <a:rPr lang="en-US" sz="2400" dirty="0">
                <a:solidFill>
                  <a:srgbClr val="0070C0"/>
                </a:solidFill>
                <a:cs typeface="Times New Roman" pitchFamily="18" charset="0"/>
              </a:rPr>
              <a:t>50%</a:t>
            </a:r>
            <a:r>
              <a:rPr lang="en-US" sz="2400" dirty="0">
                <a:cs typeface="Times New Roman" pitchFamily="18" charset="0"/>
              </a:rPr>
              <a:t> of the independents </a:t>
            </a:r>
            <a:r>
              <a:rPr lang="en-US" sz="2400" dirty="0">
                <a:solidFill>
                  <a:srgbClr val="7030A0"/>
                </a:solidFill>
                <a:cs typeface="Times New Roman" pitchFamily="18" charset="0"/>
              </a:rPr>
              <a:t>voted</a:t>
            </a:r>
            <a:r>
              <a:rPr lang="en-US" sz="2400" dirty="0">
                <a:cs typeface="Times New Roman" pitchFamily="18" charset="0"/>
              </a:rPr>
              <a:t>. </a:t>
            </a:r>
          </a:p>
          <a:p>
            <a:endParaRPr lang="en-US" sz="2400" dirty="0">
              <a:cs typeface="Times New Roman" pitchFamily="18" charset="0"/>
            </a:endParaRPr>
          </a:p>
          <a:p>
            <a:r>
              <a:rPr lang="en-US" sz="2400" dirty="0">
                <a:cs typeface="Times New Roman" pitchFamily="18" charset="0"/>
              </a:rPr>
              <a:t>a) If a person in the city is selected at random, what are the chances that he/she have voted? </a:t>
            </a:r>
          </a:p>
          <a:p>
            <a:endParaRPr lang="en-US" sz="2400" dirty="0">
              <a:cs typeface="Times New Roman" pitchFamily="18" charset="0"/>
            </a:endParaRPr>
          </a:p>
          <a:p>
            <a:r>
              <a:rPr lang="en-US" sz="2400" dirty="0">
                <a:cs typeface="Times New Roman" pitchFamily="18" charset="0"/>
              </a:rPr>
              <a:t>b) If a person in the city is selected at random and it is learned that he/she did not vote in the last election, what is the probability that he/she is Liberal?</a:t>
            </a:r>
          </a:p>
        </p:txBody>
      </p:sp>
      <p:pic>
        <p:nvPicPr>
          <p:cNvPr id="7" name="Picture 6">
            <a:extLst>
              <a:ext uri="{FF2B5EF4-FFF2-40B4-BE49-F238E27FC236}">
                <a16:creationId xmlns:a16="http://schemas.microsoft.com/office/drawing/2014/main" id="{1A63573D-B52C-4AB1-996D-6DEC31C7C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43583" y="365125"/>
            <a:ext cx="2710741" cy="3536586"/>
          </a:xfrm>
          <a:prstGeom prst="rect">
            <a:avLst/>
          </a:prstGeom>
          <a:scene3d>
            <a:camera prst="orthographicFront">
              <a:rot lat="0" lon="1080000" rev="0"/>
            </a:camera>
            <a:lightRig rig="threePt" dir="t"/>
          </a:scene3d>
        </p:spPr>
      </p:pic>
    </p:spTree>
    <p:extLst>
      <p:ext uri="{BB962C8B-B14F-4D97-AF65-F5344CB8AC3E}">
        <p14:creationId xmlns:p14="http://schemas.microsoft.com/office/powerpoint/2010/main" val="394075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Question</a:t>
            </a:r>
          </a:p>
        </p:txBody>
      </p:sp>
      <p:sp>
        <p:nvSpPr>
          <p:cNvPr id="13" name="Rectangle 12">
            <a:extLst>
              <a:ext uri="{FF2B5EF4-FFF2-40B4-BE49-F238E27FC236}">
                <a16:creationId xmlns:a16="http://schemas.microsoft.com/office/drawing/2014/main" id="{634E4A7D-FD3D-4EBD-89DD-95920573BB27}"/>
              </a:ext>
            </a:extLst>
          </p:cNvPr>
          <p:cNvSpPr/>
          <p:nvPr/>
        </p:nvSpPr>
        <p:spPr>
          <a:xfrm>
            <a:off x="838200" y="1499153"/>
            <a:ext cx="6527104" cy="3046988"/>
          </a:xfrm>
          <a:prstGeom prst="rect">
            <a:avLst/>
          </a:prstGeom>
        </p:spPr>
        <p:txBody>
          <a:bodyPr wrap="square">
            <a:spAutoFit/>
          </a:bodyPr>
          <a:lstStyle/>
          <a:p>
            <a:r>
              <a:rPr lang="en-US" sz="2400" dirty="0"/>
              <a:t>A disease test is advertised as being 99% accurate: if you have the disease, you will test positive 99% of the time, and if you don't have the disease, you will test negative 99% of the time. </a:t>
            </a:r>
          </a:p>
          <a:p>
            <a:endParaRPr lang="en-US" sz="2400" dirty="0"/>
          </a:p>
          <a:p>
            <a:r>
              <a:rPr lang="en-US" sz="2400" dirty="0"/>
              <a:t>If 1% of all people have this disease and you test positive, what is the probability that you actually have the disease?</a:t>
            </a:r>
          </a:p>
        </p:txBody>
      </p:sp>
      <p:pic>
        <p:nvPicPr>
          <p:cNvPr id="14" name="Picture 13">
            <a:extLst>
              <a:ext uri="{FF2B5EF4-FFF2-40B4-BE49-F238E27FC236}">
                <a16:creationId xmlns:a16="http://schemas.microsoft.com/office/drawing/2014/main" id="{DB852334-2049-4C8D-BEAF-9AEC140088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759" y="571004"/>
            <a:ext cx="3810000" cy="2350742"/>
          </a:xfrm>
          <a:prstGeom prst="rect">
            <a:avLst/>
          </a:prstGeom>
        </p:spPr>
      </p:pic>
      <p:pic>
        <p:nvPicPr>
          <p:cNvPr id="15" name="Picture 14">
            <a:extLst>
              <a:ext uri="{FF2B5EF4-FFF2-40B4-BE49-F238E27FC236}">
                <a16:creationId xmlns:a16="http://schemas.microsoft.com/office/drawing/2014/main" id="{00F0D2E7-78E4-4AB1-B025-39D9FDF1F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2161" y="3421373"/>
            <a:ext cx="1352598" cy="2705196"/>
          </a:xfrm>
          <a:prstGeom prst="rect">
            <a:avLst/>
          </a:prstGeom>
        </p:spPr>
      </p:pic>
    </p:spTree>
    <p:extLst>
      <p:ext uri="{BB962C8B-B14F-4D97-AF65-F5344CB8AC3E}">
        <p14:creationId xmlns:p14="http://schemas.microsoft.com/office/powerpoint/2010/main" val="405463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536474" cy="1325563"/>
          </a:xfrm>
        </p:spPr>
        <p:txBody>
          <a:bodyPr/>
          <a:lstStyle/>
          <a:p>
            <a:r>
              <a:rPr lang="en-US" dirty="0">
                <a:solidFill>
                  <a:srgbClr val="990033"/>
                </a:solidFill>
              </a:rPr>
              <a:t>Relative Risk</a:t>
            </a:r>
          </a:p>
        </p:txBody>
      </p:sp>
      <p:sp>
        <p:nvSpPr>
          <p:cNvPr id="16" name="TextBox 15">
            <a:extLst>
              <a:ext uri="{FF2B5EF4-FFF2-40B4-BE49-F238E27FC236}">
                <a16:creationId xmlns:a16="http://schemas.microsoft.com/office/drawing/2014/main" id="{5B9B826A-DD0F-4179-A4EE-B59C75BCBF79}"/>
              </a:ext>
            </a:extLst>
          </p:cNvPr>
          <p:cNvSpPr txBox="1"/>
          <p:nvPr/>
        </p:nvSpPr>
        <p:spPr>
          <a:xfrm>
            <a:off x="838200" y="1459855"/>
            <a:ext cx="6088693" cy="1569660"/>
          </a:xfrm>
          <a:prstGeom prst="rect">
            <a:avLst/>
          </a:prstGeom>
          <a:noFill/>
        </p:spPr>
        <p:txBody>
          <a:bodyPr wrap="square" rtlCol="0">
            <a:spAutoFit/>
          </a:bodyPr>
          <a:lstStyle/>
          <a:p>
            <a:r>
              <a:rPr lang="en-US" sz="2400" dirty="0">
                <a:cs typeface="Times New Roman" pitchFamily="18" charset="0"/>
              </a:rPr>
              <a:t>Based on the given table, what is the chance (Risk) of developing Polio in the group where people have received Salk Vaccine? </a:t>
            </a:r>
          </a:p>
          <a:p>
            <a:r>
              <a:rPr lang="en-US" sz="2400" dirty="0">
                <a:cs typeface="Times New Roman" pitchFamily="18" charset="0"/>
              </a:rPr>
              <a:t>What about the Risk of Polio in control group? </a:t>
            </a:r>
          </a:p>
        </p:txBody>
      </p:sp>
      <p:pic>
        <p:nvPicPr>
          <p:cNvPr id="8" name="Picture 7">
            <a:extLst>
              <a:ext uri="{FF2B5EF4-FFF2-40B4-BE49-F238E27FC236}">
                <a16:creationId xmlns:a16="http://schemas.microsoft.com/office/drawing/2014/main" id="{035605B0-2603-48EA-A297-B9D12479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790" y="264917"/>
            <a:ext cx="4919265" cy="2127554"/>
          </a:xfrm>
          <a:prstGeom prst="rect">
            <a:avLst/>
          </a:prstGeom>
        </p:spPr>
      </p:pic>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6681FB82-6E6B-4C78-8C81-D3A46722528D}"/>
                  </a:ext>
                </a:extLst>
              </p:cNvPr>
              <p:cNvSpPr/>
              <p:nvPr/>
            </p:nvSpPr>
            <p:spPr>
              <a:xfrm>
                <a:off x="695377" y="3481356"/>
                <a:ext cx="541458" cy="445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𝑡</m:t>
                          </m:r>
                        </m:sub>
                      </m:sSub>
                    </m:oMath>
                  </m:oMathPara>
                </a14:m>
                <a:endParaRPr lang="en-US" sz="2400" dirty="0"/>
              </a:p>
            </p:txBody>
          </p:sp>
        </mc:Choice>
        <mc:Fallback xmlns="">
          <p:sp>
            <p:nvSpPr>
              <p:cNvPr id="17" name="Rectangle: Rounded Corners 16">
                <a:extLst>
                  <a:ext uri="{FF2B5EF4-FFF2-40B4-BE49-F238E27FC236}">
                    <a16:creationId xmlns:a16="http://schemas.microsoft.com/office/drawing/2014/main" id="{6681FB82-6E6B-4C78-8C81-D3A46722528D}"/>
                  </a:ext>
                </a:extLst>
              </p:cNvPr>
              <p:cNvSpPr>
                <a:spLocks noRot="1" noChangeAspect="1" noMove="1" noResize="1" noEditPoints="1" noAdjustHandles="1" noChangeArrowheads="1" noChangeShapeType="1" noTextEdit="1"/>
              </p:cNvSpPr>
              <p:nvPr/>
            </p:nvSpPr>
            <p:spPr>
              <a:xfrm>
                <a:off x="695377" y="3481356"/>
                <a:ext cx="541458" cy="445417"/>
              </a:xfrm>
              <a:prstGeom prst="roundRect">
                <a:avLst/>
              </a:prstGeom>
              <a:blipFill>
                <a:blip r:embed="rId4"/>
                <a:stretch>
                  <a:fillRect l="-1099"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0944F01F-32D0-4F5D-B393-DCA80A72DB4B}"/>
                  </a:ext>
                </a:extLst>
              </p:cNvPr>
              <p:cNvSpPr/>
              <p:nvPr/>
            </p:nvSpPr>
            <p:spPr>
              <a:xfrm>
                <a:off x="695377" y="4636102"/>
                <a:ext cx="541458" cy="445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𝑐</m:t>
                          </m:r>
                        </m:sub>
                      </m:sSub>
                    </m:oMath>
                  </m:oMathPara>
                </a14:m>
                <a:endParaRPr lang="en-US" sz="2400" dirty="0"/>
              </a:p>
            </p:txBody>
          </p:sp>
        </mc:Choice>
        <mc:Fallback xmlns="">
          <p:sp>
            <p:nvSpPr>
              <p:cNvPr id="19" name="Rectangle: Rounded Corners 18">
                <a:extLst>
                  <a:ext uri="{FF2B5EF4-FFF2-40B4-BE49-F238E27FC236}">
                    <a16:creationId xmlns:a16="http://schemas.microsoft.com/office/drawing/2014/main" id="{0944F01F-32D0-4F5D-B393-DCA80A72DB4B}"/>
                  </a:ext>
                </a:extLst>
              </p:cNvPr>
              <p:cNvSpPr>
                <a:spLocks noRot="1" noChangeAspect="1" noMove="1" noResize="1" noEditPoints="1" noAdjustHandles="1" noChangeArrowheads="1" noChangeShapeType="1" noTextEdit="1"/>
              </p:cNvSpPr>
              <p:nvPr/>
            </p:nvSpPr>
            <p:spPr>
              <a:xfrm>
                <a:off x="695377" y="4636102"/>
                <a:ext cx="541458" cy="445417"/>
              </a:xfrm>
              <a:prstGeom prst="roundRect">
                <a:avLst/>
              </a:prstGeom>
              <a:blipFill>
                <a:blip r:embed="rId5"/>
                <a:stretch>
                  <a:fillRect l="-2198"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11033B8-CD9F-4BC2-9695-50EF889F6D58}"/>
                  </a:ext>
                </a:extLst>
              </p:cNvPr>
              <p:cNvSpPr/>
              <p:nvPr/>
            </p:nvSpPr>
            <p:spPr>
              <a:xfrm>
                <a:off x="7690982" y="2627068"/>
                <a:ext cx="4182500" cy="3940963"/>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Relative Risk </a:t>
                </a:r>
                <a:r>
                  <a:rPr lang="en-US" sz="2400" dirty="0">
                    <a:solidFill>
                      <a:schemeClr val="tx1"/>
                    </a:solidFill>
                  </a:rPr>
                  <a:t>is computed as</a:t>
                </a:r>
              </a:p>
              <a:p>
                <a:pPr/>
                <a14:m>
                  <m:oMathPara xmlns:m="http://schemas.openxmlformats.org/officeDocument/2006/math">
                    <m:oMathParaPr>
                      <m:jc m:val="centerGroup"/>
                    </m:oMathParaPr>
                    <m:oMath xmlns:m="http://schemas.openxmlformats.org/officeDocument/2006/math">
                      <m:f>
                        <m:fPr>
                          <m:ctrlPr>
                            <a:rPr lang="en-US" sz="2400" i="1" smtClean="0">
                              <a:solidFill>
                                <a:srgbClr val="FF0000"/>
                              </a:solidFill>
                              <a:latin typeface="Cambria Math" panose="02040503050406030204" pitchFamily="18" charset="0"/>
                            </a:rPr>
                          </m:ctrlPr>
                        </m:fPr>
                        <m:num>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𝑝</m:t>
                              </m:r>
                            </m:e>
                            <m:sub>
                              <m:r>
                                <a:rPr lang="en-US" sz="2400" b="0" i="1" smtClean="0">
                                  <a:solidFill>
                                    <a:srgbClr val="FF0000"/>
                                  </a:solidFill>
                                  <a:latin typeface="Cambria Math" panose="02040503050406030204" pitchFamily="18" charset="0"/>
                                </a:rPr>
                                <m:t>𝑡</m:t>
                              </m:r>
                            </m:sub>
                          </m:sSub>
                        </m:num>
                        <m:den>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𝑝</m:t>
                              </m:r>
                            </m:e>
                            <m:sub>
                              <m:r>
                                <a:rPr lang="en-US" sz="2400" b="0" i="1" smtClean="0">
                                  <a:solidFill>
                                    <a:srgbClr val="FF0000"/>
                                  </a:solidFill>
                                  <a:latin typeface="Cambria Math" panose="02040503050406030204" pitchFamily="18" charset="0"/>
                                </a:rPr>
                                <m:t>𝑐</m:t>
                              </m:r>
                            </m:sub>
                          </m:sSub>
                        </m:den>
                      </m:f>
                    </m:oMath>
                  </m:oMathPara>
                </a14:m>
                <a:endParaRPr lang="en-US" sz="2400" dirty="0">
                  <a:solidFill>
                    <a:schemeClr val="tx1"/>
                  </a:solidFill>
                </a:endParaRPr>
              </a:p>
              <a:p>
                <a:r>
                  <a:rPr lang="en-US" sz="2400" dirty="0">
                    <a:solidFill>
                      <a:schemeClr val="tx1"/>
                    </a:solidFill>
                  </a:rPr>
                  <a:t>where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𝑡</m:t>
                        </m:r>
                      </m:sub>
                    </m:sSub>
                  </m:oMath>
                </a14:m>
                <a:r>
                  <a:rPr lang="en-US" sz="2400" dirty="0">
                    <a:solidFill>
                      <a:schemeClr val="tx1"/>
                    </a:solidFill>
                  </a:rPr>
                  <a:t> is risk of disease in the treatment group, and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b="0" i="1" smtClean="0">
                            <a:solidFill>
                              <a:schemeClr val="tx1"/>
                            </a:solidFill>
                            <a:latin typeface="Cambria Math" panose="02040503050406030204" pitchFamily="18" charset="0"/>
                          </a:rPr>
                          <m:t>𝑐</m:t>
                        </m:r>
                      </m:sub>
                    </m:sSub>
                  </m:oMath>
                </a14:m>
                <a:r>
                  <a:rPr lang="en-US" sz="2400" dirty="0">
                    <a:solidFill>
                      <a:schemeClr val="tx1"/>
                    </a:solidFill>
                  </a:rPr>
                  <a:t> is the risk of disease in the control group</a:t>
                </a:r>
              </a:p>
              <a:p>
                <a:r>
                  <a:rPr lang="en-US" sz="2400" dirty="0">
                    <a:solidFill>
                      <a:srgbClr val="0070C0"/>
                    </a:solidFill>
                  </a:rPr>
                  <a:t>A relative risk less than 1 indicates that the treatment results in reduced risk.</a:t>
                </a:r>
              </a:p>
            </p:txBody>
          </p:sp>
        </mc:Choice>
        <mc:Fallback xmlns="">
          <p:sp>
            <p:nvSpPr>
              <p:cNvPr id="21" name="Rectangle 20">
                <a:extLst>
                  <a:ext uri="{FF2B5EF4-FFF2-40B4-BE49-F238E27FC236}">
                    <a16:creationId xmlns:a16="http://schemas.microsoft.com/office/drawing/2014/main" id="{F11033B8-CD9F-4BC2-9695-50EF889F6D58}"/>
                  </a:ext>
                </a:extLst>
              </p:cNvPr>
              <p:cNvSpPr>
                <a:spLocks noRot="1" noChangeAspect="1" noMove="1" noResize="1" noEditPoints="1" noAdjustHandles="1" noChangeArrowheads="1" noChangeShapeType="1" noTextEdit="1"/>
              </p:cNvSpPr>
              <p:nvPr/>
            </p:nvSpPr>
            <p:spPr>
              <a:xfrm>
                <a:off x="7690982" y="2627068"/>
                <a:ext cx="4182500" cy="3940963"/>
              </a:xfrm>
              <a:prstGeom prst="rect">
                <a:avLst/>
              </a:prstGeom>
              <a:blipFill>
                <a:blip r:embed="rId6"/>
                <a:stretch>
                  <a:fillRect l="-2332" r="-3353" b="-6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12F361F-3D7D-4FCB-8A01-585D9E75BD20}"/>
                  </a:ext>
                </a:extLst>
              </p:cNvPr>
              <p:cNvSpPr txBox="1"/>
              <p:nvPr/>
            </p:nvSpPr>
            <p:spPr>
              <a:xfrm>
                <a:off x="3301689" y="5682140"/>
                <a:ext cx="791755" cy="810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rgbClr val="FF0000"/>
                              </a:solidFill>
                              <a:latin typeface="Cambria Math" panose="02040503050406030204" pitchFamily="18" charset="0"/>
                            </a:rPr>
                          </m:ctrlPr>
                        </m:fPr>
                        <m:num>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𝑝</m:t>
                              </m:r>
                            </m:e>
                            <m:sub>
                              <m:r>
                                <a:rPr lang="en-US" sz="2800" b="0" i="1" smtClean="0">
                                  <a:solidFill>
                                    <a:srgbClr val="FF0000"/>
                                  </a:solidFill>
                                  <a:latin typeface="Cambria Math" panose="02040503050406030204" pitchFamily="18" charset="0"/>
                                </a:rPr>
                                <m:t>𝑡</m:t>
                              </m:r>
                            </m:sub>
                          </m:sSub>
                        </m:num>
                        <m:den>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𝑝</m:t>
                              </m:r>
                            </m:e>
                            <m:sub>
                              <m:r>
                                <a:rPr lang="en-US" sz="2800" b="0" i="1" smtClean="0">
                                  <a:solidFill>
                                    <a:srgbClr val="FF0000"/>
                                  </a:solidFill>
                                  <a:latin typeface="Cambria Math" panose="02040503050406030204" pitchFamily="18" charset="0"/>
                                </a:rPr>
                                <m:t>𝑐</m:t>
                              </m:r>
                            </m:sub>
                          </m:sSub>
                        </m:den>
                      </m:f>
                      <m:r>
                        <a:rPr lang="en-US" sz="2800" b="0" i="1" smtClean="0">
                          <a:latin typeface="Cambria Math" panose="02040503050406030204" pitchFamily="18" charset="0"/>
                        </a:rPr>
                        <m:t>=</m:t>
                      </m:r>
                    </m:oMath>
                  </m:oMathPara>
                </a14:m>
                <a:endParaRPr lang="en-US" sz="2800" dirty="0"/>
              </a:p>
            </p:txBody>
          </p:sp>
        </mc:Choice>
        <mc:Fallback xmlns="">
          <p:sp>
            <p:nvSpPr>
              <p:cNvPr id="22" name="TextBox 21">
                <a:extLst>
                  <a:ext uri="{FF2B5EF4-FFF2-40B4-BE49-F238E27FC236}">
                    <a16:creationId xmlns:a16="http://schemas.microsoft.com/office/drawing/2014/main" id="{312F361F-3D7D-4FCB-8A01-585D9E75BD20}"/>
                  </a:ext>
                </a:extLst>
              </p:cNvPr>
              <p:cNvSpPr txBox="1">
                <a:spLocks noRot="1" noChangeAspect="1" noMove="1" noResize="1" noEditPoints="1" noAdjustHandles="1" noChangeArrowheads="1" noChangeShapeType="1" noTextEdit="1"/>
              </p:cNvSpPr>
              <p:nvPr/>
            </p:nvSpPr>
            <p:spPr>
              <a:xfrm>
                <a:off x="3301689" y="5682140"/>
                <a:ext cx="791755" cy="810735"/>
              </a:xfrm>
              <a:prstGeom prst="rect">
                <a:avLst/>
              </a:prstGeom>
              <a:blipFill>
                <a:blip r:embed="rId7"/>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B4217EE-9121-4A01-8FF8-DD16AE42A29C}"/>
              </a:ext>
            </a:extLst>
          </p:cNvPr>
          <p:cNvSpPr txBox="1"/>
          <p:nvPr/>
        </p:nvSpPr>
        <p:spPr>
          <a:xfrm>
            <a:off x="1126775" y="5816233"/>
            <a:ext cx="2193870" cy="492443"/>
          </a:xfrm>
          <a:prstGeom prst="rect">
            <a:avLst/>
          </a:prstGeom>
          <a:noFill/>
        </p:spPr>
        <p:txBody>
          <a:bodyPr wrap="none" rtlCol="0">
            <a:spAutoFit/>
          </a:bodyPr>
          <a:lstStyle/>
          <a:p>
            <a:r>
              <a:rPr lang="en-US" sz="2600" dirty="0">
                <a:solidFill>
                  <a:srgbClr val="FF0000"/>
                </a:solidFill>
              </a:rPr>
              <a:t>Relative Risk = </a:t>
            </a:r>
            <a:endParaRPr lang="en-US" sz="26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E2890C-5817-4F3A-9CB5-E04BB474F8FE}"/>
                  </a:ext>
                </a:extLst>
              </p:cNvPr>
              <p:cNvSpPr txBox="1"/>
              <p:nvPr/>
            </p:nvSpPr>
            <p:spPr>
              <a:xfrm>
                <a:off x="1292592" y="3557937"/>
                <a:ext cx="3092450" cy="338554"/>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r>
                        <a:rPr lang="en-US" sz="2200" b="0" i="1" smtClean="0">
                          <a:latin typeface="Cambria Math" panose="02040503050406030204" pitchFamily="18" charset="0"/>
                        </a:rPr>
                        <m:t>𝑃</m:t>
                      </m:r>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𝑝𝑜𝑙𝑖𝑜</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𝑆𝑎𝑙𝑘</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𝑣𝑎𝑐𝑐𝑖𝑛𝑒</m:t>
                          </m:r>
                        </m:e>
                      </m:d>
                      <m:r>
                        <a:rPr lang="en-US" sz="2200" b="0" i="1" smtClean="0">
                          <a:solidFill>
                            <a:schemeClr val="tx1"/>
                          </a:solidFill>
                          <a:latin typeface="Cambria Math" panose="02040503050406030204" pitchFamily="18" charset="0"/>
                        </a:rPr>
                        <m:t>=</m:t>
                      </m:r>
                    </m:oMath>
                  </m:oMathPara>
                </a14:m>
                <a:endParaRPr lang="en-US" sz="2200" dirty="0"/>
              </a:p>
            </p:txBody>
          </p:sp>
        </mc:Choice>
        <mc:Fallback xmlns="">
          <p:sp>
            <p:nvSpPr>
              <p:cNvPr id="3" name="TextBox 2">
                <a:extLst>
                  <a:ext uri="{FF2B5EF4-FFF2-40B4-BE49-F238E27FC236}">
                    <a16:creationId xmlns:a16="http://schemas.microsoft.com/office/drawing/2014/main" id="{79E2890C-5817-4F3A-9CB5-E04BB474F8FE}"/>
                  </a:ext>
                </a:extLst>
              </p:cNvPr>
              <p:cNvSpPr txBox="1">
                <a:spLocks noRot="1" noChangeAspect="1" noMove="1" noResize="1" noEditPoints="1" noAdjustHandles="1" noChangeArrowheads="1" noChangeShapeType="1" noTextEdit="1"/>
              </p:cNvSpPr>
              <p:nvPr/>
            </p:nvSpPr>
            <p:spPr>
              <a:xfrm>
                <a:off x="1292592" y="3557937"/>
                <a:ext cx="3092450" cy="338554"/>
              </a:xfrm>
              <a:prstGeom prst="rect">
                <a:avLst/>
              </a:prstGeom>
              <a:blipFill>
                <a:blip r:embed="rId8"/>
                <a:stretch>
                  <a:fillRect l="-197" r="-1972" b="-3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76CE00F-0375-41BA-98AB-571AC8F92A71}"/>
                  </a:ext>
                </a:extLst>
              </p:cNvPr>
              <p:cNvSpPr txBox="1"/>
              <p:nvPr/>
            </p:nvSpPr>
            <p:spPr>
              <a:xfrm>
                <a:off x="4385042" y="3432678"/>
                <a:ext cx="2891817" cy="583365"/>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33</m:t>
                          </m:r>
                        </m:num>
                        <m:den>
                          <m:r>
                            <a:rPr lang="en-US" sz="2000" b="0" i="1" smtClean="0">
                              <a:latin typeface="Cambria Math" panose="02040503050406030204" pitchFamily="18" charset="0"/>
                            </a:rPr>
                            <m:t>33+200712</m:t>
                          </m:r>
                        </m:den>
                      </m:f>
                      <m:r>
                        <a:rPr lang="en-US" sz="2000" b="0" i="1" smtClean="0">
                          <a:latin typeface="Cambria Math" panose="02040503050406030204" pitchFamily="18" charset="0"/>
                        </a:rPr>
                        <m:t>=0.000164</m:t>
                      </m:r>
                    </m:oMath>
                  </m:oMathPara>
                </a14:m>
                <a:endParaRPr lang="en-US" sz="2000" dirty="0"/>
              </a:p>
            </p:txBody>
          </p:sp>
        </mc:Choice>
        <mc:Fallback xmlns="">
          <p:sp>
            <p:nvSpPr>
              <p:cNvPr id="13" name="TextBox 12">
                <a:extLst>
                  <a:ext uri="{FF2B5EF4-FFF2-40B4-BE49-F238E27FC236}">
                    <a16:creationId xmlns:a16="http://schemas.microsoft.com/office/drawing/2014/main" id="{576CE00F-0375-41BA-98AB-571AC8F92A71}"/>
                  </a:ext>
                </a:extLst>
              </p:cNvPr>
              <p:cNvSpPr txBox="1">
                <a:spLocks noRot="1" noChangeAspect="1" noMove="1" noResize="1" noEditPoints="1" noAdjustHandles="1" noChangeArrowheads="1" noChangeShapeType="1" noTextEdit="1"/>
              </p:cNvSpPr>
              <p:nvPr/>
            </p:nvSpPr>
            <p:spPr>
              <a:xfrm>
                <a:off x="4385042" y="3432678"/>
                <a:ext cx="2891817" cy="5833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8C99EC-7E5C-47A3-9A29-8B81F35DD5EE}"/>
                  </a:ext>
                </a:extLst>
              </p:cNvPr>
              <p:cNvSpPr txBox="1"/>
              <p:nvPr/>
            </p:nvSpPr>
            <p:spPr>
              <a:xfrm>
                <a:off x="1292592" y="4717696"/>
                <a:ext cx="2502287" cy="338554"/>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𝑝𝑜𝑙𝑖𝑜</m:t>
                          </m:r>
                          <m:r>
                            <a:rPr lang="en-US" sz="2200" b="0" i="1" smtClean="0">
                              <a:latin typeface="Cambria Math" panose="02040503050406030204" pitchFamily="18" charset="0"/>
                            </a:rPr>
                            <m:t>|</m:t>
                          </m:r>
                          <m:r>
                            <a:rPr lang="en-US" sz="2200" b="0" i="1" smtClean="0">
                              <a:latin typeface="Cambria Math" panose="02040503050406030204" pitchFamily="18" charset="0"/>
                            </a:rPr>
                            <m:t>𝑃𝑙𝑎𝑐𝑒𝑏𝑜</m:t>
                          </m:r>
                        </m:e>
                      </m:d>
                      <m:r>
                        <a:rPr lang="en-US" sz="2200" b="0" i="1" smtClean="0">
                          <a:latin typeface="Cambria Math" panose="02040503050406030204" pitchFamily="18" charset="0"/>
                        </a:rPr>
                        <m:t>=</m:t>
                      </m:r>
                    </m:oMath>
                  </m:oMathPara>
                </a14:m>
                <a:endParaRPr lang="en-US" sz="2200" dirty="0"/>
              </a:p>
            </p:txBody>
          </p:sp>
        </mc:Choice>
        <mc:Fallback xmlns="">
          <p:sp>
            <p:nvSpPr>
              <p:cNvPr id="20" name="TextBox 19">
                <a:extLst>
                  <a:ext uri="{FF2B5EF4-FFF2-40B4-BE49-F238E27FC236}">
                    <a16:creationId xmlns:a16="http://schemas.microsoft.com/office/drawing/2014/main" id="{5B8C99EC-7E5C-47A3-9A29-8B81F35DD5EE}"/>
                  </a:ext>
                </a:extLst>
              </p:cNvPr>
              <p:cNvSpPr txBox="1">
                <a:spLocks noRot="1" noChangeAspect="1" noMove="1" noResize="1" noEditPoints="1" noAdjustHandles="1" noChangeArrowheads="1" noChangeShapeType="1" noTextEdit="1"/>
              </p:cNvSpPr>
              <p:nvPr/>
            </p:nvSpPr>
            <p:spPr>
              <a:xfrm>
                <a:off x="1292592" y="4717696"/>
                <a:ext cx="2502287" cy="338554"/>
              </a:xfrm>
              <a:prstGeom prst="rect">
                <a:avLst/>
              </a:prstGeom>
              <a:blipFill>
                <a:blip r:embed="rId10"/>
                <a:stretch>
                  <a:fillRect l="-487" r="-2190" b="-3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11617B5-C04E-4A3D-AE1C-20AE54F2EA31}"/>
                  </a:ext>
                </a:extLst>
              </p:cNvPr>
              <p:cNvSpPr txBox="1"/>
              <p:nvPr/>
            </p:nvSpPr>
            <p:spPr>
              <a:xfrm>
                <a:off x="3794734" y="4592437"/>
                <a:ext cx="3034485" cy="589649"/>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115</m:t>
                          </m:r>
                        </m:num>
                        <m:den>
                          <m:r>
                            <a:rPr lang="en-US" sz="2000" b="0" i="1" smtClean="0">
                              <a:latin typeface="Cambria Math" panose="02040503050406030204" pitchFamily="18" charset="0"/>
                            </a:rPr>
                            <m:t>115+201114</m:t>
                          </m:r>
                        </m:den>
                      </m:f>
                      <m:r>
                        <a:rPr lang="en-US" sz="2000" b="0" i="1" smtClean="0">
                          <a:latin typeface="Cambria Math" panose="02040503050406030204" pitchFamily="18" charset="0"/>
                        </a:rPr>
                        <m:t>=0.000571</m:t>
                      </m:r>
                    </m:oMath>
                  </m:oMathPara>
                </a14:m>
                <a:endParaRPr lang="en-US" sz="2000" dirty="0"/>
              </a:p>
            </p:txBody>
          </p:sp>
        </mc:Choice>
        <mc:Fallback xmlns="">
          <p:sp>
            <p:nvSpPr>
              <p:cNvPr id="23" name="TextBox 22">
                <a:extLst>
                  <a:ext uri="{FF2B5EF4-FFF2-40B4-BE49-F238E27FC236}">
                    <a16:creationId xmlns:a16="http://schemas.microsoft.com/office/drawing/2014/main" id="{711617B5-C04E-4A3D-AE1C-20AE54F2EA31}"/>
                  </a:ext>
                </a:extLst>
              </p:cNvPr>
              <p:cNvSpPr txBox="1">
                <a:spLocks noRot="1" noChangeAspect="1" noMove="1" noResize="1" noEditPoints="1" noAdjustHandles="1" noChangeArrowheads="1" noChangeShapeType="1" noTextEdit="1"/>
              </p:cNvSpPr>
              <p:nvPr/>
            </p:nvSpPr>
            <p:spPr>
              <a:xfrm>
                <a:off x="3794734" y="4592437"/>
                <a:ext cx="3034485" cy="5896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3F31AD5-A456-4643-842C-93799A3BAF83}"/>
                  </a:ext>
                </a:extLst>
              </p:cNvPr>
              <p:cNvSpPr txBox="1"/>
              <p:nvPr/>
            </p:nvSpPr>
            <p:spPr>
              <a:xfrm>
                <a:off x="4344168" y="5823398"/>
                <a:ext cx="9505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0.287</m:t>
                      </m:r>
                    </m:oMath>
                  </m:oMathPara>
                </a14:m>
                <a:endParaRPr lang="en-US" sz="2800" dirty="0"/>
              </a:p>
            </p:txBody>
          </p:sp>
        </mc:Choice>
        <mc:Fallback xmlns="">
          <p:sp>
            <p:nvSpPr>
              <p:cNvPr id="25" name="TextBox 24">
                <a:extLst>
                  <a:ext uri="{FF2B5EF4-FFF2-40B4-BE49-F238E27FC236}">
                    <a16:creationId xmlns:a16="http://schemas.microsoft.com/office/drawing/2014/main" id="{E3F31AD5-A456-4643-842C-93799A3BAF83}"/>
                  </a:ext>
                </a:extLst>
              </p:cNvPr>
              <p:cNvSpPr txBox="1">
                <a:spLocks noRot="1" noChangeAspect="1" noMove="1" noResize="1" noEditPoints="1" noAdjustHandles="1" noChangeArrowheads="1" noChangeShapeType="1" noTextEdit="1"/>
              </p:cNvSpPr>
              <p:nvPr/>
            </p:nvSpPr>
            <p:spPr>
              <a:xfrm>
                <a:off x="4344168" y="5823398"/>
                <a:ext cx="950580" cy="430887"/>
              </a:xfrm>
              <a:prstGeom prst="rect">
                <a:avLst/>
              </a:prstGeom>
              <a:blipFill>
                <a:blip r:embed="rId12"/>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2ACF11C7-8BD8-401A-AEF7-1958F260DBF5}"/>
              </a:ext>
            </a:extLst>
          </p:cNvPr>
          <p:cNvSpPr txBox="1"/>
          <p:nvPr/>
        </p:nvSpPr>
        <p:spPr>
          <a:xfrm>
            <a:off x="1499208" y="6254285"/>
            <a:ext cx="1208729" cy="492443"/>
          </a:xfrm>
          <a:prstGeom prst="rect">
            <a:avLst/>
          </a:prstGeom>
          <a:noFill/>
        </p:spPr>
        <p:txBody>
          <a:bodyPr wrap="none" rtlCol="0">
            <a:spAutoFit/>
          </a:bodyPr>
          <a:lstStyle/>
          <a:p>
            <a:r>
              <a:rPr lang="en-US" sz="2600" dirty="0">
                <a:solidFill>
                  <a:srgbClr val="FF0000"/>
                </a:solidFill>
              </a:rPr>
              <a:t>of Polio</a:t>
            </a:r>
            <a:endParaRPr lang="en-US" sz="2600" dirty="0"/>
          </a:p>
        </p:txBody>
      </p:sp>
    </p:spTree>
    <p:extLst>
      <p:ext uri="{BB962C8B-B14F-4D97-AF65-F5344CB8AC3E}">
        <p14:creationId xmlns:p14="http://schemas.microsoft.com/office/powerpoint/2010/main" val="324867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2000"/>
                                        <p:tgtEl>
                                          <p:spTgt spid="24"/>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20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20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P spid="3" grpId="0"/>
      <p:bldP spid="13" grpId="0"/>
      <p:bldP spid="20" grpId="0"/>
      <p:bldP spid="23" grpId="0"/>
      <p:bldP spid="25"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6038589" cy="1325563"/>
          </a:xfrm>
        </p:spPr>
        <p:txBody>
          <a:bodyPr/>
          <a:lstStyle/>
          <a:p>
            <a:r>
              <a:rPr lang="en-US" dirty="0">
                <a:solidFill>
                  <a:srgbClr val="990033"/>
                </a:solidFill>
              </a:rPr>
              <a:t>Absolute Risk Reduction</a:t>
            </a:r>
          </a:p>
        </p:txBody>
      </p:sp>
      <p:pic>
        <p:nvPicPr>
          <p:cNvPr id="8" name="Picture 7">
            <a:extLst>
              <a:ext uri="{FF2B5EF4-FFF2-40B4-BE49-F238E27FC236}">
                <a16:creationId xmlns:a16="http://schemas.microsoft.com/office/drawing/2014/main" id="{035605B0-2603-48EA-A297-B9D12479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790" y="264917"/>
            <a:ext cx="4919265" cy="2127554"/>
          </a:xfrm>
          <a:prstGeom prst="rect">
            <a:avLst/>
          </a:prstGeom>
        </p:spPr>
      </p:pic>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11033B8-CD9F-4BC2-9695-50EF889F6D58}"/>
                  </a:ext>
                </a:extLst>
              </p:cNvPr>
              <p:cNvSpPr/>
              <p:nvPr/>
            </p:nvSpPr>
            <p:spPr>
              <a:xfrm>
                <a:off x="7690982" y="2627068"/>
                <a:ext cx="4182500" cy="3940963"/>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a:t>
                </a:r>
                <a:r>
                  <a:rPr lang="en-US" sz="2400" dirty="0">
                    <a:solidFill>
                      <a:srgbClr val="00B050"/>
                    </a:solidFill>
                  </a:rPr>
                  <a:t>Absolute Risk Reduction </a:t>
                </a:r>
                <a:r>
                  <a:rPr lang="en-US" sz="2400" dirty="0">
                    <a:solidFill>
                      <a:schemeClr val="tx1"/>
                    </a:solidFill>
                  </a:rPr>
                  <a:t>is computed as</a:t>
                </a:r>
              </a:p>
              <a:p>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rgbClr val="00B050"/>
                              </a:solidFill>
                              <a:latin typeface="Cambria Math" panose="02040503050406030204" pitchFamily="18" charset="0"/>
                            </a:rPr>
                          </m:ctrlPr>
                        </m:dPr>
                        <m:e>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𝑝</m:t>
                              </m:r>
                            </m:e>
                            <m:sub>
                              <m:r>
                                <a:rPr lang="en-US" sz="2400" i="1">
                                  <a:solidFill>
                                    <a:srgbClr val="00B050"/>
                                  </a:solidFill>
                                  <a:latin typeface="Cambria Math" panose="02040503050406030204" pitchFamily="18" charset="0"/>
                                </a:rPr>
                                <m:t>𝑡</m:t>
                              </m:r>
                            </m:sub>
                          </m:sSub>
                          <m:r>
                            <a:rPr lang="en-US" sz="2400" b="0" i="1" smtClean="0">
                              <a:solidFill>
                                <a:srgbClr val="00B050"/>
                              </a:solidFill>
                              <a:latin typeface="Cambria Math" panose="02040503050406030204" pitchFamily="18" charset="0"/>
                            </a:rPr>
                            <m:t>−</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𝑝</m:t>
                              </m:r>
                            </m:e>
                            <m:sub>
                              <m:r>
                                <a:rPr lang="en-US" sz="2400" b="0" i="1" smtClean="0">
                                  <a:solidFill>
                                    <a:srgbClr val="00B050"/>
                                  </a:solidFill>
                                  <a:latin typeface="Cambria Math" panose="02040503050406030204" pitchFamily="18" charset="0"/>
                                </a:rPr>
                                <m:t>𝑐</m:t>
                              </m:r>
                            </m:sub>
                          </m:sSub>
                        </m:e>
                      </m:d>
                    </m:oMath>
                  </m:oMathPara>
                </a14:m>
                <a:endParaRPr lang="en-US" sz="2400" dirty="0">
                  <a:solidFill>
                    <a:schemeClr val="tx1"/>
                  </a:solidFill>
                </a:endParaRPr>
              </a:p>
              <a:p>
                <a:pPr>
                  <a:lnSpc>
                    <a:spcPts val="1200"/>
                  </a:lnSpc>
                </a:pPr>
                <a:endParaRPr lang="en-US" sz="2400" dirty="0">
                  <a:solidFill>
                    <a:srgbClr val="0070C0"/>
                  </a:solidFill>
                </a:endParaRPr>
              </a:p>
              <a:p>
                <a:r>
                  <a:rPr lang="en-US" sz="2400" dirty="0">
                    <a:solidFill>
                      <a:schemeClr val="tx1"/>
                    </a:solidFill>
                  </a:rPr>
                  <a:t>• </a:t>
                </a:r>
                <a:r>
                  <a:rPr lang="en-US" sz="2400" dirty="0">
                    <a:solidFill>
                      <a:srgbClr val="0070C0"/>
                    </a:solidFill>
                  </a:rPr>
                  <a:t>The higher this difference is, the better the treatment.</a:t>
                </a:r>
              </a:p>
              <a:p>
                <a:pPr>
                  <a:lnSpc>
                    <a:spcPts val="1400"/>
                  </a:lnSpc>
                </a:pPr>
                <a:endParaRPr lang="en-US" sz="2400" dirty="0">
                  <a:solidFill>
                    <a:srgbClr val="0070C0"/>
                  </a:solidFill>
                </a:endParaRPr>
              </a:p>
              <a:p>
                <a:r>
                  <a:rPr lang="en-US" sz="2400" dirty="0">
                    <a:solidFill>
                      <a:schemeClr val="tx1"/>
                    </a:solidFill>
                  </a:rPr>
                  <a:t>• 1/</a:t>
                </a:r>
                <a:r>
                  <a:rPr lang="en-US" sz="2400" dirty="0">
                    <a:solidFill>
                      <a:srgbClr val="00B050"/>
                    </a:solidFill>
                  </a:rPr>
                  <a:t>Absolute Risk Reduction </a:t>
                </a:r>
                <a:r>
                  <a:rPr lang="en-US" sz="2400" dirty="0">
                    <a:solidFill>
                      <a:schemeClr val="tx1"/>
                    </a:solidFill>
                  </a:rPr>
                  <a:t>provides valuable information on treatment effectiveness and is called </a:t>
                </a:r>
                <a:r>
                  <a:rPr lang="en-US" sz="2400" dirty="0">
                    <a:solidFill>
                      <a:srgbClr val="FF0000"/>
                    </a:solidFill>
                  </a:rPr>
                  <a:t>NNT</a:t>
                </a:r>
              </a:p>
            </p:txBody>
          </p:sp>
        </mc:Choice>
        <mc:Fallback xmlns="">
          <p:sp>
            <p:nvSpPr>
              <p:cNvPr id="21" name="Rectangle 20">
                <a:extLst>
                  <a:ext uri="{FF2B5EF4-FFF2-40B4-BE49-F238E27FC236}">
                    <a16:creationId xmlns:a16="http://schemas.microsoft.com/office/drawing/2014/main" id="{F11033B8-CD9F-4BC2-9695-50EF889F6D58}"/>
                  </a:ext>
                </a:extLst>
              </p:cNvPr>
              <p:cNvSpPr>
                <a:spLocks noRot="1" noChangeAspect="1" noMove="1" noResize="1" noEditPoints="1" noAdjustHandles="1" noChangeArrowheads="1" noChangeShapeType="1" noTextEdit="1"/>
              </p:cNvSpPr>
              <p:nvPr/>
            </p:nvSpPr>
            <p:spPr>
              <a:xfrm>
                <a:off x="7690982" y="2627068"/>
                <a:ext cx="4182500" cy="3940963"/>
              </a:xfrm>
              <a:prstGeom prst="rect">
                <a:avLst/>
              </a:prstGeom>
              <a:blipFill>
                <a:blip r:embed="rId4"/>
                <a:stretch>
                  <a:fillRect l="-2332" r="-583" b="-774"/>
                </a:stretch>
              </a:blipFill>
              <a:ln>
                <a:noFill/>
              </a:ln>
            </p:spPr>
            <p:txBody>
              <a:bodyPr/>
              <a:lstStyle/>
              <a:p>
                <a:r>
                  <a:rPr lang="en-US">
                    <a:noFill/>
                  </a:rPr>
                  <a:t> </a:t>
                </a:r>
              </a:p>
            </p:txBody>
          </p:sp>
        </mc:Fallback>
      </mc:AlternateContent>
      <p:sp>
        <p:nvSpPr>
          <p:cNvPr id="12" name="Rectangle 11">
            <a:extLst>
              <a:ext uri="{FF2B5EF4-FFF2-40B4-BE49-F238E27FC236}">
                <a16:creationId xmlns:a16="http://schemas.microsoft.com/office/drawing/2014/main" id="{23B18D45-791D-4548-B163-545CCEE47D20}"/>
              </a:ext>
            </a:extLst>
          </p:cNvPr>
          <p:cNvSpPr/>
          <p:nvPr/>
        </p:nvSpPr>
        <p:spPr>
          <a:xfrm>
            <a:off x="838199" y="2719167"/>
            <a:ext cx="2020105" cy="769441"/>
          </a:xfrm>
          <a:prstGeom prst="rect">
            <a:avLst/>
          </a:prstGeom>
        </p:spPr>
        <p:txBody>
          <a:bodyPr wrap="none">
            <a:spAutoFit/>
          </a:bodyPr>
          <a:lstStyle/>
          <a:p>
            <a:r>
              <a:rPr lang="en-US" sz="2200" dirty="0">
                <a:solidFill>
                  <a:srgbClr val="00B050"/>
                </a:solidFill>
              </a:rPr>
              <a:t>Absolute Risk </a:t>
            </a:r>
          </a:p>
          <a:p>
            <a:pPr algn="ctr"/>
            <a:r>
              <a:rPr lang="en-US" sz="2200" dirty="0">
                <a:solidFill>
                  <a:srgbClr val="00B050"/>
                </a:solidFill>
              </a:rPr>
              <a:t>Reduction =</a:t>
            </a:r>
            <a:endParaRPr lang="en-US" sz="2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5989E8-01E6-4B33-BB29-4AD5DDBA6E5E}"/>
                  </a:ext>
                </a:extLst>
              </p:cNvPr>
              <p:cNvSpPr txBox="1"/>
              <p:nvPr/>
            </p:nvSpPr>
            <p:spPr>
              <a:xfrm>
                <a:off x="2648832" y="3072706"/>
                <a:ext cx="1329595" cy="400110"/>
              </a:xfrm>
              <a:prstGeom prst="rect">
                <a:avLst/>
              </a:prstGeom>
              <a:noFill/>
            </p:spPr>
            <p:txBody>
              <a:bodyPr wrap="none" lIns="0" tIns="0" rIns="0" bIns="0" rtlCol="0">
                <a:spAutoFit/>
              </a:bodyPr>
              <a:lstStyle/>
              <a:p>
                <a:r>
                  <a:rPr lang="en-US" sz="2600" dirty="0">
                    <a:solidFill>
                      <a:srgbClr val="00B050"/>
                    </a:solidFill>
                  </a:rPr>
                  <a:t>| </a:t>
                </a:r>
                <a14:m>
                  <m:oMath xmlns:m="http://schemas.openxmlformats.org/officeDocument/2006/math">
                    <m:sSub>
                      <m:sSubPr>
                        <m:ctrlPr>
                          <a:rPr lang="en-US" sz="2600" i="1">
                            <a:solidFill>
                              <a:srgbClr val="00B050"/>
                            </a:solidFill>
                            <a:latin typeface="Cambria Math" panose="02040503050406030204" pitchFamily="18" charset="0"/>
                          </a:rPr>
                        </m:ctrlPr>
                      </m:sSubPr>
                      <m:e>
                        <m:r>
                          <a:rPr lang="en-US" sz="2600" i="1">
                            <a:solidFill>
                              <a:srgbClr val="00B050"/>
                            </a:solidFill>
                            <a:latin typeface="Cambria Math" panose="02040503050406030204" pitchFamily="18" charset="0"/>
                          </a:rPr>
                          <m:t>𝑝</m:t>
                        </m:r>
                      </m:e>
                      <m:sub>
                        <m:r>
                          <a:rPr lang="en-US" sz="2600" i="1">
                            <a:solidFill>
                              <a:srgbClr val="00B050"/>
                            </a:solidFill>
                            <a:latin typeface="Cambria Math" panose="02040503050406030204" pitchFamily="18" charset="0"/>
                          </a:rPr>
                          <m:t>𝑡</m:t>
                        </m:r>
                      </m:sub>
                    </m:sSub>
                    <m:r>
                      <a:rPr lang="en-US" sz="2600" i="1">
                        <a:solidFill>
                          <a:srgbClr val="00B050"/>
                        </a:solidFill>
                        <a:latin typeface="Cambria Math" panose="02040503050406030204" pitchFamily="18" charset="0"/>
                      </a:rPr>
                      <m:t> </m:t>
                    </m:r>
                  </m:oMath>
                </a14:m>
                <a:r>
                  <a:rPr lang="en-US" sz="2600" dirty="0">
                    <a:solidFill>
                      <a:srgbClr val="00B050"/>
                    </a:solidFill>
                  </a:rPr>
                  <a:t>- </a:t>
                </a:r>
                <a14:m>
                  <m:oMath xmlns:m="http://schemas.openxmlformats.org/officeDocument/2006/math">
                    <m:sSub>
                      <m:sSubPr>
                        <m:ctrlPr>
                          <a:rPr lang="en-US" sz="2600" i="1">
                            <a:solidFill>
                              <a:srgbClr val="00B050"/>
                            </a:solidFill>
                            <a:latin typeface="Cambria Math" panose="02040503050406030204" pitchFamily="18" charset="0"/>
                          </a:rPr>
                        </m:ctrlPr>
                      </m:sSubPr>
                      <m:e>
                        <m:r>
                          <a:rPr lang="en-US" sz="2600" i="1">
                            <a:solidFill>
                              <a:srgbClr val="00B050"/>
                            </a:solidFill>
                            <a:latin typeface="Cambria Math" panose="02040503050406030204" pitchFamily="18" charset="0"/>
                          </a:rPr>
                          <m:t>𝑝</m:t>
                        </m:r>
                      </m:e>
                      <m:sub>
                        <m:r>
                          <a:rPr lang="en-US" sz="2600" b="0" i="1" smtClean="0">
                            <a:solidFill>
                              <a:srgbClr val="00B050"/>
                            </a:solidFill>
                            <a:latin typeface="Cambria Math" panose="02040503050406030204" pitchFamily="18" charset="0"/>
                          </a:rPr>
                          <m:t>𝑐</m:t>
                        </m:r>
                      </m:sub>
                    </m:sSub>
                    <m:r>
                      <a:rPr lang="en-US" sz="2600" i="1">
                        <a:solidFill>
                          <a:srgbClr val="00B050"/>
                        </a:solidFill>
                        <a:latin typeface="Cambria Math" panose="02040503050406030204" pitchFamily="18" charset="0"/>
                      </a:rPr>
                      <m:t> </m:t>
                    </m:r>
                  </m:oMath>
                </a14:m>
                <a:r>
                  <a:rPr lang="en-US" sz="2600" dirty="0">
                    <a:solidFill>
                      <a:srgbClr val="00B050"/>
                    </a:solidFill>
                  </a:rPr>
                  <a:t>|</a:t>
                </a:r>
                <a:endParaRPr lang="en-US" sz="2600" dirty="0"/>
              </a:p>
            </p:txBody>
          </p:sp>
        </mc:Choice>
        <mc:Fallback xmlns="">
          <p:sp>
            <p:nvSpPr>
              <p:cNvPr id="13" name="TextBox 12">
                <a:extLst>
                  <a:ext uri="{FF2B5EF4-FFF2-40B4-BE49-F238E27FC236}">
                    <a16:creationId xmlns:a16="http://schemas.microsoft.com/office/drawing/2014/main" id="{ED5989E8-01E6-4B33-BB29-4AD5DDBA6E5E}"/>
                  </a:ext>
                </a:extLst>
              </p:cNvPr>
              <p:cNvSpPr txBox="1">
                <a:spLocks noRot="1" noChangeAspect="1" noMove="1" noResize="1" noEditPoints="1" noAdjustHandles="1" noChangeArrowheads="1" noChangeShapeType="1" noTextEdit="1"/>
              </p:cNvSpPr>
              <p:nvPr/>
            </p:nvSpPr>
            <p:spPr>
              <a:xfrm>
                <a:off x="2648832" y="3072706"/>
                <a:ext cx="1329595" cy="400110"/>
              </a:xfrm>
              <a:prstGeom prst="rect">
                <a:avLst/>
              </a:prstGeom>
              <a:blipFill>
                <a:blip r:embed="rId5"/>
                <a:stretch>
                  <a:fillRect l="-15138" t="-24242" r="-14220" b="-5000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C2045297-D0EE-4BA8-A1AB-6F18AEC9F472}"/>
              </a:ext>
            </a:extLst>
          </p:cNvPr>
          <p:cNvSpPr txBox="1"/>
          <p:nvPr/>
        </p:nvSpPr>
        <p:spPr>
          <a:xfrm>
            <a:off x="838200" y="1459855"/>
            <a:ext cx="6055291" cy="1200329"/>
          </a:xfrm>
          <a:prstGeom prst="rect">
            <a:avLst/>
          </a:prstGeom>
          <a:noFill/>
        </p:spPr>
        <p:txBody>
          <a:bodyPr wrap="square" rtlCol="0">
            <a:spAutoFit/>
          </a:bodyPr>
          <a:lstStyle/>
          <a:p>
            <a:r>
              <a:rPr lang="en-US" sz="2400" dirty="0">
                <a:cs typeface="Times New Roman" pitchFamily="18" charset="0"/>
              </a:rPr>
              <a:t>Another measure that helps us decide if a treatment is working is Absolute Risk Reduction:</a:t>
            </a:r>
          </a:p>
        </p:txBody>
      </p:sp>
      <p:sp>
        <p:nvSpPr>
          <p:cNvPr id="23" name="Rectangle 22">
            <a:extLst>
              <a:ext uri="{FF2B5EF4-FFF2-40B4-BE49-F238E27FC236}">
                <a16:creationId xmlns:a16="http://schemas.microsoft.com/office/drawing/2014/main" id="{54535910-5942-4752-B852-2F2B6E08E4D0}"/>
              </a:ext>
            </a:extLst>
          </p:cNvPr>
          <p:cNvSpPr/>
          <p:nvPr/>
        </p:nvSpPr>
        <p:spPr>
          <a:xfrm>
            <a:off x="605738" y="5426249"/>
            <a:ext cx="6852784" cy="769441"/>
          </a:xfrm>
          <a:prstGeom prst="rect">
            <a:avLst/>
          </a:prstGeom>
        </p:spPr>
        <p:txBody>
          <a:bodyPr wrap="square">
            <a:spAutoFit/>
          </a:bodyPr>
          <a:lstStyle/>
          <a:p>
            <a:r>
              <a:rPr lang="en-US" sz="2200" dirty="0"/>
              <a:t>We will need to vaccinate 2458 children with Salk vaccine </a:t>
            </a:r>
            <a:r>
              <a:rPr lang="en-US" sz="2200" u="sng" dirty="0"/>
              <a:t>to prevent one </a:t>
            </a:r>
            <a:r>
              <a:rPr lang="en-US" sz="2200" dirty="0"/>
              <a:t>child from getting polio</a:t>
            </a:r>
          </a:p>
        </p:txBody>
      </p:sp>
      <p:sp>
        <p:nvSpPr>
          <p:cNvPr id="10" name="TextBox 9">
            <a:extLst>
              <a:ext uri="{FF2B5EF4-FFF2-40B4-BE49-F238E27FC236}">
                <a16:creationId xmlns:a16="http://schemas.microsoft.com/office/drawing/2014/main" id="{4713A1DF-7F12-4ED3-808E-7D0C84262653}"/>
              </a:ext>
            </a:extLst>
          </p:cNvPr>
          <p:cNvSpPr txBox="1"/>
          <p:nvPr/>
        </p:nvSpPr>
        <p:spPr>
          <a:xfrm>
            <a:off x="4032130" y="3103484"/>
            <a:ext cx="2861361" cy="738664"/>
          </a:xfrm>
          <a:prstGeom prst="rect">
            <a:avLst/>
          </a:prstGeom>
          <a:noFill/>
        </p:spPr>
        <p:txBody>
          <a:bodyPr wrap="none" lIns="0" tIns="0" rIns="0" bIns="0" rtlCol="0">
            <a:spAutoFit/>
          </a:bodyPr>
          <a:lstStyle/>
          <a:p>
            <a:r>
              <a:rPr lang="en-US" sz="2400" dirty="0"/>
              <a:t>=|0.000164-0.000571|</a:t>
            </a:r>
          </a:p>
          <a:p>
            <a:r>
              <a:rPr lang="en-US" sz="2400" dirty="0"/>
              <a:t>= 0.000407</a:t>
            </a:r>
          </a:p>
        </p:txBody>
      </p:sp>
      <p:sp>
        <p:nvSpPr>
          <p:cNvPr id="11" name="Rectangle 10">
            <a:extLst>
              <a:ext uri="{FF2B5EF4-FFF2-40B4-BE49-F238E27FC236}">
                <a16:creationId xmlns:a16="http://schemas.microsoft.com/office/drawing/2014/main" id="{7FB02641-698E-4C6E-8413-BFC372DA62F6}"/>
              </a:ext>
            </a:extLst>
          </p:cNvPr>
          <p:cNvSpPr/>
          <p:nvPr/>
        </p:nvSpPr>
        <p:spPr>
          <a:xfrm>
            <a:off x="565007" y="4209465"/>
            <a:ext cx="3248646" cy="430887"/>
          </a:xfrm>
          <a:prstGeom prst="rect">
            <a:avLst/>
          </a:prstGeom>
        </p:spPr>
        <p:txBody>
          <a:bodyPr wrap="none">
            <a:spAutoFit/>
          </a:bodyPr>
          <a:lstStyle/>
          <a:p>
            <a:r>
              <a:rPr lang="en-US" sz="2200" dirty="0">
                <a:solidFill>
                  <a:srgbClr val="FF0000"/>
                </a:solidFill>
              </a:rPr>
              <a:t>Number Needed to Treat </a:t>
            </a:r>
            <a:r>
              <a:rPr lang="en-US" sz="2200" dirty="0"/>
              <a:t>=</a:t>
            </a:r>
          </a:p>
        </p:txBody>
      </p:sp>
      <p:sp>
        <p:nvSpPr>
          <p:cNvPr id="14" name="TextBox 13">
            <a:extLst>
              <a:ext uri="{FF2B5EF4-FFF2-40B4-BE49-F238E27FC236}">
                <a16:creationId xmlns:a16="http://schemas.microsoft.com/office/drawing/2014/main" id="{F445E435-FA21-4B68-BDBC-644AEEDBC95B}"/>
              </a:ext>
            </a:extLst>
          </p:cNvPr>
          <p:cNvSpPr txBox="1"/>
          <p:nvPr/>
        </p:nvSpPr>
        <p:spPr>
          <a:xfrm>
            <a:off x="3825445" y="4240242"/>
            <a:ext cx="2861361" cy="369332"/>
          </a:xfrm>
          <a:prstGeom prst="rect">
            <a:avLst/>
          </a:prstGeom>
          <a:noFill/>
        </p:spPr>
        <p:txBody>
          <a:bodyPr wrap="none" lIns="0" tIns="0" rIns="0" bIns="0" rtlCol="0">
            <a:spAutoFit/>
          </a:bodyPr>
          <a:lstStyle/>
          <a:p>
            <a:r>
              <a:rPr lang="en-US" sz="2400" dirty="0"/>
              <a:t>1 / ARR = 1 / 0.000407</a:t>
            </a:r>
          </a:p>
        </p:txBody>
      </p:sp>
      <p:sp>
        <p:nvSpPr>
          <p:cNvPr id="15" name="TextBox 14">
            <a:extLst>
              <a:ext uri="{FF2B5EF4-FFF2-40B4-BE49-F238E27FC236}">
                <a16:creationId xmlns:a16="http://schemas.microsoft.com/office/drawing/2014/main" id="{D719F1FC-707F-4C17-A2F7-A6EE516EC6F8}"/>
              </a:ext>
            </a:extLst>
          </p:cNvPr>
          <p:cNvSpPr txBox="1"/>
          <p:nvPr/>
        </p:nvSpPr>
        <p:spPr>
          <a:xfrm>
            <a:off x="3535765" y="4837431"/>
            <a:ext cx="1388201" cy="369332"/>
          </a:xfrm>
          <a:prstGeom prst="rect">
            <a:avLst/>
          </a:prstGeom>
          <a:noFill/>
        </p:spPr>
        <p:txBody>
          <a:bodyPr wrap="none" lIns="0" tIns="0" rIns="0" bIns="0" rtlCol="0">
            <a:spAutoFit/>
          </a:bodyPr>
          <a:lstStyle/>
          <a:p>
            <a:r>
              <a:rPr lang="en-US" sz="2400" dirty="0"/>
              <a:t>= 2457.002</a:t>
            </a:r>
          </a:p>
        </p:txBody>
      </p:sp>
    </p:spTree>
    <p:extLst>
      <p:ext uri="{BB962C8B-B14F-4D97-AF65-F5344CB8AC3E}">
        <p14:creationId xmlns:p14="http://schemas.microsoft.com/office/powerpoint/2010/main" val="218260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2000"/>
                                        <p:tgtEl>
                                          <p:spTgt spid="1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2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10"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90510" cy="1325563"/>
          </a:xfrm>
        </p:spPr>
        <p:txBody>
          <a:bodyPr>
            <a:normAutofit/>
          </a:bodyPr>
          <a:lstStyle/>
          <a:p>
            <a:r>
              <a:rPr lang="en-US" dirty="0">
                <a:solidFill>
                  <a:srgbClr val="990033"/>
                </a:solidFill>
              </a:rPr>
              <a:t>Question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4740059" cy="2308324"/>
          </a:xfrm>
          <a:prstGeom prst="rect">
            <a:avLst/>
          </a:prstGeom>
        </p:spPr>
        <p:txBody>
          <a:bodyPr wrap="square">
            <a:spAutoFit/>
          </a:bodyPr>
          <a:lstStyle/>
          <a:p>
            <a:r>
              <a:rPr lang="en-US" sz="2400" dirty="0"/>
              <a:t>Study of the Effectiveness of Bicycle Safety Helmets in Preventing Facial Injury. Compute Relative Risk of Receiving Facial Injuries, Absolute Risk Reduction, and NNT, then </a:t>
            </a:r>
            <a:r>
              <a:rPr lang="en-US" sz="2400" u="sng" dirty="0"/>
              <a:t>interpret the results</a:t>
            </a:r>
            <a:r>
              <a:rPr lang="en-US" sz="2400" dirty="0"/>
              <a:t>.</a:t>
            </a:r>
          </a:p>
        </p:txBody>
      </p:sp>
      <p:pic>
        <p:nvPicPr>
          <p:cNvPr id="5" name="Picture 4">
            <a:extLst>
              <a:ext uri="{FF2B5EF4-FFF2-40B4-BE49-F238E27FC236}">
                <a16:creationId xmlns:a16="http://schemas.microsoft.com/office/drawing/2014/main" id="{BA4C4F8C-FA1A-4866-89F8-B26FD7101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258" y="411650"/>
            <a:ext cx="6316784" cy="1301770"/>
          </a:xfrm>
          <a:prstGeom prst="rect">
            <a:avLst/>
          </a:prstGeom>
        </p:spPr>
      </p:pic>
    </p:spTree>
    <p:extLst>
      <p:ext uri="{BB962C8B-B14F-4D97-AF65-F5344CB8AC3E}">
        <p14:creationId xmlns:p14="http://schemas.microsoft.com/office/powerpoint/2010/main" val="212647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607628" cy="1325563"/>
          </a:xfrm>
        </p:spPr>
        <p:txBody>
          <a:bodyPr/>
          <a:lstStyle/>
          <a:p>
            <a:r>
              <a:rPr lang="en-US" dirty="0">
                <a:solidFill>
                  <a:srgbClr val="990033"/>
                </a:solidFill>
              </a:rPr>
              <a:t>Practice Problems Part 4</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377538"/>
            <a:ext cx="9054230" cy="1200329"/>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a:t>
            </a:r>
            <a:r>
              <a:rPr lang="en-US" sz="2400" dirty="0">
                <a:cs typeface="Times New Roman" pitchFamily="18" charset="0"/>
              </a:rPr>
              <a:t>Eric reaches his pocket and finds out that there are 10 M&amp;Ms left in his pocket from last year’s Halloween! Suppose we know that there are </a:t>
            </a:r>
            <a:r>
              <a:rPr lang="en-US" sz="2400" dirty="0">
                <a:solidFill>
                  <a:srgbClr val="FF0000"/>
                </a:solidFill>
                <a:cs typeface="Times New Roman" pitchFamily="18" charset="0"/>
              </a:rPr>
              <a:t>3 Red</a:t>
            </a:r>
            <a:r>
              <a:rPr lang="en-US" sz="2400" dirty="0">
                <a:cs typeface="Times New Roman" pitchFamily="18" charset="0"/>
              </a:rPr>
              <a:t>, </a:t>
            </a:r>
            <a:r>
              <a:rPr lang="en-US" sz="2400" dirty="0">
                <a:solidFill>
                  <a:srgbClr val="00B050"/>
                </a:solidFill>
                <a:cs typeface="Times New Roman" pitchFamily="18" charset="0"/>
              </a:rPr>
              <a:t>5 Green</a:t>
            </a:r>
            <a:r>
              <a:rPr lang="en-US" sz="2400" dirty="0">
                <a:cs typeface="Times New Roman" pitchFamily="18" charset="0"/>
              </a:rPr>
              <a:t>, and </a:t>
            </a:r>
            <a:r>
              <a:rPr lang="en-US" sz="2400" dirty="0">
                <a:solidFill>
                  <a:schemeClr val="accent5">
                    <a:lumMod val="75000"/>
                  </a:schemeClr>
                </a:solidFill>
                <a:cs typeface="Times New Roman" pitchFamily="18" charset="0"/>
              </a:rPr>
              <a:t>2 Browns</a:t>
            </a:r>
            <a:r>
              <a:rPr lang="en-US" sz="2400" dirty="0">
                <a:cs typeface="Times New Roman" pitchFamily="18" charset="0"/>
              </a:rPr>
              <a:t> M&amp;Ms.</a:t>
            </a:r>
            <a:endParaRPr lang="en-US" sz="2400" dirty="0"/>
          </a:p>
        </p:txBody>
      </p:sp>
      <p:sp>
        <p:nvSpPr>
          <p:cNvPr id="12" name="Rectangle 11">
            <a:extLst>
              <a:ext uri="{FF2B5EF4-FFF2-40B4-BE49-F238E27FC236}">
                <a16:creationId xmlns:a16="http://schemas.microsoft.com/office/drawing/2014/main" id="{7A37E87E-F288-44A9-8FCB-54DE53FFB867}"/>
              </a:ext>
            </a:extLst>
          </p:cNvPr>
          <p:cNvSpPr/>
          <p:nvPr/>
        </p:nvSpPr>
        <p:spPr>
          <a:xfrm>
            <a:off x="875778" y="2548842"/>
            <a:ext cx="10273429" cy="830997"/>
          </a:xfrm>
          <a:prstGeom prst="rect">
            <a:avLst/>
          </a:prstGeom>
        </p:spPr>
        <p:txBody>
          <a:bodyPr wrap="square">
            <a:spAutoFit/>
          </a:bodyPr>
          <a:lstStyle/>
          <a:p>
            <a:r>
              <a:rPr lang="en-US" sz="2400" dirty="0">
                <a:cs typeface="Times New Roman" pitchFamily="18" charset="0"/>
              </a:rPr>
              <a:t>He picks one at random and crunch it with great pleasure. Then, takes another one and toss it into his mouth while remembering the events of last year. </a:t>
            </a:r>
          </a:p>
        </p:txBody>
      </p:sp>
      <p:sp>
        <p:nvSpPr>
          <p:cNvPr id="8" name="Rectangle 7">
            <a:extLst>
              <a:ext uri="{FF2B5EF4-FFF2-40B4-BE49-F238E27FC236}">
                <a16:creationId xmlns:a16="http://schemas.microsoft.com/office/drawing/2014/main" id="{8626D28E-8528-4D36-A694-27C54843B8F2}"/>
              </a:ext>
            </a:extLst>
          </p:cNvPr>
          <p:cNvSpPr/>
          <p:nvPr/>
        </p:nvSpPr>
        <p:spPr>
          <a:xfrm>
            <a:off x="875778" y="3348339"/>
            <a:ext cx="10948791" cy="1200329"/>
          </a:xfrm>
          <a:prstGeom prst="rect">
            <a:avLst/>
          </a:prstGeom>
        </p:spPr>
        <p:txBody>
          <a:bodyPr wrap="square">
            <a:spAutoFit/>
          </a:bodyPr>
          <a:lstStyle/>
          <a:p>
            <a:r>
              <a:rPr lang="en-US" sz="2400" dirty="0"/>
              <a:t>a) Find the probability of having a red and a green M&amp;M in that order.</a:t>
            </a:r>
          </a:p>
          <a:p>
            <a:r>
              <a:rPr lang="en-US" sz="2400" dirty="0"/>
              <a:t>b) Find the probability of having a red and a green M&amp;M when order doesn’t matter.</a:t>
            </a:r>
          </a:p>
          <a:p>
            <a:r>
              <a:rPr lang="en-US" sz="2400" dirty="0"/>
              <a:t>c) If the second M&amp;M was green, what are the chances of picking a red M&amp;M first?</a:t>
            </a:r>
          </a:p>
        </p:txBody>
      </p:sp>
      <p:sp>
        <p:nvSpPr>
          <p:cNvPr id="9" name="Oval 8">
            <a:extLst>
              <a:ext uri="{FF2B5EF4-FFF2-40B4-BE49-F238E27FC236}">
                <a16:creationId xmlns:a16="http://schemas.microsoft.com/office/drawing/2014/main" id="{2FEDCF90-FFBB-4B73-809D-90113511C527}"/>
              </a:ext>
            </a:extLst>
          </p:cNvPr>
          <p:cNvSpPr/>
          <p:nvPr/>
        </p:nvSpPr>
        <p:spPr>
          <a:xfrm>
            <a:off x="10708709" y="453116"/>
            <a:ext cx="288099" cy="18396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336543E-2CDB-4DB5-8ACC-85FD1C05715A}"/>
              </a:ext>
            </a:extLst>
          </p:cNvPr>
          <p:cNvSpPr/>
          <p:nvPr/>
        </p:nvSpPr>
        <p:spPr>
          <a:xfrm>
            <a:off x="11103989" y="453117"/>
            <a:ext cx="218955" cy="2759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21D814D-5B77-4E08-9E45-84E5F0675B5A}"/>
              </a:ext>
            </a:extLst>
          </p:cNvPr>
          <p:cNvSpPr/>
          <p:nvPr/>
        </p:nvSpPr>
        <p:spPr>
          <a:xfrm>
            <a:off x="11261942" y="1596117"/>
            <a:ext cx="192066" cy="2759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A454D84-67BE-4BB8-8D1F-D64734F38DF3}"/>
              </a:ext>
            </a:extLst>
          </p:cNvPr>
          <p:cNvSpPr/>
          <p:nvPr/>
        </p:nvSpPr>
        <p:spPr>
          <a:xfrm>
            <a:off x="10263242" y="205977"/>
            <a:ext cx="1536526" cy="211564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4795830-3E7C-4350-B7FD-C56D77F964E6}"/>
              </a:ext>
            </a:extLst>
          </p:cNvPr>
          <p:cNvSpPr/>
          <p:nvPr/>
        </p:nvSpPr>
        <p:spPr>
          <a:xfrm>
            <a:off x="11165909" y="1367516"/>
            <a:ext cx="288099" cy="18396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FA192FB-5ED4-4C20-BD55-94B7F2039B84}"/>
              </a:ext>
            </a:extLst>
          </p:cNvPr>
          <p:cNvSpPr/>
          <p:nvPr/>
        </p:nvSpPr>
        <p:spPr>
          <a:xfrm>
            <a:off x="10784909" y="681717"/>
            <a:ext cx="288099" cy="27595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3D8F9-F476-420E-9D35-D131AA9F898E}"/>
              </a:ext>
            </a:extLst>
          </p:cNvPr>
          <p:cNvSpPr/>
          <p:nvPr/>
        </p:nvSpPr>
        <p:spPr>
          <a:xfrm>
            <a:off x="10727749" y="1215117"/>
            <a:ext cx="195907" cy="14349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1E9595-E55D-409B-B3A8-258E06ECD9A9}"/>
              </a:ext>
            </a:extLst>
          </p:cNvPr>
          <p:cNvSpPr/>
          <p:nvPr/>
        </p:nvSpPr>
        <p:spPr>
          <a:xfrm>
            <a:off x="10953301" y="1782044"/>
            <a:ext cx="195907" cy="20972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9E89E02-E5BA-4D98-8A21-74C1A8AE5BAB}"/>
              </a:ext>
            </a:extLst>
          </p:cNvPr>
          <p:cNvSpPr/>
          <p:nvPr/>
        </p:nvSpPr>
        <p:spPr>
          <a:xfrm>
            <a:off x="11336681" y="986516"/>
            <a:ext cx="184383" cy="19868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40EAE55-080F-44AD-916F-E777C906A328}"/>
              </a:ext>
            </a:extLst>
          </p:cNvPr>
          <p:cNvSpPr/>
          <p:nvPr/>
        </p:nvSpPr>
        <p:spPr>
          <a:xfrm>
            <a:off x="10736225" y="1507724"/>
            <a:ext cx="184383" cy="198687"/>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423A92-C3DB-4FA7-853C-6AB408F0CECB}"/>
              </a:ext>
            </a:extLst>
          </p:cNvPr>
          <p:cNvSpPr/>
          <p:nvPr/>
        </p:nvSpPr>
        <p:spPr>
          <a:xfrm>
            <a:off x="11031505" y="1050524"/>
            <a:ext cx="230479" cy="220763"/>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EE4A521-D0F0-408A-AE39-E5CCFDD4C8FA}"/>
              </a:ext>
            </a:extLst>
          </p:cNvPr>
          <p:cNvSpPr/>
          <p:nvPr/>
        </p:nvSpPr>
        <p:spPr>
          <a:xfrm>
            <a:off x="838200" y="4681146"/>
            <a:ext cx="10844408" cy="1938992"/>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a:t>
            </a:r>
            <a:r>
              <a:rPr lang="en-US" sz="2400" dirty="0">
                <a:cs typeface="Times New Roman" pitchFamily="18" charset="0"/>
              </a:rPr>
              <a:t>Consider teens between 13 and 18 years old. Suppose that the probability that a teen is obese is 0.11, the probability that a teen smokes is 0.35, and that the probability that a teen is obese and smokes is 0.03.</a:t>
            </a:r>
          </a:p>
          <a:p>
            <a:r>
              <a:rPr lang="en-US" sz="2400" dirty="0">
                <a:cs typeface="Times New Roman" pitchFamily="18" charset="0"/>
              </a:rPr>
              <a:t>a) What is the probability that a teen doesn't smoke given that he/she is obese?</a:t>
            </a:r>
          </a:p>
          <a:p>
            <a:r>
              <a:rPr lang="en-US" sz="2400" dirty="0"/>
              <a:t>b) Are the two events “obese” and “smoke” independent? </a:t>
            </a:r>
          </a:p>
        </p:txBody>
      </p:sp>
    </p:spTree>
    <p:extLst>
      <p:ext uri="{BB962C8B-B14F-4D97-AF65-F5344CB8AC3E}">
        <p14:creationId xmlns:p14="http://schemas.microsoft.com/office/powerpoint/2010/main" val="18721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89616" cy="1325563"/>
          </a:xfrm>
        </p:spPr>
        <p:txBody>
          <a:bodyPr>
            <a:normAutofit/>
          </a:bodyPr>
          <a:lstStyle/>
          <a:p>
            <a:r>
              <a:rPr lang="en-US" dirty="0">
                <a:solidFill>
                  <a:srgbClr val="990033"/>
                </a:solidFill>
              </a:rPr>
              <a:t>Conditional Probability</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8230645" cy="1200329"/>
          </a:xfrm>
          <a:prstGeom prst="rect">
            <a:avLst/>
          </a:prstGeom>
        </p:spPr>
        <p:txBody>
          <a:bodyPr wrap="square">
            <a:spAutoFit/>
          </a:bodyPr>
          <a:lstStyle/>
          <a:p>
            <a:r>
              <a:rPr lang="en-US" sz="2400" dirty="0"/>
              <a:t>Case of Two Events </a:t>
            </a:r>
            <a:r>
              <a:rPr lang="en-US" sz="2400" b="1" dirty="0">
                <a:solidFill>
                  <a:srgbClr val="00B0F0"/>
                </a:solidFill>
              </a:rPr>
              <a:t>A</a:t>
            </a:r>
            <a:r>
              <a:rPr lang="en-US" sz="2400" dirty="0"/>
              <a:t> and </a:t>
            </a:r>
            <a:r>
              <a:rPr lang="en-US" sz="2400" b="1" dirty="0">
                <a:solidFill>
                  <a:srgbClr val="FF0000"/>
                </a:solidFill>
              </a:rPr>
              <a:t>B</a:t>
            </a:r>
            <a:r>
              <a:rPr lang="en-US" sz="2400" dirty="0"/>
              <a:t> happening in succession, given that </a:t>
            </a:r>
            <a:r>
              <a:rPr lang="en-US" sz="2400" dirty="0">
                <a:solidFill>
                  <a:srgbClr val="FF0000"/>
                </a:solidFill>
              </a:rPr>
              <a:t>event </a:t>
            </a:r>
            <a:r>
              <a:rPr lang="en-US" sz="2400" b="1" dirty="0">
                <a:solidFill>
                  <a:srgbClr val="FF0000"/>
                </a:solidFill>
              </a:rPr>
              <a:t>B</a:t>
            </a:r>
            <a:r>
              <a:rPr lang="en-US" sz="2400" dirty="0">
                <a:solidFill>
                  <a:srgbClr val="FF0000"/>
                </a:solidFill>
              </a:rPr>
              <a:t> has occurred</a:t>
            </a:r>
            <a:r>
              <a:rPr lang="en-US" sz="2400" dirty="0"/>
              <a:t>, the conditional probability of happening </a:t>
            </a:r>
            <a:r>
              <a:rPr lang="en-US" sz="2400" b="1" dirty="0">
                <a:solidFill>
                  <a:srgbClr val="00B0F0"/>
                </a:solidFill>
              </a:rPr>
              <a:t>A </a:t>
            </a:r>
            <a:r>
              <a:rPr lang="en-US" sz="2400" dirty="0"/>
              <a:t>is denoted by</a:t>
            </a:r>
          </a:p>
        </p:txBody>
      </p:sp>
      <p:graphicFrame>
        <p:nvGraphicFramePr>
          <p:cNvPr id="10" name="Object 18">
            <a:extLst>
              <a:ext uri="{FF2B5EF4-FFF2-40B4-BE49-F238E27FC236}">
                <a16:creationId xmlns:a16="http://schemas.microsoft.com/office/drawing/2014/main" id="{E5031122-A2ED-4541-9D0B-2E19F7AFCFD0}"/>
              </a:ext>
            </a:extLst>
          </p:cNvPr>
          <p:cNvGraphicFramePr>
            <a:graphicFrameLocks noChangeAspect="1"/>
          </p:cNvGraphicFramePr>
          <p:nvPr>
            <p:extLst>
              <p:ext uri="{D42A27DB-BD31-4B8C-83A1-F6EECF244321}">
                <p14:modId xmlns:p14="http://schemas.microsoft.com/office/powerpoint/2010/main" val="761064076"/>
              </p:ext>
            </p:extLst>
          </p:nvPr>
        </p:nvGraphicFramePr>
        <p:xfrm>
          <a:off x="3157300" y="2700651"/>
          <a:ext cx="1551416" cy="627063"/>
        </p:xfrm>
        <a:graphic>
          <a:graphicData uri="http://schemas.openxmlformats.org/presentationml/2006/ole">
            <mc:AlternateContent xmlns:mc="http://schemas.openxmlformats.org/markup-compatibility/2006">
              <mc:Choice xmlns:v="urn:schemas-microsoft-com:vml" Requires="v">
                <p:oleObj spid="_x0000_s8359" name="Equation" r:id="rId4" imgW="533160" imgH="215640" progId="Equation.3">
                  <p:embed/>
                </p:oleObj>
              </mc:Choice>
              <mc:Fallback>
                <p:oleObj name="Equation" r:id="rId4" imgW="533160" imgH="215640" progId="Equation.3">
                  <p:embed/>
                  <p:pic>
                    <p:nvPicPr>
                      <p:cNvPr id="339971" name="Object 18"/>
                      <p:cNvPicPr>
                        <a:picLocks noChangeAspect="1" noChangeArrowheads="1"/>
                      </p:cNvPicPr>
                      <p:nvPr/>
                    </p:nvPicPr>
                    <p:blipFill>
                      <a:blip r:embed="rId5"/>
                      <a:srcRect/>
                      <a:stretch>
                        <a:fillRect/>
                      </a:stretch>
                    </p:blipFill>
                    <p:spPr bwMode="auto">
                      <a:xfrm>
                        <a:off x="3157300" y="2700651"/>
                        <a:ext cx="1551416"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a:extLst>
              <a:ext uri="{FF2B5EF4-FFF2-40B4-BE49-F238E27FC236}">
                <a16:creationId xmlns:a16="http://schemas.microsoft.com/office/drawing/2014/main" id="{91530E56-06F8-4CFF-94A2-52924A57187B}"/>
              </a:ext>
            </a:extLst>
          </p:cNvPr>
          <p:cNvSpPr txBox="1"/>
          <p:nvPr/>
        </p:nvSpPr>
        <p:spPr>
          <a:xfrm>
            <a:off x="5376134" y="2494272"/>
            <a:ext cx="3303364" cy="1200329"/>
          </a:xfrm>
          <a:prstGeom prst="rect">
            <a:avLst/>
          </a:prstGeom>
          <a:noFill/>
        </p:spPr>
        <p:txBody>
          <a:bodyPr wrap="square" rtlCol="0">
            <a:spAutoFit/>
          </a:bodyPr>
          <a:lstStyle/>
          <a:p>
            <a:r>
              <a:rPr lang="en-US" sz="2400" dirty="0">
                <a:solidFill>
                  <a:srgbClr val="00B050"/>
                </a:solidFill>
              </a:rPr>
              <a:t>Read as: Probability of A</a:t>
            </a:r>
          </a:p>
          <a:p>
            <a:r>
              <a:rPr lang="en-US" sz="2400" dirty="0">
                <a:solidFill>
                  <a:srgbClr val="00B050"/>
                </a:solidFill>
              </a:rPr>
              <a:t>Given that</a:t>
            </a:r>
          </a:p>
          <a:p>
            <a:r>
              <a:rPr lang="en-US" sz="2400" dirty="0">
                <a:solidFill>
                  <a:srgbClr val="00B050"/>
                </a:solidFill>
              </a:rPr>
              <a:t>B has already occurred </a:t>
            </a:r>
          </a:p>
        </p:txBody>
      </p:sp>
      <p:sp>
        <p:nvSpPr>
          <p:cNvPr id="12" name="Rectangle 11">
            <a:extLst>
              <a:ext uri="{FF2B5EF4-FFF2-40B4-BE49-F238E27FC236}">
                <a16:creationId xmlns:a16="http://schemas.microsoft.com/office/drawing/2014/main" id="{096C3396-8699-4DD8-A3BE-D1E381C037E5}"/>
              </a:ext>
            </a:extLst>
          </p:cNvPr>
          <p:cNvSpPr/>
          <p:nvPr/>
        </p:nvSpPr>
        <p:spPr>
          <a:xfrm>
            <a:off x="838199" y="3649476"/>
            <a:ext cx="3207929" cy="461665"/>
          </a:xfrm>
          <a:prstGeom prst="rect">
            <a:avLst/>
          </a:prstGeom>
        </p:spPr>
        <p:txBody>
          <a:bodyPr wrap="none">
            <a:spAutoFit/>
          </a:bodyPr>
          <a:lstStyle/>
          <a:p>
            <a:r>
              <a:rPr lang="en-US" sz="2400" dirty="0"/>
              <a:t>and is computed by</a:t>
            </a:r>
            <a:endParaRPr lang="en-US" sz="2500" dirty="0"/>
          </a:p>
        </p:txBody>
      </p:sp>
      <p:graphicFrame>
        <p:nvGraphicFramePr>
          <p:cNvPr id="14" name="Object 18">
            <a:extLst>
              <a:ext uri="{FF2B5EF4-FFF2-40B4-BE49-F238E27FC236}">
                <a16:creationId xmlns:a16="http://schemas.microsoft.com/office/drawing/2014/main" id="{63361376-61C0-4C9C-8B09-D0E0DBAD561C}"/>
              </a:ext>
            </a:extLst>
          </p:cNvPr>
          <p:cNvGraphicFramePr>
            <a:graphicFrameLocks noChangeAspect="1"/>
          </p:cNvGraphicFramePr>
          <p:nvPr>
            <p:extLst>
              <p:ext uri="{D42A27DB-BD31-4B8C-83A1-F6EECF244321}">
                <p14:modId xmlns:p14="http://schemas.microsoft.com/office/powerpoint/2010/main" val="4209850908"/>
              </p:ext>
            </p:extLst>
          </p:nvPr>
        </p:nvGraphicFramePr>
        <p:xfrm>
          <a:off x="2938059" y="4271672"/>
          <a:ext cx="4414838" cy="914400"/>
        </p:xfrm>
        <a:graphic>
          <a:graphicData uri="http://schemas.openxmlformats.org/presentationml/2006/ole">
            <mc:AlternateContent xmlns:mc="http://schemas.openxmlformats.org/markup-compatibility/2006">
              <mc:Choice xmlns:v="urn:schemas-microsoft-com:vml" Requires="v">
                <p:oleObj spid="_x0000_s8360" name="Equation" r:id="rId6" imgW="2019240" imgH="419040" progId="Equation.3">
                  <p:embed/>
                </p:oleObj>
              </mc:Choice>
              <mc:Fallback>
                <p:oleObj name="Equation" r:id="rId6" imgW="2019240" imgH="419040" progId="Equation.3">
                  <p:embed/>
                  <p:pic>
                    <p:nvPicPr>
                      <p:cNvPr id="339970" name="Object 18"/>
                      <p:cNvPicPr>
                        <a:picLocks noChangeAspect="1" noChangeArrowheads="1"/>
                      </p:cNvPicPr>
                      <p:nvPr/>
                    </p:nvPicPr>
                    <p:blipFill>
                      <a:blip r:embed="rId7"/>
                      <a:srcRect/>
                      <a:stretch>
                        <a:fillRect/>
                      </a:stretch>
                    </p:blipFill>
                    <p:spPr bwMode="auto">
                      <a:xfrm>
                        <a:off x="2938059" y="4271672"/>
                        <a:ext cx="4414838" cy="914400"/>
                      </a:xfrm>
                      <a:prstGeom prst="rect">
                        <a:avLst/>
                      </a:prstGeom>
                      <a:noFill/>
                      <a:ln>
                        <a:noFill/>
                      </a:ln>
                      <a:effectLst/>
                    </p:spPr>
                  </p:pic>
                </p:oleObj>
              </mc:Fallback>
            </mc:AlternateContent>
          </a:graphicData>
        </a:graphic>
      </p:graphicFrame>
      <p:sp>
        <p:nvSpPr>
          <p:cNvPr id="15" name="Rectangle 14">
            <a:extLst>
              <a:ext uri="{FF2B5EF4-FFF2-40B4-BE49-F238E27FC236}">
                <a16:creationId xmlns:a16="http://schemas.microsoft.com/office/drawing/2014/main" id="{F4909105-54C4-4345-9F50-E76FA7A82EE6}"/>
              </a:ext>
            </a:extLst>
          </p:cNvPr>
          <p:cNvSpPr/>
          <p:nvPr/>
        </p:nvSpPr>
        <p:spPr>
          <a:xfrm>
            <a:off x="838199" y="5244718"/>
            <a:ext cx="1122423" cy="461665"/>
          </a:xfrm>
          <a:prstGeom prst="rect">
            <a:avLst/>
          </a:prstGeom>
        </p:spPr>
        <p:txBody>
          <a:bodyPr wrap="none">
            <a:spAutoFit/>
          </a:bodyPr>
          <a:lstStyle/>
          <a:p>
            <a:r>
              <a:rPr lang="en-US" sz="2400" dirty="0"/>
              <a:t>where</a:t>
            </a:r>
            <a:endParaRPr lang="en-US" sz="2500" dirty="0"/>
          </a:p>
        </p:txBody>
      </p:sp>
      <p:graphicFrame>
        <p:nvGraphicFramePr>
          <p:cNvPr id="17" name="Object 18">
            <a:extLst>
              <a:ext uri="{FF2B5EF4-FFF2-40B4-BE49-F238E27FC236}">
                <a16:creationId xmlns:a16="http://schemas.microsoft.com/office/drawing/2014/main" id="{0E57A368-9270-4AB0-8D4C-083FA38C118F}"/>
              </a:ext>
            </a:extLst>
          </p:cNvPr>
          <p:cNvGraphicFramePr>
            <a:graphicFrameLocks noChangeAspect="1"/>
          </p:cNvGraphicFramePr>
          <p:nvPr>
            <p:extLst>
              <p:ext uri="{D42A27DB-BD31-4B8C-83A1-F6EECF244321}">
                <p14:modId xmlns:p14="http://schemas.microsoft.com/office/powerpoint/2010/main" val="2605141499"/>
              </p:ext>
            </p:extLst>
          </p:nvPr>
        </p:nvGraphicFramePr>
        <p:xfrm>
          <a:off x="1856972" y="5300751"/>
          <a:ext cx="1081087" cy="374650"/>
        </p:xfrm>
        <a:graphic>
          <a:graphicData uri="http://schemas.openxmlformats.org/presentationml/2006/ole">
            <mc:AlternateContent xmlns:mc="http://schemas.openxmlformats.org/markup-compatibility/2006">
              <mc:Choice xmlns:v="urn:schemas-microsoft-com:vml" Requires="v">
                <p:oleObj spid="_x0000_s8361" name="Equation" r:id="rId8" imgW="583947" imgH="203112" progId="Equation.3">
                  <p:embed/>
                </p:oleObj>
              </mc:Choice>
              <mc:Fallback>
                <p:oleObj name="Equation" r:id="rId8" imgW="583947" imgH="203112" progId="Equation.3">
                  <p:embed/>
                  <p:pic>
                    <p:nvPicPr>
                      <p:cNvPr id="339972"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6972" y="5300751"/>
                        <a:ext cx="10810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Box 12">
            <a:extLst>
              <a:ext uri="{FF2B5EF4-FFF2-40B4-BE49-F238E27FC236}">
                <a16:creationId xmlns:a16="http://schemas.microsoft.com/office/drawing/2014/main" id="{585709C4-0951-4077-AFAE-507427F4222C}"/>
              </a:ext>
            </a:extLst>
          </p:cNvPr>
          <p:cNvSpPr txBox="1"/>
          <p:nvPr/>
        </p:nvSpPr>
        <p:spPr>
          <a:xfrm>
            <a:off x="8888636" y="2494271"/>
            <a:ext cx="3303364" cy="830997"/>
          </a:xfrm>
          <a:prstGeom prst="rect">
            <a:avLst/>
          </a:prstGeom>
          <a:noFill/>
        </p:spPr>
        <p:txBody>
          <a:bodyPr wrap="square" rtlCol="0">
            <a:spAutoFit/>
          </a:bodyPr>
          <a:lstStyle/>
          <a:p>
            <a:r>
              <a:rPr lang="en-US" sz="2400" dirty="0">
                <a:solidFill>
                  <a:srgbClr val="00B050"/>
                </a:solidFill>
              </a:rPr>
              <a:t>OR: Probability of A</a:t>
            </a:r>
          </a:p>
          <a:p>
            <a:r>
              <a:rPr lang="en-US" sz="2400" dirty="0">
                <a:solidFill>
                  <a:srgbClr val="00B050"/>
                </a:solidFill>
              </a:rPr>
              <a:t>If B happened already</a:t>
            </a:r>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4</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199" y="1302476"/>
            <a:ext cx="10515599" cy="1938992"/>
          </a:xfrm>
          <a:prstGeom prst="rect">
            <a:avLst/>
          </a:prstGeom>
        </p:spPr>
        <p:txBody>
          <a:bodyPr wrap="square">
            <a:spAutoFit/>
          </a:bodyPr>
          <a:lstStyle/>
          <a:p>
            <a:r>
              <a:rPr lang="en-US" sz="2400" b="1" dirty="0">
                <a:cs typeface="Times New Roman" pitchFamily="18" charset="0"/>
              </a:rPr>
              <a:t>3.</a:t>
            </a:r>
            <a:r>
              <a:rPr lang="en-US" sz="2400" dirty="0">
                <a:cs typeface="Times New Roman" pitchFamily="18" charset="0"/>
              </a:rPr>
              <a:t> The question, "Do you smoke?" was asked of 100 people.</a:t>
            </a:r>
          </a:p>
          <a:p>
            <a:r>
              <a:rPr lang="en-US" sz="2400" dirty="0">
                <a:cs typeface="Times New Roman" pitchFamily="18" charset="0"/>
              </a:rPr>
              <a:t>Results are shown in the table. What is the probability that a randomly selected individual</a:t>
            </a:r>
          </a:p>
          <a:p>
            <a:r>
              <a:rPr lang="en-US" sz="2400" dirty="0">
                <a:cs typeface="Times New Roman" pitchFamily="18" charset="0"/>
              </a:rPr>
              <a:t>a) be a male and a smoker?			b) be a male given that is smoker?</a:t>
            </a:r>
          </a:p>
          <a:p>
            <a:r>
              <a:rPr lang="en-US" sz="2400" dirty="0">
                <a:cs typeface="Times New Roman" pitchFamily="18" charset="0"/>
              </a:rPr>
              <a:t>c) Given that is a female is a smoker?		d) Given that is a smoker is a female?</a:t>
            </a:r>
          </a:p>
        </p:txBody>
      </p:sp>
      <p:sp>
        <p:nvSpPr>
          <p:cNvPr id="6" name="Rectangle 5">
            <a:extLst>
              <a:ext uri="{FF2B5EF4-FFF2-40B4-BE49-F238E27FC236}">
                <a16:creationId xmlns:a16="http://schemas.microsoft.com/office/drawing/2014/main" id="{4BE3238D-8492-4D33-A6F0-9256430E21AC}"/>
              </a:ext>
            </a:extLst>
          </p:cNvPr>
          <p:cNvSpPr/>
          <p:nvPr/>
        </p:nvSpPr>
        <p:spPr>
          <a:xfrm>
            <a:off x="838199" y="3303383"/>
            <a:ext cx="9583456" cy="1938992"/>
          </a:xfrm>
          <a:prstGeom prst="rect">
            <a:avLst/>
          </a:prstGeom>
        </p:spPr>
        <p:txBody>
          <a:bodyPr wrap="square">
            <a:spAutoFit/>
          </a:bodyPr>
          <a:lstStyle/>
          <a:p>
            <a:r>
              <a:rPr lang="en-US" sz="2400" b="1" dirty="0">
                <a:cs typeface="Times New Roman" pitchFamily="18" charset="0"/>
              </a:rPr>
              <a:t>4.</a:t>
            </a:r>
            <a:r>
              <a:rPr lang="en-US" sz="2400" dirty="0">
                <a:cs typeface="Times New Roman" pitchFamily="18" charset="0"/>
              </a:rPr>
              <a:t> A production manager for a pharmaceutical company receives shipments of a particular chemical from two different companies. We know that 40% of the shipments come from Company A and 60% from Company B. </a:t>
            </a:r>
          </a:p>
          <a:p>
            <a:r>
              <a:rPr lang="en-US" sz="2400" dirty="0">
                <a:cs typeface="Times New Roman" pitchFamily="18" charset="0"/>
              </a:rPr>
              <a:t>3% of chemical received from Company A are defective while 4.5% of chemical received from Company B are defective. </a:t>
            </a:r>
          </a:p>
        </p:txBody>
      </p:sp>
      <p:graphicFrame>
        <p:nvGraphicFramePr>
          <p:cNvPr id="7" name="Table 6">
            <a:extLst>
              <a:ext uri="{FF2B5EF4-FFF2-40B4-BE49-F238E27FC236}">
                <a16:creationId xmlns:a16="http://schemas.microsoft.com/office/drawing/2014/main" id="{5E813A7E-4454-47BB-87A7-9B30E07425BA}"/>
              </a:ext>
            </a:extLst>
          </p:cNvPr>
          <p:cNvGraphicFramePr>
            <a:graphicFrameLocks noGrp="1"/>
          </p:cNvGraphicFramePr>
          <p:nvPr>
            <p:extLst>
              <p:ext uri="{D42A27DB-BD31-4B8C-83A1-F6EECF244321}">
                <p14:modId xmlns:p14="http://schemas.microsoft.com/office/powerpoint/2010/main" val="474678942"/>
              </p:ext>
            </p:extLst>
          </p:nvPr>
        </p:nvGraphicFramePr>
        <p:xfrm>
          <a:off x="9342850" y="435542"/>
          <a:ext cx="2286000" cy="1034415"/>
        </p:xfrm>
        <a:graphic>
          <a:graphicData uri="http://schemas.openxmlformats.org/drawingml/2006/table">
            <a:tbl>
              <a:tblPr/>
              <a:tblGrid>
                <a:gridCol w="990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190500">
                <a:tc>
                  <a:txBody>
                    <a:bodyPr/>
                    <a:lstStyle/>
                    <a:p>
                      <a:pPr algn="ctr" fontAlgn="ctr"/>
                      <a:r>
                        <a:rPr lang="en-US" sz="2200" b="0" i="0" u="none" strike="noStrike" dirty="0">
                          <a:solidFill>
                            <a:srgbClr val="FFFFFF"/>
                          </a:solidFill>
                          <a:latin typeface="+mn-lt"/>
                          <a:cs typeface="Times New Roman" pitchFamily="18" charset="0"/>
                        </a:rPr>
                        <a:t>.c</a:t>
                      </a:r>
                    </a:p>
                  </a:txBody>
                  <a:tcPr marL="9525" marR="9525" marT="9525" marB="0" anchor="ctr">
                    <a:lnL>
                      <a:noFill/>
                    </a:lnL>
                    <a:lnR>
                      <a:noFill/>
                    </a:lnR>
                    <a:lnT>
                      <a:noFill/>
                    </a:lnT>
                    <a:lnB>
                      <a:noFill/>
                    </a:lnB>
                  </a:tcPr>
                </a:tc>
                <a:tc>
                  <a:txBody>
                    <a:bodyPr/>
                    <a:lstStyle/>
                    <a:p>
                      <a:pPr algn="ctr" fontAlgn="ctr"/>
                      <a:r>
                        <a:rPr lang="en-US" sz="2200" b="1" i="0" u="none" strike="noStrike">
                          <a:solidFill>
                            <a:srgbClr val="000000"/>
                          </a:solidFill>
                          <a:latin typeface="+mn-lt"/>
                          <a:cs typeface="Times New Roman" pitchFamily="18" charset="0"/>
                        </a:rPr>
                        <a:t>Yes</a:t>
                      </a:r>
                    </a:p>
                  </a:txBody>
                  <a:tcPr marL="9525" marR="9525" marT="9525" marB="0" anchor="ctr">
                    <a:lnL>
                      <a:noFill/>
                    </a:lnL>
                    <a:lnR>
                      <a:noFill/>
                    </a:lnR>
                    <a:lnT>
                      <a:noFill/>
                    </a:lnT>
                    <a:lnB>
                      <a:noFill/>
                    </a:lnB>
                  </a:tcPr>
                </a:tc>
                <a:tc>
                  <a:txBody>
                    <a:bodyPr/>
                    <a:lstStyle/>
                    <a:p>
                      <a:pPr algn="ctr" fontAlgn="ctr"/>
                      <a:r>
                        <a:rPr lang="en-US" sz="2200" b="1" i="0" u="none" strike="noStrike">
                          <a:solidFill>
                            <a:srgbClr val="000000"/>
                          </a:solidFill>
                          <a:latin typeface="+mn-lt"/>
                          <a:cs typeface="Times New Roman" pitchFamily="18" charset="0"/>
                        </a:rPr>
                        <a:t>No</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ctr"/>
                      <a:r>
                        <a:rPr lang="en-US" sz="2200" b="1" i="0" u="none" strike="noStrike">
                          <a:solidFill>
                            <a:srgbClr val="000000"/>
                          </a:solidFill>
                          <a:latin typeface="+mn-lt"/>
                          <a:cs typeface="Times New Roman" pitchFamily="18" charset="0"/>
                        </a:rPr>
                        <a:t>Male</a:t>
                      </a:r>
                    </a:p>
                  </a:txBody>
                  <a:tcPr marL="9525" marR="9525" marT="9525" marB="0" anchor="ctr">
                    <a:lnL>
                      <a:noFill/>
                    </a:lnL>
                    <a:lnR>
                      <a:noFill/>
                    </a:lnR>
                    <a:lnT>
                      <a:noFill/>
                    </a:lnT>
                    <a:lnB>
                      <a:noFill/>
                    </a:lnB>
                  </a:tcPr>
                </a:tc>
                <a:tc>
                  <a:txBody>
                    <a:bodyPr/>
                    <a:lstStyle/>
                    <a:p>
                      <a:pPr algn="ctr" fontAlgn="ctr"/>
                      <a:r>
                        <a:rPr lang="en-US" sz="2200" b="0" i="0" u="none" strike="noStrike">
                          <a:solidFill>
                            <a:srgbClr val="000000"/>
                          </a:solidFill>
                          <a:latin typeface="+mn-lt"/>
                          <a:cs typeface="Times New Roman" pitchFamily="18" charset="0"/>
                        </a:rPr>
                        <a:t>19</a:t>
                      </a:r>
                    </a:p>
                  </a:txBody>
                  <a:tcPr marL="9525" marR="9525" marT="9525" marB="0" anchor="ctr">
                    <a:lnL>
                      <a:noFill/>
                    </a:lnL>
                    <a:lnR>
                      <a:noFill/>
                    </a:lnR>
                    <a:lnT>
                      <a:noFill/>
                    </a:lnT>
                    <a:lnB>
                      <a:noFill/>
                    </a:lnB>
                  </a:tcPr>
                </a:tc>
                <a:tc>
                  <a:txBody>
                    <a:bodyPr/>
                    <a:lstStyle/>
                    <a:p>
                      <a:pPr algn="ctr" fontAlgn="ctr"/>
                      <a:r>
                        <a:rPr lang="en-US" sz="2200" b="0" i="0" u="none" strike="noStrike">
                          <a:solidFill>
                            <a:srgbClr val="000000"/>
                          </a:solidFill>
                          <a:latin typeface="+mn-lt"/>
                          <a:cs typeface="Times New Roman" pitchFamily="18" charset="0"/>
                        </a:rPr>
                        <a:t>41</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190500">
                <a:tc>
                  <a:txBody>
                    <a:bodyPr/>
                    <a:lstStyle/>
                    <a:p>
                      <a:pPr algn="ctr" fontAlgn="ctr"/>
                      <a:r>
                        <a:rPr lang="en-US" sz="2200" b="1" i="0" u="none" strike="noStrike">
                          <a:solidFill>
                            <a:srgbClr val="000000"/>
                          </a:solidFill>
                          <a:latin typeface="+mn-lt"/>
                          <a:cs typeface="Times New Roman" pitchFamily="18" charset="0"/>
                        </a:rPr>
                        <a:t>Female</a:t>
                      </a:r>
                    </a:p>
                  </a:txBody>
                  <a:tcPr marL="9525" marR="9525" marT="9525" marB="0" anchor="ctr">
                    <a:lnL>
                      <a:noFill/>
                    </a:lnL>
                    <a:lnR>
                      <a:noFill/>
                    </a:lnR>
                    <a:lnT>
                      <a:noFill/>
                    </a:lnT>
                    <a:lnB>
                      <a:noFill/>
                    </a:lnB>
                  </a:tcPr>
                </a:tc>
                <a:tc>
                  <a:txBody>
                    <a:bodyPr/>
                    <a:lstStyle/>
                    <a:p>
                      <a:pPr algn="ctr" fontAlgn="ctr"/>
                      <a:r>
                        <a:rPr lang="en-US" sz="2200" b="0" i="0" u="none" strike="noStrike">
                          <a:solidFill>
                            <a:srgbClr val="000000"/>
                          </a:solidFill>
                          <a:latin typeface="+mn-lt"/>
                          <a:cs typeface="Times New Roman" pitchFamily="18" charset="0"/>
                        </a:rPr>
                        <a:t>12</a:t>
                      </a:r>
                    </a:p>
                  </a:txBody>
                  <a:tcPr marL="9525" marR="9525" marT="9525" marB="0" anchor="ctr">
                    <a:lnL>
                      <a:noFill/>
                    </a:lnL>
                    <a:lnR>
                      <a:noFill/>
                    </a:lnR>
                    <a:lnT>
                      <a:noFill/>
                    </a:lnT>
                    <a:lnB>
                      <a:noFill/>
                    </a:lnB>
                  </a:tcPr>
                </a:tc>
                <a:tc>
                  <a:txBody>
                    <a:bodyPr/>
                    <a:lstStyle/>
                    <a:p>
                      <a:pPr algn="ctr" fontAlgn="ctr"/>
                      <a:r>
                        <a:rPr lang="en-US" sz="2200" b="0" i="0" u="none" strike="noStrike" dirty="0">
                          <a:solidFill>
                            <a:srgbClr val="000000"/>
                          </a:solidFill>
                          <a:latin typeface="+mn-lt"/>
                          <a:cs typeface="Times New Roman" pitchFamily="18" charset="0"/>
                        </a:rPr>
                        <a:t>28</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8" name="Rectangle 7">
            <a:extLst>
              <a:ext uri="{FF2B5EF4-FFF2-40B4-BE49-F238E27FC236}">
                <a16:creationId xmlns:a16="http://schemas.microsoft.com/office/drawing/2014/main" id="{B6D03F9B-B79C-430F-B700-37FF326091C6}"/>
              </a:ext>
            </a:extLst>
          </p:cNvPr>
          <p:cNvSpPr/>
          <p:nvPr/>
        </p:nvSpPr>
        <p:spPr>
          <a:xfrm>
            <a:off x="838199" y="5154692"/>
            <a:ext cx="10698272" cy="1569660"/>
          </a:xfrm>
          <a:prstGeom prst="rect">
            <a:avLst/>
          </a:prstGeom>
        </p:spPr>
        <p:txBody>
          <a:bodyPr wrap="square">
            <a:spAutoFit/>
          </a:bodyPr>
          <a:lstStyle/>
          <a:p>
            <a:r>
              <a:rPr lang="en-US" sz="2400" dirty="0">
                <a:cs typeface="Times New Roman" pitchFamily="18" charset="0"/>
              </a:rPr>
              <a:t>a) Graph a tree diagram and c</a:t>
            </a:r>
            <a:r>
              <a:rPr lang="en-US" sz="2400" dirty="0"/>
              <a:t>ompute the probability that a randomly selected shipment is from Company B and it is not defective.</a:t>
            </a:r>
            <a:r>
              <a:rPr lang="en-US" sz="2400" dirty="0">
                <a:cs typeface="Times New Roman" pitchFamily="18" charset="0"/>
              </a:rPr>
              <a:t> </a:t>
            </a:r>
          </a:p>
          <a:p>
            <a:r>
              <a:rPr lang="en-US" sz="2400" dirty="0">
                <a:cs typeface="Times New Roman" pitchFamily="18" charset="0"/>
              </a:rPr>
              <a:t>b) Compute the probability that a randomly selected shipment is defective.</a:t>
            </a:r>
          </a:p>
          <a:p>
            <a:r>
              <a:rPr lang="en-US" sz="2400" dirty="0">
                <a:cs typeface="Times New Roman" pitchFamily="18" charset="0"/>
              </a:rPr>
              <a:t>c) If the shipment is defective, what are the chances that it comes from Company A?</a:t>
            </a:r>
          </a:p>
        </p:txBody>
      </p:sp>
      <p:pic>
        <p:nvPicPr>
          <p:cNvPr id="5" name="Picture 4">
            <a:extLst>
              <a:ext uri="{FF2B5EF4-FFF2-40B4-BE49-F238E27FC236}">
                <a16:creationId xmlns:a16="http://schemas.microsoft.com/office/drawing/2014/main" id="{7BF777BD-75F1-4290-AFC5-0BA3EC1CA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6081" y="3862913"/>
            <a:ext cx="1770345" cy="1079183"/>
          </a:xfrm>
          <a:prstGeom prst="rect">
            <a:avLst/>
          </a:prstGeom>
        </p:spPr>
      </p:pic>
      <p:pic>
        <p:nvPicPr>
          <p:cNvPr id="10" name="Picture 9">
            <a:extLst>
              <a:ext uri="{FF2B5EF4-FFF2-40B4-BE49-F238E27FC236}">
                <a16:creationId xmlns:a16="http://schemas.microsoft.com/office/drawing/2014/main" id="{9927D075-0B80-46AF-AB42-6D7E622CD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850" y="5440803"/>
            <a:ext cx="661420" cy="1283549"/>
          </a:xfrm>
          <a:prstGeom prst="rect">
            <a:avLst/>
          </a:prstGeom>
        </p:spPr>
      </p:pic>
    </p:spTree>
    <p:extLst>
      <p:ext uri="{BB962C8B-B14F-4D97-AF65-F5344CB8AC3E}">
        <p14:creationId xmlns:p14="http://schemas.microsoft.com/office/powerpoint/2010/main" val="393837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4</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199" y="1427736"/>
            <a:ext cx="9007259" cy="1938992"/>
          </a:xfrm>
          <a:prstGeom prst="rect">
            <a:avLst/>
          </a:prstGeom>
        </p:spPr>
        <p:txBody>
          <a:bodyPr wrap="square">
            <a:spAutoFit/>
          </a:bodyPr>
          <a:lstStyle/>
          <a:p>
            <a:r>
              <a:rPr lang="en-US" sz="2400" b="1" dirty="0">
                <a:cs typeface="Times New Roman" pitchFamily="18" charset="0"/>
              </a:rPr>
              <a:t>5.</a:t>
            </a:r>
            <a:r>
              <a:rPr lang="en-US" sz="2400" dirty="0">
                <a:cs typeface="Times New Roman" pitchFamily="18" charset="0"/>
              </a:rPr>
              <a:t> For a particular population the medical literature suggests that 15% of individuals have a family history of mood disorder. Among the individuals with a family history of mood disorder, 34% develop bipolar disorder at a young age. Among the individuals without a family history of mood disorder, 78% do not develop bipolar disorder at a young age.</a:t>
            </a:r>
          </a:p>
        </p:txBody>
      </p:sp>
      <p:sp>
        <p:nvSpPr>
          <p:cNvPr id="6" name="Rectangle 5">
            <a:extLst>
              <a:ext uri="{FF2B5EF4-FFF2-40B4-BE49-F238E27FC236}">
                <a16:creationId xmlns:a16="http://schemas.microsoft.com/office/drawing/2014/main" id="{4BE3238D-8492-4D33-A6F0-9256430E21AC}"/>
              </a:ext>
            </a:extLst>
          </p:cNvPr>
          <p:cNvSpPr/>
          <p:nvPr/>
        </p:nvSpPr>
        <p:spPr>
          <a:xfrm>
            <a:off x="838199" y="3366728"/>
            <a:ext cx="10698271" cy="1569660"/>
          </a:xfrm>
          <a:prstGeom prst="rect">
            <a:avLst/>
          </a:prstGeom>
        </p:spPr>
        <p:txBody>
          <a:bodyPr wrap="square">
            <a:spAutoFit/>
          </a:bodyPr>
          <a:lstStyle/>
          <a:p>
            <a:r>
              <a:rPr lang="en-US" sz="2400" dirty="0"/>
              <a:t>a) What is the probability that a randomly selected individual has a family history of mood disorder and he/she does not develop bipolar disorder at a young age?</a:t>
            </a:r>
          </a:p>
          <a:p>
            <a:r>
              <a:rPr lang="en-US" sz="2400" dirty="0">
                <a:cs typeface="Times New Roman" pitchFamily="18" charset="0"/>
              </a:rPr>
              <a:t>b) What is the probability that a randomly selected individual does not develop bipolar disorder at a young age?</a:t>
            </a:r>
          </a:p>
        </p:txBody>
      </p:sp>
      <p:pic>
        <p:nvPicPr>
          <p:cNvPr id="4" name="Picture 3">
            <a:extLst>
              <a:ext uri="{FF2B5EF4-FFF2-40B4-BE49-F238E27FC236}">
                <a16:creationId xmlns:a16="http://schemas.microsoft.com/office/drawing/2014/main" id="{2DDF5178-90F7-4003-AD0D-4963EEE97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9914" y="365125"/>
            <a:ext cx="1914702" cy="1325563"/>
          </a:xfrm>
          <a:prstGeom prst="rect">
            <a:avLst/>
          </a:prstGeom>
        </p:spPr>
      </p:pic>
      <p:sp>
        <p:nvSpPr>
          <p:cNvPr id="8" name="Rectangle 7">
            <a:extLst>
              <a:ext uri="{FF2B5EF4-FFF2-40B4-BE49-F238E27FC236}">
                <a16:creationId xmlns:a16="http://schemas.microsoft.com/office/drawing/2014/main" id="{33D2B487-2B21-4124-B0AF-F87C4E621352}"/>
              </a:ext>
            </a:extLst>
          </p:cNvPr>
          <p:cNvSpPr/>
          <p:nvPr/>
        </p:nvSpPr>
        <p:spPr>
          <a:xfrm>
            <a:off x="838199" y="4973966"/>
            <a:ext cx="10698271" cy="1569660"/>
          </a:xfrm>
          <a:prstGeom prst="rect">
            <a:avLst/>
          </a:prstGeom>
        </p:spPr>
        <p:txBody>
          <a:bodyPr wrap="square">
            <a:spAutoFit/>
          </a:bodyPr>
          <a:lstStyle/>
          <a:p>
            <a:r>
              <a:rPr lang="en-US" sz="2400" b="1" dirty="0"/>
              <a:t>6.</a:t>
            </a:r>
            <a:r>
              <a:rPr lang="en-US" sz="2400" dirty="0"/>
              <a:t> In a particular region, 15% of the adults are diabetic. Of those individuals who are diabetic, 68% are female. Of those who are not diabetic, 34% are female. What is t</a:t>
            </a:r>
            <a:r>
              <a:rPr lang="en-US" sz="2400" dirty="0">
                <a:cs typeface="Times New Roman" pitchFamily="18" charset="0"/>
              </a:rPr>
              <a:t>he probability that a randomly selected adult from this region is </a:t>
            </a:r>
          </a:p>
          <a:p>
            <a:r>
              <a:rPr lang="en-US" sz="2400" dirty="0">
                <a:cs typeface="Times New Roman" pitchFamily="18" charset="0"/>
              </a:rPr>
              <a:t>a) diabetic and male? 		b) is female	c) diabetic if she’s a female</a:t>
            </a:r>
          </a:p>
        </p:txBody>
      </p:sp>
    </p:spTree>
    <p:extLst>
      <p:ext uri="{BB962C8B-B14F-4D97-AF65-F5344CB8AC3E}">
        <p14:creationId xmlns:p14="http://schemas.microsoft.com/office/powerpoint/2010/main" val="159875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D785E2-241E-4C83-B038-C0A4170532FC}"/>
              </a:ext>
            </a:extLst>
          </p:cNvPr>
          <p:cNvSpPr/>
          <p:nvPr/>
        </p:nvSpPr>
        <p:spPr>
          <a:xfrm>
            <a:off x="838199" y="368155"/>
            <a:ext cx="6132821" cy="1107996"/>
          </a:xfrm>
          <a:prstGeom prst="rect">
            <a:avLst/>
          </a:prstGeom>
        </p:spPr>
        <p:txBody>
          <a:bodyPr wrap="square">
            <a:spAutoFit/>
          </a:bodyPr>
          <a:lstStyle/>
          <a:p>
            <a:r>
              <a:rPr lang="en-US" sz="2200" b="1" dirty="0"/>
              <a:t>7.</a:t>
            </a:r>
            <a:r>
              <a:rPr lang="en-US" sz="2200" dirty="0"/>
              <a:t> Suppose we are studying the relationship between lung cancer and heavy drinking (defined as &gt;2 drinks per day). We conducted a study where</a:t>
            </a:r>
            <a:endParaRPr lang="en-US" sz="2200" dirty="0">
              <a:cs typeface="Times New Roman" pitchFamily="18" charset="0"/>
            </a:endParaRPr>
          </a:p>
        </p:txBody>
      </p:sp>
      <p:sp>
        <p:nvSpPr>
          <p:cNvPr id="8" name="Rectangle 7">
            <a:extLst>
              <a:ext uri="{FF2B5EF4-FFF2-40B4-BE49-F238E27FC236}">
                <a16:creationId xmlns:a16="http://schemas.microsoft.com/office/drawing/2014/main" id="{33D2B487-2B21-4124-B0AF-F87C4E621352}"/>
              </a:ext>
            </a:extLst>
          </p:cNvPr>
          <p:cNvSpPr/>
          <p:nvPr/>
        </p:nvSpPr>
        <p:spPr>
          <a:xfrm>
            <a:off x="838197" y="3644107"/>
            <a:ext cx="10836061" cy="2123658"/>
          </a:xfrm>
          <a:prstGeom prst="rect">
            <a:avLst/>
          </a:prstGeom>
        </p:spPr>
        <p:txBody>
          <a:bodyPr wrap="square">
            <a:spAutoFit/>
          </a:bodyPr>
          <a:lstStyle/>
          <a:p>
            <a:r>
              <a:rPr lang="en-US" sz="2200" b="1" dirty="0"/>
              <a:t>8.</a:t>
            </a:r>
            <a:r>
              <a:rPr lang="en-US" sz="2200" dirty="0"/>
              <a:t> The following table summarizes the results of a study on depression. 745 people answered a questionnaire and their risk of being depressed is determined based on the results. Later, their actual status (Depressed/Not Depressed) is diagnosed after an interview with a psychiatrist. </a:t>
            </a:r>
          </a:p>
          <a:p>
            <a:r>
              <a:rPr lang="en-US" sz="2200" dirty="0"/>
              <a:t>a) What are the odds of being depressed in the Low Risk group? </a:t>
            </a:r>
          </a:p>
          <a:p>
            <a:r>
              <a:rPr lang="en-US" sz="2200" dirty="0"/>
              <a:t>b) What are the odds of being depressed in the High Risk group? </a:t>
            </a:r>
            <a:endParaRPr lang="en-US" sz="2200" dirty="0">
              <a:cs typeface="Times New Roman" pitchFamily="18" charset="0"/>
            </a:endParaRPr>
          </a:p>
        </p:txBody>
      </p:sp>
      <p:sp>
        <p:nvSpPr>
          <p:cNvPr id="9" name="Rectangle 8">
            <a:extLst>
              <a:ext uri="{FF2B5EF4-FFF2-40B4-BE49-F238E27FC236}">
                <a16:creationId xmlns:a16="http://schemas.microsoft.com/office/drawing/2014/main" id="{A31068A2-9105-4C3F-8564-879B2B2C09A1}"/>
              </a:ext>
            </a:extLst>
          </p:cNvPr>
          <p:cNvSpPr/>
          <p:nvPr/>
        </p:nvSpPr>
        <p:spPr>
          <a:xfrm>
            <a:off x="838198" y="2182962"/>
            <a:ext cx="10698271" cy="1107996"/>
          </a:xfrm>
          <a:prstGeom prst="rect">
            <a:avLst/>
          </a:prstGeom>
        </p:spPr>
        <p:txBody>
          <a:bodyPr wrap="square">
            <a:spAutoFit/>
          </a:bodyPr>
          <a:lstStyle/>
          <a:p>
            <a:r>
              <a:rPr lang="en-US" sz="2200" dirty="0"/>
              <a:t>a) What are the odds of lung cancer for heavy drinkers? Interpret the answer. </a:t>
            </a:r>
          </a:p>
          <a:p>
            <a:r>
              <a:rPr lang="en-US" sz="2200" dirty="0">
                <a:cs typeface="Times New Roman" pitchFamily="18" charset="0"/>
              </a:rPr>
              <a:t>b) </a:t>
            </a:r>
            <a:r>
              <a:rPr lang="en-US" sz="2200" dirty="0"/>
              <a:t>Compute the relative risk of lung cancer for heavy drinkers compared to non heavy drinkers and interpret your answer in the context of the problem.</a:t>
            </a:r>
          </a:p>
        </p:txBody>
      </p:sp>
      <p:pic>
        <p:nvPicPr>
          <p:cNvPr id="13315" name="Picture 3">
            <a:extLst>
              <a:ext uri="{FF2B5EF4-FFF2-40B4-BE49-F238E27FC236}">
                <a16:creationId xmlns:a16="http://schemas.microsoft.com/office/drawing/2014/main" id="{DC727CAC-DEC4-4F27-9683-3E2F185E6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020" y="314374"/>
            <a:ext cx="5051293" cy="92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a:extLst>
              <a:ext uri="{FF2B5EF4-FFF2-40B4-BE49-F238E27FC236}">
                <a16:creationId xmlns:a16="http://schemas.microsoft.com/office/drawing/2014/main" id="{1D91B279-A886-49E2-8740-16EF585D7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7575" y="5767765"/>
            <a:ext cx="5387056" cy="73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0C427D6A-B3D7-4463-8BF9-BD45FFBC9544}"/>
              </a:ext>
            </a:extLst>
          </p:cNvPr>
          <p:cNvSpPr/>
          <p:nvPr/>
        </p:nvSpPr>
        <p:spPr>
          <a:xfrm>
            <a:off x="838198" y="1413521"/>
            <a:ext cx="11096433" cy="769441"/>
          </a:xfrm>
          <a:prstGeom prst="rect">
            <a:avLst/>
          </a:prstGeom>
        </p:spPr>
        <p:txBody>
          <a:bodyPr wrap="square">
            <a:spAutoFit/>
          </a:bodyPr>
          <a:lstStyle/>
          <a:p>
            <a:r>
              <a:rPr lang="en-US" sz="2200" dirty="0"/>
              <a:t>drinking status is determined at baseline and the individuals are followed for 10 years to determine cancer status. The results are in the table.</a:t>
            </a:r>
            <a:endParaRPr lang="en-US" sz="2200" dirty="0">
              <a:cs typeface="Times New Roman" pitchFamily="18" charset="0"/>
            </a:endParaRPr>
          </a:p>
        </p:txBody>
      </p:sp>
      <p:sp>
        <p:nvSpPr>
          <p:cNvPr id="14" name="Rectangle 13">
            <a:extLst>
              <a:ext uri="{FF2B5EF4-FFF2-40B4-BE49-F238E27FC236}">
                <a16:creationId xmlns:a16="http://schemas.microsoft.com/office/drawing/2014/main" id="{9E87B77A-F924-4E68-819C-C2A1AAE84344}"/>
              </a:ext>
            </a:extLst>
          </p:cNvPr>
          <p:cNvSpPr/>
          <p:nvPr/>
        </p:nvSpPr>
        <p:spPr>
          <a:xfrm>
            <a:off x="838196" y="5672932"/>
            <a:ext cx="5709379" cy="769441"/>
          </a:xfrm>
          <a:prstGeom prst="rect">
            <a:avLst/>
          </a:prstGeom>
        </p:spPr>
        <p:txBody>
          <a:bodyPr wrap="square">
            <a:spAutoFit/>
          </a:bodyPr>
          <a:lstStyle/>
          <a:p>
            <a:r>
              <a:rPr lang="en-US" sz="2200" dirty="0"/>
              <a:t>c) What is the Relative Risk of depression in the low risk group to the high risk group? Interpret.</a:t>
            </a:r>
            <a:endParaRPr lang="en-US" sz="2200" dirty="0">
              <a:cs typeface="Times New Roman" pitchFamily="18" charset="0"/>
            </a:endParaRPr>
          </a:p>
        </p:txBody>
      </p:sp>
    </p:spTree>
    <p:extLst>
      <p:ext uri="{BB962C8B-B14F-4D97-AF65-F5344CB8AC3E}">
        <p14:creationId xmlns:p14="http://schemas.microsoft.com/office/powerpoint/2010/main" val="176217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90063" cy="1325563"/>
          </a:xfrm>
        </p:spPr>
        <p:txBody>
          <a:bodyPr/>
          <a:lstStyle/>
          <a:p>
            <a:r>
              <a:rPr lang="en-US" dirty="0">
                <a:solidFill>
                  <a:srgbClr val="990033"/>
                </a:solidFill>
              </a:rPr>
              <a:t>Example </a:t>
            </a:r>
            <a:endParaRPr lang="en-US" dirty="0"/>
          </a:p>
        </p:txBody>
      </p:sp>
      <p:sp>
        <p:nvSpPr>
          <p:cNvPr id="26" name="Rectangle 25">
            <a:extLst>
              <a:ext uri="{FF2B5EF4-FFF2-40B4-BE49-F238E27FC236}">
                <a16:creationId xmlns:a16="http://schemas.microsoft.com/office/drawing/2014/main" id="{9DFE4765-D7F9-4AF8-B574-DD26C0D034E8}"/>
              </a:ext>
            </a:extLst>
          </p:cNvPr>
          <p:cNvSpPr/>
          <p:nvPr/>
        </p:nvSpPr>
        <p:spPr>
          <a:xfrm>
            <a:off x="838199" y="1468262"/>
            <a:ext cx="5512497" cy="1200329"/>
          </a:xfrm>
          <a:prstGeom prst="rect">
            <a:avLst/>
          </a:prstGeom>
        </p:spPr>
        <p:txBody>
          <a:bodyPr wrap="square">
            <a:spAutoFit/>
          </a:bodyPr>
          <a:lstStyle/>
          <a:p>
            <a:r>
              <a:rPr lang="en-US" sz="2400" dirty="0"/>
              <a:t>A sample of 150 students are categorized based on their </a:t>
            </a:r>
            <a:r>
              <a:rPr lang="en-US" sz="2400" dirty="0">
                <a:solidFill>
                  <a:srgbClr val="FF0000"/>
                </a:solidFill>
              </a:rPr>
              <a:t>gender</a:t>
            </a:r>
            <a:r>
              <a:rPr lang="en-US" sz="2400" dirty="0"/>
              <a:t> and </a:t>
            </a:r>
            <a:r>
              <a:rPr lang="en-US" sz="2400" dirty="0">
                <a:solidFill>
                  <a:srgbClr val="008AF2"/>
                </a:solidFill>
              </a:rPr>
              <a:t>eye color</a:t>
            </a:r>
            <a:r>
              <a:rPr lang="en-US" sz="2400" dirty="0"/>
              <a:t>. We select a student at random.</a:t>
            </a:r>
          </a:p>
        </p:txBody>
      </p:sp>
      <p:sp>
        <p:nvSpPr>
          <p:cNvPr id="104" name="Rectangle 6">
            <a:extLst>
              <a:ext uri="{FF2B5EF4-FFF2-40B4-BE49-F238E27FC236}">
                <a16:creationId xmlns:a16="http://schemas.microsoft.com/office/drawing/2014/main" id="{D2D56326-E60A-4B41-A942-0C5D865BAF37}"/>
              </a:ext>
            </a:extLst>
          </p:cNvPr>
          <p:cNvSpPr>
            <a:spLocks noChangeArrowheads="1"/>
          </p:cNvSpPr>
          <p:nvPr/>
        </p:nvSpPr>
        <p:spPr bwMode="auto">
          <a:xfrm rot="16200000">
            <a:off x="272079" y="4302145"/>
            <a:ext cx="1720839" cy="588596"/>
          </a:xfrm>
          <a:prstGeom prst="rect">
            <a:avLst/>
          </a:prstGeom>
          <a:noFill/>
          <a:ln w="9525">
            <a:noFill/>
            <a:miter lim="800000"/>
            <a:headEnd/>
            <a:tailEnd/>
          </a:ln>
          <a:effectLst/>
        </p:spPr>
        <p:txBody>
          <a:bodyPr/>
          <a:lstStyle/>
          <a:p>
            <a:pPr algn="ctr"/>
            <a:r>
              <a:rPr lang="en-US" sz="2200" b="1" dirty="0"/>
              <a:t>Eye Color</a:t>
            </a:r>
          </a:p>
          <a:p>
            <a:pPr algn="ctr" eaLnBrk="0" hangingPunct="0"/>
            <a:endParaRPr lang="en-US" sz="2200" dirty="0"/>
          </a:p>
        </p:txBody>
      </p:sp>
      <p:sp>
        <p:nvSpPr>
          <p:cNvPr id="105" name="Rectangle 6">
            <a:extLst>
              <a:ext uri="{FF2B5EF4-FFF2-40B4-BE49-F238E27FC236}">
                <a16:creationId xmlns:a16="http://schemas.microsoft.com/office/drawing/2014/main" id="{59EBC077-E26D-4289-8F72-71A3D4D39ECA}"/>
              </a:ext>
            </a:extLst>
          </p:cNvPr>
          <p:cNvSpPr>
            <a:spLocks noChangeArrowheads="1"/>
          </p:cNvSpPr>
          <p:nvPr/>
        </p:nvSpPr>
        <p:spPr bwMode="auto">
          <a:xfrm>
            <a:off x="2870136" y="2844873"/>
            <a:ext cx="1669020" cy="411893"/>
          </a:xfrm>
          <a:prstGeom prst="rect">
            <a:avLst/>
          </a:prstGeom>
          <a:noFill/>
          <a:ln w="9525">
            <a:noFill/>
            <a:miter lim="800000"/>
            <a:headEnd/>
            <a:tailEnd/>
          </a:ln>
          <a:effectLst/>
        </p:spPr>
        <p:txBody>
          <a:bodyPr/>
          <a:lstStyle/>
          <a:p>
            <a:pPr algn="ctr"/>
            <a:r>
              <a:rPr lang="en-US" sz="2200" b="1" dirty="0"/>
              <a:t>Gender</a:t>
            </a:r>
            <a:endParaRPr lang="en-US" sz="2200" dirty="0"/>
          </a:p>
        </p:txBody>
      </p:sp>
      <p:graphicFrame>
        <p:nvGraphicFramePr>
          <p:cNvPr id="3" name="Table 2">
            <a:extLst>
              <a:ext uri="{FF2B5EF4-FFF2-40B4-BE49-F238E27FC236}">
                <a16:creationId xmlns:a16="http://schemas.microsoft.com/office/drawing/2014/main" id="{9A80EB84-A779-4459-B8C1-CC376C46204D}"/>
              </a:ext>
            </a:extLst>
          </p:cNvPr>
          <p:cNvGraphicFramePr>
            <a:graphicFrameLocks noGrp="1"/>
          </p:cNvGraphicFramePr>
          <p:nvPr>
            <p:extLst>
              <p:ext uri="{D42A27DB-BD31-4B8C-83A1-F6EECF244321}">
                <p14:modId xmlns:p14="http://schemas.microsoft.com/office/powerpoint/2010/main" val="3250842641"/>
              </p:ext>
            </p:extLst>
          </p:nvPr>
        </p:nvGraphicFramePr>
        <p:xfrm>
          <a:off x="1476405" y="3403340"/>
          <a:ext cx="4260516" cy="2286000"/>
        </p:xfrm>
        <a:graphic>
          <a:graphicData uri="http://schemas.openxmlformats.org/drawingml/2006/table">
            <a:tbl>
              <a:tblPr firstRow="1" bandRow="1">
                <a:tableStyleId>{5940675A-B579-460E-94D1-54222C63F5DA}</a:tableStyleId>
              </a:tblPr>
              <a:tblGrid>
                <a:gridCol w="1144657">
                  <a:extLst>
                    <a:ext uri="{9D8B030D-6E8A-4147-A177-3AD203B41FA5}">
                      <a16:colId xmlns:a16="http://schemas.microsoft.com/office/drawing/2014/main" val="666450102"/>
                    </a:ext>
                  </a:extLst>
                </a:gridCol>
                <a:gridCol w="1174324">
                  <a:extLst>
                    <a:ext uri="{9D8B030D-6E8A-4147-A177-3AD203B41FA5}">
                      <a16:colId xmlns:a16="http://schemas.microsoft.com/office/drawing/2014/main" val="98569282"/>
                    </a:ext>
                  </a:extLst>
                </a:gridCol>
                <a:gridCol w="926926">
                  <a:extLst>
                    <a:ext uri="{9D8B030D-6E8A-4147-A177-3AD203B41FA5}">
                      <a16:colId xmlns:a16="http://schemas.microsoft.com/office/drawing/2014/main" val="438454412"/>
                    </a:ext>
                  </a:extLst>
                </a:gridCol>
                <a:gridCol w="1014609">
                  <a:extLst>
                    <a:ext uri="{9D8B030D-6E8A-4147-A177-3AD203B41FA5}">
                      <a16:colId xmlns:a16="http://schemas.microsoft.com/office/drawing/2014/main" val="1696512762"/>
                    </a:ext>
                  </a:extLst>
                </a:gridCol>
              </a:tblGrid>
              <a:tr h="370840">
                <a:tc>
                  <a:txBody>
                    <a:bodyPr/>
                    <a:lstStyle/>
                    <a:p>
                      <a:endParaRPr lang="en-US" sz="2400" dirty="0"/>
                    </a:p>
                  </a:txBody>
                  <a:tcPr/>
                </a:tc>
                <a:tc>
                  <a:txBody>
                    <a:bodyPr/>
                    <a:lstStyle/>
                    <a:p>
                      <a:r>
                        <a:rPr lang="en-US" sz="2400" dirty="0">
                          <a:solidFill>
                            <a:srgbClr val="FF0000"/>
                          </a:solidFill>
                        </a:rPr>
                        <a:t>Female</a:t>
                      </a:r>
                    </a:p>
                  </a:txBody>
                  <a:tcPr/>
                </a:tc>
                <a:tc>
                  <a:txBody>
                    <a:bodyPr/>
                    <a:lstStyle/>
                    <a:p>
                      <a:r>
                        <a:rPr lang="en-US" sz="2400" dirty="0">
                          <a:solidFill>
                            <a:srgbClr val="FF0000"/>
                          </a:solidFill>
                        </a:rPr>
                        <a:t>Male</a:t>
                      </a:r>
                    </a:p>
                  </a:txBody>
                  <a:tcPr/>
                </a:tc>
                <a:tc>
                  <a:txBody>
                    <a:bodyPr/>
                    <a:lstStyle/>
                    <a:p>
                      <a:r>
                        <a:rPr lang="en-US" sz="2400" dirty="0"/>
                        <a:t>Total</a:t>
                      </a:r>
                    </a:p>
                  </a:txBody>
                  <a:tcPr/>
                </a:tc>
                <a:extLst>
                  <a:ext uri="{0D108BD9-81ED-4DB2-BD59-A6C34878D82A}">
                    <a16:rowId xmlns:a16="http://schemas.microsoft.com/office/drawing/2014/main" val="3441049984"/>
                  </a:ext>
                </a:extLst>
              </a:tr>
              <a:tr h="370840">
                <a:tc>
                  <a:txBody>
                    <a:bodyPr/>
                    <a:lstStyle/>
                    <a:p>
                      <a:r>
                        <a:rPr lang="en-US" sz="2400" dirty="0">
                          <a:solidFill>
                            <a:srgbClr val="008AF2"/>
                          </a:solidFill>
                        </a:rPr>
                        <a:t>Brown</a:t>
                      </a:r>
                    </a:p>
                  </a:txBody>
                  <a:tcPr/>
                </a:tc>
                <a:tc>
                  <a:txBody>
                    <a:bodyPr/>
                    <a:lstStyle/>
                    <a:p>
                      <a:pPr algn="ctr"/>
                      <a:r>
                        <a:rPr lang="en-US" sz="2400" dirty="0"/>
                        <a:t>20</a:t>
                      </a:r>
                    </a:p>
                  </a:txBody>
                  <a:tcPr/>
                </a:tc>
                <a:tc>
                  <a:txBody>
                    <a:bodyPr/>
                    <a:lstStyle/>
                    <a:p>
                      <a:pPr algn="ctr"/>
                      <a:r>
                        <a:rPr lang="en-US" sz="2400" dirty="0"/>
                        <a:t>5</a:t>
                      </a:r>
                    </a:p>
                  </a:txBody>
                  <a:tcPr/>
                </a:tc>
                <a:tc>
                  <a:txBody>
                    <a:bodyPr/>
                    <a:lstStyle/>
                    <a:p>
                      <a:pPr algn="ctr"/>
                      <a:r>
                        <a:rPr lang="en-US" sz="2400" dirty="0"/>
                        <a:t>25</a:t>
                      </a:r>
                    </a:p>
                  </a:txBody>
                  <a:tcPr/>
                </a:tc>
                <a:extLst>
                  <a:ext uri="{0D108BD9-81ED-4DB2-BD59-A6C34878D82A}">
                    <a16:rowId xmlns:a16="http://schemas.microsoft.com/office/drawing/2014/main" val="2782757966"/>
                  </a:ext>
                </a:extLst>
              </a:tr>
              <a:tr h="370840">
                <a:tc>
                  <a:txBody>
                    <a:bodyPr/>
                    <a:lstStyle/>
                    <a:p>
                      <a:r>
                        <a:rPr lang="en-US" sz="2400" dirty="0">
                          <a:solidFill>
                            <a:srgbClr val="008AF2"/>
                          </a:solidFill>
                        </a:rPr>
                        <a:t>Blue</a:t>
                      </a:r>
                    </a:p>
                  </a:txBody>
                  <a:tcPr/>
                </a:tc>
                <a:tc>
                  <a:txBody>
                    <a:bodyPr/>
                    <a:lstStyle/>
                    <a:p>
                      <a:pPr algn="ctr"/>
                      <a:r>
                        <a:rPr lang="en-US" sz="2400" dirty="0"/>
                        <a:t>15</a:t>
                      </a:r>
                    </a:p>
                  </a:txBody>
                  <a:tcPr/>
                </a:tc>
                <a:tc>
                  <a:txBody>
                    <a:bodyPr/>
                    <a:lstStyle/>
                    <a:p>
                      <a:pPr algn="ctr"/>
                      <a:r>
                        <a:rPr lang="en-US" sz="2400" dirty="0"/>
                        <a:t>30</a:t>
                      </a:r>
                    </a:p>
                  </a:txBody>
                  <a:tcPr/>
                </a:tc>
                <a:tc>
                  <a:txBody>
                    <a:bodyPr/>
                    <a:lstStyle/>
                    <a:p>
                      <a:pPr algn="ctr"/>
                      <a:r>
                        <a:rPr lang="en-US" sz="2400" dirty="0"/>
                        <a:t>45</a:t>
                      </a:r>
                    </a:p>
                  </a:txBody>
                  <a:tcPr/>
                </a:tc>
                <a:extLst>
                  <a:ext uri="{0D108BD9-81ED-4DB2-BD59-A6C34878D82A}">
                    <a16:rowId xmlns:a16="http://schemas.microsoft.com/office/drawing/2014/main" val="4239225174"/>
                  </a:ext>
                </a:extLst>
              </a:tr>
              <a:tr h="370840">
                <a:tc>
                  <a:txBody>
                    <a:bodyPr/>
                    <a:lstStyle/>
                    <a:p>
                      <a:r>
                        <a:rPr lang="en-US" sz="2400" dirty="0">
                          <a:solidFill>
                            <a:srgbClr val="008AF2"/>
                          </a:solidFill>
                        </a:rPr>
                        <a:t>Green</a:t>
                      </a:r>
                    </a:p>
                  </a:txBody>
                  <a:tcPr/>
                </a:tc>
                <a:tc>
                  <a:txBody>
                    <a:bodyPr/>
                    <a:lstStyle/>
                    <a:p>
                      <a:pPr algn="ctr"/>
                      <a:r>
                        <a:rPr lang="en-US" sz="2400" dirty="0"/>
                        <a:t>30</a:t>
                      </a:r>
                    </a:p>
                  </a:txBody>
                  <a:tcPr/>
                </a:tc>
                <a:tc>
                  <a:txBody>
                    <a:bodyPr/>
                    <a:lstStyle/>
                    <a:p>
                      <a:pPr algn="ctr"/>
                      <a:r>
                        <a:rPr lang="en-US" sz="2400" dirty="0"/>
                        <a:t>50</a:t>
                      </a:r>
                    </a:p>
                  </a:txBody>
                  <a:tcPr/>
                </a:tc>
                <a:tc>
                  <a:txBody>
                    <a:bodyPr/>
                    <a:lstStyle/>
                    <a:p>
                      <a:pPr algn="ctr"/>
                      <a:r>
                        <a:rPr lang="en-US" sz="2400" dirty="0"/>
                        <a:t>80</a:t>
                      </a:r>
                    </a:p>
                  </a:txBody>
                  <a:tcPr/>
                </a:tc>
                <a:extLst>
                  <a:ext uri="{0D108BD9-81ED-4DB2-BD59-A6C34878D82A}">
                    <a16:rowId xmlns:a16="http://schemas.microsoft.com/office/drawing/2014/main" val="1347187761"/>
                  </a:ext>
                </a:extLst>
              </a:tr>
              <a:tr h="370840">
                <a:tc>
                  <a:txBody>
                    <a:bodyPr/>
                    <a:lstStyle/>
                    <a:p>
                      <a:r>
                        <a:rPr lang="en-US" sz="2400" dirty="0"/>
                        <a:t>Total</a:t>
                      </a:r>
                    </a:p>
                  </a:txBody>
                  <a:tcPr/>
                </a:tc>
                <a:tc>
                  <a:txBody>
                    <a:bodyPr/>
                    <a:lstStyle/>
                    <a:p>
                      <a:pPr algn="ctr"/>
                      <a:r>
                        <a:rPr lang="en-US" sz="2400" dirty="0"/>
                        <a:t>65</a:t>
                      </a:r>
                    </a:p>
                  </a:txBody>
                  <a:tcPr/>
                </a:tc>
                <a:tc>
                  <a:txBody>
                    <a:bodyPr/>
                    <a:lstStyle/>
                    <a:p>
                      <a:pPr algn="ctr"/>
                      <a:r>
                        <a:rPr lang="en-US" sz="2400" dirty="0"/>
                        <a:t>85</a:t>
                      </a:r>
                    </a:p>
                  </a:txBody>
                  <a:tcPr/>
                </a:tc>
                <a:tc>
                  <a:txBody>
                    <a:bodyPr/>
                    <a:lstStyle/>
                    <a:p>
                      <a:pPr algn="ctr"/>
                      <a:r>
                        <a:rPr lang="en-US" sz="2400" dirty="0"/>
                        <a:t>150</a:t>
                      </a:r>
                    </a:p>
                  </a:txBody>
                  <a:tcPr/>
                </a:tc>
                <a:extLst>
                  <a:ext uri="{0D108BD9-81ED-4DB2-BD59-A6C34878D82A}">
                    <a16:rowId xmlns:a16="http://schemas.microsoft.com/office/drawing/2014/main" val="3762853443"/>
                  </a:ext>
                </a:extLst>
              </a:tr>
            </a:tbl>
          </a:graphicData>
        </a:graphic>
      </p:graphicFrame>
      <p:sp>
        <p:nvSpPr>
          <p:cNvPr id="106" name="TextBox 105">
            <a:extLst>
              <a:ext uri="{FF2B5EF4-FFF2-40B4-BE49-F238E27FC236}">
                <a16:creationId xmlns:a16="http://schemas.microsoft.com/office/drawing/2014/main" id="{FCA8CF89-8BFF-4AF5-A17D-00E35706375B}"/>
              </a:ext>
            </a:extLst>
          </p:cNvPr>
          <p:cNvSpPr txBox="1"/>
          <p:nvPr/>
        </p:nvSpPr>
        <p:spPr>
          <a:xfrm>
            <a:off x="6455081" y="289943"/>
            <a:ext cx="5206651" cy="830997"/>
          </a:xfrm>
          <a:prstGeom prst="rect">
            <a:avLst/>
          </a:prstGeom>
          <a:noFill/>
        </p:spPr>
        <p:txBody>
          <a:bodyPr wrap="square" rtlCol="0">
            <a:spAutoFit/>
          </a:bodyPr>
          <a:lstStyle/>
          <a:p>
            <a:r>
              <a:rPr lang="en-US" sz="2400" dirty="0"/>
              <a:t>If the student is female, what is the probability that she has brown eyes?</a:t>
            </a:r>
          </a:p>
        </p:txBody>
      </p:sp>
      <p:sp>
        <p:nvSpPr>
          <p:cNvPr id="107" name="Rectangle 67">
            <a:extLst>
              <a:ext uri="{FF2B5EF4-FFF2-40B4-BE49-F238E27FC236}">
                <a16:creationId xmlns:a16="http://schemas.microsoft.com/office/drawing/2014/main" id="{4AAAE5A8-8653-4C67-8C34-31AD85E5361B}"/>
              </a:ext>
            </a:extLst>
          </p:cNvPr>
          <p:cNvSpPr>
            <a:spLocks noChangeArrowheads="1"/>
          </p:cNvSpPr>
          <p:nvPr/>
        </p:nvSpPr>
        <p:spPr bwMode="auto">
          <a:xfrm>
            <a:off x="2578274" y="3399463"/>
            <a:ext cx="1204586" cy="1836416"/>
          </a:xfrm>
          <a:prstGeom prst="rect">
            <a:avLst/>
          </a:prstGeom>
          <a:noFill/>
          <a:ln w="57150">
            <a:solidFill>
              <a:schemeClr val="tx1"/>
            </a:solidFill>
            <a:miter lim="800000"/>
            <a:headEnd/>
            <a:tailEnd/>
          </a:ln>
          <a:effectLst/>
        </p:spPr>
        <p:txBody>
          <a:bodyPr wrap="none" anchor="ctr"/>
          <a:lstStyle/>
          <a:p>
            <a:endParaRPr lang="en-US" dirty="0"/>
          </a:p>
        </p:txBody>
      </p:sp>
      <p:sp>
        <p:nvSpPr>
          <p:cNvPr id="108" name="Oval 68">
            <a:extLst>
              <a:ext uri="{FF2B5EF4-FFF2-40B4-BE49-F238E27FC236}">
                <a16:creationId xmlns:a16="http://schemas.microsoft.com/office/drawing/2014/main" id="{49771FFE-2B71-4099-B5BE-82BA836D81C9}"/>
              </a:ext>
            </a:extLst>
          </p:cNvPr>
          <p:cNvSpPr>
            <a:spLocks noChangeArrowheads="1"/>
          </p:cNvSpPr>
          <p:nvPr/>
        </p:nvSpPr>
        <p:spPr bwMode="auto">
          <a:xfrm>
            <a:off x="2896644" y="3846225"/>
            <a:ext cx="609600" cy="457200"/>
          </a:xfrm>
          <a:prstGeom prst="ellipse">
            <a:avLst/>
          </a:prstGeom>
          <a:noFill/>
          <a:ln w="57150">
            <a:solidFill>
              <a:schemeClr val="tx1"/>
            </a:solidFill>
            <a:round/>
            <a:headEnd/>
            <a:tailEnd/>
          </a:ln>
          <a:effectLst/>
        </p:spPr>
        <p:txBody>
          <a:bodyPr wrap="none" anchor="ctr"/>
          <a:lstStyle/>
          <a:p>
            <a:pPr algn="ctr"/>
            <a:endParaRPr lang="en-US" dirty="0">
              <a:solidFill>
                <a:schemeClr val="accent2"/>
              </a:solidFill>
              <a:latin typeface="Times New Roman"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5CEF7B-E65A-41BF-9E82-8526B4F3ECD3}"/>
                  </a:ext>
                </a:extLst>
              </p:cNvPr>
              <p:cNvSpPr txBox="1"/>
              <p:nvPr/>
            </p:nvSpPr>
            <p:spPr>
              <a:xfrm>
                <a:off x="6455081" y="1264804"/>
                <a:ext cx="5206651" cy="2721258"/>
              </a:xfrm>
              <a:prstGeom prst="rect">
                <a:avLst/>
              </a:prstGeom>
              <a:solidFill>
                <a:srgbClr val="FFFFCC"/>
              </a:solidFill>
            </p:spPr>
            <p:txBody>
              <a:bodyPr wrap="square" rtlCol="0">
                <a:spAutoFit/>
              </a:bodyPr>
              <a:lstStyle/>
              <a:p>
                <a:r>
                  <a:rPr lang="en-US" sz="2400" dirty="0"/>
                  <a:t>There are two events here,</a:t>
                </a:r>
              </a:p>
              <a:p>
                <a:r>
                  <a:rPr lang="en-US" sz="2400" dirty="0"/>
                  <a:t>A: The student is female	   n(A)=65</a:t>
                </a:r>
              </a:p>
              <a:p>
                <a:r>
                  <a:rPr lang="en-US" sz="2400" dirty="0"/>
                  <a:t>B: The student has brown eyes n(B)=25</a:t>
                </a:r>
              </a:p>
              <a:p>
                <a:r>
                  <a:rPr lang="en-US" sz="2400" dirty="0"/>
                  <a:t>	n(A∩B)=20</a:t>
                </a:r>
              </a:p>
              <a:p>
                <a:r>
                  <a:rPr lang="en-US" sz="2400" dirty="0"/>
                  <a:t>Therefore, using the definition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e>
                          </m:d>
                        </m:num>
                        <m:den>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20</m:t>
                          </m:r>
                        </m:num>
                        <m:den>
                          <m:r>
                            <a:rPr lang="en-US" sz="2400" b="0" i="1" smtClean="0">
                              <a:latin typeface="Cambria Math" panose="02040503050406030204" pitchFamily="18" charset="0"/>
                            </a:rPr>
                            <m:t>65</m:t>
                          </m:r>
                        </m:den>
                      </m:f>
                    </m:oMath>
                  </m:oMathPara>
                </a14:m>
                <a:endParaRPr lang="en-US" sz="2400" dirty="0"/>
              </a:p>
            </p:txBody>
          </p:sp>
        </mc:Choice>
        <mc:Fallback xmlns="">
          <p:sp>
            <p:nvSpPr>
              <p:cNvPr id="4" name="TextBox 3">
                <a:extLst>
                  <a:ext uri="{FF2B5EF4-FFF2-40B4-BE49-F238E27FC236}">
                    <a16:creationId xmlns:a16="http://schemas.microsoft.com/office/drawing/2014/main" id="{7B5CEF7B-E65A-41BF-9E82-8526B4F3ECD3}"/>
                  </a:ext>
                </a:extLst>
              </p:cNvPr>
              <p:cNvSpPr txBox="1">
                <a:spLocks noRot="1" noChangeAspect="1" noMove="1" noResize="1" noEditPoints="1" noAdjustHandles="1" noChangeArrowheads="1" noChangeShapeType="1" noTextEdit="1"/>
              </p:cNvSpPr>
              <p:nvPr/>
            </p:nvSpPr>
            <p:spPr>
              <a:xfrm>
                <a:off x="6455081" y="1264804"/>
                <a:ext cx="5206651" cy="2721258"/>
              </a:xfrm>
              <a:prstGeom prst="rect">
                <a:avLst/>
              </a:prstGeom>
              <a:blipFill>
                <a:blip r:embed="rId3"/>
                <a:stretch>
                  <a:fillRect l="-1874" t="-1790"/>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B198BABE-83F8-41CC-9D9E-69707A93573B}"/>
              </a:ext>
            </a:extLst>
          </p:cNvPr>
          <p:cNvSpPr txBox="1"/>
          <p:nvPr/>
        </p:nvSpPr>
        <p:spPr>
          <a:xfrm>
            <a:off x="6455080" y="4254578"/>
            <a:ext cx="5206651" cy="2308324"/>
          </a:xfrm>
          <a:prstGeom prst="rect">
            <a:avLst/>
          </a:prstGeom>
          <a:solidFill>
            <a:srgbClr val="FFCCFF"/>
          </a:solidFill>
        </p:spPr>
        <p:txBody>
          <a:bodyPr wrap="square" rtlCol="0">
            <a:spAutoFit/>
          </a:bodyPr>
          <a:lstStyle/>
          <a:p>
            <a:r>
              <a:rPr lang="en-US" sz="2400" dirty="0"/>
              <a:t>You can usually answer conditional probability questions by reducing the sample space based on what is already known (65), then counting the plausible units in the event (20), finally using basic definition of probability 20/65</a:t>
            </a:r>
          </a:p>
        </p:txBody>
      </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strips(downRight)">
                                      <p:cBhvr>
                                        <p:cTn id="15" dur="1000"/>
                                        <p:tgtEl>
                                          <p:spTgt spid="107"/>
                                        </p:tgtEl>
                                      </p:cBhvr>
                                    </p:animEffect>
                                  </p:childTnLst>
                                </p:cTn>
                              </p:par>
                            </p:childTnLst>
                          </p:cTn>
                        </p:par>
                        <p:par>
                          <p:cTn id="16" fill="hold">
                            <p:stCondLst>
                              <p:cond delay="1000"/>
                            </p:stCondLst>
                            <p:childTnLst>
                              <p:par>
                                <p:cTn id="17" presetID="18" presetClass="entr" presetSubtype="6" fill="hold" grpId="0" nodeType="afterEffect">
                                  <p:stCondLst>
                                    <p:cond delay="2000"/>
                                  </p:stCondLst>
                                  <p:childTnLst>
                                    <p:set>
                                      <p:cBhvr>
                                        <p:cTn id="18" dur="1" fill="hold">
                                          <p:stCondLst>
                                            <p:cond delay="0"/>
                                          </p:stCondLst>
                                        </p:cTn>
                                        <p:tgtEl>
                                          <p:spTgt spid="108"/>
                                        </p:tgtEl>
                                        <p:attrNameLst>
                                          <p:attrName>style.visibility</p:attrName>
                                        </p:attrNameLst>
                                      </p:cBhvr>
                                      <p:to>
                                        <p:strVal val="visible"/>
                                      </p:to>
                                    </p:set>
                                    <p:animEffect transition="in" filter="strips(downRight)">
                                      <p:cBhvr>
                                        <p:cTn id="19"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4" grpId="0" animBg="1"/>
      <p:bldP spid="10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90063" cy="1325563"/>
          </a:xfrm>
        </p:spPr>
        <p:txBody>
          <a:bodyPr/>
          <a:lstStyle/>
          <a:p>
            <a:r>
              <a:rPr lang="en-US" dirty="0">
                <a:solidFill>
                  <a:srgbClr val="990033"/>
                </a:solidFill>
              </a:rPr>
              <a:t>Question </a:t>
            </a:r>
            <a:endParaRPr lang="en-US" dirty="0"/>
          </a:p>
        </p:txBody>
      </p:sp>
      <p:sp>
        <p:nvSpPr>
          <p:cNvPr id="26" name="Rectangle 25">
            <a:extLst>
              <a:ext uri="{FF2B5EF4-FFF2-40B4-BE49-F238E27FC236}">
                <a16:creationId xmlns:a16="http://schemas.microsoft.com/office/drawing/2014/main" id="{9DFE4765-D7F9-4AF8-B574-DD26C0D034E8}"/>
              </a:ext>
            </a:extLst>
          </p:cNvPr>
          <p:cNvSpPr/>
          <p:nvPr/>
        </p:nvSpPr>
        <p:spPr>
          <a:xfrm>
            <a:off x="838199" y="1468262"/>
            <a:ext cx="5512497" cy="1200329"/>
          </a:xfrm>
          <a:prstGeom prst="rect">
            <a:avLst/>
          </a:prstGeom>
        </p:spPr>
        <p:txBody>
          <a:bodyPr wrap="square">
            <a:spAutoFit/>
          </a:bodyPr>
          <a:lstStyle/>
          <a:p>
            <a:r>
              <a:rPr lang="en-US" sz="2400" dirty="0"/>
              <a:t>A sample of 150 students are categorized based on their </a:t>
            </a:r>
            <a:r>
              <a:rPr lang="en-US" sz="2400" dirty="0">
                <a:solidFill>
                  <a:srgbClr val="FF0000"/>
                </a:solidFill>
              </a:rPr>
              <a:t>gender</a:t>
            </a:r>
            <a:r>
              <a:rPr lang="en-US" sz="2400" dirty="0"/>
              <a:t> and </a:t>
            </a:r>
            <a:r>
              <a:rPr lang="en-US" sz="2400" dirty="0">
                <a:solidFill>
                  <a:srgbClr val="008AF2"/>
                </a:solidFill>
              </a:rPr>
              <a:t>eye color</a:t>
            </a:r>
            <a:r>
              <a:rPr lang="en-US" sz="2400" dirty="0"/>
              <a:t>. We select a student at random.</a:t>
            </a:r>
          </a:p>
        </p:txBody>
      </p:sp>
      <p:sp>
        <p:nvSpPr>
          <p:cNvPr id="104" name="Rectangle 6">
            <a:extLst>
              <a:ext uri="{FF2B5EF4-FFF2-40B4-BE49-F238E27FC236}">
                <a16:creationId xmlns:a16="http://schemas.microsoft.com/office/drawing/2014/main" id="{D2D56326-E60A-4B41-A942-0C5D865BAF37}"/>
              </a:ext>
            </a:extLst>
          </p:cNvPr>
          <p:cNvSpPr>
            <a:spLocks noChangeArrowheads="1"/>
          </p:cNvSpPr>
          <p:nvPr/>
        </p:nvSpPr>
        <p:spPr bwMode="auto">
          <a:xfrm rot="16200000">
            <a:off x="272079" y="4302145"/>
            <a:ext cx="1720839" cy="588596"/>
          </a:xfrm>
          <a:prstGeom prst="rect">
            <a:avLst/>
          </a:prstGeom>
          <a:noFill/>
          <a:ln w="9525">
            <a:noFill/>
            <a:miter lim="800000"/>
            <a:headEnd/>
            <a:tailEnd/>
          </a:ln>
          <a:effectLst/>
        </p:spPr>
        <p:txBody>
          <a:bodyPr/>
          <a:lstStyle/>
          <a:p>
            <a:pPr algn="ctr"/>
            <a:r>
              <a:rPr lang="en-US" sz="2200" b="1" dirty="0"/>
              <a:t>Eye Color</a:t>
            </a:r>
          </a:p>
          <a:p>
            <a:pPr algn="ctr" eaLnBrk="0" hangingPunct="0"/>
            <a:endParaRPr lang="en-US" sz="2200" dirty="0"/>
          </a:p>
        </p:txBody>
      </p:sp>
      <p:sp>
        <p:nvSpPr>
          <p:cNvPr id="105" name="Rectangle 6">
            <a:extLst>
              <a:ext uri="{FF2B5EF4-FFF2-40B4-BE49-F238E27FC236}">
                <a16:creationId xmlns:a16="http://schemas.microsoft.com/office/drawing/2014/main" id="{59EBC077-E26D-4289-8F72-71A3D4D39ECA}"/>
              </a:ext>
            </a:extLst>
          </p:cNvPr>
          <p:cNvSpPr>
            <a:spLocks noChangeArrowheads="1"/>
          </p:cNvSpPr>
          <p:nvPr/>
        </p:nvSpPr>
        <p:spPr bwMode="auto">
          <a:xfrm>
            <a:off x="2870136" y="2844873"/>
            <a:ext cx="1669020" cy="411893"/>
          </a:xfrm>
          <a:prstGeom prst="rect">
            <a:avLst/>
          </a:prstGeom>
          <a:noFill/>
          <a:ln w="9525">
            <a:noFill/>
            <a:miter lim="800000"/>
            <a:headEnd/>
            <a:tailEnd/>
          </a:ln>
          <a:effectLst/>
        </p:spPr>
        <p:txBody>
          <a:bodyPr/>
          <a:lstStyle/>
          <a:p>
            <a:pPr algn="ctr"/>
            <a:r>
              <a:rPr lang="en-US" sz="2200" b="1" dirty="0"/>
              <a:t>Gender</a:t>
            </a:r>
            <a:endParaRPr lang="en-US" sz="2200" dirty="0"/>
          </a:p>
        </p:txBody>
      </p:sp>
      <p:graphicFrame>
        <p:nvGraphicFramePr>
          <p:cNvPr id="3" name="Table 2">
            <a:extLst>
              <a:ext uri="{FF2B5EF4-FFF2-40B4-BE49-F238E27FC236}">
                <a16:creationId xmlns:a16="http://schemas.microsoft.com/office/drawing/2014/main" id="{9A80EB84-A779-4459-B8C1-CC376C46204D}"/>
              </a:ext>
            </a:extLst>
          </p:cNvPr>
          <p:cNvGraphicFramePr>
            <a:graphicFrameLocks noGrp="1"/>
          </p:cNvGraphicFramePr>
          <p:nvPr/>
        </p:nvGraphicFramePr>
        <p:xfrm>
          <a:off x="1476405" y="3403340"/>
          <a:ext cx="4260516" cy="2286000"/>
        </p:xfrm>
        <a:graphic>
          <a:graphicData uri="http://schemas.openxmlformats.org/drawingml/2006/table">
            <a:tbl>
              <a:tblPr firstRow="1" bandRow="1">
                <a:tableStyleId>{5940675A-B579-460E-94D1-54222C63F5DA}</a:tableStyleId>
              </a:tblPr>
              <a:tblGrid>
                <a:gridCol w="1144657">
                  <a:extLst>
                    <a:ext uri="{9D8B030D-6E8A-4147-A177-3AD203B41FA5}">
                      <a16:colId xmlns:a16="http://schemas.microsoft.com/office/drawing/2014/main" val="666450102"/>
                    </a:ext>
                  </a:extLst>
                </a:gridCol>
                <a:gridCol w="1174324">
                  <a:extLst>
                    <a:ext uri="{9D8B030D-6E8A-4147-A177-3AD203B41FA5}">
                      <a16:colId xmlns:a16="http://schemas.microsoft.com/office/drawing/2014/main" val="98569282"/>
                    </a:ext>
                  </a:extLst>
                </a:gridCol>
                <a:gridCol w="926926">
                  <a:extLst>
                    <a:ext uri="{9D8B030D-6E8A-4147-A177-3AD203B41FA5}">
                      <a16:colId xmlns:a16="http://schemas.microsoft.com/office/drawing/2014/main" val="438454412"/>
                    </a:ext>
                  </a:extLst>
                </a:gridCol>
                <a:gridCol w="1014609">
                  <a:extLst>
                    <a:ext uri="{9D8B030D-6E8A-4147-A177-3AD203B41FA5}">
                      <a16:colId xmlns:a16="http://schemas.microsoft.com/office/drawing/2014/main" val="1696512762"/>
                    </a:ext>
                  </a:extLst>
                </a:gridCol>
              </a:tblGrid>
              <a:tr h="370840">
                <a:tc>
                  <a:txBody>
                    <a:bodyPr/>
                    <a:lstStyle/>
                    <a:p>
                      <a:endParaRPr lang="en-US" sz="2400" dirty="0"/>
                    </a:p>
                  </a:txBody>
                  <a:tcPr/>
                </a:tc>
                <a:tc>
                  <a:txBody>
                    <a:bodyPr/>
                    <a:lstStyle/>
                    <a:p>
                      <a:r>
                        <a:rPr lang="en-US" sz="2400" dirty="0">
                          <a:solidFill>
                            <a:srgbClr val="FF0000"/>
                          </a:solidFill>
                        </a:rPr>
                        <a:t>Female</a:t>
                      </a:r>
                    </a:p>
                  </a:txBody>
                  <a:tcPr/>
                </a:tc>
                <a:tc>
                  <a:txBody>
                    <a:bodyPr/>
                    <a:lstStyle/>
                    <a:p>
                      <a:r>
                        <a:rPr lang="en-US" sz="2400" dirty="0">
                          <a:solidFill>
                            <a:srgbClr val="FF0000"/>
                          </a:solidFill>
                        </a:rPr>
                        <a:t>Male</a:t>
                      </a:r>
                    </a:p>
                  </a:txBody>
                  <a:tcPr/>
                </a:tc>
                <a:tc>
                  <a:txBody>
                    <a:bodyPr/>
                    <a:lstStyle/>
                    <a:p>
                      <a:r>
                        <a:rPr lang="en-US" sz="2400" dirty="0"/>
                        <a:t>Total</a:t>
                      </a:r>
                    </a:p>
                  </a:txBody>
                  <a:tcPr/>
                </a:tc>
                <a:extLst>
                  <a:ext uri="{0D108BD9-81ED-4DB2-BD59-A6C34878D82A}">
                    <a16:rowId xmlns:a16="http://schemas.microsoft.com/office/drawing/2014/main" val="3441049984"/>
                  </a:ext>
                </a:extLst>
              </a:tr>
              <a:tr h="370840">
                <a:tc>
                  <a:txBody>
                    <a:bodyPr/>
                    <a:lstStyle/>
                    <a:p>
                      <a:r>
                        <a:rPr lang="en-US" sz="2400" dirty="0">
                          <a:solidFill>
                            <a:srgbClr val="008AF2"/>
                          </a:solidFill>
                        </a:rPr>
                        <a:t>Brown</a:t>
                      </a:r>
                    </a:p>
                  </a:txBody>
                  <a:tcPr/>
                </a:tc>
                <a:tc>
                  <a:txBody>
                    <a:bodyPr/>
                    <a:lstStyle/>
                    <a:p>
                      <a:pPr algn="ctr"/>
                      <a:r>
                        <a:rPr lang="en-US" sz="2400" dirty="0"/>
                        <a:t>20</a:t>
                      </a:r>
                    </a:p>
                  </a:txBody>
                  <a:tcPr/>
                </a:tc>
                <a:tc>
                  <a:txBody>
                    <a:bodyPr/>
                    <a:lstStyle/>
                    <a:p>
                      <a:pPr algn="ctr"/>
                      <a:r>
                        <a:rPr lang="en-US" sz="2400" dirty="0"/>
                        <a:t>5</a:t>
                      </a:r>
                    </a:p>
                  </a:txBody>
                  <a:tcPr/>
                </a:tc>
                <a:tc>
                  <a:txBody>
                    <a:bodyPr/>
                    <a:lstStyle/>
                    <a:p>
                      <a:pPr algn="ctr"/>
                      <a:r>
                        <a:rPr lang="en-US" sz="2400" dirty="0"/>
                        <a:t>25</a:t>
                      </a:r>
                    </a:p>
                  </a:txBody>
                  <a:tcPr/>
                </a:tc>
                <a:extLst>
                  <a:ext uri="{0D108BD9-81ED-4DB2-BD59-A6C34878D82A}">
                    <a16:rowId xmlns:a16="http://schemas.microsoft.com/office/drawing/2014/main" val="2782757966"/>
                  </a:ext>
                </a:extLst>
              </a:tr>
              <a:tr h="370840">
                <a:tc>
                  <a:txBody>
                    <a:bodyPr/>
                    <a:lstStyle/>
                    <a:p>
                      <a:r>
                        <a:rPr lang="en-US" sz="2400" dirty="0">
                          <a:solidFill>
                            <a:srgbClr val="008AF2"/>
                          </a:solidFill>
                        </a:rPr>
                        <a:t>Blue</a:t>
                      </a:r>
                    </a:p>
                  </a:txBody>
                  <a:tcPr/>
                </a:tc>
                <a:tc>
                  <a:txBody>
                    <a:bodyPr/>
                    <a:lstStyle/>
                    <a:p>
                      <a:pPr algn="ctr"/>
                      <a:r>
                        <a:rPr lang="en-US" sz="2400" dirty="0"/>
                        <a:t>15</a:t>
                      </a:r>
                    </a:p>
                  </a:txBody>
                  <a:tcPr/>
                </a:tc>
                <a:tc>
                  <a:txBody>
                    <a:bodyPr/>
                    <a:lstStyle/>
                    <a:p>
                      <a:pPr algn="ctr"/>
                      <a:r>
                        <a:rPr lang="en-US" sz="2400" dirty="0"/>
                        <a:t>30</a:t>
                      </a:r>
                    </a:p>
                  </a:txBody>
                  <a:tcPr/>
                </a:tc>
                <a:tc>
                  <a:txBody>
                    <a:bodyPr/>
                    <a:lstStyle/>
                    <a:p>
                      <a:pPr algn="ctr"/>
                      <a:r>
                        <a:rPr lang="en-US" sz="2400" dirty="0"/>
                        <a:t>45</a:t>
                      </a:r>
                    </a:p>
                  </a:txBody>
                  <a:tcPr/>
                </a:tc>
                <a:extLst>
                  <a:ext uri="{0D108BD9-81ED-4DB2-BD59-A6C34878D82A}">
                    <a16:rowId xmlns:a16="http://schemas.microsoft.com/office/drawing/2014/main" val="4239225174"/>
                  </a:ext>
                </a:extLst>
              </a:tr>
              <a:tr h="370840">
                <a:tc>
                  <a:txBody>
                    <a:bodyPr/>
                    <a:lstStyle/>
                    <a:p>
                      <a:r>
                        <a:rPr lang="en-US" sz="2400" dirty="0">
                          <a:solidFill>
                            <a:srgbClr val="008AF2"/>
                          </a:solidFill>
                        </a:rPr>
                        <a:t>Green</a:t>
                      </a:r>
                    </a:p>
                  </a:txBody>
                  <a:tcPr/>
                </a:tc>
                <a:tc>
                  <a:txBody>
                    <a:bodyPr/>
                    <a:lstStyle/>
                    <a:p>
                      <a:pPr algn="ctr"/>
                      <a:r>
                        <a:rPr lang="en-US" sz="2400" dirty="0"/>
                        <a:t>30</a:t>
                      </a:r>
                    </a:p>
                  </a:txBody>
                  <a:tcPr/>
                </a:tc>
                <a:tc>
                  <a:txBody>
                    <a:bodyPr/>
                    <a:lstStyle/>
                    <a:p>
                      <a:pPr algn="ctr"/>
                      <a:r>
                        <a:rPr lang="en-US" sz="2400" dirty="0"/>
                        <a:t>50</a:t>
                      </a:r>
                    </a:p>
                  </a:txBody>
                  <a:tcPr/>
                </a:tc>
                <a:tc>
                  <a:txBody>
                    <a:bodyPr/>
                    <a:lstStyle/>
                    <a:p>
                      <a:pPr algn="ctr"/>
                      <a:r>
                        <a:rPr lang="en-US" sz="2400" dirty="0"/>
                        <a:t>80</a:t>
                      </a:r>
                    </a:p>
                  </a:txBody>
                  <a:tcPr/>
                </a:tc>
                <a:extLst>
                  <a:ext uri="{0D108BD9-81ED-4DB2-BD59-A6C34878D82A}">
                    <a16:rowId xmlns:a16="http://schemas.microsoft.com/office/drawing/2014/main" val="1347187761"/>
                  </a:ext>
                </a:extLst>
              </a:tr>
              <a:tr h="370840">
                <a:tc>
                  <a:txBody>
                    <a:bodyPr/>
                    <a:lstStyle/>
                    <a:p>
                      <a:r>
                        <a:rPr lang="en-US" sz="2400" dirty="0"/>
                        <a:t>Total</a:t>
                      </a:r>
                    </a:p>
                  </a:txBody>
                  <a:tcPr/>
                </a:tc>
                <a:tc>
                  <a:txBody>
                    <a:bodyPr/>
                    <a:lstStyle/>
                    <a:p>
                      <a:pPr algn="ctr"/>
                      <a:r>
                        <a:rPr lang="en-US" sz="2400" dirty="0"/>
                        <a:t>65</a:t>
                      </a:r>
                    </a:p>
                  </a:txBody>
                  <a:tcPr/>
                </a:tc>
                <a:tc>
                  <a:txBody>
                    <a:bodyPr/>
                    <a:lstStyle/>
                    <a:p>
                      <a:pPr algn="ctr"/>
                      <a:r>
                        <a:rPr lang="en-US" sz="2400" dirty="0"/>
                        <a:t>85</a:t>
                      </a:r>
                    </a:p>
                  </a:txBody>
                  <a:tcPr/>
                </a:tc>
                <a:tc>
                  <a:txBody>
                    <a:bodyPr/>
                    <a:lstStyle/>
                    <a:p>
                      <a:pPr algn="ctr"/>
                      <a:r>
                        <a:rPr lang="en-US" sz="2400" dirty="0"/>
                        <a:t>150</a:t>
                      </a:r>
                    </a:p>
                  </a:txBody>
                  <a:tcPr/>
                </a:tc>
                <a:extLst>
                  <a:ext uri="{0D108BD9-81ED-4DB2-BD59-A6C34878D82A}">
                    <a16:rowId xmlns:a16="http://schemas.microsoft.com/office/drawing/2014/main" val="3762853443"/>
                  </a:ext>
                </a:extLst>
              </a:tr>
            </a:tbl>
          </a:graphicData>
        </a:graphic>
      </p:graphicFrame>
      <p:sp>
        <p:nvSpPr>
          <p:cNvPr id="106" name="TextBox 105">
            <a:extLst>
              <a:ext uri="{FF2B5EF4-FFF2-40B4-BE49-F238E27FC236}">
                <a16:creationId xmlns:a16="http://schemas.microsoft.com/office/drawing/2014/main" id="{FCA8CF89-8BFF-4AF5-A17D-00E35706375B}"/>
              </a:ext>
            </a:extLst>
          </p:cNvPr>
          <p:cNvSpPr txBox="1"/>
          <p:nvPr/>
        </p:nvSpPr>
        <p:spPr>
          <a:xfrm>
            <a:off x="6455081" y="289943"/>
            <a:ext cx="5206651" cy="1200329"/>
          </a:xfrm>
          <a:prstGeom prst="rect">
            <a:avLst/>
          </a:prstGeom>
          <a:noFill/>
        </p:spPr>
        <p:txBody>
          <a:bodyPr wrap="square" rtlCol="0">
            <a:spAutoFit/>
          </a:bodyPr>
          <a:lstStyle/>
          <a:p>
            <a:r>
              <a:rPr lang="en-US" sz="2400" dirty="0"/>
              <a:t>a) If the student has brown eyes, what is the probability that the student is female?</a:t>
            </a:r>
          </a:p>
        </p:txBody>
      </p:sp>
      <p:sp>
        <p:nvSpPr>
          <p:cNvPr id="12" name="TextBox 11">
            <a:extLst>
              <a:ext uri="{FF2B5EF4-FFF2-40B4-BE49-F238E27FC236}">
                <a16:creationId xmlns:a16="http://schemas.microsoft.com/office/drawing/2014/main" id="{76674914-BC3F-45F0-A369-66E6B950FED9}"/>
              </a:ext>
            </a:extLst>
          </p:cNvPr>
          <p:cNvSpPr txBox="1"/>
          <p:nvPr/>
        </p:nvSpPr>
        <p:spPr>
          <a:xfrm>
            <a:off x="6455081" y="2602419"/>
            <a:ext cx="5206651" cy="1200329"/>
          </a:xfrm>
          <a:prstGeom prst="rect">
            <a:avLst/>
          </a:prstGeom>
          <a:noFill/>
        </p:spPr>
        <p:txBody>
          <a:bodyPr wrap="square" rtlCol="0">
            <a:spAutoFit/>
          </a:bodyPr>
          <a:lstStyle/>
          <a:p>
            <a:r>
              <a:rPr lang="en-US" sz="2400" dirty="0"/>
              <a:t>b) What is the probability that the student is male given that he has green eyes?</a:t>
            </a:r>
          </a:p>
        </p:txBody>
      </p:sp>
      <p:sp>
        <p:nvSpPr>
          <p:cNvPr id="13" name="TextBox 12">
            <a:extLst>
              <a:ext uri="{FF2B5EF4-FFF2-40B4-BE49-F238E27FC236}">
                <a16:creationId xmlns:a16="http://schemas.microsoft.com/office/drawing/2014/main" id="{3966F792-0362-4359-B607-A1BF9A200140}"/>
              </a:ext>
            </a:extLst>
          </p:cNvPr>
          <p:cNvSpPr txBox="1"/>
          <p:nvPr/>
        </p:nvSpPr>
        <p:spPr>
          <a:xfrm>
            <a:off x="6455081" y="4714479"/>
            <a:ext cx="5206651" cy="830997"/>
          </a:xfrm>
          <a:prstGeom prst="rect">
            <a:avLst/>
          </a:prstGeom>
          <a:noFill/>
        </p:spPr>
        <p:txBody>
          <a:bodyPr wrap="square" rtlCol="0">
            <a:spAutoFit/>
          </a:bodyPr>
          <a:lstStyle/>
          <a:p>
            <a:r>
              <a:rPr lang="en-US" sz="2400" dirty="0"/>
              <a:t>c) What is the probability that the student is a female with blue eyes?</a:t>
            </a:r>
          </a:p>
        </p:txBody>
      </p:sp>
    </p:spTree>
    <p:extLst>
      <p:ext uri="{BB962C8B-B14F-4D97-AF65-F5344CB8AC3E}">
        <p14:creationId xmlns:p14="http://schemas.microsoft.com/office/powerpoint/2010/main" val="43763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51320" cy="1325563"/>
          </a:xfrm>
        </p:spPr>
        <p:txBody>
          <a:bodyPr>
            <a:normAutofit/>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8" y="1468262"/>
            <a:ext cx="7428979" cy="830997"/>
          </a:xfrm>
          <a:prstGeom prst="rect">
            <a:avLst/>
          </a:prstGeom>
        </p:spPr>
        <p:txBody>
          <a:bodyPr wrap="square">
            <a:spAutoFit/>
          </a:bodyPr>
          <a:lstStyle/>
          <a:p>
            <a:r>
              <a:rPr lang="en-US" sz="2400" dirty="0">
                <a:cs typeface="Times New Roman" pitchFamily="18" charset="0"/>
              </a:rPr>
              <a:t>In drawing a single card from an ordinary deck of 52 cards. What is the probability that</a:t>
            </a:r>
          </a:p>
        </p:txBody>
      </p:sp>
      <p:sp>
        <p:nvSpPr>
          <p:cNvPr id="21" name="Rectangle 20">
            <a:extLst>
              <a:ext uri="{FF2B5EF4-FFF2-40B4-BE49-F238E27FC236}">
                <a16:creationId xmlns:a16="http://schemas.microsoft.com/office/drawing/2014/main" id="{31369D4C-960B-448F-A5A5-114368D7A1C3}"/>
              </a:ext>
            </a:extLst>
          </p:cNvPr>
          <p:cNvSpPr/>
          <p:nvPr/>
        </p:nvSpPr>
        <p:spPr>
          <a:xfrm>
            <a:off x="8712745" y="391095"/>
            <a:ext cx="3048001" cy="1588017"/>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7030A0"/>
                </a:solidFill>
              </a:rPr>
              <a:t>you never get an answer greater than 1 in probability questions</a:t>
            </a:r>
          </a:p>
        </p:txBody>
      </p:sp>
      <p:sp>
        <p:nvSpPr>
          <p:cNvPr id="22" name="TextBox 21">
            <a:extLst>
              <a:ext uri="{FF2B5EF4-FFF2-40B4-BE49-F238E27FC236}">
                <a16:creationId xmlns:a16="http://schemas.microsoft.com/office/drawing/2014/main" id="{CE22B190-CAB8-403D-A649-CB26D8ADF032}"/>
              </a:ext>
            </a:extLst>
          </p:cNvPr>
          <p:cNvSpPr txBox="1"/>
          <p:nvPr/>
        </p:nvSpPr>
        <p:spPr>
          <a:xfrm>
            <a:off x="838199" y="2389743"/>
            <a:ext cx="7428979" cy="461665"/>
          </a:xfrm>
          <a:prstGeom prst="rect">
            <a:avLst/>
          </a:prstGeom>
          <a:noFill/>
        </p:spPr>
        <p:txBody>
          <a:bodyPr wrap="square" rtlCol="0">
            <a:spAutoFit/>
          </a:bodyPr>
          <a:lstStyle/>
          <a:p>
            <a:r>
              <a:rPr lang="en-US" sz="2400" dirty="0">
                <a:cs typeface="Times New Roman" pitchFamily="18" charset="0"/>
              </a:rPr>
              <a:t>a) </a:t>
            </a:r>
            <a:r>
              <a:rPr lang="en-US" sz="2400" dirty="0">
                <a:solidFill>
                  <a:srgbClr val="0070C0"/>
                </a:solidFill>
                <a:cs typeface="Times New Roman" pitchFamily="18" charset="0"/>
              </a:rPr>
              <a:t>the card is a picture card</a:t>
            </a:r>
            <a:r>
              <a:rPr lang="en-US" sz="2400" dirty="0">
                <a:cs typeface="Times New Roman" pitchFamily="18" charset="0"/>
              </a:rPr>
              <a:t>, </a:t>
            </a:r>
            <a:r>
              <a:rPr lang="en-US" sz="2400" dirty="0">
                <a:solidFill>
                  <a:srgbClr val="FF0000"/>
                </a:solidFill>
                <a:cs typeface="Times New Roman" pitchFamily="18" charset="0"/>
              </a:rPr>
              <a:t>given that the card is a spade</a:t>
            </a:r>
            <a:r>
              <a:rPr lang="en-US" sz="2400" dirty="0">
                <a:cs typeface="Times New Roman" pitchFamily="18" charset="0"/>
              </a:rPr>
              <a:t>.</a:t>
            </a:r>
          </a:p>
        </p:txBody>
      </p:sp>
      <p:sp>
        <p:nvSpPr>
          <p:cNvPr id="23" name="TextBox 22">
            <a:extLst>
              <a:ext uri="{FF2B5EF4-FFF2-40B4-BE49-F238E27FC236}">
                <a16:creationId xmlns:a16="http://schemas.microsoft.com/office/drawing/2014/main" id="{74766A2D-F111-4DBE-8DC3-107E4B8DE026}"/>
              </a:ext>
            </a:extLst>
          </p:cNvPr>
          <p:cNvSpPr txBox="1"/>
          <p:nvPr/>
        </p:nvSpPr>
        <p:spPr>
          <a:xfrm>
            <a:off x="1165861" y="2939901"/>
            <a:ext cx="6951005" cy="461665"/>
          </a:xfrm>
          <a:prstGeom prst="rect">
            <a:avLst/>
          </a:prstGeom>
          <a:noFill/>
        </p:spPr>
        <p:txBody>
          <a:bodyPr wrap="square" rtlCol="0">
            <a:spAutoFit/>
          </a:bodyPr>
          <a:lstStyle/>
          <a:p>
            <a:r>
              <a:rPr lang="en-US" sz="2400" dirty="0"/>
              <a:t>Defining events:    </a:t>
            </a:r>
            <a:r>
              <a:rPr lang="en-US" sz="2400" dirty="0">
                <a:solidFill>
                  <a:srgbClr val="0070C0"/>
                </a:solidFill>
                <a:cs typeface="Times New Roman" pitchFamily="18" charset="0"/>
              </a:rPr>
              <a:t>A: a picture card</a:t>
            </a:r>
            <a:r>
              <a:rPr lang="en-US" sz="2400" dirty="0">
                <a:solidFill>
                  <a:srgbClr val="FF0000"/>
                </a:solidFill>
                <a:cs typeface="Times New Roman" pitchFamily="18" charset="0"/>
              </a:rPr>
              <a:t>	   B: a spade card</a:t>
            </a:r>
            <a:endParaRPr lang="en-US" sz="2400" dirty="0"/>
          </a:p>
        </p:txBody>
      </p:sp>
      <p:sp>
        <p:nvSpPr>
          <p:cNvPr id="17" name="TextBox 16">
            <a:extLst>
              <a:ext uri="{FF2B5EF4-FFF2-40B4-BE49-F238E27FC236}">
                <a16:creationId xmlns:a16="http://schemas.microsoft.com/office/drawing/2014/main" id="{8AD3BFE9-AFC2-4B46-8A92-6900AC55E7CA}"/>
              </a:ext>
            </a:extLst>
          </p:cNvPr>
          <p:cNvSpPr txBox="1"/>
          <p:nvPr/>
        </p:nvSpPr>
        <p:spPr>
          <a:xfrm>
            <a:off x="838198" y="3856378"/>
            <a:ext cx="7428979" cy="830997"/>
          </a:xfrm>
          <a:prstGeom prst="rect">
            <a:avLst/>
          </a:prstGeom>
          <a:noFill/>
        </p:spPr>
        <p:txBody>
          <a:bodyPr wrap="square" rtlCol="0">
            <a:spAutoFit/>
          </a:bodyPr>
          <a:lstStyle/>
          <a:p>
            <a:r>
              <a:rPr lang="en-US" sz="2400" dirty="0">
                <a:cs typeface="Times New Roman" pitchFamily="18" charset="0"/>
              </a:rPr>
              <a:t>b) Given that the card is a heart, its number is less than or equal to 2</a:t>
            </a:r>
          </a:p>
        </p:txBody>
      </p:sp>
      <p:sp>
        <p:nvSpPr>
          <p:cNvPr id="18" name="TextBox 17">
            <a:extLst>
              <a:ext uri="{FF2B5EF4-FFF2-40B4-BE49-F238E27FC236}">
                <a16:creationId xmlns:a16="http://schemas.microsoft.com/office/drawing/2014/main" id="{06342914-2F69-40CC-ABD0-E8D1D196F8D8}"/>
              </a:ext>
            </a:extLst>
          </p:cNvPr>
          <p:cNvSpPr txBox="1"/>
          <p:nvPr/>
        </p:nvSpPr>
        <p:spPr>
          <a:xfrm>
            <a:off x="1165861" y="4674849"/>
            <a:ext cx="6647974" cy="830997"/>
          </a:xfrm>
          <a:prstGeom prst="rect">
            <a:avLst/>
          </a:prstGeom>
          <a:noFill/>
        </p:spPr>
        <p:txBody>
          <a:bodyPr wrap="none" rtlCol="0">
            <a:spAutoFit/>
          </a:bodyPr>
          <a:lstStyle/>
          <a:p>
            <a:r>
              <a:rPr lang="en-US" sz="2400" dirty="0"/>
              <a:t>Defining events:   	</a:t>
            </a:r>
            <a:r>
              <a:rPr lang="en-US" sz="2400" dirty="0">
                <a:solidFill>
                  <a:srgbClr val="0070C0"/>
                </a:solidFill>
                <a:cs typeface="Times New Roman" pitchFamily="18" charset="0"/>
              </a:rPr>
              <a:t>E: number less than equal 2</a:t>
            </a:r>
            <a:r>
              <a:rPr lang="en-US" sz="2400" dirty="0">
                <a:solidFill>
                  <a:schemeClr val="tx2"/>
                </a:solidFill>
                <a:cs typeface="Times New Roman" pitchFamily="18" charset="0"/>
              </a:rPr>
              <a:t>	</a:t>
            </a:r>
          </a:p>
          <a:p>
            <a:r>
              <a:rPr lang="en-US" sz="2400" dirty="0">
                <a:solidFill>
                  <a:schemeClr val="tx2"/>
                </a:solidFill>
                <a:cs typeface="Times New Roman" pitchFamily="18" charset="0"/>
              </a:rPr>
              <a:t>			</a:t>
            </a:r>
            <a:r>
              <a:rPr lang="en-US" sz="2400" dirty="0">
                <a:solidFill>
                  <a:srgbClr val="00B050"/>
                </a:solidFill>
                <a:cs typeface="Times New Roman" pitchFamily="18" charset="0"/>
              </a:rPr>
              <a:t>F: a heart card</a:t>
            </a:r>
          </a:p>
        </p:txBody>
      </p:sp>
      <p:sp>
        <p:nvSpPr>
          <p:cNvPr id="19" name="TextBox 18">
            <a:extLst>
              <a:ext uri="{FF2B5EF4-FFF2-40B4-BE49-F238E27FC236}">
                <a16:creationId xmlns:a16="http://schemas.microsoft.com/office/drawing/2014/main" id="{0990B121-39FA-4F7B-86A3-FEC56294DAB6}"/>
              </a:ext>
            </a:extLst>
          </p:cNvPr>
          <p:cNvSpPr txBox="1"/>
          <p:nvPr/>
        </p:nvSpPr>
        <p:spPr>
          <a:xfrm>
            <a:off x="838198" y="5768892"/>
            <a:ext cx="7428979" cy="461665"/>
          </a:xfrm>
          <a:prstGeom prst="rect">
            <a:avLst/>
          </a:prstGeom>
          <a:noFill/>
        </p:spPr>
        <p:txBody>
          <a:bodyPr wrap="square" rtlCol="0">
            <a:spAutoFit/>
          </a:bodyPr>
          <a:lstStyle/>
          <a:p>
            <a:r>
              <a:rPr lang="en-US" sz="2400" dirty="0">
                <a:cs typeface="Times New Roman" pitchFamily="18" charset="0"/>
              </a:rPr>
              <a:t>c) The card is spade if we know it’s a king  </a:t>
            </a:r>
          </a:p>
        </p:txBody>
      </p:sp>
    </p:spTree>
    <p:extLst>
      <p:ext uri="{BB962C8B-B14F-4D97-AF65-F5344CB8AC3E}">
        <p14:creationId xmlns:p14="http://schemas.microsoft.com/office/powerpoint/2010/main" val="204862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trips(downRight)">
                                      <p:cBhvr>
                                        <p:cTn id="1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51320" cy="1325563"/>
          </a:xfrm>
        </p:spPr>
        <p:txBody>
          <a:bodyPr>
            <a:normAutofit/>
          </a:bodyPr>
          <a:lstStyle/>
          <a:p>
            <a:r>
              <a:rPr lang="en-US" dirty="0">
                <a:solidFill>
                  <a:srgbClr val="990033"/>
                </a:solidFill>
              </a:rPr>
              <a:t>Question</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8" y="1468262"/>
            <a:ext cx="7428979" cy="1200329"/>
          </a:xfrm>
          <a:prstGeom prst="rect">
            <a:avLst/>
          </a:prstGeom>
        </p:spPr>
        <p:txBody>
          <a:bodyPr wrap="square">
            <a:spAutoFit/>
          </a:bodyPr>
          <a:lstStyle/>
          <a:p>
            <a:r>
              <a:rPr lang="en-US" sz="2400" dirty="0">
                <a:cs typeface="Times New Roman" pitchFamily="18" charset="0"/>
              </a:rPr>
              <a:t>The question, "Do you smoke?" was asked of 100 people. Results are shown in the table. What is the probability that a randomly selected individual</a:t>
            </a:r>
          </a:p>
        </p:txBody>
      </p:sp>
      <p:sp>
        <p:nvSpPr>
          <p:cNvPr id="21" name="Rectangle 20">
            <a:extLst>
              <a:ext uri="{FF2B5EF4-FFF2-40B4-BE49-F238E27FC236}">
                <a16:creationId xmlns:a16="http://schemas.microsoft.com/office/drawing/2014/main" id="{31369D4C-960B-448F-A5A5-114368D7A1C3}"/>
              </a:ext>
            </a:extLst>
          </p:cNvPr>
          <p:cNvSpPr/>
          <p:nvPr/>
        </p:nvSpPr>
        <p:spPr>
          <a:xfrm>
            <a:off x="8785186" y="5389738"/>
            <a:ext cx="3137606" cy="1191695"/>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70C0"/>
                </a:solidFill>
              </a:rPr>
              <a:t>you never get an answer greater than 1 in probability questions</a:t>
            </a:r>
          </a:p>
        </p:txBody>
      </p:sp>
      <p:sp>
        <p:nvSpPr>
          <p:cNvPr id="10" name="TextBox 9">
            <a:extLst>
              <a:ext uri="{FF2B5EF4-FFF2-40B4-BE49-F238E27FC236}">
                <a16:creationId xmlns:a16="http://schemas.microsoft.com/office/drawing/2014/main" id="{5778229A-495F-4C0E-9E47-5F186DD7F16B}"/>
              </a:ext>
            </a:extLst>
          </p:cNvPr>
          <p:cNvSpPr txBox="1"/>
          <p:nvPr/>
        </p:nvSpPr>
        <p:spPr>
          <a:xfrm>
            <a:off x="838198" y="2819146"/>
            <a:ext cx="3969292" cy="461665"/>
          </a:xfrm>
          <a:prstGeom prst="rect">
            <a:avLst/>
          </a:prstGeom>
          <a:noFill/>
        </p:spPr>
        <p:txBody>
          <a:bodyPr wrap="square" rtlCol="0">
            <a:spAutoFit/>
          </a:bodyPr>
          <a:lstStyle/>
          <a:p>
            <a:r>
              <a:rPr lang="en-US" sz="2400" dirty="0">
                <a:cs typeface="Times New Roman" pitchFamily="18" charset="0"/>
              </a:rPr>
              <a:t>a) is a </a:t>
            </a:r>
            <a:r>
              <a:rPr lang="en-US" sz="2400" dirty="0">
                <a:solidFill>
                  <a:srgbClr val="0070C0"/>
                </a:solidFill>
                <a:cs typeface="Times New Roman" pitchFamily="18" charset="0"/>
              </a:rPr>
              <a:t>male </a:t>
            </a:r>
            <a:r>
              <a:rPr lang="en-US" sz="2400" dirty="0">
                <a:cs typeface="Times New Roman" pitchFamily="18" charset="0"/>
              </a:rPr>
              <a:t>AND a</a:t>
            </a:r>
            <a:r>
              <a:rPr lang="en-US" sz="2400" dirty="0">
                <a:solidFill>
                  <a:schemeClr val="tx2"/>
                </a:solidFill>
                <a:cs typeface="Times New Roman" pitchFamily="18" charset="0"/>
              </a:rPr>
              <a:t> </a:t>
            </a:r>
            <a:r>
              <a:rPr lang="en-US" sz="2400" dirty="0">
                <a:solidFill>
                  <a:srgbClr val="00B050"/>
                </a:solidFill>
                <a:cs typeface="Times New Roman" pitchFamily="18" charset="0"/>
              </a:rPr>
              <a:t>smoker</a:t>
            </a:r>
            <a:r>
              <a:rPr lang="en-US" sz="2400" dirty="0">
                <a:solidFill>
                  <a:schemeClr val="tx2"/>
                </a:solidFill>
                <a:cs typeface="Times New Roman" pitchFamily="18" charset="0"/>
              </a:rPr>
              <a:t>?</a:t>
            </a:r>
          </a:p>
        </p:txBody>
      </p:sp>
      <p:sp>
        <p:nvSpPr>
          <p:cNvPr id="13" name="TextBox 12">
            <a:extLst>
              <a:ext uri="{FF2B5EF4-FFF2-40B4-BE49-F238E27FC236}">
                <a16:creationId xmlns:a16="http://schemas.microsoft.com/office/drawing/2014/main" id="{2C37F733-CE37-4206-BDEC-E4A3EA79A0B3}"/>
              </a:ext>
            </a:extLst>
          </p:cNvPr>
          <p:cNvSpPr txBox="1"/>
          <p:nvPr/>
        </p:nvSpPr>
        <p:spPr>
          <a:xfrm>
            <a:off x="838198" y="3888613"/>
            <a:ext cx="4307782" cy="461665"/>
          </a:xfrm>
          <a:prstGeom prst="rect">
            <a:avLst/>
          </a:prstGeom>
          <a:noFill/>
        </p:spPr>
        <p:txBody>
          <a:bodyPr wrap="none" rtlCol="0">
            <a:spAutoFit/>
          </a:bodyPr>
          <a:lstStyle/>
          <a:p>
            <a:r>
              <a:rPr lang="en-US" sz="2400" dirty="0">
                <a:cs typeface="Times New Roman" pitchFamily="18" charset="0"/>
              </a:rPr>
              <a:t>b) is </a:t>
            </a:r>
            <a:r>
              <a:rPr lang="en-US" sz="2400" dirty="0">
                <a:solidFill>
                  <a:srgbClr val="0070C0"/>
                </a:solidFill>
                <a:cs typeface="Times New Roman" pitchFamily="18" charset="0"/>
              </a:rPr>
              <a:t>a male </a:t>
            </a:r>
            <a:r>
              <a:rPr lang="en-US" sz="2400" dirty="0">
                <a:cs typeface="Times New Roman" pitchFamily="18" charset="0"/>
              </a:rPr>
              <a:t>given that is </a:t>
            </a:r>
            <a:r>
              <a:rPr lang="en-US" sz="2400" dirty="0">
                <a:solidFill>
                  <a:srgbClr val="00B050"/>
                </a:solidFill>
                <a:cs typeface="Times New Roman" pitchFamily="18" charset="0"/>
              </a:rPr>
              <a:t>smoker</a:t>
            </a:r>
            <a:r>
              <a:rPr lang="en-US" sz="2400" dirty="0">
                <a:cs typeface="Times New Roman" pitchFamily="18" charset="0"/>
              </a:rPr>
              <a:t>?</a:t>
            </a:r>
          </a:p>
        </p:txBody>
      </p:sp>
      <p:graphicFrame>
        <p:nvGraphicFramePr>
          <p:cNvPr id="20" name="Table 19">
            <a:extLst>
              <a:ext uri="{FF2B5EF4-FFF2-40B4-BE49-F238E27FC236}">
                <a16:creationId xmlns:a16="http://schemas.microsoft.com/office/drawing/2014/main" id="{414A5E60-F1B2-4CFE-83C2-27B28975802E}"/>
              </a:ext>
            </a:extLst>
          </p:cNvPr>
          <p:cNvGraphicFramePr>
            <a:graphicFrameLocks noGrp="1"/>
          </p:cNvGraphicFramePr>
          <p:nvPr>
            <p:extLst>
              <p:ext uri="{D42A27DB-BD31-4B8C-83A1-F6EECF244321}">
                <p14:modId xmlns:p14="http://schemas.microsoft.com/office/powerpoint/2010/main" val="537493579"/>
              </p:ext>
            </p:extLst>
          </p:nvPr>
        </p:nvGraphicFramePr>
        <p:xfrm>
          <a:off x="9005971" y="732678"/>
          <a:ext cx="2438400" cy="1471168"/>
        </p:xfrm>
        <a:graphic>
          <a:graphicData uri="http://schemas.openxmlformats.org/drawingml/2006/table">
            <a:tbl>
              <a:tblPr/>
              <a:tblGrid>
                <a:gridCol w="1056640">
                  <a:extLst>
                    <a:ext uri="{9D8B030D-6E8A-4147-A177-3AD203B41FA5}">
                      <a16:colId xmlns:a16="http://schemas.microsoft.com/office/drawing/2014/main" val="20000"/>
                    </a:ext>
                  </a:extLst>
                </a:gridCol>
                <a:gridCol w="56896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67792">
                <a:tc>
                  <a:txBody>
                    <a:bodyPr/>
                    <a:lstStyle/>
                    <a:p>
                      <a:pPr algn="ctr" fontAlgn="ctr"/>
                      <a:endParaRPr lang="en-US" sz="2300" b="0" i="0" u="none" strike="noStrike" dirty="0">
                        <a:solidFill>
                          <a:srgbClr val="FFFFFF"/>
                        </a:solidFill>
                        <a:latin typeface="+mn-lt"/>
                        <a:cs typeface="Times New Roman" pitchFamily="18" charset="0"/>
                      </a:endParaRPr>
                    </a:p>
                  </a:txBody>
                  <a:tcPr marL="10160" marR="10160" marT="10160" marB="0" anchor="ctr">
                    <a:lnL>
                      <a:noFill/>
                    </a:lnL>
                    <a:lnR>
                      <a:noFill/>
                    </a:lnR>
                    <a:lnT>
                      <a:noFill/>
                    </a:lnT>
                    <a:lnB>
                      <a:noFill/>
                    </a:lnB>
                  </a:tcPr>
                </a:tc>
                <a:tc gridSpan="2">
                  <a:txBody>
                    <a:bodyPr/>
                    <a:lstStyle/>
                    <a:p>
                      <a:pPr algn="ctr" fontAlgn="ctr"/>
                      <a:r>
                        <a:rPr lang="en-US" sz="2300" b="1" i="0" u="none" strike="noStrike" dirty="0">
                          <a:solidFill>
                            <a:srgbClr val="000000"/>
                          </a:solidFill>
                          <a:latin typeface="+mn-lt"/>
                          <a:cs typeface="Times New Roman" pitchFamily="18" charset="0"/>
                        </a:rPr>
                        <a:t>Smoke?</a:t>
                      </a:r>
                    </a:p>
                  </a:txBody>
                  <a:tcPr marL="10160" marR="10160" marT="10160" marB="0" anchor="ctr">
                    <a:lnL>
                      <a:noFill/>
                    </a:lnL>
                    <a:lnR>
                      <a:noFill/>
                    </a:lnR>
                    <a:lnT>
                      <a:noFill/>
                    </a:lnT>
                    <a:lnB>
                      <a:noFill/>
                    </a:lnB>
                  </a:tcPr>
                </a:tc>
                <a:tc hMerge="1">
                  <a:txBody>
                    <a:bodyPr/>
                    <a:lstStyle/>
                    <a:p>
                      <a:pPr algn="ctr" fontAlgn="ctr"/>
                      <a:endParaRPr lang="en-US" sz="2300" b="1" i="0" u="none" strike="noStrike" dirty="0">
                        <a:solidFill>
                          <a:srgbClr val="000000"/>
                        </a:solidFill>
                        <a:latin typeface="+mn-lt"/>
                        <a:cs typeface="Times New Roman" pitchFamily="18" charset="0"/>
                      </a:endParaRPr>
                    </a:p>
                  </a:txBody>
                  <a:tcPr marL="10160" marR="10160" marT="10160" marB="0" anchor="ctr">
                    <a:lnL>
                      <a:noFill/>
                    </a:lnL>
                    <a:lnR>
                      <a:noFill/>
                    </a:lnR>
                    <a:lnT>
                      <a:noFill/>
                    </a:lnT>
                    <a:lnB>
                      <a:noFill/>
                    </a:lnB>
                  </a:tcPr>
                </a:tc>
                <a:extLst>
                  <a:ext uri="{0D108BD9-81ED-4DB2-BD59-A6C34878D82A}">
                    <a16:rowId xmlns:a16="http://schemas.microsoft.com/office/drawing/2014/main" val="2909523793"/>
                  </a:ext>
                </a:extLst>
              </a:tr>
              <a:tr h="367792">
                <a:tc>
                  <a:txBody>
                    <a:bodyPr/>
                    <a:lstStyle/>
                    <a:p>
                      <a:pPr algn="ctr" fontAlgn="ctr"/>
                      <a:r>
                        <a:rPr lang="en-US" sz="2300" b="0" i="0" u="none" strike="noStrike" dirty="0">
                          <a:solidFill>
                            <a:srgbClr val="FFFFFF"/>
                          </a:solidFill>
                          <a:latin typeface="+mn-lt"/>
                          <a:cs typeface="Times New Roman" pitchFamily="18" charset="0"/>
                        </a:rPr>
                        <a:t>.</a:t>
                      </a:r>
                    </a:p>
                  </a:txBody>
                  <a:tcPr marL="10160" marR="10160" marT="10160" marB="0" anchor="ctr">
                    <a:lnL>
                      <a:noFill/>
                    </a:lnL>
                    <a:lnR>
                      <a:noFill/>
                    </a:lnR>
                    <a:lnT>
                      <a:noFill/>
                    </a:lnT>
                    <a:lnB>
                      <a:noFill/>
                    </a:lnB>
                  </a:tcPr>
                </a:tc>
                <a:tc>
                  <a:txBody>
                    <a:bodyPr/>
                    <a:lstStyle/>
                    <a:p>
                      <a:pPr algn="ctr" fontAlgn="ctr"/>
                      <a:r>
                        <a:rPr lang="en-US" sz="2300" b="1" i="0" u="none" strike="noStrike" dirty="0">
                          <a:solidFill>
                            <a:srgbClr val="000000"/>
                          </a:solidFill>
                          <a:latin typeface="+mn-lt"/>
                          <a:cs typeface="Times New Roman" pitchFamily="18" charset="0"/>
                        </a:rPr>
                        <a:t>Yes</a:t>
                      </a:r>
                    </a:p>
                  </a:txBody>
                  <a:tcPr marL="10160" marR="10160" marT="10160" marB="0" anchor="ctr">
                    <a:lnL>
                      <a:noFill/>
                    </a:lnL>
                    <a:lnR>
                      <a:noFill/>
                    </a:lnR>
                    <a:lnT>
                      <a:noFill/>
                    </a:lnT>
                    <a:lnB>
                      <a:noFill/>
                    </a:lnB>
                  </a:tcPr>
                </a:tc>
                <a:tc>
                  <a:txBody>
                    <a:bodyPr/>
                    <a:lstStyle/>
                    <a:p>
                      <a:pPr algn="ctr" fontAlgn="ctr"/>
                      <a:r>
                        <a:rPr lang="en-US" sz="2300" b="1" i="0" u="none" strike="noStrike" dirty="0">
                          <a:solidFill>
                            <a:srgbClr val="000000"/>
                          </a:solidFill>
                          <a:latin typeface="+mn-lt"/>
                          <a:cs typeface="Times New Roman" pitchFamily="18" charset="0"/>
                        </a:rPr>
                        <a:t>No</a:t>
                      </a:r>
                    </a:p>
                  </a:txBody>
                  <a:tcPr marL="10160" marR="10160" marT="10160" marB="0" anchor="ctr">
                    <a:lnL>
                      <a:noFill/>
                    </a:lnL>
                    <a:lnR>
                      <a:noFill/>
                    </a:lnR>
                    <a:lnT>
                      <a:noFill/>
                    </a:lnT>
                    <a:lnB>
                      <a:noFill/>
                    </a:lnB>
                  </a:tcPr>
                </a:tc>
                <a:extLst>
                  <a:ext uri="{0D108BD9-81ED-4DB2-BD59-A6C34878D82A}">
                    <a16:rowId xmlns:a16="http://schemas.microsoft.com/office/drawing/2014/main" val="10000"/>
                  </a:ext>
                </a:extLst>
              </a:tr>
              <a:tr h="367792">
                <a:tc>
                  <a:txBody>
                    <a:bodyPr/>
                    <a:lstStyle/>
                    <a:p>
                      <a:pPr algn="ctr" fontAlgn="ctr"/>
                      <a:r>
                        <a:rPr lang="en-US" sz="2300" b="1" i="0" u="none" strike="noStrike">
                          <a:solidFill>
                            <a:srgbClr val="000000"/>
                          </a:solidFill>
                          <a:latin typeface="+mn-lt"/>
                          <a:cs typeface="Times New Roman" pitchFamily="18" charset="0"/>
                        </a:rPr>
                        <a:t>Male</a:t>
                      </a:r>
                    </a:p>
                  </a:txBody>
                  <a:tcPr marL="10160" marR="10160" marT="10160" marB="0" anchor="ctr">
                    <a:lnL>
                      <a:noFill/>
                    </a:lnL>
                    <a:lnR>
                      <a:noFill/>
                    </a:lnR>
                    <a:lnT>
                      <a:noFill/>
                    </a:lnT>
                    <a:lnB>
                      <a:noFill/>
                    </a:lnB>
                  </a:tcPr>
                </a:tc>
                <a:tc>
                  <a:txBody>
                    <a:bodyPr/>
                    <a:lstStyle/>
                    <a:p>
                      <a:pPr algn="ctr" fontAlgn="ctr"/>
                      <a:r>
                        <a:rPr lang="en-US" sz="2300" b="0" i="0" u="none" strike="noStrike" dirty="0">
                          <a:solidFill>
                            <a:srgbClr val="000000"/>
                          </a:solidFill>
                          <a:latin typeface="+mn-lt"/>
                          <a:cs typeface="Times New Roman" pitchFamily="18" charset="0"/>
                        </a:rPr>
                        <a:t>19</a:t>
                      </a:r>
                    </a:p>
                  </a:txBody>
                  <a:tcPr marL="10160" marR="10160" marT="10160" marB="0" anchor="ctr">
                    <a:lnL>
                      <a:noFill/>
                    </a:lnL>
                    <a:lnR>
                      <a:noFill/>
                    </a:lnR>
                    <a:lnT>
                      <a:noFill/>
                    </a:lnT>
                    <a:lnB>
                      <a:noFill/>
                    </a:lnB>
                  </a:tcPr>
                </a:tc>
                <a:tc>
                  <a:txBody>
                    <a:bodyPr/>
                    <a:lstStyle/>
                    <a:p>
                      <a:pPr algn="ctr" fontAlgn="ctr"/>
                      <a:r>
                        <a:rPr lang="en-US" sz="2300" b="0" i="0" u="none" strike="noStrike">
                          <a:solidFill>
                            <a:srgbClr val="000000"/>
                          </a:solidFill>
                          <a:latin typeface="+mn-lt"/>
                          <a:cs typeface="Times New Roman" pitchFamily="18" charset="0"/>
                        </a:rPr>
                        <a:t>41</a:t>
                      </a:r>
                    </a:p>
                  </a:txBody>
                  <a:tcPr marL="10160" marR="10160" marT="10160" marB="0" anchor="ctr">
                    <a:lnL>
                      <a:noFill/>
                    </a:lnL>
                    <a:lnR>
                      <a:noFill/>
                    </a:lnR>
                    <a:lnT>
                      <a:noFill/>
                    </a:lnT>
                    <a:lnB>
                      <a:noFill/>
                    </a:lnB>
                  </a:tcPr>
                </a:tc>
                <a:extLst>
                  <a:ext uri="{0D108BD9-81ED-4DB2-BD59-A6C34878D82A}">
                    <a16:rowId xmlns:a16="http://schemas.microsoft.com/office/drawing/2014/main" val="10001"/>
                  </a:ext>
                </a:extLst>
              </a:tr>
              <a:tr h="367792">
                <a:tc>
                  <a:txBody>
                    <a:bodyPr/>
                    <a:lstStyle/>
                    <a:p>
                      <a:pPr algn="ctr" fontAlgn="ctr"/>
                      <a:r>
                        <a:rPr lang="en-US" sz="2300" b="1" i="0" u="none" strike="noStrike">
                          <a:solidFill>
                            <a:srgbClr val="000000"/>
                          </a:solidFill>
                          <a:latin typeface="+mn-lt"/>
                          <a:cs typeface="Times New Roman" pitchFamily="18" charset="0"/>
                        </a:rPr>
                        <a:t>Female</a:t>
                      </a:r>
                    </a:p>
                  </a:txBody>
                  <a:tcPr marL="10160" marR="10160" marT="10160" marB="0" anchor="ctr">
                    <a:lnL>
                      <a:noFill/>
                    </a:lnL>
                    <a:lnR>
                      <a:noFill/>
                    </a:lnR>
                    <a:lnT>
                      <a:noFill/>
                    </a:lnT>
                    <a:lnB>
                      <a:noFill/>
                    </a:lnB>
                  </a:tcPr>
                </a:tc>
                <a:tc>
                  <a:txBody>
                    <a:bodyPr/>
                    <a:lstStyle/>
                    <a:p>
                      <a:pPr algn="ctr" fontAlgn="ctr"/>
                      <a:r>
                        <a:rPr lang="en-US" sz="2300" b="0" i="0" u="none" strike="noStrike">
                          <a:solidFill>
                            <a:srgbClr val="000000"/>
                          </a:solidFill>
                          <a:latin typeface="+mn-lt"/>
                          <a:cs typeface="Times New Roman" pitchFamily="18" charset="0"/>
                        </a:rPr>
                        <a:t>12</a:t>
                      </a:r>
                    </a:p>
                  </a:txBody>
                  <a:tcPr marL="10160" marR="10160" marT="10160" marB="0" anchor="ctr">
                    <a:lnL>
                      <a:noFill/>
                    </a:lnL>
                    <a:lnR>
                      <a:noFill/>
                    </a:lnR>
                    <a:lnT>
                      <a:noFill/>
                    </a:lnT>
                    <a:lnB>
                      <a:noFill/>
                    </a:lnB>
                  </a:tcPr>
                </a:tc>
                <a:tc>
                  <a:txBody>
                    <a:bodyPr/>
                    <a:lstStyle/>
                    <a:p>
                      <a:pPr algn="ctr" fontAlgn="ctr"/>
                      <a:r>
                        <a:rPr lang="en-US" sz="2300" b="0" i="0" u="none" strike="noStrike" dirty="0">
                          <a:solidFill>
                            <a:srgbClr val="000000"/>
                          </a:solidFill>
                          <a:latin typeface="+mn-lt"/>
                          <a:cs typeface="Times New Roman" pitchFamily="18" charset="0"/>
                        </a:rPr>
                        <a:t>28</a:t>
                      </a:r>
                    </a:p>
                  </a:txBody>
                  <a:tcPr marL="10160" marR="10160" marT="10160" marB="0"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25" name="TextBox 24">
            <a:extLst>
              <a:ext uri="{FF2B5EF4-FFF2-40B4-BE49-F238E27FC236}">
                <a16:creationId xmlns:a16="http://schemas.microsoft.com/office/drawing/2014/main" id="{B9F95401-FCC4-42E9-9868-D3B9E8880754}"/>
              </a:ext>
            </a:extLst>
          </p:cNvPr>
          <p:cNvSpPr txBox="1"/>
          <p:nvPr/>
        </p:nvSpPr>
        <p:spPr>
          <a:xfrm>
            <a:off x="4755055" y="2838527"/>
            <a:ext cx="2031325" cy="830997"/>
          </a:xfrm>
          <a:prstGeom prst="rect">
            <a:avLst/>
          </a:prstGeom>
          <a:noFill/>
        </p:spPr>
        <p:txBody>
          <a:bodyPr wrap="none" rtlCol="0">
            <a:spAutoFit/>
          </a:bodyPr>
          <a:lstStyle/>
          <a:p>
            <a:r>
              <a:rPr lang="en-US" sz="2400" dirty="0">
                <a:solidFill>
                  <a:srgbClr val="0070C0"/>
                </a:solidFill>
                <a:cs typeface="Times New Roman" pitchFamily="18" charset="0"/>
              </a:rPr>
              <a:t>A: Male</a:t>
            </a:r>
            <a:r>
              <a:rPr lang="en-US" sz="2400" dirty="0">
                <a:solidFill>
                  <a:srgbClr val="FF0000"/>
                </a:solidFill>
                <a:cs typeface="Times New Roman" pitchFamily="18" charset="0"/>
              </a:rPr>
              <a:t>	</a:t>
            </a:r>
          </a:p>
          <a:p>
            <a:r>
              <a:rPr lang="en-US" sz="2400" dirty="0">
                <a:solidFill>
                  <a:srgbClr val="00B050"/>
                </a:solidFill>
                <a:cs typeface="Times New Roman" pitchFamily="18" charset="0"/>
              </a:rPr>
              <a:t>B: Smoker</a:t>
            </a:r>
          </a:p>
        </p:txBody>
      </p:sp>
      <p:sp>
        <p:nvSpPr>
          <p:cNvPr id="26" name="TextBox 25">
            <a:extLst>
              <a:ext uri="{FF2B5EF4-FFF2-40B4-BE49-F238E27FC236}">
                <a16:creationId xmlns:a16="http://schemas.microsoft.com/office/drawing/2014/main" id="{9439C08D-24C6-44F4-9F27-B19E1961682E}"/>
              </a:ext>
            </a:extLst>
          </p:cNvPr>
          <p:cNvSpPr txBox="1"/>
          <p:nvPr/>
        </p:nvSpPr>
        <p:spPr>
          <a:xfrm>
            <a:off x="773854" y="4958851"/>
            <a:ext cx="4782591" cy="461665"/>
          </a:xfrm>
          <a:prstGeom prst="rect">
            <a:avLst/>
          </a:prstGeom>
          <a:noFill/>
        </p:spPr>
        <p:txBody>
          <a:bodyPr wrap="none" rtlCol="0">
            <a:spAutoFit/>
          </a:bodyPr>
          <a:lstStyle/>
          <a:p>
            <a:r>
              <a:rPr lang="en-US" sz="2400" dirty="0">
                <a:cs typeface="Times New Roman" pitchFamily="18" charset="0"/>
              </a:rPr>
              <a:t>c) Given that is</a:t>
            </a:r>
            <a:r>
              <a:rPr lang="en-US" sz="2400" dirty="0">
                <a:solidFill>
                  <a:schemeClr val="tx2"/>
                </a:solidFill>
                <a:cs typeface="Times New Roman" pitchFamily="18" charset="0"/>
              </a:rPr>
              <a:t> a </a:t>
            </a:r>
            <a:r>
              <a:rPr lang="en-US" sz="2400" dirty="0">
                <a:solidFill>
                  <a:srgbClr val="FF0000"/>
                </a:solidFill>
                <a:cs typeface="Times New Roman" pitchFamily="18" charset="0"/>
              </a:rPr>
              <a:t>female </a:t>
            </a:r>
            <a:r>
              <a:rPr lang="en-US" sz="2400" dirty="0">
                <a:cs typeface="Times New Roman" pitchFamily="18" charset="0"/>
              </a:rPr>
              <a:t>is a </a:t>
            </a:r>
            <a:r>
              <a:rPr lang="en-US" sz="2400" dirty="0">
                <a:solidFill>
                  <a:srgbClr val="00B050"/>
                </a:solidFill>
                <a:cs typeface="Times New Roman" pitchFamily="18" charset="0"/>
              </a:rPr>
              <a:t>smoker</a:t>
            </a:r>
            <a:r>
              <a:rPr lang="en-US" sz="2400" dirty="0">
                <a:cs typeface="Times New Roman" pitchFamily="18" charset="0"/>
              </a:rPr>
              <a:t>?</a:t>
            </a:r>
          </a:p>
        </p:txBody>
      </p:sp>
      <p:sp>
        <p:nvSpPr>
          <p:cNvPr id="27" name="TextBox 26">
            <a:extLst>
              <a:ext uri="{FF2B5EF4-FFF2-40B4-BE49-F238E27FC236}">
                <a16:creationId xmlns:a16="http://schemas.microsoft.com/office/drawing/2014/main" id="{2D4E7FD2-9FD7-450A-AC74-EE9A43EA097D}"/>
              </a:ext>
            </a:extLst>
          </p:cNvPr>
          <p:cNvSpPr txBox="1"/>
          <p:nvPr/>
        </p:nvSpPr>
        <p:spPr>
          <a:xfrm>
            <a:off x="773854" y="6028318"/>
            <a:ext cx="4814651" cy="461665"/>
          </a:xfrm>
          <a:prstGeom prst="rect">
            <a:avLst/>
          </a:prstGeom>
          <a:noFill/>
        </p:spPr>
        <p:txBody>
          <a:bodyPr wrap="none" rtlCol="0">
            <a:spAutoFit/>
          </a:bodyPr>
          <a:lstStyle/>
          <a:p>
            <a:r>
              <a:rPr lang="en-US" sz="2400" dirty="0">
                <a:cs typeface="Times New Roman" pitchFamily="18" charset="0"/>
              </a:rPr>
              <a:t>d) Given that is </a:t>
            </a:r>
            <a:r>
              <a:rPr lang="en-US" sz="2400" dirty="0">
                <a:solidFill>
                  <a:schemeClr val="tx2"/>
                </a:solidFill>
                <a:cs typeface="Times New Roman" pitchFamily="18" charset="0"/>
              </a:rPr>
              <a:t>a </a:t>
            </a:r>
            <a:r>
              <a:rPr lang="en-US" sz="2400" dirty="0">
                <a:solidFill>
                  <a:srgbClr val="00B050"/>
                </a:solidFill>
                <a:cs typeface="Times New Roman" pitchFamily="18" charset="0"/>
              </a:rPr>
              <a:t>smoker </a:t>
            </a:r>
            <a:r>
              <a:rPr lang="en-US" sz="2400" dirty="0">
                <a:cs typeface="Times New Roman" pitchFamily="18" charset="0"/>
              </a:rPr>
              <a:t>is a</a:t>
            </a:r>
            <a:r>
              <a:rPr lang="en-US" sz="2400" dirty="0">
                <a:solidFill>
                  <a:srgbClr val="FF0000"/>
                </a:solidFill>
                <a:cs typeface="Times New Roman" pitchFamily="18" charset="0"/>
              </a:rPr>
              <a:t> female</a:t>
            </a:r>
            <a:r>
              <a:rPr lang="en-US" sz="2400" dirty="0">
                <a:cs typeface="Times New Roman" pitchFamily="18" charset="0"/>
              </a:rPr>
              <a:t>?</a:t>
            </a:r>
          </a:p>
        </p:txBody>
      </p:sp>
      <p:sp>
        <p:nvSpPr>
          <p:cNvPr id="11" name="TextBox 10">
            <a:extLst>
              <a:ext uri="{FF2B5EF4-FFF2-40B4-BE49-F238E27FC236}">
                <a16:creationId xmlns:a16="http://schemas.microsoft.com/office/drawing/2014/main" id="{DE1D657D-B05C-4053-AF8C-03177B948DDC}"/>
              </a:ext>
            </a:extLst>
          </p:cNvPr>
          <p:cNvSpPr txBox="1"/>
          <p:nvPr/>
        </p:nvSpPr>
        <p:spPr>
          <a:xfrm>
            <a:off x="5619894" y="4958851"/>
            <a:ext cx="2038828" cy="830997"/>
          </a:xfrm>
          <a:prstGeom prst="rect">
            <a:avLst/>
          </a:prstGeom>
          <a:noFill/>
        </p:spPr>
        <p:txBody>
          <a:bodyPr wrap="none" rtlCol="0">
            <a:spAutoFit/>
          </a:bodyPr>
          <a:lstStyle/>
          <a:p>
            <a:r>
              <a:rPr lang="en-US" sz="2400" dirty="0">
                <a:solidFill>
                  <a:srgbClr val="0070C0"/>
                </a:solidFill>
                <a:cs typeface="Times New Roman" pitchFamily="18" charset="0"/>
              </a:rPr>
              <a:t>A: Male</a:t>
            </a:r>
            <a:r>
              <a:rPr lang="en-US" sz="2400" dirty="0">
                <a:solidFill>
                  <a:srgbClr val="FF0000"/>
                </a:solidFill>
                <a:cs typeface="Times New Roman" pitchFamily="18" charset="0"/>
              </a:rPr>
              <a:t>	</a:t>
            </a:r>
          </a:p>
          <a:p>
            <a:r>
              <a:rPr lang="en-US" sz="2400" dirty="0">
                <a:solidFill>
                  <a:srgbClr val="FF0000"/>
                </a:solidFill>
                <a:cs typeface="Times New Roman" pitchFamily="18" charset="0"/>
              </a:rPr>
              <a:t>A’: Female</a:t>
            </a:r>
          </a:p>
        </p:txBody>
      </p:sp>
    </p:spTree>
    <p:extLst>
      <p:ext uri="{BB962C8B-B14F-4D97-AF65-F5344CB8AC3E}">
        <p14:creationId xmlns:p14="http://schemas.microsoft.com/office/powerpoint/2010/main" val="94842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36969" cy="1325563"/>
          </a:xfrm>
        </p:spPr>
        <p:txBody>
          <a:bodyPr>
            <a:normAutofit/>
          </a:bodyPr>
          <a:lstStyle/>
          <a:p>
            <a:r>
              <a:rPr lang="en-US" dirty="0">
                <a:solidFill>
                  <a:srgbClr val="990033"/>
                </a:solidFill>
              </a:rPr>
              <a:t>Independent Events</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38200" y="1468262"/>
                <a:ext cx="6436970" cy="2462213"/>
              </a:xfrm>
              <a:prstGeom prst="rect">
                <a:avLst/>
              </a:prstGeom>
            </p:spPr>
            <p:txBody>
              <a:bodyPr wrap="square">
                <a:spAutoFit/>
              </a:bodyPr>
              <a:lstStyle/>
              <a:p>
                <a:r>
                  <a:rPr lang="en-US" sz="2400" dirty="0">
                    <a:cs typeface="Times New Roman" pitchFamily="18" charset="0"/>
                  </a:rPr>
                  <a:t>The two events A and B are called </a:t>
                </a:r>
                <a:r>
                  <a:rPr lang="en-US" sz="2400" dirty="0">
                    <a:solidFill>
                      <a:srgbClr val="FF0000"/>
                    </a:solidFill>
                    <a:cs typeface="Times New Roman" pitchFamily="18" charset="0"/>
                  </a:rPr>
                  <a:t>independent, shown by A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cs typeface="Times New Roman" pitchFamily="18" charset="0"/>
                      </a:rPr>
                      <m:t>⊥</m:t>
                    </m:r>
                  </m:oMath>
                </a14:m>
                <a:r>
                  <a:rPr lang="en-US" sz="2400" dirty="0">
                    <a:solidFill>
                      <a:srgbClr val="FF0000"/>
                    </a:solidFill>
                    <a:cs typeface="Times New Roman" pitchFamily="18" charset="0"/>
                  </a:rPr>
                  <a:t> B</a:t>
                </a:r>
                <a:r>
                  <a:rPr lang="en-US" sz="2400" dirty="0">
                    <a:cs typeface="Times New Roman" pitchFamily="18" charset="0"/>
                  </a:rPr>
                  <a:t>, if and only if</a:t>
                </a:r>
              </a:p>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itchFamily="18" charset="0"/>
                        </a:rPr>
                        <m:t>𝑃</m:t>
                      </m:r>
                      <m:d>
                        <m:dPr>
                          <m:ctrlPr>
                            <a:rPr lang="en-US" sz="2400" b="0" i="1" smtClean="0">
                              <a:solidFill>
                                <a:schemeClr val="tx1"/>
                              </a:solidFill>
                              <a:latin typeface="Cambria Math" panose="02040503050406030204" pitchFamily="18" charset="0"/>
                              <a:cs typeface="Times New Roman" pitchFamily="18" charset="0"/>
                            </a:rPr>
                          </m:ctrlPr>
                        </m:dPr>
                        <m:e>
                          <m:r>
                            <a:rPr lang="en-US" sz="2400" b="0" i="1" smtClean="0">
                              <a:solidFill>
                                <a:schemeClr val="tx1"/>
                              </a:solidFill>
                              <a:latin typeface="Cambria Math" panose="02040503050406030204" pitchFamily="18" charset="0"/>
                              <a:cs typeface="Times New Roman" pitchFamily="18" charset="0"/>
                            </a:rPr>
                            <m:t>𝐴</m:t>
                          </m:r>
                          <m:r>
                            <a:rPr lang="en-US" sz="2400" b="0" i="1" smtClean="0">
                              <a:solidFill>
                                <a:srgbClr val="00B050"/>
                              </a:solidFill>
                              <a:latin typeface="Cambria Math" panose="02040503050406030204" pitchFamily="18" charset="0"/>
                              <a:ea typeface="Cambria Math" panose="02040503050406030204" pitchFamily="18" charset="0"/>
                              <a:cs typeface="Times New Roman" pitchFamily="18" charset="0"/>
                            </a:rPr>
                            <m:t>∩</m:t>
                          </m:r>
                          <m:r>
                            <a:rPr lang="en-US" sz="2400" b="0" i="1" smtClean="0">
                              <a:solidFill>
                                <a:schemeClr val="tx1"/>
                              </a:solidFill>
                              <a:latin typeface="Cambria Math" panose="02040503050406030204" pitchFamily="18" charset="0"/>
                              <a:ea typeface="Cambria Math" panose="02040503050406030204" pitchFamily="18" charset="0"/>
                              <a:cs typeface="Times New Roman" pitchFamily="18" charset="0"/>
                            </a:rPr>
                            <m:t>𝐵</m:t>
                          </m:r>
                        </m:e>
                      </m:d>
                      <m:r>
                        <a:rPr lang="en-US" sz="2400" b="0" i="1" smtClean="0">
                          <a:solidFill>
                            <a:schemeClr val="tx1"/>
                          </a:solidFill>
                          <a:latin typeface="Cambria Math" panose="02040503050406030204" pitchFamily="18" charset="0"/>
                          <a:cs typeface="Times New Roman" pitchFamily="18" charset="0"/>
                        </a:rPr>
                        <m:t>=</m:t>
                      </m:r>
                      <m:r>
                        <a:rPr lang="en-US" sz="2400" b="0" i="1" smtClean="0">
                          <a:solidFill>
                            <a:schemeClr val="tx1"/>
                          </a:solidFill>
                          <a:latin typeface="Cambria Math" panose="02040503050406030204" pitchFamily="18" charset="0"/>
                          <a:cs typeface="Times New Roman" pitchFamily="18" charset="0"/>
                        </a:rPr>
                        <m:t>𝑃</m:t>
                      </m:r>
                      <m:d>
                        <m:dPr>
                          <m:ctrlPr>
                            <a:rPr lang="en-US" sz="2400" b="0" i="1" smtClean="0">
                              <a:solidFill>
                                <a:schemeClr val="tx1"/>
                              </a:solidFill>
                              <a:latin typeface="Cambria Math" panose="02040503050406030204" pitchFamily="18" charset="0"/>
                              <a:cs typeface="Times New Roman" pitchFamily="18" charset="0"/>
                            </a:rPr>
                          </m:ctrlPr>
                        </m:dPr>
                        <m:e>
                          <m:r>
                            <a:rPr lang="en-US" sz="2400" b="0" i="1" smtClean="0">
                              <a:solidFill>
                                <a:schemeClr val="tx1"/>
                              </a:solidFill>
                              <a:latin typeface="Cambria Math" panose="02040503050406030204" pitchFamily="18" charset="0"/>
                              <a:cs typeface="Times New Roman" pitchFamily="18" charset="0"/>
                            </a:rPr>
                            <m:t>𝐴</m:t>
                          </m:r>
                        </m:e>
                      </m:d>
                      <m:r>
                        <a:rPr lang="en-US" sz="2400" b="0" i="1" smtClean="0">
                          <a:solidFill>
                            <a:schemeClr val="tx1"/>
                          </a:solidFill>
                          <a:latin typeface="Cambria Math" panose="02040503050406030204" pitchFamily="18" charset="0"/>
                          <a:cs typeface="Times New Roman" pitchFamily="18" charset="0"/>
                        </a:rPr>
                        <m:t> </m:t>
                      </m:r>
                      <m:r>
                        <a:rPr lang="en-US" sz="2400" b="0" i="1" smtClean="0">
                          <a:solidFill>
                            <a:schemeClr val="tx1"/>
                          </a:solidFill>
                          <a:latin typeface="Cambria Math" panose="02040503050406030204" pitchFamily="18" charset="0"/>
                          <a:cs typeface="Times New Roman" pitchFamily="18" charset="0"/>
                        </a:rPr>
                        <m:t>𝑃</m:t>
                      </m:r>
                      <m:r>
                        <a:rPr lang="en-US" sz="2400" b="0" i="1" smtClean="0">
                          <a:solidFill>
                            <a:schemeClr val="tx1"/>
                          </a:solidFill>
                          <a:latin typeface="Cambria Math" panose="02040503050406030204" pitchFamily="18" charset="0"/>
                          <a:cs typeface="Times New Roman" pitchFamily="18" charset="0"/>
                        </a:rPr>
                        <m:t>(</m:t>
                      </m:r>
                      <m:r>
                        <a:rPr lang="en-US" sz="2400" b="0" i="1" smtClean="0">
                          <a:solidFill>
                            <a:schemeClr val="tx1"/>
                          </a:solidFill>
                          <a:latin typeface="Cambria Math" panose="02040503050406030204" pitchFamily="18" charset="0"/>
                          <a:cs typeface="Times New Roman" pitchFamily="18" charset="0"/>
                        </a:rPr>
                        <m:t>𝐵</m:t>
                      </m:r>
                      <m:r>
                        <a:rPr lang="en-US" sz="2400" b="0" i="1" smtClean="0">
                          <a:solidFill>
                            <a:schemeClr val="tx1"/>
                          </a:solidFill>
                          <a:latin typeface="Cambria Math" panose="02040503050406030204" pitchFamily="18" charset="0"/>
                          <a:cs typeface="Times New Roman" pitchFamily="18" charset="0"/>
                        </a:rPr>
                        <m:t>)</m:t>
                      </m:r>
                    </m:oMath>
                  </m:oMathPara>
                </a14:m>
                <a:endParaRPr lang="en-US" sz="2400" dirty="0">
                  <a:solidFill>
                    <a:schemeClr val="tx1"/>
                  </a:solidFill>
                  <a:cs typeface="Times New Roman" pitchFamily="18" charset="0"/>
                </a:endParaRPr>
              </a:p>
              <a:p>
                <a:pPr lvl="0">
                  <a:spcBef>
                    <a:spcPts val="1200"/>
                  </a:spcBef>
                  <a:spcAft>
                    <a:spcPts val="1200"/>
                  </a:spcAft>
                  <a:defRPr/>
                </a:pPr>
                <a:r>
                  <a:rPr lang="en-US" sz="2400" dirty="0">
                    <a:ea typeface="Open Sans" panose="020B0606030504020204" pitchFamily="34" charset="0"/>
                    <a:cs typeface="Times New Roman" pitchFamily="18" charset="0"/>
                  </a:rPr>
                  <a:t>That is, chance of A </a:t>
                </a:r>
                <a:r>
                  <a:rPr lang="en-US" sz="2400" dirty="0">
                    <a:solidFill>
                      <a:srgbClr val="00B050"/>
                    </a:solidFill>
                    <a:ea typeface="Open Sans" panose="020B0606030504020204" pitchFamily="34" charset="0"/>
                    <a:cs typeface="Times New Roman" pitchFamily="18" charset="0"/>
                  </a:rPr>
                  <a:t>AND</a:t>
                </a:r>
                <a:r>
                  <a:rPr lang="en-US" sz="2400" dirty="0">
                    <a:ea typeface="Open Sans" panose="020B0606030504020204" pitchFamily="34" charset="0"/>
                    <a:cs typeface="Times New Roman" pitchFamily="18" charset="0"/>
                  </a:rPr>
                  <a:t> B happening at the same time, equals to product of chance of each one alone.</a:t>
                </a:r>
                <a:endParaRPr lang="en-US" sz="2400" dirty="0">
                  <a:solidFill>
                    <a:srgbClr val="00B050"/>
                  </a:solidFill>
                  <a:ea typeface="Open Sans" panose="020B0606030504020204" pitchFamily="34" charset="0"/>
                  <a:cs typeface="Times New Roman" pitchFamily="18" charset="0"/>
                </a:endParaRP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38200" y="1468262"/>
                <a:ext cx="6436970" cy="2462213"/>
              </a:xfrm>
              <a:prstGeom prst="rect">
                <a:avLst/>
              </a:prstGeom>
              <a:blipFill>
                <a:blip r:embed="rId4"/>
                <a:stretch>
                  <a:fillRect l="-1517" t="-1980" r="-190" b="-4703"/>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B53DDFEF-BC00-4FD9-B614-7FE7FE5653EC}"/>
              </a:ext>
            </a:extLst>
          </p:cNvPr>
          <p:cNvSpPr/>
          <p:nvPr/>
        </p:nvSpPr>
        <p:spPr>
          <a:xfrm>
            <a:off x="838200" y="4086921"/>
            <a:ext cx="6436969" cy="24622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
            <a:extLst>
              <a:ext uri="{FF2B5EF4-FFF2-40B4-BE49-F238E27FC236}">
                <a16:creationId xmlns:a16="http://schemas.microsoft.com/office/drawing/2014/main" id="{E7D192D0-E565-4941-A3BD-3FFFDB9993FE}"/>
              </a:ext>
            </a:extLst>
          </p:cNvPr>
          <p:cNvSpPr txBox="1">
            <a:spLocks/>
          </p:cNvSpPr>
          <p:nvPr/>
        </p:nvSpPr>
        <p:spPr>
          <a:xfrm>
            <a:off x="917531" y="4104362"/>
            <a:ext cx="6159673" cy="1230810"/>
          </a:xfrm>
          <a:prstGeom prst="rect">
            <a:avLst/>
          </a:prstGeom>
        </p:spPr>
        <p:txBody>
          <a:bodyPr/>
          <a:lstStyle/>
          <a:p>
            <a:pPr marL="0" marR="0" lvl="0" indent="0" algn="l" defTabSz="914400" rtl="0" eaLnBrk="1" fontAlgn="auto" latinLnBrk="0" hangingPunct="1">
              <a:lnSpc>
                <a:spcPct val="100000"/>
              </a:lnSpc>
              <a:spcBef>
                <a:spcPts val="1200"/>
              </a:spcBef>
              <a:spcAft>
                <a:spcPts val="120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ea typeface="Open Sans" panose="020B0606030504020204" pitchFamily="34" charset="0"/>
                <a:cs typeface="Times New Roman" pitchFamily="18" charset="0"/>
              </a:rPr>
              <a:t>If two events A and B are </a:t>
            </a:r>
            <a:r>
              <a:rPr kumimoji="0" lang="en-US" sz="2400" b="0" i="0" u="none" strike="noStrike" kern="1200" cap="none" spc="0" normalizeH="0" baseline="0" noProof="0" dirty="0">
                <a:ln>
                  <a:noFill/>
                </a:ln>
                <a:solidFill>
                  <a:srgbClr val="008AF2"/>
                </a:solidFill>
                <a:effectLst/>
                <a:uLnTx/>
                <a:uFillTx/>
                <a:ea typeface="Open Sans" panose="020B0606030504020204" pitchFamily="34" charset="0"/>
                <a:cs typeface="Times New Roman" pitchFamily="18" charset="0"/>
              </a:rPr>
              <a:t>dependent</a:t>
            </a:r>
            <a:r>
              <a:rPr kumimoji="0" lang="en-US" sz="2400" b="0" i="0" u="none" strike="noStrike" kern="1200" cap="none" spc="0" normalizeH="0" baseline="0" noProof="0" dirty="0">
                <a:ln>
                  <a:noFill/>
                </a:ln>
                <a:solidFill>
                  <a:schemeClr val="tx1"/>
                </a:solidFill>
                <a:effectLst/>
                <a:uLnTx/>
                <a:uFillTx/>
                <a:ea typeface="Open Sans" panose="020B0606030504020204" pitchFamily="34" charset="0"/>
                <a:cs typeface="Times New Roman" pitchFamily="18" charset="0"/>
              </a:rPr>
              <a:t>,</a:t>
            </a:r>
            <a:r>
              <a:rPr kumimoji="0" lang="en-US" sz="2400" b="0" i="0" u="none" strike="noStrike" kern="1200" cap="none" spc="0" normalizeH="0" noProof="0" dirty="0">
                <a:ln>
                  <a:noFill/>
                </a:ln>
                <a:solidFill>
                  <a:schemeClr val="tx1"/>
                </a:solidFill>
                <a:effectLst/>
                <a:uLnTx/>
                <a:uFillTx/>
                <a:ea typeface="Open Sans" panose="020B0606030504020204" pitchFamily="34" charset="0"/>
                <a:cs typeface="Times New Roman" pitchFamily="18" charset="0"/>
              </a:rPr>
              <a:t> then their </a:t>
            </a:r>
            <a:r>
              <a:rPr kumimoji="0" lang="en-US" sz="2400" b="0" i="0" u="none" strike="noStrike" kern="1200" cap="none" spc="0" normalizeH="0" noProof="0" dirty="0">
                <a:ln>
                  <a:noFill/>
                </a:ln>
                <a:solidFill>
                  <a:srgbClr val="00B050"/>
                </a:solidFill>
                <a:effectLst/>
                <a:uLnTx/>
                <a:uFillTx/>
                <a:ea typeface="Open Sans" panose="020B0606030504020204" pitchFamily="34" charset="0"/>
                <a:cs typeface="Times New Roman" pitchFamily="18" charset="0"/>
              </a:rPr>
              <a:t>AND</a:t>
            </a:r>
            <a:r>
              <a:rPr kumimoji="0" lang="en-US" sz="2400" b="0" i="0" u="none" strike="noStrike" kern="1200" cap="none" spc="0" normalizeH="0" noProof="0" dirty="0">
                <a:ln>
                  <a:noFill/>
                </a:ln>
                <a:solidFill>
                  <a:schemeClr val="tx1"/>
                </a:solidFill>
                <a:effectLst/>
                <a:uLnTx/>
                <a:uFillTx/>
                <a:ea typeface="Open Sans" panose="020B0606030504020204" pitchFamily="34" charset="0"/>
                <a:cs typeface="Times New Roman" pitchFamily="18" charset="0"/>
              </a:rPr>
              <a:t> probability is computed by one of the following formulas</a:t>
            </a:r>
            <a:endParaRPr kumimoji="0" lang="en-US" sz="2400" b="0" i="0" u="none" strike="noStrike" kern="1200" cap="none" spc="0" normalizeH="0" baseline="0" noProof="0" dirty="0">
              <a:ln>
                <a:noFill/>
              </a:ln>
              <a:solidFill>
                <a:schemeClr val="tx2"/>
              </a:solidFill>
              <a:effectLst/>
              <a:uLnTx/>
              <a:uFillTx/>
              <a:ea typeface="Open Sans" panose="020B0606030504020204" pitchFamily="34" charset="0"/>
              <a:cs typeface="Times New Roman" pitchFamily="18" charset="0"/>
            </a:endParaRPr>
          </a:p>
        </p:txBody>
      </p:sp>
      <p:graphicFrame>
        <p:nvGraphicFramePr>
          <p:cNvPr id="23" name="Object 4">
            <a:extLst>
              <a:ext uri="{FF2B5EF4-FFF2-40B4-BE49-F238E27FC236}">
                <a16:creationId xmlns:a16="http://schemas.microsoft.com/office/drawing/2014/main" id="{4C2A6645-B429-4D71-B0DF-AEC7C7EA1B17}"/>
              </a:ext>
            </a:extLst>
          </p:cNvPr>
          <p:cNvGraphicFramePr>
            <a:graphicFrameLocks noChangeAspect="1"/>
          </p:cNvGraphicFramePr>
          <p:nvPr>
            <p:extLst>
              <p:ext uri="{D42A27DB-BD31-4B8C-83A1-F6EECF244321}">
                <p14:modId xmlns:p14="http://schemas.microsoft.com/office/powerpoint/2010/main" val="3563627261"/>
              </p:ext>
            </p:extLst>
          </p:nvPr>
        </p:nvGraphicFramePr>
        <p:xfrm>
          <a:off x="905954" y="5504144"/>
          <a:ext cx="3752850" cy="457200"/>
        </p:xfrm>
        <a:graphic>
          <a:graphicData uri="http://schemas.openxmlformats.org/presentationml/2006/ole">
            <mc:AlternateContent xmlns:mc="http://schemas.openxmlformats.org/markup-compatibility/2006">
              <mc:Choice xmlns:v="urn:schemas-microsoft-com:vml" Requires="v">
                <p:oleObj spid="_x0000_s9389" name="Equation" r:id="rId5" imgW="1663700" imgH="203200" progId="Equation.3">
                  <p:embed/>
                </p:oleObj>
              </mc:Choice>
              <mc:Fallback>
                <p:oleObj name="Equation" r:id="rId5" imgW="1663700" imgH="203200" progId="Equation.3">
                  <p:embed/>
                  <p:pic>
                    <p:nvPicPr>
                      <p:cNvPr id="12" name="Object 4">
                        <a:extLst>
                          <a:ext uri="{FF2B5EF4-FFF2-40B4-BE49-F238E27FC236}">
                            <a16:creationId xmlns:a16="http://schemas.microsoft.com/office/drawing/2014/main" id="{F159C4EA-B852-4811-B96D-AA0B8AE79A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954" y="5504144"/>
                        <a:ext cx="375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5">
            <a:extLst>
              <a:ext uri="{FF2B5EF4-FFF2-40B4-BE49-F238E27FC236}">
                <a16:creationId xmlns:a16="http://schemas.microsoft.com/office/drawing/2014/main" id="{8E7788E9-EADD-4AA0-8774-2C600F4E7BC8}"/>
              </a:ext>
            </a:extLst>
          </p:cNvPr>
          <p:cNvGraphicFramePr>
            <a:graphicFrameLocks noChangeAspect="1"/>
          </p:cNvGraphicFramePr>
          <p:nvPr>
            <p:extLst>
              <p:ext uri="{D42A27DB-BD31-4B8C-83A1-F6EECF244321}">
                <p14:modId xmlns:p14="http://schemas.microsoft.com/office/powerpoint/2010/main" val="75546046"/>
              </p:ext>
            </p:extLst>
          </p:nvPr>
        </p:nvGraphicFramePr>
        <p:xfrm>
          <a:off x="891666" y="6037544"/>
          <a:ext cx="3752850" cy="457200"/>
        </p:xfrm>
        <a:graphic>
          <a:graphicData uri="http://schemas.openxmlformats.org/presentationml/2006/ole">
            <mc:AlternateContent xmlns:mc="http://schemas.openxmlformats.org/markup-compatibility/2006">
              <mc:Choice xmlns:v="urn:schemas-microsoft-com:vml" Requires="v">
                <p:oleObj spid="_x0000_s9390" name="Equation" r:id="rId7" imgW="1663700" imgH="203200" progId="Equation.3">
                  <p:embed/>
                </p:oleObj>
              </mc:Choice>
              <mc:Fallback>
                <p:oleObj name="Equation" r:id="rId7" imgW="1663700" imgH="203200" progId="Equation.3">
                  <p:embed/>
                  <p:pic>
                    <p:nvPicPr>
                      <p:cNvPr id="13" name="Object 5">
                        <a:extLst>
                          <a:ext uri="{FF2B5EF4-FFF2-40B4-BE49-F238E27FC236}">
                            <a16:creationId xmlns:a16="http://schemas.microsoft.com/office/drawing/2014/main" id="{D9C471E3-7274-4219-B315-B8DF4C1A06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666" y="6037544"/>
                        <a:ext cx="375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Box 24">
            <a:extLst>
              <a:ext uri="{FF2B5EF4-FFF2-40B4-BE49-F238E27FC236}">
                <a16:creationId xmlns:a16="http://schemas.microsoft.com/office/drawing/2014/main" id="{B5CE76B5-5A48-4E8B-A8AD-45DE29B5E5D0}"/>
              </a:ext>
            </a:extLst>
          </p:cNvPr>
          <p:cNvSpPr txBox="1"/>
          <p:nvPr/>
        </p:nvSpPr>
        <p:spPr>
          <a:xfrm>
            <a:off x="4869724" y="5491618"/>
            <a:ext cx="2290307" cy="461665"/>
          </a:xfrm>
          <a:prstGeom prst="rect">
            <a:avLst/>
          </a:prstGeom>
          <a:noFill/>
        </p:spPr>
        <p:txBody>
          <a:bodyPr wrap="none" rtlCol="0">
            <a:spAutoFit/>
          </a:bodyPr>
          <a:lstStyle/>
          <a:p>
            <a:r>
              <a:rPr lang="en-US" sz="2400" dirty="0"/>
              <a:t>if A happens first</a:t>
            </a:r>
          </a:p>
        </p:txBody>
      </p:sp>
      <p:sp>
        <p:nvSpPr>
          <p:cNvPr id="26" name="TextBox 25">
            <a:extLst>
              <a:ext uri="{FF2B5EF4-FFF2-40B4-BE49-F238E27FC236}">
                <a16:creationId xmlns:a16="http://schemas.microsoft.com/office/drawing/2014/main" id="{19720695-E602-4A83-B98B-B65704428887}"/>
              </a:ext>
            </a:extLst>
          </p:cNvPr>
          <p:cNvSpPr txBox="1"/>
          <p:nvPr/>
        </p:nvSpPr>
        <p:spPr>
          <a:xfrm>
            <a:off x="4857198" y="6011634"/>
            <a:ext cx="2279085" cy="461665"/>
          </a:xfrm>
          <a:prstGeom prst="rect">
            <a:avLst/>
          </a:prstGeom>
          <a:noFill/>
        </p:spPr>
        <p:txBody>
          <a:bodyPr wrap="none" rtlCol="0">
            <a:spAutoFit/>
          </a:bodyPr>
          <a:lstStyle/>
          <a:p>
            <a:r>
              <a:rPr lang="en-US" sz="2400" dirty="0"/>
              <a:t>if B happens first</a:t>
            </a:r>
          </a:p>
        </p:txBody>
      </p:sp>
      <p:sp>
        <p:nvSpPr>
          <p:cNvPr id="27" name="Rectangle 26">
            <a:extLst>
              <a:ext uri="{FF2B5EF4-FFF2-40B4-BE49-F238E27FC236}">
                <a16:creationId xmlns:a16="http://schemas.microsoft.com/office/drawing/2014/main" id="{A2AB931B-9681-476B-8FCA-F41625DAF80E}"/>
              </a:ext>
            </a:extLst>
          </p:cNvPr>
          <p:cNvSpPr/>
          <p:nvPr/>
        </p:nvSpPr>
        <p:spPr>
          <a:xfrm>
            <a:off x="7490563" y="308867"/>
            <a:ext cx="4384111" cy="6240266"/>
          </a:xfrm>
          <a:prstGeom prst="rect">
            <a:avLst/>
          </a:prstGeom>
          <a:solidFill>
            <a:srgbClr val="CCFFCC"/>
          </a:solid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1">
            <a:extLst>
              <a:ext uri="{FF2B5EF4-FFF2-40B4-BE49-F238E27FC236}">
                <a16:creationId xmlns:a16="http://schemas.microsoft.com/office/drawing/2014/main" id="{E37A5F06-A019-4AB4-8492-0AF1D22BFCC2}"/>
              </a:ext>
            </a:extLst>
          </p:cNvPr>
          <p:cNvSpPr txBox="1">
            <a:spLocks/>
          </p:cNvSpPr>
          <p:nvPr/>
        </p:nvSpPr>
        <p:spPr>
          <a:xfrm>
            <a:off x="7515615" y="340072"/>
            <a:ext cx="4384111" cy="458856"/>
          </a:xfrm>
          <a:prstGeom prst="rect">
            <a:avLst/>
          </a:prstGeom>
        </p:spPr>
        <p:txBody>
          <a:bodyPr/>
          <a:lstStyle/>
          <a:p>
            <a:pPr marL="0" marR="0" lvl="0" indent="0" algn="l" defTabSz="914400" rtl="0" eaLnBrk="1" fontAlgn="auto" latinLnBrk="0" hangingPunct="1">
              <a:lnSpc>
                <a:spcPct val="100000"/>
              </a:lnSpc>
              <a:spcBef>
                <a:spcPts val="1200"/>
              </a:spcBef>
              <a:spcAft>
                <a:spcPts val="120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ea typeface="Open Sans" panose="020B0606030504020204" pitchFamily="34" charset="0"/>
                <a:cs typeface="Times New Roman" pitchFamily="18" charset="0"/>
              </a:rPr>
              <a:t>Example. </a:t>
            </a:r>
            <a:r>
              <a:rPr kumimoji="0" lang="en-US" sz="2400" b="0" i="0" u="none" strike="noStrike" kern="1200" cap="none" spc="0" normalizeH="0" baseline="0" noProof="0" dirty="0">
                <a:ln>
                  <a:noFill/>
                </a:ln>
                <a:solidFill>
                  <a:srgbClr val="FF0000"/>
                </a:solidFill>
                <a:effectLst/>
                <a:uLnTx/>
                <a:uFillTx/>
                <a:ea typeface="Open Sans" panose="020B0606030504020204" pitchFamily="34" charset="0"/>
                <a:cs typeface="Times New Roman" pitchFamily="18" charset="0"/>
              </a:rPr>
              <a:t>Independent</a:t>
            </a:r>
          </a:p>
        </p:txBody>
      </p:sp>
      <p:sp>
        <p:nvSpPr>
          <p:cNvPr id="31" name="Content Placeholder 1">
            <a:extLst>
              <a:ext uri="{FF2B5EF4-FFF2-40B4-BE49-F238E27FC236}">
                <a16:creationId xmlns:a16="http://schemas.microsoft.com/office/drawing/2014/main" id="{CC351A1F-C31C-4746-9AB3-008DBBD425B3}"/>
              </a:ext>
            </a:extLst>
          </p:cNvPr>
          <p:cNvSpPr txBox="1">
            <a:spLocks/>
          </p:cNvSpPr>
          <p:nvPr/>
        </p:nvSpPr>
        <p:spPr>
          <a:xfrm>
            <a:off x="7515615" y="3498720"/>
            <a:ext cx="4384111" cy="478940"/>
          </a:xfrm>
          <a:prstGeom prst="rect">
            <a:avLst/>
          </a:prstGeom>
        </p:spPr>
        <p:txBody>
          <a:bodyPr/>
          <a:lstStyle/>
          <a:p>
            <a:pPr marL="0" marR="0" lvl="0" indent="0" algn="l" defTabSz="914400" rtl="0" eaLnBrk="1" fontAlgn="auto" latinLnBrk="0" hangingPunct="1">
              <a:lnSpc>
                <a:spcPct val="100000"/>
              </a:lnSpc>
              <a:spcBef>
                <a:spcPts val="1200"/>
              </a:spcBef>
              <a:spcAft>
                <a:spcPts val="120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ea typeface="Open Sans" panose="020B0606030504020204" pitchFamily="34" charset="0"/>
                <a:cs typeface="Times New Roman" pitchFamily="18" charset="0"/>
              </a:rPr>
              <a:t>Example. </a:t>
            </a:r>
            <a:r>
              <a:rPr lang="en-US" sz="2400" dirty="0">
                <a:solidFill>
                  <a:srgbClr val="008AF2"/>
                </a:solidFill>
                <a:ea typeface="Open Sans" panose="020B0606030504020204" pitchFamily="34" charset="0"/>
                <a:cs typeface="Times New Roman" pitchFamily="18" charset="0"/>
              </a:rPr>
              <a:t>Dependent</a:t>
            </a:r>
            <a:endParaRPr kumimoji="0" lang="en-US" sz="2400" b="0" i="0" u="none" strike="noStrike" kern="1200" cap="none" spc="0" normalizeH="0" baseline="0" noProof="0" dirty="0">
              <a:ln>
                <a:noFill/>
              </a:ln>
              <a:solidFill>
                <a:srgbClr val="008AF2"/>
              </a:solidFill>
              <a:effectLst/>
              <a:uLnTx/>
              <a:uFillTx/>
              <a:ea typeface="Open Sans" panose="020B0606030504020204" pitchFamily="34" charset="0"/>
              <a:cs typeface="Times New Roman" pitchFamily="18" charset="0"/>
            </a:endParaRPr>
          </a:p>
        </p:txBody>
      </p:sp>
      <p:sp>
        <p:nvSpPr>
          <p:cNvPr id="33" name="Content Placeholder 1">
            <a:extLst>
              <a:ext uri="{FF2B5EF4-FFF2-40B4-BE49-F238E27FC236}">
                <a16:creationId xmlns:a16="http://schemas.microsoft.com/office/drawing/2014/main" id="{DE7C1E4B-FB03-459F-A0B0-91CB6A731E94}"/>
              </a:ext>
            </a:extLst>
          </p:cNvPr>
          <p:cNvSpPr txBox="1">
            <a:spLocks/>
          </p:cNvSpPr>
          <p:nvPr/>
        </p:nvSpPr>
        <p:spPr>
          <a:xfrm>
            <a:off x="7540667" y="792554"/>
            <a:ext cx="4384111" cy="2451359"/>
          </a:xfrm>
          <a:prstGeom prst="rect">
            <a:avLst/>
          </a:prstGeom>
        </p:spPr>
        <p:txBody>
          <a:bodyPr/>
          <a:lstStyle/>
          <a:p>
            <a:pPr marL="0" marR="0" lvl="0" indent="0" algn="l" defTabSz="914400" rtl="0" eaLnBrk="1" fontAlgn="auto" latinLnBrk="0" hangingPunct="1">
              <a:lnSpc>
                <a:spcPct val="100000"/>
              </a:lnSpc>
              <a:spcBef>
                <a:spcPts val="1200"/>
              </a:spcBef>
              <a:spcAft>
                <a:spcPts val="1200"/>
              </a:spcAft>
              <a:buClrTx/>
              <a:buSzTx/>
              <a:buFont typeface="Arial" pitchFamily="34" charset="0"/>
              <a:buNone/>
              <a:tabLst/>
              <a:defRPr/>
            </a:pPr>
            <a:r>
              <a:rPr lang="en-US" sz="2400" dirty="0">
                <a:ea typeface="Open Sans" panose="020B0606030504020204" pitchFamily="34" charset="0"/>
                <a:cs typeface="Times New Roman" pitchFamily="18" charset="0"/>
              </a:rPr>
              <a:t>Two cards are selected from a standard deck of 52 cards </a:t>
            </a:r>
            <a:r>
              <a:rPr lang="en-US" sz="2400" dirty="0">
                <a:solidFill>
                  <a:srgbClr val="FF0000"/>
                </a:solidFill>
                <a:ea typeface="Open Sans" panose="020B0606030504020204" pitchFamily="34" charset="0"/>
                <a:cs typeface="Times New Roman" pitchFamily="18" charset="0"/>
              </a:rPr>
              <a:t>with replacement</a:t>
            </a:r>
            <a:r>
              <a:rPr lang="en-US" sz="2400" dirty="0">
                <a:ea typeface="Open Sans" panose="020B0606030504020204" pitchFamily="34" charset="0"/>
                <a:cs typeface="Times New Roman" pitchFamily="18" charset="0"/>
              </a:rPr>
              <a:t>. What is the probability that two Heart cards are selected</a:t>
            </a:r>
            <a:endParaRPr kumimoji="0" lang="en-US" sz="2400" b="0" i="0" u="none" strike="noStrike" kern="1200" cap="none" spc="0" normalizeH="0" baseline="0" noProof="0" dirty="0">
              <a:ln>
                <a:noFill/>
              </a:ln>
              <a:effectLst/>
              <a:uLnTx/>
              <a:uFillTx/>
              <a:ea typeface="Open Sans" panose="020B0606030504020204" pitchFamily="34" charset="0"/>
              <a:cs typeface="Times New Roman" pitchFamily="18" charset="0"/>
            </a:endParaRPr>
          </a:p>
        </p:txBody>
      </p:sp>
      <p:sp>
        <p:nvSpPr>
          <p:cNvPr id="49" name="Content Placeholder 1">
            <a:extLst>
              <a:ext uri="{FF2B5EF4-FFF2-40B4-BE49-F238E27FC236}">
                <a16:creationId xmlns:a16="http://schemas.microsoft.com/office/drawing/2014/main" id="{4BB91805-CEBE-45CF-AE1F-ED9F873A93F9}"/>
              </a:ext>
            </a:extLst>
          </p:cNvPr>
          <p:cNvSpPr txBox="1">
            <a:spLocks/>
          </p:cNvSpPr>
          <p:nvPr/>
        </p:nvSpPr>
        <p:spPr>
          <a:xfrm>
            <a:off x="7515614" y="3961466"/>
            <a:ext cx="4384111" cy="2456581"/>
          </a:xfrm>
          <a:prstGeom prst="rect">
            <a:avLst/>
          </a:prstGeom>
        </p:spPr>
        <p:txBody>
          <a:bodyPr/>
          <a:lstStyle/>
          <a:p>
            <a:pPr lvl="0">
              <a:spcBef>
                <a:spcPts val="1200"/>
              </a:spcBef>
              <a:spcAft>
                <a:spcPts val="1200"/>
              </a:spcAft>
              <a:defRPr/>
            </a:pPr>
            <a:r>
              <a:rPr lang="en-US" sz="2400" dirty="0"/>
              <a:t>Two cards are selected from a standard deck of 52 cards </a:t>
            </a:r>
            <a:r>
              <a:rPr lang="en-US" sz="2400" dirty="0">
                <a:solidFill>
                  <a:srgbClr val="008AF2"/>
                </a:solidFill>
              </a:rPr>
              <a:t>without replacement</a:t>
            </a:r>
            <a:r>
              <a:rPr lang="en-US" sz="2400" dirty="0"/>
              <a:t>, what is the probability that two Heart cards are selected</a:t>
            </a:r>
            <a:endParaRPr kumimoji="0" lang="en-US" sz="2400" b="0" i="0" u="none" strike="noStrike" kern="1200" cap="none" spc="0" normalizeH="0" baseline="0" noProof="0" dirty="0">
              <a:ln>
                <a:noFill/>
              </a:ln>
              <a:effectLst/>
              <a:uLnTx/>
              <a:uFillTx/>
              <a:ea typeface="Open Sans" panose="020B0606030504020204" pitchFamily="34" charset="0"/>
              <a:cs typeface="Times New Roman"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A5351A-E3E0-43F5-B4F9-7C233F7EADC6}"/>
                  </a:ext>
                </a:extLst>
              </p:cNvPr>
              <p:cNvSpPr txBox="1"/>
              <p:nvPr/>
            </p:nvSpPr>
            <p:spPr>
              <a:xfrm>
                <a:off x="7838472" y="2898015"/>
                <a:ext cx="1651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e>
                      </m:d>
                      <m:r>
                        <a:rPr lang="en-US" sz="2400" b="0" i="1" smtClean="0">
                          <a:latin typeface="Cambria Math" panose="02040503050406030204" pitchFamily="18" charset="0"/>
                        </a:rPr>
                        <m:t>=</m:t>
                      </m:r>
                    </m:oMath>
                  </m:oMathPara>
                </a14:m>
                <a:endParaRPr lang="en-US" sz="2400" dirty="0"/>
              </a:p>
            </p:txBody>
          </p:sp>
        </mc:Choice>
        <mc:Fallback xmlns="">
          <p:sp>
            <p:nvSpPr>
              <p:cNvPr id="3" name="TextBox 2">
                <a:extLst>
                  <a:ext uri="{FF2B5EF4-FFF2-40B4-BE49-F238E27FC236}">
                    <a16:creationId xmlns:a16="http://schemas.microsoft.com/office/drawing/2014/main" id="{9CA5351A-E3E0-43F5-B4F9-7C233F7EADC6}"/>
                  </a:ext>
                </a:extLst>
              </p:cNvPr>
              <p:cNvSpPr txBox="1">
                <a:spLocks noRot="1" noChangeAspect="1" noMove="1" noResize="1" noEditPoints="1" noAdjustHandles="1" noChangeArrowheads="1" noChangeShapeType="1" noTextEdit="1"/>
              </p:cNvSpPr>
              <p:nvPr/>
            </p:nvSpPr>
            <p:spPr>
              <a:xfrm>
                <a:off x="7838472" y="2898015"/>
                <a:ext cx="1651093" cy="369332"/>
              </a:xfrm>
              <a:prstGeom prst="rect">
                <a:avLst/>
              </a:prstGeom>
              <a:blipFill>
                <a:blip r:embed="rId9"/>
                <a:stretch>
                  <a:fillRect l="-4059" r="-1476"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ABF5A9F-C21B-43FB-B225-7C2D4343588B}"/>
                  </a:ext>
                </a:extLst>
              </p:cNvPr>
              <p:cNvSpPr txBox="1"/>
              <p:nvPr/>
            </p:nvSpPr>
            <p:spPr>
              <a:xfrm>
                <a:off x="9539669" y="2747026"/>
                <a:ext cx="1013483" cy="636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13</m:t>
                          </m:r>
                        </m:num>
                        <m:den>
                          <m:r>
                            <a:rPr lang="en-US" sz="2200" b="0" i="1" smtClean="0">
                              <a:latin typeface="Cambria Math" panose="02040503050406030204" pitchFamily="18" charset="0"/>
                            </a:rPr>
                            <m:t>52</m:t>
                          </m:r>
                        </m:den>
                      </m:f>
                      <m:r>
                        <a:rPr lang="en-US" sz="2200" b="0" i="1" smtClean="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r>
                            <a:rPr lang="en-US" sz="2200" b="0" i="1" smtClean="0">
                              <a:latin typeface="Cambria Math" panose="02040503050406030204" pitchFamily="18" charset="0"/>
                            </a:rPr>
                            <m:t>3</m:t>
                          </m:r>
                        </m:num>
                        <m:den>
                          <m:r>
                            <a:rPr lang="en-US" sz="2200" b="0" i="1" smtClean="0">
                              <a:latin typeface="Cambria Math" panose="02040503050406030204" pitchFamily="18" charset="0"/>
                            </a:rPr>
                            <m:t>52</m:t>
                          </m:r>
                        </m:den>
                      </m:f>
                    </m:oMath>
                  </m:oMathPara>
                </a14:m>
                <a:endParaRPr lang="en-US" sz="2200" dirty="0"/>
              </a:p>
            </p:txBody>
          </p:sp>
        </mc:Choice>
        <mc:Fallback xmlns="">
          <p:sp>
            <p:nvSpPr>
              <p:cNvPr id="18" name="TextBox 17">
                <a:extLst>
                  <a:ext uri="{FF2B5EF4-FFF2-40B4-BE49-F238E27FC236}">
                    <a16:creationId xmlns:a16="http://schemas.microsoft.com/office/drawing/2014/main" id="{3ABF5A9F-C21B-43FB-B225-7C2D4343588B}"/>
                  </a:ext>
                </a:extLst>
              </p:cNvPr>
              <p:cNvSpPr txBox="1">
                <a:spLocks noRot="1" noChangeAspect="1" noMove="1" noResize="1" noEditPoints="1" noAdjustHandles="1" noChangeArrowheads="1" noChangeShapeType="1" noTextEdit="1"/>
              </p:cNvSpPr>
              <p:nvPr/>
            </p:nvSpPr>
            <p:spPr>
              <a:xfrm>
                <a:off x="9539669" y="2747026"/>
                <a:ext cx="1013483" cy="63607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AFF9EA0-FE1A-4B22-9AFE-E1CAFE9591EF}"/>
                  </a:ext>
                </a:extLst>
              </p:cNvPr>
              <p:cNvSpPr txBox="1"/>
              <p:nvPr/>
            </p:nvSpPr>
            <p:spPr>
              <a:xfrm>
                <a:off x="7837967" y="5943705"/>
                <a:ext cx="1651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e>
                      </m:d>
                      <m:r>
                        <a:rPr lang="en-US" sz="2400" b="0" i="1" smtClean="0">
                          <a:latin typeface="Cambria Math" panose="02040503050406030204" pitchFamily="18" charset="0"/>
                        </a:rPr>
                        <m:t>=</m:t>
                      </m:r>
                    </m:oMath>
                  </m:oMathPara>
                </a14:m>
                <a:endParaRPr lang="en-US" sz="2400" dirty="0"/>
              </a:p>
            </p:txBody>
          </p:sp>
        </mc:Choice>
        <mc:Fallback xmlns="">
          <p:sp>
            <p:nvSpPr>
              <p:cNvPr id="19" name="TextBox 18">
                <a:extLst>
                  <a:ext uri="{FF2B5EF4-FFF2-40B4-BE49-F238E27FC236}">
                    <a16:creationId xmlns:a16="http://schemas.microsoft.com/office/drawing/2014/main" id="{7AFF9EA0-FE1A-4B22-9AFE-E1CAFE9591EF}"/>
                  </a:ext>
                </a:extLst>
              </p:cNvPr>
              <p:cNvSpPr txBox="1">
                <a:spLocks noRot="1" noChangeAspect="1" noMove="1" noResize="1" noEditPoints="1" noAdjustHandles="1" noChangeArrowheads="1" noChangeShapeType="1" noTextEdit="1"/>
              </p:cNvSpPr>
              <p:nvPr/>
            </p:nvSpPr>
            <p:spPr>
              <a:xfrm>
                <a:off x="7837967" y="5943705"/>
                <a:ext cx="1651093" cy="369332"/>
              </a:xfrm>
              <a:prstGeom prst="rect">
                <a:avLst/>
              </a:prstGeom>
              <a:blipFill>
                <a:blip r:embed="rId11"/>
                <a:stretch>
                  <a:fillRect l="-4059" r="-1476"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D2BE63-F44D-48DF-80BE-0819524D1BF4}"/>
                  </a:ext>
                </a:extLst>
              </p:cNvPr>
              <p:cNvSpPr txBox="1"/>
              <p:nvPr/>
            </p:nvSpPr>
            <p:spPr>
              <a:xfrm>
                <a:off x="9539669" y="5810335"/>
                <a:ext cx="1013483" cy="636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13</m:t>
                          </m:r>
                        </m:num>
                        <m:den>
                          <m:r>
                            <a:rPr lang="en-US" sz="2200" b="0" i="1" smtClean="0">
                              <a:latin typeface="Cambria Math" panose="02040503050406030204" pitchFamily="18" charset="0"/>
                            </a:rPr>
                            <m:t>52</m:t>
                          </m:r>
                        </m:den>
                      </m:f>
                      <m:r>
                        <a:rPr lang="en-US" sz="2200" b="0" i="1" smtClean="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r>
                            <a:rPr lang="en-US" sz="2200" b="0" i="1" smtClean="0">
                              <a:latin typeface="Cambria Math" panose="02040503050406030204" pitchFamily="18" charset="0"/>
                            </a:rPr>
                            <m:t>2</m:t>
                          </m:r>
                        </m:num>
                        <m:den>
                          <m:r>
                            <a:rPr lang="en-US" sz="2200" b="0" i="1" smtClean="0">
                              <a:latin typeface="Cambria Math" panose="02040503050406030204" pitchFamily="18" charset="0"/>
                            </a:rPr>
                            <m:t>51</m:t>
                          </m:r>
                        </m:den>
                      </m:f>
                    </m:oMath>
                  </m:oMathPara>
                </a14:m>
                <a:endParaRPr lang="en-US" sz="2200" dirty="0"/>
              </a:p>
            </p:txBody>
          </p:sp>
        </mc:Choice>
        <mc:Fallback xmlns="">
          <p:sp>
            <p:nvSpPr>
              <p:cNvPr id="21" name="TextBox 20">
                <a:extLst>
                  <a:ext uri="{FF2B5EF4-FFF2-40B4-BE49-F238E27FC236}">
                    <a16:creationId xmlns:a16="http://schemas.microsoft.com/office/drawing/2014/main" id="{44D2BE63-F44D-48DF-80BE-0819524D1BF4}"/>
                  </a:ext>
                </a:extLst>
              </p:cNvPr>
              <p:cNvSpPr txBox="1">
                <a:spLocks noRot="1" noChangeAspect="1" noMove="1" noResize="1" noEditPoints="1" noAdjustHandles="1" noChangeArrowheads="1" noChangeShapeType="1" noTextEdit="1"/>
              </p:cNvSpPr>
              <p:nvPr/>
            </p:nvSpPr>
            <p:spPr>
              <a:xfrm>
                <a:off x="9539669" y="5810335"/>
                <a:ext cx="1013483" cy="63607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741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8" presetClass="entr" presetSubtype="6"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strips(downRight)">
                                      <p:cBhvr>
                                        <p:cTn id="14" dur="1000"/>
                                        <p:tgtEl>
                                          <p:spTgt spid="23"/>
                                        </p:tgtEl>
                                      </p:cBhvr>
                                    </p:animEffect>
                                  </p:childTnLst>
                                </p:cTn>
                              </p:par>
                            </p:childTnLst>
                          </p:cTn>
                        </p:par>
                        <p:par>
                          <p:cTn id="15" fill="hold">
                            <p:stCondLst>
                              <p:cond delay="1500"/>
                            </p:stCondLst>
                            <p:childTnLst>
                              <p:par>
                                <p:cTn id="16" presetID="18" presetClass="entr" presetSubtype="6"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strips(downRight)">
                                      <p:cBhvr>
                                        <p:cTn id="18" dur="10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2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20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20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33" grpId="0"/>
      <p:bldP spid="49" grpId="0"/>
      <p:bldP spid="3" grpId="0"/>
      <p:bldP spid="18" grpId="0"/>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8B6566-791C-403E-BCF9-D6DCC107E314}"/>
              </a:ext>
            </a:extLst>
          </p:cNvPr>
          <p:cNvSpPr/>
          <p:nvPr/>
        </p:nvSpPr>
        <p:spPr>
          <a:xfrm>
            <a:off x="809885" y="1477746"/>
            <a:ext cx="7119090" cy="2677656"/>
          </a:xfrm>
          <a:prstGeom prst="rect">
            <a:avLst/>
          </a:prstGeom>
        </p:spPr>
        <p:txBody>
          <a:bodyPr wrap="square">
            <a:spAutoFit/>
          </a:bodyPr>
          <a:lstStyle/>
          <a:p>
            <a:pPr>
              <a:spcBef>
                <a:spcPct val="50000"/>
              </a:spcBef>
            </a:pPr>
            <a:r>
              <a:rPr lang="en-US" sz="2400" dirty="0"/>
              <a:t>A student has to pass two statistics courses to graduate ST1 and ST2, passing ST1 is required to take ST2.</a:t>
            </a:r>
          </a:p>
          <a:p>
            <a:pPr>
              <a:spcBef>
                <a:spcPct val="50000"/>
              </a:spcBef>
            </a:pPr>
            <a:r>
              <a:rPr lang="en-US" sz="2400" dirty="0"/>
              <a:t>Suppose </a:t>
            </a:r>
            <a:r>
              <a:rPr lang="en-US" sz="2400" dirty="0">
                <a:solidFill>
                  <a:srgbClr val="FF0000"/>
                </a:solidFill>
              </a:rPr>
              <a:t>probability</a:t>
            </a:r>
            <a:r>
              <a:rPr lang="en-US" sz="2400" dirty="0"/>
              <a:t> of students </a:t>
            </a:r>
            <a:r>
              <a:rPr lang="en-US" sz="2400" dirty="0">
                <a:solidFill>
                  <a:srgbClr val="FF0000"/>
                </a:solidFill>
              </a:rPr>
              <a:t>passing ST1 </a:t>
            </a:r>
            <a:r>
              <a:rPr lang="en-US" sz="2400" dirty="0"/>
              <a:t>is </a:t>
            </a:r>
            <a:r>
              <a:rPr lang="en-US" sz="2400" dirty="0">
                <a:solidFill>
                  <a:srgbClr val="FF0000"/>
                </a:solidFill>
              </a:rPr>
              <a:t>0.77</a:t>
            </a:r>
            <a:r>
              <a:rPr lang="en-US" sz="2400" dirty="0"/>
              <a:t>. Given that a students has </a:t>
            </a:r>
            <a:r>
              <a:rPr lang="en-US" sz="2400" dirty="0">
                <a:solidFill>
                  <a:srgbClr val="0070C0"/>
                </a:solidFill>
              </a:rPr>
              <a:t>passed ST1, probability of passing ST2 </a:t>
            </a:r>
            <a:r>
              <a:rPr lang="en-US" sz="2400" dirty="0"/>
              <a:t>is </a:t>
            </a:r>
            <a:r>
              <a:rPr lang="en-US" sz="2400" dirty="0">
                <a:solidFill>
                  <a:srgbClr val="0070C0"/>
                </a:solidFill>
              </a:rPr>
              <a:t>0.90</a:t>
            </a:r>
            <a:r>
              <a:rPr lang="en-US" sz="2400" dirty="0"/>
              <a:t>.</a:t>
            </a:r>
          </a:p>
          <a:p>
            <a:pPr>
              <a:spcBef>
                <a:spcPct val="50000"/>
              </a:spcBef>
            </a:pPr>
            <a:r>
              <a:rPr lang="en-US" sz="2400" dirty="0"/>
              <a:t>What is the </a:t>
            </a:r>
            <a:r>
              <a:rPr lang="en-US" sz="2400" dirty="0">
                <a:solidFill>
                  <a:srgbClr val="00B050"/>
                </a:solidFill>
              </a:rPr>
              <a:t>probability of passing both ST1 and STA2</a:t>
            </a:r>
            <a:r>
              <a:rPr lang="en-US" sz="2400" dirty="0"/>
              <a:t>.</a:t>
            </a:r>
          </a:p>
        </p:txBody>
      </p:sp>
      <p:sp>
        <p:nvSpPr>
          <p:cNvPr id="28" name="Title 1">
            <a:extLst>
              <a:ext uri="{FF2B5EF4-FFF2-40B4-BE49-F238E27FC236}">
                <a16:creationId xmlns:a16="http://schemas.microsoft.com/office/drawing/2014/main" id="{1237FAA3-B8DE-470E-83B8-E3E5363B5F8D}"/>
              </a:ext>
            </a:extLst>
          </p:cNvPr>
          <p:cNvSpPr txBox="1">
            <a:spLocks/>
          </p:cNvSpPr>
          <p:nvPr/>
        </p:nvSpPr>
        <p:spPr>
          <a:xfrm>
            <a:off x="809885" y="365125"/>
            <a:ext cx="63398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Example</a:t>
            </a:r>
          </a:p>
        </p:txBody>
      </p:sp>
      <p:sp>
        <p:nvSpPr>
          <p:cNvPr id="12" name="Text Box 3">
            <a:extLst>
              <a:ext uri="{FF2B5EF4-FFF2-40B4-BE49-F238E27FC236}">
                <a16:creationId xmlns:a16="http://schemas.microsoft.com/office/drawing/2014/main" id="{A3AE0F69-DD91-4D12-ACDD-9FAD71755B57}"/>
              </a:ext>
            </a:extLst>
          </p:cNvPr>
          <p:cNvSpPr txBox="1">
            <a:spLocks noChangeArrowheads="1"/>
          </p:cNvSpPr>
          <p:nvPr/>
        </p:nvSpPr>
        <p:spPr bwMode="auto">
          <a:xfrm>
            <a:off x="1133605" y="4187483"/>
            <a:ext cx="2895600" cy="461665"/>
          </a:xfrm>
          <a:prstGeom prst="rect">
            <a:avLst/>
          </a:prstGeom>
          <a:noFill/>
          <a:ln w="9525">
            <a:noFill/>
            <a:miter lim="800000"/>
            <a:headEnd/>
            <a:tailEnd/>
          </a:ln>
          <a:effectLst/>
        </p:spPr>
        <p:txBody>
          <a:bodyPr wrap="square">
            <a:spAutoFit/>
          </a:bodyPr>
          <a:lstStyle/>
          <a:p>
            <a:pPr>
              <a:spcBef>
                <a:spcPct val="50000"/>
              </a:spcBef>
            </a:pPr>
            <a:r>
              <a:rPr lang="en-US" sz="2400" dirty="0"/>
              <a:t>P(pass ST1) = </a:t>
            </a:r>
            <a:r>
              <a:rPr lang="en-US" sz="2400" dirty="0">
                <a:solidFill>
                  <a:srgbClr val="FF0000"/>
                </a:solidFill>
              </a:rPr>
              <a:t>0.77</a:t>
            </a:r>
          </a:p>
        </p:txBody>
      </p:sp>
      <p:sp>
        <p:nvSpPr>
          <p:cNvPr id="13" name="Text Box 3">
            <a:extLst>
              <a:ext uri="{FF2B5EF4-FFF2-40B4-BE49-F238E27FC236}">
                <a16:creationId xmlns:a16="http://schemas.microsoft.com/office/drawing/2014/main" id="{D0C5FC0D-6E0C-439F-9065-A2BE5C322496}"/>
              </a:ext>
            </a:extLst>
          </p:cNvPr>
          <p:cNvSpPr txBox="1">
            <a:spLocks noChangeArrowheads="1"/>
          </p:cNvSpPr>
          <p:nvPr/>
        </p:nvSpPr>
        <p:spPr bwMode="auto">
          <a:xfrm>
            <a:off x="1133605" y="4685971"/>
            <a:ext cx="4540685" cy="461665"/>
          </a:xfrm>
          <a:prstGeom prst="rect">
            <a:avLst/>
          </a:prstGeom>
          <a:noFill/>
          <a:ln w="9525">
            <a:noFill/>
            <a:miter lim="800000"/>
            <a:headEnd/>
            <a:tailEnd/>
          </a:ln>
          <a:effectLst/>
        </p:spPr>
        <p:txBody>
          <a:bodyPr wrap="square">
            <a:spAutoFit/>
          </a:bodyPr>
          <a:lstStyle/>
          <a:p>
            <a:pPr>
              <a:spcBef>
                <a:spcPct val="50000"/>
              </a:spcBef>
            </a:pPr>
            <a:r>
              <a:rPr lang="en-US" sz="2400" dirty="0"/>
              <a:t>P(pass ST2 | passed ST1) = </a:t>
            </a:r>
            <a:r>
              <a:rPr lang="en-US" sz="2400" dirty="0">
                <a:solidFill>
                  <a:srgbClr val="0070C0"/>
                </a:solidFill>
              </a:rPr>
              <a:t>0.90</a:t>
            </a:r>
          </a:p>
        </p:txBody>
      </p:sp>
      <p:sp>
        <p:nvSpPr>
          <p:cNvPr id="14" name="Text Box 3">
            <a:extLst>
              <a:ext uri="{FF2B5EF4-FFF2-40B4-BE49-F238E27FC236}">
                <a16:creationId xmlns:a16="http://schemas.microsoft.com/office/drawing/2014/main" id="{2691AC3D-543A-4131-8C0D-6BE1A38462EE}"/>
              </a:ext>
            </a:extLst>
          </p:cNvPr>
          <p:cNvSpPr txBox="1">
            <a:spLocks noChangeArrowheads="1"/>
          </p:cNvSpPr>
          <p:nvPr/>
        </p:nvSpPr>
        <p:spPr bwMode="auto">
          <a:xfrm>
            <a:off x="1133605" y="5184781"/>
            <a:ext cx="4540685" cy="461665"/>
          </a:xfrm>
          <a:prstGeom prst="rect">
            <a:avLst/>
          </a:prstGeom>
          <a:noFill/>
          <a:ln w="9525">
            <a:noFill/>
            <a:miter lim="800000"/>
            <a:headEnd/>
            <a:tailEnd/>
          </a:ln>
          <a:effectLst/>
        </p:spPr>
        <p:txBody>
          <a:bodyPr wrap="square">
            <a:spAutoFit/>
          </a:bodyPr>
          <a:lstStyle/>
          <a:p>
            <a:pPr>
              <a:spcBef>
                <a:spcPct val="50000"/>
              </a:spcBef>
            </a:pPr>
            <a:r>
              <a:rPr lang="en-US" sz="2400" dirty="0"/>
              <a:t>P(pass ST1 ∩ ST2)</a:t>
            </a:r>
            <a:endParaRPr lang="en-US" sz="2400" dirty="0">
              <a:solidFill>
                <a:srgbClr val="00B050"/>
              </a:solidFill>
            </a:endParaRPr>
          </a:p>
        </p:txBody>
      </p:sp>
      <p:sp>
        <p:nvSpPr>
          <p:cNvPr id="15" name="Text Box 3">
            <a:extLst>
              <a:ext uri="{FF2B5EF4-FFF2-40B4-BE49-F238E27FC236}">
                <a16:creationId xmlns:a16="http://schemas.microsoft.com/office/drawing/2014/main" id="{48D5D89F-BC80-4163-B9A5-8B673BFB6F26}"/>
              </a:ext>
            </a:extLst>
          </p:cNvPr>
          <p:cNvSpPr txBox="1">
            <a:spLocks noChangeArrowheads="1"/>
          </p:cNvSpPr>
          <p:nvPr/>
        </p:nvSpPr>
        <p:spPr bwMode="auto">
          <a:xfrm>
            <a:off x="600205" y="5678205"/>
            <a:ext cx="6639839" cy="1015663"/>
          </a:xfrm>
          <a:prstGeom prst="rect">
            <a:avLst/>
          </a:prstGeom>
          <a:noFill/>
          <a:ln w="9525">
            <a:noFill/>
            <a:miter lim="800000"/>
            <a:headEnd/>
            <a:tailEnd/>
          </a:ln>
          <a:effectLst/>
        </p:spPr>
        <p:txBody>
          <a:bodyPr wrap="square">
            <a:spAutoFit/>
          </a:bodyPr>
          <a:lstStyle/>
          <a:p>
            <a:pPr>
              <a:spcBef>
                <a:spcPct val="50000"/>
              </a:spcBef>
            </a:pPr>
            <a:r>
              <a:rPr lang="en-US" sz="2400" dirty="0"/>
              <a:t>	= P(pass ST1) * P(pass ST2 | passed ST1)</a:t>
            </a:r>
          </a:p>
          <a:p>
            <a:pPr>
              <a:spcBef>
                <a:spcPct val="50000"/>
              </a:spcBef>
            </a:pPr>
            <a:r>
              <a:rPr lang="en-US" sz="2400" dirty="0"/>
              <a:t>	= 0.77 * 0.90 =  </a:t>
            </a:r>
            <a:r>
              <a:rPr lang="en-US" sz="2400" dirty="0">
                <a:solidFill>
                  <a:srgbClr val="00B050"/>
                </a:solidFill>
              </a:rPr>
              <a:t>0.693</a:t>
            </a:r>
          </a:p>
        </p:txBody>
      </p:sp>
      <p:grpSp>
        <p:nvGrpSpPr>
          <p:cNvPr id="16" name="Group 15">
            <a:extLst>
              <a:ext uri="{FF2B5EF4-FFF2-40B4-BE49-F238E27FC236}">
                <a16:creationId xmlns:a16="http://schemas.microsoft.com/office/drawing/2014/main" id="{A118ABE6-9CD0-4C94-982B-1AA1224B19BF}"/>
              </a:ext>
            </a:extLst>
          </p:cNvPr>
          <p:cNvGrpSpPr/>
          <p:nvPr/>
        </p:nvGrpSpPr>
        <p:grpSpPr>
          <a:xfrm>
            <a:off x="7928975" y="4741428"/>
            <a:ext cx="1625964" cy="1314347"/>
            <a:chOff x="304800" y="1957626"/>
            <a:chExt cx="1625964" cy="1314347"/>
          </a:xfrm>
        </p:grpSpPr>
        <p:cxnSp>
          <p:nvCxnSpPr>
            <p:cNvPr id="17" name="Straight Arrow Connector 16">
              <a:extLst>
                <a:ext uri="{FF2B5EF4-FFF2-40B4-BE49-F238E27FC236}">
                  <a16:creationId xmlns:a16="http://schemas.microsoft.com/office/drawing/2014/main" id="{51C738EA-26F7-4573-B3FC-D74413D88812}"/>
                </a:ext>
              </a:extLst>
            </p:cNvPr>
            <p:cNvCxnSpPr/>
            <p:nvPr/>
          </p:nvCxnSpPr>
          <p:spPr>
            <a:xfrm flipV="1">
              <a:off x="304800" y="2217277"/>
              <a:ext cx="883092" cy="53425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123782-8F18-4CDA-B535-67B5990BA907}"/>
                </a:ext>
              </a:extLst>
            </p:cNvPr>
            <p:cNvCxnSpPr>
              <a:cxnSpLocks/>
            </p:cNvCxnSpPr>
            <p:nvPr/>
          </p:nvCxnSpPr>
          <p:spPr>
            <a:xfrm>
              <a:off x="304800" y="2751531"/>
              <a:ext cx="914400" cy="14406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1307D65-949C-4CD4-869D-D8BF9FD622C3}"/>
                </a:ext>
              </a:extLst>
            </p:cNvPr>
            <p:cNvSpPr txBox="1"/>
            <p:nvPr/>
          </p:nvSpPr>
          <p:spPr>
            <a:xfrm>
              <a:off x="398027" y="1992868"/>
              <a:ext cx="693716" cy="430887"/>
            </a:xfrm>
            <a:prstGeom prst="rect">
              <a:avLst/>
            </a:prstGeom>
            <a:noFill/>
          </p:spPr>
          <p:txBody>
            <a:bodyPr wrap="none" rtlCol="0">
              <a:spAutoFit/>
            </a:bodyPr>
            <a:lstStyle/>
            <a:p>
              <a:r>
                <a:rPr lang="en-US" sz="2200" b="1" dirty="0">
                  <a:solidFill>
                    <a:srgbClr val="0070C0"/>
                  </a:solidFill>
                </a:rPr>
                <a:t>Pass</a:t>
              </a:r>
            </a:p>
          </p:txBody>
        </p:sp>
        <p:sp>
          <p:nvSpPr>
            <p:cNvPr id="20" name="TextBox 19">
              <a:extLst>
                <a:ext uri="{FF2B5EF4-FFF2-40B4-BE49-F238E27FC236}">
                  <a16:creationId xmlns:a16="http://schemas.microsoft.com/office/drawing/2014/main" id="{1384B7D6-C6F5-40C6-9364-3E93A4224E1A}"/>
                </a:ext>
              </a:extLst>
            </p:cNvPr>
            <p:cNvSpPr txBox="1"/>
            <p:nvPr/>
          </p:nvSpPr>
          <p:spPr>
            <a:xfrm>
              <a:off x="545131" y="2841086"/>
              <a:ext cx="584134" cy="430887"/>
            </a:xfrm>
            <a:prstGeom prst="rect">
              <a:avLst/>
            </a:prstGeom>
            <a:noFill/>
          </p:spPr>
          <p:txBody>
            <a:bodyPr wrap="none" rtlCol="0">
              <a:spAutoFit/>
            </a:bodyPr>
            <a:lstStyle/>
            <a:p>
              <a:r>
                <a:rPr lang="en-US" sz="2200" b="1" dirty="0">
                  <a:solidFill>
                    <a:srgbClr val="FF0000"/>
                  </a:solidFill>
                </a:rPr>
                <a:t>Fail</a:t>
              </a:r>
            </a:p>
          </p:txBody>
        </p:sp>
        <p:sp>
          <p:nvSpPr>
            <p:cNvPr id="21" name="TextBox 20">
              <a:extLst>
                <a:ext uri="{FF2B5EF4-FFF2-40B4-BE49-F238E27FC236}">
                  <a16:creationId xmlns:a16="http://schemas.microsoft.com/office/drawing/2014/main" id="{E25D97E6-839A-478E-A91B-93890F62B2C8}"/>
                </a:ext>
              </a:extLst>
            </p:cNvPr>
            <p:cNvSpPr txBox="1"/>
            <p:nvPr/>
          </p:nvSpPr>
          <p:spPr>
            <a:xfrm>
              <a:off x="1219200" y="1957626"/>
              <a:ext cx="688009" cy="430887"/>
            </a:xfrm>
            <a:prstGeom prst="rect">
              <a:avLst/>
            </a:prstGeom>
            <a:noFill/>
          </p:spPr>
          <p:txBody>
            <a:bodyPr wrap="none" rtlCol="0">
              <a:spAutoFit/>
            </a:bodyPr>
            <a:lstStyle/>
            <a:p>
              <a:r>
                <a:rPr lang="en-US" sz="2200" b="1" dirty="0"/>
                <a:t>0.77</a:t>
              </a:r>
            </a:p>
          </p:txBody>
        </p:sp>
        <p:sp>
          <p:nvSpPr>
            <p:cNvPr id="22" name="TextBox 21">
              <a:extLst>
                <a:ext uri="{FF2B5EF4-FFF2-40B4-BE49-F238E27FC236}">
                  <a16:creationId xmlns:a16="http://schemas.microsoft.com/office/drawing/2014/main" id="{38361DA4-B883-473A-BA5B-D46E5F856A94}"/>
                </a:ext>
              </a:extLst>
            </p:cNvPr>
            <p:cNvSpPr txBox="1"/>
            <p:nvPr/>
          </p:nvSpPr>
          <p:spPr>
            <a:xfrm>
              <a:off x="1242755" y="2679580"/>
              <a:ext cx="688009" cy="430887"/>
            </a:xfrm>
            <a:prstGeom prst="rect">
              <a:avLst/>
            </a:prstGeom>
            <a:noFill/>
          </p:spPr>
          <p:txBody>
            <a:bodyPr wrap="none" rtlCol="0">
              <a:spAutoFit/>
            </a:bodyPr>
            <a:lstStyle/>
            <a:p>
              <a:r>
                <a:rPr lang="en-US" sz="2200" b="1" dirty="0"/>
                <a:t>0.23</a:t>
              </a:r>
            </a:p>
          </p:txBody>
        </p:sp>
      </p:grpSp>
      <p:grpSp>
        <p:nvGrpSpPr>
          <p:cNvPr id="23" name="Group 22">
            <a:extLst>
              <a:ext uri="{FF2B5EF4-FFF2-40B4-BE49-F238E27FC236}">
                <a16:creationId xmlns:a16="http://schemas.microsoft.com/office/drawing/2014/main" id="{966ADC9B-59A6-447F-8E92-DE97566784FA}"/>
              </a:ext>
            </a:extLst>
          </p:cNvPr>
          <p:cNvGrpSpPr/>
          <p:nvPr/>
        </p:nvGrpSpPr>
        <p:grpSpPr>
          <a:xfrm>
            <a:off x="9452975" y="4155402"/>
            <a:ext cx="2024481" cy="1371600"/>
            <a:chOff x="1828800" y="1371600"/>
            <a:chExt cx="2024481" cy="1371600"/>
          </a:xfrm>
        </p:grpSpPr>
        <p:cxnSp>
          <p:nvCxnSpPr>
            <p:cNvPr id="24" name="Straight Arrow Connector 23">
              <a:extLst>
                <a:ext uri="{FF2B5EF4-FFF2-40B4-BE49-F238E27FC236}">
                  <a16:creationId xmlns:a16="http://schemas.microsoft.com/office/drawing/2014/main" id="{33D819E0-A39E-4527-9696-127331234D7F}"/>
                </a:ext>
              </a:extLst>
            </p:cNvPr>
            <p:cNvCxnSpPr/>
            <p:nvPr/>
          </p:nvCxnSpPr>
          <p:spPr>
            <a:xfrm flipV="1">
              <a:off x="1828800" y="1610257"/>
              <a:ext cx="1417739" cy="447143"/>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D5EABD-9376-4779-A33B-37898B215B57}"/>
                </a:ext>
              </a:extLst>
            </p:cNvPr>
            <p:cNvCxnSpPr/>
            <p:nvPr/>
          </p:nvCxnSpPr>
          <p:spPr>
            <a:xfrm>
              <a:off x="1828800" y="2057400"/>
              <a:ext cx="1371600" cy="3048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52BF5A4-A1A2-41DE-B63F-A16C6098A798}"/>
                </a:ext>
              </a:extLst>
            </p:cNvPr>
            <p:cNvSpPr txBox="1"/>
            <p:nvPr/>
          </p:nvSpPr>
          <p:spPr>
            <a:xfrm>
              <a:off x="3276600" y="1444227"/>
              <a:ext cx="545342" cy="430887"/>
            </a:xfrm>
            <a:prstGeom prst="rect">
              <a:avLst/>
            </a:prstGeom>
            <a:noFill/>
          </p:spPr>
          <p:txBody>
            <a:bodyPr wrap="none" rtlCol="0">
              <a:spAutoFit/>
            </a:bodyPr>
            <a:lstStyle/>
            <a:p>
              <a:r>
                <a:rPr lang="en-US" sz="2200" b="1" dirty="0"/>
                <a:t>0.9</a:t>
              </a:r>
            </a:p>
          </p:txBody>
        </p:sp>
        <p:sp>
          <p:nvSpPr>
            <p:cNvPr id="27" name="TextBox 26">
              <a:extLst>
                <a:ext uri="{FF2B5EF4-FFF2-40B4-BE49-F238E27FC236}">
                  <a16:creationId xmlns:a16="http://schemas.microsoft.com/office/drawing/2014/main" id="{80B1CB27-C6BB-4419-984D-C7F202394207}"/>
                </a:ext>
              </a:extLst>
            </p:cNvPr>
            <p:cNvSpPr txBox="1"/>
            <p:nvPr/>
          </p:nvSpPr>
          <p:spPr>
            <a:xfrm>
              <a:off x="3307939" y="2119973"/>
              <a:ext cx="545342" cy="430887"/>
            </a:xfrm>
            <a:prstGeom prst="rect">
              <a:avLst/>
            </a:prstGeom>
            <a:noFill/>
          </p:spPr>
          <p:txBody>
            <a:bodyPr wrap="none" rtlCol="0">
              <a:spAutoFit/>
            </a:bodyPr>
            <a:lstStyle/>
            <a:p>
              <a:r>
                <a:rPr lang="en-US" sz="2200" b="1" dirty="0"/>
                <a:t>0.1</a:t>
              </a:r>
            </a:p>
          </p:txBody>
        </p:sp>
        <p:sp>
          <p:nvSpPr>
            <p:cNvPr id="29" name="TextBox 28">
              <a:extLst>
                <a:ext uri="{FF2B5EF4-FFF2-40B4-BE49-F238E27FC236}">
                  <a16:creationId xmlns:a16="http://schemas.microsoft.com/office/drawing/2014/main" id="{864F2F60-31D2-4126-90EC-446AD3246FF8}"/>
                </a:ext>
              </a:extLst>
            </p:cNvPr>
            <p:cNvSpPr txBox="1"/>
            <p:nvPr/>
          </p:nvSpPr>
          <p:spPr>
            <a:xfrm>
              <a:off x="2514600" y="1371600"/>
              <a:ext cx="693716" cy="430887"/>
            </a:xfrm>
            <a:prstGeom prst="rect">
              <a:avLst/>
            </a:prstGeom>
            <a:noFill/>
          </p:spPr>
          <p:txBody>
            <a:bodyPr wrap="none" rtlCol="0">
              <a:spAutoFit/>
            </a:bodyPr>
            <a:lstStyle/>
            <a:p>
              <a:r>
                <a:rPr lang="en-US" sz="2200" b="1" dirty="0">
                  <a:solidFill>
                    <a:srgbClr val="00B050"/>
                  </a:solidFill>
                </a:rPr>
                <a:t>Pass</a:t>
              </a:r>
            </a:p>
          </p:txBody>
        </p:sp>
        <p:sp>
          <p:nvSpPr>
            <p:cNvPr id="30" name="TextBox 29">
              <a:extLst>
                <a:ext uri="{FF2B5EF4-FFF2-40B4-BE49-F238E27FC236}">
                  <a16:creationId xmlns:a16="http://schemas.microsoft.com/office/drawing/2014/main" id="{082B44C9-253A-4DB5-89BA-AC5B05FB5EAF}"/>
                </a:ext>
              </a:extLst>
            </p:cNvPr>
            <p:cNvSpPr txBox="1"/>
            <p:nvPr/>
          </p:nvSpPr>
          <p:spPr>
            <a:xfrm>
              <a:off x="2514600" y="2312313"/>
              <a:ext cx="584134" cy="430887"/>
            </a:xfrm>
            <a:prstGeom prst="rect">
              <a:avLst/>
            </a:prstGeom>
            <a:noFill/>
          </p:spPr>
          <p:txBody>
            <a:bodyPr wrap="none" rtlCol="0">
              <a:spAutoFit/>
            </a:bodyPr>
            <a:lstStyle/>
            <a:p>
              <a:r>
                <a:rPr lang="en-US" sz="2200" b="1" dirty="0">
                  <a:solidFill>
                    <a:srgbClr val="00B050"/>
                  </a:solidFill>
                </a:rPr>
                <a:t>Fail</a:t>
              </a:r>
            </a:p>
          </p:txBody>
        </p:sp>
      </p:gr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A29325C-5A6C-4C75-975B-F8C7219A4040}"/>
                  </a:ext>
                </a:extLst>
              </p:cNvPr>
              <p:cNvSpPr/>
              <p:nvPr/>
            </p:nvSpPr>
            <p:spPr>
              <a:xfrm>
                <a:off x="8169307" y="391094"/>
                <a:ext cx="3591440" cy="250241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Generalization to three events A, B, and C. when </a:t>
                </a:r>
                <a:r>
                  <a:rPr lang="en-US" sz="2400" dirty="0">
                    <a:solidFill>
                      <a:srgbClr val="00B050"/>
                    </a:solidFill>
                  </a:rPr>
                  <a:t>A happens first</a:t>
                </a:r>
                <a:r>
                  <a:rPr lang="en-US" sz="2400" dirty="0">
                    <a:solidFill>
                      <a:schemeClr val="tx1"/>
                    </a:solidFill>
                  </a:rPr>
                  <a:t>,</a:t>
                </a:r>
                <a:r>
                  <a:rPr lang="en-US" sz="2400" dirty="0"/>
                  <a:t> </a:t>
                </a:r>
                <a:r>
                  <a:rPr lang="en-US" sz="2400" dirty="0">
                    <a:solidFill>
                      <a:srgbClr val="FF0000"/>
                    </a:solidFill>
                  </a:rPr>
                  <a:t>then B happens</a:t>
                </a:r>
                <a:r>
                  <a:rPr lang="en-US" sz="2400" dirty="0">
                    <a:solidFill>
                      <a:schemeClr val="tx1"/>
                    </a:solidFill>
                  </a:rPr>
                  <a:t>,</a:t>
                </a:r>
                <a:r>
                  <a:rPr lang="en-US" sz="2400" dirty="0"/>
                  <a:t> </a:t>
                </a:r>
                <a:r>
                  <a:rPr lang="en-US" sz="2400" dirty="0">
                    <a:solidFill>
                      <a:srgbClr val="0070C0"/>
                    </a:solidFill>
                  </a:rPr>
                  <a:t>then C</a:t>
                </a:r>
              </a:p>
              <a:p>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𝐵</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𝐶</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m:t>
                          </m:r>
                        </m:e>
                      </m:d>
                      <m:r>
                        <a:rPr lang="en-US" sz="2400" b="0" i="1" smtClean="0">
                          <a:solidFill>
                            <a:schemeClr val="tx1"/>
                          </a:solidFill>
                          <a:latin typeface="Cambria Math" panose="02040503050406030204" pitchFamily="18" charset="0"/>
                          <a:ea typeface="Cambria Math" panose="02040503050406030204" pitchFamily="18" charset="0"/>
                        </a:rPr>
                        <m:t>×</m:t>
                      </m:r>
                    </m:oMath>
                  </m:oMathPara>
                </a14:m>
                <a:endParaRPr lang="en-US" sz="2400" b="0" dirty="0">
                  <a:solidFill>
                    <a:schemeClr val="tx1"/>
                  </a:solidFill>
                  <a:ea typeface="Cambria Math" panose="02040503050406030204" pitchFamily="18" charset="0"/>
                </a:endParaRPr>
              </a:p>
              <a:p>
                <a:pPr/>
                <a14:m>
                  <m:oMathPara xmlns:m="http://schemas.openxmlformats.org/officeDocument/2006/math">
                    <m:oMathParaPr>
                      <m:jc m:val="right"/>
                    </m:oMathParaPr>
                    <m:oMath xmlns:m="http://schemas.openxmlformats.org/officeDocument/2006/math">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𝐵</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𝐴</m:t>
                          </m:r>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𝑃</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𝐶</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𝐴</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𝐵</m:t>
                          </m:r>
                        </m:e>
                      </m:d>
                    </m:oMath>
                  </m:oMathPara>
                </a14:m>
                <a:endParaRPr lang="en-US" sz="2400" dirty="0">
                  <a:solidFill>
                    <a:schemeClr val="tx1"/>
                  </a:solidFill>
                </a:endParaRPr>
              </a:p>
            </p:txBody>
          </p:sp>
        </mc:Choice>
        <mc:Fallback xmlns="">
          <p:sp>
            <p:nvSpPr>
              <p:cNvPr id="31" name="Rectangle 30">
                <a:extLst>
                  <a:ext uri="{FF2B5EF4-FFF2-40B4-BE49-F238E27FC236}">
                    <a16:creationId xmlns:a16="http://schemas.microsoft.com/office/drawing/2014/main" id="{6A29325C-5A6C-4C75-975B-F8C7219A4040}"/>
                  </a:ext>
                </a:extLst>
              </p:cNvPr>
              <p:cNvSpPr>
                <a:spLocks noRot="1" noChangeAspect="1" noMove="1" noResize="1" noEditPoints="1" noAdjustHandles="1" noChangeArrowheads="1" noChangeShapeType="1" noTextEdit="1"/>
              </p:cNvSpPr>
              <p:nvPr/>
            </p:nvSpPr>
            <p:spPr>
              <a:xfrm>
                <a:off x="8169307" y="391094"/>
                <a:ext cx="3591440" cy="2502417"/>
              </a:xfrm>
              <a:prstGeom prst="rect">
                <a:avLst/>
              </a:prstGeom>
              <a:blipFill>
                <a:blip r:embed="rId3"/>
                <a:stretch>
                  <a:fillRect l="-2547" r="-135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84629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downRight)">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trips(downRight)">
                                      <p:cBhvr>
                                        <p:cTn id="3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40675"/>
            <a:ext cx="8162110" cy="1200329"/>
          </a:xfrm>
          <a:prstGeom prst="rect">
            <a:avLst/>
          </a:prstGeom>
        </p:spPr>
        <p:txBody>
          <a:bodyPr wrap="square">
            <a:spAutoFit/>
          </a:bodyPr>
          <a:lstStyle/>
          <a:p>
            <a:r>
              <a:rPr lang="en-US" sz="2400" dirty="0">
                <a:solidFill>
                  <a:srgbClr val="00B0F0"/>
                </a:solidFill>
              </a:rPr>
              <a:t>2 blue </a:t>
            </a:r>
            <a:r>
              <a:rPr lang="en-US" sz="2400" dirty="0"/>
              <a:t>and </a:t>
            </a:r>
            <a:r>
              <a:rPr lang="en-US" sz="2400" dirty="0">
                <a:solidFill>
                  <a:srgbClr val="FF0000"/>
                </a:solidFill>
              </a:rPr>
              <a:t>3 red </a:t>
            </a:r>
            <a:r>
              <a:rPr lang="en-US" sz="2400" dirty="0"/>
              <a:t>marbles are in a bag. We draw three marbles at random. What are the chances of getting a </a:t>
            </a:r>
            <a:r>
              <a:rPr lang="en-US" sz="2400" dirty="0">
                <a:solidFill>
                  <a:srgbClr val="00B0F0"/>
                </a:solidFill>
              </a:rPr>
              <a:t>blue</a:t>
            </a:r>
            <a:r>
              <a:rPr lang="en-US" sz="2400" dirty="0">
                <a:solidFill>
                  <a:schemeClr val="tx2"/>
                </a:solidFill>
              </a:rPr>
              <a:t>,</a:t>
            </a:r>
            <a:r>
              <a:rPr lang="en-US" sz="2400" dirty="0">
                <a:solidFill>
                  <a:srgbClr val="00B0F0"/>
                </a:solidFill>
              </a:rPr>
              <a:t> blue </a:t>
            </a:r>
            <a:r>
              <a:rPr lang="en-US" sz="2400" dirty="0">
                <a:solidFill>
                  <a:schemeClr val="tx2"/>
                </a:solidFill>
              </a:rPr>
              <a:t>and</a:t>
            </a:r>
            <a:r>
              <a:rPr lang="en-US" sz="2400" dirty="0">
                <a:solidFill>
                  <a:srgbClr val="00B0F0"/>
                </a:solidFill>
              </a:rPr>
              <a:t> </a:t>
            </a:r>
            <a:r>
              <a:rPr lang="en-US" sz="2400" dirty="0">
                <a:solidFill>
                  <a:srgbClr val="FF0000"/>
                </a:solidFill>
              </a:rPr>
              <a:t>red</a:t>
            </a:r>
            <a:r>
              <a:rPr lang="en-US" sz="2400" dirty="0">
                <a:solidFill>
                  <a:srgbClr val="00B0F0"/>
                </a:solidFill>
              </a:rPr>
              <a:t> </a:t>
            </a:r>
            <a:r>
              <a:rPr lang="en-US" sz="2400" dirty="0"/>
              <a:t>marble in that order?</a:t>
            </a:r>
          </a:p>
        </p:txBody>
      </p:sp>
      <p:pic>
        <p:nvPicPr>
          <p:cNvPr id="51" name="Picture 4" descr="C:\Users\ASaghafi\Desktop\probability-marbles1.gif">
            <a:extLst>
              <a:ext uri="{FF2B5EF4-FFF2-40B4-BE49-F238E27FC236}">
                <a16:creationId xmlns:a16="http://schemas.microsoft.com/office/drawing/2014/main" id="{24F4D51E-7050-411C-B7EB-90714718B589}"/>
              </a:ext>
            </a:extLst>
          </p:cNvPr>
          <p:cNvPicPr>
            <a:picLocks noChangeAspect="1" noChangeArrowheads="1"/>
          </p:cNvPicPr>
          <p:nvPr/>
        </p:nvPicPr>
        <p:blipFill>
          <a:blip r:embed="rId4" cstate="print"/>
          <a:srcRect/>
          <a:stretch>
            <a:fillRect/>
          </a:stretch>
        </p:blipFill>
        <p:spPr bwMode="auto">
          <a:xfrm rot="16957385">
            <a:off x="9405874" y="779568"/>
            <a:ext cx="2163083" cy="1582744"/>
          </a:xfrm>
          <a:prstGeom prst="rect">
            <a:avLst/>
          </a:prstGeom>
          <a:noFill/>
        </p:spPr>
      </p:pic>
      <p:sp>
        <p:nvSpPr>
          <p:cNvPr id="52" name="Rectangle 51">
            <a:extLst>
              <a:ext uri="{FF2B5EF4-FFF2-40B4-BE49-F238E27FC236}">
                <a16:creationId xmlns:a16="http://schemas.microsoft.com/office/drawing/2014/main" id="{8CC12811-F846-4E35-AB9C-7AD6B707D44F}"/>
              </a:ext>
            </a:extLst>
          </p:cNvPr>
          <p:cNvSpPr/>
          <p:nvPr/>
        </p:nvSpPr>
        <p:spPr>
          <a:xfrm>
            <a:off x="1495816" y="2671465"/>
            <a:ext cx="6858000" cy="461665"/>
          </a:xfrm>
          <a:prstGeom prst="rect">
            <a:avLst/>
          </a:prstGeom>
        </p:spPr>
        <p:txBody>
          <a:bodyPr wrap="square">
            <a:spAutoFit/>
          </a:bodyPr>
          <a:lstStyle/>
          <a:p>
            <a:r>
              <a:rPr lang="en-US" sz="2400" dirty="0"/>
              <a:t>A: having a blue marble on the first draw </a:t>
            </a:r>
          </a:p>
        </p:txBody>
      </p:sp>
      <p:sp>
        <p:nvSpPr>
          <p:cNvPr id="53" name="Rectangle 52">
            <a:extLst>
              <a:ext uri="{FF2B5EF4-FFF2-40B4-BE49-F238E27FC236}">
                <a16:creationId xmlns:a16="http://schemas.microsoft.com/office/drawing/2014/main" id="{CDAAB0CA-D42A-464F-AE58-2065F2FFBF1A}"/>
              </a:ext>
            </a:extLst>
          </p:cNvPr>
          <p:cNvSpPr/>
          <p:nvPr/>
        </p:nvSpPr>
        <p:spPr>
          <a:xfrm>
            <a:off x="1495816" y="3052465"/>
            <a:ext cx="6858000" cy="461665"/>
          </a:xfrm>
          <a:prstGeom prst="rect">
            <a:avLst/>
          </a:prstGeom>
        </p:spPr>
        <p:txBody>
          <a:bodyPr wrap="square">
            <a:spAutoFit/>
          </a:bodyPr>
          <a:lstStyle/>
          <a:p>
            <a:r>
              <a:rPr lang="en-US" sz="2400" dirty="0"/>
              <a:t>B: having a blue marble on the second draw </a:t>
            </a:r>
          </a:p>
        </p:txBody>
      </p:sp>
      <p:sp>
        <p:nvSpPr>
          <p:cNvPr id="54" name="Rectangle 53">
            <a:extLst>
              <a:ext uri="{FF2B5EF4-FFF2-40B4-BE49-F238E27FC236}">
                <a16:creationId xmlns:a16="http://schemas.microsoft.com/office/drawing/2014/main" id="{B9BD7E79-C8CA-4A48-B685-B76807B506E2}"/>
              </a:ext>
            </a:extLst>
          </p:cNvPr>
          <p:cNvSpPr/>
          <p:nvPr/>
        </p:nvSpPr>
        <p:spPr>
          <a:xfrm>
            <a:off x="1495816" y="3429000"/>
            <a:ext cx="7162800" cy="461665"/>
          </a:xfrm>
          <a:prstGeom prst="rect">
            <a:avLst/>
          </a:prstGeom>
        </p:spPr>
        <p:txBody>
          <a:bodyPr wrap="square">
            <a:spAutoFit/>
          </a:bodyPr>
          <a:lstStyle/>
          <a:p>
            <a:r>
              <a:rPr lang="en-US" sz="2400" dirty="0"/>
              <a:t>C: having a red marble on the third draw </a:t>
            </a:r>
          </a:p>
        </p:txBody>
      </p:sp>
      <p:sp>
        <p:nvSpPr>
          <p:cNvPr id="55" name="Rectangle 54">
            <a:extLst>
              <a:ext uri="{FF2B5EF4-FFF2-40B4-BE49-F238E27FC236}">
                <a16:creationId xmlns:a16="http://schemas.microsoft.com/office/drawing/2014/main" id="{126ACCE6-34E1-4578-B240-A2A6C060FB6C}"/>
              </a:ext>
            </a:extLst>
          </p:cNvPr>
          <p:cNvSpPr/>
          <p:nvPr/>
        </p:nvSpPr>
        <p:spPr>
          <a:xfrm>
            <a:off x="838199" y="4014028"/>
            <a:ext cx="4648200" cy="984885"/>
          </a:xfrm>
          <a:prstGeom prst="rect">
            <a:avLst/>
          </a:prstGeom>
        </p:spPr>
        <p:txBody>
          <a:bodyPr wrap="square">
            <a:spAutoFit/>
          </a:bodyPr>
          <a:lstStyle/>
          <a:p>
            <a:r>
              <a:rPr lang="en-US" sz="2400" dirty="0"/>
              <a:t>P(A∩B∩C) = P(A) P(B|A) P(C|A∩B)</a:t>
            </a:r>
          </a:p>
          <a:p>
            <a:pPr>
              <a:lnSpc>
                <a:spcPts val="1200"/>
              </a:lnSpc>
            </a:pPr>
            <a:endParaRPr lang="en-US" sz="2400" dirty="0"/>
          </a:p>
          <a:p>
            <a:r>
              <a:rPr lang="en-US" sz="2400" dirty="0"/>
              <a:t>	      =</a:t>
            </a:r>
          </a:p>
        </p:txBody>
      </p:sp>
      <p:grpSp>
        <p:nvGrpSpPr>
          <p:cNvPr id="58" name="Group 57">
            <a:extLst>
              <a:ext uri="{FF2B5EF4-FFF2-40B4-BE49-F238E27FC236}">
                <a16:creationId xmlns:a16="http://schemas.microsoft.com/office/drawing/2014/main" id="{0D52A584-90FC-4A93-84A1-E37E88E50003}"/>
              </a:ext>
            </a:extLst>
          </p:cNvPr>
          <p:cNvGrpSpPr/>
          <p:nvPr/>
        </p:nvGrpSpPr>
        <p:grpSpPr>
          <a:xfrm>
            <a:off x="7972816" y="3128665"/>
            <a:ext cx="762000" cy="1524000"/>
            <a:chOff x="4114800" y="4800600"/>
            <a:chExt cx="762000" cy="1524000"/>
          </a:xfrm>
        </p:grpSpPr>
        <p:pic>
          <p:nvPicPr>
            <p:cNvPr id="59" name="Picture 4" descr="C:\Users\ASaghafi\Desktop\probability-marbles1.gif">
              <a:extLst>
                <a:ext uri="{FF2B5EF4-FFF2-40B4-BE49-F238E27FC236}">
                  <a16:creationId xmlns:a16="http://schemas.microsoft.com/office/drawing/2014/main" id="{4893BAB0-7703-4AEC-8321-E8856412E6C9}"/>
                </a:ext>
              </a:extLst>
            </p:cNvPr>
            <p:cNvPicPr>
              <a:picLocks noChangeAspect="1" noChangeArrowheads="1"/>
            </p:cNvPicPr>
            <p:nvPr/>
          </p:nvPicPr>
          <p:blipFill>
            <a:blip r:embed="rId4" cstate="print"/>
            <a:srcRect/>
            <a:stretch>
              <a:fillRect/>
            </a:stretch>
          </p:blipFill>
          <p:spPr bwMode="auto">
            <a:xfrm rot="16200000">
              <a:off x="3975100" y="5422900"/>
              <a:ext cx="1041400" cy="762000"/>
            </a:xfrm>
            <a:prstGeom prst="rect">
              <a:avLst/>
            </a:prstGeom>
            <a:noFill/>
          </p:spPr>
        </p:pic>
        <p:sp>
          <p:nvSpPr>
            <p:cNvPr id="60" name="Rectangle 59">
              <a:extLst>
                <a:ext uri="{FF2B5EF4-FFF2-40B4-BE49-F238E27FC236}">
                  <a16:creationId xmlns:a16="http://schemas.microsoft.com/office/drawing/2014/main" id="{77CCBC3E-4BAC-4C68-A557-8C2FAF986554}"/>
                </a:ext>
              </a:extLst>
            </p:cNvPr>
            <p:cNvSpPr/>
            <p:nvPr/>
          </p:nvSpPr>
          <p:spPr>
            <a:xfrm>
              <a:off x="4299284" y="4800600"/>
              <a:ext cx="437620" cy="400110"/>
            </a:xfrm>
            <a:prstGeom prst="rect">
              <a:avLst/>
            </a:prstGeom>
          </p:spPr>
          <p:txBody>
            <a:bodyPr wrap="none">
              <a:spAutoFit/>
            </a:bodyPr>
            <a:lstStyle/>
            <a:p>
              <a:r>
                <a:rPr lang="en-US" sz="2000" dirty="0"/>
                <a:t>1</a:t>
              </a:r>
              <a:r>
                <a:rPr lang="en-US" sz="2000" baseline="30000" dirty="0"/>
                <a:t>st</a:t>
              </a:r>
              <a:endParaRPr lang="en-US" sz="2000" dirty="0"/>
            </a:p>
          </p:txBody>
        </p:sp>
      </p:grpSp>
      <p:grpSp>
        <p:nvGrpSpPr>
          <p:cNvPr id="61" name="Group 60">
            <a:extLst>
              <a:ext uri="{FF2B5EF4-FFF2-40B4-BE49-F238E27FC236}">
                <a16:creationId xmlns:a16="http://schemas.microsoft.com/office/drawing/2014/main" id="{F34BF73C-17F5-43D5-B7E2-B647EB7A0D76}"/>
              </a:ext>
            </a:extLst>
          </p:cNvPr>
          <p:cNvGrpSpPr/>
          <p:nvPr/>
        </p:nvGrpSpPr>
        <p:grpSpPr>
          <a:xfrm>
            <a:off x="9268216" y="3128665"/>
            <a:ext cx="762000" cy="1498600"/>
            <a:chOff x="5410200" y="4800600"/>
            <a:chExt cx="762000" cy="1498600"/>
          </a:xfrm>
        </p:grpSpPr>
        <p:grpSp>
          <p:nvGrpSpPr>
            <p:cNvPr id="62" name="Group 61">
              <a:extLst>
                <a:ext uri="{FF2B5EF4-FFF2-40B4-BE49-F238E27FC236}">
                  <a16:creationId xmlns:a16="http://schemas.microsoft.com/office/drawing/2014/main" id="{BABA9AF8-7758-4F47-BFD6-E2621A5991AA}"/>
                </a:ext>
              </a:extLst>
            </p:cNvPr>
            <p:cNvGrpSpPr/>
            <p:nvPr/>
          </p:nvGrpSpPr>
          <p:grpSpPr>
            <a:xfrm>
              <a:off x="5410200" y="5257800"/>
              <a:ext cx="762000" cy="1041400"/>
              <a:chOff x="5257800" y="5029201"/>
              <a:chExt cx="762000" cy="1041400"/>
            </a:xfrm>
          </p:grpSpPr>
          <p:pic>
            <p:nvPicPr>
              <p:cNvPr id="64" name="Picture 4" descr="C:\Users\ASaghafi\Desktop\probability-marbles1.gif">
                <a:extLst>
                  <a:ext uri="{FF2B5EF4-FFF2-40B4-BE49-F238E27FC236}">
                    <a16:creationId xmlns:a16="http://schemas.microsoft.com/office/drawing/2014/main" id="{8DD8B8DD-1552-4483-9FB2-923B95A3F37A}"/>
                  </a:ext>
                </a:extLst>
              </p:cNvPr>
              <p:cNvPicPr>
                <a:picLocks noChangeAspect="1" noChangeArrowheads="1"/>
              </p:cNvPicPr>
              <p:nvPr/>
            </p:nvPicPr>
            <p:blipFill>
              <a:blip r:embed="rId4" cstate="print"/>
              <a:srcRect/>
              <a:stretch>
                <a:fillRect/>
              </a:stretch>
            </p:blipFill>
            <p:spPr bwMode="auto">
              <a:xfrm rot="16200000">
                <a:off x="5118100" y="5168901"/>
                <a:ext cx="1041400" cy="762000"/>
              </a:xfrm>
              <a:prstGeom prst="rect">
                <a:avLst/>
              </a:prstGeom>
              <a:noFill/>
            </p:spPr>
          </p:pic>
          <p:sp>
            <p:nvSpPr>
              <p:cNvPr id="65" name="Oval 64">
                <a:extLst>
                  <a:ext uri="{FF2B5EF4-FFF2-40B4-BE49-F238E27FC236}">
                    <a16:creationId xmlns:a16="http://schemas.microsoft.com/office/drawing/2014/main" id="{647D1ABB-F0E5-4645-9201-285327428B68}"/>
                  </a:ext>
                </a:extLst>
              </p:cNvPr>
              <p:cNvSpPr/>
              <p:nvPr/>
            </p:nvSpPr>
            <p:spPr>
              <a:xfrm>
                <a:off x="5334000" y="5638800"/>
                <a:ext cx="274320" cy="274320"/>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3" name="Rectangle 62">
              <a:extLst>
                <a:ext uri="{FF2B5EF4-FFF2-40B4-BE49-F238E27FC236}">
                  <a16:creationId xmlns:a16="http://schemas.microsoft.com/office/drawing/2014/main" id="{4D526A66-4298-4D72-8620-D2D9D618398F}"/>
                </a:ext>
              </a:extLst>
            </p:cNvPr>
            <p:cNvSpPr/>
            <p:nvPr/>
          </p:nvSpPr>
          <p:spPr>
            <a:xfrm>
              <a:off x="5518484" y="4800600"/>
              <a:ext cx="494046" cy="400110"/>
            </a:xfrm>
            <a:prstGeom prst="rect">
              <a:avLst/>
            </a:prstGeom>
          </p:spPr>
          <p:txBody>
            <a:bodyPr wrap="none">
              <a:spAutoFit/>
            </a:bodyPr>
            <a:lstStyle/>
            <a:p>
              <a:r>
                <a:rPr lang="en-US" sz="2000" dirty="0"/>
                <a:t>2</a:t>
              </a:r>
              <a:r>
                <a:rPr lang="en-US" sz="2000" baseline="30000" dirty="0"/>
                <a:t>nd</a:t>
              </a:r>
              <a:endParaRPr lang="en-US" sz="2000" dirty="0"/>
            </a:p>
          </p:txBody>
        </p:sp>
      </p:grpSp>
      <p:grpSp>
        <p:nvGrpSpPr>
          <p:cNvPr id="66" name="Group 65">
            <a:extLst>
              <a:ext uri="{FF2B5EF4-FFF2-40B4-BE49-F238E27FC236}">
                <a16:creationId xmlns:a16="http://schemas.microsoft.com/office/drawing/2014/main" id="{355E905B-EDBA-43C5-B510-123E674795A4}"/>
              </a:ext>
            </a:extLst>
          </p:cNvPr>
          <p:cNvGrpSpPr/>
          <p:nvPr/>
        </p:nvGrpSpPr>
        <p:grpSpPr>
          <a:xfrm>
            <a:off x="10563616" y="3128665"/>
            <a:ext cx="762000" cy="1498600"/>
            <a:chOff x="6705600" y="4800600"/>
            <a:chExt cx="762000" cy="1498600"/>
          </a:xfrm>
        </p:grpSpPr>
        <p:grpSp>
          <p:nvGrpSpPr>
            <p:cNvPr id="67" name="Group 66">
              <a:extLst>
                <a:ext uri="{FF2B5EF4-FFF2-40B4-BE49-F238E27FC236}">
                  <a16:creationId xmlns:a16="http://schemas.microsoft.com/office/drawing/2014/main" id="{901C268F-37B2-42A8-8385-1863A7862728}"/>
                </a:ext>
              </a:extLst>
            </p:cNvPr>
            <p:cNvGrpSpPr/>
            <p:nvPr/>
          </p:nvGrpSpPr>
          <p:grpSpPr>
            <a:xfrm>
              <a:off x="6705600" y="5257800"/>
              <a:ext cx="762000" cy="1041400"/>
              <a:chOff x="6553200" y="5029201"/>
              <a:chExt cx="762000" cy="1041400"/>
            </a:xfrm>
          </p:grpSpPr>
          <p:pic>
            <p:nvPicPr>
              <p:cNvPr id="69" name="Picture 4" descr="C:\Users\ASaghafi\Desktop\probability-marbles1.gif">
                <a:extLst>
                  <a:ext uri="{FF2B5EF4-FFF2-40B4-BE49-F238E27FC236}">
                    <a16:creationId xmlns:a16="http://schemas.microsoft.com/office/drawing/2014/main" id="{D0537E95-DED9-46E0-8682-224342CE9B5F}"/>
                  </a:ext>
                </a:extLst>
              </p:cNvPr>
              <p:cNvPicPr>
                <a:picLocks noChangeAspect="1" noChangeArrowheads="1"/>
              </p:cNvPicPr>
              <p:nvPr/>
            </p:nvPicPr>
            <p:blipFill>
              <a:blip r:embed="rId4" cstate="print"/>
              <a:srcRect/>
              <a:stretch>
                <a:fillRect/>
              </a:stretch>
            </p:blipFill>
            <p:spPr bwMode="auto">
              <a:xfrm rot="16200000">
                <a:off x="6413500" y="5168901"/>
                <a:ext cx="1041400" cy="762000"/>
              </a:xfrm>
              <a:prstGeom prst="rect">
                <a:avLst/>
              </a:prstGeom>
              <a:noFill/>
            </p:spPr>
          </p:pic>
          <p:sp>
            <p:nvSpPr>
              <p:cNvPr id="70" name="Oval 69">
                <a:extLst>
                  <a:ext uri="{FF2B5EF4-FFF2-40B4-BE49-F238E27FC236}">
                    <a16:creationId xmlns:a16="http://schemas.microsoft.com/office/drawing/2014/main" id="{0D991456-86D2-4A84-BB95-B57B1E07B3D3}"/>
                  </a:ext>
                </a:extLst>
              </p:cNvPr>
              <p:cNvSpPr/>
              <p:nvPr/>
            </p:nvSpPr>
            <p:spPr>
              <a:xfrm>
                <a:off x="6646232" y="5638800"/>
                <a:ext cx="274320" cy="274320"/>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Oval 70">
                <a:extLst>
                  <a:ext uri="{FF2B5EF4-FFF2-40B4-BE49-F238E27FC236}">
                    <a16:creationId xmlns:a16="http://schemas.microsoft.com/office/drawing/2014/main" id="{7D5D007E-F797-47BB-B816-D5FEF1784630}"/>
                  </a:ext>
                </a:extLst>
              </p:cNvPr>
              <p:cNvSpPr/>
              <p:nvPr/>
            </p:nvSpPr>
            <p:spPr>
              <a:xfrm>
                <a:off x="6918960" y="5593080"/>
                <a:ext cx="320040" cy="320040"/>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8" name="Rectangle 67">
              <a:extLst>
                <a:ext uri="{FF2B5EF4-FFF2-40B4-BE49-F238E27FC236}">
                  <a16:creationId xmlns:a16="http://schemas.microsoft.com/office/drawing/2014/main" id="{5334E6CF-39C5-4647-A39F-CFF72D45CB89}"/>
                </a:ext>
              </a:extLst>
            </p:cNvPr>
            <p:cNvSpPr/>
            <p:nvPr/>
          </p:nvSpPr>
          <p:spPr>
            <a:xfrm>
              <a:off x="6858000" y="4800600"/>
              <a:ext cx="461280" cy="400110"/>
            </a:xfrm>
            <a:prstGeom prst="rect">
              <a:avLst/>
            </a:prstGeom>
          </p:spPr>
          <p:txBody>
            <a:bodyPr wrap="none">
              <a:spAutoFit/>
            </a:bodyPr>
            <a:lstStyle/>
            <a:p>
              <a:r>
                <a:rPr lang="en-US" sz="2000" dirty="0"/>
                <a:t>3</a:t>
              </a:r>
              <a:r>
                <a:rPr lang="en-US" sz="2000" baseline="30000" dirty="0"/>
                <a:t>rd</a:t>
              </a:r>
              <a:endParaRPr lang="en-US" sz="2000" dirty="0"/>
            </a:p>
          </p:txBody>
        </p:sp>
      </p:grpSp>
      <p:graphicFrame>
        <p:nvGraphicFramePr>
          <p:cNvPr id="72" name="Object 3">
            <a:extLst>
              <a:ext uri="{FF2B5EF4-FFF2-40B4-BE49-F238E27FC236}">
                <a16:creationId xmlns:a16="http://schemas.microsoft.com/office/drawing/2014/main" id="{961F49A3-B48D-4F62-9C4D-5D32F8F26BC6}"/>
              </a:ext>
            </a:extLst>
          </p:cNvPr>
          <p:cNvGraphicFramePr>
            <a:graphicFrameLocks noChangeAspect="1"/>
          </p:cNvGraphicFramePr>
          <p:nvPr>
            <p:extLst>
              <p:ext uri="{D42A27DB-BD31-4B8C-83A1-F6EECF244321}">
                <p14:modId xmlns:p14="http://schemas.microsoft.com/office/powerpoint/2010/main" val="1130736978"/>
              </p:ext>
            </p:extLst>
          </p:nvPr>
        </p:nvGraphicFramePr>
        <p:xfrm>
          <a:off x="8809428" y="3890665"/>
          <a:ext cx="382588" cy="301625"/>
        </p:xfrm>
        <a:graphic>
          <a:graphicData uri="http://schemas.openxmlformats.org/presentationml/2006/ole">
            <mc:AlternateContent xmlns:mc="http://schemas.openxmlformats.org/markup-compatibility/2006">
              <mc:Choice xmlns:v="urn:schemas-microsoft-com:vml" Requires="v">
                <p:oleObj spid="_x0000_s10356" name="Equation" r:id="rId5" imgW="190417" imgH="152334" progId="Equation.3">
                  <p:embed/>
                </p:oleObj>
              </mc:Choice>
              <mc:Fallback>
                <p:oleObj name="Equation" r:id="rId5" imgW="190417" imgH="152334" progId="Equation.3">
                  <p:embed/>
                  <p:pic>
                    <p:nvPicPr>
                      <p:cNvPr id="3563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9428" y="3890665"/>
                        <a:ext cx="3825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4">
            <a:extLst>
              <a:ext uri="{FF2B5EF4-FFF2-40B4-BE49-F238E27FC236}">
                <a16:creationId xmlns:a16="http://schemas.microsoft.com/office/drawing/2014/main" id="{2455E7C5-F000-48FE-85F2-E43A0F3AD7A0}"/>
              </a:ext>
            </a:extLst>
          </p:cNvPr>
          <p:cNvGraphicFramePr>
            <a:graphicFrameLocks noChangeAspect="1"/>
          </p:cNvGraphicFramePr>
          <p:nvPr>
            <p:extLst>
              <p:ext uri="{D42A27DB-BD31-4B8C-83A1-F6EECF244321}">
                <p14:modId xmlns:p14="http://schemas.microsoft.com/office/powerpoint/2010/main" val="2402799500"/>
              </p:ext>
            </p:extLst>
          </p:nvPr>
        </p:nvGraphicFramePr>
        <p:xfrm>
          <a:off x="10104829" y="3890665"/>
          <a:ext cx="382587" cy="301625"/>
        </p:xfrm>
        <a:graphic>
          <a:graphicData uri="http://schemas.openxmlformats.org/presentationml/2006/ole">
            <mc:AlternateContent xmlns:mc="http://schemas.openxmlformats.org/markup-compatibility/2006">
              <mc:Choice xmlns:v="urn:schemas-microsoft-com:vml" Requires="v">
                <p:oleObj spid="_x0000_s10357" name="Equation" r:id="rId7" imgW="190417" imgH="152334" progId="Equation.3">
                  <p:embed/>
                </p:oleObj>
              </mc:Choice>
              <mc:Fallback>
                <p:oleObj name="Equation" r:id="rId7" imgW="190417" imgH="152334" progId="Equation.3">
                  <p:embed/>
                  <p:pic>
                    <p:nvPicPr>
                      <p:cNvPr id="35635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4829" y="3890665"/>
                        <a:ext cx="38258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32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strips(downRight)">
                                      <p:cBhvr>
                                        <p:cTn id="7" dur="1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strips(downRight)">
                                      <p:cBhvr>
                                        <p:cTn id="12" dur="1000"/>
                                        <p:tgtEl>
                                          <p:spTgt spid="72"/>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strips(downRight)">
                                      <p:cBhvr>
                                        <p:cTn id="16" dur="10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strips(downRight)">
                                      <p:cBhvr>
                                        <p:cTn id="21" dur="1000"/>
                                        <p:tgtEl>
                                          <p:spTgt spid="73"/>
                                        </p:tgtEl>
                                      </p:cBhvr>
                                    </p:animEffect>
                                  </p:childTnLst>
                                </p:cTn>
                              </p:par>
                            </p:childTnLst>
                          </p:cTn>
                        </p:par>
                        <p:par>
                          <p:cTn id="22" fill="hold">
                            <p:stCondLst>
                              <p:cond delay="1000"/>
                            </p:stCondLst>
                            <p:childTnLst>
                              <p:par>
                                <p:cTn id="23" presetID="18" presetClass="entr" presetSubtype="6"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strips(downRight)">
                                      <p:cBhvr>
                                        <p:cTn id="25"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3806</TotalTime>
  <Words>3858</Words>
  <Application>Microsoft Office PowerPoint</Application>
  <PresentationFormat>Widescreen</PresentationFormat>
  <Paragraphs>397</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Calibri Light</vt:lpstr>
      <vt:lpstr>Calibri</vt:lpstr>
      <vt:lpstr>Cambria Math</vt:lpstr>
      <vt:lpstr>Arial</vt:lpstr>
      <vt:lpstr>Times New Roman</vt:lpstr>
      <vt:lpstr>Times-Roman</vt:lpstr>
      <vt:lpstr>Office Theme</vt:lpstr>
      <vt:lpstr>Equation</vt:lpstr>
      <vt:lpstr>Conditional Probability</vt:lpstr>
      <vt:lpstr>Conditional Probability</vt:lpstr>
      <vt:lpstr>Example </vt:lpstr>
      <vt:lpstr>Question </vt:lpstr>
      <vt:lpstr>Example</vt:lpstr>
      <vt:lpstr>Question</vt:lpstr>
      <vt:lpstr>Independent Events</vt:lpstr>
      <vt:lpstr>PowerPoint Presentation</vt:lpstr>
      <vt:lpstr>Example</vt:lpstr>
      <vt:lpstr>Example</vt:lpstr>
      <vt:lpstr>Bayes Theorem</vt:lpstr>
      <vt:lpstr>Example</vt:lpstr>
      <vt:lpstr>Answer</vt:lpstr>
      <vt:lpstr>Example</vt:lpstr>
      <vt:lpstr>Question</vt:lpstr>
      <vt:lpstr>Relative Risk</vt:lpstr>
      <vt:lpstr>Absolute Risk Reduction</vt:lpstr>
      <vt:lpstr>Question</vt:lpstr>
      <vt:lpstr>Practice Problems Part 4</vt:lpstr>
      <vt:lpstr>Practice Problems Part 4</vt:lpstr>
      <vt:lpstr>Practice Problems Part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369</cp:revision>
  <dcterms:created xsi:type="dcterms:W3CDTF">2019-05-07T19:03:55Z</dcterms:created>
  <dcterms:modified xsi:type="dcterms:W3CDTF">2020-12-25T17:07:43Z</dcterms:modified>
</cp:coreProperties>
</file>