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331" r:id="rId5"/>
    <p:sldId id="310" r:id="rId6"/>
    <p:sldId id="315" r:id="rId7"/>
    <p:sldId id="316" r:id="rId8"/>
    <p:sldId id="286" r:id="rId9"/>
    <p:sldId id="336" r:id="rId10"/>
    <p:sldId id="322" r:id="rId11"/>
    <p:sldId id="337" r:id="rId12"/>
    <p:sldId id="302" r:id="rId13"/>
    <p:sldId id="317" r:id="rId14"/>
    <p:sldId id="304" r:id="rId15"/>
    <p:sldId id="312" r:id="rId16"/>
    <p:sldId id="339" r:id="rId17"/>
    <p:sldId id="308"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yhD2/Tjk8bbTNdNTW11qEw==" hashData="fuEcdcY67b9eq0iFn+0T32M27NO6LM2ezERQAj14yc9+Un6yBe3ylyy5kjQHOe7oQSaeU0D2Y7qSM+i2NqkHb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E9FF"/>
    <a:srgbClr val="FFCCFF"/>
    <a:srgbClr val="FF0000"/>
    <a:srgbClr val="CCFFCC"/>
    <a:srgbClr val="008AF2"/>
    <a:srgbClr val="2F528F"/>
    <a:srgbClr val="8D42C6"/>
    <a:srgbClr val="FFFFCC"/>
    <a:srgbClr val="008F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7" autoAdjust="0"/>
    <p:restoredTop sz="63378" autoAdjust="0"/>
  </p:normalViewPr>
  <p:slideViewPr>
    <p:cSldViewPr snapToGrid="0">
      <p:cViewPr varScale="1">
        <p:scale>
          <a:sx n="50" d="100"/>
          <a:sy n="50" d="100"/>
        </p:scale>
        <p:origin x="55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Sheet1!$E$6</c:f>
              <c:strCache>
                <c:ptCount val="1"/>
                <c:pt idx="0">
                  <c:v>Frequency</c:v>
                </c:pt>
              </c:strCache>
            </c:strRef>
          </c:tx>
          <c:spPr>
            <a:solidFill>
              <a:srgbClr val="0070C0"/>
            </a:solidFill>
          </c:spPr>
          <c:invertIfNegative val="0"/>
          <c:cat>
            <c:strRef>
              <c:f>Sheet1!$D$7:$D$12</c:f>
              <c:strCache>
                <c:ptCount val="6"/>
                <c:pt idx="0">
                  <c:v>Dog</c:v>
                </c:pt>
                <c:pt idx="1">
                  <c:v>Other</c:v>
                </c:pt>
                <c:pt idx="2">
                  <c:v>Cat</c:v>
                </c:pt>
                <c:pt idx="3">
                  <c:v>Fish</c:v>
                </c:pt>
                <c:pt idx="4">
                  <c:v>Bird</c:v>
                </c:pt>
                <c:pt idx="5">
                  <c:v>Fish</c:v>
                </c:pt>
              </c:strCache>
            </c:strRef>
          </c:cat>
          <c:val>
            <c:numRef>
              <c:f>Sheet1!$E$7:$E$12</c:f>
              <c:numCache>
                <c:formatCode>General</c:formatCode>
                <c:ptCount val="6"/>
                <c:pt idx="0">
                  <c:v>71</c:v>
                </c:pt>
                <c:pt idx="1">
                  <c:v>29</c:v>
                </c:pt>
                <c:pt idx="2">
                  <c:v>23</c:v>
                </c:pt>
                <c:pt idx="3">
                  <c:v>4</c:v>
                </c:pt>
                <c:pt idx="4">
                  <c:v>3</c:v>
                </c:pt>
                <c:pt idx="5">
                  <c:v>3</c:v>
                </c:pt>
              </c:numCache>
            </c:numRef>
          </c:val>
          <c:extLst>
            <c:ext xmlns:c16="http://schemas.microsoft.com/office/drawing/2014/chart" uri="{C3380CC4-5D6E-409C-BE32-E72D297353CC}">
              <c16:uniqueId val="{00000000-360C-4B08-BEA7-DB0408AA93B9}"/>
            </c:ext>
          </c:extLst>
        </c:ser>
        <c:dLbls>
          <c:showLegendKey val="0"/>
          <c:showVal val="0"/>
          <c:showCatName val="0"/>
          <c:showSerName val="0"/>
          <c:showPercent val="0"/>
          <c:showBubbleSize val="0"/>
        </c:dLbls>
        <c:gapWidth val="150"/>
        <c:axId val="91862144"/>
        <c:axId val="91863680"/>
      </c:barChart>
      <c:catAx>
        <c:axId val="91862144"/>
        <c:scaling>
          <c:orientation val="minMax"/>
        </c:scaling>
        <c:delete val="0"/>
        <c:axPos val="b"/>
        <c:numFmt formatCode="General" sourceLinked="0"/>
        <c:majorTickMark val="out"/>
        <c:minorTickMark val="none"/>
        <c:tickLblPos val="nextTo"/>
        <c:txPr>
          <a:bodyPr/>
          <a:lstStyle/>
          <a:p>
            <a:pPr>
              <a:defRPr sz="1000" b="1"/>
            </a:pPr>
            <a:endParaRPr lang="en-US"/>
          </a:p>
        </c:txPr>
        <c:crossAx val="91863680"/>
        <c:crosses val="autoZero"/>
        <c:auto val="1"/>
        <c:lblAlgn val="ctr"/>
        <c:lblOffset val="100"/>
        <c:noMultiLvlLbl val="0"/>
      </c:catAx>
      <c:valAx>
        <c:axId val="91863680"/>
        <c:scaling>
          <c:orientation val="minMax"/>
        </c:scaling>
        <c:delete val="0"/>
        <c:axPos val="r"/>
        <c:majorGridlines>
          <c:spPr>
            <a:ln>
              <a:prstDash val="dash"/>
            </a:ln>
          </c:spPr>
        </c:majorGridlines>
        <c:title>
          <c:tx>
            <c:rich>
              <a:bodyPr rot="-5400000" vert="horz"/>
              <a:lstStyle/>
              <a:p>
                <a:pPr>
                  <a:defRPr sz="1600"/>
                </a:pPr>
                <a:r>
                  <a:rPr lang="en-US" sz="1200" dirty="0"/>
                  <a:t>Frequency</a:t>
                </a:r>
              </a:p>
            </c:rich>
          </c:tx>
          <c:overlay val="0"/>
        </c:title>
        <c:numFmt formatCode="General" sourceLinked="1"/>
        <c:majorTickMark val="out"/>
        <c:minorTickMark val="none"/>
        <c:tickLblPos val="nextTo"/>
        <c:txPr>
          <a:bodyPr/>
          <a:lstStyle/>
          <a:p>
            <a:pPr>
              <a:defRPr sz="1200" b="1"/>
            </a:pPr>
            <a:endParaRPr lang="en-US"/>
          </a:p>
        </c:txPr>
        <c:crossAx val="91862144"/>
        <c:crosses val="max"/>
        <c:crossBetween val="between"/>
      </c:valAx>
    </c:plotArea>
    <c:plotVisOnly val="1"/>
    <c:dispBlanksAs val="gap"/>
    <c:showDLblsOverMax val="0"/>
  </c:chart>
  <c:spPr>
    <a:ln>
      <a:noFill/>
    </a:ln>
  </c:spPr>
  <c:externalData r:id="rId1">
    <c:autoUpdate val="0"/>
  </c:externalData>
</c:chartSpace>
</file>

<file path=ppt/drawings/_rels/vmlDrawing1.v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9"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12" Type="http://schemas.openxmlformats.org/officeDocument/2006/relationships/image" Target="../media/image24.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8.wmf"/><Relationship Id="rId11" Type="http://schemas.openxmlformats.org/officeDocument/2006/relationships/image" Target="../media/image23.wmf"/><Relationship Id="rId5" Type="http://schemas.openxmlformats.org/officeDocument/2006/relationships/image" Target="../media/image17.wmf"/><Relationship Id="rId10" Type="http://schemas.openxmlformats.org/officeDocument/2006/relationships/image" Target="../media/image22.wmf"/><Relationship Id="rId4" Type="http://schemas.openxmlformats.org/officeDocument/2006/relationships/image" Target="../media/image16.wmf"/><Relationship Id="rId9"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3" Type="http://schemas.openxmlformats.org/officeDocument/2006/relationships/image" Target="../media/image37.wmf"/><Relationship Id="rId18" Type="http://schemas.openxmlformats.org/officeDocument/2006/relationships/image" Target="../media/image42.wmf"/><Relationship Id="rId26" Type="http://schemas.openxmlformats.org/officeDocument/2006/relationships/image" Target="../media/image50.wmf"/><Relationship Id="rId39" Type="http://schemas.openxmlformats.org/officeDocument/2006/relationships/image" Target="../media/image61.wmf"/><Relationship Id="rId3" Type="http://schemas.openxmlformats.org/officeDocument/2006/relationships/image" Target="../media/image27.wmf"/><Relationship Id="rId21" Type="http://schemas.openxmlformats.org/officeDocument/2006/relationships/image" Target="../media/image45.wmf"/><Relationship Id="rId34" Type="http://schemas.openxmlformats.org/officeDocument/2006/relationships/image" Target="../media/image58.wmf"/><Relationship Id="rId42" Type="http://schemas.openxmlformats.org/officeDocument/2006/relationships/image" Target="../media/image64.wmf"/><Relationship Id="rId47" Type="http://schemas.openxmlformats.org/officeDocument/2006/relationships/image" Target="../media/image68.wmf"/><Relationship Id="rId50" Type="http://schemas.openxmlformats.org/officeDocument/2006/relationships/image" Target="../media/image71.wmf"/><Relationship Id="rId7" Type="http://schemas.openxmlformats.org/officeDocument/2006/relationships/image" Target="../media/image31.wmf"/><Relationship Id="rId12" Type="http://schemas.openxmlformats.org/officeDocument/2006/relationships/image" Target="../media/image36.wmf"/><Relationship Id="rId17" Type="http://schemas.openxmlformats.org/officeDocument/2006/relationships/image" Target="../media/image41.wmf"/><Relationship Id="rId25" Type="http://schemas.openxmlformats.org/officeDocument/2006/relationships/image" Target="../media/image49.wmf"/><Relationship Id="rId33" Type="http://schemas.openxmlformats.org/officeDocument/2006/relationships/image" Target="../media/image57.wmf"/><Relationship Id="rId38" Type="http://schemas.openxmlformats.org/officeDocument/2006/relationships/image" Target="../media/image60.wmf"/><Relationship Id="rId46" Type="http://schemas.openxmlformats.org/officeDocument/2006/relationships/image" Target="../media/image67.wmf"/><Relationship Id="rId2" Type="http://schemas.openxmlformats.org/officeDocument/2006/relationships/image" Target="../media/image26.wmf"/><Relationship Id="rId16" Type="http://schemas.openxmlformats.org/officeDocument/2006/relationships/image" Target="../media/image40.wmf"/><Relationship Id="rId20" Type="http://schemas.openxmlformats.org/officeDocument/2006/relationships/image" Target="../media/image44.wmf"/><Relationship Id="rId29" Type="http://schemas.openxmlformats.org/officeDocument/2006/relationships/image" Target="../media/image53.wmf"/><Relationship Id="rId41" Type="http://schemas.openxmlformats.org/officeDocument/2006/relationships/image" Target="../media/image63.wmf"/><Relationship Id="rId1" Type="http://schemas.openxmlformats.org/officeDocument/2006/relationships/image" Target="../media/image25.wmf"/><Relationship Id="rId6" Type="http://schemas.openxmlformats.org/officeDocument/2006/relationships/image" Target="../media/image30.wmf"/><Relationship Id="rId11" Type="http://schemas.openxmlformats.org/officeDocument/2006/relationships/image" Target="../media/image35.wmf"/><Relationship Id="rId24" Type="http://schemas.openxmlformats.org/officeDocument/2006/relationships/image" Target="../media/image48.wmf"/><Relationship Id="rId32" Type="http://schemas.openxmlformats.org/officeDocument/2006/relationships/image" Target="../media/image56.wmf"/><Relationship Id="rId37" Type="http://schemas.openxmlformats.org/officeDocument/2006/relationships/image" Target="../media/image7.wmf"/><Relationship Id="rId40" Type="http://schemas.openxmlformats.org/officeDocument/2006/relationships/image" Target="../media/image62.wmf"/><Relationship Id="rId45" Type="http://schemas.openxmlformats.org/officeDocument/2006/relationships/image" Target="../media/image66.wmf"/><Relationship Id="rId5" Type="http://schemas.openxmlformats.org/officeDocument/2006/relationships/image" Target="../media/image29.wmf"/><Relationship Id="rId15" Type="http://schemas.openxmlformats.org/officeDocument/2006/relationships/image" Target="../media/image39.wmf"/><Relationship Id="rId23" Type="http://schemas.openxmlformats.org/officeDocument/2006/relationships/image" Target="../media/image47.wmf"/><Relationship Id="rId28" Type="http://schemas.openxmlformats.org/officeDocument/2006/relationships/image" Target="../media/image52.wmf"/><Relationship Id="rId36" Type="http://schemas.openxmlformats.org/officeDocument/2006/relationships/image" Target="../media/image6.wmf"/><Relationship Id="rId49" Type="http://schemas.openxmlformats.org/officeDocument/2006/relationships/image" Target="../media/image70.wmf"/><Relationship Id="rId10" Type="http://schemas.openxmlformats.org/officeDocument/2006/relationships/image" Target="../media/image34.wmf"/><Relationship Id="rId19" Type="http://schemas.openxmlformats.org/officeDocument/2006/relationships/image" Target="../media/image43.wmf"/><Relationship Id="rId31" Type="http://schemas.openxmlformats.org/officeDocument/2006/relationships/image" Target="../media/image55.wmf"/><Relationship Id="rId44" Type="http://schemas.openxmlformats.org/officeDocument/2006/relationships/image" Target="../media/image24.wmf"/><Relationship Id="rId52" Type="http://schemas.openxmlformats.org/officeDocument/2006/relationships/image" Target="../media/image73.wmf"/><Relationship Id="rId4" Type="http://schemas.openxmlformats.org/officeDocument/2006/relationships/image" Target="../media/image28.wmf"/><Relationship Id="rId9" Type="http://schemas.openxmlformats.org/officeDocument/2006/relationships/image" Target="../media/image33.wmf"/><Relationship Id="rId14" Type="http://schemas.openxmlformats.org/officeDocument/2006/relationships/image" Target="../media/image38.wmf"/><Relationship Id="rId22" Type="http://schemas.openxmlformats.org/officeDocument/2006/relationships/image" Target="../media/image46.wmf"/><Relationship Id="rId27" Type="http://schemas.openxmlformats.org/officeDocument/2006/relationships/image" Target="../media/image51.wmf"/><Relationship Id="rId30" Type="http://schemas.openxmlformats.org/officeDocument/2006/relationships/image" Target="../media/image54.wmf"/><Relationship Id="rId35" Type="http://schemas.openxmlformats.org/officeDocument/2006/relationships/image" Target="../media/image59.wmf"/><Relationship Id="rId43" Type="http://schemas.openxmlformats.org/officeDocument/2006/relationships/image" Target="../media/image65.wmf"/><Relationship Id="rId48" Type="http://schemas.openxmlformats.org/officeDocument/2006/relationships/image" Target="../media/image69.wmf"/><Relationship Id="rId8" Type="http://schemas.openxmlformats.org/officeDocument/2006/relationships/image" Target="../media/image32.wmf"/><Relationship Id="rId51" Type="http://schemas.openxmlformats.org/officeDocument/2006/relationships/image" Target="../media/image72.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image" Target="../media/image82.wmf"/><Relationship Id="rId18" Type="http://schemas.openxmlformats.org/officeDocument/2006/relationships/image" Target="../media/image87.wmf"/><Relationship Id="rId3" Type="http://schemas.openxmlformats.org/officeDocument/2006/relationships/image" Target="../media/image15.wmf"/><Relationship Id="rId21" Type="http://schemas.openxmlformats.org/officeDocument/2006/relationships/image" Target="../media/image90.wmf"/><Relationship Id="rId7" Type="http://schemas.openxmlformats.org/officeDocument/2006/relationships/image" Target="../media/image22.wmf"/><Relationship Id="rId12" Type="http://schemas.openxmlformats.org/officeDocument/2006/relationships/image" Target="../media/image81.wmf"/><Relationship Id="rId17" Type="http://schemas.openxmlformats.org/officeDocument/2006/relationships/image" Target="../media/image86.wmf"/><Relationship Id="rId2" Type="http://schemas.openxmlformats.org/officeDocument/2006/relationships/image" Target="../media/image7.wmf"/><Relationship Id="rId16" Type="http://schemas.openxmlformats.org/officeDocument/2006/relationships/image" Target="../media/image85.wmf"/><Relationship Id="rId20" Type="http://schemas.openxmlformats.org/officeDocument/2006/relationships/image" Target="../media/image89.wmf"/><Relationship Id="rId1" Type="http://schemas.openxmlformats.org/officeDocument/2006/relationships/image" Target="../media/image6.wmf"/><Relationship Id="rId6" Type="http://schemas.openxmlformats.org/officeDocument/2006/relationships/image" Target="../media/image18.wmf"/><Relationship Id="rId11" Type="http://schemas.openxmlformats.org/officeDocument/2006/relationships/image" Target="../media/image80.wmf"/><Relationship Id="rId5" Type="http://schemas.openxmlformats.org/officeDocument/2006/relationships/image" Target="../media/image17.wmf"/><Relationship Id="rId15" Type="http://schemas.openxmlformats.org/officeDocument/2006/relationships/image" Target="../media/image84.wmf"/><Relationship Id="rId10" Type="http://schemas.openxmlformats.org/officeDocument/2006/relationships/image" Target="../media/image79.wmf"/><Relationship Id="rId19" Type="http://schemas.openxmlformats.org/officeDocument/2006/relationships/image" Target="../media/image88.wmf"/><Relationship Id="rId4" Type="http://schemas.openxmlformats.org/officeDocument/2006/relationships/image" Target="../media/image16.wmf"/><Relationship Id="rId9" Type="http://schemas.openxmlformats.org/officeDocument/2006/relationships/image" Target="../media/image24.wmf"/><Relationship Id="rId14" Type="http://schemas.openxmlformats.org/officeDocument/2006/relationships/image" Target="../media/image83.wmf"/><Relationship Id="rId22" Type="http://schemas.openxmlformats.org/officeDocument/2006/relationships/image" Target="../media/image91.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96.wmf"/><Relationship Id="rId13" Type="http://schemas.openxmlformats.org/officeDocument/2006/relationships/image" Target="../media/image83.wmf"/><Relationship Id="rId18" Type="http://schemas.openxmlformats.org/officeDocument/2006/relationships/image" Target="../media/image24.wmf"/><Relationship Id="rId3" Type="http://schemas.openxmlformats.org/officeDocument/2006/relationships/image" Target="../media/image16.wmf"/><Relationship Id="rId21" Type="http://schemas.openxmlformats.org/officeDocument/2006/relationships/image" Target="../media/image99.wmf"/><Relationship Id="rId7" Type="http://schemas.openxmlformats.org/officeDocument/2006/relationships/image" Target="../media/image95.wmf"/><Relationship Id="rId12" Type="http://schemas.openxmlformats.org/officeDocument/2006/relationships/image" Target="../media/image82.wmf"/><Relationship Id="rId17" Type="http://schemas.openxmlformats.org/officeDocument/2006/relationships/image" Target="../media/image23.wmf"/><Relationship Id="rId2" Type="http://schemas.openxmlformats.org/officeDocument/2006/relationships/image" Target="../media/image15.wmf"/><Relationship Id="rId16" Type="http://schemas.openxmlformats.org/officeDocument/2006/relationships/image" Target="../media/image22.wmf"/><Relationship Id="rId20" Type="http://schemas.openxmlformats.org/officeDocument/2006/relationships/image" Target="../media/image98.wmf"/><Relationship Id="rId1" Type="http://schemas.openxmlformats.org/officeDocument/2006/relationships/image" Target="../media/image7.wmf"/><Relationship Id="rId6" Type="http://schemas.openxmlformats.org/officeDocument/2006/relationships/image" Target="../media/image94.wmf"/><Relationship Id="rId11" Type="http://schemas.openxmlformats.org/officeDocument/2006/relationships/image" Target="../media/image81.wmf"/><Relationship Id="rId5" Type="http://schemas.openxmlformats.org/officeDocument/2006/relationships/image" Target="../media/image93.wmf"/><Relationship Id="rId15" Type="http://schemas.openxmlformats.org/officeDocument/2006/relationships/image" Target="../media/image18.wmf"/><Relationship Id="rId10" Type="http://schemas.openxmlformats.org/officeDocument/2006/relationships/image" Target="../media/image80.wmf"/><Relationship Id="rId19" Type="http://schemas.openxmlformats.org/officeDocument/2006/relationships/image" Target="../media/image97.wmf"/><Relationship Id="rId4" Type="http://schemas.openxmlformats.org/officeDocument/2006/relationships/image" Target="../media/image17.wmf"/><Relationship Id="rId9" Type="http://schemas.openxmlformats.org/officeDocument/2006/relationships/image" Target="../media/image79.wmf"/><Relationship Id="rId14" Type="http://schemas.openxmlformats.org/officeDocument/2006/relationships/image" Target="../media/image6.wmf"/><Relationship Id="rId22" Type="http://schemas.openxmlformats.org/officeDocument/2006/relationships/image" Target="../media/image100.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image" Target="../media/image110.wmf"/><Relationship Id="rId18" Type="http://schemas.openxmlformats.org/officeDocument/2006/relationships/image" Target="../media/image81.wmf"/><Relationship Id="rId26" Type="http://schemas.openxmlformats.org/officeDocument/2006/relationships/image" Target="../media/image97.wmf"/><Relationship Id="rId3" Type="http://schemas.openxmlformats.org/officeDocument/2006/relationships/image" Target="../media/image16.wmf"/><Relationship Id="rId21" Type="http://schemas.openxmlformats.org/officeDocument/2006/relationships/image" Target="../media/image6.wmf"/><Relationship Id="rId7" Type="http://schemas.openxmlformats.org/officeDocument/2006/relationships/image" Target="../media/image104.wmf"/><Relationship Id="rId12" Type="http://schemas.openxmlformats.org/officeDocument/2006/relationships/image" Target="../media/image109.wmf"/><Relationship Id="rId17" Type="http://schemas.openxmlformats.org/officeDocument/2006/relationships/image" Target="../media/image80.wmf"/><Relationship Id="rId25" Type="http://schemas.openxmlformats.org/officeDocument/2006/relationships/image" Target="../media/image24.wmf"/><Relationship Id="rId2" Type="http://schemas.openxmlformats.org/officeDocument/2006/relationships/image" Target="../media/image15.wmf"/><Relationship Id="rId16" Type="http://schemas.openxmlformats.org/officeDocument/2006/relationships/image" Target="../media/image79.wmf"/><Relationship Id="rId20" Type="http://schemas.openxmlformats.org/officeDocument/2006/relationships/image" Target="../media/image83.wmf"/><Relationship Id="rId29" Type="http://schemas.openxmlformats.org/officeDocument/2006/relationships/image" Target="../media/image114.wmf"/><Relationship Id="rId1" Type="http://schemas.openxmlformats.org/officeDocument/2006/relationships/image" Target="../media/image7.wmf"/><Relationship Id="rId6" Type="http://schemas.openxmlformats.org/officeDocument/2006/relationships/image" Target="../media/image103.wmf"/><Relationship Id="rId11" Type="http://schemas.openxmlformats.org/officeDocument/2006/relationships/image" Target="../media/image108.wmf"/><Relationship Id="rId24" Type="http://schemas.openxmlformats.org/officeDocument/2006/relationships/image" Target="../media/image23.wmf"/><Relationship Id="rId5" Type="http://schemas.openxmlformats.org/officeDocument/2006/relationships/image" Target="../media/image102.wmf"/><Relationship Id="rId15" Type="http://schemas.openxmlformats.org/officeDocument/2006/relationships/image" Target="../media/image112.wmf"/><Relationship Id="rId23" Type="http://schemas.openxmlformats.org/officeDocument/2006/relationships/image" Target="../media/image22.wmf"/><Relationship Id="rId28" Type="http://schemas.openxmlformats.org/officeDocument/2006/relationships/image" Target="../media/image113.wmf"/><Relationship Id="rId10" Type="http://schemas.openxmlformats.org/officeDocument/2006/relationships/image" Target="../media/image107.wmf"/><Relationship Id="rId19" Type="http://schemas.openxmlformats.org/officeDocument/2006/relationships/image" Target="../media/image82.wmf"/><Relationship Id="rId4" Type="http://schemas.openxmlformats.org/officeDocument/2006/relationships/image" Target="../media/image17.wmf"/><Relationship Id="rId9" Type="http://schemas.openxmlformats.org/officeDocument/2006/relationships/image" Target="../media/image106.wmf"/><Relationship Id="rId14" Type="http://schemas.openxmlformats.org/officeDocument/2006/relationships/image" Target="../media/image111.wmf"/><Relationship Id="rId22" Type="http://schemas.openxmlformats.org/officeDocument/2006/relationships/image" Target="../media/image18.wmf"/><Relationship Id="rId27" Type="http://schemas.openxmlformats.org/officeDocument/2006/relationships/image" Target="../media/image98.wmf"/><Relationship Id="rId30" Type="http://schemas.openxmlformats.org/officeDocument/2006/relationships/image" Target="../media/image115.wmf"/></Relationships>
</file>

<file path=ppt/drawings/_rels/vmlDrawing7.vml.rels><?xml version="1.0" encoding="UTF-8" standalone="yes"?>
<Relationships xmlns="http://schemas.openxmlformats.org/package/2006/relationships"><Relationship Id="rId13" Type="http://schemas.openxmlformats.org/officeDocument/2006/relationships/image" Target="../media/image125.wmf"/><Relationship Id="rId18" Type="http://schemas.openxmlformats.org/officeDocument/2006/relationships/image" Target="../media/image130.wmf"/><Relationship Id="rId26" Type="http://schemas.openxmlformats.org/officeDocument/2006/relationships/image" Target="../media/image138.wmf"/><Relationship Id="rId39" Type="http://schemas.openxmlformats.org/officeDocument/2006/relationships/image" Target="../media/image150.wmf"/><Relationship Id="rId3" Type="http://schemas.openxmlformats.org/officeDocument/2006/relationships/image" Target="../media/image116.wmf"/><Relationship Id="rId21" Type="http://schemas.openxmlformats.org/officeDocument/2006/relationships/image" Target="../media/image133.wmf"/><Relationship Id="rId34" Type="http://schemas.openxmlformats.org/officeDocument/2006/relationships/image" Target="../media/image146.wmf"/><Relationship Id="rId42" Type="http://schemas.openxmlformats.org/officeDocument/2006/relationships/image" Target="../media/image153.wmf"/><Relationship Id="rId47" Type="http://schemas.openxmlformats.org/officeDocument/2006/relationships/image" Target="../media/image158.wmf"/><Relationship Id="rId50" Type="http://schemas.openxmlformats.org/officeDocument/2006/relationships/image" Target="../media/image161.wmf"/><Relationship Id="rId7" Type="http://schemas.openxmlformats.org/officeDocument/2006/relationships/image" Target="../media/image120.wmf"/><Relationship Id="rId12" Type="http://schemas.openxmlformats.org/officeDocument/2006/relationships/image" Target="../media/image124.wmf"/><Relationship Id="rId17" Type="http://schemas.openxmlformats.org/officeDocument/2006/relationships/image" Target="../media/image129.wmf"/><Relationship Id="rId25" Type="http://schemas.openxmlformats.org/officeDocument/2006/relationships/image" Target="../media/image137.wmf"/><Relationship Id="rId33" Type="http://schemas.openxmlformats.org/officeDocument/2006/relationships/image" Target="../media/image145.wmf"/><Relationship Id="rId38" Type="http://schemas.openxmlformats.org/officeDocument/2006/relationships/image" Target="../media/image149.wmf"/><Relationship Id="rId46" Type="http://schemas.openxmlformats.org/officeDocument/2006/relationships/image" Target="../media/image157.wmf"/><Relationship Id="rId2" Type="http://schemas.openxmlformats.org/officeDocument/2006/relationships/image" Target="../media/image7.wmf"/><Relationship Id="rId16" Type="http://schemas.openxmlformats.org/officeDocument/2006/relationships/image" Target="../media/image128.wmf"/><Relationship Id="rId20" Type="http://schemas.openxmlformats.org/officeDocument/2006/relationships/image" Target="../media/image132.wmf"/><Relationship Id="rId29" Type="http://schemas.openxmlformats.org/officeDocument/2006/relationships/image" Target="../media/image141.wmf"/><Relationship Id="rId41" Type="http://schemas.openxmlformats.org/officeDocument/2006/relationships/image" Target="../media/image152.wmf"/><Relationship Id="rId1" Type="http://schemas.openxmlformats.org/officeDocument/2006/relationships/image" Target="../media/image6.wmf"/><Relationship Id="rId6" Type="http://schemas.openxmlformats.org/officeDocument/2006/relationships/image" Target="../media/image119.wmf"/><Relationship Id="rId11" Type="http://schemas.openxmlformats.org/officeDocument/2006/relationships/image" Target="../media/image123.wmf"/><Relationship Id="rId24" Type="http://schemas.openxmlformats.org/officeDocument/2006/relationships/image" Target="../media/image136.wmf"/><Relationship Id="rId32" Type="http://schemas.openxmlformats.org/officeDocument/2006/relationships/image" Target="../media/image144.wmf"/><Relationship Id="rId37" Type="http://schemas.openxmlformats.org/officeDocument/2006/relationships/image" Target="../media/image148.wmf"/><Relationship Id="rId40" Type="http://schemas.openxmlformats.org/officeDocument/2006/relationships/image" Target="../media/image151.wmf"/><Relationship Id="rId45" Type="http://schemas.openxmlformats.org/officeDocument/2006/relationships/image" Target="../media/image156.wmf"/><Relationship Id="rId5" Type="http://schemas.openxmlformats.org/officeDocument/2006/relationships/image" Target="../media/image118.wmf"/><Relationship Id="rId15" Type="http://schemas.openxmlformats.org/officeDocument/2006/relationships/image" Target="../media/image127.wmf"/><Relationship Id="rId23" Type="http://schemas.openxmlformats.org/officeDocument/2006/relationships/image" Target="../media/image135.wmf"/><Relationship Id="rId28" Type="http://schemas.openxmlformats.org/officeDocument/2006/relationships/image" Target="../media/image140.wmf"/><Relationship Id="rId36" Type="http://schemas.openxmlformats.org/officeDocument/2006/relationships/image" Target="../media/image147.wmf"/><Relationship Id="rId49" Type="http://schemas.openxmlformats.org/officeDocument/2006/relationships/image" Target="../media/image160.wmf"/><Relationship Id="rId10" Type="http://schemas.openxmlformats.org/officeDocument/2006/relationships/image" Target="../media/image122.wmf"/><Relationship Id="rId19" Type="http://schemas.openxmlformats.org/officeDocument/2006/relationships/image" Target="../media/image131.wmf"/><Relationship Id="rId31" Type="http://schemas.openxmlformats.org/officeDocument/2006/relationships/image" Target="../media/image143.wmf"/><Relationship Id="rId44" Type="http://schemas.openxmlformats.org/officeDocument/2006/relationships/image" Target="../media/image155.wmf"/><Relationship Id="rId4" Type="http://schemas.openxmlformats.org/officeDocument/2006/relationships/image" Target="../media/image117.wmf"/><Relationship Id="rId9" Type="http://schemas.openxmlformats.org/officeDocument/2006/relationships/image" Target="../media/image24.wmf"/><Relationship Id="rId14" Type="http://schemas.openxmlformats.org/officeDocument/2006/relationships/image" Target="../media/image126.wmf"/><Relationship Id="rId22" Type="http://schemas.openxmlformats.org/officeDocument/2006/relationships/image" Target="../media/image134.wmf"/><Relationship Id="rId27" Type="http://schemas.openxmlformats.org/officeDocument/2006/relationships/image" Target="../media/image139.wmf"/><Relationship Id="rId30" Type="http://schemas.openxmlformats.org/officeDocument/2006/relationships/image" Target="../media/image142.wmf"/><Relationship Id="rId35" Type="http://schemas.openxmlformats.org/officeDocument/2006/relationships/image" Target="../media/image115.wmf"/><Relationship Id="rId43" Type="http://schemas.openxmlformats.org/officeDocument/2006/relationships/image" Target="../media/image154.wmf"/><Relationship Id="rId48" Type="http://schemas.openxmlformats.org/officeDocument/2006/relationships/image" Target="../media/image159.wmf"/><Relationship Id="rId8" Type="http://schemas.openxmlformats.org/officeDocument/2006/relationships/image" Target="../media/image121.wmf"/><Relationship Id="rId51" Type="http://schemas.openxmlformats.org/officeDocument/2006/relationships/image" Target="../media/image162.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170.wmf"/><Relationship Id="rId13" Type="http://schemas.openxmlformats.org/officeDocument/2006/relationships/image" Target="../media/image175.wmf"/><Relationship Id="rId18" Type="http://schemas.openxmlformats.org/officeDocument/2006/relationships/image" Target="../media/image180.wmf"/><Relationship Id="rId3" Type="http://schemas.openxmlformats.org/officeDocument/2006/relationships/image" Target="../media/image165.wmf"/><Relationship Id="rId7" Type="http://schemas.openxmlformats.org/officeDocument/2006/relationships/image" Target="../media/image169.wmf"/><Relationship Id="rId12" Type="http://schemas.openxmlformats.org/officeDocument/2006/relationships/image" Target="../media/image174.wmf"/><Relationship Id="rId17" Type="http://schemas.openxmlformats.org/officeDocument/2006/relationships/image" Target="../media/image179.wmf"/><Relationship Id="rId2" Type="http://schemas.openxmlformats.org/officeDocument/2006/relationships/image" Target="../media/image7.wmf"/><Relationship Id="rId16" Type="http://schemas.openxmlformats.org/officeDocument/2006/relationships/image" Target="../media/image178.wmf"/><Relationship Id="rId1" Type="http://schemas.openxmlformats.org/officeDocument/2006/relationships/image" Target="../media/image6.wmf"/><Relationship Id="rId6" Type="http://schemas.openxmlformats.org/officeDocument/2006/relationships/image" Target="../media/image168.wmf"/><Relationship Id="rId11" Type="http://schemas.openxmlformats.org/officeDocument/2006/relationships/image" Target="../media/image173.wmf"/><Relationship Id="rId5" Type="http://schemas.openxmlformats.org/officeDocument/2006/relationships/image" Target="../media/image167.wmf"/><Relationship Id="rId15" Type="http://schemas.openxmlformats.org/officeDocument/2006/relationships/image" Target="../media/image177.wmf"/><Relationship Id="rId10" Type="http://schemas.openxmlformats.org/officeDocument/2006/relationships/image" Target="../media/image172.wmf"/><Relationship Id="rId19" Type="http://schemas.openxmlformats.org/officeDocument/2006/relationships/image" Target="../media/image181.wmf"/><Relationship Id="rId4" Type="http://schemas.openxmlformats.org/officeDocument/2006/relationships/image" Target="../media/image166.wmf"/><Relationship Id="rId9" Type="http://schemas.openxmlformats.org/officeDocument/2006/relationships/image" Target="../media/image171.wmf"/><Relationship Id="rId14" Type="http://schemas.openxmlformats.org/officeDocument/2006/relationships/image" Target="../media/image17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46142-A889-4743-90F9-D73BB360C41F}" type="datetimeFigureOut">
              <a:rPr lang="en-US" smtClean="0"/>
              <a:t>12/25/2020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30498-90FC-4FB0-97D5-41BD4BE4C279}" type="slidenum">
              <a:rPr lang="en-US" smtClean="0"/>
              <a:t>‹#›</a:t>
            </a:fld>
            <a:endParaRPr lang="en-US"/>
          </a:p>
        </p:txBody>
      </p:sp>
    </p:spTree>
    <p:extLst>
      <p:ext uri="{BB962C8B-B14F-4D97-AF65-F5344CB8AC3E}">
        <p14:creationId xmlns:p14="http://schemas.microsoft.com/office/powerpoint/2010/main" val="253945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Shit is about to get real!</a:t>
            </a:r>
          </a:p>
        </p:txBody>
      </p:sp>
      <p:sp>
        <p:nvSpPr>
          <p:cNvPr id="4" name="Slide Number Placeholder 3"/>
          <p:cNvSpPr>
            <a:spLocks noGrp="1"/>
          </p:cNvSpPr>
          <p:nvPr>
            <p:ph type="sldNum" sz="quarter" idx="5"/>
          </p:nvPr>
        </p:nvSpPr>
        <p:spPr/>
        <p:txBody>
          <a:bodyPr/>
          <a:lstStyle/>
          <a:p>
            <a:fld id="{49530498-90FC-4FB0-97D5-41BD4BE4C279}" type="slidenum">
              <a:rPr lang="en-US" smtClean="0"/>
              <a:t>1</a:t>
            </a:fld>
            <a:endParaRPr lang="en-US"/>
          </a:p>
        </p:txBody>
      </p:sp>
    </p:spTree>
    <p:extLst>
      <p:ext uri="{BB962C8B-B14F-4D97-AF65-F5344CB8AC3E}">
        <p14:creationId xmlns:p14="http://schemas.microsoft.com/office/powerpoint/2010/main" val="3195435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example</a:t>
                </a:r>
                <a:r>
                  <a:rPr lang="en-US" baseline="0" dirty="0"/>
                  <a:t> of tossing a fair coin twice and counting the number of heads, we saw that the probability distribution is like this table </a:t>
                </a:r>
                <a:endParaRPr lang="en-US" dirty="0"/>
              </a:p>
              <a:p>
                <a:endParaRPr lang="en-US" dirty="0"/>
              </a:p>
              <a:p>
                <a:r>
                  <a:rPr lang="en-US" dirty="0"/>
                  <a:t>If you compare the</a:t>
                </a:r>
                <a:r>
                  <a:rPr lang="en-US" baseline="0" dirty="0"/>
                  <a:t> two tables you see that they are not exactly the same but t</a:t>
                </a:r>
                <a:r>
                  <a:rPr lang="en-US" dirty="0"/>
                  <a:t>he relative frequencies</a:t>
                </a:r>
                <a:r>
                  <a:rPr lang="en-US" baseline="0" dirty="0"/>
                  <a:t> are pretty close to the computed probabilities, if you increase the number of experiments they get even closer</a:t>
                </a:r>
              </a:p>
              <a:p>
                <a:r>
                  <a:rPr lang="en-US" baseline="0" dirty="0"/>
                  <a:t>we expect that if we compute the central tendency and spread measures for the frequency table, we get a close approximation of the parameters</a:t>
                </a:r>
                <a:endParaRPr lang="en-US" dirty="0"/>
              </a:p>
            </p:txBody>
          </p:sp>
        </mc:Choice>
        <mc:Fallback xmlns="">
          <p:sp>
            <p:nvSpPr>
              <p:cNvPr id="3" name="Notes Placeholder 2"/>
              <p:cNvSpPr>
                <a:spLocks noGrp="1"/>
              </p:cNvSpPr>
              <p:nvPr>
                <p:ph type="body" idx="1"/>
              </p:nvPr>
            </p:nvSpPr>
            <p:spPr/>
            <p:txBody>
              <a:bodyPr/>
              <a:lstStyle/>
              <a:p>
                <a:r>
                  <a:rPr lang="en-US" dirty="0"/>
                  <a:t>1</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a:t>
                </a:r>
                <a:r>
                  <a:rPr lang="en-US" i="0">
                    <a:latin typeface="Cambria Math" panose="02040503050406030204" pitchFamily="18" charset="0"/>
                    <a:ea typeface="Cambria Math" panose="02040503050406030204" pitchFamily="18" charset="0"/>
                  </a:rPr>
                  <a:t>⊆</a:t>
                </a:r>
                <a:r>
                  <a:rPr lang="en-US" dirty="0"/>
                  <a:t>A</a:t>
                </a:r>
              </a:p>
              <a:p>
                <a:r>
                  <a:rPr lang="en-US" dirty="0"/>
                  <a:t>{1,5}</a:t>
                </a:r>
                <a:r>
                  <a:rPr lang="en-US" i="0">
                    <a:latin typeface="Cambria Math" panose="02040503050406030204" pitchFamily="18" charset="0"/>
                    <a:ea typeface="Cambria Math" panose="02040503050406030204" pitchFamily="18" charset="0"/>
                  </a:rPr>
                  <a:t>⊆</a:t>
                </a:r>
                <a:r>
                  <a:rPr lang="en-US" dirty="0"/>
                  <a:t>A	{1,3,5,7,9}</a:t>
                </a:r>
                <a:r>
                  <a:rPr lang="en-US" b="0" i="0">
                    <a:latin typeface="Cambria Math" panose="02040503050406030204" pitchFamily="18" charset="0"/>
                    <a:ea typeface="Cambria Math" panose="02040503050406030204" pitchFamily="18" charset="0"/>
                  </a:rPr>
                  <a:t>=</a:t>
                </a:r>
                <a:r>
                  <a:rPr lang="en-US" dirty="0"/>
                  <a:t>A	A</a:t>
                </a:r>
                <a:r>
                  <a:rPr lang="en-US" i="0">
                    <a:latin typeface="Cambria Math" panose="02040503050406030204" pitchFamily="18" charset="0"/>
                    <a:ea typeface="Cambria Math" panose="02040503050406030204" pitchFamily="18" charset="0"/>
                  </a:rPr>
                  <a:t>⊈</a:t>
                </a:r>
                <a:r>
                  <a:rPr lang="en-US" dirty="0"/>
                  <a:t>B</a:t>
                </a:r>
              </a:p>
              <a:p>
                <a:r>
                  <a:rPr lang="en-US" dirty="0"/>
                  <a:t>+</a:t>
                </a:r>
                <a:r>
                  <a:rPr lang="en-US" i="0">
                    <a:latin typeface="Cambria Math" panose="02040503050406030204" pitchFamily="18" charset="0"/>
                    <a:ea typeface="Cambria Math" panose="02040503050406030204" pitchFamily="18" charset="0"/>
                  </a:rPr>
                  <a:t>∈</a:t>
                </a:r>
                <a:r>
                  <a:rPr lang="en-US" dirty="0"/>
                  <a:t>B	^</a:t>
                </a:r>
                <a:r>
                  <a:rPr lang="en-US" i="0">
                    <a:latin typeface="Cambria Math" panose="02040503050406030204" pitchFamily="18" charset="0"/>
                    <a:ea typeface="Cambria Math" panose="02040503050406030204" pitchFamily="18" charset="0"/>
                  </a:rPr>
                  <a:t>∉</a:t>
                </a:r>
                <a:r>
                  <a:rPr lang="en-US" dirty="0"/>
                  <a:t>B	</a:t>
                </a:r>
                <a:r>
                  <a:rPr lang="el-GR" i="0">
                    <a:latin typeface="Cambria Math" panose="02040503050406030204" pitchFamily="18" charset="0"/>
                    <a:ea typeface="Cambria Math" panose="02040503050406030204" pitchFamily="18" charset="0"/>
                  </a:rPr>
                  <a:t>ϕ</a:t>
                </a:r>
                <a:r>
                  <a:rPr lang="en-US" i="0">
                    <a:latin typeface="Cambria Math" panose="02040503050406030204" pitchFamily="18" charset="0"/>
                    <a:ea typeface="Cambria Math" panose="02040503050406030204" pitchFamily="18" charset="0"/>
                  </a:rPr>
                  <a:t>⊆</a:t>
                </a:r>
                <a:r>
                  <a:rPr lang="en-US" dirty="0"/>
                  <a:t>B	B</a:t>
                </a:r>
                <a:r>
                  <a:rPr lang="en-US" i="0">
                    <a:latin typeface="Cambria Math" panose="02040503050406030204" pitchFamily="18" charset="0"/>
                    <a:ea typeface="Cambria Math" panose="02040503050406030204" pitchFamily="18" charset="0"/>
                  </a:rPr>
                  <a:t>⊈</a:t>
                </a:r>
                <a:r>
                  <a:rPr lang="en-US" i="0" dirty="0">
                    <a:latin typeface="+mn-lt"/>
                    <a:ea typeface="+mn-ea"/>
                  </a:rPr>
                  <a:t>ϕ</a:t>
                </a:r>
                <a:endParaRPr lang="en-US" dirty="0"/>
              </a:p>
              <a:p>
                <a:r>
                  <a:rPr lang="en-US" dirty="0"/>
                  <a:t>B</a:t>
                </a:r>
                <a:r>
                  <a:rPr lang="en-US" i="0">
                    <a:latin typeface="Cambria Math" panose="02040503050406030204" pitchFamily="18" charset="0"/>
                    <a:ea typeface="Cambria Math" panose="02040503050406030204" pitchFamily="18" charset="0"/>
                  </a:rPr>
                  <a:t>⊈</a:t>
                </a:r>
                <a:r>
                  <a:rPr lang="en-US" dirty="0"/>
                  <a:t>{+,-}	B</a:t>
                </a:r>
                <a:r>
                  <a:rPr lang="en-US" i="0">
                    <a:latin typeface="Cambria Math" panose="02040503050406030204" pitchFamily="18" charset="0"/>
                    <a:ea typeface="Cambria Math" panose="02040503050406030204" pitchFamily="18" charset="0"/>
                  </a:rPr>
                  <a:t>⊈</a:t>
                </a:r>
                <a:r>
                  <a:rPr lang="en-US" dirty="0"/>
                  <a:t>A	?</a:t>
                </a:r>
              </a:p>
              <a:p>
                <a:r>
                  <a:rPr lang="en-US" dirty="0"/>
                  <a:t>|B|=4	n(A)=5	U={1,3,5,7,9,+,-,*,/}, n(U)=9</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10</a:t>
            </a:fld>
            <a:endParaRPr lang="en-US"/>
          </a:p>
        </p:txBody>
      </p:sp>
    </p:spTree>
    <p:extLst>
      <p:ext uri="{BB962C8B-B14F-4D97-AF65-F5344CB8AC3E}">
        <p14:creationId xmlns:p14="http://schemas.microsoft.com/office/powerpoint/2010/main" val="4099120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Population Mean is also known as Expected Value </a:t>
            </a:r>
          </a:p>
        </p:txBody>
      </p:sp>
      <p:sp>
        <p:nvSpPr>
          <p:cNvPr id="4" name="Slide Number Placeholder 3"/>
          <p:cNvSpPr>
            <a:spLocks noGrp="1"/>
          </p:cNvSpPr>
          <p:nvPr>
            <p:ph type="sldNum" sz="quarter" idx="5"/>
          </p:nvPr>
        </p:nvSpPr>
        <p:spPr/>
        <p:txBody>
          <a:bodyPr/>
          <a:lstStyle/>
          <a:p>
            <a:fld id="{49530498-90FC-4FB0-97D5-41BD4BE4C279}" type="slidenum">
              <a:rPr lang="en-US" smtClean="0"/>
              <a:t>11</a:t>
            </a:fld>
            <a:endParaRPr lang="en-US"/>
          </a:p>
        </p:txBody>
      </p:sp>
    </p:spTree>
    <p:extLst>
      <p:ext uri="{BB962C8B-B14F-4D97-AF65-F5344CB8AC3E}">
        <p14:creationId xmlns:p14="http://schemas.microsoft.com/office/powerpoint/2010/main" val="1878893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r>
                        <a:rPr lang="en-US" sz="1200" i="1" smtClean="0">
                          <a:solidFill>
                            <a:schemeClr val="tx1"/>
                          </a:solidFill>
                          <a:latin typeface="Cambria Math" panose="02040503050406030204" pitchFamily="18" charset="0"/>
                        </a:rPr>
                        <m:t>𝐸</m:t>
                      </m:r>
                      <m:d>
                        <m:dPr>
                          <m:ctrlPr>
                            <a:rPr lang="en-US" sz="1200" i="1">
                              <a:solidFill>
                                <a:schemeClr val="tx1"/>
                              </a:solidFill>
                              <a:latin typeface="Cambria Math" panose="02040503050406030204" pitchFamily="18" charset="0"/>
                            </a:rPr>
                          </m:ctrlPr>
                        </m:dPr>
                        <m:e>
                          <m:sSup>
                            <m:sSupPr>
                              <m:ctrlPr>
                                <a:rPr lang="en-US" sz="1200" i="1">
                                  <a:solidFill>
                                    <a:schemeClr val="tx1"/>
                                  </a:solidFill>
                                  <a:latin typeface="Cambria Math" panose="02040503050406030204" pitchFamily="18" charset="0"/>
                                </a:rPr>
                              </m:ctrlPr>
                            </m:sSupPr>
                            <m:e>
                              <m:r>
                                <a:rPr lang="en-US" sz="1200" i="1">
                                  <a:solidFill>
                                    <a:schemeClr val="tx1"/>
                                  </a:solidFill>
                                  <a:latin typeface="Cambria Math" panose="02040503050406030204" pitchFamily="18" charset="0"/>
                                </a:rPr>
                                <m:t>𝑋</m:t>
                              </m:r>
                            </m:e>
                            <m:sup>
                              <m:r>
                                <a:rPr lang="en-US" sz="1200" i="1">
                                  <a:solidFill>
                                    <a:schemeClr val="tx1"/>
                                  </a:solidFill>
                                  <a:latin typeface="Cambria Math" panose="02040503050406030204" pitchFamily="18" charset="0"/>
                                </a:rPr>
                                <m:t>2</m:t>
                              </m:r>
                            </m:sup>
                          </m:sSup>
                        </m:e>
                      </m:d>
                      <m:r>
                        <a:rPr lang="en-US" sz="1200" b="0" i="1" smtClean="0">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ea typeface="Cambria Math" panose="02040503050406030204" pitchFamily="18" charset="0"/>
                        </a:rPr>
                        <m:t>𝑆𝑢𝑚</m:t>
                      </m:r>
                      <m:r>
                        <a:rPr lang="en-US" sz="1200" b="0" i="1" smtClean="0">
                          <a:solidFill>
                            <a:schemeClr val="tx1"/>
                          </a:solidFill>
                          <a:latin typeface="Cambria Math" panose="02040503050406030204" pitchFamily="18" charset="0"/>
                          <a:ea typeface="Cambria Math" panose="02040503050406030204" pitchFamily="18" charset="0"/>
                        </a:rPr>
                        <m:t>(</m:t>
                      </m:r>
                      <m:sSup>
                        <m:sSupPr>
                          <m:ctrlPr>
                            <a:rPr lang="en-US" sz="1200" i="1" smtClean="0">
                              <a:solidFill>
                                <a:schemeClr val="tx1"/>
                              </a:solidFill>
                              <a:latin typeface="Cambria Math" panose="02040503050406030204" pitchFamily="18" charset="0"/>
                              <a:ea typeface="Cambria Math" panose="02040503050406030204" pitchFamily="18" charset="0"/>
                            </a:rPr>
                          </m:ctrlPr>
                        </m:sSupPr>
                        <m:e>
                          <m:r>
                            <a:rPr lang="en-US" sz="1200" b="0" i="1" smtClean="0">
                              <a:solidFill>
                                <a:schemeClr val="tx1"/>
                              </a:solidFill>
                              <a:latin typeface="Cambria Math" panose="02040503050406030204" pitchFamily="18" charset="0"/>
                              <a:ea typeface="Cambria Math" panose="02040503050406030204" pitchFamily="18" charset="0"/>
                            </a:rPr>
                            <m:t>𝑥</m:t>
                          </m:r>
                        </m:e>
                        <m:sup>
                          <m:r>
                            <a:rPr lang="en-US" sz="1200" b="0" i="1" smtClean="0">
                              <a:solidFill>
                                <a:schemeClr val="tx1"/>
                              </a:solidFill>
                              <a:latin typeface="Cambria Math" panose="02040503050406030204" pitchFamily="18" charset="0"/>
                              <a:ea typeface="Cambria Math" panose="02040503050406030204" pitchFamily="18" charset="0"/>
                            </a:rPr>
                            <m:t>2</m:t>
                          </m:r>
                        </m:sup>
                      </m:sSup>
                      <m:r>
                        <a:rPr lang="en-US" sz="1200" i="1">
                          <a:solidFill>
                            <a:schemeClr val="tx1"/>
                          </a:solidFill>
                          <a:latin typeface="Cambria Math" panose="02040503050406030204" pitchFamily="18" charset="0"/>
                          <a:ea typeface="Cambria Math" panose="02040503050406030204" pitchFamily="18" charset="0"/>
                        </a:rPr>
                        <m:t>×</m:t>
                      </m:r>
                      <m:r>
                        <a:rPr lang="en-US" sz="1200" i="1">
                          <a:solidFill>
                            <a:schemeClr val="tx1"/>
                          </a:solidFill>
                          <a:latin typeface="Cambria Math" panose="02040503050406030204" pitchFamily="18" charset="0"/>
                          <a:ea typeface="Cambria Math" panose="02040503050406030204" pitchFamily="18" charset="0"/>
                        </a:rPr>
                        <m:t>𝑝</m:t>
                      </m:r>
                      <m:d>
                        <m:dPr>
                          <m:ctrlPr>
                            <a:rPr lang="en-US" sz="1200" i="1">
                              <a:solidFill>
                                <a:schemeClr val="tx1"/>
                              </a:solidFill>
                              <a:latin typeface="Cambria Math" panose="02040503050406030204" pitchFamily="18" charset="0"/>
                              <a:ea typeface="Cambria Math" panose="02040503050406030204" pitchFamily="18" charset="0"/>
                            </a:rPr>
                          </m:ctrlPr>
                        </m:dPr>
                        <m:e>
                          <m:r>
                            <a:rPr lang="en-US" sz="1200" i="1">
                              <a:solidFill>
                                <a:schemeClr val="tx1"/>
                              </a:solidFill>
                              <a:latin typeface="Cambria Math" panose="02040503050406030204" pitchFamily="18" charset="0"/>
                              <a:ea typeface="Cambria Math" panose="02040503050406030204" pitchFamily="18" charset="0"/>
                            </a:rPr>
                            <m:t>𝑥</m:t>
                          </m:r>
                        </m:e>
                      </m:d>
                      <m:r>
                        <a:rPr lang="en-US" sz="1200" b="0"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 name="Notes Placeholder 2"/>
              <p:cNvSpPr>
                <a:spLocks noGrp="1"/>
              </p:cNvSpPr>
              <p:nvPr>
                <p:ph type="body" idx="1"/>
              </p:nvPr>
            </p:nvSpPr>
            <p:spPr/>
            <p:txBody>
              <a:bodyPr/>
              <a:lstStyle/>
              <a:p>
                <a:r>
                  <a:rPr lang="en-US" sz="1200" i="0">
                    <a:solidFill>
                      <a:schemeClr val="tx1"/>
                    </a:solidFill>
                    <a:latin typeface="Cambria Math" panose="02040503050406030204" pitchFamily="18" charset="0"/>
                  </a:rPr>
                  <a:t>𝐸(𝑋^2 )</a:t>
                </a:r>
                <a:r>
                  <a:rPr lang="en-US" sz="1200" b="0" i="0">
                    <a:solidFill>
                      <a:schemeClr val="tx1"/>
                    </a:solidFill>
                    <a:latin typeface="Cambria Math" panose="02040503050406030204" pitchFamily="18" charset="0"/>
                  </a:rPr>
                  <a:t>=</a:t>
                </a:r>
                <a:r>
                  <a:rPr lang="en-US" sz="1200" b="0" i="0">
                    <a:solidFill>
                      <a:schemeClr val="tx1"/>
                    </a:solidFill>
                    <a:latin typeface="Cambria Math" panose="02040503050406030204" pitchFamily="18" charset="0"/>
                    <a:ea typeface="Cambria Math" panose="02040503050406030204" pitchFamily="18" charset="0"/>
                  </a:rPr>
                  <a:t>𝑆𝑢𝑚(𝑥^2</a:t>
                </a:r>
                <a:r>
                  <a:rPr lang="en-US" sz="1200" i="0">
                    <a:solidFill>
                      <a:schemeClr val="tx1"/>
                    </a:solidFill>
                    <a:latin typeface="Cambria Math" panose="02040503050406030204" pitchFamily="18" charset="0"/>
                    <a:ea typeface="Cambria Math" panose="02040503050406030204" pitchFamily="18" charset="0"/>
                  </a:rPr>
                  <a:t>×𝑝(𝑥)</a:t>
                </a:r>
                <a:r>
                  <a:rPr lang="en-US" sz="1200" b="0" i="0">
                    <a:solidFill>
                      <a:schemeClr val="tx1"/>
                    </a:solidFill>
                    <a:latin typeface="Cambria Math" panose="02040503050406030204" pitchFamily="18" charset="0"/>
                    <a:ea typeface="Cambria Math" panose="02040503050406030204" pitchFamily="18" charset="0"/>
                  </a:rPr>
                  <a:t>)</a:t>
                </a:r>
                <a:endParaRPr lang="en-US" dirty="0"/>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12</a:t>
            </a:fld>
            <a:endParaRPr lang="en-US"/>
          </a:p>
        </p:txBody>
      </p:sp>
    </p:spTree>
    <p:extLst>
      <p:ext uri="{BB962C8B-B14F-4D97-AF65-F5344CB8AC3E}">
        <p14:creationId xmlns:p14="http://schemas.microsoft.com/office/powerpoint/2010/main" val="3809851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1. S = {</a:t>
                </a:r>
                <a:r>
                  <a:rPr lang="en-US" sz="1200" dirty="0">
                    <a:solidFill>
                      <a:srgbClr val="0070C0"/>
                    </a:solidFill>
                    <a:latin typeface="Times New Roman" pitchFamily="18" charset="0"/>
                    <a:cs typeface="Times New Roman" pitchFamily="18" charset="0"/>
                  </a:rPr>
                  <a:t>1</a:t>
                </a:r>
                <a:r>
                  <a:rPr lang="en-US" sz="1200" dirty="0">
                    <a:latin typeface="Times New Roman" pitchFamily="18" charset="0"/>
                    <a:cs typeface="Times New Roman" pitchFamily="18" charset="0"/>
                  </a:rPr>
                  <a:t>, </a:t>
                </a:r>
                <a:r>
                  <a:rPr lang="en-US" sz="1200" dirty="0">
                    <a:solidFill>
                      <a:srgbClr val="FF0000"/>
                    </a:solidFill>
                    <a:latin typeface="Times New Roman" pitchFamily="18" charset="0"/>
                    <a:cs typeface="Times New Roman" pitchFamily="18" charset="0"/>
                  </a:rPr>
                  <a:t>2</a:t>
                </a:r>
                <a:r>
                  <a:rPr lang="en-US" sz="1200" dirty="0">
                    <a:latin typeface="Times New Roman" pitchFamily="18" charset="0"/>
                    <a:cs typeface="Times New Roman" pitchFamily="18" charset="0"/>
                  </a:rPr>
                  <a:t>, </a:t>
                </a:r>
                <a:r>
                  <a:rPr lang="en-US" sz="1200" dirty="0">
                    <a:solidFill>
                      <a:srgbClr val="FF0000"/>
                    </a:solidFill>
                    <a:latin typeface="Times New Roman" pitchFamily="18" charset="0"/>
                    <a:cs typeface="Times New Roman" pitchFamily="18" charset="0"/>
                  </a:rPr>
                  <a:t>3</a:t>
                </a:r>
                <a:r>
                  <a:rPr lang="en-US" sz="1200" dirty="0">
                    <a:latin typeface="Times New Roman" pitchFamily="18" charset="0"/>
                    <a:cs typeface="Times New Roman" pitchFamily="18" charset="0"/>
                  </a:rPr>
                  <a:t>, </a:t>
                </a:r>
                <a:r>
                  <a:rPr lang="en-US" sz="1200" dirty="0">
                    <a:solidFill>
                      <a:srgbClr val="0070C0"/>
                    </a:solidFill>
                    <a:latin typeface="Times New Roman" pitchFamily="18" charset="0"/>
                    <a:cs typeface="Times New Roman" pitchFamily="18" charset="0"/>
                  </a:rPr>
                  <a:t>4</a:t>
                </a:r>
                <a:r>
                  <a:rPr lang="en-US" sz="1200" dirty="0">
                    <a:latin typeface="Times New Roman" pitchFamily="18" charset="0"/>
                    <a:cs typeface="Times New Roman" pitchFamily="18" charset="0"/>
                  </a:rPr>
                  <a:t>, </a:t>
                </a:r>
                <a:r>
                  <a:rPr lang="en-US" sz="1200" dirty="0">
                    <a:solidFill>
                      <a:srgbClr val="FF0000"/>
                    </a:solidFill>
                    <a:latin typeface="Times New Roman" pitchFamily="18" charset="0"/>
                    <a:cs typeface="Times New Roman" pitchFamily="18" charset="0"/>
                  </a:rPr>
                  <a:t>5</a:t>
                </a:r>
                <a:r>
                  <a:rPr lang="en-US" sz="1200" dirty="0">
                    <a:latin typeface="Times New Roman" pitchFamily="18" charset="0"/>
                    <a:cs typeface="Times New Roman" pitchFamily="18" charset="0"/>
                  </a:rPr>
                  <a:t>, </a:t>
                </a:r>
                <a:r>
                  <a:rPr lang="en-US" sz="1200" dirty="0">
                    <a:solidFill>
                      <a:srgbClr val="0070C0"/>
                    </a:solidFill>
                    <a:latin typeface="Times New Roman" pitchFamily="18" charset="0"/>
                    <a:cs typeface="Times New Roman" pitchFamily="18" charset="0"/>
                  </a:rPr>
                  <a:t>6</a:t>
                </a:r>
                <a:r>
                  <a:rPr lang="en-US" sz="1200" dirty="0">
                    <a:latin typeface="Times New Roman" pitchFamily="18" charset="0"/>
                    <a:cs typeface="Times New Roman"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2. R</a:t>
                </a:r>
                <a:r>
                  <a:rPr lang="en-US" dirty="0">
                    <a:latin typeface="Times New Roman" pitchFamily="18" charset="0"/>
                    <a:cs typeface="Times New Roman" pitchFamily="18" charset="0"/>
                  </a:rPr>
                  <a:t>x</a:t>
                </a:r>
                <a:r>
                  <a:rPr lang="en-US" sz="1200" dirty="0">
                    <a:latin typeface="Times New Roman" pitchFamily="18" charset="0"/>
                    <a:cs typeface="Times New Roman" pitchFamily="18" charset="0"/>
                  </a:rPr>
                  <a:t> = {</a:t>
                </a:r>
                <a:r>
                  <a:rPr lang="en-US" sz="1200" dirty="0">
                    <a:solidFill>
                      <a:srgbClr val="0070C0"/>
                    </a:solidFill>
                    <a:latin typeface="Times New Roman" pitchFamily="18" charset="0"/>
                    <a:cs typeface="Times New Roman" pitchFamily="18" charset="0"/>
                  </a:rPr>
                  <a:t>1</a:t>
                </a:r>
                <a:r>
                  <a:rPr lang="en-US" sz="1200" dirty="0">
                    <a:latin typeface="Times New Roman" pitchFamily="18" charset="0"/>
                    <a:cs typeface="Times New Roman" pitchFamily="18" charset="0"/>
                  </a:rPr>
                  <a:t>, </a:t>
                </a:r>
                <a:r>
                  <a:rPr lang="en-US" sz="1200" dirty="0">
                    <a:solidFill>
                      <a:srgbClr val="FF0000"/>
                    </a:solidFill>
                    <a:latin typeface="Times New Roman" pitchFamily="18" charset="0"/>
                    <a:cs typeface="Times New Roman" pitchFamily="18" charset="0"/>
                  </a:rPr>
                  <a:t>-2</a:t>
                </a:r>
                <a:r>
                  <a:rPr lang="en-US" sz="1200" dirty="0">
                    <a:latin typeface="Times New Roman" pitchFamily="18" charset="0"/>
                    <a:cs typeface="Times New Roman" pitchFamily="18" charset="0"/>
                  </a:rPr>
                  <a:t> , </a:t>
                </a:r>
                <a:r>
                  <a:rPr lang="en-US" sz="1200" dirty="0">
                    <a:solidFill>
                      <a:srgbClr val="FF0000"/>
                    </a:solidFill>
                    <a:latin typeface="Times New Roman" pitchFamily="18" charset="0"/>
                    <a:cs typeface="Times New Roman" pitchFamily="18" charset="0"/>
                  </a:rPr>
                  <a:t>-3</a:t>
                </a:r>
                <a:r>
                  <a:rPr lang="en-US" sz="1200" dirty="0">
                    <a:latin typeface="Times New Roman" pitchFamily="18" charset="0"/>
                    <a:cs typeface="Times New Roman" pitchFamily="18" charset="0"/>
                  </a:rPr>
                  <a:t>,</a:t>
                </a:r>
                <a:r>
                  <a:rPr lang="en-US" sz="1200" dirty="0">
                    <a:solidFill>
                      <a:srgbClr val="0070C0"/>
                    </a:solidFill>
                    <a:latin typeface="Times New Roman" pitchFamily="18" charset="0"/>
                    <a:cs typeface="Times New Roman" pitchFamily="18" charset="0"/>
                  </a:rPr>
                  <a:t> 4</a:t>
                </a:r>
                <a:r>
                  <a:rPr lang="en-US" sz="1200" dirty="0">
                    <a:latin typeface="Times New Roman" pitchFamily="18" charset="0"/>
                    <a:cs typeface="Times New Roman" pitchFamily="18" charset="0"/>
                  </a:rPr>
                  <a:t>, </a:t>
                </a:r>
                <a:r>
                  <a:rPr lang="en-US" sz="1200" dirty="0">
                    <a:solidFill>
                      <a:srgbClr val="FF0000"/>
                    </a:solidFill>
                    <a:latin typeface="Times New Roman" pitchFamily="18" charset="0"/>
                    <a:cs typeface="Times New Roman" pitchFamily="18" charset="0"/>
                  </a:rPr>
                  <a:t>-5</a:t>
                </a:r>
                <a:r>
                  <a:rPr lang="en-US" sz="1200" dirty="0">
                    <a:latin typeface="Times New Roman" pitchFamily="18" charset="0"/>
                    <a:cs typeface="Times New Roman" pitchFamily="18" charset="0"/>
                  </a:rPr>
                  <a:t>, </a:t>
                </a:r>
                <a:r>
                  <a:rPr lang="en-US" sz="1200" dirty="0">
                    <a:solidFill>
                      <a:srgbClr val="0070C0"/>
                    </a:solidFill>
                    <a:latin typeface="Times New Roman" pitchFamily="18" charset="0"/>
                    <a:cs typeface="Times New Roman" pitchFamily="18" charset="0"/>
                  </a:rPr>
                  <a:t>6</a:t>
                </a:r>
                <a:r>
                  <a:rPr lang="en-US" sz="1200" dirty="0">
                    <a:latin typeface="Times New Roman" pitchFamily="18" charset="0"/>
                    <a:cs typeface="Times New Roman" pitchFamily="18" charset="0"/>
                  </a:rPr>
                  <a:t>}={-5, -3, -2, 1, 4, 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3. x	-5	-3	-2	1	4	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p(x)	1/6	1/6	1/6	1/6	1/6	1/6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x*p(x)	-5/6	-3/6	-2/6	1/6	4/6	6/6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4. Sum(x*p(x))=(-5/6)+(-3/6)+(-2/6)+(1/6)+(4/6)+(6/6)=1/6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It is expected that Kevin wins 1/6 of a dollar (16 cents) on average at each game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itchFamily="18" charset="0"/>
                  <a:cs typeface="Times New Roman"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latin typeface="Cambria Math" panose="02040503050406030204" pitchFamily="18" charset="0"/>
                  </a:rPr>
                  <a:t>𝐴</a:t>
                </a:r>
                <a:r>
                  <a:rPr lang="en-US" b="0" i="0">
                    <a:latin typeface="Cambria Math" panose="02040503050406030204" pitchFamily="18" charset="0"/>
                    <a:ea typeface="Cambria Math" panose="02040503050406030204" pitchFamily="18" charset="0"/>
                  </a:rPr>
                  <a:t>∪𝐵</a:t>
                </a:r>
                <a:r>
                  <a:rPr lang="en-US" dirty="0"/>
                  <a:t>=</a:t>
                </a:r>
                <a:r>
                  <a:rPr lang="en-US" sz="1200" dirty="0">
                    <a:latin typeface="Times New Roman" pitchFamily="18" charset="0"/>
                    <a:ea typeface="Open Sans" panose="020B0606030504020204" pitchFamily="34" charset="0"/>
                    <a:cs typeface="Times New Roman" pitchFamily="18" charset="0"/>
                  </a:rPr>
                  <a:t>{</a:t>
                </a:r>
                <a:r>
                  <a:rPr lang="en-US" sz="1200" dirty="0">
                    <a:solidFill>
                      <a:srgbClr val="00B050"/>
                    </a:solidFill>
                    <a:latin typeface="Times New Roman" pitchFamily="18" charset="0"/>
                    <a:ea typeface="Open Sans" panose="020B0606030504020204" pitchFamily="34" charset="0"/>
                    <a:cs typeface="Times New Roman" pitchFamily="18" charset="0"/>
                  </a:rPr>
                  <a:t>1,</a:t>
                </a:r>
                <a:r>
                  <a:rPr lang="en-US" sz="1200" dirty="0">
                    <a:solidFill>
                      <a:srgbClr val="0070C0"/>
                    </a:solidFill>
                    <a:latin typeface="Times New Roman" pitchFamily="18" charset="0"/>
                    <a:ea typeface="Open Sans" panose="020B0606030504020204" pitchFamily="34" charset="0"/>
                    <a:cs typeface="Times New Roman" pitchFamily="18" charset="0"/>
                  </a:rPr>
                  <a:t>2</a:t>
                </a:r>
                <a:r>
                  <a:rPr lang="en-US" sz="1200" dirty="0">
                    <a:solidFill>
                      <a:srgbClr val="00B050"/>
                    </a:solidFill>
                    <a:latin typeface="Times New Roman" pitchFamily="18" charset="0"/>
                    <a:ea typeface="Open Sans" panose="020B0606030504020204" pitchFamily="34" charset="0"/>
                    <a:cs typeface="Times New Roman" pitchFamily="18" charset="0"/>
                  </a:rPr>
                  <a:t>,3,4,</a:t>
                </a:r>
                <a:r>
                  <a:rPr lang="en-US" sz="1200" dirty="0">
                    <a:solidFill>
                      <a:srgbClr val="0070C0"/>
                    </a:solidFill>
                    <a:latin typeface="Times New Roman" pitchFamily="18" charset="0"/>
                    <a:ea typeface="Open Sans" panose="020B0606030504020204" pitchFamily="34" charset="0"/>
                    <a:cs typeface="Times New Roman" pitchFamily="18" charset="0"/>
                  </a:rPr>
                  <a:t>5</a:t>
                </a:r>
                <a:r>
                  <a:rPr lang="en-US" sz="1200" dirty="0">
                    <a:solidFill>
                      <a:srgbClr val="00B050"/>
                    </a:solidFill>
                    <a:latin typeface="Times New Roman" pitchFamily="18" charset="0"/>
                    <a:ea typeface="Open Sans" panose="020B0606030504020204" pitchFamily="34" charset="0"/>
                    <a:cs typeface="Times New Roman" pitchFamily="18" charset="0"/>
                  </a:rPr>
                  <a:t>,6,</a:t>
                </a:r>
                <a:r>
                  <a:rPr lang="en-US" sz="1200" dirty="0">
                    <a:solidFill>
                      <a:srgbClr val="FF0000"/>
                    </a:solidFill>
                    <a:latin typeface="Times New Roman" pitchFamily="18" charset="0"/>
                    <a:ea typeface="Open Sans" panose="020B0606030504020204" pitchFamily="34" charset="0"/>
                    <a:cs typeface="Times New Roman" pitchFamily="18" charset="0"/>
                  </a:rPr>
                  <a:t>8</a:t>
                </a:r>
                <a:r>
                  <a:rPr lang="en-US" sz="1200" dirty="0">
                    <a:latin typeface="Times New Roman" pitchFamily="18" charset="0"/>
                    <a:ea typeface="Open Sans" panose="020B0606030504020204" pitchFamily="34" charset="0"/>
                    <a:cs typeface="Times New Roman"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a:latin typeface="Cambria Math" panose="02040503050406030204" pitchFamily="18" charset="0"/>
                  </a:rPr>
                  <a:t>𝐴</a:t>
                </a:r>
                <a:r>
                  <a:rPr lang="en-US" sz="1200" b="0" i="0">
                    <a:latin typeface="Cambria Math" panose="02040503050406030204" pitchFamily="18" charset="0"/>
                    <a:ea typeface="Cambria Math" panose="02040503050406030204" pitchFamily="18" charset="0"/>
                  </a:rPr>
                  <a:t>∩𝐵</a:t>
                </a:r>
                <a:r>
                  <a:rPr lang="en-US" sz="1200" dirty="0"/>
                  <a:t>=</a:t>
                </a:r>
                <a:r>
                  <a:rPr lang="en-US" sz="1200" dirty="0">
                    <a:latin typeface="Times New Roman" pitchFamily="18" charset="0"/>
                    <a:ea typeface="Open Sans" panose="020B0606030504020204" pitchFamily="34" charset="0"/>
                    <a:cs typeface="Times New Roman" pitchFamily="18" charset="0"/>
                  </a:rPr>
                  <a:t>{</a:t>
                </a:r>
                <a:r>
                  <a:rPr lang="en-US" sz="1200" dirty="0">
                    <a:solidFill>
                      <a:srgbClr val="00B050"/>
                    </a:solidFill>
                    <a:latin typeface="Times New Roman" pitchFamily="18" charset="0"/>
                    <a:ea typeface="Open Sans" panose="020B0606030504020204" pitchFamily="34" charset="0"/>
                    <a:cs typeface="Times New Roman" pitchFamily="18" charset="0"/>
                  </a:rPr>
                  <a:t>1,3,4,6</a:t>
                </a:r>
                <a:r>
                  <a:rPr lang="en-US" sz="1200" dirty="0">
                    <a:latin typeface="Times New Roman" pitchFamily="18" charset="0"/>
                    <a:ea typeface="Open Sans" panose="020B0606030504020204" pitchFamily="34" charset="0"/>
                    <a:cs typeface="Times New Roman" pitchFamily="18" charset="0"/>
                  </a:rPr>
                  <a: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13</a:t>
            </a:fld>
            <a:endParaRPr lang="en-US"/>
          </a:p>
        </p:txBody>
      </p:sp>
    </p:spTree>
    <p:extLst>
      <p:ext uri="{BB962C8B-B14F-4D97-AF65-F5344CB8AC3E}">
        <p14:creationId xmlns:p14="http://schemas.microsoft.com/office/powerpoint/2010/main" val="513907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these numbers we compute SAMPLE variance since these are sample data. First you need to compute the sample mean which simply is the average. It will be </a:t>
                </a:r>
                <a:r>
                  <a:rPr lang="en-US" b="0" i="0">
                    <a:latin typeface="Cambria Math" panose="02040503050406030204" pitchFamily="18" charset="0"/>
                  </a:rPr>
                  <a:t>𝑥 ̅=6.2</a:t>
                </a:r>
                <a:r>
                  <a:rPr lang="en-US" dirty="0"/>
                  <a:t>. Then we have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latin typeface="Cambria Math" panose="02040503050406030204" pitchFamily="18" charset="0"/>
                  </a:rPr>
                  <a:t>𝑠^2=1/4 ((5−6.2)^2+(7−6.2)^2+(3−6.2)^2+(9−6.2)^2+(7−6.2)^2 )=5.2</a:t>
                </a:r>
                <a:endParaRPr lang="en-US" dirty="0"/>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14</a:t>
            </a:fld>
            <a:endParaRPr lang="en-US"/>
          </a:p>
        </p:txBody>
      </p:sp>
    </p:spTree>
    <p:extLst>
      <p:ext uri="{BB962C8B-B14F-4D97-AF65-F5344CB8AC3E}">
        <p14:creationId xmlns:p14="http://schemas.microsoft.com/office/powerpoint/2010/main" val="134481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The mean here is closer to Ralph since he’s heavier (duh!)</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15</a:t>
            </a:fld>
            <a:endParaRPr lang="en-US"/>
          </a:p>
        </p:txBody>
      </p:sp>
    </p:spTree>
    <p:extLst>
      <p:ext uri="{BB962C8B-B14F-4D97-AF65-F5344CB8AC3E}">
        <p14:creationId xmlns:p14="http://schemas.microsoft.com/office/powerpoint/2010/main" val="680417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Ex2.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x	4	8	12	16</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p(x)	1/8	2/8	3/8	2/8</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t>x.p</a:t>
                </a:r>
                <a:r>
                  <a:rPr lang="en-US" b="0" dirty="0"/>
                  <a:t>(x)	4/8	16/8	36/8	32/8</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Sum(</a:t>
                </a:r>
                <a:r>
                  <a:rPr lang="en-US" b="0" dirty="0" err="1"/>
                  <a:t>x.p</a:t>
                </a:r>
                <a:r>
                  <a:rPr lang="en-US" b="0" dirty="0"/>
                  <a:t>(x))=88/8=11 which the center of gravity for the distribution of X</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x^2.p(x)	16/8	128/8	432/8	512/8</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Sum(x^2.p(x))=1088/8=136</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Var(X)=Sum(x^2.p(x))-(Sum(</a:t>
                </a:r>
                <a:r>
                  <a:rPr lang="en-US" b="0" dirty="0" err="1"/>
                  <a:t>x.p</a:t>
                </a:r>
                <a:r>
                  <a:rPr lang="en-US" b="0" dirty="0"/>
                  <a:t>(x)))^2= 136-(11)^2= 15</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E(Y)=1-2E(X)=1-2*11=-21	Var(Y)=(-2)^2*Var(X)=4*136=544</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16</a:t>
            </a:fld>
            <a:endParaRPr lang="en-US"/>
          </a:p>
        </p:txBody>
      </p:sp>
    </p:spTree>
    <p:extLst>
      <p:ext uri="{BB962C8B-B14F-4D97-AF65-F5344CB8AC3E}">
        <p14:creationId xmlns:p14="http://schemas.microsoft.com/office/powerpoint/2010/main" val="1311554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Ch4 Practice Problem Solutions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B050"/>
              </a:solidFill>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17</a:t>
            </a:fld>
            <a:endParaRPr lang="en-US"/>
          </a:p>
        </p:txBody>
      </p:sp>
    </p:spTree>
    <p:extLst>
      <p:ext uri="{BB962C8B-B14F-4D97-AF65-F5344CB8AC3E}">
        <p14:creationId xmlns:p14="http://schemas.microsoft.com/office/powerpoint/2010/main" val="1162088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Ch4 Practice Problem Solutions. </a:t>
            </a:r>
          </a:p>
        </p:txBody>
      </p:sp>
      <p:sp>
        <p:nvSpPr>
          <p:cNvPr id="4" name="Slide Number Placeholder 3"/>
          <p:cNvSpPr>
            <a:spLocks noGrp="1"/>
          </p:cNvSpPr>
          <p:nvPr>
            <p:ph type="sldNum" sz="quarter" idx="5"/>
          </p:nvPr>
        </p:nvSpPr>
        <p:spPr/>
        <p:txBody>
          <a:bodyPr/>
          <a:lstStyle/>
          <a:p>
            <a:fld id="{49530498-90FC-4FB0-97D5-41BD4BE4C279}" type="slidenum">
              <a:rPr lang="en-US" smtClean="0"/>
              <a:t>18</a:t>
            </a:fld>
            <a:endParaRPr lang="en-US"/>
          </a:p>
        </p:txBody>
      </p:sp>
    </p:spTree>
    <p:extLst>
      <p:ext uri="{BB962C8B-B14F-4D97-AF65-F5344CB8AC3E}">
        <p14:creationId xmlns:p14="http://schemas.microsoft.com/office/powerpoint/2010/main" val="3989651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Rx is called the support or range of X. </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2</a:t>
            </a:fld>
            <a:endParaRPr lang="en-US"/>
          </a:p>
        </p:txBody>
      </p:sp>
    </p:spTree>
    <p:extLst>
      <p:ext uri="{BB962C8B-B14F-4D97-AF65-F5344CB8AC3E}">
        <p14:creationId xmlns:p14="http://schemas.microsoft.com/office/powerpoint/2010/main" val="3460051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3</a:t>
            </a:fld>
            <a:endParaRPr lang="en-US"/>
          </a:p>
        </p:txBody>
      </p:sp>
    </p:spTree>
    <p:extLst>
      <p:ext uri="{BB962C8B-B14F-4D97-AF65-F5344CB8AC3E}">
        <p14:creationId xmlns:p14="http://schemas.microsoft.com/office/powerpoint/2010/main" val="25611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4</a:t>
            </a:fld>
            <a:endParaRPr lang="en-US"/>
          </a:p>
        </p:txBody>
      </p:sp>
    </p:spTree>
    <p:extLst>
      <p:ext uri="{BB962C8B-B14F-4D97-AF65-F5344CB8AC3E}">
        <p14:creationId xmlns:p14="http://schemas.microsoft.com/office/powerpoint/2010/main" val="588024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What I have here as the mathematical formula is just an example, but see how the probabilities in the table is represented by that formula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If you probabilities follow a binomial distribution, the formula will be binomial PMF which is discussed in the next session </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5</a:t>
            </a:fld>
            <a:endParaRPr lang="en-US"/>
          </a:p>
        </p:txBody>
      </p:sp>
    </p:spTree>
    <p:extLst>
      <p:ext uri="{BB962C8B-B14F-4D97-AF65-F5344CB8AC3E}">
        <p14:creationId xmlns:p14="http://schemas.microsoft.com/office/powerpoint/2010/main" val="1445469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go through 3 steps</a:t>
                </a:r>
                <a:r>
                  <a:rPr lang="en-US" baseline="0" dirty="0"/>
                  <a:t> to get to the PMF</a:t>
                </a: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6</a:t>
            </a:fld>
            <a:endParaRPr lang="en-US"/>
          </a:p>
        </p:txBody>
      </p:sp>
    </p:spTree>
    <p:extLst>
      <p:ext uri="{BB962C8B-B14F-4D97-AF65-F5344CB8AC3E}">
        <p14:creationId xmlns:p14="http://schemas.microsoft.com/office/powerpoint/2010/main" val="1247900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number of possible outcomes for this experiment is 4*4=16 which is computed using product rule. </a:t>
            </a:r>
          </a:p>
        </p:txBody>
      </p:sp>
      <p:sp>
        <p:nvSpPr>
          <p:cNvPr id="4" name="Slide Number Placeholder 3"/>
          <p:cNvSpPr>
            <a:spLocks noGrp="1"/>
          </p:cNvSpPr>
          <p:nvPr>
            <p:ph type="sldNum" sz="quarter" idx="5"/>
          </p:nvPr>
        </p:nvSpPr>
        <p:spPr/>
        <p:txBody>
          <a:bodyPr/>
          <a:lstStyle/>
          <a:p>
            <a:fld id="{49530498-90FC-4FB0-97D5-41BD4BE4C279}" type="slidenum">
              <a:rPr lang="en-US" smtClean="0"/>
              <a:t>7</a:t>
            </a:fld>
            <a:endParaRPr lang="en-US"/>
          </a:p>
        </p:txBody>
      </p:sp>
    </p:spTree>
    <p:extLst>
      <p:ext uri="{BB962C8B-B14F-4D97-AF65-F5344CB8AC3E}">
        <p14:creationId xmlns:p14="http://schemas.microsoft.com/office/powerpoint/2010/main" val="1713452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0" dirty="0"/>
                  <a:t>Q2. </a:t>
                </a:r>
                <a:r>
                  <a:rPr lang="en-US" sz="1200" dirty="0">
                    <a:latin typeface="Times New Roman" pitchFamily="18" charset="0"/>
                    <a:cs typeface="Times New Roman" pitchFamily="18" charset="0"/>
                  </a:rPr>
                  <a:t>S = {Ted, Carl, Pikachu, Clap}	R</a:t>
                </a:r>
                <a:r>
                  <a:rPr lang="en-US" dirty="0">
                    <a:latin typeface="Times New Roman" pitchFamily="18" charset="0"/>
                    <a:cs typeface="Times New Roman" pitchFamily="18" charset="0"/>
                  </a:rPr>
                  <a:t>x</a:t>
                </a:r>
                <a:r>
                  <a:rPr lang="en-US" sz="1200" dirty="0">
                    <a:latin typeface="Times New Roman" pitchFamily="18" charset="0"/>
                    <a:cs typeface="Times New Roman" pitchFamily="18" charset="0"/>
                  </a:rPr>
                  <a:t> = {1 , 2 , 3,  4}</a:t>
                </a:r>
              </a:p>
              <a:p>
                <a:r>
                  <a:rPr lang="en-US" b="0" dirty="0"/>
                  <a:t>p(1)=1/8, p(2)=1/4, p(3)=1/4, p(4)=3/8</a:t>
                </a:r>
              </a:p>
              <a:p>
                <a:endParaRPr lang="en-US" b="0" dirty="0"/>
              </a:p>
              <a:p>
                <a:r>
                  <a:rPr lang="en-US" b="0" dirty="0"/>
                  <a:t>Q1. We learned about sample space of this experiment at the beginning of probability chapter, it is S ={(1,1),(1,5),(1,25),(5,1),(5,5),(5,25),(25,1),(25,5)} but since the number of coins is different, these simple events in the S are not equally likely. To create an equally likely S, we can construct the following table that considers different number of coins, NA represents Not Applicable since you can’t pick the same coin twice if its without replacement </a:t>
                </a:r>
              </a:p>
              <a:p>
                <a:r>
                  <a:rPr lang="en-US" b="0" dirty="0"/>
                  <a:t>1</a:t>
                </a:r>
                <a:r>
                  <a:rPr lang="en-US" b="0" baseline="30000" dirty="0"/>
                  <a:t>st</a:t>
                </a:r>
                <a:r>
                  <a:rPr lang="en-US" b="0" dirty="0"/>
                  <a:t>\2</a:t>
                </a:r>
                <a:r>
                  <a:rPr lang="en-US" b="0" baseline="30000" dirty="0"/>
                  <a:t>nd</a:t>
                </a:r>
                <a:r>
                  <a:rPr lang="en-US" b="0" dirty="0"/>
                  <a:t> 	1	1	1	1	5	5	25</a:t>
                </a:r>
              </a:p>
              <a:p>
                <a:r>
                  <a:rPr lang="en-US" b="0" dirty="0"/>
                  <a:t>1	NA	(1,1)	(1,1)	(1,1)	(1,5)	(1,5)	(1,25)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	(1,1)	NA	(1,1)	(1,1)	(1,5)	(1,5)	(1,25)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	(1,1)	(1,1)	NA	(1,1)	(1,5)	(1,5)	(1,25)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	(1,1)	(1,1)	(1,1)	NA	(1,5)	(1,5)	(1,25)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5	(5,1)	(5,1)	(5,1)	(5,1)	NA	(5,5)	(5,25)</a:t>
                </a:r>
              </a:p>
              <a:p>
                <a:r>
                  <a:rPr lang="en-US" b="0" dirty="0"/>
                  <a:t>5	(5,1)	(5,1)	(5,1)	(5,1)	(5,5)	NA	(5,25)</a:t>
                </a:r>
              </a:p>
              <a:p>
                <a:r>
                  <a:rPr lang="en-US" b="0" dirty="0"/>
                  <a:t>25	(25,1)	(25,1)	(25,1)	(25,1)	(25,5)	(25,5)	NA</a:t>
                </a:r>
              </a:p>
              <a:p>
                <a:r>
                  <a:rPr lang="en-US" b="0" dirty="0"/>
                  <a:t>Therefore, Rx={2, 6, 10, 26, 30} with probabilities </a:t>
                </a:r>
              </a:p>
              <a:p>
                <a:r>
                  <a:rPr lang="en-US" b="0" dirty="0"/>
                  <a:t>p(2)=12/42, p(6)=16/42, p(10)=2/42, p(26)=8/42, p(30)=4/42</a:t>
                </a:r>
              </a:p>
            </p:txBody>
          </p:sp>
        </mc:Choice>
        <mc:Fallback xmlns="">
          <p:sp>
            <p:nvSpPr>
              <p:cNvPr id="3" name="Notes Placeholder 2"/>
              <p:cNvSpPr>
                <a:spLocks noGrp="1"/>
              </p:cNvSpPr>
              <p:nvPr>
                <p:ph type="body" idx="1"/>
              </p:nvPr>
            </p:nvSpPr>
            <p:spPr/>
            <p:txBody>
              <a:bodyPr/>
              <a:lstStyle/>
              <a:p>
                <a:r>
                  <a:rPr lang="en-US" dirty="0"/>
                  <a:t>1</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a:t>
                </a:r>
                <a:r>
                  <a:rPr lang="en-US" i="0">
                    <a:latin typeface="Cambria Math" panose="02040503050406030204" pitchFamily="18" charset="0"/>
                    <a:ea typeface="Cambria Math" panose="02040503050406030204" pitchFamily="18" charset="0"/>
                  </a:rPr>
                  <a:t>⊆</a:t>
                </a:r>
                <a:r>
                  <a:rPr lang="en-US" dirty="0"/>
                  <a:t>A</a:t>
                </a:r>
              </a:p>
              <a:p>
                <a:r>
                  <a:rPr lang="en-US" dirty="0"/>
                  <a:t>{1,5}</a:t>
                </a:r>
                <a:r>
                  <a:rPr lang="en-US" i="0">
                    <a:latin typeface="Cambria Math" panose="02040503050406030204" pitchFamily="18" charset="0"/>
                    <a:ea typeface="Cambria Math" panose="02040503050406030204" pitchFamily="18" charset="0"/>
                  </a:rPr>
                  <a:t>⊆</a:t>
                </a:r>
                <a:r>
                  <a:rPr lang="en-US" dirty="0"/>
                  <a:t>A	{1,3,5,7,9}</a:t>
                </a:r>
                <a:r>
                  <a:rPr lang="en-US" b="0" i="0">
                    <a:latin typeface="Cambria Math" panose="02040503050406030204" pitchFamily="18" charset="0"/>
                    <a:ea typeface="Cambria Math" panose="02040503050406030204" pitchFamily="18" charset="0"/>
                  </a:rPr>
                  <a:t>=</a:t>
                </a:r>
                <a:r>
                  <a:rPr lang="en-US" dirty="0"/>
                  <a:t>A	A</a:t>
                </a:r>
                <a:r>
                  <a:rPr lang="en-US" i="0">
                    <a:latin typeface="Cambria Math" panose="02040503050406030204" pitchFamily="18" charset="0"/>
                    <a:ea typeface="Cambria Math" panose="02040503050406030204" pitchFamily="18" charset="0"/>
                  </a:rPr>
                  <a:t>⊈</a:t>
                </a:r>
                <a:r>
                  <a:rPr lang="en-US" dirty="0"/>
                  <a:t>B</a:t>
                </a:r>
              </a:p>
              <a:p>
                <a:r>
                  <a:rPr lang="en-US" dirty="0"/>
                  <a:t>+</a:t>
                </a:r>
                <a:r>
                  <a:rPr lang="en-US" i="0">
                    <a:latin typeface="Cambria Math" panose="02040503050406030204" pitchFamily="18" charset="0"/>
                    <a:ea typeface="Cambria Math" panose="02040503050406030204" pitchFamily="18" charset="0"/>
                  </a:rPr>
                  <a:t>∈</a:t>
                </a:r>
                <a:r>
                  <a:rPr lang="en-US" dirty="0"/>
                  <a:t>B	^</a:t>
                </a:r>
                <a:r>
                  <a:rPr lang="en-US" i="0">
                    <a:latin typeface="Cambria Math" panose="02040503050406030204" pitchFamily="18" charset="0"/>
                    <a:ea typeface="Cambria Math" panose="02040503050406030204" pitchFamily="18" charset="0"/>
                  </a:rPr>
                  <a:t>∉</a:t>
                </a:r>
                <a:r>
                  <a:rPr lang="en-US" dirty="0"/>
                  <a:t>B	</a:t>
                </a:r>
                <a:r>
                  <a:rPr lang="el-GR" i="0">
                    <a:latin typeface="Cambria Math" panose="02040503050406030204" pitchFamily="18" charset="0"/>
                    <a:ea typeface="Cambria Math" panose="02040503050406030204" pitchFamily="18" charset="0"/>
                  </a:rPr>
                  <a:t>ϕ</a:t>
                </a:r>
                <a:r>
                  <a:rPr lang="en-US" i="0">
                    <a:latin typeface="Cambria Math" panose="02040503050406030204" pitchFamily="18" charset="0"/>
                    <a:ea typeface="Cambria Math" panose="02040503050406030204" pitchFamily="18" charset="0"/>
                  </a:rPr>
                  <a:t>⊆</a:t>
                </a:r>
                <a:r>
                  <a:rPr lang="en-US" dirty="0"/>
                  <a:t>B	B</a:t>
                </a:r>
                <a:r>
                  <a:rPr lang="en-US" i="0">
                    <a:latin typeface="Cambria Math" panose="02040503050406030204" pitchFamily="18" charset="0"/>
                    <a:ea typeface="Cambria Math" panose="02040503050406030204" pitchFamily="18" charset="0"/>
                  </a:rPr>
                  <a:t>⊈</a:t>
                </a:r>
                <a:r>
                  <a:rPr lang="en-US" i="0" dirty="0">
                    <a:latin typeface="+mn-lt"/>
                    <a:ea typeface="+mn-ea"/>
                  </a:rPr>
                  <a:t>ϕ</a:t>
                </a:r>
                <a:endParaRPr lang="en-US" dirty="0"/>
              </a:p>
              <a:p>
                <a:r>
                  <a:rPr lang="en-US" dirty="0"/>
                  <a:t>B</a:t>
                </a:r>
                <a:r>
                  <a:rPr lang="en-US" i="0">
                    <a:latin typeface="Cambria Math" panose="02040503050406030204" pitchFamily="18" charset="0"/>
                    <a:ea typeface="Cambria Math" panose="02040503050406030204" pitchFamily="18" charset="0"/>
                  </a:rPr>
                  <a:t>⊈</a:t>
                </a:r>
                <a:r>
                  <a:rPr lang="en-US" dirty="0"/>
                  <a:t>{+,-}	B</a:t>
                </a:r>
                <a:r>
                  <a:rPr lang="en-US" i="0">
                    <a:latin typeface="Cambria Math" panose="02040503050406030204" pitchFamily="18" charset="0"/>
                    <a:ea typeface="Cambria Math" panose="02040503050406030204" pitchFamily="18" charset="0"/>
                  </a:rPr>
                  <a:t>⊈</a:t>
                </a:r>
                <a:r>
                  <a:rPr lang="en-US" dirty="0"/>
                  <a:t>A	?</a:t>
                </a:r>
              </a:p>
              <a:p>
                <a:r>
                  <a:rPr lang="en-US" dirty="0"/>
                  <a:t>|B|=4	n(A)=5	U={1,3,5,7,9,+,-,*,/}, n(U)=9</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8</a:t>
            </a:fld>
            <a:endParaRPr lang="en-US"/>
          </a:p>
        </p:txBody>
      </p:sp>
    </p:spTree>
    <p:extLst>
      <p:ext uri="{BB962C8B-B14F-4D97-AF65-F5344CB8AC3E}">
        <p14:creationId xmlns:p14="http://schemas.microsoft.com/office/powerpoint/2010/main" val="77915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Think of probability distribution as a theoretical formulation of a problem, in practice, when we actually do an experiment what we see is the frequency distribution, for example</a:t>
            </a: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9</a:t>
            </a:fld>
            <a:endParaRPr lang="en-US"/>
          </a:p>
        </p:txBody>
      </p:sp>
    </p:spTree>
    <p:extLst>
      <p:ext uri="{BB962C8B-B14F-4D97-AF65-F5344CB8AC3E}">
        <p14:creationId xmlns:p14="http://schemas.microsoft.com/office/powerpoint/2010/main" val="2590972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0A85-2FB1-4A92-BCDD-217429B34F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80FA89-9C91-4160-83C9-2A13730D6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DDA349-54F5-47F1-BF37-38E25A504E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D9F10D0F-BF9C-4F59-8A5B-C1C6B9A65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E7AF0-22B6-40D3-85C4-2AF8BE75B3C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6068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2BF0-8862-410C-8A41-A5BCBEE2C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266308-E1F2-47EE-B8A0-895BA58913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FB520-426E-4247-881E-8AE5F14C340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6BC251A4-DA16-42B8-85C7-28A6CAD59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DAA30-4182-4D31-98C0-ECD2C9BEF36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5127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C138D2-16E4-4688-A1AD-389850D2C7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70DDD6-5E18-455C-B22C-D02204F6AA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4A805-0C97-427D-B382-93B4F9465B83}"/>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1625C6CA-5B2F-4678-9A70-E00F05D27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5D5C8-FAD6-4E9B-9E29-6E3C99434B7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84306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4217-B44C-4625-BA41-A66FCC1CD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14568-0410-482C-8135-9776973F77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BBBB3-C709-4B9B-88F4-AFC6A0D02928}"/>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87F57150-70E9-47C9-A0BF-7FEFE4B95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AA6A-97D3-466C-ADB3-52E33E86972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55318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2AE2-18A1-45F5-969F-95E516157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309BEA-DD8E-4D94-A0A8-1F2A4682C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417145-D54A-4079-99E2-E78DF91FA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FD4A5BC8-6D97-4CE9-9423-7F6995183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08B52-83AD-4A49-A4BE-6C29CED34786}"/>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8348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4764-DCAB-48A6-9166-60E2AC081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053A8-FA9E-4979-991C-ACB48D055E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B161D-C945-44D3-9E18-4A555ECAF5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48484-A520-4412-9F4E-CFA6A5A8B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105C44F4-3C87-4614-97F5-AD9C8623B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985E8-970E-44EE-A48B-857A5459355B}"/>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36142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5001-F808-4344-BDC1-7CB0A1F892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865444-D51A-4FD9-BA5B-1AC58C8F9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632888-846B-4744-805C-26C78B549F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CF61B0-31CC-47BD-8D2A-F53893844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8E0F36-5968-43E3-B3CA-16456DD6AF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4306D3-D653-4B55-9B49-55796556F4F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8" name="Footer Placeholder 7">
            <a:extLst>
              <a:ext uri="{FF2B5EF4-FFF2-40B4-BE49-F238E27FC236}">
                <a16:creationId xmlns:a16="http://schemas.microsoft.com/office/drawing/2014/main" id="{F4DE97CA-0285-4B21-AAC8-1DDCB1DFA7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5110E-E651-43B2-BB8F-87FE5B34ED4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7918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7F94-D697-4563-8BAD-E160E49185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91FB-DA4E-4B9E-938E-08B488A17272}"/>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4" name="Footer Placeholder 3">
            <a:extLst>
              <a:ext uri="{FF2B5EF4-FFF2-40B4-BE49-F238E27FC236}">
                <a16:creationId xmlns:a16="http://schemas.microsoft.com/office/drawing/2014/main" id="{A07DF3CD-4BEB-438C-B142-C14329B7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FED830-9405-4EEE-BF1E-AAD126929F5C}"/>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428083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75A61-FBFA-49CF-9F6F-CE0A10BD24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3" name="Footer Placeholder 2">
            <a:extLst>
              <a:ext uri="{FF2B5EF4-FFF2-40B4-BE49-F238E27FC236}">
                <a16:creationId xmlns:a16="http://schemas.microsoft.com/office/drawing/2014/main" id="{F69A1EF6-DF48-4171-8436-959F39D4F4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D47472-71D2-4289-AC83-3819C8BFDA69}"/>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146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E85-A25B-4F62-AA1B-A02C231FE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5BC8B-EDF9-496C-BED4-EE5A40D42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AD03C4-A5F8-4C3E-BCF1-92EC7BE6F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A0B70F-A01A-4BC6-9ECD-A11544889CCB}"/>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0ACED877-0B7E-47E9-8102-959C843AE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A9277-2CA9-448C-95B2-325C48550B5F}"/>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86540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7824-F542-4A40-8C5A-92D9D9E42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BB117F-3369-449F-98E7-7956C2752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406790-A9FE-4755-921C-59526DB5A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465478-8ADF-42B8-89D8-261C3AB2852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A1E6D36C-9071-4ACA-BCEF-2E3D62EA4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B0C81-D318-4CF8-9FC1-4CC2DB97A13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963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99690-2798-4AE1-BF38-42FA223A4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79BA2F-2B58-4B64-BAB7-A61415325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B782F-0EF6-48CD-9967-D1B6838D5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BAD5CFBF-D664-4D60-B499-C6794D11D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F0D727-70D5-4179-82B5-016D5976B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9ACDB-FEDB-419A-9ACE-6FBE2DAEDCF3}" type="slidenum">
              <a:rPr lang="en-US" smtClean="0"/>
              <a:t>‹#›</a:t>
            </a:fld>
            <a:endParaRPr lang="en-US"/>
          </a:p>
        </p:txBody>
      </p:sp>
    </p:spTree>
    <p:extLst>
      <p:ext uri="{BB962C8B-B14F-4D97-AF65-F5344CB8AC3E}">
        <p14:creationId xmlns:p14="http://schemas.microsoft.com/office/powerpoint/2010/main" val="1336157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3" Type="http://schemas.openxmlformats.org/officeDocument/2006/relationships/image" Target="../media/image17.wmf"/><Relationship Id="rId18" Type="http://schemas.openxmlformats.org/officeDocument/2006/relationships/oleObject" Target="../embeddings/oleObject86.bin"/><Relationship Id="rId26" Type="http://schemas.openxmlformats.org/officeDocument/2006/relationships/oleObject" Target="../embeddings/oleObject91.bin"/><Relationship Id="rId39" Type="http://schemas.openxmlformats.org/officeDocument/2006/relationships/image" Target="../media/image85.wmf"/><Relationship Id="rId3" Type="http://schemas.openxmlformats.org/officeDocument/2006/relationships/notesSlide" Target="../notesSlides/notesSlide10.xml"/><Relationship Id="rId21" Type="http://schemas.openxmlformats.org/officeDocument/2006/relationships/image" Target="../media/image24.wmf"/><Relationship Id="rId34" Type="http://schemas.openxmlformats.org/officeDocument/2006/relationships/oleObject" Target="../embeddings/oleObject96.bin"/><Relationship Id="rId42" Type="http://schemas.openxmlformats.org/officeDocument/2006/relationships/oleObject" Target="../embeddings/oleObject100.bin"/><Relationship Id="rId47" Type="http://schemas.openxmlformats.org/officeDocument/2006/relationships/image" Target="../media/image89.wmf"/><Relationship Id="rId50" Type="http://schemas.openxmlformats.org/officeDocument/2006/relationships/oleObject" Target="../embeddings/oleObject104.bin"/><Relationship Id="rId7" Type="http://schemas.openxmlformats.org/officeDocument/2006/relationships/image" Target="../media/image7.wmf"/><Relationship Id="rId12" Type="http://schemas.openxmlformats.org/officeDocument/2006/relationships/oleObject" Target="../embeddings/oleObject83.bin"/><Relationship Id="rId17" Type="http://schemas.openxmlformats.org/officeDocument/2006/relationships/image" Target="../media/image22.wmf"/><Relationship Id="rId25" Type="http://schemas.openxmlformats.org/officeDocument/2006/relationships/oleObject" Target="../embeddings/oleObject90.bin"/><Relationship Id="rId33" Type="http://schemas.openxmlformats.org/officeDocument/2006/relationships/image" Target="../media/image82.wmf"/><Relationship Id="rId38" Type="http://schemas.openxmlformats.org/officeDocument/2006/relationships/oleObject" Target="../embeddings/oleObject98.bin"/><Relationship Id="rId46" Type="http://schemas.openxmlformats.org/officeDocument/2006/relationships/oleObject" Target="../embeddings/oleObject102.bin"/><Relationship Id="rId2" Type="http://schemas.openxmlformats.org/officeDocument/2006/relationships/slideLayout" Target="../slideLayouts/slideLayout2.xml"/><Relationship Id="rId16" Type="http://schemas.openxmlformats.org/officeDocument/2006/relationships/oleObject" Target="../embeddings/oleObject85.bin"/><Relationship Id="rId20" Type="http://schemas.openxmlformats.org/officeDocument/2006/relationships/oleObject" Target="../embeddings/oleObject87.bin"/><Relationship Id="rId29" Type="http://schemas.openxmlformats.org/officeDocument/2006/relationships/image" Target="../media/image80.wmf"/><Relationship Id="rId41" Type="http://schemas.openxmlformats.org/officeDocument/2006/relationships/image" Target="../media/image86.wmf"/><Relationship Id="rId1" Type="http://schemas.openxmlformats.org/officeDocument/2006/relationships/vmlDrawing" Target="../drawings/vmlDrawing4.vml"/><Relationship Id="rId6" Type="http://schemas.openxmlformats.org/officeDocument/2006/relationships/oleObject" Target="../embeddings/oleObject80.bin"/><Relationship Id="rId11" Type="http://schemas.openxmlformats.org/officeDocument/2006/relationships/image" Target="../media/image16.wmf"/><Relationship Id="rId24" Type="http://schemas.openxmlformats.org/officeDocument/2006/relationships/oleObject" Target="../embeddings/oleObject89.bin"/><Relationship Id="rId32" Type="http://schemas.openxmlformats.org/officeDocument/2006/relationships/oleObject" Target="../embeddings/oleObject95.bin"/><Relationship Id="rId37" Type="http://schemas.openxmlformats.org/officeDocument/2006/relationships/image" Target="../media/image84.wmf"/><Relationship Id="rId40" Type="http://schemas.openxmlformats.org/officeDocument/2006/relationships/oleObject" Target="../embeddings/oleObject99.bin"/><Relationship Id="rId45" Type="http://schemas.openxmlformats.org/officeDocument/2006/relationships/image" Target="../media/image88.wmf"/><Relationship Id="rId5" Type="http://schemas.openxmlformats.org/officeDocument/2006/relationships/image" Target="../media/image6.wmf"/><Relationship Id="rId15" Type="http://schemas.openxmlformats.org/officeDocument/2006/relationships/image" Target="../media/image18.wmf"/><Relationship Id="rId23" Type="http://schemas.openxmlformats.org/officeDocument/2006/relationships/image" Target="../media/image79.wmf"/><Relationship Id="rId28" Type="http://schemas.openxmlformats.org/officeDocument/2006/relationships/oleObject" Target="../embeddings/oleObject93.bin"/><Relationship Id="rId36" Type="http://schemas.openxmlformats.org/officeDocument/2006/relationships/oleObject" Target="../embeddings/oleObject97.bin"/><Relationship Id="rId49" Type="http://schemas.openxmlformats.org/officeDocument/2006/relationships/image" Target="../media/image90.wmf"/><Relationship Id="rId10" Type="http://schemas.openxmlformats.org/officeDocument/2006/relationships/oleObject" Target="../embeddings/oleObject82.bin"/><Relationship Id="rId19" Type="http://schemas.openxmlformats.org/officeDocument/2006/relationships/image" Target="../media/image23.wmf"/><Relationship Id="rId31" Type="http://schemas.openxmlformats.org/officeDocument/2006/relationships/image" Target="../media/image81.wmf"/><Relationship Id="rId44" Type="http://schemas.openxmlformats.org/officeDocument/2006/relationships/oleObject" Target="../embeddings/oleObject101.bin"/><Relationship Id="rId52" Type="http://schemas.openxmlformats.org/officeDocument/2006/relationships/image" Target="../media/image92.png"/><Relationship Id="rId4" Type="http://schemas.openxmlformats.org/officeDocument/2006/relationships/oleObject" Target="../embeddings/oleObject79.bin"/><Relationship Id="rId9" Type="http://schemas.openxmlformats.org/officeDocument/2006/relationships/image" Target="../media/image15.wmf"/><Relationship Id="rId14" Type="http://schemas.openxmlformats.org/officeDocument/2006/relationships/oleObject" Target="../embeddings/oleObject84.bin"/><Relationship Id="rId22" Type="http://schemas.openxmlformats.org/officeDocument/2006/relationships/oleObject" Target="../embeddings/oleObject88.bin"/><Relationship Id="rId27" Type="http://schemas.openxmlformats.org/officeDocument/2006/relationships/oleObject" Target="../embeddings/oleObject92.bin"/><Relationship Id="rId30" Type="http://schemas.openxmlformats.org/officeDocument/2006/relationships/oleObject" Target="../embeddings/oleObject94.bin"/><Relationship Id="rId35" Type="http://schemas.openxmlformats.org/officeDocument/2006/relationships/image" Target="../media/image83.wmf"/><Relationship Id="rId43" Type="http://schemas.openxmlformats.org/officeDocument/2006/relationships/image" Target="../media/image87.wmf"/><Relationship Id="rId48" Type="http://schemas.openxmlformats.org/officeDocument/2006/relationships/oleObject" Target="../embeddings/oleObject103.bin"/><Relationship Id="rId8" Type="http://schemas.openxmlformats.org/officeDocument/2006/relationships/oleObject" Target="../embeddings/oleObject81.bin"/><Relationship Id="rId51" Type="http://schemas.openxmlformats.org/officeDocument/2006/relationships/image" Target="../media/image91.wmf"/></Relationships>
</file>

<file path=ppt/slides/_rels/slide11.xml.rels><?xml version="1.0" encoding="UTF-8" standalone="yes"?>
<Relationships xmlns="http://schemas.openxmlformats.org/package/2006/relationships"><Relationship Id="rId13" Type="http://schemas.openxmlformats.org/officeDocument/2006/relationships/image" Target="../media/image93.wmf"/><Relationship Id="rId18" Type="http://schemas.openxmlformats.org/officeDocument/2006/relationships/image" Target="../media/image95.wmf"/><Relationship Id="rId26" Type="http://schemas.openxmlformats.org/officeDocument/2006/relationships/image" Target="../media/image81.wmf"/><Relationship Id="rId39" Type="http://schemas.openxmlformats.org/officeDocument/2006/relationships/oleObject" Target="../embeddings/oleObject125.bin"/><Relationship Id="rId21" Type="http://schemas.openxmlformats.org/officeDocument/2006/relationships/oleObject" Target="../embeddings/oleObject114.bin"/><Relationship Id="rId34" Type="http://schemas.openxmlformats.org/officeDocument/2006/relationships/oleObject" Target="../embeddings/oleObject121.bin"/><Relationship Id="rId42" Type="http://schemas.openxmlformats.org/officeDocument/2006/relationships/image" Target="../media/image23.wmf"/><Relationship Id="rId47" Type="http://schemas.openxmlformats.org/officeDocument/2006/relationships/oleObject" Target="../embeddings/oleObject129.bin"/><Relationship Id="rId50" Type="http://schemas.openxmlformats.org/officeDocument/2006/relationships/image" Target="../media/image99.wmf"/><Relationship Id="rId55" Type="http://schemas.openxmlformats.org/officeDocument/2006/relationships/image" Target="../media/image102.png"/><Relationship Id="rId7" Type="http://schemas.openxmlformats.org/officeDocument/2006/relationships/image" Target="../media/image15.wmf"/><Relationship Id="rId12" Type="http://schemas.openxmlformats.org/officeDocument/2006/relationships/oleObject" Target="../embeddings/oleObject109.bin"/><Relationship Id="rId17" Type="http://schemas.openxmlformats.org/officeDocument/2006/relationships/oleObject" Target="../embeddings/oleObject112.bin"/><Relationship Id="rId25" Type="http://schemas.openxmlformats.org/officeDocument/2006/relationships/oleObject" Target="../embeddings/oleObject116.bin"/><Relationship Id="rId33" Type="http://schemas.openxmlformats.org/officeDocument/2006/relationships/oleObject" Target="../embeddings/oleObject120.bin"/><Relationship Id="rId38" Type="http://schemas.openxmlformats.org/officeDocument/2006/relationships/image" Target="../media/image18.wmf"/><Relationship Id="rId46" Type="http://schemas.openxmlformats.org/officeDocument/2006/relationships/image" Target="../media/image97.wmf"/><Relationship Id="rId2" Type="http://schemas.openxmlformats.org/officeDocument/2006/relationships/slideLayout" Target="../slideLayouts/slideLayout2.xml"/><Relationship Id="rId16" Type="http://schemas.openxmlformats.org/officeDocument/2006/relationships/image" Target="../media/image94.wmf"/><Relationship Id="rId20" Type="http://schemas.openxmlformats.org/officeDocument/2006/relationships/image" Target="../media/image96.wmf"/><Relationship Id="rId29" Type="http://schemas.openxmlformats.org/officeDocument/2006/relationships/oleObject" Target="../embeddings/oleObject118.bin"/><Relationship Id="rId41" Type="http://schemas.openxmlformats.org/officeDocument/2006/relationships/oleObject" Target="../embeddings/oleObject126.bin"/><Relationship Id="rId54" Type="http://schemas.openxmlformats.org/officeDocument/2006/relationships/image" Target="../media/image101.jpeg"/><Relationship Id="rId1" Type="http://schemas.openxmlformats.org/officeDocument/2006/relationships/vmlDrawing" Target="../drawings/vmlDrawing5.vml"/><Relationship Id="rId6" Type="http://schemas.openxmlformats.org/officeDocument/2006/relationships/oleObject" Target="../embeddings/oleObject106.bin"/><Relationship Id="rId11" Type="http://schemas.openxmlformats.org/officeDocument/2006/relationships/image" Target="../media/image17.wmf"/><Relationship Id="rId24" Type="http://schemas.openxmlformats.org/officeDocument/2006/relationships/image" Target="../media/image80.wmf"/><Relationship Id="rId32" Type="http://schemas.openxmlformats.org/officeDocument/2006/relationships/image" Target="../media/image6.wmf"/><Relationship Id="rId37" Type="http://schemas.openxmlformats.org/officeDocument/2006/relationships/oleObject" Target="../embeddings/oleObject124.bin"/><Relationship Id="rId40" Type="http://schemas.openxmlformats.org/officeDocument/2006/relationships/image" Target="../media/image22.wmf"/><Relationship Id="rId45" Type="http://schemas.openxmlformats.org/officeDocument/2006/relationships/oleObject" Target="../embeddings/oleObject128.bin"/><Relationship Id="rId53" Type="http://schemas.openxmlformats.org/officeDocument/2006/relationships/oleObject" Target="../embeddings/oleObject132.bin"/><Relationship Id="rId58" Type="http://schemas.openxmlformats.org/officeDocument/2006/relationships/image" Target="../media/image105.png"/><Relationship Id="rId5" Type="http://schemas.openxmlformats.org/officeDocument/2006/relationships/image" Target="../media/image7.wmf"/><Relationship Id="rId15" Type="http://schemas.openxmlformats.org/officeDocument/2006/relationships/oleObject" Target="../embeddings/oleObject111.bin"/><Relationship Id="rId23" Type="http://schemas.openxmlformats.org/officeDocument/2006/relationships/oleObject" Target="../embeddings/oleObject115.bin"/><Relationship Id="rId28" Type="http://schemas.openxmlformats.org/officeDocument/2006/relationships/image" Target="../media/image82.wmf"/><Relationship Id="rId36" Type="http://schemas.openxmlformats.org/officeDocument/2006/relationships/oleObject" Target="../embeddings/oleObject123.bin"/><Relationship Id="rId49" Type="http://schemas.openxmlformats.org/officeDocument/2006/relationships/oleObject" Target="../embeddings/oleObject130.bin"/><Relationship Id="rId57" Type="http://schemas.openxmlformats.org/officeDocument/2006/relationships/image" Target="../media/image104.png"/><Relationship Id="rId10" Type="http://schemas.openxmlformats.org/officeDocument/2006/relationships/oleObject" Target="../embeddings/oleObject108.bin"/><Relationship Id="rId19" Type="http://schemas.openxmlformats.org/officeDocument/2006/relationships/oleObject" Target="../embeddings/oleObject113.bin"/><Relationship Id="rId31" Type="http://schemas.openxmlformats.org/officeDocument/2006/relationships/oleObject" Target="../embeddings/oleObject119.bin"/><Relationship Id="rId44" Type="http://schemas.openxmlformats.org/officeDocument/2006/relationships/image" Target="../media/image24.wmf"/><Relationship Id="rId52" Type="http://schemas.openxmlformats.org/officeDocument/2006/relationships/image" Target="../media/image100.wmf"/><Relationship Id="rId4" Type="http://schemas.openxmlformats.org/officeDocument/2006/relationships/oleObject" Target="../embeddings/oleObject105.bin"/><Relationship Id="rId9" Type="http://schemas.openxmlformats.org/officeDocument/2006/relationships/image" Target="../media/image16.wmf"/><Relationship Id="rId14" Type="http://schemas.openxmlformats.org/officeDocument/2006/relationships/oleObject" Target="../embeddings/oleObject110.bin"/><Relationship Id="rId22" Type="http://schemas.openxmlformats.org/officeDocument/2006/relationships/image" Target="../media/image79.wmf"/><Relationship Id="rId27" Type="http://schemas.openxmlformats.org/officeDocument/2006/relationships/oleObject" Target="../embeddings/oleObject117.bin"/><Relationship Id="rId30" Type="http://schemas.openxmlformats.org/officeDocument/2006/relationships/image" Target="../media/image83.wmf"/><Relationship Id="rId35" Type="http://schemas.openxmlformats.org/officeDocument/2006/relationships/oleObject" Target="../embeddings/oleObject122.bin"/><Relationship Id="rId43" Type="http://schemas.openxmlformats.org/officeDocument/2006/relationships/oleObject" Target="../embeddings/oleObject127.bin"/><Relationship Id="rId48" Type="http://schemas.openxmlformats.org/officeDocument/2006/relationships/image" Target="../media/image98.wmf"/><Relationship Id="rId56" Type="http://schemas.openxmlformats.org/officeDocument/2006/relationships/image" Target="../media/image103.png"/><Relationship Id="rId8" Type="http://schemas.openxmlformats.org/officeDocument/2006/relationships/oleObject" Target="../embeddings/oleObject107.bin"/><Relationship Id="rId51" Type="http://schemas.openxmlformats.org/officeDocument/2006/relationships/oleObject" Target="../embeddings/oleObject131.bin"/><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3" Type="http://schemas.openxmlformats.org/officeDocument/2006/relationships/image" Target="../media/image102.wmf"/><Relationship Id="rId18" Type="http://schemas.openxmlformats.org/officeDocument/2006/relationships/image" Target="../media/image104.wmf"/><Relationship Id="rId26" Type="http://schemas.openxmlformats.org/officeDocument/2006/relationships/image" Target="../media/image108.wmf"/><Relationship Id="rId39" Type="http://schemas.openxmlformats.org/officeDocument/2006/relationships/oleObject" Target="../embeddings/oleObject151.bin"/><Relationship Id="rId21" Type="http://schemas.openxmlformats.org/officeDocument/2006/relationships/oleObject" Target="../embeddings/oleObject142.bin"/><Relationship Id="rId34" Type="http://schemas.openxmlformats.org/officeDocument/2006/relationships/image" Target="../media/image112.wmf"/><Relationship Id="rId42" Type="http://schemas.openxmlformats.org/officeDocument/2006/relationships/image" Target="../media/image82.wmf"/><Relationship Id="rId47" Type="http://schemas.openxmlformats.org/officeDocument/2006/relationships/oleObject" Target="../embeddings/oleObject155.bin"/><Relationship Id="rId50" Type="http://schemas.openxmlformats.org/officeDocument/2006/relationships/oleObject" Target="../embeddings/oleObject158.bin"/><Relationship Id="rId55" Type="http://schemas.openxmlformats.org/officeDocument/2006/relationships/oleObject" Target="../embeddings/oleObject161.bin"/><Relationship Id="rId63" Type="http://schemas.openxmlformats.org/officeDocument/2006/relationships/oleObject" Target="../embeddings/oleObject165.bin"/><Relationship Id="rId68" Type="http://schemas.openxmlformats.org/officeDocument/2006/relationships/oleObject" Target="../embeddings/oleObject168.bin"/><Relationship Id="rId7" Type="http://schemas.openxmlformats.org/officeDocument/2006/relationships/image" Target="../media/image15.wmf"/><Relationship Id="rId71" Type="http://schemas.openxmlformats.org/officeDocument/2006/relationships/image" Target="../media/image116.png"/><Relationship Id="rId2" Type="http://schemas.openxmlformats.org/officeDocument/2006/relationships/slideLayout" Target="../slideLayouts/slideLayout2.xml"/><Relationship Id="rId16" Type="http://schemas.openxmlformats.org/officeDocument/2006/relationships/image" Target="../media/image103.wmf"/><Relationship Id="rId29" Type="http://schemas.openxmlformats.org/officeDocument/2006/relationships/oleObject" Target="../embeddings/oleObject146.bin"/><Relationship Id="rId1" Type="http://schemas.openxmlformats.org/officeDocument/2006/relationships/vmlDrawing" Target="../drawings/vmlDrawing6.vml"/><Relationship Id="rId6" Type="http://schemas.openxmlformats.org/officeDocument/2006/relationships/oleObject" Target="../embeddings/oleObject134.bin"/><Relationship Id="rId11" Type="http://schemas.openxmlformats.org/officeDocument/2006/relationships/image" Target="../media/image17.wmf"/><Relationship Id="rId24" Type="http://schemas.openxmlformats.org/officeDocument/2006/relationships/image" Target="../media/image107.wmf"/><Relationship Id="rId32" Type="http://schemas.openxmlformats.org/officeDocument/2006/relationships/image" Target="../media/image111.wmf"/><Relationship Id="rId37" Type="http://schemas.openxmlformats.org/officeDocument/2006/relationships/oleObject" Target="../embeddings/oleObject150.bin"/><Relationship Id="rId40" Type="http://schemas.openxmlformats.org/officeDocument/2006/relationships/image" Target="../media/image81.wmf"/><Relationship Id="rId45" Type="http://schemas.openxmlformats.org/officeDocument/2006/relationships/oleObject" Target="../embeddings/oleObject154.bin"/><Relationship Id="rId53" Type="http://schemas.openxmlformats.org/officeDocument/2006/relationships/oleObject" Target="../embeddings/oleObject160.bin"/><Relationship Id="rId58" Type="http://schemas.openxmlformats.org/officeDocument/2006/relationships/image" Target="../media/image24.wmf"/><Relationship Id="rId66" Type="http://schemas.openxmlformats.org/officeDocument/2006/relationships/image" Target="../media/image114.wmf"/><Relationship Id="rId5" Type="http://schemas.openxmlformats.org/officeDocument/2006/relationships/image" Target="../media/image7.wmf"/><Relationship Id="rId15" Type="http://schemas.openxmlformats.org/officeDocument/2006/relationships/oleObject" Target="../embeddings/oleObject139.bin"/><Relationship Id="rId23" Type="http://schemas.openxmlformats.org/officeDocument/2006/relationships/oleObject" Target="../embeddings/oleObject143.bin"/><Relationship Id="rId28" Type="http://schemas.openxmlformats.org/officeDocument/2006/relationships/image" Target="../media/image109.wmf"/><Relationship Id="rId36" Type="http://schemas.openxmlformats.org/officeDocument/2006/relationships/image" Target="../media/image79.wmf"/><Relationship Id="rId49" Type="http://schemas.openxmlformats.org/officeDocument/2006/relationships/oleObject" Target="../embeddings/oleObject157.bin"/><Relationship Id="rId57" Type="http://schemas.openxmlformats.org/officeDocument/2006/relationships/oleObject" Target="../embeddings/oleObject162.bin"/><Relationship Id="rId61" Type="http://schemas.openxmlformats.org/officeDocument/2006/relationships/oleObject" Target="../embeddings/oleObject164.bin"/><Relationship Id="rId10" Type="http://schemas.openxmlformats.org/officeDocument/2006/relationships/oleObject" Target="../embeddings/oleObject136.bin"/><Relationship Id="rId19" Type="http://schemas.openxmlformats.org/officeDocument/2006/relationships/oleObject" Target="../embeddings/oleObject141.bin"/><Relationship Id="rId31" Type="http://schemas.openxmlformats.org/officeDocument/2006/relationships/oleObject" Target="../embeddings/oleObject147.bin"/><Relationship Id="rId44" Type="http://schemas.openxmlformats.org/officeDocument/2006/relationships/image" Target="../media/image83.wmf"/><Relationship Id="rId52" Type="http://schemas.openxmlformats.org/officeDocument/2006/relationships/image" Target="../media/image18.wmf"/><Relationship Id="rId60" Type="http://schemas.openxmlformats.org/officeDocument/2006/relationships/image" Target="../media/image97.wmf"/><Relationship Id="rId65" Type="http://schemas.openxmlformats.org/officeDocument/2006/relationships/oleObject" Target="../embeddings/oleObject166.bin"/><Relationship Id="rId4" Type="http://schemas.openxmlformats.org/officeDocument/2006/relationships/oleObject" Target="../embeddings/oleObject133.bin"/><Relationship Id="rId9" Type="http://schemas.openxmlformats.org/officeDocument/2006/relationships/image" Target="../media/image16.wmf"/><Relationship Id="rId14" Type="http://schemas.openxmlformats.org/officeDocument/2006/relationships/oleObject" Target="../embeddings/oleObject138.bin"/><Relationship Id="rId22" Type="http://schemas.openxmlformats.org/officeDocument/2006/relationships/image" Target="../media/image106.wmf"/><Relationship Id="rId27" Type="http://schemas.openxmlformats.org/officeDocument/2006/relationships/oleObject" Target="../embeddings/oleObject145.bin"/><Relationship Id="rId30" Type="http://schemas.openxmlformats.org/officeDocument/2006/relationships/image" Target="../media/image110.wmf"/><Relationship Id="rId35" Type="http://schemas.openxmlformats.org/officeDocument/2006/relationships/oleObject" Target="../embeddings/oleObject149.bin"/><Relationship Id="rId43" Type="http://schemas.openxmlformats.org/officeDocument/2006/relationships/oleObject" Target="../embeddings/oleObject153.bin"/><Relationship Id="rId48" Type="http://schemas.openxmlformats.org/officeDocument/2006/relationships/oleObject" Target="../embeddings/oleObject156.bin"/><Relationship Id="rId56" Type="http://schemas.openxmlformats.org/officeDocument/2006/relationships/image" Target="../media/image23.wmf"/><Relationship Id="rId64" Type="http://schemas.openxmlformats.org/officeDocument/2006/relationships/image" Target="../media/image113.wmf"/><Relationship Id="rId69" Type="http://schemas.openxmlformats.org/officeDocument/2006/relationships/image" Target="../media/image115.wmf"/><Relationship Id="rId8" Type="http://schemas.openxmlformats.org/officeDocument/2006/relationships/oleObject" Target="../embeddings/oleObject135.bin"/><Relationship Id="rId51" Type="http://schemas.openxmlformats.org/officeDocument/2006/relationships/oleObject" Target="../embeddings/oleObject159.bin"/><Relationship Id="rId72" Type="http://schemas.openxmlformats.org/officeDocument/2006/relationships/image" Target="../media/image120.png"/><Relationship Id="rId3" Type="http://schemas.openxmlformats.org/officeDocument/2006/relationships/notesSlide" Target="../notesSlides/notesSlide12.xml"/><Relationship Id="rId12" Type="http://schemas.openxmlformats.org/officeDocument/2006/relationships/oleObject" Target="../embeddings/oleObject137.bin"/><Relationship Id="rId17" Type="http://schemas.openxmlformats.org/officeDocument/2006/relationships/oleObject" Target="../embeddings/oleObject140.bin"/><Relationship Id="rId25" Type="http://schemas.openxmlformats.org/officeDocument/2006/relationships/oleObject" Target="../embeddings/oleObject144.bin"/><Relationship Id="rId33" Type="http://schemas.openxmlformats.org/officeDocument/2006/relationships/oleObject" Target="../embeddings/oleObject148.bin"/><Relationship Id="rId38" Type="http://schemas.openxmlformats.org/officeDocument/2006/relationships/image" Target="../media/image80.wmf"/><Relationship Id="rId46" Type="http://schemas.openxmlformats.org/officeDocument/2006/relationships/image" Target="../media/image6.wmf"/><Relationship Id="rId59" Type="http://schemas.openxmlformats.org/officeDocument/2006/relationships/oleObject" Target="../embeddings/oleObject163.bin"/><Relationship Id="rId67" Type="http://schemas.openxmlformats.org/officeDocument/2006/relationships/oleObject" Target="../embeddings/oleObject167.bin"/><Relationship Id="rId20" Type="http://schemas.openxmlformats.org/officeDocument/2006/relationships/image" Target="../media/image105.wmf"/><Relationship Id="rId41" Type="http://schemas.openxmlformats.org/officeDocument/2006/relationships/oleObject" Target="../embeddings/oleObject152.bin"/><Relationship Id="rId54" Type="http://schemas.openxmlformats.org/officeDocument/2006/relationships/image" Target="../media/image22.wmf"/><Relationship Id="rId62" Type="http://schemas.openxmlformats.org/officeDocument/2006/relationships/image" Target="../media/image98.wmf"/><Relationship Id="rId70" Type="http://schemas.openxmlformats.org/officeDocument/2006/relationships/image" Target="../media/image1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6" Type="http://schemas.openxmlformats.org/officeDocument/2006/relationships/oleObject" Target="../embeddings/oleObject180.bin"/><Relationship Id="rId117" Type="http://schemas.openxmlformats.org/officeDocument/2006/relationships/oleObject" Target="../embeddings/oleObject234.bin"/><Relationship Id="rId21" Type="http://schemas.openxmlformats.org/officeDocument/2006/relationships/image" Target="../media/image24.wmf"/><Relationship Id="rId42" Type="http://schemas.openxmlformats.org/officeDocument/2006/relationships/oleObject" Target="../embeddings/oleObject188.bin"/><Relationship Id="rId47" Type="http://schemas.openxmlformats.org/officeDocument/2006/relationships/image" Target="../media/image134.wmf"/><Relationship Id="rId63" Type="http://schemas.openxmlformats.org/officeDocument/2006/relationships/oleObject" Target="../embeddings/oleObject202.bin"/><Relationship Id="rId68" Type="http://schemas.openxmlformats.org/officeDocument/2006/relationships/oleObject" Target="../embeddings/oleObject207.bin"/><Relationship Id="rId84" Type="http://schemas.openxmlformats.org/officeDocument/2006/relationships/image" Target="../media/image145.wmf"/><Relationship Id="rId89" Type="http://schemas.openxmlformats.org/officeDocument/2006/relationships/image" Target="../media/image115.wmf"/><Relationship Id="rId112" Type="http://schemas.openxmlformats.org/officeDocument/2006/relationships/oleObject" Target="../embeddings/oleObject231.bin"/><Relationship Id="rId16" Type="http://schemas.openxmlformats.org/officeDocument/2006/relationships/oleObject" Target="../embeddings/oleObject175.bin"/><Relationship Id="rId107" Type="http://schemas.openxmlformats.org/officeDocument/2006/relationships/image" Target="../media/image155.wmf"/><Relationship Id="rId11" Type="http://schemas.openxmlformats.org/officeDocument/2006/relationships/image" Target="../media/image117.wmf"/><Relationship Id="rId32" Type="http://schemas.openxmlformats.org/officeDocument/2006/relationships/oleObject" Target="../embeddings/oleObject183.bin"/><Relationship Id="rId37" Type="http://schemas.openxmlformats.org/officeDocument/2006/relationships/image" Target="../media/image129.wmf"/><Relationship Id="rId53" Type="http://schemas.openxmlformats.org/officeDocument/2006/relationships/image" Target="../media/image137.wmf"/><Relationship Id="rId58" Type="http://schemas.openxmlformats.org/officeDocument/2006/relationships/oleObject" Target="../embeddings/oleObject197.bin"/><Relationship Id="rId74" Type="http://schemas.openxmlformats.org/officeDocument/2006/relationships/image" Target="../media/image140.wmf"/><Relationship Id="rId79" Type="http://schemas.openxmlformats.org/officeDocument/2006/relationships/oleObject" Target="../embeddings/oleObject214.bin"/><Relationship Id="rId102" Type="http://schemas.openxmlformats.org/officeDocument/2006/relationships/oleObject" Target="../embeddings/oleObject226.bin"/><Relationship Id="rId5" Type="http://schemas.openxmlformats.org/officeDocument/2006/relationships/image" Target="../media/image6.wmf"/><Relationship Id="rId61" Type="http://schemas.openxmlformats.org/officeDocument/2006/relationships/oleObject" Target="../embeddings/oleObject200.bin"/><Relationship Id="rId82" Type="http://schemas.openxmlformats.org/officeDocument/2006/relationships/image" Target="../media/image144.wmf"/><Relationship Id="rId90" Type="http://schemas.openxmlformats.org/officeDocument/2006/relationships/oleObject" Target="../embeddings/oleObject220.bin"/><Relationship Id="rId95" Type="http://schemas.openxmlformats.org/officeDocument/2006/relationships/image" Target="../media/image149.wmf"/><Relationship Id="rId19" Type="http://schemas.openxmlformats.org/officeDocument/2006/relationships/image" Target="../media/image121.wmf"/><Relationship Id="rId14" Type="http://schemas.openxmlformats.org/officeDocument/2006/relationships/oleObject" Target="../embeddings/oleObject174.bin"/><Relationship Id="rId22" Type="http://schemas.openxmlformats.org/officeDocument/2006/relationships/oleObject" Target="../embeddings/oleObject178.bin"/><Relationship Id="rId27" Type="http://schemas.openxmlformats.org/officeDocument/2006/relationships/image" Target="../media/image124.wmf"/><Relationship Id="rId30" Type="http://schemas.openxmlformats.org/officeDocument/2006/relationships/oleObject" Target="../embeddings/oleObject182.bin"/><Relationship Id="rId35" Type="http://schemas.openxmlformats.org/officeDocument/2006/relationships/image" Target="../media/image128.wmf"/><Relationship Id="rId43" Type="http://schemas.openxmlformats.org/officeDocument/2006/relationships/image" Target="../media/image132.wmf"/><Relationship Id="rId48" Type="http://schemas.openxmlformats.org/officeDocument/2006/relationships/oleObject" Target="../embeddings/oleObject191.bin"/><Relationship Id="rId56" Type="http://schemas.openxmlformats.org/officeDocument/2006/relationships/oleObject" Target="../embeddings/oleObject195.bin"/><Relationship Id="rId64" Type="http://schemas.openxmlformats.org/officeDocument/2006/relationships/oleObject" Target="../embeddings/oleObject203.bin"/><Relationship Id="rId69" Type="http://schemas.openxmlformats.org/officeDocument/2006/relationships/oleObject" Target="../embeddings/oleObject208.bin"/><Relationship Id="rId77" Type="http://schemas.openxmlformats.org/officeDocument/2006/relationships/oleObject" Target="../embeddings/oleObject213.bin"/><Relationship Id="rId100" Type="http://schemas.openxmlformats.org/officeDocument/2006/relationships/oleObject" Target="../embeddings/oleObject225.bin"/><Relationship Id="rId105" Type="http://schemas.openxmlformats.org/officeDocument/2006/relationships/image" Target="../media/image154.wmf"/><Relationship Id="rId113" Type="http://schemas.openxmlformats.org/officeDocument/2006/relationships/oleObject" Target="../embeddings/oleObject232.bin"/><Relationship Id="rId118" Type="http://schemas.openxmlformats.org/officeDocument/2006/relationships/image" Target="../media/image160.wmf"/><Relationship Id="rId8" Type="http://schemas.openxmlformats.org/officeDocument/2006/relationships/oleObject" Target="../embeddings/oleObject171.bin"/><Relationship Id="rId51" Type="http://schemas.openxmlformats.org/officeDocument/2006/relationships/image" Target="../media/image136.wmf"/><Relationship Id="rId72" Type="http://schemas.openxmlformats.org/officeDocument/2006/relationships/image" Target="../media/image139.wmf"/><Relationship Id="rId80" Type="http://schemas.openxmlformats.org/officeDocument/2006/relationships/image" Target="../media/image143.wmf"/><Relationship Id="rId85" Type="http://schemas.openxmlformats.org/officeDocument/2006/relationships/oleObject" Target="../embeddings/oleObject217.bin"/><Relationship Id="rId93" Type="http://schemas.openxmlformats.org/officeDocument/2006/relationships/image" Target="../media/image148.wmf"/><Relationship Id="rId98" Type="http://schemas.openxmlformats.org/officeDocument/2006/relationships/oleObject" Target="../embeddings/oleObject224.bin"/><Relationship Id="rId121" Type="http://schemas.openxmlformats.org/officeDocument/2006/relationships/oleObject" Target="../embeddings/oleObject236.bin"/><Relationship Id="rId3" Type="http://schemas.openxmlformats.org/officeDocument/2006/relationships/notesSlide" Target="../notesSlides/notesSlide14.xml"/><Relationship Id="rId12" Type="http://schemas.openxmlformats.org/officeDocument/2006/relationships/oleObject" Target="../embeddings/oleObject173.bin"/><Relationship Id="rId17" Type="http://schemas.openxmlformats.org/officeDocument/2006/relationships/image" Target="../media/image120.wmf"/><Relationship Id="rId25" Type="http://schemas.openxmlformats.org/officeDocument/2006/relationships/image" Target="../media/image123.wmf"/><Relationship Id="rId33" Type="http://schemas.openxmlformats.org/officeDocument/2006/relationships/image" Target="../media/image127.wmf"/><Relationship Id="rId38" Type="http://schemas.openxmlformats.org/officeDocument/2006/relationships/oleObject" Target="../embeddings/oleObject186.bin"/><Relationship Id="rId46" Type="http://schemas.openxmlformats.org/officeDocument/2006/relationships/oleObject" Target="../embeddings/oleObject190.bin"/><Relationship Id="rId59" Type="http://schemas.openxmlformats.org/officeDocument/2006/relationships/oleObject" Target="../embeddings/oleObject198.bin"/><Relationship Id="rId67" Type="http://schemas.openxmlformats.org/officeDocument/2006/relationships/oleObject" Target="../embeddings/oleObject206.bin"/><Relationship Id="rId103" Type="http://schemas.openxmlformats.org/officeDocument/2006/relationships/image" Target="../media/image153.wmf"/><Relationship Id="rId108" Type="http://schemas.openxmlformats.org/officeDocument/2006/relationships/oleObject" Target="../embeddings/oleObject229.bin"/><Relationship Id="rId116" Type="http://schemas.openxmlformats.org/officeDocument/2006/relationships/image" Target="../media/image159.wmf"/><Relationship Id="rId20" Type="http://schemas.openxmlformats.org/officeDocument/2006/relationships/oleObject" Target="../embeddings/oleObject177.bin"/><Relationship Id="rId41" Type="http://schemas.openxmlformats.org/officeDocument/2006/relationships/image" Target="../media/image131.wmf"/><Relationship Id="rId54" Type="http://schemas.openxmlformats.org/officeDocument/2006/relationships/oleObject" Target="../embeddings/oleObject194.bin"/><Relationship Id="rId62" Type="http://schemas.openxmlformats.org/officeDocument/2006/relationships/oleObject" Target="../embeddings/oleObject201.bin"/><Relationship Id="rId70" Type="http://schemas.openxmlformats.org/officeDocument/2006/relationships/oleObject" Target="../embeddings/oleObject209.bin"/><Relationship Id="rId75" Type="http://schemas.openxmlformats.org/officeDocument/2006/relationships/oleObject" Target="../embeddings/oleObject212.bin"/><Relationship Id="rId83" Type="http://schemas.openxmlformats.org/officeDocument/2006/relationships/oleObject" Target="../embeddings/oleObject216.bin"/><Relationship Id="rId88" Type="http://schemas.openxmlformats.org/officeDocument/2006/relationships/oleObject" Target="../embeddings/oleObject219.bin"/><Relationship Id="rId91" Type="http://schemas.openxmlformats.org/officeDocument/2006/relationships/image" Target="../media/image147.wmf"/><Relationship Id="rId96" Type="http://schemas.openxmlformats.org/officeDocument/2006/relationships/oleObject" Target="../embeddings/oleObject223.bin"/><Relationship Id="rId111" Type="http://schemas.openxmlformats.org/officeDocument/2006/relationships/image" Target="../media/image157.wmf"/><Relationship Id="rId1" Type="http://schemas.openxmlformats.org/officeDocument/2006/relationships/vmlDrawing" Target="../drawings/vmlDrawing7.vml"/><Relationship Id="rId6" Type="http://schemas.openxmlformats.org/officeDocument/2006/relationships/oleObject" Target="../embeddings/oleObject170.bin"/><Relationship Id="rId15" Type="http://schemas.openxmlformats.org/officeDocument/2006/relationships/image" Target="../media/image119.wmf"/><Relationship Id="rId23" Type="http://schemas.openxmlformats.org/officeDocument/2006/relationships/image" Target="../media/image122.wmf"/><Relationship Id="rId28" Type="http://schemas.openxmlformats.org/officeDocument/2006/relationships/oleObject" Target="../embeddings/oleObject181.bin"/><Relationship Id="rId36" Type="http://schemas.openxmlformats.org/officeDocument/2006/relationships/oleObject" Target="../embeddings/oleObject185.bin"/><Relationship Id="rId49" Type="http://schemas.openxmlformats.org/officeDocument/2006/relationships/image" Target="../media/image135.wmf"/><Relationship Id="rId57" Type="http://schemas.openxmlformats.org/officeDocument/2006/relationships/oleObject" Target="../embeddings/oleObject196.bin"/><Relationship Id="rId106" Type="http://schemas.openxmlformats.org/officeDocument/2006/relationships/oleObject" Target="../embeddings/oleObject228.bin"/><Relationship Id="rId114" Type="http://schemas.openxmlformats.org/officeDocument/2006/relationships/image" Target="../media/image158.wmf"/><Relationship Id="rId119" Type="http://schemas.openxmlformats.org/officeDocument/2006/relationships/oleObject" Target="../embeddings/oleObject235.bin"/><Relationship Id="rId10" Type="http://schemas.openxmlformats.org/officeDocument/2006/relationships/oleObject" Target="../embeddings/oleObject172.bin"/><Relationship Id="rId31" Type="http://schemas.openxmlformats.org/officeDocument/2006/relationships/image" Target="../media/image126.wmf"/><Relationship Id="rId44" Type="http://schemas.openxmlformats.org/officeDocument/2006/relationships/oleObject" Target="../embeddings/oleObject189.bin"/><Relationship Id="rId52" Type="http://schemas.openxmlformats.org/officeDocument/2006/relationships/oleObject" Target="../embeddings/oleObject193.bin"/><Relationship Id="rId60" Type="http://schemas.openxmlformats.org/officeDocument/2006/relationships/oleObject" Target="../embeddings/oleObject199.bin"/><Relationship Id="rId65" Type="http://schemas.openxmlformats.org/officeDocument/2006/relationships/oleObject" Target="../embeddings/oleObject204.bin"/><Relationship Id="rId73" Type="http://schemas.openxmlformats.org/officeDocument/2006/relationships/oleObject" Target="../embeddings/oleObject211.bin"/><Relationship Id="rId78" Type="http://schemas.openxmlformats.org/officeDocument/2006/relationships/image" Target="../media/image142.wmf"/><Relationship Id="rId81" Type="http://schemas.openxmlformats.org/officeDocument/2006/relationships/oleObject" Target="../embeddings/oleObject215.bin"/><Relationship Id="rId86" Type="http://schemas.openxmlformats.org/officeDocument/2006/relationships/oleObject" Target="../embeddings/oleObject218.bin"/><Relationship Id="rId94" Type="http://schemas.openxmlformats.org/officeDocument/2006/relationships/oleObject" Target="../embeddings/oleObject222.bin"/><Relationship Id="rId99" Type="http://schemas.openxmlformats.org/officeDocument/2006/relationships/image" Target="../media/image151.wmf"/><Relationship Id="rId101" Type="http://schemas.openxmlformats.org/officeDocument/2006/relationships/image" Target="../media/image152.wmf"/><Relationship Id="rId122" Type="http://schemas.openxmlformats.org/officeDocument/2006/relationships/image" Target="../media/image162.wmf"/><Relationship Id="rId4" Type="http://schemas.openxmlformats.org/officeDocument/2006/relationships/oleObject" Target="../embeddings/oleObject169.bin"/><Relationship Id="rId9" Type="http://schemas.openxmlformats.org/officeDocument/2006/relationships/image" Target="../media/image116.wmf"/><Relationship Id="rId13" Type="http://schemas.openxmlformats.org/officeDocument/2006/relationships/image" Target="../media/image118.wmf"/><Relationship Id="rId18" Type="http://schemas.openxmlformats.org/officeDocument/2006/relationships/oleObject" Target="../embeddings/oleObject176.bin"/><Relationship Id="rId39" Type="http://schemas.openxmlformats.org/officeDocument/2006/relationships/image" Target="../media/image130.wmf"/><Relationship Id="rId109" Type="http://schemas.openxmlformats.org/officeDocument/2006/relationships/image" Target="../media/image156.wmf"/><Relationship Id="rId34" Type="http://schemas.openxmlformats.org/officeDocument/2006/relationships/oleObject" Target="../embeddings/oleObject184.bin"/><Relationship Id="rId50" Type="http://schemas.openxmlformats.org/officeDocument/2006/relationships/oleObject" Target="../embeddings/oleObject192.bin"/><Relationship Id="rId55" Type="http://schemas.openxmlformats.org/officeDocument/2006/relationships/image" Target="../media/image138.wmf"/><Relationship Id="rId76" Type="http://schemas.openxmlformats.org/officeDocument/2006/relationships/image" Target="../media/image141.wmf"/><Relationship Id="rId97" Type="http://schemas.openxmlformats.org/officeDocument/2006/relationships/image" Target="../media/image150.wmf"/><Relationship Id="rId104" Type="http://schemas.openxmlformats.org/officeDocument/2006/relationships/oleObject" Target="../embeddings/oleObject227.bin"/><Relationship Id="rId120" Type="http://schemas.openxmlformats.org/officeDocument/2006/relationships/image" Target="../media/image161.wmf"/><Relationship Id="rId7" Type="http://schemas.openxmlformats.org/officeDocument/2006/relationships/image" Target="../media/image7.wmf"/><Relationship Id="rId71" Type="http://schemas.openxmlformats.org/officeDocument/2006/relationships/oleObject" Target="../embeddings/oleObject210.bin"/><Relationship Id="rId92" Type="http://schemas.openxmlformats.org/officeDocument/2006/relationships/oleObject" Target="../embeddings/oleObject221.bin"/><Relationship Id="rId2" Type="http://schemas.openxmlformats.org/officeDocument/2006/relationships/slideLayout" Target="../slideLayouts/slideLayout2.xml"/><Relationship Id="rId29" Type="http://schemas.openxmlformats.org/officeDocument/2006/relationships/image" Target="../media/image125.wmf"/><Relationship Id="rId24" Type="http://schemas.openxmlformats.org/officeDocument/2006/relationships/oleObject" Target="../embeddings/oleObject179.bin"/><Relationship Id="rId40" Type="http://schemas.openxmlformats.org/officeDocument/2006/relationships/oleObject" Target="../embeddings/oleObject187.bin"/><Relationship Id="rId45" Type="http://schemas.openxmlformats.org/officeDocument/2006/relationships/image" Target="../media/image133.wmf"/><Relationship Id="rId66" Type="http://schemas.openxmlformats.org/officeDocument/2006/relationships/oleObject" Target="../embeddings/oleObject205.bin"/><Relationship Id="rId87" Type="http://schemas.openxmlformats.org/officeDocument/2006/relationships/image" Target="../media/image146.wmf"/><Relationship Id="rId110" Type="http://schemas.openxmlformats.org/officeDocument/2006/relationships/oleObject" Target="../embeddings/oleObject230.bin"/><Relationship Id="rId115" Type="http://schemas.openxmlformats.org/officeDocument/2006/relationships/oleObject" Target="../embeddings/oleObject233.bin"/></Relationships>
</file>

<file path=ppt/slides/_rels/slide15.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4.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39.bin"/><Relationship Id="rId13" Type="http://schemas.openxmlformats.org/officeDocument/2006/relationships/image" Target="../media/image167.wmf"/><Relationship Id="rId18" Type="http://schemas.openxmlformats.org/officeDocument/2006/relationships/oleObject" Target="../embeddings/oleObject244.bin"/><Relationship Id="rId26" Type="http://schemas.openxmlformats.org/officeDocument/2006/relationships/oleObject" Target="../embeddings/oleObject248.bin"/><Relationship Id="rId39" Type="http://schemas.openxmlformats.org/officeDocument/2006/relationships/image" Target="../media/image180.wmf"/><Relationship Id="rId3" Type="http://schemas.openxmlformats.org/officeDocument/2006/relationships/notesSlide" Target="../notesSlides/notesSlide16.xml"/><Relationship Id="rId21" Type="http://schemas.openxmlformats.org/officeDocument/2006/relationships/image" Target="../media/image171.wmf"/><Relationship Id="rId34" Type="http://schemas.openxmlformats.org/officeDocument/2006/relationships/oleObject" Target="../embeddings/oleObject252.bin"/><Relationship Id="rId7" Type="http://schemas.openxmlformats.org/officeDocument/2006/relationships/image" Target="../media/image7.wmf"/><Relationship Id="rId12" Type="http://schemas.openxmlformats.org/officeDocument/2006/relationships/oleObject" Target="../embeddings/oleObject241.bin"/><Relationship Id="rId17" Type="http://schemas.openxmlformats.org/officeDocument/2006/relationships/image" Target="../media/image169.wmf"/><Relationship Id="rId25" Type="http://schemas.openxmlformats.org/officeDocument/2006/relationships/image" Target="../media/image173.wmf"/><Relationship Id="rId33" Type="http://schemas.openxmlformats.org/officeDocument/2006/relationships/image" Target="../media/image177.wmf"/><Relationship Id="rId38" Type="http://schemas.openxmlformats.org/officeDocument/2006/relationships/oleObject" Target="../embeddings/oleObject254.bin"/><Relationship Id="rId2" Type="http://schemas.openxmlformats.org/officeDocument/2006/relationships/slideLayout" Target="../slideLayouts/slideLayout2.xml"/><Relationship Id="rId16" Type="http://schemas.openxmlformats.org/officeDocument/2006/relationships/oleObject" Target="../embeddings/oleObject243.bin"/><Relationship Id="rId20" Type="http://schemas.openxmlformats.org/officeDocument/2006/relationships/oleObject" Target="../embeddings/oleObject245.bin"/><Relationship Id="rId29" Type="http://schemas.openxmlformats.org/officeDocument/2006/relationships/image" Target="../media/image175.wmf"/><Relationship Id="rId41" Type="http://schemas.openxmlformats.org/officeDocument/2006/relationships/image" Target="../media/image181.wmf"/><Relationship Id="rId1" Type="http://schemas.openxmlformats.org/officeDocument/2006/relationships/vmlDrawing" Target="../drawings/vmlDrawing8.vml"/><Relationship Id="rId6" Type="http://schemas.openxmlformats.org/officeDocument/2006/relationships/oleObject" Target="../embeddings/oleObject238.bin"/><Relationship Id="rId11" Type="http://schemas.openxmlformats.org/officeDocument/2006/relationships/image" Target="../media/image166.wmf"/><Relationship Id="rId24" Type="http://schemas.openxmlformats.org/officeDocument/2006/relationships/oleObject" Target="../embeddings/oleObject247.bin"/><Relationship Id="rId32" Type="http://schemas.openxmlformats.org/officeDocument/2006/relationships/oleObject" Target="../embeddings/oleObject251.bin"/><Relationship Id="rId37" Type="http://schemas.openxmlformats.org/officeDocument/2006/relationships/image" Target="../media/image179.wmf"/><Relationship Id="rId40" Type="http://schemas.openxmlformats.org/officeDocument/2006/relationships/oleObject" Target="../embeddings/oleObject255.bin"/><Relationship Id="rId5" Type="http://schemas.openxmlformats.org/officeDocument/2006/relationships/image" Target="../media/image6.wmf"/><Relationship Id="rId15" Type="http://schemas.openxmlformats.org/officeDocument/2006/relationships/image" Target="../media/image168.wmf"/><Relationship Id="rId23" Type="http://schemas.openxmlformats.org/officeDocument/2006/relationships/image" Target="../media/image172.wmf"/><Relationship Id="rId28" Type="http://schemas.openxmlformats.org/officeDocument/2006/relationships/oleObject" Target="../embeddings/oleObject249.bin"/><Relationship Id="rId36" Type="http://schemas.openxmlformats.org/officeDocument/2006/relationships/oleObject" Target="../embeddings/oleObject253.bin"/><Relationship Id="rId10" Type="http://schemas.openxmlformats.org/officeDocument/2006/relationships/oleObject" Target="../embeddings/oleObject240.bin"/><Relationship Id="rId19" Type="http://schemas.openxmlformats.org/officeDocument/2006/relationships/image" Target="../media/image170.wmf"/><Relationship Id="rId31" Type="http://schemas.openxmlformats.org/officeDocument/2006/relationships/image" Target="../media/image176.wmf"/><Relationship Id="rId4" Type="http://schemas.openxmlformats.org/officeDocument/2006/relationships/oleObject" Target="../embeddings/oleObject237.bin"/><Relationship Id="rId9" Type="http://schemas.openxmlformats.org/officeDocument/2006/relationships/image" Target="../media/image165.wmf"/><Relationship Id="rId14" Type="http://schemas.openxmlformats.org/officeDocument/2006/relationships/oleObject" Target="../embeddings/oleObject242.bin"/><Relationship Id="rId22" Type="http://schemas.openxmlformats.org/officeDocument/2006/relationships/oleObject" Target="../embeddings/oleObject246.bin"/><Relationship Id="rId27" Type="http://schemas.openxmlformats.org/officeDocument/2006/relationships/image" Target="../media/image174.wmf"/><Relationship Id="rId30" Type="http://schemas.openxmlformats.org/officeDocument/2006/relationships/oleObject" Target="../embeddings/oleObject250.bin"/><Relationship Id="rId35" Type="http://schemas.openxmlformats.org/officeDocument/2006/relationships/image" Target="../media/image178.wmf"/></Relationships>
</file>

<file path=ppt/slides/_rels/slide17.xml.rels><?xml version="1.0" encoding="UTF-8" standalone="yes"?>
<Relationships xmlns="http://schemas.openxmlformats.org/package/2006/relationships"><Relationship Id="rId3" Type="http://schemas.openxmlformats.org/officeDocument/2006/relationships/image" Target="../media/image193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3.png"/><Relationship Id="rId4" Type="http://schemas.openxmlformats.org/officeDocument/2006/relationships/image" Target="../media/image182.png"/></Relationships>
</file>

<file path=ppt/slides/_rels/slide18.xml.rels><?xml version="1.0" encoding="UTF-8" standalone="yes"?>
<Relationships xmlns="http://schemas.openxmlformats.org/package/2006/relationships"><Relationship Id="rId3" Type="http://schemas.openxmlformats.org/officeDocument/2006/relationships/image" Target="../media/image18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4.bin"/><Relationship Id="rId18" Type="http://schemas.openxmlformats.org/officeDocument/2006/relationships/image" Target="../media/image11.wmf"/><Relationship Id="rId26" Type="http://schemas.openxmlformats.org/officeDocument/2006/relationships/oleObject" Target="../embeddings/oleObject11.bin"/><Relationship Id="rId3" Type="http://schemas.openxmlformats.org/officeDocument/2006/relationships/notesSlide" Target="../notesSlides/notesSlide5.xml"/><Relationship Id="rId21" Type="http://schemas.openxmlformats.org/officeDocument/2006/relationships/oleObject" Target="../embeddings/oleObject8.bin"/><Relationship Id="rId7" Type="http://schemas.openxmlformats.org/officeDocument/2006/relationships/oleObject" Target="../embeddings/oleObject1.bin"/><Relationship Id="rId12" Type="http://schemas.openxmlformats.org/officeDocument/2006/relationships/image" Target="../media/image8.wmf"/><Relationship Id="rId17" Type="http://schemas.openxmlformats.org/officeDocument/2006/relationships/oleObject" Target="../embeddings/oleObject6.bin"/><Relationship Id="rId25" Type="http://schemas.openxmlformats.org/officeDocument/2006/relationships/oleObject" Target="../embeddings/oleObject10.bin"/><Relationship Id="rId2" Type="http://schemas.openxmlformats.org/officeDocument/2006/relationships/slideLayout" Target="../slideLayouts/slideLayout2.xml"/><Relationship Id="rId16" Type="http://schemas.openxmlformats.org/officeDocument/2006/relationships/image" Target="../media/image10.wmf"/><Relationship Id="rId20" Type="http://schemas.openxmlformats.org/officeDocument/2006/relationships/image" Target="../media/image12.wmf"/><Relationship Id="rId29" Type="http://schemas.openxmlformats.org/officeDocument/2006/relationships/oleObject" Target="../embeddings/oleObject14.bin"/><Relationship Id="rId1" Type="http://schemas.openxmlformats.org/officeDocument/2006/relationships/vmlDrawing" Target="../drawings/vmlDrawing1.vml"/><Relationship Id="rId6" Type="http://schemas.openxmlformats.org/officeDocument/2006/relationships/image" Target="../media/image15.png"/><Relationship Id="rId11" Type="http://schemas.openxmlformats.org/officeDocument/2006/relationships/oleObject" Target="../embeddings/oleObject3.bin"/><Relationship Id="rId24" Type="http://schemas.openxmlformats.org/officeDocument/2006/relationships/image" Target="../media/image14.wmf"/><Relationship Id="rId5" Type="http://schemas.openxmlformats.org/officeDocument/2006/relationships/image" Target="../media/image8.png"/><Relationship Id="rId15" Type="http://schemas.openxmlformats.org/officeDocument/2006/relationships/oleObject" Target="../embeddings/oleObject5.bin"/><Relationship Id="rId23" Type="http://schemas.openxmlformats.org/officeDocument/2006/relationships/oleObject" Target="../embeddings/oleObject9.bin"/><Relationship Id="rId28" Type="http://schemas.openxmlformats.org/officeDocument/2006/relationships/oleObject" Target="../embeddings/oleObject13.bin"/><Relationship Id="rId10" Type="http://schemas.openxmlformats.org/officeDocument/2006/relationships/image" Target="../media/image7.wmf"/><Relationship Id="rId19" Type="http://schemas.openxmlformats.org/officeDocument/2006/relationships/oleObject" Target="../embeddings/oleObject7.bin"/><Relationship Id="rId4" Type="http://schemas.openxmlformats.org/officeDocument/2006/relationships/image" Target="../media/image7.png"/><Relationship Id="rId9" Type="http://schemas.openxmlformats.org/officeDocument/2006/relationships/oleObject" Target="../embeddings/oleObject2.bin"/><Relationship Id="rId14" Type="http://schemas.openxmlformats.org/officeDocument/2006/relationships/image" Target="../media/image9.wmf"/><Relationship Id="rId22" Type="http://schemas.openxmlformats.org/officeDocument/2006/relationships/image" Target="../media/image13.wmf"/><Relationship Id="rId27" Type="http://schemas.openxmlformats.org/officeDocument/2006/relationships/oleObject" Target="../embeddings/oleObject12.bin"/><Relationship Id="rId30" Type="http://schemas.openxmlformats.org/officeDocument/2006/relationships/chart" Target="../charts/chart1.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17.wmf"/><Relationship Id="rId18" Type="http://schemas.openxmlformats.org/officeDocument/2006/relationships/oleObject" Target="../embeddings/oleObject22.bin"/><Relationship Id="rId26" Type="http://schemas.openxmlformats.org/officeDocument/2006/relationships/oleObject" Target="../embeddings/oleObject26.bin"/><Relationship Id="rId3" Type="http://schemas.openxmlformats.org/officeDocument/2006/relationships/notesSlide" Target="../notesSlides/notesSlide6.xml"/><Relationship Id="rId21" Type="http://schemas.openxmlformats.org/officeDocument/2006/relationships/image" Target="../media/image21.wmf"/><Relationship Id="rId7" Type="http://schemas.openxmlformats.org/officeDocument/2006/relationships/image" Target="../media/image7.wmf"/><Relationship Id="rId12" Type="http://schemas.openxmlformats.org/officeDocument/2006/relationships/oleObject" Target="../embeddings/oleObject19.bin"/><Relationship Id="rId17" Type="http://schemas.openxmlformats.org/officeDocument/2006/relationships/image" Target="../media/image19.wmf"/><Relationship Id="rId25" Type="http://schemas.openxmlformats.org/officeDocument/2006/relationships/image" Target="../media/image23.wmf"/><Relationship Id="rId2" Type="http://schemas.openxmlformats.org/officeDocument/2006/relationships/slideLayout" Target="../slideLayouts/slideLayout2.xml"/><Relationship Id="rId16" Type="http://schemas.openxmlformats.org/officeDocument/2006/relationships/oleObject" Target="../embeddings/oleObject21.bin"/><Relationship Id="rId20" Type="http://schemas.openxmlformats.org/officeDocument/2006/relationships/oleObject" Target="../embeddings/oleObject23.bin"/><Relationship Id="rId1" Type="http://schemas.openxmlformats.org/officeDocument/2006/relationships/vmlDrawing" Target="../drawings/vmlDrawing2.vml"/><Relationship Id="rId6" Type="http://schemas.openxmlformats.org/officeDocument/2006/relationships/oleObject" Target="../embeddings/oleObject16.bin"/><Relationship Id="rId11" Type="http://schemas.openxmlformats.org/officeDocument/2006/relationships/image" Target="../media/image16.wmf"/><Relationship Id="rId24" Type="http://schemas.openxmlformats.org/officeDocument/2006/relationships/oleObject" Target="../embeddings/oleObject25.bin"/><Relationship Id="rId5" Type="http://schemas.openxmlformats.org/officeDocument/2006/relationships/image" Target="../media/image6.wmf"/><Relationship Id="rId15" Type="http://schemas.openxmlformats.org/officeDocument/2006/relationships/image" Target="../media/image18.wmf"/><Relationship Id="rId23" Type="http://schemas.openxmlformats.org/officeDocument/2006/relationships/image" Target="../media/image22.wmf"/><Relationship Id="rId10" Type="http://schemas.openxmlformats.org/officeDocument/2006/relationships/oleObject" Target="../embeddings/oleObject18.bin"/><Relationship Id="rId19" Type="http://schemas.openxmlformats.org/officeDocument/2006/relationships/image" Target="../media/image20.wmf"/><Relationship Id="rId4" Type="http://schemas.openxmlformats.org/officeDocument/2006/relationships/oleObject" Target="../embeddings/oleObject15.bin"/><Relationship Id="rId9" Type="http://schemas.openxmlformats.org/officeDocument/2006/relationships/image" Target="../media/image15.wmf"/><Relationship Id="rId14" Type="http://schemas.openxmlformats.org/officeDocument/2006/relationships/oleObject" Target="../embeddings/oleObject20.bin"/><Relationship Id="rId22" Type="http://schemas.openxmlformats.org/officeDocument/2006/relationships/oleObject" Target="../embeddings/oleObject24.bin"/><Relationship Id="rId27" Type="http://schemas.openxmlformats.org/officeDocument/2006/relationships/image" Target="../media/image24.wmf"/></Relationships>
</file>

<file path=ppt/slides/_rels/slide7.xml.rels><?xml version="1.0" encoding="UTF-8" standalone="yes"?>
<Relationships xmlns="http://schemas.openxmlformats.org/package/2006/relationships"><Relationship Id="rId26" Type="http://schemas.openxmlformats.org/officeDocument/2006/relationships/oleObject" Target="../embeddings/oleObject38.bin"/><Relationship Id="rId21" Type="http://schemas.openxmlformats.org/officeDocument/2006/relationships/image" Target="../media/image33.wmf"/><Relationship Id="rId42" Type="http://schemas.openxmlformats.org/officeDocument/2006/relationships/oleObject" Target="../embeddings/oleObject46.bin"/><Relationship Id="rId47" Type="http://schemas.openxmlformats.org/officeDocument/2006/relationships/image" Target="../media/image46.wmf"/><Relationship Id="rId63" Type="http://schemas.openxmlformats.org/officeDocument/2006/relationships/image" Target="../media/image54.wmf"/><Relationship Id="rId68" Type="http://schemas.openxmlformats.org/officeDocument/2006/relationships/oleObject" Target="../embeddings/oleObject59.bin"/><Relationship Id="rId84" Type="http://schemas.openxmlformats.org/officeDocument/2006/relationships/oleObject" Target="../embeddings/oleObject67.bin"/><Relationship Id="rId89" Type="http://schemas.openxmlformats.org/officeDocument/2006/relationships/image" Target="../media/image65.wmf"/><Relationship Id="rId7" Type="http://schemas.openxmlformats.org/officeDocument/2006/relationships/image" Target="../media/image26.wmf"/><Relationship Id="rId71" Type="http://schemas.openxmlformats.org/officeDocument/2006/relationships/image" Target="../media/image58.wmf"/><Relationship Id="rId92" Type="http://schemas.openxmlformats.org/officeDocument/2006/relationships/oleObject" Target="../embeddings/oleObject71.bin"/><Relationship Id="rId2" Type="http://schemas.openxmlformats.org/officeDocument/2006/relationships/slideLayout" Target="../slideLayouts/slideLayout2.xml"/><Relationship Id="rId16" Type="http://schemas.openxmlformats.org/officeDocument/2006/relationships/oleObject" Target="../embeddings/oleObject33.bin"/><Relationship Id="rId29" Type="http://schemas.openxmlformats.org/officeDocument/2006/relationships/image" Target="../media/image37.wmf"/><Relationship Id="rId107" Type="http://schemas.openxmlformats.org/officeDocument/2006/relationships/image" Target="../media/image73.wmf"/><Relationship Id="rId11" Type="http://schemas.openxmlformats.org/officeDocument/2006/relationships/image" Target="../media/image28.wmf"/><Relationship Id="rId24" Type="http://schemas.openxmlformats.org/officeDocument/2006/relationships/oleObject" Target="../embeddings/oleObject37.bin"/><Relationship Id="rId32" Type="http://schemas.openxmlformats.org/officeDocument/2006/relationships/oleObject" Target="../embeddings/oleObject41.bin"/><Relationship Id="rId37" Type="http://schemas.openxmlformats.org/officeDocument/2006/relationships/image" Target="../media/image41.wmf"/><Relationship Id="rId40" Type="http://schemas.openxmlformats.org/officeDocument/2006/relationships/oleObject" Target="../embeddings/oleObject45.bin"/><Relationship Id="rId45" Type="http://schemas.openxmlformats.org/officeDocument/2006/relationships/image" Target="../media/image45.wmf"/><Relationship Id="rId53" Type="http://schemas.openxmlformats.org/officeDocument/2006/relationships/image" Target="../media/image49.wmf"/><Relationship Id="rId58" Type="http://schemas.openxmlformats.org/officeDocument/2006/relationships/oleObject" Target="../embeddings/oleObject54.bin"/><Relationship Id="rId66" Type="http://schemas.openxmlformats.org/officeDocument/2006/relationships/oleObject" Target="../embeddings/oleObject58.bin"/><Relationship Id="rId74" Type="http://schemas.openxmlformats.org/officeDocument/2006/relationships/oleObject" Target="../embeddings/oleObject62.bin"/><Relationship Id="rId79" Type="http://schemas.openxmlformats.org/officeDocument/2006/relationships/image" Target="../media/image60.wmf"/><Relationship Id="rId87" Type="http://schemas.openxmlformats.org/officeDocument/2006/relationships/image" Target="../media/image64.wmf"/><Relationship Id="rId102" Type="http://schemas.openxmlformats.org/officeDocument/2006/relationships/oleObject" Target="../embeddings/oleObject76.bin"/><Relationship Id="rId5" Type="http://schemas.openxmlformats.org/officeDocument/2006/relationships/image" Target="../media/image25.wmf"/><Relationship Id="rId61" Type="http://schemas.openxmlformats.org/officeDocument/2006/relationships/image" Target="../media/image53.wmf"/><Relationship Id="rId82" Type="http://schemas.openxmlformats.org/officeDocument/2006/relationships/oleObject" Target="../embeddings/oleObject66.bin"/><Relationship Id="rId90" Type="http://schemas.openxmlformats.org/officeDocument/2006/relationships/oleObject" Target="../embeddings/oleObject70.bin"/><Relationship Id="rId95" Type="http://schemas.openxmlformats.org/officeDocument/2006/relationships/image" Target="../media/image67.wmf"/><Relationship Id="rId19" Type="http://schemas.openxmlformats.org/officeDocument/2006/relationships/image" Target="../media/image32.wmf"/><Relationship Id="rId14" Type="http://schemas.openxmlformats.org/officeDocument/2006/relationships/oleObject" Target="../embeddings/oleObject32.bin"/><Relationship Id="rId22" Type="http://schemas.openxmlformats.org/officeDocument/2006/relationships/oleObject" Target="../embeddings/oleObject36.bin"/><Relationship Id="rId27" Type="http://schemas.openxmlformats.org/officeDocument/2006/relationships/image" Target="../media/image36.wmf"/><Relationship Id="rId30" Type="http://schemas.openxmlformats.org/officeDocument/2006/relationships/oleObject" Target="../embeddings/oleObject40.bin"/><Relationship Id="rId35" Type="http://schemas.openxmlformats.org/officeDocument/2006/relationships/image" Target="../media/image40.wmf"/><Relationship Id="rId43" Type="http://schemas.openxmlformats.org/officeDocument/2006/relationships/image" Target="../media/image44.wmf"/><Relationship Id="rId48" Type="http://schemas.openxmlformats.org/officeDocument/2006/relationships/oleObject" Target="../embeddings/oleObject49.bin"/><Relationship Id="rId56" Type="http://schemas.openxmlformats.org/officeDocument/2006/relationships/oleObject" Target="../embeddings/oleObject53.bin"/><Relationship Id="rId64" Type="http://schemas.openxmlformats.org/officeDocument/2006/relationships/oleObject" Target="../embeddings/oleObject57.bin"/><Relationship Id="rId69" Type="http://schemas.openxmlformats.org/officeDocument/2006/relationships/image" Target="../media/image57.wmf"/><Relationship Id="rId77" Type="http://schemas.openxmlformats.org/officeDocument/2006/relationships/image" Target="../media/image7.wmf"/><Relationship Id="rId100" Type="http://schemas.openxmlformats.org/officeDocument/2006/relationships/oleObject" Target="../embeddings/oleObject75.bin"/><Relationship Id="rId105" Type="http://schemas.openxmlformats.org/officeDocument/2006/relationships/image" Target="../media/image72.wmf"/><Relationship Id="rId8" Type="http://schemas.openxmlformats.org/officeDocument/2006/relationships/oleObject" Target="../embeddings/oleObject29.bin"/><Relationship Id="rId51" Type="http://schemas.openxmlformats.org/officeDocument/2006/relationships/image" Target="../media/image48.wmf"/><Relationship Id="rId72" Type="http://schemas.openxmlformats.org/officeDocument/2006/relationships/oleObject" Target="../embeddings/oleObject61.bin"/><Relationship Id="rId80" Type="http://schemas.openxmlformats.org/officeDocument/2006/relationships/oleObject" Target="../embeddings/oleObject65.bin"/><Relationship Id="rId85" Type="http://schemas.openxmlformats.org/officeDocument/2006/relationships/image" Target="../media/image63.wmf"/><Relationship Id="rId93" Type="http://schemas.openxmlformats.org/officeDocument/2006/relationships/image" Target="../media/image66.wmf"/><Relationship Id="rId98" Type="http://schemas.openxmlformats.org/officeDocument/2006/relationships/oleObject" Target="../embeddings/oleObject74.bin"/><Relationship Id="rId3" Type="http://schemas.openxmlformats.org/officeDocument/2006/relationships/notesSlide" Target="../notesSlides/notesSlide7.xml"/><Relationship Id="rId12" Type="http://schemas.openxmlformats.org/officeDocument/2006/relationships/oleObject" Target="../embeddings/oleObject31.bin"/><Relationship Id="rId17" Type="http://schemas.openxmlformats.org/officeDocument/2006/relationships/image" Target="../media/image31.wmf"/><Relationship Id="rId25" Type="http://schemas.openxmlformats.org/officeDocument/2006/relationships/image" Target="../media/image35.wmf"/><Relationship Id="rId33" Type="http://schemas.openxmlformats.org/officeDocument/2006/relationships/image" Target="../media/image39.wmf"/><Relationship Id="rId38" Type="http://schemas.openxmlformats.org/officeDocument/2006/relationships/oleObject" Target="../embeddings/oleObject44.bin"/><Relationship Id="rId46" Type="http://schemas.openxmlformats.org/officeDocument/2006/relationships/oleObject" Target="../embeddings/oleObject48.bin"/><Relationship Id="rId59" Type="http://schemas.openxmlformats.org/officeDocument/2006/relationships/image" Target="../media/image52.wmf"/><Relationship Id="rId67" Type="http://schemas.openxmlformats.org/officeDocument/2006/relationships/image" Target="../media/image56.wmf"/><Relationship Id="rId103" Type="http://schemas.openxmlformats.org/officeDocument/2006/relationships/image" Target="../media/image71.wmf"/><Relationship Id="rId20" Type="http://schemas.openxmlformats.org/officeDocument/2006/relationships/oleObject" Target="../embeddings/oleObject35.bin"/><Relationship Id="rId41" Type="http://schemas.openxmlformats.org/officeDocument/2006/relationships/image" Target="../media/image43.wmf"/><Relationship Id="rId54" Type="http://schemas.openxmlformats.org/officeDocument/2006/relationships/oleObject" Target="../embeddings/oleObject52.bin"/><Relationship Id="rId62" Type="http://schemas.openxmlformats.org/officeDocument/2006/relationships/oleObject" Target="../embeddings/oleObject56.bin"/><Relationship Id="rId70" Type="http://schemas.openxmlformats.org/officeDocument/2006/relationships/oleObject" Target="../embeddings/oleObject60.bin"/><Relationship Id="rId75" Type="http://schemas.openxmlformats.org/officeDocument/2006/relationships/image" Target="../media/image6.wmf"/><Relationship Id="rId83" Type="http://schemas.openxmlformats.org/officeDocument/2006/relationships/image" Target="../media/image62.wmf"/><Relationship Id="rId88" Type="http://schemas.openxmlformats.org/officeDocument/2006/relationships/oleObject" Target="../embeddings/oleObject69.bin"/><Relationship Id="rId91" Type="http://schemas.openxmlformats.org/officeDocument/2006/relationships/image" Target="../media/image24.wmf"/><Relationship Id="rId96" Type="http://schemas.openxmlformats.org/officeDocument/2006/relationships/oleObject" Target="../embeddings/oleObject73.bin"/><Relationship Id="rId1" Type="http://schemas.openxmlformats.org/officeDocument/2006/relationships/vmlDrawing" Target="../drawings/vmlDrawing3.vml"/><Relationship Id="rId6" Type="http://schemas.openxmlformats.org/officeDocument/2006/relationships/oleObject" Target="../embeddings/oleObject28.bin"/><Relationship Id="rId15" Type="http://schemas.openxmlformats.org/officeDocument/2006/relationships/image" Target="../media/image30.wmf"/><Relationship Id="rId23" Type="http://schemas.openxmlformats.org/officeDocument/2006/relationships/image" Target="../media/image34.wmf"/><Relationship Id="rId28" Type="http://schemas.openxmlformats.org/officeDocument/2006/relationships/oleObject" Target="../embeddings/oleObject39.bin"/><Relationship Id="rId36" Type="http://schemas.openxmlformats.org/officeDocument/2006/relationships/oleObject" Target="../embeddings/oleObject43.bin"/><Relationship Id="rId49" Type="http://schemas.openxmlformats.org/officeDocument/2006/relationships/image" Target="../media/image47.wmf"/><Relationship Id="rId57" Type="http://schemas.openxmlformats.org/officeDocument/2006/relationships/image" Target="../media/image51.wmf"/><Relationship Id="rId106" Type="http://schemas.openxmlformats.org/officeDocument/2006/relationships/oleObject" Target="../embeddings/oleObject78.bin"/><Relationship Id="rId10" Type="http://schemas.openxmlformats.org/officeDocument/2006/relationships/oleObject" Target="../embeddings/oleObject30.bin"/><Relationship Id="rId31" Type="http://schemas.openxmlformats.org/officeDocument/2006/relationships/image" Target="../media/image38.wmf"/><Relationship Id="rId44" Type="http://schemas.openxmlformats.org/officeDocument/2006/relationships/oleObject" Target="../embeddings/oleObject47.bin"/><Relationship Id="rId52" Type="http://schemas.openxmlformats.org/officeDocument/2006/relationships/oleObject" Target="../embeddings/oleObject51.bin"/><Relationship Id="rId60" Type="http://schemas.openxmlformats.org/officeDocument/2006/relationships/oleObject" Target="../embeddings/oleObject55.bin"/><Relationship Id="rId65" Type="http://schemas.openxmlformats.org/officeDocument/2006/relationships/image" Target="../media/image55.wmf"/><Relationship Id="rId73" Type="http://schemas.openxmlformats.org/officeDocument/2006/relationships/image" Target="../media/image59.wmf"/><Relationship Id="rId78" Type="http://schemas.openxmlformats.org/officeDocument/2006/relationships/oleObject" Target="../embeddings/oleObject64.bin"/><Relationship Id="rId81" Type="http://schemas.openxmlformats.org/officeDocument/2006/relationships/image" Target="../media/image61.wmf"/><Relationship Id="rId86" Type="http://schemas.openxmlformats.org/officeDocument/2006/relationships/oleObject" Target="../embeddings/oleObject68.bin"/><Relationship Id="rId94" Type="http://schemas.openxmlformats.org/officeDocument/2006/relationships/oleObject" Target="../embeddings/oleObject72.bin"/><Relationship Id="rId99" Type="http://schemas.openxmlformats.org/officeDocument/2006/relationships/image" Target="../media/image69.wmf"/><Relationship Id="rId101" Type="http://schemas.openxmlformats.org/officeDocument/2006/relationships/image" Target="../media/image70.wmf"/><Relationship Id="rId4" Type="http://schemas.openxmlformats.org/officeDocument/2006/relationships/oleObject" Target="../embeddings/oleObject27.bin"/><Relationship Id="rId9" Type="http://schemas.openxmlformats.org/officeDocument/2006/relationships/image" Target="../media/image27.wmf"/><Relationship Id="rId13" Type="http://schemas.openxmlformats.org/officeDocument/2006/relationships/image" Target="../media/image29.wmf"/><Relationship Id="rId18" Type="http://schemas.openxmlformats.org/officeDocument/2006/relationships/oleObject" Target="../embeddings/oleObject34.bin"/><Relationship Id="rId39" Type="http://schemas.openxmlformats.org/officeDocument/2006/relationships/image" Target="../media/image42.wmf"/><Relationship Id="rId34" Type="http://schemas.openxmlformats.org/officeDocument/2006/relationships/oleObject" Target="../embeddings/oleObject42.bin"/><Relationship Id="rId50" Type="http://schemas.openxmlformats.org/officeDocument/2006/relationships/oleObject" Target="../embeddings/oleObject50.bin"/><Relationship Id="rId55" Type="http://schemas.openxmlformats.org/officeDocument/2006/relationships/image" Target="../media/image50.wmf"/><Relationship Id="rId76" Type="http://schemas.openxmlformats.org/officeDocument/2006/relationships/oleObject" Target="../embeddings/oleObject63.bin"/><Relationship Id="rId97" Type="http://schemas.openxmlformats.org/officeDocument/2006/relationships/image" Target="../media/image68.wmf"/><Relationship Id="rId104" Type="http://schemas.openxmlformats.org/officeDocument/2006/relationships/oleObject" Target="../embeddings/oleObject77.bin"/></Relationships>
</file>

<file path=ppt/slides/_rels/slide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9.xml.rels><?xml version="1.0" encoding="UTF-8" standalone="yes"?>
<Relationships xmlns="http://schemas.openxmlformats.org/package/2006/relationships"><Relationship Id="rId3" Type="http://schemas.openxmlformats.org/officeDocument/2006/relationships/image" Target="../media/image78.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5665-6BBF-40FA-AE23-E34FF8837DEB}"/>
              </a:ext>
            </a:extLst>
          </p:cNvPr>
          <p:cNvSpPr>
            <a:spLocks noGrp="1"/>
          </p:cNvSpPr>
          <p:nvPr>
            <p:ph type="ctrTitle"/>
          </p:nvPr>
        </p:nvSpPr>
        <p:spPr>
          <a:xfrm>
            <a:off x="570623" y="579709"/>
            <a:ext cx="4559643" cy="1844707"/>
          </a:xfrm>
        </p:spPr>
        <p:txBody>
          <a:bodyPr>
            <a:normAutofit/>
          </a:bodyPr>
          <a:lstStyle/>
          <a:p>
            <a:r>
              <a:rPr lang="en-US" dirty="0"/>
              <a:t>Random Variables</a:t>
            </a:r>
          </a:p>
        </p:txBody>
      </p:sp>
      <p:sp>
        <p:nvSpPr>
          <p:cNvPr id="3" name="Subtitle 2">
            <a:extLst>
              <a:ext uri="{FF2B5EF4-FFF2-40B4-BE49-F238E27FC236}">
                <a16:creationId xmlns:a16="http://schemas.microsoft.com/office/drawing/2014/main" id="{A2818A35-FAF1-4D93-B205-7F83F2DFCAB6}"/>
              </a:ext>
            </a:extLst>
          </p:cNvPr>
          <p:cNvSpPr>
            <a:spLocks noGrp="1"/>
          </p:cNvSpPr>
          <p:nvPr>
            <p:ph type="subTitle" idx="1"/>
          </p:nvPr>
        </p:nvSpPr>
        <p:spPr>
          <a:xfrm>
            <a:off x="1176108" y="2600585"/>
            <a:ext cx="3358500" cy="866370"/>
          </a:xfrm>
        </p:spPr>
        <p:txBody>
          <a:bodyPr>
            <a:normAutofit/>
          </a:bodyPr>
          <a:lstStyle/>
          <a:p>
            <a:r>
              <a:rPr lang="en-US" sz="3600" dirty="0">
                <a:solidFill>
                  <a:srgbClr val="8D42C6"/>
                </a:solidFill>
              </a:rPr>
              <a:t>Chapter 4 Part 1</a:t>
            </a:r>
          </a:p>
        </p:txBody>
      </p:sp>
      <p:pic>
        <p:nvPicPr>
          <p:cNvPr id="63" name="Picture 62">
            <a:extLst>
              <a:ext uri="{FF2B5EF4-FFF2-40B4-BE49-F238E27FC236}">
                <a16:creationId xmlns:a16="http://schemas.microsoft.com/office/drawing/2014/main" id="{94E01E6C-9796-402C-B02E-2226E96C0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61664" flipH="1">
            <a:off x="765654" y="186889"/>
            <a:ext cx="605485" cy="834433"/>
          </a:xfrm>
          <a:prstGeom prst="rect">
            <a:avLst/>
          </a:prstGeom>
        </p:spPr>
      </p:pic>
      <p:pic>
        <p:nvPicPr>
          <p:cNvPr id="11" name="Picture 1">
            <a:extLst>
              <a:ext uri="{FF2B5EF4-FFF2-40B4-BE49-F238E27FC236}">
                <a16:creationId xmlns:a16="http://schemas.microsoft.com/office/drawing/2014/main" id="{63358322-74CD-4F17-8335-3E0EF30AA3E9}"/>
              </a:ext>
            </a:extLst>
          </p:cNvPr>
          <p:cNvPicPr>
            <a:picLocks noChangeAspect="1" noChangeArrowheads="1"/>
          </p:cNvPicPr>
          <p:nvPr/>
        </p:nvPicPr>
        <p:blipFill>
          <a:blip r:embed="rId4" cstate="print"/>
          <a:srcRect/>
          <a:stretch>
            <a:fillRect/>
          </a:stretch>
        </p:blipFill>
        <p:spPr bwMode="auto">
          <a:xfrm>
            <a:off x="4765033" y="2718151"/>
            <a:ext cx="7086600" cy="3158300"/>
          </a:xfrm>
          <a:prstGeom prst="rect">
            <a:avLst/>
          </a:prstGeom>
          <a:noFill/>
          <a:ln w="9525">
            <a:noFill/>
            <a:miter lim="800000"/>
            <a:headEnd/>
            <a:tailEnd/>
          </a:ln>
        </p:spPr>
      </p:pic>
      <p:pic>
        <p:nvPicPr>
          <p:cNvPr id="6" name="Picture 5">
            <a:extLst>
              <a:ext uri="{FF2B5EF4-FFF2-40B4-BE49-F238E27FC236}">
                <a16:creationId xmlns:a16="http://schemas.microsoft.com/office/drawing/2014/main" id="{6512F480-85F6-46EA-97A0-5748E9513B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0673" y="1044947"/>
            <a:ext cx="871988" cy="1041541"/>
          </a:xfrm>
          <a:prstGeom prst="rect">
            <a:avLst/>
          </a:prstGeom>
        </p:spPr>
      </p:pic>
      <p:pic>
        <p:nvPicPr>
          <p:cNvPr id="62" name="Picture 61">
            <a:extLst>
              <a:ext uri="{FF2B5EF4-FFF2-40B4-BE49-F238E27FC236}">
                <a16:creationId xmlns:a16="http://schemas.microsoft.com/office/drawing/2014/main" id="{1E1C14DC-7682-45DC-AFB2-A90B72C726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5978036" y="629100"/>
            <a:ext cx="622852" cy="704898"/>
          </a:xfrm>
          <a:prstGeom prst="rect">
            <a:avLst/>
          </a:prstGeom>
        </p:spPr>
      </p:pic>
      <p:pic>
        <p:nvPicPr>
          <p:cNvPr id="56" name="Picture 55">
            <a:extLst>
              <a:ext uri="{FF2B5EF4-FFF2-40B4-BE49-F238E27FC236}">
                <a16:creationId xmlns:a16="http://schemas.microsoft.com/office/drawing/2014/main" id="{7B6A1451-8613-4D5E-8B7A-D12EFA14CA3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85451" y="3466955"/>
            <a:ext cx="1482138" cy="1379032"/>
          </a:xfrm>
          <a:prstGeom prst="rect">
            <a:avLst/>
          </a:prstGeom>
        </p:spPr>
      </p:pic>
      <p:pic>
        <p:nvPicPr>
          <p:cNvPr id="61" name="Picture 60">
            <a:extLst>
              <a:ext uri="{FF2B5EF4-FFF2-40B4-BE49-F238E27FC236}">
                <a16:creationId xmlns:a16="http://schemas.microsoft.com/office/drawing/2014/main" id="{9ECDE8F5-8D00-4225-8AA5-54CE487B86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3511971">
            <a:off x="10283580" y="3754831"/>
            <a:ext cx="767307" cy="713929"/>
          </a:xfrm>
          <a:prstGeom prst="rect">
            <a:avLst/>
          </a:prstGeom>
        </p:spPr>
      </p:pic>
      <p:pic>
        <p:nvPicPr>
          <p:cNvPr id="58" name="Picture 57">
            <a:extLst>
              <a:ext uri="{FF2B5EF4-FFF2-40B4-BE49-F238E27FC236}">
                <a16:creationId xmlns:a16="http://schemas.microsoft.com/office/drawing/2014/main" id="{BC207343-F747-4A31-B94D-9448644A97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2949" y="94608"/>
            <a:ext cx="1292572" cy="2162121"/>
          </a:xfrm>
          <a:prstGeom prst="rect">
            <a:avLst/>
          </a:prstGeom>
        </p:spPr>
      </p:pic>
      <p:pic>
        <p:nvPicPr>
          <p:cNvPr id="60" name="Picture 59">
            <a:extLst>
              <a:ext uri="{FF2B5EF4-FFF2-40B4-BE49-F238E27FC236}">
                <a16:creationId xmlns:a16="http://schemas.microsoft.com/office/drawing/2014/main" id="{F9E35A77-E8DA-4E53-85FE-5229872A98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0026" y="4625368"/>
            <a:ext cx="1690826" cy="1295100"/>
          </a:xfrm>
          <a:prstGeom prst="rect">
            <a:avLst/>
          </a:prstGeom>
        </p:spPr>
      </p:pic>
      <p:sp>
        <p:nvSpPr>
          <p:cNvPr id="4" name="TextBox 3">
            <a:extLst>
              <a:ext uri="{FF2B5EF4-FFF2-40B4-BE49-F238E27FC236}">
                <a16:creationId xmlns:a16="http://schemas.microsoft.com/office/drawing/2014/main" id="{9EBDE3BD-51BF-4A4C-AE5B-1A769D158D49}"/>
              </a:ext>
            </a:extLst>
          </p:cNvPr>
          <p:cNvSpPr txBox="1"/>
          <p:nvPr/>
        </p:nvSpPr>
        <p:spPr>
          <a:xfrm>
            <a:off x="7483409" y="5739855"/>
            <a:ext cx="4529830" cy="923330"/>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a:p>
            <a:pPr algn="ctr"/>
            <a:r>
              <a:rPr lang="en-US" dirty="0"/>
              <a:t>Data Science Program Director</a:t>
            </a:r>
          </a:p>
        </p:txBody>
      </p:sp>
    </p:spTree>
    <p:extLst>
      <p:ext uri="{BB962C8B-B14F-4D97-AF65-F5344CB8AC3E}">
        <p14:creationId xmlns:p14="http://schemas.microsoft.com/office/powerpoint/2010/main" val="875341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738256" cy="1325563"/>
          </a:xfrm>
        </p:spPr>
        <p:txBody>
          <a:bodyPr>
            <a:normAutofit/>
          </a:bodyPr>
          <a:lstStyle/>
          <a:p>
            <a:r>
              <a:rPr lang="en-US" dirty="0">
                <a:solidFill>
                  <a:srgbClr val="990033"/>
                </a:solidFill>
              </a:rPr>
              <a:t>Probability Distribution Vs Frequency Distribution</a:t>
            </a:r>
          </a:p>
        </p:txBody>
      </p:sp>
      <p:sp>
        <p:nvSpPr>
          <p:cNvPr id="7" name="Rectangle 6">
            <a:extLst>
              <a:ext uri="{FF2B5EF4-FFF2-40B4-BE49-F238E27FC236}">
                <a16:creationId xmlns:a16="http://schemas.microsoft.com/office/drawing/2014/main" id="{E6C6B5DA-2EAB-4B21-B365-9E0294197C62}"/>
              </a:ext>
            </a:extLst>
          </p:cNvPr>
          <p:cNvSpPr/>
          <p:nvPr/>
        </p:nvSpPr>
        <p:spPr>
          <a:xfrm>
            <a:off x="838198" y="1754185"/>
            <a:ext cx="6921139" cy="830997"/>
          </a:xfrm>
          <a:prstGeom prst="rect">
            <a:avLst/>
          </a:prstGeom>
        </p:spPr>
        <p:txBody>
          <a:bodyPr wrap="square">
            <a:spAutoFit/>
          </a:bodyPr>
          <a:lstStyle/>
          <a:p>
            <a:r>
              <a:rPr lang="en-US" sz="2400" dirty="0">
                <a:cs typeface="Times New Roman" pitchFamily="18" charset="0"/>
              </a:rPr>
              <a:t>Consider example of </a:t>
            </a:r>
            <a:r>
              <a:rPr lang="en-US" sz="2400" dirty="0">
                <a:solidFill>
                  <a:srgbClr val="00B050"/>
                </a:solidFill>
                <a:cs typeface="Times New Roman" pitchFamily="18" charset="0"/>
              </a:rPr>
              <a:t>tossing a fair coin twice </a:t>
            </a:r>
            <a:r>
              <a:rPr lang="en-US" sz="2400" dirty="0">
                <a:cs typeface="Times New Roman" pitchFamily="18" charset="0"/>
              </a:rPr>
              <a:t>and counting the </a:t>
            </a:r>
            <a:r>
              <a:rPr lang="en-US" sz="2400" dirty="0">
                <a:solidFill>
                  <a:srgbClr val="00B050"/>
                </a:solidFill>
                <a:cs typeface="Times New Roman" pitchFamily="18" charset="0"/>
              </a:rPr>
              <a:t>number of heads</a:t>
            </a:r>
            <a:r>
              <a:rPr lang="en-US" sz="2400" dirty="0">
                <a:cs typeface="Times New Roman" pitchFamily="18" charset="0"/>
              </a:rPr>
              <a:t>. We know that</a:t>
            </a:r>
          </a:p>
        </p:txBody>
      </p:sp>
      <p:sp>
        <p:nvSpPr>
          <p:cNvPr id="5" name="TextBox 4">
            <a:extLst>
              <a:ext uri="{FF2B5EF4-FFF2-40B4-BE49-F238E27FC236}">
                <a16:creationId xmlns:a16="http://schemas.microsoft.com/office/drawing/2014/main" id="{6D6C66A0-103A-406D-8EA6-45F39599D678}"/>
              </a:ext>
            </a:extLst>
          </p:cNvPr>
          <p:cNvSpPr txBox="1"/>
          <p:nvPr/>
        </p:nvSpPr>
        <p:spPr>
          <a:xfrm>
            <a:off x="7576456" y="1005341"/>
            <a:ext cx="2366866" cy="430887"/>
          </a:xfrm>
          <a:prstGeom prst="rect">
            <a:avLst/>
          </a:prstGeom>
          <a:noFill/>
        </p:spPr>
        <p:txBody>
          <a:bodyPr wrap="none" rtlCol="0">
            <a:spAutoFit/>
          </a:bodyPr>
          <a:lstStyle/>
          <a:p>
            <a:r>
              <a:rPr lang="en-US" sz="2200" dirty="0">
                <a:cs typeface="Times New Roman" pitchFamily="18" charset="0"/>
              </a:rPr>
              <a:t>S = {TT, TH, HT, HH}</a:t>
            </a:r>
          </a:p>
        </p:txBody>
      </p:sp>
      <p:sp>
        <p:nvSpPr>
          <p:cNvPr id="6" name="TextBox 5">
            <a:extLst>
              <a:ext uri="{FF2B5EF4-FFF2-40B4-BE49-F238E27FC236}">
                <a16:creationId xmlns:a16="http://schemas.microsoft.com/office/drawing/2014/main" id="{D7F1A4C7-9A43-4436-9854-A34013A94A2C}"/>
              </a:ext>
            </a:extLst>
          </p:cNvPr>
          <p:cNvSpPr txBox="1"/>
          <p:nvPr/>
        </p:nvSpPr>
        <p:spPr>
          <a:xfrm>
            <a:off x="7576456" y="1447300"/>
            <a:ext cx="1709122" cy="430887"/>
          </a:xfrm>
          <a:prstGeom prst="rect">
            <a:avLst/>
          </a:prstGeom>
          <a:noFill/>
        </p:spPr>
        <p:txBody>
          <a:bodyPr wrap="none" rtlCol="0">
            <a:spAutoFit/>
          </a:bodyPr>
          <a:lstStyle/>
          <a:p>
            <a:r>
              <a:rPr lang="en-US" sz="2200" dirty="0">
                <a:cs typeface="Times New Roman" pitchFamily="18" charset="0"/>
              </a:rPr>
              <a:t>R</a:t>
            </a:r>
            <a:r>
              <a:rPr lang="en-US" dirty="0">
                <a:cs typeface="Times New Roman" pitchFamily="18" charset="0"/>
              </a:rPr>
              <a:t>x</a:t>
            </a:r>
            <a:r>
              <a:rPr lang="en-US" sz="2200" dirty="0">
                <a:cs typeface="Times New Roman" pitchFamily="18" charset="0"/>
              </a:rPr>
              <a:t> = {0 , 1 , 2}</a:t>
            </a:r>
          </a:p>
        </p:txBody>
      </p:sp>
      <p:grpSp>
        <p:nvGrpSpPr>
          <p:cNvPr id="8" name="Group 7">
            <a:extLst>
              <a:ext uri="{FF2B5EF4-FFF2-40B4-BE49-F238E27FC236}">
                <a16:creationId xmlns:a16="http://schemas.microsoft.com/office/drawing/2014/main" id="{A1967EA2-4250-4988-842B-B49182A1C7A6}"/>
              </a:ext>
            </a:extLst>
          </p:cNvPr>
          <p:cNvGrpSpPr/>
          <p:nvPr/>
        </p:nvGrpSpPr>
        <p:grpSpPr>
          <a:xfrm>
            <a:off x="7261746" y="1928621"/>
            <a:ext cx="3778546" cy="990600"/>
            <a:chOff x="4495800" y="3657600"/>
            <a:chExt cx="3778546" cy="990600"/>
          </a:xfrm>
        </p:grpSpPr>
        <p:cxnSp>
          <p:nvCxnSpPr>
            <p:cNvPr id="9" name="Straight Connector 8">
              <a:extLst>
                <a:ext uri="{FF2B5EF4-FFF2-40B4-BE49-F238E27FC236}">
                  <a16:creationId xmlns:a16="http://schemas.microsoft.com/office/drawing/2014/main" id="{7AA491A8-26DE-493D-AA8D-0F776CFD69DC}"/>
                </a:ext>
              </a:extLst>
            </p:cNvPr>
            <p:cNvCxnSpPr/>
            <p:nvPr/>
          </p:nvCxnSpPr>
          <p:spPr>
            <a:xfrm>
              <a:off x="4876800" y="4092575"/>
              <a:ext cx="3200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2C1A43E-00F6-425D-ABD7-6C1B605D870C}"/>
                </a:ext>
              </a:extLst>
            </p:cNvPr>
            <p:cNvCxnSpPr/>
            <p:nvPr/>
          </p:nvCxnSpPr>
          <p:spPr>
            <a:xfrm>
              <a:off x="5257800" y="3787775"/>
              <a:ext cx="0" cy="838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1" name="Object 6">
              <a:extLst>
                <a:ext uri="{FF2B5EF4-FFF2-40B4-BE49-F238E27FC236}">
                  <a16:creationId xmlns:a16="http://schemas.microsoft.com/office/drawing/2014/main" id="{2BE3B747-B734-4B7D-AD16-69CBBCAB9581}"/>
                </a:ext>
              </a:extLst>
            </p:cNvPr>
            <p:cNvGraphicFramePr>
              <a:graphicFrameLocks noChangeAspect="1"/>
            </p:cNvGraphicFramePr>
            <p:nvPr/>
          </p:nvGraphicFramePr>
          <p:xfrm>
            <a:off x="4495800" y="4168775"/>
            <a:ext cx="720725" cy="411163"/>
          </p:xfrm>
          <a:graphic>
            <a:graphicData uri="http://schemas.openxmlformats.org/presentationml/2006/ole">
              <mc:AlternateContent xmlns:mc="http://schemas.openxmlformats.org/markup-compatibility/2006">
                <mc:Choice xmlns:v="urn:schemas-microsoft-com:vml" Requires="v">
                  <p:oleObj spid="_x0000_s5043" name="Equation" r:id="rId4" imgW="330057" imgH="203112" progId="Equation.3">
                    <p:embed/>
                  </p:oleObj>
                </mc:Choice>
                <mc:Fallback>
                  <p:oleObj name="Equation" r:id="rId4" imgW="330057" imgH="203112" progId="Equation.3">
                    <p:embed/>
                    <p:pic>
                      <p:nvPicPr>
                        <p:cNvPr id="11"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4168775"/>
                          <a:ext cx="720725"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7">
              <a:extLst>
                <a:ext uri="{FF2B5EF4-FFF2-40B4-BE49-F238E27FC236}">
                  <a16:creationId xmlns:a16="http://schemas.microsoft.com/office/drawing/2014/main" id="{5D46470F-D64D-4479-ACDE-11C43C0E51C3}"/>
                </a:ext>
              </a:extLst>
            </p:cNvPr>
            <p:cNvGraphicFramePr>
              <a:graphicFrameLocks noChangeAspect="1"/>
            </p:cNvGraphicFramePr>
            <p:nvPr/>
          </p:nvGraphicFramePr>
          <p:xfrm>
            <a:off x="4903788" y="3756025"/>
            <a:ext cx="277812" cy="282575"/>
          </p:xfrm>
          <a:graphic>
            <a:graphicData uri="http://schemas.openxmlformats.org/presentationml/2006/ole">
              <mc:AlternateContent xmlns:mc="http://schemas.openxmlformats.org/markup-compatibility/2006">
                <mc:Choice xmlns:v="urn:schemas-microsoft-com:vml" Requires="v">
                  <p:oleObj spid="_x0000_s5044" name="Equation" r:id="rId6" imgW="126835" imgH="139518" progId="Equation.3">
                    <p:embed/>
                  </p:oleObj>
                </mc:Choice>
                <mc:Fallback>
                  <p:oleObj name="Equation" r:id="rId6" imgW="126835" imgH="139518" progId="Equation.3">
                    <p:embed/>
                    <p:pic>
                      <p:nvPicPr>
                        <p:cNvPr id="12"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3788" y="3756025"/>
                          <a:ext cx="277812"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8">
              <a:extLst>
                <a:ext uri="{FF2B5EF4-FFF2-40B4-BE49-F238E27FC236}">
                  <a16:creationId xmlns:a16="http://schemas.microsoft.com/office/drawing/2014/main" id="{11059CFF-EF27-4AC0-B47D-1701C3256873}"/>
                </a:ext>
              </a:extLst>
            </p:cNvPr>
            <p:cNvGraphicFramePr>
              <a:graphicFrameLocks noChangeAspect="1"/>
            </p:cNvGraphicFramePr>
            <p:nvPr/>
          </p:nvGraphicFramePr>
          <p:xfrm>
            <a:off x="5513388" y="3749675"/>
            <a:ext cx="277812" cy="358775"/>
          </p:xfrm>
          <a:graphic>
            <a:graphicData uri="http://schemas.openxmlformats.org/presentationml/2006/ole">
              <mc:AlternateContent xmlns:mc="http://schemas.openxmlformats.org/markup-compatibility/2006">
                <mc:Choice xmlns:v="urn:schemas-microsoft-com:vml" Requires="v">
                  <p:oleObj spid="_x0000_s5045" name="Equation" r:id="rId8" imgW="126725" imgH="177415" progId="Equation.3">
                    <p:embed/>
                  </p:oleObj>
                </mc:Choice>
                <mc:Fallback>
                  <p:oleObj name="Equation" r:id="rId8" imgW="126725" imgH="177415" progId="Equation.3">
                    <p:embed/>
                    <p:pic>
                      <p:nvPicPr>
                        <p:cNvPr id="13"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13388" y="3749675"/>
                          <a:ext cx="277812"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9">
              <a:extLst>
                <a:ext uri="{FF2B5EF4-FFF2-40B4-BE49-F238E27FC236}">
                  <a16:creationId xmlns:a16="http://schemas.microsoft.com/office/drawing/2014/main" id="{31BE11BA-632B-4B3E-A8C1-0150F03A417F}"/>
                </a:ext>
              </a:extLst>
            </p:cNvPr>
            <p:cNvGraphicFramePr>
              <a:graphicFrameLocks noChangeAspect="1"/>
            </p:cNvGraphicFramePr>
            <p:nvPr/>
          </p:nvGraphicFramePr>
          <p:xfrm>
            <a:off x="6207125" y="3762375"/>
            <a:ext cx="193675" cy="333375"/>
          </p:xfrm>
          <a:graphic>
            <a:graphicData uri="http://schemas.openxmlformats.org/presentationml/2006/ole">
              <mc:AlternateContent xmlns:mc="http://schemas.openxmlformats.org/markup-compatibility/2006">
                <mc:Choice xmlns:v="urn:schemas-microsoft-com:vml" Requires="v">
                  <p:oleObj spid="_x0000_s5046" name="Equation" r:id="rId10" imgW="88707" imgH="164742" progId="Equation.3">
                    <p:embed/>
                  </p:oleObj>
                </mc:Choice>
                <mc:Fallback>
                  <p:oleObj name="Equation" r:id="rId10" imgW="88707" imgH="164742" progId="Equation.3">
                    <p:embed/>
                    <p:pic>
                      <p:nvPicPr>
                        <p:cNvPr id="14"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07125" y="3762375"/>
                          <a:ext cx="1936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0">
              <a:extLst>
                <a:ext uri="{FF2B5EF4-FFF2-40B4-BE49-F238E27FC236}">
                  <a16:creationId xmlns:a16="http://schemas.microsoft.com/office/drawing/2014/main" id="{D04496DC-E968-4834-9E84-EFCBB94171DD}"/>
                </a:ext>
              </a:extLst>
            </p:cNvPr>
            <p:cNvGraphicFramePr>
              <a:graphicFrameLocks noChangeAspect="1"/>
            </p:cNvGraphicFramePr>
            <p:nvPr/>
          </p:nvGraphicFramePr>
          <p:xfrm>
            <a:off x="6884988" y="3762375"/>
            <a:ext cx="277812" cy="333375"/>
          </p:xfrm>
          <a:graphic>
            <a:graphicData uri="http://schemas.openxmlformats.org/presentationml/2006/ole">
              <mc:AlternateContent xmlns:mc="http://schemas.openxmlformats.org/markup-compatibility/2006">
                <mc:Choice xmlns:v="urn:schemas-microsoft-com:vml" Requires="v">
                  <p:oleObj spid="_x0000_s5047" name="Equation" r:id="rId12" imgW="126780" imgH="164814" progId="Equation.3">
                    <p:embed/>
                  </p:oleObj>
                </mc:Choice>
                <mc:Fallback>
                  <p:oleObj name="Equation" r:id="rId12" imgW="126780" imgH="164814" progId="Equation.3">
                    <p:embed/>
                    <p:pic>
                      <p:nvPicPr>
                        <p:cNvPr id="15"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84988" y="3762375"/>
                          <a:ext cx="277812"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7" name="Straight Connector 16">
              <a:extLst>
                <a:ext uri="{FF2B5EF4-FFF2-40B4-BE49-F238E27FC236}">
                  <a16:creationId xmlns:a16="http://schemas.microsoft.com/office/drawing/2014/main" id="{E6A26563-FE57-4B19-8235-B43ADAD176E7}"/>
                </a:ext>
              </a:extLst>
            </p:cNvPr>
            <p:cNvCxnSpPr/>
            <p:nvPr/>
          </p:nvCxnSpPr>
          <p:spPr>
            <a:xfrm>
              <a:off x="7620000" y="3810000"/>
              <a:ext cx="0" cy="838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1FFB11B-628A-41F9-A275-CE195FEA791D}"/>
                </a:ext>
              </a:extLst>
            </p:cNvPr>
            <p:cNvSpPr txBox="1"/>
            <p:nvPr/>
          </p:nvSpPr>
          <p:spPr>
            <a:xfrm>
              <a:off x="7620000" y="3657600"/>
              <a:ext cx="654346" cy="400110"/>
            </a:xfrm>
            <a:prstGeom prst="rect">
              <a:avLst/>
            </a:prstGeom>
            <a:noFill/>
          </p:spPr>
          <p:txBody>
            <a:bodyPr wrap="none" rtlCol="0">
              <a:spAutoFit/>
            </a:bodyPr>
            <a:lstStyle/>
            <a:p>
              <a:r>
                <a:rPr lang="en-US" sz="2000" dirty="0">
                  <a:latin typeface="Times New Roman" pitchFamily="18" charset="0"/>
                  <a:cs typeface="Times New Roman" pitchFamily="18" charset="0"/>
                </a:rPr>
                <a:t>Sum</a:t>
              </a:r>
            </a:p>
          </p:txBody>
        </p:sp>
        <p:graphicFrame>
          <p:nvGraphicFramePr>
            <p:cNvPr id="19" name="Object 33">
              <a:extLst>
                <a:ext uri="{FF2B5EF4-FFF2-40B4-BE49-F238E27FC236}">
                  <a16:creationId xmlns:a16="http://schemas.microsoft.com/office/drawing/2014/main" id="{48CEA8DB-52F6-4DDE-8A76-0E1F21283460}"/>
                </a:ext>
              </a:extLst>
            </p:cNvPr>
            <p:cNvGraphicFramePr>
              <a:graphicFrameLocks noChangeAspect="1"/>
            </p:cNvGraphicFramePr>
            <p:nvPr/>
          </p:nvGraphicFramePr>
          <p:xfrm>
            <a:off x="5486400" y="4114800"/>
            <a:ext cx="277813" cy="512763"/>
          </p:xfrm>
          <a:graphic>
            <a:graphicData uri="http://schemas.openxmlformats.org/presentationml/2006/ole">
              <mc:AlternateContent xmlns:mc="http://schemas.openxmlformats.org/markup-compatibility/2006">
                <mc:Choice xmlns:v="urn:schemas-microsoft-com:vml" Requires="v">
                  <p:oleObj spid="_x0000_s5048" name="Equation" r:id="rId14" imgW="126835" imgH="253670" progId="Equation.3">
                    <p:embed/>
                  </p:oleObj>
                </mc:Choice>
                <mc:Fallback>
                  <p:oleObj name="Equation" r:id="rId14" imgW="126835" imgH="253670" progId="Equation.3">
                    <p:embed/>
                    <p:pic>
                      <p:nvPicPr>
                        <p:cNvPr id="18" name="Object 3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86400" y="4114800"/>
                          <a:ext cx="277813"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37">
              <a:extLst>
                <a:ext uri="{FF2B5EF4-FFF2-40B4-BE49-F238E27FC236}">
                  <a16:creationId xmlns:a16="http://schemas.microsoft.com/office/drawing/2014/main" id="{A4EA5FB7-A8D5-4170-8D65-30E0CA9ECEBD}"/>
                </a:ext>
              </a:extLst>
            </p:cNvPr>
            <p:cNvGraphicFramePr>
              <a:graphicFrameLocks noChangeAspect="1"/>
            </p:cNvGraphicFramePr>
            <p:nvPr/>
          </p:nvGraphicFramePr>
          <p:xfrm>
            <a:off x="6172200" y="4114800"/>
            <a:ext cx="277813" cy="512763"/>
          </p:xfrm>
          <a:graphic>
            <a:graphicData uri="http://schemas.openxmlformats.org/presentationml/2006/ole">
              <mc:AlternateContent xmlns:mc="http://schemas.openxmlformats.org/markup-compatibility/2006">
                <mc:Choice xmlns:v="urn:schemas-microsoft-com:vml" Requires="v">
                  <p:oleObj spid="_x0000_s5049" name="Equation" r:id="rId16" imgW="126835" imgH="253670" progId="Equation.3">
                    <p:embed/>
                  </p:oleObj>
                </mc:Choice>
                <mc:Fallback>
                  <p:oleObj name="Equation" r:id="rId16" imgW="126835" imgH="253670" progId="Equation.3">
                    <p:embed/>
                    <p:pic>
                      <p:nvPicPr>
                        <p:cNvPr id="19" name="Object 3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72200" y="4114800"/>
                          <a:ext cx="277813"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38">
              <a:extLst>
                <a:ext uri="{FF2B5EF4-FFF2-40B4-BE49-F238E27FC236}">
                  <a16:creationId xmlns:a16="http://schemas.microsoft.com/office/drawing/2014/main" id="{BC257223-03D2-424F-B8B6-6487B0FDDA3D}"/>
                </a:ext>
              </a:extLst>
            </p:cNvPr>
            <p:cNvGraphicFramePr>
              <a:graphicFrameLocks noChangeAspect="1"/>
            </p:cNvGraphicFramePr>
            <p:nvPr/>
          </p:nvGraphicFramePr>
          <p:xfrm>
            <a:off x="6858000" y="4114800"/>
            <a:ext cx="277813" cy="512762"/>
          </p:xfrm>
          <a:graphic>
            <a:graphicData uri="http://schemas.openxmlformats.org/presentationml/2006/ole">
              <mc:AlternateContent xmlns:mc="http://schemas.openxmlformats.org/markup-compatibility/2006">
                <mc:Choice xmlns:v="urn:schemas-microsoft-com:vml" Requires="v">
                  <p:oleObj spid="_x0000_s5050" name="Equation" r:id="rId18" imgW="126835" imgH="253670" progId="Equation.3">
                    <p:embed/>
                  </p:oleObj>
                </mc:Choice>
                <mc:Fallback>
                  <p:oleObj name="Equation" r:id="rId18" imgW="126835" imgH="253670" progId="Equation.3">
                    <p:embed/>
                    <p:pic>
                      <p:nvPicPr>
                        <p:cNvPr id="20" name="Object 3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858000" y="4114800"/>
                          <a:ext cx="277813"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39">
              <a:extLst>
                <a:ext uri="{FF2B5EF4-FFF2-40B4-BE49-F238E27FC236}">
                  <a16:creationId xmlns:a16="http://schemas.microsoft.com/office/drawing/2014/main" id="{F97A5388-821D-42EB-9519-5A2377BB930E}"/>
                </a:ext>
              </a:extLst>
            </p:cNvPr>
            <p:cNvGraphicFramePr>
              <a:graphicFrameLocks noChangeAspect="1"/>
            </p:cNvGraphicFramePr>
            <p:nvPr/>
          </p:nvGraphicFramePr>
          <p:xfrm>
            <a:off x="7737475" y="4191000"/>
            <a:ext cx="193675" cy="333375"/>
          </p:xfrm>
          <a:graphic>
            <a:graphicData uri="http://schemas.openxmlformats.org/presentationml/2006/ole">
              <mc:AlternateContent xmlns:mc="http://schemas.openxmlformats.org/markup-compatibility/2006">
                <mc:Choice xmlns:v="urn:schemas-microsoft-com:vml" Requires="v">
                  <p:oleObj spid="_x0000_s5051" name="Equation" r:id="rId20" imgW="88707" imgH="164742" progId="Equation.3">
                    <p:embed/>
                  </p:oleObj>
                </mc:Choice>
                <mc:Fallback>
                  <p:oleObj name="Equation" r:id="rId20" imgW="88707" imgH="164742" progId="Equation.3">
                    <p:embed/>
                    <p:pic>
                      <p:nvPicPr>
                        <p:cNvPr id="21" name="Object 3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737475" y="4191000"/>
                          <a:ext cx="1936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3" name="Content Placeholder 5">
            <a:extLst>
              <a:ext uri="{FF2B5EF4-FFF2-40B4-BE49-F238E27FC236}">
                <a16:creationId xmlns:a16="http://schemas.microsoft.com/office/drawing/2014/main" id="{ABE5147C-84ED-4B6A-A7C0-F273816CE9CE}"/>
              </a:ext>
            </a:extLst>
          </p:cNvPr>
          <p:cNvSpPr txBox="1">
            <a:spLocks/>
          </p:cNvSpPr>
          <p:nvPr/>
        </p:nvSpPr>
        <p:spPr>
          <a:xfrm>
            <a:off x="838198" y="3227196"/>
            <a:ext cx="6423548" cy="1320854"/>
          </a:xfrm>
          <a:prstGeom prst="rect">
            <a:avLst/>
          </a:prstGeom>
        </p:spPr>
        <p:txBody>
          <a:bodyPr/>
          <a:lstStyle/>
          <a:p>
            <a:pPr marL="0" marR="0" lvl="0" indent="0" algn="l" defTabSz="914400" rtl="0" eaLnBrk="1" fontAlgn="auto" latinLnBrk="0" hangingPunct="1">
              <a:lnSpc>
                <a:spcPct val="100000"/>
              </a:lnSpc>
              <a:spcBef>
                <a:spcPts val="1200"/>
              </a:spcBef>
              <a:spcAft>
                <a:spcPts val="120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ea typeface="Open Sans" panose="020B0606030504020204" pitchFamily="34" charset="0"/>
                <a:cs typeface="Times New Roman" pitchFamily="18" charset="0"/>
              </a:rPr>
              <a:t>If someone tosses a fair coin </a:t>
            </a:r>
            <a:r>
              <a:rPr kumimoji="0" lang="en-US" sz="2400" b="0" i="0" u="none" strike="noStrike" kern="1200" cap="none" spc="0" normalizeH="0" baseline="0" noProof="0" dirty="0">
                <a:ln>
                  <a:noFill/>
                </a:ln>
                <a:solidFill>
                  <a:srgbClr val="FF0000"/>
                </a:solidFill>
                <a:effectLst/>
                <a:uLnTx/>
                <a:uFillTx/>
                <a:ea typeface="Open Sans" panose="020B0606030504020204" pitchFamily="34" charset="0"/>
                <a:cs typeface="Times New Roman" pitchFamily="18" charset="0"/>
              </a:rPr>
              <a:t>twice for 1000 </a:t>
            </a:r>
            <a:r>
              <a:rPr kumimoji="0" lang="en-US" sz="2400" b="0" i="0" u="none" strike="noStrike" kern="1200" cap="none" spc="0" normalizeH="0" baseline="0" noProof="0" dirty="0">
                <a:ln>
                  <a:noFill/>
                </a:ln>
                <a:solidFill>
                  <a:schemeClr val="tx1"/>
                </a:solidFill>
                <a:effectLst/>
                <a:uLnTx/>
                <a:uFillTx/>
                <a:ea typeface="Open Sans" panose="020B0606030504020204" pitchFamily="34" charset="0"/>
                <a:cs typeface="Times New Roman" pitchFamily="18" charset="0"/>
              </a:rPr>
              <a:t>times</a:t>
            </a:r>
            <a:r>
              <a:rPr kumimoji="0" lang="en-US" sz="2400" b="0" i="0" u="none" strike="noStrike" kern="1200" cap="none" spc="0" normalizeH="0" noProof="0" dirty="0">
                <a:ln>
                  <a:noFill/>
                </a:ln>
                <a:solidFill>
                  <a:schemeClr val="tx1"/>
                </a:solidFill>
                <a:effectLst/>
                <a:uLnTx/>
                <a:uFillTx/>
                <a:ea typeface="Open Sans" panose="020B0606030504020204" pitchFamily="34" charset="0"/>
                <a:cs typeface="Times New Roman" pitchFamily="18" charset="0"/>
              </a:rPr>
              <a:t> and counts the number of heads, he/she could get the following frequency table</a:t>
            </a:r>
            <a:endParaRPr kumimoji="0" lang="en-US" sz="2400" b="0" i="0" u="none" strike="noStrike" kern="1200" cap="none" spc="0" normalizeH="0" baseline="0" noProof="0" dirty="0">
              <a:ln>
                <a:noFill/>
              </a:ln>
              <a:solidFill>
                <a:schemeClr val="tx1"/>
              </a:solidFill>
              <a:effectLst/>
              <a:uLnTx/>
              <a:uFillTx/>
              <a:ea typeface="Open Sans" panose="020B0606030504020204" pitchFamily="34" charset="0"/>
              <a:cs typeface="Times New Roman" pitchFamily="18" charset="0"/>
            </a:endParaRPr>
          </a:p>
        </p:txBody>
      </p:sp>
      <p:grpSp>
        <p:nvGrpSpPr>
          <p:cNvPr id="25" name="Group 24">
            <a:extLst>
              <a:ext uri="{FF2B5EF4-FFF2-40B4-BE49-F238E27FC236}">
                <a16:creationId xmlns:a16="http://schemas.microsoft.com/office/drawing/2014/main" id="{F62D3557-E816-49FE-8D02-EA7CF063F254}"/>
              </a:ext>
            </a:extLst>
          </p:cNvPr>
          <p:cNvGrpSpPr/>
          <p:nvPr/>
        </p:nvGrpSpPr>
        <p:grpSpPr>
          <a:xfrm>
            <a:off x="7541146" y="4167050"/>
            <a:ext cx="4219575" cy="1524000"/>
            <a:chOff x="1343025" y="4800600"/>
            <a:chExt cx="4219575" cy="1524000"/>
          </a:xfrm>
        </p:grpSpPr>
        <p:cxnSp>
          <p:nvCxnSpPr>
            <p:cNvPr id="26" name="Straight Connector 25">
              <a:extLst>
                <a:ext uri="{FF2B5EF4-FFF2-40B4-BE49-F238E27FC236}">
                  <a16:creationId xmlns:a16="http://schemas.microsoft.com/office/drawing/2014/main" id="{32A15A28-0341-4E63-941C-DCC194994157}"/>
                </a:ext>
              </a:extLst>
            </p:cNvPr>
            <p:cNvCxnSpPr/>
            <p:nvPr/>
          </p:nvCxnSpPr>
          <p:spPr>
            <a:xfrm>
              <a:off x="1405098" y="5257800"/>
              <a:ext cx="3772702"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BE89568-9A69-4F60-9B8D-C261A9CAC0DF}"/>
                </a:ext>
              </a:extLst>
            </p:cNvPr>
            <p:cNvCxnSpPr/>
            <p:nvPr/>
          </p:nvCxnSpPr>
          <p:spPr>
            <a:xfrm>
              <a:off x="1854229" y="4930775"/>
              <a:ext cx="0" cy="13716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28" name="Object 6">
              <a:extLst>
                <a:ext uri="{FF2B5EF4-FFF2-40B4-BE49-F238E27FC236}">
                  <a16:creationId xmlns:a16="http://schemas.microsoft.com/office/drawing/2014/main" id="{EC923F27-8CC2-4E5F-8382-51194E5603B2}"/>
                </a:ext>
              </a:extLst>
            </p:cNvPr>
            <p:cNvGraphicFramePr>
              <a:graphicFrameLocks noChangeAspect="1"/>
            </p:cNvGraphicFramePr>
            <p:nvPr/>
          </p:nvGraphicFramePr>
          <p:xfrm>
            <a:off x="1343025" y="5286375"/>
            <a:ext cx="427038" cy="463550"/>
          </p:xfrm>
          <a:graphic>
            <a:graphicData uri="http://schemas.openxmlformats.org/presentationml/2006/ole">
              <mc:AlternateContent xmlns:mc="http://schemas.openxmlformats.org/markup-compatibility/2006">
                <mc:Choice xmlns:v="urn:schemas-microsoft-com:vml" Requires="v">
                  <p:oleObj spid="_x0000_s5052" name="Equation" r:id="rId22" imgW="165028" imgH="228501" progId="Equation.3">
                    <p:embed/>
                  </p:oleObj>
                </mc:Choice>
                <mc:Fallback>
                  <p:oleObj name="Equation" r:id="rId22" imgW="165028" imgH="228501" progId="Equation.3">
                    <p:embed/>
                    <p:pic>
                      <p:nvPicPr>
                        <p:cNvPr id="27" name="Object 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343025" y="5286375"/>
                          <a:ext cx="427038"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7">
              <a:extLst>
                <a:ext uri="{FF2B5EF4-FFF2-40B4-BE49-F238E27FC236}">
                  <a16:creationId xmlns:a16="http://schemas.microsoft.com/office/drawing/2014/main" id="{63F813CC-0040-4C9A-B436-C58B828B4B34}"/>
                </a:ext>
              </a:extLst>
            </p:cNvPr>
            <p:cNvGraphicFramePr>
              <a:graphicFrameLocks noChangeAspect="1"/>
            </p:cNvGraphicFramePr>
            <p:nvPr/>
          </p:nvGraphicFramePr>
          <p:xfrm>
            <a:off x="1436912" y="4899025"/>
            <a:ext cx="327491" cy="282575"/>
          </p:xfrm>
          <a:graphic>
            <a:graphicData uri="http://schemas.openxmlformats.org/presentationml/2006/ole">
              <mc:AlternateContent xmlns:mc="http://schemas.openxmlformats.org/markup-compatibility/2006">
                <mc:Choice xmlns:v="urn:schemas-microsoft-com:vml" Requires="v">
                  <p:oleObj spid="_x0000_s5053" name="Equation" r:id="rId24" imgW="126835" imgH="139518" progId="Equation.3">
                    <p:embed/>
                  </p:oleObj>
                </mc:Choice>
                <mc:Fallback>
                  <p:oleObj name="Equation" r:id="rId24" imgW="126835" imgH="139518" progId="Equation.3">
                    <p:embed/>
                    <p:pic>
                      <p:nvPicPr>
                        <p:cNvPr id="28"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6912" y="4899025"/>
                          <a:ext cx="327491"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8">
              <a:extLst>
                <a:ext uri="{FF2B5EF4-FFF2-40B4-BE49-F238E27FC236}">
                  <a16:creationId xmlns:a16="http://schemas.microsoft.com/office/drawing/2014/main" id="{E2EB0F6B-67DF-4BEC-9910-2ED5AB1F3EAE}"/>
                </a:ext>
              </a:extLst>
            </p:cNvPr>
            <p:cNvGraphicFramePr>
              <a:graphicFrameLocks noChangeAspect="1"/>
            </p:cNvGraphicFramePr>
            <p:nvPr/>
          </p:nvGraphicFramePr>
          <p:xfrm>
            <a:off x="2155522" y="4892675"/>
            <a:ext cx="327491" cy="358775"/>
          </p:xfrm>
          <a:graphic>
            <a:graphicData uri="http://schemas.openxmlformats.org/presentationml/2006/ole">
              <mc:AlternateContent xmlns:mc="http://schemas.openxmlformats.org/markup-compatibility/2006">
                <mc:Choice xmlns:v="urn:schemas-microsoft-com:vml" Requires="v">
                  <p:oleObj spid="_x0000_s5054" name="Equation" r:id="rId25" imgW="126725" imgH="177415" progId="Equation.3">
                    <p:embed/>
                  </p:oleObj>
                </mc:Choice>
                <mc:Fallback>
                  <p:oleObj name="Equation" r:id="rId25" imgW="126725" imgH="177415" progId="Equation.3">
                    <p:embed/>
                    <p:pic>
                      <p:nvPicPr>
                        <p:cNvPr id="29"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55522" y="4892675"/>
                          <a:ext cx="327491"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9">
              <a:extLst>
                <a:ext uri="{FF2B5EF4-FFF2-40B4-BE49-F238E27FC236}">
                  <a16:creationId xmlns:a16="http://schemas.microsoft.com/office/drawing/2014/main" id="{737049E0-5CD2-42A9-A369-5E68E2CCDFA7}"/>
                </a:ext>
              </a:extLst>
            </p:cNvPr>
            <p:cNvGraphicFramePr>
              <a:graphicFrameLocks noChangeAspect="1"/>
            </p:cNvGraphicFramePr>
            <p:nvPr/>
          </p:nvGraphicFramePr>
          <p:xfrm>
            <a:off x="3048000" y="4905375"/>
            <a:ext cx="228308" cy="333375"/>
          </p:xfrm>
          <a:graphic>
            <a:graphicData uri="http://schemas.openxmlformats.org/presentationml/2006/ole">
              <mc:AlternateContent xmlns:mc="http://schemas.openxmlformats.org/markup-compatibility/2006">
                <mc:Choice xmlns:v="urn:schemas-microsoft-com:vml" Requires="v">
                  <p:oleObj spid="_x0000_s5055" name="Equation" r:id="rId26" imgW="88707" imgH="164742" progId="Equation.3">
                    <p:embed/>
                  </p:oleObj>
                </mc:Choice>
                <mc:Fallback>
                  <p:oleObj name="Equation" r:id="rId26" imgW="88707" imgH="164742" progId="Equation.3">
                    <p:embed/>
                    <p:pic>
                      <p:nvPicPr>
                        <p:cNvPr id="3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0" y="4905375"/>
                          <a:ext cx="228308"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10">
              <a:extLst>
                <a:ext uri="{FF2B5EF4-FFF2-40B4-BE49-F238E27FC236}">
                  <a16:creationId xmlns:a16="http://schemas.microsoft.com/office/drawing/2014/main" id="{89C42747-53DB-4D75-973F-9235B2BC558A}"/>
                </a:ext>
              </a:extLst>
            </p:cNvPr>
            <p:cNvGraphicFramePr>
              <a:graphicFrameLocks noChangeAspect="1"/>
            </p:cNvGraphicFramePr>
            <p:nvPr/>
          </p:nvGraphicFramePr>
          <p:xfrm>
            <a:off x="3939709" y="4905375"/>
            <a:ext cx="327491" cy="333375"/>
          </p:xfrm>
          <a:graphic>
            <a:graphicData uri="http://schemas.openxmlformats.org/presentationml/2006/ole">
              <mc:AlternateContent xmlns:mc="http://schemas.openxmlformats.org/markup-compatibility/2006">
                <mc:Choice xmlns:v="urn:schemas-microsoft-com:vml" Requires="v">
                  <p:oleObj spid="_x0000_s5056" name="Equation" r:id="rId27" imgW="126780" imgH="164814" progId="Equation.3">
                    <p:embed/>
                  </p:oleObj>
                </mc:Choice>
                <mc:Fallback>
                  <p:oleObj name="Equation" r:id="rId27" imgW="126780" imgH="164814" progId="Equation.3">
                    <p:embed/>
                    <p:pic>
                      <p:nvPicPr>
                        <p:cNvPr id="31"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39709" y="4905375"/>
                          <a:ext cx="327491"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3" name="Straight Connector 32">
              <a:extLst>
                <a:ext uri="{FF2B5EF4-FFF2-40B4-BE49-F238E27FC236}">
                  <a16:creationId xmlns:a16="http://schemas.microsoft.com/office/drawing/2014/main" id="{20B66AF0-DC8A-4B1C-A013-D32B580E07BF}"/>
                </a:ext>
              </a:extLst>
            </p:cNvPr>
            <p:cNvCxnSpPr/>
            <p:nvPr/>
          </p:nvCxnSpPr>
          <p:spPr>
            <a:xfrm>
              <a:off x="4638843" y="4953000"/>
              <a:ext cx="0" cy="13716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0CC8991-BC8C-4223-9E27-5085F2E3A31F}"/>
                </a:ext>
              </a:extLst>
            </p:cNvPr>
            <p:cNvSpPr txBox="1"/>
            <p:nvPr/>
          </p:nvSpPr>
          <p:spPr>
            <a:xfrm>
              <a:off x="4638843" y="4800600"/>
              <a:ext cx="771357" cy="400110"/>
            </a:xfrm>
            <a:prstGeom prst="rect">
              <a:avLst/>
            </a:prstGeom>
            <a:noFill/>
          </p:spPr>
          <p:txBody>
            <a:bodyPr wrap="none" rtlCol="0">
              <a:spAutoFit/>
            </a:bodyPr>
            <a:lstStyle/>
            <a:p>
              <a:r>
                <a:rPr lang="en-US" sz="2000" dirty="0">
                  <a:latin typeface="Times New Roman" pitchFamily="18" charset="0"/>
                  <a:cs typeface="Times New Roman" pitchFamily="18" charset="0"/>
                </a:rPr>
                <a:t>Sum</a:t>
              </a:r>
            </a:p>
          </p:txBody>
        </p:sp>
        <p:graphicFrame>
          <p:nvGraphicFramePr>
            <p:cNvPr id="35" name="Object 34">
              <a:extLst>
                <a:ext uri="{FF2B5EF4-FFF2-40B4-BE49-F238E27FC236}">
                  <a16:creationId xmlns:a16="http://schemas.microsoft.com/office/drawing/2014/main" id="{0DC32B38-69F9-4954-BF27-3E81BC87D731}"/>
                </a:ext>
              </a:extLst>
            </p:cNvPr>
            <p:cNvGraphicFramePr>
              <a:graphicFrameLocks noChangeAspect="1"/>
            </p:cNvGraphicFramePr>
            <p:nvPr/>
          </p:nvGraphicFramePr>
          <p:xfrm>
            <a:off x="1998663" y="5334000"/>
            <a:ext cx="625475" cy="311150"/>
          </p:xfrm>
          <a:graphic>
            <a:graphicData uri="http://schemas.openxmlformats.org/presentationml/2006/ole">
              <mc:AlternateContent xmlns:mc="http://schemas.openxmlformats.org/markup-compatibility/2006">
                <mc:Choice xmlns:v="urn:schemas-microsoft-com:vml" Requires="v">
                  <p:oleObj spid="_x0000_s5057" name="Equation" r:id="rId28" imgW="279158" imgH="177646" progId="Equation.3">
                    <p:embed/>
                  </p:oleObj>
                </mc:Choice>
                <mc:Fallback>
                  <p:oleObj name="Equation" r:id="rId28" imgW="279158" imgH="177646" progId="Equation.3">
                    <p:embed/>
                    <p:pic>
                      <p:nvPicPr>
                        <p:cNvPr id="34" name="Object 3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998663" y="5334000"/>
                          <a:ext cx="625475"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37">
              <a:extLst>
                <a:ext uri="{FF2B5EF4-FFF2-40B4-BE49-F238E27FC236}">
                  <a16:creationId xmlns:a16="http://schemas.microsoft.com/office/drawing/2014/main" id="{99361ECA-4CDA-4BBF-849E-08E120FA0715}"/>
                </a:ext>
              </a:extLst>
            </p:cNvPr>
            <p:cNvGraphicFramePr>
              <a:graphicFrameLocks noChangeAspect="1"/>
            </p:cNvGraphicFramePr>
            <p:nvPr/>
          </p:nvGraphicFramePr>
          <p:xfrm>
            <a:off x="2874963" y="5314950"/>
            <a:ext cx="649287" cy="323850"/>
          </p:xfrm>
          <a:graphic>
            <a:graphicData uri="http://schemas.openxmlformats.org/presentationml/2006/ole">
              <mc:AlternateContent xmlns:mc="http://schemas.openxmlformats.org/markup-compatibility/2006">
                <mc:Choice xmlns:v="urn:schemas-microsoft-com:vml" Requires="v">
                  <p:oleObj spid="_x0000_s5058" name="Equation" r:id="rId30" imgW="279158" imgH="177646" progId="Equation.3">
                    <p:embed/>
                  </p:oleObj>
                </mc:Choice>
                <mc:Fallback>
                  <p:oleObj name="Equation" r:id="rId30" imgW="279158" imgH="177646" progId="Equation.3">
                    <p:embed/>
                    <p:pic>
                      <p:nvPicPr>
                        <p:cNvPr id="35" name="Object 37"/>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874963" y="5314950"/>
                          <a:ext cx="649287"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38">
              <a:extLst>
                <a:ext uri="{FF2B5EF4-FFF2-40B4-BE49-F238E27FC236}">
                  <a16:creationId xmlns:a16="http://schemas.microsoft.com/office/drawing/2014/main" id="{A96F78CD-EC4E-4F6C-8CCD-0F72913F0A8F}"/>
                </a:ext>
              </a:extLst>
            </p:cNvPr>
            <p:cNvGraphicFramePr>
              <a:graphicFrameLocks noChangeAspect="1"/>
            </p:cNvGraphicFramePr>
            <p:nvPr/>
          </p:nvGraphicFramePr>
          <p:xfrm>
            <a:off x="3786188" y="5334000"/>
            <a:ext cx="598487" cy="311150"/>
          </p:xfrm>
          <a:graphic>
            <a:graphicData uri="http://schemas.openxmlformats.org/presentationml/2006/ole">
              <mc:AlternateContent xmlns:mc="http://schemas.openxmlformats.org/markup-compatibility/2006">
                <mc:Choice xmlns:v="urn:schemas-microsoft-com:vml" Requires="v">
                  <p:oleObj spid="_x0000_s5059" name="Equation" r:id="rId32" imgW="266353" imgH="177569" progId="Equation.3">
                    <p:embed/>
                  </p:oleObj>
                </mc:Choice>
                <mc:Fallback>
                  <p:oleObj name="Equation" r:id="rId32" imgW="266353" imgH="177569" progId="Equation.3">
                    <p:embed/>
                    <p:pic>
                      <p:nvPicPr>
                        <p:cNvPr id="36" name="Object 3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786188" y="5334000"/>
                          <a:ext cx="598487"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39">
              <a:extLst>
                <a:ext uri="{FF2B5EF4-FFF2-40B4-BE49-F238E27FC236}">
                  <a16:creationId xmlns:a16="http://schemas.microsoft.com/office/drawing/2014/main" id="{366265F5-61C1-4DD5-A334-CA1943773FDE}"/>
                </a:ext>
              </a:extLst>
            </p:cNvPr>
            <p:cNvGraphicFramePr>
              <a:graphicFrameLocks noChangeAspect="1"/>
            </p:cNvGraphicFramePr>
            <p:nvPr/>
          </p:nvGraphicFramePr>
          <p:xfrm>
            <a:off x="4713287" y="5321300"/>
            <a:ext cx="849313" cy="358775"/>
          </p:xfrm>
          <a:graphic>
            <a:graphicData uri="http://schemas.openxmlformats.org/presentationml/2006/ole">
              <mc:AlternateContent xmlns:mc="http://schemas.openxmlformats.org/markup-compatibility/2006">
                <mc:Choice xmlns:v="urn:schemas-microsoft-com:vml" Requires="v">
                  <p:oleObj spid="_x0000_s5060" name="Equation" r:id="rId34" imgW="329914" imgH="177646" progId="Equation.3">
                    <p:embed/>
                  </p:oleObj>
                </mc:Choice>
                <mc:Fallback>
                  <p:oleObj name="Equation" r:id="rId34" imgW="329914" imgH="177646" progId="Equation.3">
                    <p:embed/>
                    <p:pic>
                      <p:nvPicPr>
                        <p:cNvPr id="37" name="Object 39"/>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713287" y="5321300"/>
                          <a:ext cx="849313"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9" name="Straight Connector 38">
              <a:extLst>
                <a:ext uri="{FF2B5EF4-FFF2-40B4-BE49-F238E27FC236}">
                  <a16:creationId xmlns:a16="http://schemas.microsoft.com/office/drawing/2014/main" id="{B8D79046-6624-4AF9-B187-CCAA85DC2943}"/>
                </a:ext>
              </a:extLst>
            </p:cNvPr>
            <p:cNvCxnSpPr/>
            <p:nvPr/>
          </p:nvCxnSpPr>
          <p:spPr>
            <a:xfrm>
              <a:off x="1447800" y="5791200"/>
              <a:ext cx="3772702"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89A823AA-53D2-4C4D-A9D4-D116623BEEB9}"/>
              </a:ext>
            </a:extLst>
          </p:cNvPr>
          <p:cNvGrpSpPr/>
          <p:nvPr/>
        </p:nvGrpSpPr>
        <p:grpSpPr>
          <a:xfrm>
            <a:off x="7542734" y="5211625"/>
            <a:ext cx="3760787" cy="511313"/>
            <a:chOff x="1344613" y="5845175"/>
            <a:chExt cx="3760787" cy="511313"/>
          </a:xfrm>
        </p:grpSpPr>
        <p:graphicFrame>
          <p:nvGraphicFramePr>
            <p:cNvPr id="41" name="Object 21">
              <a:extLst>
                <a:ext uri="{FF2B5EF4-FFF2-40B4-BE49-F238E27FC236}">
                  <a16:creationId xmlns:a16="http://schemas.microsoft.com/office/drawing/2014/main" id="{FFEF6D55-5413-4218-9F5F-598559A585E3}"/>
                </a:ext>
              </a:extLst>
            </p:cNvPr>
            <p:cNvGraphicFramePr>
              <a:graphicFrameLocks noChangeAspect="1"/>
            </p:cNvGraphicFramePr>
            <p:nvPr/>
          </p:nvGraphicFramePr>
          <p:xfrm>
            <a:off x="1344613" y="5861050"/>
            <a:ext cx="328612" cy="463550"/>
          </p:xfrm>
          <a:graphic>
            <a:graphicData uri="http://schemas.openxmlformats.org/presentationml/2006/ole">
              <mc:AlternateContent xmlns:mc="http://schemas.openxmlformats.org/markup-compatibility/2006">
                <mc:Choice xmlns:v="urn:schemas-microsoft-com:vml" Requires="v">
                  <p:oleObj spid="_x0000_s5061" name="Equation" r:id="rId36" imgW="126890" imgH="228402" progId="Equation.3">
                    <p:embed/>
                  </p:oleObj>
                </mc:Choice>
                <mc:Fallback>
                  <p:oleObj name="Equation" r:id="rId36" imgW="126890" imgH="228402" progId="Equation.3">
                    <p:embed/>
                    <p:pic>
                      <p:nvPicPr>
                        <p:cNvPr id="121877" name="Object 21"/>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344613" y="5861050"/>
                          <a:ext cx="328612"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41">
              <a:extLst>
                <a:ext uri="{FF2B5EF4-FFF2-40B4-BE49-F238E27FC236}">
                  <a16:creationId xmlns:a16="http://schemas.microsoft.com/office/drawing/2014/main" id="{D86243D4-DC0F-4BEA-8858-01198253AC3A}"/>
                </a:ext>
              </a:extLst>
            </p:cNvPr>
            <p:cNvGraphicFramePr>
              <a:graphicFrameLocks noChangeAspect="1"/>
            </p:cNvGraphicFramePr>
            <p:nvPr/>
          </p:nvGraphicFramePr>
          <p:xfrm>
            <a:off x="2037829" y="5867538"/>
            <a:ext cx="625475" cy="488950"/>
          </p:xfrm>
          <a:graphic>
            <a:graphicData uri="http://schemas.openxmlformats.org/presentationml/2006/ole">
              <mc:AlternateContent xmlns:mc="http://schemas.openxmlformats.org/markup-compatibility/2006">
                <mc:Choice xmlns:v="urn:schemas-microsoft-com:vml" Requires="v">
                  <p:oleObj spid="_x0000_s5062" name="Equation" r:id="rId38" imgW="291973" imgH="279279" progId="Equation.3">
                    <p:embed/>
                  </p:oleObj>
                </mc:Choice>
                <mc:Fallback>
                  <p:oleObj name="Equation" r:id="rId38" imgW="291973" imgH="279279" progId="Equation.3">
                    <p:embed/>
                    <p:pic>
                      <p:nvPicPr>
                        <p:cNvPr id="40" name="Object 39"/>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037829" y="5867538"/>
                          <a:ext cx="62547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37">
              <a:extLst>
                <a:ext uri="{FF2B5EF4-FFF2-40B4-BE49-F238E27FC236}">
                  <a16:creationId xmlns:a16="http://schemas.microsoft.com/office/drawing/2014/main" id="{479E9B93-7073-4D34-A6C1-652D195B6ADE}"/>
                </a:ext>
              </a:extLst>
            </p:cNvPr>
            <p:cNvGraphicFramePr>
              <a:graphicFrameLocks noChangeAspect="1"/>
            </p:cNvGraphicFramePr>
            <p:nvPr/>
          </p:nvGraphicFramePr>
          <p:xfrm>
            <a:off x="2876550" y="5845175"/>
            <a:ext cx="649287" cy="511175"/>
          </p:xfrm>
          <a:graphic>
            <a:graphicData uri="http://schemas.openxmlformats.org/presentationml/2006/ole">
              <mc:AlternateContent xmlns:mc="http://schemas.openxmlformats.org/markup-compatibility/2006">
                <mc:Choice xmlns:v="urn:schemas-microsoft-com:vml" Requires="v">
                  <p:oleObj spid="_x0000_s5063" name="Equation" r:id="rId40" imgW="291973" imgH="279279" progId="Equation.3">
                    <p:embed/>
                  </p:oleObj>
                </mc:Choice>
                <mc:Fallback>
                  <p:oleObj name="Equation" r:id="rId40" imgW="291973" imgH="279279" progId="Equation.3">
                    <p:embed/>
                    <p:pic>
                      <p:nvPicPr>
                        <p:cNvPr id="41" name="Object 37"/>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2876550" y="5845175"/>
                          <a:ext cx="649287"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38">
              <a:extLst>
                <a:ext uri="{FF2B5EF4-FFF2-40B4-BE49-F238E27FC236}">
                  <a16:creationId xmlns:a16="http://schemas.microsoft.com/office/drawing/2014/main" id="{D3C9705E-3388-4DB1-84C6-A706B24D8BB2}"/>
                </a:ext>
              </a:extLst>
            </p:cNvPr>
            <p:cNvGraphicFramePr>
              <a:graphicFrameLocks noChangeAspect="1"/>
            </p:cNvGraphicFramePr>
            <p:nvPr/>
          </p:nvGraphicFramePr>
          <p:xfrm>
            <a:off x="3733800" y="5867400"/>
            <a:ext cx="627062" cy="488950"/>
          </p:xfrm>
          <a:graphic>
            <a:graphicData uri="http://schemas.openxmlformats.org/presentationml/2006/ole">
              <mc:AlternateContent xmlns:mc="http://schemas.openxmlformats.org/markup-compatibility/2006">
                <mc:Choice xmlns:v="urn:schemas-microsoft-com:vml" Requires="v">
                  <p:oleObj spid="_x0000_s5064" name="Equation" r:id="rId42" imgW="291973" imgH="279279" progId="Equation.3">
                    <p:embed/>
                  </p:oleObj>
                </mc:Choice>
                <mc:Fallback>
                  <p:oleObj name="Equation" r:id="rId42" imgW="291973" imgH="279279" progId="Equation.3">
                    <p:embed/>
                    <p:pic>
                      <p:nvPicPr>
                        <p:cNvPr id="42" name="Object 38"/>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733800" y="5867400"/>
                          <a:ext cx="62706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 name="Object 25">
              <a:extLst>
                <a:ext uri="{FF2B5EF4-FFF2-40B4-BE49-F238E27FC236}">
                  <a16:creationId xmlns:a16="http://schemas.microsoft.com/office/drawing/2014/main" id="{4648F8D9-0CDB-4E08-947C-2205A254FE14}"/>
                </a:ext>
              </a:extLst>
            </p:cNvPr>
            <p:cNvGraphicFramePr>
              <a:graphicFrameLocks noChangeAspect="1"/>
            </p:cNvGraphicFramePr>
            <p:nvPr/>
          </p:nvGraphicFramePr>
          <p:xfrm>
            <a:off x="4876800" y="5902325"/>
            <a:ext cx="228600" cy="333375"/>
          </p:xfrm>
          <a:graphic>
            <a:graphicData uri="http://schemas.openxmlformats.org/presentationml/2006/ole">
              <mc:AlternateContent xmlns:mc="http://schemas.openxmlformats.org/markup-compatibility/2006">
                <mc:Choice xmlns:v="urn:schemas-microsoft-com:vml" Requires="v">
                  <p:oleObj spid="_x0000_s5065" name="Equation" r:id="rId44" imgW="88707" imgH="164742" progId="Equation.3">
                    <p:embed/>
                  </p:oleObj>
                </mc:Choice>
                <mc:Fallback>
                  <p:oleObj name="Equation" r:id="rId44" imgW="88707" imgH="164742" progId="Equation.3">
                    <p:embed/>
                    <p:pic>
                      <p:nvPicPr>
                        <p:cNvPr id="121881" name="Object 25"/>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4876800" y="5902325"/>
                          <a:ext cx="228600"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6" name="Object 45">
            <a:extLst>
              <a:ext uri="{FF2B5EF4-FFF2-40B4-BE49-F238E27FC236}">
                <a16:creationId xmlns:a16="http://schemas.microsoft.com/office/drawing/2014/main" id="{12CECF10-C100-4382-9F7C-EA6FC3FD277C}"/>
              </a:ext>
            </a:extLst>
          </p:cNvPr>
          <p:cNvGraphicFramePr>
            <a:graphicFrameLocks noChangeAspect="1"/>
          </p:cNvGraphicFramePr>
          <p:nvPr>
            <p:extLst>
              <p:ext uri="{D42A27DB-BD31-4B8C-83A1-F6EECF244321}">
                <p14:modId xmlns:p14="http://schemas.microsoft.com/office/powerpoint/2010/main" val="2729455722"/>
              </p:ext>
            </p:extLst>
          </p:nvPr>
        </p:nvGraphicFramePr>
        <p:xfrm>
          <a:off x="8057083" y="5899147"/>
          <a:ext cx="842962" cy="311150"/>
        </p:xfrm>
        <a:graphic>
          <a:graphicData uri="http://schemas.openxmlformats.org/presentationml/2006/ole">
            <mc:AlternateContent xmlns:mc="http://schemas.openxmlformats.org/markup-compatibility/2006">
              <mc:Choice xmlns:v="urn:schemas-microsoft-com:vml" Requires="v">
                <p:oleObj spid="_x0000_s5066" name="Equation" r:id="rId46" imgW="393359" imgH="177646" progId="Equation.3">
                  <p:embed/>
                </p:oleObj>
              </mc:Choice>
              <mc:Fallback>
                <p:oleObj name="Equation" r:id="rId46" imgW="393359" imgH="177646" progId="Equation.3">
                  <p:embed/>
                  <p:pic>
                    <p:nvPicPr>
                      <p:cNvPr id="34" name="Object 33"/>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8057083" y="5899147"/>
                        <a:ext cx="842962"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37">
            <a:extLst>
              <a:ext uri="{FF2B5EF4-FFF2-40B4-BE49-F238E27FC236}">
                <a16:creationId xmlns:a16="http://schemas.microsoft.com/office/drawing/2014/main" id="{003384E7-48DE-48AF-BD7F-0CD63674381D}"/>
              </a:ext>
            </a:extLst>
          </p:cNvPr>
          <p:cNvGraphicFramePr>
            <a:graphicFrameLocks noChangeAspect="1"/>
          </p:cNvGraphicFramePr>
          <p:nvPr>
            <p:extLst>
              <p:ext uri="{D42A27DB-BD31-4B8C-83A1-F6EECF244321}">
                <p14:modId xmlns:p14="http://schemas.microsoft.com/office/powerpoint/2010/main" val="2086917621"/>
              </p:ext>
            </p:extLst>
          </p:nvPr>
        </p:nvGraphicFramePr>
        <p:xfrm>
          <a:off x="8890520" y="5880097"/>
          <a:ext cx="874713" cy="325438"/>
        </p:xfrm>
        <a:graphic>
          <a:graphicData uri="http://schemas.openxmlformats.org/presentationml/2006/ole">
            <mc:AlternateContent xmlns:mc="http://schemas.openxmlformats.org/markup-compatibility/2006">
              <mc:Choice xmlns:v="urn:schemas-microsoft-com:vml" Requires="v">
                <p:oleObj spid="_x0000_s5067" name="Equation" r:id="rId48" imgW="393359" imgH="177646" progId="Equation.3">
                  <p:embed/>
                </p:oleObj>
              </mc:Choice>
              <mc:Fallback>
                <p:oleObj name="Equation" r:id="rId48" imgW="393359" imgH="177646" progId="Equation.3">
                  <p:embed/>
                  <p:pic>
                    <p:nvPicPr>
                      <p:cNvPr id="35" name="Object 37"/>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8890520" y="5880097"/>
                        <a:ext cx="874713" cy="325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Object 38">
            <a:extLst>
              <a:ext uri="{FF2B5EF4-FFF2-40B4-BE49-F238E27FC236}">
                <a16:creationId xmlns:a16="http://schemas.microsoft.com/office/drawing/2014/main" id="{EF83B89E-7EDE-4EFC-9ABC-BD11FAD5519E}"/>
              </a:ext>
            </a:extLst>
          </p:cNvPr>
          <p:cNvGraphicFramePr>
            <a:graphicFrameLocks noChangeAspect="1"/>
          </p:cNvGraphicFramePr>
          <p:nvPr>
            <p:extLst>
              <p:ext uri="{D42A27DB-BD31-4B8C-83A1-F6EECF244321}">
                <p14:modId xmlns:p14="http://schemas.microsoft.com/office/powerpoint/2010/main" val="630250465"/>
              </p:ext>
            </p:extLst>
          </p:nvPr>
        </p:nvGraphicFramePr>
        <p:xfrm>
          <a:off x="9765233" y="5899147"/>
          <a:ext cx="817563" cy="311150"/>
        </p:xfrm>
        <a:graphic>
          <a:graphicData uri="http://schemas.openxmlformats.org/presentationml/2006/ole">
            <mc:AlternateContent xmlns:mc="http://schemas.openxmlformats.org/markup-compatibility/2006">
              <mc:Choice xmlns:v="urn:schemas-microsoft-com:vml" Requires="v">
                <p:oleObj spid="_x0000_s5068" name="Equation" r:id="rId50" imgW="380670" imgH="177646" progId="Equation.3">
                  <p:embed/>
                </p:oleObj>
              </mc:Choice>
              <mc:Fallback>
                <p:oleObj name="Equation" r:id="rId50" imgW="380670" imgH="177646" progId="Equation.3">
                  <p:embed/>
                  <p:pic>
                    <p:nvPicPr>
                      <p:cNvPr id="36" name="Object 38"/>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9765233" y="5899147"/>
                        <a:ext cx="817563"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0" name="Picture 21">
            <a:extLst>
              <a:ext uri="{FF2B5EF4-FFF2-40B4-BE49-F238E27FC236}">
                <a16:creationId xmlns:a16="http://schemas.microsoft.com/office/drawing/2014/main" id="{84A5E907-CDF5-4A3E-AE8B-A3BB96C76AC9}"/>
              </a:ext>
            </a:extLst>
          </p:cNvPr>
          <p:cNvPicPr>
            <a:picLocks noChangeAspect="1" noChangeArrowheads="1"/>
          </p:cNvPicPr>
          <p:nvPr/>
        </p:nvPicPr>
        <p:blipFill>
          <a:blip r:embed="rId52" cstate="print"/>
          <a:srcRect/>
          <a:stretch>
            <a:fillRect/>
          </a:stretch>
        </p:blipFill>
        <p:spPr bwMode="auto">
          <a:xfrm>
            <a:off x="10670047" y="2827002"/>
            <a:ext cx="1244650" cy="1216991"/>
          </a:xfrm>
          <a:prstGeom prst="rect">
            <a:avLst/>
          </a:prstGeom>
          <a:noFill/>
          <a:ln w="9525">
            <a:noFill/>
            <a:miter lim="800000"/>
            <a:headEnd/>
            <a:tailEnd/>
          </a:ln>
        </p:spPr>
      </p:pic>
      <p:sp>
        <p:nvSpPr>
          <p:cNvPr id="49" name="Arc 48">
            <a:extLst>
              <a:ext uri="{FF2B5EF4-FFF2-40B4-BE49-F238E27FC236}">
                <a16:creationId xmlns:a16="http://schemas.microsoft.com/office/drawing/2014/main" id="{13F373DE-59F0-4E94-A1C3-2726C6A4EF69}"/>
              </a:ext>
            </a:extLst>
          </p:cNvPr>
          <p:cNvSpPr/>
          <p:nvPr/>
        </p:nvSpPr>
        <p:spPr>
          <a:xfrm rot="2583620">
            <a:off x="9842398" y="2342314"/>
            <a:ext cx="2131715" cy="2262315"/>
          </a:xfrm>
          <a:prstGeom prst="arc">
            <a:avLst>
              <a:gd name="adj1" fmla="val 15491804"/>
              <a:gd name="adj2" fmla="val 0"/>
            </a:avLst>
          </a:prstGeom>
          <a:ln w="28575">
            <a:solidFill>
              <a:srgbClr val="0070C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Rectangle 51">
            <a:extLst>
              <a:ext uri="{FF2B5EF4-FFF2-40B4-BE49-F238E27FC236}">
                <a16:creationId xmlns:a16="http://schemas.microsoft.com/office/drawing/2014/main" id="{A225DB80-C5FD-4B24-9F20-EA900F1F06D1}"/>
              </a:ext>
            </a:extLst>
          </p:cNvPr>
          <p:cNvSpPr/>
          <p:nvPr/>
        </p:nvSpPr>
        <p:spPr>
          <a:xfrm>
            <a:off x="817648" y="5028293"/>
            <a:ext cx="6921139" cy="1200329"/>
          </a:xfrm>
          <a:prstGeom prst="rect">
            <a:avLst/>
          </a:prstGeom>
        </p:spPr>
        <p:txBody>
          <a:bodyPr wrap="square">
            <a:spAutoFit/>
          </a:bodyPr>
          <a:lstStyle/>
          <a:p>
            <a:r>
              <a:rPr lang="en-US" sz="2400" dirty="0">
                <a:cs typeface="Times New Roman" pitchFamily="18" charset="0"/>
              </a:rPr>
              <a:t>If the mad </a:t>
            </a:r>
            <a:r>
              <a:rPr lang="en-US" sz="2400" dirty="0" err="1">
                <a:cs typeface="Times New Roman" pitchFamily="18" charset="0"/>
              </a:rPr>
              <a:t>tosser</a:t>
            </a:r>
            <a:r>
              <a:rPr lang="en-US" sz="2400" dirty="0">
                <a:cs typeface="Times New Roman" pitchFamily="18" charset="0"/>
              </a:rPr>
              <a:t> continues tossing the coin the </a:t>
            </a:r>
            <a:r>
              <a:rPr lang="en-US" sz="2400" dirty="0">
                <a:solidFill>
                  <a:srgbClr val="0070C0"/>
                </a:solidFill>
                <a:cs typeface="Times New Roman" pitchFamily="18" charset="0"/>
              </a:rPr>
              <a:t>relative frequency distribution</a:t>
            </a:r>
            <a:r>
              <a:rPr lang="en-US" sz="2400" dirty="0">
                <a:cs typeface="Times New Roman" pitchFamily="18" charset="0"/>
              </a:rPr>
              <a:t> gets closer to the </a:t>
            </a:r>
            <a:r>
              <a:rPr lang="en-US" sz="2400" dirty="0">
                <a:solidFill>
                  <a:srgbClr val="FF0000"/>
                </a:solidFill>
                <a:cs typeface="Times New Roman" pitchFamily="18" charset="0"/>
              </a:rPr>
              <a:t>probability distribution</a:t>
            </a:r>
          </a:p>
        </p:txBody>
      </p:sp>
    </p:spTree>
    <p:extLst>
      <p:ext uri="{BB962C8B-B14F-4D97-AF65-F5344CB8AC3E}">
        <p14:creationId xmlns:p14="http://schemas.microsoft.com/office/powerpoint/2010/main" val="233271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10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strips(downRight)">
                                      <p:cBhvr>
                                        <p:cTn id="17" dur="20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strips(downRight)">
                                      <p:cBhvr>
                                        <p:cTn id="22" dur="20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wipe(left)">
                                      <p:cBhvr>
                                        <p:cTn id="27" dur="1000"/>
                                        <p:tgtEl>
                                          <p:spTgt spid="52"/>
                                        </p:tgtEl>
                                      </p:cBhvr>
                                    </p:animEffect>
                                  </p:childTnLst>
                                </p:cTn>
                              </p:par>
                            </p:childTnLst>
                          </p:cTn>
                        </p:par>
                        <p:par>
                          <p:cTn id="28" fill="hold">
                            <p:stCondLst>
                              <p:cond delay="1000"/>
                            </p:stCondLst>
                            <p:childTnLst>
                              <p:par>
                                <p:cTn id="29" presetID="18" presetClass="entr" presetSubtype="6" fill="hold" grpId="0" nodeType="after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strips(downRight)">
                                      <p:cBhvr>
                                        <p:cTn id="31"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9" grpId="0" animBg="1"/>
      <p:bldP spid="5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199" y="365125"/>
            <a:ext cx="5784669" cy="1325563"/>
          </a:xfrm>
        </p:spPr>
        <p:txBody>
          <a:bodyPr>
            <a:normAutofit/>
          </a:bodyPr>
          <a:lstStyle/>
          <a:p>
            <a:r>
              <a:rPr lang="en-US" dirty="0">
                <a:solidFill>
                  <a:srgbClr val="990033"/>
                </a:solidFill>
              </a:rPr>
              <a:t>Population Mean Vs Sample Mean</a:t>
            </a:r>
            <a:endParaRPr lang="en-US" dirty="0"/>
          </a:p>
        </p:txBody>
      </p:sp>
      <p:sp>
        <p:nvSpPr>
          <p:cNvPr id="12" name="Rectangle 11">
            <a:extLst>
              <a:ext uri="{FF2B5EF4-FFF2-40B4-BE49-F238E27FC236}">
                <a16:creationId xmlns:a16="http://schemas.microsoft.com/office/drawing/2014/main" id="{15C74FA6-4D41-492E-8AE6-868BF148C6C5}"/>
              </a:ext>
            </a:extLst>
          </p:cNvPr>
          <p:cNvSpPr/>
          <p:nvPr/>
        </p:nvSpPr>
        <p:spPr>
          <a:xfrm>
            <a:off x="895984" y="1716603"/>
            <a:ext cx="7353449" cy="1200329"/>
          </a:xfrm>
          <a:prstGeom prst="rect">
            <a:avLst/>
          </a:prstGeom>
        </p:spPr>
        <p:txBody>
          <a:bodyPr wrap="square">
            <a:spAutoFit/>
          </a:bodyPr>
          <a:lstStyle/>
          <a:p>
            <a:r>
              <a:rPr lang="en-US" sz="2400" dirty="0">
                <a:cs typeface="Times New Roman" pitchFamily="18" charset="0"/>
              </a:rPr>
              <a:t>When the frequency distribution converges to probability distribution, all its numerical characteristics converge too, including the mean, median, mode, variance, etc.</a:t>
            </a:r>
          </a:p>
        </p:txBody>
      </p:sp>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cxnSp>
        <p:nvCxnSpPr>
          <p:cNvPr id="5" name="Straight Connector 4">
            <a:extLst>
              <a:ext uri="{FF2B5EF4-FFF2-40B4-BE49-F238E27FC236}">
                <a16:creationId xmlns:a16="http://schemas.microsoft.com/office/drawing/2014/main" id="{DBEBDD17-A2A9-4EC1-901D-A2871F1BE8AE}"/>
              </a:ext>
            </a:extLst>
          </p:cNvPr>
          <p:cNvCxnSpPr/>
          <p:nvPr/>
        </p:nvCxnSpPr>
        <p:spPr>
          <a:xfrm>
            <a:off x="1314846" y="3463382"/>
            <a:ext cx="3605467"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B2A996F-084A-4CE9-879F-A391A012B847}"/>
              </a:ext>
            </a:extLst>
          </p:cNvPr>
          <p:cNvCxnSpPr/>
          <p:nvPr/>
        </p:nvCxnSpPr>
        <p:spPr>
          <a:xfrm>
            <a:off x="1744070" y="3158582"/>
            <a:ext cx="0" cy="838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7" name="Object 7">
            <a:extLst>
              <a:ext uri="{FF2B5EF4-FFF2-40B4-BE49-F238E27FC236}">
                <a16:creationId xmlns:a16="http://schemas.microsoft.com/office/drawing/2014/main" id="{B62D5E05-C3BD-4D34-829F-3F49ACA531BD}"/>
              </a:ext>
            </a:extLst>
          </p:cNvPr>
          <p:cNvGraphicFramePr>
            <a:graphicFrameLocks noChangeAspect="1"/>
          </p:cNvGraphicFramePr>
          <p:nvPr>
            <p:extLst>
              <p:ext uri="{D42A27DB-BD31-4B8C-83A1-F6EECF244321}">
                <p14:modId xmlns:p14="http://schemas.microsoft.com/office/powerpoint/2010/main" val="2181808797"/>
              </p:ext>
            </p:extLst>
          </p:nvPr>
        </p:nvGraphicFramePr>
        <p:xfrm>
          <a:off x="1345251" y="3126832"/>
          <a:ext cx="312974" cy="282575"/>
        </p:xfrm>
        <a:graphic>
          <a:graphicData uri="http://schemas.openxmlformats.org/presentationml/2006/ole">
            <mc:AlternateContent xmlns:mc="http://schemas.openxmlformats.org/markup-compatibility/2006">
              <mc:Choice xmlns:v="urn:schemas-microsoft-com:vml" Requires="v">
                <p:oleObj spid="_x0000_s5177" name="Equation" r:id="rId4" imgW="126835" imgH="139518" progId="Equation.3">
                  <p:embed/>
                </p:oleObj>
              </mc:Choice>
              <mc:Fallback>
                <p:oleObj name="Equation" r:id="rId4" imgW="126835" imgH="139518" progId="Equation.3">
                  <p:embed/>
                  <p:pic>
                    <p:nvPicPr>
                      <p:cNvPr id="28"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5251" y="3126832"/>
                        <a:ext cx="312974"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8">
            <a:extLst>
              <a:ext uri="{FF2B5EF4-FFF2-40B4-BE49-F238E27FC236}">
                <a16:creationId xmlns:a16="http://schemas.microsoft.com/office/drawing/2014/main" id="{16213A45-6982-43C7-A753-755BC4070D89}"/>
              </a:ext>
            </a:extLst>
          </p:cNvPr>
          <p:cNvGraphicFramePr>
            <a:graphicFrameLocks noChangeAspect="1"/>
          </p:cNvGraphicFramePr>
          <p:nvPr>
            <p:extLst>
              <p:ext uri="{D42A27DB-BD31-4B8C-83A1-F6EECF244321}">
                <p14:modId xmlns:p14="http://schemas.microsoft.com/office/powerpoint/2010/main" val="409447383"/>
              </p:ext>
            </p:extLst>
          </p:nvPr>
        </p:nvGraphicFramePr>
        <p:xfrm>
          <a:off x="2032007" y="3120482"/>
          <a:ext cx="312974" cy="358775"/>
        </p:xfrm>
        <a:graphic>
          <a:graphicData uri="http://schemas.openxmlformats.org/presentationml/2006/ole">
            <mc:AlternateContent xmlns:mc="http://schemas.openxmlformats.org/markup-compatibility/2006">
              <mc:Choice xmlns:v="urn:schemas-microsoft-com:vml" Requires="v">
                <p:oleObj spid="_x0000_s5178" name="Equation" r:id="rId6" imgW="126725" imgH="177415" progId="Equation.3">
                  <p:embed/>
                </p:oleObj>
              </mc:Choice>
              <mc:Fallback>
                <p:oleObj name="Equation" r:id="rId6" imgW="126725" imgH="177415" progId="Equation.3">
                  <p:embed/>
                  <p:pic>
                    <p:nvPicPr>
                      <p:cNvPr id="29"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2007" y="3120482"/>
                        <a:ext cx="312974"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a:extLst>
              <a:ext uri="{FF2B5EF4-FFF2-40B4-BE49-F238E27FC236}">
                <a16:creationId xmlns:a16="http://schemas.microsoft.com/office/drawing/2014/main" id="{A26BB12A-E791-41BF-A5C4-E6E9EFA95C59}"/>
              </a:ext>
            </a:extLst>
          </p:cNvPr>
          <p:cNvGraphicFramePr>
            <a:graphicFrameLocks noChangeAspect="1"/>
          </p:cNvGraphicFramePr>
          <p:nvPr>
            <p:extLst>
              <p:ext uri="{D42A27DB-BD31-4B8C-83A1-F6EECF244321}">
                <p14:modId xmlns:p14="http://schemas.microsoft.com/office/powerpoint/2010/main" val="701571182"/>
              </p:ext>
            </p:extLst>
          </p:nvPr>
        </p:nvGraphicFramePr>
        <p:xfrm>
          <a:off x="2884923" y="3104607"/>
          <a:ext cx="218188" cy="333375"/>
        </p:xfrm>
        <a:graphic>
          <a:graphicData uri="http://schemas.openxmlformats.org/presentationml/2006/ole">
            <mc:AlternateContent xmlns:mc="http://schemas.openxmlformats.org/markup-compatibility/2006">
              <mc:Choice xmlns:v="urn:schemas-microsoft-com:vml" Requires="v">
                <p:oleObj spid="_x0000_s5179" name="Equation" r:id="rId8" imgW="88707" imgH="164742" progId="Equation.3">
                  <p:embed/>
                </p:oleObj>
              </mc:Choice>
              <mc:Fallback>
                <p:oleObj name="Equation" r:id="rId8" imgW="88707" imgH="164742" progId="Equation.3">
                  <p:embed/>
                  <p:pic>
                    <p:nvPicPr>
                      <p:cNvPr id="3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84923" y="3104607"/>
                        <a:ext cx="218188"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0">
            <a:extLst>
              <a:ext uri="{FF2B5EF4-FFF2-40B4-BE49-F238E27FC236}">
                <a16:creationId xmlns:a16="http://schemas.microsoft.com/office/drawing/2014/main" id="{CBEC3233-8AF7-4CDD-B070-FCB1D91FE0E6}"/>
              </a:ext>
            </a:extLst>
          </p:cNvPr>
          <p:cNvGraphicFramePr>
            <a:graphicFrameLocks noChangeAspect="1"/>
          </p:cNvGraphicFramePr>
          <p:nvPr>
            <p:extLst>
              <p:ext uri="{D42A27DB-BD31-4B8C-83A1-F6EECF244321}">
                <p14:modId xmlns:p14="http://schemas.microsoft.com/office/powerpoint/2010/main" val="874794747"/>
              </p:ext>
            </p:extLst>
          </p:nvPr>
        </p:nvGraphicFramePr>
        <p:xfrm>
          <a:off x="3737105" y="3104607"/>
          <a:ext cx="312974" cy="333375"/>
        </p:xfrm>
        <a:graphic>
          <a:graphicData uri="http://schemas.openxmlformats.org/presentationml/2006/ole">
            <mc:AlternateContent xmlns:mc="http://schemas.openxmlformats.org/markup-compatibility/2006">
              <mc:Choice xmlns:v="urn:schemas-microsoft-com:vml" Requires="v">
                <p:oleObj spid="_x0000_s5180" name="Equation" r:id="rId10" imgW="126780" imgH="164814" progId="Equation.3">
                  <p:embed/>
                </p:oleObj>
              </mc:Choice>
              <mc:Fallback>
                <p:oleObj name="Equation" r:id="rId10" imgW="126780" imgH="164814" progId="Equation.3">
                  <p:embed/>
                  <p:pic>
                    <p:nvPicPr>
                      <p:cNvPr id="31"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37105" y="3104607"/>
                        <a:ext cx="312974"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 name="Straight Connector 10">
            <a:extLst>
              <a:ext uri="{FF2B5EF4-FFF2-40B4-BE49-F238E27FC236}">
                <a16:creationId xmlns:a16="http://schemas.microsoft.com/office/drawing/2014/main" id="{9D40EAD6-90A3-4D1E-93C4-5069D6AEFAE8}"/>
              </a:ext>
            </a:extLst>
          </p:cNvPr>
          <p:cNvCxnSpPr/>
          <p:nvPr/>
        </p:nvCxnSpPr>
        <p:spPr>
          <a:xfrm>
            <a:off x="4405248" y="3180807"/>
            <a:ext cx="0" cy="838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B6607DA-714E-44E5-A1CD-8B1042CB97B5}"/>
              </a:ext>
            </a:extLst>
          </p:cNvPr>
          <p:cNvSpPr txBox="1"/>
          <p:nvPr/>
        </p:nvSpPr>
        <p:spPr>
          <a:xfrm>
            <a:off x="4405248" y="3028407"/>
            <a:ext cx="737165" cy="400110"/>
          </a:xfrm>
          <a:prstGeom prst="rect">
            <a:avLst/>
          </a:prstGeom>
          <a:noFill/>
        </p:spPr>
        <p:txBody>
          <a:bodyPr wrap="none" rtlCol="0">
            <a:spAutoFit/>
          </a:bodyPr>
          <a:lstStyle/>
          <a:p>
            <a:r>
              <a:rPr lang="en-US" sz="2000" dirty="0">
                <a:latin typeface="Times New Roman" pitchFamily="18" charset="0"/>
                <a:cs typeface="Times New Roman" pitchFamily="18" charset="0"/>
              </a:rPr>
              <a:t>Sum</a:t>
            </a:r>
          </a:p>
        </p:txBody>
      </p:sp>
      <p:cxnSp>
        <p:nvCxnSpPr>
          <p:cNvPr id="15" name="Straight Connector 14">
            <a:extLst>
              <a:ext uri="{FF2B5EF4-FFF2-40B4-BE49-F238E27FC236}">
                <a16:creationId xmlns:a16="http://schemas.microsoft.com/office/drawing/2014/main" id="{8F534456-5C20-4240-8C31-76A8ABC0A6CB}"/>
              </a:ext>
            </a:extLst>
          </p:cNvPr>
          <p:cNvCxnSpPr/>
          <p:nvPr/>
        </p:nvCxnSpPr>
        <p:spPr>
          <a:xfrm>
            <a:off x="1752601" y="3862251"/>
            <a:ext cx="0" cy="9144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DF795FA-79DF-4004-B891-2EC4308A88BD}"/>
              </a:ext>
            </a:extLst>
          </p:cNvPr>
          <p:cNvCxnSpPr/>
          <p:nvPr/>
        </p:nvCxnSpPr>
        <p:spPr>
          <a:xfrm>
            <a:off x="1256212" y="4095207"/>
            <a:ext cx="3605467"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7" name="Object 6">
            <a:extLst>
              <a:ext uri="{FF2B5EF4-FFF2-40B4-BE49-F238E27FC236}">
                <a16:creationId xmlns:a16="http://schemas.microsoft.com/office/drawing/2014/main" id="{B33703AE-28FF-4464-9F3F-912A7A4413E9}"/>
              </a:ext>
            </a:extLst>
          </p:cNvPr>
          <p:cNvGraphicFramePr>
            <a:graphicFrameLocks noChangeAspect="1"/>
          </p:cNvGraphicFramePr>
          <p:nvPr>
            <p:extLst>
              <p:ext uri="{D42A27DB-BD31-4B8C-83A1-F6EECF244321}">
                <p14:modId xmlns:p14="http://schemas.microsoft.com/office/powerpoint/2010/main" val="2577680272"/>
              </p:ext>
            </p:extLst>
          </p:nvPr>
        </p:nvGraphicFramePr>
        <p:xfrm>
          <a:off x="1046662" y="4247607"/>
          <a:ext cx="660400" cy="457200"/>
        </p:xfrm>
        <a:graphic>
          <a:graphicData uri="http://schemas.openxmlformats.org/presentationml/2006/ole">
            <mc:AlternateContent xmlns:mc="http://schemas.openxmlformats.org/markup-compatibility/2006">
              <mc:Choice xmlns:v="urn:schemas-microsoft-com:vml" Requires="v">
                <p:oleObj spid="_x0000_s5181" name="Equation" r:id="rId12" imgW="266400" imgH="228600" progId="Equation.3">
                  <p:embed/>
                </p:oleObj>
              </mc:Choice>
              <mc:Fallback>
                <p:oleObj name="Equation" r:id="rId12" imgW="266400" imgH="228600" progId="Equation.3">
                  <p:embed/>
                  <p:pic>
                    <p:nvPicPr>
                      <p:cNvPr id="46"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6662" y="4247607"/>
                        <a:ext cx="660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8">
            <a:extLst>
              <a:ext uri="{FF2B5EF4-FFF2-40B4-BE49-F238E27FC236}">
                <a16:creationId xmlns:a16="http://schemas.microsoft.com/office/drawing/2014/main" id="{A52564E4-7DEF-4302-AD51-7F5AD444E1FB}"/>
              </a:ext>
            </a:extLst>
          </p:cNvPr>
          <p:cNvGraphicFramePr>
            <a:graphicFrameLocks noChangeAspect="1"/>
          </p:cNvGraphicFramePr>
          <p:nvPr>
            <p:extLst>
              <p:ext uri="{D42A27DB-BD31-4B8C-83A1-F6EECF244321}">
                <p14:modId xmlns:p14="http://schemas.microsoft.com/office/powerpoint/2010/main" val="1432268732"/>
              </p:ext>
            </p:extLst>
          </p:nvPr>
        </p:nvGraphicFramePr>
        <p:xfrm>
          <a:off x="1942012" y="4323807"/>
          <a:ext cx="265889" cy="304800"/>
        </p:xfrm>
        <a:graphic>
          <a:graphicData uri="http://schemas.openxmlformats.org/presentationml/2006/ole">
            <mc:AlternateContent xmlns:mc="http://schemas.openxmlformats.org/markup-compatibility/2006">
              <mc:Choice xmlns:v="urn:schemas-microsoft-com:vml" Requires="v">
                <p:oleObj spid="_x0000_s5182" name="Equation" r:id="rId14" imgW="126725" imgH="177415" progId="Equation.3">
                  <p:embed/>
                </p:oleObj>
              </mc:Choice>
              <mc:Fallback>
                <p:oleObj name="Equation" r:id="rId14" imgW="126725" imgH="177415" progId="Equation.3">
                  <p:embed/>
                  <p:pic>
                    <p:nvPicPr>
                      <p:cNvPr id="47"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42012" y="4323807"/>
                        <a:ext cx="265889"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9">
            <a:extLst>
              <a:ext uri="{FF2B5EF4-FFF2-40B4-BE49-F238E27FC236}">
                <a16:creationId xmlns:a16="http://schemas.microsoft.com/office/drawing/2014/main" id="{2B667999-32FE-4A31-988D-12991B3775D3}"/>
              </a:ext>
            </a:extLst>
          </p:cNvPr>
          <p:cNvGraphicFramePr>
            <a:graphicFrameLocks noChangeAspect="1"/>
          </p:cNvGraphicFramePr>
          <p:nvPr>
            <p:extLst>
              <p:ext uri="{D42A27DB-BD31-4B8C-83A1-F6EECF244321}">
                <p14:modId xmlns:p14="http://schemas.microsoft.com/office/powerpoint/2010/main" val="1516807859"/>
              </p:ext>
            </p:extLst>
          </p:nvPr>
        </p:nvGraphicFramePr>
        <p:xfrm>
          <a:off x="2704012" y="4323807"/>
          <a:ext cx="576263" cy="304800"/>
        </p:xfrm>
        <a:graphic>
          <a:graphicData uri="http://schemas.openxmlformats.org/presentationml/2006/ole">
            <mc:AlternateContent xmlns:mc="http://schemas.openxmlformats.org/markup-compatibility/2006">
              <mc:Choice xmlns:v="urn:schemas-microsoft-com:vml" Requires="v">
                <p:oleObj spid="_x0000_s5183" name="Equation" r:id="rId15" imgW="279360" imgH="177480" progId="Equation.3">
                  <p:embed/>
                </p:oleObj>
              </mc:Choice>
              <mc:Fallback>
                <p:oleObj name="Equation" r:id="rId15" imgW="279360" imgH="177480" progId="Equation.3">
                  <p:embed/>
                  <p:pic>
                    <p:nvPicPr>
                      <p:cNvPr id="48"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04012" y="4323807"/>
                        <a:ext cx="57626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0">
            <a:extLst>
              <a:ext uri="{FF2B5EF4-FFF2-40B4-BE49-F238E27FC236}">
                <a16:creationId xmlns:a16="http://schemas.microsoft.com/office/drawing/2014/main" id="{C5E0DE4F-B280-49EF-831D-1D1BF9B6A41F}"/>
              </a:ext>
            </a:extLst>
          </p:cNvPr>
          <p:cNvGraphicFramePr>
            <a:graphicFrameLocks noChangeAspect="1"/>
          </p:cNvGraphicFramePr>
          <p:nvPr>
            <p:extLst>
              <p:ext uri="{D42A27DB-BD31-4B8C-83A1-F6EECF244321}">
                <p14:modId xmlns:p14="http://schemas.microsoft.com/office/powerpoint/2010/main" val="3674131194"/>
              </p:ext>
            </p:extLst>
          </p:nvPr>
        </p:nvGraphicFramePr>
        <p:xfrm>
          <a:off x="3586662" y="4311107"/>
          <a:ext cx="595313" cy="304800"/>
        </p:xfrm>
        <a:graphic>
          <a:graphicData uri="http://schemas.openxmlformats.org/presentationml/2006/ole">
            <mc:AlternateContent xmlns:mc="http://schemas.openxmlformats.org/markup-compatibility/2006">
              <mc:Choice xmlns:v="urn:schemas-microsoft-com:vml" Requires="v">
                <p:oleObj spid="_x0000_s5184" name="Equation" r:id="rId17" imgW="279360" imgH="177480" progId="Equation.3">
                  <p:embed/>
                </p:oleObj>
              </mc:Choice>
              <mc:Fallback>
                <p:oleObj name="Equation" r:id="rId17" imgW="279360" imgH="177480" progId="Equation.3">
                  <p:embed/>
                  <p:pic>
                    <p:nvPicPr>
                      <p:cNvPr id="49"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86662" y="4311107"/>
                        <a:ext cx="5953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1" name="Straight Connector 20">
            <a:extLst>
              <a:ext uri="{FF2B5EF4-FFF2-40B4-BE49-F238E27FC236}">
                <a16:creationId xmlns:a16="http://schemas.microsoft.com/office/drawing/2014/main" id="{7293E5C5-1BAD-47F5-972D-C62A0FC8FD7E}"/>
              </a:ext>
            </a:extLst>
          </p:cNvPr>
          <p:cNvCxnSpPr/>
          <p:nvPr/>
        </p:nvCxnSpPr>
        <p:spPr>
          <a:xfrm>
            <a:off x="4406538" y="3927566"/>
            <a:ext cx="0" cy="838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22" name="Object 11">
            <a:extLst>
              <a:ext uri="{FF2B5EF4-FFF2-40B4-BE49-F238E27FC236}">
                <a16:creationId xmlns:a16="http://schemas.microsoft.com/office/drawing/2014/main" id="{F3E13E15-8204-4885-B349-E28F3AFB2803}"/>
              </a:ext>
            </a:extLst>
          </p:cNvPr>
          <p:cNvGraphicFramePr>
            <a:graphicFrameLocks noChangeAspect="1"/>
          </p:cNvGraphicFramePr>
          <p:nvPr>
            <p:extLst>
              <p:ext uri="{D42A27DB-BD31-4B8C-83A1-F6EECF244321}">
                <p14:modId xmlns:p14="http://schemas.microsoft.com/office/powerpoint/2010/main" val="775121240"/>
              </p:ext>
            </p:extLst>
          </p:nvPr>
        </p:nvGraphicFramePr>
        <p:xfrm>
          <a:off x="4456612" y="4285707"/>
          <a:ext cx="612775" cy="330200"/>
        </p:xfrm>
        <a:graphic>
          <a:graphicData uri="http://schemas.openxmlformats.org/presentationml/2006/ole">
            <mc:AlternateContent xmlns:mc="http://schemas.openxmlformats.org/markup-compatibility/2006">
              <mc:Choice xmlns:v="urn:schemas-microsoft-com:vml" Requires="v">
                <p:oleObj spid="_x0000_s5185" name="Equation" r:id="rId19" imgW="266400" imgH="177480" progId="Equation.3">
                  <p:embed/>
                </p:oleObj>
              </mc:Choice>
              <mc:Fallback>
                <p:oleObj name="Equation" r:id="rId19" imgW="266400" imgH="177480" progId="Equation.3">
                  <p:embed/>
                  <p:pic>
                    <p:nvPicPr>
                      <p:cNvPr id="124958"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56612" y="4285707"/>
                        <a:ext cx="61277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13">
            <a:extLst>
              <a:ext uri="{FF2B5EF4-FFF2-40B4-BE49-F238E27FC236}">
                <a16:creationId xmlns:a16="http://schemas.microsoft.com/office/drawing/2014/main" id="{0B276E90-1CCA-4377-985F-D20528398CF6}"/>
              </a:ext>
            </a:extLst>
          </p:cNvPr>
          <p:cNvGraphicFramePr>
            <a:graphicFrameLocks noChangeAspect="1"/>
          </p:cNvGraphicFramePr>
          <p:nvPr>
            <p:extLst>
              <p:ext uri="{D42A27DB-BD31-4B8C-83A1-F6EECF244321}">
                <p14:modId xmlns:p14="http://schemas.microsoft.com/office/powerpoint/2010/main" val="422652692"/>
              </p:ext>
            </p:extLst>
          </p:nvPr>
        </p:nvGraphicFramePr>
        <p:xfrm>
          <a:off x="1211762" y="3561807"/>
          <a:ext cx="349250" cy="381000"/>
        </p:xfrm>
        <a:graphic>
          <a:graphicData uri="http://schemas.openxmlformats.org/presentationml/2006/ole">
            <mc:AlternateContent xmlns:mc="http://schemas.openxmlformats.org/markup-compatibility/2006">
              <mc:Choice xmlns:v="urn:schemas-microsoft-com:vml" Requires="v">
                <p:oleObj spid="_x0000_s5186" name="Equation" r:id="rId21" imgW="165028" imgH="228501" progId="Equation.3">
                  <p:embed/>
                </p:oleObj>
              </mc:Choice>
              <mc:Fallback>
                <p:oleObj name="Equation" r:id="rId21" imgW="165028" imgH="228501" progId="Equation.3">
                  <p:embed/>
                  <p:pic>
                    <p:nvPicPr>
                      <p:cNvPr id="125141" name="Object 2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11762" y="3561807"/>
                        <a:ext cx="3492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14">
            <a:extLst>
              <a:ext uri="{FF2B5EF4-FFF2-40B4-BE49-F238E27FC236}">
                <a16:creationId xmlns:a16="http://schemas.microsoft.com/office/drawing/2014/main" id="{9A877E23-FE73-411B-A29D-8366E8349966}"/>
              </a:ext>
            </a:extLst>
          </p:cNvPr>
          <p:cNvGraphicFramePr>
            <a:graphicFrameLocks noChangeAspect="1"/>
          </p:cNvGraphicFramePr>
          <p:nvPr>
            <p:extLst>
              <p:ext uri="{D42A27DB-BD31-4B8C-83A1-F6EECF244321}">
                <p14:modId xmlns:p14="http://schemas.microsoft.com/office/powerpoint/2010/main" val="2880300590"/>
              </p:ext>
            </p:extLst>
          </p:nvPr>
        </p:nvGraphicFramePr>
        <p:xfrm>
          <a:off x="1942012" y="3638007"/>
          <a:ext cx="533400" cy="261257"/>
        </p:xfrm>
        <a:graphic>
          <a:graphicData uri="http://schemas.openxmlformats.org/presentationml/2006/ole">
            <mc:AlternateContent xmlns:mc="http://schemas.openxmlformats.org/markup-compatibility/2006">
              <mc:Choice xmlns:v="urn:schemas-microsoft-com:vml" Requires="v">
                <p:oleObj spid="_x0000_s5187" name="Equation" r:id="rId23" imgW="279158" imgH="177646" progId="Equation.3">
                  <p:embed/>
                </p:oleObj>
              </mc:Choice>
              <mc:Fallback>
                <p:oleObj name="Equation" r:id="rId23" imgW="279158" imgH="177646" progId="Equation.3">
                  <p:embed/>
                  <p:pic>
                    <p:nvPicPr>
                      <p:cNvPr id="125142" name="Object 2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42012" y="3638007"/>
                        <a:ext cx="533400" cy="261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15">
            <a:extLst>
              <a:ext uri="{FF2B5EF4-FFF2-40B4-BE49-F238E27FC236}">
                <a16:creationId xmlns:a16="http://schemas.microsoft.com/office/drawing/2014/main" id="{6A58545F-E94F-4ADE-896F-8102405D9857}"/>
              </a:ext>
            </a:extLst>
          </p:cNvPr>
          <p:cNvGraphicFramePr>
            <a:graphicFrameLocks noChangeAspect="1"/>
          </p:cNvGraphicFramePr>
          <p:nvPr>
            <p:extLst>
              <p:ext uri="{D42A27DB-BD31-4B8C-83A1-F6EECF244321}">
                <p14:modId xmlns:p14="http://schemas.microsoft.com/office/powerpoint/2010/main" val="3468422742"/>
              </p:ext>
            </p:extLst>
          </p:nvPr>
        </p:nvGraphicFramePr>
        <p:xfrm>
          <a:off x="2780212" y="3638007"/>
          <a:ext cx="533400" cy="261471"/>
        </p:xfrm>
        <a:graphic>
          <a:graphicData uri="http://schemas.openxmlformats.org/presentationml/2006/ole">
            <mc:AlternateContent xmlns:mc="http://schemas.openxmlformats.org/markup-compatibility/2006">
              <mc:Choice xmlns:v="urn:schemas-microsoft-com:vml" Requires="v">
                <p:oleObj spid="_x0000_s5188" name="Equation" r:id="rId25" imgW="279158" imgH="177646" progId="Equation.3">
                  <p:embed/>
                </p:oleObj>
              </mc:Choice>
              <mc:Fallback>
                <p:oleObj name="Equation" r:id="rId25" imgW="279158" imgH="177646" progId="Equation.3">
                  <p:embed/>
                  <p:pic>
                    <p:nvPicPr>
                      <p:cNvPr id="125143" name="Object 21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780212" y="3638007"/>
                        <a:ext cx="533400" cy="2614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16">
            <a:extLst>
              <a:ext uri="{FF2B5EF4-FFF2-40B4-BE49-F238E27FC236}">
                <a16:creationId xmlns:a16="http://schemas.microsoft.com/office/drawing/2014/main" id="{2D26D5A7-F6DC-42C8-B08E-C0493A8310C2}"/>
              </a:ext>
            </a:extLst>
          </p:cNvPr>
          <p:cNvGraphicFramePr>
            <a:graphicFrameLocks noChangeAspect="1"/>
          </p:cNvGraphicFramePr>
          <p:nvPr>
            <p:extLst>
              <p:ext uri="{D42A27DB-BD31-4B8C-83A1-F6EECF244321}">
                <p14:modId xmlns:p14="http://schemas.microsoft.com/office/powerpoint/2010/main" val="3104422881"/>
              </p:ext>
            </p:extLst>
          </p:nvPr>
        </p:nvGraphicFramePr>
        <p:xfrm>
          <a:off x="3618412" y="3638007"/>
          <a:ext cx="533400" cy="272374"/>
        </p:xfrm>
        <a:graphic>
          <a:graphicData uri="http://schemas.openxmlformats.org/presentationml/2006/ole">
            <mc:AlternateContent xmlns:mc="http://schemas.openxmlformats.org/markup-compatibility/2006">
              <mc:Choice xmlns:v="urn:schemas-microsoft-com:vml" Requires="v">
                <p:oleObj spid="_x0000_s5189" name="Equation" r:id="rId27" imgW="266353" imgH="177569" progId="Equation.3">
                  <p:embed/>
                </p:oleObj>
              </mc:Choice>
              <mc:Fallback>
                <p:oleObj name="Equation" r:id="rId27" imgW="266353" imgH="177569" progId="Equation.3">
                  <p:embed/>
                  <p:pic>
                    <p:nvPicPr>
                      <p:cNvPr id="125144" name="Object 21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618412" y="3638007"/>
                        <a:ext cx="533400" cy="272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217">
            <a:extLst>
              <a:ext uri="{FF2B5EF4-FFF2-40B4-BE49-F238E27FC236}">
                <a16:creationId xmlns:a16="http://schemas.microsoft.com/office/drawing/2014/main" id="{81A60FDE-35B6-4447-880D-20A002C93BDE}"/>
              </a:ext>
            </a:extLst>
          </p:cNvPr>
          <p:cNvGraphicFramePr>
            <a:graphicFrameLocks noChangeAspect="1"/>
          </p:cNvGraphicFramePr>
          <p:nvPr>
            <p:extLst>
              <p:ext uri="{D42A27DB-BD31-4B8C-83A1-F6EECF244321}">
                <p14:modId xmlns:p14="http://schemas.microsoft.com/office/powerpoint/2010/main" val="844527265"/>
              </p:ext>
            </p:extLst>
          </p:nvPr>
        </p:nvGraphicFramePr>
        <p:xfrm>
          <a:off x="4456612" y="3638007"/>
          <a:ext cx="748393" cy="317500"/>
        </p:xfrm>
        <a:graphic>
          <a:graphicData uri="http://schemas.openxmlformats.org/presentationml/2006/ole">
            <mc:AlternateContent xmlns:mc="http://schemas.openxmlformats.org/markup-compatibility/2006">
              <mc:Choice xmlns:v="urn:schemas-microsoft-com:vml" Requires="v">
                <p:oleObj spid="_x0000_s5190" name="Equation" r:id="rId29" imgW="329914" imgH="177646" progId="Equation.3">
                  <p:embed/>
                </p:oleObj>
              </mc:Choice>
              <mc:Fallback>
                <p:oleObj name="Equation" r:id="rId29" imgW="329914" imgH="177646" progId="Equation.3">
                  <p:embed/>
                  <p:pic>
                    <p:nvPicPr>
                      <p:cNvPr id="125145" name="Object 21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456612" y="3638007"/>
                        <a:ext cx="748393"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8" name="Group 21">
            <a:extLst>
              <a:ext uri="{FF2B5EF4-FFF2-40B4-BE49-F238E27FC236}">
                <a16:creationId xmlns:a16="http://schemas.microsoft.com/office/drawing/2014/main" id="{96C64756-0F86-4CB6-AE64-D2E90D535558}"/>
              </a:ext>
            </a:extLst>
          </p:cNvPr>
          <p:cNvGrpSpPr/>
          <p:nvPr/>
        </p:nvGrpSpPr>
        <p:grpSpPr>
          <a:xfrm>
            <a:off x="5948931" y="3028408"/>
            <a:ext cx="3778546" cy="990600"/>
            <a:chOff x="4495800" y="3657600"/>
            <a:chExt cx="3778546" cy="990600"/>
          </a:xfrm>
        </p:grpSpPr>
        <p:cxnSp>
          <p:nvCxnSpPr>
            <p:cNvPr id="29" name="Straight Connector 28">
              <a:extLst>
                <a:ext uri="{FF2B5EF4-FFF2-40B4-BE49-F238E27FC236}">
                  <a16:creationId xmlns:a16="http://schemas.microsoft.com/office/drawing/2014/main" id="{D8DF3582-44C7-4C65-8D14-0DBEC91B464E}"/>
                </a:ext>
              </a:extLst>
            </p:cNvPr>
            <p:cNvCxnSpPr/>
            <p:nvPr/>
          </p:nvCxnSpPr>
          <p:spPr>
            <a:xfrm>
              <a:off x="4876800" y="4092575"/>
              <a:ext cx="3200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B78B3C9-952C-4249-A1D4-C1D3E5654885}"/>
                </a:ext>
              </a:extLst>
            </p:cNvPr>
            <p:cNvCxnSpPr/>
            <p:nvPr/>
          </p:nvCxnSpPr>
          <p:spPr>
            <a:xfrm>
              <a:off x="5257800" y="3787775"/>
              <a:ext cx="0" cy="838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31" name="Object 6">
              <a:extLst>
                <a:ext uri="{FF2B5EF4-FFF2-40B4-BE49-F238E27FC236}">
                  <a16:creationId xmlns:a16="http://schemas.microsoft.com/office/drawing/2014/main" id="{A8525F96-B788-4CE0-9291-927BBD30C50A}"/>
                </a:ext>
              </a:extLst>
            </p:cNvPr>
            <p:cNvGraphicFramePr>
              <a:graphicFrameLocks noChangeAspect="1"/>
            </p:cNvGraphicFramePr>
            <p:nvPr/>
          </p:nvGraphicFramePr>
          <p:xfrm>
            <a:off x="4495800" y="4168775"/>
            <a:ext cx="720725" cy="411163"/>
          </p:xfrm>
          <a:graphic>
            <a:graphicData uri="http://schemas.openxmlformats.org/presentationml/2006/ole">
              <mc:AlternateContent xmlns:mc="http://schemas.openxmlformats.org/markup-compatibility/2006">
                <mc:Choice xmlns:v="urn:schemas-microsoft-com:vml" Requires="v">
                  <p:oleObj spid="_x0000_s5191" name="Equation" r:id="rId31" imgW="330057" imgH="203112" progId="Equation.3">
                    <p:embed/>
                  </p:oleObj>
                </mc:Choice>
                <mc:Fallback>
                  <p:oleObj name="Equation" r:id="rId31" imgW="330057" imgH="203112" progId="Equation.3">
                    <p:embed/>
                    <p:pic>
                      <p:nvPicPr>
                        <p:cNvPr id="11" name="Object 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495800" y="4168775"/>
                          <a:ext cx="720725"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7">
              <a:extLst>
                <a:ext uri="{FF2B5EF4-FFF2-40B4-BE49-F238E27FC236}">
                  <a16:creationId xmlns:a16="http://schemas.microsoft.com/office/drawing/2014/main" id="{7CB1FAFD-20A7-42C9-8DED-0041F9953415}"/>
                </a:ext>
              </a:extLst>
            </p:cNvPr>
            <p:cNvGraphicFramePr>
              <a:graphicFrameLocks noChangeAspect="1"/>
            </p:cNvGraphicFramePr>
            <p:nvPr/>
          </p:nvGraphicFramePr>
          <p:xfrm>
            <a:off x="4903788" y="3756025"/>
            <a:ext cx="277812" cy="282575"/>
          </p:xfrm>
          <a:graphic>
            <a:graphicData uri="http://schemas.openxmlformats.org/presentationml/2006/ole">
              <mc:AlternateContent xmlns:mc="http://schemas.openxmlformats.org/markup-compatibility/2006">
                <mc:Choice xmlns:v="urn:schemas-microsoft-com:vml" Requires="v">
                  <p:oleObj spid="_x0000_s5192" name="Equation" r:id="rId33" imgW="126835" imgH="139518" progId="Equation.3">
                    <p:embed/>
                  </p:oleObj>
                </mc:Choice>
                <mc:Fallback>
                  <p:oleObj name="Equation" r:id="rId33" imgW="126835" imgH="139518" progId="Equation.3">
                    <p:embed/>
                    <p:pic>
                      <p:nvPicPr>
                        <p:cNvPr id="12"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3788" y="3756025"/>
                          <a:ext cx="277812"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8">
              <a:extLst>
                <a:ext uri="{FF2B5EF4-FFF2-40B4-BE49-F238E27FC236}">
                  <a16:creationId xmlns:a16="http://schemas.microsoft.com/office/drawing/2014/main" id="{845CD00F-D5CC-4E87-A444-E8ABEDCD7E69}"/>
                </a:ext>
              </a:extLst>
            </p:cNvPr>
            <p:cNvGraphicFramePr>
              <a:graphicFrameLocks noChangeAspect="1"/>
            </p:cNvGraphicFramePr>
            <p:nvPr/>
          </p:nvGraphicFramePr>
          <p:xfrm>
            <a:off x="5513388" y="3749675"/>
            <a:ext cx="277812" cy="358775"/>
          </p:xfrm>
          <a:graphic>
            <a:graphicData uri="http://schemas.openxmlformats.org/presentationml/2006/ole">
              <mc:AlternateContent xmlns:mc="http://schemas.openxmlformats.org/markup-compatibility/2006">
                <mc:Choice xmlns:v="urn:schemas-microsoft-com:vml" Requires="v">
                  <p:oleObj spid="_x0000_s5193" name="Equation" r:id="rId34" imgW="126725" imgH="177415" progId="Equation.3">
                    <p:embed/>
                  </p:oleObj>
                </mc:Choice>
                <mc:Fallback>
                  <p:oleObj name="Equation" r:id="rId34" imgW="126725" imgH="177415" progId="Equation.3">
                    <p:embed/>
                    <p:pic>
                      <p:nvPicPr>
                        <p:cNvPr id="13"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13388" y="3749675"/>
                          <a:ext cx="277812"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9">
              <a:extLst>
                <a:ext uri="{FF2B5EF4-FFF2-40B4-BE49-F238E27FC236}">
                  <a16:creationId xmlns:a16="http://schemas.microsoft.com/office/drawing/2014/main" id="{A0ED2D7B-39CC-4064-BA34-1EC0B7570DFA}"/>
                </a:ext>
              </a:extLst>
            </p:cNvPr>
            <p:cNvGraphicFramePr>
              <a:graphicFrameLocks noChangeAspect="1"/>
            </p:cNvGraphicFramePr>
            <p:nvPr/>
          </p:nvGraphicFramePr>
          <p:xfrm>
            <a:off x="6207125" y="3762375"/>
            <a:ext cx="193675" cy="333375"/>
          </p:xfrm>
          <a:graphic>
            <a:graphicData uri="http://schemas.openxmlformats.org/presentationml/2006/ole">
              <mc:AlternateContent xmlns:mc="http://schemas.openxmlformats.org/markup-compatibility/2006">
                <mc:Choice xmlns:v="urn:schemas-microsoft-com:vml" Requires="v">
                  <p:oleObj spid="_x0000_s5194" name="Equation" r:id="rId35" imgW="88707" imgH="164742" progId="Equation.3">
                    <p:embed/>
                  </p:oleObj>
                </mc:Choice>
                <mc:Fallback>
                  <p:oleObj name="Equation" r:id="rId35" imgW="88707" imgH="164742" progId="Equation.3">
                    <p:embed/>
                    <p:pic>
                      <p:nvPicPr>
                        <p:cNvPr id="14"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07125" y="3762375"/>
                          <a:ext cx="1936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10">
              <a:extLst>
                <a:ext uri="{FF2B5EF4-FFF2-40B4-BE49-F238E27FC236}">
                  <a16:creationId xmlns:a16="http://schemas.microsoft.com/office/drawing/2014/main" id="{23F41AE5-09BD-43A4-94EF-5DFAA09C2349}"/>
                </a:ext>
              </a:extLst>
            </p:cNvPr>
            <p:cNvGraphicFramePr>
              <a:graphicFrameLocks noChangeAspect="1"/>
            </p:cNvGraphicFramePr>
            <p:nvPr/>
          </p:nvGraphicFramePr>
          <p:xfrm>
            <a:off x="6884988" y="3762375"/>
            <a:ext cx="277812" cy="333375"/>
          </p:xfrm>
          <a:graphic>
            <a:graphicData uri="http://schemas.openxmlformats.org/presentationml/2006/ole">
              <mc:AlternateContent xmlns:mc="http://schemas.openxmlformats.org/markup-compatibility/2006">
                <mc:Choice xmlns:v="urn:schemas-microsoft-com:vml" Requires="v">
                  <p:oleObj spid="_x0000_s5195" name="Equation" r:id="rId36" imgW="126780" imgH="164814" progId="Equation.3">
                    <p:embed/>
                  </p:oleObj>
                </mc:Choice>
                <mc:Fallback>
                  <p:oleObj name="Equation" r:id="rId36" imgW="126780" imgH="164814" progId="Equation.3">
                    <p:embed/>
                    <p:pic>
                      <p:nvPicPr>
                        <p:cNvPr id="15"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84988" y="3762375"/>
                          <a:ext cx="277812"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6" name="Straight Connector 35">
              <a:extLst>
                <a:ext uri="{FF2B5EF4-FFF2-40B4-BE49-F238E27FC236}">
                  <a16:creationId xmlns:a16="http://schemas.microsoft.com/office/drawing/2014/main" id="{7773CDF0-2684-4658-BFC4-16E36B6A706B}"/>
                </a:ext>
              </a:extLst>
            </p:cNvPr>
            <p:cNvCxnSpPr/>
            <p:nvPr/>
          </p:nvCxnSpPr>
          <p:spPr>
            <a:xfrm>
              <a:off x="7620000" y="3810000"/>
              <a:ext cx="0" cy="838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3ADBF1BE-5E8B-49BC-A06A-28A88C4B03DF}"/>
                </a:ext>
              </a:extLst>
            </p:cNvPr>
            <p:cNvSpPr txBox="1"/>
            <p:nvPr/>
          </p:nvSpPr>
          <p:spPr>
            <a:xfrm>
              <a:off x="7620000" y="3657600"/>
              <a:ext cx="654346" cy="400110"/>
            </a:xfrm>
            <a:prstGeom prst="rect">
              <a:avLst/>
            </a:prstGeom>
            <a:noFill/>
          </p:spPr>
          <p:txBody>
            <a:bodyPr wrap="none" rtlCol="0">
              <a:spAutoFit/>
            </a:bodyPr>
            <a:lstStyle/>
            <a:p>
              <a:r>
                <a:rPr lang="en-US" sz="2000" dirty="0">
                  <a:latin typeface="Times New Roman" pitchFamily="18" charset="0"/>
                  <a:cs typeface="Times New Roman" pitchFamily="18" charset="0"/>
                </a:rPr>
                <a:t>Sum</a:t>
              </a:r>
            </a:p>
          </p:txBody>
        </p:sp>
        <p:graphicFrame>
          <p:nvGraphicFramePr>
            <p:cNvPr id="38" name="Object 33">
              <a:extLst>
                <a:ext uri="{FF2B5EF4-FFF2-40B4-BE49-F238E27FC236}">
                  <a16:creationId xmlns:a16="http://schemas.microsoft.com/office/drawing/2014/main" id="{2B47890A-5F1E-4467-9D1B-3C34958A854F}"/>
                </a:ext>
              </a:extLst>
            </p:cNvPr>
            <p:cNvGraphicFramePr>
              <a:graphicFrameLocks noChangeAspect="1"/>
            </p:cNvGraphicFramePr>
            <p:nvPr/>
          </p:nvGraphicFramePr>
          <p:xfrm>
            <a:off x="5486400" y="4114800"/>
            <a:ext cx="277813" cy="512763"/>
          </p:xfrm>
          <a:graphic>
            <a:graphicData uri="http://schemas.openxmlformats.org/presentationml/2006/ole">
              <mc:AlternateContent xmlns:mc="http://schemas.openxmlformats.org/markup-compatibility/2006">
                <mc:Choice xmlns:v="urn:schemas-microsoft-com:vml" Requires="v">
                  <p:oleObj spid="_x0000_s5196" name="Equation" r:id="rId37" imgW="126835" imgH="253670" progId="Equation.3">
                    <p:embed/>
                  </p:oleObj>
                </mc:Choice>
                <mc:Fallback>
                  <p:oleObj name="Equation" r:id="rId37" imgW="126835" imgH="253670" progId="Equation.3">
                    <p:embed/>
                    <p:pic>
                      <p:nvPicPr>
                        <p:cNvPr id="18" name="Object 33"/>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486400" y="4114800"/>
                          <a:ext cx="277813"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37">
              <a:extLst>
                <a:ext uri="{FF2B5EF4-FFF2-40B4-BE49-F238E27FC236}">
                  <a16:creationId xmlns:a16="http://schemas.microsoft.com/office/drawing/2014/main" id="{E0D92A45-1FF1-4DCE-BEC3-75CF4DE4E060}"/>
                </a:ext>
              </a:extLst>
            </p:cNvPr>
            <p:cNvGraphicFramePr>
              <a:graphicFrameLocks noChangeAspect="1"/>
            </p:cNvGraphicFramePr>
            <p:nvPr/>
          </p:nvGraphicFramePr>
          <p:xfrm>
            <a:off x="6172200" y="4114800"/>
            <a:ext cx="277813" cy="512763"/>
          </p:xfrm>
          <a:graphic>
            <a:graphicData uri="http://schemas.openxmlformats.org/presentationml/2006/ole">
              <mc:AlternateContent xmlns:mc="http://schemas.openxmlformats.org/markup-compatibility/2006">
                <mc:Choice xmlns:v="urn:schemas-microsoft-com:vml" Requires="v">
                  <p:oleObj spid="_x0000_s5197" name="Equation" r:id="rId39" imgW="126835" imgH="253670" progId="Equation.3">
                    <p:embed/>
                  </p:oleObj>
                </mc:Choice>
                <mc:Fallback>
                  <p:oleObj name="Equation" r:id="rId39" imgW="126835" imgH="253670" progId="Equation.3">
                    <p:embed/>
                    <p:pic>
                      <p:nvPicPr>
                        <p:cNvPr id="19" name="Object 3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172200" y="4114800"/>
                          <a:ext cx="277813"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38">
              <a:extLst>
                <a:ext uri="{FF2B5EF4-FFF2-40B4-BE49-F238E27FC236}">
                  <a16:creationId xmlns:a16="http://schemas.microsoft.com/office/drawing/2014/main" id="{D416912A-A6EC-4691-99AD-A7E22C86A464}"/>
                </a:ext>
              </a:extLst>
            </p:cNvPr>
            <p:cNvGraphicFramePr>
              <a:graphicFrameLocks noChangeAspect="1"/>
            </p:cNvGraphicFramePr>
            <p:nvPr/>
          </p:nvGraphicFramePr>
          <p:xfrm>
            <a:off x="6858000" y="4114800"/>
            <a:ext cx="277813" cy="512762"/>
          </p:xfrm>
          <a:graphic>
            <a:graphicData uri="http://schemas.openxmlformats.org/presentationml/2006/ole">
              <mc:AlternateContent xmlns:mc="http://schemas.openxmlformats.org/markup-compatibility/2006">
                <mc:Choice xmlns:v="urn:schemas-microsoft-com:vml" Requires="v">
                  <p:oleObj spid="_x0000_s5198" name="Equation" r:id="rId41" imgW="126835" imgH="253670" progId="Equation.3">
                    <p:embed/>
                  </p:oleObj>
                </mc:Choice>
                <mc:Fallback>
                  <p:oleObj name="Equation" r:id="rId41" imgW="126835" imgH="253670" progId="Equation.3">
                    <p:embed/>
                    <p:pic>
                      <p:nvPicPr>
                        <p:cNvPr id="20" name="Object 38"/>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858000" y="4114800"/>
                          <a:ext cx="277813"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39">
              <a:extLst>
                <a:ext uri="{FF2B5EF4-FFF2-40B4-BE49-F238E27FC236}">
                  <a16:creationId xmlns:a16="http://schemas.microsoft.com/office/drawing/2014/main" id="{88206D73-1AE1-4B1B-B235-3068D6057641}"/>
                </a:ext>
              </a:extLst>
            </p:cNvPr>
            <p:cNvGraphicFramePr>
              <a:graphicFrameLocks noChangeAspect="1"/>
            </p:cNvGraphicFramePr>
            <p:nvPr/>
          </p:nvGraphicFramePr>
          <p:xfrm>
            <a:off x="7737475" y="4191000"/>
            <a:ext cx="193675" cy="333375"/>
          </p:xfrm>
          <a:graphic>
            <a:graphicData uri="http://schemas.openxmlformats.org/presentationml/2006/ole">
              <mc:AlternateContent xmlns:mc="http://schemas.openxmlformats.org/markup-compatibility/2006">
                <mc:Choice xmlns:v="urn:schemas-microsoft-com:vml" Requires="v">
                  <p:oleObj spid="_x0000_s5199" name="Equation" r:id="rId43" imgW="88707" imgH="164742" progId="Equation.3">
                    <p:embed/>
                  </p:oleObj>
                </mc:Choice>
                <mc:Fallback>
                  <p:oleObj name="Equation" r:id="rId43" imgW="88707" imgH="164742" progId="Equation.3">
                    <p:embed/>
                    <p:pic>
                      <p:nvPicPr>
                        <p:cNvPr id="21" name="Object 39"/>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737475" y="4191000"/>
                          <a:ext cx="1936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42" name="Straight Connector 41">
            <a:extLst>
              <a:ext uri="{FF2B5EF4-FFF2-40B4-BE49-F238E27FC236}">
                <a16:creationId xmlns:a16="http://schemas.microsoft.com/office/drawing/2014/main" id="{8A8E3DB0-9538-4F74-B53F-433D0C80C44D}"/>
              </a:ext>
            </a:extLst>
          </p:cNvPr>
          <p:cNvCxnSpPr/>
          <p:nvPr/>
        </p:nvCxnSpPr>
        <p:spPr>
          <a:xfrm>
            <a:off x="6298477" y="4095208"/>
            <a:ext cx="3200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E64B494-70DC-4ADA-B5FB-65128A69CF31}"/>
              </a:ext>
            </a:extLst>
          </p:cNvPr>
          <p:cNvCxnSpPr/>
          <p:nvPr/>
        </p:nvCxnSpPr>
        <p:spPr>
          <a:xfrm>
            <a:off x="6718666" y="3873137"/>
            <a:ext cx="0" cy="838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A1ADDA9-57E4-45DE-8EDB-AE4DF5906135}"/>
              </a:ext>
            </a:extLst>
          </p:cNvPr>
          <p:cNvCxnSpPr/>
          <p:nvPr/>
        </p:nvCxnSpPr>
        <p:spPr>
          <a:xfrm>
            <a:off x="9080866" y="3895362"/>
            <a:ext cx="0" cy="838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45" name="Object 6">
            <a:extLst>
              <a:ext uri="{FF2B5EF4-FFF2-40B4-BE49-F238E27FC236}">
                <a16:creationId xmlns:a16="http://schemas.microsoft.com/office/drawing/2014/main" id="{3715BCCA-263E-471F-9282-6FFCB5CC5401}"/>
              </a:ext>
            </a:extLst>
          </p:cNvPr>
          <p:cNvGraphicFramePr>
            <a:graphicFrameLocks noChangeAspect="1"/>
          </p:cNvGraphicFramePr>
          <p:nvPr>
            <p:extLst>
              <p:ext uri="{D42A27DB-BD31-4B8C-83A1-F6EECF244321}">
                <p14:modId xmlns:p14="http://schemas.microsoft.com/office/powerpoint/2010/main" val="775827009"/>
              </p:ext>
            </p:extLst>
          </p:nvPr>
        </p:nvGraphicFramePr>
        <p:xfrm>
          <a:off x="5765077" y="4217446"/>
          <a:ext cx="860425" cy="411162"/>
        </p:xfrm>
        <a:graphic>
          <a:graphicData uri="http://schemas.openxmlformats.org/presentationml/2006/ole">
            <mc:AlternateContent xmlns:mc="http://schemas.openxmlformats.org/markup-compatibility/2006">
              <mc:Choice xmlns:v="urn:schemas-microsoft-com:vml" Requires="v">
                <p:oleObj spid="_x0000_s5200" name="Equation" r:id="rId45" imgW="393529" imgH="203112" progId="Equation.3">
                  <p:embed/>
                </p:oleObj>
              </mc:Choice>
              <mc:Fallback>
                <p:oleObj name="Equation" r:id="rId45" imgW="393529" imgH="203112" progId="Equation.3">
                  <p:embed/>
                  <p:pic>
                    <p:nvPicPr>
                      <p:cNvPr id="55" name="Object 6"/>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765077" y="4217446"/>
                        <a:ext cx="860425"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33">
            <a:extLst>
              <a:ext uri="{FF2B5EF4-FFF2-40B4-BE49-F238E27FC236}">
                <a16:creationId xmlns:a16="http://schemas.microsoft.com/office/drawing/2014/main" id="{D4E8AE06-66D1-4615-904D-254EE6964B4A}"/>
              </a:ext>
            </a:extLst>
          </p:cNvPr>
          <p:cNvGraphicFramePr>
            <a:graphicFrameLocks noChangeAspect="1"/>
          </p:cNvGraphicFramePr>
          <p:nvPr>
            <p:extLst>
              <p:ext uri="{D42A27DB-BD31-4B8C-83A1-F6EECF244321}">
                <p14:modId xmlns:p14="http://schemas.microsoft.com/office/powerpoint/2010/main" val="787794344"/>
              </p:ext>
            </p:extLst>
          </p:nvPr>
        </p:nvGraphicFramePr>
        <p:xfrm>
          <a:off x="6908077" y="4268246"/>
          <a:ext cx="277813" cy="358775"/>
        </p:xfrm>
        <a:graphic>
          <a:graphicData uri="http://schemas.openxmlformats.org/presentationml/2006/ole">
            <mc:AlternateContent xmlns:mc="http://schemas.openxmlformats.org/markup-compatibility/2006">
              <mc:Choice xmlns:v="urn:schemas-microsoft-com:vml" Requires="v">
                <p:oleObj spid="_x0000_s5201" name="Equation" r:id="rId47" imgW="126725" imgH="177415" progId="Equation.3">
                  <p:embed/>
                </p:oleObj>
              </mc:Choice>
              <mc:Fallback>
                <p:oleObj name="Equation" r:id="rId47" imgW="126725" imgH="177415" progId="Equation.3">
                  <p:embed/>
                  <p:pic>
                    <p:nvPicPr>
                      <p:cNvPr id="56" name="Object 33"/>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6908077" y="4268246"/>
                        <a:ext cx="277813"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37">
            <a:extLst>
              <a:ext uri="{FF2B5EF4-FFF2-40B4-BE49-F238E27FC236}">
                <a16:creationId xmlns:a16="http://schemas.microsoft.com/office/drawing/2014/main" id="{5910D99E-A31F-484D-8B2B-FEF37D1CF5A2}"/>
              </a:ext>
            </a:extLst>
          </p:cNvPr>
          <p:cNvGraphicFramePr>
            <a:graphicFrameLocks noChangeAspect="1"/>
          </p:cNvGraphicFramePr>
          <p:nvPr>
            <p:extLst>
              <p:ext uri="{D42A27DB-BD31-4B8C-83A1-F6EECF244321}">
                <p14:modId xmlns:p14="http://schemas.microsoft.com/office/powerpoint/2010/main" val="3933460684"/>
              </p:ext>
            </p:extLst>
          </p:nvPr>
        </p:nvGraphicFramePr>
        <p:xfrm>
          <a:off x="7593877" y="4192045"/>
          <a:ext cx="277813" cy="512763"/>
        </p:xfrm>
        <a:graphic>
          <a:graphicData uri="http://schemas.openxmlformats.org/presentationml/2006/ole">
            <mc:AlternateContent xmlns:mc="http://schemas.openxmlformats.org/markup-compatibility/2006">
              <mc:Choice xmlns:v="urn:schemas-microsoft-com:vml" Requires="v">
                <p:oleObj spid="_x0000_s5202" name="Equation" r:id="rId49" imgW="126835" imgH="253670" progId="Equation.3">
                  <p:embed/>
                </p:oleObj>
              </mc:Choice>
              <mc:Fallback>
                <p:oleObj name="Equation" r:id="rId49" imgW="126835" imgH="253670" progId="Equation.3">
                  <p:embed/>
                  <p:pic>
                    <p:nvPicPr>
                      <p:cNvPr id="57" name="Object 37"/>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7593877" y="4192045"/>
                        <a:ext cx="277813"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Object 38">
            <a:extLst>
              <a:ext uri="{FF2B5EF4-FFF2-40B4-BE49-F238E27FC236}">
                <a16:creationId xmlns:a16="http://schemas.microsoft.com/office/drawing/2014/main" id="{4FC74829-3A57-4BF9-91AE-17310F504B54}"/>
              </a:ext>
            </a:extLst>
          </p:cNvPr>
          <p:cNvGraphicFramePr>
            <a:graphicFrameLocks noChangeAspect="1"/>
          </p:cNvGraphicFramePr>
          <p:nvPr>
            <p:extLst>
              <p:ext uri="{D42A27DB-BD31-4B8C-83A1-F6EECF244321}">
                <p14:modId xmlns:p14="http://schemas.microsoft.com/office/powerpoint/2010/main" val="2567662473"/>
              </p:ext>
            </p:extLst>
          </p:nvPr>
        </p:nvGraphicFramePr>
        <p:xfrm>
          <a:off x="8279677" y="4192045"/>
          <a:ext cx="277813" cy="512762"/>
        </p:xfrm>
        <a:graphic>
          <a:graphicData uri="http://schemas.openxmlformats.org/presentationml/2006/ole">
            <mc:AlternateContent xmlns:mc="http://schemas.openxmlformats.org/markup-compatibility/2006">
              <mc:Choice xmlns:v="urn:schemas-microsoft-com:vml" Requires="v">
                <p:oleObj spid="_x0000_s5203" name="Equation" r:id="rId51" imgW="126835" imgH="253670" progId="Equation.3">
                  <p:embed/>
                </p:oleObj>
              </mc:Choice>
              <mc:Fallback>
                <p:oleObj name="Equation" r:id="rId51" imgW="126835" imgH="253670" progId="Equation.3">
                  <p:embed/>
                  <p:pic>
                    <p:nvPicPr>
                      <p:cNvPr id="58" name="Object 38"/>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8279677" y="4192045"/>
                        <a:ext cx="277813"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39">
            <a:extLst>
              <a:ext uri="{FF2B5EF4-FFF2-40B4-BE49-F238E27FC236}">
                <a16:creationId xmlns:a16="http://schemas.microsoft.com/office/drawing/2014/main" id="{7899ADFE-8C52-4A6D-8AA7-DA5B1C3D9223}"/>
              </a:ext>
            </a:extLst>
          </p:cNvPr>
          <p:cNvGraphicFramePr>
            <a:graphicFrameLocks noChangeAspect="1"/>
          </p:cNvGraphicFramePr>
          <p:nvPr>
            <p:extLst>
              <p:ext uri="{D42A27DB-BD31-4B8C-83A1-F6EECF244321}">
                <p14:modId xmlns:p14="http://schemas.microsoft.com/office/powerpoint/2010/main" val="290061916"/>
              </p:ext>
            </p:extLst>
          </p:nvPr>
        </p:nvGraphicFramePr>
        <p:xfrm>
          <a:off x="9185278" y="4268245"/>
          <a:ext cx="193675" cy="333375"/>
        </p:xfrm>
        <a:graphic>
          <a:graphicData uri="http://schemas.openxmlformats.org/presentationml/2006/ole">
            <mc:AlternateContent xmlns:mc="http://schemas.openxmlformats.org/markup-compatibility/2006">
              <mc:Choice xmlns:v="urn:schemas-microsoft-com:vml" Requires="v">
                <p:oleObj spid="_x0000_s5204" name="Equation" r:id="rId53" imgW="88707" imgH="164742" progId="Equation.3">
                  <p:embed/>
                </p:oleObj>
              </mc:Choice>
              <mc:Fallback>
                <p:oleObj name="Equation" r:id="rId53" imgW="88707" imgH="164742" progId="Equation.3">
                  <p:embed/>
                  <p:pic>
                    <p:nvPicPr>
                      <p:cNvPr id="59" name="Object 39"/>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9185278" y="4268245"/>
                        <a:ext cx="1936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 name="Arc 51">
            <a:extLst>
              <a:ext uri="{FF2B5EF4-FFF2-40B4-BE49-F238E27FC236}">
                <a16:creationId xmlns:a16="http://schemas.microsoft.com/office/drawing/2014/main" id="{EB15096B-A52C-4296-8189-DA9302063EA6}"/>
              </a:ext>
            </a:extLst>
          </p:cNvPr>
          <p:cNvSpPr/>
          <p:nvPr/>
        </p:nvSpPr>
        <p:spPr>
          <a:xfrm rot="8507630">
            <a:off x="4462345" y="3810391"/>
            <a:ext cx="2449291" cy="2008895"/>
          </a:xfrm>
          <a:prstGeom prst="arc">
            <a:avLst>
              <a:gd name="adj1" fmla="val 15391499"/>
              <a:gd name="adj2" fmla="val 0"/>
            </a:avLst>
          </a:prstGeom>
          <a:ln w="28575">
            <a:solidFill>
              <a:srgbClr val="0070C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TextBox 53">
            <a:extLst>
              <a:ext uri="{FF2B5EF4-FFF2-40B4-BE49-F238E27FC236}">
                <a16:creationId xmlns:a16="http://schemas.microsoft.com/office/drawing/2014/main" id="{94B1E12C-1810-4DFC-8C23-9044E79A64E6}"/>
              </a:ext>
            </a:extLst>
          </p:cNvPr>
          <p:cNvSpPr txBox="1"/>
          <p:nvPr/>
        </p:nvSpPr>
        <p:spPr>
          <a:xfrm>
            <a:off x="4572708" y="6024451"/>
            <a:ext cx="2500493" cy="400110"/>
          </a:xfrm>
          <a:prstGeom prst="rect">
            <a:avLst/>
          </a:prstGeom>
          <a:noFill/>
        </p:spPr>
        <p:txBody>
          <a:bodyPr wrap="none" rtlCol="0">
            <a:spAutoFit/>
          </a:bodyPr>
          <a:lstStyle/>
          <a:p>
            <a:r>
              <a:rPr lang="en-US" sz="2000" dirty="0">
                <a:solidFill>
                  <a:srgbClr val="0070C0"/>
                </a:solidFill>
              </a:rPr>
              <a:t>Law of Large Numbers</a:t>
            </a:r>
          </a:p>
        </p:txBody>
      </p:sp>
      <p:pic>
        <p:nvPicPr>
          <p:cNvPr id="55" name="Picture 4" descr="C:\Users\ASaghafi\Desktop\1451406784333876.jpg">
            <a:extLst>
              <a:ext uri="{FF2B5EF4-FFF2-40B4-BE49-F238E27FC236}">
                <a16:creationId xmlns:a16="http://schemas.microsoft.com/office/drawing/2014/main" id="{C930EF17-A8E7-4E7F-9B67-CBA4B287E640}"/>
              </a:ext>
            </a:extLst>
          </p:cNvPr>
          <p:cNvPicPr>
            <a:picLocks noChangeAspect="1" noChangeArrowheads="1"/>
          </p:cNvPicPr>
          <p:nvPr/>
        </p:nvPicPr>
        <p:blipFill>
          <a:blip r:embed="rId54" cstate="print"/>
          <a:srcRect/>
          <a:stretch>
            <a:fillRect/>
          </a:stretch>
        </p:blipFill>
        <p:spPr bwMode="auto">
          <a:xfrm>
            <a:off x="10179547" y="5829971"/>
            <a:ext cx="1666877" cy="792783"/>
          </a:xfrm>
          <a:prstGeom prst="rect">
            <a:avLst/>
          </a:prstGeom>
          <a:noFill/>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A56B666-CCA3-4D3C-B967-0DE8E73AB436}"/>
                  </a:ext>
                </a:extLst>
              </p:cNvPr>
              <p:cNvSpPr txBox="1"/>
              <p:nvPr/>
            </p:nvSpPr>
            <p:spPr>
              <a:xfrm>
                <a:off x="2050358" y="4950638"/>
                <a:ext cx="2463944"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963</m:t>
                          </m:r>
                        </m:num>
                        <m:den>
                          <m:r>
                            <a:rPr lang="en-US" sz="2400" b="0" i="1" smtClean="0">
                              <a:latin typeface="Cambria Math" panose="02040503050406030204" pitchFamily="18" charset="0"/>
                            </a:rPr>
                            <m:t>1000</m:t>
                          </m:r>
                        </m:den>
                      </m:f>
                      <m:r>
                        <a:rPr lang="en-US" sz="2400" b="0" i="1" smtClean="0">
                          <a:latin typeface="Cambria Math" panose="02040503050406030204" pitchFamily="18" charset="0"/>
                        </a:rPr>
                        <m:t>=0.963</m:t>
                      </m:r>
                    </m:oMath>
                  </m:oMathPara>
                </a14:m>
                <a:endParaRPr lang="en-US" sz="2400" dirty="0"/>
              </a:p>
            </p:txBody>
          </p:sp>
        </mc:Choice>
        <mc:Fallback xmlns="">
          <p:sp>
            <p:nvSpPr>
              <p:cNvPr id="3" name="TextBox 2">
                <a:extLst>
                  <a:ext uri="{FF2B5EF4-FFF2-40B4-BE49-F238E27FC236}">
                    <a16:creationId xmlns:a16="http://schemas.microsoft.com/office/drawing/2014/main" id="{1A56B666-CCA3-4D3C-B967-0DE8E73AB436}"/>
                  </a:ext>
                </a:extLst>
              </p:cNvPr>
              <p:cNvSpPr txBox="1">
                <a:spLocks noRot="1" noChangeAspect="1" noMove="1" noResize="1" noEditPoints="1" noAdjustHandles="1" noChangeArrowheads="1" noChangeShapeType="1" noTextEdit="1"/>
              </p:cNvSpPr>
              <p:nvPr/>
            </p:nvSpPr>
            <p:spPr>
              <a:xfrm>
                <a:off x="2050358" y="4950638"/>
                <a:ext cx="2463944" cy="693844"/>
              </a:xfrm>
              <a:prstGeom prst="rect">
                <a:avLst/>
              </a:prstGeom>
              <a:blipFill>
                <a:blip r:embed="rId5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EBB347CB-794E-4D27-975F-2C74246BD092}"/>
                  </a:ext>
                </a:extLst>
              </p:cNvPr>
              <p:cNvSpPr txBox="1"/>
              <p:nvPr/>
            </p:nvSpPr>
            <p:spPr>
              <a:xfrm>
                <a:off x="2007327" y="5934612"/>
                <a:ext cx="1545167" cy="714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nary>
                            <m:naryPr>
                              <m:chr m:val="∑"/>
                              <m:limLoc m:val="subSup"/>
                              <m:supHide m:val="on"/>
                              <m:ctrlPr>
                                <a:rPr lang="en-US" sz="2400" i="1">
                                  <a:latin typeface="Cambria Math" panose="02040503050406030204" pitchFamily="18" charset="0"/>
                                </a:rPr>
                              </m:ctrlPr>
                            </m:naryPr>
                            <m:sub>
                              <m:r>
                                <m:rPr>
                                  <m:brk m:alnAt="9"/>
                                </m:rPr>
                                <a:rPr lang="en-US" sz="2400" i="1">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𝑓</m:t>
                                  </m:r>
                                </m:e>
                                <m:sub>
                                  <m:r>
                                    <a:rPr lang="en-US" sz="2400" i="1">
                                      <a:latin typeface="Cambria Math" panose="02040503050406030204" pitchFamily="18" charset="0"/>
                                    </a:rPr>
                                    <m:t>𝑖</m:t>
                                  </m:r>
                                </m:sub>
                              </m:sSub>
                            </m:e>
                          </m:nary>
                        </m:num>
                        <m:den>
                          <m:r>
                            <a:rPr lang="en-US" sz="2400" b="0" i="1" smtClean="0">
                              <a:latin typeface="Cambria Math" panose="02040503050406030204" pitchFamily="18" charset="0"/>
                            </a:rPr>
                            <m:t>𝑛</m:t>
                          </m:r>
                        </m:den>
                      </m:f>
                    </m:oMath>
                  </m:oMathPara>
                </a14:m>
                <a:endParaRPr lang="en-US" sz="2400" dirty="0"/>
              </a:p>
            </p:txBody>
          </p:sp>
        </mc:Choice>
        <mc:Fallback xmlns="">
          <p:sp>
            <p:nvSpPr>
              <p:cNvPr id="56" name="TextBox 55">
                <a:extLst>
                  <a:ext uri="{FF2B5EF4-FFF2-40B4-BE49-F238E27FC236}">
                    <a16:creationId xmlns:a16="http://schemas.microsoft.com/office/drawing/2014/main" id="{EBB347CB-794E-4D27-975F-2C74246BD092}"/>
                  </a:ext>
                </a:extLst>
              </p:cNvPr>
              <p:cNvSpPr txBox="1">
                <a:spLocks noRot="1" noChangeAspect="1" noMove="1" noResize="1" noEditPoints="1" noAdjustHandles="1" noChangeArrowheads="1" noChangeShapeType="1" noTextEdit="1"/>
              </p:cNvSpPr>
              <p:nvPr/>
            </p:nvSpPr>
            <p:spPr>
              <a:xfrm>
                <a:off x="2007327" y="5934612"/>
                <a:ext cx="1545167" cy="714106"/>
              </a:xfrm>
              <a:prstGeom prst="rect">
                <a:avLst/>
              </a:prstGeom>
              <a:blipFill>
                <a:blip r:embed="rId5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54FC174-B513-4945-B69C-2E54D500E95E}"/>
                  </a:ext>
                </a:extLst>
              </p:cNvPr>
              <p:cNvSpPr txBox="1"/>
              <p:nvPr/>
            </p:nvSpPr>
            <p:spPr>
              <a:xfrm>
                <a:off x="6669656" y="5087233"/>
                <a:ext cx="97892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=1</m:t>
                      </m:r>
                    </m:oMath>
                  </m:oMathPara>
                </a14:m>
                <a:endParaRPr lang="en-US" sz="2400" dirty="0"/>
              </a:p>
            </p:txBody>
          </p:sp>
        </mc:Choice>
        <mc:Fallback xmlns="">
          <p:sp>
            <p:nvSpPr>
              <p:cNvPr id="4" name="TextBox 3">
                <a:extLst>
                  <a:ext uri="{FF2B5EF4-FFF2-40B4-BE49-F238E27FC236}">
                    <a16:creationId xmlns:a16="http://schemas.microsoft.com/office/drawing/2014/main" id="{654FC174-B513-4945-B69C-2E54D500E95E}"/>
                  </a:ext>
                </a:extLst>
              </p:cNvPr>
              <p:cNvSpPr txBox="1">
                <a:spLocks noRot="1" noChangeAspect="1" noMove="1" noResize="1" noEditPoints="1" noAdjustHandles="1" noChangeArrowheads="1" noChangeShapeType="1" noTextEdit="1"/>
              </p:cNvSpPr>
              <p:nvPr/>
            </p:nvSpPr>
            <p:spPr>
              <a:xfrm>
                <a:off x="6669656" y="5087233"/>
                <a:ext cx="978922" cy="369332"/>
              </a:xfrm>
              <a:prstGeom prst="rect">
                <a:avLst/>
              </a:prstGeom>
              <a:blipFill>
                <a:blip r:embed="rId57"/>
                <a:stretch>
                  <a:fillRect l="-6832" r="-7453"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7811D433-9490-4405-98CA-BFD2B6196935}"/>
                  </a:ext>
                </a:extLst>
              </p:cNvPr>
              <p:cNvSpPr/>
              <p:nvPr/>
            </p:nvSpPr>
            <p:spPr>
              <a:xfrm>
                <a:off x="8495147" y="258797"/>
                <a:ext cx="3422627" cy="2195598"/>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FF0000"/>
                    </a:solidFill>
                  </a:rPr>
                  <a:t>Population mean </a:t>
                </a:r>
                <a:r>
                  <a:rPr lang="en-US" sz="2400" dirty="0">
                    <a:solidFill>
                      <a:schemeClr val="tx1"/>
                    </a:solidFill>
                  </a:rPr>
                  <a:t>for RV X is shown by </a:t>
                </a: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smtClean="0">
                            <a:solidFill>
                              <a:schemeClr val="tx1"/>
                            </a:solidFill>
                            <a:latin typeface="Cambria Math" panose="02040503050406030204" pitchFamily="18" charset="0"/>
                            <a:ea typeface="Cambria Math" panose="02040503050406030204" pitchFamily="18" charset="0"/>
                          </a:rPr>
                          <m:t>𝜇</m:t>
                        </m:r>
                      </m:e>
                      <m:sub>
                        <m:r>
                          <a:rPr lang="en-US" sz="2400" b="0" i="1" smtClean="0">
                            <a:solidFill>
                              <a:schemeClr val="tx1"/>
                            </a:solidFill>
                            <a:latin typeface="Cambria Math" panose="02040503050406030204" pitchFamily="18" charset="0"/>
                          </a:rPr>
                          <m:t>𝑋</m:t>
                        </m:r>
                      </m:sub>
                    </m:sSub>
                  </m:oMath>
                </a14:m>
                <a:r>
                  <a:rPr lang="en-US" sz="2400" dirty="0">
                    <a:solidFill>
                      <a:schemeClr val="tx1"/>
                    </a:solidFill>
                  </a:rPr>
                  <a:t> or </a:t>
                </a:r>
                <a14:m>
                  <m:oMath xmlns:m="http://schemas.openxmlformats.org/officeDocument/2006/math">
                    <m:r>
                      <a:rPr lang="en-US" sz="2400" b="0" i="1" smtClean="0">
                        <a:solidFill>
                          <a:schemeClr val="tx1"/>
                        </a:solidFill>
                        <a:latin typeface="Cambria Math" panose="02040503050406030204" pitchFamily="18" charset="0"/>
                      </a:rPr>
                      <m:t>𝐸</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𝑋</m:t>
                        </m:r>
                      </m:e>
                    </m:d>
                  </m:oMath>
                </a14:m>
                <a:r>
                  <a:rPr lang="en-US" sz="2400" dirty="0">
                    <a:solidFill>
                      <a:schemeClr val="tx1"/>
                    </a:solidFill>
                  </a:rPr>
                  <a:t> and computed as</a:t>
                </a:r>
              </a:p>
              <a:p>
                <a:pPr>
                  <a:lnSpc>
                    <a:spcPts val="1200"/>
                  </a:lnSpc>
                </a:pPr>
                <a:endParaRPr lang="en-US" sz="2400" dirty="0">
                  <a:solidFill>
                    <a:schemeClr val="tx1"/>
                  </a:solidFill>
                </a:endParaRPr>
              </a:p>
              <a:p>
                <a:pPr/>
                <a14:m>
                  <m:oMathPara xmlns:m="http://schemas.openxmlformats.org/officeDocument/2006/math">
                    <m:oMathParaPr>
                      <m:jc m:val="centerGroup"/>
                    </m:oMathParaPr>
                    <m:oMath xmlns:m="http://schemas.openxmlformats.org/officeDocument/2006/math">
                      <m:sSub>
                        <m:sSubPr>
                          <m:ctrlPr>
                            <a:rPr lang="en-US" sz="2400" i="1" smtClean="0">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𝜇</m:t>
                          </m:r>
                        </m:e>
                        <m:sub>
                          <m:r>
                            <a:rPr lang="en-US" sz="2400" i="1">
                              <a:solidFill>
                                <a:srgbClr val="FF0000"/>
                              </a:solidFill>
                              <a:latin typeface="Cambria Math" panose="02040503050406030204" pitchFamily="18" charset="0"/>
                            </a:rPr>
                            <m:t>𝑋</m:t>
                          </m:r>
                        </m:sub>
                      </m:sSub>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𝑆𝑢𝑚</m:t>
                      </m:r>
                      <m:r>
                        <a:rPr lang="en-US" sz="2400" b="0" i="1" smtClean="0">
                          <a:solidFill>
                            <a:srgbClr val="FF0000"/>
                          </a:solidFill>
                          <a:latin typeface="Cambria Math" panose="02040503050406030204" pitchFamily="18" charset="0"/>
                          <a:ea typeface="Cambria Math" panose="02040503050406030204" pitchFamily="18" charset="0"/>
                        </a:rPr>
                        <m:t>(</m:t>
                      </m:r>
                      <m:r>
                        <a:rPr lang="en-US" sz="2400" i="1">
                          <a:solidFill>
                            <a:srgbClr val="FF0000"/>
                          </a:solidFill>
                          <a:latin typeface="Cambria Math" panose="02040503050406030204" pitchFamily="18" charset="0"/>
                          <a:ea typeface="Cambria Math" panose="02040503050406030204" pitchFamily="18" charset="0"/>
                        </a:rPr>
                        <m:t>𝑥</m:t>
                      </m:r>
                      <m:r>
                        <a:rPr lang="en-US" sz="2400" i="1">
                          <a:solidFill>
                            <a:srgbClr val="FF0000"/>
                          </a:solidFill>
                          <a:latin typeface="Cambria Math" panose="02040503050406030204" pitchFamily="18" charset="0"/>
                          <a:ea typeface="Cambria Math" panose="02040503050406030204" pitchFamily="18" charset="0"/>
                        </a:rPr>
                        <m:t>×</m:t>
                      </m:r>
                      <m:r>
                        <a:rPr lang="en-US" sz="2400" i="1">
                          <a:solidFill>
                            <a:srgbClr val="FF0000"/>
                          </a:solidFill>
                          <a:latin typeface="Cambria Math" panose="02040503050406030204" pitchFamily="18" charset="0"/>
                          <a:ea typeface="Cambria Math" panose="02040503050406030204" pitchFamily="18" charset="0"/>
                        </a:rPr>
                        <m:t>𝑝</m:t>
                      </m:r>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𝑥</m:t>
                          </m:r>
                        </m:e>
                      </m:d>
                      <m:r>
                        <a:rPr lang="en-US" sz="2400" b="0" i="1" smtClean="0">
                          <a:solidFill>
                            <a:srgbClr val="FF0000"/>
                          </a:solidFill>
                          <a:latin typeface="Cambria Math" panose="02040503050406030204" pitchFamily="18" charset="0"/>
                          <a:ea typeface="Cambria Math" panose="02040503050406030204" pitchFamily="18" charset="0"/>
                        </a:rPr>
                        <m:t>)</m:t>
                      </m:r>
                    </m:oMath>
                  </m:oMathPara>
                </a14:m>
                <a:endParaRPr lang="en-US" sz="2400" dirty="0">
                  <a:solidFill>
                    <a:schemeClr val="tx1"/>
                  </a:solidFill>
                </a:endParaRPr>
              </a:p>
            </p:txBody>
          </p:sp>
        </mc:Choice>
        <mc:Fallback xmlns="">
          <p:sp>
            <p:nvSpPr>
              <p:cNvPr id="57" name="Rectangle 56">
                <a:extLst>
                  <a:ext uri="{FF2B5EF4-FFF2-40B4-BE49-F238E27FC236}">
                    <a16:creationId xmlns:a16="http://schemas.microsoft.com/office/drawing/2014/main" id="{7811D433-9490-4405-98CA-BFD2B6196935}"/>
                  </a:ext>
                </a:extLst>
              </p:cNvPr>
              <p:cNvSpPr>
                <a:spLocks noRot="1" noChangeAspect="1" noMove="1" noResize="1" noEditPoints="1" noAdjustHandles="1" noChangeArrowheads="1" noChangeShapeType="1" noTextEdit="1"/>
              </p:cNvSpPr>
              <p:nvPr/>
            </p:nvSpPr>
            <p:spPr>
              <a:xfrm>
                <a:off x="8495147" y="258797"/>
                <a:ext cx="3422627" cy="2195598"/>
              </a:xfrm>
              <a:prstGeom prst="rect">
                <a:avLst/>
              </a:prstGeom>
              <a:blipFill>
                <a:blip r:embed="rId58"/>
                <a:stretch>
                  <a:fillRect l="-2852" r="-2317"/>
                </a:stretch>
              </a:blipFill>
              <a:ln>
                <a:noFill/>
              </a:ln>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FB763087-EF8E-4C7C-B6DA-9232E02FF517}"/>
              </a:ext>
            </a:extLst>
          </p:cNvPr>
          <p:cNvCxnSpPr/>
          <p:nvPr/>
        </p:nvCxnSpPr>
        <p:spPr>
          <a:xfrm flipH="1">
            <a:off x="7853931" y="4601620"/>
            <a:ext cx="1331347" cy="675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22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1000"/>
                                        <p:tgtEl>
                                          <p:spTgt spid="17"/>
                                        </p:tgtEl>
                                      </p:cBhvr>
                                    </p:animEffect>
                                  </p:childTnLst>
                                </p:cTn>
                              </p:par>
                            </p:childTnLst>
                          </p:cTn>
                        </p:par>
                        <p:par>
                          <p:cTn id="8" fill="hold">
                            <p:stCondLst>
                              <p:cond delay="1000"/>
                            </p:stCondLst>
                            <p:childTnLst>
                              <p:par>
                                <p:cTn id="9" presetID="18" presetClass="entr" presetSubtype="6"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strips(downRight)">
                                      <p:cBhvr>
                                        <p:cTn id="11" dur="1000"/>
                                        <p:tgtEl>
                                          <p:spTgt spid="18"/>
                                        </p:tgtEl>
                                      </p:cBhvr>
                                    </p:animEffect>
                                  </p:childTnLst>
                                </p:cTn>
                              </p:par>
                            </p:childTnLst>
                          </p:cTn>
                        </p:par>
                        <p:par>
                          <p:cTn id="12" fill="hold">
                            <p:stCondLst>
                              <p:cond delay="2000"/>
                            </p:stCondLst>
                            <p:childTnLst>
                              <p:par>
                                <p:cTn id="13" presetID="18" presetClass="entr" presetSubtype="6"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strips(downRight)">
                                      <p:cBhvr>
                                        <p:cTn id="15" dur="1000"/>
                                        <p:tgtEl>
                                          <p:spTgt spid="19"/>
                                        </p:tgtEl>
                                      </p:cBhvr>
                                    </p:animEffect>
                                  </p:childTnLst>
                                </p:cTn>
                              </p:par>
                            </p:childTnLst>
                          </p:cTn>
                        </p:par>
                        <p:par>
                          <p:cTn id="16" fill="hold">
                            <p:stCondLst>
                              <p:cond delay="3000"/>
                            </p:stCondLst>
                            <p:childTnLst>
                              <p:par>
                                <p:cTn id="17" presetID="18" presetClass="entr" presetSubtype="6"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strips(downRight)">
                                      <p:cBhvr>
                                        <p:cTn id="19" dur="1000"/>
                                        <p:tgtEl>
                                          <p:spTgt spid="20"/>
                                        </p:tgtEl>
                                      </p:cBhvr>
                                    </p:animEffect>
                                  </p:childTnLst>
                                </p:cTn>
                              </p:par>
                            </p:childTnLst>
                          </p:cTn>
                        </p:par>
                        <p:par>
                          <p:cTn id="20" fill="hold">
                            <p:stCondLst>
                              <p:cond delay="4000"/>
                            </p:stCondLst>
                            <p:childTnLst>
                              <p:par>
                                <p:cTn id="21" presetID="18" presetClass="entr" presetSubtype="6"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strips(downRight)">
                                      <p:cBhvr>
                                        <p:cTn id="23" dur="10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wipe(left)">
                                      <p:cBhvr>
                                        <p:cTn id="28" dur="1000"/>
                                        <p:tgtEl>
                                          <p:spTgt spid="5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10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strips(downRight)">
                                      <p:cBhvr>
                                        <p:cTn id="38" dur="1000"/>
                                        <p:tgtEl>
                                          <p:spTgt spid="45"/>
                                        </p:tgtEl>
                                      </p:cBhvr>
                                    </p:animEffect>
                                  </p:childTnLst>
                                </p:cTn>
                              </p:par>
                            </p:childTnLst>
                          </p:cTn>
                        </p:par>
                        <p:par>
                          <p:cTn id="39" fill="hold">
                            <p:stCondLst>
                              <p:cond delay="1000"/>
                            </p:stCondLst>
                            <p:childTnLst>
                              <p:par>
                                <p:cTn id="40" presetID="18" presetClass="entr" presetSubtype="6" fill="hold" nodeType="after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strips(downRight)">
                                      <p:cBhvr>
                                        <p:cTn id="42" dur="1000"/>
                                        <p:tgtEl>
                                          <p:spTgt spid="46"/>
                                        </p:tgtEl>
                                      </p:cBhvr>
                                    </p:animEffect>
                                  </p:childTnLst>
                                </p:cTn>
                              </p:par>
                            </p:childTnLst>
                          </p:cTn>
                        </p:par>
                        <p:par>
                          <p:cTn id="43" fill="hold">
                            <p:stCondLst>
                              <p:cond delay="2000"/>
                            </p:stCondLst>
                            <p:childTnLst>
                              <p:par>
                                <p:cTn id="44" presetID="18" presetClass="entr" presetSubtype="6" fill="hold" nodeType="after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strips(downRight)">
                                      <p:cBhvr>
                                        <p:cTn id="46" dur="1000"/>
                                        <p:tgtEl>
                                          <p:spTgt spid="47"/>
                                        </p:tgtEl>
                                      </p:cBhvr>
                                    </p:animEffect>
                                  </p:childTnLst>
                                </p:cTn>
                              </p:par>
                            </p:childTnLst>
                          </p:cTn>
                        </p:par>
                        <p:par>
                          <p:cTn id="47" fill="hold">
                            <p:stCondLst>
                              <p:cond delay="3000"/>
                            </p:stCondLst>
                            <p:childTnLst>
                              <p:par>
                                <p:cTn id="48" presetID="18" presetClass="entr" presetSubtype="6"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strips(downRight)">
                                      <p:cBhvr>
                                        <p:cTn id="50" dur="1000"/>
                                        <p:tgtEl>
                                          <p:spTgt spid="48"/>
                                        </p:tgtEl>
                                      </p:cBhvr>
                                    </p:animEffect>
                                  </p:childTnLst>
                                </p:cTn>
                              </p:par>
                            </p:childTnLst>
                          </p:cTn>
                        </p:par>
                        <p:par>
                          <p:cTn id="51" fill="hold">
                            <p:stCondLst>
                              <p:cond delay="4000"/>
                            </p:stCondLst>
                            <p:childTnLst>
                              <p:par>
                                <p:cTn id="52" presetID="18" presetClass="entr" presetSubtype="6" fill="hold" nodeType="after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strips(downRight)">
                                      <p:cBhvr>
                                        <p:cTn id="54" dur="1000"/>
                                        <p:tgtEl>
                                          <p:spTgt spid="4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51"/>
                                        </p:tgtEl>
                                        <p:attrNameLst>
                                          <p:attrName>style.visibility</p:attrName>
                                        </p:attrNameLst>
                                      </p:cBhvr>
                                      <p:to>
                                        <p:strVal val="visible"/>
                                      </p:to>
                                    </p:set>
                                    <p:animEffect transition="in" filter="wipe(right)">
                                      <p:cBhvr>
                                        <p:cTn id="59" dur="1000"/>
                                        <p:tgtEl>
                                          <p:spTgt spid="51"/>
                                        </p:tgtEl>
                                      </p:cBhvr>
                                    </p:animEffect>
                                  </p:childTnLst>
                                </p:cTn>
                              </p:par>
                            </p:childTnLst>
                          </p:cTn>
                        </p:par>
                        <p:par>
                          <p:cTn id="60" fill="hold">
                            <p:stCondLst>
                              <p:cond delay="1000"/>
                            </p:stCondLst>
                            <p:childTnLst>
                              <p:par>
                                <p:cTn id="61" presetID="22" presetClass="entr" presetSubtype="2" fill="hold" grpId="0" nodeType="after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wipe(right)">
                                      <p:cBhvr>
                                        <p:cTn id="63" dur="1000"/>
                                        <p:tgtEl>
                                          <p:spTgt spid="4"/>
                                        </p:tgtEl>
                                      </p:cBhvr>
                                    </p:animEffect>
                                  </p:childTnLst>
                                </p:cTn>
                              </p:par>
                            </p:childTnLst>
                          </p:cTn>
                        </p:par>
                      </p:childTnLst>
                    </p:cTn>
                  </p:par>
                  <p:par>
                    <p:cTn id="64" fill="hold">
                      <p:stCondLst>
                        <p:cond delay="indefinite"/>
                      </p:stCondLst>
                      <p:childTnLst>
                        <p:par>
                          <p:cTn id="65" fill="hold">
                            <p:stCondLst>
                              <p:cond delay="0"/>
                            </p:stCondLst>
                            <p:childTnLst>
                              <p:par>
                                <p:cTn id="66" presetID="18" presetClass="entr" presetSubtype="6" fill="hold" grpId="0" nodeType="click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strips(downRight)">
                                      <p:cBhvr>
                                        <p:cTn id="68" dur="1000"/>
                                        <p:tgtEl>
                                          <p:spTgt spid="52"/>
                                        </p:tgtEl>
                                      </p:cBhvr>
                                    </p:animEffect>
                                  </p:childTnLst>
                                </p:cTn>
                              </p:par>
                              <p:par>
                                <p:cTn id="69" presetID="18" presetClass="entr" presetSubtype="6"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strips(downRight)">
                                      <p:cBhvr>
                                        <p:cTn id="71" dur="1000"/>
                                        <p:tgtEl>
                                          <p:spTgt spid="54"/>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2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4" grpId="0"/>
      <p:bldP spid="3" grpId="0"/>
      <p:bldP spid="56"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199" y="365125"/>
            <a:ext cx="5784669" cy="1325563"/>
          </a:xfrm>
        </p:spPr>
        <p:txBody>
          <a:bodyPr>
            <a:normAutofit/>
          </a:bodyPr>
          <a:lstStyle/>
          <a:p>
            <a:r>
              <a:rPr lang="en-US" dirty="0">
                <a:solidFill>
                  <a:srgbClr val="990033"/>
                </a:solidFill>
              </a:rPr>
              <a:t>Population Variance Vs Sample Variance</a:t>
            </a:r>
            <a:endParaRPr lang="en-US" dirty="0"/>
          </a:p>
        </p:txBody>
      </p:sp>
      <p:sp>
        <p:nvSpPr>
          <p:cNvPr id="12" name="Rectangle 11">
            <a:extLst>
              <a:ext uri="{FF2B5EF4-FFF2-40B4-BE49-F238E27FC236}">
                <a16:creationId xmlns:a16="http://schemas.microsoft.com/office/drawing/2014/main" id="{15C74FA6-4D41-492E-8AE6-868BF148C6C5}"/>
              </a:ext>
            </a:extLst>
          </p:cNvPr>
          <p:cNvSpPr/>
          <p:nvPr/>
        </p:nvSpPr>
        <p:spPr>
          <a:xfrm>
            <a:off x="895984" y="1716603"/>
            <a:ext cx="7353449" cy="1200329"/>
          </a:xfrm>
          <a:prstGeom prst="rect">
            <a:avLst/>
          </a:prstGeom>
        </p:spPr>
        <p:txBody>
          <a:bodyPr wrap="square">
            <a:spAutoFit/>
          </a:bodyPr>
          <a:lstStyle/>
          <a:p>
            <a:r>
              <a:rPr lang="en-US" sz="2400" dirty="0">
                <a:cs typeface="Times New Roman" pitchFamily="18" charset="0"/>
              </a:rPr>
              <a:t>We learned how to compute sample variance and sample standard deviation in chapter 2. Population variance and standard deviation are computed using a PMF:</a:t>
            </a:r>
            <a:endParaRPr lang="en-US" sz="2400" dirty="0">
              <a:solidFill>
                <a:schemeClr val="tx2"/>
              </a:solidFill>
              <a:cs typeface="Times New Roman" pitchFamily="18" charset="0"/>
            </a:endParaRPr>
          </a:p>
        </p:txBody>
      </p:sp>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cxnSp>
        <p:nvCxnSpPr>
          <p:cNvPr id="5" name="Straight Connector 4">
            <a:extLst>
              <a:ext uri="{FF2B5EF4-FFF2-40B4-BE49-F238E27FC236}">
                <a16:creationId xmlns:a16="http://schemas.microsoft.com/office/drawing/2014/main" id="{E5F9C54E-F8B7-46A6-B1BC-2A2B73AD6E58}"/>
              </a:ext>
            </a:extLst>
          </p:cNvPr>
          <p:cNvCxnSpPr/>
          <p:nvPr/>
        </p:nvCxnSpPr>
        <p:spPr>
          <a:xfrm>
            <a:off x="1103572" y="3456200"/>
            <a:ext cx="3605467"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3D47D83-D727-48EE-BC69-595D489B0452}"/>
              </a:ext>
            </a:extLst>
          </p:cNvPr>
          <p:cNvCxnSpPr/>
          <p:nvPr/>
        </p:nvCxnSpPr>
        <p:spPr>
          <a:xfrm>
            <a:off x="1532796" y="3151400"/>
            <a:ext cx="0" cy="838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7" name="Object 7">
            <a:extLst>
              <a:ext uri="{FF2B5EF4-FFF2-40B4-BE49-F238E27FC236}">
                <a16:creationId xmlns:a16="http://schemas.microsoft.com/office/drawing/2014/main" id="{8D34E47E-AE24-40BB-8E3C-80E30DA430E8}"/>
              </a:ext>
            </a:extLst>
          </p:cNvPr>
          <p:cNvGraphicFramePr>
            <a:graphicFrameLocks noChangeAspect="1"/>
          </p:cNvGraphicFramePr>
          <p:nvPr>
            <p:extLst>
              <p:ext uri="{D42A27DB-BD31-4B8C-83A1-F6EECF244321}">
                <p14:modId xmlns:p14="http://schemas.microsoft.com/office/powerpoint/2010/main" val="3546605720"/>
              </p:ext>
            </p:extLst>
          </p:nvPr>
        </p:nvGraphicFramePr>
        <p:xfrm>
          <a:off x="1133977" y="3119650"/>
          <a:ext cx="312974" cy="282575"/>
        </p:xfrm>
        <a:graphic>
          <a:graphicData uri="http://schemas.openxmlformats.org/presentationml/2006/ole">
            <mc:AlternateContent xmlns:mc="http://schemas.openxmlformats.org/markup-compatibility/2006">
              <mc:Choice xmlns:v="urn:schemas-microsoft-com:vml" Requires="v">
                <p:oleObj spid="_x0000_s8271" name="Equation" r:id="rId4" imgW="126835" imgH="139518" progId="Equation.3">
                  <p:embed/>
                </p:oleObj>
              </mc:Choice>
              <mc:Fallback>
                <p:oleObj name="Equation" r:id="rId4" imgW="126835" imgH="139518" progId="Equation.3">
                  <p:embed/>
                  <p:pic>
                    <p:nvPicPr>
                      <p:cNvPr id="28"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3977" y="3119650"/>
                        <a:ext cx="312974"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8">
            <a:extLst>
              <a:ext uri="{FF2B5EF4-FFF2-40B4-BE49-F238E27FC236}">
                <a16:creationId xmlns:a16="http://schemas.microsoft.com/office/drawing/2014/main" id="{CF302FE7-8093-40A7-8EA1-D3EFA9B56EF1}"/>
              </a:ext>
            </a:extLst>
          </p:cNvPr>
          <p:cNvGraphicFramePr>
            <a:graphicFrameLocks noChangeAspect="1"/>
          </p:cNvGraphicFramePr>
          <p:nvPr>
            <p:extLst>
              <p:ext uri="{D42A27DB-BD31-4B8C-83A1-F6EECF244321}">
                <p14:modId xmlns:p14="http://schemas.microsoft.com/office/powerpoint/2010/main" val="2450301703"/>
              </p:ext>
            </p:extLst>
          </p:nvPr>
        </p:nvGraphicFramePr>
        <p:xfrm>
          <a:off x="1820733" y="3113300"/>
          <a:ext cx="312974" cy="358775"/>
        </p:xfrm>
        <a:graphic>
          <a:graphicData uri="http://schemas.openxmlformats.org/presentationml/2006/ole">
            <mc:AlternateContent xmlns:mc="http://schemas.openxmlformats.org/markup-compatibility/2006">
              <mc:Choice xmlns:v="urn:schemas-microsoft-com:vml" Requires="v">
                <p:oleObj spid="_x0000_s8272" name="Equation" r:id="rId6" imgW="126725" imgH="177415" progId="Equation.3">
                  <p:embed/>
                </p:oleObj>
              </mc:Choice>
              <mc:Fallback>
                <p:oleObj name="Equation" r:id="rId6" imgW="126725" imgH="177415" progId="Equation.3">
                  <p:embed/>
                  <p:pic>
                    <p:nvPicPr>
                      <p:cNvPr id="29"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0733" y="3113300"/>
                        <a:ext cx="312974"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a:extLst>
              <a:ext uri="{FF2B5EF4-FFF2-40B4-BE49-F238E27FC236}">
                <a16:creationId xmlns:a16="http://schemas.microsoft.com/office/drawing/2014/main" id="{58F39330-57C7-41FF-A340-40FFF8B3D177}"/>
              </a:ext>
            </a:extLst>
          </p:cNvPr>
          <p:cNvGraphicFramePr>
            <a:graphicFrameLocks noChangeAspect="1"/>
          </p:cNvGraphicFramePr>
          <p:nvPr>
            <p:extLst>
              <p:ext uri="{D42A27DB-BD31-4B8C-83A1-F6EECF244321}">
                <p14:modId xmlns:p14="http://schemas.microsoft.com/office/powerpoint/2010/main" val="4159323809"/>
              </p:ext>
            </p:extLst>
          </p:nvPr>
        </p:nvGraphicFramePr>
        <p:xfrm>
          <a:off x="2673649" y="3097425"/>
          <a:ext cx="218188" cy="333375"/>
        </p:xfrm>
        <a:graphic>
          <a:graphicData uri="http://schemas.openxmlformats.org/presentationml/2006/ole">
            <mc:AlternateContent xmlns:mc="http://schemas.openxmlformats.org/markup-compatibility/2006">
              <mc:Choice xmlns:v="urn:schemas-microsoft-com:vml" Requires="v">
                <p:oleObj spid="_x0000_s8273" name="Equation" r:id="rId8" imgW="88707" imgH="164742" progId="Equation.3">
                  <p:embed/>
                </p:oleObj>
              </mc:Choice>
              <mc:Fallback>
                <p:oleObj name="Equation" r:id="rId8" imgW="88707" imgH="164742" progId="Equation.3">
                  <p:embed/>
                  <p:pic>
                    <p:nvPicPr>
                      <p:cNvPr id="3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3649" y="3097425"/>
                        <a:ext cx="218188"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0">
            <a:extLst>
              <a:ext uri="{FF2B5EF4-FFF2-40B4-BE49-F238E27FC236}">
                <a16:creationId xmlns:a16="http://schemas.microsoft.com/office/drawing/2014/main" id="{182C4121-A55A-4309-8078-45CD21B276A2}"/>
              </a:ext>
            </a:extLst>
          </p:cNvPr>
          <p:cNvGraphicFramePr>
            <a:graphicFrameLocks noChangeAspect="1"/>
          </p:cNvGraphicFramePr>
          <p:nvPr>
            <p:extLst>
              <p:ext uri="{D42A27DB-BD31-4B8C-83A1-F6EECF244321}">
                <p14:modId xmlns:p14="http://schemas.microsoft.com/office/powerpoint/2010/main" val="1683571099"/>
              </p:ext>
            </p:extLst>
          </p:nvPr>
        </p:nvGraphicFramePr>
        <p:xfrm>
          <a:off x="3525831" y="3097425"/>
          <a:ext cx="312974" cy="333375"/>
        </p:xfrm>
        <a:graphic>
          <a:graphicData uri="http://schemas.openxmlformats.org/presentationml/2006/ole">
            <mc:AlternateContent xmlns:mc="http://schemas.openxmlformats.org/markup-compatibility/2006">
              <mc:Choice xmlns:v="urn:schemas-microsoft-com:vml" Requires="v">
                <p:oleObj spid="_x0000_s8274" name="Equation" r:id="rId10" imgW="126780" imgH="164814" progId="Equation.3">
                  <p:embed/>
                </p:oleObj>
              </mc:Choice>
              <mc:Fallback>
                <p:oleObj name="Equation" r:id="rId10" imgW="126780" imgH="164814" progId="Equation.3">
                  <p:embed/>
                  <p:pic>
                    <p:nvPicPr>
                      <p:cNvPr id="31"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25831" y="3097425"/>
                        <a:ext cx="312974"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 name="Straight Connector 10">
            <a:extLst>
              <a:ext uri="{FF2B5EF4-FFF2-40B4-BE49-F238E27FC236}">
                <a16:creationId xmlns:a16="http://schemas.microsoft.com/office/drawing/2014/main" id="{2FA3BC84-477A-4C38-8AB4-6959E125E2FC}"/>
              </a:ext>
            </a:extLst>
          </p:cNvPr>
          <p:cNvCxnSpPr/>
          <p:nvPr/>
        </p:nvCxnSpPr>
        <p:spPr>
          <a:xfrm>
            <a:off x="4193974" y="3173625"/>
            <a:ext cx="0" cy="838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8095B2D-5AD1-4321-8E5F-0A1390DBA70A}"/>
              </a:ext>
            </a:extLst>
          </p:cNvPr>
          <p:cNvSpPr txBox="1"/>
          <p:nvPr/>
        </p:nvSpPr>
        <p:spPr>
          <a:xfrm>
            <a:off x="4193974" y="3021225"/>
            <a:ext cx="737165" cy="400110"/>
          </a:xfrm>
          <a:prstGeom prst="rect">
            <a:avLst/>
          </a:prstGeom>
          <a:noFill/>
        </p:spPr>
        <p:txBody>
          <a:bodyPr wrap="none" rtlCol="0">
            <a:spAutoFit/>
          </a:bodyPr>
          <a:lstStyle/>
          <a:p>
            <a:r>
              <a:rPr lang="en-US" sz="2000" dirty="0">
                <a:latin typeface="Times New Roman" pitchFamily="18" charset="0"/>
                <a:cs typeface="Times New Roman" pitchFamily="18" charset="0"/>
              </a:rPr>
              <a:t>Sum</a:t>
            </a:r>
          </a:p>
        </p:txBody>
      </p:sp>
      <p:cxnSp>
        <p:nvCxnSpPr>
          <p:cNvPr id="15" name="Straight Connector 14">
            <a:extLst>
              <a:ext uri="{FF2B5EF4-FFF2-40B4-BE49-F238E27FC236}">
                <a16:creationId xmlns:a16="http://schemas.microsoft.com/office/drawing/2014/main" id="{13449CF6-C4DD-4F89-BDCC-096373E94409}"/>
              </a:ext>
            </a:extLst>
          </p:cNvPr>
          <p:cNvCxnSpPr/>
          <p:nvPr/>
        </p:nvCxnSpPr>
        <p:spPr>
          <a:xfrm>
            <a:off x="1528264" y="3946510"/>
            <a:ext cx="0" cy="9144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261AF5B-5C4E-4F98-8271-1C593C369DC4}"/>
              </a:ext>
            </a:extLst>
          </p:cNvPr>
          <p:cNvCxnSpPr/>
          <p:nvPr/>
        </p:nvCxnSpPr>
        <p:spPr>
          <a:xfrm>
            <a:off x="1071064" y="4022710"/>
            <a:ext cx="3605467"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7" name="Object 6">
            <a:extLst>
              <a:ext uri="{FF2B5EF4-FFF2-40B4-BE49-F238E27FC236}">
                <a16:creationId xmlns:a16="http://schemas.microsoft.com/office/drawing/2014/main" id="{17ED5AA7-BADF-4A3D-B94B-634B4CA2107A}"/>
              </a:ext>
            </a:extLst>
          </p:cNvPr>
          <p:cNvGraphicFramePr>
            <a:graphicFrameLocks noChangeAspect="1"/>
          </p:cNvGraphicFramePr>
          <p:nvPr>
            <p:extLst>
              <p:ext uri="{D42A27DB-BD31-4B8C-83A1-F6EECF244321}">
                <p14:modId xmlns:p14="http://schemas.microsoft.com/office/powerpoint/2010/main" val="1109163503"/>
              </p:ext>
            </p:extLst>
          </p:nvPr>
        </p:nvGraphicFramePr>
        <p:xfrm>
          <a:off x="858339" y="4096732"/>
          <a:ext cx="660400" cy="457200"/>
        </p:xfrm>
        <a:graphic>
          <a:graphicData uri="http://schemas.openxmlformats.org/presentationml/2006/ole">
            <mc:AlternateContent xmlns:mc="http://schemas.openxmlformats.org/markup-compatibility/2006">
              <mc:Choice xmlns:v="urn:schemas-microsoft-com:vml" Requires="v">
                <p:oleObj spid="_x0000_s8275" name="Equation" r:id="rId12" imgW="266400" imgH="228600" progId="Equation.3">
                  <p:embed/>
                </p:oleObj>
              </mc:Choice>
              <mc:Fallback>
                <p:oleObj name="Equation" r:id="rId12" imgW="266400" imgH="228600" progId="Equation.3">
                  <p:embed/>
                  <p:pic>
                    <p:nvPicPr>
                      <p:cNvPr id="46"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8339" y="4096732"/>
                        <a:ext cx="660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8">
            <a:extLst>
              <a:ext uri="{FF2B5EF4-FFF2-40B4-BE49-F238E27FC236}">
                <a16:creationId xmlns:a16="http://schemas.microsoft.com/office/drawing/2014/main" id="{32AD84C3-5427-4A63-BE7E-351F91338C7E}"/>
              </a:ext>
            </a:extLst>
          </p:cNvPr>
          <p:cNvGraphicFramePr>
            <a:graphicFrameLocks noChangeAspect="1"/>
          </p:cNvGraphicFramePr>
          <p:nvPr>
            <p:extLst>
              <p:ext uri="{D42A27DB-BD31-4B8C-83A1-F6EECF244321}">
                <p14:modId xmlns:p14="http://schemas.microsoft.com/office/powerpoint/2010/main" val="3376510641"/>
              </p:ext>
            </p:extLst>
          </p:nvPr>
        </p:nvGraphicFramePr>
        <p:xfrm>
          <a:off x="1756864" y="4172932"/>
          <a:ext cx="265889" cy="304800"/>
        </p:xfrm>
        <a:graphic>
          <a:graphicData uri="http://schemas.openxmlformats.org/presentationml/2006/ole">
            <mc:AlternateContent xmlns:mc="http://schemas.openxmlformats.org/markup-compatibility/2006">
              <mc:Choice xmlns:v="urn:schemas-microsoft-com:vml" Requires="v">
                <p:oleObj spid="_x0000_s8276" name="Equation" r:id="rId14" imgW="126725" imgH="177415" progId="Equation.3">
                  <p:embed/>
                </p:oleObj>
              </mc:Choice>
              <mc:Fallback>
                <p:oleObj name="Equation" r:id="rId14" imgW="126725" imgH="177415" progId="Equation.3">
                  <p:embed/>
                  <p:pic>
                    <p:nvPicPr>
                      <p:cNvPr id="47"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6864" y="4172932"/>
                        <a:ext cx="265889"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9">
            <a:extLst>
              <a:ext uri="{FF2B5EF4-FFF2-40B4-BE49-F238E27FC236}">
                <a16:creationId xmlns:a16="http://schemas.microsoft.com/office/drawing/2014/main" id="{336D296E-67E7-446F-9EBF-BE6C36139AB5}"/>
              </a:ext>
            </a:extLst>
          </p:cNvPr>
          <p:cNvGraphicFramePr>
            <a:graphicFrameLocks noChangeAspect="1"/>
          </p:cNvGraphicFramePr>
          <p:nvPr>
            <p:extLst>
              <p:ext uri="{D42A27DB-BD31-4B8C-83A1-F6EECF244321}">
                <p14:modId xmlns:p14="http://schemas.microsoft.com/office/powerpoint/2010/main" val="88736875"/>
              </p:ext>
            </p:extLst>
          </p:nvPr>
        </p:nvGraphicFramePr>
        <p:xfrm>
          <a:off x="2509339" y="4172932"/>
          <a:ext cx="577850" cy="304800"/>
        </p:xfrm>
        <a:graphic>
          <a:graphicData uri="http://schemas.openxmlformats.org/presentationml/2006/ole">
            <mc:AlternateContent xmlns:mc="http://schemas.openxmlformats.org/markup-compatibility/2006">
              <mc:Choice xmlns:v="urn:schemas-microsoft-com:vml" Requires="v">
                <p:oleObj spid="_x0000_s8277" name="Equation" r:id="rId15" imgW="279360" imgH="177480" progId="Equation.3">
                  <p:embed/>
                </p:oleObj>
              </mc:Choice>
              <mc:Fallback>
                <p:oleObj name="Equation" r:id="rId15" imgW="279360" imgH="177480" progId="Equation.3">
                  <p:embed/>
                  <p:pic>
                    <p:nvPicPr>
                      <p:cNvPr id="48"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09339" y="4172932"/>
                        <a:ext cx="57785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0">
            <a:extLst>
              <a:ext uri="{FF2B5EF4-FFF2-40B4-BE49-F238E27FC236}">
                <a16:creationId xmlns:a16="http://schemas.microsoft.com/office/drawing/2014/main" id="{502950B8-0E2E-433D-AFFE-C1B60C790140}"/>
              </a:ext>
            </a:extLst>
          </p:cNvPr>
          <p:cNvGraphicFramePr>
            <a:graphicFrameLocks noChangeAspect="1"/>
          </p:cNvGraphicFramePr>
          <p:nvPr>
            <p:extLst>
              <p:ext uri="{D42A27DB-BD31-4B8C-83A1-F6EECF244321}">
                <p14:modId xmlns:p14="http://schemas.microsoft.com/office/powerpoint/2010/main" val="2010873618"/>
              </p:ext>
            </p:extLst>
          </p:nvPr>
        </p:nvGraphicFramePr>
        <p:xfrm>
          <a:off x="3315789" y="4160232"/>
          <a:ext cx="595313" cy="304800"/>
        </p:xfrm>
        <a:graphic>
          <a:graphicData uri="http://schemas.openxmlformats.org/presentationml/2006/ole">
            <mc:AlternateContent xmlns:mc="http://schemas.openxmlformats.org/markup-compatibility/2006">
              <mc:Choice xmlns:v="urn:schemas-microsoft-com:vml" Requires="v">
                <p:oleObj spid="_x0000_s8278" name="Equation" r:id="rId17" imgW="279360" imgH="177480" progId="Equation.3">
                  <p:embed/>
                </p:oleObj>
              </mc:Choice>
              <mc:Fallback>
                <p:oleObj name="Equation" r:id="rId17" imgW="279360" imgH="177480" progId="Equation.3">
                  <p:embed/>
                  <p:pic>
                    <p:nvPicPr>
                      <p:cNvPr id="49"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15789" y="4160232"/>
                        <a:ext cx="5953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1" name="Straight Connector 20">
            <a:extLst>
              <a:ext uri="{FF2B5EF4-FFF2-40B4-BE49-F238E27FC236}">
                <a16:creationId xmlns:a16="http://schemas.microsoft.com/office/drawing/2014/main" id="{30A62E06-E392-4BA7-A43A-F0B6ECFDC3DA}"/>
              </a:ext>
            </a:extLst>
          </p:cNvPr>
          <p:cNvCxnSpPr/>
          <p:nvPr/>
        </p:nvCxnSpPr>
        <p:spPr>
          <a:xfrm>
            <a:off x="4195264" y="3946510"/>
            <a:ext cx="0" cy="838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22" name="Object 11">
            <a:extLst>
              <a:ext uri="{FF2B5EF4-FFF2-40B4-BE49-F238E27FC236}">
                <a16:creationId xmlns:a16="http://schemas.microsoft.com/office/drawing/2014/main" id="{9C32CCFA-166F-4AFE-997A-46D688FE336B}"/>
              </a:ext>
            </a:extLst>
          </p:cNvPr>
          <p:cNvGraphicFramePr>
            <a:graphicFrameLocks noChangeAspect="1"/>
          </p:cNvGraphicFramePr>
          <p:nvPr>
            <p:extLst>
              <p:ext uri="{D42A27DB-BD31-4B8C-83A1-F6EECF244321}">
                <p14:modId xmlns:p14="http://schemas.microsoft.com/office/powerpoint/2010/main" val="448473061"/>
              </p:ext>
            </p:extLst>
          </p:nvPr>
        </p:nvGraphicFramePr>
        <p:xfrm>
          <a:off x="4306389" y="4134832"/>
          <a:ext cx="612775" cy="330200"/>
        </p:xfrm>
        <a:graphic>
          <a:graphicData uri="http://schemas.openxmlformats.org/presentationml/2006/ole">
            <mc:AlternateContent xmlns:mc="http://schemas.openxmlformats.org/markup-compatibility/2006">
              <mc:Choice xmlns:v="urn:schemas-microsoft-com:vml" Requires="v">
                <p:oleObj spid="_x0000_s8279" name="Equation" r:id="rId19" imgW="266400" imgH="177480" progId="Equation.3">
                  <p:embed/>
                </p:oleObj>
              </mc:Choice>
              <mc:Fallback>
                <p:oleObj name="Equation" r:id="rId19" imgW="266400" imgH="177480" progId="Equation.3">
                  <p:embed/>
                  <p:pic>
                    <p:nvPicPr>
                      <p:cNvPr id="124958"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06389" y="4134832"/>
                        <a:ext cx="61277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2">
            <a:extLst>
              <a:ext uri="{FF2B5EF4-FFF2-40B4-BE49-F238E27FC236}">
                <a16:creationId xmlns:a16="http://schemas.microsoft.com/office/drawing/2014/main" id="{974666DA-B8BF-40BE-AD2C-104DE92FC4A2}"/>
              </a:ext>
            </a:extLst>
          </p:cNvPr>
          <p:cNvGraphicFramePr>
            <a:graphicFrameLocks noChangeAspect="1"/>
          </p:cNvGraphicFramePr>
          <p:nvPr>
            <p:extLst>
              <p:ext uri="{D42A27DB-BD31-4B8C-83A1-F6EECF244321}">
                <p14:modId xmlns:p14="http://schemas.microsoft.com/office/powerpoint/2010/main" val="705297621"/>
              </p:ext>
            </p:extLst>
          </p:nvPr>
        </p:nvGraphicFramePr>
        <p:xfrm>
          <a:off x="889272" y="5425424"/>
          <a:ext cx="2476591" cy="698742"/>
        </p:xfrm>
        <a:graphic>
          <a:graphicData uri="http://schemas.openxmlformats.org/presentationml/2006/ole">
            <mc:AlternateContent xmlns:mc="http://schemas.openxmlformats.org/markup-compatibility/2006">
              <mc:Choice xmlns:v="urn:schemas-microsoft-com:vml" Requires="v">
                <p:oleObj spid="_x0000_s8280" name="Equation" r:id="rId21" imgW="1091880" imgH="393480" progId="Equation.3">
                  <p:embed/>
                </p:oleObj>
              </mc:Choice>
              <mc:Fallback>
                <p:oleObj name="Equation" r:id="rId21" imgW="1091880" imgH="393480" progId="Equation.3">
                  <p:embed/>
                  <p:pic>
                    <p:nvPicPr>
                      <p:cNvPr id="124968"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89272" y="5425424"/>
                        <a:ext cx="2476591" cy="698742"/>
                      </a:xfrm>
                      <a:prstGeom prst="rect">
                        <a:avLst/>
                      </a:prstGeom>
                      <a:noFill/>
                    </p:spPr>
                  </p:pic>
                </p:oleObj>
              </mc:Fallback>
            </mc:AlternateContent>
          </a:graphicData>
        </a:graphic>
      </p:graphicFrame>
      <p:graphicFrame>
        <p:nvGraphicFramePr>
          <p:cNvPr id="24" name="Object 22">
            <a:extLst>
              <a:ext uri="{FF2B5EF4-FFF2-40B4-BE49-F238E27FC236}">
                <a16:creationId xmlns:a16="http://schemas.microsoft.com/office/drawing/2014/main" id="{D72C726A-AC5C-4762-AA75-7B88C9A0E37F}"/>
              </a:ext>
            </a:extLst>
          </p:cNvPr>
          <p:cNvGraphicFramePr>
            <a:graphicFrameLocks noChangeAspect="1"/>
          </p:cNvGraphicFramePr>
          <p:nvPr>
            <p:extLst>
              <p:ext uri="{D42A27DB-BD31-4B8C-83A1-F6EECF244321}">
                <p14:modId xmlns:p14="http://schemas.microsoft.com/office/powerpoint/2010/main" val="1685482508"/>
              </p:ext>
            </p:extLst>
          </p:nvPr>
        </p:nvGraphicFramePr>
        <p:xfrm>
          <a:off x="1022751" y="6205604"/>
          <a:ext cx="1504912" cy="344939"/>
        </p:xfrm>
        <a:graphic>
          <a:graphicData uri="http://schemas.openxmlformats.org/presentationml/2006/ole">
            <mc:AlternateContent xmlns:mc="http://schemas.openxmlformats.org/markup-compatibility/2006">
              <mc:Choice xmlns:v="urn:schemas-microsoft-com:vml" Requires="v">
                <p:oleObj spid="_x0000_s8281" name="Equation" r:id="rId23" imgW="609336" imgH="177723" progId="Equation.3">
                  <p:embed/>
                </p:oleObj>
              </mc:Choice>
              <mc:Fallback>
                <p:oleObj name="Equation" r:id="rId23" imgW="609336" imgH="177723" progId="Equation.3">
                  <p:embed/>
                  <p:pic>
                    <p:nvPicPr>
                      <p:cNvPr id="124969" name="Object 2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22751" y="6205604"/>
                        <a:ext cx="1504912" cy="344939"/>
                      </a:xfrm>
                      <a:prstGeom prst="rect">
                        <a:avLst/>
                      </a:prstGeom>
                      <a:noFill/>
                    </p:spPr>
                  </p:pic>
                </p:oleObj>
              </mc:Fallback>
            </mc:AlternateContent>
          </a:graphicData>
        </a:graphic>
      </p:graphicFrame>
      <p:cxnSp>
        <p:nvCxnSpPr>
          <p:cNvPr id="25" name="Straight Connector 24">
            <a:extLst>
              <a:ext uri="{FF2B5EF4-FFF2-40B4-BE49-F238E27FC236}">
                <a16:creationId xmlns:a16="http://schemas.microsoft.com/office/drawing/2014/main" id="{B7DF254A-3214-44FD-A350-0E0D3470A984}"/>
              </a:ext>
            </a:extLst>
          </p:cNvPr>
          <p:cNvCxnSpPr/>
          <p:nvPr/>
        </p:nvCxnSpPr>
        <p:spPr>
          <a:xfrm>
            <a:off x="1528264" y="4338391"/>
            <a:ext cx="0" cy="9144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C1C7502-2F8D-4FA3-81AA-6F665FC60767}"/>
              </a:ext>
            </a:extLst>
          </p:cNvPr>
          <p:cNvCxnSpPr/>
          <p:nvPr/>
        </p:nvCxnSpPr>
        <p:spPr>
          <a:xfrm>
            <a:off x="1071064" y="4641017"/>
            <a:ext cx="3605467"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B9B5A1B-896F-4E9F-8B58-0D2CA1F5D648}"/>
              </a:ext>
            </a:extLst>
          </p:cNvPr>
          <p:cNvCxnSpPr/>
          <p:nvPr/>
        </p:nvCxnSpPr>
        <p:spPr>
          <a:xfrm>
            <a:off x="4195264" y="4392820"/>
            <a:ext cx="0" cy="838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28" name="Object 26">
            <a:extLst>
              <a:ext uri="{FF2B5EF4-FFF2-40B4-BE49-F238E27FC236}">
                <a16:creationId xmlns:a16="http://schemas.microsoft.com/office/drawing/2014/main" id="{0C2D737C-8EC7-4AD2-9909-D5D49EE93CC8}"/>
              </a:ext>
            </a:extLst>
          </p:cNvPr>
          <p:cNvGraphicFramePr>
            <a:graphicFrameLocks noChangeAspect="1"/>
          </p:cNvGraphicFramePr>
          <p:nvPr>
            <p:extLst>
              <p:ext uri="{D42A27DB-BD31-4B8C-83A1-F6EECF244321}">
                <p14:modId xmlns:p14="http://schemas.microsoft.com/office/powerpoint/2010/main" val="3452912350"/>
              </p:ext>
            </p:extLst>
          </p:nvPr>
        </p:nvGraphicFramePr>
        <p:xfrm>
          <a:off x="472576" y="4745700"/>
          <a:ext cx="1039813" cy="381000"/>
        </p:xfrm>
        <a:graphic>
          <a:graphicData uri="http://schemas.openxmlformats.org/presentationml/2006/ole">
            <mc:AlternateContent xmlns:mc="http://schemas.openxmlformats.org/markup-compatibility/2006">
              <mc:Choice xmlns:v="urn:schemas-microsoft-com:vml" Requires="v">
                <p:oleObj spid="_x0000_s8282" name="Equation" r:id="rId25" imgW="533160" imgH="241200" progId="Equation.3">
                  <p:embed/>
                </p:oleObj>
              </mc:Choice>
              <mc:Fallback>
                <p:oleObj name="Equation" r:id="rId25" imgW="533160" imgH="241200" progId="Equation.3">
                  <p:embed/>
                  <p:pic>
                    <p:nvPicPr>
                      <p:cNvPr id="125988" name="Object 2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72576" y="4745700"/>
                        <a:ext cx="10398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27">
            <a:extLst>
              <a:ext uri="{FF2B5EF4-FFF2-40B4-BE49-F238E27FC236}">
                <a16:creationId xmlns:a16="http://schemas.microsoft.com/office/drawing/2014/main" id="{C5C3E750-8448-48A4-922A-AD4A6E809106}"/>
              </a:ext>
            </a:extLst>
          </p:cNvPr>
          <p:cNvGraphicFramePr>
            <a:graphicFrameLocks noChangeAspect="1"/>
          </p:cNvGraphicFramePr>
          <p:nvPr>
            <p:extLst>
              <p:ext uri="{D42A27DB-BD31-4B8C-83A1-F6EECF244321}">
                <p14:modId xmlns:p14="http://schemas.microsoft.com/office/powerpoint/2010/main" val="83172459"/>
              </p:ext>
            </p:extLst>
          </p:nvPr>
        </p:nvGraphicFramePr>
        <p:xfrm>
          <a:off x="1680664" y="4762301"/>
          <a:ext cx="552450" cy="284163"/>
        </p:xfrm>
        <a:graphic>
          <a:graphicData uri="http://schemas.openxmlformats.org/presentationml/2006/ole">
            <mc:AlternateContent xmlns:mc="http://schemas.openxmlformats.org/markup-compatibility/2006">
              <mc:Choice xmlns:v="urn:schemas-microsoft-com:vml" Requires="v">
                <p:oleObj spid="_x0000_s8283" name="Equation" r:id="rId27" imgW="266400" imgH="164880" progId="Equation.3">
                  <p:embed/>
                </p:oleObj>
              </mc:Choice>
              <mc:Fallback>
                <p:oleObj name="Equation" r:id="rId27" imgW="266400" imgH="164880" progId="Equation.3">
                  <p:embed/>
                  <p:pic>
                    <p:nvPicPr>
                      <p:cNvPr id="125989" name="Object 2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680664" y="4762301"/>
                        <a:ext cx="552450" cy="28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27">
            <a:extLst>
              <a:ext uri="{FF2B5EF4-FFF2-40B4-BE49-F238E27FC236}">
                <a16:creationId xmlns:a16="http://schemas.microsoft.com/office/drawing/2014/main" id="{F17537D3-085F-462C-B68F-5F40692A8C99}"/>
              </a:ext>
            </a:extLst>
          </p:cNvPr>
          <p:cNvGraphicFramePr>
            <a:graphicFrameLocks noChangeAspect="1"/>
          </p:cNvGraphicFramePr>
          <p:nvPr>
            <p:extLst>
              <p:ext uri="{D42A27DB-BD31-4B8C-83A1-F6EECF244321}">
                <p14:modId xmlns:p14="http://schemas.microsoft.com/office/powerpoint/2010/main" val="1469304393"/>
              </p:ext>
            </p:extLst>
          </p:nvPr>
        </p:nvGraphicFramePr>
        <p:xfrm>
          <a:off x="2480764" y="4752776"/>
          <a:ext cx="550863" cy="304800"/>
        </p:xfrm>
        <a:graphic>
          <a:graphicData uri="http://schemas.openxmlformats.org/presentationml/2006/ole">
            <mc:AlternateContent xmlns:mc="http://schemas.openxmlformats.org/markup-compatibility/2006">
              <mc:Choice xmlns:v="urn:schemas-microsoft-com:vml" Requires="v">
                <p:oleObj spid="_x0000_s8284" name="Equation" r:id="rId29" imgW="266400" imgH="177480" progId="Equation.3">
                  <p:embed/>
                </p:oleObj>
              </mc:Choice>
              <mc:Fallback>
                <p:oleObj name="Equation" r:id="rId29" imgW="266400" imgH="177480" progId="Equation.3">
                  <p:embed/>
                  <p:pic>
                    <p:nvPicPr>
                      <p:cNvPr id="125990" name="Object 2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480764" y="4752776"/>
                        <a:ext cx="55086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27">
            <a:extLst>
              <a:ext uri="{FF2B5EF4-FFF2-40B4-BE49-F238E27FC236}">
                <a16:creationId xmlns:a16="http://schemas.microsoft.com/office/drawing/2014/main" id="{52F35ACF-CF5B-489A-AD99-29A5AB2DB2D8}"/>
              </a:ext>
            </a:extLst>
          </p:cNvPr>
          <p:cNvGraphicFramePr>
            <a:graphicFrameLocks noChangeAspect="1"/>
          </p:cNvGraphicFramePr>
          <p:nvPr>
            <p:extLst>
              <p:ext uri="{D42A27DB-BD31-4B8C-83A1-F6EECF244321}">
                <p14:modId xmlns:p14="http://schemas.microsoft.com/office/powerpoint/2010/main" val="2403855920"/>
              </p:ext>
            </p:extLst>
          </p:nvPr>
        </p:nvGraphicFramePr>
        <p:xfrm>
          <a:off x="3315789" y="4752776"/>
          <a:ext cx="576263" cy="304800"/>
        </p:xfrm>
        <a:graphic>
          <a:graphicData uri="http://schemas.openxmlformats.org/presentationml/2006/ole">
            <mc:AlternateContent xmlns:mc="http://schemas.openxmlformats.org/markup-compatibility/2006">
              <mc:Choice xmlns:v="urn:schemas-microsoft-com:vml" Requires="v">
                <p:oleObj spid="_x0000_s8285" name="Equation" r:id="rId31" imgW="279360" imgH="177480" progId="Equation.3">
                  <p:embed/>
                </p:oleObj>
              </mc:Choice>
              <mc:Fallback>
                <p:oleObj name="Equation" r:id="rId31" imgW="279360" imgH="177480" progId="Equation.3">
                  <p:embed/>
                  <p:pic>
                    <p:nvPicPr>
                      <p:cNvPr id="125991" name="Object 2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315789" y="4752776"/>
                        <a:ext cx="57626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30">
            <a:extLst>
              <a:ext uri="{FF2B5EF4-FFF2-40B4-BE49-F238E27FC236}">
                <a16:creationId xmlns:a16="http://schemas.microsoft.com/office/drawing/2014/main" id="{0EE6FD1B-A2C4-4C1F-9029-1126AB23457C}"/>
              </a:ext>
            </a:extLst>
          </p:cNvPr>
          <p:cNvGraphicFramePr>
            <a:graphicFrameLocks noChangeAspect="1"/>
          </p:cNvGraphicFramePr>
          <p:nvPr>
            <p:extLst>
              <p:ext uri="{D42A27DB-BD31-4B8C-83A1-F6EECF244321}">
                <p14:modId xmlns:p14="http://schemas.microsoft.com/office/powerpoint/2010/main" val="2409128493"/>
              </p:ext>
            </p:extLst>
          </p:nvPr>
        </p:nvGraphicFramePr>
        <p:xfrm>
          <a:off x="4306389" y="4726650"/>
          <a:ext cx="639763" cy="330200"/>
        </p:xfrm>
        <a:graphic>
          <a:graphicData uri="http://schemas.openxmlformats.org/presentationml/2006/ole">
            <mc:AlternateContent xmlns:mc="http://schemas.openxmlformats.org/markup-compatibility/2006">
              <mc:Choice xmlns:v="urn:schemas-microsoft-com:vml" Requires="v">
                <p:oleObj spid="_x0000_s8286" name="Equation" r:id="rId33" imgW="279360" imgH="177480" progId="Equation.3">
                  <p:embed/>
                </p:oleObj>
              </mc:Choice>
              <mc:Fallback>
                <p:oleObj name="Equation" r:id="rId33" imgW="279360" imgH="177480" progId="Equation.3">
                  <p:embed/>
                  <p:pic>
                    <p:nvPicPr>
                      <p:cNvPr id="125992" name="Object 3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306389" y="4726650"/>
                        <a:ext cx="639763"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258">
            <a:extLst>
              <a:ext uri="{FF2B5EF4-FFF2-40B4-BE49-F238E27FC236}">
                <a16:creationId xmlns:a16="http://schemas.microsoft.com/office/drawing/2014/main" id="{CBD3708C-D739-48C1-A29C-3023FD9001B8}"/>
              </a:ext>
            </a:extLst>
          </p:cNvPr>
          <p:cNvGraphicFramePr>
            <a:graphicFrameLocks noChangeAspect="1"/>
          </p:cNvGraphicFramePr>
          <p:nvPr>
            <p:extLst>
              <p:ext uri="{D42A27DB-BD31-4B8C-83A1-F6EECF244321}">
                <p14:modId xmlns:p14="http://schemas.microsoft.com/office/powerpoint/2010/main" val="1785961606"/>
              </p:ext>
            </p:extLst>
          </p:nvPr>
        </p:nvGraphicFramePr>
        <p:xfrm>
          <a:off x="1049700" y="3554625"/>
          <a:ext cx="349250" cy="381000"/>
        </p:xfrm>
        <a:graphic>
          <a:graphicData uri="http://schemas.openxmlformats.org/presentationml/2006/ole">
            <mc:AlternateContent xmlns:mc="http://schemas.openxmlformats.org/markup-compatibility/2006">
              <mc:Choice xmlns:v="urn:schemas-microsoft-com:vml" Requires="v">
                <p:oleObj spid="_x0000_s8287" name="Equation" r:id="rId35" imgW="165028" imgH="228501" progId="Equation.3">
                  <p:embed/>
                </p:oleObj>
              </mc:Choice>
              <mc:Fallback>
                <p:oleObj name="Equation" r:id="rId35" imgW="165028" imgH="228501" progId="Equation.3">
                  <p:embed/>
                  <p:pic>
                    <p:nvPicPr>
                      <p:cNvPr id="126210" name="Object 25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049700" y="3554625"/>
                        <a:ext cx="3492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259">
            <a:extLst>
              <a:ext uri="{FF2B5EF4-FFF2-40B4-BE49-F238E27FC236}">
                <a16:creationId xmlns:a16="http://schemas.microsoft.com/office/drawing/2014/main" id="{1146468B-46B1-470B-AE49-615DC3C9CCC6}"/>
              </a:ext>
            </a:extLst>
          </p:cNvPr>
          <p:cNvGraphicFramePr>
            <a:graphicFrameLocks noChangeAspect="1"/>
          </p:cNvGraphicFramePr>
          <p:nvPr>
            <p:extLst>
              <p:ext uri="{D42A27DB-BD31-4B8C-83A1-F6EECF244321}">
                <p14:modId xmlns:p14="http://schemas.microsoft.com/office/powerpoint/2010/main" val="4024750510"/>
              </p:ext>
            </p:extLst>
          </p:nvPr>
        </p:nvGraphicFramePr>
        <p:xfrm>
          <a:off x="1689463" y="3630825"/>
          <a:ext cx="533400" cy="261938"/>
        </p:xfrm>
        <a:graphic>
          <a:graphicData uri="http://schemas.openxmlformats.org/presentationml/2006/ole">
            <mc:AlternateContent xmlns:mc="http://schemas.openxmlformats.org/markup-compatibility/2006">
              <mc:Choice xmlns:v="urn:schemas-microsoft-com:vml" Requires="v">
                <p:oleObj spid="_x0000_s8288" name="Equation" r:id="rId37" imgW="279158" imgH="177646" progId="Equation.3">
                  <p:embed/>
                </p:oleObj>
              </mc:Choice>
              <mc:Fallback>
                <p:oleObj name="Equation" r:id="rId37" imgW="279158" imgH="177646" progId="Equation.3">
                  <p:embed/>
                  <p:pic>
                    <p:nvPicPr>
                      <p:cNvPr id="126211" name="Object 25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689463" y="3630825"/>
                        <a:ext cx="533400" cy="261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260">
            <a:extLst>
              <a:ext uri="{FF2B5EF4-FFF2-40B4-BE49-F238E27FC236}">
                <a16:creationId xmlns:a16="http://schemas.microsoft.com/office/drawing/2014/main" id="{B948BB2B-605F-4959-AA3C-264B8BE72144}"/>
              </a:ext>
            </a:extLst>
          </p:cNvPr>
          <p:cNvGraphicFramePr>
            <a:graphicFrameLocks noChangeAspect="1"/>
          </p:cNvGraphicFramePr>
          <p:nvPr>
            <p:extLst>
              <p:ext uri="{D42A27DB-BD31-4B8C-83A1-F6EECF244321}">
                <p14:modId xmlns:p14="http://schemas.microsoft.com/office/powerpoint/2010/main" val="991750438"/>
              </p:ext>
            </p:extLst>
          </p:nvPr>
        </p:nvGraphicFramePr>
        <p:xfrm>
          <a:off x="2527663" y="3630825"/>
          <a:ext cx="533400" cy="261938"/>
        </p:xfrm>
        <a:graphic>
          <a:graphicData uri="http://schemas.openxmlformats.org/presentationml/2006/ole">
            <mc:AlternateContent xmlns:mc="http://schemas.openxmlformats.org/markup-compatibility/2006">
              <mc:Choice xmlns:v="urn:schemas-microsoft-com:vml" Requires="v">
                <p:oleObj spid="_x0000_s8289" name="Equation" r:id="rId39" imgW="279158" imgH="177646" progId="Equation.3">
                  <p:embed/>
                </p:oleObj>
              </mc:Choice>
              <mc:Fallback>
                <p:oleObj name="Equation" r:id="rId39" imgW="279158" imgH="177646" progId="Equation.3">
                  <p:embed/>
                  <p:pic>
                    <p:nvPicPr>
                      <p:cNvPr id="126212" name="Object 26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527663" y="3630825"/>
                        <a:ext cx="533400" cy="261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261">
            <a:extLst>
              <a:ext uri="{FF2B5EF4-FFF2-40B4-BE49-F238E27FC236}">
                <a16:creationId xmlns:a16="http://schemas.microsoft.com/office/drawing/2014/main" id="{EF99DB0F-BD94-4431-9F29-0A7C245DB0A2}"/>
              </a:ext>
            </a:extLst>
          </p:cNvPr>
          <p:cNvGraphicFramePr>
            <a:graphicFrameLocks noChangeAspect="1"/>
          </p:cNvGraphicFramePr>
          <p:nvPr>
            <p:extLst>
              <p:ext uri="{D42A27DB-BD31-4B8C-83A1-F6EECF244321}">
                <p14:modId xmlns:p14="http://schemas.microsoft.com/office/powerpoint/2010/main" val="2559861240"/>
              </p:ext>
            </p:extLst>
          </p:nvPr>
        </p:nvGraphicFramePr>
        <p:xfrm>
          <a:off x="3365863" y="3630825"/>
          <a:ext cx="533400" cy="273050"/>
        </p:xfrm>
        <a:graphic>
          <a:graphicData uri="http://schemas.openxmlformats.org/presentationml/2006/ole">
            <mc:AlternateContent xmlns:mc="http://schemas.openxmlformats.org/markup-compatibility/2006">
              <mc:Choice xmlns:v="urn:schemas-microsoft-com:vml" Requires="v">
                <p:oleObj spid="_x0000_s8290" name="Equation" r:id="rId41" imgW="266353" imgH="177569" progId="Equation.3">
                  <p:embed/>
                </p:oleObj>
              </mc:Choice>
              <mc:Fallback>
                <p:oleObj name="Equation" r:id="rId41" imgW="266353" imgH="177569" progId="Equation.3">
                  <p:embed/>
                  <p:pic>
                    <p:nvPicPr>
                      <p:cNvPr id="126213" name="Object 261"/>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365863" y="3630825"/>
                        <a:ext cx="533400" cy="27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262">
            <a:extLst>
              <a:ext uri="{FF2B5EF4-FFF2-40B4-BE49-F238E27FC236}">
                <a16:creationId xmlns:a16="http://schemas.microsoft.com/office/drawing/2014/main" id="{94133965-7900-449C-9C40-DAE51F5AEA2E}"/>
              </a:ext>
            </a:extLst>
          </p:cNvPr>
          <p:cNvGraphicFramePr>
            <a:graphicFrameLocks noChangeAspect="1"/>
          </p:cNvGraphicFramePr>
          <p:nvPr>
            <p:extLst>
              <p:ext uri="{D42A27DB-BD31-4B8C-83A1-F6EECF244321}">
                <p14:modId xmlns:p14="http://schemas.microsoft.com/office/powerpoint/2010/main" val="155028119"/>
              </p:ext>
            </p:extLst>
          </p:nvPr>
        </p:nvGraphicFramePr>
        <p:xfrm>
          <a:off x="4294550" y="3630825"/>
          <a:ext cx="747713" cy="317500"/>
        </p:xfrm>
        <a:graphic>
          <a:graphicData uri="http://schemas.openxmlformats.org/presentationml/2006/ole">
            <mc:AlternateContent xmlns:mc="http://schemas.openxmlformats.org/markup-compatibility/2006">
              <mc:Choice xmlns:v="urn:schemas-microsoft-com:vml" Requires="v">
                <p:oleObj spid="_x0000_s8291" name="Equation" r:id="rId43" imgW="329914" imgH="177646" progId="Equation.3">
                  <p:embed/>
                </p:oleObj>
              </mc:Choice>
              <mc:Fallback>
                <p:oleObj name="Equation" r:id="rId43" imgW="329914" imgH="177646" progId="Equation.3">
                  <p:embed/>
                  <p:pic>
                    <p:nvPicPr>
                      <p:cNvPr id="126214" name="Object 262"/>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294550" y="3630825"/>
                        <a:ext cx="747713"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8" name="Group 21">
            <a:extLst>
              <a:ext uri="{FF2B5EF4-FFF2-40B4-BE49-F238E27FC236}">
                <a16:creationId xmlns:a16="http://schemas.microsoft.com/office/drawing/2014/main" id="{97D639EE-F7C7-43AA-9257-B809EC19678F}"/>
              </a:ext>
            </a:extLst>
          </p:cNvPr>
          <p:cNvGrpSpPr/>
          <p:nvPr/>
        </p:nvGrpSpPr>
        <p:grpSpPr>
          <a:xfrm>
            <a:off x="7044182" y="3000495"/>
            <a:ext cx="3778546" cy="990600"/>
            <a:chOff x="4495800" y="3657600"/>
            <a:chExt cx="3778546" cy="990600"/>
          </a:xfrm>
        </p:grpSpPr>
        <p:cxnSp>
          <p:nvCxnSpPr>
            <p:cNvPr id="39" name="Straight Connector 38">
              <a:extLst>
                <a:ext uri="{FF2B5EF4-FFF2-40B4-BE49-F238E27FC236}">
                  <a16:creationId xmlns:a16="http://schemas.microsoft.com/office/drawing/2014/main" id="{B344F3A1-7362-4F84-B630-113A5BB0220D}"/>
                </a:ext>
              </a:extLst>
            </p:cNvPr>
            <p:cNvCxnSpPr/>
            <p:nvPr/>
          </p:nvCxnSpPr>
          <p:spPr>
            <a:xfrm>
              <a:off x="4876800" y="4092575"/>
              <a:ext cx="3200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99234BA-C16E-48E0-A8AD-B61C20CAC325}"/>
                </a:ext>
              </a:extLst>
            </p:cNvPr>
            <p:cNvCxnSpPr/>
            <p:nvPr/>
          </p:nvCxnSpPr>
          <p:spPr>
            <a:xfrm>
              <a:off x="5257800" y="3787775"/>
              <a:ext cx="0" cy="838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41" name="Object 6">
              <a:extLst>
                <a:ext uri="{FF2B5EF4-FFF2-40B4-BE49-F238E27FC236}">
                  <a16:creationId xmlns:a16="http://schemas.microsoft.com/office/drawing/2014/main" id="{B3A405C4-8F0F-4DD9-927F-48A0F5ACDE3B}"/>
                </a:ext>
              </a:extLst>
            </p:cNvPr>
            <p:cNvGraphicFramePr>
              <a:graphicFrameLocks noChangeAspect="1"/>
            </p:cNvGraphicFramePr>
            <p:nvPr/>
          </p:nvGraphicFramePr>
          <p:xfrm>
            <a:off x="4495800" y="4168775"/>
            <a:ext cx="720725" cy="411163"/>
          </p:xfrm>
          <a:graphic>
            <a:graphicData uri="http://schemas.openxmlformats.org/presentationml/2006/ole">
              <mc:AlternateContent xmlns:mc="http://schemas.openxmlformats.org/markup-compatibility/2006">
                <mc:Choice xmlns:v="urn:schemas-microsoft-com:vml" Requires="v">
                  <p:oleObj spid="_x0000_s8292" name="Equation" r:id="rId45" imgW="330057" imgH="203112" progId="Equation.3">
                    <p:embed/>
                  </p:oleObj>
                </mc:Choice>
                <mc:Fallback>
                  <p:oleObj name="Equation" r:id="rId45" imgW="330057" imgH="203112" progId="Equation.3">
                    <p:embed/>
                    <p:pic>
                      <p:nvPicPr>
                        <p:cNvPr id="11" name="Object 6"/>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495800" y="4168775"/>
                          <a:ext cx="720725"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7">
              <a:extLst>
                <a:ext uri="{FF2B5EF4-FFF2-40B4-BE49-F238E27FC236}">
                  <a16:creationId xmlns:a16="http://schemas.microsoft.com/office/drawing/2014/main" id="{78760406-6479-437E-9FB0-BB8509D86E97}"/>
                </a:ext>
              </a:extLst>
            </p:cNvPr>
            <p:cNvGraphicFramePr>
              <a:graphicFrameLocks noChangeAspect="1"/>
            </p:cNvGraphicFramePr>
            <p:nvPr/>
          </p:nvGraphicFramePr>
          <p:xfrm>
            <a:off x="4903788" y="3756025"/>
            <a:ext cx="277812" cy="282575"/>
          </p:xfrm>
          <a:graphic>
            <a:graphicData uri="http://schemas.openxmlformats.org/presentationml/2006/ole">
              <mc:AlternateContent xmlns:mc="http://schemas.openxmlformats.org/markup-compatibility/2006">
                <mc:Choice xmlns:v="urn:schemas-microsoft-com:vml" Requires="v">
                  <p:oleObj spid="_x0000_s8293" name="Equation" r:id="rId47" imgW="126835" imgH="139518" progId="Equation.3">
                    <p:embed/>
                  </p:oleObj>
                </mc:Choice>
                <mc:Fallback>
                  <p:oleObj name="Equation" r:id="rId47" imgW="126835" imgH="139518" progId="Equation.3">
                    <p:embed/>
                    <p:pic>
                      <p:nvPicPr>
                        <p:cNvPr id="12"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3788" y="3756025"/>
                          <a:ext cx="277812"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8">
              <a:extLst>
                <a:ext uri="{FF2B5EF4-FFF2-40B4-BE49-F238E27FC236}">
                  <a16:creationId xmlns:a16="http://schemas.microsoft.com/office/drawing/2014/main" id="{6DA7C3DF-9BEA-4FE6-8325-C0A6843F00A9}"/>
                </a:ext>
              </a:extLst>
            </p:cNvPr>
            <p:cNvGraphicFramePr>
              <a:graphicFrameLocks noChangeAspect="1"/>
            </p:cNvGraphicFramePr>
            <p:nvPr/>
          </p:nvGraphicFramePr>
          <p:xfrm>
            <a:off x="5513388" y="3749675"/>
            <a:ext cx="277812" cy="358775"/>
          </p:xfrm>
          <a:graphic>
            <a:graphicData uri="http://schemas.openxmlformats.org/presentationml/2006/ole">
              <mc:AlternateContent xmlns:mc="http://schemas.openxmlformats.org/markup-compatibility/2006">
                <mc:Choice xmlns:v="urn:schemas-microsoft-com:vml" Requires="v">
                  <p:oleObj spid="_x0000_s8294" name="Equation" r:id="rId48" imgW="126725" imgH="177415" progId="Equation.3">
                    <p:embed/>
                  </p:oleObj>
                </mc:Choice>
                <mc:Fallback>
                  <p:oleObj name="Equation" r:id="rId48" imgW="126725" imgH="177415" progId="Equation.3">
                    <p:embed/>
                    <p:pic>
                      <p:nvPicPr>
                        <p:cNvPr id="13"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13388" y="3749675"/>
                          <a:ext cx="277812"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9">
              <a:extLst>
                <a:ext uri="{FF2B5EF4-FFF2-40B4-BE49-F238E27FC236}">
                  <a16:creationId xmlns:a16="http://schemas.microsoft.com/office/drawing/2014/main" id="{BA7E7867-2BB3-4B01-AD1C-B59F237953CF}"/>
                </a:ext>
              </a:extLst>
            </p:cNvPr>
            <p:cNvGraphicFramePr>
              <a:graphicFrameLocks noChangeAspect="1"/>
            </p:cNvGraphicFramePr>
            <p:nvPr/>
          </p:nvGraphicFramePr>
          <p:xfrm>
            <a:off x="6207125" y="3762375"/>
            <a:ext cx="193675" cy="333375"/>
          </p:xfrm>
          <a:graphic>
            <a:graphicData uri="http://schemas.openxmlformats.org/presentationml/2006/ole">
              <mc:AlternateContent xmlns:mc="http://schemas.openxmlformats.org/markup-compatibility/2006">
                <mc:Choice xmlns:v="urn:schemas-microsoft-com:vml" Requires="v">
                  <p:oleObj spid="_x0000_s8295" name="Equation" r:id="rId49" imgW="88707" imgH="164742" progId="Equation.3">
                    <p:embed/>
                  </p:oleObj>
                </mc:Choice>
                <mc:Fallback>
                  <p:oleObj name="Equation" r:id="rId49" imgW="88707" imgH="164742" progId="Equation.3">
                    <p:embed/>
                    <p:pic>
                      <p:nvPicPr>
                        <p:cNvPr id="14"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07125" y="3762375"/>
                          <a:ext cx="1936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 name="Object 10">
              <a:extLst>
                <a:ext uri="{FF2B5EF4-FFF2-40B4-BE49-F238E27FC236}">
                  <a16:creationId xmlns:a16="http://schemas.microsoft.com/office/drawing/2014/main" id="{BCF42F17-0A65-481E-9D2F-30135026286A}"/>
                </a:ext>
              </a:extLst>
            </p:cNvPr>
            <p:cNvGraphicFramePr>
              <a:graphicFrameLocks noChangeAspect="1"/>
            </p:cNvGraphicFramePr>
            <p:nvPr/>
          </p:nvGraphicFramePr>
          <p:xfrm>
            <a:off x="6884988" y="3762375"/>
            <a:ext cx="277812" cy="333375"/>
          </p:xfrm>
          <a:graphic>
            <a:graphicData uri="http://schemas.openxmlformats.org/presentationml/2006/ole">
              <mc:AlternateContent xmlns:mc="http://schemas.openxmlformats.org/markup-compatibility/2006">
                <mc:Choice xmlns:v="urn:schemas-microsoft-com:vml" Requires="v">
                  <p:oleObj spid="_x0000_s8296" name="Equation" r:id="rId50" imgW="126780" imgH="164814" progId="Equation.3">
                    <p:embed/>
                  </p:oleObj>
                </mc:Choice>
                <mc:Fallback>
                  <p:oleObj name="Equation" r:id="rId50" imgW="126780" imgH="164814" progId="Equation.3">
                    <p:embed/>
                    <p:pic>
                      <p:nvPicPr>
                        <p:cNvPr id="15"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84988" y="3762375"/>
                          <a:ext cx="277812"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6" name="Straight Connector 45">
              <a:extLst>
                <a:ext uri="{FF2B5EF4-FFF2-40B4-BE49-F238E27FC236}">
                  <a16:creationId xmlns:a16="http://schemas.microsoft.com/office/drawing/2014/main" id="{991395D6-7CC9-4A42-9E9B-36F0A0BE721E}"/>
                </a:ext>
              </a:extLst>
            </p:cNvPr>
            <p:cNvCxnSpPr/>
            <p:nvPr/>
          </p:nvCxnSpPr>
          <p:spPr>
            <a:xfrm>
              <a:off x="7620000" y="3810000"/>
              <a:ext cx="0" cy="838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0C15E3E-8804-4EC0-8914-877FCF99E4DA}"/>
                </a:ext>
              </a:extLst>
            </p:cNvPr>
            <p:cNvSpPr txBox="1"/>
            <p:nvPr/>
          </p:nvSpPr>
          <p:spPr>
            <a:xfrm>
              <a:off x="7620000" y="3657600"/>
              <a:ext cx="654346" cy="400110"/>
            </a:xfrm>
            <a:prstGeom prst="rect">
              <a:avLst/>
            </a:prstGeom>
            <a:noFill/>
          </p:spPr>
          <p:txBody>
            <a:bodyPr wrap="none" rtlCol="0">
              <a:spAutoFit/>
            </a:bodyPr>
            <a:lstStyle/>
            <a:p>
              <a:r>
                <a:rPr lang="en-US" sz="2000" dirty="0">
                  <a:latin typeface="Times New Roman" pitchFamily="18" charset="0"/>
                  <a:cs typeface="Times New Roman" pitchFamily="18" charset="0"/>
                </a:rPr>
                <a:t>Sum</a:t>
              </a:r>
            </a:p>
          </p:txBody>
        </p:sp>
        <p:graphicFrame>
          <p:nvGraphicFramePr>
            <p:cNvPr id="48" name="Object 33">
              <a:extLst>
                <a:ext uri="{FF2B5EF4-FFF2-40B4-BE49-F238E27FC236}">
                  <a16:creationId xmlns:a16="http://schemas.microsoft.com/office/drawing/2014/main" id="{27405294-119A-467D-BCF4-86F6B9AA09E7}"/>
                </a:ext>
              </a:extLst>
            </p:cNvPr>
            <p:cNvGraphicFramePr>
              <a:graphicFrameLocks noChangeAspect="1"/>
            </p:cNvGraphicFramePr>
            <p:nvPr/>
          </p:nvGraphicFramePr>
          <p:xfrm>
            <a:off x="5486400" y="4114800"/>
            <a:ext cx="277813" cy="512763"/>
          </p:xfrm>
          <a:graphic>
            <a:graphicData uri="http://schemas.openxmlformats.org/presentationml/2006/ole">
              <mc:AlternateContent xmlns:mc="http://schemas.openxmlformats.org/markup-compatibility/2006">
                <mc:Choice xmlns:v="urn:schemas-microsoft-com:vml" Requires="v">
                  <p:oleObj spid="_x0000_s8297" name="Equation" r:id="rId51" imgW="126835" imgH="253670" progId="Equation.3">
                    <p:embed/>
                  </p:oleObj>
                </mc:Choice>
                <mc:Fallback>
                  <p:oleObj name="Equation" r:id="rId51" imgW="126835" imgH="253670" progId="Equation.3">
                    <p:embed/>
                    <p:pic>
                      <p:nvPicPr>
                        <p:cNvPr id="18" name="Object 33"/>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5486400" y="4114800"/>
                          <a:ext cx="277813"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37">
              <a:extLst>
                <a:ext uri="{FF2B5EF4-FFF2-40B4-BE49-F238E27FC236}">
                  <a16:creationId xmlns:a16="http://schemas.microsoft.com/office/drawing/2014/main" id="{A2ADBC68-CB99-4FF1-B529-C9D6D1A75E03}"/>
                </a:ext>
              </a:extLst>
            </p:cNvPr>
            <p:cNvGraphicFramePr>
              <a:graphicFrameLocks noChangeAspect="1"/>
            </p:cNvGraphicFramePr>
            <p:nvPr/>
          </p:nvGraphicFramePr>
          <p:xfrm>
            <a:off x="6172200" y="4114800"/>
            <a:ext cx="277813" cy="512763"/>
          </p:xfrm>
          <a:graphic>
            <a:graphicData uri="http://schemas.openxmlformats.org/presentationml/2006/ole">
              <mc:AlternateContent xmlns:mc="http://schemas.openxmlformats.org/markup-compatibility/2006">
                <mc:Choice xmlns:v="urn:schemas-microsoft-com:vml" Requires="v">
                  <p:oleObj spid="_x0000_s8298" name="Equation" r:id="rId53" imgW="126835" imgH="253670" progId="Equation.3">
                    <p:embed/>
                  </p:oleObj>
                </mc:Choice>
                <mc:Fallback>
                  <p:oleObj name="Equation" r:id="rId53" imgW="126835" imgH="253670" progId="Equation.3">
                    <p:embed/>
                    <p:pic>
                      <p:nvPicPr>
                        <p:cNvPr id="19" name="Object 37"/>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6172200" y="4114800"/>
                          <a:ext cx="277813"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 name="Object 38">
              <a:extLst>
                <a:ext uri="{FF2B5EF4-FFF2-40B4-BE49-F238E27FC236}">
                  <a16:creationId xmlns:a16="http://schemas.microsoft.com/office/drawing/2014/main" id="{F6E3E0E4-12B2-4320-9FB4-3F9170417074}"/>
                </a:ext>
              </a:extLst>
            </p:cNvPr>
            <p:cNvGraphicFramePr>
              <a:graphicFrameLocks noChangeAspect="1"/>
            </p:cNvGraphicFramePr>
            <p:nvPr/>
          </p:nvGraphicFramePr>
          <p:xfrm>
            <a:off x="6858000" y="4114800"/>
            <a:ext cx="277813" cy="512762"/>
          </p:xfrm>
          <a:graphic>
            <a:graphicData uri="http://schemas.openxmlformats.org/presentationml/2006/ole">
              <mc:AlternateContent xmlns:mc="http://schemas.openxmlformats.org/markup-compatibility/2006">
                <mc:Choice xmlns:v="urn:schemas-microsoft-com:vml" Requires="v">
                  <p:oleObj spid="_x0000_s8299" name="Equation" r:id="rId55" imgW="126835" imgH="253670" progId="Equation.3">
                    <p:embed/>
                  </p:oleObj>
                </mc:Choice>
                <mc:Fallback>
                  <p:oleObj name="Equation" r:id="rId55" imgW="126835" imgH="253670" progId="Equation.3">
                    <p:embed/>
                    <p:pic>
                      <p:nvPicPr>
                        <p:cNvPr id="20" name="Object 38"/>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6858000" y="4114800"/>
                          <a:ext cx="277813"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 name="Object 39">
              <a:extLst>
                <a:ext uri="{FF2B5EF4-FFF2-40B4-BE49-F238E27FC236}">
                  <a16:creationId xmlns:a16="http://schemas.microsoft.com/office/drawing/2014/main" id="{EE2AB4E6-6756-43D3-A58E-E3E604B5654E}"/>
                </a:ext>
              </a:extLst>
            </p:cNvPr>
            <p:cNvGraphicFramePr>
              <a:graphicFrameLocks noChangeAspect="1"/>
            </p:cNvGraphicFramePr>
            <p:nvPr/>
          </p:nvGraphicFramePr>
          <p:xfrm>
            <a:off x="7737475" y="4191000"/>
            <a:ext cx="193675" cy="333375"/>
          </p:xfrm>
          <a:graphic>
            <a:graphicData uri="http://schemas.openxmlformats.org/presentationml/2006/ole">
              <mc:AlternateContent xmlns:mc="http://schemas.openxmlformats.org/markup-compatibility/2006">
                <mc:Choice xmlns:v="urn:schemas-microsoft-com:vml" Requires="v">
                  <p:oleObj spid="_x0000_s8300" name="Equation" r:id="rId57" imgW="88707" imgH="164742" progId="Equation.3">
                    <p:embed/>
                  </p:oleObj>
                </mc:Choice>
                <mc:Fallback>
                  <p:oleObj name="Equation" r:id="rId57" imgW="88707" imgH="164742" progId="Equation.3">
                    <p:embed/>
                    <p:pic>
                      <p:nvPicPr>
                        <p:cNvPr id="21" name="Object 39"/>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7737475" y="4191000"/>
                          <a:ext cx="1936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52" name="Straight Connector 51">
            <a:extLst>
              <a:ext uri="{FF2B5EF4-FFF2-40B4-BE49-F238E27FC236}">
                <a16:creationId xmlns:a16="http://schemas.microsoft.com/office/drawing/2014/main" id="{3BFFBCEF-0BED-49CA-85C8-4ECDAA73F1F5}"/>
              </a:ext>
            </a:extLst>
          </p:cNvPr>
          <p:cNvCxnSpPr/>
          <p:nvPr/>
        </p:nvCxnSpPr>
        <p:spPr>
          <a:xfrm>
            <a:off x="7432917" y="4015043"/>
            <a:ext cx="3200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C8E0D95-4D73-4DB1-A340-B81F6C2368ED}"/>
              </a:ext>
            </a:extLst>
          </p:cNvPr>
          <p:cNvCxnSpPr/>
          <p:nvPr/>
        </p:nvCxnSpPr>
        <p:spPr>
          <a:xfrm>
            <a:off x="7813917" y="3832161"/>
            <a:ext cx="0" cy="10972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CF3B1B0-C24C-4774-8864-05A388F7B10A}"/>
              </a:ext>
            </a:extLst>
          </p:cNvPr>
          <p:cNvCxnSpPr/>
          <p:nvPr/>
        </p:nvCxnSpPr>
        <p:spPr>
          <a:xfrm>
            <a:off x="10163054" y="3828260"/>
            <a:ext cx="0" cy="10972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5" name="Object 6">
            <a:extLst>
              <a:ext uri="{FF2B5EF4-FFF2-40B4-BE49-F238E27FC236}">
                <a16:creationId xmlns:a16="http://schemas.microsoft.com/office/drawing/2014/main" id="{663C6005-9410-420E-906F-C26DABA7FBC4}"/>
              </a:ext>
            </a:extLst>
          </p:cNvPr>
          <p:cNvGraphicFramePr>
            <a:graphicFrameLocks noChangeAspect="1"/>
          </p:cNvGraphicFramePr>
          <p:nvPr>
            <p:extLst>
              <p:ext uri="{D42A27DB-BD31-4B8C-83A1-F6EECF244321}">
                <p14:modId xmlns:p14="http://schemas.microsoft.com/office/powerpoint/2010/main" val="529431379"/>
              </p:ext>
            </p:extLst>
          </p:nvPr>
        </p:nvGraphicFramePr>
        <p:xfrm>
          <a:off x="6912580" y="4058903"/>
          <a:ext cx="860425" cy="411162"/>
        </p:xfrm>
        <a:graphic>
          <a:graphicData uri="http://schemas.openxmlformats.org/presentationml/2006/ole">
            <mc:AlternateContent xmlns:mc="http://schemas.openxmlformats.org/markup-compatibility/2006">
              <mc:Choice xmlns:v="urn:schemas-microsoft-com:vml" Requires="v">
                <p:oleObj spid="_x0000_s8301" name="Equation" r:id="rId59" imgW="393529" imgH="203112" progId="Equation.3">
                  <p:embed/>
                </p:oleObj>
              </mc:Choice>
              <mc:Fallback>
                <p:oleObj name="Equation" r:id="rId59" imgW="393529" imgH="203112" progId="Equation.3">
                  <p:embed/>
                  <p:pic>
                    <p:nvPicPr>
                      <p:cNvPr id="55" name="Object 6"/>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6912580" y="4058903"/>
                        <a:ext cx="860425"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Object 33">
            <a:extLst>
              <a:ext uri="{FF2B5EF4-FFF2-40B4-BE49-F238E27FC236}">
                <a16:creationId xmlns:a16="http://schemas.microsoft.com/office/drawing/2014/main" id="{203A6344-03EE-4145-82AB-4E1E669E1A54}"/>
              </a:ext>
            </a:extLst>
          </p:cNvPr>
          <p:cNvGraphicFramePr>
            <a:graphicFrameLocks noChangeAspect="1"/>
          </p:cNvGraphicFramePr>
          <p:nvPr>
            <p:extLst>
              <p:ext uri="{D42A27DB-BD31-4B8C-83A1-F6EECF244321}">
                <p14:modId xmlns:p14="http://schemas.microsoft.com/office/powerpoint/2010/main" val="2740916937"/>
              </p:ext>
            </p:extLst>
          </p:nvPr>
        </p:nvGraphicFramePr>
        <p:xfrm>
          <a:off x="8055580" y="4083577"/>
          <a:ext cx="277813" cy="358775"/>
        </p:xfrm>
        <a:graphic>
          <a:graphicData uri="http://schemas.openxmlformats.org/presentationml/2006/ole">
            <mc:AlternateContent xmlns:mc="http://schemas.openxmlformats.org/markup-compatibility/2006">
              <mc:Choice xmlns:v="urn:schemas-microsoft-com:vml" Requires="v">
                <p:oleObj spid="_x0000_s8302" name="Equation" r:id="rId61" imgW="126725" imgH="177415" progId="Equation.3">
                  <p:embed/>
                </p:oleObj>
              </mc:Choice>
              <mc:Fallback>
                <p:oleObj name="Equation" r:id="rId61" imgW="126725" imgH="177415" progId="Equation.3">
                  <p:embed/>
                  <p:pic>
                    <p:nvPicPr>
                      <p:cNvPr id="56" name="Object 33"/>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8055580" y="4083577"/>
                        <a:ext cx="277813"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Object 37">
            <a:extLst>
              <a:ext uri="{FF2B5EF4-FFF2-40B4-BE49-F238E27FC236}">
                <a16:creationId xmlns:a16="http://schemas.microsoft.com/office/drawing/2014/main" id="{65A99CC9-7A54-45DD-9779-46408272F577}"/>
              </a:ext>
            </a:extLst>
          </p:cNvPr>
          <p:cNvGraphicFramePr>
            <a:graphicFrameLocks noChangeAspect="1"/>
          </p:cNvGraphicFramePr>
          <p:nvPr>
            <p:extLst>
              <p:ext uri="{D42A27DB-BD31-4B8C-83A1-F6EECF244321}">
                <p14:modId xmlns:p14="http://schemas.microsoft.com/office/powerpoint/2010/main" val="539823762"/>
              </p:ext>
            </p:extLst>
          </p:nvPr>
        </p:nvGraphicFramePr>
        <p:xfrm>
          <a:off x="8741380" y="4007376"/>
          <a:ext cx="277813" cy="512763"/>
        </p:xfrm>
        <a:graphic>
          <a:graphicData uri="http://schemas.openxmlformats.org/presentationml/2006/ole">
            <mc:AlternateContent xmlns:mc="http://schemas.openxmlformats.org/markup-compatibility/2006">
              <mc:Choice xmlns:v="urn:schemas-microsoft-com:vml" Requires="v">
                <p:oleObj spid="_x0000_s8303" name="Equation" r:id="rId63" imgW="126835" imgH="253670" progId="Equation.3">
                  <p:embed/>
                </p:oleObj>
              </mc:Choice>
              <mc:Fallback>
                <p:oleObj name="Equation" r:id="rId63" imgW="126835" imgH="253670" progId="Equation.3">
                  <p:embed/>
                  <p:pic>
                    <p:nvPicPr>
                      <p:cNvPr id="57" name="Object 37"/>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8741380" y="4007376"/>
                        <a:ext cx="277813"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38">
            <a:extLst>
              <a:ext uri="{FF2B5EF4-FFF2-40B4-BE49-F238E27FC236}">
                <a16:creationId xmlns:a16="http://schemas.microsoft.com/office/drawing/2014/main" id="{F66299FD-631A-474E-AD4F-17DE87EF0DB5}"/>
              </a:ext>
            </a:extLst>
          </p:cNvPr>
          <p:cNvGraphicFramePr>
            <a:graphicFrameLocks noChangeAspect="1"/>
          </p:cNvGraphicFramePr>
          <p:nvPr>
            <p:extLst>
              <p:ext uri="{D42A27DB-BD31-4B8C-83A1-F6EECF244321}">
                <p14:modId xmlns:p14="http://schemas.microsoft.com/office/powerpoint/2010/main" val="1160945576"/>
              </p:ext>
            </p:extLst>
          </p:nvPr>
        </p:nvGraphicFramePr>
        <p:xfrm>
          <a:off x="9427180" y="4007376"/>
          <a:ext cx="277813" cy="512762"/>
        </p:xfrm>
        <a:graphic>
          <a:graphicData uri="http://schemas.openxmlformats.org/presentationml/2006/ole">
            <mc:AlternateContent xmlns:mc="http://schemas.openxmlformats.org/markup-compatibility/2006">
              <mc:Choice xmlns:v="urn:schemas-microsoft-com:vml" Requires="v">
                <p:oleObj spid="_x0000_s8304" name="Equation" r:id="rId65" imgW="126835" imgH="253670" progId="Equation.3">
                  <p:embed/>
                </p:oleObj>
              </mc:Choice>
              <mc:Fallback>
                <p:oleObj name="Equation" r:id="rId65" imgW="126835" imgH="253670" progId="Equation.3">
                  <p:embed/>
                  <p:pic>
                    <p:nvPicPr>
                      <p:cNvPr id="58" name="Object 38"/>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9427180" y="4007376"/>
                        <a:ext cx="277813"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 name="Object 39">
            <a:extLst>
              <a:ext uri="{FF2B5EF4-FFF2-40B4-BE49-F238E27FC236}">
                <a16:creationId xmlns:a16="http://schemas.microsoft.com/office/drawing/2014/main" id="{49ACE075-8C00-444A-9799-3F0385C7CE27}"/>
              </a:ext>
            </a:extLst>
          </p:cNvPr>
          <p:cNvGraphicFramePr>
            <a:graphicFrameLocks noChangeAspect="1"/>
          </p:cNvGraphicFramePr>
          <p:nvPr>
            <p:extLst>
              <p:ext uri="{D42A27DB-BD31-4B8C-83A1-F6EECF244321}">
                <p14:modId xmlns:p14="http://schemas.microsoft.com/office/powerpoint/2010/main" val="836411845"/>
              </p:ext>
            </p:extLst>
          </p:nvPr>
        </p:nvGraphicFramePr>
        <p:xfrm>
          <a:off x="10306655" y="4083576"/>
          <a:ext cx="193675" cy="333375"/>
        </p:xfrm>
        <a:graphic>
          <a:graphicData uri="http://schemas.openxmlformats.org/presentationml/2006/ole">
            <mc:AlternateContent xmlns:mc="http://schemas.openxmlformats.org/markup-compatibility/2006">
              <mc:Choice xmlns:v="urn:schemas-microsoft-com:vml" Requires="v">
                <p:oleObj spid="_x0000_s8305" name="Equation" r:id="rId67" imgW="88707" imgH="164742" progId="Equation.3">
                  <p:embed/>
                </p:oleObj>
              </mc:Choice>
              <mc:Fallback>
                <p:oleObj name="Equation" r:id="rId67" imgW="88707" imgH="164742" progId="Equation.3">
                  <p:embed/>
                  <p:pic>
                    <p:nvPicPr>
                      <p:cNvPr id="59" name="Object 39"/>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10306655" y="4083576"/>
                        <a:ext cx="1936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1" name="Straight Connector 60">
            <a:extLst>
              <a:ext uri="{FF2B5EF4-FFF2-40B4-BE49-F238E27FC236}">
                <a16:creationId xmlns:a16="http://schemas.microsoft.com/office/drawing/2014/main" id="{7804FF35-43B6-41C4-BFB4-C683B30ADB3E}"/>
              </a:ext>
            </a:extLst>
          </p:cNvPr>
          <p:cNvCxnSpPr/>
          <p:nvPr/>
        </p:nvCxnSpPr>
        <p:spPr>
          <a:xfrm>
            <a:off x="7356717" y="4533202"/>
            <a:ext cx="3200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66" name="Object 29">
            <a:extLst>
              <a:ext uri="{FF2B5EF4-FFF2-40B4-BE49-F238E27FC236}">
                <a16:creationId xmlns:a16="http://schemas.microsoft.com/office/drawing/2014/main" id="{1AADC4DC-7302-4531-816D-21EFAC6E4DC6}"/>
              </a:ext>
            </a:extLst>
          </p:cNvPr>
          <p:cNvGraphicFramePr>
            <a:graphicFrameLocks noChangeAspect="1"/>
          </p:cNvGraphicFramePr>
          <p:nvPr>
            <p:extLst>
              <p:ext uri="{D42A27DB-BD31-4B8C-83A1-F6EECF244321}">
                <p14:modId xmlns:p14="http://schemas.microsoft.com/office/powerpoint/2010/main" val="3297093652"/>
              </p:ext>
            </p:extLst>
          </p:nvPr>
        </p:nvGraphicFramePr>
        <p:xfrm>
          <a:off x="6759817" y="4533257"/>
          <a:ext cx="970165" cy="474017"/>
        </p:xfrm>
        <a:graphic>
          <a:graphicData uri="http://schemas.openxmlformats.org/presentationml/2006/ole">
            <mc:AlternateContent xmlns:mc="http://schemas.openxmlformats.org/markup-compatibility/2006">
              <mc:Choice xmlns:v="urn:schemas-microsoft-com:vml" Requires="v">
                <p:oleObj spid="_x0000_s8306" name="Equation" r:id="rId68" imgW="482391" imgH="253890" progId="Equation.3">
                  <p:embed/>
                </p:oleObj>
              </mc:Choice>
              <mc:Fallback>
                <p:oleObj name="Equation" r:id="rId68" imgW="482391" imgH="253890" progId="Equation.3">
                  <p:embed/>
                  <p:pic>
                    <p:nvPicPr>
                      <p:cNvPr id="135197" name="Object 29"/>
                      <p:cNvPicPr>
                        <a:picLocks noChangeAspect="1" noChangeArrowheads="1"/>
                      </p:cNvPicPr>
                      <p:nvPr/>
                    </p:nvPicPr>
                    <p:blipFill>
                      <a:blip r:embed="rId69">
                        <a:extLst>
                          <a:ext uri="{28A0092B-C50C-407E-A947-70E740481C1C}">
                            <a14:useLocalDpi xmlns:a14="http://schemas.microsoft.com/office/drawing/2010/main" val="0"/>
                          </a:ext>
                        </a:extLst>
                      </a:blip>
                      <a:srcRect/>
                      <a:stretch>
                        <a:fillRect/>
                      </a:stretch>
                    </p:blipFill>
                    <p:spPr bwMode="auto">
                      <a:xfrm>
                        <a:off x="6759817" y="4533257"/>
                        <a:ext cx="970165" cy="474017"/>
                      </a:xfrm>
                      <a:prstGeom prst="rect">
                        <a:avLst/>
                      </a:prstGeom>
                      <a:noFill/>
                    </p:spPr>
                  </p:pic>
                </p:oleObj>
              </mc:Fallback>
            </mc:AlternateContent>
          </a:graphicData>
        </a:graphic>
      </p:graphicFrame>
      <p:graphicFrame>
        <p:nvGraphicFramePr>
          <p:cNvPr id="67" name="Object 33">
            <a:extLst>
              <a:ext uri="{FF2B5EF4-FFF2-40B4-BE49-F238E27FC236}">
                <a16:creationId xmlns:a16="http://schemas.microsoft.com/office/drawing/2014/main" id="{7BD18D0A-5829-46E2-95D8-0D52ECCC9300}"/>
              </a:ext>
            </a:extLst>
          </p:cNvPr>
          <p:cNvGraphicFramePr>
            <a:graphicFrameLocks noChangeAspect="1"/>
          </p:cNvGraphicFramePr>
          <p:nvPr>
            <p:extLst>
              <p:ext uri="{D42A27DB-BD31-4B8C-83A1-F6EECF244321}">
                <p14:modId xmlns:p14="http://schemas.microsoft.com/office/powerpoint/2010/main" val="3582262304"/>
              </p:ext>
            </p:extLst>
          </p:nvPr>
        </p:nvGraphicFramePr>
        <p:xfrm>
          <a:off x="8038161" y="4601738"/>
          <a:ext cx="277813" cy="358775"/>
        </p:xfrm>
        <a:graphic>
          <a:graphicData uri="http://schemas.openxmlformats.org/presentationml/2006/ole">
            <mc:AlternateContent xmlns:mc="http://schemas.openxmlformats.org/markup-compatibility/2006">
              <mc:Choice xmlns:v="urn:schemas-microsoft-com:vml" Requires="v">
                <p:oleObj spid="_x0000_s8307" name="Equation" r:id="rId61" imgW="126725" imgH="177415" progId="Equation.3">
                  <p:embed/>
                </p:oleObj>
              </mc:Choice>
              <mc:Fallback>
                <p:oleObj name="Equation" r:id="rId61" imgW="126725" imgH="177415" progId="Equation.3">
                  <p:embed/>
                  <p:pic>
                    <p:nvPicPr>
                      <p:cNvPr id="56" name="Object 33">
                        <a:extLst>
                          <a:ext uri="{FF2B5EF4-FFF2-40B4-BE49-F238E27FC236}">
                            <a16:creationId xmlns:a16="http://schemas.microsoft.com/office/drawing/2014/main" id="{203A6344-03EE-4145-82AB-4E1E669E1A54}"/>
                          </a:ext>
                        </a:extLst>
                      </p:cNvPr>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8038161" y="4601738"/>
                        <a:ext cx="277813"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 name="Object 37">
            <a:extLst>
              <a:ext uri="{FF2B5EF4-FFF2-40B4-BE49-F238E27FC236}">
                <a16:creationId xmlns:a16="http://schemas.microsoft.com/office/drawing/2014/main" id="{69AA0C14-026E-4E5D-B882-50C215CC8F92}"/>
              </a:ext>
            </a:extLst>
          </p:cNvPr>
          <p:cNvGraphicFramePr>
            <a:graphicFrameLocks noChangeAspect="1"/>
          </p:cNvGraphicFramePr>
          <p:nvPr>
            <p:extLst>
              <p:ext uri="{D42A27DB-BD31-4B8C-83A1-F6EECF244321}">
                <p14:modId xmlns:p14="http://schemas.microsoft.com/office/powerpoint/2010/main" val="3511477473"/>
              </p:ext>
            </p:extLst>
          </p:nvPr>
        </p:nvGraphicFramePr>
        <p:xfrm>
          <a:off x="8737024" y="4525537"/>
          <a:ext cx="277813" cy="512763"/>
        </p:xfrm>
        <a:graphic>
          <a:graphicData uri="http://schemas.openxmlformats.org/presentationml/2006/ole">
            <mc:AlternateContent xmlns:mc="http://schemas.openxmlformats.org/markup-compatibility/2006">
              <mc:Choice xmlns:v="urn:schemas-microsoft-com:vml" Requires="v">
                <p:oleObj spid="_x0000_s8308" name="Equation" r:id="rId63" imgW="126835" imgH="253670" progId="Equation.3">
                  <p:embed/>
                </p:oleObj>
              </mc:Choice>
              <mc:Fallback>
                <p:oleObj name="Equation" r:id="rId63" imgW="126835" imgH="253670" progId="Equation.3">
                  <p:embed/>
                  <p:pic>
                    <p:nvPicPr>
                      <p:cNvPr id="57" name="Object 37">
                        <a:extLst>
                          <a:ext uri="{FF2B5EF4-FFF2-40B4-BE49-F238E27FC236}">
                            <a16:creationId xmlns:a16="http://schemas.microsoft.com/office/drawing/2014/main" id="{65A99CC9-7A54-45DD-9779-46408272F577}"/>
                          </a:ext>
                        </a:extLst>
                      </p:cNvPr>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8737024" y="4525537"/>
                        <a:ext cx="277813"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 name="Object 39">
            <a:extLst>
              <a:ext uri="{FF2B5EF4-FFF2-40B4-BE49-F238E27FC236}">
                <a16:creationId xmlns:a16="http://schemas.microsoft.com/office/drawing/2014/main" id="{58764EBF-C420-4C10-A9FF-618C24700EDD}"/>
              </a:ext>
            </a:extLst>
          </p:cNvPr>
          <p:cNvGraphicFramePr>
            <a:graphicFrameLocks noChangeAspect="1"/>
          </p:cNvGraphicFramePr>
          <p:nvPr>
            <p:extLst>
              <p:ext uri="{D42A27DB-BD31-4B8C-83A1-F6EECF244321}">
                <p14:modId xmlns:p14="http://schemas.microsoft.com/office/powerpoint/2010/main" val="227235141"/>
              </p:ext>
            </p:extLst>
          </p:nvPr>
        </p:nvGraphicFramePr>
        <p:xfrm>
          <a:off x="9492403" y="4562547"/>
          <a:ext cx="193675" cy="333375"/>
        </p:xfrm>
        <a:graphic>
          <a:graphicData uri="http://schemas.openxmlformats.org/presentationml/2006/ole">
            <mc:AlternateContent xmlns:mc="http://schemas.openxmlformats.org/markup-compatibility/2006">
              <mc:Choice xmlns:v="urn:schemas-microsoft-com:vml" Requires="v">
                <p:oleObj spid="_x0000_s8309" name="Equation" r:id="rId67" imgW="88707" imgH="164742" progId="Equation.3">
                  <p:embed/>
                </p:oleObj>
              </mc:Choice>
              <mc:Fallback>
                <p:oleObj name="Equation" r:id="rId67" imgW="88707" imgH="164742" progId="Equation.3">
                  <p:embed/>
                  <p:pic>
                    <p:nvPicPr>
                      <p:cNvPr id="59" name="Object 39">
                        <a:extLst>
                          <a:ext uri="{FF2B5EF4-FFF2-40B4-BE49-F238E27FC236}">
                            <a16:creationId xmlns:a16="http://schemas.microsoft.com/office/drawing/2014/main" id="{49ACE075-8C00-444A-9799-3F0385C7CE27}"/>
                          </a:ext>
                        </a:extLst>
                      </p:cNvPr>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9492403" y="4562547"/>
                        <a:ext cx="1936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a:extLst>
              <a:ext uri="{FF2B5EF4-FFF2-40B4-BE49-F238E27FC236}">
                <a16:creationId xmlns:a16="http://schemas.microsoft.com/office/drawing/2014/main" id="{C07BC48A-A6BE-4978-AD6B-92ED12C4C247}"/>
              </a:ext>
            </a:extLst>
          </p:cNvPr>
          <p:cNvSpPr txBox="1"/>
          <p:nvPr/>
        </p:nvSpPr>
        <p:spPr>
          <a:xfrm>
            <a:off x="10163255" y="4520779"/>
            <a:ext cx="537327"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1.5</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79282D5-01E2-4A26-86C2-34E68B6C8880}"/>
                  </a:ext>
                </a:extLst>
              </p:cNvPr>
              <p:cNvSpPr txBox="1"/>
              <p:nvPr/>
            </p:nvSpPr>
            <p:spPr>
              <a:xfrm>
                <a:off x="6910666" y="5379215"/>
                <a:ext cx="2948179" cy="3745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r>
                            <a:rPr lang="en-US" sz="240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rPr>
                            <m:t>𝑋</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i="1">
                          <a:latin typeface="Cambria Math" panose="02040503050406030204" pitchFamily="18" charset="0"/>
                        </a:rPr>
                        <m:t>1.5−</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1</m:t>
                              </m:r>
                            </m:e>
                          </m:d>
                        </m:e>
                        <m:sup>
                          <m:r>
                            <a:rPr lang="en-US" sz="2400" i="1">
                              <a:latin typeface="Cambria Math" panose="02040503050406030204" pitchFamily="18" charset="0"/>
                            </a:rPr>
                            <m:t>2</m:t>
                          </m:r>
                        </m:sup>
                      </m:sSup>
                      <m:r>
                        <a:rPr lang="en-US" sz="2400" i="1">
                          <a:latin typeface="Cambria Math" panose="02040503050406030204" pitchFamily="18" charset="0"/>
                        </a:rPr>
                        <m:t>=0.5</m:t>
                      </m:r>
                    </m:oMath>
                  </m:oMathPara>
                </a14:m>
                <a:endParaRPr lang="en-US" sz="2400" dirty="0"/>
              </a:p>
            </p:txBody>
          </p:sp>
        </mc:Choice>
        <mc:Fallback xmlns="">
          <p:sp>
            <p:nvSpPr>
              <p:cNvPr id="4" name="TextBox 3">
                <a:extLst>
                  <a:ext uri="{FF2B5EF4-FFF2-40B4-BE49-F238E27FC236}">
                    <a16:creationId xmlns:a16="http://schemas.microsoft.com/office/drawing/2014/main" id="{779282D5-01E2-4A26-86C2-34E68B6C8880}"/>
                  </a:ext>
                </a:extLst>
              </p:cNvPr>
              <p:cNvSpPr txBox="1">
                <a:spLocks noRot="1" noChangeAspect="1" noMove="1" noResize="1" noEditPoints="1" noAdjustHandles="1" noChangeArrowheads="1" noChangeShapeType="1" noTextEdit="1"/>
              </p:cNvSpPr>
              <p:nvPr/>
            </p:nvSpPr>
            <p:spPr>
              <a:xfrm>
                <a:off x="6910666" y="5379215"/>
                <a:ext cx="2948179" cy="374526"/>
              </a:xfrm>
              <a:prstGeom prst="rect">
                <a:avLst/>
              </a:prstGeom>
              <a:blipFill>
                <a:blip r:embed="rId70"/>
                <a:stretch>
                  <a:fillRect l="-1035" r="-2277" b="-145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C6D76B5E-2BAC-47C7-9997-A2014D574C96}"/>
                  </a:ext>
                </a:extLst>
              </p:cNvPr>
              <p:cNvSpPr txBox="1"/>
              <p:nvPr/>
            </p:nvSpPr>
            <p:spPr>
              <a:xfrm>
                <a:off x="6910666" y="5850821"/>
                <a:ext cx="3341941" cy="751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sSubSup>
                            <m:sSubSupPr>
                              <m:ctrlPr>
                                <a:rPr lang="en-US" sz="2400" i="1">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𝑋</m:t>
                              </m:r>
                            </m:sub>
                            <m:sup>
                              <m:r>
                                <a:rPr lang="en-US" sz="2400" i="1">
                                  <a:latin typeface="Cambria Math" panose="02040503050406030204" pitchFamily="18" charset="0"/>
                                </a:rPr>
                                <m:t>2</m:t>
                              </m:r>
                            </m:sup>
                          </m:sSubSup>
                        </m:e>
                      </m:ra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0.5</m:t>
                          </m:r>
                        </m:e>
                      </m:rad>
                      <m:r>
                        <a:rPr lang="en-US" sz="2400" b="0" i="1" smtClean="0">
                          <a:latin typeface="Cambria Math" panose="02040503050406030204" pitchFamily="18" charset="0"/>
                        </a:rPr>
                        <m:t>=0.71</m:t>
                      </m:r>
                    </m:oMath>
                  </m:oMathPara>
                </a14:m>
                <a:endParaRPr lang="en-US" sz="2400" dirty="0"/>
              </a:p>
            </p:txBody>
          </p:sp>
        </mc:Choice>
        <mc:Fallback xmlns="">
          <p:sp>
            <p:nvSpPr>
              <p:cNvPr id="71" name="TextBox 70">
                <a:extLst>
                  <a:ext uri="{FF2B5EF4-FFF2-40B4-BE49-F238E27FC236}">
                    <a16:creationId xmlns:a16="http://schemas.microsoft.com/office/drawing/2014/main" id="{C6D76B5E-2BAC-47C7-9997-A2014D574C96}"/>
                  </a:ext>
                </a:extLst>
              </p:cNvPr>
              <p:cNvSpPr txBox="1">
                <a:spLocks noRot="1" noChangeAspect="1" noMove="1" noResize="1" noEditPoints="1" noAdjustHandles="1" noChangeArrowheads="1" noChangeShapeType="1" noTextEdit="1"/>
              </p:cNvSpPr>
              <p:nvPr/>
            </p:nvSpPr>
            <p:spPr>
              <a:xfrm>
                <a:off x="6910666" y="5850821"/>
                <a:ext cx="3341941" cy="751552"/>
              </a:xfrm>
              <a:prstGeom prst="rect">
                <a:avLst/>
              </a:prstGeom>
              <a:blipFill>
                <a:blip r:embed="rId7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FC480242-CA3A-463F-B5E8-0CCD656C9D31}"/>
                  </a:ext>
                </a:extLst>
              </p:cNvPr>
              <p:cNvSpPr/>
              <p:nvPr/>
            </p:nvSpPr>
            <p:spPr>
              <a:xfrm>
                <a:off x="8495147" y="258797"/>
                <a:ext cx="3422627" cy="2195598"/>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FF0000"/>
                    </a:solidFill>
                  </a:rPr>
                  <a:t>Population</a:t>
                </a:r>
                <a:r>
                  <a:rPr lang="en-US" sz="2400" dirty="0">
                    <a:solidFill>
                      <a:schemeClr val="tx1"/>
                    </a:solidFill>
                  </a:rPr>
                  <a:t> </a:t>
                </a:r>
                <a:r>
                  <a:rPr lang="en-US" sz="2400" dirty="0">
                    <a:solidFill>
                      <a:srgbClr val="FF0000"/>
                    </a:solidFill>
                  </a:rPr>
                  <a:t>variance</a:t>
                </a:r>
                <a:r>
                  <a:rPr lang="en-US" sz="2400" dirty="0">
                    <a:solidFill>
                      <a:schemeClr val="tx1"/>
                    </a:solidFill>
                  </a:rPr>
                  <a:t> for RV X is shown by </a:t>
                </a:r>
                <a14:m>
                  <m:oMath xmlns:m="http://schemas.openxmlformats.org/officeDocument/2006/math">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ea typeface="Cambria Math" panose="02040503050406030204" pitchFamily="18" charset="0"/>
                          </a:rPr>
                          <m:t>𝜎</m:t>
                        </m:r>
                      </m:e>
                      <m:sub>
                        <m:r>
                          <a:rPr lang="en-US" sz="2400" i="1">
                            <a:solidFill>
                              <a:schemeClr val="tx1"/>
                            </a:solidFill>
                            <a:latin typeface="Cambria Math" panose="02040503050406030204" pitchFamily="18" charset="0"/>
                          </a:rPr>
                          <m:t>𝑋</m:t>
                        </m:r>
                      </m:sub>
                      <m:sup>
                        <m:r>
                          <a:rPr lang="en-US" sz="2400" i="1">
                            <a:solidFill>
                              <a:schemeClr val="tx1"/>
                            </a:solidFill>
                            <a:latin typeface="Cambria Math" panose="02040503050406030204" pitchFamily="18" charset="0"/>
                          </a:rPr>
                          <m:t>2</m:t>
                        </m:r>
                      </m:sup>
                    </m:sSubSup>
                    <m:r>
                      <a:rPr lang="en-US" sz="2400" i="1">
                        <a:solidFill>
                          <a:schemeClr val="tx1"/>
                        </a:solidFill>
                        <a:latin typeface="Cambria Math" panose="02040503050406030204" pitchFamily="18" charset="0"/>
                      </a:rPr>
                      <m:t> </m:t>
                    </m:r>
                  </m:oMath>
                </a14:m>
                <a:r>
                  <a:rPr lang="en-US" sz="2400" dirty="0">
                    <a:solidFill>
                      <a:schemeClr val="tx1"/>
                    </a:solidFill>
                  </a:rPr>
                  <a:t>or </a:t>
                </a:r>
                <a14:m>
                  <m:oMath xmlns:m="http://schemas.openxmlformats.org/officeDocument/2006/math">
                    <m:r>
                      <a:rPr lang="en-US" sz="2400" b="0" i="1" smtClean="0">
                        <a:solidFill>
                          <a:schemeClr val="tx1"/>
                        </a:solidFill>
                        <a:latin typeface="Cambria Math" panose="02040503050406030204" pitchFamily="18" charset="0"/>
                      </a:rPr>
                      <m:t>𝑉𝑎𝑟</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𝑋</m:t>
                        </m:r>
                      </m:e>
                    </m:d>
                  </m:oMath>
                </a14:m>
                <a:r>
                  <a:rPr lang="en-US" sz="2400" dirty="0">
                    <a:solidFill>
                      <a:schemeClr val="tx1"/>
                    </a:solidFill>
                  </a:rPr>
                  <a:t> and computed as</a:t>
                </a:r>
              </a:p>
              <a:p>
                <a:pPr/>
                <a14:m>
                  <m:oMathPara xmlns:m="http://schemas.openxmlformats.org/officeDocument/2006/math">
                    <m:oMathParaPr>
                      <m:jc m:val="centerGroup"/>
                    </m:oMathParaPr>
                    <m:oMath xmlns:m="http://schemas.openxmlformats.org/officeDocument/2006/math">
                      <m:sSubSup>
                        <m:sSubSupPr>
                          <m:ctrlPr>
                            <a:rPr lang="en-US" sz="2400" i="1" smtClean="0">
                              <a:solidFill>
                                <a:srgbClr val="FF0000"/>
                              </a:solidFill>
                              <a:latin typeface="Cambria Math" panose="02040503050406030204" pitchFamily="18" charset="0"/>
                            </a:rPr>
                          </m:ctrlPr>
                        </m:sSubSupPr>
                        <m:e>
                          <m:r>
                            <a:rPr lang="en-US" sz="2400" i="1">
                              <a:solidFill>
                                <a:srgbClr val="FF0000"/>
                              </a:solidFill>
                              <a:latin typeface="Cambria Math" panose="02040503050406030204" pitchFamily="18" charset="0"/>
                              <a:ea typeface="Cambria Math" panose="02040503050406030204" pitchFamily="18" charset="0"/>
                            </a:rPr>
                            <m:t>𝜎</m:t>
                          </m:r>
                        </m:e>
                        <m:sub>
                          <m:r>
                            <a:rPr lang="en-US" sz="2400" i="1">
                              <a:solidFill>
                                <a:srgbClr val="FF0000"/>
                              </a:solidFill>
                              <a:latin typeface="Cambria Math" panose="02040503050406030204" pitchFamily="18" charset="0"/>
                            </a:rPr>
                            <m:t>𝑋</m:t>
                          </m:r>
                        </m:sub>
                        <m:sup>
                          <m:r>
                            <a:rPr lang="en-US" sz="2400" i="1">
                              <a:solidFill>
                                <a:srgbClr val="FF0000"/>
                              </a:solidFill>
                              <a:latin typeface="Cambria Math" panose="02040503050406030204" pitchFamily="18" charset="0"/>
                            </a:rPr>
                            <m:t>2</m:t>
                          </m:r>
                        </m:sup>
                      </m:sSubSup>
                      <m:r>
                        <a:rPr lang="en-US" sz="2400" i="1">
                          <a:solidFill>
                            <a:srgbClr val="FF0000"/>
                          </a:solidFill>
                          <a:latin typeface="Cambria Math" panose="02040503050406030204" pitchFamily="18" charset="0"/>
                        </a:rPr>
                        <m:t>=</m:t>
                      </m:r>
                      <m:r>
                        <a:rPr lang="en-US" sz="2400" i="1">
                          <a:solidFill>
                            <a:srgbClr val="FF0000"/>
                          </a:solidFill>
                          <a:latin typeface="Cambria Math" panose="02040503050406030204" pitchFamily="18" charset="0"/>
                        </a:rPr>
                        <m:t>𝐸</m:t>
                      </m:r>
                      <m:d>
                        <m:dPr>
                          <m:ctrlPr>
                            <a:rPr lang="en-US" sz="2400" i="1">
                              <a:solidFill>
                                <a:srgbClr val="FF0000"/>
                              </a:solidFill>
                              <a:latin typeface="Cambria Math" panose="02040503050406030204" pitchFamily="18" charset="0"/>
                            </a:rPr>
                          </m:ctrlPr>
                        </m:dPr>
                        <m:e>
                          <m:sSup>
                            <m:sSupPr>
                              <m:ctrlPr>
                                <a:rPr lang="en-US" sz="2400" i="1">
                                  <a:solidFill>
                                    <a:srgbClr val="FF0000"/>
                                  </a:solidFill>
                                  <a:latin typeface="Cambria Math" panose="02040503050406030204" pitchFamily="18" charset="0"/>
                                </a:rPr>
                              </m:ctrlPr>
                            </m:sSupPr>
                            <m:e>
                              <m:r>
                                <a:rPr lang="en-US" sz="2400" i="1">
                                  <a:solidFill>
                                    <a:srgbClr val="FF0000"/>
                                  </a:solidFill>
                                  <a:latin typeface="Cambria Math" panose="02040503050406030204" pitchFamily="18" charset="0"/>
                                </a:rPr>
                                <m:t>𝑋</m:t>
                              </m:r>
                            </m:e>
                            <m:sup>
                              <m:r>
                                <a:rPr lang="en-US" sz="2400" i="1">
                                  <a:solidFill>
                                    <a:srgbClr val="FF0000"/>
                                  </a:solidFill>
                                  <a:latin typeface="Cambria Math" panose="02040503050406030204" pitchFamily="18" charset="0"/>
                                </a:rPr>
                                <m:t>2</m:t>
                              </m:r>
                            </m:sup>
                          </m:sSup>
                        </m:e>
                      </m:d>
                      <m:r>
                        <a:rPr lang="en-US" sz="2400" i="1">
                          <a:solidFill>
                            <a:srgbClr val="FF0000"/>
                          </a:solidFill>
                          <a:latin typeface="Cambria Math" panose="02040503050406030204" pitchFamily="18" charset="0"/>
                        </a:rPr>
                        <m:t>−</m:t>
                      </m:r>
                      <m:sSup>
                        <m:sSupPr>
                          <m:ctrlPr>
                            <a:rPr lang="en-US" sz="2400" i="1">
                              <a:solidFill>
                                <a:srgbClr val="FF0000"/>
                              </a:solidFill>
                              <a:latin typeface="Cambria Math" panose="02040503050406030204" pitchFamily="18" charset="0"/>
                            </a:rPr>
                          </m:ctrlPr>
                        </m:sSupPr>
                        <m:e>
                          <m:d>
                            <m:dPr>
                              <m:ctrlPr>
                                <a:rPr lang="en-US" sz="2400" i="1">
                                  <a:solidFill>
                                    <a:srgbClr val="FF0000"/>
                                  </a:solidFill>
                                  <a:latin typeface="Cambria Math" panose="02040503050406030204" pitchFamily="18" charset="0"/>
                                </a:rPr>
                              </m:ctrlPr>
                            </m:dPr>
                            <m:e>
                              <m:r>
                                <a:rPr lang="en-US" sz="2400" i="1">
                                  <a:solidFill>
                                    <a:srgbClr val="FF0000"/>
                                  </a:solidFill>
                                  <a:latin typeface="Cambria Math" panose="02040503050406030204" pitchFamily="18" charset="0"/>
                                </a:rPr>
                                <m:t>𝐸</m:t>
                              </m:r>
                              <m:d>
                                <m:dPr>
                                  <m:ctrlPr>
                                    <a:rPr lang="en-US" sz="2400" i="1">
                                      <a:solidFill>
                                        <a:srgbClr val="FF0000"/>
                                      </a:solidFill>
                                      <a:latin typeface="Cambria Math" panose="02040503050406030204" pitchFamily="18" charset="0"/>
                                    </a:rPr>
                                  </m:ctrlPr>
                                </m:dPr>
                                <m:e>
                                  <m:r>
                                    <a:rPr lang="en-US" sz="2400" i="1">
                                      <a:solidFill>
                                        <a:srgbClr val="FF0000"/>
                                      </a:solidFill>
                                      <a:latin typeface="Cambria Math" panose="02040503050406030204" pitchFamily="18" charset="0"/>
                                    </a:rPr>
                                    <m:t>𝑋</m:t>
                                  </m:r>
                                </m:e>
                              </m:d>
                            </m:e>
                          </m:d>
                        </m:e>
                        <m:sup>
                          <m:r>
                            <a:rPr lang="en-US" sz="2400" i="1">
                              <a:solidFill>
                                <a:srgbClr val="FF0000"/>
                              </a:solidFill>
                              <a:latin typeface="Cambria Math" panose="02040503050406030204" pitchFamily="18" charset="0"/>
                            </a:rPr>
                            <m:t>2</m:t>
                          </m:r>
                        </m:sup>
                      </m:sSup>
                    </m:oMath>
                  </m:oMathPara>
                </a14:m>
                <a:endParaRPr lang="en-US" sz="2400" dirty="0">
                  <a:solidFill>
                    <a:schemeClr val="tx1"/>
                  </a:solidFill>
                </a:endParaRPr>
              </a:p>
            </p:txBody>
          </p:sp>
        </mc:Choice>
        <mc:Fallback xmlns="">
          <p:sp>
            <p:nvSpPr>
              <p:cNvPr id="72" name="Rectangle 71">
                <a:extLst>
                  <a:ext uri="{FF2B5EF4-FFF2-40B4-BE49-F238E27FC236}">
                    <a16:creationId xmlns:a16="http://schemas.microsoft.com/office/drawing/2014/main" id="{FC480242-CA3A-463F-B5E8-0CCD656C9D31}"/>
                  </a:ext>
                </a:extLst>
              </p:cNvPr>
              <p:cNvSpPr>
                <a:spLocks noRot="1" noChangeAspect="1" noMove="1" noResize="1" noEditPoints="1" noAdjustHandles="1" noChangeArrowheads="1" noChangeShapeType="1" noTextEdit="1"/>
              </p:cNvSpPr>
              <p:nvPr/>
            </p:nvSpPr>
            <p:spPr>
              <a:xfrm>
                <a:off x="8495147" y="258797"/>
                <a:ext cx="3422627" cy="2195598"/>
              </a:xfrm>
              <a:prstGeom prst="rect">
                <a:avLst/>
              </a:prstGeom>
              <a:blipFill>
                <a:blip r:embed="rId72"/>
                <a:stretch>
                  <a:fillRect l="-2852" r="-713"/>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1958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strips(downRight)">
                                      <p:cBhvr>
                                        <p:cTn id="7" dur="1000"/>
                                        <p:tgtEl>
                                          <p:spTgt spid="28"/>
                                        </p:tgtEl>
                                      </p:cBhvr>
                                    </p:animEffect>
                                  </p:childTnLst>
                                </p:cTn>
                              </p:par>
                            </p:childTnLst>
                          </p:cTn>
                        </p:par>
                        <p:par>
                          <p:cTn id="8" fill="hold">
                            <p:stCondLst>
                              <p:cond delay="1000"/>
                            </p:stCondLst>
                            <p:childTnLst>
                              <p:par>
                                <p:cTn id="9" presetID="18" presetClass="entr" presetSubtype="6"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strips(downRight)">
                                      <p:cBhvr>
                                        <p:cTn id="11" dur="1000"/>
                                        <p:tgtEl>
                                          <p:spTgt spid="29"/>
                                        </p:tgtEl>
                                      </p:cBhvr>
                                    </p:animEffect>
                                  </p:childTnLst>
                                </p:cTn>
                              </p:par>
                            </p:childTnLst>
                          </p:cTn>
                        </p:par>
                        <p:par>
                          <p:cTn id="12" fill="hold">
                            <p:stCondLst>
                              <p:cond delay="2000"/>
                            </p:stCondLst>
                            <p:childTnLst>
                              <p:par>
                                <p:cTn id="13" presetID="18" presetClass="entr" presetSubtype="6"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strips(downRight)">
                                      <p:cBhvr>
                                        <p:cTn id="15" dur="1000"/>
                                        <p:tgtEl>
                                          <p:spTgt spid="30"/>
                                        </p:tgtEl>
                                      </p:cBhvr>
                                    </p:animEffect>
                                  </p:childTnLst>
                                </p:cTn>
                              </p:par>
                            </p:childTnLst>
                          </p:cTn>
                        </p:par>
                        <p:par>
                          <p:cTn id="16" fill="hold">
                            <p:stCondLst>
                              <p:cond delay="3000"/>
                            </p:stCondLst>
                            <p:childTnLst>
                              <p:par>
                                <p:cTn id="17" presetID="18" presetClass="entr" presetSubtype="6"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strips(downRight)">
                                      <p:cBhvr>
                                        <p:cTn id="19" dur="1000"/>
                                        <p:tgtEl>
                                          <p:spTgt spid="31"/>
                                        </p:tgtEl>
                                      </p:cBhvr>
                                    </p:animEffect>
                                  </p:childTnLst>
                                </p:cTn>
                              </p:par>
                            </p:childTnLst>
                          </p:cTn>
                        </p:par>
                        <p:par>
                          <p:cTn id="20" fill="hold">
                            <p:stCondLst>
                              <p:cond delay="4000"/>
                            </p:stCondLst>
                            <p:childTnLst>
                              <p:par>
                                <p:cTn id="21" presetID="18" presetClass="entr" presetSubtype="6"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strips(downRight)">
                                      <p:cBhvr>
                                        <p:cTn id="23" dur="10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strips(downRight)">
                                      <p:cBhvr>
                                        <p:cTn id="28" dur="1000"/>
                                        <p:tgtEl>
                                          <p:spTgt spid="23"/>
                                        </p:tgtEl>
                                      </p:cBhvr>
                                    </p:animEffect>
                                  </p:childTnLst>
                                </p:cTn>
                              </p:par>
                            </p:childTnLst>
                          </p:cTn>
                        </p:par>
                        <p:par>
                          <p:cTn id="29" fill="hold">
                            <p:stCondLst>
                              <p:cond delay="1000"/>
                            </p:stCondLst>
                            <p:childTnLst>
                              <p:par>
                                <p:cTn id="30" presetID="18" presetClass="entr" presetSubtype="6" fill="hold"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strips(downRight)">
                                      <p:cBhvr>
                                        <p:cTn id="32" dur="1000"/>
                                        <p:tgtEl>
                                          <p:spTgt spid="24"/>
                                        </p:tgtEl>
                                      </p:cBhvr>
                                    </p:animEffect>
                                  </p:childTnLst>
                                </p:cTn>
                              </p:par>
                            </p:childTnLst>
                          </p:cTn>
                        </p:par>
                        <p:par>
                          <p:cTn id="33" fill="hold">
                            <p:stCondLst>
                              <p:cond delay="2000"/>
                            </p:stCondLst>
                            <p:childTnLst>
                              <p:par>
                                <p:cTn id="34" presetID="18" presetClass="entr" presetSubtype="6" fill="hold" nodeType="after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strips(downRight)">
                                      <p:cBhvr>
                                        <p:cTn id="36" dur="1000"/>
                                        <p:tgtEl>
                                          <p:spTgt spid="6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1000"/>
                                        <p:tgtEl>
                                          <p:spTgt spid="4"/>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wipe(left)">
                                      <p:cBhvr>
                                        <p:cTn id="45" dur="1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Example</a:t>
            </a:r>
          </a:p>
        </p:txBody>
      </p:sp>
      <p:sp>
        <p:nvSpPr>
          <p:cNvPr id="7" name="Rectangle 6">
            <a:extLst>
              <a:ext uri="{FF2B5EF4-FFF2-40B4-BE49-F238E27FC236}">
                <a16:creationId xmlns:a16="http://schemas.microsoft.com/office/drawing/2014/main" id="{E6C6B5DA-2EAB-4B21-B365-9E0294197C62}"/>
              </a:ext>
            </a:extLst>
          </p:cNvPr>
          <p:cNvSpPr/>
          <p:nvPr/>
        </p:nvSpPr>
        <p:spPr>
          <a:xfrm>
            <a:off x="838200" y="1440675"/>
            <a:ext cx="7717078" cy="2131353"/>
          </a:xfrm>
          <a:prstGeom prst="rect">
            <a:avLst/>
          </a:prstGeom>
        </p:spPr>
        <p:txBody>
          <a:bodyPr wrap="square">
            <a:spAutoFit/>
          </a:bodyPr>
          <a:lstStyle/>
          <a:p>
            <a:r>
              <a:rPr lang="en-US" sz="2400" dirty="0">
                <a:cs typeface="Times New Roman" pitchFamily="18" charset="0"/>
              </a:rPr>
              <a:t>Kevin is rolling a fair die. </a:t>
            </a:r>
            <a:r>
              <a:rPr lang="en-US" sz="2400" dirty="0">
                <a:solidFill>
                  <a:srgbClr val="FF0000"/>
                </a:solidFill>
                <a:cs typeface="Times New Roman" pitchFamily="18" charset="0"/>
              </a:rPr>
              <a:t>If a prime number occurs, he pays his girlfriend that number of dollars</a:t>
            </a:r>
            <a:r>
              <a:rPr lang="en-US" sz="2400" dirty="0">
                <a:cs typeface="Times New Roman" pitchFamily="18" charset="0"/>
              </a:rPr>
              <a:t>; </a:t>
            </a:r>
            <a:r>
              <a:rPr lang="en-US" sz="2400" dirty="0">
                <a:solidFill>
                  <a:srgbClr val="0070C0"/>
                </a:solidFill>
                <a:cs typeface="Times New Roman" pitchFamily="18" charset="0"/>
              </a:rPr>
              <a:t>if a nonprime number is observed, she pays him that number of dollars</a:t>
            </a:r>
            <a:r>
              <a:rPr lang="en-US" sz="2400" dirty="0">
                <a:cs typeface="Times New Roman" pitchFamily="18" charset="0"/>
              </a:rPr>
              <a:t>.</a:t>
            </a:r>
          </a:p>
          <a:p>
            <a:pPr>
              <a:lnSpc>
                <a:spcPts val="1500"/>
              </a:lnSpc>
            </a:pPr>
            <a:endParaRPr lang="en-US" sz="2400" dirty="0">
              <a:cs typeface="Times New Roman" pitchFamily="18" charset="0"/>
            </a:endParaRPr>
          </a:p>
          <a:p>
            <a:r>
              <a:rPr lang="en-US" sz="2400" dirty="0">
                <a:cs typeface="Times New Roman" pitchFamily="18" charset="0"/>
              </a:rPr>
              <a:t>Find the expected value of RV X: win/loss in each game, and explain what it means. Compute the variance of X.</a:t>
            </a:r>
          </a:p>
        </p:txBody>
      </p:sp>
    </p:spTree>
    <p:extLst>
      <p:ext uri="{BB962C8B-B14F-4D97-AF65-F5344CB8AC3E}">
        <p14:creationId xmlns:p14="http://schemas.microsoft.com/office/powerpoint/2010/main" val="1881112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Answer</a:t>
            </a:r>
            <a:endParaRPr lang="en-US" dirty="0"/>
          </a:p>
        </p:txBody>
      </p:sp>
      <p:sp>
        <p:nvSpPr>
          <p:cNvPr id="5" name="TextBox 4">
            <a:extLst>
              <a:ext uri="{FF2B5EF4-FFF2-40B4-BE49-F238E27FC236}">
                <a16:creationId xmlns:a16="http://schemas.microsoft.com/office/drawing/2014/main" id="{DF07A4CD-87C4-4984-AF77-B7E79F4319CA}"/>
              </a:ext>
            </a:extLst>
          </p:cNvPr>
          <p:cNvSpPr txBox="1"/>
          <p:nvPr/>
        </p:nvSpPr>
        <p:spPr>
          <a:xfrm>
            <a:off x="3064214" y="254726"/>
            <a:ext cx="2462534" cy="430887"/>
          </a:xfrm>
          <a:prstGeom prst="rect">
            <a:avLst/>
          </a:prstGeom>
          <a:noFill/>
        </p:spPr>
        <p:txBody>
          <a:bodyPr wrap="none" rtlCol="0">
            <a:spAutoFit/>
          </a:bodyPr>
          <a:lstStyle/>
          <a:p>
            <a:r>
              <a:rPr lang="en-US" sz="2200" dirty="0">
                <a:latin typeface="Times New Roman" pitchFamily="18" charset="0"/>
                <a:cs typeface="Times New Roman" pitchFamily="18" charset="0"/>
              </a:rPr>
              <a:t>S = {</a:t>
            </a:r>
            <a:r>
              <a:rPr lang="en-US" sz="2200" dirty="0">
                <a:solidFill>
                  <a:srgbClr val="0070C0"/>
                </a:solidFill>
                <a:latin typeface="Times New Roman" pitchFamily="18" charset="0"/>
                <a:cs typeface="Times New Roman" pitchFamily="18" charset="0"/>
              </a:rPr>
              <a:t>1</a:t>
            </a:r>
            <a:r>
              <a:rPr lang="en-US" sz="2200" dirty="0">
                <a:latin typeface="Times New Roman" pitchFamily="18" charset="0"/>
                <a:cs typeface="Times New Roman" pitchFamily="18" charset="0"/>
              </a:rPr>
              <a:t>, </a:t>
            </a:r>
            <a:r>
              <a:rPr lang="en-US" sz="2200" dirty="0">
                <a:solidFill>
                  <a:srgbClr val="FF0000"/>
                </a:solidFill>
                <a:latin typeface="Times New Roman" pitchFamily="18" charset="0"/>
                <a:cs typeface="Times New Roman" pitchFamily="18" charset="0"/>
              </a:rPr>
              <a:t>2</a:t>
            </a:r>
            <a:r>
              <a:rPr lang="en-US" sz="2200" dirty="0">
                <a:latin typeface="Times New Roman" pitchFamily="18" charset="0"/>
                <a:cs typeface="Times New Roman" pitchFamily="18" charset="0"/>
              </a:rPr>
              <a:t>, </a:t>
            </a:r>
            <a:r>
              <a:rPr lang="en-US" sz="2200" dirty="0">
                <a:solidFill>
                  <a:srgbClr val="FF0000"/>
                </a:solidFill>
                <a:latin typeface="Times New Roman" pitchFamily="18" charset="0"/>
                <a:cs typeface="Times New Roman" pitchFamily="18" charset="0"/>
              </a:rPr>
              <a:t>3</a:t>
            </a:r>
            <a:r>
              <a:rPr lang="en-US" sz="2200" dirty="0">
                <a:latin typeface="Times New Roman" pitchFamily="18" charset="0"/>
                <a:cs typeface="Times New Roman" pitchFamily="18" charset="0"/>
              </a:rPr>
              <a:t>, </a:t>
            </a:r>
            <a:r>
              <a:rPr lang="en-US" sz="2200" dirty="0">
                <a:solidFill>
                  <a:srgbClr val="0070C0"/>
                </a:solidFill>
                <a:latin typeface="Times New Roman" pitchFamily="18" charset="0"/>
                <a:cs typeface="Times New Roman" pitchFamily="18" charset="0"/>
              </a:rPr>
              <a:t>4</a:t>
            </a:r>
            <a:r>
              <a:rPr lang="en-US" sz="2200" dirty="0">
                <a:latin typeface="Times New Roman" pitchFamily="18" charset="0"/>
                <a:cs typeface="Times New Roman" pitchFamily="18" charset="0"/>
              </a:rPr>
              <a:t>, </a:t>
            </a:r>
            <a:r>
              <a:rPr lang="en-US" sz="2200" dirty="0">
                <a:solidFill>
                  <a:srgbClr val="FF0000"/>
                </a:solidFill>
                <a:latin typeface="Times New Roman" pitchFamily="18" charset="0"/>
                <a:cs typeface="Times New Roman" pitchFamily="18" charset="0"/>
              </a:rPr>
              <a:t>5</a:t>
            </a:r>
            <a:r>
              <a:rPr lang="en-US" sz="2200" dirty="0">
                <a:latin typeface="Times New Roman" pitchFamily="18" charset="0"/>
                <a:cs typeface="Times New Roman" pitchFamily="18" charset="0"/>
              </a:rPr>
              <a:t>, </a:t>
            </a:r>
            <a:r>
              <a:rPr lang="en-US" sz="2200" dirty="0">
                <a:solidFill>
                  <a:srgbClr val="0070C0"/>
                </a:solidFill>
                <a:latin typeface="Times New Roman" pitchFamily="18" charset="0"/>
                <a:cs typeface="Times New Roman" pitchFamily="18" charset="0"/>
              </a:rPr>
              <a:t>6</a:t>
            </a:r>
            <a:r>
              <a:rPr lang="en-US" sz="2200" dirty="0">
                <a:latin typeface="Times New Roman" pitchFamily="18" charset="0"/>
                <a:cs typeface="Times New Roman" pitchFamily="18" charset="0"/>
              </a:rPr>
              <a:t>}</a:t>
            </a:r>
          </a:p>
        </p:txBody>
      </p:sp>
      <p:sp>
        <p:nvSpPr>
          <p:cNvPr id="8" name="TextBox 7">
            <a:extLst>
              <a:ext uri="{FF2B5EF4-FFF2-40B4-BE49-F238E27FC236}">
                <a16:creationId xmlns:a16="http://schemas.microsoft.com/office/drawing/2014/main" id="{73D6F84B-EA69-4B12-A465-3819AB2D93FE}"/>
              </a:ext>
            </a:extLst>
          </p:cNvPr>
          <p:cNvSpPr txBox="1"/>
          <p:nvPr/>
        </p:nvSpPr>
        <p:spPr>
          <a:xfrm>
            <a:off x="3064214" y="788126"/>
            <a:ext cx="2988319" cy="430887"/>
          </a:xfrm>
          <a:prstGeom prst="rect">
            <a:avLst/>
          </a:prstGeom>
          <a:noFill/>
        </p:spPr>
        <p:txBody>
          <a:bodyPr wrap="none" rtlCol="0">
            <a:spAutoFit/>
          </a:bodyPr>
          <a:lstStyle/>
          <a:p>
            <a:r>
              <a:rPr lang="en-US" sz="2200" dirty="0">
                <a:latin typeface="Times New Roman" pitchFamily="18" charset="0"/>
                <a:cs typeface="Times New Roman" pitchFamily="18" charset="0"/>
              </a:rPr>
              <a:t>R</a:t>
            </a:r>
            <a:r>
              <a:rPr lang="en-US" dirty="0">
                <a:latin typeface="Times New Roman" pitchFamily="18" charset="0"/>
                <a:cs typeface="Times New Roman" pitchFamily="18" charset="0"/>
              </a:rPr>
              <a:t>x</a:t>
            </a:r>
            <a:r>
              <a:rPr lang="en-US" sz="2200" dirty="0">
                <a:latin typeface="Times New Roman" pitchFamily="18" charset="0"/>
                <a:cs typeface="Times New Roman" pitchFamily="18" charset="0"/>
              </a:rPr>
              <a:t> = {</a:t>
            </a:r>
            <a:r>
              <a:rPr lang="en-US" sz="2200" dirty="0">
                <a:solidFill>
                  <a:srgbClr val="0070C0"/>
                </a:solidFill>
                <a:latin typeface="Times New Roman" pitchFamily="18" charset="0"/>
                <a:cs typeface="Times New Roman" pitchFamily="18" charset="0"/>
              </a:rPr>
              <a:t>1</a:t>
            </a:r>
            <a:r>
              <a:rPr lang="en-US" sz="2200" dirty="0">
                <a:latin typeface="Times New Roman" pitchFamily="18" charset="0"/>
                <a:cs typeface="Times New Roman" pitchFamily="18" charset="0"/>
              </a:rPr>
              <a:t>, </a:t>
            </a:r>
            <a:r>
              <a:rPr lang="en-US" sz="2200" dirty="0">
                <a:solidFill>
                  <a:srgbClr val="FF0000"/>
                </a:solidFill>
                <a:latin typeface="Times New Roman" pitchFamily="18" charset="0"/>
                <a:cs typeface="Times New Roman" pitchFamily="18" charset="0"/>
              </a:rPr>
              <a:t>-2</a:t>
            </a:r>
            <a:r>
              <a:rPr lang="en-US" sz="2200" dirty="0">
                <a:latin typeface="Times New Roman" pitchFamily="18" charset="0"/>
                <a:cs typeface="Times New Roman" pitchFamily="18" charset="0"/>
              </a:rPr>
              <a:t> , </a:t>
            </a:r>
            <a:r>
              <a:rPr lang="en-US" sz="2200" dirty="0">
                <a:solidFill>
                  <a:srgbClr val="FF0000"/>
                </a:solidFill>
                <a:latin typeface="Times New Roman" pitchFamily="18" charset="0"/>
                <a:cs typeface="Times New Roman" pitchFamily="18" charset="0"/>
              </a:rPr>
              <a:t>-3</a:t>
            </a:r>
            <a:r>
              <a:rPr lang="en-US" sz="2200" dirty="0">
                <a:latin typeface="Times New Roman" pitchFamily="18" charset="0"/>
                <a:cs typeface="Times New Roman" pitchFamily="18" charset="0"/>
              </a:rPr>
              <a:t>,</a:t>
            </a:r>
            <a:r>
              <a:rPr lang="en-US" sz="2200" dirty="0">
                <a:solidFill>
                  <a:srgbClr val="0070C0"/>
                </a:solidFill>
                <a:latin typeface="Times New Roman" pitchFamily="18" charset="0"/>
                <a:cs typeface="Times New Roman" pitchFamily="18" charset="0"/>
              </a:rPr>
              <a:t> 4</a:t>
            </a:r>
            <a:r>
              <a:rPr lang="en-US" sz="2200" dirty="0">
                <a:latin typeface="Times New Roman" pitchFamily="18" charset="0"/>
                <a:cs typeface="Times New Roman" pitchFamily="18" charset="0"/>
              </a:rPr>
              <a:t>, </a:t>
            </a:r>
            <a:r>
              <a:rPr lang="en-US" sz="2200" dirty="0">
                <a:solidFill>
                  <a:srgbClr val="FF0000"/>
                </a:solidFill>
                <a:latin typeface="Times New Roman" pitchFamily="18" charset="0"/>
                <a:cs typeface="Times New Roman" pitchFamily="18" charset="0"/>
              </a:rPr>
              <a:t>-5</a:t>
            </a:r>
            <a:r>
              <a:rPr lang="en-US" sz="2200" dirty="0">
                <a:latin typeface="Times New Roman" pitchFamily="18" charset="0"/>
                <a:cs typeface="Times New Roman" pitchFamily="18" charset="0"/>
              </a:rPr>
              <a:t>, </a:t>
            </a:r>
            <a:r>
              <a:rPr lang="en-US" sz="2200" dirty="0">
                <a:solidFill>
                  <a:srgbClr val="0070C0"/>
                </a:solidFill>
                <a:latin typeface="Times New Roman" pitchFamily="18" charset="0"/>
                <a:cs typeface="Times New Roman" pitchFamily="18" charset="0"/>
              </a:rPr>
              <a:t>6</a:t>
            </a:r>
            <a:r>
              <a:rPr lang="en-US" sz="2200" dirty="0">
                <a:latin typeface="Times New Roman" pitchFamily="18" charset="0"/>
                <a:cs typeface="Times New Roman" pitchFamily="18" charset="0"/>
              </a:rPr>
              <a:t>}</a:t>
            </a:r>
          </a:p>
        </p:txBody>
      </p:sp>
      <p:sp>
        <p:nvSpPr>
          <p:cNvPr id="9" name="TextBox 8">
            <a:extLst>
              <a:ext uri="{FF2B5EF4-FFF2-40B4-BE49-F238E27FC236}">
                <a16:creationId xmlns:a16="http://schemas.microsoft.com/office/drawing/2014/main" id="{3141BC1F-D2ED-4F7D-9CBC-FFA63020D289}"/>
              </a:ext>
            </a:extLst>
          </p:cNvPr>
          <p:cNvSpPr txBox="1"/>
          <p:nvPr/>
        </p:nvSpPr>
        <p:spPr>
          <a:xfrm>
            <a:off x="6347427" y="149681"/>
            <a:ext cx="5062604" cy="430887"/>
          </a:xfrm>
          <a:prstGeom prst="rect">
            <a:avLst/>
          </a:prstGeom>
          <a:noFill/>
        </p:spPr>
        <p:txBody>
          <a:bodyPr wrap="none" rtlCol="0">
            <a:spAutoFit/>
          </a:bodyPr>
          <a:lstStyle/>
          <a:p>
            <a:r>
              <a:rPr lang="en-US" sz="2200" dirty="0">
                <a:latin typeface="Times New Roman" pitchFamily="18" charset="0"/>
                <a:cs typeface="Times New Roman" pitchFamily="18" charset="0"/>
              </a:rPr>
              <a:t>X: the money </a:t>
            </a:r>
            <a:r>
              <a:rPr lang="en-US" sz="2200" dirty="0" err="1">
                <a:latin typeface="Times New Roman" pitchFamily="18" charset="0"/>
                <a:cs typeface="Times New Roman" pitchFamily="18" charset="0"/>
              </a:rPr>
              <a:t>Kev</a:t>
            </a:r>
            <a:r>
              <a:rPr lang="en-US" sz="2200" dirty="0">
                <a:latin typeface="Times New Roman" pitchFamily="18" charset="0"/>
                <a:cs typeface="Times New Roman" pitchFamily="18" charset="0"/>
              </a:rPr>
              <a:t> wins/loses in each game</a:t>
            </a:r>
          </a:p>
        </p:txBody>
      </p:sp>
      <p:sp>
        <p:nvSpPr>
          <p:cNvPr id="10" name="TextBox 9">
            <a:extLst>
              <a:ext uri="{FF2B5EF4-FFF2-40B4-BE49-F238E27FC236}">
                <a16:creationId xmlns:a16="http://schemas.microsoft.com/office/drawing/2014/main" id="{6B9D3E9E-3ED0-4F1B-BE5F-10F4F7CC4E3B}"/>
              </a:ext>
            </a:extLst>
          </p:cNvPr>
          <p:cNvSpPr txBox="1"/>
          <p:nvPr/>
        </p:nvSpPr>
        <p:spPr>
          <a:xfrm>
            <a:off x="3406401" y="1271639"/>
            <a:ext cx="2518638" cy="430887"/>
          </a:xfrm>
          <a:prstGeom prst="rect">
            <a:avLst/>
          </a:prstGeom>
          <a:noFill/>
        </p:spPr>
        <p:txBody>
          <a:bodyPr wrap="none" rtlCol="0">
            <a:spAutoFit/>
          </a:bodyPr>
          <a:lstStyle/>
          <a:p>
            <a:r>
              <a:rPr lang="en-US" sz="2200" dirty="0">
                <a:latin typeface="Times New Roman" pitchFamily="18" charset="0"/>
                <a:cs typeface="Times New Roman" pitchFamily="18" charset="0"/>
              </a:rPr>
              <a:t>= {-5, -3, -2, 1, 4, 6}</a:t>
            </a:r>
          </a:p>
        </p:txBody>
      </p:sp>
      <p:cxnSp>
        <p:nvCxnSpPr>
          <p:cNvPr id="11" name="Straight Connector 10">
            <a:extLst>
              <a:ext uri="{FF2B5EF4-FFF2-40B4-BE49-F238E27FC236}">
                <a16:creationId xmlns:a16="http://schemas.microsoft.com/office/drawing/2014/main" id="{679885BB-464B-424F-8501-F0B11703452F}"/>
              </a:ext>
            </a:extLst>
          </p:cNvPr>
          <p:cNvCxnSpPr/>
          <p:nvPr/>
        </p:nvCxnSpPr>
        <p:spPr>
          <a:xfrm>
            <a:off x="6995160" y="1220053"/>
            <a:ext cx="4114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33D37B-0D37-4F5B-93AF-C3A4EAF6169A}"/>
              </a:ext>
            </a:extLst>
          </p:cNvPr>
          <p:cNvCxnSpPr/>
          <p:nvPr/>
        </p:nvCxnSpPr>
        <p:spPr>
          <a:xfrm>
            <a:off x="7376160" y="915253"/>
            <a:ext cx="0" cy="175564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3" name="Object 6">
            <a:extLst>
              <a:ext uri="{FF2B5EF4-FFF2-40B4-BE49-F238E27FC236}">
                <a16:creationId xmlns:a16="http://schemas.microsoft.com/office/drawing/2014/main" id="{B1E82EEC-56F1-4E6B-A4A5-B172387728B8}"/>
              </a:ext>
            </a:extLst>
          </p:cNvPr>
          <p:cNvGraphicFramePr>
            <a:graphicFrameLocks noChangeAspect="1"/>
          </p:cNvGraphicFramePr>
          <p:nvPr>
            <p:extLst>
              <p:ext uri="{D42A27DB-BD31-4B8C-83A1-F6EECF244321}">
                <p14:modId xmlns:p14="http://schemas.microsoft.com/office/powerpoint/2010/main" val="1822042431"/>
              </p:ext>
            </p:extLst>
          </p:nvPr>
        </p:nvGraphicFramePr>
        <p:xfrm>
          <a:off x="6614160" y="1296253"/>
          <a:ext cx="720725" cy="411163"/>
        </p:xfrm>
        <a:graphic>
          <a:graphicData uri="http://schemas.openxmlformats.org/presentationml/2006/ole">
            <mc:AlternateContent xmlns:mc="http://schemas.openxmlformats.org/markup-compatibility/2006">
              <mc:Choice xmlns:v="urn:schemas-microsoft-com:vml" Requires="v">
                <p:oleObj spid="_x0000_s7165" name="Equation" r:id="rId4" imgW="330057" imgH="203112" progId="Equation.3">
                  <p:embed/>
                </p:oleObj>
              </mc:Choice>
              <mc:Fallback>
                <p:oleObj name="Equation" r:id="rId4" imgW="330057" imgH="203112" progId="Equation.3">
                  <p:embed/>
                  <p:pic>
                    <p:nvPicPr>
                      <p:cNvPr id="7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4160" y="1296253"/>
                        <a:ext cx="720725"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7">
            <a:extLst>
              <a:ext uri="{FF2B5EF4-FFF2-40B4-BE49-F238E27FC236}">
                <a16:creationId xmlns:a16="http://schemas.microsoft.com/office/drawing/2014/main" id="{D2290ECF-443D-40E5-B974-7327400B6DC1}"/>
              </a:ext>
            </a:extLst>
          </p:cNvPr>
          <p:cNvGraphicFramePr>
            <a:graphicFrameLocks noChangeAspect="1"/>
          </p:cNvGraphicFramePr>
          <p:nvPr>
            <p:extLst>
              <p:ext uri="{D42A27DB-BD31-4B8C-83A1-F6EECF244321}">
                <p14:modId xmlns:p14="http://schemas.microsoft.com/office/powerpoint/2010/main" val="1677495702"/>
              </p:ext>
            </p:extLst>
          </p:nvPr>
        </p:nvGraphicFramePr>
        <p:xfrm>
          <a:off x="7022148" y="883503"/>
          <a:ext cx="277812" cy="282575"/>
        </p:xfrm>
        <a:graphic>
          <a:graphicData uri="http://schemas.openxmlformats.org/presentationml/2006/ole">
            <mc:AlternateContent xmlns:mc="http://schemas.openxmlformats.org/markup-compatibility/2006">
              <mc:Choice xmlns:v="urn:schemas-microsoft-com:vml" Requires="v">
                <p:oleObj spid="_x0000_s7166" name="Equation" r:id="rId6" imgW="126835" imgH="139518" progId="Equation.3">
                  <p:embed/>
                </p:oleObj>
              </mc:Choice>
              <mc:Fallback>
                <p:oleObj name="Equation" r:id="rId6" imgW="126835" imgH="139518" progId="Equation.3">
                  <p:embed/>
                  <p:pic>
                    <p:nvPicPr>
                      <p:cNvPr id="75"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22148" y="883503"/>
                        <a:ext cx="277812"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8">
            <a:extLst>
              <a:ext uri="{FF2B5EF4-FFF2-40B4-BE49-F238E27FC236}">
                <a16:creationId xmlns:a16="http://schemas.microsoft.com/office/drawing/2014/main" id="{89ED1BF3-B9B4-4C4C-AB35-12772057222F}"/>
              </a:ext>
            </a:extLst>
          </p:cNvPr>
          <p:cNvGraphicFramePr>
            <a:graphicFrameLocks noChangeAspect="1"/>
          </p:cNvGraphicFramePr>
          <p:nvPr>
            <p:extLst>
              <p:ext uri="{D42A27DB-BD31-4B8C-83A1-F6EECF244321}">
                <p14:modId xmlns:p14="http://schemas.microsoft.com/office/powerpoint/2010/main" val="210836259"/>
              </p:ext>
            </p:extLst>
          </p:nvPr>
        </p:nvGraphicFramePr>
        <p:xfrm>
          <a:off x="7452360" y="877153"/>
          <a:ext cx="500062" cy="358775"/>
        </p:xfrm>
        <a:graphic>
          <a:graphicData uri="http://schemas.openxmlformats.org/presentationml/2006/ole">
            <mc:AlternateContent xmlns:mc="http://schemas.openxmlformats.org/markup-compatibility/2006">
              <mc:Choice xmlns:v="urn:schemas-microsoft-com:vml" Requires="v">
                <p:oleObj spid="_x0000_s7167" name="Equation" r:id="rId8" imgW="228402" imgH="177646" progId="Equation.3">
                  <p:embed/>
                </p:oleObj>
              </mc:Choice>
              <mc:Fallback>
                <p:oleObj name="Equation" r:id="rId8" imgW="228402" imgH="177646" progId="Equation.3">
                  <p:embed/>
                  <p:pic>
                    <p:nvPicPr>
                      <p:cNvPr id="76"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52360" y="877153"/>
                        <a:ext cx="500062"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9">
            <a:extLst>
              <a:ext uri="{FF2B5EF4-FFF2-40B4-BE49-F238E27FC236}">
                <a16:creationId xmlns:a16="http://schemas.microsoft.com/office/drawing/2014/main" id="{74D63120-2F52-47F7-9DC2-2EBE22DF9093}"/>
              </a:ext>
            </a:extLst>
          </p:cNvPr>
          <p:cNvGraphicFramePr>
            <a:graphicFrameLocks noChangeAspect="1"/>
          </p:cNvGraphicFramePr>
          <p:nvPr>
            <p:extLst>
              <p:ext uri="{D42A27DB-BD31-4B8C-83A1-F6EECF244321}">
                <p14:modId xmlns:p14="http://schemas.microsoft.com/office/powerpoint/2010/main" val="1742685102"/>
              </p:ext>
            </p:extLst>
          </p:nvPr>
        </p:nvGraphicFramePr>
        <p:xfrm>
          <a:off x="8061960" y="877153"/>
          <a:ext cx="498475" cy="358775"/>
        </p:xfrm>
        <a:graphic>
          <a:graphicData uri="http://schemas.openxmlformats.org/presentationml/2006/ole">
            <mc:AlternateContent xmlns:mc="http://schemas.openxmlformats.org/markup-compatibility/2006">
              <mc:Choice xmlns:v="urn:schemas-microsoft-com:vml" Requires="v">
                <p:oleObj spid="_x0000_s14336" name="Equation" r:id="rId10" imgW="228402" imgH="177646" progId="Equation.3">
                  <p:embed/>
                </p:oleObj>
              </mc:Choice>
              <mc:Fallback>
                <p:oleObj name="Equation" r:id="rId10" imgW="228402" imgH="177646" progId="Equation.3">
                  <p:embed/>
                  <p:pic>
                    <p:nvPicPr>
                      <p:cNvPr id="77"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61960" y="877153"/>
                        <a:ext cx="498475"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0">
            <a:extLst>
              <a:ext uri="{FF2B5EF4-FFF2-40B4-BE49-F238E27FC236}">
                <a16:creationId xmlns:a16="http://schemas.microsoft.com/office/drawing/2014/main" id="{E65B01D5-E32C-438F-A826-CD2C87590756}"/>
              </a:ext>
            </a:extLst>
          </p:cNvPr>
          <p:cNvGraphicFramePr>
            <a:graphicFrameLocks noChangeAspect="1"/>
          </p:cNvGraphicFramePr>
          <p:nvPr>
            <p:extLst>
              <p:ext uri="{D42A27DB-BD31-4B8C-83A1-F6EECF244321}">
                <p14:modId xmlns:p14="http://schemas.microsoft.com/office/powerpoint/2010/main" val="3656834644"/>
              </p:ext>
            </p:extLst>
          </p:nvPr>
        </p:nvGraphicFramePr>
        <p:xfrm>
          <a:off x="8628698" y="889853"/>
          <a:ext cx="500062" cy="333375"/>
        </p:xfrm>
        <a:graphic>
          <a:graphicData uri="http://schemas.openxmlformats.org/presentationml/2006/ole">
            <mc:AlternateContent xmlns:mc="http://schemas.openxmlformats.org/markup-compatibility/2006">
              <mc:Choice xmlns:v="urn:schemas-microsoft-com:vml" Requires="v">
                <p:oleObj spid="_x0000_s14337" name="Equation" r:id="rId12" imgW="228501" imgH="165028" progId="Equation.3">
                  <p:embed/>
                </p:oleObj>
              </mc:Choice>
              <mc:Fallback>
                <p:oleObj name="Equation" r:id="rId12" imgW="228501" imgH="165028" progId="Equation.3">
                  <p:embed/>
                  <p:pic>
                    <p:nvPicPr>
                      <p:cNvPr id="78"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628698" y="889853"/>
                        <a:ext cx="500062"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8" name="Straight Connector 17">
            <a:extLst>
              <a:ext uri="{FF2B5EF4-FFF2-40B4-BE49-F238E27FC236}">
                <a16:creationId xmlns:a16="http://schemas.microsoft.com/office/drawing/2014/main" id="{5AE35FB9-05F0-4FEA-A552-F0C704E33A06}"/>
              </a:ext>
            </a:extLst>
          </p:cNvPr>
          <p:cNvCxnSpPr/>
          <p:nvPr/>
        </p:nvCxnSpPr>
        <p:spPr>
          <a:xfrm>
            <a:off x="10576560" y="937478"/>
            <a:ext cx="0" cy="175564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621E079-8512-4E3B-AA92-4FCCC8CDE49E}"/>
              </a:ext>
            </a:extLst>
          </p:cNvPr>
          <p:cNvSpPr txBox="1"/>
          <p:nvPr/>
        </p:nvSpPr>
        <p:spPr>
          <a:xfrm>
            <a:off x="10576560" y="785078"/>
            <a:ext cx="654346" cy="400110"/>
          </a:xfrm>
          <a:prstGeom prst="rect">
            <a:avLst/>
          </a:prstGeom>
          <a:noFill/>
        </p:spPr>
        <p:txBody>
          <a:bodyPr wrap="none" rtlCol="0">
            <a:spAutoFit/>
          </a:bodyPr>
          <a:lstStyle/>
          <a:p>
            <a:r>
              <a:rPr lang="en-US" sz="2000" dirty="0">
                <a:latin typeface="Times New Roman" pitchFamily="18" charset="0"/>
                <a:cs typeface="Times New Roman" pitchFamily="18" charset="0"/>
              </a:rPr>
              <a:t>Sum</a:t>
            </a:r>
          </a:p>
        </p:txBody>
      </p:sp>
      <p:graphicFrame>
        <p:nvGraphicFramePr>
          <p:cNvPr id="20" name="Object 33">
            <a:extLst>
              <a:ext uri="{FF2B5EF4-FFF2-40B4-BE49-F238E27FC236}">
                <a16:creationId xmlns:a16="http://schemas.microsoft.com/office/drawing/2014/main" id="{B6BADD59-9354-4C78-A9AD-66E95DA41D41}"/>
              </a:ext>
            </a:extLst>
          </p:cNvPr>
          <p:cNvGraphicFramePr>
            <a:graphicFrameLocks noChangeAspect="1"/>
          </p:cNvGraphicFramePr>
          <p:nvPr>
            <p:extLst>
              <p:ext uri="{D42A27DB-BD31-4B8C-83A1-F6EECF244321}">
                <p14:modId xmlns:p14="http://schemas.microsoft.com/office/powerpoint/2010/main" val="2298537311"/>
              </p:ext>
            </p:extLst>
          </p:nvPr>
        </p:nvGraphicFramePr>
        <p:xfrm>
          <a:off x="7604760" y="1229578"/>
          <a:ext cx="277813" cy="538163"/>
        </p:xfrm>
        <a:graphic>
          <a:graphicData uri="http://schemas.openxmlformats.org/presentationml/2006/ole">
            <mc:AlternateContent xmlns:mc="http://schemas.openxmlformats.org/markup-compatibility/2006">
              <mc:Choice xmlns:v="urn:schemas-microsoft-com:vml" Requires="v">
                <p:oleObj spid="_x0000_s14338" name="Equation" r:id="rId14" imgW="126835" imgH="266353" progId="Equation.3">
                  <p:embed/>
                </p:oleObj>
              </mc:Choice>
              <mc:Fallback>
                <p:oleObj name="Equation" r:id="rId14" imgW="126835" imgH="266353" progId="Equation.3">
                  <p:embed/>
                  <p:pic>
                    <p:nvPicPr>
                      <p:cNvPr id="81" name="Object 3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04760" y="1229578"/>
                        <a:ext cx="27781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37">
            <a:extLst>
              <a:ext uri="{FF2B5EF4-FFF2-40B4-BE49-F238E27FC236}">
                <a16:creationId xmlns:a16="http://schemas.microsoft.com/office/drawing/2014/main" id="{1842C0A3-0A80-4CD7-A21C-25F9726A7E9B}"/>
              </a:ext>
            </a:extLst>
          </p:cNvPr>
          <p:cNvGraphicFramePr>
            <a:graphicFrameLocks noChangeAspect="1"/>
          </p:cNvGraphicFramePr>
          <p:nvPr>
            <p:extLst>
              <p:ext uri="{D42A27DB-BD31-4B8C-83A1-F6EECF244321}">
                <p14:modId xmlns:p14="http://schemas.microsoft.com/office/powerpoint/2010/main" val="3524619021"/>
              </p:ext>
            </p:extLst>
          </p:nvPr>
        </p:nvGraphicFramePr>
        <p:xfrm>
          <a:off x="8214360" y="1229578"/>
          <a:ext cx="277813" cy="538163"/>
        </p:xfrm>
        <a:graphic>
          <a:graphicData uri="http://schemas.openxmlformats.org/presentationml/2006/ole">
            <mc:AlternateContent xmlns:mc="http://schemas.openxmlformats.org/markup-compatibility/2006">
              <mc:Choice xmlns:v="urn:schemas-microsoft-com:vml" Requires="v">
                <p:oleObj spid="_x0000_s14339" name="Equation" r:id="rId16" imgW="126835" imgH="266353" progId="Equation.3">
                  <p:embed/>
                </p:oleObj>
              </mc:Choice>
              <mc:Fallback>
                <p:oleObj name="Equation" r:id="rId16" imgW="126835" imgH="266353" progId="Equation.3">
                  <p:embed/>
                  <p:pic>
                    <p:nvPicPr>
                      <p:cNvPr id="82" name="Object 3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14360" y="1229578"/>
                        <a:ext cx="27781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38">
            <a:extLst>
              <a:ext uri="{FF2B5EF4-FFF2-40B4-BE49-F238E27FC236}">
                <a16:creationId xmlns:a16="http://schemas.microsoft.com/office/drawing/2014/main" id="{3AC41698-FFF5-4C6F-AA06-33DB5B67CEB0}"/>
              </a:ext>
            </a:extLst>
          </p:cNvPr>
          <p:cNvGraphicFramePr>
            <a:graphicFrameLocks noChangeAspect="1"/>
          </p:cNvGraphicFramePr>
          <p:nvPr>
            <p:extLst>
              <p:ext uri="{D42A27DB-BD31-4B8C-83A1-F6EECF244321}">
                <p14:modId xmlns:p14="http://schemas.microsoft.com/office/powerpoint/2010/main" val="3525190136"/>
              </p:ext>
            </p:extLst>
          </p:nvPr>
        </p:nvGraphicFramePr>
        <p:xfrm>
          <a:off x="8823960" y="1229578"/>
          <a:ext cx="277813" cy="538163"/>
        </p:xfrm>
        <a:graphic>
          <a:graphicData uri="http://schemas.openxmlformats.org/presentationml/2006/ole">
            <mc:AlternateContent xmlns:mc="http://schemas.openxmlformats.org/markup-compatibility/2006">
              <mc:Choice xmlns:v="urn:schemas-microsoft-com:vml" Requires="v">
                <p:oleObj spid="_x0000_s14340" name="Equation" r:id="rId18" imgW="126835" imgH="266353" progId="Equation.3">
                  <p:embed/>
                </p:oleObj>
              </mc:Choice>
              <mc:Fallback>
                <p:oleObj name="Equation" r:id="rId18" imgW="126835" imgH="266353" progId="Equation.3">
                  <p:embed/>
                  <p:pic>
                    <p:nvPicPr>
                      <p:cNvPr id="83" name="Object 3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823960" y="1229578"/>
                        <a:ext cx="27781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39">
            <a:extLst>
              <a:ext uri="{FF2B5EF4-FFF2-40B4-BE49-F238E27FC236}">
                <a16:creationId xmlns:a16="http://schemas.microsoft.com/office/drawing/2014/main" id="{B958EE65-261B-479F-A0C9-D4032237B801}"/>
              </a:ext>
            </a:extLst>
          </p:cNvPr>
          <p:cNvGraphicFramePr>
            <a:graphicFrameLocks noChangeAspect="1"/>
          </p:cNvGraphicFramePr>
          <p:nvPr>
            <p:extLst>
              <p:ext uri="{D42A27DB-BD31-4B8C-83A1-F6EECF244321}">
                <p14:modId xmlns:p14="http://schemas.microsoft.com/office/powerpoint/2010/main" val="653312383"/>
              </p:ext>
            </p:extLst>
          </p:nvPr>
        </p:nvGraphicFramePr>
        <p:xfrm>
          <a:off x="10694035" y="1318478"/>
          <a:ext cx="193675" cy="333375"/>
        </p:xfrm>
        <a:graphic>
          <a:graphicData uri="http://schemas.openxmlformats.org/presentationml/2006/ole">
            <mc:AlternateContent xmlns:mc="http://schemas.openxmlformats.org/markup-compatibility/2006">
              <mc:Choice xmlns:v="urn:schemas-microsoft-com:vml" Requires="v">
                <p:oleObj spid="_x0000_s14341" name="Equation" r:id="rId20" imgW="88707" imgH="164742" progId="Equation.3">
                  <p:embed/>
                </p:oleObj>
              </mc:Choice>
              <mc:Fallback>
                <p:oleObj name="Equation" r:id="rId20" imgW="88707" imgH="164742" progId="Equation.3">
                  <p:embed/>
                  <p:pic>
                    <p:nvPicPr>
                      <p:cNvPr id="84" name="Object 3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694035" y="1318478"/>
                        <a:ext cx="1936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10">
            <a:extLst>
              <a:ext uri="{FF2B5EF4-FFF2-40B4-BE49-F238E27FC236}">
                <a16:creationId xmlns:a16="http://schemas.microsoft.com/office/drawing/2014/main" id="{42583D33-3688-4873-8969-EAA06BF1A074}"/>
              </a:ext>
            </a:extLst>
          </p:cNvPr>
          <p:cNvGraphicFramePr>
            <a:graphicFrameLocks noChangeAspect="1"/>
          </p:cNvGraphicFramePr>
          <p:nvPr>
            <p:extLst>
              <p:ext uri="{D42A27DB-BD31-4B8C-83A1-F6EECF244321}">
                <p14:modId xmlns:p14="http://schemas.microsoft.com/office/powerpoint/2010/main" val="3692893277"/>
              </p:ext>
            </p:extLst>
          </p:nvPr>
        </p:nvGraphicFramePr>
        <p:xfrm>
          <a:off x="9357360" y="861278"/>
          <a:ext cx="193675" cy="333375"/>
        </p:xfrm>
        <a:graphic>
          <a:graphicData uri="http://schemas.openxmlformats.org/presentationml/2006/ole">
            <mc:AlternateContent xmlns:mc="http://schemas.openxmlformats.org/markup-compatibility/2006">
              <mc:Choice xmlns:v="urn:schemas-microsoft-com:vml" Requires="v">
                <p:oleObj spid="_x0000_s14342" name="Equation" r:id="rId22" imgW="88707" imgH="164742" progId="Equation.3">
                  <p:embed/>
                </p:oleObj>
              </mc:Choice>
              <mc:Fallback>
                <p:oleObj name="Equation" r:id="rId22" imgW="88707" imgH="164742" progId="Equation.3">
                  <p:embed/>
                  <p:pic>
                    <p:nvPicPr>
                      <p:cNvPr id="87" name="Object 1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357360" y="861278"/>
                        <a:ext cx="1936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38">
            <a:extLst>
              <a:ext uri="{FF2B5EF4-FFF2-40B4-BE49-F238E27FC236}">
                <a16:creationId xmlns:a16="http://schemas.microsoft.com/office/drawing/2014/main" id="{6CD286F5-4EFA-4B7A-A30D-67C7BABC9CAE}"/>
              </a:ext>
            </a:extLst>
          </p:cNvPr>
          <p:cNvGraphicFramePr>
            <a:graphicFrameLocks noChangeAspect="1"/>
          </p:cNvGraphicFramePr>
          <p:nvPr>
            <p:extLst>
              <p:ext uri="{D42A27DB-BD31-4B8C-83A1-F6EECF244321}">
                <p14:modId xmlns:p14="http://schemas.microsoft.com/office/powerpoint/2010/main" val="3568683183"/>
              </p:ext>
            </p:extLst>
          </p:nvPr>
        </p:nvGraphicFramePr>
        <p:xfrm>
          <a:off x="9281160" y="1201003"/>
          <a:ext cx="277813" cy="538163"/>
        </p:xfrm>
        <a:graphic>
          <a:graphicData uri="http://schemas.openxmlformats.org/presentationml/2006/ole">
            <mc:AlternateContent xmlns:mc="http://schemas.openxmlformats.org/markup-compatibility/2006">
              <mc:Choice xmlns:v="urn:schemas-microsoft-com:vml" Requires="v">
                <p:oleObj spid="_x0000_s14343" name="Equation" r:id="rId24" imgW="126835" imgH="266353" progId="Equation.3">
                  <p:embed/>
                </p:oleObj>
              </mc:Choice>
              <mc:Fallback>
                <p:oleObj name="Equation" r:id="rId24" imgW="126835" imgH="266353" progId="Equation.3">
                  <p:embed/>
                  <p:pic>
                    <p:nvPicPr>
                      <p:cNvPr id="88" name="Object 3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281160" y="1201003"/>
                        <a:ext cx="27781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55">
            <a:extLst>
              <a:ext uri="{FF2B5EF4-FFF2-40B4-BE49-F238E27FC236}">
                <a16:creationId xmlns:a16="http://schemas.microsoft.com/office/drawing/2014/main" id="{676712CF-F88B-4409-B035-5DAAACB8757D}"/>
              </a:ext>
            </a:extLst>
          </p:cNvPr>
          <p:cNvGraphicFramePr>
            <a:graphicFrameLocks noChangeAspect="1"/>
          </p:cNvGraphicFramePr>
          <p:nvPr>
            <p:extLst>
              <p:ext uri="{D42A27DB-BD31-4B8C-83A1-F6EECF244321}">
                <p14:modId xmlns:p14="http://schemas.microsoft.com/office/powerpoint/2010/main" val="3093237153"/>
              </p:ext>
            </p:extLst>
          </p:nvPr>
        </p:nvGraphicFramePr>
        <p:xfrm>
          <a:off x="9730423" y="861278"/>
          <a:ext cx="277812" cy="333375"/>
        </p:xfrm>
        <a:graphic>
          <a:graphicData uri="http://schemas.openxmlformats.org/presentationml/2006/ole">
            <mc:AlternateContent xmlns:mc="http://schemas.openxmlformats.org/markup-compatibility/2006">
              <mc:Choice xmlns:v="urn:schemas-microsoft-com:vml" Requires="v">
                <p:oleObj spid="_x0000_s14344" name="Equation" r:id="rId26" imgW="126780" imgH="164814" progId="Equation.3">
                  <p:embed/>
                </p:oleObj>
              </mc:Choice>
              <mc:Fallback>
                <p:oleObj name="Equation" r:id="rId26" imgW="126780" imgH="164814" progId="Equation.3">
                  <p:embed/>
                  <p:pic>
                    <p:nvPicPr>
                      <p:cNvPr id="127031" name="Object 5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730423" y="861278"/>
                        <a:ext cx="277812"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56">
            <a:extLst>
              <a:ext uri="{FF2B5EF4-FFF2-40B4-BE49-F238E27FC236}">
                <a16:creationId xmlns:a16="http://schemas.microsoft.com/office/drawing/2014/main" id="{A33C54B1-8432-4DD9-BEE5-885833C667D7}"/>
              </a:ext>
            </a:extLst>
          </p:cNvPr>
          <p:cNvGraphicFramePr>
            <a:graphicFrameLocks noChangeAspect="1"/>
          </p:cNvGraphicFramePr>
          <p:nvPr>
            <p:extLst>
              <p:ext uri="{D42A27DB-BD31-4B8C-83A1-F6EECF244321}">
                <p14:modId xmlns:p14="http://schemas.microsoft.com/office/powerpoint/2010/main" val="1328438582"/>
              </p:ext>
            </p:extLst>
          </p:nvPr>
        </p:nvGraphicFramePr>
        <p:xfrm>
          <a:off x="9738360" y="1201003"/>
          <a:ext cx="277813" cy="538163"/>
        </p:xfrm>
        <a:graphic>
          <a:graphicData uri="http://schemas.openxmlformats.org/presentationml/2006/ole">
            <mc:AlternateContent xmlns:mc="http://schemas.openxmlformats.org/markup-compatibility/2006">
              <mc:Choice xmlns:v="urn:schemas-microsoft-com:vml" Requires="v">
                <p:oleObj spid="_x0000_s14345" name="Equation" r:id="rId28" imgW="126835" imgH="266353" progId="Equation.3">
                  <p:embed/>
                </p:oleObj>
              </mc:Choice>
              <mc:Fallback>
                <p:oleObj name="Equation" r:id="rId28" imgW="126835" imgH="266353" progId="Equation.3">
                  <p:embed/>
                  <p:pic>
                    <p:nvPicPr>
                      <p:cNvPr id="127032" name="Object 5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9738360" y="1201003"/>
                        <a:ext cx="27781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57">
            <a:extLst>
              <a:ext uri="{FF2B5EF4-FFF2-40B4-BE49-F238E27FC236}">
                <a16:creationId xmlns:a16="http://schemas.microsoft.com/office/drawing/2014/main" id="{F7DBF62D-ECB4-433C-94CD-1210AE538B86}"/>
              </a:ext>
            </a:extLst>
          </p:cNvPr>
          <p:cNvGraphicFramePr>
            <a:graphicFrameLocks noChangeAspect="1"/>
          </p:cNvGraphicFramePr>
          <p:nvPr>
            <p:extLst>
              <p:ext uri="{D42A27DB-BD31-4B8C-83A1-F6EECF244321}">
                <p14:modId xmlns:p14="http://schemas.microsoft.com/office/powerpoint/2010/main" val="3493604494"/>
              </p:ext>
            </p:extLst>
          </p:nvPr>
        </p:nvGraphicFramePr>
        <p:xfrm>
          <a:off x="10187623" y="848578"/>
          <a:ext cx="277812" cy="358775"/>
        </p:xfrm>
        <a:graphic>
          <a:graphicData uri="http://schemas.openxmlformats.org/presentationml/2006/ole">
            <mc:AlternateContent xmlns:mc="http://schemas.openxmlformats.org/markup-compatibility/2006">
              <mc:Choice xmlns:v="urn:schemas-microsoft-com:vml" Requires="v">
                <p:oleObj spid="_x0000_s14346" name="Equation" r:id="rId30" imgW="126725" imgH="177415" progId="Equation.3">
                  <p:embed/>
                </p:oleObj>
              </mc:Choice>
              <mc:Fallback>
                <p:oleObj name="Equation" r:id="rId30" imgW="126725" imgH="177415" progId="Equation.3">
                  <p:embed/>
                  <p:pic>
                    <p:nvPicPr>
                      <p:cNvPr id="127033" name="Object 57"/>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0187623" y="848578"/>
                        <a:ext cx="277812"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58">
            <a:extLst>
              <a:ext uri="{FF2B5EF4-FFF2-40B4-BE49-F238E27FC236}">
                <a16:creationId xmlns:a16="http://schemas.microsoft.com/office/drawing/2014/main" id="{652EA0C8-141E-4FBC-BFB5-B6C5E397BA6A}"/>
              </a:ext>
            </a:extLst>
          </p:cNvPr>
          <p:cNvGraphicFramePr>
            <a:graphicFrameLocks noChangeAspect="1"/>
          </p:cNvGraphicFramePr>
          <p:nvPr>
            <p:extLst>
              <p:ext uri="{D42A27DB-BD31-4B8C-83A1-F6EECF244321}">
                <p14:modId xmlns:p14="http://schemas.microsoft.com/office/powerpoint/2010/main" val="75849631"/>
              </p:ext>
            </p:extLst>
          </p:nvPr>
        </p:nvGraphicFramePr>
        <p:xfrm>
          <a:off x="10195560" y="1201003"/>
          <a:ext cx="277813" cy="538163"/>
        </p:xfrm>
        <a:graphic>
          <a:graphicData uri="http://schemas.openxmlformats.org/presentationml/2006/ole">
            <mc:AlternateContent xmlns:mc="http://schemas.openxmlformats.org/markup-compatibility/2006">
              <mc:Choice xmlns:v="urn:schemas-microsoft-com:vml" Requires="v">
                <p:oleObj spid="_x0000_s14347" name="Equation" r:id="rId32" imgW="126835" imgH="266353" progId="Equation.3">
                  <p:embed/>
                </p:oleObj>
              </mc:Choice>
              <mc:Fallback>
                <p:oleObj name="Equation" r:id="rId32" imgW="126835" imgH="266353" progId="Equation.3">
                  <p:embed/>
                  <p:pic>
                    <p:nvPicPr>
                      <p:cNvPr id="127034" name="Object 5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0195560" y="1201003"/>
                        <a:ext cx="27781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0" name="Straight Connector 29">
            <a:extLst>
              <a:ext uri="{FF2B5EF4-FFF2-40B4-BE49-F238E27FC236}">
                <a16:creationId xmlns:a16="http://schemas.microsoft.com/office/drawing/2014/main" id="{956A0734-23C1-4CD3-8DB9-408539E34563}"/>
              </a:ext>
            </a:extLst>
          </p:cNvPr>
          <p:cNvCxnSpPr/>
          <p:nvPr/>
        </p:nvCxnSpPr>
        <p:spPr>
          <a:xfrm>
            <a:off x="6918960" y="1851878"/>
            <a:ext cx="4114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31" name="Object 59">
            <a:extLst>
              <a:ext uri="{FF2B5EF4-FFF2-40B4-BE49-F238E27FC236}">
                <a16:creationId xmlns:a16="http://schemas.microsoft.com/office/drawing/2014/main" id="{0F3B8602-73A9-477D-A682-03A734F4E693}"/>
              </a:ext>
            </a:extLst>
          </p:cNvPr>
          <p:cNvGraphicFramePr>
            <a:graphicFrameLocks noChangeAspect="1"/>
          </p:cNvGraphicFramePr>
          <p:nvPr>
            <p:extLst>
              <p:ext uri="{D42A27DB-BD31-4B8C-83A1-F6EECF244321}">
                <p14:modId xmlns:p14="http://schemas.microsoft.com/office/powerpoint/2010/main" val="381328728"/>
              </p:ext>
            </p:extLst>
          </p:nvPr>
        </p:nvGraphicFramePr>
        <p:xfrm>
          <a:off x="6469698" y="1974116"/>
          <a:ext cx="858837" cy="411162"/>
        </p:xfrm>
        <a:graphic>
          <a:graphicData uri="http://schemas.openxmlformats.org/presentationml/2006/ole">
            <mc:AlternateContent xmlns:mc="http://schemas.openxmlformats.org/markup-compatibility/2006">
              <mc:Choice xmlns:v="urn:schemas-microsoft-com:vml" Requires="v">
                <p:oleObj spid="_x0000_s14348" name="Equation" r:id="rId34" imgW="393529" imgH="203112" progId="Equation.3">
                  <p:embed/>
                </p:oleObj>
              </mc:Choice>
              <mc:Fallback>
                <p:oleObj name="Equation" r:id="rId34" imgW="393529" imgH="203112" progId="Equation.3">
                  <p:embed/>
                  <p:pic>
                    <p:nvPicPr>
                      <p:cNvPr id="127035" name="Object 59"/>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469698" y="1974116"/>
                        <a:ext cx="858837"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60">
            <a:extLst>
              <a:ext uri="{FF2B5EF4-FFF2-40B4-BE49-F238E27FC236}">
                <a16:creationId xmlns:a16="http://schemas.microsoft.com/office/drawing/2014/main" id="{7B79D76C-CBD1-4543-9C79-D15876B6993B}"/>
              </a:ext>
            </a:extLst>
          </p:cNvPr>
          <p:cNvGraphicFramePr>
            <a:graphicFrameLocks noChangeAspect="1"/>
          </p:cNvGraphicFramePr>
          <p:nvPr>
            <p:extLst>
              <p:ext uri="{D42A27DB-BD31-4B8C-83A1-F6EECF244321}">
                <p14:modId xmlns:p14="http://schemas.microsoft.com/office/powerpoint/2010/main" val="1099929314"/>
              </p:ext>
            </p:extLst>
          </p:nvPr>
        </p:nvGraphicFramePr>
        <p:xfrm>
          <a:off x="7528560" y="1943953"/>
          <a:ext cx="417513" cy="563563"/>
        </p:xfrm>
        <a:graphic>
          <a:graphicData uri="http://schemas.openxmlformats.org/presentationml/2006/ole">
            <mc:AlternateContent xmlns:mc="http://schemas.openxmlformats.org/markup-compatibility/2006">
              <mc:Choice xmlns:v="urn:schemas-microsoft-com:vml" Requires="v">
                <p:oleObj spid="_x0000_s14349" name="Equation" r:id="rId36" imgW="190500" imgH="279400" progId="Equation.3">
                  <p:embed/>
                </p:oleObj>
              </mc:Choice>
              <mc:Fallback>
                <p:oleObj name="Equation" r:id="rId36" imgW="190500" imgH="279400" progId="Equation.3">
                  <p:embed/>
                  <p:pic>
                    <p:nvPicPr>
                      <p:cNvPr id="127036" name="Object 60"/>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7528560" y="1943953"/>
                        <a:ext cx="417513"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61">
            <a:extLst>
              <a:ext uri="{FF2B5EF4-FFF2-40B4-BE49-F238E27FC236}">
                <a16:creationId xmlns:a16="http://schemas.microsoft.com/office/drawing/2014/main" id="{0B355F1A-1C49-4A62-B44B-4DEF6ED880B4}"/>
              </a:ext>
            </a:extLst>
          </p:cNvPr>
          <p:cNvGraphicFramePr>
            <a:graphicFrameLocks noChangeAspect="1"/>
          </p:cNvGraphicFramePr>
          <p:nvPr>
            <p:extLst>
              <p:ext uri="{D42A27DB-BD31-4B8C-83A1-F6EECF244321}">
                <p14:modId xmlns:p14="http://schemas.microsoft.com/office/powerpoint/2010/main" val="1312053439"/>
              </p:ext>
            </p:extLst>
          </p:nvPr>
        </p:nvGraphicFramePr>
        <p:xfrm>
          <a:off x="8138160" y="1943953"/>
          <a:ext cx="417513" cy="563563"/>
        </p:xfrm>
        <a:graphic>
          <a:graphicData uri="http://schemas.openxmlformats.org/presentationml/2006/ole">
            <mc:AlternateContent xmlns:mc="http://schemas.openxmlformats.org/markup-compatibility/2006">
              <mc:Choice xmlns:v="urn:schemas-microsoft-com:vml" Requires="v">
                <p:oleObj spid="_x0000_s14350" name="Equation" r:id="rId38" imgW="190500" imgH="279400" progId="Equation.3">
                  <p:embed/>
                </p:oleObj>
              </mc:Choice>
              <mc:Fallback>
                <p:oleObj name="Equation" r:id="rId38" imgW="190500" imgH="279400" progId="Equation.3">
                  <p:embed/>
                  <p:pic>
                    <p:nvPicPr>
                      <p:cNvPr id="127037" name="Object 61"/>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138160" y="1943953"/>
                        <a:ext cx="417513"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62">
            <a:extLst>
              <a:ext uri="{FF2B5EF4-FFF2-40B4-BE49-F238E27FC236}">
                <a16:creationId xmlns:a16="http://schemas.microsoft.com/office/drawing/2014/main" id="{46221EA0-C9FC-4552-8435-4404117B951D}"/>
              </a:ext>
            </a:extLst>
          </p:cNvPr>
          <p:cNvGraphicFramePr>
            <a:graphicFrameLocks noChangeAspect="1"/>
          </p:cNvGraphicFramePr>
          <p:nvPr>
            <p:extLst>
              <p:ext uri="{D42A27DB-BD31-4B8C-83A1-F6EECF244321}">
                <p14:modId xmlns:p14="http://schemas.microsoft.com/office/powerpoint/2010/main" val="365184984"/>
              </p:ext>
            </p:extLst>
          </p:nvPr>
        </p:nvGraphicFramePr>
        <p:xfrm>
          <a:off x="8747760" y="1956653"/>
          <a:ext cx="417513" cy="538163"/>
        </p:xfrm>
        <a:graphic>
          <a:graphicData uri="http://schemas.openxmlformats.org/presentationml/2006/ole">
            <mc:AlternateContent xmlns:mc="http://schemas.openxmlformats.org/markup-compatibility/2006">
              <mc:Choice xmlns:v="urn:schemas-microsoft-com:vml" Requires="v">
                <p:oleObj spid="_x0000_s14351" name="Equation" r:id="rId40" imgW="190335" imgH="266469" progId="Equation.3">
                  <p:embed/>
                </p:oleObj>
              </mc:Choice>
              <mc:Fallback>
                <p:oleObj name="Equation" r:id="rId40" imgW="190335" imgH="266469" progId="Equation.3">
                  <p:embed/>
                  <p:pic>
                    <p:nvPicPr>
                      <p:cNvPr id="127038" name="Object 62"/>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8747760" y="1956653"/>
                        <a:ext cx="41751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64">
            <a:extLst>
              <a:ext uri="{FF2B5EF4-FFF2-40B4-BE49-F238E27FC236}">
                <a16:creationId xmlns:a16="http://schemas.microsoft.com/office/drawing/2014/main" id="{605A4805-FB61-444C-86BD-56F9175D7C13}"/>
              </a:ext>
            </a:extLst>
          </p:cNvPr>
          <p:cNvGraphicFramePr>
            <a:graphicFrameLocks noChangeAspect="1"/>
          </p:cNvGraphicFramePr>
          <p:nvPr>
            <p:extLst>
              <p:ext uri="{D42A27DB-BD31-4B8C-83A1-F6EECF244321}">
                <p14:modId xmlns:p14="http://schemas.microsoft.com/office/powerpoint/2010/main" val="4061788819"/>
              </p:ext>
            </p:extLst>
          </p:nvPr>
        </p:nvGraphicFramePr>
        <p:xfrm>
          <a:off x="9274810" y="1928078"/>
          <a:ext cx="277813" cy="538163"/>
        </p:xfrm>
        <a:graphic>
          <a:graphicData uri="http://schemas.openxmlformats.org/presentationml/2006/ole">
            <mc:AlternateContent xmlns:mc="http://schemas.openxmlformats.org/markup-compatibility/2006">
              <mc:Choice xmlns:v="urn:schemas-microsoft-com:vml" Requires="v">
                <p:oleObj spid="_x0000_s14352" name="Equation" r:id="rId42" imgW="126835" imgH="266353" progId="Equation.3">
                  <p:embed/>
                </p:oleObj>
              </mc:Choice>
              <mc:Fallback>
                <p:oleObj name="Equation" r:id="rId42" imgW="126835" imgH="266353" progId="Equation.3">
                  <p:embed/>
                  <p:pic>
                    <p:nvPicPr>
                      <p:cNvPr id="127040" name="Object 64"/>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9274810" y="1928078"/>
                        <a:ext cx="27781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65">
            <a:extLst>
              <a:ext uri="{FF2B5EF4-FFF2-40B4-BE49-F238E27FC236}">
                <a16:creationId xmlns:a16="http://schemas.microsoft.com/office/drawing/2014/main" id="{2F75F1F9-C73E-4F11-A757-EA707B56932B}"/>
              </a:ext>
            </a:extLst>
          </p:cNvPr>
          <p:cNvGraphicFramePr>
            <a:graphicFrameLocks noChangeAspect="1"/>
          </p:cNvGraphicFramePr>
          <p:nvPr>
            <p:extLst>
              <p:ext uri="{D42A27DB-BD31-4B8C-83A1-F6EECF244321}">
                <p14:modId xmlns:p14="http://schemas.microsoft.com/office/powerpoint/2010/main" val="520702787"/>
              </p:ext>
            </p:extLst>
          </p:nvPr>
        </p:nvGraphicFramePr>
        <p:xfrm>
          <a:off x="9732010" y="1928078"/>
          <a:ext cx="277813" cy="538163"/>
        </p:xfrm>
        <a:graphic>
          <a:graphicData uri="http://schemas.openxmlformats.org/presentationml/2006/ole">
            <mc:AlternateContent xmlns:mc="http://schemas.openxmlformats.org/markup-compatibility/2006">
              <mc:Choice xmlns:v="urn:schemas-microsoft-com:vml" Requires="v">
                <p:oleObj spid="_x0000_s14353" name="Equation" r:id="rId44" imgW="126835" imgH="266353" progId="Equation.3">
                  <p:embed/>
                </p:oleObj>
              </mc:Choice>
              <mc:Fallback>
                <p:oleObj name="Equation" r:id="rId44" imgW="126835" imgH="266353" progId="Equation.3">
                  <p:embed/>
                  <p:pic>
                    <p:nvPicPr>
                      <p:cNvPr id="127041" name="Object 65"/>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9732010" y="1928078"/>
                        <a:ext cx="27781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66">
            <a:extLst>
              <a:ext uri="{FF2B5EF4-FFF2-40B4-BE49-F238E27FC236}">
                <a16:creationId xmlns:a16="http://schemas.microsoft.com/office/drawing/2014/main" id="{30443232-820B-4918-947F-9CAC972CD7DB}"/>
              </a:ext>
            </a:extLst>
          </p:cNvPr>
          <p:cNvGraphicFramePr>
            <a:graphicFrameLocks noChangeAspect="1"/>
          </p:cNvGraphicFramePr>
          <p:nvPr>
            <p:extLst>
              <p:ext uri="{D42A27DB-BD31-4B8C-83A1-F6EECF244321}">
                <p14:modId xmlns:p14="http://schemas.microsoft.com/office/powerpoint/2010/main" val="4058389712"/>
              </p:ext>
            </p:extLst>
          </p:nvPr>
        </p:nvGraphicFramePr>
        <p:xfrm>
          <a:off x="10189210" y="1915378"/>
          <a:ext cx="277813" cy="563563"/>
        </p:xfrm>
        <a:graphic>
          <a:graphicData uri="http://schemas.openxmlformats.org/presentationml/2006/ole">
            <mc:AlternateContent xmlns:mc="http://schemas.openxmlformats.org/markup-compatibility/2006">
              <mc:Choice xmlns:v="urn:schemas-microsoft-com:vml" Requires="v">
                <p:oleObj spid="_x0000_s14354" name="Equation" r:id="rId46" imgW="126890" imgH="279158" progId="Equation.3">
                  <p:embed/>
                </p:oleObj>
              </mc:Choice>
              <mc:Fallback>
                <p:oleObj name="Equation" r:id="rId46" imgW="126890" imgH="279158" progId="Equation.3">
                  <p:embed/>
                  <p:pic>
                    <p:nvPicPr>
                      <p:cNvPr id="127042" name="Object 66"/>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10189210" y="1915378"/>
                        <a:ext cx="277813"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67">
            <a:extLst>
              <a:ext uri="{FF2B5EF4-FFF2-40B4-BE49-F238E27FC236}">
                <a16:creationId xmlns:a16="http://schemas.microsoft.com/office/drawing/2014/main" id="{BD1CA1A7-8C8E-4F86-8114-D73ACBF7695F}"/>
              </a:ext>
            </a:extLst>
          </p:cNvPr>
          <p:cNvGraphicFramePr>
            <a:graphicFrameLocks noChangeAspect="1"/>
          </p:cNvGraphicFramePr>
          <p:nvPr>
            <p:extLst>
              <p:ext uri="{D42A27DB-BD31-4B8C-83A1-F6EECF244321}">
                <p14:modId xmlns:p14="http://schemas.microsoft.com/office/powerpoint/2010/main" val="1553167121"/>
              </p:ext>
            </p:extLst>
          </p:nvPr>
        </p:nvGraphicFramePr>
        <p:xfrm>
          <a:off x="10652760" y="1928078"/>
          <a:ext cx="277813" cy="538163"/>
        </p:xfrm>
        <a:graphic>
          <a:graphicData uri="http://schemas.openxmlformats.org/presentationml/2006/ole">
            <mc:AlternateContent xmlns:mc="http://schemas.openxmlformats.org/markup-compatibility/2006">
              <mc:Choice xmlns:v="urn:schemas-microsoft-com:vml" Requires="v">
                <p:oleObj spid="_x0000_s14355" name="Equation" r:id="rId48" imgW="126835" imgH="266353" progId="Equation.3">
                  <p:embed/>
                </p:oleObj>
              </mc:Choice>
              <mc:Fallback>
                <p:oleObj name="Equation" r:id="rId48" imgW="126835" imgH="266353" progId="Equation.3">
                  <p:embed/>
                  <p:pic>
                    <p:nvPicPr>
                      <p:cNvPr id="127043" name="Object 67"/>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10652760" y="1928078"/>
                        <a:ext cx="27781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68">
            <a:extLst>
              <a:ext uri="{FF2B5EF4-FFF2-40B4-BE49-F238E27FC236}">
                <a16:creationId xmlns:a16="http://schemas.microsoft.com/office/drawing/2014/main" id="{D8A8EF02-F5BE-4CF7-AA04-36E12BC53133}"/>
              </a:ext>
            </a:extLst>
          </p:cNvPr>
          <p:cNvGraphicFramePr>
            <a:graphicFrameLocks noChangeAspect="1"/>
          </p:cNvGraphicFramePr>
          <p:nvPr>
            <p:extLst>
              <p:ext uri="{D42A27DB-BD31-4B8C-83A1-F6EECF244321}">
                <p14:modId xmlns:p14="http://schemas.microsoft.com/office/powerpoint/2010/main" val="2954161425"/>
              </p:ext>
            </p:extLst>
          </p:nvPr>
        </p:nvGraphicFramePr>
        <p:xfrm>
          <a:off x="3267710" y="2081348"/>
          <a:ext cx="2027237" cy="508000"/>
        </p:xfrm>
        <a:graphic>
          <a:graphicData uri="http://schemas.openxmlformats.org/presentationml/2006/ole">
            <mc:AlternateContent xmlns:mc="http://schemas.openxmlformats.org/markup-compatibility/2006">
              <mc:Choice xmlns:v="urn:schemas-microsoft-com:vml" Requires="v">
                <p:oleObj spid="_x0000_s14356" name="Equation" r:id="rId50" imgW="1129810" imgH="304668" progId="Equation.3">
                  <p:embed/>
                </p:oleObj>
              </mc:Choice>
              <mc:Fallback>
                <p:oleObj name="Equation" r:id="rId50" imgW="1129810" imgH="304668" progId="Equation.3">
                  <p:embed/>
                  <p:pic>
                    <p:nvPicPr>
                      <p:cNvPr id="127044" name="Object 68"/>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3267710" y="2081348"/>
                        <a:ext cx="2027237"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69">
            <a:extLst>
              <a:ext uri="{FF2B5EF4-FFF2-40B4-BE49-F238E27FC236}">
                <a16:creationId xmlns:a16="http://schemas.microsoft.com/office/drawing/2014/main" id="{6D3199E5-4FC9-4BE5-867D-14EE5D551836}"/>
              </a:ext>
            </a:extLst>
          </p:cNvPr>
          <p:cNvGraphicFramePr>
            <a:graphicFrameLocks noChangeAspect="1"/>
          </p:cNvGraphicFramePr>
          <p:nvPr>
            <p:extLst>
              <p:ext uri="{D42A27DB-BD31-4B8C-83A1-F6EECF244321}">
                <p14:modId xmlns:p14="http://schemas.microsoft.com/office/powerpoint/2010/main" val="926249029"/>
              </p:ext>
            </p:extLst>
          </p:nvPr>
        </p:nvGraphicFramePr>
        <p:xfrm>
          <a:off x="3191510" y="2767148"/>
          <a:ext cx="6013450" cy="444500"/>
        </p:xfrm>
        <a:graphic>
          <a:graphicData uri="http://schemas.openxmlformats.org/presentationml/2006/ole">
            <mc:AlternateContent xmlns:mc="http://schemas.openxmlformats.org/markup-compatibility/2006">
              <mc:Choice xmlns:v="urn:schemas-microsoft-com:vml" Requires="v">
                <p:oleObj spid="_x0000_s14357" name="Equation" r:id="rId52" imgW="3352800" imgH="266700" progId="Equation.3">
                  <p:embed/>
                </p:oleObj>
              </mc:Choice>
              <mc:Fallback>
                <p:oleObj name="Equation" r:id="rId52" imgW="3352800" imgH="266700" progId="Equation.3">
                  <p:embed/>
                  <p:pic>
                    <p:nvPicPr>
                      <p:cNvPr id="127045" name="Object 69"/>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3191510" y="2767148"/>
                        <a:ext cx="601345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70">
            <a:extLst>
              <a:ext uri="{FF2B5EF4-FFF2-40B4-BE49-F238E27FC236}">
                <a16:creationId xmlns:a16="http://schemas.microsoft.com/office/drawing/2014/main" id="{BEF41B87-3582-4E84-BAB6-D557606A6111}"/>
              </a:ext>
            </a:extLst>
          </p:cNvPr>
          <p:cNvGraphicFramePr>
            <a:graphicFrameLocks noChangeAspect="1"/>
          </p:cNvGraphicFramePr>
          <p:nvPr>
            <p:extLst>
              <p:ext uri="{D42A27DB-BD31-4B8C-83A1-F6EECF244321}">
                <p14:modId xmlns:p14="http://schemas.microsoft.com/office/powerpoint/2010/main" val="4071807516"/>
              </p:ext>
            </p:extLst>
          </p:nvPr>
        </p:nvGraphicFramePr>
        <p:xfrm>
          <a:off x="9226390" y="2868213"/>
          <a:ext cx="455613" cy="444500"/>
        </p:xfrm>
        <a:graphic>
          <a:graphicData uri="http://schemas.openxmlformats.org/presentationml/2006/ole">
            <mc:AlternateContent xmlns:mc="http://schemas.openxmlformats.org/markup-compatibility/2006">
              <mc:Choice xmlns:v="urn:schemas-microsoft-com:vml" Requires="v">
                <p:oleObj spid="_x0000_s14358" name="Equation" r:id="rId54" imgW="253780" imgH="266469" progId="Equation.3">
                  <p:embed/>
                </p:oleObj>
              </mc:Choice>
              <mc:Fallback>
                <p:oleObj name="Equation" r:id="rId54" imgW="253780" imgH="266469" progId="Equation.3">
                  <p:embed/>
                  <p:pic>
                    <p:nvPicPr>
                      <p:cNvPr id="127046" name="Object 70"/>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9226390" y="2868213"/>
                        <a:ext cx="455613"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TextBox 41">
            <a:extLst>
              <a:ext uri="{FF2B5EF4-FFF2-40B4-BE49-F238E27FC236}">
                <a16:creationId xmlns:a16="http://schemas.microsoft.com/office/drawing/2014/main" id="{926301B0-37F5-4499-98B9-835A545D56F7}"/>
              </a:ext>
            </a:extLst>
          </p:cNvPr>
          <p:cNvSpPr txBox="1"/>
          <p:nvPr/>
        </p:nvSpPr>
        <p:spPr>
          <a:xfrm>
            <a:off x="774179" y="3331862"/>
            <a:ext cx="8458200" cy="830997"/>
          </a:xfrm>
          <a:prstGeom prst="rect">
            <a:avLst/>
          </a:prstGeom>
          <a:noFill/>
        </p:spPr>
        <p:txBody>
          <a:bodyPr wrap="square" rtlCol="0">
            <a:spAutoFit/>
          </a:bodyPr>
          <a:lstStyle/>
          <a:p>
            <a:r>
              <a:rPr lang="en-US" sz="2400" dirty="0">
                <a:cs typeface="Times New Roman" pitchFamily="18" charset="0"/>
              </a:rPr>
              <a:t>A value of 1/6 for the expected value means that on average Kevin </a:t>
            </a:r>
            <a:r>
              <a:rPr lang="en-US" sz="2400" dirty="0">
                <a:solidFill>
                  <a:srgbClr val="0070C0"/>
                </a:solidFill>
                <a:cs typeface="Times New Roman" pitchFamily="18" charset="0"/>
              </a:rPr>
              <a:t>wins 1/6</a:t>
            </a:r>
            <a:r>
              <a:rPr lang="en-US" sz="2400" baseline="30000" dirty="0">
                <a:solidFill>
                  <a:srgbClr val="0070C0"/>
                </a:solidFill>
                <a:cs typeface="Times New Roman" pitchFamily="18" charset="0"/>
              </a:rPr>
              <a:t>th</a:t>
            </a:r>
            <a:r>
              <a:rPr lang="en-US" sz="2400" dirty="0">
                <a:solidFill>
                  <a:srgbClr val="0070C0"/>
                </a:solidFill>
                <a:cs typeface="Times New Roman" pitchFamily="18" charset="0"/>
              </a:rPr>
              <a:t> of a dolor (16cents) at each game</a:t>
            </a:r>
            <a:r>
              <a:rPr lang="en-US" sz="2400" dirty="0">
                <a:cs typeface="Times New Roman" pitchFamily="18" charset="0"/>
              </a:rPr>
              <a:t>. </a:t>
            </a:r>
          </a:p>
        </p:txBody>
      </p:sp>
      <p:cxnSp>
        <p:nvCxnSpPr>
          <p:cNvPr id="43" name="Straight Connector 42">
            <a:extLst>
              <a:ext uri="{FF2B5EF4-FFF2-40B4-BE49-F238E27FC236}">
                <a16:creationId xmlns:a16="http://schemas.microsoft.com/office/drawing/2014/main" id="{942012E3-8048-43A6-BAD8-BFF705A7975E}"/>
              </a:ext>
            </a:extLst>
          </p:cNvPr>
          <p:cNvCxnSpPr/>
          <p:nvPr/>
        </p:nvCxnSpPr>
        <p:spPr>
          <a:xfrm>
            <a:off x="6987620" y="4273408"/>
            <a:ext cx="4114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6585344-81F1-4F9B-A447-C8CD4EC0742F}"/>
              </a:ext>
            </a:extLst>
          </p:cNvPr>
          <p:cNvCxnSpPr/>
          <p:nvPr/>
        </p:nvCxnSpPr>
        <p:spPr>
          <a:xfrm>
            <a:off x="7368620" y="3968608"/>
            <a:ext cx="0" cy="256032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45" name="Object 6">
            <a:extLst>
              <a:ext uri="{FF2B5EF4-FFF2-40B4-BE49-F238E27FC236}">
                <a16:creationId xmlns:a16="http://schemas.microsoft.com/office/drawing/2014/main" id="{679C0FAB-F2E1-4BAA-A8A8-D325517F3280}"/>
              </a:ext>
            </a:extLst>
          </p:cNvPr>
          <p:cNvGraphicFramePr>
            <a:graphicFrameLocks noChangeAspect="1"/>
          </p:cNvGraphicFramePr>
          <p:nvPr>
            <p:extLst>
              <p:ext uri="{D42A27DB-BD31-4B8C-83A1-F6EECF244321}">
                <p14:modId xmlns:p14="http://schemas.microsoft.com/office/powerpoint/2010/main" val="2716677822"/>
              </p:ext>
            </p:extLst>
          </p:nvPr>
        </p:nvGraphicFramePr>
        <p:xfrm>
          <a:off x="6606620" y="4349608"/>
          <a:ext cx="720725" cy="411163"/>
        </p:xfrm>
        <a:graphic>
          <a:graphicData uri="http://schemas.openxmlformats.org/presentationml/2006/ole">
            <mc:AlternateContent xmlns:mc="http://schemas.openxmlformats.org/markup-compatibility/2006">
              <mc:Choice xmlns:v="urn:schemas-microsoft-com:vml" Requires="v">
                <p:oleObj spid="_x0000_s14359" name="Equation" r:id="rId56" imgW="330057" imgH="203112" progId="Equation.3">
                  <p:embed/>
                </p:oleObj>
              </mc:Choice>
              <mc:Fallback>
                <p:oleObj name="Equation" r:id="rId56" imgW="330057" imgH="203112" progId="Equation.3">
                  <p:embed/>
                  <p:pic>
                    <p:nvPicPr>
                      <p:cNvPr id="7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6620" y="4349608"/>
                        <a:ext cx="720725"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7">
            <a:extLst>
              <a:ext uri="{FF2B5EF4-FFF2-40B4-BE49-F238E27FC236}">
                <a16:creationId xmlns:a16="http://schemas.microsoft.com/office/drawing/2014/main" id="{A2AD8478-56DD-48E1-B251-0D47A6915995}"/>
              </a:ext>
            </a:extLst>
          </p:cNvPr>
          <p:cNvGraphicFramePr>
            <a:graphicFrameLocks noChangeAspect="1"/>
          </p:cNvGraphicFramePr>
          <p:nvPr>
            <p:extLst>
              <p:ext uri="{D42A27DB-BD31-4B8C-83A1-F6EECF244321}">
                <p14:modId xmlns:p14="http://schemas.microsoft.com/office/powerpoint/2010/main" val="94401315"/>
              </p:ext>
            </p:extLst>
          </p:nvPr>
        </p:nvGraphicFramePr>
        <p:xfrm>
          <a:off x="7014608" y="3936858"/>
          <a:ext cx="277812" cy="282575"/>
        </p:xfrm>
        <a:graphic>
          <a:graphicData uri="http://schemas.openxmlformats.org/presentationml/2006/ole">
            <mc:AlternateContent xmlns:mc="http://schemas.openxmlformats.org/markup-compatibility/2006">
              <mc:Choice xmlns:v="urn:schemas-microsoft-com:vml" Requires="v">
                <p:oleObj spid="_x0000_s14360" name="Equation" r:id="rId57" imgW="126835" imgH="139518" progId="Equation.3">
                  <p:embed/>
                </p:oleObj>
              </mc:Choice>
              <mc:Fallback>
                <p:oleObj name="Equation" r:id="rId57" imgW="126835" imgH="139518" progId="Equation.3">
                  <p:embed/>
                  <p:pic>
                    <p:nvPicPr>
                      <p:cNvPr id="75"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4608" y="3936858"/>
                        <a:ext cx="277812"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8">
            <a:extLst>
              <a:ext uri="{FF2B5EF4-FFF2-40B4-BE49-F238E27FC236}">
                <a16:creationId xmlns:a16="http://schemas.microsoft.com/office/drawing/2014/main" id="{0B1C9C53-0B09-4862-B576-517D00BB8E9E}"/>
              </a:ext>
            </a:extLst>
          </p:cNvPr>
          <p:cNvGraphicFramePr>
            <a:graphicFrameLocks noChangeAspect="1"/>
          </p:cNvGraphicFramePr>
          <p:nvPr>
            <p:extLst>
              <p:ext uri="{D42A27DB-BD31-4B8C-83A1-F6EECF244321}">
                <p14:modId xmlns:p14="http://schemas.microsoft.com/office/powerpoint/2010/main" val="3937260773"/>
              </p:ext>
            </p:extLst>
          </p:nvPr>
        </p:nvGraphicFramePr>
        <p:xfrm>
          <a:off x="7444820" y="3930508"/>
          <a:ext cx="500062" cy="358775"/>
        </p:xfrm>
        <a:graphic>
          <a:graphicData uri="http://schemas.openxmlformats.org/presentationml/2006/ole">
            <mc:AlternateContent xmlns:mc="http://schemas.openxmlformats.org/markup-compatibility/2006">
              <mc:Choice xmlns:v="urn:schemas-microsoft-com:vml" Requires="v">
                <p:oleObj spid="_x0000_s14361" name="Equation" r:id="rId58" imgW="228402" imgH="177646" progId="Equation.3">
                  <p:embed/>
                </p:oleObj>
              </mc:Choice>
              <mc:Fallback>
                <p:oleObj name="Equation" r:id="rId58" imgW="228402" imgH="177646" progId="Equation.3">
                  <p:embed/>
                  <p:pic>
                    <p:nvPicPr>
                      <p:cNvPr id="76"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44820" y="3930508"/>
                        <a:ext cx="500062"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Object 9">
            <a:extLst>
              <a:ext uri="{FF2B5EF4-FFF2-40B4-BE49-F238E27FC236}">
                <a16:creationId xmlns:a16="http://schemas.microsoft.com/office/drawing/2014/main" id="{A4B74945-B55C-4972-904C-7787EFAEB047}"/>
              </a:ext>
            </a:extLst>
          </p:cNvPr>
          <p:cNvGraphicFramePr>
            <a:graphicFrameLocks noChangeAspect="1"/>
          </p:cNvGraphicFramePr>
          <p:nvPr>
            <p:extLst>
              <p:ext uri="{D42A27DB-BD31-4B8C-83A1-F6EECF244321}">
                <p14:modId xmlns:p14="http://schemas.microsoft.com/office/powerpoint/2010/main" val="3450788587"/>
              </p:ext>
            </p:extLst>
          </p:nvPr>
        </p:nvGraphicFramePr>
        <p:xfrm>
          <a:off x="8054420" y="3930508"/>
          <a:ext cx="498475" cy="358775"/>
        </p:xfrm>
        <a:graphic>
          <a:graphicData uri="http://schemas.openxmlformats.org/presentationml/2006/ole">
            <mc:AlternateContent xmlns:mc="http://schemas.openxmlformats.org/markup-compatibility/2006">
              <mc:Choice xmlns:v="urn:schemas-microsoft-com:vml" Requires="v">
                <p:oleObj spid="_x0000_s14362" name="Equation" r:id="rId59" imgW="228402" imgH="177646" progId="Equation.3">
                  <p:embed/>
                </p:oleObj>
              </mc:Choice>
              <mc:Fallback>
                <p:oleObj name="Equation" r:id="rId59" imgW="228402" imgH="177646" progId="Equation.3">
                  <p:embed/>
                  <p:pic>
                    <p:nvPicPr>
                      <p:cNvPr id="77"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54420" y="3930508"/>
                        <a:ext cx="498475"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10">
            <a:extLst>
              <a:ext uri="{FF2B5EF4-FFF2-40B4-BE49-F238E27FC236}">
                <a16:creationId xmlns:a16="http://schemas.microsoft.com/office/drawing/2014/main" id="{96B32E9B-EC10-4092-9B6B-A1C55752859B}"/>
              </a:ext>
            </a:extLst>
          </p:cNvPr>
          <p:cNvGraphicFramePr>
            <a:graphicFrameLocks noChangeAspect="1"/>
          </p:cNvGraphicFramePr>
          <p:nvPr>
            <p:extLst>
              <p:ext uri="{D42A27DB-BD31-4B8C-83A1-F6EECF244321}">
                <p14:modId xmlns:p14="http://schemas.microsoft.com/office/powerpoint/2010/main" val="1413061029"/>
              </p:ext>
            </p:extLst>
          </p:nvPr>
        </p:nvGraphicFramePr>
        <p:xfrm>
          <a:off x="8621158" y="3943208"/>
          <a:ext cx="500062" cy="333375"/>
        </p:xfrm>
        <a:graphic>
          <a:graphicData uri="http://schemas.openxmlformats.org/presentationml/2006/ole">
            <mc:AlternateContent xmlns:mc="http://schemas.openxmlformats.org/markup-compatibility/2006">
              <mc:Choice xmlns:v="urn:schemas-microsoft-com:vml" Requires="v">
                <p:oleObj spid="_x0000_s14363" name="Equation" r:id="rId60" imgW="228501" imgH="165028" progId="Equation.3">
                  <p:embed/>
                </p:oleObj>
              </mc:Choice>
              <mc:Fallback>
                <p:oleObj name="Equation" r:id="rId60" imgW="228501" imgH="165028" progId="Equation.3">
                  <p:embed/>
                  <p:pic>
                    <p:nvPicPr>
                      <p:cNvPr id="78"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621158" y="3943208"/>
                        <a:ext cx="500062"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0" name="Straight Connector 49">
            <a:extLst>
              <a:ext uri="{FF2B5EF4-FFF2-40B4-BE49-F238E27FC236}">
                <a16:creationId xmlns:a16="http://schemas.microsoft.com/office/drawing/2014/main" id="{CBAF38E2-0BC3-4269-A81D-F8133310157F}"/>
              </a:ext>
            </a:extLst>
          </p:cNvPr>
          <p:cNvCxnSpPr/>
          <p:nvPr/>
        </p:nvCxnSpPr>
        <p:spPr>
          <a:xfrm>
            <a:off x="10569020" y="3990833"/>
            <a:ext cx="0" cy="256032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E8F4B5D-3718-4F96-9D78-78C7EE740BA6}"/>
              </a:ext>
            </a:extLst>
          </p:cNvPr>
          <p:cNvSpPr txBox="1"/>
          <p:nvPr/>
        </p:nvSpPr>
        <p:spPr>
          <a:xfrm>
            <a:off x="10569020" y="3838433"/>
            <a:ext cx="654346" cy="400110"/>
          </a:xfrm>
          <a:prstGeom prst="rect">
            <a:avLst/>
          </a:prstGeom>
          <a:noFill/>
        </p:spPr>
        <p:txBody>
          <a:bodyPr wrap="none" rtlCol="0">
            <a:spAutoFit/>
          </a:bodyPr>
          <a:lstStyle/>
          <a:p>
            <a:r>
              <a:rPr lang="en-US" sz="2000" dirty="0">
                <a:latin typeface="Times New Roman" pitchFamily="18" charset="0"/>
                <a:cs typeface="Times New Roman" pitchFamily="18" charset="0"/>
              </a:rPr>
              <a:t>Sum</a:t>
            </a:r>
          </a:p>
        </p:txBody>
      </p:sp>
      <p:graphicFrame>
        <p:nvGraphicFramePr>
          <p:cNvPr id="52" name="Object 33">
            <a:extLst>
              <a:ext uri="{FF2B5EF4-FFF2-40B4-BE49-F238E27FC236}">
                <a16:creationId xmlns:a16="http://schemas.microsoft.com/office/drawing/2014/main" id="{EFC85882-8FE4-4F2F-AD0C-38C56C9AD2A7}"/>
              </a:ext>
            </a:extLst>
          </p:cNvPr>
          <p:cNvGraphicFramePr>
            <a:graphicFrameLocks noChangeAspect="1"/>
          </p:cNvGraphicFramePr>
          <p:nvPr>
            <p:extLst>
              <p:ext uri="{D42A27DB-BD31-4B8C-83A1-F6EECF244321}">
                <p14:modId xmlns:p14="http://schemas.microsoft.com/office/powerpoint/2010/main" val="3462408333"/>
              </p:ext>
            </p:extLst>
          </p:nvPr>
        </p:nvGraphicFramePr>
        <p:xfrm>
          <a:off x="7597220" y="4282933"/>
          <a:ext cx="277813" cy="538163"/>
        </p:xfrm>
        <a:graphic>
          <a:graphicData uri="http://schemas.openxmlformats.org/presentationml/2006/ole">
            <mc:AlternateContent xmlns:mc="http://schemas.openxmlformats.org/markup-compatibility/2006">
              <mc:Choice xmlns:v="urn:schemas-microsoft-com:vml" Requires="v">
                <p:oleObj spid="_x0000_s14364" name="Equation" r:id="rId61" imgW="126835" imgH="266353" progId="Equation.3">
                  <p:embed/>
                </p:oleObj>
              </mc:Choice>
              <mc:Fallback>
                <p:oleObj name="Equation" r:id="rId61" imgW="126835" imgH="266353" progId="Equation.3">
                  <p:embed/>
                  <p:pic>
                    <p:nvPicPr>
                      <p:cNvPr id="81" name="Object 3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97220" y="4282933"/>
                        <a:ext cx="27781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 name="Object 37">
            <a:extLst>
              <a:ext uri="{FF2B5EF4-FFF2-40B4-BE49-F238E27FC236}">
                <a16:creationId xmlns:a16="http://schemas.microsoft.com/office/drawing/2014/main" id="{A61DECD8-1F8E-4984-B31C-4413BE548C49}"/>
              </a:ext>
            </a:extLst>
          </p:cNvPr>
          <p:cNvGraphicFramePr>
            <a:graphicFrameLocks noChangeAspect="1"/>
          </p:cNvGraphicFramePr>
          <p:nvPr>
            <p:extLst>
              <p:ext uri="{D42A27DB-BD31-4B8C-83A1-F6EECF244321}">
                <p14:modId xmlns:p14="http://schemas.microsoft.com/office/powerpoint/2010/main" val="881649650"/>
              </p:ext>
            </p:extLst>
          </p:nvPr>
        </p:nvGraphicFramePr>
        <p:xfrm>
          <a:off x="8206820" y="4282933"/>
          <a:ext cx="277813" cy="538163"/>
        </p:xfrm>
        <a:graphic>
          <a:graphicData uri="http://schemas.openxmlformats.org/presentationml/2006/ole">
            <mc:AlternateContent xmlns:mc="http://schemas.openxmlformats.org/markup-compatibility/2006">
              <mc:Choice xmlns:v="urn:schemas-microsoft-com:vml" Requires="v">
                <p:oleObj spid="_x0000_s14365" name="Equation" r:id="rId62" imgW="126835" imgH="266353" progId="Equation.3">
                  <p:embed/>
                </p:oleObj>
              </mc:Choice>
              <mc:Fallback>
                <p:oleObj name="Equation" r:id="rId62" imgW="126835" imgH="266353" progId="Equation.3">
                  <p:embed/>
                  <p:pic>
                    <p:nvPicPr>
                      <p:cNvPr id="82" name="Object 3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06820" y="4282933"/>
                        <a:ext cx="27781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 name="Object 38">
            <a:extLst>
              <a:ext uri="{FF2B5EF4-FFF2-40B4-BE49-F238E27FC236}">
                <a16:creationId xmlns:a16="http://schemas.microsoft.com/office/drawing/2014/main" id="{DD431B7D-295A-4B4C-B0A8-619C8EE5EC44}"/>
              </a:ext>
            </a:extLst>
          </p:cNvPr>
          <p:cNvGraphicFramePr>
            <a:graphicFrameLocks noChangeAspect="1"/>
          </p:cNvGraphicFramePr>
          <p:nvPr>
            <p:extLst>
              <p:ext uri="{D42A27DB-BD31-4B8C-83A1-F6EECF244321}">
                <p14:modId xmlns:p14="http://schemas.microsoft.com/office/powerpoint/2010/main" val="878352637"/>
              </p:ext>
            </p:extLst>
          </p:nvPr>
        </p:nvGraphicFramePr>
        <p:xfrm>
          <a:off x="8816420" y="4282933"/>
          <a:ext cx="277813" cy="538163"/>
        </p:xfrm>
        <a:graphic>
          <a:graphicData uri="http://schemas.openxmlformats.org/presentationml/2006/ole">
            <mc:AlternateContent xmlns:mc="http://schemas.openxmlformats.org/markup-compatibility/2006">
              <mc:Choice xmlns:v="urn:schemas-microsoft-com:vml" Requires="v">
                <p:oleObj spid="_x0000_s14366" name="Equation" r:id="rId63" imgW="126835" imgH="266353" progId="Equation.3">
                  <p:embed/>
                </p:oleObj>
              </mc:Choice>
              <mc:Fallback>
                <p:oleObj name="Equation" r:id="rId63" imgW="126835" imgH="266353" progId="Equation.3">
                  <p:embed/>
                  <p:pic>
                    <p:nvPicPr>
                      <p:cNvPr id="83" name="Object 3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816420" y="4282933"/>
                        <a:ext cx="27781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 name="Object 39">
            <a:extLst>
              <a:ext uri="{FF2B5EF4-FFF2-40B4-BE49-F238E27FC236}">
                <a16:creationId xmlns:a16="http://schemas.microsoft.com/office/drawing/2014/main" id="{21C4A95C-4E11-4183-9197-A6CC99D4ED85}"/>
              </a:ext>
            </a:extLst>
          </p:cNvPr>
          <p:cNvGraphicFramePr>
            <a:graphicFrameLocks noChangeAspect="1"/>
          </p:cNvGraphicFramePr>
          <p:nvPr>
            <p:extLst>
              <p:ext uri="{D42A27DB-BD31-4B8C-83A1-F6EECF244321}">
                <p14:modId xmlns:p14="http://schemas.microsoft.com/office/powerpoint/2010/main" val="2078374283"/>
              </p:ext>
            </p:extLst>
          </p:nvPr>
        </p:nvGraphicFramePr>
        <p:xfrm>
          <a:off x="10686495" y="4371833"/>
          <a:ext cx="193675" cy="333375"/>
        </p:xfrm>
        <a:graphic>
          <a:graphicData uri="http://schemas.openxmlformats.org/presentationml/2006/ole">
            <mc:AlternateContent xmlns:mc="http://schemas.openxmlformats.org/markup-compatibility/2006">
              <mc:Choice xmlns:v="urn:schemas-microsoft-com:vml" Requires="v">
                <p:oleObj spid="_x0000_s14367" name="Equation" r:id="rId64" imgW="88707" imgH="164742" progId="Equation.3">
                  <p:embed/>
                </p:oleObj>
              </mc:Choice>
              <mc:Fallback>
                <p:oleObj name="Equation" r:id="rId64" imgW="88707" imgH="164742" progId="Equation.3">
                  <p:embed/>
                  <p:pic>
                    <p:nvPicPr>
                      <p:cNvPr id="84" name="Object 3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686495" y="4371833"/>
                        <a:ext cx="1936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Object 10">
            <a:extLst>
              <a:ext uri="{FF2B5EF4-FFF2-40B4-BE49-F238E27FC236}">
                <a16:creationId xmlns:a16="http://schemas.microsoft.com/office/drawing/2014/main" id="{BEE46065-C4EF-46A4-A261-12012EF86358}"/>
              </a:ext>
            </a:extLst>
          </p:cNvPr>
          <p:cNvGraphicFramePr>
            <a:graphicFrameLocks noChangeAspect="1"/>
          </p:cNvGraphicFramePr>
          <p:nvPr>
            <p:extLst>
              <p:ext uri="{D42A27DB-BD31-4B8C-83A1-F6EECF244321}">
                <p14:modId xmlns:p14="http://schemas.microsoft.com/office/powerpoint/2010/main" val="1434777285"/>
              </p:ext>
            </p:extLst>
          </p:nvPr>
        </p:nvGraphicFramePr>
        <p:xfrm>
          <a:off x="9349820" y="3914633"/>
          <a:ext cx="193675" cy="333375"/>
        </p:xfrm>
        <a:graphic>
          <a:graphicData uri="http://schemas.openxmlformats.org/presentationml/2006/ole">
            <mc:AlternateContent xmlns:mc="http://schemas.openxmlformats.org/markup-compatibility/2006">
              <mc:Choice xmlns:v="urn:schemas-microsoft-com:vml" Requires="v">
                <p:oleObj spid="_x0000_s14368" name="Equation" r:id="rId65" imgW="88707" imgH="164742" progId="Equation.3">
                  <p:embed/>
                </p:oleObj>
              </mc:Choice>
              <mc:Fallback>
                <p:oleObj name="Equation" r:id="rId65" imgW="88707" imgH="164742" progId="Equation.3">
                  <p:embed/>
                  <p:pic>
                    <p:nvPicPr>
                      <p:cNvPr id="87" name="Object 1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349820" y="3914633"/>
                        <a:ext cx="1936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Object 38">
            <a:extLst>
              <a:ext uri="{FF2B5EF4-FFF2-40B4-BE49-F238E27FC236}">
                <a16:creationId xmlns:a16="http://schemas.microsoft.com/office/drawing/2014/main" id="{DFCE5B1A-B4D1-4D0B-89DD-E8BB659C7B31}"/>
              </a:ext>
            </a:extLst>
          </p:cNvPr>
          <p:cNvGraphicFramePr>
            <a:graphicFrameLocks noChangeAspect="1"/>
          </p:cNvGraphicFramePr>
          <p:nvPr>
            <p:extLst>
              <p:ext uri="{D42A27DB-BD31-4B8C-83A1-F6EECF244321}">
                <p14:modId xmlns:p14="http://schemas.microsoft.com/office/powerpoint/2010/main" val="1740654105"/>
              </p:ext>
            </p:extLst>
          </p:nvPr>
        </p:nvGraphicFramePr>
        <p:xfrm>
          <a:off x="9273620" y="4254358"/>
          <a:ext cx="277813" cy="538163"/>
        </p:xfrm>
        <a:graphic>
          <a:graphicData uri="http://schemas.openxmlformats.org/presentationml/2006/ole">
            <mc:AlternateContent xmlns:mc="http://schemas.openxmlformats.org/markup-compatibility/2006">
              <mc:Choice xmlns:v="urn:schemas-microsoft-com:vml" Requires="v">
                <p:oleObj spid="_x0000_s14369" name="Equation" r:id="rId66" imgW="126835" imgH="266353" progId="Equation.3">
                  <p:embed/>
                </p:oleObj>
              </mc:Choice>
              <mc:Fallback>
                <p:oleObj name="Equation" r:id="rId66" imgW="126835" imgH="266353" progId="Equation.3">
                  <p:embed/>
                  <p:pic>
                    <p:nvPicPr>
                      <p:cNvPr id="88" name="Object 3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273620" y="4254358"/>
                        <a:ext cx="27781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55">
            <a:extLst>
              <a:ext uri="{FF2B5EF4-FFF2-40B4-BE49-F238E27FC236}">
                <a16:creationId xmlns:a16="http://schemas.microsoft.com/office/drawing/2014/main" id="{2B218D52-C505-4CCD-AE4D-D5A7C8B0C5CB}"/>
              </a:ext>
            </a:extLst>
          </p:cNvPr>
          <p:cNvGraphicFramePr>
            <a:graphicFrameLocks noChangeAspect="1"/>
          </p:cNvGraphicFramePr>
          <p:nvPr>
            <p:extLst>
              <p:ext uri="{D42A27DB-BD31-4B8C-83A1-F6EECF244321}">
                <p14:modId xmlns:p14="http://schemas.microsoft.com/office/powerpoint/2010/main" val="3594200150"/>
              </p:ext>
            </p:extLst>
          </p:nvPr>
        </p:nvGraphicFramePr>
        <p:xfrm>
          <a:off x="9722883" y="3914633"/>
          <a:ext cx="277812" cy="333375"/>
        </p:xfrm>
        <a:graphic>
          <a:graphicData uri="http://schemas.openxmlformats.org/presentationml/2006/ole">
            <mc:AlternateContent xmlns:mc="http://schemas.openxmlformats.org/markup-compatibility/2006">
              <mc:Choice xmlns:v="urn:schemas-microsoft-com:vml" Requires="v">
                <p:oleObj spid="_x0000_s14370" name="Equation" r:id="rId67" imgW="126780" imgH="164814" progId="Equation.3">
                  <p:embed/>
                </p:oleObj>
              </mc:Choice>
              <mc:Fallback>
                <p:oleObj name="Equation" r:id="rId67" imgW="126780" imgH="164814" progId="Equation.3">
                  <p:embed/>
                  <p:pic>
                    <p:nvPicPr>
                      <p:cNvPr id="127031" name="Object 5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722883" y="3914633"/>
                        <a:ext cx="277812"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 name="Object 56">
            <a:extLst>
              <a:ext uri="{FF2B5EF4-FFF2-40B4-BE49-F238E27FC236}">
                <a16:creationId xmlns:a16="http://schemas.microsoft.com/office/drawing/2014/main" id="{9DFB677A-BD44-4002-B158-B4FADA7C126F}"/>
              </a:ext>
            </a:extLst>
          </p:cNvPr>
          <p:cNvGraphicFramePr>
            <a:graphicFrameLocks noChangeAspect="1"/>
          </p:cNvGraphicFramePr>
          <p:nvPr>
            <p:extLst>
              <p:ext uri="{D42A27DB-BD31-4B8C-83A1-F6EECF244321}">
                <p14:modId xmlns:p14="http://schemas.microsoft.com/office/powerpoint/2010/main" val="1623404397"/>
              </p:ext>
            </p:extLst>
          </p:nvPr>
        </p:nvGraphicFramePr>
        <p:xfrm>
          <a:off x="9730820" y="4254358"/>
          <a:ext cx="277813" cy="538163"/>
        </p:xfrm>
        <a:graphic>
          <a:graphicData uri="http://schemas.openxmlformats.org/presentationml/2006/ole">
            <mc:AlternateContent xmlns:mc="http://schemas.openxmlformats.org/markup-compatibility/2006">
              <mc:Choice xmlns:v="urn:schemas-microsoft-com:vml" Requires="v">
                <p:oleObj spid="_x0000_s14371" name="Equation" r:id="rId68" imgW="126835" imgH="266353" progId="Equation.3">
                  <p:embed/>
                </p:oleObj>
              </mc:Choice>
              <mc:Fallback>
                <p:oleObj name="Equation" r:id="rId68" imgW="126835" imgH="266353" progId="Equation.3">
                  <p:embed/>
                  <p:pic>
                    <p:nvPicPr>
                      <p:cNvPr id="127032" name="Object 5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9730820" y="4254358"/>
                        <a:ext cx="27781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 name="Object 57">
            <a:extLst>
              <a:ext uri="{FF2B5EF4-FFF2-40B4-BE49-F238E27FC236}">
                <a16:creationId xmlns:a16="http://schemas.microsoft.com/office/drawing/2014/main" id="{8966E1B8-2C52-4772-A11D-C13C0C0F9DEA}"/>
              </a:ext>
            </a:extLst>
          </p:cNvPr>
          <p:cNvGraphicFramePr>
            <a:graphicFrameLocks noChangeAspect="1"/>
          </p:cNvGraphicFramePr>
          <p:nvPr>
            <p:extLst>
              <p:ext uri="{D42A27DB-BD31-4B8C-83A1-F6EECF244321}">
                <p14:modId xmlns:p14="http://schemas.microsoft.com/office/powerpoint/2010/main" val="2787417898"/>
              </p:ext>
            </p:extLst>
          </p:nvPr>
        </p:nvGraphicFramePr>
        <p:xfrm>
          <a:off x="10180083" y="3901933"/>
          <a:ext cx="277812" cy="358775"/>
        </p:xfrm>
        <a:graphic>
          <a:graphicData uri="http://schemas.openxmlformats.org/presentationml/2006/ole">
            <mc:AlternateContent xmlns:mc="http://schemas.openxmlformats.org/markup-compatibility/2006">
              <mc:Choice xmlns:v="urn:schemas-microsoft-com:vml" Requires="v">
                <p:oleObj spid="_x0000_s14372" name="Equation" r:id="rId69" imgW="126725" imgH="177415" progId="Equation.3">
                  <p:embed/>
                </p:oleObj>
              </mc:Choice>
              <mc:Fallback>
                <p:oleObj name="Equation" r:id="rId69" imgW="126725" imgH="177415" progId="Equation.3">
                  <p:embed/>
                  <p:pic>
                    <p:nvPicPr>
                      <p:cNvPr id="127033" name="Object 57"/>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0180083" y="3901933"/>
                        <a:ext cx="277812"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58">
            <a:extLst>
              <a:ext uri="{FF2B5EF4-FFF2-40B4-BE49-F238E27FC236}">
                <a16:creationId xmlns:a16="http://schemas.microsoft.com/office/drawing/2014/main" id="{39771EAF-6BD3-4B2B-BCDA-9426CD6CBB56}"/>
              </a:ext>
            </a:extLst>
          </p:cNvPr>
          <p:cNvGraphicFramePr>
            <a:graphicFrameLocks noChangeAspect="1"/>
          </p:cNvGraphicFramePr>
          <p:nvPr>
            <p:extLst>
              <p:ext uri="{D42A27DB-BD31-4B8C-83A1-F6EECF244321}">
                <p14:modId xmlns:p14="http://schemas.microsoft.com/office/powerpoint/2010/main" val="3347075963"/>
              </p:ext>
            </p:extLst>
          </p:nvPr>
        </p:nvGraphicFramePr>
        <p:xfrm>
          <a:off x="10188020" y="4254358"/>
          <a:ext cx="277813" cy="538163"/>
        </p:xfrm>
        <a:graphic>
          <a:graphicData uri="http://schemas.openxmlformats.org/presentationml/2006/ole">
            <mc:AlternateContent xmlns:mc="http://schemas.openxmlformats.org/markup-compatibility/2006">
              <mc:Choice xmlns:v="urn:schemas-microsoft-com:vml" Requires="v">
                <p:oleObj spid="_x0000_s14373" name="Equation" r:id="rId70" imgW="126835" imgH="266353" progId="Equation.3">
                  <p:embed/>
                </p:oleObj>
              </mc:Choice>
              <mc:Fallback>
                <p:oleObj name="Equation" r:id="rId70" imgW="126835" imgH="266353" progId="Equation.3">
                  <p:embed/>
                  <p:pic>
                    <p:nvPicPr>
                      <p:cNvPr id="127034" name="Object 5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0188020" y="4254358"/>
                        <a:ext cx="27781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2" name="Straight Connector 61">
            <a:extLst>
              <a:ext uri="{FF2B5EF4-FFF2-40B4-BE49-F238E27FC236}">
                <a16:creationId xmlns:a16="http://schemas.microsoft.com/office/drawing/2014/main" id="{825E1D19-B12F-49A8-9A76-9D482C215EE8}"/>
              </a:ext>
            </a:extLst>
          </p:cNvPr>
          <p:cNvCxnSpPr/>
          <p:nvPr/>
        </p:nvCxnSpPr>
        <p:spPr>
          <a:xfrm>
            <a:off x="6911420" y="4905233"/>
            <a:ext cx="4114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63" name="Object 59">
            <a:extLst>
              <a:ext uri="{FF2B5EF4-FFF2-40B4-BE49-F238E27FC236}">
                <a16:creationId xmlns:a16="http://schemas.microsoft.com/office/drawing/2014/main" id="{F97CCA48-ED1A-4CEA-962E-406427D9A7D6}"/>
              </a:ext>
            </a:extLst>
          </p:cNvPr>
          <p:cNvGraphicFramePr>
            <a:graphicFrameLocks noChangeAspect="1"/>
          </p:cNvGraphicFramePr>
          <p:nvPr>
            <p:extLst>
              <p:ext uri="{D42A27DB-BD31-4B8C-83A1-F6EECF244321}">
                <p14:modId xmlns:p14="http://schemas.microsoft.com/office/powerpoint/2010/main" val="2820921244"/>
              </p:ext>
            </p:extLst>
          </p:nvPr>
        </p:nvGraphicFramePr>
        <p:xfrm>
          <a:off x="6462158" y="5027471"/>
          <a:ext cx="858837" cy="411162"/>
        </p:xfrm>
        <a:graphic>
          <a:graphicData uri="http://schemas.openxmlformats.org/presentationml/2006/ole">
            <mc:AlternateContent xmlns:mc="http://schemas.openxmlformats.org/markup-compatibility/2006">
              <mc:Choice xmlns:v="urn:schemas-microsoft-com:vml" Requires="v">
                <p:oleObj spid="_x0000_s14374" name="Equation" r:id="rId71" imgW="393529" imgH="203112" progId="Equation.3">
                  <p:embed/>
                </p:oleObj>
              </mc:Choice>
              <mc:Fallback>
                <p:oleObj name="Equation" r:id="rId71" imgW="393529" imgH="203112" progId="Equation.3">
                  <p:embed/>
                  <p:pic>
                    <p:nvPicPr>
                      <p:cNvPr id="127035" name="Object 59"/>
                      <p:cNvPicPr>
                        <a:picLocks noChangeAspect="1" noChangeArrowheads="1"/>
                      </p:cNvPicPr>
                      <p:nvPr/>
                    </p:nvPicPr>
                    <p:blipFill>
                      <a:blip r:embed="rId72">
                        <a:extLst>
                          <a:ext uri="{28A0092B-C50C-407E-A947-70E740481C1C}">
                            <a14:useLocalDpi xmlns:a14="http://schemas.microsoft.com/office/drawing/2010/main" val="0"/>
                          </a:ext>
                        </a:extLst>
                      </a:blip>
                      <a:srcRect/>
                      <a:stretch>
                        <a:fillRect/>
                      </a:stretch>
                    </p:blipFill>
                    <p:spPr bwMode="auto">
                      <a:xfrm>
                        <a:off x="6462158" y="5027471"/>
                        <a:ext cx="858837"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 name="Object 60">
            <a:extLst>
              <a:ext uri="{FF2B5EF4-FFF2-40B4-BE49-F238E27FC236}">
                <a16:creationId xmlns:a16="http://schemas.microsoft.com/office/drawing/2014/main" id="{DC36CBB5-FF4E-4858-80C8-93E5B534514F}"/>
              </a:ext>
            </a:extLst>
          </p:cNvPr>
          <p:cNvGraphicFramePr>
            <a:graphicFrameLocks noChangeAspect="1"/>
          </p:cNvGraphicFramePr>
          <p:nvPr>
            <p:extLst>
              <p:ext uri="{D42A27DB-BD31-4B8C-83A1-F6EECF244321}">
                <p14:modId xmlns:p14="http://schemas.microsoft.com/office/powerpoint/2010/main" val="547649065"/>
              </p:ext>
            </p:extLst>
          </p:nvPr>
        </p:nvGraphicFramePr>
        <p:xfrm>
          <a:off x="7521020" y="4997308"/>
          <a:ext cx="417513" cy="563563"/>
        </p:xfrm>
        <a:graphic>
          <a:graphicData uri="http://schemas.openxmlformats.org/presentationml/2006/ole">
            <mc:AlternateContent xmlns:mc="http://schemas.openxmlformats.org/markup-compatibility/2006">
              <mc:Choice xmlns:v="urn:schemas-microsoft-com:vml" Requires="v">
                <p:oleObj spid="_x0000_s14375" name="Equation" r:id="rId73" imgW="190500" imgH="279400" progId="Equation.3">
                  <p:embed/>
                </p:oleObj>
              </mc:Choice>
              <mc:Fallback>
                <p:oleObj name="Equation" r:id="rId73" imgW="190500" imgH="279400" progId="Equation.3">
                  <p:embed/>
                  <p:pic>
                    <p:nvPicPr>
                      <p:cNvPr id="127036" name="Object 60"/>
                      <p:cNvPicPr>
                        <a:picLocks noChangeAspect="1" noChangeArrowheads="1"/>
                      </p:cNvPicPr>
                      <p:nvPr/>
                    </p:nvPicPr>
                    <p:blipFill>
                      <a:blip r:embed="rId74">
                        <a:extLst>
                          <a:ext uri="{28A0092B-C50C-407E-A947-70E740481C1C}">
                            <a14:useLocalDpi xmlns:a14="http://schemas.microsoft.com/office/drawing/2010/main" val="0"/>
                          </a:ext>
                        </a:extLst>
                      </a:blip>
                      <a:srcRect/>
                      <a:stretch>
                        <a:fillRect/>
                      </a:stretch>
                    </p:blipFill>
                    <p:spPr bwMode="auto">
                      <a:xfrm>
                        <a:off x="7521020" y="4997308"/>
                        <a:ext cx="417513"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 name="Object 61">
            <a:extLst>
              <a:ext uri="{FF2B5EF4-FFF2-40B4-BE49-F238E27FC236}">
                <a16:creationId xmlns:a16="http://schemas.microsoft.com/office/drawing/2014/main" id="{B211693B-BD87-46C3-8823-187B2D81BA5D}"/>
              </a:ext>
            </a:extLst>
          </p:cNvPr>
          <p:cNvGraphicFramePr>
            <a:graphicFrameLocks noChangeAspect="1"/>
          </p:cNvGraphicFramePr>
          <p:nvPr>
            <p:extLst>
              <p:ext uri="{D42A27DB-BD31-4B8C-83A1-F6EECF244321}">
                <p14:modId xmlns:p14="http://schemas.microsoft.com/office/powerpoint/2010/main" val="4179106558"/>
              </p:ext>
            </p:extLst>
          </p:nvPr>
        </p:nvGraphicFramePr>
        <p:xfrm>
          <a:off x="8130620" y="4997308"/>
          <a:ext cx="417513" cy="563563"/>
        </p:xfrm>
        <a:graphic>
          <a:graphicData uri="http://schemas.openxmlformats.org/presentationml/2006/ole">
            <mc:AlternateContent xmlns:mc="http://schemas.openxmlformats.org/markup-compatibility/2006">
              <mc:Choice xmlns:v="urn:schemas-microsoft-com:vml" Requires="v">
                <p:oleObj spid="_x0000_s14376" name="Equation" r:id="rId75" imgW="190500" imgH="279400" progId="Equation.3">
                  <p:embed/>
                </p:oleObj>
              </mc:Choice>
              <mc:Fallback>
                <p:oleObj name="Equation" r:id="rId75" imgW="190500" imgH="279400" progId="Equation.3">
                  <p:embed/>
                  <p:pic>
                    <p:nvPicPr>
                      <p:cNvPr id="127037" name="Object 61"/>
                      <p:cNvPicPr>
                        <a:picLocks noChangeAspect="1" noChangeArrowheads="1"/>
                      </p:cNvPicPr>
                      <p:nvPr/>
                    </p:nvPicPr>
                    <p:blipFill>
                      <a:blip r:embed="rId76">
                        <a:extLst>
                          <a:ext uri="{28A0092B-C50C-407E-A947-70E740481C1C}">
                            <a14:useLocalDpi xmlns:a14="http://schemas.microsoft.com/office/drawing/2010/main" val="0"/>
                          </a:ext>
                        </a:extLst>
                      </a:blip>
                      <a:srcRect/>
                      <a:stretch>
                        <a:fillRect/>
                      </a:stretch>
                    </p:blipFill>
                    <p:spPr bwMode="auto">
                      <a:xfrm>
                        <a:off x="8130620" y="4997308"/>
                        <a:ext cx="417513"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 name="Object 62">
            <a:extLst>
              <a:ext uri="{FF2B5EF4-FFF2-40B4-BE49-F238E27FC236}">
                <a16:creationId xmlns:a16="http://schemas.microsoft.com/office/drawing/2014/main" id="{F37DCA32-442B-412E-9DB9-8FDC35F622D8}"/>
              </a:ext>
            </a:extLst>
          </p:cNvPr>
          <p:cNvGraphicFramePr>
            <a:graphicFrameLocks noChangeAspect="1"/>
          </p:cNvGraphicFramePr>
          <p:nvPr>
            <p:extLst>
              <p:ext uri="{D42A27DB-BD31-4B8C-83A1-F6EECF244321}">
                <p14:modId xmlns:p14="http://schemas.microsoft.com/office/powerpoint/2010/main" val="4077624716"/>
              </p:ext>
            </p:extLst>
          </p:nvPr>
        </p:nvGraphicFramePr>
        <p:xfrm>
          <a:off x="8740220" y="5010008"/>
          <a:ext cx="417513" cy="538163"/>
        </p:xfrm>
        <a:graphic>
          <a:graphicData uri="http://schemas.openxmlformats.org/presentationml/2006/ole">
            <mc:AlternateContent xmlns:mc="http://schemas.openxmlformats.org/markup-compatibility/2006">
              <mc:Choice xmlns:v="urn:schemas-microsoft-com:vml" Requires="v">
                <p:oleObj spid="_x0000_s14377" name="Equation" r:id="rId77" imgW="190335" imgH="266469" progId="Equation.3">
                  <p:embed/>
                </p:oleObj>
              </mc:Choice>
              <mc:Fallback>
                <p:oleObj name="Equation" r:id="rId77" imgW="190335" imgH="266469" progId="Equation.3">
                  <p:embed/>
                  <p:pic>
                    <p:nvPicPr>
                      <p:cNvPr id="127038" name="Object 62"/>
                      <p:cNvPicPr>
                        <a:picLocks noChangeAspect="1" noChangeArrowheads="1"/>
                      </p:cNvPicPr>
                      <p:nvPr/>
                    </p:nvPicPr>
                    <p:blipFill>
                      <a:blip r:embed="rId78">
                        <a:extLst>
                          <a:ext uri="{28A0092B-C50C-407E-A947-70E740481C1C}">
                            <a14:useLocalDpi xmlns:a14="http://schemas.microsoft.com/office/drawing/2010/main" val="0"/>
                          </a:ext>
                        </a:extLst>
                      </a:blip>
                      <a:srcRect/>
                      <a:stretch>
                        <a:fillRect/>
                      </a:stretch>
                    </p:blipFill>
                    <p:spPr bwMode="auto">
                      <a:xfrm>
                        <a:off x="8740220" y="5010008"/>
                        <a:ext cx="41751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 name="Object 64">
            <a:extLst>
              <a:ext uri="{FF2B5EF4-FFF2-40B4-BE49-F238E27FC236}">
                <a16:creationId xmlns:a16="http://schemas.microsoft.com/office/drawing/2014/main" id="{F6E2FFB4-ED98-495A-9732-38FE11B5DA7B}"/>
              </a:ext>
            </a:extLst>
          </p:cNvPr>
          <p:cNvGraphicFramePr>
            <a:graphicFrameLocks noChangeAspect="1"/>
          </p:cNvGraphicFramePr>
          <p:nvPr>
            <p:extLst>
              <p:ext uri="{D42A27DB-BD31-4B8C-83A1-F6EECF244321}">
                <p14:modId xmlns:p14="http://schemas.microsoft.com/office/powerpoint/2010/main" val="143236547"/>
              </p:ext>
            </p:extLst>
          </p:nvPr>
        </p:nvGraphicFramePr>
        <p:xfrm>
          <a:off x="9267270" y="4981433"/>
          <a:ext cx="277813" cy="538163"/>
        </p:xfrm>
        <a:graphic>
          <a:graphicData uri="http://schemas.openxmlformats.org/presentationml/2006/ole">
            <mc:AlternateContent xmlns:mc="http://schemas.openxmlformats.org/markup-compatibility/2006">
              <mc:Choice xmlns:v="urn:schemas-microsoft-com:vml" Requires="v">
                <p:oleObj spid="_x0000_s14378" name="Equation" r:id="rId79" imgW="126835" imgH="266353" progId="Equation.3">
                  <p:embed/>
                </p:oleObj>
              </mc:Choice>
              <mc:Fallback>
                <p:oleObj name="Equation" r:id="rId79" imgW="126835" imgH="266353" progId="Equation.3">
                  <p:embed/>
                  <p:pic>
                    <p:nvPicPr>
                      <p:cNvPr id="127040" name="Object 64"/>
                      <p:cNvPicPr>
                        <a:picLocks noChangeAspect="1" noChangeArrowheads="1"/>
                      </p:cNvPicPr>
                      <p:nvPr/>
                    </p:nvPicPr>
                    <p:blipFill>
                      <a:blip r:embed="rId80">
                        <a:extLst>
                          <a:ext uri="{28A0092B-C50C-407E-A947-70E740481C1C}">
                            <a14:useLocalDpi xmlns:a14="http://schemas.microsoft.com/office/drawing/2010/main" val="0"/>
                          </a:ext>
                        </a:extLst>
                      </a:blip>
                      <a:srcRect/>
                      <a:stretch>
                        <a:fillRect/>
                      </a:stretch>
                    </p:blipFill>
                    <p:spPr bwMode="auto">
                      <a:xfrm>
                        <a:off x="9267270" y="4981433"/>
                        <a:ext cx="27781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 name="Object 65">
            <a:extLst>
              <a:ext uri="{FF2B5EF4-FFF2-40B4-BE49-F238E27FC236}">
                <a16:creationId xmlns:a16="http://schemas.microsoft.com/office/drawing/2014/main" id="{5C173325-B30A-41E7-85B2-C8D81469F1FE}"/>
              </a:ext>
            </a:extLst>
          </p:cNvPr>
          <p:cNvGraphicFramePr>
            <a:graphicFrameLocks noChangeAspect="1"/>
          </p:cNvGraphicFramePr>
          <p:nvPr>
            <p:extLst>
              <p:ext uri="{D42A27DB-BD31-4B8C-83A1-F6EECF244321}">
                <p14:modId xmlns:p14="http://schemas.microsoft.com/office/powerpoint/2010/main" val="1886940811"/>
              </p:ext>
            </p:extLst>
          </p:nvPr>
        </p:nvGraphicFramePr>
        <p:xfrm>
          <a:off x="9724470" y="4981433"/>
          <a:ext cx="277813" cy="538163"/>
        </p:xfrm>
        <a:graphic>
          <a:graphicData uri="http://schemas.openxmlformats.org/presentationml/2006/ole">
            <mc:AlternateContent xmlns:mc="http://schemas.openxmlformats.org/markup-compatibility/2006">
              <mc:Choice xmlns:v="urn:schemas-microsoft-com:vml" Requires="v">
                <p:oleObj spid="_x0000_s14379" name="Equation" r:id="rId81" imgW="126835" imgH="266353" progId="Equation.3">
                  <p:embed/>
                </p:oleObj>
              </mc:Choice>
              <mc:Fallback>
                <p:oleObj name="Equation" r:id="rId81" imgW="126835" imgH="266353" progId="Equation.3">
                  <p:embed/>
                  <p:pic>
                    <p:nvPicPr>
                      <p:cNvPr id="127041" name="Object 65"/>
                      <p:cNvPicPr>
                        <a:picLocks noChangeAspect="1" noChangeArrowheads="1"/>
                      </p:cNvPicPr>
                      <p:nvPr/>
                    </p:nvPicPr>
                    <p:blipFill>
                      <a:blip r:embed="rId82">
                        <a:extLst>
                          <a:ext uri="{28A0092B-C50C-407E-A947-70E740481C1C}">
                            <a14:useLocalDpi xmlns:a14="http://schemas.microsoft.com/office/drawing/2010/main" val="0"/>
                          </a:ext>
                        </a:extLst>
                      </a:blip>
                      <a:srcRect/>
                      <a:stretch>
                        <a:fillRect/>
                      </a:stretch>
                    </p:blipFill>
                    <p:spPr bwMode="auto">
                      <a:xfrm>
                        <a:off x="9724470" y="4981433"/>
                        <a:ext cx="27781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 name="Object 66">
            <a:extLst>
              <a:ext uri="{FF2B5EF4-FFF2-40B4-BE49-F238E27FC236}">
                <a16:creationId xmlns:a16="http://schemas.microsoft.com/office/drawing/2014/main" id="{12640567-4AC7-465E-8B43-9C4B431D3D86}"/>
              </a:ext>
            </a:extLst>
          </p:cNvPr>
          <p:cNvGraphicFramePr>
            <a:graphicFrameLocks noChangeAspect="1"/>
          </p:cNvGraphicFramePr>
          <p:nvPr>
            <p:extLst>
              <p:ext uri="{D42A27DB-BD31-4B8C-83A1-F6EECF244321}">
                <p14:modId xmlns:p14="http://schemas.microsoft.com/office/powerpoint/2010/main" val="339579758"/>
              </p:ext>
            </p:extLst>
          </p:nvPr>
        </p:nvGraphicFramePr>
        <p:xfrm>
          <a:off x="10181670" y="4968733"/>
          <a:ext cx="277813" cy="563563"/>
        </p:xfrm>
        <a:graphic>
          <a:graphicData uri="http://schemas.openxmlformats.org/presentationml/2006/ole">
            <mc:AlternateContent xmlns:mc="http://schemas.openxmlformats.org/markup-compatibility/2006">
              <mc:Choice xmlns:v="urn:schemas-microsoft-com:vml" Requires="v">
                <p:oleObj spid="_x0000_s14380" name="Equation" r:id="rId83" imgW="126890" imgH="279158" progId="Equation.3">
                  <p:embed/>
                </p:oleObj>
              </mc:Choice>
              <mc:Fallback>
                <p:oleObj name="Equation" r:id="rId83" imgW="126890" imgH="279158" progId="Equation.3">
                  <p:embed/>
                  <p:pic>
                    <p:nvPicPr>
                      <p:cNvPr id="127042" name="Object 66"/>
                      <p:cNvPicPr>
                        <a:picLocks noChangeAspect="1" noChangeArrowheads="1"/>
                      </p:cNvPicPr>
                      <p:nvPr/>
                    </p:nvPicPr>
                    <p:blipFill>
                      <a:blip r:embed="rId84">
                        <a:extLst>
                          <a:ext uri="{28A0092B-C50C-407E-A947-70E740481C1C}">
                            <a14:useLocalDpi xmlns:a14="http://schemas.microsoft.com/office/drawing/2010/main" val="0"/>
                          </a:ext>
                        </a:extLst>
                      </a:blip>
                      <a:srcRect/>
                      <a:stretch>
                        <a:fillRect/>
                      </a:stretch>
                    </p:blipFill>
                    <p:spPr bwMode="auto">
                      <a:xfrm>
                        <a:off x="10181670" y="4968733"/>
                        <a:ext cx="277813"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 name="Object 67">
            <a:extLst>
              <a:ext uri="{FF2B5EF4-FFF2-40B4-BE49-F238E27FC236}">
                <a16:creationId xmlns:a16="http://schemas.microsoft.com/office/drawing/2014/main" id="{B7122EA6-1BBC-4BB1-9532-0BCECFD4EED5}"/>
              </a:ext>
            </a:extLst>
          </p:cNvPr>
          <p:cNvGraphicFramePr>
            <a:graphicFrameLocks noChangeAspect="1"/>
          </p:cNvGraphicFramePr>
          <p:nvPr>
            <p:extLst>
              <p:ext uri="{D42A27DB-BD31-4B8C-83A1-F6EECF244321}">
                <p14:modId xmlns:p14="http://schemas.microsoft.com/office/powerpoint/2010/main" val="507994107"/>
              </p:ext>
            </p:extLst>
          </p:nvPr>
        </p:nvGraphicFramePr>
        <p:xfrm>
          <a:off x="10645220" y="4981433"/>
          <a:ext cx="277813" cy="538163"/>
        </p:xfrm>
        <a:graphic>
          <a:graphicData uri="http://schemas.openxmlformats.org/presentationml/2006/ole">
            <mc:AlternateContent xmlns:mc="http://schemas.openxmlformats.org/markup-compatibility/2006">
              <mc:Choice xmlns:v="urn:schemas-microsoft-com:vml" Requires="v">
                <p:oleObj spid="_x0000_s14381" name="Equation" r:id="rId85" imgW="126835" imgH="266353" progId="Equation.3">
                  <p:embed/>
                </p:oleObj>
              </mc:Choice>
              <mc:Fallback>
                <p:oleObj name="Equation" r:id="rId85" imgW="126835" imgH="266353" progId="Equation.3">
                  <p:embed/>
                  <p:pic>
                    <p:nvPicPr>
                      <p:cNvPr id="127043" name="Object 67"/>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10645220" y="4981433"/>
                        <a:ext cx="27781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1" name="Straight Connector 70">
            <a:extLst>
              <a:ext uri="{FF2B5EF4-FFF2-40B4-BE49-F238E27FC236}">
                <a16:creationId xmlns:a16="http://schemas.microsoft.com/office/drawing/2014/main" id="{017D33E1-E289-4804-A53A-3C713FC18ED2}"/>
              </a:ext>
            </a:extLst>
          </p:cNvPr>
          <p:cNvCxnSpPr/>
          <p:nvPr/>
        </p:nvCxnSpPr>
        <p:spPr>
          <a:xfrm>
            <a:off x="6911420" y="5591033"/>
            <a:ext cx="4114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72" name="Object 59">
            <a:extLst>
              <a:ext uri="{FF2B5EF4-FFF2-40B4-BE49-F238E27FC236}">
                <a16:creationId xmlns:a16="http://schemas.microsoft.com/office/drawing/2014/main" id="{4DA6E4E1-A23E-45B0-BF3A-E911EF90743E}"/>
              </a:ext>
            </a:extLst>
          </p:cNvPr>
          <p:cNvGraphicFramePr>
            <a:graphicFrameLocks noChangeAspect="1"/>
          </p:cNvGraphicFramePr>
          <p:nvPr>
            <p:extLst>
              <p:ext uri="{D42A27DB-BD31-4B8C-83A1-F6EECF244321}">
                <p14:modId xmlns:p14="http://schemas.microsoft.com/office/powerpoint/2010/main" val="1582418827"/>
              </p:ext>
            </p:extLst>
          </p:nvPr>
        </p:nvGraphicFramePr>
        <p:xfrm>
          <a:off x="6743145" y="5660883"/>
          <a:ext cx="328612" cy="366713"/>
        </p:xfrm>
        <a:graphic>
          <a:graphicData uri="http://schemas.openxmlformats.org/presentationml/2006/ole">
            <mc:AlternateContent xmlns:mc="http://schemas.openxmlformats.org/markup-compatibility/2006">
              <mc:Choice xmlns:v="urn:schemas-microsoft-com:vml" Requires="v">
                <p:oleObj spid="_x0000_s14382" name="Equation" r:id="rId86" imgW="190500" imgH="228600" progId="Equation.3">
                  <p:embed/>
                </p:oleObj>
              </mc:Choice>
              <mc:Fallback>
                <p:oleObj name="Equation" r:id="rId86" imgW="190500" imgH="228600" progId="Equation.3">
                  <p:embed/>
                  <p:pic>
                    <p:nvPicPr>
                      <p:cNvPr id="135196" name="Object 59"/>
                      <p:cNvPicPr>
                        <a:picLocks noChangeAspect="1" noChangeArrowheads="1"/>
                      </p:cNvPicPr>
                      <p:nvPr/>
                    </p:nvPicPr>
                    <p:blipFill>
                      <a:blip r:embed="rId87">
                        <a:extLst>
                          <a:ext uri="{28A0092B-C50C-407E-A947-70E740481C1C}">
                            <a14:useLocalDpi xmlns:a14="http://schemas.microsoft.com/office/drawing/2010/main" val="0"/>
                          </a:ext>
                        </a:extLst>
                      </a:blip>
                      <a:srcRect/>
                      <a:stretch>
                        <a:fillRect/>
                      </a:stretch>
                    </p:blipFill>
                    <p:spPr bwMode="auto">
                      <a:xfrm>
                        <a:off x="6743145" y="5660883"/>
                        <a:ext cx="328612"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3" name="Straight Connector 72">
            <a:extLst>
              <a:ext uri="{FF2B5EF4-FFF2-40B4-BE49-F238E27FC236}">
                <a16:creationId xmlns:a16="http://schemas.microsoft.com/office/drawing/2014/main" id="{D2E73997-76F6-4ECC-87D0-CF6F75A215FA}"/>
              </a:ext>
            </a:extLst>
          </p:cNvPr>
          <p:cNvCxnSpPr/>
          <p:nvPr/>
        </p:nvCxnSpPr>
        <p:spPr>
          <a:xfrm>
            <a:off x="6911420" y="6148381"/>
            <a:ext cx="4114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74" name="Object 29">
            <a:extLst>
              <a:ext uri="{FF2B5EF4-FFF2-40B4-BE49-F238E27FC236}">
                <a16:creationId xmlns:a16="http://schemas.microsoft.com/office/drawing/2014/main" id="{962D2BC1-CB25-49A4-B6BD-4D107CBD1EF7}"/>
              </a:ext>
            </a:extLst>
          </p:cNvPr>
          <p:cNvGraphicFramePr>
            <a:graphicFrameLocks noChangeAspect="1"/>
          </p:cNvGraphicFramePr>
          <p:nvPr>
            <p:extLst>
              <p:ext uri="{D42A27DB-BD31-4B8C-83A1-F6EECF244321}">
                <p14:modId xmlns:p14="http://schemas.microsoft.com/office/powerpoint/2010/main" val="938007068"/>
              </p:ext>
            </p:extLst>
          </p:nvPr>
        </p:nvGraphicFramePr>
        <p:xfrm>
          <a:off x="6439932" y="6200633"/>
          <a:ext cx="835025" cy="407988"/>
        </p:xfrm>
        <a:graphic>
          <a:graphicData uri="http://schemas.openxmlformats.org/presentationml/2006/ole">
            <mc:AlternateContent xmlns:mc="http://schemas.openxmlformats.org/markup-compatibility/2006">
              <mc:Choice xmlns:v="urn:schemas-microsoft-com:vml" Requires="v">
                <p:oleObj spid="_x0000_s14383" name="Equation" r:id="rId88" imgW="482391" imgH="253890" progId="Equation.3">
                  <p:embed/>
                </p:oleObj>
              </mc:Choice>
              <mc:Fallback>
                <p:oleObj name="Equation" r:id="rId88" imgW="482391" imgH="253890" progId="Equation.3">
                  <p:embed/>
                  <p:pic>
                    <p:nvPicPr>
                      <p:cNvPr id="135197" name="Object 29"/>
                      <p:cNvPicPr>
                        <a:picLocks noChangeAspect="1" noChangeArrowheads="1"/>
                      </p:cNvPicPr>
                      <p:nvPr/>
                    </p:nvPicPr>
                    <p:blipFill>
                      <a:blip r:embed="rId89">
                        <a:extLst>
                          <a:ext uri="{28A0092B-C50C-407E-A947-70E740481C1C}">
                            <a14:useLocalDpi xmlns:a14="http://schemas.microsoft.com/office/drawing/2010/main" val="0"/>
                          </a:ext>
                        </a:extLst>
                      </a:blip>
                      <a:srcRect/>
                      <a:stretch>
                        <a:fillRect/>
                      </a:stretch>
                    </p:blipFill>
                    <p:spPr bwMode="auto">
                      <a:xfrm>
                        <a:off x="6439932" y="6200633"/>
                        <a:ext cx="835025"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 name="Object 60">
            <a:extLst>
              <a:ext uri="{FF2B5EF4-FFF2-40B4-BE49-F238E27FC236}">
                <a16:creationId xmlns:a16="http://schemas.microsoft.com/office/drawing/2014/main" id="{63F6EBE8-49AB-4E04-8A17-6F6053866889}"/>
              </a:ext>
            </a:extLst>
          </p:cNvPr>
          <p:cNvGraphicFramePr>
            <a:graphicFrameLocks noChangeAspect="1"/>
          </p:cNvGraphicFramePr>
          <p:nvPr>
            <p:extLst>
              <p:ext uri="{D42A27DB-BD31-4B8C-83A1-F6EECF244321}">
                <p14:modId xmlns:p14="http://schemas.microsoft.com/office/powerpoint/2010/main" val="1439167145"/>
              </p:ext>
            </p:extLst>
          </p:nvPr>
        </p:nvGraphicFramePr>
        <p:xfrm>
          <a:off x="7430532" y="5738671"/>
          <a:ext cx="444500" cy="358775"/>
        </p:xfrm>
        <a:graphic>
          <a:graphicData uri="http://schemas.openxmlformats.org/presentationml/2006/ole">
            <mc:AlternateContent xmlns:mc="http://schemas.openxmlformats.org/markup-compatibility/2006">
              <mc:Choice xmlns:v="urn:schemas-microsoft-com:vml" Requires="v">
                <p:oleObj spid="_x0000_s14384" name="Equation" r:id="rId90" imgW="202936" imgH="177569" progId="Equation.3">
                  <p:embed/>
                </p:oleObj>
              </mc:Choice>
              <mc:Fallback>
                <p:oleObj name="Equation" r:id="rId90" imgW="202936" imgH="177569" progId="Equation.3">
                  <p:embed/>
                  <p:pic>
                    <p:nvPicPr>
                      <p:cNvPr id="135199" name="Object 60"/>
                      <p:cNvPicPr>
                        <a:picLocks noChangeAspect="1" noChangeArrowheads="1"/>
                      </p:cNvPicPr>
                      <p:nvPr/>
                    </p:nvPicPr>
                    <p:blipFill>
                      <a:blip r:embed="rId91">
                        <a:extLst>
                          <a:ext uri="{28A0092B-C50C-407E-A947-70E740481C1C}">
                            <a14:useLocalDpi xmlns:a14="http://schemas.microsoft.com/office/drawing/2010/main" val="0"/>
                          </a:ext>
                        </a:extLst>
                      </a:blip>
                      <a:srcRect/>
                      <a:stretch>
                        <a:fillRect/>
                      </a:stretch>
                    </p:blipFill>
                    <p:spPr bwMode="auto">
                      <a:xfrm>
                        <a:off x="7430532" y="5738671"/>
                        <a:ext cx="44450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 name="Object 61">
            <a:extLst>
              <a:ext uri="{FF2B5EF4-FFF2-40B4-BE49-F238E27FC236}">
                <a16:creationId xmlns:a16="http://schemas.microsoft.com/office/drawing/2014/main" id="{33F244A5-DC92-4DC0-A056-FC0A72350259}"/>
              </a:ext>
            </a:extLst>
          </p:cNvPr>
          <p:cNvGraphicFramePr>
            <a:graphicFrameLocks noChangeAspect="1"/>
          </p:cNvGraphicFramePr>
          <p:nvPr>
            <p:extLst>
              <p:ext uri="{D42A27DB-BD31-4B8C-83A1-F6EECF244321}">
                <p14:modId xmlns:p14="http://schemas.microsoft.com/office/powerpoint/2010/main" val="3805316111"/>
              </p:ext>
            </p:extLst>
          </p:nvPr>
        </p:nvGraphicFramePr>
        <p:xfrm>
          <a:off x="8138557" y="5738671"/>
          <a:ext cx="249238" cy="358775"/>
        </p:xfrm>
        <a:graphic>
          <a:graphicData uri="http://schemas.openxmlformats.org/presentationml/2006/ole">
            <mc:AlternateContent xmlns:mc="http://schemas.openxmlformats.org/markup-compatibility/2006">
              <mc:Choice xmlns:v="urn:schemas-microsoft-com:vml" Requires="v">
                <p:oleObj spid="_x0000_s14385" name="Equation" r:id="rId92" imgW="114102" imgH="177492" progId="Equation.3">
                  <p:embed/>
                </p:oleObj>
              </mc:Choice>
              <mc:Fallback>
                <p:oleObj name="Equation" r:id="rId92" imgW="114102" imgH="177492" progId="Equation.3">
                  <p:embed/>
                  <p:pic>
                    <p:nvPicPr>
                      <p:cNvPr id="135200" name="Object 61"/>
                      <p:cNvPicPr>
                        <a:picLocks noChangeAspect="1" noChangeArrowheads="1"/>
                      </p:cNvPicPr>
                      <p:nvPr/>
                    </p:nvPicPr>
                    <p:blipFill>
                      <a:blip r:embed="rId93">
                        <a:extLst>
                          <a:ext uri="{28A0092B-C50C-407E-A947-70E740481C1C}">
                            <a14:useLocalDpi xmlns:a14="http://schemas.microsoft.com/office/drawing/2010/main" val="0"/>
                          </a:ext>
                        </a:extLst>
                      </a:blip>
                      <a:srcRect/>
                      <a:stretch>
                        <a:fillRect/>
                      </a:stretch>
                    </p:blipFill>
                    <p:spPr bwMode="auto">
                      <a:xfrm>
                        <a:off x="8138557" y="5738671"/>
                        <a:ext cx="249238"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 name="Object 62">
            <a:extLst>
              <a:ext uri="{FF2B5EF4-FFF2-40B4-BE49-F238E27FC236}">
                <a16:creationId xmlns:a16="http://schemas.microsoft.com/office/drawing/2014/main" id="{D4B6F9D5-8584-443A-B767-7F9EE914BD4D}"/>
              </a:ext>
            </a:extLst>
          </p:cNvPr>
          <p:cNvGraphicFramePr>
            <a:graphicFrameLocks noChangeAspect="1"/>
          </p:cNvGraphicFramePr>
          <p:nvPr>
            <p:extLst>
              <p:ext uri="{D42A27DB-BD31-4B8C-83A1-F6EECF244321}">
                <p14:modId xmlns:p14="http://schemas.microsoft.com/office/powerpoint/2010/main" val="2212108091"/>
              </p:ext>
            </p:extLst>
          </p:nvPr>
        </p:nvGraphicFramePr>
        <p:xfrm>
          <a:off x="8733870" y="5752958"/>
          <a:ext cx="277812" cy="331788"/>
        </p:xfrm>
        <a:graphic>
          <a:graphicData uri="http://schemas.openxmlformats.org/presentationml/2006/ole">
            <mc:AlternateContent xmlns:mc="http://schemas.openxmlformats.org/markup-compatibility/2006">
              <mc:Choice xmlns:v="urn:schemas-microsoft-com:vml" Requires="v">
                <p:oleObj spid="_x0000_s14386" name="Equation" r:id="rId94" imgW="126780" imgH="164814" progId="Equation.3">
                  <p:embed/>
                </p:oleObj>
              </mc:Choice>
              <mc:Fallback>
                <p:oleObj name="Equation" r:id="rId94" imgW="126780" imgH="164814" progId="Equation.3">
                  <p:embed/>
                  <p:pic>
                    <p:nvPicPr>
                      <p:cNvPr id="135201" name="Object 62"/>
                      <p:cNvPicPr>
                        <a:picLocks noChangeAspect="1" noChangeArrowheads="1"/>
                      </p:cNvPicPr>
                      <p:nvPr/>
                    </p:nvPicPr>
                    <p:blipFill>
                      <a:blip r:embed="rId95">
                        <a:extLst>
                          <a:ext uri="{28A0092B-C50C-407E-A947-70E740481C1C}">
                            <a14:useLocalDpi xmlns:a14="http://schemas.microsoft.com/office/drawing/2010/main" val="0"/>
                          </a:ext>
                        </a:extLst>
                      </a:blip>
                      <a:srcRect/>
                      <a:stretch>
                        <a:fillRect/>
                      </a:stretch>
                    </p:blipFill>
                    <p:spPr bwMode="auto">
                      <a:xfrm>
                        <a:off x="8733870" y="5752958"/>
                        <a:ext cx="277812"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 name="Object 64">
            <a:extLst>
              <a:ext uri="{FF2B5EF4-FFF2-40B4-BE49-F238E27FC236}">
                <a16:creationId xmlns:a16="http://schemas.microsoft.com/office/drawing/2014/main" id="{0C81261C-28D4-48B5-85F6-3635604F5F7A}"/>
              </a:ext>
            </a:extLst>
          </p:cNvPr>
          <p:cNvGraphicFramePr>
            <a:graphicFrameLocks noChangeAspect="1"/>
          </p:cNvGraphicFramePr>
          <p:nvPr>
            <p:extLst>
              <p:ext uri="{D42A27DB-BD31-4B8C-83A1-F6EECF244321}">
                <p14:modId xmlns:p14="http://schemas.microsoft.com/office/powerpoint/2010/main" val="4053751376"/>
              </p:ext>
            </p:extLst>
          </p:nvPr>
        </p:nvGraphicFramePr>
        <p:xfrm>
          <a:off x="9232345" y="5722796"/>
          <a:ext cx="195262" cy="333375"/>
        </p:xfrm>
        <a:graphic>
          <a:graphicData uri="http://schemas.openxmlformats.org/presentationml/2006/ole">
            <mc:AlternateContent xmlns:mc="http://schemas.openxmlformats.org/markup-compatibility/2006">
              <mc:Choice xmlns:v="urn:schemas-microsoft-com:vml" Requires="v">
                <p:oleObj spid="_x0000_s14387" name="Equation" r:id="rId96" imgW="88707" imgH="164742" progId="Equation.3">
                  <p:embed/>
                </p:oleObj>
              </mc:Choice>
              <mc:Fallback>
                <p:oleObj name="Equation" r:id="rId96" imgW="88707" imgH="164742" progId="Equation.3">
                  <p:embed/>
                  <p:pic>
                    <p:nvPicPr>
                      <p:cNvPr id="135202" name="Object 64"/>
                      <p:cNvPicPr>
                        <a:picLocks noChangeAspect="1" noChangeArrowheads="1"/>
                      </p:cNvPicPr>
                      <p:nvPr/>
                    </p:nvPicPr>
                    <p:blipFill>
                      <a:blip r:embed="rId97">
                        <a:extLst>
                          <a:ext uri="{28A0092B-C50C-407E-A947-70E740481C1C}">
                            <a14:useLocalDpi xmlns:a14="http://schemas.microsoft.com/office/drawing/2010/main" val="0"/>
                          </a:ext>
                        </a:extLst>
                      </a:blip>
                      <a:srcRect/>
                      <a:stretch>
                        <a:fillRect/>
                      </a:stretch>
                    </p:blipFill>
                    <p:spPr bwMode="auto">
                      <a:xfrm>
                        <a:off x="9232345" y="5722796"/>
                        <a:ext cx="195262"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 name="Object 65">
            <a:extLst>
              <a:ext uri="{FF2B5EF4-FFF2-40B4-BE49-F238E27FC236}">
                <a16:creationId xmlns:a16="http://schemas.microsoft.com/office/drawing/2014/main" id="{2F62CC1B-96EB-43B5-BD1D-5178CF9A2EBD}"/>
              </a:ext>
            </a:extLst>
          </p:cNvPr>
          <p:cNvGraphicFramePr>
            <a:graphicFrameLocks noChangeAspect="1"/>
          </p:cNvGraphicFramePr>
          <p:nvPr>
            <p:extLst>
              <p:ext uri="{D42A27DB-BD31-4B8C-83A1-F6EECF244321}">
                <p14:modId xmlns:p14="http://schemas.microsoft.com/office/powerpoint/2010/main" val="3591845560"/>
              </p:ext>
            </p:extLst>
          </p:nvPr>
        </p:nvGraphicFramePr>
        <p:xfrm>
          <a:off x="9592707" y="5710096"/>
          <a:ext cx="388938" cy="358775"/>
        </p:xfrm>
        <a:graphic>
          <a:graphicData uri="http://schemas.openxmlformats.org/presentationml/2006/ole">
            <mc:AlternateContent xmlns:mc="http://schemas.openxmlformats.org/markup-compatibility/2006">
              <mc:Choice xmlns:v="urn:schemas-microsoft-com:vml" Requires="v">
                <p:oleObj spid="_x0000_s14388" name="Equation" r:id="rId98" imgW="177492" imgH="177492" progId="Equation.3">
                  <p:embed/>
                </p:oleObj>
              </mc:Choice>
              <mc:Fallback>
                <p:oleObj name="Equation" r:id="rId98" imgW="177492" imgH="177492" progId="Equation.3">
                  <p:embed/>
                  <p:pic>
                    <p:nvPicPr>
                      <p:cNvPr id="135203" name="Object 65"/>
                      <p:cNvPicPr>
                        <a:picLocks noChangeAspect="1" noChangeArrowheads="1"/>
                      </p:cNvPicPr>
                      <p:nvPr/>
                    </p:nvPicPr>
                    <p:blipFill>
                      <a:blip r:embed="rId99">
                        <a:extLst>
                          <a:ext uri="{28A0092B-C50C-407E-A947-70E740481C1C}">
                            <a14:useLocalDpi xmlns:a14="http://schemas.microsoft.com/office/drawing/2010/main" val="0"/>
                          </a:ext>
                        </a:extLst>
                      </a:blip>
                      <a:srcRect/>
                      <a:stretch>
                        <a:fillRect/>
                      </a:stretch>
                    </p:blipFill>
                    <p:spPr bwMode="auto">
                      <a:xfrm>
                        <a:off x="9592707" y="5710096"/>
                        <a:ext cx="388938"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 name="Object 66">
            <a:extLst>
              <a:ext uri="{FF2B5EF4-FFF2-40B4-BE49-F238E27FC236}">
                <a16:creationId xmlns:a16="http://schemas.microsoft.com/office/drawing/2014/main" id="{E141398A-B129-433D-9413-A6DCE575D646}"/>
              </a:ext>
            </a:extLst>
          </p:cNvPr>
          <p:cNvGraphicFramePr>
            <a:graphicFrameLocks noChangeAspect="1"/>
          </p:cNvGraphicFramePr>
          <p:nvPr>
            <p:extLst>
              <p:ext uri="{D42A27DB-BD31-4B8C-83A1-F6EECF244321}">
                <p14:modId xmlns:p14="http://schemas.microsoft.com/office/powerpoint/2010/main" val="1396729115"/>
              </p:ext>
            </p:extLst>
          </p:nvPr>
        </p:nvGraphicFramePr>
        <p:xfrm>
          <a:off x="10692845" y="5692633"/>
          <a:ext cx="390525" cy="358775"/>
        </p:xfrm>
        <a:graphic>
          <a:graphicData uri="http://schemas.openxmlformats.org/presentationml/2006/ole">
            <mc:AlternateContent xmlns:mc="http://schemas.openxmlformats.org/markup-compatibility/2006">
              <mc:Choice xmlns:v="urn:schemas-microsoft-com:vml" Requires="v">
                <p:oleObj spid="_x0000_s14389" name="Equation" r:id="rId100" imgW="177492" imgH="177492" progId="Equation.3">
                  <p:embed/>
                </p:oleObj>
              </mc:Choice>
              <mc:Fallback>
                <p:oleObj name="Equation" r:id="rId100" imgW="177492" imgH="177492" progId="Equation.3">
                  <p:embed/>
                  <p:pic>
                    <p:nvPicPr>
                      <p:cNvPr id="135204" name="Object 66"/>
                      <p:cNvPicPr>
                        <a:picLocks noChangeAspect="1" noChangeArrowheads="1"/>
                      </p:cNvPicPr>
                      <p:nvPr/>
                    </p:nvPicPr>
                    <p:blipFill>
                      <a:blip r:embed="rId101">
                        <a:extLst>
                          <a:ext uri="{28A0092B-C50C-407E-A947-70E740481C1C}">
                            <a14:useLocalDpi xmlns:a14="http://schemas.microsoft.com/office/drawing/2010/main" val="0"/>
                          </a:ext>
                        </a:extLst>
                      </a:blip>
                      <a:srcRect/>
                      <a:stretch>
                        <a:fillRect/>
                      </a:stretch>
                    </p:blipFill>
                    <p:spPr bwMode="auto">
                      <a:xfrm>
                        <a:off x="10692845" y="5692633"/>
                        <a:ext cx="390525"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 name="Object 66">
            <a:extLst>
              <a:ext uri="{FF2B5EF4-FFF2-40B4-BE49-F238E27FC236}">
                <a16:creationId xmlns:a16="http://schemas.microsoft.com/office/drawing/2014/main" id="{B77388D9-77D1-4E26-8610-5C36298DE1AF}"/>
              </a:ext>
            </a:extLst>
          </p:cNvPr>
          <p:cNvGraphicFramePr>
            <a:graphicFrameLocks noChangeAspect="1"/>
          </p:cNvGraphicFramePr>
          <p:nvPr>
            <p:extLst>
              <p:ext uri="{D42A27DB-BD31-4B8C-83A1-F6EECF244321}">
                <p14:modId xmlns:p14="http://schemas.microsoft.com/office/powerpoint/2010/main" val="2428681559"/>
              </p:ext>
            </p:extLst>
          </p:nvPr>
        </p:nvGraphicFramePr>
        <p:xfrm>
          <a:off x="10161032" y="5692633"/>
          <a:ext cx="417513" cy="358775"/>
        </p:xfrm>
        <a:graphic>
          <a:graphicData uri="http://schemas.openxmlformats.org/presentationml/2006/ole">
            <mc:AlternateContent xmlns:mc="http://schemas.openxmlformats.org/markup-compatibility/2006">
              <mc:Choice xmlns:v="urn:schemas-microsoft-com:vml" Requires="v">
                <p:oleObj spid="_x0000_s14390" name="Equation" r:id="rId102" imgW="190335" imgH="177646" progId="Equation.3">
                  <p:embed/>
                </p:oleObj>
              </mc:Choice>
              <mc:Fallback>
                <p:oleObj name="Equation" r:id="rId102" imgW="190335" imgH="177646" progId="Equation.3">
                  <p:embed/>
                  <p:pic>
                    <p:nvPicPr>
                      <p:cNvPr id="135212" name="Object 66"/>
                      <p:cNvPicPr>
                        <a:picLocks noChangeAspect="1" noChangeArrowheads="1"/>
                      </p:cNvPicPr>
                      <p:nvPr/>
                    </p:nvPicPr>
                    <p:blipFill>
                      <a:blip r:embed="rId103">
                        <a:extLst>
                          <a:ext uri="{28A0092B-C50C-407E-A947-70E740481C1C}">
                            <a14:useLocalDpi xmlns:a14="http://schemas.microsoft.com/office/drawing/2010/main" val="0"/>
                          </a:ext>
                        </a:extLst>
                      </a:blip>
                      <a:srcRect/>
                      <a:stretch>
                        <a:fillRect/>
                      </a:stretch>
                    </p:blipFill>
                    <p:spPr bwMode="auto">
                      <a:xfrm>
                        <a:off x="10161032" y="5692633"/>
                        <a:ext cx="417513"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 name="Object 49">
            <a:extLst>
              <a:ext uri="{FF2B5EF4-FFF2-40B4-BE49-F238E27FC236}">
                <a16:creationId xmlns:a16="http://schemas.microsoft.com/office/drawing/2014/main" id="{CB4A854B-7BEF-49E5-8CCE-1017711C2602}"/>
              </a:ext>
            </a:extLst>
          </p:cNvPr>
          <p:cNvGraphicFramePr>
            <a:graphicFrameLocks noChangeAspect="1"/>
          </p:cNvGraphicFramePr>
          <p:nvPr>
            <p:extLst>
              <p:ext uri="{D42A27DB-BD31-4B8C-83A1-F6EECF244321}">
                <p14:modId xmlns:p14="http://schemas.microsoft.com/office/powerpoint/2010/main" val="1549002274"/>
              </p:ext>
            </p:extLst>
          </p:nvPr>
        </p:nvGraphicFramePr>
        <p:xfrm>
          <a:off x="7509907" y="6183171"/>
          <a:ext cx="417513" cy="563562"/>
        </p:xfrm>
        <a:graphic>
          <a:graphicData uri="http://schemas.openxmlformats.org/presentationml/2006/ole">
            <mc:AlternateContent xmlns:mc="http://schemas.openxmlformats.org/markup-compatibility/2006">
              <mc:Choice xmlns:v="urn:schemas-microsoft-com:vml" Requires="v">
                <p:oleObj spid="_x0000_s14391" name="Equation" r:id="rId104" imgW="190500" imgH="279400" progId="Equation.3">
                  <p:embed/>
                </p:oleObj>
              </mc:Choice>
              <mc:Fallback>
                <p:oleObj name="Equation" r:id="rId104" imgW="190500" imgH="279400" progId="Equation.3">
                  <p:embed/>
                  <p:pic>
                    <p:nvPicPr>
                      <p:cNvPr id="136232" name="Object 49"/>
                      <p:cNvPicPr>
                        <a:picLocks noChangeAspect="1" noChangeArrowheads="1"/>
                      </p:cNvPicPr>
                      <p:nvPr/>
                    </p:nvPicPr>
                    <p:blipFill>
                      <a:blip r:embed="rId105">
                        <a:extLst>
                          <a:ext uri="{28A0092B-C50C-407E-A947-70E740481C1C}">
                            <a14:useLocalDpi xmlns:a14="http://schemas.microsoft.com/office/drawing/2010/main" val="0"/>
                          </a:ext>
                        </a:extLst>
                      </a:blip>
                      <a:srcRect/>
                      <a:stretch>
                        <a:fillRect/>
                      </a:stretch>
                    </p:blipFill>
                    <p:spPr bwMode="auto">
                      <a:xfrm>
                        <a:off x="7509907" y="6183171"/>
                        <a:ext cx="417513"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 name="Object 50">
            <a:extLst>
              <a:ext uri="{FF2B5EF4-FFF2-40B4-BE49-F238E27FC236}">
                <a16:creationId xmlns:a16="http://schemas.microsoft.com/office/drawing/2014/main" id="{3890C190-D392-4766-AEAD-0C2E94A33756}"/>
              </a:ext>
            </a:extLst>
          </p:cNvPr>
          <p:cNvGraphicFramePr>
            <a:graphicFrameLocks noChangeAspect="1"/>
          </p:cNvGraphicFramePr>
          <p:nvPr>
            <p:extLst>
              <p:ext uri="{D42A27DB-BD31-4B8C-83A1-F6EECF244321}">
                <p14:modId xmlns:p14="http://schemas.microsoft.com/office/powerpoint/2010/main" val="2088136065"/>
              </p:ext>
            </p:extLst>
          </p:nvPr>
        </p:nvGraphicFramePr>
        <p:xfrm>
          <a:off x="8189357" y="6183171"/>
          <a:ext cx="277813" cy="563562"/>
        </p:xfrm>
        <a:graphic>
          <a:graphicData uri="http://schemas.openxmlformats.org/presentationml/2006/ole">
            <mc:AlternateContent xmlns:mc="http://schemas.openxmlformats.org/markup-compatibility/2006">
              <mc:Choice xmlns:v="urn:schemas-microsoft-com:vml" Requires="v">
                <p:oleObj spid="_x0000_s14392" name="Equation" r:id="rId106" imgW="126890" imgH="279158" progId="Equation.3">
                  <p:embed/>
                </p:oleObj>
              </mc:Choice>
              <mc:Fallback>
                <p:oleObj name="Equation" r:id="rId106" imgW="126890" imgH="279158" progId="Equation.3">
                  <p:embed/>
                  <p:pic>
                    <p:nvPicPr>
                      <p:cNvPr id="136233" name="Object 50"/>
                      <p:cNvPicPr>
                        <a:picLocks noChangeAspect="1" noChangeArrowheads="1"/>
                      </p:cNvPicPr>
                      <p:nvPr/>
                    </p:nvPicPr>
                    <p:blipFill>
                      <a:blip r:embed="rId107">
                        <a:extLst>
                          <a:ext uri="{28A0092B-C50C-407E-A947-70E740481C1C}">
                            <a14:useLocalDpi xmlns:a14="http://schemas.microsoft.com/office/drawing/2010/main" val="0"/>
                          </a:ext>
                        </a:extLst>
                      </a:blip>
                      <a:srcRect/>
                      <a:stretch>
                        <a:fillRect/>
                      </a:stretch>
                    </p:blipFill>
                    <p:spPr bwMode="auto">
                      <a:xfrm>
                        <a:off x="8189357" y="6183171"/>
                        <a:ext cx="277813"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 name="Object 51">
            <a:extLst>
              <a:ext uri="{FF2B5EF4-FFF2-40B4-BE49-F238E27FC236}">
                <a16:creationId xmlns:a16="http://schemas.microsoft.com/office/drawing/2014/main" id="{44A93F7E-D0BB-4E02-9AAC-26052EDC0FBB}"/>
              </a:ext>
            </a:extLst>
          </p:cNvPr>
          <p:cNvGraphicFramePr>
            <a:graphicFrameLocks noChangeAspect="1"/>
          </p:cNvGraphicFramePr>
          <p:nvPr>
            <p:extLst>
              <p:ext uri="{D42A27DB-BD31-4B8C-83A1-F6EECF244321}">
                <p14:modId xmlns:p14="http://schemas.microsoft.com/office/powerpoint/2010/main" val="3647921759"/>
              </p:ext>
            </p:extLst>
          </p:nvPr>
        </p:nvGraphicFramePr>
        <p:xfrm>
          <a:off x="8798957" y="6195870"/>
          <a:ext cx="277812" cy="538163"/>
        </p:xfrm>
        <a:graphic>
          <a:graphicData uri="http://schemas.openxmlformats.org/presentationml/2006/ole">
            <mc:AlternateContent xmlns:mc="http://schemas.openxmlformats.org/markup-compatibility/2006">
              <mc:Choice xmlns:v="urn:schemas-microsoft-com:vml" Requires="v">
                <p:oleObj spid="_x0000_s14393" name="Equation" r:id="rId108" imgW="126835" imgH="266353" progId="Equation.3">
                  <p:embed/>
                </p:oleObj>
              </mc:Choice>
              <mc:Fallback>
                <p:oleObj name="Equation" r:id="rId108" imgW="126835" imgH="266353" progId="Equation.3">
                  <p:embed/>
                  <p:pic>
                    <p:nvPicPr>
                      <p:cNvPr id="136234" name="Object 51"/>
                      <p:cNvPicPr>
                        <a:picLocks noChangeAspect="1" noChangeArrowheads="1"/>
                      </p:cNvPicPr>
                      <p:nvPr/>
                    </p:nvPicPr>
                    <p:blipFill>
                      <a:blip r:embed="rId109">
                        <a:extLst>
                          <a:ext uri="{28A0092B-C50C-407E-A947-70E740481C1C}">
                            <a14:useLocalDpi xmlns:a14="http://schemas.microsoft.com/office/drawing/2010/main" val="0"/>
                          </a:ext>
                        </a:extLst>
                      </a:blip>
                      <a:srcRect/>
                      <a:stretch>
                        <a:fillRect/>
                      </a:stretch>
                    </p:blipFill>
                    <p:spPr bwMode="auto">
                      <a:xfrm>
                        <a:off x="8798957" y="6195870"/>
                        <a:ext cx="277812"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 name="Object 52">
            <a:extLst>
              <a:ext uri="{FF2B5EF4-FFF2-40B4-BE49-F238E27FC236}">
                <a16:creationId xmlns:a16="http://schemas.microsoft.com/office/drawing/2014/main" id="{F0AA21C4-3D86-42F4-B4A9-DBA310FF3CC7}"/>
              </a:ext>
            </a:extLst>
          </p:cNvPr>
          <p:cNvGraphicFramePr>
            <a:graphicFrameLocks noChangeAspect="1"/>
          </p:cNvGraphicFramePr>
          <p:nvPr>
            <p:extLst>
              <p:ext uri="{D42A27DB-BD31-4B8C-83A1-F6EECF244321}">
                <p14:modId xmlns:p14="http://schemas.microsoft.com/office/powerpoint/2010/main" val="3397592145"/>
              </p:ext>
            </p:extLst>
          </p:nvPr>
        </p:nvGraphicFramePr>
        <p:xfrm>
          <a:off x="10621407" y="6170471"/>
          <a:ext cx="387350" cy="563562"/>
        </p:xfrm>
        <a:graphic>
          <a:graphicData uri="http://schemas.openxmlformats.org/presentationml/2006/ole">
            <mc:AlternateContent xmlns:mc="http://schemas.openxmlformats.org/markup-compatibility/2006">
              <mc:Choice xmlns:v="urn:schemas-microsoft-com:vml" Requires="v">
                <p:oleObj spid="_x0000_s14394" name="Equation" r:id="rId110" imgW="177646" imgH="279158" progId="Equation.3">
                  <p:embed/>
                </p:oleObj>
              </mc:Choice>
              <mc:Fallback>
                <p:oleObj name="Equation" r:id="rId110" imgW="177646" imgH="279158" progId="Equation.3">
                  <p:embed/>
                  <p:pic>
                    <p:nvPicPr>
                      <p:cNvPr id="136235" name="Object 52"/>
                      <p:cNvPicPr>
                        <a:picLocks noChangeAspect="1" noChangeArrowheads="1"/>
                      </p:cNvPicPr>
                      <p:nvPr/>
                    </p:nvPicPr>
                    <p:blipFill>
                      <a:blip r:embed="rId111">
                        <a:extLst>
                          <a:ext uri="{28A0092B-C50C-407E-A947-70E740481C1C}">
                            <a14:useLocalDpi xmlns:a14="http://schemas.microsoft.com/office/drawing/2010/main" val="0"/>
                          </a:ext>
                        </a:extLst>
                      </a:blip>
                      <a:srcRect/>
                      <a:stretch>
                        <a:fillRect/>
                      </a:stretch>
                    </p:blipFill>
                    <p:spPr bwMode="auto">
                      <a:xfrm>
                        <a:off x="10621407" y="6170471"/>
                        <a:ext cx="387350"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 name="Object 54">
            <a:extLst>
              <a:ext uri="{FF2B5EF4-FFF2-40B4-BE49-F238E27FC236}">
                <a16:creationId xmlns:a16="http://schemas.microsoft.com/office/drawing/2014/main" id="{E0E6C239-407E-4E38-83DF-4C122094C3F3}"/>
              </a:ext>
            </a:extLst>
          </p:cNvPr>
          <p:cNvGraphicFramePr>
            <a:graphicFrameLocks noChangeAspect="1"/>
          </p:cNvGraphicFramePr>
          <p:nvPr>
            <p:extLst>
              <p:ext uri="{D42A27DB-BD31-4B8C-83A1-F6EECF244321}">
                <p14:modId xmlns:p14="http://schemas.microsoft.com/office/powerpoint/2010/main" val="2350655317"/>
              </p:ext>
            </p:extLst>
          </p:nvPr>
        </p:nvGraphicFramePr>
        <p:xfrm>
          <a:off x="9256157" y="6167295"/>
          <a:ext cx="277812" cy="538163"/>
        </p:xfrm>
        <a:graphic>
          <a:graphicData uri="http://schemas.openxmlformats.org/presentationml/2006/ole">
            <mc:AlternateContent xmlns:mc="http://schemas.openxmlformats.org/markup-compatibility/2006">
              <mc:Choice xmlns:v="urn:schemas-microsoft-com:vml" Requires="v">
                <p:oleObj spid="_x0000_s14395" name="Equation" r:id="rId112" imgW="126835" imgH="266353" progId="Equation.3">
                  <p:embed/>
                </p:oleObj>
              </mc:Choice>
              <mc:Fallback>
                <p:oleObj name="Equation" r:id="rId112" imgW="126835" imgH="266353" progId="Equation.3">
                  <p:embed/>
                  <p:pic>
                    <p:nvPicPr>
                      <p:cNvPr id="136236" name="Object 5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256157" y="6167295"/>
                        <a:ext cx="277812"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 name="Object 56">
            <a:extLst>
              <a:ext uri="{FF2B5EF4-FFF2-40B4-BE49-F238E27FC236}">
                <a16:creationId xmlns:a16="http://schemas.microsoft.com/office/drawing/2014/main" id="{7CA1647C-32F3-4E35-B612-62B7F7C5B5B6}"/>
              </a:ext>
            </a:extLst>
          </p:cNvPr>
          <p:cNvGraphicFramePr>
            <a:graphicFrameLocks noChangeAspect="1"/>
          </p:cNvGraphicFramePr>
          <p:nvPr>
            <p:extLst>
              <p:ext uri="{D42A27DB-BD31-4B8C-83A1-F6EECF244321}">
                <p14:modId xmlns:p14="http://schemas.microsoft.com/office/powerpoint/2010/main" val="3872585069"/>
              </p:ext>
            </p:extLst>
          </p:nvPr>
        </p:nvGraphicFramePr>
        <p:xfrm>
          <a:off x="9657795" y="6154596"/>
          <a:ext cx="388937" cy="563562"/>
        </p:xfrm>
        <a:graphic>
          <a:graphicData uri="http://schemas.openxmlformats.org/presentationml/2006/ole">
            <mc:AlternateContent xmlns:mc="http://schemas.openxmlformats.org/markup-compatibility/2006">
              <mc:Choice xmlns:v="urn:schemas-microsoft-com:vml" Requires="v">
                <p:oleObj spid="_x0000_s14396" name="Equation" r:id="rId113" imgW="177646" imgH="279158" progId="Equation.3">
                  <p:embed/>
                </p:oleObj>
              </mc:Choice>
              <mc:Fallback>
                <p:oleObj name="Equation" r:id="rId113" imgW="177646" imgH="279158" progId="Equation.3">
                  <p:embed/>
                  <p:pic>
                    <p:nvPicPr>
                      <p:cNvPr id="136237" name="Object 56"/>
                      <p:cNvPicPr>
                        <a:picLocks noChangeAspect="1" noChangeArrowheads="1"/>
                      </p:cNvPicPr>
                      <p:nvPr/>
                    </p:nvPicPr>
                    <p:blipFill>
                      <a:blip r:embed="rId114">
                        <a:extLst>
                          <a:ext uri="{28A0092B-C50C-407E-A947-70E740481C1C}">
                            <a14:useLocalDpi xmlns:a14="http://schemas.microsoft.com/office/drawing/2010/main" val="0"/>
                          </a:ext>
                        </a:extLst>
                      </a:blip>
                      <a:srcRect/>
                      <a:stretch>
                        <a:fillRect/>
                      </a:stretch>
                    </p:blipFill>
                    <p:spPr bwMode="auto">
                      <a:xfrm>
                        <a:off x="9657795" y="6154596"/>
                        <a:ext cx="388937"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 name="Object 58">
            <a:extLst>
              <a:ext uri="{FF2B5EF4-FFF2-40B4-BE49-F238E27FC236}">
                <a16:creationId xmlns:a16="http://schemas.microsoft.com/office/drawing/2014/main" id="{08E74A61-A35A-40E4-9853-A525A6BEC9FE}"/>
              </a:ext>
            </a:extLst>
          </p:cNvPr>
          <p:cNvGraphicFramePr>
            <a:graphicFrameLocks noChangeAspect="1"/>
          </p:cNvGraphicFramePr>
          <p:nvPr>
            <p:extLst>
              <p:ext uri="{D42A27DB-BD31-4B8C-83A1-F6EECF244321}">
                <p14:modId xmlns:p14="http://schemas.microsoft.com/office/powerpoint/2010/main" val="1649072027"/>
              </p:ext>
            </p:extLst>
          </p:nvPr>
        </p:nvGraphicFramePr>
        <p:xfrm>
          <a:off x="10100707" y="6154596"/>
          <a:ext cx="417513" cy="563562"/>
        </p:xfrm>
        <a:graphic>
          <a:graphicData uri="http://schemas.openxmlformats.org/presentationml/2006/ole">
            <mc:AlternateContent xmlns:mc="http://schemas.openxmlformats.org/markup-compatibility/2006">
              <mc:Choice xmlns:v="urn:schemas-microsoft-com:vml" Requires="v">
                <p:oleObj spid="_x0000_s14397" name="Equation" r:id="rId115" imgW="190500" imgH="279400" progId="Equation.3">
                  <p:embed/>
                </p:oleObj>
              </mc:Choice>
              <mc:Fallback>
                <p:oleObj name="Equation" r:id="rId115" imgW="190500" imgH="279400" progId="Equation.3">
                  <p:embed/>
                  <p:pic>
                    <p:nvPicPr>
                      <p:cNvPr id="136238" name="Object 58"/>
                      <p:cNvPicPr>
                        <a:picLocks noChangeAspect="1" noChangeArrowheads="1"/>
                      </p:cNvPicPr>
                      <p:nvPr/>
                    </p:nvPicPr>
                    <p:blipFill>
                      <a:blip r:embed="rId116">
                        <a:extLst>
                          <a:ext uri="{28A0092B-C50C-407E-A947-70E740481C1C}">
                            <a14:useLocalDpi xmlns:a14="http://schemas.microsoft.com/office/drawing/2010/main" val="0"/>
                          </a:ext>
                        </a:extLst>
                      </a:blip>
                      <a:srcRect/>
                      <a:stretch>
                        <a:fillRect/>
                      </a:stretch>
                    </p:blipFill>
                    <p:spPr bwMode="auto">
                      <a:xfrm>
                        <a:off x="10100707" y="6154596"/>
                        <a:ext cx="417513"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 name="Object 68">
            <a:extLst>
              <a:ext uri="{FF2B5EF4-FFF2-40B4-BE49-F238E27FC236}">
                <a16:creationId xmlns:a16="http://schemas.microsoft.com/office/drawing/2014/main" id="{5AC8603E-52E4-4957-976D-ADF58B502E8F}"/>
              </a:ext>
            </a:extLst>
          </p:cNvPr>
          <p:cNvGraphicFramePr>
            <a:graphicFrameLocks noChangeAspect="1"/>
          </p:cNvGraphicFramePr>
          <p:nvPr>
            <p:extLst>
              <p:ext uri="{D42A27DB-BD31-4B8C-83A1-F6EECF244321}">
                <p14:modId xmlns:p14="http://schemas.microsoft.com/office/powerpoint/2010/main" val="360211672"/>
              </p:ext>
            </p:extLst>
          </p:nvPr>
        </p:nvGraphicFramePr>
        <p:xfrm>
          <a:off x="813559" y="4571064"/>
          <a:ext cx="3654015" cy="500063"/>
        </p:xfrm>
        <a:graphic>
          <a:graphicData uri="http://schemas.openxmlformats.org/presentationml/2006/ole">
            <mc:AlternateContent xmlns:mc="http://schemas.openxmlformats.org/markup-compatibility/2006">
              <mc:Choice xmlns:v="urn:schemas-microsoft-com:vml" Requires="v">
                <p:oleObj spid="_x0000_s14398" name="Equation" r:id="rId117" imgW="1726451" imgH="253890" progId="Equation.3">
                  <p:embed/>
                </p:oleObj>
              </mc:Choice>
              <mc:Fallback>
                <p:oleObj name="Equation" r:id="rId117" imgW="1726451" imgH="253890" progId="Equation.3">
                  <p:embed/>
                  <p:pic>
                    <p:nvPicPr>
                      <p:cNvPr id="127044" name="Object 68"/>
                      <p:cNvPicPr>
                        <a:picLocks noChangeAspect="1" noChangeArrowheads="1"/>
                      </p:cNvPicPr>
                      <p:nvPr/>
                    </p:nvPicPr>
                    <p:blipFill>
                      <a:blip r:embed="rId118">
                        <a:extLst>
                          <a:ext uri="{28A0092B-C50C-407E-A947-70E740481C1C}">
                            <a14:useLocalDpi xmlns:a14="http://schemas.microsoft.com/office/drawing/2010/main" val="0"/>
                          </a:ext>
                        </a:extLst>
                      </a:blip>
                      <a:srcRect/>
                      <a:stretch>
                        <a:fillRect/>
                      </a:stretch>
                    </p:blipFill>
                    <p:spPr bwMode="auto">
                      <a:xfrm>
                        <a:off x="813559" y="4571064"/>
                        <a:ext cx="3654015"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 name="Object 69">
            <a:extLst>
              <a:ext uri="{FF2B5EF4-FFF2-40B4-BE49-F238E27FC236}">
                <a16:creationId xmlns:a16="http://schemas.microsoft.com/office/drawing/2014/main" id="{57A7BD84-BA51-4428-BC96-2F4DB068919B}"/>
              </a:ext>
            </a:extLst>
          </p:cNvPr>
          <p:cNvGraphicFramePr>
            <a:graphicFrameLocks noChangeAspect="1"/>
          </p:cNvGraphicFramePr>
          <p:nvPr>
            <p:extLst>
              <p:ext uri="{D42A27DB-BD31-4B8C-83A1-F6EECF244321}">
                <p14:modId xmlns:p14="http://schemas.microsoft.com/office/powerpoint/2010/main" val="17560214"/>
              </p:ext>
            </p:extLst>
          </p:nvPr>
        </p:nvGraphicFramePr>
        <p:xfrm>
          <a:off x="1877184" y="5180664"/>
          <a:ext cx="1298575" cy="530225"/>
        </p:xfrm>
        <a:graphic>
          <a:graphicData uri="http://schemas.openxmlformats.org/presentationml/2006/ole">
            <mc:AlternateContent xmlns:mc="http://schemas.openxmlformats.org/markup-compatibility/2006">
              <mc:Choice xmlns:v="urn:schemas-microsoft-com:vml" Requires="v">
                <p:oleObj spid="_x0000_s14399" name="Equation" r:id="rId119" imgW="723586" imgH="317362" progId="Equation.3">
                  <p:embed/>
                </p:oleObj>
              </mc:Choice>
              <mc:Fallback>
                <p:oleObj name="Equation" r:id="rId119" imgW="723586" imgH="317362" progId="Equation.3">
                  <p:embed/>
                  <p:pic>
                    <p:nvPicPr>
                      <p:cNvPr id="127045" name="Object 69"/>
                      <p:cNvPicPr>
                        <a:picLocks noChangeAspect="1" noChangeArrowheads="1"/>
                      </p:cNvPicPr>
                      <p:nvPr/>
                    </p:nvPicPr>
                    <p:blipFill>
                      <a:blip r:embed="rId120">
                        <a:extLst>
                          <a:ext uri="{28A0092B-C50C-407E-A947-70E740481C1C}">
                            <a14:useLocalDpi xmlns:a14="http://schemas.microsoft.com/office/drawing/2010/main" val="0"/>
                          </a:ext>
                        </a:extLst>
                      </a:blip>
                      <a:srcRect/>
                      <a:stretch>
                        <a:fillRect/>
                      </a:stretch>
                    </p:blipFill>
                    <p:spPr bwMode="auto">
                      <a:xfrm>
                        <a:off x="1877184" y="5180664"/>
                        <a:ext cx="1298575"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 name="Object 70">
            <a:extLst>
              <a:ext uri="{FF2B5EF4-FFF2-40B4-BE49-F238E27FC236}">
                <a16:creationId xmlns:a16="http://schemas.microsoft.com/office/drawing/2014/main" id="{E3F550AA-E57C-44ED-9CDD-58BFB96DCAA4}"/>
              </a:ext>
            </a:extLst>
          </p:cNvPr>
          <p:cNvGraphicFramePr>
            <a:graphicFrameLocks noChangeAspect="1"/>
          </p:cNvGraphicFramePr>
          <p:nvPr>
            <p:extLst>
              <p:ext uri="{D42A27DB-BD31-4B8C-83A1-F6EECF244321}">
                <p14:modId xmlns:p14="http://schemas.microsoft.com/office/powerpoint/2010/main" val="3922151192"/>
              </p:ext>
            </p:extLst>
          </p:nvPr>
        </p:nvGraphicFramePr>
        <p:xfrm>
          <a:off x="1880359" y="5874402"/>
          <a:ext cx="889000" cy="296862"/>
        </p:xfrm>
        <a:graphic>
          <a:graphicData uri="http://schemas.openxmlformats.org/presentationml/2006/ole">
            <mc:AlternateContent xmlns:mc="http://schemas.openxmlformats.org/markup-compatibility/2006">
              <mc:Choice xmlns:v="urn:schemas-microsoft-com:vml" Requires="v">
                <p:oleObj spid="_x0000_s14400" name="Equation" r:id="rId121" imgW="494870" imgH="177646" progId="Equation.3">
                  <p:embed/>
                </p:oleObj>
              </mc:Choice>
              <mc:Fallback>
                <p:oleObj name="Equation" r:id="rId121" imgW="494870" imgH="177646" progId="Equation.3">
                  <p:embed/>
                  <p:pic>
                    <p:nvPicPr>
                      <p:cNvPr id="127046" name="Object 70"/>
                      <p:cNvPicPr>
                        <a:picLocks noChangeAspect="1" noChangeArrowheads="1"/>
                      </p:cNvPicPr>
                      <p:nvPr/>
                    </p:nvPicPr>
                    <p:blipFill>
                      <a:blip r:embed="rId122">
                        <a:extLst>
                          <a:ext uri="{28A0092B-C50C-407E-A947-70E740481C1C}">
                            <a14:useLocalDpi xmlns:a14="http://schemas.microsoft.com/office/drawing/2010/main" val="0"/>
                          </a:ext>
                        </a:extLst>
                      </a:blip>
                      <a:srcRect/>
                      <a:stretch>
                        <a:fillRect/>
                      </a:stretch>
                    </p:blipFill>
                    <p:spPr bwMode="auto">
                      <a:xfrm>
                        <a:off x="1880359" y="5874402"/>
                        <a:ext cx="889000" cy="296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8092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Righ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Right)">
                                      <p:cBhvr>
                                        <p:cTn id="17" dur="1000"/>
                                        <p:tgtEl>
                                          <p:spTgt spid="8"/>
                                        </p:tgtEl>
                                      </p:cBhvr>
                                    </p:animEffect>
                                  </p:childTnLst>
                                </p:cTn>
                              </p:par>
                            </p:childTnLst>
                          </p:cTn>
                        </p:par>
                        <p:par>
                          <p:cTn id="18" fill="hold">
                            <p:stCondLst>
                              <p:cond delay="1000"/>
                            </p:stCondLst>
                            <p:childTnLst>
                              <p:par>
                                <p:cTn id="19" presetID="18" presetClass="entr" presetSubtype="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strips(downRight)">
                                      <p:cBhvr>
                                        <p:cTn id="21" dur="1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strips(downRight)">
                                      <p:cBhvr>
                                        <p:cTn id="26" dur="1000"/>
                                        <p:tgtEl>
                                          <p:spTgt spid="11"/>
                                        </p:tgtEl>
                                      </p:cBhvr>
                                    </p:animEffect>
                                  </p:childTnLst>
                                </p:cTn>
                              </p:par>
                              <p:par>
                                <p:cTn id="27" presetID="18" presetClass="entr" presetSubtype="6"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strips(downRight)">
                                      <p:cBhvr>
                                        <p:cTn id="29" dur="1000"/>
                                        <p:tgtEl>
                                          <p:spTgt spid="14"/>
                                        </p:tgtEl>
                                      </p:cBhvr>
                                    </p:animEffect>
                                  </p:childTnLst>
                                </p:cTn>
                              </p:par>
                              <p:par>
                                <p:cTn id="30" presetID="18" presetClass="entr" presetSubtype="6"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strips(downRight)">
                                      <p:cBhvr>
                                        <p:cTn id="32" dur="1000"/>
                                        <p:tgtEl>
                                          <p:spTgt spid="15"/>
                                        </p:tgtEl>
                                      </p:cBhvr>
                                    </p:animEffect>
                                  </p:childTnLst>
                                </p:cTn>
                              </p:par>
                              <p:par>
                                <p:cTn id="33" presetID="18" presetClass="entr" presetSubtype="6"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strips(downRight)">
                                      <p:cBhvr>
                                        <p:cTn id="35" dur="1000"/>
                                        <p:tgtEl>
                                          <p:spTgt spid="16"/>
                                        </p:tgtEl>
                                      </p:cBhvr>
                                    </p:animEffect>
                                  </p:childTnLst>
                                </p:cTn>
                              </p:par>
                              <p:par>
                                <p:cTn id="36" presetID="18" presetClass="entr" presetSubtype="6"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strips(downRight)">
                                      <p:cBhvr>
                                        <p:cTn id="38" dur="1000"/>
                                        <p:tgtEl>
                                          <p:spTgt spid="17"/>
                                        </p:tgtEl>
                                      </p:cBhvr>
                                    </p:animEffect>
                                  </p:childTnLst>
                                </p:cTn>
                              </p:par>
                              <p:par>
                                <p:cTn id="39" presetID="18" presetClass="entr" presetSubtype="6"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strips(downRight)">
                                      <p:cBhvr>
                                        <p:cTn id="41" dur="1000"/>
                                        <p:tgtEl>
                                          <p:spTgt spid="19"/>
                                        </p:tgtEl>
                                      </p:cBhvr>
                                    </p:animEffect>
                                  </p:childTnLst>
                                </p:cTn>
                              </p:par>
                              <p:par>
                                <p:cTn id="42" presetID="18" presetClass="entr" presetSubtype="6"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strips(downRight)">
                                      <p:cBhvr>
                                        <p:cTn id="44" dur="1000"/>
                                        <p:tgtEl>
                                          <p:spTgt spid="24"/>
                                        </p:tgtEl>
                                      </p:cBhvr>
                                    </p:animEffect>
                                  </p:childTnLst>
                                </p:cTn>
                              </p:par>
                              <p:par>
                                <p:cTn id="45" presetID="18" presetClass="entr" presetSubtype="6"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strips(downRight)">
                                      <p:cBhvr>
                                        <p:cTn id="47" dur="1000"/>
                                        <p:tgtEl>
                                          <p:spTgt spid="26"/>
                                        </p:tgtEl>
                                      </p:cBhvr>
                                    </p:animEffect>
                                  </p:childTnLst>
                                </p:cTn>
                              </p:par>
                              <p:par>
                                <p:cTn id="48" presetID="18" presetClass="entr" presetSubtype="6"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strips(downRight)">
                                      <p:cBhvr>
                                        <p:cTn id="50" dur="10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18" presetClass="entr" presetSubtype="6"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strips(downRight)">
                                      <p:cBhvr>
                                        <p:cTn id="55" dur="1000"/>
                                        <p:tgtEl>
                                          <p:spTgt spid="13"/>
                                        </p:tgtEl>
                                      </p:cBhvr>
                                    </p:animEffect>
                                  </p:childTnLst>
                                </p:cTn>
                              </p:par>
                            </p:childTnLst>
                          </p:cTn>
                        </p:par>
                        <p:par>
                          <p:cTn id="56" fill="hold">
                            <p:stCondLst>
                              <p:cond delay="1000"/>
                            </p:stCondLst>
                            <p:childTnLst>
                              <p:par>
                                <p:cTn id="57" presetID="18" presetClass="entr" presetSubtype="6" fill="hold" nodeType="after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strips(downRight)">
                                      <p:cBhvr>
                                        <p:cTn id="59" dur="1000"/>
                                        <p:tgtEl>
                                          <p:spTgt spid="12"/>
                                        </p:tgtEl>
                                      </p:cBhvr>
                                    </p:animEffect>
                                  </p:childTnLst>
                                </p:cTn>
                              </p:par>
                            </p:childTnLst>
                          </p:cTn>
                        </p:par>
                        <p:par>
                          <p:cTn id="60" fill="hold">
                            <p:stCondLst>
                              <p:cond delay="2000"/>
                            </p:stCondLst>
                            <p:childTnLst>
                              <p:par>
                                <p:cTn id="61" presetID="18" presetClass="entr" presetSubtype="6" fill="hold"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strips(downRight)">
                                      <p:cBhvr>
                                        <p:cTn id="63" dur="1000"/>
                                        <p:tgtEl>
                                          <p:spTgt spid="18"/>
                                        </p:tgtEl>
                                      </p:cBhvr>
                                    </p:animEffect>
                                  </p:childTnLst>
                                </p:cTn>
                              </p:par>
                            </p:childTnLst>
                          </p:cTn>
                        </p:par>
                        <p:par>
                          <p:cTn id="64" fill="hold">
                            <p:stCondLst>
                              <p:cond delay="3000"/>
                            </p:stCondLst>
                            <p:childTnLst>
                              <p:par>
                                <p:cTn id="65" presetID="18" presetClass="entr" presetSubtype="6" fill="hold"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strips(downRight)">
                                      <p:cBhvr>
                                        <p:cTn id="67" dur="1000"/>
                                        <p:tgtEl>
                                          <p:spTgt spid="20"/>
                                        </p:tgtEl>
                                      </p:cBhvr>
                                    </p:animEffect>
                                  </p:childTnLst>
                                </p:cTn>
                              </p:par>
                            </p:childTnLst>
                          </p:cTn>
                        </p:par>
                        <p:par>
                          <p:cTn id="68" fill="hold">
                            <p:stCondLst>
                              <p:cond delay="4000"/>
                            </p:stCondLst>
                            <p:childTnLst>
                              <p:par>
                                <p:cTn id="69" presetID="18" presetClass="entr" presetSubtype="6" fill="hold"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strips(downRight)">
                                      <p:cBhvr>
                                        <p:cTn id="71" dur="1000"/>
                                        <p:tgtEl>
                                          <p:spTgt spid="21"/>
                                        </p:tgtEl>
                                      </p:cBhvr>
                                    </p:animEffect>
                                  </p:childTnLst>
                                </p:cTn>
                              </p:par>
                            </p:childTnLst>
                          </p:cTn>
                        </p:par>
                        <p:par>
                          <p:cTn id="72" fill="hold">
                            <p:stCondLst>
                              <p:cond delay="5000"/>
                            </p:stCondLst>
                            <p:childTnLst>
                              <p:par>
                                <p:cTn id="73" presetID="18" presetClass="entr" presetSubtype="6" fill="hold" nodeType="after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strips(downRight)">
                                      <p:cBhvr>
                                        <p:cTn id="75" dur="1000"/>
                                        <p:tgtEl>
                                          <p:spTgt spid="22"/>
                                        </p:tgtEl>
                                      </p:cBhvr>
                                    </p:animEffect>
                                  </p:childTnLst>
                                </p:cTn>
                              </p:par>
                            </p:childTnLst>
                          </p:cTn>
                        </p:par>
                        <p:par>
                          <p:cTn id="76" fill="hold">
                            <p:stCondLst>
                              <p:cond delay="6000"/>
                            </p:stCondLst>
                            <p:childTnLst>
                              <p:par>
                                <p:cTn id="77" presetID="18" presetClass="entr" presetSubtype="6" fill="hold" nodeType="after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strips(downRight)">
                                      <p:cBhvr>
                                        <p:cTn id="79" dur="1000"/>
                                        <p:tgtEl>
                                          <p:spTgt spid="25"/>
                                        </p:tgtEl>
                                      </p:cBhvr>
                                    </p:animEffect>
                                  </p:childTnLst>
                                </p:cTn>
                              </p:par>
                            </p:childTnLst>
                          </p:cTn>
                        </p:par>
                        <p:par>
                          <p:cTn id="80" fill="hold">
                            <p:stCondLst>
                              <p:cond delay="7000"/>
                            </p:stCondLst>
                            <p:childTnLst>
                              <p:par>
                                <p:cTn id="81" presetID="18" presetClass="entr" presetSubtype="6" fill="hold" nodeType="after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strips(downRight)">
                                      <p:cBhvr>
                                        <p:cTn id="83" dur="1000"/>
                                        <p:tgtEl>
                                          <p:spTgt spid="27"/>
                                        </p:tgtEl>
                                      </p:cBhvr>
                                    </p:animEffect>
                                  </p:childTnLst>
                                </p:cTn>
                              </p:par>
                            </p:childTnLst>
                          </p:cTn>
                        </p:par>
                        <p:par>
                          <p:cTn id="84" fill="hold">
                            <p:stCondLst>
                              <p:cond delay="8000"/>
                            </p:stCondLst>
                            <p:childTnLst>
                              <p:par>
                                <p:cTn id="85" presetID="18" presetClass="entr" presetSubtype="6" fill="hold"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strips(downRight)">
                                      <p:cBhvr>
                                        <p:cTn id="87" dur="1000"/>
                                        <p:tgtEl>
                                          <p:spTgt spid="29"/>
                                        </p:tgtEl>
                                      </p:cBhvr>
                                    </p:animEffect>
                                  </p:childTnLst>
                                </p:cTn>
                              </p:par>
                            </p:childTnLst>
                          </p:cTn>
                        </p:par>
                        <p:par>
                          <p:cTn id="88" fill="hold">
                            <p:stCondLst>
                              <p:cond delay="9000"/>
                            </p:stCondLst>
                            <p:childTnLst>
                              <p:par>
                                <p:cTn id="89" presetID="18" presetClass="entr" presetSubtype="6" fill="hold" nodeType="after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strips(downRight)">
                                      <p:cBhvr>
                                        <p:cTn id="91" dur="1000"/>
                                        <p:tgtEl>
                                          <p:spTgt spid="23"/>
                                        </p:tgtEl>
                                      </p:cBhvr>
                                    </p:animEffect>
                                  </p:childTnLst>
                                </p:cTn>
                              </p:par>
                            </p:childTnLst>
                          </p:cTn>
                        </p:par>
                      </p:childTnLst>
                    </p:cTn>
                  </p:par>
                  <p:par>
                    <p:cTn id="92" fill="hold">
                      <p:stCondLst>
                        <p:cond delay="indefinite"/>
                      </p:stCondLst>
                      <p:childTnLst>
                        <p:par>
                          <p:cTn id="93" fill="hold">
                            <p:stCondLst>
                              <p:cond delay="0"/>
                            </p:stCondLst>
                            <p:childTnLst>
                              <p:par>
                                <p:cTn id="94" presetID="18" presetClass="entr" presetSubtype="6" fill="hold" nodeType="click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strips(downRight)">
                                      <p:cBhvr>
                                        <p:cTn id="96" dur="1000"/>
                                        <p:tgtEl>
                                          <p:spTgt spid="39"/>
                                        </p:tgtEl>
                                      </p:cBhvr>
                                    </p:animEffect>
                                  </p:childTnLst>
                                </p:cTn>
                              </p:par>
                            </p:childTnLst>
                          </p:cTn>
                        </p:par>
                        <p:par>
                          <p:cTn id="97" fill="hold">
                            <p:stCondLst>
                              <p:cond delay="1000"/>
                            </p:stCondLst>
                            <p:childTnLst>
                              <p:par>
                                <p:cTn id="98" presetID="18" presetClass="entr" presetSubtype="6" fill="hold" nodeType="after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strips(downRight)">
                                      <p:cBhvr>
                                        <p:cTn id="100" dur="1000"/>
                                        <p:tgtEl>
                                          <p:spTgt spid="31"/>
                                        </p:tgtEl>
                                      </p:cBhvr>
                                    </p:animEffect>
                                  </p:childTnLst>
                                </p:cTn>
                              </p:par>
                            </p:childTnLst>
                          </p:cTn>
                        </p:par>
                        <p:par>
                          <p:cTn id="101" fill="hold">
                            <p:stCondLst>
                              <p:cond delay="2000"/>
                            </p:stCondLst>
                            <p:childTnLst>
                              <p:par>
                                <p:cTn id="102" presetID="18" presetClass="entr" presetSubtype="6" fill="hold" nodeType="afterEffect">
                                  <p:stCondLst>
                                    <p:cond delay="0"/>
                                  </p:stCondLst>
                                  <p:childTnLst>
                                    <p:set>
                                      <p:cBhvr>
                                        <p:cTn id="103" dur="1" fill="hold">
                                          <p:stCondLst>
                                            <p:cond delay="0"/>
                                          </p:stCondLst>
                                        </p:cTn>
                                        <p:tgtEl>
                                          <p:spTgt spid="30"/>
                                        </p:tgtEl>
                                        <p:attrNameLst>
                                          <p:attrName>style.visibility</p:attrName>
                                        </p:attrNameLst>
                                      </p:cBhvr>
                                      <p:to>
                                        <p:strVal val="visible"/>
                                      </p:to>
                                    </p:set>
                                    <p:animEffect transition="in" filter="strips(downRight)">
                                      <p:cBhvr>
                                        <p:cTn id="104" dur="1000"/>
                                        <p:tgtEl>
                                          <p:spTgt spid="30"/>
                                        </p:tgtEl>
                                      </p:cBhvr>
                                    </p:animEffect>
                                  </p:childTnLst>
                                </p:cTn>
                              </p:par>
                            </p:childTnLst>
                          </p:cTn>
                        </p:par>
                        <p:par>
                          <p:cTn id="105" fill="hold">
                            <p:stCondLst>
                              <p:cond delay="3000"/>
                            </p:stCondLst>
                            <p:childTnLst>
                              <p:par>
                                <p:cTn id="106" presetID="18" presetClass="entr" presetSubtype="6" fill="hold" nodeType="after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strips(downRight)">
                                      <p:cBhvr>
                                        <p:cTn id="108" dur="1000"/>
                                        <p:tgtEl>
                                          <p:spTgt spid="32"/>
                                        </p:tgtEl>
                                      </p:cBhvr>
                                    </p:animEffect>
                                  </p:childTnLst>
                                </p:cTn>
                              </p:par>
                            </p:childTnLst>
                          </p:cTn>
                        </p:par>
                        <p:par>
                          <p:cTn id="109" fill="hold">
                            <p:stCondLst>
                              <p:cond delay="4000"/>
                            </p:stCondLst>
                            <p:childTnLst>
                              <p:par>
                                <p:cTn id="110" presetID="18" presetClass="entr" presetSubtype="6" fill="hold"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strips(downRight)">
                                      <p:cBhvr>
                                        <p:cTn id="112" dur="1000"/>
                                        <p:tgtEl>
                                          <p:spTgt spid="33"/>
                                        </p:tgtEl>
                                      </p:cBhvr>
                                    </p:animEffect>
                                  </p:childTnLst>
                                </p:cTn>
                              </p:par>
                            </p:childTnLst>
                          </p:cTn>
                        </p:par>
                        <p:par>
                          <p:cTn id="113" fill="hold">
                            <p:stCondLst>
                              <p:cond delay="5000"/>
                            </p:stCondLst>
                            <p:childTnLst>
                              <p:par>
                                <p:cTn id="114" presetID="18" presetClass="entr" presetSubtype="6" fill="hold" nodeType="afterEffect">
                                  <p:stCondLst>
                                    <p:cond delay="0"/>
                                  </p:stCondLst>
                                  <p:childTnLst>
                                    <p:set>
                                      <p:cBhvr>
                                        <p:cTn id="115" dur="1" fill="hold">
                                          <p:stCondLst>
                                            <p:cond delay="0"/>
                                          </p:stCondLst>
                                        </p:cTn>
                                        <p:tgtEl>
                                          <p:spTgt spid="34"/>
                                        </p:tgtEl>
                                        <p:attrNameLst>
                                          <p:attrName>style.visibility</p:attrName>
                                        </p:attrNameLst>
                                      </p:cBhvr>
                                      <p:to>
                                        <p:strVal val="visible"/>
                                      </p:to>
                                    </p:set>
                                    <p:animEffect transition="in" filter="strips(downRight)">
                                      <p:cBhvr>
                                        <p:cTn id="116" dur="1000"/>
                                        <p:tgtEl>
                                          <p:spTgt spid="34"/>
                                        </p:tgtEl>
                                      </p:cBhvr>
                                    </p:animEffect>
                                  </p:childTnLst>
                                </p:cTn>
                              </p:par>
                            </p:childTnLst>
                          </p:cTn>
                        </p:par>
                        <p:par>
                          <p:cTn id="117" fill="hold">
                            <p:stCondLst>
                              <p:cond delay="6000"/>
                            </p:stCondLst>
                            <p:childTnLst>
                              <p:par>
                                <p:cTn id="118" presetID="18" presetClass="entr" presetSubtype="6" fill="hold" nodeType="afterEffect">
                                  <p:stCondLst>
                                    <p:cond delay="0"/>
                                  </p:stCondLst>
                                  <p:childTnLst>
                                    <p:set>
                                      <p:cBhvr>
                                        <p:cTn id="119" dur="1" fill="hold">
                                          <p:stCondLst>
                                            <p:cond delay="0"/>
                                          </p:stCondLst>
                                        </p:cTn>
                                        <p:tgtEl>
                                          <p:spTgt spid="35"/>
                                        </p:tgtEl>
                                        <p:attrNameLst>
                                          <p:attrName>style.visibility</p:attrName>
                                        </p:attrNameLst>
                                      </p:cBhvr>
                                      <p:to>
                                        <p:strVal val="visible"/>
                                      </p:to>
                                    </p:set>
                                    <p:animEffect transition="in" filter="strips(downRight)">
                                      <p:cBhvr>
                                        <p:cTn id="120" dur="1000"/>
                                        <p:tgtEl>
                                          <p:spTgt spid="35"/>
                                        </p:tgtEl>
                                      </p:cBhvr>
                                    </p:animEffect>
                                  </p:childTnLst>
                                </p:cTn>
                              </p:par>
                            </p:childTnLst>
                          </p:cTn>
                        </p:par>
                        <p:par>
                          <p:cTn id="121" fill="hold">
                            <p:stCondLst>
                              <p:cond delay="7000"/>
                            </p:stCondLst>
                            <p:childTnLst>
                              <p:par>
                                <p:cTn id="122" presetID="18" presetClass="entr" presetSubtype="6" fill="hold" nodeType="afterEffect">
                                  <p:stCondLst>
                                    <p:cond delay="0"/>
                                  </p:stCondLst>
                                  <p:childTnLst>
                                    <p:set>
                                      <p:cBhvr>
                                        <p:cTn id="123" dur="1" fill="hold">
                                          <p:stCondLst>
                                            <p:cond delay="0"/>
                                          </p:stCondLst>
                                        </p:cTn>
                                        <p:tgtEl>
                                          <p:spTgt spid="36"/>
                                        </p:tgtEl>
                                        <p:attrNameLst>
                                          <p:attrName>style.visibility</p:attrName>
                                        </p:attrNameLst>
                                      </p:cBhvr>
                                      <p:to>
                                        <p:strVal val="visible"/>
                                      </p:to>
                                    </p:set>
                                    <p:animEffect transition="in" filter="strips(downRight)">
                                      <p:cBhvr>
                                        <p:cTn id="124" dur="1000"/>
                                        <p:tgtEl>
                                          <p:spTgt spid="36"/>
                                        </p:tgtEl>
                                      </p:cBhvr>
                                    </p:animEffect>
                                  </p:childTnLst>
                                </p:cTn>
                              </p:par>
                            </p:childTnLst>
                          </p:cTn>
                        </p:par>
                        <p:par>
                          <p:cTn id="125" fill="hold">
                            <p:stCondLst>
                              <p:cond delay="8000"/>
                            </p:stCondLst>
                            <p:childTnLst>
                              <p:par>
                                <p:cTn id="126" presetID="18" presetClass="entr" presetSubtype="6" fill="hold" nodeType="afterEffect">
                                  <p:stCondLst>
                                    <p:cond delay="0"/>
                                  </p:stCondLst>
                                  <p:childTnLst>
                                    <p:set>
                                      <p:cBhvr>
                                        <p:cTn id="127" dur="1" fill="hold">
                                          <p:stCondLst>
                                            <p:cond delay="0"/>
                                          </p:stCondLst>
                                        </p:cTn>
                                        <p:tgtEl>
                                          <p:spTgt spid="37"/>
                                        </p:tgtEl>
                                        <p:attrNameLst>
                                          <p:attrName>style.visibility</p:attrName>
                                        </p:attrNameLst>
                                      </p:cBhvr>
                                      <p:to>
                                        <p:strVal val="visible"/>
                                      </p:to>
                                    </p:set>
                                    <p:animEffect transition="in" filter="strips(downRight)">
                                      <p:cBhvr>
                                        <p:cTn id="128" dur="1000"/>
                                        <p:tgtEl>
                                          <p:spTgt spid="37"/>
                                        </p:tgtEl>
                                      </p:cBhvr>
                                    </p:animEffect>
                                  </p:childTnLst>
                                </p:cTn>
                              </p:par>
                            </p:childTnLst>
                          </p:cTn>
                        </p:par>
                        <p:par>
                          <p:cTn id="129" fill="hold">
                            <p:stCondLst>
                              <p:cond delay="9000"/>
                            </p:stCondLst>
                            <p:childTnLst>
                              <p:par>
                                <p:cTn id="130" presetID="18" presetClass="entr" presetSubtype="6" fill="hold" nodeType="after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strips(downRight)">
                                      <p:cBhvr>
                                        <p:cTn id="132" dur="1000"/>
                                        <p:tgtEl>
                                          <p:spTgt spid="38"/>
                                        </p:tgtEl>
                                      </p:cBhvr>
                                    </p:animEffect>
                                  </p:childTnLst>
                                </p:cTn>
                              </p:par>
                            </p:childTnLst>
                          </p:cTn>
                        </p:par>
                      </p:childTnLst>
                    </p:cTn>
                  </p:par>
                  <p:par>
                    <p:cTn id="133" fill="hold">
                      <p:stCondLst>
                        <p:cond delay="indefinite"/>
                      </p:stCondLst>
                      <p:childTnLst>
                        <p:par>
                          <p:cTn id="134" fill="hold">
                            <p:stCondLst>
                              <p:cond delay="0"/>
                            </p:stCondLst>
                            <p:childTnLst>
                              <p:par>
                                <p:cTn id="135" presetID="18" presetClass="entr" presetSubtype="6" fill="hold" nodeType="clickEffect">
                                  <p:stCondLst>
                                    <p:cond delay="0"/>
                                  </p:stCondLst>
                                  <p:childTnLst>
                                    <p:set>
                                      <p:cBhvr>
                                        <p:cTn id="136" dur="1" fill="hold">
                                          <p:stCondLst>
                                            <p:cond delay="0"/>
                                          </p:stCondLst>
                                        </p:cTn>
                                        <p:tgtEl>
                                          <p:spTgt spid="40"/>
                                        </p:tgtEl>
                                        <p:attrNameLst>
                                          <p:attrName>style.visibility</p:attrName>
                                        </p:attrNameLst>
                                      </p:cBhvr>
                                      <p:to>
                                        <p:strVal val="visible"/>
                                      </p:to>
                                    </p:set>
                                    <p:animEffect transition="in" filter="strips(downRight)">
                                      <p:cBhvr>
                                        <p:cTn id="137" dur="1000"/>
                                        <p:tgtEl>
                                          <p:spTgt spid="40"/>
                                        </p:tgtEl>
                                      </p:cBhvr>
                                    </p:animEffect>
                                  </p:childTnLst>
                                </p:cTn>
                              </p:par>
                            </p:childTnLst>
                          </p:cTn>
                        </p:par>
                      </p:childTnLst>
                    </p:cTn>
                  </p:par>
                  <p:par>
                    <p:cTn id="138" fill="hold">
                      <p:stCondLst>
                        <p:cond delay="indefinite"/>
                      </p:stCondLst>
                      <p:childTnLst>
                        <p:par>
                          <p:cTn id="139" fill="hold">
                            <p:stCondLst>
                              <p:cond delay="0"/>
                            </p:stCondLst>
                            <p:childTnLst>
                              <p:par>
                                <p:cTn id="140" presetID="18" presetClass="entr" presetSubtype="6" fill="hold" nodeType="clickEffect">
                                  <p:stCondLst>
                                    <p:cond delay="0"/>
                                  </p:stCondLst>
                                  <p:childTnLst>
                                    <p:set>
                                      <p:cBhvr>
                                        <p:cTn id="141" dur="1" fill="hold">
                                          <p:stCondLst>
                                            <p:cond delay="0"/>
                                          </p:stCondLst>
                                        </p:cTn>
                                        <p:tgtEl>
                                          <p:spTgt spid="41"/>
                                        </p:tgtEl>
                                        <p:attrNameLst>
                                          <p:attrName>style.visibility</p:attrName>
                                        </p:attrNameLst>
                                      </p:cBhvr>
                                      <p:to>
                                        <p:strVal val="visible"/>
                                      </p:to>
                                    </p:set>
                                    <p:animEffect transition="in" filter="strips(downRight)">
                                      <p:cBhvr>
                                        <p:cTn id="142" dur="1000"/>
                                        <p:tgtEl>
                                          <p:spTgt spid="41"/>
                                        </p:tgtEl>
                                      </p:cBhvr>
                                    </p:animEffect>
                                  </p:childTnLst>
                                </p:cTn>
                              </p:par>
                            </p:childTnLst>
                          </p:cTn>
                        </p:par>
                        <p:par>
                          <p:cTn id="143" fill="hold">
                            <p:stCondLst>
                              <p:cond delay="1000"/>
                            </p:stCondLst>
                            <p:childTnLst>
                              <p:par>
                                <p:cTn id="144" presetID="18" presetClass="entr" presetSubtype="6" fill="hold" nodeType="afterEffect">
                                  <p:stCondLst>
                                    <p:cond delay="2000"/>
                                  </p:stCondLst>
                                  <p:childTnLst>
                                    <p:set>
                                      <p:cBhvr>
                                        <p:cTn id="145" dur="1" fill="hold">
                                          <p:stCondLst>
                                            <p:cond delay="0"/>
                                          </p:stCondLst>
                                        </p:cTn>
                                        <p:tgtEl>
                                          <p:spTgt spid="72"/>
                                        </p:tgtEl>
                                        <p:attrNameLst>
                                          <p:attrName>style.visibility</p:attrName>
                                        </p:attrNameLst>
                                      </p:cBhvr>
                                      <p:to>
                                        <p:strVal val="visible"/>
                                      </p:to>
                                    </p:set>
                                    <p:animEffect transition="in" filter="strips(downRight)">
                                      <p:cBhvr>
                                        <p:cTn id="146" dur="1000"/>
                                        <p:tgtEl>
                                          <p:spTgt spid="72"/>
                                        </p:tgtEl>
                                      </p:cBhvr>
                                    </p:animEffect>
                                  </p:childTnLst>
                                </p:cTn>
                              </p:par>
                            </p:childTnLst>
                          </p:cTn>
                        </p:par>
                        <p:par>
                          <p:cTn id="147" fill="hold">
                            <p:stCondLst>
                              <p:cond delay="4000"/>
                            </p:stCondLst>
                            <p:childTnLst>
                              <p:par>
                                <p:cTn id="148" presetID="18" presetClass="entr" presetSubtype="6" fill="hold" nodeType="afterEffect">
                                  <p:stCondLst>
                                    <p:cond delay="0"/>
                                  </p:stCondLst>
                                  <p:childTnLst>
                                    <p:set>
                                      <p:cBhvr>
                                        <p:cTn id="149" dur="1" fill="hold">
                                          <p:stCondLst>
                                            <p:cond delay="0"/>
                                          </p:stCondLst>
                                        </p:cTn>
                                        <p:tgtEl>
                                          <p:spTgt spid="74"/>
                                        </p:tgtEl>
                                        <p:attrNameLst>
                                          <p:attrName>style.visibility</p:attrName>
                                        </p:attrNameLst>
                                      </p:cBhvr>
                                      <p:to>
                                        <p:strVal val="visible"/>
                                      </p:to>
                                    </p:set>
                                    <p:animEffect transition="in" filter="strips(downRight)">
                                      <p:cBhvr>
                                        <p:cTn id="150" dur="1000"/>
                                        <p:tgtEl>
                                          <p:spTgt spid="74"/>
                                        </p:tgtEl>
                                      </p:cBhvr>
                                    </p:animEffect>
                                  </p:childTnLst>
                                </p:cTn>
                              </p:par>
                            </p:childTnLst>
                          </p:cTn>
                        </p:par>
                      </p:childTnLst>
                    </p:cTn>
                  </p:par>
                  <p:par>
                    <p:cTn id="151" fill="hold">
                      <p:stCondLst>
                        <p:cond delay="indefinite"/>
                      </p:stCondLst>
                      <p:childTnLst>
                        <p:par>
                          <p:cTn id="152" fill="hold">
                            <p:stCondLst>
                              <p:cond delay="0"/>
                            </p:stCondLst>
                            <p:childTnLst>
                              <p:par>
                                <p:cTn id="153" presetID="18" presetClass="entr" presetSubtype="6" fill="hold" nodeType="clickEffect">
                                  <p:stCondLst>
                                    <p:cond delay="0"/>
                                  </p:stCondLst>
                                  <p:childTnLst>
                                    <p:set>
                                      <p:cBhvr>
                                        <p:cTn id="154" dur="1" fill="hold">
                                          <p:stCondLst>
                                            <p:cond delay="0"/>
                                          </p:stCondLst>
                                        </p:cTn>
                                        <p:tgtEl>
                                          <p:spTgt spid="75"/>
                                        </p:tgtEl>
                                        <p:attrNameLst>
                                          <p:attrName>style.visibility</p:attrName>
                                        </p:attrNameLst>
                                      </p:cBhvr>
                                      <p:to>
                                        <p:strVal val="visible"/>
                                      </p:to>
                                    </p:set>
                                    <p:animEffect transition="in" filter="strips(downRight)">
                                      <p:cBhvr>
                                        <p:cTn id="155" dur="1000"/>
                                        <p:tgtEl>
                                          <p:spTgt spid="75"/>
                                        </p:tgtEl>
                                      </p:cBhvr>
                                    </p:animEffect>
                                  </p:childTnLst>
                                </p:cTn>
                              </p:par>
                            </p:childTnLst>
                          </p:cTn>
                        </p:par>
                        <p:par>
                          <p:cTn id="156" fill="hold">
                            <p:stCondLst>
                              <p:cond delay="1000"/>
                            </p:stCondLst>
                            <p:childTnLst>
                              <p:par>
                                <p:cTn id="157" presetID="18" presetClass="entr" presetSubtype="6" fill="hold" nodeType="afterEffect">
                                  <p:stCondLst>
                                    <p:cond delay="0"/>
                                  </p:stCondLst>
                                  <p:childTnLst>
                                    <p:set>
                                      <p:cBhvr>
                                        <p:cTn id="158" dur="1" fill="hold">
                                          <p:stCondLst>
                                            <p:cond delay="0"/>
                                          </p:stCondLst>
                                        </p:cTn>
                                        <p:tgtEl>
                                          <p:spTgt spid="76"/>
                                        </p:tgtEl>
                                        <p:attrNameLst>
                                          <p:attrName>style.visibility</p:attrName>
                                        </p:attrNameLst>
                                      </p:cBhvr>
                                      <p:to>
                                        <p:strVal val="visible"/>
                                      </p:to>
                                    </p:set>
                                    <p:animEffect transition="in" filter="strips(downRight)">
                                      <p:cBhvr>
                                        <p:cTn id="159" dur="500"/>
                                        <p:tgtEl>
                                          <p:spTgt spid="76"/>
                                        </p:tgtEl>
                                      </p:cBhvr>
                                    </p:animEffect>
                                  </p:childTnLst>
                                </p:cTn>
                              </p:par>
                            </p:childTnLst>
                          </p:cTn>
                        </p:par>
                        <p:par>
                          <p:cTn id="160" fill="hold">
                            <p:stCondLst>
                              <p:cond delay="1500"/>
                            </p:stCondLst>
                            <p:childTnLst>
                              <p:par>
                                <p:cTn id="161" presetID="18" presetClass="entr" presetSubtype="6" fill="hold" nodeType="afterEffect">
                                  <p:stCondLst>
                                    <p:cond delay="0"/>
                                  </p:stCondLst>
                                  <p:childTnLst>
                                    <p:set>
                                      <p:cBhvr>
                                        <p:cTn id="162" dur="1" fill="hold">
                                          <p:stCondLst>
                                            <p:cond delay="0"/>
                                          </p:stCondLst>
                                        </p:cTn>
                                        <p:tgtEl>
                                          <p:spTgt spid="77"/>
                                        </p:tgtEl>
                                        <p:attrNameLst>
                                          <p:attrName>style.visibility</p:attrName>
                                        </p:attrNameLst>
                                      </p:cBhvr>
                                      <p:to>
                                        <p:strVal val="visible"/>
                                      </p:to>
                                    </p:set>
                                    <p:animEffect transition="in" filter="strips(downRight)">
                                      <p:cBhvr>
                                        <p:cTn id="163" dur="500"/>
                                        <p:tgtEl>
                                          <p:spTgt spid="77"/>
                                        </p:tgtEl>
                                      </p:cBhvr>
                                    </p:animEffect>
                                  </p:childTnLst>
                                </p:cTn>
                              </p:par>
                            </p:childTnLst>
                          </p:cTn>
                        </p:par>
                        <p:par>
                          <p:cTn id="164" fill="hold">
                            <p:stCondLst>
                              <p:cond delay="2000"/>
                            </p:stCondLst>
                            <p:childTnLst>
                              <p:par>
                                <p:cTn id="165" presetID="18" presetClass="entr" presetSubtype="6" fill="hold" nodeType="afterEffect">
                                  <p:stCondLst>
                                    <p:cond delay="0"/>
                                  </p:stCondLst>
                                  <p:childTnLst>
                                    <p:set>
                                      <p:cBhvr>
                                        <p:cTn id="166" dur="1" fill="hold">
                                          <p:stCondLst>
                                            <p:cond delay="0"/>
                                          </p:stCondLst>
                                        </p:cTn>
                                        <p:tgtEl>
                                          <p:spTgt spid="78"/>
                                        </p:tgtEl>
                                        <p:attrNameLst>
                                          <p:attrName>style.visibility</p:attrName>
                                        </p:attrNameLst>
                                      </p:cBhvr>
                                      <p:to>
                                        <p:strVal val="visible"/>
                                      </p:to>
                                    </p:set>
                                    <p:animEffect transition="in" filter="strips(downRight)">
                                      <p:cBhvr>
                                        <p:cTn id="167" dur="500"/>
                                        <p:tgtEl>
                                          <p:spTgt spid="78"/>
                                        </p:tgtEl>
                                      </p:cBhvr>
                                    </p:animEffect>
                                  </p:childTnLst>
                                </p:cTn>
                              </p:par>
                            </p:childTnLst>
                          </p:cTn>
                        </p:par>
                        <p:par>
                          <p:cTn id="168" fill="hold">
                            <p:stCondLst>
                              <p:cond delay="2500"/>
                            </p:stCondLst>
                            <p:childTnLst>
                              <p:par>
                                <p:cTn id="169" presetID="18" presetClass="entr" presetSubtype="6" fill="hold" nodeType="afterEffect">
                                  <p:stCondLst>
                                    <p:cond delay="0"/>
                                  </p:stCondLst>
                                  <p:childTnLst>
                                    <p:set>
                                      <p:cBhvr>
                                        <p:cTn id="170" dur="1" fill="hold">
                                          <p:stCondLst>
                                            <p:cond delay="0"/>
                                          </p:stCondLst>
                                        </p:cTn>
                                        <p:tgtEl>
                                          <p:spTgt spid="79"/>
                                        </p:tgtEl>
                                        <p:attrNameLst>
                                          <p:attrName>style.visibility</p:attrName>
                                        </p:attrNameLst>
                                      </p:cBhvr>
                                      <p:to>
                                        <p:strVal val="visible"/>
                                      </p:to>
                                    </p:set>
                                    <p:animEffect transition="in" filter="strips(downRight)">
                                      <p:cBhvr>
                                        <p:cTn id="171" dur="500"/>
                                        <p:tgtEl>
                                          <p:spTgt spid="79"/>
                                        </p:tgtEl>
                                      </p:cBhvr>
                                    </p:animEffect>
                                  </p:childTnLst>
                                </p:cTn>
                              </p:par>
                            </p:childTnLst>
                          </p:cTn>
                        </p:par>
                        <p:par>
                          <p:cTn id="172" fill="hold">
                            <p:stCondLst>
                              <p:cond delay="3000"/>
                            </p:stCondLst>
                            <p:childTnLst>
                              <p:par>
                                <p:cTn id="173" presetID="18" presetClass="entr" presetSubtype="6" fill="hold" nodeType="afterEffect">
                                  <p:stCondLst>
                                    <p:cond delay="0"/>
                                  </p:stCondLst>
                                  <p:childTnLst>
                                    <p:set>
                                      <p:cBhvr>
                                        <p:cTn id="174" dur="1" fill="hold">
                                          <p:stCondLst>
                                            <p:cond delay="0"/>
                                          </p:stCondLst>
                                        </p:cTn>
                                        <p:tgtEl>
                                          <p:spTgt spid="81"/>
                                        </p:tgtEl>
                                        <p:attrNameLst>
                                          <p:attrName>style.visibility</p:attrName>
                                        </p:attrNameLst>
                                      </p:cBhvr>
                                      <p:to>
                                        <p:strVal val="visible"/>
                                      </p:to>
                                    </p:set>
                                    <p:animEffect transition="in" filter="strips(downRight)">
                                      <p:cBhvr>
                                        <p:cTn id="175" dur="500"/>
                                        <p:tgtEl>
                                          <p:spTgt spid="81"/>
                                        </p:tgtEl>
                                      </p:cBhvr>
                                    </p:animEffect>
                                  </p:childTnLst>
                                </p:cTn>
                              </p:par>
                            </p:childTnLst>
                          </p:cTn>
                        </p:par>
                        <p:par>
                          <p:cTn id="176" fill="hold">
                            <p:stCondLst>
                              <p:cond delay="3500"/>
                            </p:stCondLst>
                            <p:childTnLst>
                              <p:par>
                                <p:cTn id="177" presetID="18" presetClass="entr" presetSubtype="6" fill="hold" nodeType="afterEffect">
                                  <p:stCondLst>
                                    <p:cond delay="0"/>
                                  </p:stCondLst>
                                  <p:childTnLst>
                                    <p:set>
                                      <p:cBhvr>
                                        <p:cTn id="178" dur="1" fill="hold">
                                          <p:stCondLst>
                                            <p:cond delay="0"/>
                                          </p:stCondLst>
                                        </p:cTn>
                                        <p:tgtEl>
                                          <p:spTgt spid="80"/>
                                        </p:tgtEl>
                                        <p:attrNameLst>
                                          <p:attrName>style.visibility</p:attrName>
                                        </p:attrNameLst>
                                      </p:cBhvr>
                                      <p:to>
                                        <p:strVal val="visible"/>
                                      </p:to>
                                    </p:set>
                                    <p:animEffect transition="in" filter="strips(downRight)">
                                      <p:cBhvr>
                                        <p:cTn id="179" dur="500"/>
                                        <p:tgtEl>
                                          <p:spTgt spid="80"/>
                                        </p:tgtEl>
                                      </p:cBhvr>
                                    </p:animEffect>
                                  </p:childTnLst>
                                </p:cTn>
                              </p:par>
                            </p:childTnLst>
                          </p:cTn>
                        </p:par>
                      </p:childTnLst>
                    </p:cTn>
                  </p:par>
                  <p:par>
                    <p:cTn id="180" fill="hold">
                      <p:stCondLst>
                        <p:cond delay="indefinite"/>
                      </p:stCondLst>
                      <p:childTnLst>
                        <p:par>
                          <p:cTn id="181" fill="hold">
                            <p:stCondLst>
                              <p:cond delay="0"/>
                            </p:stCondLst>
                            <p:childTnLst>
                              <p:par>
                                <p:cTn id="182" presetID="18" presetClass="entr" presetSubtype="6" fill="hold" nodeType="clickEffect">
                                  <p:stCondLst>
                                    <p:cond delay="0"/>
                                  </p:stCondLst>
                                  <p:childTnLst>
                                    <p:set>
                                      <p:cBhvr>
                                        <p:cTn id="183" dur="1" fill="hold">
                                          <p:stCondLst>
                                            <p:cond delay="0"/>
                                          </p:stCondLst>
                                        </p:cTn>
                                        <p:tgtEl>
                                          <p:spTgt spid="82"/>
                                        </p:tgtEl>
                                        <p:attrNameLst>
                                          <p:attrName>style.visibility</p:attrName>
                                        </p:attrNameLst>
                                      </p:cBhvr>
                                      <p:to>
                                        <p:strVal val="visible"/>
                                      </p:to>
                                    </p:set>
                                    <p:animEffect transition="in" filter="strips(downRight)">
                                      <p:cBhvr>
                                        <p:cTn id="184" dur="1000"/>
                                        <p:tgtEl>
                                          <p:spTgt spid="82"/>
                                        </p:tgtEl>
                                      </p:cBhvr>
                                    </p:animEffect>
                                  </p:childTnLst>
                                </p:cTn>
                              </p:par>
                            </p:childTnLst>
                          </p:cTn>
                        </p:par>
                      </p:childTnLst>
                    </p:cTn>
                  </p:par>
                  <p:par>
                    <p:cTn id="185" fill="hold">
                      <p:stCondLst>
                        <p:cond delay="indefinite"/>
                      </p:stCondLst>
                      <p:childTnLst>
                        <p:par>
                          <p:cTn id="186" fill="hold">
                            <p:stCondLst>
                              <p:cond delay="0"/>
                            </p:stCondLst>
                            <p:childTnLst>
                              <p:par>
                                <p:cTn id="187" presetID="18" presetClass="entr" presetSubtype="6" fill="hold" nodeType="clickEffect">
                                  <p:stCondLst>
                                    <p:cond delay="0"/>
                                  </p:stCondLst>
                                  <p:childTnLst>
                                    <p:set>
                                      <p:cBhvr>
                                        <p:cTn id="188" dur="1" fill="hold">
                                          <p:stCondLst>
                                            <p:cond delay="0"/>
                                          </p:stCondLst>
                                        </p:cTn>
                                        <p:tgtEl>
                                          <p:spTgt spid="83"/>
                                        </p:tgtEl>
                                        <p:attrNameLst>
                                          <p:attrName>style.visibility</p:attrName>
                                        </p:attrNameLst>
                                      </p:cBhvr>
                                      <p:to>
                                        <p:strVal val="visible"/>
                                      </p:to>
                                    </p:set>
                                    <p:animEffect transition="in" filter="strips(downRight)">
                                      <p:cBhvr>
                                        <p:cTn id="189" dur="1000"/>
                                        <p:tgtEl>
                                          <p:spTgt spid="83"/>
                                        </p:tgtEl>
                                      </p:cBhvr>
                                    </p:animEffect>
                                  </p:childTnLst>
                                </p:cTn>
                              </p:par>
                              <p:par>
                                <p:cTn id="190" presetID="18" presetClass="entr" presetSubtype="6" fill="hold" nodeType="withEffect">
                                  <p:stCondLst>
                                    <p:cond delay="0"/>
                                  </p:stCondLst>
                                  <p:childTnLst>
                                    <p:set>
                                      <p:cBhvr>
                                        <p:cTn id="191" dur="1" fill="hold">
                                          <p:stCondLst>
                                            <p:cond delay="0"/>
                                          </p:stCondLst>
                                        </p:cTn>
                                        <p:tgtEl>
                                          <p:spTgt spid="84"/>
                                        </p:tgtEl>
                                        <p:attrNameLst>
                                          <p:attrName>style.visibility</p:attrName>
                                        </p:attrNameLst>
                                      </p:cBhvr>
                                      <p:to>
                                        <p:strVal val="visible"/>
                                      </p:to>
                                    </p:set>
                                    <p:animEffect transition="in" filter="strips(downRight)">
                                      <p:cBhvr>
                                        <p:cTn id="192" dur="1000"/>
                                        <p:tgtEl>
                                          <p:spTgt spid="84"/>
                                        </p:tgtEl>
                                      </p:cBhvr>
                                    </p:animEffect>
                                  </p:childTnLst>
                                </p:cTn>
                              </p:par>
                              <p:par>
                                <p:cTn id="193" presetID="18" presetClass="entr" presetSubtype="6" fill="hold" nodeType="withEffect">
                                  <p:stCondLst>
                                    <p:cond delay="0"/>
                                  </p:stCondLst>
                                  <p:childTnLst>
                                    <p:set>
                                      <p:cBhvr>
                                        <p:cTn id="194" dur="1" fill="hold">
                                          <p:stCondLst>
                                            <p:cond delay="0"/>
                                          </p:stCondLst>
                                        </p:cTn>
                                        <p:tgtEl>
                                          <p:spTgt spid="86"/>
                                        </p:tgtEl>
                                        <p:attrNameLst>
                                          <p:attrName>style.visibility</p:attrName>
                                        </p:attrNameLst>
                                      </p:cBhvr>
                                      <p:to>
                                        <p:strVal val="visible"/>
                                      </p:to>
                                    </p:set>
                                    <p:animEffect transition="in" filter="strips(downRight)">
                                      <p:cBhvr>
                                        <p:cTn id="195" dur="1000"/>
                                        <p:tgtEl>
                                          <p:spTgt spid="86"/>
                                        </p:tgtEl>
                                      </p:cBhvr>
                                    </p:animEffect>
                                  </p:childTnLst>
                                </p:cTn>
                              </p:par>
                              <p:par>
                                <p:cTn id="196" presetID="18" presetClass="entr" presetSubtype="6" fill="hold" nodeType="withEffect">
                                  <p:stCondLst>
                                    <p:cond delay="0"/>
                                  </p:stCondLst>
                                  <p:childTnLst>
                                    <p:set>
                                      <p:cBhvr>
                                        <p:cTn id="197" dur="1" fill="hold">
                                          <p:stCondLst>
                                            <p:cond delay="0"/>
                                          </p:stCondLst>
                                        </p:cTn>
                                        <p:tgtEl>
                                          <p:spTgt spid="87"/>
                                        </p:tgtEl>
                                        <p:attrNameLst>
                                          <p:attrName>style.visibility</p:attrName>
                                        </p:attrNameLst>
                                      </p:cBhvr>
                                      <p:to>
                                        <p:strVal val="visible"/>
                                      </p:to>
                                    </p:set>
                                    <p:animEffect transition="in" filter="strips(downRight)">
                                      <p:cBhvr>
                                        <p:cTn id="198" dur="1000"/>
                                        <p:tgtEl>
                                          <p:spTgt spid="87"/>
                                        </p:tgtEl>
                                      </p:cBhvr>
                                    </p:animEffect>
                                  </p:childTnLst>
                                </p:cTn>
                              </p:par>
                              <p:par>
                                <p:cTn id="199" presetID="18" presetClass="entr" presetSubtype="6" fill="hold" nodeType="withEffect">
                                  <p:stCondLst>
                                    <p:cond delay="0"/>
                                  </p:stCondLst>
                                  <p:childTnLst>
                                    <p:set>
                                      <p:cBhvr>
                                        <p:cTn id="200" dur="1" fill="hold">
                                          <p:stCondLst>
                                            <p:cond delay="0"/>
                                          </p:stCondLst>
                                        </p:cTn>
                                        <p:tgtEl>
                                          <p:spTgt spid="88"/>
                                        </p:tgtEl>
                                        <p:attrNameLst>
                                          <p:attrName>style.visibility</p:attrName>
                                        </p:attrNameLst>
                                      </p:cBhvr>
                                      <p:to>
                                        <p:strVal val="visible"/>
                                      </p:to>
                                    </p:set>
                                    <p:animEffect transition="in" filter="strips(downRight)">
                                      <p:cBhvr>
                                        <p:cTn id="201" dur="1000"/>
                                        <p:tgtEl>
                                          <p:spTgt spid="88"/>
                                        </p:tgtEl>
                                      </p:cBhvr>
                                    </p:animEffect>
                                  </p:childTnLst>
                                </p:cTn>
                              </p:par>
                              <p:par>
                                <p:cTn id="202" presetID="18" presetClass="entr" presetSubtype="6" fill="hold" nodeType="withEffect">
                                  <p:stCondLst>
                                    <p:cond delay="0"/>
                                  </p:stCondLst>
                                  <p:childTnLst>
                                    <p:set>
                                      <p:cBhvr>
                                        <p:cTn id="203" dur="1" fill="hold">
                                          <p:stCondLst>
                                            <p:cond delay="0"/>
                                          </p:stCondLst>
                                        </p:cTn>
                                        <p:tgtEl>
                                          <p:spTgt spid="85"/>
                                        </p:tgtEl>
                                        <p:attrNameLst>
                                          <p:attrName>style.visibility</p:attrName>
                                        </p:attrNameLst>
                                      </p:cBhvr>
                                      <p:to>
                                        <p:strVal val="visible"/>
                                      </p:to>
                                    </p:set>
                                    <p:animEffect transition="in" filter="strips(downRight)">
                                      <p:cBhvr>
                                        <p:cTn id="204" dur="1000"/>
                                        <p:tgtEl>
                                          <p:spTgt spid="85"/>
                                        </p:tgtEl>
                                      </p:cBhvr>
                                    </p:animEffect>
                                  </p:childTnLst>
                                </p:cTn>
                              </p:par>
                            </p:childTnLst>
                          </p:cTn>
                        </p:par>
                      </p:childTnLst>
                    </p:cTn>
                  </p:par>
                  <p:par>
                    <p:cTn id="205" fill="hold">
                      <p:stCondLst>
                        <p:cond delay="indefinite"/>
                      </p:stCondLst>
                      <p:childTnLst>
                        <p:par>
                          <p:cTn id="206" fill="hold">
                            <p:stCondLst>
                              <p:cond delay="0"/>
                            </p:stCondLst>
                            <p:childTnLst>
                              <p:par>
                                <p:cTn id="207" presetID="18" presetClass="entr" presetSubtype="6" fill="hold" nodeType="clickEffect">
                                  <p:stCondLst>
                                    <p:cond delay="0"/>
                                  </p:stCondLst>
                                  <p:childTnLst>
                                    <p:set>
                                      <p:cBhvr>
                                        <p:cTn id="208" dur="1" fill="hold">
                                          <p:stCondLst>
                                            <p:cond delay="0"/>
                                          </p:stCondLst>
                                        </p:cTn>
                                        <p:tgtEl>
                                          <p:spTgt spid="89"/>
                                        </p:tgtEl>
                                        <p:attrNameLst>
                                          <p:attrName>style.visibility</p:attrName>
                                        </p:attrNameLst>
                                      </p:cBhvr>
                                      <p:to>
                                        <p:strVal val="visible"/>
                                      </p:to>
                                    </p:set>
                                    <p:animEffect transition="in" filter="strips(downRight)">
                                      <p:cBhvr>
                                        <p:cTn id="209" dur="2000"/>
                                        <p:tgtEl>
                                          <p:spTgt spid="89"/>
                                        </p:tgtEl>
                                      </p:cBhvr>
                                    </p:animEffect>
                                  </p:childTnLst>
                                </p:cTn>
                              </p:par>
                            </p:childTnLst>
                          </p:cTn>
                        </p:par>
                      </p:childTnLst>
                    </p:cTn>
                  </p:par>
                  <p:par>
                    <p:cTn id="210" fill="hold">
                      <p:stCondLst>
                        <p:cond delay="indefinite"/>
                      </p:stCondLst>
                      <p:childTnLst>
                        <p:par>
                          <p:cTn id="211" fill="hold">
                            <p:stCondLst>
                              <p:cond delay="0"/>
                            </p:stCondLst>
                            <p:childTnLst>
                              <p:par>
                                <p:cTn id="212" presetID="18" presetClass="entr" presetSubtype="6" fill="hold" nodeType="clickEffect">
                                  <p:stCondLst>
                                    <p:cond delay="0"/>
                                  </p:stCondLst>
                                  <p:childTnLst>
                                    <p:set>
                                      <p:cBhvr>
                                        <p:cTn id="213" dur="1" fill="hold">
                                          <p:stCondLst>
                                            <p:cond delay="0"/>
                                          </p:stCondLst>
                                        </p:cTn>
                                        <p:tgtEl>
                                          <p:spTgt spid="90"/>
                                        </p:tgtEl>
                                        <p:attrNameLst>
                                          <p:attrName>style.visibility</p:attrName>
                                        </p:attrNameLst>
                                      </p:cBhvr>
                                      <p:to>
                                        <p:strVal val="visible"/>
                                      </p:to>
                                    </p:set>
                                    <p:animEffect transition="in" filter="strips(downRight)">
                                      <p:cBhvr>
                                        <p:cTn id="214" dur="1000"/>
                                        <p:tgtEl>
                                          <p:spTgt spid="90"/>
                                        </p:tgtEl>
                                      </p:cBhvr>
                                    </p:animEffect>
                                  </p:childTnLst>
                                </p:cTn>
                              </p:par>
                            </p:childTnLst>
                          </p:cTn>
                        </p:par>
                        <p:par>
                          <p:cTn id="215" fill="hold">
                            <p:stCondLst>
                              <p:cond delay="1000"/>
                            </p:stCondLst>
                            <p:childTnLst>
                              <p:par>
                                <p:cTn id="216" presetID="18" presetClass="entr" presetSubtype="3" fill="hold" nodeType="afterEffect">
                                  <p:stCondLst>
                                    <p:cond delay="0"/>
                                  </p:stCondLst>
                                  <p:childTnLst>
                                    <p:set>
                                      <p:cBhvr>
                                        <p:cTn id="217" dur="1" fill="hold">
                                          <p:stCondLst>
                                            <p:cond delay="0"/>
                                          </p:stCondLst>
                                        </p:cTn>
                                        <p:tgtEl>
                                          <p:spTgt spid="91"/>
                                        </p:tgtEl>
                                        <p:attrNameLst>
                                          <p:attrName>style.visibility</p:attrName>
                                        </p:attrNameLst>
                                      </p:cBhvr>
                                      <p:to>
                                        <p:strVal val="visible"/>
                                      </p:to>
                                    </p:set>
                                    <p:animEffect transition="in" filter="strips(upRight)">
                                      <p:cBhvr>
                                        <p:cTn id="218" dur="10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199" y="365125"/>
            <a:ext cx="5854223" cy="1325563"/>
          </a:xfrm>
        </p:spPr>
        <p:txBody>
          <a:bodyPr>
            <a:normAutofit/>
          </a:bodyPr>
          <a:lstStyle/>
          <a:p>
            <a:r>
              <a:rPr lang="en-US" dirty="0">
                <a:solidFill>
                  <a:srgbClr val="990033"/>
                </a:solidFill>
              </a:rPr>
              <a:t>Mean or Expected Value</a:t>
            </a:r>
          </a:p>
        </p:txBody>
      </p:sp>
      <p:grpSp>
        <p:nvGrpSpPr>
          <p:cNvPr id="5" name="Group 2">
            <a:extLst>
              <a:ext uri="{FF2B5EF4-FFF2-40B4-BE49-F238E27FC236}">
                <a16:creationId xmlns:a16="http://schemas.microsoft.com/office/drawing/2014/main" id="{811531FE-777A-45CB-8AB8-8C76DC1DFBCD}"/>
              </a:ext>
            </a:extLst>
          </p:cNvPr>
          <p:cNvGrpSpPr/>
          <p:nvPr/>
        </p:nvGrpSpPr>
        <p:grpSpPr>
          <a:xfrm>
            <a:off x="666206" y="3610087"/>
            <a:ext cx="3660258" cy="2571168"/>
            <a:chOff x="4572000" y="3059668"/>
            <a:chExt cx="4346058" cy="2875968"/>
          </a:xfrm>
        </p:grpSpPr>
        <p:sp>
          <p:nvSpPr>
            <p:cNvPr id="6" name="TextBox 5">
              <a:extLst>
                <a:ext uri="{FF2B5EF4-FFF2-40B4-BE49-F238E27FC236}">
                  <a16:creationId xmlns:a16="http://schemas.microsoft.com/office/drawing/2014/main" id="{AF773EAB-CE65-41C4-BC49-42F38DE9F4B5}"/>
                </a:ext>
              </a:extLst>
            </p:cNvPr>
            <p:cNvSpPr txBox="1"/>
            <p:nvPr/>
          </p:nvSpPr>
          <p:spPr>
            <a:xfrm>
              <a:off x="4572000" y="4953000"/>
              <a:ext cx="550151" cy="369332"/>
            </a:xfrm>
            <a:prstGeom prst="rect">
              <a:avLst/>
            </a:prstGeom>
            <a:noFill/>
          </p:spPr>
          <p:txBody>
            <a:bodyPr wrap="none" rtlCol="0">
              <a:spAutoFit/>
            </a:bodyPr>
            <a:lstStyle/>
            <a:p>
              <a:r>
                <a:rPr lang="en-US" b="1" dirty="0"/>
                <a:t>1/8</a:t>
              </a:r>
            </a:p>
          </p:txBody>
        </p:sp>
        <p:sp>
          <p:nvSpPr>
            <p:cNvPr id="7" name="TextBox 6">
              <a:extLst>
                <a:ext uri="{FF2B5EF4-FFF2-40B4-BE49-F238E27FC236}">
                  <a16:creationId xmlns:a16="http://schemas.microsoft.com/office/drawing/2014/main" id="{29DA1841-439C-4082-9118-5ACAA0D00497}"/>
                </a:ext>
              </a:extLst>
            </p:cNvPr>
            <p:cNvSpPr txBox="1"/>
            <p:nvPr/>
          </p:nvSpPr>
          <p:spPr>
            <a:xfrm>
              <a:off x="4572000" y="3821668"/>
              <a:ext cx="550151" cy="369332"/>
            </a:xfrm>
            <a:prstGeom prst="rect">
              <a:avLst/>
            </a:prstGeom>
            <a:noFill/>
          </p:spPr>
          <p:txBody>
            <a:bodyPr wrap="none" rtlCol="0">
              <a:spAutoFit/>
            </a:bodyPr>
            <a:lstStyle/>
            <a:p>
              <a:r>
                <a:rPr lang="en-US" b="1" dirty="0"/>
                <a:t>4/8</a:t>
              </a:r>
            </a:p>
          </p:txBody>
        </p:sp>
        <p:grpSp>
          <p:nvGrpSpPr>
            <p:cNvPr id="8" name="Group 204">
              <a:extLst>
                <a:ext uri="{FF2B5EF4-FFF2-40B4-BE49-F238E27FC236}">
                  <a16:creationId xmlns:a16="http://schemas.microsoft.com/office/drawing/2014/main" id="{2139EDD3-76CF-4A2A-A4BE-D559FF37AA21}"/>
                </a:ext>
              </a:extLst>
            </p:cNvPr>
            <p:cNvGrpSpPr/>
            <p:nvPr/>
          </p:nvGrpSpPr>
          <p:grpSpPr>
            <a:xfrm>
              <a:off x="4876800" y="3059668"/>
              <a:ext cx="4041258" cy="2875968"/>
              <a:chOff x="4876800" y="3059668"/>
              <a:chExt cx="4041258" cy="2875968"/>
            </a:xfrm>
          </p:grpSpPr>
          <p:sp>
            <p:nvSpPr>
              <p:cNvPr id="9" name="Rectangle 50">
                <a:extLst>
                  <a:ext uri="{FF2B5EF4-FFF2-40B4-BE49-F238E27FC236}">
                    <a16:creationId xmlns:a16="http://schemas.microsoft.com/office/drawing/2014/main" id="{7A2EBBB0-EB5A-4D6F-8B5E-6FC43F00CDE9}"/>
                  </a:ext>
                </a:extLst>
              </p:cNvPr>
              <p:cNvSpPr>
                <a:spLocks noChangeArrowheads="1"/>
              </p:cNvSpPr>
              <p:nvPr/>
            </p:nvSpPr>
            <p:spPr bwMode="auto">
              <a:xfrm>
                <a:off x="5562600" y="5140332"/>
                <a:ext cx="168373" cy="3657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 name="Line 4">
                <a:extLst>
                  <a:ext uri="{FF2B5EF4-FFF2-40B4-BE49-F238E27FC236}">
                    <a16:creationId xmlns:a16="http://schemas.microsoft.com/office/drawing/2014/main" id="{17DA92C1-7226-4503-8CEE-7060D18B8CCA}"/>
                  </a:ext>
                </a:extLst>
              </p:cNvPr>
              <p:cNvSpPr>
                <a:spLocks noChangeShapeType="1"/>
              </p:cNvSpPr>
              <p:nvPr/>
            </p:nvSpPr>
            <p:spPr bwMode="auto">
              <a:xfrm flipV="1">
                <a:off x="5039090" y="5486399"/>
                <a:ext cx="3878968" cy="19463"/>
              </a:xfrm>
              <a:prstGeom prst="line">
                <a:avLst/>
              </a:prstGeom>
              <a:noFill/>
              <a:ln w="38100">
                <a:solidFill>
                  <a:schemeClr val="tx2"/>
                </a:solidFill>
                <a:round/>
                <a:headEnd/>
                <a:tailEnd type="triangle" w="med" len="med"/>
              </a:ln>
            </p:spPr>
            <p:txBody>
              <a:bodyPr/>
              <a:lstStyle/>
              <a:p>
                <a:endParaRPr lang="en-US"/>
              </a:p>
            </p:txBody>
          </p:sp>
          <p:sp>
            <p:nvSpPr>
              <p:cNvPr id="11" name="Line 7">
                <a:extLst>
                  <a:ext uri="{FF2B5EF4-FFF2-40B4-BE49-F238E27FC236}">
                    <a16:creationId xmlns:a16="http://schemas.microsoft.com/office/drawing/2014/main" id="{22E034E3-54EC-4C9B-9043-C733E8389D9E}"/>
                  </a:ext>
                </a:extLst>
              </p:cNvPr>
              <p:cNvSpPr>
                <a:spLocks noChangeShapeType="1"/>
              </p:cNvSpPr>
              <p:nvPr/>
            </p:nvSpPr>
            <p:spPr bwMode="auto">
              <a:xfrm>
                <a:off x="7065636" y="5505863"/>
                <a:ext cx="0" cy="58235"/>
              </a:xfrm>
              <a:prstGeom prst="line">
                <a:avLst/>
              </a:prstGeom>
              <a:noFill/>
              <a:ln w="38100">
                <a:solidFill>
                  <a:schemeClr val="tx2"/>
                </a:solidFill>
                <a:prstDash val="dash"/>
                <a:round/>
                <a:headEnd/>
                <a:tailEnd/>
              </a:ln>
            </p:spPr>
            <p:txBody>
              <a:bodyPr/>
              <a:lstStyle/>
              <a:p>
                <a:endParaRPr lang="en-US"/>
              </a:p>
            </p:txBody>
          </p:sp>
          <p:sp>
            <p:nvSpPr>
              <p:cNvPr id="12" name="Line 13">
                <a:extLst>
                  <a:ext uri="{FF2B5EF4-FFF2-40B4-BE49-F238E27FC236}">
                    <a16:creationId xmlns:a16="http://schemas.microsoft.com/office/drawing/2014/main" id="{68E06DCF-D746-463D-8628-0CECF6C348AD}"/>
                  </a:ext>
                </a:extLst>
              </p:cNvPr>
              <p:cNvSpPr>
                <a:spLocks noChangeShapeType="1"/>
              </p:cNvSpPr>
              <p:nvPr/>
            </p:nvSpPr>
            <p:spPr bwMode="auto">
              <a:xfrm>
                <a:off x="7502311" y="5494030"/>
                <a:ext cx="0" cy="74546"/>
              </a:xfrm>
              <a:prstGeom prst="line">
                <a:avLst/>
              </a:prstGeom>
              <a:noFill/>
              <a:ln w="38100">
                <a:solidFill>
                  <a:schemeClr val="tx2"/>
                </a:solidFill>
                <a:prstDash val="dash"/>
                <a:round/>
                <a:headEnd/>
                <a:tailEnd/>
              </a:ln>
            </p:spPr>
            <p:txBody>
              <a:bodyPr/>
              <a:lstStyle/>
              <a:p>
                <a:endParaRPr lang="en-US"/>
              </a:p>
            </p:txBody>
          </p:sp>
          <p:sp>
            <p:nvSpPr>
              <p:cNvPr id="13" name="Line 14">
                <a:extLst>
                  <a:ext uri="{FF2B5EF4-FFF2-40B4-BE49-F238E27FC236}">
                    <a16:creationId xmlns:a16="http://schemas.microsoft.com/office/drawing/2014/main" id="{BDB7A721-C139-4681-82D8-86EFA0CED165}"/>
                  </a:ext>
                </a:extLst>
              </p:cNvPr>
              <p:cNvSpPr>
                <a:spLocks noChangeShapeType="1"/>
              </p:cNvSpPr>
              <p:nvPr/>
            </p:nvSpPr>
            <p:spPr bwMode="auto">
              <a:xfrm>
                <a:off x="6586020" y="5505863"/>
                <a:ext cx="0" cy="58235"/>
              </a:xfrm>
              <a:prstGeom prst="line">
                <a:avLst/>
              </a:prstGeom>
              <a:noFill/>
              <a:ln w="38100">
                <a:solidFill>
                  <a:schemeClr val="tx2"/>
                </a:solidFill>
                <a:prstDash val="dash"/>
                <a:round/>
                <a:headEnd/>
                <a:tailEnd/>
              </a:ln>
            </p:spPr>
            <p:txBody>
              <a:bodyPr/>
              <a:lstStyle/>
              <a:p>
                <a:endParaRPr lang="en-US"/>
              </a:p>
            </p:txBody>
          </p:sp>
          <p:sp>
            <p:nvSpPr>
              <p:cNvPr id="14" name="Line 16">
                <a:extLst>
                  <a:ext uri="{FF2B5EF4-FFF2-40B4-BE49-F238E27FC236}">
                    <a16:creationId xmlns:a16="http://schemas.microsoft.com/office/drawing/2014/main" id="{D92BA9F5-14FA-4C20-A6C9-4D69AED897CB}"/>
                  </a:ext>
                </a:extLst>
              </p:cNvPr>
              <p:cNvSpPr>
                <a:spLocks noChangeShapeType="1"/>
              </p:cNvSpPr>
              <p:nvPr/>
            </p:nvSpPr>
            <p:spPr bwMode="auto">
              <a:xfrm>
                <a:off x="6115702" y="5505863"/>
                <a:ext cx="0" cy="58235"/>
              </a:xfrm>
              <a:prstGeom prst="line">
                <a:avLst/>
              </a:prstGeom>
              <a:noFill/>
              <a:ln w="38100">
                <a:solidFill>
                  <a:schemeClr val="tx2"/>
                </a:solidFill>
                <a:prstDash val="dash"/>
                <a:round/>
                <a:headEnd/>
                <a:tailEnd/>
              </a:ln>
            </p:spPr>
            <p:txBody>
              <a:bodyPr/>
              <a:lstStyle/>
              <a:p>
                <a:endParaRPr lang="en-US"/>
              </a:p>
            </p:txBody>
          </p:sp>
          <p:sp>
            <p:nvSpPr>
              <p:cNvPr id="15" name="Line 17">
                <a:extLst>
                  <a:ext uri="{FF2B5EF4-FFF2-40B4-BE49-F238E27FC236}">
                    <a16:creationId xmlns:a16="http://schemas.microsoft.com/office/drawing/2014/main" id="{794C3594-86F1-4C4E-9AA0-6119EA249310}"/>
                  </a:ext>
                </a:extLst>
              </p:cNvPr>
              <p:cNvSpPr>
                <a:spLocks noChangeShapeType="1"/>
              </p:cNvSpPr>
              <p:nvPr/>
            </p:nvSpPr>
            <p:spPr bwMode="auto">
              <a:xfrm>
                <a:off x="5631876" y="5505863"/>
                <a:ext cx="0" cy="58235"/>
              </a:xfrm>
              <a:prstGeom prst="line">
                <a:avLst/>
              </a:prstGeom>
              <a:noFill/>
              <a:ln w="38100">
                <a:solidFill>
                  <a:schemeClr val="tx2"/>
                </a:solidFill>
                <a:prstDash val="dash"/>
                <a:round/>
                <a:headEnd/>
                <a:tailEnd/>
              </a:ln>
            </p:spPr>
            <p:txBody>
              <a:bodyPr/>
              <a:lstStyle/>
              <a:p>
                <a:endParaRPr lang="en-US"/>
              </a:p>
            </p:txBody>
          </p:sp>
          <p:sp>
            <p:nvSpPr>
              <p:cNvPr id="16" name="TextBox 15">
                <a:extLst>
                  <a:ext uri="{FF2B5EF4-FFF2-40B4-BE49-F238E27FC236}">
                    <a16:creationId xmlns:a16="http://schemas.microsoft.com/office/drawing/2014/main" id="{334D4D0B-7EF6-4BD5-9AD5-08FE40881191}"/>
                  </a:ext>
                </a:extLst>
              </p:cNvPr>
              <p:cNvSpPr txBox="1"/>
              <p:nvPr/>
            </p:nvSpPr>
            <p:spPr>
              <a:xfrm>
                <a:off x="6929295" y="5566299"/>
                <a:ext cx="233087" cy="301096"/>
              </a:xfrm>
              <a:prstGeom prst="rect">
                <a:avLst/>
              </a:prstGeom>
              <a:noFill/>
            </p:spPr>
            <p:txBody>
              <a:bodyPr wrap="none" rtlCol="0">
                <a:spAutoFit/>
              </a:bodyPr>
              <a:lstStyle/>
              <a:p>
                <a:r>
                  <a:rPr lang="en-US" b="1" dirty="0"/>
                  <a:t>5</a:t>
                </a:r>
              </a:p>
            </p:txBody>
          </p:sp>
          <p:sp>
            <p:nvSpPr>
              <p:cNvPr id="17" name="TextBox 16">
                <a:extLst>
                  <a:ext uri="{FF2B5EF4-FFF2-40B4-BE49-F238E27FC236}">
                    <a16:creationId xmlns:a16="http://schemas.microsoft.com/office/drawing/2014/main" id="{EFD787AF-8D33-4FE0-8CBD-B3D024D0F269}"/>
                  </a:ext>
                </a:extLst>
              </p:cNvPr>
              <p:cNvSpPr txBox="1"/>
              <p:nvPr/>
            </p:nvSpPr>
            <p:spPr>
              <a:xfrm>
                <a:off x="7377979" y="5560385"/>
                <a:ext cx="234281" cy="301096"/>
              </a:xfrm>
              <a:prstGeom prst="rect">
                <a:avLst/>
              </a:prstGeom>
              <a:noFill/>
            </p:spPr>
            <p:txBody>
              <a:bodyPr wrap="none" rtlCol="0">
                <a:spAutoFit/>
              </a:bodyPr>
              <a:lstStyle/>
              <a:p>
                <a:r>
                  <a:rPr lang="en-US" b="1" dirty="0"/>
                  <a:t>6</a:t>
                </a:r>
              </a:p>
            </p:txBody>
          </p:sp>
          <p:sp>
            <p:nvSpPr>
              <p:cNvPr id="18" name="TextBox 17">
                <a:extLst>
                  <a:ext uri="{FF2B5EF4-FFF2-40B4-BE49-F238E27FC236}">
                    <a16:creationId xmlns:a16="http://schemas.microsoft.com/office/drawing/2014/main" id="{A14092F3-AFD3-4838-BA26-623DF7B9D29B}"/>
                  </a:ext>
                </a:extLst>
              </p:cNvPr>
              <p:cNvSpPr txBox="1"/>
              <p:nvPr/>
            </p:nvSpPr>
            <p:spPr>
              <a:xfrm>
                <a:off x="6469804" y="5560385"/>
                <a:ext cx="233087" cy="301096"/>
              </a:xfrm>
              <a:prstGeom prst="rect">
                <a:avLst/>
              </a:prstGeom>
              <a:noFill/>
            </p:spPr>
            <p:txBody>
              <a:bodyPr wrap="none" rtlCol="0">
                <a:spAutoFit/>
              </a:bodyPr>
              <a:lstStyle/>
              <a:p>
                <a:r>
                  <a:rPr lang="en-US" b="1" dirty="0"/>
                  <a:t>4</a:t>
                </a:r>
              </a:p>
            </p:txBody>
          </p:sp>
          <p:sp>
            <p:nvSpPr>
              <p:cNvPr id="19" name="TextBox 18">
                <a:extLst>
                  <a:ext uri="{FF2B5EF4-FFF2-40B4-BE49-F238E27FC236}">
                    <a16:creationId xmlns:a16="http://schemas.microsoft.com/office/drawing/2014/main" id="{0A4E63AB-9BBE-461A-AFEC-2B4FF8B398EE}"/>
                  </a:ext>
                </a:extLst>
              </p:cNvPr>
              <p:cNvSpPr txBox="1"/>
              <p:nvPr/>
            </p:nvSpPr>
            <p:spPr>
              <a:xfrm>
                <a:off x="5988689" y="5566304"/>
                <a:ext cx="233087" cy="301096"/>
              </a:xfrm>
              <a:prstGeom prst="rect">
                <a:avLst/>
              </a:prstGeom>
              <a:noFill/>
            </p:spPr>
            <p:txBody>
              <a:bodyPr wrap="none" rtlCol="0">
                <a:spAutoFit/>
              </a:bodyPr>
              <a:lstStyle/>
              <a:p>
                <a:r>
                  <a:rPr lang="en-US" b="1" dirty="0"/>
                  <a:t>3</a:t>
                </a:r>
              </a:p>
            </p:txBody>
          </p:sp>
          <p:sp>
            <p:nvSpPr>
              <p:cNvPr id="20" name="TextBox 19">
                <a:extLst>
                  <a:ext uri="{FF2B5EF4-FFF2-40B4-BE49-F238E27FC236}">
                    <a16:creationId xmlns:a16="http://schemas.microsoft.com/office/drawing/2014/main" id="{80FCA78C-F026-4C25-B136-A8FA79678D0C}"/>
                  </a:ext>
                </a:extLst>
              </p:cNvPr>
              <p:cNvSpPr txBox="1"/>
              <p:nvPr/>
            </p:nvSpPr>
            <p:spPr>
              <a:xfrm>
                <a:off x="5507574" y="5560390"/>
                <a:ext cx="233087" cy="301096"/>
              </a:xfrm>
              <a:prstGeom prst="rect">
                <a:avLst/>
              </a:prstGeom>
              <a:noFill/>
            </p:spPr>
            <p:txBody>
              <a:bodyPr wrap="none" rtlCol="0">
                <a:spAutoFit/>
              </a:bodyPr>
              <a:lstStyle/>
              <a:p>
                <a:r>
                  <a:rPr lang="en-US" b="1" dirty="0"/>
                  <a:t>2</a:t>
                </a:r>
              </a:p>
            </p:txBody>
          </p:sp>
          <p:sp>
            <p:nvSpPr>
              <p:cNvPr id="21" name="Line 4">
                <a:extLst>
                  <a:ext uri="{FF2B5EF4-FFF2-40B4-BE49-F238E27FC236}">
                    <a16:creationId xmlns:a16="http://schemas.microsoft.com/office/drawing/2014/main" id="{2B04DE85-2545-4FA1-8427-511209DD77A9}"/>
                  </a:ext>
                </a:extLst>
              </p:cNvPr>
              <p:cNvSpPr>
                <a:spLocks noChangeShapeType="1"/>
              </p:cNvSpPr>
              <p:nvPr/>
            </p:nvSpPr>
            <p:spPr bwMode="auto">
              <a:xfrm flipV="1">
                <a:off x="5152614" y="3352800"/>
                <a:ext cx="0" cy="2277306"/>
              </a:xfrm>
              <a:prstGeom prst="line">
                <a:avLst/>
              </a:prstGeom>
              <a:noFill/>
              <a:ln w="38100">
                <a:solidFill>
                  <a:schemeClr val="tx2"/>
                </a:solidFill>
                <a:round/>
                <a:headEnd/>
                <a:tailEnd type="triangle" w="med" len="med"/>
              </a:ln>
            </p:spPr>
            <p:txBody>
              <a:bodyPr/>
              <a:lstStyle/>
              <a:p>
                <a:endParaRPr lang="en-US"/>
              </a:p>
            </p:txBody>
          </p:sp>
          <p:cxnSp>
            <p:nvCxnSpPr>
              <p:cNvPr id="22" name="Straight Connector 21">
                <a:extLst>
                  <a:ext uri="{FF2B5EF4-FFF2-40B4-BE49-F238E27FC236}">
                    <a16:creationId xmlns:a16="http://schemas.microsoft.com/office/drawing/2014/main" id="{00A06A6D-317B-479D-B89D-91CA50D110E3}"/>
                  </a:ext>
                </a:extLst>
              </p:cNvPr>
              <p:cNvCxnSpPr/>
              <p:nvPr/>
            </p:nvCxnSpPr>
            <p:spPr>
              <a:xfrm flipH="1">
                <a:off x="5098556" y="5140332"/>
                <a:ext cx="306515" cy="0"/>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B9FF2C4-9A54-4156-8026-6D19FC43283C}"/>
                  </a:ext>
                </a:extLst>
              </p:cNvPr>
              <p:cNvCxnSpPr/>
              <p:nvPr/>
            </p:nvCxnSpPr>
            <p:spPr>
              <a:xfrm flipH="1">
                <a:off x="5093153" y="4038600"/>
                <a:ext cx="1764847" cy="0"/>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C15E726-4DF6-422E-BEEB-F68FF3EF90E8}"/>
                  </a:ext>
                </a:extLst>
              </p:cNvPr>
              <p:cNvSpPr txBox="1"/>
              <p:nvPr/>
            </p:nvSpPr>
            <p:spPr>
              <a:xfrm>
                <a:off x="4876800" y="3059668"/>
                <a:ext cx="710451" cy="369332"/>
              </a:xfrm>
              <a:prstGeom prst="rect">
                <a:avLst/>
              </a:prstGeom>
              <a:noFill/>
            </p:spPr>
            <p:txBody>
              <a:bodyPr wrap="none" rtlCol="0">
                <a:spAutoFit/>
              </a:bodyPr>
              <a:lstStyle/>
              <a:p>
                <a:r>
                  <a:rPr lang="en-US" b="1" dirty="0"/>
                  <a:t>prob</a:t>
                </a:r>
              </a:p>
            </p:txBody>
          </p:sp>
          <p:sp>
            <p:nvSpPr>
              <p:cNvPr id="25" name="TextBox 24">
                <a:extLst>
                  <a:ext uri="{FF2B5EF4-FFF2-40B4-BE49-F238E27FC236}">
                    <a16:creationId xmlns:a16="http://schemas.microsoft.com/office/drawing/2014/main" id="{11A43087-5228-46B9-87AD-536CF47A9944}"/>
                  </a:ext>
                </a:extLst>
              </p:cNvPr>
              <p:cNvSpPr txBox="1"/>
              <p:nvPr/>
            </p:nvSpPr>
            <p:spPr>
              <a:xfrm>
                <a:off x="7848600" y="5566304"/>
                <a:ext cx="314510" cy="369332"/>
              </a:xfrm>
              <a:prstGeom prst="rect">
                <a:avLst/>
              </a:prstGeom>
              <a:noFill/>
            </p:spPr>
            <p:txBody>
              <a:bodyPr wrap="none" rtlCol="0">
                <a:spAutoFit/>
              </a:bodyPr>
              <a:lstStyle/>
              <a:p>
                <a:r>
                  <a:rPr lang="en-US" b="1" dirty="0"/>
                  <a:t>7</a:t>
                </a:r>
              </a:p>
            </p:txBody>
          </p:sp>
          <p:sp>
            <p:nvSpPr>
              <p:cNvPr id="26" name="TextBox 25">
                <a:extLst>
                  <a:ext uri="{FF2B5EF4-FFF2-40B4-BE49-F238E27FC236}">
                    <a16:creationId xmlns:a16="http://schemas.microsoft.com/office/drawing/2014/main" id="{6587133B-647D-475D-BB48-E1490F908298}"/>
                  </a:ext>
                </a:extLst>
              </p:cNvPr>
              <p:cNvSpPr txBox="1"/>
              <p:nvPr/>
            </p:nvSpPr>
            <p:spPr>
              <a:xfrm>
                <a:off x="8376318" y="5566304"/>
                <a:ext cx="314510" cy="369332"/>
              </a:xfrm>
              <a:prstGeom prst="rect">
                <a:avLst/>
              </a:prstGeom>
              <a:noFill/>
            </p:spPr>
            <p:txBody>
              <a:bodyPr wrap="none" rtlCol="0">
                <a:spAutoFit/>
              </a:bodyPr>
              <a:lstStyle/>
              <a:p>
                <a:r>
                  <a:rPr lang="en-US" b="1" dirty="0"/>
                  <a:t>8</a:t>
                </a:r>
              </a:p>
            </p:txBody>
          </p:sp>
          <p:sp>
            <p:nvSpPr>
              <p:cNvPr id="27" name="Line 17">
                <a:extLst>
                  <a:ext uri="{FF2B5EF4-FFF2-40B4-BE49-F238E27FC236}">
                    <a16:creationId xmlns:a16="http://schemas.microsoft.com/office/drawing/2014/main" id="{8D71125E-5BAE-431D-B5D8-39FD1EB2366C}"/>
                  </a:ext>
                </a:extLst>
              </p:cNvPr>
              <p:cNvSpPr>
                <a:spLocks noChangeShapeType="1"/>
              </p:cNvSpPr>
              <p:nvPr/>
            </p:nvSpPr>
            <p:spPr bwMode="auto">
              <a:xfrm>
                <a:off x="8001000" y="5486400"/>
                <a:ext cx="0" cy="58235"/>
              </a:xfrm>
              <a:prstGeom prst="line">
                <a:avLst/>
              </a:prstGeom>
              <a:noFill/>
              <a:ln w="38100">
                <a:solidFill>
                  <a:schemeClr val="tx2"/>
                </a:solidFill>
                <a:prstDash val="dash"/>
                <a:round/>
                <a:headEnd/>
                <a:tailEnd/>
              </a:ln>
            </p:spPr>
            <p:txBody>
              <a:bodyPr/>
              <a:lstStyle/>
              <a:p>
                <a:endParaRPr lang="en-US"/>
              </a:p>
            </p:txBody>
          </p:sp>
          <p:sp>
            <p:nvSpPr>
              <p:cNvPr id="28" name="Line 17">
                <a:extLst>
                  <a:ext uri="{FF2B5EF4-FFF2-40B4-BE49-F238E27FC236}">
                    <a16:creationId xmlns:a16="http://schemas.microsoft.com/office/drawing/2014/main" id="{FD90E729-9330-4243-9C0B-0FE8A7F39174}"/>
                  </a:ext>
                </a:extLst>
              </p:cNvPr>
              <p:cNvSpPr>
                <a:spLocks noChangeShapeType="1"/>
              </p:cNvSpPr>
              <p:nvPr/>
            </p:nvSpPr>
            <p:spPr bwMode="auto">
              <a:xfrm>
                <a:off x="8534400" y="5486400"/>
                <a:ext cx="0" cy="58235"/>
              </a:xfrm>
              <a:prstGeom prst="line">
                <a:avLst/>
              </a:prstGeom>
              <a:noFill/>
              <a:ln w="38100">
                <a:solidFill>
                  <a:schemeClr val="tx2"/>
                </a:solidFill>
                <a:prstDash val="dash"/>
                <a:round/>
                <a:headEnd/>
                <a:tailEnd/>
              </a:ln>
            </p:spPr>
            <p:txBody>
              <a:bodyPr/>
              <a:lstStyle/>
              <a:p>
                <a:endParaRPr lang="en-US"/>
              </a:p>
            </p:txBody>
          </p:sp>
          <p:sp>
            <p:nvSpPr>
              <p:cNvPr id="29" name="Rectangle 50">
                <a:extLst>
                  <a:ext uri="{FF2B5EF4-FFF2-40B4-BE49-F238E27FC236}">
                    <a16:creationId xmlns:a16="http://schemas.microsoft.com/office/drawing/2014/main" id="{9E7819BE-7D0F-4EAD-B3B7-97B6D7134472}"/>
                  </a:ext>
                </a:extLst>
              </p:cNvPr>
              <p:cNvSpPr>
                <a:spLocks noChangeArrowheads="1"/>
              </p:cNvSpPr>
              <p:nvPr/>
            </p:nvSpPr>
            <p:spPr bwMode="auto">
              <a:xfrm>
                <a:off x="8442227" y="5120640"/>
                <a:ext cx="168373" cy="3657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0" name="Rectangle 50">
                <a:extLst>
                  <a:ext uri="{FF2B5EF4-FFF2-40B4-BE49-F238E27FC236}">
                    <a16:creationId xmlns:a16="http://schemas.microsoft.com/office/drawing/2014/main" id="{F881DF1D-62EE-4C0F-AA90-40105A0A4C82}"/>
                  </a:ext>
                </a:extLst>
              </p:cNvPr>
              <p:cNvSpPr>
                <a:spLocks noChangeArrowheads="1"/>
              </p:cNvSpPr>
              <p:nvPr/>
            </p:nvSpPr>
            <p:spPr bwMode="auto">
              <a:xfrm>
                <a:off x="6019800" y="4754880"/>
                <a:ext cx="168373" cy="73152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 name="Rectangle 50">
                <a:extLst>
                  <a:ext uri="{FF2B5EF4-FFF2-40B4-BE49-F238E27FC236}">
                    <a16:creationId xmlns:a16="http://schemas.microsoft.com/office/drawing/2014/main" id="{07D65444-ECA0-4B3C-AAAA-6421E55D5B1F}"/>
                  </a:ext>
                </a:extLst>
              </p:cNvPr>
              <p:cNvSpPr>
                <a:spLocks noChangeArrowheads="1"/>
              </p:cNvSpPr>
              <p:nvPr/>
            </p:nvSpPr>
            <p:spPr bwMode="auto">
              <a:xfrm>
                <a:off x="7924800" y="4724400"/>
                <a:ext cx="168373" cy="73152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2" name="Rectangle 50">
                <a:extLst>
                  <a:ext uri="{FF2B5EF4-FFF2-40B4-BE49-F238E27FC236}">
                    <a16:creationId xmlns:a16="http://schemas.microsoft.com/office/drawing/2014/main" id="{0A734D89-1034-4478-AE76-DB993B7F62A6}"/>
                  </a:ext>
                </a:extLst>
              </p:cNvPr>
              <p:cNvSpPr>
                <a:spLocks noChangeArrowheads="1"/>
              </p:cNvSpPr>
              <p:nvPr/>
            </p:nvSpPr>
            <p:spPr bwMode="auto">
              <a:xfrm>
                <a:off x="7451627" y="4389120"/>
                <a:ext cx="168373" cy="10972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3" name="Rectangle 50">
                <a:extLst>
                  <a:ext uri="{FF2B5EF4-FFF2-40B4-BE49-F238E27FC236}">
                    <a16:creationId xmlns:a16="http://schemas.microsoft.com/office/drawing/2014/main" id="{0A4F2A21-4F25-4F49-A534-1D0CCCA70D0F}"/>
                  </a:ext>
                </a:extLst>
              </p:cNvPr>
              <p:cNvSpPr>
                <a:spLocks noChangeArrowheads="1"/>
              </p:cNvSpPr>
              <p:nvPr/>
            </p:nvSpPr>
            <p:spPr bwMode="auto">
              <a:xfrm>
                <a:off x="6537227" y="4389120"/>
                <a:ext cx="168373" cy="10972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 name="Rectangle 50">
                <a:extLst>
                  <a:ext uri="{FF2B5EF4-FFF2-40B4-BE49-F238E27FC236}">
                    <a16:creationId xmlns:a16="http://schemas.microsoft.com/office/drawing/2014/main" id="{C8FD99A0-8C74-48A1-A373-B41D53CC3647}"/>
                  </a:ext>
                </a:extLst>
              </p:cNvPr>
              <p:cNvSpPr>
                <a:spLocks noChangeArrowheads="1"/>
              </p:cNvSpPr>
              <p:nvPr/>
            </p:nvSpPr>
            <p:spPr bwMode="auto">
              <a:xfrm>
                <a:off x="6994427" y="4023360"/>
                <a:ext cx="168373" cy="14630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grpSp>
        <p:nvGrpSpPr>
          <p:cNvPr id="35" name="Group 34">
            <a:extLst>
              <a:ext uri="{FF2B5EF4-FFF2-40B4-BE49-F238E27FC236}">
                <a16:creationId xmlns:a16="http://schemas.microsoft.com/office/drawing/2014/main" id="{19AEC917-BC83-4D59-91BD-5D66D813DCBE}"/>
              </a:ext>
            </a:extLst>
          </p:cNvPr>
          <p:cNvGrpSpPr/>
          <p:nvPr/>
        </p:nvGrpSpPr>
        <p:grpSpPr>
          <a:xfrm>
            <a:off x="666206" y="1349616"/>
            <a:ext cx="5820816" cy="1905000"/>
            <a:chOff x="304800" y="990600"/>
            <a:chExt cx="5820816" cy="1905000"/>
          </a:xfrm>
        </p:grpSpPr>
        <p:sp>
          <p:nvSpPr>
            <p:cNvPr id="36" name="TextBox 35">
              <a:extLst>
                <a:ext uri="{FF2B5EF4-FFF2-40B4-BE49-F238E27FC236}">
                  <a16:creationId xmlns:a16="http://schemas.microsoft.com/office/drawing/2014/main" id="{B007C42F-B5FE-42C1-8801-A72E54F740E1}"/>
                </a:ext>
              </a:extLst>
            </p:cNvPr>
            <p:cNvSpPr txBox="1"/>
            <p:nvPr/>
          </p:nvSpPr>
          <p:spPr>
            <a:xfrm>
              <a:off x="304800" y="1524000"/>
              <a:ext cx="550151" cy="369332"/>
            </a:xfrm>
            <a:prstGeom prst="rect">
              <a:avLst/>
            </a:prstGeom>
            <a:noFill/>
          </p:spPr>
          <p:txBody>
            <a:bodyPr wrap="none" rtlCol="0">
              <a:spAutoFit/>
            </a:bodyPr>
            <a:lstStyle/>
            <a:p>
              <a:r>
                <a:rPr lang="en-US" b="1" dirty="0"/>
                <a:t>1/6</a:t>
              </a:r>
            </a:p>
          </p:txBody>
        </p:sp>
        <p:sp>
          <p:nvSpPr>
            <p:cNvPr id="37" name="Rectangle 50">
              <a:extLst>
                <a:ext uri="{FF2B5EF4-FFF2-40B4-BE49-F238E27FC236}">
                  <a16:creationId xmlns:a16="http://schemas.microsoft.com/office/drawing/2014/main" id="{2CE4780C-9267-4171-827C-C42459C7E020}"/>
                </a:ext>
              </a:extLst>
            </p:cNvPr>
            <p:cNvSpPr>
              <a:spLocks noChangeArrowheads="1"/>
            </p:cNvSpPr>
            <p:nvPr/>
          </p:nvSpPr>
          <p:spPr bwMode="auto">
            <a:xfrm>
              <a:off x="1219200" y="1720713"/>
              <a:ext cx="152400" cy="71768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8" name="Line 4">
              <a:extLst>
                <a:ext uri="{FF2B5EF4-FFF2-40B4-BE49-F238E27FC236}">
                  <a16:creationId xmlns:a16="http://schemas.microsoft.com/office/drawing/2014/main" id="{E4D6C66E-C268-4FD1-A99D-55BE00DC3662}"/>
                </a:ext>
              </a:extLst>
            </p:cNvPr>
            <p:cNvSpPr>
              <a:spLocks noChangeShapeType="1"/>
            </p:cNvSpPr>
            <p:nvPr/>
          </p:nvSpPr>
          <p:spPr bwMode="auto">
            <a:xfrm flipV="1">
              <a:off x="730656" y="2438400"/>
              <a:ext cx="5394960" cy="0"/>
            </a:xfrm>
            <a:prstGeom prst="line">
              <a:avLst/>
            </a:prstGeom>
            <a:noFill/>
            <a:ln w="38100">
              <a:solidFill>
                <a:schemeClr val="tx2"/>
              </a:solidFill>
              <a:round/>
              <a:headEnd/>
              <a:tailEnd type="triangle" w="med" len="med"/>
            </a:ln>
          </p:spPr>
          <p:txBody>
            <a:bodyPr/>
            <a:lstStyle/>
            <a:p>
              <a:endParaRPr lang="en-US"/>
            </a:p>
          </p:txBody>
        </p:sp>
        <p:sp>
          <p:nvSpPr>
            <p:cNvPr id="39" name="Line 7">
              <a:extLst>
                <a:ext uri="{FF2B5EF4-FFF2-40B4-BE49-F238E27FC236}">
                  <a16:creationId xmlns:a16="http://schemas.microsoft.com/office/drawing/2014/main" id="{731C0830-1894-47AF-8F0C-004BBFA50E2E}"/>
                </a:ext>
              </a:extLst>
            </p:cNvPr>
            <p:cNvSpPr>
              <a:spLocks noChangeShapeType="1"/>
            </p:cNvSpPr>
            <p:nvPr/>
          </p:nvSpPr>
          <p:spPr bwMode="auto">
            <a:xfrm>
              <a:off x="2578305" y="2470631"/>
              <a:ext cx="0" cy="53606"/>
            </a:xfrm>
            <a:prstGeom prst="line">
              <a:avLst/>
            </a:prstGeom>
            <a:noFill/>
            <a:ln w="38100">
              <a:solidFill>
                <a:schemeClr val="tx2"/>
              </a:solidFill>
              <a:prstDash val="dash"/>
              <a:round/>
              <a:headEnd/>
              <a:tailEnd/>
            </a:ln>
          </p:spPr>
          <p:txBody>
            <a:bodyPr/>
            <a:lstStyle/>
            <a:p>
              <a:endParaRPr lang="en-US"/>
            </a:p>
          </p:txBody>
        </p:sp>
        <p:sp>
          <p:nvSpPr>
            <p:cNvPr id="40" name="Line 13">
              <a:extLst>
                <a:ext uri="{FF2B5EF4-FFF2-40B4-BE49-F238E27FC236}">
                  <a16:creationId xmlns:a16="http://schemas.microsoft.com/office/drawing/2014/main" id="{11532DDA-6FD3-4F8C-B671-96B385BC5639}"/>
                </a:ext>
              </a:extLst>
            </p:cNvPr>
            <p:cNvSpPr>
              <a:spLocks noChangeShapeType="1"/>
            </p:cNvSpPr>
            <p:nvPr/>
          </p:nvSpPr>
          <p:spPr bwMode="auto">
            <a:xfrm>
              <a:off x="2976431" y="2459739"/>
              <a:ext cx="0" cy="68621"/>
            </a:xfrm>
            <a:prstGeom prst="line">
              <a:avLst/>
            </a:prstGeom>
            <a:noFill/>
            <a:ln w="38100">
              <a:solidFill>
                <a:schemeClr val="tx2"/>
              </a:solidFill>
              <a:prstDash val="dash"/>
              <a:round/>
              <a:headEnd/>
              <a:tailEnd/>
            </a:ln>
          </p:spPr>
          <p:txBody>
            <a:bodyPr/>
            <a:lstStyle/>
            <a:p>
              <a:endParaRPr lang="en-US"/>
            </a:p>
          </p:txBody>
        </p:sp>
        <p:sp>
          <p:nvSpPr>
            <p:cNvPr id="41" name="Line 14">
              <a:extLst>
                <a:ext uri="{FF2B5EF4-FFF2-40B4-BE49-F238E27FC236}">
                  <a16:creationId xmlns:a16="http://schemas.microsoft.com/office/drawing/2014/main" id="{BE012AFB-FE0D-4FCD-8F47-D08A7169887F}"/>
                </a:ext>
              </a:extLst>
            </p:cNvPr>
            <p:cNvSpPr>
              <a:spLocks noChangeShapeType="1"/>
            </p:cNvSpPr>
            <p:nvPr/>
          </p:nvSpPr>
          <p:spPr bwMode="auto">
            <a:xfrm>
              <a:off x="2141028" y="2470631"/>
              <a:ext cx="0" cy="53606"/>
            </a:xfrm>
            <a:prstGeom prst="line">
              <a:avLst/>
            </a:prstGeom>
            <a:noFill/>
            <a:ln w="38100">
              <a:solidFill>
                <a:schemeClr val="tx2"/>
              </a:solidFill>
              <a:prstDash val="dash"/>
              <a:round/>
              <a:headEnd/>
              <a:tailEnd/>
            </a:ln>
          </p:spPr>
          <p:txBody>
            <a:bodyPr/>
            <a:lstStyle/>
            <a:p>
              <a:endParaRPr lang="en-US"/>
            </a:p>
          </p:txBody>
        </p:sp>
        <p:sp>
          <p:nvSpPr>
            <p:cNvPr id="42" name="Line 16">
              <a:extLst>
                <a:ext uri="{FF2B5EF4-FFF2-40B4-BE49-F238E27FC236}">
                  <a16:creationId xmlns:a16="http://schemas.microsoft.com/office/drawing/2014/main" id="{D462D4F5-1EE1-4050-ADD9-86459E223AB6}"/>
                </a:ext>
              </a:extLst>
            </p:cNvPr>
            <p:cNvSpPr>
              <a:spLocks noChangeShapeType="1"/>
            </p:cNvSpPr>
            <p:nvPr/>
          </p:nvSpPr>
          <p:spPr bwMode="auto">
            <a:xfrm>
              <a:off x="1712228" y="2470631"/>
              <a:ext cx="0" cy="53606"/>
            </a:xfrm>
            <a:prstGeom prst="line">
              <a:avLst/>
            </a:prstGeom>
            <a:noFill/>
            <a:ln w="38100">
              <a:solidFill>
                <a:schemeClr val="tx2"/>
              </a:solidFill>
              <a:prstDash val="dash"/>
              <a:round/>
              <a:headEnd/>
              <a:tailEnd/>
            </a:ln>
          </p:spPr>
          <p:txBody>
            <a:bodyPr/>
            <a:lstStyle/>
            <a:p>
              <a:endParaRPr lang="en-US"/>
            </a:p>
          </p:txBody>
        </p:sp>
        <p:sp>
          <p:nvSpPr>
            <p:cNvPr id="43" name="Line 17">
              <a:extLst>
                <a:ext uri="{FF2B5EF4-FFF2-40B4-BE49-F238E27FC236}">
                  <a16:creationId xmlns:a16="http://schemas.microsoft.com/office/drawing/2014/main" id="{6F07048B-5697-478A-A4E8-17F721A184CB}"/>
                </a:ext>
              </a:extLst>
            </p:cNvPr>
            <p:cNvSpPr>
              <a:spLocks noChangeShapeType="1"/>
            </p:cNvSpPr>
            <p:nvPr/>
          </p:nvSpPr>
          <p:spPr bwMode="auto">
            <a:xfrm>
              <a:off x="1271113" y="2470631"/>
              <a:ext cx="0" cy="53606"/>
            </a:xfrm>
            <a:prstGeom prst="line">
              <a:avLst/>
            </a:prstGeom>
            <a:noFill/>
            <a:ln w="38100">
              <a:solidFill>
                <a:schemeClr val="tx2"/>
              </a:solidFill>
              <a:prstDash val="dash"/>
              <a:round/>
              <a:headEnd/>
              <a:tailEnd/>
            </a:ln>
          </p:spPr>
          <p:txBody>
            <a:bodyPr/>
            <a:lstStyle/>
            <a:p>
              <a:endParaRPr lang="en-US"/>
            </a:p>
          </p:txBody>
        </p:sp>
        <p:sp>
          <p:nvSpPr>
            <p:cNvPr id="44" name="TextBox 43">
              <a:extLst>
                <a:ext uri="{FF2B5EF4-FFF2-40B4-BE49-F238E27FC236}">
                  <a16:creationId xmlns:a16="http://schemas.microsoft.com/office/drawing/2014/main" id="{8F63D22E-E4F1-4DA1-9B3C-BF38664F7965}"/>
                </a:ext>
              </a:extLst>
            </p:cNvPr>
            <p:cNvSpPr txBox="1"/>
            <p:nvPr/>
          </p:nvSpPr>
          <p:spPr>
            <a:xfrm>
              <a:off x="2362200" y="2526263"/>
              <a:ext cx="410690" cy="369332"/>
            </a:xfrm>
            <a:prstGeom prst="rect">
              <a:avLst/>
            </a:prstGeom>
            <a:noFill/>
          </p:spPr>
          <p:txBody>
            <a:bodyPr wrap="none" rtlCol="0">
              <a:spAutoFit/>
            </a:bodyPr>
            <a:lstStyle/>
            <a:p>
              <a:r>
                <a:rPr lang="en-US" b="1" dirty="0"/>
                <a:t>-2</a:t>
              </a:r>
            </a:p>
          </p:txBody>
        </p:sp>
        <p:sp>
          <p:nvSpPr>
            <p:cNvPr id="45" name="TextBox 44">
              <a:extLst>
                <a:ext uri="{FF2B5EF4-FFF2-40B4-BE49-F238E27FC236}">
                  <a16:creationId xmlns:a16="http://schemas.microsoft.com/office/drawing/2014/main" id="{342E46A8-9ED4-4E79-A12C-B77B7F18911B}"/>
                </a:ext>
              </a:extLst>
            </p:cNvPr>
            <p:cNvSpPr txBox="1"/>
            <p:nvPr/>
          </p:nvSpPr>
          <p:spPr>
            <a:xfrm>
              <a:off x="2789710" y="2520819"/>
              <a:ext cx="410690" cy="369332"/>
            </a:xfrm>
            <a:prstGeom prst="rect">
              <a:avLst/>
            </a:prstGeom>
            <a:noFill/>
          </p:spPr>
          <p:txBody>
            <a:bodyPr wrap="none" rtlCol="0">
              <a:spAutoFit/>
            </a:bodyPr>
            <a:lstStyle/>
            <a:p>
              <a:r>
                <a:rPr lang="en-US" b="1" dirty="0"/>
                <a:t>-1</a:t>
              </a:r>
            </a:p>
          </p:txBody>
        </p:sp>
        <p:sp>
          <p:nvSpPr>
            <p:cNvPr id="46" name="TextBox 45">
              <a:extLst>
                <a:ext uri="{FF2B5EF4-FFF2-40B4-BE49-F238E27FC236}">
                  <a16:creationId xmlns:a16="http://schemas.microsoft.com/office/drawing/2014/main" id="{D32DF518-6DEC-42F1-8FC0-2E15E0BCFB4B}"/>
                </a:ext>
              </a:extLst>
            </p:cNvPr>
            <p:cNvSpPr txBox="1"/>
            <p:nvPr/>
          </p:nvSpPr>
          <p:spPr>
            <a:xfrm>
              <a:off x="1951510" y="2520819"/>
              <a:ext cx="410690" cy="369332"/>
            </a:xfrm>
            <a:prstGeom prst="rect">
              <a:avLst/>
            </a:prstGeom>
            <a:noFill/>
          </p:spPr>
          <p:txBody>
            <a:bodyPr wrap="none" rtlCol="0">
              <a:spAutoFit/>
            </a:bodyPr>
            <a:lstStyle/>
            <a:p>
              <a:r>
                <a:rPr lang="en-US" b="1" dirty="0"/>
                <a:t>-3</a:t>
              </a:r>
            </a:p>
          </p:txBody>
        </p:sp>
        <p:sp>
          <p:nvSpPr>
            <p:cNvPr id="47" name="TextBox 46">
              <a:extLst>
                <a:ext uri="{FF2B5EF4-FFF2-40B4-BE49-F238E27FC236}">
                  <a16:creationId xmlns:a16="http://schemas.microsoft.com/office/drawing/2014/main" id="{E9599383-4ED7-4DF7-9822-FC1BD86171D8}"/>
                </a:ext>
              </a:extLst>
            </p:cNvPr>
            <p:cNvSpPr txBox="1"/>
            <p:nvPr/>
          </p:nvSpPr>
          <p:spPr>
            <a:xfrm>
              <a:off x="1494310" y="2526268"/>
              <a:ext cx="410690" cy="369332"/>
            </a:xfrm>
            <a:prstGeom prst="rect">
              <a:avLst/>
            </a:prstGeom>
            <a:noFill/>
          </p:spPr>
          <p:txBody>
            <a:bodyPr wrap="none" rtlCol="0">
              <a:spAutoFit/>
            </a:bodyPr>
            <a:lstStyle/>
            <a:p>
              <a:r>
                <a:rPr lang="en-US" b="1" dirty="0"/>
                <a:t>-4</a:t>
              </a:r>
            </a:p>
          </p:txBody>
        </p:sp>
        <p:sp>
          <p:nvSpPr>
            <p:cNvPr id="48" name="TextBox 47">
              <a:extLst>
                <a:ext uri="{FF2B5EF4-FFF2-40B4-BE49-F238E27FC236}">
                  <a16:creationId xmlns:a16="http://schemas.microsoft.com/office/drawing/2014/main" id="{5BF5F0DD-940B-42D1-A204-686D0B7DD8EC}"/>
                </a:ext>
              </a:extLst>
            </p:cNvPr>
            <p:cNvSpPr txBox="1"/>
            <p:nvPr/>
          </p:nvSpPr>
          <p:spPr>
            <a:xfrm>
              <a:off x="1066800" y="2520824"/>
              <a:ext cx="410690" cy="369332"/>
            </a:xfrm>
            <a:prstGeom prst="rect">
              <a:avLst/>
            </a:prstGeom>
            <a:noFill/>
          </p:spPr>
          <p:txBody>
            <a:bodyPr wrap="none" rtlCol="0">
              <a:spAutoFit/>
            </a:bodyPr>
            <a:lstStyle/>
            <a:p>
              <a:r>
                <a:rPr lang="en-US" b="1" dirty="0"/>
                <a:t>-5</a:t>
              </a:r>
            </a:p>
          </p:txBody>
        </p:sp>
        <p:sp>
          <p:nvSpPr>
            <p:cNvPr id="49" name="Line 4">
              <a:extLst>
                <a:ext uri="{FF2B5EF4-FFF2-40B4-BE49-F238E27FC236}">
                  <a16:creationId xmlns:a16="http://schemas.microsoft.com/office/drawing/2014/main" id="{D7811B1C-D15A-4A8C-971D-5DD5C6BE3CC6}"/>
                </a:ext>
              </a:extLst>
            </p:cNvPr>
            <p:cNvSpPr>
              <a:spLocks noChangeShapeType="1"/>
            </p:cNvSpPr>
            <p:nvPr/>
          </p:nvSpPr>
          <p:spPr bwMode="auto">
            <a:xfrm flipV="1">
              <a:off x="834159" y="1260432"/>
              <a:ext cx="0" cy="1371600"/>
            </a:xfrm>
            <a:prstGeom prst="line">
              <a:avLst/>
            </a:prstGeom>
            <a:noFill/>
            <a:ln w="38100">
              <a:solidFill>
                <a:schemeClr val="tx2"/>
              </a:solidFill>
              <a:round/>
              <a:headEnd/>
              <a:tailEnd type="triangle" w="med" len="med"/>
            </a:ln>
          </p:spPr>
          <p:txBody>
            <a:bodyPr/>
            <a:lstStyle/>
            <a:p>
              <a:endParaRPr lang="en-US"/>
            </a:p>
          </p:txBody>
        </p:sp>
        <p:sp>
          <p:nvSpPr>
            <p:cNvPr id="50" name="TextBox 49">
              <a:extLst>
                <a:ext uri="{FF2B5EF4-FFF2-40B4-BE49-F238E27FC236}">
                  <a16:creationId xmlns:a16="http://schemas.microsoft.com/office/drawing/2014/main" id="{0933A562-CE03-4EA1-B616-4DDCE7F2BA2D}"/>
                </a:ext>
              </a:extLst>
            </p:cNvPr>
            <p:cNvSpPr txBox="1"/>
            <p:nvPr/>
          </p:nvSpPr>
          <p:spPr>
            <a:xfrm>
              <a:off x="582693" y="990600"/>
              <a:ext cx="647734" cy="339975"/>
            </a:xfrm>
            <a:prstGeom prst="rect">
              <a:avLst/>
            </a:prstGeom>
            <a:noFill/>
          </p:spPr>
          <p:txBody>
            <a:bodyPr wrap="none" rtlCol="0">
              <a:spAutoFit/>
            </a:bodyPr>
            <a:lstStyle/>
            <a:p>
              <a:r>
                <a:rPr lang="en-US" b="1" dirty="0"/>
                <a:t>prob</a:t>
              </a:r>
            </a:p>
          </p:txBody>
        </p:sp>
        <p:sp>
          <p:nvSpPr>
            <p:cNvPr id="51" name="TextBox 50">
              <a:extLst>
                <a:ext uri="{FF2B5EF4-FFF2-40B4-BE49-F238E27FC236}">
                  <a16:creationId xmlns:a16="http://schemas.microsoft.com/office/drawing/2014/main" id="{168BB156-DF6E-4A6E-B3DC-DB2717E289DF}"/>
                </a:ext>
              </a:extLst>
            </p:cNvPr>
            <p:cNvSpPr txBox="1"/>
            <p:nvPr/>
          </p:nvSpPr>
          <p:spPr>
            <a:xfrm>
              <a:off x="3276600" y="2526268"/>
              <a:ext cx="314510" cy="369332"/>
            </a:xfrm>
            <a:prstGeom prst="rect">
              <a:avLst/>
            </a:prstGeom>
            <a:noFill/>
          </p:spPr>
          <p:txBody>
            <a:bodyPr wrap="none" rtlCol="0">
              <a:spAutoFit/>
            </a:bodyPr>
            <a:lstStyle/>
            <a:p>
              <a:r>
                <a:rPr lang="en-US" b="1" dirty="0"/>
                <a:t>0</a:t>
              </a:r>
            </a:p>
          </p:txBody>
        </p:sp>
        <p:sp>
          <p:nvSpPr>
            <p:cNvPr id="52" name="Line 17">
              <a:extLst>
                <a:ext uri="{FF2B5EF4-FFF2-40B4-BE49-F238E27FC236}">
                  <a16:creationId xmlns:a16="http://schemas.microsoft.com/office/drawing/2014/main" id="{0947697C-2783-4EB5-9780-D7B125AD36AC}"/>
                </a:ext>
              </a:extLst>
            </p:cNvPr>
            <p:cNvSpPr>
              <a:spLocks noChangeShapeType="1"/>
            </p:cNvSpPr>
            <p:nvPr/>
          </p:nvSpPr>
          <p:spPr bwMode="auto">
            <a:xfrm>
              <a:off x="3429000" y="2452715"/>
              <a:ext cx="0" cy="53606"/>
            </a:xfrm>
            <a:prstGeom prst="line">
              <a:avLst/>
            </a:prstGeom>
            <a:noFill/>
            <a:ln w="38100">
              <a:solidFill>
                <a:schemeClr val="tx2"/>
              </a:solidFill>
              <a:prstDash val="dash"/>
              <a:round/>
              <a:headEnd/>
              <a:tailEnd/>
            </a:ln>
          </p:spPr>
          <p:txBody>
            <a:bodyPr/>
            <a:lstStyle/>
            <a:p>
              <a:endParaRPr lang="en-US"/>
            </a:p>
          </p:txBody>
        </p:sp>
        <p:sp>
          <p:nvSpPr>
            <p:cNvPr id="53" name="Line 7">
              <a:extLst>
                <a:ext uri="{FF2B5EF4-FFF2-40B4-BE49-F238E27FC236}">
                  <a16:creationId xmlns:a16="http://schemas.microsoft.com/office/drawing/2014/main" id="{4C6FE55C-8207-430F-B593-C8CB85F0BEF2}"/>
                </a:ext>
              </a:extLst>
            </p:cNvPr>
            <p:cNvSpPr>
              <a:spLocks noChangeShapeType="1"/>
            </p:cNvSpPr>
            <p:nvPr/>
          </p:nvSpPr>
          <p:spPr bwMode="auto">
            <a:xfrm>
              <a:off x="5092905" y="2470631"/>
              <a:ext cx="0" cy="53606"/>
            </a:xfrm>
            <a:prstGeom prst="line">
              <a:avLst/>
            </a:prstGeom>
            <a:noFill/>
            <a:ln w="38100">
              <a:solidFill>
                <a:schemeClr val="tx2"/>
              </a:solidFill>
              <a:prstDash val="dash"/>
              <a:round/>
              <a:headEnd/>
              <a:tailEnd/>
            </a:ln>
          </p:spPr>
          <p:txBody>
            <a:bodyPr/>
            <a:lstStyle/>
            <a:p>
              <a:endParaRPr lang="en-US"/>
            </a:p>
          </p:txBody>
        </p:sp>
        <p:sp>
          <p:nvSpPr>
            <p:cNvPr id="54" name="Line 13">
              <a:extLst>
                <a:ext uri="{FF2B5EF4-FFF2-40B4-BE49-F238E27FC236}">
                  <a16:creationId xmlns:a16="http://schemas.microsoft.com/office/drawing/2014/main" id="{144EA789-5ABF-42CE-BB7C-D5892EAB57F7}"/>
                </a:ext>
              </a:extLst>
            </p:cNvPr>
            <p:cNvSpPr>
              <a:spLocks noChangeShapeType="1"/>
            </p:cNvSpPr>
            <p:nvPr/>
          </p:nvSpPr>
          <p:spPr bwMode="auto">
            <a:xfrm>
              <a:off x="5562600" y="2459739"/>
              <a:ext cx="0" cy="68621"/>
            </a:xfrm>
            <a:prstGeom prst="line">
              <a:avLst/>
            </a:prstGeom>
            <a:noFill/>
            <a:ln w="38100">
              <a:solidFill>
                <a:schemeClr val="tx2"/>
              </a:solidFill>
              <a:prstDash val="dash"/>
              <a:round/>
              <a:headEnd/>
              <a:tailEnd/>
            </a:ln>
          </p:spPr>
          <p:txBody>
            <a:bodyPr/>
            <a:lstStyle/>
            <a:p>
              <a:endParaRPr lang="en-US"/>
            </a:p>
          </p:txBody>
        </p:sp>
        <p:sp>
          <p:nvSpPr>
            <p:cNvPr id="55" name="Line 14">
              <a:extLst>
                <a:ext uri="{FF2B5EF4-FFF2-40B4-BE49-F238E27FC236}">
                  <a16:creationId xmlns:a16="http://schemas.microsoft.com/office/drawing/2014/main" id="{3CEC007F-C5F6-400C-83EC-F3E2E255B33F}"/>
                </a:ext>
              </a:extLst>
            </p:cNvPr>
            <p:cNvSpPr>
              <a:spLocks noChangeShapeType="1"/>
            </p:cNvSpPr>
            <p:nvPr/>
          </p:nvSpPr>
          <p:spPr bwMode="auto">
            <a:xfrm>
              <a:off x="4655628" y="2470631"/>
              <a:ext cx="0" cy="53606"/>
            </a:xfrm>
            <a:prstGeom prst="line">
              <a:avLst/>
            </a:prstGeom>
            <a:noFill/>
            <a:ln w="38100">
              <a:solidFill>
                <a:schemeClr val="tx2"/>
              </a:solidFill>
              <a:prstDash val="dash"/>
              <a:round/>
              <a:headEnd/>
              <a:tailEnd/>
            </a:ln>
          </p:spPr>
          <p:txBody>
            <a:bodyPr/>
            <a:lstStyle/>
            <a:p>
              <a:endParaRPr lang="en-US"/>
            </a:p>
          </p:txBody>
        </p:sp>
        <p:sp>
          <p:nvSpPr>
            <p:cNvPr id="56" name="Line 16">
              <a:extLst>
                <a:ext uri="{FF2B5EF4-FFF2-40B4-BE49-F238E27FC236}">
                  <a16:creationId xmlns:a16="http://schemas.microsoft.com/office/drawing/2014/main" id="{9BC0181D-E8B9-4513-BCA4-A84AE75C9176}"/>
                </a:ext>
              </a:extLst>
            </p:cNvPr>
            <p:cNvSpPr>
              <a:spLocks noChangeShapeType="1"/>
            </p:cNvSpPr>
            <p:nvPr/>
          </p:nvSpPr>
          <p:spPr bwMode="auto">
            <a:xfrm>
              <a:off x="4226828" y="2470631"/>
              <a:ext cx="0" cy="53606"/>
            </a:xfrm>
            <a:prstGeom prst="line">
              <a:avLst/>
            </a:prstGeom>
            <a:noFill/>
            <a:ln w="38100">
              <a:solidFill>
                <a:schemeClr val="tx2"/>
              </a:solidFill>
              <a:prstDash val="dash"/>
              <a:round/>
              <a:headEnd/>
              <a:tailEnd/>
            </a:ln>
          </p:spPr>
          <p:txBody>
            <a:bodyPr/>
            <a:lstStyle/>
            <a:p>
              <a:endParaRPr lang="en-US"/>
            </a:p>
          </p:txBody>
        </p:sp>
        <p:sp>
          <p:nvSpPr>
            <p:cNvPr id="57" name="Line 17">
              <a:extLst>
                <a:ext uri="{FF2B5EF4-FFF2-40B4-BE49-F238E27FC236}">
                  <a16:creationId xmlns:a16="http://schemas.microsoft.com/office/drawing/2014/main" id="{6ED2E05C-6560-4F7A-B9AE-E20E7B067B70}"/>
                </a:ext>
              </a:extLst>
            </p:cNvPr>
            <p:cNvSpPr>
              <a:spLocks noChangeShapeType="1"/>
            </p:cNvSpPr>
            <p:nvPr/>
          </p:nvSpPr>
          <p:spPr bwMode="auto">
            <a:xfrm>
              <a:off x="3785713" y="2470631"/>
              <a:ext cx="0" cy="53606"/>
            </a:xfrm>
            <a:prstGeom prst="line">
              <a:avLst/>
            </a:prstGeom>
            <a:noFill/>
            <a:ln w="38100">
              <a:solidFill>
                <a:schemeClr val="tx2"/>
              </a:solidFill>
              <a:prstDash val="dash"/>
              <a:round/>
              <a:headEnd/>
              <a:tailEnd/>
            </a:ln>
          </p:spPr>
          <p:txBody>
            <a:bodyPr/>
            <a:lstStyle/>
            <a:p>
              <a:endParaRPr lang="en-US"/>
            </a:p>
          </p:txBody>
        </p:sp>
        <p:sp>
          <p:nvSpPr>
            <p:cNvPr id="58" name="TextBox 57">
              <a:extLst>
                <a:ext uri="{FF2B5EF4-FFF2-40B4-BE49-F238E27FC236}">
                  <a16:creationId xmlns:a16="http://schemas.microsoft.com/office/drawing/2014/main" id="{169A6B65-77A9-4A76-A646-D87601DC7D8C}"/>
                </a:ext>
              </a:extLst>
            </p:cNvPr>
            <p:cNvSpPr txBox="1"/>
            <p:nvPr/>
          </p:nvSpPr>
          <p:spPr>
            <a:xfrm>
              <a:off x="4943290" y="2526263"/>
              <a:ext cx="314510" cy="369332"/>
            </a:xfrm>
            <a:prstGeom prst="rect">
              <a:avLst/>
            </a:prstGeom>
            <a:noFill/>
          </p:spPr>
          <p:txBody>
            <a:bodyPr wrap="none" rtlCol="0">
              <a:spAutoFit/>
            </a:bodyPr>
            <a:lstStyle/>
            <a:p>
              <a:r>
                <a:rPr lang="en-US" b="1" dirty="0"/>
                <a:t>4</a:t>
              </a:r>
            </a:p>
          </p:txBody>
        </p:sp>
        <p:sp>
          <p:nvSpPr>
            <p:cNvPr id="59" name="TextBox 58">
              <a:extLst>
                <a:ext uri="{FF2B5EF4-FFF2-40B4-BE49-F238E27FC236}">
                  <a16:creationId xmlns:a16="http://schemas.microsoft.com/office/drawing/2014/main" id="{BDD6B8B1-5AC5-47D3-95BD-3F6A71134607}"/>
                </a:ext>
              </a:extLst>
            </p:cNvPr>
            <p:cNvSpPr txBox="1"/>
            <p:nvPr/>
          </p:nvSpPr>
          <p:spPr>
            <a:xfrm>
              <a:off x="5400490" y="2520819"/>
              <a:ext cx="314510" cy="369332"/>
            </a:xfrm>
            <a:prstGeom prst="rect">
              <a:avLst/>
            </a:prstGeom>
            <a:noFill/>
          </p:spPr>
          <p:txBody>
            <a:bodyPr wrap="none" rtlCol="0">
              <a:spAutoFit/>
            </a:bodyPr>
            <a:lstStyle/>
            <a:p>
              <a:r>
                <a:rPr lang="en-US" b="1" dirty="0"/>
                <a:t>5</a:t>
              </a:r>
            </a:p>
          </p:txBody>
        </p:sp>
        <p:sp>
          <p:nvSpPr>
            <p:cNvPr id="60" name="TextBox 59">
              <a:extLst>
                <a:ext uri="{FF2B5EF4-FFF2-40B4-BE49-F238E27FC236}">
                  <a16:creationId xmlns:a16="http://schemas.microsoft.com/office/drawing/2014/main" id="{A183663C-773F-43A8-BC7C-1C59556FB59F}"/>
                </a:ext>
              </a:extLst>
            </p:cNvPr>
            <p:cNvSpPr txBox="1"/>
            <p:nvPr/>
          </p:nvSpPr>
          <p:spPr>
            <a:xfrm>
              <a:off x="4486090" y="2520819"/>
              <a:ext cx="314510" cy="369332"/>
            </a:xfrm>
            <a:prstGeom prst="rect">
              <a:avLst/>
            </a:prstGeom>
            <a:noFill/>
          </p:spPr>
          <p:txBody>
            <a:bodyPr wrap="none" rtlCol="0">
              <a:spAutoFit/>
            </a:bodyPr>
            <a:lstStyle/>
            <a:p>
              <a:r>
                <a:rPr lang="en-US" b="1" dirty="0"/>
                <a:t>3</a:t>
              </a:r>
            </a:p>
          </p:txBody>
        </p:sp>
        <p:sp>
          <p:nvSpPr>
            <p:cNvPr id="61" name="TextBox 60">
              <a:extLst>
                <a:ext uri="{FF2B5EF4-FFF2-40B4-BE49-F238E27FC236}">
                  <a16:creationId xmlns:a16="http://schemas.microsoft.com/office/drawing/2014/main" id="{5D7ECBDC-6B43-4D88-BB2C-24AB44DB344C}"/>
                </a:ext>
              </a:extLst>
            </p:cNvPr>
            <p:cNvSpPr txBox="1"/>
            <p:nvPr/>
          </p:nvSpPr>
          <p:spPr>
            <a:xfrm>
              <a:off x="4038600" y="2526268"/>
              <a:ext cx="314510" cy="369332"/>
            </a:xfrm>
            <a:prstGeom prst="rect">
              <a:avLst/>
            </a:prstGeom>
            <a:noFill/>
          </p:spPr>
          <p:txBody>
            <a:bodyPr wrap="none" rtlCol="0">
              <a:spAutoFit/>
            </a:bodyPr>
            <a:lstStyle/>
            <a:p>
              <a:r>
                <a:rPr lang="en-US" b="1" dirty="0"/>
                <a:t>2</a:t>
              </a:r>
            </a:p>
          </p:txBody>
        </p:sp>
        <p:sp>
          <p:nvSpPr>
            <p:cNvPr id="62" name="TextBox 61">
              <a:extLst>
                <a:ext uri="{FF2B5EF4-FFF2-40B4-BE49-F238E27FC236}">
                  <a16:creationId xmlns:a16="http://schemas.microsoft.com/office/drawing/2014/main" id="{AF656B0C-3903-4D02-A647-792F0FA5F304}"/>
                </a:ext>
              </a:extLst>
            </p:cNvPr>
            <p:cNvSpPr txBox="1"/>
            <p:nvPr/>
          </p:nvSpPr>
          <p:spPr>
            <a:xfrm>
              <a:off x="3647890" y="2520824"/>
              <a:ext cx="314510" cy="369332"/>
            </a:xfrm>
            <a:prstGeom prst="rect">
              <a:avLst/>
            </a:prstGeom>
            <a:noFill/>
          </p:spPr>
          <p:txBody>
            <a:bodyPr wrap="none" rtlCol="0">
              <a:spAutoFit/>
            </a:bodyPr>
            <a:lstStyle/>
            <a:p>
              <a:r>
                <a:rPr lang="en-US" b="1" dirty="0"/>
                <a:t>1</a:t>
              </a:r>
            </a:p>
          </p:txBody>
        </p:sp>
        <p:sp>
          <p:nvSpPr>
            <p:cNvPr id="63" name="Line 13">
              <a:extLst>
                <a:ext uri="{FF2B5EF4-FFF2-40B4-BE49-F238E27FC236}">
                  <a16:creationId xmlns:a16="http://schemas.microsoft.com/office/drawing/2014/main" id="{92B5A489-5448-4788-A345-E042E9ED9006}"/>
                </a:ext>
              </a:extLst>
            </p:cNvPr>
            <p:cNvSpPr>
              <a:spLocks noChangeShapeType="1"/>
            </p:cNvSpPr>
            <p:nvPr/>
          </p:nvSpPr>
          <p:spPr bwMode="auto">
            <a:xfrm>
              <a:off x="5943600" y="2438400"/>
              <a:ext cx="0" cy="68621"/>
            </a:xfrm>
            <a:prstGeom prst="line">
              <a:avLst/>
            </a:prstGeom>
            <a:noFill/>
            <a:ln w="38100">
              <a:solidFill>
                <a:schemeClr val="tx2"/>
              </a:solidFill>
              <a:prstDash val="dash"/>
              <a:round/>
              <a:headEnd/>
              <a:tailEnd/>
            </a:ln>
          </p:spPr>
          <p:txBody>
            <a:bodyPr/>
            <a:lstStyle/>
            <a:p>
              <a:endParaRPr lang="en-US"/>
            </a:p>
          </p:txBody>
        </p:sp>
        <p:sp>
          <p:nvSpPr>
            <p:cNvPr id="64" name="TextBox 63">
              <a:extLst>
                <a:ext uri="{FF2B5EF4-FFF2-40B4-BE49-F238E27FC236}">
                  <a16:creationId xmlns:a16="http://schemas.microsoft.com/office/drawing/2014/main" id="{427439A6-A808-42F0-9E09-7AC9DF7FC9E5}"/>
                </a:ext>
              </a:extLst>
            </p:cNvPr>
            <p:cNvSpPr txBox="1"/>
            <p:nvPr/>
          </p:nvSpPr>
          <p:spPr>
            <a:xfrm>
              <a:off x="5781490" y="2499480"/>
              <a:ext cx="314510" cy="369332"/>
            </a:xfrm>
            <a:prstGeom prst="rect">
              <a:avLst/>
            </a:prstGeom>
            <a:noFill/>
          </p:spPr>
          <p:txBody>
            <a:bodyPr wrap="none" rtlCol="0">
              <a:spAutoFit/>
            </a:bodyPr>
            <a:lstStyle/>
            <a:p>
              <a:r>
                <a:rPr lang="en-US" b="1" dirty="0"/>
                <a:t>6</a:t>
              </a:r>
            </a:p>
          </p:txBody>
        </p:sp>
        <p:sp>
          <p:nvSpPr>
            <p:cNvPr id="65" name="Rectangle 50">
              <a:extLst>
                <a:ext uri="{FF2B5EF4-FFF2-40B4-BE49-F238E27FC236}">
                  <a16:creationId xmlns:a16="http://schemas.microsoft.com/office/drawing/2014/main" id="{D3B60512-A4C5-428C-8820-1DE168112FF2}"/>
                </a:ext>
              </a:extLst>
            </p:cNvPr>
            <p:cNvSpPr>
              <a:spLocks noChangeArrowheads="1"/>
            </p:cNvSpPr>
            <p:nvPr/>
          </p:nvSpPr>
          <p:spPr bwMode="auto">
            <a:xfrm>
              <a:off x="2057400" y="1720713"/>
              <a:ext cx="152400" cy="71768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6" name="Rectangle 50">
              <a:extLst>
                <a:ext uri="{FF2B5EF4-FFF2-40B4-BE49-F238E27FC236}">
                  <a16:creationId xmlns:a16="http://schemas.microsoft.com/office/drawing/2014/main" id="{D52BC014-89A9-4AEF-B51D-C31D85343731}"/>
                </a:ext>
              </a:extLst>
            </p:cNvPr>
            <p:cNvSpPr>
              <a:spLocks noChangeArrowheads="1"/>
            </p:cNvSpPr>
            <p:nvPr/>
          </p:nvSpPr>
          <p:spPr bwMode="auto">
            <a:xfrm>
              <a:off x="2514600" y="1720713"/>
              <a:ext cx="152400" cy="71768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7" name="Rectangle 50">
              <a:extLst>
                <a:ext uri="{FF2B5EF4-FFF2-40B4-BE49-F238E27FC236}">
                  <a16:creationId xmlns:a16="http://schemas.microsoft.com/office/drawing/2014/main" id="{49C5BECB-8928-49EE-9BDB-7A1472B5B491}"/>
                </a:ext>
              </a:extLst>
            </p:cNvPr>
            <p:cNvSpPr>
              <a:spLocks noChangeArrowheads="1"/>
            </p:cNvSpPr>
            <p:nvPr/>
          </p:nvSpPr>
          <p:spPr bwMode="auto">
            <a:xfrm>
              <a:off x="3733800" y="1720713"/>
              <a:ext cx="152400" cy="71768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8" name="Rectangle 50">
              <a:extLst>
                <a:ext uri="{FF2B5EF4-FFF2-40B4-BE49-F238E27FC236}">
                  <a16:creationId xmlns:a16="http://schemas.microsoft.com/office/drawing/2014/main" id="{83708AD2-790F-4A62-8E7A-066D257C39A7}"/>
                </a:ext>
              </a:extLst>
            </p:cNvPr>
            <p:cNvSpPr>
              <a:spLocks noChangeArrowheads="1"/>
            </p:cNvSpPr>
            <p:nvPr/>
          </p:nvSpPr>
          <p:spPr bwMode="auto">
            <a:xfrm>
              <a:off x="5029200" y="1720713"/>
              <a:ext cx="152400" cy="71768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9" name="Rectangle 50">
              <a:extLst>
                <a:ext uri="{FF2B5EF4-FFF2-40B4-BE49-F238E27FC236}">
                  <a16:creationId xmlns:a16="http://schemas.microsoft.com/office/drawing/2014/main" id="{B001DEEA-3CB2-4B90-BECA-A5635B4EC773}"/>
                </a:ext>
              </a:extLst>
            </p:cNvPr>
            <p:cNvSpPr>
              <a:spLocks noChangeArrowheads="1"/>
            </p:cNvSpPr>
            <p:nvPr/>
          </p:nvSpPr>
          <p:spPr bwMode="auto">
            <a:xfrm>
              <a:off x="5867400" y="1720713"/>
              <a:ext cx="152400" cy="717687"/>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70" name="Isosceles Triangle 69">
            <a:extLst>
              <a:ext uri="{FF2B5EF4-FFF2-40B4-BE49-F238E27FC236}">
                <a16:creationId xmlns:a16="http://schemas.microsoft.com/office/drawing/2014/main" id="{02D50A42-514F-4E46-8A74-3ED5ADCD9734}"/>
              </a:ext>
            </a:extLst>
          </p:cNvPr>
          <p:cNvSpPr/>
          <p:nvPr/>
        </p:nvSpPr>
        <p:spPr>
          <a:xfrm>
            <a:off x="3790406" y="2797416"/>
            <a:ext cx="152400" cy="6096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5643E381-EA3C-4AD4-B9C0-7DBAD62E59D6}"/>
              </a:ext>
            </a:extLst>
          </p:cNvPr>
          <p:cNvSpPr txBox="1"/>
          <p:nvPr/>
        </p:nvSpPr>
        <p:spPr>
          <a:xfrm>
            <a:off x="3485606" y="3390911"/>
            <a:ext cx="780983" cy="369332"/>
          </a:xfrm>
          <a:prstGeom prst="rect">
            <a:avLst/>
          </a:prstGeom>
          <a:noFill/>
        </p:spPr>
        <p:txBody>
          <a:bodyPr wrap="none" rtlCol="0">
            <a:spAutoFit/>
          </a:bodyPr>
          <a:lstStyle/>
          <a:p>
            <a:r>
              <a:rPr lang="el-GR" b="1" dirty="0">
                <a:solidFill>
                  <a:srgbClr val="FF0000"/>
                </a:solidFill>
                <a:latin typeface="Arial"/>
                <a:cs typeface="Arial"/>
              </a:rPr>
              <a:t>μ</a:t>
            </a:r>
            <a:r>
              <a:rPr lang="en-US" b="1" dirty="0">
                <a:solidFill>
                  <a:srgbClr val="FF0000"/>
                </a:solidFill>
                <a:latin typeface="Arial"/>
                <a:cs typeface="Arial"/>
              </a:rPr>
              <a:t>=1/6</a:t>
            </a:r>
            <a:endParaRPr lang="en-US" b="1" dirty="0">
              <a:solidFill>
                <a:srgbClr val="FF0000"/>
              </a:solidFill>
            </a:endParaRPr>
          </a:p>
        </p:txBody>
      </p:sp>
      <p:sp>
        <p:nvSpPr>
          <p:cNvPr id="72" name="Isosceles Triangle 71">
            <a:extLst>
              <a:ext uri="{FF2B5EF4-FFF2-40B4-BE49-F238E27FC236}">
                <a16:creationId xmlns:a16="http://schemas.microsoft.com/office/drawing/2014/main" id="{83AC6B1C-2FBB-48EC-80A6-A7BF421553AF}"/>
              </a:ext>
            </a:extLst>
          </p:cNvPr>
          <p:cNvSpPr/>
          <p:nvPr/>
        </p:nvSpPr>
        <p:spPr>
          <a:xfrm>
            <a:off x="5717927" y="5836285"/>
            <a:ext cx="152400" cy="6096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4C93AF99-CC59-4C7F-AF69-D6AA638247A8}"/>
              </a:ext>
            </a:extLst>
          </p:cNvPr>
          <p:cNvSpPr txBox="1"/>
          <p:nvPr/>
        </p:nvSpPr>
        <p:spPr>
          <a:xfrm>
            <a:off x="5510304" y="6419759"/>
            <a:ext cx="588623" cy="369332"/>
          </a:xfrm>
          <a:prstGeom prst="rect">
            <a:avLst/>
          </a:prstGeom>
          <a:noFill/>
        </p:spPr>
        <p:txBody>
          <a:bodyPr wrap="none" rtlCol="0">
            <a:spAutoFit/>
          </a:bodyPr>
          <a:lstStyle/>
          <a:p>
            <a:r>
              <a:rPr lang="el-GR" b="1" dirty="0">
                <a:solidFill>
                  <a:srgbClr val="FF0000"/>
                </a:solidFill>
                <a:latin typeface="Arial"/>
                <a:cs typeface="Arial"/>
              </a:rPr>
              <a:t>μ</a:t>
            </a:r>
            <a:r>
              <a:rPr lang="en-US" b="1" dirty="0">
                <a:solidFill>
                  <a:srgbClr val="FF0000"/>
                </a:solidFill>
                <a:latin typeface="Arial"/>
                <a:cs typeface="Arial"/>
              </a:rPr>
              <a:t>=2</a:t>
            </a:r>
            <a:endParaRPr lang="en-US" b="1" dirty="0">
              <a:solidFill>
                <a:srgbClr val="FF0000"/>
              </a:solidFill>
            </a:endParaRPr>
          </a:p>
        </p:txBody>
      </p:sp>
      <p:grpSp>
        <p:nvGrpSpPr>
          <p:cNvPr id="74" name="Group 73">
            <a:extLst>
              <a:ext uri="{FF2B5EF4-FFF2-40B4-BE49-F238E27FC236}">
                <a16:creationId xmlns:a16="http://schemas.microsoft.com/office/drawing/2014/main" id="{CBCFC564-E6A7-42A1-8DD2-1CC84EA4949D}"/>
              </a:ext>
            </a:extLst>
          </p:cNvPr>
          <p:cNvGrpSpPr/>
          <p:nvPr/>
        </p:nvGrpSpPr>
        <p:grpSpPr>
          <a:xfrm>
            <a:off x="4346327" y="4323953"/>
            <a:ext cx="2346096" cy="1905000"/>
            <a:chOff x="228600" y="3059668"/>
            <a:chExt cx="2346096" cy="1905000"/>
          </a:xfrm>
        </p:grpSpPr>
        <p:sp>
          <p:nvSpPr>
            <p:cNvPr id="75" name="TextBox 74">
              <a:extLst>
                <a:ext uri="{FF2B5EF4-FFF2-40B4-BE49-F238E27FC236}">
                  <a16:creationId xmlns:a16="http://schemas.microsoft.com/office/drawing/2014/main" id="{532F8120-8ACE-485B-80C6-F62EB15A008C}"/>
                </a:ext>
              </a:extLst>
            </p:cNvPr>
            <p:cNvSpPr txBox="1"/>
            <p:nvPr/>
          </p:nvSpPr>
          <p:spPr>
            <a:xfrm>
              <a:off x="228600" y="3593068"/>
              <a:ext cx="550151" cy="369332"/>
            </a:xfrm>
            <a:prstGeom prst="rect">
              <a:avLst/>
            </a:prstGeom>
            <a:noFill/>
          </p:spPr>
          <p:txBody>
            <a:bodyPr wrap="none" rtlCol="0">
              <a:spAutoFit/>
            </a:bodyPr>
            <a:lstStyle/>
            <a:p>
              <a:r>
                <a:rPr lang="en-US" b="1" dirty="0"/>
                <a:t>1/3</a:t>
              </a:r>
            </a:p>
          </p:txBody>
        </p:sp>
        <p:sp>
          <p:nvSpPr>
            <p:cNvPr id="76" name="Rectangle 50">
              <a:extLst>
                <a:ext uri="{FF2B5EF4-FFF2-40B4-BE49-F238E27FC236}">
                  <a16:creationId xmlns:a16="http://schemas.microsoft.com/office/drawing/2014/main" id="{18400510-97D7-41F5-90FA-400425CCCF37}"/>
                </a:ext>
              </a:extLst>
            </p:cNvPr>
            <p:cNvSpPr>
              <a:spLocks noChangeArrowheads="1"/>
            </p:cNvSpPr>
            <p:nvPr/>
          </p:nvSpPr>
          <p:spPr bwMode="auto">
            <a:xfrm>
              <a:off x="1143000" y="3733800"/>
              <a:ext cx="152400" cy="75895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7" name="Line 4">
              <a:extLst>
                <a:ext uri="{FF2B5EF4-FFF2-40B4-BE49-F238E27FC236}">
                  <a16:creationId xmlns:a16="http://schemas.microsoft.com/office/drawing/2014/main" id="{09DD52F6-52E8-46E0-B462-5D5A9C5F8630}"/>
                </a:ext>
              </a:extLst>
            </p:cNvPr>
            <p:cNvSpPr>
              <a:spLocks noChangeShapeType="1"/>
            </p:cNvSpPr>
            <p:nvPr/>
          </p:nvSpPr>
          <p:spPr bwMode="auto">
            <a:xfrm flipV="1">
              <a:off x="654456" y="4507468"/>
              <a:ext cx="1920240" cy="0"/>
            </a:xfrm>
            <a:prstGeom prst="line">
              <a:avLst/>
            </a:prstGeom>
            <a:noFill/>
            <a:ln w="38100">
              <a:solidFill>
                <a:schemeClr val="tx2"/>
              </a:solidFill>
              <a:round/>
              <a:headEnd/>
              <a:tailEnd type="triangle" w="med" len="med"/>
            </a:ln>
          </p:spPr>
          <p:txBody>
            <a:bodyPr/>
            <a:lstStyle/>
            <a:p>
              <a:endParaRPr lang="en-US"/>
            </a:p>
          </p:txBody>
        </p:sp>
        <p:sp>
          <p:nvSpPr>
            <p:cNvPr id="78" name="Line 14">
              <a:extLst>
                <a:ext uri="{FF2B5EF4-FFF2-40B4-BE49-F238E27FC236}">
                  <a16:creationId xmlns:a16="http://schemas.microsoft.com/office/drawing/2014/main" id="{D4A91740-32C4-439C-BB05-B1D5104289CC}"/>
                </a:ext>
              </a:extLst>
            </p:cNvPr>
            <p:cNvSpPr>
              <a:spLocks noChangeShapeType="1"/>
            </p:cNvSpPr>
            <p:nvPr/>
          </p:nvSpPr>
          <p:spPr bwMode="auto">
            <a:xfrm>
              <a:off x="2161008" y="4539699"/>
              <a:ext cx="0" cy="53606"/>
            </a:xfrm>
            <a:prstGeom prst="line">
              <a:avLst/>
            </a:prstGeom>
            <a:noFill/>
            <a:ln w="38100">
              <a:solidFill>
                <a:schemeClr val="tx2"/>
              </a:solidFill>
              <a:prstDash val="dash"/>
              <a:round/>
              <a:headEnd/>
              <a:tailEnd/>
            </a:ln>
          </p:spPr>
          <p:txBody>
            <a:bodyPr/>
            <a:lstStyle/>
            <a:p>
              <a:endParaRPr lang="en-US"/>
            </a:p>
          </p:txBody>
        </p:sp>
        <p:sp>
          <p:nvSpPr>
            <p:cNvPr id="79" name="Line 16">
              <a:extLst>
                <a:ext uri="{FF2B5EF4-FFF2-40B4-BE49-F238E27FC236}">
                  <a16:creationId xmlns:a16="http://schemas.microsoft.com/office/drawing/2014/main" id="{06D56D80-898C-4058-BCBE-821112D0D274}"/>
                </a:ext>
              </a:extLst>
            </p:cNvPr>
            <p:cNvSpPr>
              <a:spLocks noChangeShapeType="1"/>
            </p:cNvSpPr>
            <p:nvPr/>
          </p:nvSpPr>
          <p:spPr bwMode="auto">
            <a:xfrm>
              <a:off x="1636028" y="4539699"/>
              <a:ext cx="0" cy="53606"/>
            </a:xfrm>
            <a:prstGeom prst="line">
              <a:avLst/>
            </a:prstGeom>
            <a:noFill/>
            <a:ln w="38100">
              <a:solidFill>
                <a:schemeClr val="tx2"/>
              </a:solidFill>
              <a:prstDash val="dash"/>
              <a:round/>
              <a:headEnd/>
              <a:tailEnd/>
            </a:ln>
          </p:spPr>
          <p:txBody>
            <a:bodyPr/>
            <a:lstStyle/>
            <a:p>
              <a:endParaRPr lang="en-US"/>
            </a:p>
          </p:txBody>
        </p:sp>
        <p:sp>
          <p:nvSpPr>
            <p:cNvPr id="80" name="Line 17">
              <a:extLst>
                <a:ext uri="{FF2B5EF4-FFF2-40B4-BE49-F238E27FC236}">
                  <a16:creationId xmlns:a16="http://schemas.microsoft.com/office/drawing/2014/main" id="{F856570F-4D46-484E-989B-D2C215A08671}"/>
                </a:ext>
              </a:extLst>
            </p:cNvPr>
            <p:cNvSpPr>
              <a:spLocks noChangeShapeType="1"/>
            </p:cNvSpPr>
            <p:nvPr/>
          </p:nvSpPr>
          <p:spPr bwMode="auto">
            <a:xfrm>
              <a:off x="1194913" y="4539699"/>
              <a:ext cx="0" cy="53606"/>
            </a:xfrm>
            <a:prstGeom prst="line">
              <a:avLst/>
            </a:prstGeom>
            <a:noFill/>
            <a:ln w="38100">
              <a:solidFill>
                <a:schemeClr val="tx2"/>
              </a:solidFill>
              <a:prstDash val="dash"/>
              <a:round/>
              <a:headEnd/>
              <a:tailEnd/>
            </a:ln>
          </p:spPr>
          <p:txBody>
            <a:bodyPr/>
            <a:lstStyle/>
            <a:p>
              <a:endParaRPr lang="en-US"/>
            </a:p>
          </p:txBody>
        </p:sp>
        <p:sp>
          <p:nvSpPr>
            <p:cNvPr id="81" name="TextBox 80">
              <a:extLst>
                <a:ext uri="{FF2B5EF4-FFF2-40B4-BE49-F238E27FC236}">
                  <a16:creationId xmlns:a16="http://schemas.microsoft.com/office/drawing/2014/main" id="{E8597E1A-4267-44E5-85FC-6654BBA8B747}"/>
                </a:ext>
              </a:extLst>
            </p:cNvPr>
            <p:cNvSpPr txBox="1"/>
            <p:nvPr/>
          </p:nvSpPr>
          <p:spPr>
            <a:xfrm>
              <a:off x="1971490" y="4589887"/>
              <a:ext cx="314510" cy="369332"/>
            </a:xfrm>
            <a:prstGeom prst="rect">
              <a:avLst/>
            </a:prstGeom>
            <a:noFill/>
          </p:spPr>
          <p:txBody>
            <a:bodyPr wrap="none" rtlCol="0">
              <a:spAutoFit/>
            </a:bodyPr>
            <a:lstStyle/>
            <a:p>
              <a:r>
                <a:rPr lang="en-US" b="1" dirty="0"/>
                <a:t>3</a:t>
              </a:r>
            </a:p>
          </p:txBody>
        </p:sp>
        <p:sp>
          <p:nvSpPr>
            <p:cNvPr id="82" name="TextBox 81">
              <a:extLst>
                <a:ext uri="{FF2B5EF4-FFF2-40B4-BE49-F238E27FC236}">
                  <a16:creationId xmlns:a16="http://schemas.microsoft.com/office/drawing/2014/main" id="{5DCD4A06-2436-4864-8956-685C622CD973}"/>
                </a:ext>
              </a:extLst>
            </p:cNvPr>
            <p:cNvSpPr txBox="1"/>
            <p:nvPr/>
          </p:nvSpPr>
          <p:spPr>
            <a:xfrm>
              <a:off x="1514290" y="4595336"/>
              <a:ext cx="314510" cy="369332"/>
            </a:xfrm>
            <a:prstGeom prst="rect">
              <a:avLst/>
            </a:prstGeom>
            <a:noFill/>
          </p:spPr>
          <p:txBody>
            <a:bodyPr wrap="none" rtlCol="0">
              <a:spAutoFit/>
            </a:bodyPr>
            <a:lstStyle/>
            <a:p>
              <a:r>
                <a:rPr lang="en-US" b="1" dirty="0"/>
                <a:t>2</a:t>
              </a:r>
            </a:p>
          </p:txBody>
        </p:sp>
        <p:sp>
          <p:nvSpPr>
            <p:cNvPr id="83" name="TextBox 82">
              <a:extLst>
                <a:ext uri="{FF2B5EF4-FFF2-40B4-BE49-F238E27FC236}">
                  <a16:creationId xmlns:a16="http://schemas.microsoft.com/office/drawing/2014/main" id="{EE158BF2-03BF-4BFB-933B-CEDEC0C2EF06}"/>
                </a:ext>
              </a:extLst>
            </p:cNvPr>
            <p:cNvSpPr txBox="1"/>
            <p:nvPr/>
          </p:nvSpPr>
          <p:spPr>
            <a:xfrm>
              <a:off x="1057090" y="4589892"/>
              <a:ext cx="314510" cy="369332"/>
            </a:xfrm>
            <a:prstGeom prst="rect">
              <a:avLst/>
            </a:prstGeom>
            <a:noFill/>
          </p:spPr>
          <p:txBody>
            <a:bodyPr wrap="none" rtlCol="0">
              <a:spAutoFit/>
            </a:bodyPr>
            <a:lstStyle/>
            <a:p>
              <a:r>
                <a:rPr lang="en-US" b="1" dirty="0"/>
                <a:t>1</a:t>
              </a:r>
            </a:p>
          </p:txBody>
        </p:sp>
        <p:sp>
          <p:nvSpPr>
            <p:cNvPr id="84" name="Line 4">
              <a:extLst>
                <a:ext uri="{FF2B5EF4-FFF2-40B4-BE49-F238E27FC236}">
                  <a16:creationId xmlns:a16="http://schemas.microsoft.com/office/drawing/2014/main" id="{4E8A7A6D-5E48-4D35-9CA9-E57993732BB8}"/>
                </a:ext>
              </a:extLst>
            </p:cNvPr>
            <p:cNvSpPr>
              <a:spLocks noChangeShapeType="1"/>
            </p:cNvSpPr>
            <p:nvPr/>
          </p:nvSpPr>
          <p:spPr bwMode="auto">
            <a:xfrm flipV="1">
              <a:off x="757959" y="3329500"/>
              <a:ext cx="0" cy="1371600"/>
            </a:xfrm>
            <a:prstGeom prst="line">
              <a:avLst/>
            </a:prstGeom>
            <a:noFill/>
            <a:ln w="38100">
              <a:solidFill>
                <a:schemeClr val="tx2"/>
              </a:solidFill>
              <a:round/>
              <a:headEnd/>
              <a:tailEnd type="triangle" w="med" len="med"/>
            </a:ln>
          </p:spPr>
          <p:txBody>
            <a:bodyPr/>
            <a:lstStyle/>
            <a:p>
              <a:endParaRPr lang="en-US"/>
            </a:p>
          </p:txBody>
        </p:sp>
        <p:sp>
          <p:nvSpPr>
            <p:cNvPr id="85" name="TextBox 84">
              <a:extLst>
                <a:ext uri="{FF2B5EF4-FFF2-40B4-BE49-F238E27FC236}">
                  <a16:creationId xmlns:a16="http://schemas.microsoft.com/office/drawing/2014/main" id="{99A5BE02-B8C5-45E9-AC27-25ACD1E4FEAF}"/>
                </a:ext>
              </a:extLst>
            </p:cNvPr>
            <p:cNvSpPr txBox="1"/>
            <p:nvPr/>
          </p:nvSpPr>
          <p:spPr>
            <a:xfrm>
              <a:off x="506493" y="3059668"/>
              <a:ext cx="647734" cy="339975"/>
            </a:xfrm>
            <a:prstGeom prst="rect">
              <a:avLst/>
            </a:prstGeom>
            <a:noFill/>
          </p:spPr>
          <p:txBody>
            <a:bodyPr wrap="none" rtlCol="0">
              <a:spAutoFit/>
            </a:bodyPr>
            <a:lstStyle/>
            <a:p>
              <a:r>
                <a:rPr lang="en-US" b="1" dirty="0"/>
                <a:t>prob</a:t>
              </a:r>
            </a:p>
          </p:txBody>
        </p:sp>
        <p:sp>
          <p:nvSpPr>
            <p:cNvPr id="86" name="Rectangle 50">
              <a:extLst>
                <a:ext uri="{FF2B5EF4-FFF2-40B4-BE49-F238E27FC236}">
                  <a16:creationId xmlns:a16="http://schemas.microsoft.com/office/drawing/2014/main" id="{58C07653-7508-4DAF-A74C-6B6C566D83DE}"/>
                </a:ext>
              </a:extLst>
            </p:cNvPr>
            <p:cNvSpPr>
              <a:spLocks noChangeArrowheads="1"/>
            </p:cNvSpPr>
            <p:nvPr/>
          </p:nvSpPr>
          <p:spPr bwMode="auto">
            <a:xfrm>
              <a:off x="2057400" y="3733800"/>
              <a:ext cx="152400" cy="75895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87" name="Rectangle 50">
              <a:extLst>
                <a:ext uri="{FF2B5EF4-FFF2-40B4-BE49-F238E27FC236}">
                  <a16:creationId xmlns:a16="http://schemas.microsoft.com/office/drawing/2014/main" id="{11DCD27D-43E8-4213-AFEE-C3CF34C6A795}"/>
                </a:ext>
              </a:extLst>
            </p:cNvPr>
            <p:cNvSpPr>
              <a:spLocks noChangeArrowheads="1"/>
            </p:cNvSpPr>
            <p:nvPr/>
          </p:nvSpPr>
          <p:spPr bwMode="auto">
            <a:xfrm>
              <a:off x="1600200" y="3733800"/>
              <a:ext cx="152400" cy="758952"/>
            </a:xfrm>
            <a:prstGeom prst="rect">
              <a:avLst/>
            </a:prstGeom>
            <a:solidFill>
              <a:schemeClr val="accent1"/>
            </a:solidFill>
            <a:ln w="9525">
              <a:solidFill>
                <a:schemeClr val="tx1"/>
              </a:solidFill>
              <a:miter lim="800000"/>
              <a:headEnd/>
              <a:tailEnd/>
            </a:ln>
            <a:effectLst/>
          </p:spPr>
          <p:txBody>
            <a:bodyPr wrap="none" anchor="ctr"/>
            <a:lstStyle/>
            <a:p>
              <a:endParaRPr lang="en-US"/>
            </a:p>
          </p:txBody>
        </p:sp>
        <p:cxnSp>
          <p:nvCxnSpPr>
            <p:cNvPr id="88" name="Straight Connector 87">
              <a:extLst>
                <a:ext uri="{FF2B5EF4-FFF2-40B4-BE49-F238E27FC236}">
                  <a16:creationId xmlns:a16="http://schemas.microsoft.com/office/drawing/2014/main" id="{035E7982-B961-4369-A0FC-FD5616F6116A}"/>
                </a:ext>
              </a:extLst>
            </p:cNvPr>
            <p:cNvCxnSpPr/>
            <p:nvPr/>
          </p:nvCxnSpPr>
          <p:spPr>
            <a:xfrm>
              <a:off x="762000" y="3733800"/>
              <a:ext cx="533400" cy="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grpSp>
      <p:sp>
        <p:nvSpPr>
          <p:cNvPr id="89" name="Isosceles Triangle 88">
            <a:extLst>
              <a:ext uri="{FF2B5EF4-FFF2-40B4-BE49-F238E27FC236}">
                <a16:creationId xmlns:a16="http://schemas.microsoft.com/office/drawing/2014/main" id="{BE162EFA-689D-4572-9FAA-B651D2D0CEA5}"/>
              </a:ext>
            </a:extLst>
          </p:cNvPr>
          <p:cNvSpPr/>
          <p:nvPr/>
        </p:nvSpPr>
        <p:spPr>
          <a:xfrm>
            <a:off x="2702629" y="5743687"/>
            <a:ext cx="152400" cy="6096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DDBF8DCF-60D2-46AA-ABD8-4B325F6D4D42}"/>
              </a:ext>
            </a:extLst>
          </p:cNvPr>
          <p:cNvSpPr txBox="1"/>
          <p:nvPr/>
        </p:nvSpPr>
        <p:spPr>
          <a:xfrm>
            <a:off x="2495006" y="6353287"/>
            <a:ext cx="588623" cy="369332"/>
          </a:xfrm>
          <a:prstGeom prst="rect">
            <a:avLst/>
          </a:prstGeom>
          <a:noFill/>
        </p:spPr>
        <p:txBody>
          <a:bodyPr wrap="none" rtlCol="0">
            <a:spAutoFit/>
          </a:bodyPr>
          <a:lstStyle/>
          <a:p>
            <a:r>
              <a:rPr lang="el-GR" b="1" dirty="0">
                <a:solidFill>
                  <a:srgbClr val="FF0000"/>
                </a:solidFill>
                <a:latin typeface="Arial"/>
                <a:cs typeface="Arial"/>
              </a:rPr>
              <a:t>μ</a:t>
            </a:r>
            <a:r>
              <a:rPr lang="en-US" b="1" dirty="0">
                <a:solidFill>
                  <a:srgbClr val="FF0000"/>
                </a:solidFill>
                <a:latin typeface="Arial"/>
                <a:cs typeface="Arial"/>
              </a:rPr>
              <a:t>=5</a:t>
            </a:r>
            <a:endParaRPr lang="en-US" b="1" dirty="0">
              <a:solidFill>
                <a:srgbClr val="FF0000"/>
              </a:solidFill>
            </a:endParaRPr>
          </a:p>
        </p:txBody>
      </p:sp>
      <p:sp>
        <p:nvSpPr>
          <p:cNvPr id="91" name="TextBox 90">
            <a:extLst>
              <a:ext uri="{FF2B5EF4-FFF2-40B4-BE49-F238E27FC236}">
                <a16:creationId xmlns:a16="http://schemas.microsoft.com/office/drawing/2014/main" id="{A82F079A-5E4A-48FC-8E1E-AED72FDB4432}"/>
              </a:ext>
            </a:extLst>
          </p:cNvPr>
          <p:cNvSpPr txBox="1"/>
          <p:nvPr/>
        </p:nvSpPr>
        <p:spPr>
          <a:xfrm>
            <a:off x="7468955" y="411842"/>
            <a:ext cx="4324644" cy="1200329"/>
          </a:xfrm>
          <a:prstGeom prst="rect">
            <a:avLst/>
          </a:prstGeom>
          <a:solidFill>
            <a:srgbClr val="BDE9FF"/>
          </a:solidFill>
        </p:spPr>
        <p:txBody>
          <a:bodyPr wrap="square" rtlCol="0">
            <a:spAutoFit/>
          </a:bodyPr>
          <a:lstStyle/>
          <a:p>
            <a:r>
              <a:rPr lang="en-US" sz="2400" dirty="0">
                <a:solidFill>
                  <a:srgbClr val="0070C0"/>
                </a:solidFill>
              </a:rPr>
              <a:t>The mean of a distribution is its pivot point which balances the distribution</a:t>
            </a:r>
          </a:p>
        </p:txBody>
      </p:sp>
      <p:grpSp>
        <p:nvGrpSpPr>
          <p:cNvPr id="92" name="Group 91">
            <a:extLst>
              <a:ext uri="{FF2B5EF4-FFF2-40B4-BE49-F238E27FC236}">
                <a16:creationId xmlns:a16="http://schemas.microsoft.com/office/drawing/2014/main" id="{764CE938-A2E1-4762-8DE1-2F307339E6E9}"/>
              </a:ext>
            </a:extLst>
          </p:cNvPr>
          <p:cNvGrpSpPr/>
          <p:nvPr/>
        </p:nvGrpSpPr>
        <p:grpSpPr>
          <a:xfrm>
            <a:off x="7411063" y="4288547"/>
            <a:ext cx="4004078" cy="1954527"/>
            <a:chOff x="4835122" y="4080513"/>
            <a:chExt cx="4004078" cy="1954527"/>
          </a:xfrm>
        </p:grpSpPr>
        <p:pic>
          <p:nvPicPr>
            <p:cNvPr id="93" name="Picture 92">
              <a:extLst>
                <a:ext uri="{FF2B5EF4-FFF2-40B4-BE49-F238E27FC236}">
                  <a16:creationId xmlns:a16="http://schemas.microsoft.com/office/drawing/2014/main" id="{52BB2605-933F-458B-AB7D-5E8B9068E9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3050" y="4687669"/>
              <a:ext cx="746150" cy="1295400"/>
            </a:xfrm>
            <a:prstGeom prst="rect">
              <a:avLst/>
            </a:prstGeom>
          </p:spPr>
        </p:pic>
        <p:pic>
          <p:nvPicPr>
            <p:cNvPr id="94" name="Picture 93">
              <a:extLst>
                <a:ext uri="{FF2B5EF4-FFF2-40B4-BE49-F238E27FC236}">
                  <a16:creationId xmlns:a16="http://schemas.microsoft.com/office/drawing/2014/main" id="{345C4AF0-F84B-4579-9BD8-1CF36F5547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35122" y="4080513"/>
              <a:ext cx="2220214" cy="1851658"/>
            </a:xfrm>
            <a:prstGeom prst="rect">
              <a:avLst/>
            </a:prstGeom>
          </p:spPr>
        </p:pic>
        <p:cxnSp>
          <p:nvCxnSpPr>
            <p:cNvPr id="95" name="Straight Connector 94">
              <a:extLst>
                <a:ext uri="{FF2B5EF4-FFF2-40B4-BE49-F238E27FC236}">
                  <a16:creationId xmlns:a16="http://schemas.microsoft.com/office/drawing/2014/main" id="{03BDF35E-B523-4012-84E9-08B87189C942}"/>
                </a:ext>
              </a:extLst>
            </p:cNvPr>
            <p:cNvCxnSpPr>
              <a:cxnSpLocks/>
            </p:cNvCxnSpPr>
            <p:nvPr/>
          </p:nvCxnSpPr>
          <p:spPr>
            <a:xfrm flipV="1">
              <a:off x="5562600" y="5931932"/>
              <a:ext cx="3048000" cy="11668"/>
            </a:xfrm>
            <a:prstGeom prst="line">
              <a:avLst/>
            </a:prstGeom>
            <a:ln w="38100"/>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850FCFB5-71A2-47B0-8662-2F306CC8A35D}"/>
                </a:ext>
              </a:extLst>
            </p:cNvPr>
            <p:cNvCxnSpPr/>
            <p:nvPr/>
          </p:nvCxnSpPr>
          <p:spPr>
            <a:xfrm>
              <a:off x="5562600" y="5943599"/>
              <a:ext cx="0" cy="91440"/>
            </a:xfrm>
            <a:prstGeom prst="line">
              <a:avLst/>
            </a:prstGeom>
            <a:ln w="28575"/>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D3EBC6BF-8748-47C4-976D-19E4498EC69B}"/>
                </a:ext>
              </a:extLst>
            </p:cNvPr>
            <p:cNvCxnSpPr/>
            <p:nvPr/>
          </p:nvCxnSpPr>
          <p:spPr>
            <a:xfrm>
              <a:off x="8610600" y="5943600"/>
              <a:ext cx="0" cy="91440"/>
            </a:xfrm>
            <a:prstGeom prst="line">
              <a:avLst/>
            </a:prstGeom>
            <a:ln w="28575"/>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1938DC73-9B8F-4DAD-B630-3A2BEE36045D}"/>
                </a:ext>
              </a:extLst>
            </p:cNvPr>
            <p:cNvCxnSpPr/>
            <p:nvPr/>
          </p:nvCxnSpPr>
          <p:spPr>
            <a:xfrm>
              <a:off x="7086600" y="5943600"/>
              <a:ext cx="0" cy="91440"/>
            </a:xfrm>
            <a:prstGeom prst="line">
              <a:avLst/>
            </a:prstGeom>
            <a:ln w="28575"/>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94075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2000"/>
                                        <p:tgtEl>
                                          <p:spTgt spid="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fade">
                                      <p:cBhvr>
                                        <p:cTn id="10" dur="20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animEffect transition="in" filter="strips(downRight)">
                                      <p:cBhvr>
                                        <p:cTn id="15" dur="2000"/>
                                        <p:tgtEl>
                                          <p:spTgt spid="9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9"/>
                                        </p:tgtEl>
                                        <p:attrNameLst>
                                          <p:attrName>style.visibility</p:attrName>
                                        </p:attrNameLst>
                                      </p:cBhvr>
                                      <p:to>
                                        <p:strVal val="visible"/>
                                      </p:to>
                                    </p:set>
                                    <p:animEffect transition="in" filter="fade">
                                      <p:cBhvr>
                                        <p:cTn id="20" dur="2000"/>
                                        <p:tgtEl>
                                          <p:spTgt spid="8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0"/>
                                        </p:tgtEl>
                                        <p:attrNameLst>
                                          <p:attrName>style.visibility</p:attrName>
                                        </p:attrNameLst>
                                      </p:cBhvr>
                                      <p:to>
                                        <p:strVal val="visible"/>
                                      </p:to>
                                    </p:set>
                                    <p:animEffect transition="in" filter="fade">
                                      <p:cBhvr>
                                        <p:cTn id="23" dur="2000"/>
                                        <p:tgtEl>
                                          <p:spTgt spid="9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2000"/>
                                        <p:tgtEl>
                                          <p:spTgt spid="7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2000"/>
                                        <p:tgtEl>
                                          <p:spTgt spid="7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2"/>
                                        </p:tgtEl>
                                        <p:attrNameLst>
                                          <p:attrName>style.visibility</p:attrName>
                                        </p:attrNameLst>
                                      </p:cBhvr>
                                      <p:to>
                                        <p:strVal val="visible"/>
                                      </p:to>
                                    </p:set>
                                    <p:animEffect transition="in" filter="fade">
                                      <p:cBhvr>
                                        <p:cTn id="3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p:bldP spid="72" grpId="0" animBg="1"/>
      <p:bldP spid="73" grpId="0"/>
      <p:bldP spid="89" grpId="0" animBg="1"/>
      <p:bldP spid="90" grpId="0"/>
      <p:bldP spid="9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8514806" cy="1325563"/>
          </a:xfrm>
        </p:spPr>
        <p:txBody>
          <a:bodyPr>
            <a:normAutofit/>
          </a:bodyPr>
          <a:lstStyle/>
          <a:p>
            <a:r>
              <a:rPr lang="en-US" dirty="0">
                <a:solidFill>
                  <a:srgbClr val="990033"/>
                </a:solidFill>
              </a:rPr>
              <a:t>Examples</a:t>
            </a:r>
          </a:p>
        </p:txBody>
      </p:sp>
      <p:sp>
        <p:nvSpPr>
          <p:cNvPr id="4" name="Rectangle 3">
            <a:extLst>
              <a:ext uri="{FF2B5EF4-FFF2-40B4-BE49-F238E27FC236}">
                <a16:creationId xmlns:a16="http://schemas.microsoft.com/office/drawing/2014/main" id="{EB27B524-3F22-447A-BEE8-3502EC7AC01E}"/>
              </a:ext>
            </a:extLst>
          </p:cNvPr>
          <p:cNvSpPr/>
          <p:nvPr/>
        </p:nvSpPr>
        <p:spPr>
          <a:xfrm>
            <a:off x="838200" y="1457235"/>
            <a:ext cx="6868886" cy="1200329"/>
          </a:xfrm>
          <a:prstGeom prst="rect">
            <a:avLst/>
          </a:prstGeom>
        </p:spPr>
        <p:txBody>
          <a:bodyPr wrap="square">
            <a:spAutoFit/>
          </a:bodyPr>
          <a:lstStyle/>
          <a:p>
            <a:r>
              <a:rPr lang="en-US" sz="2400" b="1" dirty="0">
                <a:cs typeface="Times New Roman" pitchFamily="18" charset="0"/>
              </a:rPr>
              <a:t>Ex1.</a:t>
            </a:r>
            <a:r>
              <a:rPr lang="en-US" sz="2400" dirty="0">
                <a:cs typeface="Times New Roman" pitchFamily="18" charset="0"/>
              </a:rPr>
              <a:t> The given table shows the probability distribution of RV X. Use the information to compute the expected value and variance of X. </a:t>
            </a:r>
          </a:p>
        </p:txBody>
      </p:sp>
      <p:cxnSp>
        <p:nvCxnSpPr>
          <p:cNvPr id="5" name="Straight Connector 4">
            <a:extLst>
              <a:ext uri="{FF2B5EF4-FFF2-40B4-BE49-F238E27FC236}">
                <a16:creationId xmlns:a16="http://schemas.microsoft.com/office/drawing/2014/main" id="{2117A298-D825-4444-810C-AC58905AE1A7}"/>
              </a:ext>
            </a:extLst>
          </p:cNvPr>
          <p:cNvCxnSpPr/>
          <p:nvPr/>
        </p:nvCxnSpPr>
        <p:spPr>
          <a:xfrm>
            <a:off x="8306774" y="811211"/>
            <a:ext cx="3397546"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6" name="Object 6">
            <a:extLst>
              <a:ext uri="{FF2B5EF4-FFF2-40B4-BE49-F238E27FC236}">
                <a16:creationId xmlns:a16="http://schemas.microsoft.com/office/drawing/2014/main" id="{3DA1467B-4AF1-4EFB-BB31-7CF3D0D92E04}"/>
              </a:ext>
            </a:extLst>
          </p:cNvPr>
          <p:cNvGraphicFramePr>
            <a:graphicFrameLocks noChangeAspect="1"/>
          </p:cNvGraphicFramePr>
          <p:nvPr/>
        </p:nvGraphicFramePr>
        <p:xfrm>
          <a:off x="7925774" y="887411"/>
          <a:ext cx="720725" cy="411163"/>
        </p:xfrm>
        <a:graphic>
          <a:graphicData uri="http://schemas.openxmlformats.org/presentationml/2006/ole">
            <mc:AlternateContent xmlns:mc="http://schemas.openxmlformats.org/markup-compatibility/2006">
              <mc:Choice xmlns:v="urn:schemas-microsoft-com:vml" Requires="v">
                <p:oleObj spid="_x0000_s13599" name="Equation" r:id="rId4" imgW="330057" imgH="203112" progId="Equation.3">
                  <p:embed/>
                </p:oleObj>
              </mc:Choice>
              <mc:Fallback>
                <p:oleObj name="Equation" r:id="rId4" imgW="330057" imgH="203112" progId="Equation.3">
                  <p:embed/>
                  <p:pic>
                    <p:nvPicPr>
                      <p:cNvPr id="6" name="Object 6">
                        <a:extLst>
                          <a:ext uri="{FF2B5EF4-FFF2-40B4-BE49-F238E27FC236}">
                            <a16:creationId xmlns:a16="http://schemas.microsoft.com/office/drawing/2014/main" id="{3DA1467B-4AF1-4EFB-BB31-7CF3D0D92E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5774" y="887411"/>
                        <a:ext cx="720725"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a:extLst>
              <a:ext uri="{FF2B5EF4-FFF2-40B4-BE49-F238E27FC236}">
                <a16:creationId xmlns:a16="http://schemas.microsoft.com/office/drawing/2014/main" id="{615F65C2-FE89-470B-B3B9-5FD9489A8F3C}"/>
              </a:ext>
            </a:extLst>
          </p:cNvPr>
          <p:cNvGraphicFramePr>
            <a:graphicFrameLocks noChangeAspect="1"/>
          </p:cNvGraphicFramePr>
          <p:nvPr/>
        </p:nvGraphicFramePr>
        <p:xfrm>
          <a:off x="8333762" y="474661"/>
          <a:ext cx="277812" cy="282575"/>
        </p:xfrm>
        <a:graphic>
          <a:graphicData uri="http://schemas.openxmlformats.org/presentationml/2006/ole">
            <mc:AlternateContent xmlns:mc="http://schemas.openxmlformats.org/markup-compatibility/2006">
              <mc:Choice xmlns:v="urn:schemas-microsoft-com:vml" Requires="v">
                <p:oleObj spid="_x0000_s13600" name="Equation" r:id="rId6" imgW="126835" imgH="139518" progId="Equation.3">
                  <p:embed/>
                </p:oleObj>
              </mc:Choice>
              <mc:Fallback>
                <p:oleObj name="Equation" r:id="rId6" imgW="126835" imgH="139518" progId="Equation.3">
                  <p:embed/>
                  <p:pic>
                    <p:nvPicPr>
                      <p:cNvPr id="7" name="Object 7">
                        <a:extLst>
                          <a:ext uri="{FF2B5EF4-FFF2-40B4-BE49-F238E27FC236}">
                            <a16:creationId xmlns:a16="http://schemas.microsoft.com/office/drawing/2014/main" id="{615F65C2-FE89-470B-B3B9-5FD9489A8F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33762" y="474661"/>
                        <a:ext cx="277812"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8">
            <a:extLst>
              <a:ext uri="{FF2B5EF4-FFF2-40B4-BE49-F238E27FC236}">
                <a16:creationId xmlns:a16="http://schemas.microsoft.com/office/drawing/2014/main" id="{57007FDC-F424-4B94-9C3F-E8458E4C041E}"/>
              </a:ext>
            </a:extLst>
          </p:cNvPr>
          <p:cNvGraphicFramePr>
            <a:graphicFrameLocks noChangeAspect="1"/>
          </p:cNvGraphicFramePr>
          <p:nvPr/>
        </p:nvGraphicFramePr>
        <p:xfrm>
          <a:off x="8884920" y="423861"/>
          <a:ext cx="444500" cy="333375"/>
        </p:xfrm>
        <a:graphic>
          <a:graphicData uri="http://schemas.openxmlformats.org/presentationml/2006/ole">
            <mc:AlternateContent xmlns:mc="http://schemas.openxmlformats.org/markup-compatibility/2006">
              <mc:Choice xmlns:v="urn:schemas-microsoft-com:vml" Requires="v">
                <p:oleObj spid="_x0000_s13601" name="Equation" r:id="rId8" imgW="203024" imgH="164957" progId="Equation.3">
                  <p:embed/>
                </p:oleObj>
              </mc:Choice>
              <mc:Fallback>
                <p:oleObj name="Equation" r:id="rId8" imgW="203024" imgH="164957" progId="Equation.3">
                  <p:embed/>
                  <p:pic>
                    <p:nvPicPr>
                      <p:cNvPr id="8" name="Object 8">
                        <a:extLst>
                          <a:ext uri="{FF2B5EF4-FFF2-40B4-BE49-F238E27FC236}">
                            <a16:creationId xmlns:a16="http://schemas.microsoft.com/office/drawing/2014/main" id="{57007FDC-F424-4B94-9C3F-E8458E4C04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84920" y="423861"/>
                        <a:ext cx="444500"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a:extLst>
              <a:ext uri="{FF2B5EF4-FFF2-40B4-BE49-F238E27FC236}">
                <a16:creationId xmlns:a16="http://schemas.microsoft.com/office/drawing/2014/main" id="{ED98E271-1F1B-4271-8900-6CF7640CA4DB}"/>
              </a:ext>
            </a:extLst>
          </p:cNvPr>
          <p:cNvGraphicFramePr>
            <a:graphicFrameLocks noChangeAspect="1"/>
          </p:cNvGraphicFramePr>
          <p:nvPr/>
        </p:nvGraphicFramePr>
        <p:xfrm>
          <a:off x="9827895" y="452436"/>
          <a:ext cx="276225" cy="358775"/>
        </p:xfrm>
        <a:graphic>
          <a:graphicData uri="http://schemas.openxmlformats.org/presentationml/2006/ole">
            <mc:AlternateContent xmlns:mc="http://schemas.openxmlformats.org/markup-compatibility/2006">
              <mc:Choice xmlns:v="urn:schemas-microsoft-com:vml" Requires="v">
                <p:oleObj spid="_x0000_s13602" name="Equation" r:id="rId10" imgW="126725" imgH="177415" progId="Equation.3">
                  <p:embed/>
                </p:oleObj>
              </mc:Choice>
              <mc:Fallback>
                <p:oleObj name="Equation" r:id="rId10" imgW="126725" imgH="177415" progId="Equation.3">
                  <p:embed/>
                  <p:pic>
                    <p:nvPicPr>
                      <p:cNvPr id="9" name="Object 9">
                        <a:extLst>
                          <a:ext uri="{FF2B5EF4-FFF2-40B4-BE49-F238E27FC236}">
                            <a16:creationId xmlns:a16="http://schemas.microsoft.com/office/drawing/2014/main" id="{ED98E271-1F1B-4271-8900-6CF7640CA4D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827895" y="452436"/>
                        <a:ext cx="276225"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0">
            <a:extLst>
              <a:ext uri="{FF2B5EF4-FFF2-40B4-BE49-F238E27FC236}">
                <a16:creationId xmlns:a16="http://schemas.microsoft.com/office/drawing/2014/main" id="{DDB90F59-E6E8-4011-91FC-1F64E0A0EF64}"/>
              </a:ext>
            </a:extLst>
          </p:cNvPr>
          <p:cNvGraphicFramePr>
            <a:graphicFrameLocks noChangeAspect="1"/>
          </p:cNvGraphicFramePr>
          <p:nvPr/>
        </p:nvGraphicFramePr>
        <p:xfrm>
          <a:off x="10512108" y="423861"/>
          <a:ext cx="277812" cy="333375"/>
        </p:xfrm>
        <a:graphic>
          <a:graphicData uri="http://schemas.openxmlformats.org/presentationml/2006/ole">
            <mc:AlternateContent xmlns:mc="http://schemas.openxmlformats.org/markup-compatibility/2006">
              <mc:Choice xmlns:v="urn:schemas-microsoft-com:vml" Requires="v">
                <p:oleObj spid="_x0000_s13603" name="Equation" r:id="rId12" imgW="126780" imgH="164814" progId="Equation.3">
                  <p:embed/>
                </p:oleObj>
              </mc:Choice>
              <mc:Fallback>
                <p:oleObj name="Equation" r:id="rId12" imgW="126780" imgH="164814" progId="Equation.3">
                  <p:embed/>
                  <p:pic>
                    <p:nvPicPr>
                      <p:cNvPr id="10" name="Object 10">
                        <a:extLst>
                          <a:ext uri="{FF2B5EF4-FFF2-40B4-BE49-F238E27FC236}">
                            <a16:creationId xmlns:a16="http://schemas.microsoft.com/office/drawing/2014/main" id="{DDB90F59-E6E8-4011-91FC-1F64E0A0EF6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512108" y="423861"/>
                        <a:ext cx="277812"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33">
            <a:extLst>
              <a:ext uri="{FF2B5EF4-FFF2-40B4-BE49-F238E27FC236}">
                <a16:creationId xmlns:a16="http://schemas.microsoft.com/office/drawing/2014/main" id="{AF8A531F-8381-473A-8FA6-471E796C311B}"/>
              </a:ext>
            </a:extLst>
          </p:cNvPr>
          <p:cNvGraphicFramePr>
            <a:graphicFrameLocks noChangeAspect="1"/>
          </p:cNvGraphicFramePr>
          <p:nvPr/>
        </p:nvGraphicFramePr>
        <p:xfrm>
          <a:off x="9064307" y="833436"/>
          <a:ext cx="277813" cy="538163"/>
        </p:xfrm>
        <a:graphic>
          <a:graphicData uri="http://schemas.openxmlformats.org/presentationml/2006/ole">
            <mc:AlternateContent xmlns:mc="http://schemas.openxmlformats.org/markup-compatibility/2006">
              <mc:Choice xmlns:v="urn:schemas-microsoft-com:vml" Requires="v">
                <p:oleObj spid="_x0000_s13604" name="Equation" r:id="rId14" imgW="126835" imgH="266353" progId="Equation.3">
                  <p:embed/>
                </p:oleObj>
              </mc:Choice>
              <mc:Fallback>
                <p:oleObj name="Equation" r:id="rId14" imgW="126835" imgH="266353" progId="Equation.3">
                  <p:embed/>
                  <p:pic>
                    <p:nvPicPr>
                      <p:cNvPr id="11" name="Object 33">
                        <a:extLst>
                          <a:ext uri="{FF2B5EF4-FFF2-40B4-BE49-F238E27FC236}">
                            <a16:creationId xmlns:a16="http://schemas.microsoft.com/office/drawing/2014/main" id="{AF8A531F-8381-473A-8FA6-471E796C311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64307" y="833436"/>
                        <a:ext cx="27781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37">
            <a:extLst>
              <a:ext uri="{FF2B5EF4-FFF2-40B4-BE49-F238E27FC236}">
                <a16:creationId xmlns:a16="http://schemas.microsoft.com/office/drawing/2014/main" id="{12F0003E-7E12-4A91-8373-20DF2299D071}"/>
              </a:ext>
            </a:extLst>
          </p:cNvPr>
          <p:cNvGraphicFramePr>
            <a:graphicFrameLocks noChangeAspect="1"/>
          </p:cNvGraphicFramePr>
          <p:nvPr/>
        </p:nvGraphicFramePr>
        <p:xfrm>
          <a:off x="9799320" y="820736"/>
          <a:ext cx="277813" cy="538163"/>
        </p:xfrm>
        <a:graphic>
          <a:graphicData uri="http://schemas.openxmlformats.org/presentationml/2006/ole">
            <mc:AlternateContent xmlns:mc="http://schemas.openxmlformats.org/markup-compatibility/2006">
              <mc:Choice xmlns:v="urn:schemas-microsoft-com:vml" Requires="v">
                <p:oleObj spid="_x0000_s13605" name="Equation" r:id="rId16" imgW="126835" imgH="266353" progId="Equation.3">
                  <p:embed/>
                </p:oleObj>
              </mc:Choice>
              <mc:Fallback>
                <p:oleObj name="Equation" r:id="rId16" imgW="126835" imgH="266353" progId="Equation.3">
                  <p:embed/>
                  <p:pic>
                    <p:nvPicPr>
                      <p:cNvPr id="12" name="Object 37">
                        <a:extLst>
                          <a:ext uri="{FF2B5EF4-FFF2-40B4-BE49-F238E27FC236}">
                            <a16:creationId xmlns:a16="http://schemas.microsoft.com/office/drawing/2014/main" id="{12F0003E-7E12-4A91-8373-20DF2299D07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799320" y="820736"/>
                        <a:ext cx="27781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38">
            <a:extLst>
              <a:ext uri="{FF2B5EF4-FFF2-40B4-BE49-F238E27FC236}">
                <a16:creationId xmlns:a16="http://schemas.microsoft.com/office/drawing/2014/main" id="{BBABCFD6-017D-4C58-91DF-7563B93F2347}"/>
              </a:ext>
            </a:extLst>
          </p:cNvPr>
          <p:cNvGraphicFramePr>
            <a:graphicFrameLocks noChangeAspect="1"/>
          </p:cNvGraphicFramePr>
          <p:nvPr/>
        </p:nvGraphicFramePr>
        <p:xfrm>
          <a:off x="10485120" y="828673"/>
          <a:ext cx="277813" cy="538163"/>
        </p:xfrm>
        <a:graphic>
          <a:graphicData uri="http://schemas.openxmlformats.org/presentationml/2006/ole">
            <mc:AlternateContent xmlns:mc="http://schemas.openxmlformats.org/markup-compatibility/2006">
              <mc:Choice xmlns:v="urn:schemas-microsoft-com:vml" Requires="v">
                <p:oleObj spid="_x0000_s13606" name="Equation" r:id="rId18" imgW="126835" imgH="266353" progId="Equation.3">
                  <p:embed/>
                </p:oleObj>
              </mc:Choice>
              <mc:Fallback>
                <p:oleObj name="Equation" r:id="rId18" imgW="126835" imgH="266353" progId="Equation.3">
                  <p:embed/>
                  <p:pic>
                    <p:nvPicPr>
                      <p:cNvPr id="13" name="Object 38">
                        <a:extLst>
                          <a:ext uri="{FF2B5EF4-FFF2-40B4-BE49-F238E27FC236}">
                            <a16:creationId xmlns:a16="http://schemas.microsoft.com/office/drawing/2014/main" id="{BBABCFD6-017D-4C58-91DF-7563B93F234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485120" y="828673"/>
                        <a:ext cx="27781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 name="Straight Connector 13">
            <a:extLst>
              <a:ext uri="{FF2B5EF4-FFF2-40B4-BE49-F238E27FC236}">
                <a16:creationId xmlns:a16="http://schemas.microsoft.com/office/drawing/2014/main" id="{014867F5-981E-4087-9713-32263309530B}"/>
              </a:ext>
            </a:extLst>
          </p:cNvPr>
          <p:cNvCxnSpPr/>
          <p:nvPr/>
        </p:nvCxnSpPr>
        <p:spPr>
          <a:xfrm>
            <a:off x="8732520" y="536891"/>
            <a:ext cx="0" cy="906145"/>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35E92E4-94F6-4F5E-968F-E1420CF7AEFE}"/>
              </a:ext>
            </a:extLst>
          </p:cNvPr>
          <p:cNvCxnSpPr/>
          <p:nvPr/>
        </p:nvCxnSpPr>
        <p:spPr>
          <a:xfrm>
            <a:off x="11094720" y="528636"/>
            <a:ext cx="0" cy="88392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DE34A5D-E345-445E-A495-BD51D8F344B1}"/>
              </a:ext>
            </a:extLst>
          </p:cNvPr>
          <p:cNvSpPr/>
          <p:nvPr/>
        </p:nvSpPr>
        <p:spPr>
          <a:xfrm>
            <a:off x="838200" y="4148594"/>
            <a:ext cx="6868886" cy="2308324"/>
          </a:xfrm>
          <a:prstGeom prst="rect">
            <a:avLst/>
          </a:prstGeom>
        </p:spPr>
        <p:txBody>
          <a:bodyPr wrap="square">
            <a:spAutoFit/>
          </a:bodyPr>
          <a:lstStyle/>
          <a:p>
            <a:r>
              <a:rPr lang="en-US" sz="2400" b="1" dirty="0">
                <a:cs typeface="Times New Roman" pitchFamily="18" charset="0"/>
              </a:rPr>
              <a:t>Ex2.</a:t>
            </a:r>
            <a:r>
              <a:rPr lang="en-US" sz="2400" dirty="0">
                <a:cs typeface="Times New Roman" pitchFamily="18" charset="0"/>
              </a:rPr>
              <a:t> </a:t>
            </a:r>
            <a:r>
              <a:rPr lang="en-US" sz="2400" dirty="0"/>
              <a:t>The probability distribution of a RV X is given below. </a:t>
            </a:r>
          </a:p>
          <a:p>
            <a:pPr marL="457200" indent="-457200">
              <a:buAutoNum type="alphaLcParenR"/>
            </a:pPr>
            <a:r>
              <a:rPr lang="en-US" sz="2400" dirty="0"/>
              <a:t>Determine the E(X) and explain its usefulness</a:t>
            </a:r>
          </a:p>
          <a:p>
            <a:pPr marL="457200" indent="-457200">
              <a:buAutoNum type="alphaLcParenR"/>
            </a:pPr>
            <a:r>
              <a:rPr lang="en-US" sz="2400" dirty="0"/>
              <a:t>Obtain the Var(X) </a:t>
            </a:r>
          </a:p>
          <a:p>
            <a:pPr marL="457200" indent="-457200">
              <a:buAutoNum type="alphaLcParenR"/>
            </a:pPr>
            <a:r>
              <a:rPr lang="en-US" sz="2400" dirty="0"/>
              <a:t>Compute the expected value and variance of Y where </a:t>
            </a:r>
            <a:r>
              <a:rPr lang="en-US" sz="2400" b="1" dirty="0"/>
              <a:t>Y = 1 – 2 X</a:t>
            </a:r>
          </a:p>
        </p:txBody>
      </p:sp>
      <p:cxnSp>
        <p:nvCxnSpPr>
          <p:cNvPr id="17" name="Straight Connector 16">
            <a:extLst>
              <a:ext uri="{FF2B5EF4-FFF2-40B4-BE49-F238E27FC236}">
                <a16:creationId xmlns:a16="http://schemas.microsoft.com/office/drawing/2014/main" id="{B2996197-F729-4A2F-8624-AA9E197B8EF3}"/>
              </a:ext>
            </a:extLst>
          </p:cNvPr>
          <p:cNvCxnSpPr/>
          <p:nvPr/>
        </p:nvCxnSpPr>
        <p:spPr>
          <a:xfrm>
            <a:off x="7818120" y="4583569"/>
            <a:ext cx="374904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487ABD7-2EDB-493E-B0A0-5BE5C3181B05}"/>
              </a:ext>
            </a:extLst>
          </p:cNvPr>
          <p:cNvCxnSpPr/>
          <p:nvPr/>
        </p:nvCxnSpPr>
        <p:spPr>
          <a:xfrm>
            <a:off x="8199120" y="4278769"/>
            <a:ext cx="0" cy="838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9" name="Object 6">
            <a:extLst>
              <a:ext uri="{FF2B5EF4-FFF2-40B4-BE49-F238E27FC236}">
                <a16:creationId xmlns:a16="http://schemas.microsoft.com/office/drawing/2014/main" id="{A0B5738D-E985-48E9-954F-71DDA5C0832E}"/>
              </a:ext>
            </a:extLst>
          </p:cNvPr>
          <p:cNvGraphicFramePr>
            <a:graphicFrameLocks noChangeAspect="1"/>
          </p:cNvGraphicFramePr>
          <p:nvPr/>
        </p:nvGraphicFramePr>
        <p:xfrm>
          <a:off x="7437120" y="4659769"/>
          <a:ext cx="720725" cy="411163"/>
        </p:xfrm>
        <a:graphic>
          <a:graphicData uri="http://schemas.openxmlformats.org/presentationml/2006/ole">
            <mc:AlternateContent xmlns:mc="http://schemas.openxmlformats.org/markup-compatibility/2006">
              <mc:Choice xmlns:v="urn:schemas-microsoft-com:vml" Requires="v">
                <p:oleObj spid="_x0000_s13607" name="Equation" r:id="rId20" imgW="330120" imgH="203040" progId="Equation.3">
                  <p:embed/>
                </p:oleObj>
              </mc:Choice>
              <mc:Fallback>
                <p:oleObj name="Equation" r:id="rId20" imgW="330120" imgH="203040" progId="Equation.3">
                  <p:embed/>
                  <p:pic>
                    <p:nvPicPr>
                      <p:cNvPr id="19" name="Object 6">
                        <a:extLst>
                          <a:ext uri="{FF2B5EF4-FFF2-40B4-BE49-F238E27FC236}">
                            <a16:creationId xmlns:a16="http://schemas.microsoft.com/office/drawing/2014/main" id="{A0B5738D-E985-48E9-954F-71DDA5C0832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437120" y="4659769"/>
                        <a:ext cx="720725"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7">
            <a:extLst>
              <a:ext uri="{FF2B5EF4-FFF2-40B4-BE49-F238E27FC236}">
                <a16:creationId xmlns:a16="http://schemas.microsoft.com/office/drawing/2014/main" id="{821D798A-BEDF-469A-B1F5-2D8DD4228A3A}"/>
              </a:ext>
            </a:extLst>
          </p:cNvPr>
          <p:cNvGraphicFramePr>
            <a:graphicFrameLocks noChangeAspect="1"/>
          </p:cNvGraphicFramePr>
          <p:nvPr/>
        </p:nvGraphicFramePr>
        <p:xfrm>
          <a:off x="7845108" y="4247019"/>
          <a:ext cx="277812" cy="282575"/>
        </p:xfrm>
        <a:graphic>
          <a:graphicData uri="http://schemas.openxmlformats.org/presentationml/2006/ole">
            <mc:AlternateContent xmlns:mc="http://schemas.openxmlformats.org/markup-compatibility/2006">
              <mc:Choice xmlns:v="urn:schemas-microsoft-com:vml" Requires="v">
                <p:oleObj spid="_x0000_s13608" name="Equation" r:id="rId22" imgW="126720" imgH="139680" progId="Equation.3">
                  <p:embed/>
                </p:oleObj>
              </mc:Choice>
              <mc:Fallback>
                <p:oleObj name="Equation" r:id="rId22" imgW="126720" imgH="139680" progId="Equation.3">
                  <p:embed/>
                  <p:pic>
                    <p:nvPicPr>
                      <p:cNvPr id="20" name="Object 7">
                        <a:extLst>
                          <a:ext uri="{FF2B5EF4-FFF2-40B4-BE49-F238E27FC236}">
                            <a16:creationId xmlns:a16="http://schemas.microsoft.com/office/drawing/2014/main" id="{821D798A-BEDF-469A-B1F5-2D8DD4228A3A}"/>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845108" y="4247019"/>
                        <a:ext cx="277812"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8">
            <a:extLst>
              <a:ext uri="{FF2B5EF4-FFF2-40B4-BE49-F238E27FC236}">
                <a16:creationId xmlns:a16="http://schemas.microsoft.com/office/drawing/2014/main" id="{F4B005D7-A0C5-4D4D-B7CF-8080CCCCD13F}"/>
              </a:ext>
            </a:extLst>
          </p:cNvPr>
          <p:cNvGraphicFramePr>
            <a:graphicFrameLocks noChangeAspect="1"/>
          </p:cNvGraphicFramePr>
          <p:nvPr/>
        </p:nvGraphicFramePr>
        <p:xfrm>
          <a:off x="8454708" y="4224794"/>
          <a:ext cx="277812" cy="331788"/>
        </p:xfrm>
        <a:graphic>
          <a:graphicData uri="http://schemas.openxmlformats.org/presentationml/2006/ole">
            <mc:AlternateContent xmlns:mc="http://schemas.openxmlformats.org/markup-compatibility/2006">
              <mc:Choice xmlns:v="urn:schemas-microsoft-com:vml" Requires="v">
                <p:oleObj spid="_x0000_s13609" name="Equation" r:id="rId24" imgW="126720" imgH="164880" progId="Equation.3">
                  <p:embed/>
                </p:oleObj>
              </mc:Choice>
              <mc:Fallback>
                <p:oleObj name="Equation" r:id="rId24" imgW="126720" imgH="164880" progId="Equation.3">
                  <p:embed/>
                  <p:pic>
                    <p:nvPicPr>
                      <p:cNvPr id="21" name="Object 8">
                        <a:extLst>
                          <a:ext uri="{FF2B5EF4-FFF2-40B4-BE49-F238E27FC236}">
                            <a16:creationId xmlns:a16="http://schemas.microsoft.com/office/drawing/2014/main" id="{F4B005D7-A0C5-4D4D-B7CF-8080CCCCD13F}"/>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454708" y="4224794"/>
                        <a:ext cx="277812"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9">
            <a:extLst>
              <a:ext uri="{FF2B5EF4-FFF2-40B4-BE49-F238E27FC236}">
                <a16:creationId xmlns:a16="http://schemas.microsoft.com/office/drawing/2014/main" id="{6BAE913B-84E9-4BBA-BA00-2B36CFC5382C}"/>
              </a:ext>
            </a:extLst>
          </p:cNvPr>
          <p:cNvGraphicFramePr>
            <a:graphicFrameLocks noChangeAspect="1"/>
          </p:cNvGraphicFramePr>
          <p:nvPr/>
        </p:nvGraphicFramePr>
        <p:xfrm>
          <a:off x="9121458" y="4224794"/>
          <a:ext cx="249237" cy="358775"/>
        </p:xfrm>
        <a:graphic>
          <a:graphicData uri="http://schemas.openxmlformats.org/presentationml/2006/ole">
            <mc:AlternateContent xmlns:mc="http://schemas.openxmlformats.org/markup-compatibility/2006">
              <mc:Choice xmlns:v="urn:schemas-microsoft-com:vml" Requires="v">
                <p:oleObj spid="_x0000_s13610" name="Equation" r:id="rId26" imgW="114120" imgH="177480" progId="Equation.3">
                  <p:embed/>
                </p:oleObj>
              </mc:Choice>
              <mc:Fallback>
                <p:oleObj name="Equation" r:id="rId26" imgW="114120" imgH="177480" progId="Equation.3">
                  <p:embed/>
                  <p:pic>
                    <p:nvPicPr>
                      <p:cNvPr id="22" name="Object 9">
                        <a:extLst>
                          <a:ext uri="{FF2B5EF4-FFF2-40B4-BE49-F238E27FC236}">
                            <a16:creationId xmlns:a16="http://schemas.microsoft.com/office/drawing/2014/main" id="{6BAE913B-84E9-4BBA-BA00-2B36CFC5382C}"/>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121458" y="4224794"/>
                        <a:ext cx="249237"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10">
            <a:extLst>
              <a:ext uri="{FF2B5EF4-FFF2-40B4-BE49-F238E27FC236}">
                <a16:creationId xmlns:a16="http://schemas.microsoft.com/office/drawing/2014/main" id="{C1B4D755-3A50-49CC-9345-DFDB852A6845}"/>
              </a:ext>
            </a:extLst>
          </p:cNvPr>
          <p:cNvGraphicFramePr>
            <a:graphicFrameLocks noChangeAspect="1"/>
          </p:cNvGraphicFramePr>
          <p:nvPr/>
        </p:nvGraphicFramePr>
        <p:xfrm>
          <a:off x="9770745" y="4224794"/>
          <a:ext cx="388938" cy="333375"/>
        </p:xfrm>
        <a:graphic>
          <a:graphicData uri="http://schemas.openxmlformats.org/presentationml/2006/ole">
            <mc:AlternateContent xmlns:mc="http://schemas.openxmlformats.org/markup-compatibility/2006">
              <mc:Choice xmlns:v="urn:schemas-microsoft-com:vml" Requires="v">
                <p:oleObj spid="_x0000_s13611" name="Equation" r:id="rId28" imgW="177480" imgH="164880" progId="Equation.3">
                  <p:embed/>
                </p:oleObj>
              </mc:Choice>
              <mc:Fallback>
                <p:oleObj name="Equation" r:id="rId28" imgW="177480" imgH="164880" progId="Equation.3">
                  <p:embed/>
                  <p:pic>
                    <p:nvPicPr>
                      <p:cNvPr id="23" name="Object 10">
                        <a:extLst>
                          <a:ext uri="{FF2B5EF4-FFF2-40B4-BE49-F238E27FC236}">
                            <a16:creationId xmlns:a16="http://schemas.microsoft.com/office/drawing/2014/main" id="{C1B4D755-3A50-49CC-9345-DFDB852A6845}"/>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9770745" y="4224794"/>
                        <a:ext cx="388938"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4" name="Straight Connector 23">
            <a:extLst>
              <a:ext uri="{FF2B5EF4-FFF2-40B4-BE49-F238E27FC236}">
                <a16:creationId xmlns:a16="http://schemas.microsoft.com/office/drawing/2014/main" id="{E46956E2-0A02-49E8-8754-FBEFFABF257A}"/>
              </a:ext>
            </a:extLst>
          </p:cNvPr>
          <p:cNvCxnSpPr/>
          <p:nvPr/>
        </p:nvCxnSpPr>
        <p:spPr>
          <a:xfrm>
            <a:off x="11049974" y="4300994"/>
            <a:ext cx="0" cy="838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D7E8ED7-F4C8-4199-AD76-ACBACCCBF2A1}"/>
              </a:ext>
            </a:extLst>
          </p:cNvPr>
          <p:cNvSpPr txBox="1"/>
          <p:nvPr/>
        </p:nvSpPr>
        <p:spPr>
          <a:xfrm>
            <a:off x="11049974" y="4148594"/>
            <a:ext cx="654346" cy="400110"/>
          </a:xfrm>
          <a:prstGeom prst="rect">
            <a:avLst/>
          </a:prstGeom>
          <a:noFill/>
        </p:spPr>
        <p:txBody>
          <a:bodyPr wrap="none" rtlCol="0">
            <a:spAutoFit/>
          </a:bodyPr>
          <a:lstStyle/>
          <a:p>
            <a:r>
              <a:rPr lang="en-US" sz="2000" dirty="0">
                <a:latin typeface="Times New Roman" pitchFamily="18" charset="0"/>
                <a:cs typeface="Times New Roman" pitchFamily="18" charset="0"/>
              </a:rPr>
              <a:t>Sum</a:t>
            </a:r>
          </a:p>
        </p:txBody>
      </p:sp>
      <p:graphicFrame>
        <p:nvGraphicFramePr>
          <p:cNvPr id="26" name="Object 33">
            <a:extLst>
              <a:ext uri="{FF2B5EF4-FFF2-40B4-BE49-F238E27FC236}">
                <a16:creationId xmlns:a16="http://schemas.microsoft.com/office/drawing/2014/main" id="{69456548-6FFF-4439-B09B-F85E9968B24B}"/>
              </a:ext>
            </a:extLst>
          </p:cNvPr>
          <p:cNvGraphicFramePr>
            <a:graphicFrameLocks noChangeAspect="1"/>
          </p:cNvGraphicFramePr>
          <p:nvPr/>
        </p:nvGraphicFramePr>
        <p:xfrm>
          <a:off x="8427720" y="4593094"/>
          <a:ext cx="277813" cy="539750"/>
        </p:xfrm>
        <a:graphic>
          <a:graphicData uri="http://schemas.openxmlformats.org/presentationml/2006/ole">
            <mc:AlternateContent xmlns:mc="http://schemas.openxmlformats.org/markup-compatibility/2006">
              <mc:Choice xmlns:v="urn:schemas-microsoft-com:vml" Requires="v">
                <p:oleObj spid="_x0000_s13612" name="Equation" r:id="rId30" imgW="126720" imgH="266400" progId="Equation.3">
                  <p:embed/>
                </p:oleObj>
              </mc:Choice>
              <mc:Fallback>
                <p:oleObj name="Equation" r:id="rId30" imgW="126720" imgH="266400" progId="Equation.3">
                  <p:embed/>
                  <p:pic>
                    <p:nvPicPr>
                      <p:cNvPr id="26" name="Object 33">
                        <a:extLst>
                          <a:ext uri="{FF2B5EF4-FFF2-40B4-BE49-F238E27FC236}">
                            <a16:creationId xmlns:a16="http://schemas.microsoft.com/office/drawing/2014/main" id="{69456548-6FFF-4439-B09B-F85E9968B24B}"/>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427720" y="4593094"/>
                        <a:ext cx="277813"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37">
            <a:extLst>
              <a:ext uri="{FF2B5EF4-FFF2-40B4-BE49-F238E27FC236}">
                <a16:creationId xmlns:a16="http://schemas.microsoft.com/office/drawing/2014/main" id="{3E1187A2-CE67-4663-B2E8-F5516B21302F}"/>
              </a:ext>
            </a:extLst>
          </p:cNvPr>
          <p:cNvGraphicFramePr>
            <a:graphicFrameLocks noChangeAspect="1"/>
          </p:cNvGraphicFramePr>
          <p:nvPr/>
        </p:nvGraphicFramePr>
        <p:xfrm>
          <a:off x="9113520" y="4593094"/>
          <a:ext cx="277813" cy="539750"/>
        </p:xfrm>
        <a:graphic>
          <a:graphicData uri="http://schemas.openxmlformats.org/presentationml/2006/ole">
            <mc:AlternateContent xmlns:mc="http://schemas.openxmlformats.org/markup-compatibility/2006">
              <mc:Choice xmlns:v="urn:schemas-microsoft-com:vml" Requires="v">
                <p:oleObj spid="_x0000_s13613" name="Equation" r:id="rId32" imgW="126720" imgH="266400" progId="Equation.3">
                  <p:embed/>
                </p:oleObj>
              </mc:Choice>
              <mc:Fallback>
                <p:oleObj name="Equation" r:id="rId32" imgW="126720" imgH="266400" progId="Equation.3">
                  <p:embed/>
                  <p:pic>
                    <p:nvPicPr>
                      <p:cNvPr id="27" name="Object 37">
                        <a:extLst>
                          <a:ext uri="{FF2B5EF4-FFF2-40B4-BE49-F238E27FC236}">
                            <a16:creationId xmlns:a16="http://schemas.microsoft.com/office/drawing/2014/main" id="{3E1187A2-CE67-4663-B2E8-F5516B21302F}"/>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9113520" y="4593094"/>
                        <a:ext cx="277813"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38">
            <a:extLst>
              <a:ext uri="{FF2B5EF4-FFF2-40B4-BE49-F238E27FC236}">
                <a16:creationId xmlns:a16="http://schemas.microsoft.com/office/drawing/2014/main" id="{54AA658C-17D2-485D-B155-A2A16BDCEB2E}"/>
              </a:ext>
            </a:extLst>
          </p:cNvPr>
          <p:cNvGraphicFramePr>
            <a:graphicFrameLocks noChangeAspect="1"/>
          </p:cNvGraphicFramePr>
          <p:nvPr/>
        </p:nvGraphicFramePr>
        <p:xfrm>
          <a:off x="9799320" y="4580394"/>
          <a:ext cx="277813" cy="563563"/>
        </p:xfrm>
        <a:graphic>
          <a:graphicData uri="http://schemas.openxmlformats.org/presentationml/2006/ole">
            <mc:AlternateContent xmlns:mc="http://schemas.openxmlformats.org/markup-compatibility/2006">
              <mc:Choice xmlns:v="urn:schemas-microsoft-com:vml" Requires="v">
                <p:oleObj spid="_x0000_s13614" name="Equation" r:id="rId34" imgW="126720" imgH="279360" progId="Equation.3">
                  <p:embed/>
                </p:oleObj>
              </mc:Choice>
              <mc:Fallback>
                <p:oleObj name="Equation" r:id="rId34" imgW="126720" imgH="279360" progId="Equation.3">
                  <p:embed/>
                  <p:pic>
                    <p:nvPicPr>
                      <p:cNvPr id="28" name="Object 38">
                        <a:extLst>
                          <a:ext uri="{FF2B5EF4-FFF2-40B4-BE49-F238E27FC236}">
                            <a16:creationId xmlns:a16="http://schemas.microsoft.com/office/drawing/2014/main" id="{54AA658C-17D2-485D-B155-A2A16BDCEB2E}"/>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9799320" y="4580394"/>
                        <a:ext cx="277813"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39">
            <a:extLst>
              <a:ext uri="{FF2B5EF4-FFF2-40B4-BE49-F238E27FC236}">
                <a16:creationId xmlns:a16="http://schemas.microsoft.com/office/drawing/2014/main" id="{CAE04E80-5540-4166-8AA7-FA7A4E617DF2}"/>
              </a:ext>
            </a:extLst>
          </p:cNvPr>
          <p:cNvGraphicFramePr>
            <a:graphicFrameLocks noChangeAspect="1"/>
          </p:cNvGraphicFramePr>
          <p:nvPr/>
        </p:nvGraphicFramePr>
        <p:xfrm>
          <a:off x="11167449" y="4681994"/>
          <a:ext cx="193675" cy="333375"/>
        </p:xfrm>
        <a:graphic>
          <a:graphicData uri="http://schemas.openxmlformats.org/presentationml/2006/ole">
            <mc:AlternateContent xmlns:mc="http://schemas.openxmlformats.org/markup-compatibility/2006">
              <mc:Choice xmlns:v="urn:schemas-microsoft-com:vml" Requires="v">
                <p:oleObj spid="_x0000_s13615" name="Equation" r:id="rId36" imgW="88560" imgH="164880" progId="Equation.3">
                  <p:embed/>
                </p:oleObj>
              </mc:Choice>
              <mc:Fallback>
                <p:oleObj name="Equation" r:id="rId36" imgW="88560" imgH="164880" progId="Equation.3">
                  <p:embed/>
                  <p:pic>
                    <p:nvPicPr>
                      <p:cNvPr id="29" name="Object 39">
                        <a:extLst>
                          <a:ext uri="{FF2B5EF4-FFF2-40B4-BE49-F238E27FC236}">
                            <a16:creationId xmlns:a16="http://schemas.microsoft.com/office/drawing/2014/main" id="{CAE04E80-5540-4166-8AA7-FA7A4E617DF2}"/>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1167449" y="4681994"/>
                        <a:ext cx="1936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14">
            <a:extLst>
              <a:ext uri="{FF2B5EF4-FFF2-40B4-BE49-F238E27FC236}">
                <a16:creationId xmlns:a16="http://schemas.microsoft.com/office/drawing/2014/main" id="{1A056B26-9CF7-4477-A8FB-C543B34D6514}"/>
              </a:ext>
            </a:extLst>
          </p:cNvPr>
          <p:cNvGraphicFramePr>
            <a:graphicFrameLocks noChangeAspect="1"/>
          </p:cNvGraphicFramePr>
          <p:nvPr/>
        </p:nvGraphicFramePr>
        <p:xfrm>
          <a:off x="10477183" y="4224794"/>
          <a:ext cx="388937" cy="358775"/>
        </p:xfrm>
        <a:graphic>
          <a:graphicData uri="http://schemas.openxmlformats.org/presentationml/2006/ole">
            <mc:AlternateContent xmlns:mc="http://schemas.openxmlformats.org/markup-compatibility/2006">
              <mc:Choice xmlns:v="urn:schemas-microsoft-com:vml" Requires="v">
                <p:oleObj spid="_x0000_s13616" name="Equation" r:id="rId38" imgW="177480" imgH="177480" progId="Equation.3">
                  <p:embed/>
                </p:oleObj>
              </mc:Choice>
              <mc:Fallback>
                <p:oleObj name="Equation" r:id="rId38" imgW="177480" imgH="177480" progId="Equation.3">
                  <p:embed/>
                  <p:pic>
                    <p:nvPicPr>
                      <p:cNvPr id="30" name="Object 14">
                        <a:extLst>
                          <a:ext uri="{FF2B5EF4-FFF2-40B4-BE49-F238E27FC236}">
                            <a16:creationId xmlns:a16="http://schemas.microsoft.com/office/drawing/2014/main" id="{1A056B26-9CF7-4477-A8FB-C543B34D6514}"/>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0477183" y="4224794"/>
                        <a:ext cx="388937"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16">
            <a:extLst>
              <a:ext uri="{FF2B5EF4-FFF2-40B4-BE49-F238E27FC236}">
                <a16:creationId xmlns:a16="http://schemas.microsoft.com/office/drawing/2014/main" id="{38883A0F-5F66-4101-ACDC-AA78421CC7E1}"/>
              </a:ext>
            </a:extLst>
          </p:cNvPr>
          <p:cNvGraphicFramePr>
            <a:graphicFrameLocks noChangeAspect="1"/>
          </p:cNvGraphicFramePr>
          <p:nvPr/>
        </p:nvGraphicFramePr>
        <p:xfrm>
          <a:off x="10512108" y="4588332"/>
          <a:ext cx="277812" cy="538162"/>
        </p:xfrm>
        <a:graphic>
          <a:graphicData uri="http://schemas.openxmlformats.org/presentationml/2006/ole">
            <mc:AlternateContent xmlns:mc="http://schemas.openxmlformats.org/markup-compatibility/2006">
              <mc:Choice xmlns:v="urn:schemas-microsoft-com:vml" Requires="v">
                <p:oleObj spid="_x0000_s13617" name="Equation" r:id="rId40" imgW="126720" imgH="266400" progId="Equation.3">
                  <p:embed/>
                </p:oleObj>
              </mc:Choice>
              <mc:Fallback>
                <p:oleObj name="Equation" r:id="rId40" imgW="126720" imgH="266400" progId="Equation.3">
                  <p:embed/>
                  <p:pic>
                    <p:nvPicPr>
                      <p:cNvPr id="31" name="Object 16">
                        <a:extLst>
                          <a:ext uri="{FF2B5EF4-FFF2-40B4-BE49-F238E27FC236}">
                            <a16:creationId xmlns:a16="http://schemas.microsoft.com/office/drawing/2014/main" id="{38883A0F-5F66-4101-ACDC-AA78421CC7E1}"/>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10512108" y="4588332"/>
                        <a:ext cx="277812"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5121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607628" cy="1325563"/>
          </a:xfrm>
        </p:spPr>
        <p:txBody>
          <a:bodyPr/>
          <a:lstStyle/>
          <a:p>
            <a:r>
              <a:rPr lang="en-US" dirty="0">
                <a:solidFill>
                  <a:srgbClr val="990033"/>
                </a:solidFill>
              </a:rPr>
              <a:t>Practice Problems Part 1</a:t>
            </a:r>
            <a:endParaRPr lang="en-US"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6C6B5DA-2EAB-4B21-B365-9E0294197C62}"/>
                  </a:ext>
                </a:extLst>
              </p:cNvPr>
              <p:cNvSpPr/>
              <p:nvPr/>
            </p:nvSpPr>
            <p:spPr>
              <a:xfrm>
                <a:off x="875778" y="1377538"/>
                <a:ext cx="9054230" cy="2308324"/>
              </a:xfrm>
              <a:prstGeom prst="rect">
                <a:avLst/>
              </a:prstGeom>
            </p:spPr>
            <p:txBody>
              <a:bodyPr wrap="square">
                <a:spAutoFit/>
              </a:bodyPr>
              <a:lstStyle/>
              <a:p>
                <a:r>
                  <a:rPr lang="en-US" sz="2400" b="1" dirty="0">
                    <a:ea typeface="Times New Roman" panose="02020603050405020304" pitchFamily="18" charset="0"/>
                  </a:rPr>
                  <a:t>1.</a:t>
                </a:r>
                <a:r>
                  <a:rPr lang="en-US" sz="2400" dirty="0">
                    <a:ea typeface="Times New Roman" panose="02020603050405020304" pitchFamily="18" charset="0"/>
                  </a:rPr>
                  <a:t> </a:t>
                </a:r>
                <a:r>
                  <a:rPr lang="en-US" sz="2400" dirty="0">
                    <a:cs typeface="Times New Roman" pitchFamily="18" charset="0"/>
                  </a:rPr>
                  <a:t>Suppose that a pair of fair dice with four sides numbered from 1 to 4 is tossed once. Let the random variable </a:t>
                </a:r>
                <a:r>
                  <a:rPr lang="en-US" sz="2400" dirty="0">
                    <a:solidFill>
                      <a:srgbClr val="0070C0"/>
                    </a:solidFill>
                    <a:cs typeface="Times New Roman" pitchFamily="18" charset="0"/>
                  </a:rPr>
                  <a:t>Y</a:t>
                </a:r>
                <a:r>
                  <a:rPr lang="en-US" sz="2400" dirty="0">
                    <a:cs typeface="Times New Roman" pitchFamily="18" charset="0"/>
                  </a:rPr>
                  <a:t> denote </a:t>
                </a:r>
                <a:r>
                  <a:rPr lang="en-US" sz="2400" dirty="0">
                    <a:solidFill>
                      <a:srgbClr val="0070C0"/>
                    </a:solidFill>
                    <a:cs typeface="Times New Roman" pitchFamily="18" charset="0"/>
                  </a:rPr>
                  <a:t>the absolute value of the difference between the two dice</a:t>
                </a:r>
                <a:r>
                  <a:rPr lang="en-US" sz="2400" dirty="0">
                    <a:cs typeface="Times New Roman" pitchFamily="18" charset="0"/>
                  </a:rPr>
                  <a:t>.</a:t>
                </a:r>
              </a:p>
              <a:p>
                <a:r>
                  <a:rPr lang="en-US" sz="2400" dirty="0">
                    <a:cs typeface="Times New Roman" pitchFamily="18" charset="0"/>
                  </a:rPr>
                  <a:t>a) Obtain the probability table of Y and find </a:t>
                </a:r>
                <a14:m>
                  <m:oMath xmlns:m="http://schemas.openxmlformats.org/officeDocument/2006/math">
                    <m:r>
                      <a:rPr lang="en-US" sz="2400" b="0" i="1" smtClean="0">
                        <a:latin typeface="Cambria Math" panose="02040503050406030204" pitchFamily="18" charset="0"/>
                        <a:cs typeface="Times New Roman" pitchFamily="18" charset="0"/>
                      </a:rPr>
                      <m:t>𝑃</m:t>
                    </m:r>
                    <m:d>
                      <m:dPr>
                        <m:ctrlPr>
                          <a:rPr lang="en-US" sz="2400" b="0" i="1" smtClean="0">
                            <a:latin typeface="Cambria Math" panose="02040503050406030204" pitchFamily="18" charset="0"/>
                            <a:cs typeface="Times New Roman" pitchFamily="18" charset="0"/>
                          </a:rPr>
                        </m:ctrlPr>
                      </m:dPr>
                      <m:e>
                        <m:r>
                          <a:rPr lang="en-US" sz="2400" b="0" i="1" smtClean="0">
                            <a:latin typeface="Cambria Math" panose="02040503050406030204" pitchFamily="18" charset="0"/>
                            <a:cs typeface="Times New Roman" pitchFamily="18" charset="0"/>
                          </a:rPr>
                          <m:t>𝑌</m:t>
                        </m:r>
                        <m:r>
                          <a:rPr lang="en-US" sz="2400" b="0" i="1" smtClean="0">
                            <a:latin typeface="Cambria Math" panose="02040503050406030204" pitchFamily="18" charset="0"/>
                            <a:ea typeface="Cambria Math" panose="02040503050406030204" pitchFamily="18" charset="0"/>
                            <a:cs typeface="Times New Roman" pitchFamily="18" charset="0"/>
                          </a:rPr>
                          <m:t>≤2</m:t>
                        </m:r>
                      </m:e>
                    </m:d>
                  </m:oMath>
                </a14:m>
                <a:r>
                  <a:rPr lang="en-US" sz="2400" dirty="0">
                    <a:cs typeface="Times New Roman" pitchFamily="18" charset="0"/>
                  </a:rPr>
                  <a:t>.</a:t>
                </a:r>
              </a:p>
              <a:p>
                <a:r>
                  <a:rPr lang="en-US" sz="2400" dirty="0">
                    <a:cs typeface="Times New Roman" pitchFamily="18" charset="0"/>
                  </a:rPr>
                  <a:t>b) Graph the bar chart of the PMF and guess the expected value.</a:t>
                </a:r>
              </a:p>
              <a:p>
                <a:r>
                  <a:rPr lang="en-US" sz="2400" dirty="0"/>
                  <a:t>c) Compute the expected value and variance of </a:t>
                </a:r>
                <a14:m>
                  <m:oMath xmlns:m="http://schemas.openxmlformats.org/officeDocument/2006/math">
                    <m:r>
                      <a:rPr lang="en-US" sz="2400" b="0" i="1" smtClean="0">
                        <a:latin typeface="Cambria Math" panose="02040503050406030204" pitchFamily="18" charset="0"/>
                      </a:rPr>
                      <m:t>𝑌</m:t>
                    </m:r>
                  </m:oMath>
                </a14:m>
                <a:r>
                  <a:rPr lang="en-US" sz="2400" dirty="0"/>
                  <a:t>.</a:t>
                </a:r>
              </a:p>
            </p:txBody>
          </p:sp>
        </mc:Choice>
        <mc:Fallback xmlns="">
          <p:sp>
            <p:nvSpPr>
              <p:cNvPr id="7" name="Rectangle 6">
                <a:extLst>
                  <a:ext uri="{FF2B5EF4-FFF2-40B4-BE49-F238E27FC236}">
                    <a16:creationId xmlns:a16="http://schemas.microsoft.com/office/drawing/2014/main" id="{E6C6B5DA-2EAB-4B21-B365-9E0294197C62}"/>
                  </a:ext>
                </a:extLst>
              </p:cNvPr>
              <p:cNvSpPr>
                <a:spLocks noRot="1" noChangeAspect="1" noMove="1" noResize="1" noEditPoints="1" noAdjustHandles="1" noChangeArrowheads="1" noChangeShapeType="1" noTextEdit="1"/>
              </p:cNvSpPr>
              <p:nvPr/>
            </p:nvSpPr>
            <p:spPr>
              <a:xfrm>
                <a:off x="875778" y="1377538"/>
                <a:ext cx="9054230" cy="2308324"/>
              </a:xfrm>
              <a:prstGeom prst="rect">
                <a:avLst/>
              </a:prstGeom>
              <a:blipFill>
                <a:blip r:embed="rId3"/>
                <a:stretch>
                  <a:fillRect l="-1077" t="-2111" r="-606" b="-5013"/>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6EE4A521-D0F0-408A-AE39-E5CCFDD4C8FA}"/>
              </a:ext>
            </a:extLst>
          </p:cNvPr>
          <p:cNvSpPr/>
          <p:nvPr/>
        </p:nvSpPr>
        <p:spPr>
          <a:xfrm>
            <a:off x="838200" y="3962688"/>
            <a:ext cx="6281057" cy="2308324"/>
          </a:xfrm>
          <a:prstGeom prst="rect">
            <a:avLst/>
          </a:prstGeom>
        </p:spPr>
        <p:txBody>
          <a:bodyPr wrap="square">
            <a:spAutoFit/>
          </a:bodyPr>
          <a:lstStyle/>
          <a:p>
            <a:r>
              <a:rPr lang="en-US" sz="2400" b="1" dirty="0">
                <a:ea typeface="Times New Roman" panose="02020603050405020304" pitchFamily="18" charset="0"/>
              </a:rPr>
              <a:t>2.</a:t>
            </a:r>
            <a:r>
              <a:rPr lang="en-US" sz="2400" dirty="0">
                <a:ea typeface="Times New Roman" panose="02020603050405020304" pitchFamily="18" charset="0"/>
              </a:rPr>
              <a:t> </a:t>
            </a:r>
            <a:r>
              <a:rPr lang="en-US" sz="2400" dirty="0">
                <a:cs typeface="Times New Roman" pitchFamily="18" charset="0"/>
              </a:rPr>
              <a:t>The probability distribution of a RV X is given in the table. </a:t>
            </a:r>
            <a:endParaRPr lang="en-US" sz="2400" dirty="0"/>
          </a:p>
          <a:p>
            <a:r>
              <a:rPr lang="en-US" sz="2400" dirty="0"/>
              <a:t>a) Determine the E(X) and explain its usefulness. </a:t>
            </a:r>
          </a:p>
          <a:p>
            <a:r>
              <a:rPr lang="en-US" sz="2400" dirty="0"/>
              <a:t>b) Obtain the Var(X) and E(Xᶟ). </a:t>
            </a:r>
          </a:p>
          <a:p>
            <a:r>
              <a:rPr lang="en-US" sz="2400" dirty="0"/>
              <a:t>c) Compute the expected value and variance of random variable Y where Y = 1 – 2 X. </a:t>
            </a:r>
          </a:p>
        </p:txBody>
      </p:sp>
      <p:pic>
        <p:nvPicPr>
          <p:cNvPr id="13" name="Picture 12">
            <a:extLst>
              <a:ext uri="{FF2B5EF4-FFF2-40B4-BE49-F238E27FC236}">
                <a16:creationId xmlns:a16="http://schemas.microsoft.com/office/drawing/2014/main" id="{10B2902A-E1E6-4533-AF05-38AC2CC368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680115" y="171841"/>
            <a:ext cx="1172153" cy="1239240"/>
          </a:xfrm>
          <a:prstGeom prst="rect">
            <a:avLst/>
          </a:prstGeom>
        </p:spPr>
      </p:pic>
      <p:pic>
        <p:nvPicPr>
          <p:cNvPr id="9" name="Picture 8">
            <a:extLst>
              <a:ext uri="{FF2B5EF4-FFF2-40B4-BE49-F238E27FC236}">
                <a16:creationId xmlns:a16="http://schemas.microsoft.com/office/drawing/2014/main" id="{6D212616-7538-48C7-B5F6-1A454C4A4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2221" y="1104610"/>
            <a:ext cx="1108700" cy="1172155"/>
          </a:xfrm>
          <a:prstGeom prst="rect">
            <a:avLst/>
          </a:prstGeom>
        </p:spPr>
      </p:pic>
      <p:pic>
        <p:nvPicPr>
          <p:cNvPr id="14" name="Picture 13">
            <a:extLst>
              <a:ext uri="{FF2B5EF4-FFF2-40B4-BE49-F238E27FC236}">
                <a16:creationId xmlns:a16="http://schemas.microsoft.com/office/drawing/2014/main" id="{E286C8AE-DD14-4E6D-A513-AFD67090E4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3557" y="4202570"/>
            <a:ext cx="4751650" cy="757332"/>
          </a:xfrm>
          <a:prstGeom prst="rect">
            <a:avLst/>
          </a:prstGeom>
        </p:spPr>
      </p:pic>
    </p:spTree>
    <p:extLst>
      <p:ext uri="{BB962C8B-B14F-4D97-AF65-F5344CB8AC3E}">
        <p14:creationId xmlns:p14="http://schemas.microsoft.com/office/powerpoint/2010/main" val="187211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1</a:t>
            </a:r>
            <a:endParaRPr lang="en-US" dirty="0"/>
          </a:p>
        </p:txBody>
      </p:sp>
      <p:sp>
        <p:nvSpPr>
          <p:cNvPr id="12" name="Rectangle 11">
            <a:extLst>
              <a:ext uri="{FF2B5EF4-FFF2-40B4-BE49-F238E27FC236}">
                <a16:creationId xmlns:a16="http://schemas.microsoft.com/office/drawing/2014/main" id="{4CD785E2-241E-4C83-B038-C0A4170532FC}"/>
              </a:ext>
            </a:extLst>
          </p:cNvPr>
          <p:cNvSpPr/>
          <p:nvPr/>
        </p:nvSpPr>
        <p:spPr>
          <a:xfrm>
            <a:off x="838199" y="1302476"/>
            <a:ext cx="10515599" cy="1200329"/>
          </a:xfrm>
          <a:prstGeom prst="rect">
            <a:avLst/>
          </a:prstGeom>
        </p:spPr>
        <p:txBody>
          <a:bodyPr wrap="square">
            <a:spAutoFit/>
          </a:bodyPr>
          <a:lstStyle/>
          <a:p>
            <a:r>
              <a:rPr lang="en-US" sz="2400" b="1" dirty="0">
                <a:cs typeface="Times New Roman" pitchFamily="18" charset="0"/>
              </a:rPr>
              <a:t>3.</a:t>
            </a:r>
            <a:r>
              <a:rPr lang="en-US" sz="2400" dirty="0">
                <a:cs typeface="Times New Roman" pitchFamily="18" charset="0"/>
              </a:rPr>
              <a:t> In a particular week of September, chance of having zero, one, two and three rainy days are 0.2, 0.5, 0.2, and 0.1, respectively. What is the expected number of rainy days for that particular week? </a:t>
            </a:r>
          </a:p>
        </p:txBody>
      </p:sp>
      <p:sp>
        <p:nvSpPr>
          <p:cNvPr id="6" name="Rectangle 5">
            <a:extLst>
              <a:ext uri="{FF2B5EF4-FFF2-40B4-BE49-F238E27FC236}">
                <a16:creationId xmlns:a16="http://schemas.microsoft.com/office/drawing/2014/main" id="{4BE3238D-8492-4D33-A6F0-9256430E21AC}"/>
              </a:ext>
            </a:extLst>
          </p:cNvPr>
          <p:cNvSpPr/>
          <p:nvPr/>
        </p:nvSpPr>
        <p:spPr>
          <a:xfrm>
            <a:off x="838199" y="2701492"/>
            <a:ext cx="8227424" cy="1200329"/>
          </a:xfrm>
          <a:prstGeom prst="rect">
            <a:avLst/>
          </a:prstGeom>
        </p:spPr>
        <p:txBody>
          <a:bodyPr wrap="square">
            <a:spAutoFit/>
          </a:bodyPr>
          <a:lstStyle/>
          <a:p>
            <a:r>
              <a:rPr lang="en-US" sz="2400" b="1" dirty="0">
                <a:cs typeface="Times New Roman" pitchFamily="18" charset="0"/>
              </a:rPr>
              <a:t>4.</a:t>
            </a:r>
            <a:r>
              <a:rPr lang="en-US" sz="2400" dirty="0">
                <a:cs typeface="Times New Roman" pitchFamily="18" charset="0"/>
              </a:rPr>
              <a:t> The number of persons X, in a Singapore family chosen at random has the following probability distribution. What is the average family size?</a:t>
            </a:r>
          </a:p>
        </p:txBody>
      </p:sp>
      <p:pic>
        <p:nvPicPr>
          <p:cNvPr id="7" name="Picture 6">
            <a:extLst>
              <a:ext uri="{FF2B5EF4-FFF2-40B4-BE49-F238E27FC236}">
                <a16:creationId xmlns:a16="http://schemas.microsoft.com/office/drawing/2014/main" id="{2860923F-C68E-4956-97EB-5E260A4F44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536347" y="2094641"/>
            <a:ext cx="1507743" cy="2260555"/>
          </a:xfrm>
          <a:prstGeom prst="rect">
            <a:avLst/>
          </a:prstGeom>
        </p:spPr>
      </p:pic>
      <p:pic>
        <p:nvPicPr>
          <p:cNvPr id="10" name="Picture 9">
            <a:extLst>
              <a:ext uri="{FF2B5EF4-FFF2-40B4-BE49-F238E27FC236}">
                <a16:creationId xmlns:a16="http://schemas.microsoft.com/office/drawing/2014/main" id="{05A3E3A7-536E-4EC4-A8D2-A29EAC067C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0485" y="3636162"/>
            <a:ext cx="5159402" cy="928692"/>
          </a:xfrm>
          <a:prstGeom prst="rect">
            <a:avLst/>
          </a:prstGeom>
        </p:spPr>
      </p:pic>
      <p:sp>
        <p:nvSpPr>
          <p:cNvPr id="13" name="Rectangle 12">
            <a:extLst>
              <a:ext uri="{FF2B5EF4-FFF2-40B4-BE49-F238E27FC236}">
                <a16:creationId xmlns:a16="http://schemas.microsoft.com/office/drawing/2014/main" id="{575C375B-819F-4A6F-8521-F61CD3EB4EB7}"/>
              </a:ext>
            </a:extLst>
          </p:cNvPr>
          <p:cNvSpPr/>
          <p:nvPr/>
        </p:nvSpPr>
        <p:spPr>
          <a:xfrm>
            <a:off x="838199" y="4734943"/>
            <a:ext cx="7748316" cy="461665"/>
          </a:xfrm>
          <a:prstGeom prst="rect">
            <a:avLst/>
          </a:prstGeom>
        </p:spPr>
        <p:txBody>
          <a:bodyPr wrap="square">
            <a:spAutoFit/>
          </a:bodyPr>
          <a:lstStyle/>
          <a:p>
            <a:r>
              <a:rPr lang="en-US" sz="2400" b="1" dirty="0">
                <a:cs typeface="Times New Roman" pitchFamily="18" charset="0"/>
              </a:rPr>
              <a:t>5.</a:t>
            </a:r>
            <a:r>
              <a:rPr lang="en-US" sz="2400" dirty="0">
                <a:cs typeface="Times New Roman" pitchFamily="18" charset="0"/>
              </a:rPr>
              <a:t> The </a:t>
            </a:r>
          </a:p>
        </p:txBody>
      </p:sp>
    </p:spTree>
    <p:extLst>
      <p:ext uri="{BB962C8B-B14F-4D97-AF65-F5344CB8AC3E}">
        <p14:creationId xmlns:p14="http://schemas.microsoft.com/office/powerpoint/2010/main" val="3938370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189616" cy="1325563"/>
          </a:xfrm>
        </p:spPr>
        <p:txBody>
          <a:bodyPr>
            <a:normAutofit/>
          </a:bodyPr>
          <a:lstStyle/>
          <a:p>
            <a:r>
              <a:rPr lang="en-US" dirty="0">
                <a:solidFill>
                  <a:srgbClr val="990033"/>
                </a:solidFill>
              </a:rPr>
              <a:t>Random Variables</a:t>
            </a:r>
            <a:endParaRPr lang="en-US"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6C6B5DA-2EAB-4B21-B365-9E0294197C62}"/>
                  </a:ext>
                </a:extLst>
              </p:cNvPr>
              <p:cNvSpPr/>
              <p:nvPr/>
            </p:nvSpPr>
            <p:spPr>
              <a:xfrm>
                <a:off x="838200" y="1468262"/>
                <a:ext cx="7652658" cy="2195473"/>
              </a:xfrm>
              <a:prstGeom prst="rect">
                <a:avLst/>
              </a:prstGeom>
            </p:spPr>
            <p:txBody>
              <a:bodyPr wrap="square">
                <a:spAutoFit/>
              </a:bodyPr>
              <a:lstStyle/>
              <a:p>
                <a:pPr marR="85725" lvl="0" algn="just" fontAlgn="base">
                  <a:spcBef>
                    <a:spcPct val="0"/>
                  </a:spcBef>
                  <a:spcAft>
                    <a:spcPts val="1000"/>
                  </a:spcAft>
                </a:pPr>
                <a:r>
                  <a:rPr lang="en-US" sz="2400" dirty="0">
                    <a:cs typeface="Times New Roman" pitchFamily="18" charset="0"/>
                  </a:rPr>
                  <a:t>A </a:t>
                </a:r>
                <a:r>
                  <a:rPr lang="en-US" sz="2400" b="1" dirty="0">
                    <a:cs typeface="Times New Roman" pitchFamily="18" charset="0"/>
                  </a:rPr>
                  <a:t>random variable</a:t>
                </a:r>
                <a:r>
                  <a:rPr lang="en-US" sz="2400" dirty="0">
                    <a:cs typeface="Times New Roman" pitchFamily="18" charset="0"/>
                  </a:rPr>
                  <a:t> (</a:t>
                </a:r>
                <a:r>
                  <a:rPr lang="en-US" sz="2400" b="1" dirty="0">
                    <a:cs typeface="Times New Roman" pitchFamily="18" charset="0"/>
                  </a:rPr>
                  <a:t>RV</a:t>
                </a:r>
                <a:r>
                  <a:rPr lang="en-US" sz="2400" dirty="0">
                    <a:cs typeface="Times New Roman" pitchFamily="18" charset="0"/>
                  </a:rPr>
                  <a:t>) is </a:t>
                </a:r>
                <a:r>
                  <a:rPr lang="en-US" sz="2400" dirty="0">
                    <a:solidFill>
                      <a:srgbClr val="FF0000"/>
                    </a:solidFill>
                    <a:cs typeface="Times New Roman" pitchFamily="18" charset="0"/>
                  </a:rPr>
                  <a:t>a function </a:t>
                </a:r>
                <a:r>
                  <a:rPr lang="en-US" sz="2400" dirty="0">
                    <a:solidFill>
                      <a:srgbClr val="00B050"/>
                    </a:solidFill>
                    <a:cs typeface="Times New Roman" pitchFamily="18" charset="0"/>
                  </a:rPr>
                  <a:t>from sample space to real numbers </a:t>
                </a:r>
                <a:r>
                  <a:rPr lang="en-US" sz="2400" dirty="0">
                    <a:cs typeface="Times New Roman" pitchFamily="18" charset="0"/>
                  </a:rPr>
                  <a:t>which assigns a number to different events. </a:t>
                </a:r>
              </a:p>
              <a:p>
                <a:pPr marR="85725" lvl="0" algn="just" fontAlgn="base">
                  <a:spcBef>
                    <a:spcPct val="0"/>
                  </a:spcBef>
                  <a:spcAft>
                    <a:spcPts val="1000"/>
                  </a:spcAft>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itchFamily="18" charset="0"/>
                        </a:rPr>
                        <m:t>𝑋</m:t>
                      </m:r>
                      <m:r>
                        <a:rPr lang="en-US" sz="2400" b="0" i="1" smtClean="0">
                          <a:latin typeface="Cambria Math" panose="02040503050406030204" pitchFamily="18" charset="0"/>
                          <a:cs typeface="Times New Roman" pitchFamily="18" charset="0"/>
                        </a:rPr>
                        <m:t>:</m:t>
                      </m:r>
                      <m:r>
                        <a:rPr lang="en-US" sz="2400" b="0" i="1" smtClean="0">
                          <a:latin typeface="Cambria Math" panose="02040503050406030204" pitchFamily="18" charset="0"/>
                          <a:cs typeface="Times New Roman" pitchFamily="18" charset="0"/>
                        </a:rPr>
                        <m:t>𝑆</m:t>
                      </m:r>
                      <m:r>
                        <a:rPr lang="en-US" sz="2400" b="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ℝ</m:t>
                      </m:r>
                    </m:oMath>
                  </m:oMathPara>
                </a14:m>
                <a:endParaRPr lang="en-US" sz="2400" dirty="0">
                  <a:cs typeface="Times New Roman" pitchFamily="18" charset="0"/>
                </a:endParaRPr>
              </a:p>
              <a:p>
                <a:pPr marR="85725" lvl="0" algn="just" fontAlgn="base">
                  <a:spcBef>
                    <a:spcPct val="0"/>
                  </a:spcBef>
                  <a:spcAft>
                    <a:spcPts val="1000"/>
                  </a:spcAft>
                </a:pPr>
                <a:r>
                  <a:rPr lang="en-US" sz="2400" dirty="0">
                    <a:cs typeface="Times New Roman" pitchFamily="18" charset="0"/>
                  </a:rPr>
                  <a:t>We show random variables by capital letters X, Y, Z, … and their value by lowercase letters x, y, z, …</a:t>
                </a:r>
              </a:p>
            </p:txBody>
          </p:sp>
        </mc:Choice>
        <mc:Fallback xmlns="">
          <p:sp>
            <p:nvSpPr>
              <p:cNvPr id="7" name="Rectangle 6">
                <a:extLst>
                  <a:ext uri="{FF2B5EF4-FFF2-40B4-BE49-F238E27FC236}">
                    <a16:creationId xmlns:a16="http://schemas.microsoft.com/office/drawing/2014/main" id="{E6C6B5DA-2EAB-4B21-B365-9E0294197C62}"/>
                  </a:ext>
                </a:extLst>
              </p:cNvPr>
              <p:cNvSpPr>
                <a:spLocks noRot="1" noChangeAspect="1" noMove="1" noResize="1" noEditPoints="1" noAdjustHandles="1" noChangeArrowheads="1" noChangeShapeType="1" noTextEdit="1"/>
              </p:cNvSpPr>
              <p:nvPr/>
            </p:nvSpPr>
            <p:spPr>
              <a:xfrm>
                <a:off x="838200" y="1468262"/>
                <a:ext cx="7652658" cy="2195473"/>
              </a:xfrm>
              <a:prstGeom prst="rect">
                <a:avLst/>
              </a:prstGeom>
              <a:blipFill>
                <a:blip r:embed="rId3"/>
                <a:stretch>
                  <a:fillRect l="-1275" t="-2222" r="-80" b="-5278"/>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1B8CABDF-6407-4382-9A69-25C1C7F0DAA1}"/>
              </a:ext>
            </a:extLst>
          </p:cNvPr>
          <p:cNvSpPr txBox="1"/>
          <p:nvPr/>
        </p:nvSpPr>
        <p:spPr>
          <a:xfrm>
            <a:off x="8752114" y="247559"/>
            <a:ext cx="3200399" cy="1107996"/>
          </a:xfrm>
          <a:prstGeom prst="rect">
            <a:avLst/>
          </a:prstGeom>
          <a:solidFill>
            <a:srgbClr val="BDE9FF"/>
          </a:solidFill>
        </p:spPr>
        <p:txBody>
          <a:bodyPr wrap="square" rtlCol="0">
            <a:spAutoFit/>
          </a:bodyPr>
          <a:lstStyle/>
          <a:p>
            <a:r>
              <a:rPr lang="en-US" sz="2200" dirty="0"/>
              <a:t>By using RV’s we are quantifying outcomes of an experiment.</a:t>
            </a:r>
          </a:p>
        </p:txBody>
      </p:sp>
      <p:sp>
        <p:nvSpPr>
          <p:cNvPr id="5" name="TextBox 4">
            <a:extLst>
              <a:ext uri="{FF2B5EF4-FFF2-40B4-BE49-F238E27FC236}">
                <a16:creationId xmlns:a16="http://schemas.microsoft.com/office/drawing/2014/main" id="{8CC6DA24-0191-4985-A0C0-703BDD7683DD}"/>
              </a:ext>
            </a:extLst>
          </p:cNvPr>
          <p:cNvSpPr txBox="1"/>
          <p:nvPr/>
        </p:nvSpPr>
        <p:spPr>
          <a:xfrm>
            <a:off x="838201" y="3838304"/>
            <a:ext cx="7652658" cy="830997"/>
          </a:xfrm>
          <a:prstGeom prst="rect">
            <a:avLst/>
          </a:prstGeom>
          <a:noFill/>
        </p:spPr>
        <p:txBody>
          <a:bodyPr wrap="square" rtlCol="0">
            <a:spAutoFit/>
          </a:bodyPr>
          <a:lstStyle/>
          <a:p>
            <a:r>
              <a:rPr lang="en-US" sz="2400" b="1" dirty="0">
                <a:solidFill>
                  <a:srgbClr val="FF0000"/>
                </a:solidFill>
              </a:rPr>
              <a:t>Example 1. </a:t>
            </a:r>
            <a:r>
              <a:rPr lang="en-US" sz="2400" dirty="0"/>
              <a:t>In the experiment of throwing a fair coin twice</a:t>
            </a:r>
          </a:p>
          <a:p>
            <a:pPr algn="ctr"/>
            <a:r>
              <a:rPr lang="en-US" sz="2400" dirty="0"/>
              <a:t>S = {HH, HT, TH, TT}</a:t>
            </a:r>
          </a:p>
        </p:txBody>
      </p:sp>
      <p:sp>
        <p:nvSpPr>
          <p:cNvPr id="6" name="TextBox 5">
            <a:extLst>
              <a:ext uri="{FF2B5EF4-FFF2-40B4-BE49-F238E27FC236}">
                <a16:creationId xmlns:a16="http://schemas.microsoft.com/office/drawing/2014/main" id="{9CE50AF8-F07A-4335-8F82-9AC212D787F9}"/>
              </a:ext>
            </a:extLst>
          </p:cNvPr>
          <p:cNvSpPr txBox="1"/>
          <p:nvPr/>
        </p:nvSpPr>
        <p:spPr>
          <a:xfrm>
            <a:off x="838200" y="4621799"/>
            <a:ext cx="7652658" cy="830997"/>
          </a:xfrm>
          <a:prstGeom prst="rect">
            <a:avLst/>
          </a:prstGeom>
          <a:noFill/>
        </p:spPr>
        <p:txBody>
          <a:bodyPr wrap="square" rtlCol="0">
            <a:spAutoFit/>
          </a:bodyPr>
          <a:lstStyle/>
          <a:p>
            <a:r>
              <a:rPr lang="en-US" sz="2400" dirty="0"/>
              <a:t>If we define random variable </a:t>
            </a:r>
            <a:r>
              <a:rPr lang="en-US" sz="2400" b="1" i="1" dirty="0">
                <a:solidFill>
                  <a:srgbClr val="0070C0"/>
                </a:solidFill>
              </a:rPr>
              <a:t>X</a:t>
            </a:r>
            <a:r>
              <a:rPr lang="en-US" sz="2400" dirty="0"/>
              <a:t> as </a:t>
            </a:r>
            <a:r>
              <a:rPr lang="en-US" sz="2400" b="1" dirty="0">
                <a:solidFill>
                  <a:srgbClr val="0070C0"/>
                </a:solidFill>
              </a:rPr>
              <a:t>the number of heads</a:t>
            </a:r>
            <a:r>
              <a:rPr lang="en-US" sz="2400" dirty="0">
                <a:solidFill>
                  <a:schemeClr val="tx2"/>
                </a:solidFill>
              </a:rPr>
              <a:t>, </a:t>
            </a:r>
            <a:r>
              <a:rPr lang="en-US" sz="2400" dirty="0"/>
              <a:t>then </a:t>
            </a:r>
            <a:r>
              <a:rPr lang="en-US" sz="2400" b="1" i="1" dirty="0">
                <a:solidFill>
                  <a:srgbClr val="0070C0"/>
                </a:solidFill>
              </a:rPr>
              <a:t>X </a:t>
            </a:r>
            <a:r>
              <a:rPr lang="en-US" sz="2400" dirty="0"/>
              <a:t>maps </a:t>
            </a:r>
            <a:r>
              <a:rPr lang="en-US" sz="2400" b="1" dirty="0"/>
              <a:t>S</a:t>
            </a:r>
            <a:r>
              <a:rPr lang="en-US" sz="2400" dirty="0"/>
              <a:t> to {0, 1, 2}. </a:t>
            </a:r>
          </a:p>
        </p:txBody>
      </p:sp>
      <p:sp>
        <p:nvSpPr>
          <p:cNvPr id="8" name="AutoShape 4">
            <a:extLst>
              <a:ext uri="{FF2B5EF4-FFF2-40B4-BE49-F238E27FC236}">
                <a16:creationId xmlns:a16="http://schemas.microsoft.com/office/drawing/2014/main" id="{838EF07C-603F-4401-A898-B1829B61B33C}"/>
              </a:ext>
            </a:extLst>
          </p:cNvPr>
          <p:cNvSpPr>
            <a:spLocks noChangeAspect="1" noChangeArrowheads="1" noTextEdit="1"/>
          </p:cNvSpPr>
          <p:nvPr/>
        </p:nvSpPr>
        <p:spPr bwMode="auto">
          <a:xfrm>
            <a:off x="8967464" y="2560531"/>
            <a:ext cx="2743200" cy="2424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Oval 6">
            <a:extLst>
              <a:ext uri="{FF2B5EF4-FFF2-40B4-BE49-F238E27FC236}">
                <a16:creationId xmlns:a16="http://schemas.microsoft.com/office/drawing/2014/main" id="{9DC0E342-2E44-476F-9190-9B63F2F323BF}"/>
              </a:ext>
            </a:extLst>
          </p:cNvPr>
          <p:cNvSpPr>
            <a:spLocks noChangeArrowheads="1"/>
          </p:cNvSpPr>
          <p:nvPr/>
        </p:nvSpPr>
        <p:spPr bwMode="auto">
          <a:xfrm>
            <a:off x="8972227" y="3128856"/>
            <a:ext cx="1028700" cy="1838326"/>
          </a:xfrm>
          <a:prstGeom prst="ellipse">
            <a:avLst/>
          </a:prstGeom>
          <a:no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Oval 7">
            <a:extLst>
              <a:ext uri="{FF2B5EF4-FFF2-40B4-BE49-F238E27FC236}">
                <a16:creationId xmlns:a16="http://schemas.microsoft.com/office/drawing/2014/main" id="{A0C7D1AB-BDB7-4AB8-AA6D-0B401560492C}"/>
              </a:ext>
            </a:extLst>
          </p:cNvPr>
          <p:cNvSpPr>
            <a:spLocks noChangeArrowheads="1"/>
          </p:cNvSpPr>
          <p:nvPr/>
        </p:nvSpPr>
        <p:spPr bwMode="auto">
          <a:xfrm>
            <a:off x="10662914" y="3128856"/>
            <a:ext cx="1028700" cy="1838326"/>
          </a:xfrm>
          <a:prstGeom prst="ellipse">
            <a:avLst/>
          </a:prstGeom>
          <a:no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8">
            <a:extLst>
              <a:ext uri="{FF2B5EF4-FFF2-40B4-BE49-F238E27FC236}">
                <a16:creationId xmlns:a16="http://schemas.microsoft.com/office/drawing/2014/main" id="{5C90DC48-744C-4B17-9988-A565703EBE05}"/>
              </a:ext>
            </a:extLst>
          </p:cNvPr>
          <p:cNvSpPr>
            <a:spLocks noChangeArrowheads="1"/>
          </p:cNvSpPr>
          <p:nvPr/>
        </p:nvSpPr>
        <p:spPr bwMode="auto">
          <a:xfrm>
            <a:off x="9250039" y="3287606"/>
            <a:ext cx="584200" cy="4222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a:ln>
                  <a:noFill/>
                </a:ln>
                <a:solidFill>
                  <a:srgbClr val="000000"/>
                </a:solidFill>
                <a:effectLst/>
                <a:latin typeface="Times New Roman" pitchFamily="18" charset="0"/>
                <a:cs typeface="Arial" pitchFamily="34" charset="0"/>
              </a:rPr>
              <a:t>HH</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9">
            <a:extLst>
              <a:ext uri="{FF2B5EF4-FFF2-40B4-BE49-F238E27FC236}">
                <a16:creationId xmlns:a16="http://schemas.microsoft.com/office/drawing/2014/main" id="{A3D11E7E-1D1B-49A4-B619-59A2FC890BD3}"/>
              </a:ext>
            </a:extLst>
          </p:cNvPr>
          <p:cNvSpPr>
            <a:spLocks noChangeArrowheads="1"/>
          </p:cNvSpPr>
          <p:nvPr/>
        </p:nvSpPr>
        <p:spPr bwMode="auto">
          <a:xfrm>
            <a:off x="9261152" y="3725756"/>
            <a:ext cx="533400" cy="423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a:ln>
                  <a:noFill/>
                </a:ln>
                <a:solidFill>
                  <a:srgbClr val="000000"/>
                </a:solidFill>
                <a:effectLst/>
                <a:latin typeface="Times New Roman" pitchFamily="18" charset="0"/>
                <a:cs typeface="Arial" pitchFamily="34" charset="0"/>
              </a:rPr>
              <a:t>HT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0">
            <a:extLst>
              <a:ext uri="{FF2B5EF4-FFF2-40B4-BE49-F238E27FC236}">
                <a16:creationId xmlns:a16="http://schemas.microsoft.com/office/drawing/2014/main" id="{32D82491-EB83-4B89-88FC-823D957D79E0}"/>
              </a:ext>
            </a:extLst>
          </p:cNvPr>
          <p:cNvSpPr>
            <a:spLocks noChangeArrowheads="1"/>
          </p:cNvSpPr>
          <p:nvPr/>
        </p:nvSpPr>
        <p:spPr bwMode="auto">
          <a:xfrm>
            <a:off x="9219877" y="4059132"/>
            <a:ext cx="531813" cy="423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a:ln>
                  <a:noFill/>
                </a:ln>
                <a:solidFill>
                  <a:srgbClr val="000000"/>
                </a:solidFill>
                <a:effectLst/>
                <a:latin typeface="Times New Roman" pitchFamily="18" charset="0"/>
                <a:cs typeface="Arial" pitchFamily="34" charset="0"/>
              </a:rPr>
              <a:t>TH</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1">
            <a:extLst>
              <a:ext uri="{FF2B5EF4-FFF2-40B4-BE49-F238E27FC236}">
                <a16:creationId xmlns:a16="http://schemas.microsoft.com/office/drawing/2014/main" id="{C2AB3C06-80D1-4BB0-A33A-D8FE09EF5F19}"/>
              </a:ext>
            </a:extLst>
          </p:cNvPr>
          <p:cNvSpPr>
            <a:spLocks noChangeArrowheads="1"/>
          </p:cNvSpPr>
          <p:nvPr/>
        </p:nvSpPr>
        <p:spPr bwMode="auto">
          <a:xfrm>
            <a:off x="9345289" y="4495694"/>
            <a:ext cx="479425" cy="423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a:ln>
                  <a:noFill/>
                </a:ln>
                <a:solidFill>
                  <a:srgbClr val="000000"/>
                </a:solidFill>
                <a:effectLst/>
                <a:latin typeface="Times New Roman" pitchFamily="18" charset="0"/>
                <a:cs typeface="Arial" pitchFamily="34" charset="0"/>
              </a:rPr>
              <a:t>TT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12">
            <a:extLst>
              <a:ext uri="{FF2B5EF4-FFF2-40B4-BE49-F238E27FC236}">
                <a16:creationId xmlns:a16="http://schemas.microsoft.com/office/drawing/2014/main" id="{85C69B40-06D5-4918-8103-22B00CB16067}"/>
              </a:ext>
            </a:extLst>
          </p:cNvPr>
          <p:cNvSpPr>
            <a:spLocks noChangeArrowheads="1"/>
          </p:cNvSpPr>
          <p:nvPr/>
        </p:nvSpPr>
        <p:spPr bwMode="auto">
          <a:xfrm>
            <a:off x="9477052" y="2778019"/>
            <a:ext cx="285750" cy="423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a:ln>
                  <a:noFill/>
                </a:ln>
                <a:solidFill>
                  <a:srgbClr val="000000"/>
                </a:solidFill>
                <a:effectLst/>
                <a:latin typeface="Times New Roman" pitchFamily="18" charset="0"/>
                <a:cs typeface="Arial" pitchFamily="34" charset="0"/>
              </a:rPr>
              <a:t>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3">
            <a:extLst>
              <a:ext uri="{FF2B5EF4-FFF2-40B4-BE49-F238E27FC236}">
                <a16:creationId xmlns:a16="http://schemas.microsoft.com/office/drawing/2014/main" id="{4828C196-2165-4832-9C3E-F236228064FC}"/>
              </a:ext>
            </a:extLst>
          </p:cNvPr>
          <p:cNvSpPr>
            <a:spLocks noChangeArrowheads="1"/>
          </p:cNvSpPr>
          <p:nvPr/>
        </p:nvSpPr>
        <p:spPr bwMode="auto">
          <a:xfrm>
            <a:off x="11067727" y="2743094"/>
            <a:ext cx="307975" cy="369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Times New Roman" pitchFamily="18" charset="0"/>
                <a:cs typeface="Times New Roman" pitchFamily="18" charset="0"/>
              </a:rPr>
              <a:t>R</a:t>
            </a:r>
            <a:r>
              <a:rPr lang="en-US" sz="1600" dirty="0">
                <a:solidFill>
                  <a:srgbClr val="000000"/>
                </a:solidFill>
                <a:latin typeface="Times New Roman" pitchFamily="18" charset="0"/>
                <a:cs typeface="Times New Roman" pitchFamily="18" charset="0"/>
              </a:rPr>
              <a:t>x</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7" name="Freeform 21">
            <a:extLst>
              <a:ext uri="{FF2B5EF4-FFF2-40B4-BE49-F238E27FC236}">
                <a16:creationId xmlns:a16="http://schemas.microsoft.com/office/drawing/2014/main" id="{3E14EA07-BAC5-4844-8A5F-E7AF77413C25}"/>
              </a:ext>
            </a:extLst>
          </p:cNvPr>
          <p:cNvSpPr>
            <a:spLocks noEditPoints="1"/>
          </p:cNvSpPr>
          <p:nvPr/>
        </p:nvSpPr>
        <p:spPr bwMode="auto">
          <a:xfrm>
            <a:off x="9775502" y="2898669"/>
            <a:ext cx="1101725" cy="239713"/>
          </a:xfrm>
          <a:custGeom>
            <a:avLst/>
            <a:gdLst/>
            <a:ahLst/>
            <a:cxnLst>
              <a:cxn ang="0">
                <a:pos x="194" y="1034"/>
              </a:cxn>
              <a:cxn ang="0">
                <a:pos x="582" y="825"/>
              </a:cxn>
              <a:cxn ang="0">
                <a:pos x="969" y="625"/>
              </a:cxn>
              <a:cxn ang="0">
                <a:pos x="1355" y="442"/>
              </a:cxn>
              <a:cxn ang="0">
                <a:pos x="1547" y="359"/>
              </a:cxn>
              <a:cxn ang="0">
                <a:pos x="1738" y="282"/>
              </a:cxn>
              <a:cxn ang="0">
                <a:pos x="1928" y="213"/>
              </a:cxn>
              <a:cxn ang="0">
                <a:pos x="2117" y="152"/>
              </a:cxn>
              <a:cxn ang="0">
                <a:pos x="2305" y="100"/>
              </a:cxn>
              <a:cxn ang="0">
                <a:pos x="2491" y="58"/>
              </a:cxn>
              <a:cxn ang="0">
                <a:pos x="2676" y="27"/>
              </a:cxn>
              <a:cxn ang="0">
                <a:pos x="2859" y="7"/>
              </a:cxn>
              <a:cxn ang="0">
                <a:pos x="3040" y="0"/>
              </a:cxn>
              <a:cxn ang="0">
                <a:pos x="3219" y="7"/>
              </a:cxn>
              <a:cxn ang="0">
                <a:pos x="3396" y="26"/>
              </a:cxn>
              <a:cxn ang="0">
                <a:pos x="3571" y="57"/>
              </a:cxn>
              <a:cxn ang="0">
                <a:pos x="3744" y="100"/>
              </a:cxn>
              <a:cxn ang="0">
                <a:pos x="3915" y="152"/>
              </a:cxn>
              <a:cxn ang="0">
                <a:pos x="4084" y="213"/>
              </a:cxn>
              <a:cxn ang="0">
                <a:pos x="4252" y="283"/>
              </a:cxn>
              <a:cxn ang="0">
                <a:pos x="4418" y="360"/>
              </a:cxn>
              <a:cxn ang="0">
                <a:pos x="4584" y="443"/>
              </a:cxn>
              <a:cxn ang="0">
                <a:pos x="4911" y="627"/>
              </a:cxn>
              <a:cxn ang="0">
                <a:pos x="5235" y="827"/>
              </a:cxn>
              <a:cxn ang="0">
                <a:pos x="5557" y="1036"/>
              </a:cxn>
              <a:cxn ang="0">
                <a:pos x="5552" y="1152"/>
              </a:cxn>
              <a:cxn ang="0">
                <a:pos x="5342" y="1015"/>
              </a:cxn>
              <a:cxn ang="0">
                <a:pos x="5021" y="811"/>
              </a:cxn>
              <a:cxn ang="0">
                <a:pos x="4700" y="620"/>
              </a:cxn>
              <a:cxn ang="0">
                <a:pos x="4457" y="490"/>
              </a:cxn>
              <a:cxn ang="0">
                <a:pos x="4294" y="411"/>
              </a:cxn>
              <a:cxn ang="0">
                <a:pos x="4131" y="339"/>
              </a:cxn>
              <a:cxn ang="0">
                <a:pos x="3967" y="276"/>
              </a:cxn>
              <a:cxn ang="0">
                <a:pos x="3802" y="220"/>
              </a:cxn>
              <a:cxn ang="0">
                <a:pos x="3636" y="175"/>
              </a:cxn>
              <a:cxn ang="0">
                <a:pos x="3468" y="139"/>
              </a:cxn>
              <a:cxn ang="0">
                <a:pos x="3299" y="115"/>
              </a:cxn>
              <a:cxn ang="0">
                <a:pos x="3128" y="102"/>
              </a:cxn>
              <a:cxn ang="0">
                <a:pos x="2955" y="102"/>
              </a:cxn>
              <a:cxn ang="0">
                <a:pos x="2780" y="115"/>
              </a:cxn>
              <a:cxn ang="0">
                <a:pos x="2602" y="139"/>
              </a:cxn>
              <a:cxn ang="0">
                <a:pos x="2421" y="175"/>
              </a:cxn>
              <a:cxn ang="0">
                <a:pos x="2239" y="221"/>
              </a:cxn>
              <a:cxn ang="0">
                <a:pos x="2055" y="276"/>
              </a:cxn>
              <a:cxn ang="0">
                <a:pos x="1869" y="340"/>
              </a:cxn>
              <a:cxn ang="0">
                <a:pos x="1681" y="412"/>
              </a:cxn>
              <a:cxn ang="0">
                <a:pos x="1492" y="491"/>
              </a:cxn>
              <a:cxn ang="0">
                <a:pos x="1206" y="621"/>
              </a:cxn>
              <a:cxn ang="0">
                <a:pos x="822" y="812"/>
              </a:cxn>
              <a:cxn ang="0">
                <a:pos x="436" y="1016"/>
              </a:cxn>
              <a:cxn ang="0">
                <a:pos x="48" y="1228"/>
              </a:cxn>
              <a:cxn ang="0">
                <a:pos x="5419" y="673"/>
              </a:cxn>
              <a:cxn ang="0">
                <a:pos x="5115" y="1135"/>
              </a:cxn>
              <a:cxn ang="0">
                <a:pos x="5120" y="1035"/>
              </a:cxn>
              <a:cxn ang="0">
                <a:pos x="5535" y="1133"/>
              </a:cxn>
              <a:cxn ang="0">
                <a:pos x="5352" y="651"/>
              </a:cxn>
            </a:cxnLst>
            <a:rect l="0" t="0" r="r" b="b"/>
            <a:pathLst>
              <a:path w="5663" h="1228">
                <a:moveTo>
                  <a:pt x="0" y="1140"/>
                </a:moveTo>
                <a:lnTo>
                  <a:pt x="194" y="1034"/>
                </a:lnTo>
                <a:lnTo>
                  <a:pt x="388" y="929"/>
                </a:lnTo>
                <a:lnTo>
                  <a:pt x="582" y="825"/>
                </a:lnTo>
                <a:lnTo>
                  <a:pt x="776" y="723"/>
                </a:lnTo>
                <a:lnTo>
                  <a:pt x="969" y="625"/>
                </a:lnTo>
                <a:lnTo>
                  <a:pt x="1163" y="531"/>
                </a:lnTo>
                <a:lnTo>
                  <a:pt x="1355" y="442"/>
                </a:lnTo>
                <a:lnTo>
                  <a:pt x="1452" y="400"/>
                </a:lnTo>
                <a:lnTo>
                  <a:pt x="1547" y="359"/>
                </a:lnTo>
                <a:lnTo>
                  <a:pt x="1643" y="319"/>
                </a:lnTo>
                <a:lnTo>
                  <a:pt x="1738" y="282"/>
                </a:lnTo>
                <a:lnTo>
                  <a:pt x="1833" y="246"/>
                </a:lnTo>
                <a:lnTo>
                  <a:pt x="1928" y="213"/>
                </a:lnTo>
                <a:lnTo>
                  <a:pt x="2023" y="181"/>
                </a:lnTo>
                <a:lnTo>
                  <a:pt x="2117" y="152"/>
                </a:lnTo>
                <a:lnTo>
                  <a:pt x="2211" y="124"/>
                </a:lnTo>
                <a:lnTo>
                  <a:pt x="2305" y="100"/>
                </a:lnTo>
                <a:lnTo>
                  <a:pt x="2398" y="77"/>
                </a:lnTo>
                <a:lnTo>
                  <a:pt x="2491" y="58"/>
                </a:lnTo>
                <a:lnTo>
                  <a:pt x="2584" y="41"/>
                </a:lnTo>
                <a:lnTo>
                  <a:pt x="2676" y="27"/>
                </a:lnTo>
                <a:lnTo>
                  <a:pt x="2767" y="15"/>
                </a:lnTo>
                <a:lnTo>
                  <a:pt x="2859" y="7"/>
                </a:lnTo>
                <a:lnTo>
                  <a:pt x="2950" y="2"/>
                </a:lnTo>
                <a:lnTo>
                  <a:pt x="3040" y="0"/>
                </a:lnTo>
                <a:lnTo>
                  <a:pt x="3130" y="2"/>
                </a:lnTo>
                <a:lnTo>
                  <a:pt x="3219" y="7"/>
                </a:lnTo>
                <a:lnTo>
                  <a:pt x="3308" y="15"/>
                </a:lnTo>
                <a:lnTo>
                  <a:pt x="3396" y="26"/>
                </a:lnTo>
                <a:lnTo>
                  <a:pt x="3484" y="40"/>
                </a:lnTo>
                <a:lnTo>
                  <a:pt x="3571" y="57"/>
                </a:lnTo>
                <a:lnTo>
                  <a:pt x="3658" y="77"/>
                </a:lnTo>
                <a:lnTo>
                  <a:pt x="3744" y="100"/>
                </a:lnTo>
                <a:lnTo>
                  <a:pt x="3830" y="124"/>
                </a:lnTo>
                <a:lnTo>
                  <a:pt x="3915" y="152"/>
                </a:lnTo>
                <a:lnTo>
                  <a:pt x="4000" y="181"/>
                </a:lnTo>
                <a:lnTo>
                  <a:pt x="4084" y="213"/>
                </a:lnTo>
                <a:lnTo>
                  <a:pt x="4168" y="247"/>
                </a:lnTo>
                <a:lnTo>
                  <a:pt x="4252" y="283"/>
                </a:lnTo>
                <a:lnTo>
                  <a:pt x="4336" y="320"/>
                </a:lnTo>
                <a:lnTo>
                  <a:pt x="4418" y="360"/>
                </a:lnTo>
                <a:lnTo>
                  <a:pt x="4501" y="400"/>
                </a:lnTo>
                <a:lnTo>
                  <a:pt x="4584" y="443"/>
                </a:lnTo>
                <a:lnTo>
                  <a:pt x="4747" y="532"/>
                </a:lnTo>
                <a:lnTo>
                  <a:pt x="4911" y="627"/>
                </a:lnTo>
                <a:lnTo>
                  <a:pt x="5073" y="725"/>
                </a:lnTo>
                <a:lnTo>
                  <a:pt x="5235" y="827"/>
                </a:lnTo>
                <a:lnTo>
                  <a:pt x="5396" y="930"/>
                </a:lnTo>
                <a:lnTo>
                  <a:pt x="5557" y="1036"/>
                </a:lnTo>
                <a:lnTo>
                  <a:pt x="5607" y="1069"/>
                </a:lnTo>
                <a:lnTo>
                  <a:pt x="5552" y="1152"/>
                </a:lnTo>
                <a:lnTo>
                  <a:pt x="5503" y="1120"/>
                </a:lnTo>
                <a:lnTo>
                  <a:pt x="5342" y="1015"/>
                </a:lnTo>
                <a:lnTo>
                  <a:pt x="5182" y="911"/>
                </a:lnTo>
                <a:lnTo>
                  <a:pt x="5021" y="811"/>
                </a:lnTo>
                <a:lnTo>
                  <a:pt x="4860" y="713"/>
                </a:lnTo>
                <a:lnTo>
                  <a:pt x="4700" y="620"/>
                </a:lnTo>
                <a:lnTo>
                  <a:pt x="4538" y="532"/>
                </a:lnTo>
                <a:lnTo>
                  <a:pt x="4457" y="490"/>
                </a:lnTo>
                <a:lnTo>
                  <a:pt x="4375" y="450"/>
                </a:lnTo>
                <a:lnTo>
                  <a:pt x="4294" y="411"/>
                </a:lnTo>
                <a:lnTo>
                  <a:pt x="4213" y="374"/>
                </a:lnTo>
                <a:lnTo>
                  <a:pt x="4131" y="339"/>
                </a:lnTo>
                <a:lnTo>
                  <a:pt x="4049" y="307"/>
                </a:lnTo>
                <a:lnTo>
                  <a:pt x="3967" y="276"/>
                </a:lnTo>
                <a:lnTo>
                  <a:pt x="3885" y="247"/>
                </a:lnTo>
                <a:lnTo>
                  <a:pt x="3802" y="220"/>
                </a:lnTo>
                <a:lnTo>
                  <a:pt x="3719" y="196"/>
                </a:lnTo>
                <a:lnTo>
                  <a:pt x="3636" y="175"/>
                </a:lnTo>
                <a:lnTo>
                  <a:pt x="3552" y="156"/>
                </a:lnTo>
                <a:lnTo>
                  <a:pt x="3468" y="139"/>
                </a:lnTo>
                <a:lnTo>
                  <a:pt x="3384" y="126"/>
                </a:lnTo>
                <a:lnTo>
                  <a:pt x="3299" y="115"/>
                </a:lnTo>
                <a:lnTo>
                  <a:pt x="3214" y="107"/>
                </a:lnTo>
                <a:lnTo>
                  <a:pt x="3128" y="102"/>
                </a:lnTo>
                <a:lnTo>
                  <a:pt x="3042" y="100"/>
                </a:lnTo>
                <a:lnTo>
                  <a:pt x="2955" y="102"/>
                </a:lnTo>
                <a:lnTo>
                  <a:pt x="2868" y="107"/>
                </a:lnTo>
                <a:lnTo>
                  <a:pt x="2780" y="115"/>
                </a:lnTo>
                <a:lnTo>
                  <a:pt x="2691" y="125"/>
                </a:lnTo>
                <a:lnTo>
                  <a:pt x="2602" y="139"/>
                </a:lnTo>
                <a:lnTo>
                  <a:pt x="2512" y="155"/>
                </a:lnTo>
                <a:lnTo>
                  <a:pt x="2421" y="175"/>
                </a:lnTo>
                <a:lnTo>
                  <a:pt x="2330" y="196"/>
                </a:lnTo>
                <a:lnTo>
                  <a:pt x="2239" y="221"/>
                </a:lnTo>
                <a:lnTo>
                  <a:pt x="2147" y="247"/>
                </a:lnTo>
                <a:lnTo>
                  <a:pt x="2055" y="276"/>
                </a:lnTo>
                <a:lnTo>
                  <a:pt x="1962" y="307"/>
                </a:lnTo>
                <a:lnTo>
                  <a:pt x="1869" y="340"/>
                </a:lnTo>
                <a:lnTo>
                  <a:pt x="1775" y="375"/>
                </a:lnTo>
                <a:lnTo>
                  <a:pt x="1681" y="412"/>
                </a:lnTo>
                <a:lnTo>
                  <a:pt x="1587" y="451"/>
                </a:lnTo>
                <a:lnTo>
                  <a:pt x="1492" y="491"/>
                </a:lnTo>
                <a:lnTo>
                  <a:pt x="1397" y="533"/>
                </a:lnTo>
                <a:lnTo>
                  <a:pt x="1206" y="621"/>
                </a:lnTo>
                <a:lnTo>
                  <a:pt x="1015" y="715"/>
                </a:lnTo>
                <a:lnTo>
                  <a:pt x="822" y="812"/>
                </a:lnTo>
                <a:lnTo>
                  <a:pt x="629" y="913"/>
                </a:lnTo>
                <a:lnTo>
                  <a:pt x="436" y="1016"/>
                </a:lnTo>
                <a:lnTo>
                  <a:pt x="242" y="1122"/>
                </a:lnTo>
                <a:lnTo>
                  <a:pt x="48" y="1228"/>
                </a:lnTo>
                <a:lnTo>
                  <a:pt x="0" y="1140"/>
                </a:lnTo>
                <a:close/>
                <a:moveTo>
                  <a:pt x="5419" y="673"/>
                </a:moveTo>
                <a:lnTo>
                  <a:pt x="5663" y="1165"/>
                </a:lnTo>
                <a:lnTo>
                  <a:pt x="5115" y="1135"/>
                </a:lnTo>
                <a:cubicBezTo>
                  <a:pt x="5087" y="1133"/>
                  <a:pt x="5066" y="1110"/>
                  <a:pt x="5067" y="1082"/>
                </a:cubicBezTo>
                <a:cubicBezTo>
                  <a:pt x="5069" y="1055"/>
                  <a:pt x="5092" y="1034"/>
                  <a:pt x="5120" y="1035"/>
                </a:cubicBezTo>
                <a:lnTo>
                  <a:pt x="5582" y="1061"/>
                </a:lnTo>
                <a:lnTo>
                  <a:pt x="5535" y="1133"/>
                </a:lnTo>
                <a:lnTo>
                  <a:pt x="5330" y="718"/>
                </a:lnTo>
                <a:cubicBezTo>
                  <a:pt x="5317" y="693"/>
                  <a:pt x="5327" y="663"/>
                  <a:pt x="5352" y="651"/>
                </a:cubicBezTo>
                <a:cubicBezTo>
                  <a:pt x="5377" y="638"/>
                  <a:pt x="5407" y="649"/>
                  <a:pt x="5419" y="673"/>
                </a:cubicBezTo>
                <a:close/>
              </a:path>
            </a:pathLst>
          </a:custGeom>
          <a:solidFill>
            <a:srgbClr val="0000FF"/>
          </a:solidFill>
          <a:ln w="1588" cap="flat">
            <a:solidFill>
              <a:srgbClr val="0000FF"/>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22">
            <a:extLst>
              <a:ext uri="{FF2B5EF4-FFF2-40B4-BE49-F238E27FC236}">
                <a16:creationId xmlns:a16="http://schemas.microsoft.com/office/drawing/2014/main" id="{DBC497A3-FAF4-452A-AD70-B6E0B15DC321}"/>
              </a:ext>
            </a:extLst>
          </p:cNvPr>
          <p:cNvSpPr>
            <a:spLocks noChangeArrowheads="1"/>
          </p:cNvSpPr>
          <p:nvPr/>
        </p:nvSpPr>
        <p:spPr bwMode="auto">
          <a:xfrm>
            <a:off x="10302552" y="2568469"/>
            <a:ext cx="317500" cy="4222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a:ln>
                  <a:noFill/>
                </a:ln>
                <a:solidFill>
                  <a:srgbClr val="0000FF"/>
                </a:solidFill>
                <a:effectLst/>
                <a:latin typeface="Times New Roman" pitchFamily="18" charset="0"/>
                <a:cs typeface="Arial" pitchFamily="34" charset="0"/>
              </a:rPr>
              <a:t>X</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Oval 23">
            <a:extLst>
              <a:ext uri="{FF2B5EF4-FFF2-40B4-BE49-F238E27FC236}">
                <a16:creationId xmlns:a16="http://schemas.microsoft.com/office/drawing/2014/main" id="{173487BB-9E3F-42CE-B0EA-50913274AF3F}"/>
              </a:ext>
            </a:extLst>
          </p:cNvPr>
          <p:cNvSpPr>
            <a:spLocks noChangeArrowheads="1"/>
          </p:cNvSpPr>
          <p:nvPr/>
        </p:nvSpPr>
        <p:spPr bwMode="auto">
          <a:xfrm>
            <a:off x="8972227" y="3128856"/>
            <a:ext cx="1028700" cy="1838326"/>
          </a:xfrm>
          <a:prstGeom prst="ellipse">
            <a:avLst/>
          </a:prstGeom>
          <a:no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Oval 24">
            <a:extLst>
              <a:ext uri="{FF2B5EF4-FFF2-40B4-BE49-F238E27FC236}">
                <a16:creationId xmlns:a16="http://schemas.microsoft.com/office/drawing/2014/main" id="{05F49281-423C-40D7-AE03-FFFDB738CB4C}"/>
              </a:ext>
            </a:extLst>
          </p:cNvPr>
          <p:cNvSpPr>
            <a:spLocks noChangeArrowheads="1"/>
          </p:cNvSpPr>
          <p:nvPr/>
        </p:nvSpPr>
        <p:spPr bwMode="auto">
          <a:xfrm>
            <a:off x="10662914" y="3128856"/>
            <a:ext cx="1028700" cy="1838326"/>
          </a:xfrm>
          <a:prstGeom prst="ellipse">
            <a:avLst/>
          </a:prstGeom>
          <a:no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25">
            <a:extLst>
              <a:ext uri="{FF2B5EF4-FFF2-40B4-BE49-F238E27FC236}">
                <a16:creationId xmlns:a16="http://schemas.microsoft.com/office/drawing/2014/main" id="{0F6F1FD8-F560-4809-8A07-799A16F7E8DA}"/>
              </a:ext>
            </a:extLst>
          </p:cNvPr>
          <p:cNvSpPr>
            <a:spLocks noChangeArrowheads="1"/>
          </p:cNvSpPr>
          <p:nvPr/>
        </p:nvSpPr>
        <p:spPr bwMode="auto">
          <a:xfrm>
            <a:off x="9250039" y="3287606"/>
            <a:ext cx="584200" cy="4222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dirty="0">
                <a:ln>
                  <a:noFill/>
                </a:ln>
                <a:solidFill>
                  <a:srgbClr val="000000"/>
                </a:solidFill>
                <a:effectLst/>
                <a:latin typeface="Times New Roman" pitchFamily="18" charset="0"/>
                <a:cs typeface="Arial" pitchFamily="34" charset="0"/>
              </a:rPr>
              <a:t>HH</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2" name="Rectangle 26">
            <a:extLst>
              <a:ext uri="{FF2B5EF4-FFF2-40B4-BE49-F238E27FC236}">
                <a16:creationId xmlns:a16="http://schemas.microsoft.com/office/drawing/2014/main" id="{03AC5487-B9B1-4DD9-83CD-51D30D8316A8}"/>
              </a:ext>
            </a:extLst>
          </p:cNvPr>
          <p:cNvSpPr>
            <a:spLocks noChangeArrowheads="1"/>
          </p:cNvSpPr>
          <p:nvPr/>
        </p:nvSpPr>
        <p:spPr bwMode="auto">
          <a:xfrm>
            <a:off x="9261152" y="3725756"/>
            <a:ext cx="533400" cy="423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a:ln>
                  <a:noFill/>
                </a:ln>
                <a:solidFill>
                  <a:srgbClr val="000000"/>
                </a:solidFill>
                <a:effectLst/>
                <a:latin typeface="Times New Roman" pitchFamily="18" charset="0"/>
                <a:cs typeface="Arial" pitchFamily="34" charset="0"/>
              </a:rPr>
              <a:t>HT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7">
            <a:extLst>
              <a:ext uri="{FF2B5EF4-FFF2-40B4-BE49-F238E27FC236}">
                <a16:creationId xmlns:a16="http://schemas.microsoft.com/office/drawing/2014/main" id="{5E35C3A9-0F67-4B4C-959E-3BAF694231D0}"/>
              </a:ext>
            </a:extLst>
          </p:cNvPr>
          <p:cNvSpPr>
            <a:spLocks noChangeArrowheads="1"/>
          </p:cNvSpPr>
          <p:nvPr/>
        </p:nvSpPr>
        <p:spPr bwMode="auto">
          <a:xfrm>
            <a:off x="9219877" y="4059132"/>
            <a:ext cx="531813" cy="423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a:ln>
                  <a:noFill/>
                </a:ln>
                <a:solidFill>
                  <a:srgbClr val="000000"/>
                </a:solidFill>
                <a:effectLst/>
                <a:latin typeface="Times New Roman" pitchFamily="18" charset="0"/>
                <a:cs typeface="Arial" pitchFamily="34" charset="0"/>
              </a:rPr>
              <a:t>TH</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8">
            <a:extLst>
              <a:ext uri="{FF2B5EF4-FFF2-40B4-BE49-F238E27FC236}">
                <a16:creationId xmlns:a16="http://schemas.microsoft.com/office/drawing/2014/main" id="{7C9C3617-2D95-43EF-9AAA-8D1DFE84F16B}"/>
              </a:ext>
            </a:extLst>
          </p:cNvPr>
          <p:cNvSpPr>
            <a:spLocks noChangeArrowheads="1"/>
          </p:cNvSpPr>
          <p:nvPr/>
        </p:nvSpPr>
        <p:spPr bwMode="auto">
          <a:xfrm>
            <a:off x="9345289" y="4495694"/>
            <a:ext cx="479425" cy="423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a:ln>
                  <a:noFill/>
                </a:ln>
                <a:solidFill>
                  <a:srgbClr val="000000"/>
                </a:solidFill>
                <a:effectLst/>
                <a:latin typeface="Times New Roman" pitchFamily="18" charset="0"/>
                <a:cs typeface="Arial" pitchFamily="34" charset="0"/>
              </a:rPr>
              <a:t>TT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Rectangle 29">
            <a:extLst>
              <a:ext uri="{FF2B5EF4-FFF2-40B4-BE49-F238E27FC236}">
                <a16:creationId xmlns:a16="http://schemas.microsoft.com/office/drawing/2014/main" id="{E61CC7CC-79B7-40FE-968C-9A81B52DA1FD}"/>
              </a:ext>
            </a:extLst>
          </p:cNvPr>
          <p:cNvSpPr>
            <a:spLocks noChangeArrowheads="1"/>
          </p:cNvSpPr>
          <p:nvPr/>
        </p:nvSpPr>
        <p:spPr bwMode="auto">
          <a:xfrm>
            <a:off x="9477052" y="2778019"/>
            <a:ext cx="285750" cy="423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dirty="0">
                <a:ln>
                  <a:noFill/>
                </a:ln>
                <a:solidFill>
                  <a:srgbClr val="000000"/>
                </a:solidFill>
                <a:effectLst/>
                <a:latin typeface="Times New Roman" pitchFamily="18" charset="0"/>
                <a:cs typeface="Arial" pitchFamily="34" charset="0"/>
              </a:rPr>
              <a: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6" name="Rectangle 30">
            <a:extLst>
              <a:ext uri="{FF2B5EF4-FFF2-40B4-BE49-F238E27FC236}">
                <a16:creationId xmlns:a16="http://schemas.microsoft.com/office/drawing/2014/main" id="{5FF5D1C4-C547-4653-8154-34BFDF305875}"/>
              </a:ext>
            </a:extLst>
          </p:cNvPr>
          <p:cNvSpPr>
            <a:spLocks noChangeArrowheads="1"/>
          </p:cNvSpPr>
          <p:nvPr/>
        </p:nvSpPr>
        <p:spPr bwMode="auto">
          <a:xfrm>
            <a:off x="11067727" y="2743094"/>
            <a:ext cx="0" cy="2762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30" name="Straight Arrow Connector 29">
            <a:extLst>
              <a:ext uri="{FF2B5EF4-FFF2-40B4-BE49-F238E27FC236}">
                <a16:creationId xmlns:a16="http://schemas.microsoft.com/office/drawing/2014/main" id="{77D34374-65E7-43DE-99A7-C0D519D730C1}"/>
              </a:ext>
            </a:extLst>
          </p:cNvPr>
          <p:cNvCxnSpPr>
            <a:stCxn id="21" idx="3"/>
          </p:cNvCxnSpPr>
          <p:nvPr/>
        </p:nvCxnSpPr>
        <p:spPr>
          <a:xfrm flipV="1">
            <a:off x="9834239" y="3474930"/>
            <a:ext cx="1190625" cy="23814"/>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A758999-BFF2-4183-92F3-DBE6B8B48679}"/>
              </a:ext>
            </a:extLst>
          </p:cNvPr>
          <p:cNvSpPr txBox="1"/>
          <p:nvPr/>
        </p:nvSpPr>
        <p:spPr>
          <a:xfrm>
            <a:off x="11024864" y="3246330"/>
            <a:ext cx="328936" cy="400110"/>
          </a:xfrm>
          <a:prstGeom prst="rect">
            <a:avLst/>
          </a:prstGeom>
          <a:noFill/>
        </p:spPr>
        <p:txBody>
          <a:bodyPr wrap="none" rtlCol="0">
            <a:spAutoFit/>
          </a:bodyPr>
          <a:lstStyle/>
          <a:p>
            <a:r>
              <a:rPr lang="en-US" sz="2000" b="1" dirty="0"/>
              <a:t>2</a:t>
            </a:r>
          </a:p>
        </p:txBody>
      </p:sp>
      <p:cxnSp>
        <p:nvCxnSpPr>
          <p:cNvPr id="32" name="Straight Arrow Connector 31">
            <a:extLst>
              <a:ext uri="{FF2B5EF4-FFF2-40B4-BE49-F238E27FC236}">
                <a16:creationId xmlns:a16="http://schemas.microsoft.com/office/drawing/2014/main" id="{C8B0EF30-FFC2-45C2-94EE-8FAEDC9617DA}"/>
              </a:ext>
            </a:extLst>
          </p:cNvPr>
          <p:cNvCxnSpPr/>
          <p:nvPr/>
        </p:nvCxnSpPr>
        <p:spPr>
          <a:xfrm flipV="1">
            <a:off x="9805664" y="3913020"/>
            <a:ext cx="1190625" cy="23814"/>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52F7F7A-8729-414A-B068-4A4E72357CAA}"/>
              </a:ext>
            </a:extLst>
          </p:cNvPr>
          <p:cNvSpPr txBox="1"/>
          <p:nvPr/>
        </p:nvSpPr>
        <p:spPr>
          <a:xfrm>
            <a:off x="10996289" y="3684420"/>
            <a:ext cx="328936" cy="400110"/>
          </a:xfrm>
          <a:prstGeom prst="rect">
            <a:avLst/>
          </a:prstGeom>
          <a:noFill/>
        </p:spPr>
        <p:txBody>
          <a:bodyPr wrap="none" rtlCol="0">
            <a:spAutoFit/>
          </a:bodyPr>
          <a:lstStyle/>
          <a:p>
            <a:r>
              <a:rPr lang="en-US" sz="2000" b="1" dirty="0"/>
              <a:t>1</a:t>
            </a:r>
          </a:p>
        </p:txBody>
      </p:sp>
      <p:cxnSp>
        <p:nvCxnSpPr>
          <p:cNvPr id="34" name="Straight Arrow Connector 33">
            <a:extLst>
              <a:ext uri="{FF2B5EF4-FFF2-40B4-BE49-F238E27FC236}">
                <a16:creationId xmlns:a16="http://schemas.microsoft.com/office/drawing/2014/main" id="{2684557C-FA3D-4A98-8ED1-B859620AE22F}"/>
              </a:ext>
            </a:extLst>
          </p:cNvPr>
          <p:cNvCxnSpPr/>
          <p:nvPr/>
        </p:nvCxnSpPr>
        <p:spPr>
          <a:xfrm flipV="1">
            <a:off x="9729464" y="4008330"/>
            <a:ext cx="1295400" cy="252414"/>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7F29BB9-D099-4D4D-A072-91F82D08E544}"/>
              </a:ext>
            </a:extLst>
          </p:cNvPr>
          <p:cNvCxnSpPr/>
          <p:nvPr/>
        </p:nvCxnSpPr>
        <p:spPr>
          <a:xfrm flipV="1">
            <a:off x="9729464" y="4541730"/>
            <a:ext cx="1295400" cy="15240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27E1FF76-1184-40F3-8F90-56B7F97A0D73}"/>
              </a:ext>
            </a:extLst>
          </p:cNvPr>
          <p:cNvSpPr txBox="1"/>
          <p:nvPr/>
        </p:nvSpPr>
        <p:spPr>
          <a:xfrm>
            <a:off x="11024864" y="4313130"/>
            <a:ext cx="328936" cy="400110"/>
          </a:xfrm>
          <a:prstGeom prst="rect">
            <a:avLst/>
          </a:prstGeom>
          <a:noFill/>
        </p:spPr>
        <p:txBody>
          <a:bodyPr wrap="none" rtlCol="0">
            <a:spAutoFit/>
          </a:bodyPr>
          <a:lstStyle/>
          <a:p>
            <a:r>
              <a:rPr lang="en-US" sz="2000" b="1" dirty="0"/>
              <a:t>0</a:t>
            </a:r>
          </a:p>
        </p:txBody>
      </p:sp>
      <p:sp>
        <p:nvSpPr>
          <p:cNvPr id="37" name="Rectangle 36">
            <a:extLst>
              <a:ext uri="{FF2B5EF4-FFF2-40B4-BE49-F238E27FC236}">
                <a16:creationId xmlns:a16="http://schemas.microsoft.com/office/drawing/2014/main" id="{1FB1BE94-AF54-4B4B-8A4B-DDE3774C0A31}"/>
              </a:ext>
            </a:extLst>
          </p:cNvPr>
          <p:cNvSpPr/>
          <p:nvPr/>
        </p:nvSpPr>
        <p:spPr>
          <a:xfrm>
            <a:off x="8968728" y="5125932"/>
            <a:ext cx="2741936" cy="769441"/>
          </a:xfrm>
          <a:prstGeom prst="rect">
            <a:avLst/>
          </a:prstGeom>
        </p:spPr>
        <p:txBody>
          <a:bodyPr wrap="square">
            <a:spAutoFit/>
          </a:bodyPr>
          <a:lstStyle/>
          <a:p>
            <a:r>
              <a:rPr lang="en-US" sz="2200" i="1" dirty="0">
                <a:solidFill>
                  <a:srgbClr val="008AF2"/>
                </a:solidFill>
              </a:rPr>
              <a:t>X</a:t>
            </a:r>
            <a:r>
              <a:rPr lang="en-US" sz="2200" dirty="0"/>
              <a:t> assigns a value of 2 to HH, …</a:t>
            </a:r>
          </a:p>
        </p:txBody>
      </p:sp>
      <p:sp>
        <p:nvSpPr>
          <p:cNvPr id="38" name="TextBox 37">
            <a:extLst>
              <a:ext uri="{FF2B5EF4-FFF2-40B4-BE49-F238E27FC236}">
                <a16:creationId xmlns:a16="http://schemas.microsoft.com/office/drawing/2014/main" id="{EEC35FAB-0E5A-4A20-A21E-D2D4A54376A7}"/>
              </a:ext>
            </a:extLst>
          </p:cNvPr>
          <p:cNvSpPr txBox="1"/>
          <p:nvPr/>
        </p:nvSpPr>
        <p:spPr>
          <a:xfrm>
            <a:off x="9492146" y="6036661"/>
            <a:ext cx="1770036" cy="461665"/>
          </a:xfrm>
          <a:prstGeom prst="rect">
            <a:avLst/>
          </a:prstGeom>
          <a:noFill/>
        </p:spPr>
        <p:txBody>
          <a:bodyPr wrap="none" rtlCol="0">
            <a:spAutoFit/>
          </a:bodyPr>
          <a:lstStyle/>
          <a:p>
            <a:r>
              <a:rPr lang="en-US" sz="2400" dirty="0"/>
              <a:t>R</a:t>
            </a:r>
            <a:r>
              <a:rPr lang="en-US" sz="1600" dirty="0"/>
              <a:t>x</a:t>
            </a:r>
            <a:r>
              <a:rPr lang="en-US" sz="2400" dirty="0"/>
              <a:t>={0, 1, 2}</a:t>
            </a:r>
          </a:p>
        </p:txBody>
      </p:sp>
      <p:sp>
        <p:nvSpPr>
          <p:cNvPr id="39" name="Rectangle 38">
            <a:extLst>
              <a:ext uri="{FF2B5EF4-FFF2-40B4-BE49-F238E27FC236}">
                <a16:creationId xmlns:a16="http://schemas.microsoft.com/office/drawing/2014/main" id="{BCFE9FC8-4C64-4C67-8564-8D297C69B9AC}"/>
              </a:ext>
            </a:extLst>
          </p:cNvPr>
          <p:cNvSpPr/>
          <p:nvPr/>
        </p:nvSpPr>
        <p:spPr>
          <a:xfrm>
            <a:off x="838199" y="5483672"/>
            <a:ext cx="7313024" cy="461665"/>
          </a:xfrm>
          <a:prstGeom prst="rect">
            <a:avLst/>
          </a:prstGeom>
        </p:spPr>
        <p:txBody>
          <a:bodyPr wrap="square">
            <a:spAutoFit/>
          </a:bodyPr>
          <a:lstStyle/>
          <a:p>
            <a:r>
              <a:rPr lang="en-US" sz="2400" dirty="0">
                <a:cs typeface="Times New Roman" pitchFamily="18" charset="0"/>
              </a:rPr>
              <a:t>We can represent events using the newly defined RV, e.g. </a:t>
            </a:r>
          </a:p>
        </p:txBody>
      </p:sp>
      <p:sp>
        <p:nvSpPr>
          <p:cNvPr id="40" name="Rectangle 39">
            <a:extLst>
              <a:ext uri="{FF2B5EF4-FFF2-40B4-BE49-F238E27FC236}">
                <a16:creationId xmlns:a16="http://schemas.microsoft.com/office/drawing/2014/main" id="{C5A4482D-FE72-4248-BAC8-516D15BDF83D}"/>
              </a:ext>
            </a:extLst>
          </p:cNvPr>
          <p:cNvSpPr/>
          <p:nvPr/>
        </p:nvSpPr>
        <p:spPr>
          <a:xfrm>
            <a:off x="890629" y="6011505"/>
            <a:ext cx="2400529" cy="461665"/>
          </a:xfrm>
          <a:prstGeom prst="rect">
            <a:avLst/>
          </a:prstGeom>
        </p:spPr>
        <p:txBody>
          <a:bodyPr wrap="none">
            <a:spAutoFit/>
          </a:bodyPr>
          <a:lstStyle/>
          <a:p>
            <a:r>
              <a:rPr lang="en-US" sz="2400" dirty="0">
                <a:cs typeface="Times New Roman" pitchFamily="18" charset="0"/>
              </a:rPr>
              <a:t>A = {HT, TH, HH} =</a:t>
            </a:r>
          </a:p>
        </p:txBody>
      </p:sp>
      <p:sp>
        <p:nvSpPr>
          <p:cNvPr id="41" name="Rectangle 40">
            <a:extLst>
              <a:ext uri="{FF2B5EF4-FFF2-40B4-BE49-F238E27FC236}">
                <a16:creationId xmlns:a16="http://schemas.microsoft.com/office/drawing/2014/main" id="{E5D0ECC5-E726-4A34-BFCF-902617D4619C}"/>
              </a:ext>
            </a:extLst>
          </p:cNvPr>
          <p:cNvSpPr/>
          <p:nvPr/>
        </p:nvSpPr>
        <p:spPr>
          <a:xfrm>
            <a:off x="4566151" y="5997145"/>
            <a:ext cx="1862946" cy="461665"/>
          </a:xfrm>
          <a:prstGeom prst="rect">
            <a:avLst/>
          </a:prstGeom>
        </p:spPr>
        <p:txBody>
          <a:bodyPr wrap="none">
            <a:spAutoFit/>
          </a:bodyPr>
          <a:lstStyle/>
          <a:p>
            <a:r>
              <a:rPr lang="en-US" sz="2400" dirty="0">
                <a:cs typeface="Times New Roman" pitchFamily="18" charset="0"/>
              </a:rPr>
              <a:t>B = {TT, HH} =</a:t>
            </a:r>
          </a:p>
        </p:txBody>
      </p:sp>
      <p:sp>
        <p:nvSpPr>
          <p:cNvPr id="42" name="Rectangle 41">
            <a:extLst>
              <a:ext uri="{FF2B5EF4-FFF2-40B4-BE49-F238E27FC236}">
                <a16:creationId xmlns:a16="http://schemas.microsoft.com/office/drawing/2014/main" id="{856160F7-17CF-4C60-944F-9485E5FCC153}"/>
              </a:ext>
            </a:extLst>
          </p:cNvPr>
          <p:cNvSpPr/>
          <p:nvPr/>
        </p:nvSpPr>
        <p:spPr>
          <a:xfrm>
            <a:off x="3149347" y="5997145"/>
            <a:ext cx="984565" cy="461665"/>
          </a:xfrm>
          <a:prstGeom prst="rect">
            <a:avLst/>
          </a:prstGeom>
        </p:spPr>
        <p:txBody>
          <a:bodyPr wrap="square">
            <a:spAutoFit/>
          </a:bodyPr>
          <a:lstStyle/>
          <a:p>
            <a:r>
              <a:rPr lang="en-US" sz="2400" dirty="0">
                <a:cs typeface="Times New Roman" pitchFamily="18" charset="0"/>
              </a:rPr>
              <a:t>{X ≥ 1}</a:t>
            </a:r>
          </a:p>
        </p:txBody>
      </p:sp>
      <p:sp>
        <p:nvSpPr>
          <p:cNvPr id="43" name="Rectangle 42">
            <a:extLst>
              <a:ext uri="{FF2B5EF4-FFF2-40B4-BE49-F238E27FC236}">
                <a16:creationId xmlns:a16="http://schemas.microsoft.com/office/drawing/2014/main" id="{B908E172-1889-4167-B85F-DEF8B36BBE98}"/>
              </a:ext>
            </a:extLst>
          </p:cNvPr>
          <p:cNvSpPr/>
          <p:nvPr/>
        </p:nvSpPr>
        <p:spPr>
          <a:xfrm>
            <a:off x="6308829" y="5985870"/>
            <a:ext cx="1705916" cy="461665"/>
          </a:xfrm>
          <a:prstGeom prst="rect">
            <a:avLst/>
          </a:prstGeom>
        </p:spPr>
        <p:txBody>
          <a:bodyPr wrap="none">
            <a:spAutoFit/>
          </a:bodyPr>
          <a:lstStyle/>
          <a:p>
            <a:r>
              <a:rPr lang="en-US" sz="2400" dirty="0">
                <a:cs typeface="Times New Roman" pitchFamily="18" charset="0"/>
              </a:rPr>
              <a:t>{X=0}U{X=2}</a:t>
            </a:r>
            <a:endParaRPr lang="en-US" sz="2400" dirty="0"/>
          </a:p>
        </p:txBody>
      </p:sp>
    </p:spTree>
    <p:extLst>
      <p:ext uri="{BB962C8B-B14F-4D97-AF65-F5344CB8AC3E}">
        <p14:creationId xmlns:p14="http://schemas.microsoft.com/office/powerpoint/2010/main" val="348793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1000"/>
                                        <p:tgtEl>
                                          <p:spTgt spid="11"/>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1000"/>
                                        <p:tgtEl>
                                          <p:spTgt spid="12"/>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1000"/>
                                        <p:tgtEl>
                                          <p:spTgt spid="13"/>
                                        </p:tgtEl>
                                      </p:cBhvr>
                                    </p:animEffect>
                                  </p:childTnLst>
                                </p:cTn>
                              </p:par>
                            </p:childTnLst>
                          </p:cTn>
                        </p:par>
                        <p:par>
                          <p:cTn id="25" fill="hold">
                            <p:stCondLst>
                              <p:cond delay="4000"/>
                            </p:stCondLst>
                            <p:childTnLst>
                              <p:par>
                                <p:cTn id="26" presetID="22" presetClass="entr" presetSubtype="8"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1000"/>
                                        <p:tgtEl>
                                          <p:spTgt spid="14"/>
                                        </p:tgtEl>
                                      </p:cBhvr>
                                    </p:animEffect>
                                  </p:childTnLst>
                                </p:cTn>
                              </p:par>
                            </p:childTnLst>
                          </p:cTn>
                        </p:par>
                        <p:par>
                          <p:cTn id="29" fill="hold">
                            <p:stCondLst>
                              <p:cond delay="5000"/>
                            </p:stCondLst>
                            <p:childTnLst>
                              <p:par>
                                <p:cTn id="30" presetID="22" presetClass="entr" presetSubtype="8"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1000"/>
                                        <p:tgtEl>
                                          <p:spTgt spid="15"/>
                                        </p:tgtEl>
                                      </p:cBhvr>
                                    </p:animEffect>
                                  </p:childTnLst>
                                </p:cTn>
                              </p:par>
                            </p:childTnLst>
                          </p:cTn>
                        </p:par>
                        <p:par>
                          <p:cTn id="33" fill="hold">
                            <p:stCondLst>
                              <p:cond delay="6000"/>
                            </p:stCondLst>
                            <p:childTnLst>
                              <p:par>
                                <p:cTn id="34" presetID="22" presetClass="entr" presetSubtype="8"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left)">
                                      <p:cBhvr>
                                        <p:cTn id="36" dur="1000"/>
                                        <p:tgtEl>
                                          <p:spTgt spid="19"/>
                                        </p:tgtEl>
                                      </p:cBhvr>
                                    </p:animEffect>
                                  </p:childTnLst>
                                </p:cTn>
                              </p:par>
                            </p:childTnLst>
                          </p:cTn>
                        </p:par>
                        <p:par>
                          <p:cTn id="37" fill="hold">
                            <p:stCondLst>
                              <p:cond delay="7000"/>
                            </p:stCondLst>
                            <p:childTnLst>
                              <p:par>
                                <p:cTn id="38" presetID="22" presetClass="entr" presetSubtype="8"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1000"/>
                                        <p:tgtEl>
                                          <p:spTgt spid="21"/>
                                        </p:tgtEl>
                                      </p:cBhvr>
                                    </p:animEffect>
                                  </p:childTnLst>
                                </p:cTn>
                              </p:par>
                            </p:childTnLst>
                          </p:cTn>
                        </p:par>
                        <p:par>
                          <p:cTn id="41" fill="hold">
                            <p:stCondLst>
                              <p:cond delay="8000"/>
                            </p:stCondLst>
                            <p:childTnLst>
                              <p:par>
                                <p:cTn id="42" presetID="22" presetClass="entr" presetSubtype="8"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1000"/>
                                        <p:tgtEl>
                                          <p:spTgt spid="22"/>
                                        </p:tgtEl>
                                      </p:cBhvr>
                                    </p:animEffect>
                                  </p:childTnLst>
                                </p:cTn>
                              </p:par>
                            </p:childTnLst>
                          </p:cTn>
                        </p:par>
                        <p:par>
                          <p:cTn id="45" fill="hold">
                            <p:stCondLst>
                              <p:cond delay="9000"/>
                            </p:stCondLst>
                            <p:childTnLst>
                              <p:par>
                                <p:cTn id="46" presetID="22" presetClass="entr" presetSubtype="8" fill="hold" grpId="0" nodeType="after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left)">
                                      <p:cBhvr>
                                        <p:cTn id="48" dur="1000"/>
                                        <p:tgtEl>
                                          <p:spTgt spid="23"/>
                                        </p:tgtEl>
                                      </p:cBhvr>
                                    </p:animEffect>
                                  </p:childTnLst>
                                </p:cTn>
                              </p:par>
                            </p:childTnLst>
                          </p:cTn>
                        </p:par>
                        <p:par>
                          <p:cTn id="49" fill="hold">
                            <p:stCondLst>
                              <p:cond delay="10000"/>
                            </p:stCondLst>
                            <p:childTnLst>
                              <p:par>
                                <p:cTn id="50" presetID="22" presetClass="entr" presetSubtype="8" fill="hold" grpId="0" nodeType="after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1000"/>
                                        <p:tgtEl>
                                          <p:spTgt spid="24"/>
                                        </p:tgtEl>
                                      </p:cBhvr>
                                    </p:animEffect>
                                  </p:childTnLst>
                                </p:cTn>
                              </p:par>
                            </p:childTnLst>
                          </p:cTn>
                        </p:par>
                        <p:par>
                          <p:cTn id="53" fill="hold">
                            <p:stCondLst>
                              <p:cond delay="11000"/>
                            </p:stCondLst>
                            <p:childTnLst>
                              <p:par>
                                <p:cTn id="54" presetID="22" presetClass="entr" presetSubtype="8" fill="hold" grpId="0"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left)">
                                      <p:cBhvr>
                                        <p:cTn id="56" dur="10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wipe(left)">
                                      <p:cBhvr>
                                        <p:cTn id="61" dur="2000"/>
                                        <p:tgtEl>
                                          <p:spTgt spid="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wipe(left)">
                                      <p:cBhvr>
                                        <p:cTn id="66" dur="2000"/>
                                        <p:tgtEl>
                                          <p:spTgt spid="18"/>
                                        </p:tgtEl>
                                      </p:cBhvr>
                                    </p:animEffect>
                                  </p:childTnLst>
                                </p:cTn>
                              </p:par>
                            </p:childTnLst>
                          </p:cTn>
                        </p:par>
                        <p:par>
                          <p:cTn id="67" fill="hold">
                            <p:stCondLst>
                              <p:cond delay="2000"/>
                            </p:stCondLst>
                            <p:childTnLst>
                              <p:par>
                                <p:cTn id="68" presetID="22" presetClass="entr" presetSubtype="8" fill="hold" grpId="0" nodeType="after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wipe(left)">
                                      <p:cBhvr>
                                        <p:cTn id="70" dur="2000"/>
                                        <p:tgtEl>
                                          <p:spTgt spid="1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wipe(left)">
                                      <p:cBhvr>
                                        <p:cTn id="75" dur="2000"/>
                                        <p:tgtEl>
                                          <p:spTgt spid="10"/>
                                        </p:tgtEl>
                                      </p:cBhvr>
                                    </p:animEffect>
                                  </p:childTnLst>
                                </p:cTn>
                              </p:par>
                            </p:childTnLst>
                          </p:cTn>
                        </p:par>
                        <p:par>
                          <p:cTn id="76" fill="hold">
                            <p:stCondLst>
                              <p:cond delay="2000"/>
                            </p:stCondLst>
                            <p:childTnLst>
                              <p:par>
                                <p:cTn id="77" presetID="22" presetClass="entr" presetSubtype="8" fill="hold" grpId="0" nodeType="after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left)">
                                      <p:cBhvr>
                                        <p:cTn id="79" dur="2000"/>
                                        <p:tgtEl>
                                          <p:spTgt spid="16"/>
                                        </p:tgtEl>
                                      </p:cBhvr>
                                    </p:animEffect>
                                  </p:childTnLst>
                                </p:cTn>
                              </p:par>
                            </p:childTnLst>
                          </p:cTn>
                        </p:par>
                        <p:par>
                          <p:cTn id="80" fill="hold">
                            <p:stCondLst>
                              <p:cond delay="4000"/>
                            </p:stCondLst>
                            <p:childTnLst>
                              <p:par>
                                <p:cTn id="81" presetID="22" presetClass="entr" presetSubtype="8" fill="hold" grpId="0" nodeType="after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wipe(left)">
                                      <p:cBhvr>
                                        <p:cTn id="83" dur="2000"/>
                                        <p:tgtEl>
                                          <p:spTgt spid="20"/>
                                        </p:tgtEl>
                                      </p:cBhvr>
                                    </p:animEffect>
                                  </p:childTnLst>
                                </p:cTn>
                              </p:par>
                            </p:childTnLst>
                          </p:cTn>
                        </p:par>
                        <p:par>
                          <p:cTn id="84" fill="hold">
                            <p:stCondLst>
                              <p:cond delay="7000"/>
                            </p:stCondLst>
                            <p:childTnLst>
                              <p:par>
                                <p:cTn id="85" presetID="22" presetClass="entr" presetSubtype="8" fill="hold" grpId="0" nodeType="afterEffect" nodePh="1">
                                  <p:stCondLst>
                                    <p:cond delay="0"/>
                                  </p:stCondLst>
                                  <p:endCondLst>
                                    <p:cond evt="begin" delay="0">
                                      <p:tn val="85"/>
                                    </p:cond>
                                  </p:endCondLst>
                                  <p:childTnLst>
                                    <p:set>
                                      <p:cBhvr>
                                        <p:cTn id="86" dur="1" fill="hold">
                                          <p:stCondLst>
                                            <p:cond delay="0"/>
                                          </p:stCondLst>
                                        </p:cTn>
                                        <p:tgtEl>
                                          <p:spTgt spid="26"/>
                                        </p:tgtEl>
                                        <p:attrNameLst>
                                          <p:attrName>style.visibility</p:attrName>
                                        </p:attrNameLst>
                                      </p:cBhvr>
                                      <p:to>
                                        <p:strVal val="visible"/>
                                      </p:to>
                                    </p:set>
                                    <p:animEffect transition="in" filter="wipe(left)">
                                      <p:cBhvr>
                                        <p:cTn id="87" dur="2000"/>
                                        <p:tgtEl>
                                          <p:spTgt spid="26"/>
                                        </p:tgtEl>
                                      </p:cBhvr>
                                    </p:animEffect>
                                  </p:childTnLst>
                                </p:cTn>
                              </p:par>
                            </p:childTnLst>
                          </p:cTn>
                        </p:par>
                        <p:par>
                          <p:cTn id="88" fill="hold">
                            <p:stCondLst>
                              <p:cond delay="9000"/>
                            </p:stCondLst>
                            <p:childTnLst>
                              <p:par>
                                <p:cTn id="89" presetID="10" presetClass="entr" presetSubtype="0" fill="hold" nodeType="after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1000"/>
                                        <p:tgtEl>
                                          <p:spTgt spid="30"/>
                                        </p:tgtEl>
                                      </p:cBhvr>
                                    </p:animEffect>
                                  </p:childTnLst>
                                </p:cTn>
                              </p:par>
                            </p:childTnLst>
                          </p:cTn>
                        </p:par>
                        <p:par>
                          <p:cTn id="92" fill="hold">
                            <p:stCondLst>
                              <p:cond delay="10000"/>
                            </p:stCondLst>
                            <p:childTnLst>
                              <p:par>
                                <p:cTn id="93" presetID="22" presetClass="entr" presetSubtype="8" fill="hold" grpId="0" nodeType="after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wipe(left)">
                                      <p:cBhvr>
                                        <p:cTn id="95" dur="2000"/>
                                        <p:tgtEl>
                                          <p:spTgt spid="31"/>
                                        </p:tgtEl>
                                      </p:cBhvr>
                                    </p:animEffect>
                                  </p:childTnLst>
                                </p:cTn>
                              </p:par>
                            </p:childTnLst>
                          </p:cTn>
                        </p:par>
                      </p:childTnLst>
                    </p:cTn>
                  </p:par>
                  <p:par>
                    <p:cTn id="96" fill="hold">
                      <p:stCondLst>
                        <p:cond delay="indefinite"/>
                      </p:stCondLst>
                      <p:childTnLst>
                        <p:par>
                          <p:cTn id="97" fill="hold">
                            <p:stCondLst>
                              <p:cond delay="0"/>
                            </p:stCondLst>
                            <p:childTnLst>
                              <p:par>
                                <p:cTn id="98" presetID="18" presetClass="entr" presetSubtype="6" fill="hold" grpId="0" nodeType="click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strips(downRight)">
                                      <p:cBhvr>
                                        <p:cTn id="100" dur="1000"/>
                                        <p:tgtEl>
                                          <p:spTgt spid="37"/>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fade">
                                      <p:cBhvr>
                                        <p:cTn id="105" dur="500"/>
                                        <p:tgtEl>
                                          <p:spTgt spid="32"/>
                                        </p:tgtEl>
                                      </p:cBhvr>
                                    </p:animEffect>
                                  </p:childTnLst>
                                </p:cTn>
                              </p:par>
                            </p:childTnLst>
                          </p:cTn>
                        </p:par>
                        <p:par>
                          <p:cTn id="106" fill="hold">
                            <p:stCondLst>
                              <p:cond delay="500"/>
                            </p:stCondLst>
                            <p:childTnLst>
                              <p:par>
                                <p:cTn id="107" presetID="22" presetClass="entr" presetSubtype="8" fill="hold" grpId="0" nodeType="after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wipe(left)">
                                      <p:cBhvr>
                                        <p:cTn id="109" dur="2000"/>
                                        <p:tgtEl>
                                          <p:spTgt spid="33"/>
                                        </p:tgtEl>
                                      </p:cBhvr>
                                    </p:animEffect>
                                  </p:childTnLst>
                                </p:cTn>
                              </p:par>
                            </p:childTnLst>
                          </p:cTn>
                        </p:par>
                        <p:par>
                          <p:cTn id="110" fill="hold">
                            <p:stCondLst>
                              <p:cond delay="2500"/>
                            </p:stCondLst>
                            <p:childTnLst>
                              <p:par>
                                <p:cTn id="111" presetID="10" presetClass="entr" presetSubtype="0" fill="hold" nodeType="after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childTnLst>
                          </p:cTn>
                        </p:par>
                        <p:par>
                          <p:cTn id="114" fill="hold">
                            <p:stCondLst>
                              <p:cond delay="3000"/>
                            </p:stCondLst>
                            <p:childTnLst>
                              <p:par>
                                <p:cTn id="115" presetID="10" presetClass="entr" presetSubtype="0" fill="hold" nodeType="afterEffect">
                                  <p:stCondLst>
                                    <p:cond delay="0"/>
                                  </p:stCondLst>
                                  <p:childTnLst>
                                    <p:set>
                                      <p:cBhvr>
                                        <p:cTn id="116" dur="1" fill="hold">
                                          <p:stCondLst>
                                            <p:cond delay="0"/>
                                          </p:stCondLst>
                                        </p:cTn>
                                        <p:tgtEl>
                                          <p:spTgt spid="35"/>
                                        </p:tgtEl>
                                        <p:attrNameLst>
                                          <p:attrName>style.visibility</p:attrName>
                                        </p:attrNameLst>
                                      </p:cBhvr>
                                      <p:to>
                                        <p:strVal val="visible"/>
                                      </p:to>
                                    </p:set>
                                    <p:animEffect transition="in" filter="fade">
                                      <p:cBhvr>
                                        <p:cTn id="117" dur="500"/>
                                        <p:tgtEl>
                                          <p:spTgt spid="35"/>
                                        </p:tgtEl>
                                      </p:cBhvr>
                                    </p:animEffect>
                                  </p:childTnLst>
                                </p:cTn>
                              </p:par>
                            </p:childTnLst>
                          </p:cTn>
                        </p:par>
                        <p:par>
                          <p:cTn id="118" fill="hold">
                            <p:stCondLst>
                              <p:cond delay="3500"/>
                            </p:stCondLst>
                            <p:childTnLst>
                              <p:par>
                                <p:cTn id="119" presetID="22" presetClass="entr" presetSubtype="8" fill="hold" grpId="0" nodeType="afterEffect">
                                  <p:stCondLst>
                                    <p:cond delay="0"/>
                                  </p:stCondLst>
                                  <p:childTnLst>
                                    <p:set>
                                      <p:cBhvr>
                                        <p:cTn id="120" dur="1" fill="hold">
                                          <p:stCondLst>
                                            <p:cond delay="0"/>
                                          </p:stCondLst>
                                        </p:cTn>
                                        <p:tgtEl>
                                          <p:spTgt spid="36"/>
                                        </p:tgtEl>
                                        <p:attrNameLst>
                                          <p:attrName>style.visibility</p:attrName>
                                        </p:attrNameLst>
                                      </p:cBhvr>
                                      <p:to>
                                        <p:strVal val="visible"/>
                                      </p:to>
                                    </p:set>
                                    <p:animEffect transition="in" filter="wipe(left)">
                                      <p:cBhvr>
                                        <p:cTn id="121" dur="2000"/>
                                        <p:tgtEl>
                                          <p:spTgt spid="36"/>
                                        </p:tgtEl>
                                      </p:cBhvr>
                                    </p:animEffect>
                                  </p:childTnLst>
                                </p:cTn>
                              </p:par>
                            </p:childTnLst>
                          </p:cTn>
                        </p:par>
                      </p:childTnLst>
                    </p:cTn>
                  </p:par>
                  <p:par>
                    <p:cTn id="122" fill="hold">
                      <p:stCondLst>
                        <p:cond delay="indefinite"/>
                      </p:stCondLst>
                      <p:childTnLst>
                        <p:par>
                          <p:cTn id="123" fill="hold">
                            <p:stCondLst>
                              <p:cond delay="0"/>
                            </p:stCondLst>
                            <p:childTnLst>
                              <p:par>
                                <p:cTn id="124" presetID="18" presetClass="entr" presetSubtype="6" fill="hold" grpId="0" nodeType="clickEffect">
                                  <p:stCondLst>
                                    <p:cond delay="0"/>
                                  </p:stCondLst>
                                  <p:childTnLst>
                                    <p:set>
                                      <p:cBhvr>
                                        <p:cTn id="125" dur="1" fill="hold">
                                          <p:stCondLst>
                                            <p:cond delay="0"/>
                                          </p:stCondLst>
                                        </p:cTn>
                                        <p:tgtEl>
                                          <p:spTgt spid="38"/>
                                        </p:tgtEl>
                                        <p:attrNameLst>
                                          <p:attrName>style.visibility</p:attrName>
                                        </p:attrNameLst>
                                      </p:cBhvr>
                                      <p:to>
                                        <p:strVal val="visible"/>
                                      </p:to>
                                    </p:set>
                                    <p:animEffect transition="in" filter="strips(downRight)">
                                      <p:cBhvr>
                                        <p:cTn id="126" dur="1000"/>
                                        <p:tgtEl>
                                          <p:spTgt spid="38"/>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39"/>
                                        </p:tgtEl>
                                        <p:attrNameLst>
                                          <p:attrName>style.visibility</p:attrName>
                                        </p:attrNameLst>
                                      </p:cBhvr>
                                      <p:to>
                                        <p:strVal val="visible"/>
                                      </p:to>
                                    </p:set>
                                    <p:animEffect transition="in" filter="wipe(left)">
                                      <p:cBhvr>
                                        <p:cTn id="131" dur="1000"/>
                                        <p:tgtEl>
                                          <p:spTgt spid="39"/>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40"/>
                                        </p:tgtEl>
                                        <p:attrNameLst>
                                          <p:attrName>style.visibility</p:attrName>
                                        </p:attrNameLst>
                                      </p:cBhvr>
                                      <p:to>
                                        <p:strVal val="visible"/>
                                      </p:to>
                                    </p:set>
                                    <p:animEffect transition="in" filter="fade">
                                      <p:cBhvr>
                                        <p:cTn id="136" dur="500"/>
                                        <p:tgtEl>
                                          <p:spTgt spid="40"/>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42"/>
                                        </p:tgtEl>
                                        <p:attrNameLst>
                                          <p:attrName>style.visibility</p:attrName>
                                        </p:attrNameLst>
                                      </p:cBhvr>
                                      <p:to>
                                        <p:strVal val="visible"/>
                                      </p:to>
                                    </p:set>
                                    <p:animEffect transition="in" filter="fade">
                                      <p:cBhvr>
                                        <p:cTn id="141" dur="500"/>
                                        <p:tgtEl>
                                          <p:spTgt spid="42"/>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grpId="0" nodeType="clickEffect">
                                  <p:stCondLst>
                                    <p:cond delay="0"/>
                                  </p:stCondLst>
                                  <p:childTnLst>
                                    <p:set>
                                      <p:cBhvr>
                                        <p:cTn id="145" dur="1" fill="hold">
                                          <p:stCondLst>
                                            <p:cond delay="0"/>
                                          </p:stCondLst>
                                        </p:cTn>
                                        <p:tgtEl>
                                          <p:spTgt spid="41"/>
                                        </p:tgtEl>
                                        <p:attrNameLst>
                                          <p:attrName>style.visibility</p:attrName>
                                        </p:attrNameLst>
                                      </p:cBhvr>
                                      <p:to>
                                        <p:strVal val="visible"/>
                                      </p:to>
                                    </p:set>
                                    <p:animEffect transition="in" filter="fade">
                                      <p:cBhvr>
                                        <p:cTn id="146" dur="500"/>
                                        <p:tgtEl>
                                          <p:spTgt spid="41"/>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grpId="0" nodeType="clickEffect">
                                  <p:stCondLst>
                                    <p:cond delay="0"/>
                                  </p:stCondLst>
                                  <p:childTnLst>
                                    <p:set>
                                      <p:cBhvr>
                                        <p:cTn id="150" dur="1" fill="hold">
                                          <p:stCondLst>
                                            <p:cond delay="0"/>
                                          </p:stCondLst>
                                        </p:cTn>
                                        <p:tgtEl>
                                          <p:spTgt spid="43"/>
                                        </p:tgtEl>
                                        <p:attrNameLst>
                                          <p:attrName>style.visibility</p:attrName>
                                        </p:attrNameLst>
                                      </p:cBhvr>
                                      <p:to>
                                        <p:strVal val="visible"/>
                                      </p:to>
                                    </p:set>
                                    <p:animEffect transition="in" filter="fade">
                                      <p:cBhvr>
                                        <p:cTn id="15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animBg="1"/>
      <p:bldP spid="10" grpId="0" animBg="1"/>
      <p:bldP spid="11" grpId="0"/>
      <p:bldP spid="12" grpId="0"/>
      <p:bldP spid="13" grpId="0"/>
      <p:bldP spid="14" grpId="0"/>
      <p:bldP spid="15" grpId="0"/>
      <p:bldP spid="16" grpId="0"/>
      <p:bldP spid="17" grpId="0" animBg="1"/>
      <p:bldP spid="18" grpId="0"/>
      <p:bldP spid="19" grpId="0" animBg="1"/>
      <p:bldP spid="20" grpId="0" animBg="1"/>
      <p:bldP spid="21" grpId="0"/>
      <p:bldP spid="22" grpId="0"/>
      <p:bldP spid="23" grpId="0"/>
      <p:bldP spid="24" grpId="0"/>
      <p:bldP spid="25" grpId="0"/>
      <p:bldP spid="26" grpId="0"/>
      <p:bldP spid="31" grpId="0"/>
      <p:bldP spid="33" grpId="0"/>
      <p:bldP spid="36" grpId="0"/>
      <p:bldP spid="37" grpId="0"/>
      <p:bldP spid="38" grpId="0"/>
      <p:bldP spid="39" grpId="0"/>
      <p:bldP spid="40" grpId="0"/>
      <p:bldP spid="41" grpId="0"/>
      <p:bldP spid="42" grpId="0"/>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DCBE8A6-4075-4DB7-A786-A7B760EFA727}"/>
              </a:ext>
            </a:extLst>
          </p:cNvPr>
          <p:cNvSpPr txBox="1"/>
          <p:nvPr/>
        </p:nvSpPr>
        <p:spPr>
          <a:xfrm>
            <a:off x="409303" y="321511"/>
            <a:ext cx="6019800" cy="830997"/>
          </a:xfrm>
          <a:prstGeom prst="rect">
            <a:avLst/>
          </a:prstGeom>
          <a:noFill/>
        </p:spPr>
        <p:txBody>
          <a:bodyPr wrap="square" rtlCol="0">
            <a:spAutoFit/>
          </a:bodyPr>
          <a:lstStyle/>
          <a:p>
            <a:r>
              <a:rPr lang="en-US" sz="2400" b="1" dirty="0">
                <a:solidFill>
                  <a:srgbClr val="FF0000"/>
                </a:solidFill>
              </a:rPr>
              <a:t>Example 2. </a:t>
            </a:r>
            <a:r>
              <a:rPr lang="en-US" sz="2400" dirty="0"/>
              <a:t>Experiment of throwing a fair coin until a head appears.</a:t>
            </a:r>
          </a:p>
        </p:txBody>
      </p:sp>
      <p:sp>
        <p:nvSpPr>
          <p:cNvPr id="9" name="TextBox 8">
            <a:extLst>
              <a:ext uri="{FF2B5EF4-FFF2-40B4-BE49-F238E27FC236}">
                <a16:creationId xmlns:a16="http://schemas.microsoft.com/office/drawing/2014/main" id="{AEC2965F-0769-4F1F-9C89-F6859A1B398B}"/>
              </a:ext>
            </a:extLst>
          </p:cNvPr>
          <p:cNvSpPr txBox="1"/>
          <p:nvPr/>
        </p:nvSpPr>
        <p:spPr>
          <a:xfrm>
            <a:off x="409303" y="1319236"/>
            <a:ext cx="6383383" cy="1200329"/>
          </a:xfrm>
          <a:prstGeom prst="rect">
            <a:avLst/>
          </a:prstGeom>
          <a:noFill/>
        </p:spPr>
        <p:txBody>
          <a:bodyPr wrap="square" rtlCol="0">
            <a:spAutoFit/>
          </a:bodyPr>
          <a:lstStyle/>
          <a:p>
            <a:r>
              <a:rPr lang="en-US" sz="2400" dirty="0"/>
              <a:t>If we define random variable </a:t>
            </a:r>
            <a:r>
              <a:rPr lang="en-US" sz="2400" b="1" i="1" dirty="0">
                <a:solidFill>
                  <a:srgbClr val="0070C0"/>
                </a:solidFill>
              </a:rPr>
              <a:t>Y</a:t>
            </a:r>
            <a:r>
              <a:rPr lang="en-US" sz="2400" dirty="0"/>
              <a:t> as </a:t>
            </a:r>
            <a:r>
              <a:rPr lang="en-US" sz="2400" b="1" dirty="0">
                <a:solidFill>
                  <a:srgbClr val="0070C0"/>
                </a:solidFill>
              </a:rPr>
              <a:t>the number of trials until first head appears</a:t>
            </a:r>
            <a:r>
              <a:rPr lang="en-US" sz="2400" dirty="0">
                <a:solidFill>
                  <a:schemeClr val="tx2"/>
                </a:solidFill>
              </a:rPr>
              <a:t>, </a:t>
            </a:r>
            <a:r>
              <a:rPr lang="en-US" sz="2400" dirty="0"/>
              <a:t>then </a:t>
            </a:r>
            <a:r>
              <a:rPr lang="en-US" sz="2400" b="1" i="1" dirty="0">
                <a:solidFill>
                  <a:srgbClr val="0070C0"/>
                </a:solidFill>
              </a:rPr>
              <a:t>Y</a:t>
            </a:r>
            <a:r>
              <a:rPr lang="en-US" sz="2400" dirty="0"/>
              <a:t> maps </a:t>
            </a:r>
            <a:r>
              <a:rPr lang="en-US" sz="2400" b="1" dirty="0"/>
              <a:t>S</a:t>
            </a:r>
            <a:r>
              <a:rPr lang="en-US" sz="2400" dirty="0"/>
              <a:t> to {1, 2, 3, …}</a:t>
            </a:r>
          </a:p>
        </p:txBody>
      </p:sp>
      <p:sp>
        <p:nvSpPr>
          <p:cNvPr id="10" name="TextBox 9">
            <a:extLst>
              <a:ext uri="{FF2B5EF4-FFF2-40B4-BE49-F238E27FC236}">
                <a16:creationId xmlns:a16="http://schemas.microsoft.com/office/drawing/2014/main" id="{613E5388-87FD-491B-B9CA-48FF86A1371A}"/>
              </a:ext>
            </a:extLst>
          </p:cNvPr>
          <p:cNvSpPr txBox="1"/>
          <p:nvPr/>
        </p:nvSpPr>
        <p:spPr>
          <a:xfrm>
            <a:off x="801187" y="2558142"/>
            <a:ext cx="3962400" cy="461665"/>
          </a:xfrm>
          <a:prstGeom prst="rect">
            <a:avLst/>
          </a:prstGeom>
          <a:noFill/>
        </p:spPr>
        <p:txBody>
          <a:bodyPr wrap="square" rtlCol="0">
            <a:spAutoFit/>
          </a:bodyPr>
          <a:lstStyle/>
          <a:p>
            <a:r>
              <a:rPr lang="en-US" sz="2400" b="1" dirty="0">
                <a:cs typeface="Times New Roman" pitchFamily="18" charset="0"/>
              </a:rPr>
              <a:t>S</a:t>
            </a:r>
            <a:r>
              <a:rPr lang="en-US" sz="2400" dirty="0">
                <a:cs typeface="Times New Roman" pitchFamily="18" charset="0"/>
              </a:rPr>
              <a:t> = { H, TH, TTH, TTTH, …}</a:t>
            </a:r>
          </a:p>
        </p:txBody>
      </p:sp>
      <p:sp>
        <p:nvSpPr>
          <p:cNvPr id="11" name="TextBox 10">
            <a:extLst>
              <a:ext uri="{FF2B5EF4-FFF2-40B4-BE49-F238E27FC236}">
                <a16:creationId xmlns:a16="http://schemas.microsoft.com/office/drawing/2014/main" id="{CC0EBDC1-473B-4485-813F-A8062B9D1092}"/>
              </a:ext>
            </a:extLst>
          </p:cNvPr>
          <p:cNvSpPr txBox="1"/>
          <p:nvPr/>
        </p:nvSpPr>
        <p:spPr>
          <a:xfrm>
            <a:off x="997132" y="3394055"/>
            <a:ext cx="3196047" cy="461665"/>
          </a:xfrm>
          <a:prstGeom prst="rect">
            <a:avLst/>
          </a:prstGeom>
          <a:noFill/>
        </p:spPr>
        <p:txBody>
          <a:bodyPr wrap="square" rtlCol="0">
            <a:spAutoFit/>
          </a:bodyPr>
          <a:lstStyle/>
          <a:p>
            <a:r>
              <a:rPr lang="en-US" sz="2400" dirty="0">
                <a:cs typeface="Times New Roman" pitchFamily="18" charset="0"/>
              </a:rPr>
              <a:t>R</a:t>
            </a:r>
            <a:r>
              <a:rPr lang="en-US" sz="1600" dirty="0">
                <a:cs typeface="Times New Roman" pitchFamily="18" charset="0"/>
              </a:rPr>
              <a:t>y</a:t>
            </a:r>
            <a:r>
              <a:rPr lang="en-US" sz="2400" dirty="0">
                <a:cs typeface="Times New Roman" pitchFamily="18" charset="0"/>
              </a:rPr>
              <a:t>={ 1 ,  2 ,  3 ,  4 , …}</a:t>
            </a:r>
          </a:p>
        </p:txBody>
      </p:sp>
      <p:cxnSp>
        <p:nvCxnSpPr>
          <p:cNvPr id="12" name="Straight Arrow Connector 11">
            <a:extLst>
              <a:ext uri="{FF2B5EF4-FFF2-40B4-BE49-F238E27FC236}">
                <a16:creationId xmlns:a16="http://schemas.microsoft.com/office/drawing/2014/main" id="{38211645-4784-493E-92FD-27CD05648FE6}"/>
              </a:ext>
            </a:extLst>
          </p:cNvPr>
          <p:cNvCxnSpPr/>
          <p:nvPr/>
        </p:nvCxnSpPr>
        <p:spPr>
          <a:xfrm>
            <a:off x="1628502" y="3054531"/>
            <a:ext cx="76200" cy="3810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78A9FB0-D159-42CD-B6CD-04A4F62CA298}"/>
              </a:ext>
            </a:extLst>
          </p:cNvPr>
          <p:cNvCxnSpPr/>
          <p:nvPr/>
        </p:nvCxnSpPr>
        <p:spPr>
          <a:xfrm>
            <a:off x="2085702" y="2978331"/>
            <a:ext cx="76200" cy="4572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155C263-7A15-4638-B3EA-440584A6C009}"/>
              </a:ext>
            </a:extLst>
          </p:cNvPr>
          <p:cNvCxnSpPr/>
          <p:nvPr/>
        </p:nvCxnSpPr>
        <p:spPr>
          <a:xfrm>
            <a:off x="2619102" y="2978331"/>
            <a:ext cx="0" cy="4572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BADFE5D-EA8F-4EF6-AD67-51DD4837B5E4}"/>
              </a:ext>
            </a:extLst>
          </p:cNvPr>
          <p:cNvCxnSpPr/>
          <p:nvPr/>
        </p:nvCxnSpPr>
        <p:spPr>
          <a:xfrm flipH="1">
            <a:off x="3152502" y="2978331"/>
            <a:ext cx="228600" cy="4572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F652188-FD23-40FF-9179-731652D1B818}"/>
              </a:ext>
            </a:extLst>
          </p:cNvPr>
          <p:cNvSpPr/>
          <p:nvPr/>
        </p:nvSpPr>
        <p:spPr>
          <a:xfrm>
            <a:off x="676002" y="4185807"/>
            <a:ext cx="4572000" cy="830997"/>
          </a:xfrm>
          <a:prstGeom prst="rect">
            <a:avLst/>
          </a:prstGeom>
        </p:spPr>
        <p:txBody>
          <a:bodyPr wrap="square">
            <a:spAutoFit/>
          </a:bodyPr>
          <a:lstStyle/>
          <a:p>
            <a:r>
              <a:rPr lang="en-US" sz="2400" dirty="0">
                <a:cs typeface="Times New Roman" pitchFamily="18" charset="0"/>
              </a:rPr>
              <a:t>The following events can be represented by </a:t>
            </a:r>
            <a:r>
              <a:rPr lang="en-US" sz="2400" b="1" i="1" dirty="0">
                <a:solidFill>
                  <a:srgbClr val="0070C0"/>
                </a:solidFill>
              </a:rPr>
              <a:t>Y </a:t>
            </a:r>
            <a:r>
              <a:rPr lang="en-US" sz="2400" dirty="0">
                <a:cs typeface="Times New Roman" pitchFamily="18" charset="0"/>
              </a:rPr>
              <a:t>as</a:t>
            </a:r>
          </a:p>
        </p:txBody>
      </p:sp>
      <p:sp>
        <p:nvSpPr>
          <p:cNvPr id="17" name="Rectangle 2">
            <a:extLst>
              <a:ext uri="{FF2B5EF4-FFF2-40B4-BE49-F238E27FC236}">
                <a16:creationId xmlns:a16="http://schemas.microsoft.com/office/drawing/2014/main" id="{1608D8A8-06EC-417B-8041-959290E25555}"/>
              </a:ext>
            </a:extLst>
          </p:cNvPr>
          <p:cNvSpPr>
            <a:spLocks noChangeArrowheads="1"/>
          </p:cNvSpPr>
          <p:nvPr/>
        </p:nvSpPr>
        <p:spPr bwMode="auto">
          <a:xfrm>
            <a:off x="607694" y="5307931"/>
            <a:ext cx="4191000" cy="4752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943600" algn="r"/>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A = { TTH, TTTH, TTTTH, . . . } =</a:t>
            </a:r>
            <a:endParaRPr kumimoji="0" lang="en-US" sz="2400" b="0" i="0" u="none" strike="noStrike" cap="none" normalizeH="0" baseline="0" dirty="0">
              <a:ln>
                <a:noFill/>
              </a:ln>
              <a:solidFill>
                <a:schemeClr val="tx1"/>
              </a:solidFill>
              <a:effectLst/>
              <a:cs typeface="Times New Roman" pitchFamily="18" charset="0"/>
            </a:endParaRPr>
          </a:p>
        </p:txBody>
      </p:sp>
      <p:sp>
        <p:nvSpPr>
          <p:cNvPr id="18" name="Rectangle 17">
            <a:extLst>
              <a:ext uri="{FF2B5EF4-FFF2-40B4-BE49-F238E27FC236}">
                <a16:creationId xmlns:a16="http://schemas.microsoft.com/office/drawing/2014/main" id="{2FB90CDB-C7F7-46A5-915F-A7A2146D035D}"/>
              </a:ext>
            </a:extLst>
          </p:cNvPr>
          <p:cNvSpPr/>
          <p:nvPr/>
        </p:nvSpPr>
        <p:spPr>
          <a:xfrm>
            <a:off x="607694" y="5993731"/>
            <a:ext cx="4030014" cy="461665"/>
          </a:xfrm>
          <a:prstGeom prst="rect">
            <a:avLst/>
          </a:prstGeom>
        </p:spPr>
        <p:txBody>
          <a:bodyPr wrap="none">
            <a:spAutoFit/>
          </a:bodyPr>
          <a:lstStyle/>
          <a:p>
            <a:r>
              <a:rPr lang="en-US" sz="2400" dirty="0">
                <a:cs typeface="Times New Roman" pitchFamily="18" charset="0"/>
              </a:rPr>
              <a:t>B = { TH, TTH, . . . , TTTTTTH } =</a:t>
            </a:r>
          </a:p>
        </p:txBody>
      </p:sp>
      <p:sp>
        <p:nvSpPr>
          <p:cNvPr id="19" name="Rectangle 18">
            <a:extLst>
              <a:ext uri="{FF2B5EF4-FFF2-40B4-BE49-F238E27FC236}">
                <a16:creationId xmlns:a16="http://schemas.microsoft.com/office/drawing/2014/main" id="{CB014D6D-3F77-49F5-8D1C-D4B685E9CABB}"/>
              </a:ext>
            </a:extLst>
          </p:cNvPr>
          <p:cNvSpPr/>
          <p:nvPr/>
        </p:nvSpPr>
        <p:spPr>
          <a:xfrm>
            <a:off x="4501099" y="5306368"/>
            <a:ext cx="1112805" cy="461665"/>
          </a:xfrm>
          <a:prstGeom prst="rect">
            <a:avLst/>
          </a:prstGeom>
        </p:spPr>
        <p:txBody>
          <a:bodyPr wrap="none">
            <a:spAutoFit/>
          </a:bodyPr>
          <a:lstStyle/>
          <a:p>
            <a:r>
              <a:rPr lang="en-US" sz="2400" dirty="0">
                <a:ea typeface="Times New Roman" pitchFamily="18" charset="0"/>
                <a:cs typeface="Times New Roman" pitchFamily="18" charset="0"/>
              </a:rPr>
              <a:t>{ Y ≥ 3 }</a:t>
            </a:r>
            <a:endParaRPr lang="en-US" sz="2400" dirty="0"/>
          </a:p>
        </p:txBody>
      </p:sp>
      <p:sp>
        <p:nvSpPr>
          <p:cNvPr id="20" name="Rectangle 19">
            <a:extLst>
              <a:ext uri="{FF2B5EF4-FFF2-40B4-BE49-F238E27FC236}">
                <a16:creationId xmlns:a16="http://schemas.microsoft.com/office/drawing/2014/main" id="{4DDAADF1-63A3-42AF-A30E-BEC5DC03B784}"/>
              </a:ext>
            </a:extLst>
          </p:cNvPr>
          <p:cNvSpPr/>
          <p:nvPr/>
        </p:nvSpPr>
        <p:spPr>
          <a:xfrm>
            <a:off x="4568039" y="5978548"/>
            <a:ext cx="1560042" cy="461665"/>
          </a:xfrm>
          <a:prstGeom prst="rect">
            <a:avLst/>
          </a:prstGeom>
        </p:spPr>
        <p:txBody>
          <a:bodyPr wrap="none">
            <a:spAutoFit/>
          </a:bodyPr>
          <a:lstStyle/>
          <a:p>
            <a:r>
              <a:rPr lang="en-US" sz="2400" dirty="0">
                <a:cs typeface="Times New Roman" pitchFamily="18" charset="0"/>
              </a:rPr>
              <a:t>{ 2 ≤ Y ≤ 7 }</a:t>
            </a:r>
            <a:endParaRPr lang="en-US" sz="2400" dirty="0"/>
          </a:p>
        </p:txBody>
      </p:sp>
      <p:sp>
        <p:nvSpPr>
          <p:cNvPr id="21" name="TextBox 20">
            <a:extLst>
              <a:ext uri="{FF2B5EF4-FFF2-40B4-BE49-F238E27FC236}">
                <a16:creationId xmlns:a16="http://schemas.microsoft.com/office/drawing/2014/main" id="{FFE4859A-5F81-4E23-8C83-5CE4EDBA519A}"/>
              </a:ext>
            </a:extLst>
          </p:cNvPr>
          <p:cNvSpPr txBox="1"/>
          <p:nvPr/>
        </p:nvSpPr>
        <p:spPr>
          <a:xfrm>
            <a:off x="6792686" y="321511"/>
            <a:ext cx="4720046" cy="830997"/>
          </a:xfrm>
          <a:prstGeom prst="rect">
            <a:avLst/>
          </a:prstGeom>
          <a:noFill/>
        </p:spPr>
        <p:txBody>
          <a:bodyPr wrap="square" rtlCol="0">
            <a:spAutoFit/>
          </a:bodyPr>
          <a:lstStyle/>
          <a:p>
            <a:r>
              <a:rPr lang="en-US" sz="2400" b="1" dirty="0">
                <a:solidFill>
                  <a:srgbClr val="7030A0"/>
                </a:solidFill>
              </a:rPr>
              <a:t>Example 3. </a:t>
            </a:r>
            <a:r>
              <a:rPr lang="en-US" sz="2400" dirty="0"/>
              <a:t>Experiment of the measuring the lifetime of a car.</a:t>
            </a:r>
          </a:p>
        </p:txBody>
      </p:sp>
      <p:sp>
        <p:nvSpPr>
          <p:cNvPr id="22" name="TextBox 21">
            <a:extLst>
              <a:ext uri="{FF2B5EF4-FFF2-40B4-BE49-F238E27FC236}">
                <a16:creationId xmlns:a16="http://schemas.microsoft.com/office/drawing/2014/main" id="{08926D5C-8329-418C-9F07-CF79A9B57879}"/>
              </a:ext>
            </a:extLst>
          </p:cNvPr>
          <p:cNvSpPr txBox="1"/>
          <p:nvPr/>
        </p:nvSpPr>
        <p:spPr>
          <a:xfrm>
            <a:off x="6792686" y="1319236"/>
            <a:ext cx="5518480" cy="830997"/>
          </a:xfrm>
          <a:prstGeom prst="rect">
            <a:avLst/>
          </a:prstGeom>
          <a:noFill/>
        </p:spPr>
        <p:txBody>
          <a:bodyPr wrap="square" rtlCol="0">
            <a:spAutoFit/>
          </a:bodyPr>
          <a:lstStyle/>
          <a:p>
            <a:r>
              <a:rPr lang="en-US" sz="2400" dirty="0"/>
              <a:t>If we define random variable </a:t>
            </a:r>
            <a:r>
              <a:rPr lang="en-US" sz="2400" b="1" i="1" dirty="0">
                <a:solidFill>
                  <a:srgbClr val="FF0000"/>
                </a:solidFill>
              </a:rPr>
              <a:t>X</a:t>
            </a:r>
            <a:r>
              <a:rPr lang="en-US" sz="2400" dirty="0"/>
              <a:t> as </a:t>
            </a:r>
            <a:r>
              <a:rPr lang="en-US" sz="2400" b="1" dirty="0">
                <a:solidFill>
                  <a:srgbClr val="FF0000"/>
                </a:solidFill>
              </a:rPr>
              <a:t>the lifetime of a car</a:t>
            </a:r>
            <a:r>
              <a:rPr lang="en-US" sz="2400" dirty="0">
                <a:solidFill>
                  <a:schemeClr val="tx2"/>
                </a:solidFill>
              </a:rPr>
              <a:t>, </a:t>
            </a:r>
            <a:r>
              <a:rPr lang="en-US" sz="2400" dirty="0"/>
              <a:t>then </a:t>
            </a:r>
            <a:r>
              <a:rPr lang="en-US" sz="2400" b="1" i="1" dirty="0">
                <a:solidFill>
                  <a:srgbClr val="FF0000"/>
                </a:solidFill>
              </a:rPr>
              <a:t>X</a:t>
            </a:r>
            <a:r>
              <a:rPr lang="en-US" sz="2400" dirty="0"/>
              <a:t> maps </a:t>
            </a:r>
            <a:r>
              <a:rPr lang="en-US" sz="2400" b="1" dirty="0"/>
              <a:t>S</a:t>
            </a:r>
            <a:r>
              <a:rPr lang="en-US" sz="2400" dirty="0"/>
              <a:t> to </a:t>
            </a:r>
            <a:r>
              <a:rPr lang="en-US" sz="2400" dirty="0">
                <a:cs typeface="Times New Roman" pitchFamily="18" charset="0"/>
              </a:rPr>
              <a:t>[ 0, ∞ )</a:t>
            </a:r>
          </a:p>
        </p:txBody>
      </p:sp>
      <p:sp>
        <p:nvSpPr>
          <p:cNvPr id="23" name="TextBox 22">
            <a:extLst>
              <a:ext uri="{FF2B5EF4-FFF2-40B4-BE49-F238E27FC236}">
                <a16:creationId xmlns:a16="http://schemas.microsoft.com/office/drawing/2014/main" id="{6DF98FB8-CD29-404D-B574-EA68C24DC7E6}"/>
              </a:ext>
            </a:extLst>
          </p:cNvPr>
          <p:cNvSpPr txBox="1"/>
          <p:nvPr/>
        </p:nvSpPr>
        <p:spPr>
          <a:xfrm>
            <a:off x="8303736" y="2288122"/>
            <a:ext cx="1676400" cy="461665"/>
          </a:xfrm>
          <a:prstGeom prst="rect">
            <a:avLst/>
          </a:prstGeom>
          <a:noFill/>
        </p:spPr>
        <p:txBody>
          <a:bodyPr wrap="square" rtlCol="0">
            <a:spAutoFit/>
          </a:bodyPr>
          <a:lstStyle/>
          <a:p>
            <a:r>
              <a:rPr lang="en-US" sz="2400" dirty="0">
                <a:cs typeface="Times New Roman" pitchFamily="18" charset="0"/>
              </a:rPr>
              <a:t>S=[ 0, ∞ )</a:t>
            </a:r>
          </a:p>
        </p:txBody>
      </p:sp>
      <p:sp>
        <p:nvSpPr>
          <p:cNvPr id="24" name="TextBox 23">
            <a:extLst>
              <a:ext uri="{FF2B5EF4-FFF2-40B4-BE49-F238E27FC236}">
                <a16:creationId xmlns:a16="http://schemas.microsoft.com/office/drawing/2014/main" id="{07F9B5F9-15A0-4CB7-88CE-671C4A9ADDF2}"/>
              </a:ext>
            </a:extLst>
          </p:cNvPr>
          <p:cNvSpPr txBox="1"/>
          <p:nvPr/>
        </p:nvSpPr>
        <p:spPr>
          <a:xfrm>
            <a:off x="8485126" y="3185995"/>
            <a:ext cx="1981200" cy="461665"/>
          </a:xfrm>
          <a:prstGeom prst="rect">
            <a:avLst/>
          </a:prstGeom>
          <a:noFill/>
        </p:spPr>
        <p:txBody>
          <a:bodyPr wrap="square" rtlCol="0">
            <a:spAutoFit/>
          </a:bodyPr>
          <a:lstStyle/>
          <a:p>
            <a:r>
              <a:rPr lang="en-US" sz="2400" dirty="0">
                <a:cs typeface="Times New Roman" pitchFamily="18" charset="0"/>
              </a:rPr>
              <a:t>R</a:t>
            </a:r>
            <a:r>
              <a:rPr lang="en-US" sz="1400" dirty="0">
                <a:cs typeface="Times New Roman" pitchFamily="18" charset="0"/>
              </a:rPr>
              <a:t>x</a:t>
            </a:r>
            <a:r>
              <a:rPr lang="en-US" sz="2400" dirty="0">
                <a:cs typeface="Times New Roman" pitchFamily="18" charset="0"/>
              </a:rPr>
              <a:t> = [ 0, ∞ )</a:t>
            </a:r>
          </a:p>
        </p:txBody>
      </p:sp>
      <p:sp>
        <p:nvSpPr>
          <p:cNvPr id="25" name="Arc 24">
            <a:extLst>
              <a:ext uri="{FF2B5EF4-FFF2-40B4-BE49-F238E27FC236}">
                <a16:creationId xmlns:a16="http://schemas.microsoft.com/office/drawing/2014/main" id="{E3B2FC0B-98E0-4091-9BD6-791A0BAD1D25}"/>
              </a:ext>
            </a:extLst>
          </p:cNvPr>
          <p:cNvSpPr/>
          <p:nvPr/>
        </p:nvSpPr>
        <p:spPr>
          <a:xfrm rot="12078290">
            <a:off x="8248205" y="2516050"/>
            <a:ext cx="792680" cy="857015"/>
          </a:xfrm>
          <a:prstGeom prst="arc">
            <a:avLst>
              <a:gd name="adj1" fmla="val 16200000"/>
              <a:gd name="adj2" fmla="val 764669"/>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ectangle 26">
            <a:extLst>
              <a:ext uri="{FF2B5EF4-FFF2-40B4-BE49-F238E27FC236}">
                <a16:creationId xmlns:a16="http://schemas.microsoft.com/office/drawing/2014/main" id="{1D77F3E1-F9D9-4ED9-9CE8-B1C7BC695450}"/>
              </a:ext>
            </a:extLst>
          </p:cNvPr>
          <p:cNvSpPr/>
          <p:nvPr/>
        </p:nvSpPr>
        <p:spPr>
          <a:xfrm>
            <a:off x="7785574" y="2731115"/>
            <a:ext cx="354584" cy="461665"/>
          </a:xfrm>
          <a:prstGeom prst="rect">
            <a:avLst/>
          </a:prstGeom>
        </p:spPr>
        <p:txBody>
          <a:bodyPr wrap="none">
            <a:spAutoFit/>
          </a:bodyPr>
          <a:lstStyle/>
          <a:p>
            <a:r>
              <a:rPr lang="en-US" sz="2400" b="1" i="1" dirty="0">
                <a:solidFill>
                  <a:srgbClr val="FF0000"/>
                </a:solidFill>
              </a:rPr>
              <a:t>X</a:t>
            </a:r>
            <a:endParaRPr lang="en-US" sz="2400" dirty="0"/>
          </a:p>
        </p:txBody>
      </p:sp>
      <p:sp>
        <p:nvSpPr>
          <p:cNvPr id="28" name="Rectangle 27">
            <a:extLst>
              <a:ext uri="{FF2B5EF4-FFF2-40B4-BE49-F238E27FC236}">
                <a16:creationId xmlns:a16="http://schemas.microsoft.com/office/drawing/2014/main" id="{947D407F-3274-4297-93D6-350F0E7D4D36}"/>
              </a:ext>
            </a:extLst>
          </p:cNvPr>
          <p:cNvSpPr/>
          <p:nvPr/>
        </p:nvSpPr>
        <p:spPr>
          <a:xfrm>
            <a:off x="7288249" y="3647660"/>
            <a:ext cx="4572000" cy="830997"/>
          </a:xfrm>
          <a:prstGeom prst="rect">
            <a:avLst/>
          </a:prstGeom>
        </p:spPr>
        <p:txBody>
          <a:bodyPr wrap="square">
            <a:spAutoFit/>
          </a:bodyPr>
          <a:lstStyle/>
          <a:p>
            <a:r>
              <a:rPr lang="en-US" sz="2400" dirty="0">
                <a:cs typeface="Times New Roman" pitchFamily="18" charset="0"/>
              </a:rPr>
              <a:t>The following events can be represented by </a:t>
            </a:r>
            <a:r>
              <a:rPr lang="en-US" sz="2400" b="1" i="1" dirty="0">
                <a:solidFill>
                  <a:srgbClr val="FF0000"/>
                </a:solidFill>
              </a:rPr>
              <a:t>X </a:t>
            </a:r>
            <a:r>
              <a:rPr lang="en-US" sz="2400" dirty="0">
                <a:cs typeface="Times New Roman" pitchFamily="18" charset="0"/>
              </a:rPr>
              <a:t>as</a:t>
            </a:r>
          </a:p>
        </p:txBody>
      </p:sp>
      <p:sp>
        <p:nvSpPr>
          <p:cNvPr id="29" name="Rectangle 28">
            <a:extLst>
              <a:ext uri="{FF2B5EF4-FFF2-40B4-BE49-F238E27FC236}">
                <a16:creationId xmlns:a16="http://schemas.microsoft.com/office/drawing/2014/main" id="{3968D3C8-0B3C-4AC2-BF26-65F3DF3E2478}"/>
              </a:ext>
            </a:extLst>
          </p:cNvPr>
          <p:cNvSpPr/>
          <p:nvPr/>
        </p:nvSpPr>
        <p:spPr>
          <a:xfrm>
            <a:off x="7555628" y="4806405"/>
            <a:ext cx="2018621" cy="1482457"/>
          </a:xfrm>
          <a:prstGeom prst="rect">
            <a:avLst/>
          </a:prstGeom>
        </p:spPr>
        <p:txBody>
          <a:bodyPr wrap="square">
            <a:spAutoFit/>
          </a:bodyPr>
          <a:lstStyle/>
          <a:p>
            <a:r>
              <a:rPr lang="en-US" sz="2400" dirty="0">
                <a:cs typeface="Times New Roman" pitchFamily="18" charset="0"/>
              </a:rPr>
              <a:t>A = {0} =</a:t>
            </a:r>
          </a:p>
          <a:p>
            <a:pPr>
              <a:lnSpc>
                <a:spcPts val="1000"/>
              </a:lnSpc>
            </a:pPr>
            <a:endParaRPr lang="en-US" sz="2400" dirty="0">
              <a:cs typeface="Times New Roman" pitchFamily="18" charset="0"/>
            </a:endParaRPr>
          </a:p>
          <a:p>
            <a:r>
              <a:rPr lang="en-US" sz="2400" dirty="0">
                <a:cs typeface="Times New Roman" pitchFamily="18" charset="0"/>
              </a:rPr>
              <a:t>B = (4, ∞) =</a:t>
            </a:r>
          </a:p>
          <a:p>
            <a:pPr>
              <a:lnSpc>
                <a:spcPts val="1000"/>
              </a:lnSpc>
            </a:pPr>
            <a:endParaRPr lang="en-US" sz="2400" dirty="0">
              <a:cs typeface="Times New Roman" pitchFamily="18" charset="0"/>
            </a:endParaRPr>
          </a:p>
          <a:p>
            <a:r>
              <a:rPr lang="en-US" sz="2400" dirty="0">
                <a:cs typeface="Times New Roman" pitchFamily="18" charset="0"/>
              </a:rPr>
              <a:t>C = [1, 100] =</a:t>
            </a:r>
          </a:p>
        </p:txBody>
      </p:sp>
      <p:sp>
        <p:nvSpPr>
          <p:cNvPr id="33" name="Rectangle 32">
            <a:extLst>
              <a:ext uri="{FF2B5EF4-FFF2-40B4-BE49-F238E27FC236}">
                <a16:creationId xmlns:a16="http://schemas.microsoft.com/office/drawing/2014/main" id="{2B7A0679-B8CF-4560-85D8-8D6158B977C0}"/>
              </a:ext>
            </a:extLst>
          </p:cNvPr>
          <p:cNvSpPr/>
          <p:nvPr/>
        </p:nvSpPr>
        <p:spPr>
          <a:xfrm>
            <a:off x="8686816" y="4806405"/>
            <a:ext cx="1053494" cy="461665"/>
          </a:xfrm>
          <a:prstGeom prst="rect">
            <a:avLst/>
          </a:prstGeom>
        </p:spPr>
        <p:txBody>
          <a:bodyPr wrap="none">
            <a:spAutoFit/>
          </a:bodyPr>
          <a:lstStyle/>
          <a:p>
            <a:r>
              <a:rPr lang="en-US" sz="2400" dirty="0">
                <a:cs typeface="Times New Roman" pitchFamily="18" charset="0"/>
              </a:rPr>
              <a:t>{X = 0} </a:t>
            </a:r>
            <a:endParaRPr lang="en-US" sz="2400" dirty="0"/>
          </a:p>
        </p:txBody>
      </p:sp>
      <p:sp>
        <p:nvSpPr>
          <p:cNvPr id="34" name="Rectangle 33">
            <a:extLst>
              <a:ext uri="{FF2B5EF4-FFF2-40B4-BE49-F238E27FC236}">
                <a16:creationId xmlns:a16="http://schemas.microsoft.com/office/drawing/2014/main" id="{3DEE2A30-BC76-4C68-A03C-CFAADE8C72A6}"/>
              </a:ext>
            </a:extLst>
          </p:cNvPr>
          <p:cNvSpPr/>
          <p:nvPr/>
        </p:nvSpPr>
        <p:spPr>
          <a:xfrm>
            <a:off x="9072172" y="5298552"/>
            <a:ext cx="1191352" cy="461665"/>
          </a:xfrm>
          <a:prstGeom prst="rect">
            <a:avLst/>
          </a:prstGeom>
        </p:spPr>
        <p:txBody>
          <a:bodyPr wrap="none">
            <a:spAutoFit/>
          </a:bodyPr>
          <a:lstStyle/>
          <a:p>
            <a:r>
              <a:rPr lang="en-US" sz="2400" dirty="0">
                <a:cs typeface="Times New Roman" pitchFamily="18" charset="0"/>
              </a:rPr>
              <a:t>{ X &gt; 4 } </a:t>
            </a:r>
            <a:endParaRPr lang="en-US" sz="2400" dirty="0"/>
          </a:p>
        </p:txBody>
      </p:sp>
      <p:sp>
        <p:nvSpPr>
          <p:cNvPr id="35" name="Rectangle 34">
            <a:extLst>
              <a:ext uri="{FF2B5EF4-FFF2-40B4-BE49-F238E27FC236}">
                <a16:creationId xmlns:a16="http://schemas.microsoft.com/office/drawing/2014/main" id="{A6713A8E-6C4F-4F57-9BCA-661F214E6E61}"/>
              </a:ext>
            </a:extLst>
          </p:cNvPr>
          <p:cNvSpPr/>
          <p:nvPr/>
        </p:nvSpPr>
        <p:spPr>
          <a:xfrm>
            <a:off x="9305004" y="5775570"/>
            <a:ext cx="1880643" cy="461665"/>
          </a:xfrm>
          <a:prstGeom prst="rect">
            <a:avLst/>
          </a:prstGeom>
        </p:spPr>
        <p:txBody>
          <a:bodyPr wrap="none">
            <a:spAutoFit/>
          </a:bodyPr>
          <a:lstStyle/>
          <a:p>
            <a:r>
              <a:rPr lang="en-US" sz="2400" dirty="0">
                <a:cs typeface="Times New Roman" pitchFamily="18" charset="0"/>
              </a:rPr>
              <a:t>{ 1 ≤ X ≤ 100 }</a:t>
            </a:r>
          </a:p>
        </p:txBody>
      </p:sp>
    </p:spTree>
    <p:extLst>
      <p:ext uri="{BB962C8B-B14F-4D97-AF65-F5344CB8AC3E}">
        <p14:creationId xmlns:p14="http://schemas.microsoft.com/office/powerpoint/2010/main" val="375448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trips(downRight)">
                                      <p:cBhvr>
                                        <p:cTn id="17" dur="1000"/>
                                        <p:tgtEl>
                                          <p:spTgt spid="11"/>
                                        </p:tgtEl>
                                      </p:cBhvr>
                                    </p:animEffect>
                                  </p:childTnLst>
                                </p:cTn>
                              </p:par>
                            </p:childTnLst>
                          </p:cTn>
                        </p:par>
                        <p:par>
                          <p:cTn id="18" fill="hold">
                            <p:stCondLst>
                              <p:cond delay="1000"/>
                            </p:stCondLst>
                            <p:childTnLst>
                              <p:par>
                                <p:cTn id="19" presetID="18" presetClass="entr" presetSubtype="6"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strips(downRight)">
                                      <p:cBhvr>
                                        <p:cTn id="21" dur="10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strips(downRight)">
                                      <p:cBhvr>
                                        <p:cTn id="26" dur="1000"/>
                                        <p:tgtEl>
                                          <p:spTgt spid="13"/>
                                        </p:tgtEl>
                                      </p:cBhvr>
                                    </p:animEffect>
                                  </p:childTnLst>
                                </p:cTn>
                              </p:par>
                            </p:childTnLst>
                          </p:cTn>
                        </p:par>
                        <p:par>
                          <p:cTn id="27" fill="hold">
                            <p:stCondLst>
                              <p:cond delay="1000"/>
                            </p:stCondLst>
                            <p:childTnLst>
                              <p:par>
                                <p:cTn id="28" presetID="18" presetClass="entr" presetSubtype="6"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strips(downRight)">
                                      <p:cBhvr>
                                        <p:cTn id="30" dur="1000"/>
                                        <p:tgtEl>
                                          <p:spTgt spid="14"/>
                                        </p:tgtEl>
                                      </p:cBhvr>
                                    </p:animEffect>
                                  </p:childTnLst>
                                </p:cTn>
                              </p:par>
                            </p:childTnLst>
                          </p:cTn>
                        </p:par>
                        <p:par>
                          <p:cTn id="31" fill="hold">
                            <p:stCondLst>
                              <p:cond delay="2000"/>
                            </p:stCondLst>
                            <p:childTnLst>
                              <p:par>
                                <p:cTn id="32" presetID="18" presetClass="entr" presetSubtype="6"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strips(downRight)">
                                      <p:cBhvr>
                                        <p:cTn id="34" dur="10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1000"/>
                                        <p:tgtEl>
                                          <p:spTgt spid="16"/>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10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strips(downRight)">
                                      <p:cBhvr>
                                        <p:cTn id="48" dur="10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left)">
                                      <p:cBhvr>
                                        <p:cTn id="53" dur="10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6"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strips(downRight)">
                                      <p:cBhvr>
                                        <p:cTn id="58" dur="10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left)">
                                      <p:cBhvr>
                                        <p:cTn id="63" dur="20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par>
                          <p:cTn id="69" fill="hold">
                            <p:stCondLst>
                              <p:cond delay="1000"/>
                            </p:stCondLst>
                            <p:childTnLst>
                              <p:par>
                                <p:cTn id="70" presetID="22" presetClass="entr" presetSubtype="1" fill="hold" grpId="0" nodeType="after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up)">
                                      <p:cBhvr>
                                        <p:cTn id="72" dur="1000"/>
                                        <p:tgtEl>
                                          <p:spTgt spid="25"/>
                                        </p:tgtEl>
                                      </p:cBhvr>
                                    </p:animEffect>
                                  </p:childTnLst>
                                </p:cTn>
                              </p:par>
                            </p:childTnLst>
                          </p:cTn>
                        </p:par>
                        <p:par>
                          <p:cTn id="73" fill="hold">
                            <p:stCondLst>
                              <p:cond delay="2000"/>
                            </p:stCondLst>
                            <p:childTnLst>
                              <p:par>
                                <p:cTn id="74" presetID="10" presetClass="entr" presetSubtype="0" fill="hold" grpId="0" nodeType="after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1000"/>
                                        <p:tgtEl>
                                          <p:spTgt spid="24"/>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wipe(left)">
                                      <p:cBhvr>
                                        <p:cTn id="81" dur="1000"/>
                                        <p:tgtEl>
                                          <p:spTgt spid="28"/>
                                        </p:tgtEl>
                                      </p:cBhvr>
                                    </p:animEffect>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wipe(left)">
                                      <p:cBhvr>
                                        <p:cTn id="85" dur="1000"/>
                                        <p:tgtEl>
                                          <p:spTgt spid="2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wipe(left)">
                                      <p:cBhvr>
                                        <p:cTn id="90" dur="1000"/>
                                        <p:tgtEl>
                                          <p:spTgt spid="33"/>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4"/>
                                        </p:tgtEl>
                                        <p:attrNameLst>
                                          <p:attrName>style.visibility</p:attrName>
                                        </p:attrNameLst>
                                      </p:cBhvr>
                                      <p:to>
                                        <p:strVal val="visible"/>
                                      </p:to>
                                    </p:set>
                                    <p:animEffect transition="in" filter="wipe(left)">
                                      <p:cBhvr>
                                        <p:cTn id="95" dur="1000"/>
                                        <p:tgtEl>
                                          <p:spTgt spid="34"/>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wipe(left)">
                                      <p:cBhvr>
                                        <p:cTn id="100"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6" grpId="0"/>
      <p:bldP spid="17" grpId="0"/>
      <p:bldP spid="18" grpId="0"/>
      <p:bldP spid="19" grpId="0"/>
      <p:bldP spid="20" grpId="0"/>
      <p:bldP spid="22" grpId="0"/>
      <p:bldP spid="23" grpId="0"/>
      <p:bldP spid="24" grpId="0"/>
      <p:bldP spid="25" grpId="0" animBg="1"/>
      <p:bldP spid="28" grpId="0"/>
      <p:bldP spid="29" grpId="0"/>
      <p:bldP spid="33" grpId="0"/>
      <p:bldP spid="34"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490063" cy="1325563"/>
          </a:xfrm>
        </p:spPr>
        <p:txBody>
          <a:bodyPr/>
          <a:lstStyle/>
          <a:p>
            <a:r>
              <a:rPr lang="en-US" dirty="0">
                <a:solidFill>
                  <a:srgbClr val="990033"/>
                </a:solidFill>
              </a:rPr>
              <a:t>Random Variables Types</a:t>
            </a:r>
            <a:endParaRPr lang="en-US" dirty="0"/>
          </a:p>
        </p:txBody>
      </p:sp>
      <p:sp>
        <p:nvSpPr>
          <p:cNvPr id="5" name="Content Placeholder 3">
            <a:extLst>
              <a:ext uri="{FF2B5EF4-FFF2-40B4-BE49-F238E27FC236}">
                <a16:creationId xmlns:a16="http://schemas.microsoft.com/office/drawing/2014/main" id="{31F4E70A-01C2-4982-B4E9-90187B079774}"/>
              </a:ext>
            </a:extLst>
          </p:cNvPr>
          <p:cNvSpPr txBox="1">
            <a:spLocks/>
          </p:cNvSpPr>
          <p:nvPr/>
        </p:nvSpPr>
        <p:spPr>
          <a:xfrm>
            <a:off x="989010" y="2550476"/>
            <a:ext cx="4265613" cy="12594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5888" indent="3175" algn="just">
              <a:buFont typeface="Arial" panose="020B0604020202020204" pitchFamily="34" charset="0"/>
              <a:buNone/>
            </a:pPr>
            <a:r>
              <a:rPr lang="en-US" sz="2400" dirty="0">
                <a:solidFill>
                  <a:srgbClr val="FF0000"/>
                </a:solidFill>
              </a:rPr>
              <a:t>Discrete RV</a:t>
            </a:r>
          </a:p>
          <a:p>
            <a:pPr marL="115888" indent="3175" algn="just">
              <a:buFont typeface="Arial" panose="020B0604020202020204" pitchFamily="34" charset="0"/>
              <a:buNone/>
            </a:pPr>
            <a:r>
              <a:rPr lang="en-US" sz="2400" dirty="0"/>
              <a:t>where the support of random variable is a </a:t>
            </a:r>
            <a:r>
              <a:rPr lang="en-US" sz="2400" dirty="0">
                <a:solidFill>
                  <a:srgbClr val="FF0000"/>
                </a:solidFill>
              </a:rPr>
              <a:t>finite</a:t>
            </a:r>
            <a:r>
              <a:rPr lang="en-US" sz="2400" dirty="0"/>
              <a:t> or </a:t>
            </a:r>
            <a:r>
              <a:rPr lang="en-US" sz="2400" dirty="0">
                <a:solidFill>
                  <a:srgbClr val="FF0000"/>
                </a:solidFill>
              </a:rPr>
              <a:t>countable</a:t>
            </a:r>
            <a:r>
              <a:rPr lang="en-US" sz="2400" dirty="0"/>
              <a:t>.</a:t>
            </a:r>
          </a:p>
        </p:txBody>
      </p:sp>
      <p:sp>
        <p:nvSpPr>
          <p:cNvPr id="6" name="Content Placeholder 5">
            <a:extLst>
              <a:ext uri="{FF2B5EF4-FFF2-40B4-BE49-F238E27FC236}">
                <a16:creationId xmlns:a16="http://schemas.microsoft.com/office/drawing/2014/main" id="{671267A9-A052-41F1-876E-4DD7296DE132}"/>
              </a:ext>
            </a:extLst>
          </p:cNvPr>
          <p:cNvSpPr txBox="1">
            <a:spLocks/>
          </p:cNvSpPr>
          <p:nvPr/>
        </p:nvSpPr>
        <p:spPr>
          <a:xfrm>
            <a:off x="5463629" y="2550477"/>
            <a:ext cx="3965575" cy="17341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5888" indent="3175" algn="just">
              <a:buNone/>
            </a:pPr>
            <a:r>
              <a:rPr lang="en-US" sz="2400" dirty="0">
                <a:solidFill>
                  <a:srgbClr val="008AF2"/>
                </a:solidFill>
              </a:rPr>
              <a:t>Continuous RV</a:t>
            </a:r>
          </a:p>
          <a:p>
            <a:pPr marL="115888" indent="3175" algn="just">
              <a:buNone/>
            </a:pPr>
            <a:r>
              <a:rPr lang="en-US" sz="2400" dirty="0"/>
              <a:t>where the support of random variable is </a:t>
            </a:r>
            <a:r>
              <a:rPr lang="en-US" sz="2400" dirty="0">
                <a:solidFill>
                  <a:srgbClr val="0070C0"/>
                </a:solidFill>
              </a:rPr>
              <a:t>countless</a:t>
            </a:r>
            <a:r>
              <a:rPr lang="en-US" sz="2400" dirty="0"/>
              <a:t>, usually an interval.</a:t>
            </a:r>
          </a:p>
        </p:txBody>
      </p:sp>
      <p:sp>
        <p:nvSpPr>
          <p:cNvPr id="7" name="TextBox 6">
            <a:extLst>
              <a:ext uri="{FF2B5EF4-FFF2-40B4-BE49-F238E27FC236}">
                <a16:creationId xmlns:a16="http://schemas.microsoft.com/office/drawing/2014/main" id="{E187724D-BCDE-457F-A883-1C2929320BB2}"/>
              </a:ext>
            </a:extLst>
          </p:cNvPr>
          <p:cNvSpPr txBox="1"/>
          <p:nvPr/>
        </p:nvSpPr>
        <p:spPr>
          <a:xfrm>
            <a:off x="838200" y="1395549"/>
            <a:ext cx="8381999" cy="830997"/>
          </a:xfrm>
          <a:prstGeom prst="rect">
            <a:avLst/>
          </a:prstGeom>
          <a:noFill/>
        </p:spPr>
        <p:txBody>
          <a:bodyPr wrap="square" rtlCol="0">
            <a:spAutoFit/>
          </a:bodyPr>
          <a:lstStyle/>
          <a:p>
            <a:r>
              <a:rPr lang="en-US" sz="2400" b="1" dirty="0">
                <a:solidFill>
                  <a:srgbClr val="00B050"/>
                </a:solidFill>
              </a:rPr>
              <a:t>Depending on the support </a:t>
            </a:r>
            <a:r>
              <a:rPr lang="en-US" sz="2400" dirty="0"/>
              <a:t>of a random variable we have two different types of random variables:</a:t>
            </a:r>
          </a:p>
        </p:txBody>
      </p:sp>
      <p:sp>
        <p:nvSpPr>
          <p:cNvPr id="8" name="TextBox 7">
            <a:extLst>
              <a:ext uri="{FF2B5EF4-FFF2-40B4-BE49-F238E27FC236}">
                <a16:creationId xmlns:a16="http://schemas.microsoft.com/office/drawing/2014/main" id="{F8B234CB-F339-47A8-95AF-B93C65A5EA29}"/>
              </a:ext>
            </a:extLst>
          </p:cNvPr>
          <p:cNvSpPr txBox="1"/>
          <p:nvPr/>
        </p:nvSpPr>
        <p:spPr>
          <a:xfrm>
            <a:off x="1449978" y="3809943"/>
            <a:ext cx="2372765" cy="461665"/>
          </a:xfrm>
          <a:prstGeom prst="rect">
            <a:avLst/>
          </a:prstGeom>
          <a:noFill/>
        </p:spPr>
        <p:txBody>
          <a:bodyPr wrap="none" rtlCol="0">
            <a:spAutoFit/>
          </a:bodyPr>
          <a:lstStyle/>
          <a:p>
            <a:r>
              <a:rPr lang="en-US" sz="2400" dirty="0"/>
              <a:t>Ex1. R</a:t>
            </a:r>
            <a:r>
              <a:rPr lang="en-US" sz="1600" dirty="0"/>
              <a:t>x</a:t>
            </a:r>
            <a:r>
              <a:rPr lang="en-US" sz="2400" dirty="0"/>
              <a:t>={0, 1, 2}</a:t>
            </a:r>
          </a:p>
        </p:txBody>
      </p:sp>
      <p:sp>
        <p:nvSpPr>
          <p:cNvPr id="9" name="TextBox 8">
            <a:extLst>
              <a:ext uri="{FF2B5EF4-FFF2-40B4-BE49-F238E27FC236}">
                <a16:creationId xmlns:a16="http://schemas.microsoft.com/office/drawing/2014/main" id="{5507BA0F-A722-463C-B0DF-4C9DEBB06DC5}"/>
              </a:ext>
            </a:extLst>
          </p:cNvPr>
          <p:cNvSpPr txBox="1"/>
          <p:nvPr/>
        </p:nvSpPr>
        <p:spPr>
          <a:xfrm>
            <a:off x="1449978" y="4262678"/>
            <a:ext cx="2961067" cy="461665"/>
          </a:xfrm>
          <a:prstGeom prst="rect">
            <a:avLst/>
          </a:prstGeom>
          <a:noFill/>
        </p:spPr>
        <p:txBody>
          <a:bodyPr wrap="none" rtlCol="0">
            <a:spAutoFit/>
          </a:bodyPr>
          <a:lstStyle/>
          <a:p>
            <a:r>
              <a:rPr lang="en-US" sz="2400" dirty="0"/>
              <a:t>Ex2. </a:t>
            </a:r>
            <a:r>
              <a:rPr lang="en-US" sz="2400" dirty="0" err="1"/>
              <a:t>R</a:t>
            </a:r>
            <a:r>
              <a:rPr lang="en-US" sz="1600" dirty="0" err="1"/>
              <a:t>y</a:t>
            </a:r>
            <a:r>
              <a:rPr lang="en-US" sz="2400" dirty="0"/>
              <a:t>={1, 2, 3, …}</a:t>
            </a:r>
          </a:p>
        </p:txBody>
      </p:sp>
      <p:sp>
        <p:nvSpPr>
          <p:cNvPr id="10" name="TextBox 9">
            <a:extLst>
              <a:ext uri="{FF2B5EF4-FFF2-40B4-BE49-F238E27FC236}">
                <a16:creationId xmlns:a16="http://schemas.microsoft.com/office/drawing/2014/main" id="{3BE9A6F7-8395-4276-AD70-DAA44471D891}"/>
              </a:ext>
            </a:extLst>
          </p:cNvPr>
          <p:cNvSpPr txBox="1"/>
          <p:nvPr/>
        </p:nvSpPr>
        <p:spPr>
          <a:xfrm>
            <a:off x="5691924" y="4167050"/>
            <a:ext cx="2089033" cy="461665"/>
          </a:xfrm>
          <a:prstGeom prst="rect">
            <a:avLst/>
          </a:prstGeom>
          <a:noFill/>
        </p:spPr>
        <p:txBody>
          <a:bodyPr wrap="none" rtlCol="0">
            <a:spAutoFit/>
          </a:bodyPr>
          <a:lstStyle/>
          <a:p>
            <a:r>
              <a:rPr lang="en-US" sz="2400" dirty="0"/>
              <a:t>Ex3. R</a:t>
            </a:r>
            <a:r>
              <a:rPr lang="en-US" sz="1600" dirty="0"/>
              <a:t>x</a:t>
            </a:r>
            <a:r>
              <a:rPr lang="en-US" sz="2400" dirty="0"/>
              <a:t>=[0, ∞)</a:t>
            </a:r>
          </a:p>
        </p:txBody>
      </p:sp>
      <p:sp>
        <p:nvSpPr>
          <p:cNvPr id="3" name="Rectangle 2">
            <a:extLst>
              <a:ext uri="{FF2B5EF4-FFF2-40B4-BE49-F238E27FC236}">
                <a16:creationId xmlns:a16="http://schemas.microsoft.com/office/drawing/2014/main" id="{D1D1317B-0E6E-42CF-990A-C077070BAEBF}"/>
              </a:ext>
            </a:extLst>
          </p:cNvPr>
          <p:cNvSpPr/>
          <p:nvPr/>
        </p:nvSpPr>
        <p:spPr>
          <a:xfrm>
            <a:off x="1108006" y="5078762"/>
            <a:ext cx="3056708" cy="1198339"/>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We will now focus on discrete RVs </a:t>
            </a:r>
          </a:p>
        </p:txBody>
      </p:sp>
      <p:sp>
        <p:nvSpPr>
          <p:cNvPr id="12" name="Rectangle 11">
            <a:extLst>
              <a:ext uri="{FF2B5EF4-FFF2-40B4-BE49-F238E27FC236}">
                <a16:creationId xmlns:a16="http://schemas.microsoft.com/office/drawing/2014/main" id="{58A4638E-BE55-4A37-B2C9-7F68549E1993}"/>
              </a:ext>
            </a:extLst>
          </p:cNvPr>
          <p:cNvSpPr/>
          <p:nvPr/>
        </p:nvSpPr>
        <p:spPr>
          <a:xfrm>
            <a:off x="6096000" y="5078761"/>
            <a:ext cx="3056708" cy="1198339"/>
          </a:xfrm>
          <a:prstGeom prst="rect">
            <a:avLst/>
          </a:prstGeom>
          <a:solidFill>
            <a:srgbClr val="BDE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8AF2"/>
                </a:solidFill>
              </a:rPr>
              <a:t>Will be discussed in the next chapter</a:t>
            </a:r>
          </a:p>
        </p:txBody>
      </p:sp>
    </p:spTree>
    <p:extLst>
      <p:ext uri="{BB962C8B-B14F-4D97-AF65-F5344CB8AC3E}">
        <p14:creationId xmlns:p14="http://schemas.microsoft.com/office/powerpoint/2010/main" val="43763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1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1000"/>
                                        <p:tgtEl>
                                          <p:spTgt spid="6"/>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10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1000"/>
                                        <p:tgtEl>
                                          <p:spTgt spid="3"/>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p:bldP spid="3"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751320" cy="1325563"/>
          </a:xfrm>
        </p:spPr>
        <p:txBody>
          <a:bodyPr>
            <a:normAutofit/>
          </a:bodyPr>
          <a:lstStyle/>
          <a:p>
            <a:r>
              <a:rPr lang="en-US" dirty="0">
                <a:solidFill>
                  <a:srgbClr val="990033"/>
                </a:solidFill>
              </a:rPr>
              <a:t>Probability Distribution</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8" y="1468262"/>
            <a:ext cx="7428979" cy="830997"/>
          </a:xfrm>
          <a:prstGeom prst="rect">
            <a:avLst/>
          </a:prstGeom>
        </p:spPr>
        <p:txBody>
          <a:bodyPr wrap="square">
            <a:spAutoFit/>
          </a:bodyPr>
          <a:lstStyle/>
          <a:p>
            <a:r>
              <a:rPr lang="en-US" sz="2400" dirty="0">
                <a:cs typeface="Times New Roman" pitchFamily="18" charset="0"/>
              </a:rPr>
              <a:t>A </a:t>
            </a:r>
            <a:r>
              <a:rPr lang="en-US" sz="2400" b="1" dirty="0">
                <a:cs typeface="Times New Roman" pitchFamily="18" charset="0"/>
              </a:rPr>
              <a:t>probability distribution </a:t>
            </a:r>
            <a:r>
              <a:rPr lang="en-US" sz="2400" dirty="0">
                <a:cs typeface="Times New Roman" pitchFamily="18" charset="0"/>
              </a:rPr>
              <a:t>is an assignment of probabilities to different values of a random variable.</a:t>
            </a: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31369D4C-960B-448F-A5A5-114368D7A1C3}"/>
                  </a:ext>
                </a:extLst>
              </p:cNvPr>
              <p:cNvSpPr/>
              <p:nvPr/>
            </p:nvSpPr>
            <p:spPr>
              <a:xfrm>
                <a:off x="8712745" y="391094"/>
                <a:ext cx="3048001" cy="3684517"/>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 PMF assigns the mass/weight of </a:t>
                </a:r>
                <a14:m>
                  <m:oMath xmlns:m="http://schemas.openxmlformats.org/officeDocument/2006/math">
                    <m:r>
                      <a:rPr lang="en-US" sz="2400" i="1" dirty="0">
                        <a:solidFill>
                          <a:schemeClr val="tx1"/>
                        </a:solidFill>
                        <a:latin typeface="Cambria Math" panose="02040503050406030204" pitchFamily="18" charset="0"/>
                      </a:rPr>
                      <m:t>𝑝</m:t>
                    </m:r>
                    <m:r>
                      <a:rPr lang="en-US" sz="2400" i="1" dirty="0">
                        <a:solidFill>
                          <a:schemeClr val="tx1"/>
                        </a:solidFill>
                        <a:latin typeface="Cambria Math" panose="02040503050406030204" pitchFamily="18" charset="0"/>
                      </a:rPr>
                      <m:t>(</m:t>
                    </m:r>
                    <m:r>
                      <a:rPr lang="en-US" sz="2400" i="1" dirty="0">
                        <a:solidFill>
                          <a:schemeClr val="tx1"/>
                        </a:solidFill>
                        <a:latin typeface="Cambria Math" panose="02040503050406030204" pitchFamily="18" charset="0"/>
                      </a:rPr>
                      <m:t>𝑥</m:t>
                    </m:r>
                    <m:r>
                      <a:rPr lang="en-US" sz="2400" i="1" dirty="0">
                        <a:solidFill>
                          <a:schemeClr val="tx1"/>
                        </a:solidFill>
                        <a:latin typeface="Cambria Math" panose="02040503050406030204" pitchFamily="18" charset="0"/>
                      </a:rPr>
                      <m:t>)</m:t>
                    </m:r>
                  </m:oMath>
                </a14:m>
                <a:r>
                  <a:rPr lang="en-US" sz="2400" dirty="0">
                    <a:solidFill>
                      <a:schemeClr val="tx1"/>
                    </a:solidFill>
                  </a:rPr>
                  <a:t> to different values of </a:t>
                </a:r>
                <a14:m>
                  <m:oMath xmlns:m="http://schemas.openxmlformats.org/officeDocument/2006/math">
                    <m:r>
                      <a:rPr lang="en-US" sz="2400" i="1" dirty="0">
                        <a:solidFill>
                          <a:schemeClr val="tx1"/>
                        </a:solidFill>
                        <a:latin typeface="Cambria Math" panose="02040503050406030204" pitchFamily="18" charset="0"/>
                      </a:rPr>
                      <m:t>𝑋</m:t>
                    </m:r>
                    <m:r>
                      <a:rPr lang="en-US" sz="2400" i="1" dirty="0">
                        <a:solidFill>
                          <a:schemeClr val="tx1"/>
                        </a:solidFill>
                        <a:latin typeface="Cambria Math" panose="02040503050406030204" pitchFamily="18" charset="0"/>
                      </a:rPr>
                      <m:t>=</m:t>
                    </m:r>
                    <m:r>
                      <a:rPr lang="en-US" sz="2400" i="1" dirty="0">
                        <a:solidFill>
                          <a:schemeClr val="tx1"/>
                        </a:solidFill>
                        <a:latin typeface="Cambria Math" panose="02040503050406030204" pitchFamily="18" charset="0"/>
                      </a:rPr>
                      <m:t>𝑥</m:t>
                    </m:r>
                    <m:r>
                      <a:rPr lang="en-US" sz="2400" i="1" dirty="0">
                        <a:solidFill>
                          <a:schemeClr val="tx1"/>
                        </a:solidFill>
                        <a:latin typeface="Cambria Math" panose="02040503050406030204" pitchFamily="18" charset="0"/>
                      </a:rPr>
                      <m:t> </m:t>
                    </m:r>
                  </m:oMath>
                </a14:m>
                <a:endParaRPr lang="en-US" sz="2400" dirty="0">
                  <a:solidFill>
                    <a:schemeClr val="tx1"/>
                  </a:solidFill>
                </a:endParaRPr>
              </a:p>
              <a:p>
                <a:pPr>
                  <a:lnSpc>
                    <a:spcPts val="1000"/>
                  </a:lnSpc>
                </a:pPr>
                <a:endParaRPr lang="en-US" sz="2400" dirty="0">
                  <a:solidFill>
                    <a:schemeClr val="tx1"/>
                  </a:solidFill>
                </a:endParaRPr>
              </a:p>
              <a:p>
                <a:r>
                  <a:rPr lang="en-US" sz="2400" dirty="0">
                    <a:solidFill>
                      <a:schemeClr val="tx1"/>
                    </a:solidFill>
                  </a:rPr>
                  <a:t>• A PMF satisfies the following two conditions:</a:t>
                </a:r>
              </a:p>
              <a:p>
                <a:pPr marL="457200" indent="-457200">
                  <a:buAutoNum type="arabicPeriod"/>
                </a:pPr>
                <a14:m>
                  <m:oMath xmlns:m="http://schemas.openxmlformats.org/officeDocument/2006/math">
                    <m:r>
                      <a:rPr lang="en-US" sz="2400" b="0" i="1" smtClean="0">
                        <a:solidFill>
                          <a:schemeClr val="tx1"/>
                        </a:solidFill>
                        <a:latin typeface="Cambria Math" panose="02040503050406030204" pitchFamily="18" charset="0"/>
                      </a:rPr>
                      <m:t>𝑝</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𝑥</m:t>
                        </m:r>
                      </m:e>
                    </m:d>
                    <m:r>
                      <a:rPr lang="en-US" sz="2400" b="0" i="1" smtClean="0">
                        <a:solidFill>
                          <a:schemeClr val="tx1"/>
                        </a:solidFill>
                        <a:latin typeface="Cambria Math" panose="02040503050406030204" pitchFamily="18" charset="0"/>
                        <a:ea typeface="Cambria Math" panose="02040503050406030204" pitchFamily="18" charset="0"/>
                      </a:rPr>
                      <m:t>≥0   ∀</m:t>
                    </m:r>
                    <m:r>
                      <a:rPr lang="en-US" sz="2400" b="0" i="1" smtClean="0">
                        <a:solidFill>
                          <a:schemeClr val="tx1"/>
                        </a:solidFill>
                        <a:latin typeface="Cambria Math" panose="02040503050406030204" pitchFamily="18" charset="0"/>
                        <a:ea typeface="Cambria Math" panose="02040503050406030204" pitchFamily="18" charset="0"/>
                      </a:rPr>
                      <m:t>𝑥</m:t>
                    </m:r>
                  </m:oMath>
                </a14:m>
                <a:endParaRPr lang="en-US" sz="2400" dirty="0">
                  <a:solidFill>
                    <a:schemeClr val="tx1"/>
                  </a:solidFill>
                </a:endParaRPr>
              </a:p>
              <a:p>
                <a:pPr marL="457200" indent="-457200">
                  <a:buAutoNum type="arabicPeriod"/>
                </a:pPr>
                <a14:m>
                  <m:oMath xmlns:m="http://schemas.openxmlformats.org/officeDocument/2006/math">
                    <m:nary>
                      <m:naryPr>
                        <m:chr m:val="∑"/>
                        <m:limLoc m:val="subSup"/>
                        <m:supHide m:val="on"/>
                        <m:ctrlPr>
                          <a:rPr lang="en-US" sz="2400" i="1" smtClean="0">
                            <a:solidFill>
                              <a:schemeClr val="tx1"/>
                            </a:solidFill>
                            <a:latin typeface="Cambria Math" panose="02040503050406030204" pitchFamily="18" charset="0"/>
                          </a:rPr>
                        </m:ctrlPr>
                      </m:naryPr>
                      <m:sub>
                        <m:r>
                          <m:rPr>
                            <m:brk m:alnAt="9"/>
                          </m:rPr>
                          <a:rPr lang="en-US" sz="2400" b="0" i="1" smtClean="0">
                            <a:solidFill>
                              <a:schemeClr val="tx1"/>
                            </a:solidFill>
                            <a:latin typeface="Cambria Math" panose="02040503050406030204" pitchFamily="18" charset="0"/>
                          </a:rPr>
                          <m:t>𝑥</m:t>
                        </m:r>
                      </m:sub>
                      <m:sup/>
                      <m:e>
                        <m:r>
                          <a:rPr lang="en-US" sz="2400" b="0" i="1" smtClean="0">
                            <a:solidFill>
                              <a:schemeClr val="tx1"/>
                            </a:solidFill>
                            <a:latin typeface="Cambria Math" panose="02040503050406030204" pitchFamily="18" charset="0"/>
                          </a:rPr>
                          <m:t>𝑝</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𝑥</m:t>
                            </m:r>
                          </m:e>
                        </m:d>
                      </m:e>
                    </m:nary>
                    <m:r>
                      <a:rPr lang="en-US" sz="2400" b="0" i="1" smtClean="0">
                        <a:solidFill>
                          <a:schemeClr val="tx1"/>
                        </a:solidFill>
                        <a:latin typeface="Cambria Math" panose="02040503050406030204" pitchFamily="18" charset="0"/>
                      </a:rPr>
                      <m:t>=1</m:t>
                    </m:r>
                  </m:oMath>
                </a14:m>
                <a:endParaRPr lang="en-US" sz="2400" dirty="0">
                  <a:solidFill>
                    <a:schemeClr val="tx1"/>
                  </a:solidFill>
                </a:endParaRPr>
              </a:p>
            </p:txBody>
          </p:sp>
        </mc:Choice>
        <mc:Fallback xmlns="">
          <p:sp>
            <p:nvSpPr>
              <p:cNvPr id="21" name="Rectangle 20">
                <a:extLst>
                  <a:ext uri="{FF2B5EF4-FFF2-40B4-BE49-F238E27FC236}">
                    <a16:creationId xmlns:a16="http://schemas.microsoft.com/office/drawing/2014/main" id="{31369D4C-960B-448F-A5A5-114368D7A1C3}"/>
                  </a:ext>
                </a:extLst>
              </p:cNvPr>
              <p:cNvSpPr>
                <a:spLocks noRot="1" noChangeAspect="1" noMove="1" noResize="1" noEditPoints="1" noAdjustHandles="1" noChangeArrowheads="1" noChangeShapeType="1" noTextEdit="1"/>
              </p:cNvSpPr>
              <p:nvPr/>
            </p:nvSpPr>
            <p:spPr>
              <a:xfrm>
                <a:off x="8712745" y="391094"/>
                <a:ext cx="3048001" cy="3684517"/>
              </a:xfrm>
              <a:prstGeom prst="rect">
                <a:avLst/>
              </a:prstGeom>
              <a:blipFill>
                <a:blip r:embed="rId4"/>
                <a:stretch>
                  <a:fillRect l="-3000" b="-2214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2371BB24-4CA3-49B1-A014-E87F648E7685}"/>
                  </a:ext>
                </a:extLst>
              </p:cNvPr>
              <p:cNvSpPr/>
              <p:nvPr/>
            </p:nvSpPr>
            <p:spPr>
              <a:xfrm>
                <a:off x="838198" y="2470659"/>
                <a:ext cx="7428978" cy="1200329"/>
              </a:xfrm>
              <a:prstGeom prst="rect">
                <a:avLst/>
              </a:prstGeom>
            </p:spPr>
            <p:txBody>
              <a:bodyPr wrap="square">
                <a:spAutoFit/>
              </a:bodyPr>
              <a:lstStyle/>
              <a:p>
                <a:pPr>
                  <a:buClrTx/>
                </a:pPr>
                <a:r>
                  <a:rPr lang="en-US" sz="2400" dirty="0">
                    <a:cs typeface="Times New Roman" pitchFamily="18" charset="0"/>
                  </a:rPr>
                  <a:t>The probability distribution of a </a:t>
                </a:r>
                <a:r>
                  <a:rPr lang="en-US" sz="2400" dirty="0">
                    <a:solidFill>
                      <a:srgbClr val="FF0000"/>
                    </a:solidFill>
                    <a:cs typeface="Times New Roman" pitchFamily="18" charset="0"/>
                  </a:rPr>
                  <a:t>discrete RV </a:t>
                </a:r>
                <a:r>
                  <a:rPr lang="en-US" sz="2400" dirty="0">
                    <a:cs typeface="Times New Roman" pitchFamily="18" charset="0"/>
                  </a:rPr>
                  <a:t>is usually called </a:t>
                </a:r>
                <a:r>
                  <a:rPr lang="en-US" sz="2400" dirty="0">
                    <a:solidFill>
                      <a:srgbClr val="00B050"/>
                    </a:solidFill>
                    <a:cs typeface="Times New Roman" pitchFamily="18" charset="0"/>
                  </a:rPr>
                  <a:t>Probability Mass Function (PMF)</a:t>
                </a:r>
                <a:r>
                  <a:rPr lang="en-US" sz="2400" dirty="0">
                    <a:cs typeface="Times New Roman" pitchFamily="18" charset="0"/>
                  </a:rPr>
                  <a:t> and is defined as</a:t>
                </a:r>
              </a:p>
              <a:p>
                <a:pPr>
                  <a:buClrTx/>
                </a:pPr>
                <a14:m>
                  <m:oMathPara xmlns:m="http://schemas.openxmlformats.org/officeDocument/2006/math">
                    <m:oMathParaPr>
                      <m:jc m:val="centerGroup"/>
                    </m:oMathParaPr>
                    <m:oMath xmlns:m="http://schemas.openxmlformats.org/officeDocument/2006/math">
                      <m:r>
                        <a:rPr lang="en-US" sz="2400" i="1" dirty="0" smtClean="0">
                          <a:solidFill>
                            <a:schemeClr val="tx1"/>
                          </a:solidFill>
                          <a:latin typeface="Cambria Math" panose="02040503050406030204" pitchFamily="18" charset="0"/>
                          <a:cs typeface="Times New Roman" pitchFamily="18" charset="0"/>
                        </a:rPr>
                        <m:t>𝑝</m:t>
                      </m:r>
                      <m:r>
                        <a:rPr lang="en-US" sz="2400" i="1" dirty="0" smtClean="0">
                          <a:solidFill>
                            <a:schemeClr val="tx1"/>
                          </a:solidFill>
                          <a:latin typeface="Cambria Math" panose="02040503050406030204" pitchFamily="18" charset="0"/>
                          <a:cs typeface="Times New Roman" pitchFamily="18" charset="0"/>
                        </a:rPr>
                        <m:t>(</m:t>
                      </m:r>
                      <m:r>
                        <a:rPr lang="en-US" sz="2400" i="1" dirty="0" smtClean="0">
                          <a:solidFill>
                            <a:schemeClr val="tx1"/>
                          </a:solidFill>
                          <a:latin typeface="Cambria Math" panose="02040503050406030204" pitchFamily="18" charset="0"/>
                          <a:cs typeface="Times New Roman" pitchFamily="18" charset="0"/>
                        </a:rPr>
                        <m:t>𝑥</m:t>
                      </m:r>
                      <m:r>
                        <a:rPr lang="en-US" sz="2400" i="1" dirty="0" smtClean="0">
                          <a:solidFill>
                            <a:schemeClr val="tx1"/>
                          </a:solidFill>
                          <a:latin typeface="Cambria Math" panose="02040503050406030204" pitchFamily="18" charset="0"/>
                          <a:cs typeface="Times New Roman" pitchFamily="18" charset="0"/>
                        </a:rPr>
                        <m:t>) = </m:t>
                      </m:r>
                      <m:r>
                        <a:rPr lang="en-US" sz="2400" i="1" dirty="0" smtClean="0">
                          <a:solidFill>
                            <a:schemeClr val="tx1"/>
                          </a:solidFill>
                          <a:latin typeface="Cambria Math" panose="02040503050406030204" pitchFamily="18" charset="0"/>
                          <a:cs typeface="Times New Roman" pitchFamily="18" charset="0"/>
                        </a:rPr>
                        <m:t>𝑃</m:t>
                      </m:r>
                      <m:r>
                        <a:rPr lang="en-US" sz="2400" i="1" dirty="0" smtClean="0">
                          <a:solidFill>
                            <a:schemeClr val="tx1"/>
                          </a:solidFill>
                          <a:latin typeface="Cambria Math" panose="02040503050406030204" pitchFamily="18" charset="0"/>
                          <a:cs typeface="Times New Roman" pitchFamily="18" charset="0"/>
                        </a:rPr>
                        <m:t>(</m:t>
                      </m:r>
                      <m:r>
                        <a:rPr lang="en-US" sz="2400" i="1" dirty="0" smtClean="0">
                          <a:solidFill>
                            <a:schemeClr val="tx1"/>
                          </a:solidFill>
                          <a:latin typeface="Cambria Math" panose="02040503050406030204" pitchFamily="18" charset="0"/>
                          <a:cs typeface="Times New Roman" pitchFamily="18" charset="0"/>
                        </a:rPr>
                        <m:t>𝑋</m:t>
                      </m:r>
                      <m:r>
                        <a:rPr lang="en-US" sz="2400" i="1" dirty="0" smtClean="0">
                          <a:solidFill>
                            <a:schemeClr val="tx1"/>
                          </a:solidFill>
                          <a:latin typeface="Cambria Math" panose="02040503050406030204" pitchFamily="18" charset="0"/>
                          <a:cs typeface="Times New Roman" pitchFamily="18" charset="0"/>
                        </a:rPr>
                        <m:t>=</m:t>
                      </m:r>
                      <m:r>
                        <a:rPr lang="en-US" sz="2400" i="1" dirty="0" smtClean="0">
                          <a:solidFill>
                            <a:schemeClr val="tx1"/>
                          </a:solidFill>
                          <a:latin typeface="Cambria Math" panose="02040503050406030204" pitchFamily="18" charset="0"/>
                          <a:cs typeface="Times New Roman" pitchFamily="18" charset="0"/>
                        </a:rPr>
                        <m:t>𝑥</m:t>
                      </m:r>
                      <m:r>
                        <a:rPr lang="en-US" sz="2400" i="1" dirty="0" smtClean="0">
                          <a:solidFill>
                            <a:schemeClr val="tx1"/>
                          </a:solidFill>
                          <a:latin typeface="Cambria Math" panose="02040503050406030204" pitchFamily="18" charset="0"/>
                          <a:cs typeface="Times New Roman" pitchFamily="18" charset="0"/>
                        </a:rPr>
                        <m:t>)</m:t>
                      </m:r>
                    </m:oMath>
                  </m:oMathPara>
                </a14:m>
                <a:endParaRPr lang="en-US" sz="2400" dirty="0">
                  <a:solidFill>
                    <a:schemeClr val="tx1"/>
                  </a:solidFill>
                  <a:cs typeface="Times New Roman" pitchFamily="18" charset="0"/>
                </a:endParaRPr>
              </a:p>
            </p:txBody>
          </p:sp>
        </mc:Choice>
        <mc:Fallback xmlns="">
          <p:sp>
            <p:nvSpPr>
              <p:cNvPr id="3" name="Rectangle 2">
                <a:extLst>
                  <a:ext uri="{FF2B5EF4-FFF2-40B4-BE49-F238E27FC236}">
                    <a16:creationId xmlns:a16="http://schemas.microsoft.com/office/drawing/2014/main" id="{2371BB24-4CA3-49B1-A014-E87F648E7685}"/>
                  </a:ext>
                </a:extLst>
              </p:cNvPr>
              <p:cNvSpPr>
                <a:spLocks noRot="1" noChangeAspect="1" noMove="1" noResize="1" noEditPoints="1" noAdjustHandles="1" noChangeArrowheads="1" noChangeShapeType="1" noTextEdit="1"/>
              </p:cNvSpPr>
              <p:nvPr/>
            </p:nvSpPr>
            <p:spPr>
              <a:xfrm>
                <a:off x="838198" y="2470659"/>
                <a:ext cx="7428978" cy="1200329"/>
              </a:xfrm>
              <a:prstGeom prst="rect">
                <a:avLst/>
              </a:prstGeom>
              <a:blipFill>
                <a:blip r:embed="rId5"/>
                <a:stretch>
                  <a:fillRect l="-1231" t="-4061" b="-6091"/>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A1077727-2942-4EAE-976C-4F173CDFB6A3}"/>
              </a:ext>
            </a:extLst>
          </p:cNvPr>
          <p:cNvSpPr/>
          <p:nvPr/>
        </p:nvSpPr>
        <p:spPr>
          <a:xfrm>
            <a:off x="838198" y="3816262"/>
            <a:ext cx="6096000" cy="830997"/>
          </a:xfrm>
          <a:prstGeom prst="rect">
            <a:avLst/>
          </a:prstGeom>
        </p:spPr>
        <p:txBody>
          <a:bodyPr>
            <a:spAutoFit/>
          </a:bodyPr>
          <a:lstStyle/>
          <a:p>
            <a:r>
              <a:rPr lang="en-US" sz="2400" dirty="0"/>
              <a:t>There are three different ways in which we can express a PMF:</a:t>
            </a:r>
          </a:p>
        </p:txBody>
      </p:sp>
      <p:sp>
        <p:nvSpPr>
          <p:cNvPr id="9" name="Rectangle 8">
            <a:extLst>
              <a:ext uri="{FF2B5EF4-FFF2-40B4-BE49-F238E27FC236}">
                <a16:creationId xmlns:a16="http://schemas.microsoft.com/office/drawing/2014/main" id="{A4935D07-E807-4F16-B6E7-1A451C66A357}"/>
              </a:ext>
            </a:extLst>
          </p:cNvPr>
          <p:cNvSpPr/>
          <p:nvPr/>
        </p:nvSpPr>
        <p:spPr>
          <a:xfrm>
            <a:off x="838198" y="4771998"/>
            <a:ext cx="3681551" cy="1456809"/>
          </a:xfrm>
          <a:prstGeom prst="rect">
            <a:avLst/>
          </a:prstGeom>
        </p:spPr>
        <p:txBody>
          <a:bodyPr wrap="square">
            <a:spAutoFit/>
          </a:bodyPr>
          <a:lstStyle/>
          <a:p>
            <a:r>
              <a:rPr lang="en-US" sz="2400" dirty="0"/>
              <a:t>1. Mathematical Formula</a:t>
            </a:r>
          </a:p>
          <a:p>
            <a:pPr>
              <a:lnSpc>
                <a:spcPts val="1000"/>
              </a:lnSpc>
            </a:pPr>
            <a:endParaRPr lang="en-US" sz="2400" dirty="0"/>
          </a:p>
          <a:p>
            <a:r>
              <a:rPr lang="en-US" sz="2400" dirty="0"/>
              <a:t>2. Probability Table</a:t>
            </a:r>
          </a:p>
          <a:p>
            <a:pPr>
              <a:lnSpc>
                <a:spcPts val="1000"/>
              </a:lnSpc>
            </a:pPr>
            <a:endParaRPr lang="en-US" sz="2400" dirty="0"/>
          </a:p>
          <a:p>
            <a:r>
              <a:rPr lang="en-US" sz="2400" dirty="0"/>
              <a:t>3. Bar Chart</a:t>
            </a:r>
          </a:p>
        </p:txBody>
      </p:sp>
      <p:cxnSp>
        <p:nvCxnSpPr>
          <p:cNvPr id="11" name="Straight Arrow Connector 10">
            <a:extLst>
              <a:ext uri="{FF2B5EF4-FFF2-40B4-BE49-F238E27FC236}">
                <a16:creationId xmlns:a16="http://schemas.microsoft.com/office/drawing/2014/main" id="{D3574774-F6FC-45F2-B54A-D2B165DCAF8D}"/>
              </a:ext>
            </a:extLst>
          </p:cNvPr>
          <p:cNvCxnSpPr>
            <a:cxnSpLocks/>
            <a:endCxn id="12" idx="1"/>
          </p:cNvCxnSpPr>
          <p:nvPr/>
        </p:nvCxnSpPr>
        <p:spPr>
          <a:xfrm flipV="1">
            <a:off x="4167052" y="4721270"/>
            <a:ext cx="740949" cy="3091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B59EA9A7-ABCF-46CA-B3E4-3532A395ADEB}"/>
                  </a:ext>
                </a:extLst>
              </p:cNvPr>
              <p:cNvSpPr/>
              <p:nvPr/>
            </p:nvSpPr>
            <p:spPr>
              <a:xfrm>
                <a:off x="4908001" y="4328181"/>
                <a:ext cx="4110934" cy="786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cs typeface="Times New Roman" pitchFamily="18" charset="0"/>
                        </a:rPr>
                        <m:t>𝑝</m:t>
                      </m:r>
                      <m:d>
                        <m:dPr>
                          <m:ctrlPr>
                            <a:rPr lang="en-US" sz="2400" i="1" dirty="0" smtClean="0">
                              <a:latin typeface="Cambria Math" panose="02040503050406030204" pitchFamily="18" charset="0"/>
                              <a:cs typeface="Times New Roman" pitchFamily="18" charset="0"/>
                            </a:rPr>
                          </m:ctrlPr>
                        </m:dPr>
                        <m:e>
                          <m:r>
                            <a:rPr lang="en-US" sz="2400" i="1" dirty="0" smtClean="0">
                              <a:latin typeface="Cambria Math" panose="02040503050406030204" pitchFamily="18" charset="0"/>
                              <a:cs typeface="Times New Roman" pitchFamily="18" charset="0"/>
                            </a:rPr>
                            <m:t>𝑥</m:t>
                          </m:r>
                        </m:e>
                      </m:d>
                      <m:r>
                        <a:rPr lang="en-US" sz="2400" i="1" dirty="0" smtClean="0">
                          <a:latin typeface="Cambria Math" panose="02040503050406030204" pitchFamily="18" charset="0"/>
                          <a:cs typeface="Times New Roman" pitchFamily="18" charset="0"/>
                        </a:rPr>
                        <m:t>=</m:t>
                      </m:r>
                      <m:f>
                        <m:fPr>
                          <m:ctrlPr>
                            <a:rPr lang="en-US" sz="2400" i="1" dirty="0" smtClean="0">
                              <a:latin typeface="Cambria Math" panose="02040503050406030204" pitchFamily="18" charset="0"/>
                              <a:cs typeface="Times New Roman" pitchFamily="18" charset="0"/>
                            </a:rPr>
                          </m:ctrlPr>
                        </m:fPr>
                        <m:num>
                          <m:r>
                            <a:rPr lang="en-US" sz="2400" b="0" i="1" dirty="0" smtClean="0">
                              <a:latin typeface="Cambria Math" panose="02040503050406030204" pitchFamily="18" charset="0"/>
                              <a:cs typeface="Times New Roman" pitchFamily="18" charset="0"/>
                            </a:rPr>
                            <m:t>1</m:t>
                          </m:r>
                        </m:num>
                        <m:den>
                          <m:r>
                            <a:rPr lang="en-US" sz="2400" b="0" i="1" dirty="0" smtClean="0">
                              <a:latin typeface="Cambria Math" panose="02040503050406030204" pitchFamily="18" charset="0"/>
                              <a:cs typeface="Times New Roman" pitchFamily="18" charset="0"/>
                            </a:rPr>
                            <m:t>6</m:t>
                          </m:r>
                        </m:den>
                      </m:f>
                      <m:r>
                        <a:rPr lang="en-US" sz="2400" i="1" dirty="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𝑥</m:t>
                      </m:r>
                      <m:r>
                        <a:rPr lang="en-US" sz="2400" b="0" i="1" dirty="0" smtClean="0">
                          <a:latin typeface="Cambria Math" panose="02040503050406030204" pitchFamily="18" charset="0"/>
                          <a:ea typeface="Cambria Math" panose="02040503050406030204" pitchFamily="18" charset="0"/>
                          <a:cs typeface="Times New Roman" pitchFamily="18" charset="0"/>
                        </a:rPr>
                        <m:t>∈</m:t>
                      </m:r>
                      <m:d>
                        <m:dPr>
                          <m:begChr m:val="{"/>
                          <m:endChr m:val="}"/>
                          <m:ctrlPr>
                            <a:rPr lang="en-US" sz="2400" b="0" i="1" dirty="0" smtClean="0">
                              <a:latin typeface="Cambria Math" panose="02040503050406030204" pitchFamily="18" charset="0"/>
                              <a:ea typeface="Cambria Math" panose="02040503050406030204" pitchFamily="18" charset="0"/>
                              <a:cs typeface="Times New Roman" pitchFamily="18" charset="0"/>
                            </a:rPr>
                          </m:ctrlPr>
                        </m:dPr>
                        <m:e>
                          <m:r>
                            <a:rPr lang="en-US" sz="2400" b="0" i="1" dirty="0" smtClean="0">
                              <a:latin typeface="Cambria Math" panose="02040503050406030204" pitchFamily="18" charset="0"/>
                              <a:ea typeface="Cambria Math" panose="02040503050406030204" pitchFamily="18" charset="0"/>
                              <a:cs typeface="Times New Roman" pitchFamily="18" charset="0"/>
                            </a:rPr>
                            <m:t>1, 2, 3, 4, 5, 6</m:t>
                          </m:r>
                        </m:e>
                      </m:d>
                    </m:oMath>
                  </m:oMathPara>
                </a14:m>
                <a:endParaRPr lang="en-US" sz="2400" dirty="0"/>
              </a:p>
            </p:txBody>
          </p:sp>
        </mc:Choice>
        <mc:Fallback xmlns="">
          <p:sp>
            <p:nvSpPr>
              <p:cNvPr id="12" name="Rectangle 11">
                <a:extLst>
                  <a:ext uri="{FF2B5EF4-FFF2-40B4-BE49-F238E27FC236}">
                    <a16:creationId xmlns:a16="http://schemas.microsoft.com/office/drawing/2014/main" id="{B59EA9A7-ABCF-46CA-B3E4-3532A395ADEB}"/>
                  </a:ext>
                </a:extLst>
              </p:cNvPr>
              <p:cNvSpPr>
                <a:spLocks noRot="1" noChangeAspect="1" noMove="1" noResize="1" noEditPoints="1" noAdjustHandles="1" noChangeArrowheads="1" noChangeShapeType="1" noTextEdit="1"/>
              </p:cNvSpPr>
              <p:nvPr/>
            </p:nvSpPr>
            <p:spPr>
              <a:xfrm>
                <a:off x="4908001" y="4328181"/>
                <a:ext cx="4110934" cy="786177"/>
              </a:xfrm>
              <a:prstGeom prst="rect">
                <a:avLst/>
              </a:prstGeom>
              <a:blipFill>
                <a:blip r:embed="rId6"/>
                <a:stretch>
                  <a:fillRect/>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E7EF318F-D171-40D2-A56E-49B1C75DAFD2}"/>
              </a:ext>
            </a:extLst>
          </p:cNvPr>
          <p:cNvCxnSpPr>
            <a:cxnSpLocks/>
            <a:endCxn id="9" idx="3"/>
          </p:cNvCxnSpPr>
          <p:nvPr/>
        </p:nvCxnSpPr>
        <p:spPr>
          <a:xfrm flipV="1">
            <a:off x="3503021" y="5500403"/>
            <a:ext cx="1016728" cy="5225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0F02E68E-8596-439A-AC26-4752D8889A0F}"/>
              </a:ext>
            </a:extLst>
          </p:cNvPr>
          <p:cNvGrpSpPr/>
          <p:nvPr/>
        </p:nvGrpSpPr>
        <p:grpSpPr>
          <a:xfrm>
            <a:off x="4396373" y="5140484"/>
            <a:ext cx="3581400" cy="973138"/>
            <a:chOff x="4953000" y="4746625"/>
            <a:chExt cx="3581400" cy="973138"/>
          </a:xfrm>
        </p:grpSpPr>
        <p:cxnSp>
          <p:nvCxnSpPr>
            <p:cNvPr id="16" name="Straight Connector 15">
              <a:extLst>
                <a:ext uri="{FF2B5EF4-FFF2-40B4-BE49-F238E27FC236}">
                  <a16:creationId xmlns:a16="http://schemas.microsoft.com/office/drawing/2014/main" id="{BD65B916-E2D6-4D9D-83DB-77EEEF6AFAC6}"/>
                </a:ext>
              </a:extLst>
            </p:cNvPr>
            <p:cNvCxnSpPr/>
            <p:nvPr/>
          </p:nvCxnSpPr>
          <p:spPr>
            <a:xfrm>
              <a:off x="5334000" y="5105400"/>
              <a:ext cx="3200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9F83529-CDAB-4010-895E-6D57D70A5AB9}"/>
                </a:ext>
              </a:extLst>
            </p:cNvPr>
            <p:cNvCxnSpPr/>
            <p:nvPr/>
          </p:nvCxnSpPr>
          <p:spPr>
            <a:xfrm>
              <a:off x="5715000" y="4800600"/>
              <a:ext cx="0" cy="838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8" name="Object 6">
              <a:extLst>
                <a:ext uri="{FF2B5EF4-FFF2-40B4-BE49-F238E27FC236}">
                  <a16:creationId xmlns:a16="http://schemas.microsoft.com/office/drawing/2014/main" id="{1CAE7EAF-1E6A-4BE9-9251-5F0B43A0BB3F}"/>
                </a:ext>
              </a:extLst>
            </p:cNvPr>
            <p:cNvGraphicFramePr>
              <a:graphicFrameLocks noChangeAspect="1"/>
            </p:cNvGraphicFramePr>
            <p:nvPr/>
          </p:nvGraphicFramePr>
          <p:xfrm>
            <a:off x="4953000" y="5181600"/>
            <a:ext cx="720725" cy="411163"/>
          </p:xfrm>
          <a:graphic>
            <a:graphicData uri="http://schemas.openxmlformats.org/presentationml/2006/ole">
              <mc:AlternateContent xmlns:mc="http://schemas.openxmlformats.org/markup-compatibility/2006">
                <mc:Choice xmlns:v="urn:schemas-microsoft-com:vml" Requires="v">
                  <p:oleObj spid="_x0000_s1586" name="Equation" r:id="rId7" imgW="330057" imgH="203112" progId="Equation.3">
                    <p:embed/>
                  </p:oleObj>
                </mc:Choice>
                <mc:Fallback>
                  <p:oleObj name="Equation" r:id="rId7" imgW="330057" imgH="203112" progId="Equation.3">
                    <p:embed/>
                    <p:pic>
                      <p:nvPicPr>
                        <p:cNvPr id="11776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5181600"/>
                          <a:ext cx="720725"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7">
              <a:extLst>
                <a:ext uri="{FF2B5EF4-FFF2-40B4-BE49-F238E27FC236}">
                  <a16:creationId xmlns:a16="http://schemas.microsoft.com/office/drawing/2014/main" id="{E8D1D755-5C93-4E3B-9618-05CF137142DB}"/>
                </a:ext>
              </a:extLst>
            </p:cNvPr>
            <p:cNvGraphicFramePr>
              <a:graphicFrameLocks noChangeAspect="1"/>
            </p:cNvGraphicFramePr>
            <p:nvPr/>
          </p:nvGraphicFramePr>
          <p:xfrm>
            <a:off x="5360988" y="4746625"/>
            <a:ext cx="277812" cy="282575"/>
          </p:xfrm>
          <a:graphic>
            <a:graphicData uri="http://schemas.openxmlformats.org/presentationml/2006/ole">
              <mc:AlternateContent xmlns:mc="http://schemas.openxmlformats.org/markup-compatibility/2006">
                <mc:Choice xmlns:v="urn:schemas-microsoft-com:vml" Requires="v">
                  <p:oleObj spid="_x0000_s1587" name="Equation" r:id="rId9" imgW="126835" imgH="139518" progId="Equation.3">
                    <p:embed/>
                  </p:oleObj>
                </mc:Choice>
                <mc:Fallback>
                  <p:oleObj name="Equation" r:id="rId9" imgW="126835" imgH="139518" progId="Equation.3">
                    <p:embed/>
                    <p:pic>
                      <p:nvPicPr>
                        <p:cNvPr id="117767"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60988" y="4746625"/>
                          <a:ext cx="277812"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8">
              <a:extLst>
                <a:ext uri="{FF2B5EF4-FFF2-40B4-BE49-F238E27FC236}">
                  <a16:creationId xmlns:a16="http://schemas.microsoft.com/office/drawing/2014/main" id="{F5703281-314C-45C2-98F5-698B90B8E661}"/>
                </a:ext>
              </a:extLst>
            </p:cNvPr>
            <p:cNvGraphicFramePr>
              <a:graphicFrameLocks noChangeAspect="1"/>
            </p:cNvGraphicFramePr>
            <p:nvPr/>
          </p:nvGraphicFramePr>
          <p:xfrm>
            <a:off x="5859463" y="4775200"/>
            <a:ext cx="193675" cy="333375"/>
          </p:xfrm>
          <a:graphic>
            <a:graphicData uri="http://schemas.openxmlformats.org/presentationml/2006/ole">
              <mc:AlternateContent xmlns:mc="http://schemas.openxmlformats.org/markup-compatibility/2006">
                <mc:Choice xmlns:v="urn:schemas-microsoft-com:vml" Requires="v">
                  <p:oleObj spid="_x0000_s1588" name="Equation" r:id="rId11" imgW="88707" imgH="164742" progId="Equation.3">
                    <p:embed/>
                  </p:oleObj>
                </mc:Choice>
                <mc:Fallback>
                  <p:oleObj name="Equation" r:id="rId11" imgW="88707" imgH="164742" progId="Equation.3">
                    <p:embed/>
                    <p:pic>
                      <p:nvPicPr>
                        <p:cNvPr id="117768"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59463" y="4775200"/>
                          <a:ext cx="1936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9">
              <a:extLst>
                <a:ext uri="{FF2B5EF4-FFF2-40B4-BE49-F238E27FC236}">
                  <a16:creationId xmlns:a16="http://schemas.microsoft.com/office/drawing/2014/main" id="{855BD579-3BB4-4197-85B4-989CCE06F837}"/>
                </a:ext>
              </a:extLst>
            </p:cNvPr>
            <p:cNvGraphicFramePr>
              <a:graphicFrameLocks noChangeAspect="1"/>
            </p:cNvGraphicFramePr>
            <p:nvPr/>
          </p:nvGraphicFramePr>
          <p:xfrm>
            <a:off x="6248400" y="4775200"/>
            <a:ext cx="277813" cy="333375"/>
          </p:xfrm>
          <a:graphic>
            <a:graphicData uri="http://schemas.openxmlformats.org/presentationml/2006/ole">
              <mc:AlternateContent xmlns:mc="http://schemas.openxmlformats.org/markup-compatibility/2006">
                <mc:Choice xmlns:v="urn:schemas-microsoft-com:vml" Requires="v">
                  <p:oleObj spid="_x0000_s1589" name="Equation" r:id="rId13" imgW="126780" imgH="164814" progId="Equation.3">
                    <p:embed/>
                  </p:oleObj>
                </mc:Choice>
                <mc:Fallback>
                  <p:oleObj name="Equation" r:id="rId13" imgW="126780" imgH="164814" progId="Equation.3">
                    <p:embed/>
                    <p:pic>
                      <p:nvPicPr>
                        <p:cNvPr id="117769"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8400" y="4775200"/>
                          <a:ext cx="277813"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10">
              <a:extLst>
                <a:ext uri="{FF2B5EF4-FFF2-40B4-BE49-F238E27FC236}">
                  <a16:creationId xmlns:a16="http://schemas.microsoft.com/office/drawing/2014/main" id="{5816107B-6E98-4D4C-811D-9A1BC6B52634}"/>
                </a:ext>
              </a:extLst>
            </p:cNvPr>
            <p:cNvGraphicFramePr>
              <a:graphicFrameLocks noChangeAspect="1"/>
            </p:cNvGraphicFramePr>
            <p:nvPr/>
          </p:nvGraphicFramePr>
          <p:xfrm>
            <a:off x="6746875" y="4762500"/>
            <a:ext cx="249238" cy="358775"/>
          </p:xfrm>
          <a:graphic>
            <a:graphicData uri="http://schemas.openxmlformats.org/presentationml/2006/ole">
              <mc:AlternateContent xmlns:mc="http://schemas.openxmlformats.org/markup-compatibility/2006">
                <mc:Choice xmlns:v="urn:schemas-microsoft-com:vml" Requires="v">
                  <p:oleObj spid="_x0000_s1590" name="Equation" r:id="rId15" imgW="114102" imgH="177492" progId="Equation.3">
                    <p:embed/>
                  </p:oleObj>
                </mc:Choice>
                <mc:Fallback>
                  <p:oleObj name="Equation" r:id="rId15" imgW="114102" imgH="177492" progId="Equation.3">
                    <p:embed/>
                    <p:pic>
                      <p:nvPicPr>
                        <p:cNvPr id="11777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46875" y="4762500"/>
                          <a:ext cx="249238"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11">
              <a:extLst>
                <a:ext uri="{FF2B5EF4-FFF2-40B4-BE49-F238E27FC236}">
                  <a16:creationId xmlns:a16="http://schemas.microsoft.com/office/drawing/2014/main" id="{ABC4C972-3010-448D-AA89-B3FF66286D13}"/>
                </a:ext>
              </a:extLst>
            </p:cNvPr>
            <p:cNvGraphicFramePr>
              <a:graphicFrameLocks noChangeAspect="1"/>
            </p:cNvGraphicFramePr>
            <p:nvPr/>
          </p:nvGraphicFramePr>
          <p:xfrm>
            <a:off x="7189788" y="4775200"/>
            <a:ext cx="277812" cy="333375"/>
          </p:xfrm>
          <a:graphic>
            <a:graphicData uri="http://schemas.openxmlformats.org/presentationml/2006/ole">
              <mc:AlternateContent xmlns:mc="http://schemas.openxmlformats.org/markup-compatibility/2006">
                <mc:Choice xmlns:v="urn:schemas-microsoft-com:vml" Requires="v">
                  <p:oleObj spid="_x0000_s1591" name="Equation" r:id="rId17" imgW="126780" imgH="164814" progId="Equation.3">
                    <p:embed/>
                  </p:oleObj>
                </mc:Choice>
                <mc:Fallback>
                  <p:oleObj name="Equation" r:id="rId17" imgW="126780" imgH="164814" progId="Equation.3">
                    <p:embed/>
                    <p:pic>
                      <p:nvPicPr>
                        <p:cNvPr id="117771"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189788" y="4775200"/>
                          <a:ext cx="277812"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12">
              <a:extLst>
                <a:ext uri="{FF2B5EF4-FFF2-40B4-BE49-F238E27FC236}">
                  <a16:creationId xmlns:a16="http://schemas.microsoft.com/office/drawing/2014/main" id="{1EE5F9EB-5F4D-41FD-BD1E-8FE3E1E5377D}"/>
                </a:ext>
              </a:extLst>
            </p:cNvPr>
            <p:cNvGraphicFramePr>
              <a:graphicFrameLocks noChangeAspect="1"/>
            </p:cNvGraphicFramePr>
            <p:nvPr/>
          </p:nvGraphicFramePr>
          <p:xfrm>
            <a:off x="7659688" y="4762500"/>
            <a:ext cx="250825" cy="358775"/>
          </p:xfrm>
          <a:graphic>
            <a:graphicData uri="http://schemas.openxmlformats.org/presentationml/2006/ole">
              <mc:AlternateContent xmlns:mc="http://schemas.openxmlformats.org/markup-compatibility/2006">
                <mc:Choice xmlns:v="urn:schemas-microsoft-com:vml" Requires="v">
                  <p:oleObj spid="_x0000_s1592" name="Equation" r:id="rId19" imgW="114102" imgH="177492" progId="Equation.3">
                    <p:embed/>
                  </p:oleObj>
                </mc:Choice>
                <mc:Fallback>
                  <p:oleObj name="Equation" r:id="rId19" imgW="114102" imgH="177492" progId="Equation.3">
                    <p:embed/>
                    <p:pic>
                      <p:nvPicPr>
                        <p:cNvPr id="117772"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59688" y="4762500"/>
                          <a:ext cx="250825"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13">
              <a:extLst>
                <a:ext uri="{FF2B5EF4-FFF2-40B4-BE49-F238E27FC236}">
                  <a16:creationId xmlns:a16="http://schemas.microsoft.com/office/drawing/2014/main" id="{E4D7E3A0-947E-4027-8865-44D383072EB1}"/>
                </a:ext>
              </a:extLst>
            </p:cNvPr>
            <p:cNvGraphicFramePr>
              <a:graphicFrameLocks noChangeAspect="1"/>
            </p:cNvGraphicFramePr>
            <p:nvPr/>
          </p:nvGraphicFramePr>
          <p:xfrm>
            <a:off x="8104188" y="4762500"/>
            <a:ext cx="277812" cy="358775"/>
          </p:xfrm>
          <a:graphic>
            <a:graphicData uri="http://schemas.openxmlformats.org/presentationml/2006/ole">
              <mc:AlternateContent xmlns:mc="http://schemas.openxmlformats.org/markup-compatibility/2006">
                <mc:Choice xmlns:v="urn:schemas-microsoft-com:vml" Requires="v">
                  <p:oleObj spid="_x0000_s1593" name="Equation" r:id="rId21" imgW="126725" imgH="177415" progId="Equation.3">
                    <p:embed/>
                  </p:oleObj>
                </mc:Choice>
                <mc:Fallback>
                  <p:oleObj name="Equation" r:id="rId21" imgW="126725" imgH="177415" progId="Equation.3">
                    <p:embed/>
                    <p:pic>
                      <p:nvPicPr>
                        <p:cNvPr id="117773" name="Object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104188" y="4762500"/>
                          <a:ext cx="277812"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14">
              <a:extLst>
                <a:ext uri="{FF2B5EF4-FFF2-40B4-BE49-F238E27FC236}">
                  <a16:creationId xmlns:a16="http://schemas.microsoft.com/office/drawing/2014/main" id="{0D9FFC14-5328-43F3-BC43-F864DFC58FB4}"/>
                </a:ext>
              </a:extLst>
            </p:cNvPr>
            <p:cNvGraphicFramePr>
              <a:graphicFrameLocks noChangeAspect="1"/>
            </p:cNvGraphicFramePr>
            <p:nvPr/>
          </p:nvGraphicFramePr>
          <p:xfrm>
            <a:off x="8077200" y="5168900"/>
            <a:ext cx="277813" cy="538163"/>
          </p:xfrm>
          <a:graphic>
            <a:graphicData uri="http://schemas.openxmlformats.org/presentationml/2006/ole">
              <mc:AlternateContent xmlns:mc="http://schemas.openxmlformats.org/markup-compatibility/2006">
                <mc:Choice xmlns:v="urn:schemas-microsoft-com:vml" Requires="v">
                  <p:oleObj spid="_x0000_s1594" name="Equation" r:id="rId23" imgW="126835" imgH="266353" progId="Equation.3">
                    <p:embed/>
                  </p:oleObj>
                </mc:Choice>
                <mc:Fallback>
                  <p:oleObj name="Equation" r:id="rId23" imgW="126835" imgH="266353" progId="Equation.3">
                    <p:embed/>
                    <p:pic>
                      <p:nvPicPr>
                        <p:cNvPr id="117774" name="Object 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077200" y="5168900"/>
                          <a:ext cx="27781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15">
              <a:extLst>
                <a:ext uri="{FF2B5EF4-FFF2-40B4-BE49-F238E27FC236}">
                  <a16:creationId xmlns:a16="http://schemas.microsoft.com/office/drawing/2014/main" id="{8DB5ABD9-C270-4DDA-9DA2-97BC823DA895}"/>
                </a:ext>
              </a:extLst>
            </p:cNvPr>
            <p:cNvGraphicFramePr>
              <a:graphicFrameLocks noChangeAspect="1"/>
            </p:cNvGraphicFramePr>
            <p:nvPr/>
          </p:nvGraphicFramePr>
          <p:xfrm>
            <a:off x="7620000" y="5181600"/>
            <a:ext cx="277813" cy="538163"/>
          </p:xfrm>
          <a:graphic>
            <a:graphicData uri="http://schemas.openxmlformats.org/presentationml/2006/ole">
              <mc:AlternateContent xmlns:mc="http://schemas.openxmlformats.org/markup-compatibility/2006">
                <mc:Choice xmlns:v="urn:schemas-microsoft-com:vml" Requires="v">
                  <p:oleObj spid="_x0000_s1595" name="Equation" r:id="rId25" imgW="126835" imgH="266353" progId="Equation.3">
                    <p:embed/>
                  </p:oleObj>
                </mc:Choice>
                <mc:Fallback>
                  <p:oleObj name="Equation" r:id="rId25" imgW="126835" imgH="266353" progId="Equation.3">
                    <p:embed/>
                    <p:pic>
                      <p:nvPicPr>
                        <p:cNvPr id="117775" name="Object 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620000" y="5181600"/>
                          <a:ext cx="27781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16">
              <a:extLst>
                <a:ext uri="{FF2B5EF4-FFF2-40B4-BE49-F238E27FC236}">
                  <a16:creationId xmlns:a16="http://schemas.microsoft.com/office/drawing/2014/main" id="{FA3D2CAF-4FD7-4C68-9E42-C17DD2372EF7}"/>
                </a:ext>
              </a:extLst>
            </p:cNvPr>
            <p:cNvGraphicFramePr>
              <a:graphicFrameLocks noChangeAspect="1"/>
            </p:cNvGraphicFramePr>
            <p:nvPr/>
          </p:nvGraphicFramePr>
          <p:xfrm>
            <a:off x="7162800" y="5181600"/>
            <a:ext cx="277813" cy="538163"/>
          </p:xfrm>
          <a:graphic>
            <a:graphicData uri="http://schemas.openxmlformats.org/presentationml/2006/ole">
              <mc:AlternateContent xmlns:mc="http://schemas.openxmlformats.org/markup-compatibility/2006">
                <mc:Choice xmlns:v="urn:schemas-microsoft-com:vml" Requires="v">
                  <p:oleObj spid="_x0000_s1596" name="Equation" r:id="rId26" imgW="126835" imgH="266353" progId="Equation.3">
                    <p:embed/>
                  </p:oleObj>
                </mc:Choice>
                <mc:Fallback>
                  <p:oleObj name="Equation" r:id="rId26" imgW="126835" imgH="266353" progId="Equation.3">
                    <p:embed/>
                    <p:pic>
                      <p:nvPicPr>
                        <p:cNvPr id="117776" name="Object 1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162800" y="5181600"/>
                          <a:ext cx="27781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17">
              <a:extLst>
                <a:ext uri="{FF2B5EF4-FFF2-40B4-BE49-F238E27FC236}">
                  <a16:creationId xmlns:a16="http://schemas.microsoft.com/office/drawing/2014/main" id="{D4C6C794-389C-4BF9-8E3B-B1AC3DA82569}"/>
                </a:ext>
              </a:extLst>
            </p:cNvPr>
            <p:cNvGraphicFramePr>
              <a:graphicFrameLocks noChangeAspect="1"/>
            </p:cNvGraphicFramePr>
            <p:nvPr/>
          </p:nvGraphicFramePr>
          <p:xfrm>
            <a:off x="6705600" y="5176837"/>
            <a:ext cx="277813" cy="538163"/>
          </p:xfrm>
          <a:graphic>
            <a:graphicData uri="http://schemas.openxmlformats.org/presentationml/2006/ole">
              <mc:AlternateContent xmlns:mc="http://schemas.openxmlformats.org/markup-compatibility/2006">
                <mc:Choice xmlns:v="urn:schemas-microsoft-com:vml" Requires="v">
                  <p:oleObj spid="_x0000_s1597" name="Equation" r:id="rId27" imgW="126835" imgH="266353" progId="Equation.3">
                    <p:embed/>
                  </p:oleObj>
                </mc:Choice>
                <mc:Fallback>
                  <p:oleObj name="Equation" r:id="rId27" imgW="126835" imgH="266353" progId="Equation.3">
                    <p:embed/>
                    <p:pic>
                      <p:nvPicPr>
                        <p:cNvPr id="117777" name="Object 1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705600" y="5176837"/>
                          <a:ext cx="27781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18">
              <a:extLst>
                <a:ext uri="{FF2B5EF4-FFF2-40B4-BE49-F238E27FC236}">
                  <a16:creationId xmlns:a16="http://schemas.microsoft.com/office/drawing/2014/main" id="{586A8E50-0ECD-4735-988F-3DD048BD95EC}"/>
                </a:ext>
              </a:extLst>
            </p:cNvPr>
            <p:cNvGraphicFramePr>
              <a:graphicFrameLocks noChangeAspect="1"/>
            </p:cNvGraphicFramePr>
            <p:nvPr/>
          </p:nvGraphicFramePr>
          <p:xfrm>
            <a:off x="6248400" y="5181600"/>
            <a:ext cx="277813" cy="538162"/>
          </p:xfrm>
          <a:graphic>
            <a:graphicData uri="http://schemas.openxmlformats.org/presentationml/2006/ole">
              <mc:AlternateContent xmlns:mc="http://schemas.openxmlformats.org/markup-compatibility/2006">
                <mc:Choice xmlns:v="urn:schemas-microsoft-com:vml" Requires="v">
                  <p:oleObj spid="_x0000_s1598" name="Equation" r:id="rId28" imgW="126835" imgH="266353" progId="Equation.3">
                    <p:embed/>
                  </p:oleObj>
                </mc:Choice>
                <mc:Fallback>
                  <p:oleObj name="Equation" r:id="rId28" imgW="126835" imgH="266353" progId="Equation.3">
                    <p:embed/>
                    <p:pic>
                      <p:nvPicPr>
                        <p:cNvPr id="117778" name="Object 1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248400" y="5181600"/>
                          <a:ext cx="277813"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19">
              <a:extLst>
                <a:ext uri="{FF2B5EF4-FFF2-40B4-BE49-F238E27FC236}">
                  <a16:creationId xmlns:a16="http://schemas.microsoft.com/office/drawing/2014/main" id="{4AC617F5-9E9F-40E2-A28D-EAB8906E2F0C}"/>
                </a:ext>
              </a:extLst>
            </p:cNvPr>
            <p:cNvGraphicFramePr>
              <a:graphicFrameLocks noChangeAspect="1"/>
            </p:cNvGraphicFramePr>
            <p:nvPr/>
          </p:nvGraphicFramePr>
          <p:xfrm>
            <a:off x="5791200" y="5181600"/>
            <a:ext cx="277813" cy="538163"/>
          </p:xfrm>
          <a:graphic>
            <a:graphicData uri="http://schemas.openxmlformats.org/presentationml/2006/ole">
              <mc:AlternateContent xmlns:mc="http://schemas.openxmlformats.org/markup-compatibility/2006">
                <mc:Choice xmlns:v="urn:schemas-microsoft-com:vml" Requires="v">
                  <p:oleObj spid="_x0000_s1599" name="Equation" r:id="rId29" imgW="126835" imgH="266353" progId="Equation.3">
                    <p:embed/>
                  </p:oleObj>
                </mc:Choice>
                <mc:Fallback>
                  <p:oleObj name="Equation" r:id="rId29" imgW="126835" imgH="266353" progId="Equation.3">
                    <p:embed/>
                    <p:pic>
                      <p:nvPicPr>
                        <p:cNvPr id="117779" name="Object 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791200" y="5181600"/>
                          <a:ext cx="27781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4" name="Chart 33">
            <a:extLst>
              <a:ext uri="{FF2B5EF4-FFF2-40B4-BE49-F238E27FC236}">
                <a16:creationId xmlns:a16="http://schemas.microsoft.com/office/drawing/2014/main" id="{8D4F122D-ECBB-4E13-98F3-202993E92643}"/>
              </a:ext>
            </a:extLst>
          </p:cNvPr>
          <p:cNvGraphicFramePr/>
          <p:nvPr>
            <p:extLst>
              <p:ext uri="{D42A27DB-BD31-4B8C-83A1-F6EECF244321}">
                <p14:modId xmlns:p14="http://schemas.microsoft.com/office/powerpoint/2010/main" val="3136942507"/>
              </p:ext>
            </p:extLst>
          </p:nvPr>
        </p:nvGraphicFramePr>
        <p:xfrm>
          <a:off x="9095135" y="4872448"/>
          <a:ext cx="2665612" cy="1721523"/>
        </p:xfrm>
        <a:graphic>
          <a:graphicData uri="http://schemas.openxmlformats.org/drawingml/2006/chart">
            <c:chart xmlns:c="http://schemas.openxmlformats.org/drawingml/2006/chart" xmlns:r="http://schemas.openxmlformats.org/officeDocument/2006/relationships" r:id="rId30"/>
          </a:graphicData>
        </a:graphic>
      </p:graphicFrame>
      <p:cxnSp>
        <p:nvCxnSpPr>
          <p:cNvPr id="35" name="Straight Arrow Connector 34">
            <a:extLst>
              <a:ext uri="{FF2B5EF4-FFF2-40B4-BE49-F238E27FC236}">
                <a16:creationId xmlns:a16="http://schemas.microsoft.com/office/drawing/2014/main" id="{7A4E33A0-69B7-462A-B98B-0BE4C58E286D}"/>
              </a:ext>
            </a:extLst>
          </p:cNvPr>
          <p:cNvCxnSpPr>
            <a:cxnSpLocks/>
          </p:cNvCxnSpPr>
          <p:nvPr/>
        </p:nvCxnSpPr>
        <p:spPr>
          <a:xfrm>
            <a:off x="2678973" y="6022620"/>
            <a:ext cx="6033772" cy="34023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3CFB4B4-962C-40B0-A16D-F71B455A2FE9}"/>
              </a:ext>
            </a:extLst>
          </p:cNvPr>
          <p:cNvSpPr txBox="1"/>
          <p:nvPr/>
        </p:nvSpPr>
        <p:spPr>
          <a:xfrm>
            <a:off x="10517325" y="4075611"/>
            <a:ext cx="1688989" cy="369332"/>
          </a:xfrm>
          <a:prstGeom prst="rect">
            <a:avLst/>
          </a:prstGeom>
          <a:noFill/>
        </p:spPr>
        <p:txBody>
          <a:bodyPr wrap="none" rtlCol="0">
            <a:spAutoFit/>
          </a:bodyPr>
          <a:lstStyle/>
          <a:p>
            <a:r>
              <a:rPr lang="en-US" dirty="0">
                <a:solidFill>
                  <a:srgbClr val="FF0000"/>
                </a:solidFill>
              </a:rPr>
              <a:t>Read as “for all”</a:t>
            </a:r>
          </a:p>
        </p:txBody>
      </p:sp>
      <p:cxnSp>
        <p:nvCxnSpPr>
          <p:cNvPr id="40" name="Straight Arrow Connector 39">
            <a:extLst>
              <a:ext uri="{FF2B5EF4-FFF2-40B4-BE49-F238E27FC236}">
                <a16:creationId xmlns:a16="http://schemas.microsoft.com/office/drawing/2014/main" id="{527198E1-A2BD-4E86-AE86-8947F894A6E0}"/>
              </a:ext>
            </a:extLst>
          </p:cNvPr>
          <p:cNvCxnSpPr>
            <a:cxnSpLocks/>
          </p:cNvCxnSpPr>
          <p:nvPr/>
        </p:nvCxnSpPr>
        <p:spPr>
          <a:xfrm>
            <a:off x="10787063" y="3543300"/>
            <a:ext cx="700087" cy="53231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62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1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1000"/>
                                        <p:tgtEl>
                                          <p:spTgt spid="11"/>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10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1000"/>
                                        <p:tgtEl>
                                          <p:spTgt spid="14"/>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10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ipe(left)">
                                      <p:cBhvr>
                                        <p:cTn id="39" dur="1000"/>
                                        <p:tgtEl>
                                          <p:spTgt spid="35"/>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left)">
                                      <p:cBhvr>
                                        <p:cTn id="43" dur="1000"/>
                                        <p:tgtEl>
                                          <p:spTgt spid="3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left)">
                                      <p:cBhvr>
                                        <p:cTn id="48" dur="1000"/>
                                        <p:tgtEl>
                                          <p:spTgt spid="2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wipe(left)">
                                      <p:cBhvr>
                                        <p:cTn id="53" dur="1000"/>
                                        <p:tgtEl>
                                          <p:spTgt spid="40"/>
                                        </p:tgtEl>
                                      </p:cBhvr>
                                    </p:animEffec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 grpId="0"/>
      <p:bldP spid="4" grpId="0"/>
      <p:bldP spid="9" grpId="0"/>
      <p:bldP spid="12" grpId="0"/>
      <p:bldGraphic spid="34" grpId="0">
        <p:bldAsOne/>
      </p:bldGraphic>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436969" cy="1325563"/>
          </a:xfrm>
        </p:spPr>
        <p:txBody>
          <a:bodyPr>
            <a:normAutofit/>
          </a:bodyPr>
          <a:lstStyle/>
          <a:p>
            <a:r>
              <a:rPr lang="en-US" dirty="0">
                <a:solidFill>
                  <a:srgbClr val="990033"/>
                </a:solidFill>
              </a:rPr>
              <a:t>Example</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468262"/>
            <a:ext cx="6436970" cy="830997"/>
          </a:xfrm>
          <a:prstGeom prst="rect">
            <a:avLst/>
          </a:prstGeom>
        </p:spPr>
        <p:txBody>
          <a:bodyPr wrap="square">
            <a:spAutoFit/>
          </a:bodyPr>
          <a:lstStyle/>
          <a:p>
            <a:r>
              <a:rPr lang="en-US" sz="2400" dirty="0">
                <a:solidFill>
                  <a:srgbClr val="00B050"/>
                </a:solidFill>
              </a:rPr>
              <a:t>A fair coin </a:t>
            </a:r>
            <a:r>
              <a:rPr lang="en-US" sz="2400" dirty="0"/>
              <a:t>is tossed </a:t>
            </a:r>
            <a:r>
              <a:rPr lang="en-US" sz="2400" dirty="0">
                <a:solidFill>
                  <a:srgbClr val="00B050"/>
                </a:solidFill>
              </a:rPr>
              <a:t>twice</a:t>
            </a:r>
            <a:r>
              <a:rPr lang="en-US" sz="2400" dirty="0"/>
              <a:t>, identify the PMF of the RV </a:t>
            </a:r>
            <a:r>
              <a:rPr lang="en-US" sz="2400" dirty="0">
                <a:solidFill>
                  <a:srgbClr val="FF0000"/>
                </a:solidFill>
              </a:rPr>
              <a:t>X</a:t>
            </a:r>
            <a:r>
              <a:rPr lang="en-US" sz="2400" dirty="0"/>
              <a:t> defined as “</a:t>
            </a:r>
            <a:r>
              <a:rPr lang="en-US" sz="2400" dirty="0">
                <a:solidFill>
                  <a:srgbClr val="FF0000"/>
                </a:solidFill>
              </a:rPr>
              <a:t>the number of heads</a:t>
            </a:r>
            <a:r>
              <a:rPr lang="en-US" sz="2400" dirty="0"/>
              <a:t>”.</a:t>
            </a:r>
          </a:p>
        </p:txBody>
      </p:sp>
      <p:sp>
        <p:nvSpPr>
          <p:cNvPr id="5" name="TextBox 4">
            <a:extLst>
              <a:ext uri="{FF2B5EF4-FFF2-40B4-BE49-F238E27FC236}">
                <a16:creationId xmlns:a16="http://schemas.microsoft.com/office/drawing/2014/main" id="{3B9CB42A-F814-4A18-87A2-DF252DB556F3}"/>
              </a:ext>
            </a:extLst>
          </p:cNvPr>
          <p:cNvSpPr txBox="1"/>
          <p:nvPr/>
        </p:nvSpPr>
        <p:spPr>
          <a:xfrm>
            <a:off x="838200" y="2454275"/>
            <a:ext cx="4282006" cy="461665"/>
          </a:xfrm>
          <a:prstGeom prst="rect">
            <a:avLst/>
          </a:prstGeom>
          <a:noFill/>
        </p:spPr>
        <p:txBody>
          <a:bodyPr wrap="none" rtlCol="0">
            <a:spAutoFit/>
          </a:bodyPr>
          <a:lstStyle/>
          <a:p>
            <a:r>
              <a:rPr lang="en-US" sz="2400" b="1" dirty="0">
                <a:cs typeface="Times New Roman" pitchFamily="18" charset="0"/>
              </a:rPr>
              <a:t>Step1.</a:t>
            </a:r>
            <a:r>
              <a:rPr lang="en-US" sz="2400" dirty="0">
                <a:cs typeface="Times New Roman" pitchFamily="18" charset="0"/>
              </a:rPr>
              <a:t> Identify the Sample Space</a:t>
            </a:r>
          </a:p>
        </p:txBody>
      </p:sp>
      <p:sp>
        <p:nvSpPr>
          <p:cNvPr id="6" name="TextBox 5">
            <a:extLst>
              <a:ext uri="{FF2B5EF4-FFF2-40B4-BE49-F238E27FC236}">
                <a16:creationId xmlns:a16="http://schemas.microsoft.com/office/drawing/2014/main" id="{482229EE-A055-428B-9923-8F7D11294E67}"/>
              </a:ext>
            </a:extLst>
          </p:cNvPr>
          <p:cNvSpPr txBox="1"/>
          <p:nvPr/>
        </p:nvSpPr>
        <p:spPr>
          <a:xfrm>
            <a:off x="5526020" y="2490690"/>
            <a:ext cx="2560766" cy="461665"/>
          </a:xfrm>
          <a:prstGeom prst="rect">
            <a:avLst/>
          </a:prstGeom>
          <a:noFill/>
        </p:spPr>
        <p:txBody>
          <a:bodyPr wrap="none" rtlCol="0">
            <a:spAutoFit/>
          </a:bodyPr>
          <a:lstStyle/>
          <a:p>
            <a:r>
              <a:rPr lang="en-US" sz="2400" dirty="0">
                <a:cs typeface="Times New Roman" pitchFamily="18" charset="0"/>
              </a:rPr>
              <a:t>S = {TT, TH, HT, HH}</a:t>
            </a:r>
          </a:p>
        </p:txBody>
      </p:sp>
      <p:sp>
        <p:nvSpPr>
          <p:cNvPr id="8" name="TextBox 7">
            <a:extLst>
              <a:ext uri="{FF2B5EF4-FFF2-40B4-BE49-F238E27FC236}">
                <a16:creationId xmlns:a16="http://schemas.microsoft.com/office/drawing/2014/main" id="{E476FE77-F9B2-4A4F-AC78-A2E19A392318}"/>
              </a:ext>
            </a:extLst>
          </p:cNvPr>
          <p:cNvSpPr txBox="1"/>
          <p:nvPr/>
        </p:nvSpPr>
        <p:spPr>
          <a:xfrm>
            <a:off x="838201" y="3106837"/>
            <a:ext cx="4571996" cy="830997"/>
          </a:xfrm>
          <a:prstGeom prst="rect">
            <a:avLst/>
          </a:prstGeom>
          <a:noFill/>
        </p:spPr>
        <p:txBody>
          <a:bodyPr wrap="square" rtlCol="0">
            <a:spAutoFit/>
          </a:bodyPr>
          <a:lstStyle/>
          <a:p>
            <a:r>
              <a:rPr lang="en-US" sz="2400" b="1" dirty="0">
                <a:cs typeface="Times New Roman" pitchFamily="18" charset="0"/>
              </a:rPr>
              <a:t>Step2.</a:t>
            </a:r>
            <a:r>
              <a:rPr lang="en-US" sz="2400" dirty="0">
                <a:cs typeface="Times New Roman" pitchFamily="18" charset="0"/>
              </a:rPr>
              <a:t> Identify the support of the RV and create a probability table</a:t>
            </a:r>
          </a:p>
        </p:txBody>
      </p:sp>
      <p:sp>
        <p:nvSpPr>
          <p:cNvPr id="9" name="TextBox 8">
            <a:extLst>
              <a:ext uri="{FF2B5EF4-FFF2-40B4-BE49-F238E27FC236}">
                <a16:creationId xmlns:a16="http://schemas.microsoft.com/office/drawing/2014/main" id="{7400345C-8FDE-42F6-86ED-8E6F91784262}"/>
              </a:ext>
            </a:extLst>
          </p:cNvPr>
          <p:cNvSpPr txBox="1"/>
          <p:nvPr/>
        </p:nvSpPr>
        <p:spPr>
          <a:xfrm>
            <a:off x="5508881" y="3163492"/>
            <a:ext cx="1864613" cy="461665"/>
          </a:xfrm>
          <a:prstGeom prst="rect">
            <a:avLst/>
          </a:prstGeom>
          <a:noFill/>
        </p:spPr>
        <p:txBody>
          <a:bodyPr wrap="none" rtlCol="0">
            <a:spAutoFit/>
          </a:bodyPr>
          <a:lstStyle/>
          <a:p>
            <a:r>
              <a:rPr lang="en-US" sz="2400" dirty="0">
                <a:cs typeface="Times New Roman" pitchFamily="18" charset="0"/>
              </a:rPr>
              <a:t>R</a:t>
            </a:r>
            <a:r>
              <a:rPr lang="en-US" sz="2000" dirty="0">
                <a:cs typeface="Times New Roman" pitchFamily="18" charset="0"/>
              </a:rPr>
              <a:t>x</a:t>
            </a:r>
            <a:r>
              <a:rPr lang="en-US" sz="2400" dirty="0">
                <a:cs typeface="Times New Roman" pitchFamily="18" charset="0"/>
              </a:rPr>
              <a:t> = {0 , 1 , 2}</a:t>
            </a:r>
          </a:p>
        </p:txBody>
      </p:sp>
      <p:cxnSp>
        <p:nvCxnSpPr>
          <p:cNvPr id="10" name="Straight Connector 9">
            <a:extLst>
              <a:ext uri="{FF2B5EF4-FFF2-40B4-BE49-F238E27FC236}">
                <a16:creationId xmlns:a16="http://schemas.microsoft.com/office/drawing/2014/main" id="{7F352797-E568-4E46-A9E7-A9C6ABE66776}"/>
              </a:ext>
            </a:extLst>
          </p:cNvPr>
          <p:cNvCxnSpPr/>
          <p:nvPr/>
        </p:nvCxnSpPr>
        <p:spPr>
          <a:xfrm>
            <a:off x="8153400" y="3379257"/>
            <a:ext cx="3200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0805BAA-EE29-495C-B1F6-29D98D77E42D}"/>
              </a:ext>
            </a:extLst>
          </p:cNvPr>
          <p:cNvCxnSpPr/>
          <p:nvPr/>
        </p:nvCxnSpPr>
        <p:spPr>
          <a:xfrm>
            <a:off x="8534400" y="3074457"/>
            <a:ext cx="0" cy="838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2" name="Object 6">
            <a:extLst>
              <a:ext uri="{FF2B5EF4-FFF2-40B4-BE49-F238E27FC236}">
                <a16:creationId xmlns:a16="http://schemas.microsoft.com/office/drawing/2014/main" id="{3CC9C5FD-D4D9-4E54-95C3-EA79A9D03787}"/>
              </a:ext>
            </a:extLst>
          </p:cNvPr>
          <p:cNvGraphicFramePr>
            <a:graphicFrameLocks noChangeAspect="1"/>
          </p:cNvGraphicFramePr>
          <p:nvPr>
            <p:extLst>
              <p:ext uri="{D42A27DB-BD31-4B8C-83A1-F6EECF244321}">
                <p14:modId xmlns:p14="http://schemas.microsoft.com/office/powerpoint/2010/main" val="903588355"/>
              </p:ext>
            </p:extLst>
          </p:nvPr>
        </p:nvGraphicFramePr>
        <p:xfrm>
          <a:off x="7772400" y="3455457"/>
          <a:ext cx="720725" cy="411163"/>
        </p:xfrm>
        <a:graphic>
          <a:graphicData uri="http://schemas.openxmlformats.org/presentationml/2006/ole">
            <mc:AlternateContent xmlns:mc="http://schemas.openxmlformats.org/markup-compatibility/2006">
              <mc:Choice xmlns:v="urn:schemas-microsoft-com:vml" Requires="v">
                <p:oleObj spid="_x0000_s2506" name="Equation" r:id="rId4" imgW="330057" imgH="203112" progId="Equation.3">
                  <p:embed/>
                </p:oleObj>
              </mc:Choice>
              <mc:Fallback>
                <p:oleObj name="Equation" r:id="rId4" imgW="330057" imgH="203112" progId="Equation.3">
                  <p:embed/>
                  <p:pic>
                    <p:nvPicPr>
                      <p:cNvPr id="3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400" y="3455457"/>
                        <a:ext cx="720725"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7">
            <a:extLst>
              <a:ext uri="{FF2B5EF4-FFF2-40B4-BE49-F238E27FC236}">
                <a16:creationId xmlns:a16="http://schemas.microsoft.com/office/drawing/2014/main" id="{A4135F01-B13C-4D24-8665-E85E845A71CF}"/>
              </a:ext>
            </a:extLst>
          </p:cNvPr>
          <p:cNvGraphicFramePr>
            <a:graphicFrameLocks noChangeAspect="1"/>
          </p:cNvGraphicFramePr>
          <p:nvPr>
            <p:extLst>
              <p:ext uri="{D42A27DB-BD31-4B8C-83A1-F6EECF244321}">
                <p14:modId xmlns:p14="http://schemas.microsoft.com/office/powerpoint/2010/main" val="35175127"/>
              </p:ext>
            </p:extLst>
          </p:nvPr>
        </p:nvGraphicFramePr>
        <p:xfrm>
          <a:off x="8180388" y="3042707"/>
          <a:ext cx="277812" cy="282575"/>
        </p:xfrm>
        <a:graphic>
          <a:graphicData uri="http://schemas.openxmlformats.org/presentationml/2006/ole">
            <mc:AlternateContent xmlns:mc="http://schemas.openxmlformats.org/markup-compatibility/2006">
              <mc:Choice xmlns:v="urn:schemas-microsoft-com:vml" Requires="v">
                <p:oleObj spid="_x0000_s2507" name="Equation" r:id="rId6" imgW="126835" imgH="139518" progId="Equation.3">
                  <p:embed/>
                </p:oleObj>
              </mc:Choice>
              <mc:Fallback>
                <p:oleObj name="Equation" r:id="rId6" imgW="126835" imgH="139518" progId="Equation.3">
                  <p:embed/>
                  <p:pic>
                    <p:nvPicPr>
                      <p:cNvPr id="39"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80388" y="3042707"/>
                        <a:ext cx="277812"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8">
            <a:extLst>
              <a:ext uri="{FF2B5EF4-FFF2-40B4-BE49-F238E27FC236}">
                <a16:creationId xmlns:a16="http://schemas.microsoft.com/office/drawing/2014/main" id="{52788C71-63BA-40BC-9E7A-3EDA4803B52C}"/>
              </a:ext>
            </a:extLst>
          </p:cNvPr>
          <p:cNvGraphicFramePr>
            <a:graphicFrameLocks noChangeAspect="1"/>
          </p:cNvGraphicFramePr>
          <p:nvPr>
            <p:extLst>
              <p:ext uri="{D42A27DB-BD31-4B8C-83A1-F6EECF244321}">
                <p14:modId xmlns:p14="http://schemas.microsoft.com/office/powerpoint/2010/main" val="3847162956"/>
              </p:ext>
            </p:extLst>
          </p:nvPr>
        </p:nvGraphicFramePr>
        <p:xfrm>
          <a:off x="8789988" y="3036357"/>
          <a:ext cx="277812" cy="358775"/>
        </p:xfrm>
        <a:graphic>
          <a:graphicData uri="http://schemas.openxmlformats.org/presentationml/2006/ole">
            <mc:AlternateContent xmlns:mc="http://schemas.openxmlformats.org/markup-compatibility/2006">
              <mc:Choice xmlns:v="urn:schemas-microsoft-com:vml" Requires="v">
                <p:oleObj spid="_x0000_s2508" name="Equation" r:id="rId8" imgW="126725" imgH="177415" progId="Equation.3">
                  <p:embed/>
                </p:oleObj>
              </mc:Choice>
              <mc:Fallback>
                <p:oleObj name="Equation" r:id="rId8" imgW="126725" imgH="177415" progId="Equation.3">
                  <p:embed/>
                  <p:pic>
                    <p:nvPicPr>
                      <p:cNvPr id="4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89988" y="3036357"/>
                        <a:ext cx="277812"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9">
            <a:extLst>
              <a:ext uri="{FF2B5EF4-FFF2-40B4-BE49-F238E27FC236}">
                <a16:creationId xmlns:a16="http://schemas.microsoft.com/office/drawing/2014/main" id="{4085091C-6B64-4A91-8335-2F3EF7CE1F4B}"/>
              </a:ext>
            </a:extLst>
          </p:cNvPr>
          <p:cNvGraphicFramePr>
            <a:graphicFrameLocks noChangeAspect="1"/>
          </p:cNvGraphicFramePr>
          <p:nvPr>
            <p:extLst>
              <p:ext uri="{D42A27DB-BD31-4B8C-83A1-F6EECF244321}">
                <p14:modId xmlns:p14="http://schemas.microsoft.com/office/powerpoint/2010/main" val="1793183841"/>
              </p:ext>
            </p:extLst>
          </p:nvPr>
        </p:nvGraphicFramePr>
        <p:xfrm>
          <a:off x="9483725" y="3049057"/>
          <a:ext cx="193675" cy="333375"/>
        </p:xfrm>
        <a:graphic>
          <a:graphicData uri="http://schemas.openxmlformats.org/presentationml/2006/ole">
            <mc:AlternateContent xmlns:mc="http://schemas.openxmlformats.org/markup-compatibility/2006">
              <mc:Choice xmlns:v="urn:schemas-microsoft-com:vml" Requires="v">
                <p:oleObj spid="_x0000_s2509" name="Equation" r:id="rId10" imgW="88707" imgH="164742" progId="Equation.3">
                  <p:embed/>
                </p:oleObj>
              </mc:Choice>
              <mc:Fallback>
                <p:oleObj name="Equation" r:id="rId10" imgW="88707" imgH="164742" progId="Equation.3">
                  <p:embed/>
                  <p:pic>
                    <p:nvPicPr>
                      <p:cNvPr id="41"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83725" y="3049057"/>
                        <a:ext cx="1936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0">
            <a:extLst>
              <a:ext uri="{FF2B5EF4-FFF2-40B4-BE49-F238E27FC236}">
                <a16:creationId xmlns:a16="http://schemas.microsoft.com/office/drawing/2014/main" id="{79509941-3712-4B45-B430-CD22927B2195}"/>
              </a:ext>
            </a:extLst>
          </p:cNvPr>
          <p:cNvGraphicFramePr>
            <a:graphicFrameLocks noChangeAspect="1"/>
          </p:cNvGraphicFramePr>
          <p:nvPr>
            <p:extLst>
              <p:ext uri="{D42A27DB-BD31-4B8C-83A1-F6EECF244321}">
                <p14:modId xmlns:p14="http://schemas.microsoft.com/office/powerpoint/2010/main" val="1207938221"/>
              </p:ext>
            </p:extLst>
          </p:nvPr>
        </p:nvGraphicFramePr>
        <p:xfrm>
          <a:off x="10161588" y="3049057"/>
          <a:ext cx="277812" cy="333375"/>
        </p:xfrm>
        <a:graphic>
          <a:graphicData uri="http://schemas.openxmlformats.org/presentationml/2006/ole">
            <mc:AlternateContent xmlns:mc="http://schemas.openxmlformats.org/markup-compatibility/2006">
              <mc:Choice xmlns:v="urn:schemas-microsoft-com:vml" Requires="v">
                <p:oleObj spid="_x0000_s2510" name="Equation" r:id="rId12" imgW="126780" imgH="164814" progId="Equation.3">
                  <p:embed/>
                </p:oleObj>
              </mc:Choice>
              <mc:Fallback>
                <p:oleObj name="Equation" r:id="rId12" imgW="126780" imgH="164814" progId="Equation.3">
                  <p:embed/>
                  <p:pic>
                    <p:nvPicPr>
                      <p:cNvPr id="42"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161588" y="3049057"/>
                        <a:ext cx="277812"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7" name="Straight Connector 16">
            <a:extLst>
              <a:ext uri="{FF2B5EF4-FFF2-40B4-BE49-F238E27FC236}">
                <a16:creationId xmlns:a16="http://schemas.microsoft.com/office/drawing/2014/main" id="{5736CFF4-5305-4917-B5D9-162D1DAD99EF}"/>
              </a:ext>
            </a:extLst>
          </p:cNvPr>
          <p:cNvCxnSpPr/>
          <p:nvPr/>
        </p:nvCxnSpPr>
        <p:spPr>
          <a:xfrm>
            <a:off x="10896600" y="3096682"/>
            <a:ext cx="0" cy="838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BEAECFE-496F-45E2-AF71-74339BDF0383}"/>
              </a:ext>
            </a:extLst>
          </p:cNvPr>
          <p:cNvSpPr txBox="1"/>
          <p:nvPr/>
        </p:nvSpPr>
        <p:spPr>
          <a:xfrm>
            <a:off x="10896600" y="2944282"/>
            <a:ext cx="732893" cy="461665"/>
          </a:xfrm>
          <a:prstGeom prst="rect">
            <a:avLst/>
          </a:prstGeom>
          <a:noFill/>
        </p:spPr>
        <p:txBody>
          <a:bodyPr wrap="none" rtlCol="0">
            <a:spAutoFit/>
          </a:bodyPr>
          <a:lstStyle/>
          <a:p>
            <a:r>
              <a:rPr lang="en-US" sz="2400" dirty="0">
                <a:cs typeface="Times New Roman" pitchFamily="18" charset="0"/>
              </a:rPr>
              <a:t>Sum</a:t>
            </a:r>
          </a:p>
        </p:txBody>
      </p:sp>
      <p:sp>
        <p:nvSpPr>
          <p:cNvPr id="19" name="TextBox 18">
            <a:extLst>
              <a:ext uri="{FF2B5EF4-FFF2-40B4-BE49-F238E27FC236}">
                <a16:creationId xmlns:a16="http://schemas.microsoft.com/office/drawing/2014/main" id="{77C468E4-33D5-46B1-9319-5156FA627B92}"/>
              </a:ext>
            </a:extLst>
          </p:cNvPr>
          <p:cNvSpPr txBox="1"/>
          <p:nvPr/>
        </p:nvSpPr>
        <p:spPr>
          <a:xfrm>
            <a:off x="838200" y="4122430"/>
            <a:ext cx="4282006" cy="1200329"/>
          </a:xfrm>
          <a:prstGeom prst="rect">
            <a:avLst/>
          </a:prstGeom>
          <a:noFill/>
        </p:spPr>
        <p:txBody>
          <a:bodyPr wrap="square" rtlCol="0">
            <a:spAutoFit/>
          </a:bodyPr>
          <a:lstStyle/>
          <a:p>
            <a:r>
              <a:rPr lang="en-US" sz="2400" b="1" dirty="0">
                <a:cs typeface="Times New Roman" pitchFamily="18" charset="0"/>
              </a:rPr>
              <a:t>Step3.</a:t>
            </a:r>
            <a:r>
              <a:rPr lang="en-US" sz="2400" dirty="0">
                <a:cs typeface="Times New Roman" pitchFamily="18" charset="0"/>
              </a:rPr>
              <a:t> Fill out the table by </a:t>
            </a:r>
          </a:p>
          <a:p>
            <a:r>
              <a:rPr lang="en-US" sz="2400" dirty="0">
                <a:cs typeface="Times New Roman" pitchFamily="18" charset="0"/>
              </a:rPr>
              <a:t>computing corresponding probabilities</a:t>
            </a:r>
          </a:p>
        </p:txBody>
      </p:sp>
      <p:sp>
        <p:nvSpPr>
          <p:cNvPr id="20" name="TextBox 19">
            <a:extLst>
              <a:ext uri="{FF2B5EF4-FFF2-40B4-BE49-F238E27FC236}">
                <a16:creationId xmlns:a16="http://schemas.microsoft.com/office/drawing/2014/main" id="{E0988FA5-4169-4077-B1D0-31A462794D80}"/>
              </a:ext>
            </a:extLst>
          </p:cNvPr>
          <p:cNvSpPr txBox="1"/>
          <p:nvPr/>
        </p:nvSpPr>
        <p:spPr>
          <a:xfrm>
            <a:off x="5508881" y="4262042"/>
            <a:ext cx="3289106" cy="461665"/>
          </a:xfrm>
          <a:prstGeom prst="rect">
            <a:avLst/>
          </a:prstGeom>
          <a:noFill/>
        </p:spPr>
        <p:txBody>
          <a:bodyPr wrap="none" rtlCol="0">
            <a:spAutoFit/>
          </a:bodyPr>
          <a:lstStyle/>
          <a:p>
            <a:r>
              <a:rPr lang="en-US" sz="2400" dirty="0">
                <a:cs typeface="Times New Roman" pitchFamily="18" charset="0"/>
              </a:rPr>
              <a:t>p(0) = P(X=0) = P({TT})  = </a:t>
            </a:r>
          </a:p>
        </p:txBody>
      </p:sp>
      <p:graphicFrame>
        <p:nvGraphicFramePr>
          <p:cNvPr id="21" name="Object 33">
            <a:extLst>
              <a:ext uri="{FF2B5EF4-FFF2-40B4-BE49-F238E27FC236}">
                <a16:creationId xmlns:a16="http://schemas.microsoft.com/office/drawing/2014/main" id="{F293E6D0-D216-42F9-85BB-BDED0B029605}"/>
              </a:ext>
            </a:extLst>
          </p:cNvPr>
          <p:cNvGraphicFramePr>
            <a:graphicFrameLocks noChangeAspect="1"/>
          </p:cNvGraphicFramePr>
          <p:nvPr>
            <p:extLst>
              <p:ext uri="{D42A27DB-BD31-4B8C-83A1-F6EECF244321}">
                <p14:modId xmlns:p14="http://schemas.microsoft.com/office/powerpoint/2010/main" val="90349057"/>
              </p:ext>
            </p:extLst>
          </p:nvPr>
        </p:nvGraphicFramePr>
        <p:xfrm>
          <a:off x="8763000" y="3401482"/>
          <a:ext cx="277813" cy="512763"/>
        </p:xfrm>
        <a:graphic>
          <a:graphicData uri="http://schemas.openxmlformats.org/presentationml/2006/ole">
            <mc:AlternateContent xmlns:mc="http://schemas.openxmlformats.org/markup-compatibility/2006">
              <mc:Choice xmlns:v="urn:schemas-microsoft-com:vml" Requires="v">
                <p:oleObj spid="_x0000_s2511" name="Equation" r:id="rId14" imgW="126835" imgH="253670" progId="Equation.3">
                  <p:embed/>
                </p:oleObj>
              </mc:Choice>
              <mc:Fallback>
                <p:oleObj name="Equation" r:id="rId14" imgW="126835" imgH="253670" progId="Equation.3">
                  <p:embed/>
                  <p:pic>
                    <p:nvPicPr>
                      <p:cNvPr id="118817" name="Object 3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63000" y="3401482"/>
                        <a:ext cx="277813"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34">
            <a:extLst>
              <a:ext uri="{FF2B5EF4-FFF2-40B4-BE49-F238E27FC236}">
                <a16:creationId xmlns:a16="http://schemas.microsoft.com/office/drawing/2014/main" id="{B1A305A0-BEFF-4554-924A-F7F102CC711A}"/>
              </a:ext>
            </a:extLst>
          </p:cNvPr>
          <p:cNvGraphicFramePr>
            <a:graphicFrameLocks noChangeAspect="1"/>
          </p:cNvGraphicFramePr>
          <p:nvPr>
            <p:extLst>
              <p:ext uri="{D42A27DB-BD31-4B8C-83A1-F6EECF244321}">
                <p14:modId xmlns:p14="http://schemas.microsoft.com/office/powerpoint/2010/main" val="3631806779"/>
              </p:ext>
            </p:extLst>
          </p:nvPr>
        </p:nvGraphicFramePr>
        <p:xfrm>
          <a:off x="8638768" y="4246757"/>
          <a:ext cx="277813" cy="512763"/>
        </p:xfrm>
        <a:graphic>
          <a:graphicData uri="http://schemas.openxmlformats.org/presentationml/2006/ole">
            <mc:AlternateContent xmlns:mc="http://schemas.openxmlformats.org/markup-compatibility/2006">
              <mc:Choice xmlns:v="urn:schemas-microsoft-com:vml" Requires="v">
                <p:oleObj spid="_x0000_s2512" name="Equation" r:id="rId16" imgW="126835" imgH="253670" progId="Equation.3">
                  <p:embed/>
                </p:oleObj>
              </mc:Choice>
              <mc:Fallback>
                <p:oleObj name="Equation" r:id="rId16" imgW="126835" imgH="253670" progId="Equation.3">
                  <p:embed/>
                  <p:pic>
                    <p:nvPicPr>
                      <p:cNvPr id="118818" name="Object 3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638768" y="4246757"/>
                        <a:ext cx="277813"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Box 22">
            <a:extLst>
              <a:ext uri="{FF2B5EF4-FFF2-40B4-BE49-F238E27FC236}">
                <a16:creationId xmlns:a16="http://schemas.microsoft.com/office/drawing/2014/main" id="{00D65B0B-7C14-47D8-BF0B-C765B3EA9544}"/>
              </a:ext>
            </a:extLst>
          </p:cNvPr>
          <p:cNvSpPr txBox="1"/>
          <p:nvPr/>
        </p:nvSpPr>
        <p:spPr>
          <a:xfrm>
            <a:off x="5508881" y="4848496"/>
            <a:ext cx="3746538" cy="461665"/>
          </a:xfrm>
          <a:prstGeom prst="rect">
            <a:avLst/>
          </a:prstGeom>
          <a:noFill/>
        </p:spPr>
        <p:txBody>
          <a:bodyPr wrap="none" rtlCol="0">
            <a:spAutoFit/>
          </a:bodyPr>
          <a:lstStyle/>
          <a:p>
            <a:r>
              <a:rPr lang="en-US" sz="2400" dirty="0">
                <a:cs typeface="Times New Roman" pitchFamily="18" charset="0"/>
              </a:rPr>
              <a:t>p(1) = P(X=1) = P({TH,HT}) =  </a:t>
            </a:r>
          </a:p>
        </p:txBody>
      </p:sp>
      <p:graphicFrame>
        <p:nvGraphicFramePr>
          <p:cNvPr id="24" name="Object 34">
            <a:extLst>
              <a:ext uri="{FF2B5EF4-FFF2-40B4-BE49-F238E27FC236}">
                <a16:creationId xmlns:a16="http://schemas.microsoft.com/office/drawing/2014/main" id="{F5CCD3D9-2B17-4621-A250-D5A958A43C45}"/>
              </a:ext>
            </a:extLst>
          </p:cNvPr>
          <p:cNvGraphicFramePr>
            <a:graphicFrameLocks noChangeAspect="1"/>
          </p:cNvGraphicFramePr>
          <p:nvPr>
            <p:extLst>
              <p:ext uri="{D42A27DB-BD31-4B8C-83A1-F6EECF244321}">
                <p14:modId xmlns:p14="http://schemas.microsoft.com/office/powerpoint/2010/main" val="3857877512"/>
              </p:ext>
            </p:extLst>
          </p:nvPr>
        </p:nvGraphicFramePr>
        <p:xfrm>
          <a:off x="9016259" y="4837611"/>
          <a:ext cx="277813" cy="512763"/>
        </p:xfrm>
        <a:graphic>
          <a:graphicData uri="http://schemas.openxmlformats.org/presentationml/2006/ole">
            <mc:AlternateContent xmlns:mc="http://schemas.openxmlformats.org/markup-compatibility/2006">
              <mc:Choice xmlns:v="urn:schemas-microsoft-com:vml" Requires="v">
                <p:oleObj spid="_x0000_s2513" name="Equation" r:id="rId18" imgW="126835" imgH="253670" progId="Equation.3">
                  <p:embed/>
                </p:oleObj>
              </mc:Choice>
              <mc:Fallback>
                <p:oleObj name="Equation" r:id="rId18" imgW="126835" imgH="253670" progId="Equation.3">
                  <p:embed/>
                  <p:pic>
                    <p:nvPicPr>
                      <p:cNvPr id="59" name="Object 3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016259" y="4837611"/>
                        <a:ext cx="277813"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TextBox 24">
            <a:extLst>
              <a:ext uri="{FF2B5EF4-FFF2-40B4-BE49-F238E27FC236}">
                <a16:creationId xmlns:a16="http://schemas.microsoft.com/office/drawing/2014/main" id="{41D3C682-B00C-4050-8325-4350CAF8D068}"/>
              </a:ext>
            </a:extLst>
          </p:cNvPr>
          <p:cNvSpPr txBox="1"/>
          <p:nvPr/>
        </p:nvSpPr>
        <p:spPr>
          <a:xfrm>
            <a:off x="5535868" y="5381896"/>
            <a:ext cx="3368230" cy="461665"/>
          </a:xfrm>
          <a:prstGeom prst="rect">
            <a:avLst/>
          </a:prstGeom>
          <a:noFill/>
        </p:spPr>
        <p:txBody>
          <a:bodyPr wrap="none" rtlCol="0">
            <a:spAutoFit/>
          </a:bodyPr>
          <a:lstStyle/>
          <a:p>
            <a:r>
              <a:rPr lang="en-US" sz="2400" dirty="0">
                <a:cs typeface="Times New Roman" pitchFamily="18" charset="0"/>
              </a:rPr>
              <a:t>p(2) = P(X=2) = P({HH}) =  </a:t>
            </a:r>
          </a:p>
        </p:txBody>
      </p:sp>
      <p:graphicFrame>
        <p:nvGraphicFramePr>
          <p:cNvPr id="26" name="Object 34">
            <a:extLst>
              <a:ext uri="{FF2B5EF4-FFF2-40B4-BE49-F238E27FC236}">
                <a16:creationId xmlns:a16="http://schemas.microsoft.com/office/drawing/2014/main" id="{87B11578-BA1D-4F3E-B71B-1B448758F8E0}"/>
              </a:ext>
            </a:extLst>
          </p:cNvPr>
          <p:cNvGraphicFramePr>
            <a:graphicFrameLocks noChangeAspect="1"/>
          </p:cNvGraphicFramePr>
          <p:nvPr>
            <p:extLst>
              <p:ext uri="{D42A27DB-BD31-4B8C-83A1-F6EECF244321}">
                <p14:modId xmlns:p14="http://schemas.microsoft.com/office/powerpoint/2010/main" val="709948881"/>
              </p:ext>
            </p:extLst>
          </p:nvPr>
        </p:nvGraphicFramePr>
        <p:xfrm>
          <a:off x="8675309" y="5371011"/>
          <a:ext cx="277813" cy="512763"/>
        </p:xfrm>
        <a:graphic>
          <a:graphicData uri="http://schemas.openxmlformats.org/presentationml/2006/ole">
            <mc:AlternateContent xmlns:mc="http://schemas.openxmlformats.org/markup-compatibility/2006">
              <mc:Choice xmlns:v="urn:schemas-microsoft-com:vml" Requires="v">
                <p:oleObj spid="_x0000_s2514" name="Equation" r:id="rId20" imgW="126835" imgH="253670" progId="Equation.3">
                  <p:embed/>
                </p:oleObj>
              </mc:Choice>
              <mc:Fallback>
                <p:oleObj name="Equation" r:id="rId20" imgW="126835" imgH="253670" progId="Equation.3">
                  <p:embed/>
                  <p:pic>
                    <p:nvPicPr>
                      <p:cNvPr id="61" name="Object 3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675309" y="5371011"/>
                        <a:ext cx="277813"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37">
            <a:extLst>
              <a:ext uri="{FF2B5EF4-FFF2-40B4-BE49-F238E27FC236}">
                <a16:creationId xmlns:a16="http://schemas.microsoft.com/office/drawing/2014/main" id="{98B9B231-C11D-44F5-AD8E-ADFB773160B5}"/>
              </a:ext>
            </a:extLst>
          </p:cNvPr>
          <p:cNvGraphicFramePr>
            <a:graphicFrameLocks noChangeAspect="1"/>
          </p:cNvGraphicFramePr>
          <p:nvPr>
            <p:extLst>
              <p:ext uri="{D42A27DB-BD31-4B8C-83A1-F6EECF244321}">
                <p14:modId xmlns:p14="http://schemas.microsoft.com/office/powerpoint/2010/main" val="624265109"/>
              </p:ext>
            </p:extLst>
          </p:nvPr>
        </p:nvGraphicFramePr>
        <p:xfrm>
          <a:off x="9448800" y="3401482"/>
          <a:ext cx="277813" cy="512763"/>
        </p:xfrm>
        <a:graphic>
          <a:graphicData uri="http://schemas.openxmlformats.org/presentationml/2006/ole">
            <mc:AlternateContent xmlns:mc="http://schemas.openxmlformats.org/markup-compatibility/2006">
              <mc:Choice xmlns:v="urn:schemas-microsoft-com:vml" Requires="v">
                <p:oleObj spid="_x0000_s2515" name="Equation" r:id="rId22" imgW="126835" imgH="253670" progId="Equation.3">
                  <p:embed/>
                </p:oleObj>
              </mc:Choice>
              <mc:Fallback>
                <p:oleObj name="Equation" r:id="rId22" imgW="126835" imgH="253670" progId="Equation.3">
                  <p:embed/>
                  <p:pic>
                    <p:nvPicPr>
                      <p:cNvPr id="118821" name="Object 3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448800" y="3401482"/>
                        <a:ext cx="277813"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38">
            <a:extLst>
              <a:ext uri="{FF2B5EF4-FFF2-40B4-BE49-F238E27FC236}">
                <a16:creationId xmlns:a16="http://schemas.microsoft.com/office/drawing/2014/main" id="{8CFD35BB-EFC4-4FCD-8633-50B9982E106F}"/>
              </a:ext>
            </a:extLst>
          </p:cNvPr>
          <p:cNvGraphicFramePr>
            <a:graphicFrameLocks noChangeAspect="1"/>
          </p:cNvGraphicFramePr>
          <p:nvPr>
            <p:extLst>
              <p:ext uri="{D42A27DB-BD31-4B8C-83A1-F6EECF244321}">
                <p14:modId xmlns:p14="http://schemas.microsoft.com/office/powerpoint/2010/main" val="3391680803"/>
              </p:ext>
            </p:extLst>
          </p:nvPr>
        </p:nvGraphicFramePr>
        <p:xfrm>
          <a:off x="10134600" y="3401482"/>
          <a:ext cx="277813" cy="512762"/>
        </p:xfrm>
        <a:graphic>
          <a:graphicData uri="http://schemas.openxmlformats.org/presentationml/2006/ole">
            <mc:AlternateContent xmlns:mc="http://schemas.openxmlformats.org/markup-compatibility/2006">
              <mc:Choice xmlns:v="urn:schemas-microsoft-com:vml" Requires="v">
                <p:oleObj spid="_x0000_s2516" name="Equation" r:id="rId24" imgW="126835" imgH="253670" progId="Equation.3">
                  <p:embed/>
                </p:oleObj>
              </mc:Choice>
              <mc:Fallback>
                <p:oleObj name="Equation" r:id="rId24" imgW="126835" imgH="253670" progId="Equation.3">
                  <p:embed/>
                  <p:pic>
                    <p:nvPicPr>
                      <p:cNvPr id="118822" name="Object 3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0134600" y="3401482"/>
                        <a:ext cx="277813"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39">
            <a:extLst>
              <a:ext uri="{FF2B5EF4-FFF2-40B4-BE49-F238E27FC236}">
                <a16:creationId xmlns:a16="http://schemas.microsoft.com/office/drawing/2014/main" id="{D2539F46-388F-4956-9585-98326FB2DABF}"/>
              </a:ext>
            </a:extLst>
          </p:cNvPr>
          <p:cNvGraphicFramePr>
            <a:graphicFrameLocks noChangeAspect="1"/>
          </p:cNvGraphicFramePr>
          <p:nvPr>
            <p:extLst>
              <p:ext uri="{D42A27DB-BD31-4B8C-83A1-F6EECF244321}">
                <p14:modId xmlns:p14="http://schemas.microsoft.com/office/powerpoint/2010/main" val="4152090323"/>
              </p:ext>
            </p:extLst>
          </p:nvPr>
        </p:nvGraphicFramePr>
        <p:xfrm>
          <a:off x="11014075" y="3477682"/>
          <a:ext cx="193675" cy="333375"/>
        </p:xfrm>
        <a:graphic>
          <a:graphicData uri="http://schemas.openxmlformats.org/presentationml/2006/ole">
            <mc:AlternateContent xmlns:mc="http://schemas.openxmlformats.org/markup-compatibility/2006">
              <mc:Choice xmlns:v="urn:schemas-microsoft-com:vml" Requires="v">
                <p:oleObj spid="_x0000_s2517" name="Equation" r:id="rId26" imgW="88707" imgH="164742" progId="Equation.3">
                  <p:embed/>
                </p:oleObj>
              </mc:Choice>
              <mc:Fallback>
                <p:oleObj name="Equation" r:id="rId26" imgW="88707" imgH="164742" progId="Equation.3">
                  <p:embed/>
                  <p:pic>
                    <p:nvPicPr>
                      <p:cNvPr id="118823" name="Object 3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1014075" y="3477682"/>
                        <a:ext cx="1936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741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trips(downRight)">
                                      <p:cBhvr>
                                        <p:cTn id="17" dur="1000"/>
                                        <p:tgtEl>
                                          <p:spTgt spid="10"/>
                                        </p:tgtEl>
                                      </p:cBhvr>
                                    </p:animEffect>
                                  </p:childTnLst>
                                </p:cTn>
                              </p:par>
                              <p:par>
                                <p:cTn id="18" presetID="18" presetClass="entr" presetSubtype="6"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strips(downRight)">
                                      <p:cBhvr>
                                        <p:cTn id="20" dur="1000"/>
                                        <p:tgtEl>
                                          <p:spTgt spid="11"/>
                                        </p:tgtEl>
                                      </p:cBhvr>
                                    </p:animEffect>
                                  </p:childTnLst>
                                </p:cTn>
                              </p:par>
                              <p:par>
                                <p:cTn id="21" presetID="18" presetClass="entr" presetSubtype="6"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strips(downRight)">
                                      <p:cBhvr>
                                        <p:cTn id="23" dur="1000"/>
                                        <p:tgtEl>
                                          <p:spTgt spid="12"/>
                                        </p:tgtEl>
                                      </p:cBhvr>
                                    </p:animEffect>
                                  </p:childTnLst>
                                </p:cTn>
                              </p:par>
                              <p:par>
                                <p:cTn id="24" presetID="18" presetClass="entr" presetSubtype="6"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strips(downRight)">
                                      <p:cBhvr>
                                        <p:cTn id="26" dur="1000"/>
                                        <p:tgtEl>
                                          <p:spTgt spid="13"/>
                                        </p:tgtEl>
                                      </p:cBhvr>
                                    </p:animEffect>
                                  </p:childTnLst>
                                </p:cTn>
                              </p:par>
                              <p:par>
                                <p:cTn id="27" presetID="18" presetClass="entr" presetSubtype="6"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strips(downRight)">
                                      <p:cBhvr>
                                        <p:cTn id="29" dur="1000"/>
                                        <p:tgtEl>
                                          <p:spTgt spid="14"/>
                                        </p:tgtEl>
                                      </p:cBhvr>
                                    </p:animEffect>
                                  </p:childTnLst>
                                </p:cTn>
                              </p:par>
                              <p:par>
                                <p:cTn id="30" presetID="18" presetClass="entr" presetSubtype="6"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strips(downRight)">
                                      <p:cBhvr>
                                        <p:cTn id="32" dur="1000"/>
                                        <p:tgtEl>
                                          <p:spTgt spid="15"/>
                                        </p:tgtEl>
                                      </p:cBhvr>
                                    </p:animEffect>
                                  </p:childTnLst>
                                </p:cTn>
                              </p:par>
                              <p:par>
                                <p:cTn id="33" presetID="18" presetClass="entr" presetSubtype="6"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strips(downRight)">
                                      <p:cBhvr>
                                        <p:cTn id="35" dur="1000"/>
                                        <p:tgtEl>
                                          <p:spTgt spid="16"/>
                                        </p:tgtEl>
                                      </p:cBhvr>
                                    </p:animEffect>
                                  </p:childTnLst>
                                </p:cTn>
                              </p:par>
                              <p:par>
                                <p:cTn id="36" presetID="18" presetClass="entr" presetSubtype="6"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strips(downRight)">
                                      <p:cBhvr>
                                        <p:cTn id="38" dur="1000"/>
                                        <p:tgtEl>
                                          <p:spTgt spid="17"/>
                                        </p:tgtEl>
                                      </p:cBhvr>
                                    </p:animEffect>
                                  </p:childTnLst>
                                </p:cTn>
                              </p:par>
                              <p:par>
                                <p:cTn id="39" presetID="18" presetClass="entr" presetSubtype="6"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strips(downRight)">
                                      <p:cBhvr>
                                        <p:cTn id="41" dur="10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strips(downRight)">
                                      <p:cBhvr>
                                        <p:cTn id="46" dur="10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6"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strips(downRight)">
                                      <p:cBhvr>
                                        <p:cTn id="51" dur="2000"/>
                                        <p:tgtEl>
                                          <p:spTgt spid="22"/>
                                        </p:tgtEl>
                                      </p:cBhvr>
                                    </p:animEffect>
                                  </p:childTnLst>
                                </p:cTn>
                              </p:par>
                            </p:childTnLst>
                          </p:cTn>
                        </p:par>
                        <p:par>
                          <p:cTn id="52" fill="hold">
                            <p:stCondLst>
                              <p:cond delay="2000"/>
                            </p:stCondLst>
                            <p:childTnLst>
                              <p:par>
                                <p:cTn id="53" presetID="18" presetClass="entr" presetSubtype="6"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strips(downRight)">
                                      <p:cBhvr>
                                        <p:cTn id="55" dur="10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6"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strips(downRight)">
                                      <p:cBhvr>
                                        <p:cTn id="60" dur="1000"/>
                                        <p:tgtEl>
                                          <p:spTgt spid="23"/>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6" fill="hold" nodeType="click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strips(downRight)">
                                      <p:cBhvr>
                                        <p:cTn id="65" dur="1000"/>
                                        <p:tgtEl>
                                          <p:spTgt spid="24"/>
                                        </p:tgtEl>
                                      </p:cBhvr>
                                    </p:animEffect>
                                  </p:childTnLst>
                                </p:cTn>
                              </p:par>
                            </p:childTnLst>
                          </p:cTn>
                        </p:par>
                        <p:par>
                          <p:cTn id="66" fill="hold">
                            <p:stCondLst>
                              <p:cond delay="1000"/>
                            </p:stCondLst>
                            <p:childTnLst>
                              <p:par>
                                <p:cTn id="67" presetID="18" presetClass="entr" presetSubtype="6" fill="hold" nodeType="after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strips(downRight)">
                                      <p:cBhvr>
                                        <p:cTn id="69" dur="1000"/>
                                        <p:tgtEl>
                                          <p:spTgt spid="27"/>
                                        </p:tgtEl>
                                      </p:cBhvr>
                                    </p:animEffect>
                                  </p:childTnLst>
                                </p:cTn>
                              </p:par>
                            </p:childTnLst>
                          </p:cTn>
                        </p:par>
                      </p:childTnLst>
                    </p:cTn>
                  </p:par>
                  <p:par>
                    <p:cTn id="70" fill="hold">
                      <p:stCondLst>
                        <p:cond delay="indefinite"/>
                      </p:stCondLst>
                      <p:childTnLst>
                        <p:par>
                          <p:cTn id="71" fill="hold">
                            <p:stCondLst>
                              <p:cond delay="0"/>
                            </p:stCondLst>
                            <p:childTnLst>
                              <p:par>
                                <p:cTn id="72" presetID="18" presetClass="entr" presetSubtype="6" fill="hold" grpId="0" nodeType="click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strips(downRight)">
                                      <p:cBhvr>
                                        <p:cTn id="74" dur="1000"/>
                                        <p:tgtEl>
                                          <p:spTgt spid="25"/>
                                        </p:tgtEl>
                                      </p:cBhvr>
                                    </p:animEffect>
                                  </p:childTnLst>
                                </p:cTn>
                              </p:par>
                            </p:childTnLst>
                          </p:cTn>
                        </p:par>
                      </p:childTnLst>
                    </p:cTn>
                  </p:par>
                  <p:par>
                    <p:cTn id="75" fill="hold">
                      <p:stCondLst>
                        <p:cond delay="indefinite"/>
                      </p:stCondLst>
                      <p:childTnLst>
                        <p:par>
                          <p:cTn id="76" fill="hold">
                            <p:stCondLst>
                              <p:cond delay="0"/>
                            </p:stCondLst>
                            <p:childTnLst>
                              <p:par>
                                <p:cTn id="77" presetID="18" presetClass="entr" presetSubtype="6" fill="hold" nodeType="click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strips(downRight)">
                                      <p:cBhvr>
                                        <p:cTn id="79" dur="1000"/>
                                        <p:tgtEl>
                                          <p:spTgt spid="26"/>
                                        </p:tgtEl>
                                      </p:cBhvr>
                                    </p:animEffect>
                                  </p:childTnLst>
                                </p:cTn>
                              </p:par>
                            </p:childTnLst>
                          </p:cTn>
                        </p:par>
                        <p:par>
                          <p:cTn id="80" fill="hold">
                            <p:stCondLst>
                              <p:cond delay="1000"/>
                            </p:stCondLst>
                            <p:childTnLst>
                              <p:par>
                                <p:cTn id="81" presetID="18" presetClass="entr" presetSubtype="6" fill="hold" nodeType="after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strips(downRight)">
                                      <p:cBhvr>
                                        <p:cTn id="83"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8" grpId="0"/>
      <p:bldP spid="20" grpId="0"/>
      <p:bldP spid="23"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D8B6566-791C-403E-BCF9-D6DCC107E314}"/>
              </a:ext>
            </a:extLst>
          </p:cNvPr>
          <p:cNvSpPr/>
          <p:nvPr/>
        </p:nvSpPr>
        <p:spPr>
          <a:xfrm>
            <a:off x="809884" y="1477746"/>
            <a:ext cx="4937773" cy="1569660"/>
          </a:xfrm>
          <a:prstGeom prst="rect">
            <a:avLst/>
          </a:prstGeom>
        </p:spPr>
        <p:txBody>
          <a:bodyPr wrap="square">
            <a:spAutoFit/>
          </a:bodyPr>
          <a:lstStyle/>
          <a:p>
            <a:r>
              <a:rPr lang="en-US" sz="2400" dirty="0"/>
              <a:t>A </a:t>
            </a:r>
            <a:r>
              <a:rPr lang="en-US" sz="2400" dirty="0">
                <a:solidFill>
                  <a:srgbClr val="00B050"/>
                </a:solidFill>
              </a:rPr>
              <a:t>fair die with four sides </a:t>
            </a:r>
            <a:r>
              <a:rPr lang="en-US" sz="2400" dirty="0"/>
              <a:t>numbered from </a:t>
            </a:r>
            <a:r>
              <a:rPr lang="en-US" sz="2400" dirty="0">
                <a:solidFill>
                  <a:srgbClr val="00B050"/>
                </a:solidFill>
              </a:rPr>
              <a:t>1 to 4 </a:t>
            </a:r>
            <a:r>
              <a:rPr lang="en-US" sz="2400" dirty="0"/>
              <a:t>is tossed </a:t>
            </a:r>
            <a:r>
              <a:rPr lang="en-US" sz="2400" dirty="0">
                <a:solidFill>
                  <a:srgbClr val="00B050"/>
                </a:solidFill>
              </a:rPr>
              <a:t>twice</a:t>
            </a:r>
            <a:r>
              <a:rPr lang="en-US" sz="2400" dirty="0"/>
              <a:t>, identify the probability distribution of the RV</a:t>
            </a:r>
          </a:p>
          <a:p>
            <a:r>
              <a:rPr lang="en-US" sz="2400" dirty="0">
                <a:solidFill>
                  <a:srgbClr val="0070C0"/>
                </a:solidFill>
              </a:rPr>
              <a:t>X</a:t>
            </a:r>
            <a:r>
              <a:rPr lang="en-US" sz="2400" dirty="0"/>
              <a:t>: </a:t>
            </a:r>
            <a:r>
              <a:rPr lang="en-US" sz="2400" dirty="0">
                <a:solidFill>
                  <a:srgbClr val="0070C0"/>
                </a:solidFill>
              </a:rPr>
              <a:t>the sum of the two observed values</a:t>
            </a:r>
          </a:p>
        </p:txBody>
      </p:sp>
      <p:sp>
        <p:nvSpPr>
          <p:cNvPr id="28" name="Title 1">
            <a:extLst>
              <a:ext uri="{FF2B5EF4-FFF2-40B4-BE49-F238E27FC236}">
                <a16:creationId xmlns:a16="http://schemas.microsoft.com/office/drawing/2014/main" id="{1237FAA3-B8DE-470E-83B8-E3E5363B5F8D}"/>
              </a:ext>
            </a:extLst>
          </p:cNvPr>
          <p:cNvSpPr txBox="1">
            <a:spLocks/>
          </p:cNvSpPr>
          <p:nvPr/>
        </p:nvSpPr>
        <p:spPr>
          <a:xfrm>
            <a:off x="809885" y="365125"/>
            <a:ext cx="63398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990033"/>
                </a:solidFill>
              </a:rPr>
              <a:t>Example</a:t>
            </a:r>
          </a:p>
        </p:txBody>
      </p:sp>
      <p:sp>
        <p:nvSpPr>
          <p:cNvPr id="5" name="TextBox 4">
            <a:extLst>
              <a:ext uri="{FF2B5EF4-FFF2-40B4-BE49-F238E27FC236}">
                <a16:creationId xmlns:a16="http://schemas.microsoft.com/office/drawing/2014/main" id="{9E5D684C-8E19-4297-ACB6-B9F4B6510EDC}"/>
              </a:ext>
            </a:extLst>
          </p:cNvPr>
          <p:cNvSpPr txBox="1"/>
          <p:nvPr/>
        </p:nvSpPr>
        <p:spPr>
          <a:xfrm>
            <a:off x="809884" y="3519553"/>
            <a:ext cx="2765372" cy="461665"/>
          </a:xfrm>
          <a:prstGeom prst="rect">
            <a:avLst/>
          </a:prstGeom>
          <a:noFill/>
        </p:spPr>
        <p:txBody>
          <a:bodyPr wrap="none" rtlCol="0">
            <a:spAutoFit/>
          </a:bodyPr>
          <a:lstStyle/>
          <a:p>
            <a:r>
              <a:rPr lang="en-US" sz="2400" b="1" dirty="0">
                <a:cs typeface="Times New Roman" pitchFamily="18" charset="0"/>
              </a:rPr>
              <a:t>Step1.</a:t>
            </a:r>
            <a:r>
              <a:rPr lang="en-US" sz="2400" dirty="0">
                <a:cs typeface="Times New Roman" pitchFamily="18" charset="0"/>
              </a:rPr>
              <a:t> Sample Space</a:t>
            </a:r>
          </a:p>
        </p:txBody>
      </p:sp>
      <p:grpSp>
        <p:nvGrpSpPr>
          <p:cNvPr id="6" name="Group 5">
            <a:extLst>
              <a:ext uri="{FF2B5EF4-FFF2-40B4-BE49-F238E27FC236}">
                <a16:creationId xmlns:a16="http://schemas.microsoft.com/office/drawing/2014/main" id="{A3AF3A15-1647-422A-A66E-C29BC80EF756}"/>
              </a:ext>
            </a:extLst>
          </p:cNvPr>
          <p:cNvGrpSpPr/>
          <p:nvPr/>
        </p:nvGrpSpPr>
        <p:grpSpPr>
          <a:xfrm>
            <a:off x="8134609" y="2875380"/>
            <a:ext cx="3092483" cy="1560512"/>
            <a:chOff x="1912937" y="3810000"/>
            <a:chExt cx="2887663" cy="1219200"/>
          </a:xfrm>
        </p:grpSpPr>
        <p:graphicFrame>
          <p:nvGraphicFramePr>
            <p:cNvPr id="7" name="Object 55">
              <a:extLst>
                <a:ext uri="{FF2B5EF4-FFF2-40B4-BE49-F238E27FC236}">
                  <a16:creationId xmlns:a16="http://schemas.microsoft.com/office/drawing/2014/main" id="{B956FD58-0D2A-4C34-AC63-BFB7375784E0}"/>
                </a:ext>
              </a:extLst>
            </p:cNvPr>
            <p:cNvGraphicFramePr>
              <a:graphicFrameLocks noChangeAspect="1"/>
            </p:cNvGraphicFramePr>
            <p:nvPr/>
          </p:nvGraphicFramePr>
          <p:xfrm>
            <a:off x="2595563" y="4721225"/>
            <a:ext cx="468312" cy="307975"/>
          </p:xfrm>
          <a:graphic>
            <a:graphicData uri="http://schemas.openxmlformats.org/presentationml/2006/ole">
              <mc:AlternateContent xmlns:mc="http://schemas.openxmlformats.org/markup-compatibility/2006">
                <mc:Choice xmlns:v="urn:schemas-microsoft-com:vml" Requires="v">
                  <p:oleObj spid="_x0000_s3905" name="Equation" r:id="rId4" imgW="317225" imgH="203024" progId="Equation.3">
                    <p:embed/>
                  </p:oleObj>
                </mc:Choice>
                <mc:Fallback>
                  <p:oleObj name="Equation" r:id="rId4" imgW="317225" imgH="203024" progId="Equation.3">
                    <p:embed/>
                    <p:pic>
                      <p:nvPicPr>
                        <p:cNvPr id="226" name="Object 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5563" y="4721225"/>
                          <a:ext cx="468312"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56">
              <a:extLst>
                <a:ext uri="{FF2B5EF4-FFF2-40B4-BE49-F238E27FC236}">
                  <a16:creationId xmlns:a16="http://schemas.microsoft.com/office/drawing/2014/main" id="{E94FE195-88D6-4A06-A765-45C665D75C53}"/>
                </a:ext>
              </a:extLst>
            </p:cNvPr>
            <p:cNvGraphicFramePr>
              <a:graphicFrameLocks noChangeAspect="1"/>
            </p:cNvGraphicFramePr>
            <p:nvPr/>
          </p:nvGraphicFramePr>
          <p:xfrm>
            <a:off x="3051175" y="4721225"/>
            <a:ext cx="504825" cy="307975"/>
          </p:xfrm>
          <a:graphic>
            <a:graphicData uri="http://schemas.openxmlformats.org/presentationml/2006/ole">
              <mc:AlternateContent xmlns:mc="http://schemas.openxmlformats.org/markup-compatibility/2006">
                <mc:Choice xmlns:v="urn:schemas-microsoft-com:vml" Requires="v">
                  <p:oleObj spid="_x0000_s3906" name="Equation" r:id="rId6" imgW="342751" imgH="203112" progId="Equation.3">
                    <p:embed/>
                  </p:oleObj>
                </mc:Choice>
                <mc:Fallback>
                  <p:oleObj name="Equation" r:id="rId6" imgW="342751" imgH="203112" progId="Equation.3">
                    <p:embed/>
                    <p:pic>
                      <p:nvPicPr>
                        <p:cNvPr id="227" name="Object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1175" y="4721225"/>
                          <a:ext cx="50482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57">
              <a:extLst>
                <a:ext uri="{FF2B5EF4-FFF2-40B4-BE49-F238E27FC236}">
                  <a16:creationId xmlns:a16="http://schemas.microsoft.com/office/drawing/2014/main" id="{B9763FDD-45CA-4CA1-9140-856487F57DC8}"/>
                </a:ext>
              </a:extLst>
            </p:cNvPr>
            <p:cNvGraphicFramePr>
              <a:graphicFrameLocks noChangeAspect="1"/>
            </p:cNvGraphicFramePr>
            <p:nvPr/>
          </p:nvGraphicFramePr>
          <p:xfrm>
            <a:off x="3552825" y="4721225"/>
            <a:ext cx="485775" cy="307975"/>
          </p:xfrm>
          <a:graphic>
            <a:graphicData uri="http://schemas.openxmlformats.org/presentationml/2006/ole">
              <mc:AlternateContent xmlns:mc="http://schemas.openxmlformats.org/markup-compatibility/2006">
                <mc:Choice xmlns:v="urn:schemas-microsoft-com:vml" Requires="v">
                  <p:oleObj spid="_x0000_s3907" name="Equation" r:id="rId8" imgW="330057" imgH="203112" progId="Equation.3">
                    <p:embed/>
                  </p:oleObj>
                </mc:Choice>
                <mc:Fallback>
                  <p:oleObj name="Equation" r:id="rId8" imgW="330057" imgH="203112" progId="Equation.3">
                    <p:embed/>
                    <p:pic>
                      <p:nvPicPr>
                        <p:cNvPr id="228" name="Object 5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52825" y="4721225"/>
                          <a:ext cx="48577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58">
              <a:extLst>
                <a:ext uri="{FF2B5EF4-FFF2-40B4-BE49-F238E27FC236}">
                  <a16:creationId xmlns:a16="http://schemas.microsoft.com/office/drawing/2014/main" id="{2B979E84-D083-4D7A-BD62-E0EBC3255327}"/>
                </a:ext>
              </a:extLst>
            </p:cNvPr>
            <p:cNvGraphicFramePr>
              <a:graphicFrameLocks noChangeAspect="1"/>
            </p:cNvGraphicFramePr>
            <p:nvPr/>
          </p:nvGraphicFramePr>
          <p:xfrm>
            <a:off x="4041775" y="4719638"/>
            <a:ext cx="504825" cy="307975"/>
          </p:xfrm>
          <a:graphic>
            <a:graphicData uri="http://schemas.openxmlformats.org/presentationml/2006/ole">
              <mc:AlternateContent xmlns:mc="http://schemas.openxmlformats.org/markup-compatibility/2006">
                <mc:Choice xmlns:v="urn:schemas-microsoft-com:vml" Requires="v">
                  <p:oleObj spid="_x0000_s3908" name="Equation" r:id="rId10" imgW="342751" imgH="203112" progId="Equation.3">
                    <p:embed/>
                  </p:oleObj>
                </mc:Choice>
                <mc:Fallback>
                  <p:oleObj name="Equation" r:id="rId10" imgW="342751" imgH="203112" progId="Equation.3">
                    <p:embed/>
                    <p:pic>
                      <p:nvPicPr>
                        <p:cNvPr id="229" name="Object 5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41775" y="4719638"/>
                          <a:ext cx="50482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61">
              <a:extLst>
                <a:ext uri="{FF2B5EF4-FFF2-40B4-BE49-F238E27FC236}">
                  <a16:creationId xmlns:a16="http://schemas.microsoft.com/office/drawing/2014/main" id="{FCCBA665-4B0A-48B0-AC4D-8465D3D82F50}"/>
                </a:ext>
              </a:extLst>
            </p:cNvPr>
            <p:cNvGraphicFramePr>
              <a:graphicFrameLocks noChangeAspect="1"/>
            </p:cNvGraphicFramePr>
            <p:nvPr/>
          </p:nvGraphicFramePr>
          <p:xfrm>
            <a:off x="2605088" y="4440238"/>
            <a:ext cx="447675" cy="306387"/>
          </p:xfrm>
          <a:graphic>
            <a:graphicData uri="http://schemas.openxmlformats.org/presentationml/2006/ole">
              <mc:AlternateContent xmlns:mc="http://schemas.openxmlformats.org/markup-compatibility/2006">
                <mc:Choice xmlns:v="urn:schemas-microsoft-com:vml" Requires="v">
                  <p:oleObj spid="_x0000_s3909" name="Equation" r:id="rId12" imgW="304536" imgH="203024" progId="Equation.3">
                    <p:embed/>
                  </p:oleObj>
                </mc:Choice>
                <mc:Fallback>
                  <p:oleObj name="Equation" r:id="rId12" imgW="304536" imgH="203024" progId="Equation.3">
                    <p:embed/>
                    <p:pic>
                      <p:nvPicPr>
                        <p:cNvPr id="230" name="Object 6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05088" y="4440238"/>
                          <a:ext cx="447675" cy="3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62">
              <a:extLst>
                <a:ext uri="{FF2B5EF4-FFF2-40B4-BE49-F238E27FC236}">
                  <a16:creationId xmlns:a16="http://schemas.microsoft.com/office/drawing/2014/main" id="{794C606D-192A-488A-B741-264BA994F32D}"/>
                </a:ext>
              </a:extLst>
            </p:cNvPr>
            <p:cNvGraphicFramePr>
              <a:graphicFrameLocks noChangeAspect="1"/>
            </p:cNvGraphicFramePr>
            <p:nvPr/>
          </p:nvGraphicFramePr>
          <p:xfrm>
            <a:off x="3060700" y="4440238"/>
            <a:ext cx="487362" cy="306387"/>
          </p:xfrm>
          <a:graphic>
            <a:graphicData uri="http://schemas.openxmlformats.org/presentationml/2006/ole">
              <mc:AlternateContent xmlns:mc="http://schemas.openxmlformats.org/markup-compatibility/2006">
                <mc:Choice xmlns:v="urn:schemas-microsoft-com:vml" Requires="v">
                  <p:oleObj spid="_x0000_s3910" name="Equation" r:id="rId14" imgW="330057" imgH="203112" progId="Equation.3">
                    <p:embed/>
                  </p:oleObj>
                </mc:Choice>
                <mc:Fallback>
                  <p:oleObj name="Equation" r:id="rId14" imgW="330057" imgH="203112" progId="Equation.3">
                    <p:embed/>
                    <p:pic>
                      <p:nvPicPr>
                        <p:cNvPr id="231" name="Object 6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60700" y="4440238"/>
                          <a:ext cx="487362" cy="3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63">
              <a:extLst>
                <a:ext uri="{FF2B5EF4-FFF2-40B4-BE49-F238E27FC236}">
                  <a16:creationId xmlns:a16="http://schemas.microsoft.com/office/drawing/2014/main" id="{E6BA3B22-66C8-4F1B-870A-BAE1522C70E4}"/>
                </a:ext>
              </a:extLst>
            </p:cNvPr>
            <p:cNvGraphicFramePr>
              <a:graphicFrameLocks noChangeAspect="1"/>
            </p:cNvGraphicFramePr>
            <p:nvPr/>
          </p:nvGraphicFramePr>
          <p:xfrm>
            <a:off x="3562350" y="4440238"/>
            <a:ext cx="468312" cy="306387"/>
          </p:xfrm>
          <a:graphic>
            <a:graphicData uri="http://schemas.openxmlformats.org/presentationml/2006/ole">
              <mc:AlternateContent xmlns:mc="http://schemas.openxmlformats.org/markup-compatibility/2006">
                <mc:Choice xmlns:v="urn:schemas-microsoft-com:vml" Requires="v">
                  <p:oleObj spid="_x0000_s3911" name="Equation" r:id="rId16" imgW="317225" imgH="203024" progId="Equation.3">
                    <p:embed/>
                  </p:oleObj>
                </mc:Choice>
                <mc:Fallback>
                  <p:oleObj name="Equation" r:id="rId16" imgW="317225" imgH="203024" progId="Equation.3">
                    <p:embed/>
                    <p:pic>
                      <p:nvPicPr>
                        <p:cNvPr id="232" name="Object 6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62350" y="4440238"/>
                          <a:ext cx="468312" cy="3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64">
              <a:extLst>
                <a:ext uri="{FF2B5EF4-FFF2-40B4-BE49-F238E27FC236}">
                  <a16:creationId xmlns:a16="http://schemas.microsoft.com/office/drawing/2014/main" id="{7BE78F53-9FFB-434C-8D44-CA0051E232EB}"/>
                </a:ext>
              </a:extLst>
            </p:cNvPr>
            <p:cNvGraphicFramePr>
              <a:graphicFrameLocks noChangeAspect="1"/>
            </p:cNvGraphicFramePr>
            <p:nvPr/>
          </p:nvGraphicFramePr>
          <p:xfrm>
            <a:off x="4051300" y="4440238"/>
            <a:ext cx="485775" cy="304800"/>
          </p:xfrm>
          <a:graphic>
            <a:graphicData uri="http://schemas.openxmlformats.org/presentationml/2006/ole">
              <mc:AlternateContent xmlns:mc="http://schemas.openxmlformats.org/markup-compatibility/2006">
                <mc:Choice xmlns:v="urn:schemas-microsoft-com:vml" Requires="v">
                  <p:oleObj spid="_x0000_s3912" name="Equation" r:id="rId18" imgW="330057" imgH="203112" progId="Equation.3">
                    <p:embed/>
                  </p:oleObj>
                </mc:Choice>
                <mc:Fallback>
                  <p:oleObj name="Equation" r:id="rId18" imgW="330057" imgH="203112" progId="Equation.3">
                    <p:embed/>
                    <p:pic>
                      <p:nvPicPr>
                        <p:cNvPr id="233" name="Object 6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51300" y="4440238"/>
                          <a:ext cx="4857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67">
              <a:extLst>
                <a:ext uri="{FF2B5EF4-FFF2-40B4-BE49-F238E27FC236}">
                  <a16:creationId xmlns:a16="http://schemas.microsoft.com/office/drawing/2014/main" id="{472D320F-CB92-4792-BA09-F4365359D0D4}"/>
                </a:ext>
              </a:extLst>
            </p:cNvPr>
            <p:cNvGraphicFramePr>
              <a:graphicFrameLocks noChangeAspect="1"/>
            </p:cNvGraphicFramePr>
            <p:nvPr/>
          </p:nvGraphicFramePr>
          <p:xfrm>
            <a:off x="2595563" y="4160838"/>
            <a:ext cx="468312" cy="304800"/>
          </p:xfrm>
          <a:graphic>
            <a:graphicData uri="http://schemas.openxmlformats.org/presentationml/2006/ole">
              <mc:AlternateContent xmlns:mc="http://schemas.openxmlformats.org/markup-compatibility/2006">
                <mc:Choice xmlns:v="urn:schemas-microsoft-com:vml" Requires="v">
                  <p:oleObj spid="_x0000_s3913" name="Equation" r:id="rId20" imgW="317225" imgH="203024" progId="Equation.3">
                    <p:embed/>
                  </p:oleObj>
                </mc:Choice>
                <mc:Fallback>
                  <p:oleObj name="Equation" r:id="rId20" imgW="317225" imgH="203024" progId="Equation.3">
                    <p:embed/>
                    <p:pic>
                      <p:nvPicPr>
                        <p:cNvPr id="234" name="Object 6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95563" y="4160838"/>
                          <a:ext cx="468312"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68">
              <a:extLst>
                <a:ext uri="{FF2B5EF4-FFF2-40B4-BE49-F238E27FC236}">
                  <a16:creationId xmlns:a16="http://schemas.microsoft.com/office/drawing/2014/main" id="{938478A9-255A-4C03-B16C-D72D52CF0696}"/>
                </a:ext>
              </a:extLst>
            </p:cNvPr>
            <p:cNvGraphicFramePr>
              <a:graphicFrameLocks noChangeAspect="1"/>
            </p:cNvGraphicFramePr>
            <p:nvPr/>
          </p:nvGraphicFramePr>
          <p:xfrm>
            <a:off x="3051175" y="4160838"/>
            <a:ext cx="504825" cy="304800"/>
          </p:xfrm>
          <a:graphic>
            <a:graphicData uri="http://schemas.openxmlformats.org/presentationml/2006/ole">
              <mc:AlternateContent xmlns:mc="http://schemas.openxmlformats.org/markup-compatibility/2006">
                <mc:Choice xmlns:v="urn:schemas-microsoft-com:vml" Requires="v">
                  <p:oleObj spid="_x0000_s3914" name="Equation" r:id="rId22" imgW="342751" imgH="203112" progId="Equation.3">
                    <p:embed/>
                  </p:oleObj>
                </mc:Choice>
                <mc:Fallback>
                  <p:oleObj name="Equation" r:id="rId22" imgW="342751" imgH="203112" progId="Equation.3">
                    <p:embed/>
                    <p:pic>
                      <p:nvPicPr>
                        <p:cNvPr id="235" name="Object 6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051175" y="4160838"/>
                          <a:ext cx="5048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69">
              <a:extLst>
                <a:ext uri="{FF2B5EF4-FFF2-40B4-BE49-F238E27FC236}">
                  <a16:creationId xmlns:a16="http://schemas.microsoft.com/office/drawing/2014/main" id="{7B642C98-FFFA-437C-8A38-82BE0C622DE5}"/>
                </a:ext>
              </a:extLst>
            </p:cNvPr>
            <p:cNvGraphicFramePr>
              <a:graphicFrameLocks noChangeAspect="1"/>
            </p:cNvGraphicFramePr>
            <p:nvPr/>
          </p:nvGraphicFramePr>
          <p:xfrm>
            <a:off x="3552825" y="4160838"/>
            <a:ext cx="485775" cy="304800"/>
          </p:xfrm>
          <a:graphic>
            <a:graphicData uri="http://schemas.openxmlformats.org/presentationml/2006/ole">
              <mc:AlternateContent xmlns:mc="http://schemas.openxmlformats.org/markup-compatibility/2006">
                <mc:Choice xmlns:v="urn:schemas-microsoft-com:vml" Requires="v">
                  <p:oleObj spid="_x0000_s3915" name="Equation" r:id="rId24" imgW="330057" imgH="203112" progId="Equation.3">
                    <p:embed/>
                  </p:oleObj>
                </mc:Choice>
                <mc:Fallback>
                  <p:oleObj name="Equation" r:id="rId24" imgW="330057" imgH="203112" progId="Equation.3">
                    <p:embed/>
                    <p:pic>
                      <p:nvPicPr>
                        <p:cNvPr id="236" name="Object 6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552825" y="4160838"/>
                          <a:ext cx="4857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70">
              <a:extLst>
                <a:ext uri="{FF2B5EF4-FFF2-40B4-BE49-F238E27FC236}">
                  <a16:creationId xmlns:a16="http://schemas.microsoft.com/office/drawing/2014/main" id="{30AC3FE4-73E1-485E-A2BA-0DFF3EA7A37F}"/>
                </a:ext>
              </a:extLst>
            </p:cNvPr>
            <p:cNvGraphicFramePr>
              <a:graphicFrameLocks noChangeAspect="1"/>
            </p:cNvGraphicFramePr>
            <p:nvPr/>
          </p:nvGraphicFramePr>
          <p:xfrm>
            <a:off x="4041775" y="4159250"/>
            <a:ext cx="504825" cy="307975"/>
          </p:xfrm>
          <a:graphic>
            <a:graphicData uri="http://schemas.openxmlformats.org/presentationml/2006/ole">
              <mc:AlternateContent xmlns:mc="http://schemas.openxmlformats.org/markup-compatibility/2006">
                <mc:Choice xmlns:v="urn:schemas-microsoft-com:vml" Requires="v">
                  <p:oleObj spid="_x0000_s3916" name="Equation" r:id="rId26" imgW="342751" imgH="203112" progId="Equation.3">
                    <p:embed/>
                  </p:oleObj>
                </mc:Choice>
                <mc:Fallback>
                  <p:oleObj name="Equation" r:id="rId26" imgW="342751" imgH="203112" progId="Equation.3">
                    <p:embed/>
                    <p:pic>
                      <p:nvPicPr>
                        <p:cNvPr id="237" name="Object 7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041775" y="4159250"/>
                          <a:ext cx="50482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73">
              <a:extLst>
                <a:ext uri="{FF2B5EF4-FFF2-40B4-BE49-F238E27FC236}">
                  <a16:creationId xmlns:a16="http://schemas.microsoft.com/office/drawing/2014/main" id="{89B4F7B6-FF16-4FE5-AF0E-969067D6220F}"/>
                </a:ext>
              </a:extLst>
            </p:cNvPr>
            <p:cNvGraphicFramePr>
              <a:graphicFrameLocks noChangeAspect="1"/>
            </p:cNvGraphicFramePr>
            <p:nvPr/>
          </p:nvGraphicFramePr>
          <p:xfrm>
            <a:off x="2624138" y="3810000"/>
            <a:ext cx="411162" cy="306388"/>
          </p:xfrm>
          <a:graphic>
            <a:graphicData uri="http://schemas.openxmlformats.org/presentationml/2006/ole">
              <mc:AlternateContent xmlns:mc="http://schemas.openxmlformats.org/markup-compatibility/2006">
                <mc:Choice xmlns:v="urn:schemas-microsoft-com:vml" Requires="v">
                  <p:oleObj spid="_x0000_s3917" name="Equation" r:id="rId28" imgW="279279" imgH="203112" progId="Equation.3">
                    <p:embed/>
                  </p:oleObj>
                </mc:Choice>
                <mc:Fallback>
                  <p:oleObj name="Equation" r:id="rId28" imgW="279279" imgH="203112" progId="Equation.3">
                    <p:embed/>
                    <p:pic>
                      <p:nvPicPr>
                        <p:cNvPr id="238" name="Object 7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624138" y="3810000"/>
                          <a:ext cx="411162"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74">
              <a:extLst>
                <a:ext uri="{FF2B5EF4-FFF2-40B4-BE49-F238E27FC236}">
                  <a16:creationId xmlns:a16="http://schemas.microsoft.com/office/drawing/2014/main" id="{43BDBF56-A538-4BFE-AD06-CF9FF9B72D73}"/>
                </a:ext>
              </a:extLst>
            </p:cNvPr>
            <p:cNvGraphicFramePr>
              <a:graphicFrameLocks noChangeAspect="1"/>
            </p:cNvGraphicFramePr>
            <p:nvPr/>
          </p:nvGraphicFramePr>
          <p:xfrm>
            <a:off x="3070225" y="3810000"/>
            <a:ext cx="466725" cy="306388"/>
          </p:xfrm>
          <a:graphic>
            <a:graphicData uri="http://schemas.openxmlformats.org/presentationml/2006/ole">
              <mc:AlternateContent xmlns:mc="http://schemas.openxmlformats.org/markup-compatibility/2006">
                <mc:Choice xmlns:v="urn:schemas-microsoft-com:vml" Requires="v">
                  <p:oleObj spid="_x0000_s3918" name="Equation" r:id="rId30" imgW="317225" imgH="203024" progId="Equation.3">
                    <p:embed/>
                  </p:oleObj>
                </mc:Choice>
                <mc:Fallback>
                  <p:oleObj name="Equation" r:id="rId30" imgW="317225" imgH="203024" progId="Equation.3">
                    <p:embed/>
                    <p:pic>
                      <p:nvPicPr>
                        <p:cNvPr id="239" name="Object 7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070225" y="3810000"/>
                          <a:ext cx="466725"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75">
              <a:extLst>
                <a:ext uri="{FF2B5EF4-FFF2-40B4-BE49-F238E27FC236}">
                  <a16:creationId xmlns:a16="http://schemas.microsoft.com/office/drawing/2014/main" id="{2FD38608-EB5D-4927-887C-6091D9408E26}"/>
                </a:ext>
              </a:extLst>
            </p:cNvPr>
            <p:cNvGraphicFramePr>
              <a:graphicFrameLocks noChangeAspect="1"/>
            </p:cNvGraphicFramePr>
            <p:nvPr/>
          </p:nvGraphicFramePr>
          <p:xfrm>
            <a:off x="3571875" y="3810000"/>
            <a:ext cx="449262" cy="306388"/>
          </p:xfrm>
          <a:graphic>
            <a:graphicData uri="http://schemas.openxmlformats.org/presentationml/2006/ole">
              <mc:AlternateContent xmlns:mc="http://schemas.openxmlformats.org/markup-compatibility/2006">
                <mc:Choice xmlns:v="urn:schemas-microsoft-com:vml" Requires="v">
                  <p:oleObj spid="_x0000_s3919" name="Equation" r:id="rId32" imgW="304536" imgH="203024" progId="Equation.3">
                    <p:embed/>
                  </p:oleObj>
                </mc:Choice>
                <mc:Fallback>
                  <p:oleObj name="Equation" r:id="rId32" imgW="304536" imgH="203024" progId="Equation.3">
                    <p:embed/>
                    <p:pic>
                      <p:nvPicPr>
                        <p:cNvPr id="240" name="Object 75"/>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571875" y="3810000"/>
                          <a:ext cx="449262"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76">
              <a:extLst>
                <a:ext uri="{FF2B5EF4-FFF2-40B4-BE49-F238E27FC236}">
                  <a16:creationId xmlns:a16="http://schemas.microsoft.com/office/drawing/2014/main" id="{F3D9A9A8-74C6-4793-9CEF-56B8C82AA6B3}"/>
                </a:ext>
              </a:extLst>
            </p:cNvPr>
            <p:cNvGraphicFramePr>
              <a:graphicFrameLocks noChangeAspect="1"/>
            </p:cNvGraphicFramePr>
            <p:nvPr/>
          </p:nvGraphicFramePr>
          <p:xfrm>
            <a:off x="4060825" y="3810000"/>
            <a:ext cx="466725" cy="304800"/>
          </p:xfrm>
          <a:graphic>
            <a:graphicData uri="http://schemas.openxmlformats.org/presentationml/2006/ole">
              <mc:AlternateContent xmlns:mc="http://schemas.openxmlformats.org/markup-compatibility/2006">
                <mc:Choice xmlns:v="urn:schemas-microsoft-com:vml" Requires="v">
                  <p:oleObj spid="_x0000_s3920" name="Equation" r:id="rId34" imgW="317225" imgH="203024" progId="Equation.3">
                    <p:embed/>
                  </p:oleObj>
                </mc:Choice>
                <mc:Fallback>
                  <p:oleObj name="Equation" r:id="rId34" imgW="317225" imgH="203024" progId="Equation.3">
                    <p:embed/>
                    <p:pic>
                      <p:nvPicPr>
                        <p:cNvPr id="241" name="Object 76"/>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060825" y="3810000"/>
                          <a:ext cx="4667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Left Brace 23">
              <a:extLst>
                <a:ext uri="{FF2B5EF4-FFF2-40B4-BE49-F238E27FC236}">
                  <a16:creationId xmlns:a16="http://schemas.microsoft.com/office/drawing/2014/main" id="{768CD661-1026-43C3-8701-8130BB4E03C4}"/>
                </a:ext>
              </a:extLst>
            </p:cNvPr>
            <p:cNvSpPr/>
            <p:nvPr/>
          </p:nvSpPr>
          <p:spPr>
            <a:xfrm>
              <a:off x="2362200" y="3886200"/>
              <a:ext cx="152400" cy="1066800"/>
            </a:xfrm>
            <a:prstGeom prst="leftBrace">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e 24">
              <a:extLst>
                <a:ext uri="{FF2B5EF4-FFF2-40B4-BE49-F238E27FC236}">
                  <a16:creationId xmlns:a16="http://schemas.microsoft.com/office/drawing/2014/main" id="{CB6D80A4-F806-40DE-BFB6-61A2CD33DD89}"/>
                </a:ext>
              </a:extLst>
            </p:cNvPr>
            <p:cNvSpPr/>
            <p:nvPr/>
          </p:nvSpPr>
          <p:spPr>
            <a:xfrm flipH="1">
              <a:off x="4648200" y="3886200"/>
              <a:ext cx="152400" cy="1066800"/>
            </a:xfrm>
            <a:prstGeom prst="leftBrace">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26" name="Object 172">
              <a:extLst>
                <a:ext uri="{FF2B5EF4-FFF2-40B4-BE49-F238E27FC236}">
                  <a16:creationId xmlns:a16="http://schemas.microsoft.com/office/drawing/2014/main" id="{8224D002-64C5-47CA-9510-F6A1C6B86F3E}"/>
                </a:ext>
              </a:extLst>
            </p:cNvPr>
            <p:cNvGraphicFramePr>
              <a:graphicFrameLocks noChangeAspect="1"/>
            </p:cNvGraphicFramePr>
            <p:nvPr/>
          </p:nvGraphicFramePr>
          <p:xfrm>
            <a:off x="1912937" y="4267200"/>
            <a:ext cx="373063" cy="268288"/>
          </p:xfrm>
          <a:graphic>
            <a:graphicData uri="http://schemas.openxmlformats.org/presentationml/2006/ole">
              <mc:AlternateContent xmlns:mc="http://schemas.openxmlformats.org/markup-compatibility/2006">
                <mc:Choice xmlns:v="urn:schemas-microsoft-com:vml" Requires="v">
                  <p:oleObj spid="_x0000_s3921" name="Equation" r:id="rId36" imgW="253670" imgH="177569" progId="Equation.3">
                    <p:embed/>
                  </p:oleObj>
                </mc:Choice>
                <mc:Fallback>
                  <p:oleObj name="Equation" r:id="rId36" imgW="253670" imgH="177569" progId="Equation.3">
                    <p:embed/>
                    <p:pic>
                      <p:nvPicPr>
                        <p:cNvPr id="244" name="Object 172"/>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912937" y="4267200"/>
                          <a:ext cx="373063" cy="268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7" name="Object 190">
            <a:extLst>
              <a:ext uri="{FF2B5EF4-FFF2-40B4-BE49-F238E27FC236}">
                <a16:creationId xmlns:a16="http://schemas.microsoft.com/office/drawing/2014/main" id="{B37178F7-B80A-442F-9CB6-CFF9A585379B}"/>
              </a:ext>
            </a:extLst>
          </p:cNvPr>
          <p:cNvGraphicFramePr>
            <a:graphicFrameLocks noChangeAspect="1"/>
          </p:cNvGraphicFramePr>
          <p:nvPr>
            <p:extLst>
              <p:ext uri="{D42A27DB-BD31-4B8C-83A1-F6EECF244321}">
                <p14:modId xmlns:p14="http://schemas.microsoft.com/office/powerpoint/2010/main" val="291344403"/>
              </p:ext>
            </p:extLst>
          </p:nvPr>
        </p:nvGraphicFramePr>
        <p:xfrm>
          <a:off x="3983160" y="3587161"/>
          <a:ext cx="3695700" cy="409575"/>
        </p:xfrm>
        <a:graphic>
          <a:graphicData uri="http://schemas.openxmlformats.org/presentationml/2006/ole">
            <mc:AlternateContent xmlns:mc="http://schemas.openxmlformats.org/markup-compatibility/2006">
              <mc:Choice xmlns:v="urn:schemas-microsoft-com:vml" Requires="v">
                <p:oleObj spid="_x0000_s3922" name="Equation" r:id="rId38" imgW="1688367" imgH="203112" progId="Equation.3">
                  <p:embed/>
                </p:oleObj>
              </mc:Choice>
              <mc:Fallback>
                <p:oleObj name="Equation" r:id="rId38" imgW="1688367" imgH="203112" progId="Equation.3">
                  <p:embed/>
                  <p:pic>
                    <p:nvPicPr>
                      <p:cNvPr id="119998" name="Object 190"/>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983160" y="3587161"/>
                        <a:ext cx="36957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TextBox 28">
            <a:extLst>
              <a:ext uri="{FF2B5EF4-FFF2-40B4-BE49-F238E27FC236}">
                <a16:creationId xmlns:a16="http://schemas.microsoft.com/office/drawing/2014/main" id="{ABCCB2B0-091A-41F1-BC3C-D92B41D9FB30}"/>
              </a:ext>
            </a:extLst>
          </p:cNvPr>
          <p:cNvSpPr txBox="1"/>
          <p:nvPr/>
        </p:nvSpPr>
        <p:spPr>
          <a:xfrm>
            <a:off x="809884" y="4701131"/>
            <a:ext cx="2237407" cy="830997"/>
          </a:xfrm>
          <a:prstGeom prst="rect">
            <a:avLst/>
          </a:prstGeom>
          <a:noFill/>
        </p:spPr>
        <p:txBody>
          <a:bodyPr wrap="none" rtlCol="0">
            <a:spAutoFit/>
          </a:bodyPr>
          <a:lstStyle/>
          <a:p>
            <a:r>
              <a:rPr lang="en-US" sz="2400" b="1" dirty="0">
                <a:cs typeface="Times New Roman" pitchFamily="18" charset="0"/>
              </a:rPr>
              <a:t>Step2.</a:t>
            </a:r>
            <a:r>
              <a:rPr lang="en-US" sz="2400" dirty="0">
                <a:cs typeface="Times New Roman" pitchFamily="18" charset="0"/>
              </a:rPr>
              <a:t> Rx and </a:t>
            </a:r>
          </a:p>
          <a:p>
            <a:r>
              <a:rPr lang="en-US" sz="2400" dirty="0">
                <a:cs typeface="Times New Roman" pitchFamily="18" charset="0"/>
              </a:rPr>
              <a:t>probability table</a:t>
            </a:r>
          </a:p>
        </p:txBody>
      </p:sp>
      <p:sp>
        <p:nvSpPr>
          <p:cNvPr id="30" name="TextBox 29">
            <a:extLst>
              <a:ext uri="{FF2B5EF4-FFF2-40B4-BE49-F238E27FC236}">
                <a16:creationId xmlns:a16="http://schemas.microsoft.com/office/drawing/2014/main" id="{1AFBF7E9-6EFC-4B73-9C14-E9B8B768B292}"/>
              </a:ext>
            </a:extLst>
          </p:cNvPr>
          <p:cNvSpPr txBox="1"/>
          <p:nvPr/>
        </p:nvSpPr>
        <p:spPr>
          <a:xfrm>
            <a:off x="3942399" y="4821889"/>
            <a:ext cx="2932213" cy="461665"/>
          </a:xfrm>
          <a:prstGeom prst="rect">
            <a:avLst/>
          </a:prstGeom>
          <a:noFill/>
        </p:spPr>
        <p:txBody>
          <a:bodyPr wrap="none" rtlCol="0">
            <a:spAutoFit/>
          </a:bodyPr>
          <a:lstStyle/>
          <a:p>
            <a:r>
              <a:rPr lang="en-US" sz="2400" dirty="0">
                <a:cs typeface="Times New Roman" pitchFamily="18" charset="0"/>
              </a:rPr>
              <a:t>R</a:t>
            </a:r>
            <a:r>
              <a:rPr lang="en-US" sz="2000" dirty="0">
                <a:cs typeface="Times New Roman" pitchFamily="18" charset="0"/>
              </a:rPr>
              <a:t>x</a:t>
            </a:r>
            <a:r>
              <a:rPr lang="en-US" sz="2400" dirty="0">
                <a:cs typeface="Times New Roman" pitchFamily="18" charset="0"/>
              </a:rPr>
              <a:t> = {2, 3, 4, 5, 6, 7, 8}</a:t>
            </a:r>
          </a:p>
        </p:txBody>
      </p:sp>
      <p:grpSp>
        <p:nvGrpSpPr>
          <p:cNvPr id="32" name="Group 31">
            <a:extLst>
              <a:ext uri="{FF2B5EF4-FFF2-40B4-BE49-F238E27FC236}">
                <a16:creationId xmlns:a16="http://schemas.microsoft.com/office/drawing/2014/main" id="{D033BF01-8BD7-46BA-8AF7-4DCF1E2A68BE}"/>
              </a:ext>
            </a:extLst>
          </p:cNvPr>
          <p:cNvGrpSpPr/>
          <p:nvPr/>
        </p:nvGrpSpPr>
        <p:grpSpPr>
          <a:xfrm>
            <a:off x="7149725" y="4462171"/>
            <a:ext cx="3048000" cy="1181100"/>
            <a:chOff x="5181600" y="3600450"/>
            <a:chExt cx="3048000" cy="1181100"/>
          </a:xfrm>
        </p:grpSpPr>
        <p:graphicFrame>
          <p:nvGraphicFramePr>
            <p:cNvPr id="33" name="Object 55">
              <a:extLst>
                <a:ext uri="{FF2B5EF4-FFF2-40B4-BE49-F238E27FC236}">
                  <a16:creationId xmlns:a16="http://schemas.microsoft.com/office/drawing/2014/main" id="{47D09511-F6FC-420B-B2FC-ACD9F5BB8FD8}"/>
                </a:ext>
              </a:extLst>
            </p:cNvPr>
            <p:cNvGraphicFramePr>
              <a:graphicFrameLocks noChangeAspect="1"/>
            </p:cNvGraphicFramePr>
            <p:nvPr/>
          </p:nvGraphicFramePr>
          <p:xfrm>
            <a:off x="6173788" y="4511675"/>
            <a:ext cx="168275" cy="269875"/>
          </p:xfrm>
          <a:graphic>
            <a:graphicData uri="http://schemas.openxmlformats.org/presentationml/2006/ole">
              <mc:AlternateContent xmlns:mc="http://schemas.openxmlformats.org/markup-compatibility/2006">
                <mc:Choice xmlns:v="urn:schemas-microsoft-com:vml" Requires="v">
                  <p:oleObj spid="_x0000_s3923" name="Equation" r:id="rId40" imgW="114102" imgH="177492" progId="Equation.3">
                    <p:embed/>
                  </p:oleObj>
                </mc:Choice>
                <mc:Fallback>
                  <p:oleObj name="Equation" r:id="rId40" imgW="114102" imgH="177492" progId="Equation.3">
                    <p:embed/>
                    <p:pic>
                      <p:nvPicPr>
                        <p:cNvPr id="249" name="Object 55"/>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173788" y="4511675"/>
                          <a:ext cx="168275" cy="269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56">
              <a:extLst>
                <a:ext uri="{FF2B5EF4-FFF2-40B4-BE49-F238E27FC236}">
                  <a16:creationId xmlns:a16="http://schemas.microsoft.com/office/drawing/2014/main" id="{4E7F75AB-D859-4C88-9000-7FDB72E3EB5F}"/>
                </a:ext>
              </a:extLst>
            </p:cNvPr>
            <p:cNvGraphicFramePr>
              <a:graphicFrameLocks noChangeAspect="1"/>
            </p:cNvGraphicFramePr>
            <p:nvPr/>
          </p:nvGraphicFramePr>
          <p:xfrm>
            <a:off x="6638925" y="4511675"/>
            <a:ext cx="187325" cy="269875"/>
          </p:xfrm>
          <a:graphic>
            <a:graphicData uri="http://schemas.openxmlformats.org/presentationml/2006/ole">
              <mc:AlternateContent xmlns:mc="http://schemas.openxmlformats.org/markup-compatibility/2006">
                <mc:Choice xmlns:v="urn:schemas-microsoft-com:vml" Requires="v">
                  <p:oleObj spid="_x0000_s3924" name="Equation" r:id="rId42" imgW="126725" imgH="177415" progId="Equation.3">
                    <p:embed/>
                  </p:oleObj>
                </mc:Choice>
                <mc:Fallback>
                  <p:oleObj name="Equation" r:id="rId42" imgW="126725" imgH="177415" progId="Equation.3">
                    <p:embed/>
                    <p:pic>
                      <p:nvPicPr>
                        <p:cNvPr id="250" name="Object 56"/>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6638925" y="4511675"/>
                          <a:ext cx="187325" cy="269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57">
              <a:extLst>
                <a:ext uri="{FF2B5EF4-FFF2-40B4-BE49-F238E27FC236}">
                  <a16:creationId xmlns:a16="http://schemas.microsoft.com/office/drawing/2014/main" id="{26E8AE85-9B00-45A7-9048-6596572480ED}"/>
                </a:ext>
              </a:extLst>
            </p:cNvPr>
            <p:cNvGraphicFramePr>
              <a:graphicFrameLocks noChangeAspect="1"/>
            </p:cNvGraphicFramePr>
            <p:nvPr/>
          </p:nvGraphicFramePr>
          <p:xfrm>
            <a:off x="7131050" y="4511675"/>
            <a:ext cx="185738" cy="269875"/>
          </p:xfrm>
          <a:graphic>
            <a:graphicData uri="http://schemas.openxmlformats.org/presentationml/2006/ole">
              <mc:AlternateContent xmlns:mc="http://schemas.openxmlformats.org/markup-compatibility/2006">
                <mc:Choice xmlns:v="urn:schemas-microsoft-com:vml" Requires="v">
                  <p:oleObj spid="_x0000_s3925" name="Equation" r:id="rId44" imgW="126725" imgH="177415" progId="Equation.3">
                    <p:embed/>
                  </p:oleObj>
                </mc:Choice>
                <mc:Fallback>
                  <p:oleObj name="Equation" r:id="rId44" imgW="126725" imgH="177415" progId="Equation.3">
                    <p:embed/>
                    <p:pic>
                      <p:nvPicPr>
                        <p:cNvPr id="251" name="Object 57"/>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131050" y="4511675"/>
                          <a:ext cx="185738" cy="269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58">
              <a:extLst>
                <a:ext uri="{FF2B5EF4-FFF2-40B4-BE49-F238E27FC236}">
                  <a16:creationId xmlns:a16="http://schemas.microsoft.com/office/drawing/2014/main" id="{5AFD7DF9-5700-4813-97FC-02EBBED482CF}"/>
                </a:ext>
              </a:extLst>
            </p:cNvPr>
            <p:cNvGraphicFramePr>
              <a:graphicFrameLocks noChangeAspect="1"/>
            </p:cNvGraphicFramePr>
            <p:nvPr/>
          </p:nvGraphicFramePr>
          <p:xfrm>
            <a:off x="7639050" y="4510088"/>
            <a:ext cx="168275" cy="269875"/>
          </p:xfrm>
          <a:graphic>
            <a:graphicData uri="http://schemas.openxmlformats.org/presentationml/2006/ole">
              <mc:AlternateContent xmlns:mc="http://schemas.openxmlformats.org/markup-compatibility/2006">
                <mc:Choice xmlns:v="urn:schemas-microsoft-com:vml" Requires="v">
                  <p:oleObj spid="_x0000_s3926" name="Equation" r:id="rId46" imgW="114102" imgH="177492" progId="Equation.3">
                    <p:embed/>
                  </p:oleObj>
                </mc:Choice>
                <mc:Fallback>
                  <p:oleObj name="Equation" r:id="rId46" imgW="114102" imgH="177492" progId="Equation.3">
                    <p:embed/>
                    <p:pic>
                      <p:nvPicPr>
                        <p:cNvPr id="252" name="Object 58"/>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7639050" y="4510088"/>
                          <a:ext cx="168275" cy="269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61">
              <a:extLst>
                <a:ext uri="{FF2B5EF4-FFF2-40B4-BE49-F238E27FC236}">
                  <a16:creationId xmlns:a16="http://schemas.microsoft.com/office/drawing/2014/main" id="{45FE874F-97F0-463D-806B-8C0CFDF864F1}"/>
                </a:ext>
              </a:extLst>
            </p:cNvPr>
            <p:cNvGraphicFramePr>
              <a:graphicFrameLocks noChangeAspect="1"/>
            </p:cNvGraphicFramePr>
            <p:nvPr/>
          </p:nvGraphicFramePr>
          <p:xfrm>
            <a:off x="6164263" y="4240213"/>
            <a:ext cx="185737" cy="247650"/>
          </p:xfrm>
          <a:graphic>
            <a:graphicData uri="http://schemas.openxmlformats.org/presentationml/2006/ole">
              <mc:AlternateContent xmlns:mc="http://schemas.openxmlformats.org/markup-compatibility/2006">
                <mc:Choice xmlns:v="urn:schemas-microsoft-com:vml" Requires="v">
                  <p:oleObj spid="_x0000_s3927" name="Equation" r:id="rId48" imgW="126780" imgH="164814" progId="Equation.3">
                    <p:embed/>
                  </p:oleObj>
                </mc:Choice>
                <mc:Fallback>
                  <p:oleObj name="Equation" r:id="rId48" imgW="126780" imgH="164814" progId="Equation.3">
                    <p:embed/>
                    <p:pic>
                      <p:nvPicPr>
                        <p:cNvPr id="253" name="Object 61"/>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6164263" y="4240213"/>
                          <a:ext cx="185737"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62">
              <a:extLst>
                <a:ext uri="{FF2B5EF4-FFF2-40B4-BE49-F238E27FC236}">
                  <a16:creationId xmlns:a16="http://schemas.microsoft.com/office/drawing/2014/main" id="{CBE981A2-A136-4486-A93F-0BD769952F8C}"/>
                </a:ext>
              </a:extLst>
            </p:cNvPr>
            <p:cNvGraphicFramePr>
              <a:graphicFrameLocks noChangeAspect="1"/>
            </p:cNvGraphicFramePr>
            <p:nvPr/>
          </p:nvGraphicFramePr>
          <p:xfrm>
            <a:off x="6648450" y="4230688"/>
            <a:ext cx="168275" cy="268287"/>
          </p:xfrm>
          <a:graphic>
            <a:graphicData uri="http://schemas.openxmlformats.org/presentationml/2006/ole">
              <mc:AlternateContent xmlns:mc="http://schemas.openxmlformats.org/markup-compatibility/2006">
                <mc:Choice xmlns:v="urn:schemas-microsoft-com:vml" Requires="v">
                  <p:oleObj spid="_x0000_s3928" name="Equation" r:id="rId50" imgW="114102" imgH="177492" progId="Equation.3">
                    <p:embed/>
                  </p:oleObj>
                </mc:Choice>
                <mc:Fallback>
                  <p:oleObj name="Equation" r:id="rId50" imgW="114102" imgH="177492" progId="Equation.3">
                    <p:embed/>
                    <p:pic>
                      <p:nvPicPr>
                        <p:cNvPr id="254" name="Object 62"/>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6648450" y="4230688"/>
                          <a:ext cx="168275" cy="268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63">
              <a:extLst>
                <a:ext uri="{FF2B5EF4-FFF2-40B4-BE49-F238E27FC236}">
                  <a16:creationId xmlns:a16="http://schemas.microsoft.com/office/drawing/2014/main" id="{94C81AA0-D2B2-4DF2-B378-A4F3BE25F3D8}"/>
                </a:ext>
              </a:extLst>
            </p:cNvPr>
            <p:cNvGraphicFramePr>
              <a:graphicFrameLocks noChangeAspect="1"/>
            </p:cNvGraphicFramePr>
            <p:nvPr/>
          </p:nvGraphicFramePr>
          <p:xfrm>
            <a:off x="7131050" y="4230688"/>
            <a:ext cx="187325" cy="268287"/>
          </p:xfrm>
          <a:graphic>
            <a:graphicData uri="http://schemas.openxmlformats.org/presentationml/2006/ole">
              <mc:AlternateContent xmlns:mc="http://schemas.openxmlformats.org/markup-compatibility/2006">
                <mc:Choice xmlns:v="urn:schemas-microsoft-com:vml" Requires="v">
                  <p:oleObj spid="_x0000_s3929" name="Equation" r:id="rId52" imgW="126725" imgH="177415" progId="Equation.3">
                    <p:embed/>
                  </p:oleObj>
                </mc:Choice>
                <mc:Fallback>
                  <p:oleObj name="Equation" r:id="rId52" imgW="126725" imgH="177415" progId="Equation.3">
                    <p:embed/>
                    <p:pic>
                      <p:nvPicPr>
                        <p:cNvPr id="255" name="Object 63"/>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7131050" y="4230688"/>
                          <a:ext cx="187325" cy="268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64">
              <a:extLst>
                <a:ext uri="{FF2B5EF4-FFF2-40B4-BE49-F238E27FC236}">
                  <a16:creationId xmlns:a16="http://schemas.microsoft.com/office/drawing/2014/main" id="{7CD1039E-2F19-419F-A2D3-2475857C06FC}"/>
                </a:ext>
              </a:extLst>
            </p:cNvPr>
            <p:cNvGraphicFramePr>
              <a:graphicFrameLocks noChangeAspect="1"/>
            </p:cNvGraphicFramePr>
            <p:nvPr/>
          </p:nvGraphicFramePr>
          <p:xfrm>
            <a:off x="7629525" y="4230688"/>
            <a:ext cx="187325" cy="266700"/>
          </p:xfrm>
          <a:graphic>
            <a:graphicData uri="http://schemas.openxmlformats.org/presentationml/2006/ole">
              <mc:AlternateContent xmlns:mc="http://schemas.openxmlformats.org/markup-compatibility/2006">
                <mc:Choice xmlns:v="urn:schemas-microsoft-com:vml" Requires="v">
                  <p:oleObj spid="_x0000_s3930" name="Equation" r:id="rId54" imgW="126725" imgH="177415" progId="Equation.3">
                    <p:embed/>
                  </p:oleObj>
                </mc:Choice>
                <mc:Fallback>
                  <p:oleObj name="Equation" r:id="rId54" imgW="126725" imgH="177415" progId="Equation.3">
                    <p:embed/>
                    <p:pic>
                      <p:nvPicPr>
                        <p:cNvPr id="256" name="Object 64"/>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7629525" y="4230688"/>
                          <a:ext cx="187325"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67">
              <a:extLst>
                <a:ext uri="{FF2B5EF4-FFF2-40B4-BE49-F238E27FC236}">
                  <a16:creationId xmlns:a16="http://schemas.microsoft.com/office/drawing/2014/main" id="{66788B39-A3BB-4F53-A5F8-6D95368D438B}"/>
                </a:ext>
              </a:extLst>
            </p:cNvPr>
            <p:cNvGraphicFramePr>
              <a:graphicFrameLocks noChangeAspect="1"/>
            </p:cNvGraphicFramePr>
            <p:nvPr/>
          </p:nvGraphicFramePr>
          <p:xfrm>
            <a:off x="6173788" y="3951288"/>
            <a:ext cx="168275" cy="266700"/>
          </p:xfrm>
          <a:graphic>
            <a:graphicData uri="http://schemas.openxmlformats.org/presentationml/2006/ole">
              <mc:AlternateContent xmlns:mc="http://schemas.openxmlformats.org/markup-compatibility/2006">
                <mc:Choice xmlns:v="urn:schemas-microsoft-com:vml" Requires="v">
                  <p:oleObj spid="_x0000_s3931" name="Equation" r:id="rId56" imgW="114102" imgH="177492" progId="Equation.3">
                    <p:embed/>
                  </p:oleObj>
                </mc:Choice>
                <mc:Fallback>
                  <p:oleObj name="Equation" r:id="rId56" imgW="114102" imgH="177492" progId="Equation.3">
                    <p:embed/>
                    <p:pic>
                      <p:nvPicPr>
                        <p:cNvPr id="257" name="Object 67"/>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6173788" y="3951288"/>
                          <a:ext cx="168275"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68">
              <a:extLst>
                <a:ext uri="{FF2B5EF4-FFF2-40B4-BE49-F238E27FC236}">
                  <a16:creationId xmlns:a16="http://schemas.microsoft.com/office/drawing/2014/main" id="{3669D89D-16C7-4244-AC36-CFBFA43B6F99}"/>
                </a:ext>
              </a:extLst>
            </p:cNvPr>
            <p:cNvGraphicFramePr>
              <a:graphicFrameLocks noChangeAspect="1"/>
            </p:cNvGraphicFramePr>
            <p:nvPr/>
          </p:nvGraphicFramePr>
          <p:xfrm>
            <a:off x="6638925" y="3960813"/>
            <a:ext cx="187325" cy="247650"/>
          </p:xfrm>
          <a:graphic>
            <a:graphicData uri="http://schemas.openxmlformats.org/presentationml/2006/ole">
              <mc:AlternateContent xmlns:mc="http://schemas.openxmlformats.org/markup-compatibility/2006">
                <mc:Choice xmlns:v="urn:schemas-microsoft-com:vml" Requires="v">
                  <p:oleObj spid="_x0000_s3932" name="Equation" r:id="rId58" imgW="126780" imgH="164814" progId="Equation.3">
                    <p:embed/>
                  </p:oleObj>
                </mc:Choice>
                <mc:Fallback>
                  <p:oleObj name="Equation" r:id="rId58" imgW="126780" imgH="164814" progId="Equation.3">
                    <p:embed/>
                    <p:pic>
                      <p:nvPicPr>
                        <p:cNvPr id="258" name="Object 68"/>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6638925" y="3960813"/>
                          <a:ext cx="187325"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69">
              <a:extLst>
                <a:ext uri="{FF2B5EF4-FFF2-40B4-BE49-F238E27FC236}">
                  <a16:creationId xmlns:a16="http://schemas.microsoft.com/office/drawing/2014/main" id="{8E753658-81AA-4B6A-9034-E85B184D8A98}"/>
                </a:ext>
              </a:extLst>
            </p:cNvPr>
            <p:cNvGraphicFramePr>
              <a:graphicFrameLocks noChangeAspect="1"/>
            </p:cNvGraphicFramePr>
            <p:nvPr/>
          </p:nvGraphicFramePr>
          <p:xfrm>
            <a:off x="7140575" y="3951288"/>
            <a:ext cx="168275" cy="266700"/>
          </p:xfrm>
          <a:graphic>
            <a:graphicData uri="http://schemas.openxmlformats.org/presentationml/2006/ole">
              <mc:AlternateContent xmlns:mc="http://schemas.openxmlformats.org/markup-compatibility/2006">
                <mc:Choice xmlns:v="urn:schemas-microsoft-com:vml" Requires="v">
                  <p:oleObj spid="_x0000_s3933" name="Equation" r:id="rId60" imgW="114102" imgH="177492" progId="Equation.3">
                    <p:embed/>
                  </p:oleObj>
                </mc:Choice>
                <mc:Fallback>
                  <p:oleObj name="Equation" r:id="rId60" imgW="114102" imgH="177492" progId="Equation.3">
                    <p:embed/>
                    <p:pic>
                      <p:nvPicPr>
                        <p:cNvPr id="259" name="Object 69"/>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7140575" y="3951288"/>
                          <a:ext cx="168275"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70">
              <a:extLst>
                <a:ext uri="{FF2B5EF4-FFF2-40B4-BE49-F238E27FC236}">
                  <a16:creationId xmlns:a16="http://schemas.microsoft.com/office/drawing/2014/main" id="{78134F5A-47EF-43F7-B2D3-DA63CF6C4B93}"/>
                </a:ext>
              </a:extLst>
            </p:cNvPr>
            <p:cNvGraphicFramePr>
              <a:graphicFrameLocks noChangeAspect="1"/>
            </p:cNvGraphicFramePr>
            <p:nvPr/>
          </p:nvGraphicFramePr>
          <p:xfrm>
            <a:off x="7629525" y="3949700"/>
            <a:ext cx="187325" cy="268288"/>
          </p:xfrm>
          <a:graphic>
            <a:graphicData uri="http://schemas.openxmlformats.org/presentationml/2006/ole">
              <mc:AlternateContent xmlns:mc="http://schemas.openxmlformats.org/markup-compatibility/2006">
                <mc:Choice xmlns:v="urn:schemas-microsoft-com:vml" Requires="v">
                  <p:oleObj spid="_x0000_s3934" name="Equation" r:id="rId62" imgW="126725" imgH="177415" progId="Equation.3">
                    <p:embed/>
                  </p:oleObj>
                </mc:Choice>
                <mc:Fallback>
                  <p:oleObj name="Equation" r:id="rId62" imgW="126725" imgH="177415" progId="Equation.3">
                    <p:embed/>
                    <p:pic>
                      <p:nvPicPr>
                        <p:cNvPr id="260" name="Object 70"/>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7629525" y="3949700"/>
                          <a:ext cx="187325" cy="268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 name="Object 73">
              <a:extLst>
                <a:ext uri="{FF2B5EF4-FFF2-40B4-BE49-F238E27FC236}">
                  <a16:creationId xmlns:a16="http://schemas.microsoft.com/office/drawing/2014/main" id="{1E7EF229-D8E9-4842-BB06-F4408286BDCA}"/>
                </a:ext>
              </a:extLst>
            </p:cNvPr>
            <p:cNvGraphicFramePr>
              <a:graphicFrameLocks noChangeAspect="1"/>
            </p:cNvGraphicFramePr>
            <p:nvPr/>
          </p:nvGraphicFramePr>
          <p:xfrm>
            <a:off x="6164263" y="3609975"/>
            <a:ext cx="187325" cy="249238"/>
          </p:xfrm>
          <a:graphic>
            <a:graphicData uri="http://schemas.openxmlformats.org/presentationml/2006/ole">
              <mc:AlternateContent xmlns:mc="http://schemas.openxmlformats.org/markup-compatibility/2006">
                <mc:Choice xmlns:v="urn:schemas-microsoft-com:vml" Requires="v">
                  <p:oleObj spid="_x0000_s3935" name="Equation" r:id="rId64" imgW="126780" imgH="164814" progId="Equation.3">
                    <p:embed/>
                  </p:oleObj>
                </mc:Choice>
                <mc:Fallback>
                  <p:oleObj name="Equation" r:id="rId64" imgW="126780" imgH="164814" progId="Equation.3">
                    <p:embed/>
                    <p:pic>
                      <p:nvPicPr>
                        <p:cNvPr id="261" name="Object 73"/>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6164263" y="3609975"/>
                          <a:ext cx="187325" cy="249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74">
              <a:extLst>
                <a:ext uri="{FF2B5EF4-FFF2-40B4-BE49-F238E27FC236}">
                  <a16:creationId xmlns:a16="http://schemas.microsoft.com/office/drawing/2014/main" id="{F46B6620-25DD-4FFC-9F98-B8CC8EFF45D4}"/>
                </a:ext>
              </a:extLst>
            </p:cNvPr>
            <p:cNvGraphicFramePr>
              <a:graphicFrameLocks noChangeAspect="1"/>
            </p:cNvGraphicFramePr>
            <p:nvPr/>
          </p:nvGraphicFramePr>
          <p:xfrm>
            <a:off x="6648450" y="3600450"/>
            <a:ext cx="168275" cy="268288"/>
          </p:xfrm>
          <a:graphic>
            <a:graphicData uri="http://schemas.openxmlformats.org/presentationml/2006/ole">
              <mc:AlternateContent xmlns:mc="http://schemas.openxmlformats.org/markup-compatibility/2006">
                <mc:Choice xmlns:v="urn:schemas-microsoft-com:vml" Requires="v">
                  <p:oleObj spid="_x0000_s3936" name="Equation" r:id="rId66" imgW="114102" imgH="177492" progId="Equation.3">
                    <p:embed/>
                  </p:oleObj>
                </mc:Choice>
                <mc:Fallback>
                  <p:oleObj name="Equation" r:id="rId66" imgW="114102" imgH="177492" progId="Equation.3">
                    <p:embed/>
                    <p:pic>
                      <p:nvPicPr>
                        <p:cNvPr id="262" name="Object 74"/>
                        <p:cNvPicPr>
                          <a:picLocks noChangeAspect="1"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6648450" y="3600450"/>
                          <a:ext cx="168275" cy="268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75">
              <a:extLst>
                <a:ext uri="{FF2B5EF4-FFF2-40B4-BE49-F238E27FC236}">
                  <a16:creationId xmlns:a16="http://schemas.microsoft.com/office/drawing/2014/main" id="{64C26CFA-098D-4085-B1BA-899B1D79059F}"/>
                </a:ext>
              </a:extLst>
            </p:cNvPr>
            <p:cNvGraphicFramePr>
              <a:graphicFrameLocks noChangeAspect="1"/>
            </p:cNvGraphicFramePr>
            <p:nvPr/>
          </p:nvGraphicFramePr>
          <p:xfrm>
            <a:off x="7132638" y="3609975"/>
            <a:ext cx="185737" cy="249238"/>
          </p:xfrm>
          <a:graphic>
            <a:graphicData uri="http://schemas.openxmlformats.org/presentationml/2006/ole">
              <mc:AlternateContent xmlns:mc="http://schemas.openxmlformats.org/markup-compatibility/2006">
                <mc:Choice xmlns:v="urn:schemas-microsoft-com:vml" Requires="v">
                  <p:oleObj spid="_x0000_s3937" name="Equation" r:id="rId68" imgW="126780" imgH="164814" progId="Equation.3">
                    <p:embed/>
                  </p:oleObj>
                </mc:Choice>
                <mc:Fallback>
                  <p:oleObj name="Equation" r:id="rId68" imgW="126780" imgH="164814" progId="Equation.3">
                    <p:embed/>
                    <p:pic>
                      <p:nvPicPr>
                        <p:cNvPr id="263" name="Object 75"/>
                        <p:cNvPicPr>
                          <a:picLocks noChangeAspect="1" noChangeArrowheads="1"/>
                        </p:cNvPicPr>
                        <p:nvPr/>
                      </p:nvPicPr>
                      <p:blipFill>
                        <a:blip r:embed="rId69">
                          <a:extLst>
                            <a:ext uri="{28A0092B-C50C-407E-A947-70E740481C1C}">
                              <a14:useLocalDpi xmlns:a14="http://schemas.microsoft.com/office/drawing/2010/main" val="0"/>
                            </a:ext>
                          </a:extLst>
                        </a:blip>
                        <a:srcRect/>
                        <a:stretch>
                          <a:fillRect/>
                        </a:stretch>
                      </p:blipFill>
                      <p:spPr bwMode="auto">
                        <a:xfrm>
                          <a:off x="7132638" y="3609975"/>
                          <a:ext cx="185737" cy="249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Object 76">
              <a:extLst>
                <a:ext uri="{FF2B5EF4-FFF2-40B4-BE49-F238E27FC236}">
                  <a16:creationId xmlns:a16="http://schemas.microsoft.com/office/drawing/2014/main" id="{AAB40799-0C06-4189-BFC2-59615D41A84F}"/>
                </a:ext>
              </a:extLst>
            </p:cNvPr>
            <p:cNvGraphicFramePr>
              <a:graphicFrameLocks noChangeAspect="1"/>
            </p:cNvGraphicFramePr>
            <p:nvPr/>
          </p:nvGraphicFramePr>
          <p:xfrm>
            <a:off x="7639050" y="3600450"/>
            <a:ext cx="168275" cy="266700"/>
          </p:xfrm>
          <a:graphic>
            <a:graphicData uri="http://schemas.openxmlformats.org/presentationml/2006/ole">
              <mc:AlternateContent xmlns:mc="http://schemas.openxmlformats.org/markup-compatibility/2006">
                <mc:Choice xmlns:v="urn:schemas-microsoft-com:vml" Requires="v">
                  <p:oleObj spid="_x0000_s3938" name="Equation" r:id="rId70" imgW="114102" imgH="177492" progId="Equation.3">
                    <p:embed/>
                  </p:oleObj>
                </mc:Choice>
                <mc:Fallback>
                  <p:oleObj name="Equation" r:id="rId70" imgW="114102" imgH="177492" progId="Equation.3">
                    <p:embed/>
                    <p:pic>
                      <p:nvPicPr>
                        <p:cNvPr id="264" name="Object 76"/>
                        <p:cNvPicPr>
                          <a:picLocks noChangeAspect="1" noChangeArrowheads="1"/>
                        </p:cNvPicPr>
                        <p:nvPr/>
                      </p:nvPicPr>
                      <p:blipFill>
                        <a:blip r:embed="rId71">
                          <a:extLst>
                            <a:ext uri="{28A0092B-C50C-407E-A947-70E740481C1C}">
                              <a14:useLocalDpi xmlns:a14="http://schemas.microsoft.com/office/drawing/2010/main" val="0"/>
                            </a:ext>
                          </a:extLst>
                        </a:blip>
                        <a:srcRect/>
                        <a:stretch>
                          <a:fillRect/>
                        </a:stretch>
                      </p:blipFill>
                      <p:spPr bwMode="auto">
                        <a:xfrm>
                          <a:off x="7639050" y="3600450"/>
                          <a:ext cx="168275"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Left Brace 48">
              <a:extLst>
                <a:ext uri="{FF2B5EF4-FFF2-40B4-BE49-F238E27FC236}">
                  <a16:creationId xmlns:a16="http://schemas.microsoft.com/office/drawing/2014/main" id="{E559B3BF-25F7-46B7-8146-27969AED755C}"/>
                </a:ext>
              </a:extLst>
            </p:cNvPr>
            <p:cNvSpPr/>
            <p:nvPr/>
          </p:nvSpPr>
          <p:spPr>
            <a:xfrm>
              <a:off x="5791200" y="3657600"/>
              <a:ext cx="152400" cy="1066800"/>
            </a:xfrm>
            <a:prstGeom prst="leftBrace">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Left Brace 49">
              <a:extLst>
                <a:ext uri="{FF2B5EF4-FFF2-40B4-BE49-F238E27FC236}">
                  <a16:creationId xmlns:a16="http://schemas.microsoft.com/office/drawing/2014/main" id="{AA24F29D-981C-4FE6-BC3F-6C3077ADFD86}"/>
                </a:ext>
              </a:extLst>
            </p:cNvPr>
            <p:cNvSpPr/>
            <p:nvPr/>
          </p:nvSpPr>
          <p:spPr>
            <a:xfrm flipH="1">
              <a:off x="8077200" y="3657600"/>
              <a:ext cx="152400" cy="1066800"/>
            </a:xfrm>
            <a:prstGeom prst="leftBrace">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51" name="Object 172">
              <a:extLst>
                <a:ext uri="{FF2B5EF4-FFF2-40B4-BE49-F238E27FC236}">
                  <a16:creationId xmlns:a16="http://schemas.microsoft.com/office/drawing/2014/main" id="{C52F7A12-3E5A-451F-AA62-A28776AD0351}"/>
                </a:ext>
              </a:extLst>
            </p:cNvPr>
            <p:cNvGraphicFramePr>
              <a:graphicFrameLocks noChangeAspect="1"/>
            </p:cNvGraphicFramePr>
            <p:nvPr/>
          </p:nvGraphicFramePr>
          <p:xfrm>
            <a:off x="5181600" y="4038600"/>
            <a:ext cx="558800" cy="325438"/>
          </p:xfrm>
          <a:graphic>
            <a:graphicData uri="http://schemas.openxmlformats.org/presentationml/2006/ole">
              <mc:AlternateContent xmlns:mc="http://schemas.openxmlformats.org/markup-compatibility/2006">
                <mc:Choice xmlns:v="urn:schemas-microsoft-com:vml" Requires="v">
                  <p:oleObj spid="_x0000_s3939" name="Equation" r:id="rId72" imgW="380835" imgH="215806" progId="Equation.3">
                    <p:embed/>
                  </p:oleObj>
                </mc:Choice>
                <mc:Fallback>
                  <p:oleObj name="Equation" r:id="rId72" imgW="380835" imgH="215806" progId="Equation.3">
                    <p:embed/>
                    <p:pic>
                      <p:nvPicPr>
                        <p:cNvPr id="267" name="Object 172"/>
                        <p:cNvPicPr>
                          <a:picLocks noChangeAspect="1" noChangeArrowheads="1"/>
                        </p:cNvPicPr>
                        <p:nvPr/>
                      </p:nvPicPr>
                      <p:blipFill>
                        <a:blip r:embed="rId73">
                          <a:extLst>
                            <a:ext uri="{28A0092B-C50C-407E-A947-70E740481C1C}">
                              <a14:useLocalDpi xmlns:a14="http://schemas.microsoft.com/office/drawing/2010/main" val="0"/>
                            </a:ext>
                          </a:extLst>
                        </a:blip>
                        <a:srcRect/>
                        <a:stretch>
                          <a:fillRect/>
                        </a:stretch>
                      </p:blipFill>
                      <p:spPr bwMode="auto">
                        <a:xfrm>
                          <a:off x="5181600" y="4038600"/>
                          <a:ext cx="558800" cy="325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2" name="TextBox 51">
            <a:extLst>
              <a:ext uri="{FF2B5EF4-FFF2-40B4-BE49-F238E27FC236}">
                <a16:creationId xmlns:a16="http://schemas.microsoft.com/office/drawing/2014/main" id="{486C50B5-A6C7-4675-8808-A930A5839F59}"/>
              </a:ext>
            </a:extLst>
          </p:cNvPr>
          <p:cNvSpPr txBox="1"/>
          <p:nvPr/>
        </p:nvSpPr>
        <p:spPr>
          <a:xfrm>
            <a:off x="7419007" y="5679907"/>
            <a:ext cx="3670116" cy="1107996"/>
          </a:xfrm>
          <a:prstGeom prst="rect">
            <a:avLst/>
          </a:prstGeom>
          <a:noFill/>
        </p:spPr>
        <p:txBody>
          <a:bodyPr wrap="square" rtlCol="0">
            <a:spAutoFit/>
          </a:bodyPr>
          <a:lstStyle/>
          <a:p>
            <a:r>
              <a:rPr lang="en-US" sz="2200" dirty="0"/>
              <a:t>the die is fair so we have </a:t>
            </a:r>
          </a:p>
          <a:p>
            <a:r>
              <a:rPr lang="en-US" sz="2200" dirty="0"/>
              <a:t>16 equally likely simple events </a:t>
            </a:r>
          </a:p>
          <a:p>
            <a:r>
              <a:rPr lang="en-US" sz="2200" dirty="0"/>
              <a:t>each with probability 1/16</a:t>
            </a:r>
          </a:p>
        </p:txBody>
      </p:sp>
      <p:cxnSp>
        <p:nvCxnSpPr>
          <p:cNvPr id="53" name="Straight Connector 52">
            <a:extLst>
              <a:ext uri="{FF2B5EF4-FFF2-40B4-BE49-F238E27FC236}">
                <a16:creationId xmlns:a16="http://schemas.microsoft.com/office/drawing/2014/main" id="{F7787B71-A41F-4C2F-A8AB-B1E16B8B1250}"/>
              </a:ext>
            </a:extLst>
          </p:cNvPr>
          <p:cNvCxnSpPr/>
          <p:nvPr/>
        </p:nvCxnSpPr>
        <p:spPr>
          <a:xfrm>
            <a:off x="2485251" y="6073347"/>
            <a:ext cx="4419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1FBD903-9901-4764-83F9-2455B05D143D}"/>
              </a:ext>
            </a:extLst>
          </p:cNvPr>
          <p:cNvCxnSpPr/>
          <p:nvPr/>
        </p:nvCxnSpPr>
        <p:spPr>
          <a:xfrm>
            <a:off x="2866251" y="5768547"/>
            <a:ext cx="0" cy="838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5" name="Object 6">
            <a:extLst>
              <a:ext uri="{FF2B5EF4-FFF2-40B4-BE49-F238E27FC236}">
                <a16:creationId xmlns:a16="http://schemas.microsoft.com/office/drawing/2014/main" id="{B597467D-4A42-48FD-A24E-459FF1C07362}"/>
              </a:ext>
            </a:extLst>
          </p:cNvPr>
          <p:cNvGraphicFramePr>
            <a:graphicFrameLocks noChangeAspect="1"/>
          </p:cNvGraphicFramePr>
          <p:nvPr>
            <p:extLst>
              <p:ext uri="{D42A27DB-BD31-4B8C-83A1-F6EECF244321}">
                <p14:modId xmlns:p14="http://schemas.microsoft.com/office/powerpoint/2010/main" val="2169054226"/>
              </p:ext>
            </p:extLst>
          </p:nvPr>
        </p:nvGraphicFramePr>
        <p:xfrm>
          <a:off x="2104251" y="6149547"/>
          <a:ext cx="720725" cy="411163"/>
        </p:xfrm>
        <a:graphic>
          <a:graphicData uri="http://schemas.openxmlformats.org/presentationml/2006/ole">
            <mc:AlternateContent xmlns:mc="http://schemas.openxmlformats.org/markup-compatibility/2006">
              <mc:Choice xmlns:v="urn:schemas-microsoft-com:vml" Requires="v">
                <p:oleObj spid="_x0000_s3940" name="Equation" r:id="rId74" imgW="330057" imgH="203112" progId="Equation.3">
                  <p:embed/>
                </p:oleObj>
              </mc:Choice>
              <mc:Fallback>
                <p:oleObj name="Equation" r:id="rId74" imgW="330057" imgH="203112" progId="Equation.3">
                  <p:embed/>
                  <p:pic>
                    <p:nvPicPr>
                      <p:cNvPr id="271" name="Object 6"/>
                      <p:cNvPicPr>
                        <a:picLocks noChangeAspect="1" noChangeArrowheads="1"/>
                      </p:cNvPicPr>
                      <p:nvPr/>
                    </p:nvPicPr>
                    <p:blipFill>
                      <a:blip r:embed="rId75">
                        <a:extLst>
                          <a:ext uri="{28A0092B-C50C-407E-A947-70E740481C1C}">
                            <a14:useLocalDpi xmlns:a14="http://schemas.microsoft.com/office/drawing/2010/main" val="0"/>
                          </a:ext>
                        </a:extLst>
                      </a:blip>
                      <a:srcRect/>
                      <a:stretch>
                        <a:fillRect/>
                      </a:stretch>
                    </p:blipFill>
                    <p:spPr bwMode="auto">
                      <a:xfrm>
                        <a:off x="2104251" y="6149547"/>
                        <a:ext cx="720725"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Object 7">
            <a:extLst>
              <a:ext uri="{FF2B5EF4-FFF2-40B4-BE49-F238E27FC236}">
                <a16:creationId xmlns:a16="http://schemas.microsoft.com/office/drawing/2014/main" id="{2B7A128A-9D46-438D-8354-37DA8C11044E}"/>
              </a:ext>
            </a:extLst>
          </p:cNvPr>
          <p:cNvGraphicFramePr>
            <a:graphicFrameLocks noChangeAspect="1"/>
          </p:cNvGraphicFramePr>
          <p:nvPr>
            <p:extLst>
              <p:ext uri="{D42A27DB-BD31-4B8C-83A1-F6EECF244321}">
                <p14:modId xmlns:p14="http://schemas.microsoft.com/office/powerpoint/2010/main" val="3778516915"/>
              </p:ext>
            </p:extLst>
          </p:nvPr>
        </p:nvGraphicFramePr>
        <p:xfrm>
          <a:off x="2512239" y="5736797"/>
          <a:ext cx="277812" cy="282575"/>
        </p:xfrm>
        <a:graphic>
          <a:graphicData uri="http://schemas.openxmlformats.org/presentationml/2006/ole">
            <mc:AlternateContent xmlns:mc="http://schemas.openxmlformats.org/markup-compatibility/2006">
              <mc:Choice xmlns:v="urn:schemas-microsoft-com:vml" Requires="v">
                <p:oleObj spid="_x0000_s3941" name="Equation" r:id="rId76" imgW="126835" imgH="139518" progId="Equation.3">
                  <p:embed/>
                </p:oleObj>
              </mc:Choice>
              <mc:Fallback>
                <p:oleObj name="Equation" r:id="rId76" imgW="126835" imgH="139518" progId="Equation.3">
                  <p:embed/>
                  <p:pic>
                    <p:nvPicPr>
                      <p:cNvPr id="272" name="Object 7"/>
                      <p:cNvPicPr>
                        <a:picLocks noChangeAspect="1" noChangeArrowheads="1"/>
                      </p:cNvPicPr>
                      <p:nvPr/>
                    </p:nvPicPr>
                    <p:blipFill>
                      <a:blip r:embed="rId77">
                        <a:extLst>
                          <a:ext uri="{28A0092B-C50C-407E-A947-70E740481C1C}">
                            <a14:useLocalDpi xmlns:a14="http://schemas.microsoft.com/office/drawing/2010/main" val="0"/>
                          </a:ext>
                        </a:extLst>
                      </a:blip>
                      <a:srcRect/>
                      <a:stretch>
                        <a:fillRect/>
                      </a:stretch>
                    </p:blipFill>
                    <p:spPr bwMode="auto">
                      <a:xfrm>
                        <a:off x="2512239" y="5736797"/>
                        <a:ext cx="277812"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Object 8">
            <a:extLst>
              <a:ext uri="{FF2B5EF4-FFF2-40B4-BE49-F238E27FC236}">
                <a16:creationId xmlns:a16="http://schemas.microsoft.com/office/drawing/2014/main" id="{B4A19C45-2007-46A4-BA3C-A718980ABF06}"/>
              </a:ext>
            </a:extLst>
          </p:cNvPr>
          <p:cNvGraphicFramePr>
            <a:graphicFrameLocks noChangeAspect="1"/>
          </p:cNvGraphicFramePr>
          <p:nvPr>
            <p:extLst>
              <p:ext uri="{D42A27DB-BD31-4B8C-83A1-F6EECF244321}">
                <p14:modId xmlns:p14="http://schemas.microsoft.com/office/powerpoint/2010/main" val="864790034"/>
              </p:ext>
            </p:extLst>
          </p:nvPr>
        </p:nvGraphicFramePr>
        <p:xfrm>
          <a:off x="3121839" y="5714572"/>
          <a:ext cx="277812" cy="333375"/>
        </p:xfrm>
        <a:graphic>
          <a:graphicData uri="http://schemas.openxmlformats.org/presentationml/2006/ole">
            <mc:AlternateContent xmlns:mc="http://schemas.openxmlformats.org/markup-compatibility/2006">
              <mc:Choice xmlns:v="urn:schemas-microsoft-com:vml" Requires="v">
                <p:oleObj spid="_x0000_s3942" name="Equation" r:id="rId78" imgW="126780" imgH="164814" progId="Equation.3">
                  <p:embed/>
                </p:oleObj>
              </mc:Choice>
              <mc:Fallback>
                <p:oleObj name="Equation" r:id="rId78" imgW="126780" imgH="164814" progId="Equation.3">
                  <p:embed/>
                  <p:pic>
                    <p:nvPicPr>
                      <p:cNvPr id="273" name="Object 8"/>
                      <p:cNvPicPr>
                        <a:picLocks noChangeAspect="1" noChangeArrowheads="1"/>
                      </p:cNvPicPr>
                      <p:nvPr/>
                    </p:nvPicPr>
                    <p:blipFill>
                      <a:blip r:embed="rId79">
                        <a:extLst>
                          <a:ext uri="{28A0092B-C50C-407E-A947-70E740481C1C}">
                            <a14:useLocalDpi xmlns:a14="http://schemas.microsoft.com/office/drawing/2010/main" val="0"/>
                          </a:ext>
                        </a:extLst>
                      </a:blip>
                      <a:srcRect/>
                      <a:stretch>
                        <a:fillRect/>
                      </a:stretch>
                    </p:blipFill>
                    <p:spPr bwMode="auto">
                      <a:xfrm>
                        <a:off x="3121839" y="5714572"/>
                        <a:ext cx="277812"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9">
            <a:extLst>
              <a:ext uri="{FF2B5EF4-FFF2-40B4-BE49-F238E27FC236}">
                <a16:creationId xmlns:a16="http://schemas.microsoft.com/office/drawing/2014/main" id="{3690C70B-C386-4CDB-90C1-7D998FD4A890}"/>
              </a:ext>
            </a:extLst>
          </p:cNvPr>
          <p:cNvGraphicFramePr>
            <a:graphicFrameLocks noChangeAspect="1"/>
          </p:cNvGraphicFramePr>
          <p:nvPr>
            <p:extLst>
              <p:ext uri="{D42A27DB-BD31-4B8C-83A1-F6EECF244321}">
                <p14:modId xmlns:p14="http://schemas.microsoft.com/office/powerpoint/2010/main" val="1879539280"/>
              </p:ext>
            </p:extLst>
          </p:nvPr>
        </p:nvGraphicFramePr>
        <p:xfrm>
          <a:off x="3559989" y="5714572"/>
          <a:ext cx="249237" cy="360363"/>
        </p:xfrm>
        <a:graphic>
          <a:graphicData uri="http://schemas.openxmlformats.org/presentationml/2006/ole">
            <mc:AlternateContent xmlns:mc="http://schemas.openxmlformats.org/markup-compatibility/2006">
              <mc:Choice xmlns:v="urn:schemas-microsoft-com:vml" Requires="v">
                <p:oleObj spid="_x0000_s3943" name="Equation" r:id="rId80" imgW="114102" imgH="177492" progId="Equation.3">
                  <p:embed/>
                </p:oleObj>
              </mc:Choice>
              <mc:Fallback>
                <p:oleObj name="Equation" r:id="rId80" imgW="114102" imgH="177492" progId="Equation.3">
                  <p:embed/>
                  <p:pic>
                    <p:nvPicPr>
                      <p:cNvPr id="274" name="Object 9"/>
                      <p:cNvPicPr>
                        <a:picLocks noChangeAspect="1" noChangeArrowheads="1"/>
                      </p:cNvPicPr>
                      <p:nvPr/>
                    </p:nvPicPr>
                    <p:blipFill>
                      <a:blip r:embed="rId81">
                        <a:extLst>
                          <a:ext uri="{28A0092B-C50C-407E-A947-70E740481C1C}">
                            <a14:useLocalDpi xmlns:a14="http://schemas.microsoft.com/office/drawing/2010/main" val="0"/>
                          </a:ext>
                        </a:extLst>
                      </a:blip>
                      <a:srcRect/>
                      <a:stretch>
                        <a:fillRect/>
                      </a:stretch>
                    </p:blipFill>
                    <p:spPr bwMode="auto">
                      <a:xfrm>
                        <a:off x="3559989" y="5714572"/>
                        <a:ext cx="249237"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 name="Object 10">
            <a:extLst>
              <a:ext uri="{FF2B5EF4-FFF2-40B4-BE49-F238E27FC236}">
                <a16:creationId xmlns:a16="http://schemas.microsoft.com/office/drawing/2014/main" id="{7999472C-4D00-4825-8319-9494FCB282AC}"/>
              </a:ext>
            </a:extLst>
          </p:cNvPr>
          <p:cNvGraphicFramePr>
            <a:graphicFrameLocks noChangeAspect="1"/>
          </p:cNvGraphicFramePr>
          <p:nvPr>
            <p:extLst>
              <p:ext uri="{D42A27DB-BD31-4B8C-83A1-F6EECF244321}">
                <p14:modId xmlns:p14="http://schemas.microsoft.com/office/powerpoint/2010/main" val="446132970"/>
              </p:ext>
            </p:extLst>
          </p:nvPr>
        </p:nvGraphicFramePr>
        <p:xfrm>
          <a:off x="4036239" y="5714572"/>
          <a:ext cx="277812" cy="333375"/>
        </p:xfrm>
        <a:graphic>
          <a:graphicData uri="http://schemas.openxmlformats.org/presentationml/2006/ole">
            <mc:AlternateContent xmlns:mc="http://schemas.openxmlformats.org/markup-compatibility/2006">
              <mc:Choice xmlns:v="urn:schemas-microsoft-com:vml" Requires="v">
                <p:oleObj spid="_x0000_s3944" name="Equation" r:id="rId82" imgW="126780" imgH="164814" progId="Equation.3">
                  <p:embed/>
                </p:oleObj>
              </mc:Choice>
              <mc:Fallback>
                <p:oleObj name="Equation" r:id="rId82" imgW="126780" imgH="164814" progId="Equation.3">
                  <p:embed/>
                  <p:pic>
                    <p:nvPicPr>
                      <p:cNvPr id="275" name="Object 10"/>
                      <p:cNvPicPr>
                        <a:picLocks noChangeAspect="1" noChangeArrowheads="1"/>
                      </p:cNvPicPr>
                      <p:nvPr/>
                    </p:nvPicPr>
                    <p:blipFill>
                      <a:blip r:embed="rId83">
                        <a:extLst>
                          <a:ext uri="{28A0092B-C50C-407E-A947-70E740481C1C}">
                            <a14:useLocalDpi xmlns:a14="http://schemas.microsoft.com/office/drawing/2010/main" val="0"/>
                          </a:ext>
                        </a:extLst>
                      </a:blip>
                      <a:srcRect/>
                      <a:stretch>
                        <a:fillRect/>
                      </a:stretch>
                    </p:blipFill>
                    <p:spPr bwMode="auto">
                      <a:xfrm>
                        <a:off x="4036239" y="5714572"/>
                        <a:ext cx="277812"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0" name="Straight Connector 59">
            <a:extLst>
              <a:ext uri="{FF2B5EF4-FFF2-40B4-BE49-F238E27FC236}">
                <a16:creationId xmlns:a16="http://schemas.microsoft.com/office/drawing/2014/main" id="{E1269F6A-E98F-4633-9082-D7251CD08A13}"/>
              </a:ext>
            </a:extLst>
          </p:cNvPr>
          <p:cNvCxnSpPr/>
          <p:nvPr/>
        </p:nvCxnSpPr>
        <p:spPr>
          <a:xfrm>
            <a:off x="6429893" y="5790772"/>
            <a:ext cx="0" cy="838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A5BD1E4B-D82B-4416-A6F6-082F060F8568}"/>
              </a:ext>
            </a:extLst>
          </p:cNvPr>
          <p:cNvSpPr txBox="1"/>
          <p:nvPr/>
        </p:nvSpPr>
        <p:spPr>
          <a:xfrm>
            <a:off x="6429893" y="5638372"/>
            <a:ext cx="654346" cy="400110"/>
          </a:xfrm>
          <a:prstGeom prst="rect">
            <a:avLst/>
          </a:prstGeom>
          <a:noFill/>
        </p:spPr>
        <p:txBody>
          <a:bodyPr wrap="none" rtlCol="0">
            <a:spAutoFit/>
          </a:bodyPr>
          <a:lstStyle/>
          <a:p>
            <a:r>
              <a:rPr lang="en-US" sz="2000" dirty="0">
                <a:latin typeface="Times New Roman" pitchFamily="18" charset="0"/>
                <a:cs typeface="Times New Roman" pitchFamily="18" charset="0"/>
              </a:rPr>
              <a:t>Sum</a:t>
            </a:r>
          </a:p>
        </p:txBody>
      </p:sp>
      <p:graphicFrame>
        <p:nvGraphicFramePr>
          <p:cNvPr id="62" name="Object 33">
            <a:extLst>
              <a:ext uri="{FF2B5EF4-FFF2-40B4-BE49-F238E27FC236}">
                <a16:creationId xmlns:a16="http://schemas.microsoft.com/office/drawing/2014/main" id="{1EB0EB23-5D79-4349-B84D-D1D3B3B2B5CE}"/>
              </a:ext>
            </a:extLst>
          </p:cNvPr>
          <p:cNvGraphicFramePr>
            <a:graphicFrameLocks noChangeAspect="1"/>
          </p:cNvGraphicFramePr>
          <p:nvPr>
            <p:extLst>
              <p:ext uri="{D42A27DB-BD31-4B8C-83A1-F6EECF244321}">
                <p14:modId xmlns:p14="http://schemas.microsoft.com/office/powerpoint/2010/main" val="3097264372"/>
              </p:ext>
            </p:extLst>
          </p:nvPr>
        </p:nvGraphicFramePr>
        <p:xfrm>
          <a:off x="3039289" y="6082872"/>
          <a:ext cx="388937" cy="538163"/>
        </p:xfrm>
        <a:graphic>
          <a:graphicData uri="http://schemas.openxmlformats.org/presentationml/2006/ole">
            <mc:AlternateContent xmlns:mc="http://schemas.openxmlformats.org/markup-compatibility/2006">
              <mc:Choice xmlns:v="urn:schemas-microsoft-com:vml" Requires="v">
                <p:oleObj spid="_x0000_s3945" name="Equation" r:id="rId84" imgW="177569" imgH="266353" progId="Equation.3">
                  <p:embed/>
                </p:oleObj>
              </mc:Choice>
              <mc:Fallback>
                <p:oleObj name="Equation" r:id="rId84" imgW="177569" imgH="266353" progId="Equation.3">
                  <p:embed/>
                  <p:pic>
                    <p:nvPicPr>
                      <p:cNvPr id="278" name="Object 33"/>
                      <p:cNvPicPr>
                        <a:picLocks noChangeAspect="1" noChangeArrowheads="1"/>
                      </p:cNvPicPr>
                      <p:nvPr/>
                    </p:nvPicPr>
                    <p:blipFill>
                      <a:blip r:embed="rId85">
                        <a:extLst>
                          <a:ext uri="{28A0092B-C50C-407E-A947-70E740481C1C}">
                            <a14:useLocalDpi xmlns:a14="http://schemas.microsoft.com/office/drawing/2010/main" val="0"/>
                          </a:ext>
                        </a:extLst>
                      </a:blip>
                      <a:srcRect/>
                      <a:stretch>
                        <a:fillRect/>
                      </a:stretch>
                    </p:blipFill>
                    <p:spPr bwMode="auto">
                      <a:xfrm>
                        <a:off x="3039289" y="6082872"/>
                        <a:ext cx="388937"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 name="Object 37">
            <a:extLst>
              <a:ext uri="{FF2B5EF4-FFF2-40B4-BE49-F238E27FC236}">
                <a16:creationId xmlns:a16="http://schemas.microsoft.com/office/drawing/2014/main" id="{80CF9817-29B2-4C67-BC8A-C2160C9F6C6C}"/>
              </a:ext>
            </a:extLst>
          </p:cNvPr>
          <p:cNvGraphicFramePr>
            <a:graphicFrameLocks noChangeAspect="1"/>
          </p:cNvGraphicFramePr>
          <p:nvPr>
            <p:extLst>
              <p:ext uri="{D42A27DB-BD31-4B8C-83A1-F6EECF244321}">
                <p14:modId xmlns:p14="http://schemas.microsoft.com/office/powerpoint/2010/main" val="74996847"/>
              </p:ext>
            </p:extLst>
          </p:nvPr>
        </p:nvGraphicFramePr>
        <p:xfrm>
          <a:off x="3496489" y="6082872"/>
          <a:ext cx="388937" cy="538163"/>
        </p:xfrm>
        <a:graphic>
          <a:graphicData uri="http://schemas.openxmlformats.org/presentationml/2006/ole">
            <mc:AlternateContent xmlns:mc="http://schemas.openxmlformats.org/markup-compatibility/2006">
              <mc:Choice xmlns:v="urn:schemas-microsoft-com:vml" Requires="v">
                <p:oleObj spid="_x0000_s3946" name="Equation" r:id="rId86" imgW="177569" imgH="266353" progId="Equation.3">
                  <p:embed/>
                </p:oleObj>
              </mc:Choice>
              <mc:Fallback>
                <p:oleObj name="Equation" r:id="rId86" imgW="177569" imgH="266353" progId="Equation.3">
                  <p:embed/>
                  <p:pic>
                    <p:nvPicPr>
                      <p:cNvPr id="279" name="Object 37"/>
                      <p:cNvPicPr>
                        <a:picLocks noChangeAspect="1" noChangeArrowheads="1"/>
                      </p:cNvPicPr>
                      <p:nvPr/>
                    </p:nvPicPr>
                    <p:blipFill>
                      <a:blip r:embed="rId87">
                        <a:extLst>
                          <a:ext uri="{28A0092B-C50C-407E-A947-70E740481C1C}">
                            <a14:useLocalDpi xmlns:a14="http://schemas.microsoft.com/office/drawing/2010/main" val="0"/>
                          </a:ext>
                        </a:extLst>
                      </a:blip>
                      <a:srcRect/>
                      <a:stretch>
                        <a:fillRect/>
                      </a:stretch>
                    </p:blipFill>
                    <p:spPr bwMode="auto">
                      <a:xfrm>
                        <a:off x="3496489" y="6082872"/>
                        <a:ext cx="388937"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 name="Object 38">
            <a:extLst>
              <a:ext uri="{FF2B5EF4-FFF2-40B4-BE49-F238E27FC236}">
                <a16:creationId xmlns:a16="http://schemas.microsoft.com/office/drawing/2014/main" id="{12EE2CF7-08E3-4761-A26F-B0EBA0C9E028}"/>
              </a:ext>
            </a:extLst>
          </p:cNvPr>
          <p:cNvGraphicFramePr>
            <a:graphicFrameLocks noChangeAspect="1"/>
          </p:cNvGraphicFramePr>
          <p:nvPr>
            <p:extLst>
              <p:ext uri="{D42A27DB-BD31-4B8C-83A1-F6EECF244321}">
                <p14:modId xmlns:p14="http://schemas.microsoft.com/office/powerpoint/2010/main" val="2706752018"/>
              </p:ext>
            </p:extLst>
          </p:nvPr>
        </p:nvGraphicFramePr>
        <p:xfrm>
          <a:off x="3980676" y="6070172"/>
          <a:ext cx="388938" cy="563563"/>
        </p:xfrm>
        <a:graphic>
          <a:graphicData uri="http://schemas.openxmlformats.org/presentationml/2006/ole">
            <mc:AlternateContent xmlns:mc="http://schemas.openxmlformats.org/markup-compatibility/2006">
              <mc:Choice xmlns:v="urn:schemas-microsoft-com:vml" Requires="v">
                <p:oleObj spid="_x0000_s3947" name="Equation" r:id="rId88" imgW="177646" imgH="279158" progId="Equation.3">
                  <p:embed/>
                </p:oleObj>
              </mc:Choice>
              <mc:Fallback>
                <p:oleObj name="Equation" r:id="rId88" imgW="177646" imgH="279158" progId="Equation.3">
                  <p:embed/>
                  <p:pic>
                    <p:nvPicPr>
                      <p:cNvPr id="280" name="Object 38"/>
                      <p:cNvPicPr>
                        <a:picLocks noChangeAspect="1" noChangeArrowheads="1"/>
                      </p:cNvPicPr>
                      <p:nvPr/>
                    </p:nvPicPr>
                    <p:blipFill>
                      <a:blip r:embed="rId89">
                        <a:extLst>
                          <a:ext uri="{28A0092B-C50C-407E-A947-70E740481C1C}">
                            <a14:useLocalDpi xmlns:a14="http://schemas.microsoft.com/office/drawing/2010/main" val="0"/>
                          </a:ext>
                        </a:extLst>
                      </a:blip>
                      <a:srcRect/>
                      <a:stretch>
                        <a:fillRect/>
                      </a:stretch>
                    </p:blipFill>
                    <p:spPr bwMode="auto">
                      <a:xfrm>
                        <a:off x="3980676" y="6070172"/>
                        <a:ext cx="388938"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 name="Object 39">
            <a:extLst>
              <a:ext uri="{FF2B5EF4-FFF2-40B4-BE49-F238E27FC236}">
                <a16:creationId xmlns:a16="http://schemas.microsoft.com/office/drawing/2014/main" id="{1726EBD2-F284-4FAC-91BA-7B3C8A1B4DCD}"/>
              </a:ext>
            </a:extLst>
          </p:cNvPr>
          <p:cNvGraphicFramePr>
            <a:graphicFrameLocks noChangeAspect="1"/>
          </p:cNvGraphicFramePr>
          <p:nvPr>
            <p:extLst>
              <p:ext uri="{D42A27DB-BD31-4B8C-83A1-F6EECF244321}">
                <p14:modId xmlns:p14="http://schemas.microsoft.com/office/powerpoint/2010/main" val="1268741865"/>
              </p:ext>
            </p:extLst>
          </p:nvPr>
        </p:nvGraphicFramePr>
        <p:xfrm>
          <a:off x="6547368" y="6171772"/>
          <a:ext cx="193675" cy="333375"/>
        </p:xfrm>
        <a:graphic>
          <a:graphicData uri="http://schemas.openxmlformats.org/presentationml/2006/ole">
            <mc:AlternateContent xmlns:mc="http://schemas.openxmlformats.org/markup-compatibility/2006">
              <mc:Choice xmlns:v="urn:schemas-microsoft-com:vml" Requires="v">
                <p:oleObj spid="_x0000_s3948" name="Equation" r:id="rId90" imgW="88707" imgH="164742" progId="Equation.3">
                  <p:embed/>
                </p:oleObj>
              </mc:Choice>
              <mc:Fallback>
                <p:oleObj name="Equation" r:id="rId90" imgW="88707" imgH="164742" progId="Equation.3">
                  <p:embed/>
                  <p:pic>
                    <p:nvPicPr>
                      <p:cNvPr id="281" name="Object 39"/>
                      <p:cNvPicPr>
                        <a:picLocks noChangeAspect="1" noChangeArrowheads="1"/>
                      </p:cNvPicPr>
                      <p:nvPr/>
                    </p:nvPicPr>
                    <p:blipFill>
                      <a:blip r:embed="rId91">
                        <a:extLst>
                          <a:ext uri="{28A0092B-C50C-407E-A947-70E740481C1C}">
                            <a14:useLocalDpi xmlns:a14="http://schemas.microsoft.com/office/drawing/2010/main" val="0"/>
                          </a:ext>
                        </a:extLst>
                      </a:blip>
                      <a:srcRect/>
                      <a:stretch>
                        <a:fillRect/>
                      </a:stretch>
                    </p:blipFill>
                    <p:spPr bwMode="auto">
                      <a:xfrm>
                        <a:off x="6547368" y="6171772"/>
                        <a:ext cx="1936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 name="Object 217">
            <a:extLst>
              <a:ext uri="{FF2B5EF4-FFF2-40B4-BE49-F238E27FC236}">
                <a16:creationId xmlns:a16="http://schemas.microsoft.com/office/drawing/2014/main" id="{0ABC8D0A-A507-4EA7-99FE-2346F46775CB}"/>
              </a:ext>
            </a:extLst>
          </p:cNvPr>
          <p:cNvGraphicFramePr>
            <a:graphicFrameLocks noChangeAspect="1"/>
          </p:cNvGraphicFramePr>
          <p:nvPr>
            <p:extLst>
              <p:ext uri="{D42A27DB-BD31-4B8C-83A1-F6EECF244321}">
                <p14:modId xmlns:p14="http://schemas.microsoft.com/office/powerpoint/2010/main" val="1659389441"/>
              </p:ext>
            </p:extLst>
          </p:nvPr>
        </p:nvGraphicFramePr>
        <p:xfrm>
          <a:off x="4506139" y="5701872"/>
          <a:ext cx="250825" cy="358775"/>
        </p:xfrm>
        <a:graphic>
          <a:graphicData uri="http://schemas.openxmlformats.org/presentationml/2006/ole">
            <mc:AlternateContent xmlns:mc="http://schemas.openxmlformats.org/markup-compatibility/2006">
              <mc:Choice xmlns:v="urn:schemas-microsoft-com:vml" Requires="v">
                <p:oleObj spid="_x0000_s3949" name="Equation" r:id="rId92" imgW="114102" imgH="177492" progId="Equation.3">
                  <p:embed/>
                </p:oleObj>
              </mc:Choice>
              <mc:Fallback>
                <p:oleObj name="Equation" r:id="rId92" imgW="114102" imgH="177492" progId="Equation.3">
                  <p:embed/>
                  <p:pic>
                    <p:nvPicPr>
                      <p:cNvPr id="120025" name="Object 217"/>
                      <p:cNvPicPr>
                        <a:picLocks noChangeAspect="1" noChangeArrowheads="1"/>
                      </p:cNvPicPr>
                      <p:nvPr/>
                    </p:nvPicPr>
                    <p:blipFill>
                      <a:blip r:embed="rId93">
                        <a:extLst>
                          <a:ext uri="{28A0092B-C50C-407E-A947-70E740481C1C}">
                            <a14:useLocalDpi xmlns:a14="http://schemas.microsoft.com/office/drawing/2010/main" val="0"/>
                          </a:ext>
                        </a:extLst>
                      </a:blip>
                      <a:srcRect/>
                      <a:stretch>
                        <a:fillRect/>
                      </a:stretch>
                    </p:blipFill>
                    <p:spPr bwMode="auto">
                      <a:xfrm>
                        <a:off x="4506139" y="5701872"/>
                        <a:ext cx="250825"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 name="Object 218">
            <a:extLst>
              <a:ext uri="{FF2B5EF4-FFF2-40B4-BE49-F238E27FC236}">
                <a16:creationId xmlns:a16="http://schemas.microsoft.com/office/drawing/2014/main" id="{21957C35-C3C2-4290-9E83-FFDEF33691F5}"/>
              </a:ext>
            </a:extLst>
          </p:cNvPr>
          <p:cNvGraphicFramePr>
            <a:graphicFrameLocks noChangeAspect="1"/>
          </p:cNvGraphicFramePr>
          <p:nvPr>
            <p:extLst>
              <p:ext uri="{D42A27DB-BD31-4B8C-83A1-F6EECF244321}">
                <p14:modId xmlns:p14="http://schemas.microsoft.com/office/powerpoint/2010/main" val="1575326873"/>
              </p:ext>
            </p:extLst>
          </p:nvPr>
        </p:nvGraphicFramePr>
        <p:xfrm>
          <a:off x="4410889" y="6054297"/>
          <a:ext cx="388937" cy="538163"/>
        </p:xfrm>
        <a:graphic>
          <a:graphicData uri="http://schemas.openxmlformats.org/presentationml/2006/ole">
            <mc:AlternateContent xmlns:mc="http://schemas.openxmlformats.org/markup-compatibility/2006">
              <mc:Choice xmlns:v="urn:schemas-microsoft-com:vml" Requires="v">
                <p:oleObj spid="_x0000_s3950" name="Equation" r:id="rId94" imgW="177569" imgH="266353" progId="Equation.3">
                  <p:embed/>
                </p:oleObj>
              </mc:Choice>
              <mc:Fallback>
                <p:oleObj name="Equation" r:id="rId94" imgW="177569" imgH="266353" progId="Equation.3">
                  <p:embed/>
                  <p:pic>
                    <p:nvPicPr>
                      <p:cNvPr id="120026" name="Object 218"/>
                      <p:cNvPicPr>
                        <a:picLocks noChangeAspect="1" noChangeArrowheads="1"/>
                      </p:cNvPicPr>
                      <p:nvPr/>
                    </p:nvPicPr>
                    <p:blipFill>
                      <a:blip r:embed="rId95">
                        <a:extLst>
                          <a:ext uri="{28A0092B-C50C-407E-A947-70E740481C1C}">
                            <a14:useLocalDpi xmlns:a14="http://schemas.microsoft.com/office/drawing/2010/main" val="0"/>
                          </a:ext>
                        </a:extLst>
                      </a:blip>
                      <a:srcRect/>
                      <a:stretch>
                        <a:fillRect/>
                      </a:stretch>
                    </p:blipFill>
                    <p:spPr bwMode="auto">
                      <a:xfrm>
                        <a:off x="4410889" y="6054297"/>
                        <a:ext cx="388937"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 name="Object 219">
            <a:extLst>
              <a:ext uri="{FF2B5EF4-FFF2-40B4-BE49-F238E27FC236}">
                <a16:creationId xmlns:a16="http://schemas.microsoft.com/office/drawing/2014/main" id="{2A595686-4B0F-43D4-AA65-213C6869D3B3}"/>
              </a:ext>
            </a:extLst>
          </p:cNvPr>
          <p:cNvGraphicFramePr>
            <a:graphicFrameLocks noChangeAspect="1"/>
          </p:cNvGraphicFramePr>
          <p:nvPr>
            <p:extLst>
              <p:ext uri="{D42A27DB-BD31-4B8C-83A1-F6EECF244321}">
                <p14:modId xmlns:p14="http://schemas.microsoft.com/office/powerpoint/2010/main" val="430184928"/>
              </p:ext>
            </p:extLst>
          </p:nvPr>
        </p:nvGraphicFramePr>
        <p:xfrm>
          <a:off x="4950639" y="5714572"/>
          <a:ext cx="277812" cy="358775"/>
        </p:xfrm>
        <a:graphic>
          <a:graphicData uri="http://schemas.openxmlformats.org/presentationml/2006/ole">
            <mc:AlternateContent xmlns:mc="http://schemas.openxmlformats.org/markup-compatibility/2006">
              <mc:Choice xmlns:v="urn:schemas-microsoft-com:vml" Requires="v">
                <p:oleObj spid="_x0000_s3951" name="Equation" r:id="rId96" imgW="126725" imgH="177415" progId="Equation.3">
                  <p:embed/>
                </p:oleObj>
              </mc:Choice>
              <mc:Fallback>
                <p:oleObj name="Equation" r:id="rId96" imgW="126725" imgH="177415" progId="Equation.3">
                  <p:embed/>
                  <p:pic>
                    <p:nvPicPr>
                      <p:cNvPr id="120027" name="Object 219"/>
                      <p:cNvPicPr>
                        <a:picLocks noChangeAspect="1" noChangeArrowheads="1"/>
                      </p:cNvPicPr>
                      <p:nvPr/>
                    </p:nvPicPr>
                    <p:blipFill>
                      <a:blip r:embed="rId97">
                        <a:extLst>
                          <a:ext uri="{28A0092B-C50C-407E-A947-70E740481C1C}">
                            <a14:useLocalDpi xmlns:a14="http://schemas.microsoft.com/office/drawing/2010/main" val="0"/>
                          </a:ext>
                        </a:extLst>
                      </a:blip>
                      <a:srcRect/>
                      <a:stretch>
                        <a:fillRect/>
                      </a:stretch>
                    </p:blipFill>
                    <p:spPr bwMode="auto">
                      <a:xfrm>
                        <a:off x="4950639" y="5714572"/>
                        <a:ext cx="277812"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 name="Object 220">
            <a:extLst>
              <a:ext uri="{FF2B5EF4-FFF2-40B4-BE49-F238E27FC236}">
                <a16:creationId xmlns:a16="http://schemas.microsoft.com/office/drawing/2014/main" id="{7847FA2D-D3FA-42F1-866C-18F3B3867281}"/>
              </a:ext>
            </a:extLst>
          </p:cNvPr>
          <p:cNvGraphicFramePr>
            <a:graphicFrameLocks noChangeAspect="1"/>
          </p:cNvGraphicFramePr>
          <p:nvPr>
            <p:extLst>
              <p:ext uri="{D42A27DB-BD31-4B8C-83A1-F6EECF244321}">
                <p14:modId xmlns:p14="http://schemas.microsoft.com/office/powerpoint/2010/main" val="3705273575"/>
              </p:ext>
            </p:extLst>
          </p:nvPr>
        </p:nvGraphicFramePr>
        <p:xfrm>
          <a:off x="4895076" y="6041597"/>
          <a:ext cx="388938" cy="565150"/>
        </p:xfrm>
        <a:graphic>
          <a:graphicData uri="http://schemas.openxmlformats.org/presentationml/2006/ole">
            <mc:AlternateContent xmlns:mc="http://schemas.openxmlformats.org/markup-compatibility/2006">
              <mc:Choice xmlns:v="urn:schemas-microsoft-com:vml" Requires="v">
                <p:oleObj spid="_x0000_s3952" name="Equation" r:id="rId98" imgW="177646" imgH="279158" progId="Equation.3">
                  <p:embed/>
                </p:oleObj>
              </mc:Choice>
              <mc:Fallback>
                <p:oleObj name="Equation" r:id="rId98" imgW="177646" imgH="279158" progId="Equation.3">
                  <p:embed/>
                  <p:pic>
                    <p:nvPicPr>
                      <p:cNvPr id="120028" name="Object 220"/>
                      <p:cNvPicPr>
                        <a:picLocks noChangeAspect="1" noChangeArrowheads="1"/>
                      </p:cNvPicPr>
                      <p:nvPr/>
                    </p:nvPicPr>
                    <p:blipFill>
                      <a:blip r:embed="rId99">
                        <a:extLst>
                          <a:ext uri="{28A0092B-C50C-407E-A947-70E740481C1C}">
                            <a14:useLocalDpi xmlns:a14="http://schemas.microsoft.com/office/drawing/2010/main" val="0"/>
                          </a:ext>
                        </a:extLst>
                      </a:blip>
                      <a:srcRect/>
                      <a:stretch>
                        <a:fillRect/>
                      </a:stretch>
                    </p:blipFill>
                    <p:spPr bwMode="auto">
                      <a:xfrm>
                        <a:off x="4895076" y="6041597"/>
                        <a:ext cx="388938"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 name="Object 221">
            <a:extLst>
              <a:ext uri="{FF2B5EF4-FFF2-40B4-BE49-F238E27FC236}">
                <a16:creationId xmlns:a16="http://schemas.microsoft.com/office/drawing/2014/main" id="{5E2A3267-9C0E-4283-BB66-456250F52A60}"/>
              </a:ext>
            </a:extLst>
          </p:cNvPr>
          <p:cNvGraphicFramePr>
            <a:graphicFrameLocks noChangeAspect="1"/>
          </p:cNvGraphicFramePr>
          <p:nvPr>
            <p:extLst>
              <p:ext uri="{D42A27DB-BD31-4B8C-83A1-F6EECF244321}">
                <p14:modId xmlns:p14="http://schemas.microsoft.com/office/powerpoint/2010/main" val="2545142409"/>
              </p:ext>
            </p:extLst>
          </p:nvPr>
        </p:nvGraphicFramePr>
        <p:xfrm>
          <a:off x="5406251" y="5724097"/>
          <a:ext cx="279400" cy="358775"/>
        </p:xfrm>
        <a:graphic>
          <a:graphicData uri="http://schemas.openxmlformats.org/presentationml/2006/ole">
            <mc:AlternateContent xmlns:mc="http://schemas.openxmlformats.org/markup-compatibility/2006">
              <mc:Choice xmlns:v="urn:schemas-microsoft-com:vml" Requires="v">
                <p:oleObj spid="_x0000_s3953" name="Equation" r:id="rId100" imgW="126725" imgH="177415" progId="Equation.3">
                  <p:embed/>
                </p:oleObj>
              </mc:Choice>
              <mc:Fallback>
                <p:oleObj name="Equation" r:id="rId100" imgW="126725" imgH="177415" progId="Equation.3">
                  <p:embed/>
                  <p:pic>
                    <p:nvPicPr>
                      <p:cNvPr id="120029" name="Object 221"/>
                      <p:cNvPicPr>
                        <a:picLocks noChangeAspect="1" noChangeArrowheads="1"/>
                      </p:cNvPicPr>
                      <p:nvPr/>
                    </p:nvPicPr>
                    <p:blipFill>
                      <a:blip r:embed="rId101">
                        <a:extLst>
                          <a:ext uri="{28A0092B-C50C-407E-A947-70E740481C1C}">
                            <a14:useLocalDpi xmlns:a14="http://schemas.microsoft.com/office/drawing/2010/main" val="0"/>
                          </a:ext>
                        </a:extLst>
                      </a:blip>
                      <a:srcRect/>
                      <a:stretch>
                        <a:fillRect/>
                      </a:stretch>
                    </p:blipFill>
                    <p:spPr bwMode="auto">
                      <a:xfrm>
                        <a:off x="5406251" y="5724097"/>
                        <a:ext cx="27940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 name="Object 222">
            <a:extLst>
              <a:ext uri="{FF2B5EF4-FFF2-40B4-BE49-F238E27FC236}">
                <a16:creationId xmlns:a16="http://schemas.microsoft.com/office/drawing/2014/main" id="{2844AAB1-6FFD-4E4D-9574-CE54900656D3}"/>
              </a:ext>
            </a:extLst>
          </p:cNvPr>
          <p:cNvGraphicFramePr>
            <a:graphicFrameLocks noChangeAspect="1"/>
          </p:cNvGraphicFramePr>
          <p:nvPr>
            <p:extLst>
              <p:ext uri="{D42A27DB-BD31-4B8C-83A1-F6EECF244321}">
                <p14:modId xmlns:p14="http://schemas.microsoft.com/office/powerpoint/2010/main" val="2794591499"/>
              </p:ext>
            </p:extLst>
          </p:nvPr>
        </p:nvGraphicFramePr>
        <p:xfrm>
          <a:off x="5892026" y="5714572"/>
          <a:ext cx="250825" cy="358775"/>
        </p:xfrm>
        <a:graphic>
          <a:graphicData uri="http://schemas.openxmlformats.org/presentationml/2006/ole">
            <mc:AlternateContent xmlns:mc="http://schemas.openxmlformats.org/markup-compatibility/2006">
              <mc:Choice xmlns:v="urn:schemas-microsoft-com:vml" Requires="v">
                <p:oleObj spid="_x0000_s3954" name="Equation" r:id="rId102" imgW="114102" imgH="177492" progId="Equation.3">
                  <p:embed/>
                </p:oleObj>
              </mc:Choice>
              <mc:Fallback>
                <p:oleObj name="Equation" r:id="rId102" imgW="114102" imgH="177492" progId="Equation.3">
                  <p:embed/>
                  <p:pic>
                    <p:nvPicPr>
                      <p:cNvPr id="120030" name="Object 222"/>
                      <p:cNvPicPr>
                        <a:picLocks noChangeAspect="1" noChangeArrowheads="1"/>
                      </p:cNvPicPr>
                      <p:nvPr/>
                    </p:nvPicPr>
                    <p:blipFill>
                      <a:blip r:embed="rId103">
                        <a:extLst>
                          <a:ext uri="{28A0092B-C50C-407E-A947-70E740481C1C}">
                            <a14:useLocalDpi xmlns:a14="http://schemas.microsoft.com/office/drawing/2010/main" val="0"/>
                          </a:ext>
                        </a:extLst>
                      </a:blip>
                      <a:srcRect/>
                      <a:stretch>
                        <a:fillRect/>
                      </a:stretch>
                    </p:blipFill>
                    <p:spPr bwMode="auto">
                      <a:xfrm>
                        <a:off x="5892026" y="5714572"/>
                        <a:ext cx="250825"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 name="Object 223">
            <a:extLst>
              <a:ext uri="{FF2B5EF4-FFF2-40B4-BE49-F238E27FC236}">
                <a16:creationId xmlns:a16="http://schemas.microsoft.com/office/drawing/2014/main" id="{8FDA7297-5A32-4F02-AE7E-BCB7314EB08C}"/>
              </a:ext>
            </a:extLst>
          </p:cNvPr>
          <p:cNvGraphicFramePr>
            <a:graphicFrameLocks noChangeAspect="1"/>
          </p:cNvGraphicFramePr>
          <p:nvPr>
            <p:extLst>
              <p:ext uri="{D42A27DB-BD31-4B8C-83A1-F6EECF244321}">
                <p14:modId xmlns:p14="http://schemas.microsoft.com/office/powerpoint/2010/main" val="3406705082"/>
              </p:ext>
            </p:extLst>
          </p:nvPr>
        </p:nvGraphicFramePr>
        <p:xfrm>
          <a:off x="5325289" y="6082872"/>
          <a:ext cx="388937" cy="538163"/>
        </p:xfrm>
        <a:graphic>
          <a:graphicData uri="http://schemas.openxmlformats.org/presentationml/2006/ole">
            <mc:AlternateContent xmlns:mc="http://schemas.openxmlformats.org/markup-compatibility/2006">
              <mc:Choice xmlns:v="urn:schemas-microsoft-com:vml" Requires="v">
                <p:oleObj spid="_x0000_s3955" name="Equation" r:id="rId104" imgW="177569" imgH="266353" progId="Equation.3">
                  <p:embed/>
                </p:oleObj>
              </mc:Choice>
              <mc:Fallback>
                <p:oleObj name="Equation" r:id="rId104" imgW="177569" imgH="266353" progId="Equation.3">
                  <p:embed/>
                  <p:pic>
                    <p:nvPicPr>
                      <p:cNvPr id="120031" name="Object 223"/>
                      <p:cNvPicPr>
                        <a:picLocks noChangeAspect="1" noChangeArrowheads="1"/>
                      </p:cNvPicPr>
                      <p:nvPr/>
                    </p:nvPicPr>
                    <p:blipFill>
                      <a:blip r:embed="rId105">
                        <a:extLst>
                          <a:ext uri="{28A0092B-C50C-407E-A947-70E740481C1C}">
                            <a14:useLocalDpi xmlns:a14="http://schemas.microsoft.com/office/drawing/2010/main" val="0"/>
                          </a:ext>
                        </a:extLst>
                      </a:blip>
                      <a:srcRect/>
                      <a:stretch>
                        <a:fillRect/>
                      </a:stretch>
                    </p:blipFill>
                    <p:spPr bwMode="auto">
                      <a:xfrm>
                        <a:off x="5325289" y="6082872"/>
                        <a:ext cx="388937"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 name="Object 224">
            <a:extLst>
              <a:ext uri="{FF2B5EF4-FFF2-40B4-BE49-F238E27FC236}">
                <a16:creationId xmlns:a16="http://schemas.microsoft.com/office/drawing/2014/main" id="{79351BCA-6AF9-4963-8932-65FBDB3C963B}"/>
              </a:ext>
            </a:extLst>
          </p:cNvPr>
          <p:cNvGraphicFramePr>
            <a:graphicFrameLocks noChangeAspect="1"/>
          </p:cNvGraphicFramePr>
          <p:nvPr>
            <p:extLst>
              <p:ext uri="{D42A27DB-BD31-4B8C-83A1-F6EECF244321}">
                <p14:modId xmlns:p14="http://schemas.microsoft.com/office/powerpoint/2010/main" val="60169902"/>
              </p:ext>
            </p:extLst>
          </p:nvPr>
        </p:nvGraphicFramePr>
        <p:xfrm>
          <a:off x="5809476" y="6082872"/>
          <a:ext cx="388938" cy="538163"/>
        </p:xfrm>
        <a:graphic>
          <a:graphicData uri="http://schemas.openxmlformats.org/presentationml/2006/ole">
            <mc:AlternateContent xmlns:mc="http://schemas.openxmlformats.org/markup-compatibility/2006">
              <mc:Choice xmlns:v="urn:schemas-microsoft-com:vml" Requires="v">
                <p:oleObj spid="_x0000_s3956" name="Equation" r:id="rId106" imgW="177569" imgH="266353" progId="Equation.3">
                  <p:embed/>
                </p:oleObj>
              </mc:Choice>
              <mc:Fallback>
                <p:oleObj name="Equation" r:id="rId106" imgW="177569" imgH="266353" progId="Equation.3">
                  <p:embed/>
                  <p:pic>
                    <p:nvPicPr>
                      <p:cNvPr id="120032" name="Object 224"/>
                      <p:cNvPicPr>
                        <a:picLocks noChangeAspect="1" noChangeArrowheads="1"/>
                      </p:cNvPicPr>
                      <p:nvPr/>
                    </p:nvPicPr>
                    <p:blipFill>
                      <a:blip r:embed="rId107">
                        <a:extLst>
                          <a:ext uri="{28A0092B-C50C-407E-A947-70E740481C1C}">
                            <a14:useLocalDpi xmlns:a14="http://schemas.microsoft.com/office/drawing/2010/main" val="0"/>
                          </a:ext>
                        </a:extLst>
                      </a:blip>
                      <a:srcRect/>
                      <a:stretch>
                        <a:fillRect/>
                      </a:stretch>
                    </p:blipFill>
                    <p:spPr bwMode="auto">
                      <a:xfrm>
                        <a:off x="5809476" y="6082872"/>
                        <a:ext cx="388938"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 name="Rectangle 73">
            <a:extLst>
              <a:ext uri="{FF2B5EF4-FFF2-40B4-BE49-F238E27FC236}">
                <a16:creationId xmlns:a16="http://schemas.microsoft.com/office/drawing/2014/main" id="{379CE872-87A0-40A6-A8A8-D982E68C423A}"/>
              </a:ext>
            </a:extLst>
          </p:cNvPr>
          <p:cNvSpPr/>
          <p:nvPr/>
        </p:nvSpPr>
        <p:spPr>
          <a:xfrm>
            <a:off x="812052" y="5772240"/>
            <a:ext cx="1060931" cy="461665"/>
          </a:xfrm>
          <a:prstGeom prst="rect">
            <a:avLst/>
          </a:prstGeom>
        </p:spPr>
        <p:txBody>
          <a:bodyPr wrap="none">
            <a:spAutoFit/>
          </a:bodyPr>
          <a:lstStyle/>
          <a:p>
            <a:r>
              <a:rPr lang="en-US" sz="2400" b="1" dirty="0">
                <a:cs typeface="Times New Roman" pitchFamily="18" charset="0"/>
              </a:rPr>
              <a:t>Step3. </a:t>
            </a:r>
            <a:endParaRPr lang="en-US" sz="2400" b="1" dirty="0"/>
          </a:p>
        </p:txBody>
      </p:sp>
      <p:grpSp>
        <p:nvGrpSpPr>
          <p:cNvPr id="75" name="Group 74">
            <a:extLst>
              <a:ext uri="{FF2B5EF4-FFF2-40B4-BE49-F238E27FC236}">
                <a16:creationId xmlns:a16="http://schemas.microsoft.com/office/drawing/2014/main" id="{9B7AF432-AE67-4D5C-AD69-AF39D41D09B7}"/>
              </a:ext>
            </a:extLst>
          </p:cNvPr>
          <p:cNvGrpSpPr/>
          <p:nvPr/>
        </p:nvGrpSpPr>
        <p:grpSpPr>
          <a:xfrm>
            <a:off x="7353679" y="55373"/>
            <a:ext cx="4411373" cy="2875968"/>
            <a:chOff x="4506685" y="3059668"/>
            <a:chExt cx="4411373" cy="2875968"/>
          </a:xfrm>
        </p:grpSpPr>
        <p:sp>
          <p:nvSpPr>
            <p:cNvPr id="76" name="TextBox 75">
              <a:extLst>
                <a:ext uri="{FF2B5EF4-FFF2-40B4-BE49-F238E27FC236}">
                  <a16:creationId xmlns:a16="http://schemas.microsoft.com/office/drawing/2014/main" id="{2EC2DEF9-C34C-498F-8C07-F546ADC4871E}"/>
                </a:ext>
              </a:extLst>
            </p:cNvPr>
            <p:cNvSpPr txBox="1"/>
            <p:nvPr/>
          </p:nvSpPr>
          <p:spPr>
            <a:xfrm>
              <a:off x="4519748" y="4953000"/>
              <a:ext cx="635110" cy="369332"/>
            </a:xfrm>
            <a:prstGeom prst="rect">
              <a:avLst/>
            </a:prstGeom>
            <a:noFill/>
          </p:spPr>
          <p:txBody>
            <a:bodyPr wrap="none" rtlCol="0">
              <a:spAutoFit/>
            </a:bodyPr>
            <a:lstStyle/>
            <a:p>
              <a:r>
                <a:rPr lang="en-US" b="1" dirty="0"/>
                <a:t>1/16</a:t>
              </a:r>
            </a:p>
          </p:txBody>
        </p:sp>
        <p:sp>
          <p:nvSpPr>
            <p:cNvPr id="77" name="TextBox 76">
              <a:extLst>
                <a:ext uri="{FF2B5EF4-FFF2-40B4-BE49-F238E27FC236}">
                  <a16:creationId xmlns:a16="http://schemas.microsoft.com/office/drawing/2014/main" id="{8A2C122E-9C95-4ECB-B200-DC5D67679814}"/>
                </a:ext>
              </a:extLst>
            </p:cNvPr>
            <p:cNvSpPr txBox="1"/>
            <p:nvPr/>
          </p:nvSpPr>
          <p:spPr>
            <a:xfrm>
              <a:off x="4506685" y="3821668"/>
              <a:ext cx="635110" cy="369332"/>
            </a:xfrm>
            <a:prstGeom prst="rect">
              <a:avLst/>
            </a:prstGeom>
            <a:noFill/>
          </p:spPr>
          <p:txBody>
            <a:bodyPr wrap="none" rtlCol="0">
              <a:spAutoFit/>
            </a:bodyPr>
            <a:lstStyle/>
            <a:p>
              <a:r>
                <a:rPr lang="en-US" b="1" dirty="0"/>
                <a:t>4/16</a:t>
              </a:r>
            </a:p>
          </p:txBody>
        </p:sp>
        <p:grpSp>
          <p:nvGrpSpPr>
            <p:cNvPr id="78" name="Group 77">
              <a:extLst>
                <a:ext uri="{FF2B5EF4-FFF2-40B4-BE49-F238E27FC236}">
                  <a16:creationId xmlns:a16="http://schemas.microsoft.com/office/drawing/2014/main" id="{5EE26DD7-602A-4795-9E19-4B9FC1231A8D}"/>
                </a:ext>
              </a:extLst>
            </p:cNvPr>
            <p:cNvGrpSpPr/>
            <p:nvPr/>
          </p:nvGrpSpPr>
          <p:grpSpPr>
            <a:xfrm>
              <a:off x="4876800" y="3059668"/>
              <a:ext cx="4041258" cy="2875968"/>
              <a:chOff x="4876800" y="3059668"/>
              <a:chExt cx="4041258" cy="2875968"/>
            </a:xfrm>
          </p:grpSpPr>
          <p:sp>
            <p:nvSpPr>
              <p:cNvPr id="79" name="Rectangle 50">
                <a:extLst>
                  <a:ext uri="{FF2B5EF4-FFF2-40B4-BE49-F238E27FC236}">
                    <a16:creationId xmlns:a16="http://schemas.microsoft.com/office/drawing/2014/main" id="{3C657C4D-31A6-4AEE-AEAD-020398080585}"/>
                  </a:ext>
                </a:extLst>
              </p:cNvPr>
              <p:cNvSpPr>
                <a:spLocks noChangeArrowheads="1"/>
              </p:cNvSpPr>
              <p:nvPr/>
            </p:nvSpPr>
            <p:spPr bwMode="auto">
              <a:xfrm>
                <a:off x="5562600" y="5140332"/>
                <a:ext cx="168373" cy="3657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80" name="Line 4">
                <a:extLst>
                  <a:ext uri="{FF2B5EF4-FFF2-40B4-BE49-F238E27FC236}">
                    <a16:creationId xmlns:a16="http://schemas.microsoft.com/office/drawing/2014/main" id="{1DA7097A-2334-4E63-A500-09F72A2615F2}"/>
                  </a:ext>
                </a:extLst>
              </p:cNvPr>
              <p:cNvSpPr>
                <a:spLocks noChangeShapeType="1"/>
              </p:cNvSpPr>
              <p:nvPr/>
            </p:nvSpPr>
            <p:spPr bwMode="auto">
              <a:xfrm flipV="1">
                <a:off x="5039090" y="5486399"/>
                <a:ext cx="3878968" cy="19463"/>
              </a:xfrm>
              <a:prstGeom prst="line">
                <a:avLst/>
              </a:prstGeom>
              <a:noFill/>
              <a:ln w="38100">
                <a:solidFill>
                  <a:schemeClr val="tx2"/>
                </a:solidFill>
                <a:round/>
                <a:headEnd/>
                <a:tailEnd type="triangle" w="med" len="med"/>
              </a:ln>
            </p:spPr>
            <p:txBody>
              <a:bodyPr/>
              <a:lstStyle/>
              <a:p>
                <a:endParaRPr lang="en-US"/>
              </a:p>
            </p:txBody>
          </p:sp>
          <p:sp>
            <p:nvSpPr>
              <p:cNvPr id="81" name="Line 7">
                <a:extLst>
                  <a:ext uri="{FF2B5EF4-FFF2-40B4-BE49-F238E27FC236}">
                    <a16:creationId xmlns:a16="http://schemas.microsoft.com/office/drawing/2014/main" id="{DB571341-1BB2-4944-8D03-8A1626727E57}"/>
                  </a:ext>
                </a:extLst>
              </p:cNvPr>
              <p:cNvSpPr>
                <a:spLocks noChangeShapeType="1"/>
              </p:cNvSpPr>
              <p:nvPr/>
            </p:nvSpPr>
            <p:spPr bwMode="auto">
              <a:xfrm>
                <a:off x="7065636" y="5505863"/>
                <a:ext cx="0" cy="58235"/>
              </a:xfrm>
              <a:prstGeom prst="line">
                <a:avLst/>
              </a:prstGeom>
              <a:noFill/>
              <a:ln w="38100">
                <a:solidFill>
                  <a:schemeClr val="tx2"/>
                </a:solidFill>
                <a:prstDash val="dash"/>
                <a:round/>
                <a:headEnd/>
                <a:tailEnd/>
              </a:ln>
            </p:spPr>
            <p:txBody>
              <a:bodyPr/>
              <a:lstStyle/>
              <a:p>
                <a:endParaRPr lang="en-US"/>
              </a:p>
            </p:txBody>
          </p:sp>
          <p:sp>
            <p:nvSpPr>
              <p:cNvPr id="82" name="Line 13">
                <a:extLst>
                  <a:ext uri="{FF2B5EF4-FFF2-40B4-BE49-F238E27FC236}">
                    <a16:creationId xmlns:a16="http://schemas.microsoft.com/office/drawing/2014/main" id="{51BB9E63-2630-4842-AFA7-9687AF00ABBE}"/>
                  </a:ext>
                </a:extLst>
              </p:cNvPr>
              <p:cNvSpPr>
                <a:spLocks noChangeShapeType="1"/>
              </p:cNvSpPr>
              <p:nvPr/>
            </p:nvSpPr>
            <p:spPr bwMode="auto">
              <a:xfrm>
                <a:off x="7502311" y="5494030"/>
                <a:ext cx="0" cy="74546"/>
              </a:xfrm>
              <a:prstGeom prst="line">
                <a:avLst/>
              </a:prstGeom>
              <a:noFill/>
              <a:ln w="38100">
                <a:solidFill>
                  <a:schemeClr val="tx2"/>
                </a:solidFill>
                <a:prstDash val="dash"/>
                <a:round/>
                <a:headEnd/>
                <a:tailEnd/>
              </a:ln>
            </p:spPr>
            <p:txBody>
              <a:bodyPr/>
              <a:lstStyle/>
              <a:p>
                <a:endParaRPr lang="en-US"/>
              </a:p>
            </p:txBody>
          </p:sp>
          <p:sp>
            <p:nvSpPr>
              <p:cNvPr id="83" name="Line 14">
                <a:extLst>
                  <a:ext uri="{FF2B5EF4-FFF2-40B4-BE49-F238E27FC236}">
                    <a16:creationId xmlns:a16="http://schemas.microsoft.com/office/drawing/2014/main" id="{7E690780-1153-4FE3-A27B-E1D3333CF72B}"/>
                  </a:ext>
                </a:extLst>
              </p:cNvPr>
              <p:cNvSpPr>
                <a:spLocks noChangeShapeType="1"/>
              </p:cNvSpPr>
              <p:nvPr/>
            </p:nvSpPr>
            <p:spPr bwMode="auto">
              <a:xfrm>
                <a:off x="6586020" y="5505863"/>
                <a:ext cx="0" cy="58235"/>
              </a:xfrm>
              <a:prstGeom prst="line">
                <a:avLst/>
              </a:prstGeom>
              <a:noFill/>
              <a:ln w="38100">
                <a:solidFill>
                  <a:schemeClr val="tx2"/>
                </a:solidFill>
                <a:prstDash val="dash"/>
                <a:round/>
                <a:headEnd/>
                <a:tailEnd/>
              </a:ln>
            </p:spPr>
            <p:txBody>
              <a:bodyPr/>
              <a:lstStyle/>
              <a:p>
                <a:endParaRPr lang="en-US"/>
              </a:p>
            </p:txBody>
          </p:sp>
          <p:sp>
            <p:nvSpPr>
              <p:cNvPr id="84" name="Line 16">
                <a:extLst>
                  <a:ext uri="{FF2B5EF4-FFF2-40B4-BE49-F238E27FC236}">
                    <a16:creationId xmlns:a16="http://schemas.microsoft.com/office/drawing/2014/main" id="{6FD1FA1B-77B1-4739-B79A-A7CB218B3964}"/>
                  </a:ext>
                </a:extLst>
              </p:cNvPr>
              <p:cNvSpPr>
                <a:spLocks noChangeShapeType="1"/>
              </p:cNvSpPr>
              <p:nvPr/>
            </p:nvSpPr>
            <p:spPr bwMode="auto">
              <a:xfrm>
                <a:off x="6115702" y="5505863"/>
                <a:ext cx="0" cy="58235"/>
              </a:xfrm>
              <a:prstGeom prst="line">
                <a:avLst/>
              </a:prstGeom>
              <a:noFill/>
              <a:ln w="38100">
                <a:solidFill>
                  <a:schemeClr val="tx2"/>
                </a:solidFill>
                <a:prstDash val="dash"/>
                <a:round/>
                <a:headEnd/>
                <a:tailEnd/>
              </a:ln>
            </p:spPr>
            <p:txBody>
              <a:bodyPr/>
              <a:lstStyle/>
              <a:p>
                <a:endParaRPr lang="en-US"/>
              </a:p>
            </p:txBody>
          </p:sp>
          <p:sp>
            <p:nvSpPr>
              <p:cNvPr id="85" name="Line 17">
                <a:extLst>
                  <a:ext uri="{FF2B5EF4-FFF2-40B4-BE49-F238E27FC236}">
                    <a16:creationId xmlns:a16="http://schemas.microsoft.com/office/drawing/2014/main" id="{BC00157B-D876-4855-861C-8EE69C9228FF}"/>
                  </a:ext>
                </a:extLst>
              </p:cNvPr>
              <p:cNvSpPr>
                <a:spLocks noChangeShapeType="1"/>
              </p:cNvSpPr>
              <p:nvPr/>
            </p:nvSpPr>
            <p:spPr bwMode="auto">
              <a:xfrm>
                <a:off x="5631876" y="5505863"/>
                <a:ext cx="0" cy="58235"/>
              </a:xfrm>
              <a:prstGeom prst="line">
                <a:avLst/>
              </a:prstGeom>
              <a:noFill/>
              <a:ln w="38100">
                <a:solidFill>
                  <a:schemeClr val="tx2"/>
                </a:solidFill>
                <a:prstDash val="dash"/>
                <a:round/>
                <a:headEnd/>
                <a:tailEnd/>
              </a:ln>
            </p:spPr>
            <p:txBody>
              <a:bodyPr/>
              <a:lstStyle/>
              <a:p>
                <a:endParaRPr lang="en-US"/>
              </a:p>
            </p:txBody>
          </p:sp>
          <p:sp>
            <p:nvSpPr>
              <p:cNvPr id="86" name="TextBox 85">
                <a:extLst>
                  <a:ext uri="{FF2B5EF4-FFF2-40B4-BE49-F238E27FC236}">
                    <a16:creationId xmlns:a16="http://schemas.microsoft.com/office/drawing/2014/main" id="{5A0A6610-D0AE-46E9-B075-EC2F629F3AD9}"/>
                  </a:ext>
                </a:extLst>
              </p:cNvPr>
              <p:cNvSpPr txBox="1"/>
              <p:nvPr/>
            </p:nvSpPr>
            <p:spPr>
              <a:xfrm>
                <a:off x="6929295" y="5566299"/>
                <a:ext cx="233087" cy="301096"/>
              </a:xfrm>
              <a:prstGeom prst="rect">
                <a:avLst/>
              </a:prstGeom>
              <a:noFill/>
            </p:spPr>
            <p:txBody>
              <a:bodyPr wrap="none" rtlCol="0">
                <a:spAutoFit/>
              </a:bodyPr>
              <a:lstStyle/>
              <a:p>
                <a:r>
                  <a:rPr lang="en-US" b="1" dirty="0"/>
                  <a:t>5</a:t>
                </a:r>
              </a:p>
            </p:txBody>
          </p:sp>
          <p:sp>
            <p:nvSpPr>
              <p:cNvPr id="87" name="TextBox 86">
                <a:extLst>
                  <a:ext uri="{FF2B5EF4-FFF2-40B4-BE49-F238E27FC236}">
                    <a16:creationId xmlns:a16="http://schemas.microsoft.com/office/drawing/2014/main" id="{A8789D35-05EB-438A-B9C3-E9BCAEC9A5EA}"/>
                  </a:ext>
                </a:extLst>
              </p:cNvPr>
              <p:cNvSpPr txBox="1"/>
              <p:nvPr/>
            </p:nvSpPr>
            <p:spPr>
              <a:xfrm>
                <a:off x="7377979" y="5560385"/>
                <a:ext cx="234281" cy="301096"/>
              </a:xfrm>
              <a:prstGeom prst="rect">
                <a:avLst/>
              </a:prstGeom>
              <a:noFill/>
            </p:spPr>
            <p:txBody>
              <a:bodyPr wrap="none" rtlCol="0">
                <a:spAutoFit/>
              </a:bodyPr>
              <a:lstStyle/>
              <a:p>
                <a:r>
                  <a:rPr lang="en-US" b="1" dirty="0"/>
                  <a:t>6</a:t>
                </a:r>
              </a:p>
            </p:txBody>
          </p:sp>
          <p:sp>
            <p:nvSpPr>
              <p:cNvPr id="88" name="TextBox 87">
                <a:extLst>
                  <a:ext uri="{FF2B5EF4-FFF2-40B4-BE49-F238E27FC236}">
                    <a16:creationId xmlns:a16="http://schemas.microsoft.com/office/drawing/2014/main" id="{5545FE05-461D-4239-BE42-7D41784E3A6F}"/>
                  </a:ext>
                </a:extLst>
              </p:cNvPr>
              <p:cNvSpPr txBox="1"/>
              <p:nvPr/>
            </p:nvSpPr>
            <p:spPr>
              <a:xfrm>
                <a:off x="6469804" y="5560385"/>
                <a:ext cx="233087" cy="301096"/>
              </a:xfrm>
              <a:prstGeom prst="rect">
                <a:avLst/>
              </a:prstGeom>
              <a:noFill/>
            </p:spPr>
            <p:txBody>
              <a:bodyPr wrap="none" rtlCol="0">
                <a:spAutoFit/>
              </a:bodyPr>
              <a:lstStyle/>
              <a:p>
                <a:r>
                  <a:rPr lang="en-US" b="1" dirty="0"/>
                  <a:t>4</a:t>
                </a:r>
              </a:p>
            </p:txBody>
          </p:sp>
          <p:sp>
            <p:nvSpPr>
              <p:cNvPr id="89" name="TextBox 88">
                <a:extLst>
                  <a:ext uri="{FF2B5EF4-FFF2-40B4-BE49-F238E27FC236}">
                    <a16:creationId xmlns:a16="http://schemas.microsoft.com/office/drawing/2014/main" id="{0B2008C3-59A0-40E5-ACD8-AE71F2BD0D35}"/>
                  </a:ext>
                </a:extLst>
              </p:cNvPr>
              <p:cNvSpPr txBox="1"/>
              <p:nvPr/>
            </p:nvSpPr>
            <p:spPr>
              <a:xfrm>
                <a:off x="5988689" y="5566304"/>
                <a:ext cx="233087" cy="301096"/>
              </a:xfrm>
              <a:prstGeom prst="rect">
                <a:avLst/>
              </a:prstGeom>
              <a:noFill/>
            </p:spPr>
            <p:txBody>
              <a:bodyPr wrap="none" rtlCol="0">
                <a:spAutoFit/>
              </a:bodyPr>
              <a:lstStyle/>
              <a:p>
                <a:r>
                  <a:rPr lang="en-US" b="1" dirty="0"/>
                  <a:t>3</a:t>
                </a:r>
              </a:p>
            </p:txBody>
          </p:sp>
          <p:sp>
            <p:nvSpPr>
              <p:cNvPr id="90" name="TextBox 89">
                <a:extLst>
                  <a:ext uri="{FF2B5EF4-FFF2-40B4-BE49-F238E27FC236}">
                    <a16:creationId xmlns:a16="http://schemas.microsoft.com/office/drawing/2014/main" id="{D24185B8-A5B1-43BD-8E8B-D2CDEA574A86}"/>
                  </a:ext>
                </a:extLst>
              </p:cNvPr>
              <p:cNvSpPr txBox="1"/>
              <p:nvPr/>
            </p:nvSpPr>
            <p:spPr>
              <a:xfrm>
                <a:off x="5507574" y="5560390"/>
                <a:ext cx="233087" cy="301096"/>
              </a:xfrm>
              <a:prstGeom prst="rect">
                <a:avLst/>
              </a:prstGeom>
              <a:noFill/>
            </p:spPr>
            <p:txBody>
              <a:bodyPr wrap="none" rtlCol="0">
                <a:spAutoFit/>
              </a:bodyPr>
              <a:lstStyle/>
              <a:p>
                <a:r>
                  <a:rPr lang="en-US" b="1" dirty="0"/>
                  <a:t>2</a:t>
                </a:r>
              </a:p>
            </p:txBody>
          </p:sp>
          <p:sp>
            <p:nvSpPr>
              <p:cNvPr id="91" name="Line 4">
                <a:extLst>
                  <a:ext uri="{FF2B5EF4-FFF2-40B4-BE49-F238E27FC236}">
                    <a16:creationId xmlns:a16="http://schemas.microsoft.com/office/drawing/2014/main" id="{DADBB1B8-27C6-4C88-8A96-4F99E47B0816}"/>
                  </a:ext>
                </a:extLst>
              </p:cNvPr>
              <p:cNvSpPr>
                <a:spLocks noChangeShapeType="1"/>
              </p:cNvSpPr>
              <p:nvPr/>
            </p:nvSpPr>
            <p:spPr bwMode="auto">
              <a:xfrm flipV="1">
                <a:off x="5152614" y="3352800"/>
                <a:ext cx="0" cy="2277306"/>
              </a:xfrm>
              <a:prstGeom prst="line">
                <a:avLst/>
              </a:prstGeom>
              <a:noFill/>
              <a:ln w="38100">
                <a:solidFill>
                  <a:schemeClr val="tx2"/>
                </a:solidFill>
                <a:round/>
                <a:headEnd/>
                <a:tailEnd type="triangle" w="med" len="med"/>
              </a:ln>
            </p:spPr>
            <p:txBody>
              <a:bodyPr/>
              <a:lstStyle/>
              <a:p>
                <a:endParaRPr lang="en-US"/>
              </a:p>
            </p:txBody>
          </p:sp>
          <p:cxnSp>
            <p:nvCxnSpPr>
              <p:cNvPr id="92" name="Straight Connector 91">
                <a:extLst>
                  <a:ext uri="{FF2B5EF4-FFF2-40B4-BE49-F238E27FC236}">
                    <a16:creationId xmlns:a16="http://schemas.microsoft.com/office/drawing/2014/main" id="{8141B65E-0912-46E2-BFB3-11064C757258}"/>
                  </a:ext>
                </a:extLst>
              </p:cNvPr>
              <p:cNvCxnSpPr/>
              <p:nvPr/>
            </p:nvCxnSpPr>
            <p:spPr>
              <a:xfrm flipH="1">
                <a:off x="5098556" y="5140332"/>
                <a:ext cx="306515" cy="0"/>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2BC6B1B-7991-4E91-9521-9897C0084666}"/>
                  </a:ext>
                </a:extLst>
              </p:cNvPr>
              <p:cNvCxnSpPr/>
              <p:nvPr/>
            </p:nvCxnSpPr>
            <p:spPr>
              <a:xfrm flipH="1">
                <a:off x="5093153" y="4038600"/>
                <a:ext cx="1764847" cy="0"/>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76BE1310-A0CE-4DA1-BFAC-7D7C08FD489E}"/>
                  </a:ext>
                </a:extLst>
              </p:cNvPr>
              <p:cNvSpPr txBox="1"/>
              <p:nvPr/>
            </p:nvSpPr>
            <p:spPr>
              <a:xfrm>
                <a:off x="4876800" y="3059668"/>
                <a:ext cx="710451" cy="369332"/>
              </a:xfrm>
              <a:prstGeom prst="rect">
                <a:avLst/>
              </a:prstGeom>
              <a:noFill/>
            </p:spPr>
            <p:txBody>
              <a:bodyPr wrap="none" rtlCol="0">
                <a:spAutoFit/>
              </a:bodyPr>
              <a:lstStyle/>
              <a:p>
                <a:r>
                  <a:rPr lang="en-US" b="1" dirty="0"/>
                  <a:t>prob</a:t>
                </a:r>
              </a:p>
            </p:txBody>
          </p:sp>
          <p:sp>
            <p:nvSpPr>
              <p:cNvPr id="95" name="TextBox 94">
                <a:extLst>
                  <a:ext uri="{FF2B5EF4-FFF2-40B4-BE49-F238E27FC236}">
                    <a16:creationId xmlns:a16="http://schemas.microsoft.com/office/drawing/2014/main" id="{4CA00E10-CC1D-4858-BCFF-B4B7D4048423}"/>
                  </a:ext>
                </a:extLst>
              </p:cNvPr>
              <p:cNvSpPr txBox="1"/>
              <p:nvPr/>
            </p:nvSpPr>
            <p:spPr>
              <a:xfrm>
                <a:off x="7848600" y="5566304"/>
                <a:ext cx="314510" cy="369332"/>
              </a:xfrm>
              <a:prstGeom prst="rect">
                <a:avLst/>
              </a:prstGeom>
              <a:noFill/>
            </p:spPr>
            <p:txBody>
              <a:bodyPr wrap="none" rtlCol="0">
                <a:spAutoFit/>
              </a:bodyPr>
              <a:lstStyle/>
              <a:p>
                <a:r>
                  <a:rPr lang="en-US" b="1" dirty="0"/>
                  <a:t>7</a:t>
                </a:r>
              </a:p>
            </p:txBody>
          </p:sp>
          <p:sp>
            <p:nvSpPr>
              <p:cNvPr id="96" name="TextBox 95">
                <a:extLst>
                  <a:ext uri="{FF2B5EF4-FFF2-40B4-BE49-F238E27FC236}">
                    <a16:creationId xmlns:a16="http://schemas.microsoft.com/office/drawing/2014/main" id="{B15574AA-B0E3-4437-A55F-7753E5AE89C4}"/>
                  </a:ext>
                </a:extLst>
              </p:cNvPr>
              <p:cNvSpPr txBox="1"/>
              <p:nvPr/>
            </p:nvSpPr>
            <p:spPr>
              <a:xfrm>
                <a:off x="8376318" y="5566304"/>
                <a:ext cx="314510" cy="369332"/>
              </a:xfrm>
              <a:prstGeom prst="rect">
                <a:avLst/>
              </a:prstGeom>
              <a:noFill/>
            </p:spPr>
            <p:txBody>
              <a:bodyPr wrap="none" rtlCol="0">
                <a:spAutoFit/>
              </a:bodyPr>
              <a:lstStyle/>
              <a:p>
                <a:r>
                  <a:rPr lang="en-US" b="1" dirty="0"/>
                  <a:t>8</a:t>
                </a:r>
              </a:p>
            </p:txBody>
          </p:sp>
          <p:sp>
            <p:nvSpPr>
              <p:cNvPr id="97" name="Line 17">
                <a:extLst>
                  <a:ext uri="{FF2B5EF4-FFF2-40B4-BE49-F238E27FC236}">
                    <a16:creationId xmlns:a16="http://schemas.microsoft.com/office/drawing/2014/main" id="{BC6E12CE-AECB-454F-9277-14B72A61C4DD}"/>
                  </a:ext>
                </a:extLst>
              </p:cNvPr>
              <p:cNvSpPr>
                <a:spLocks noChangeShapeType="1"/>
              </p:cNvSpPr>
              <p:nvPr/>
            </p:nvSpPr>
            <p:spPr bwMode="auto">
              <a:xfrm>
                <a:off x="8001000" y="5486400"/>
                <a:ext cx="0" cy="58235"/>
              </a:xfrm>
              <a:prstGeom prst="line">
                <a:avLst/>
              </a:prstGeom>
              <a:noFill/>
              <a:ln w="38100">
                <a:solidFill>
                  <a:schemeClr val="tx2"/>
                </a:solidFill>
                <a:prstDash val="dash"/>
                <a:round/>
                <a:headEnd/>
                <a:tailEnd/>
              </a:ln>
            </p:spPr>
            <p:txBody>
              <a:bodyPr/>
              <a:lstStyle/>
              <a:p>
                <a:endParaRPr lang="en-US"/>
              </a:p>
            </p:txBody>
          </p:sp>
          <p:sp>
            <p:nvSpPr>
              <p:cNvPr id="98" name="Line 17">
                <a:extLst>
                  <a:ext uri="{FF2B5EF4-FFF2-40B4-BE49-F238E27FC236}">
                    <a16:creationId xmlns:a16="http://schemas.microsoft.com/office/drawing/2014/main" id="{F16B4B70-C66A-4B9F-88C5-8B8D3BAB17C6}"/>
                  </a:ext>
                </a:extLst>
              </p:cNvPr>
              <p:cNvSpPr>
                <a:spLocks noChangeShapeType="1"/>
              </p:cNvSpPr>
              <p:nvPr/>
            </p:nvSpPr>
            <p:spPr bwMode="auto">
              <a:xfrm>
                <a:off x="8534400" y="5486400"/>
                <a:ext cx="0" cy="58235"/>
              </a:xfrm>
              <a:prstGeom prst="line">
                <a:avLst/>
              </a:prstGeom>
              <a:noFill/>
              <a:ln w="38100">
                <a:solidFill>
                  <a:schemeClr val="tx2"/>
                </a:solidFill>
                <a:prstDash val="dash"/>
                <a:round/>
                <a:headEnd/>
                <a:tailEnd/>
              </a:ln>
            </p:spPr>
            <p:txBody>
              <a:bodyPr/>
              <a:lstStyle/>
              <a:p>
                <a:endParaRPr lang="en-US"/>
              </a:p>
            </p:txBody>
          </p:sp>
          <p:sp>
            <p:nvSpPr>
              <p:cNvPr id="99" name="Rectangle 50">
                <a:extLst>
                  <a:ext uri="{FF2B5EF4-FFF2-40B4-BE49-F238E27FC236}">
                    <a16:creationId xmlns:a16="http://schemas.microsoft.com/office/drawing/2014/main" id="{95DD2F1A-69BB-4661-AB0A-AD04D8BCAE35}"/>
                  </a:ext>
                </a:extLst>
              </p:cNvPr>
              <p:cNvSpPr>
                <a:spLocks noChangeArrowheads="1"/>
              </p:cNvSpPr>
              <p:nvPr/>
            </p:nvSpPr>
            <p:spPr bwMode="auto">
              <a:xfrm>
                <a:off x="8442227" y="5120640"/>
                <a:ext cx="168373" cy="3657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0" name="Rectangle 50">
                <a:extLst>
                  <a:ext uri="{FF2B5EF4-FFF2-40B4-BE49-F238E27FC236}">
                    <a16:creationId xmlns:a16="http://schemas.microsoft.com/office/drawing/2014/main" id="{B9CDFAF6-BDCD-4BBE-83FF-69E94F83E8AF}"/>
                  </a:ext>
                </a:extLst>
              </p:cNvPr>
              <p:cNvSpPr>
                <a:spLocks noChangeArrowheads="1"/>
              </p:cNvSpPr>
              <p:nvPr/>
            </p:nvSpPr>
            <p:spPr bwMode="auto">
              <a:xfrm>
                <a:off x="6019800" y="4754880"/>
                <a:ext cx="168373" cy="73152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1" name="Rectangle 50">
                <a:extLst>
                  <a:ext uri="{FF2B5EF4-FFF2-40B4-BE49-F238E27FC236}">
                    <a16:creationId xmlns:a16="http://schemas.microsoft.com/office/drawing/2014/main" id="{3D6C6ABC-FB61-43B3-BD89-0A5E4CBD1BCF}"/>
                  </a:ext>
                </a:extLst>
              </p:cNvPr>
              <p:cNvSpPr>
                <a:spLocks noChangeArrowheads="1"/>
              </p:cNvSpPr>
              <p:nvPr/>
            </p:nvSpPr>
            <p:spPr bwMode="auto">
              <a:xfrm>
                <a:off x="7924800" y="4724400"/>
                <a:ext cx="168373" cy="73152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2" name="Rectangle 50">
                <a:extLst>
                  <a:ext uri="{FF2B5EF4-FFF2-40B4-BE49-F238E27FC236}">
                    <a16:creationId xmlns:a16="http://schemas.microsoft.com/office/drawing/2014/main" id="{00A477B9-A42D-46A9-9615-4C9A446FA221}"/>
                  </a:ext>
                </a:extLst>
              </p:cNvPr>
              <p:cNvSpPr>
                <a:spLocks noChangeArrowheads="1"/>
              </p:cNvSpPr>
              <p:nvPr/>
            </p:nvSpPr>
            <p:spPr bwMode="auto">
              <a:xfrm>
                <a:off x="7451627" y="4389120"/>
                <a:ext cx="168373" cy="10972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3" name="Rectangle 50">
                <a:extLst>
                  <a:ext uri="{FF2B5EF4-FFF2-40B4-BE49-F238E27FC236}">
                    <a16:creationId xmlns:a16="http://schemas.microsoft.com/office/drawing/2014/main" id="{DDA642D0-43A3-4856-8A1B-1B3E09DE3D82}"/>
                  </a:ext>
                </a:extLst>
              </p:cNvPr>
              <p:cNvSpPr>
                <a:spLocks noChangeArrowheads="1"/>
              </p:cNvSpPr>
              <p:nvPr/>
            </p:nvSpPr>
            <p:spPr bwMode="auto">
              <a:xfrm>
                <a:off x="6537227" y="4389120"/>
                <a:ext cx="168373" cy="10972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4" name="Rectangle 50">
                <a:extLst>
                  <a:ext uri="{FF2B5EF4-FFF2-40B4-BE49-F238E27FC236}">
                    <a16:creationId xmlns:a16="http://schemas.microsoft.com/office/drawing/2014/main" id="{F83A3B8C-A138-4198-BC97-0E411C4F43F1}"/>
                  </a:ext>
                </a:extLst>
              </p:cNvPr>
              <p:cNvSpPr>
                <a:spLocks noChangeArrowheads="1"/>
              </p:cNvSpPr>
              <p:nvPr/>
            </p:nvSpPr>
            <p:spPr bwMode="auto">
              <a:xfrm>
                <a:off x="6994427" y="4023360"/>
                <a:ext cx="168373" cy="14630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spTree>
    <p:extLst>
      <p:ext uri="{BB962C8B-B14F-4D97-AF65-F5344CB8AC3E}">
        <p14:creationId xmlns:p14="http://schemas.microsoft.com/office/powerpoint/2010/main" val="84629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strips(downRight)">
                                      <p:cBhvr>
                                        <p:cTn id="12" dur="10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Right)">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strips(downRight)">
                                      <p:cBhvr>
                                        <p:cTn id="22" dur="10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strips(downRight)">
                                      <p:cBhvr>
                                        <p:cTn id="27" dur="10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strips(downRight)">
                                      <p:cBhvr>
                                        <p:cTn id="32" dur="10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strips(downRight)">
                                      <p:cBhvr>
                                        <p:cTn id="37" dur="1000"/>
                                        <p:tgtEl>
                                          <p:spTgt spid="53"/>
                                        </p:tgtEl>
                                      </p:cBhvr>
                                    </p:animEffect>
                                  </p:childTnLst>
                                </p:cTn>
                              </p:par>
                              <p:par>
                                <p:cTn id="38" presetID="18" presetClass="entr" presetSubtype="6" fill="hold" nodeType="with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strips(downRight)">
                                      <p:cBhvr>
                                        <p:cTn id="40" dur="1000"/>
                                        <p:tgtEl>
                                          <p:spTgt spid="54"/>
                                        </p:tgtEl>
                                      </p:cBhvr>
                                    </p:animEffect>
                                  </p:childTnLst>
                                </p:cTn>
                              </p:par>
                              <p:par>
                                <p:cTn id="41" presetID="18" presetClass="entr" presetSubtype="6"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strips(downRight)">
                                      <p:cBhvr>
                                        <p:cTn id="43" dur="1000"/>
                                        <p:tgtEl>
                                          <p:spTgt spid="55"/>
                                        </p:tgtEl>
                                      </p:cBhvr>
                                    </p:animEffect>
                                  </p:childTnLst>
                                </p:cTn>
                              </p:par>
                              <p:par>
                                <p:cTn id="44" presetID="18" presetClass="entr" presetSubtype="6" fill="hold" nodeType="with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strips(downRight)">
                                      <p:cBhvr>
                                        <p:cTn id="46" dur="1000"/>
                                        <p:tgtEl>
                                          <p:spTgt spid="56"/>
                                        </p:tgtEl>
                                      </p:cBhvr>
                                    </p:animEffect>
                                  </p:childTnLst>
                                </p:cTn>
                              </p:par>
                              <p:par>
                                <p:cTn id="47" presetID="18" presetClass="entr" presetSubtype="6"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strips(downRight)">
                                      <p:cBhvr>
                                        <p:cTn id="49" dur="1000"/>
                                        <p:tgtEl>
                                          <p:spTgt spid="57"/>
                                        </p:tgtEl>
                                      </p:cBhvr>
                                    </p:animEffect>
                                  </p:childTnLst>
                                </p:cTn>
                              </p:par>
                              <p:par>
                                <p:cTn id="50" presetID="18" presetClass="entr" presetSubtype="6" fill="hold" nodeType="with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strips(downRight)">
                                      <p:cBhvr>
                                        <p:cTn id="52" dur="1000"/>
                                        <p:tgtEl>
                                          <p:spTgt spid="58"/>
                                        </p:tgtEl>
                                      </p:cBhvr>
                                    </p:animEffect>
                                  </p:childTnLst>
                                </p:cTn>
                              </p:par>
                              <p:par>
                                <p:cTn id="53" presetID="18" presetClass="entr" presetSubtype="6" fill="hold" nodeType="with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strips(downRight)">
                                      <p:cBhvr>
                                        <p:cTn id="55" dur="1000"/>
                                        <p:tgtEl>
                                          <p:spTgt spid="59"/>
                                        </p:tgtEl>
                                      </p:cBhvr>
                                    </p:animEffect>
                                  </p:childTnLst>
                                </p:cTn>
                              </p:par>
                              <p:par>
                                <p:cTn id="56" presetID="18" presetClass="entr" presetSubtype="6" fill="hold" nodeType="with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strips(downRight)">
                                      <p:cBhvr>
                                        <p:cTn id="58" dur="1000"/>
                                        <p:tgtEl>
                                          <p:spTgt spid="60"/>
                                        </p:tgtEl>
                                      </p:cBhvr>
                                    </p:animEffect>
                                  </p:childTnLst>
                                </p:cTn>
                              </p:par>
                              <p:par>
                                <p:cTn id="59" presetID="18" presetClass="entr" presetSubtype="6" fill="hold" grpId="0" nodeType="with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strips(downRight)">
                                      <p:cBhvr>
                                        <p:cTn id="61" dur="1000"/>
                                        <p:tgtEl>
                                          <p:spTgt spid="61"/>
                                        </p:tgtEl>
                                      </p:cBhvr>
                                    </p:animEffect>
                                  </p:childTnLst>
                                </p:cTn>
                              </p:par>
                              <p:par>
                                <p:cTn id="62" presetID="18" presetClass="entr" presetSubtype="6" fill="hold" nodeType="withEffect">
                                  <p:stCondLst>
                                    <p:cond delay="0"/>
                                  </p:stCondLst>
                                  <p:childTnLst>
                                    <p:set>
                                      <p:cBhvr>
                                        <p:cTn id="63" dur="1" fill="hold">
                                          <p:stCondLst>
                                            <p:cond delay="0"/>
                                          </p:stCondLst>
                                        </p:cTn>
                                        <p:tgtEl>
                                          <p:spTgt spid="66"/>
                                        </p:tgtEl>
                                        <p:attrNameLst>
                                          <p:attrName>style.visibility</p:attrName>
                                        </p:attrNameLst>
                                      </p:cBhvr>
                                      <p:to>
                                        <p:strVal val="visible"/>
                                      </p:to>
                                    </p:set>
                                    <p:animEffect transition="in" filter="strips(downRight)">
                                      <p:cBhvr>
                                        <p:cTn id="64" dur="1000"/>
                                        <p:tgtEl>
                                          <p:spTgt spid="66"/>
                                        </p:tgtEl>
                                      </p:cBhvr>
                                    </p:animEffect>
                                  </p:childTnLst>
                                </p:cTn>
                              </p:par>
                              <p:par>
                                <p:cTn id="65" presetID="18" presetClass="entr" presetSubtype="6" fill="hold" nodeType="withEffect">
                                  <p:stCondLst>
                                    <p:cond delay="0"/>
                                  </p:stCondLst>
                                  <p:childTnLst>
                                    <p:set>
                                      <p:cBhvr>
                                        <p:cTn id="66" dur="1" fill="hold">
                                          <p:stCondLst>
                                            <p:cond delay="0"/>
                                          </p:stCondLst>
                                        </p:cTn>
                                        <p:tgtEl>
                                          <p:spTgt spid="68"/>
                                        </p:tgtEl>
                                        <p:attrNameLst>
                                          <p:attrName>style.visibility</p:attrName>
                                        </p:attrNameLst>
                                      </p:cBhvr>
                                      <p:to>
                                        <p:strVal val="visible"/>
                                      </p:to>
                                    </p:set>
                                    <p:animEffect transition="in" filter="strips(downRight)">
                                      <p:cBhvr>
                                        <p:cTn id="67" dur="1000"/>
                                        <p:tgtEl>
                                          <p:spTgt spid="68"/>
                                        </p:tgtEl>
                                      </p:cBhvr>
                                    </p:animEffect>
                                  </p:childTnLst>
                                </p:cTn>
                              </p:par>
                              <p:par>
                                <p:cTn id="68" presetID="18" presetClass="entr" presetSubtype="6" fill="hold" nodeType="withEffect">
                                  <p:stCondLst>
                                    <p:cond delay="0"/>
                                  </p:stCondLst>
                                  <p:childTnLst>
                                    <p:set>
                                      <p:cBhvr>
                                        <p:cTn id="69" dur="1" fill="hold">
                                          <p:stCondLst>
                                            <p:cond delay="0"/>
                                          </p:stCondLst>
                                        </p:cTn>
                                        <p:tgtEl>
                                          <p:spTgt spid="70"/>
                                        </p:tgtEl>
                                        <p:attrNameLst>
                                          <p:attrName>style.visibility</p:attrName>
                                        </p:attrNameLst>
                                      </p:cBhvr>
                                      <p:to>
                                        <p:strVal val="visible"/>
                                      </p:to>
                                    </p:set>
                                    <p:animEffect transition="in" filter="strips(downRight)">
                                      <p:cBhvr>
                                        <p:cTn id="70" dur="1000"/>
                                        <p:tgtEl>
                                          <p:spTgt spid="70"/>
                                        </p:tgtEl>
                                      </p:cBhvr>
                                    </p:animEffect>
                                  </p:childTnLst>
                                </p:cTn>
                              </p:par>
                              <p:par>
                                <p:cTn id="71" presetID="18" presetClass="entr" presetSubtype="6" fill="hold" nodeType="withEffect">
                                  <p:stCondLst>
                                    <p:cond delay="0"/>
                                  </p:stCondLst>
                                  <p:childTnLst>
                                    <p:set>
                                      <p:cBhvr>
                                        <p:cTn id="72" dur="1" fill="hold">
                                          <p:stCondLst>
                                            <p:cond delay="0"/>
                                          </p:stCondLst>
                                        </p:cTn>
                                        <p:tgtEl>
                                          <p:spTgt spid="71"/>
                                        </p:tgtEl>
                                        <p:attrNameLst>
                                          <p:attrName>style.visibility</p:attrName>
                                        </p:attrNameLst>
                                      </p:cBhvr>
                                      <p:to>
                                        <p:strVal val="visible"/>
                                      </p:to>
                                    </p:set>
                                    <p:animEffect transition="in" filter="strips(downRight)">
                                      <p:cBhvr>
                                        <p:cTn id="73" dur="1000"/>
                                        <p:tgtEl>
                                          <p:spTgt spid="71"/>
                                        </p:tgtEl>
                                      </p:cBhvr>
                                    </p:animEffect>
                                  </p:childTnLst>
                                </p:cTn>
                              </p:par>
                            </p:childTnLst>
                          </p:cTn>
                        </p:par>
                      </p:childTnLst>
                    </p:cTn>
                  </p:par>
                  <p:par>
                    <p:cTn id="74" fill="hold">
                      <p:stCondLst>
                        <p:cond delay="indefinite"/>
                      </p:stCondLst>
                      <p:childTnLst>
                        <p:par>
                          <p:cTn id="75" fill="hold">
                            <p:stCondLst>
                              <p:cond delay="0"/>
                            </p:stCondLst>
                            <p:childTnLst>
                              <p:par>
                                <p:cTn id="76" presetID="18" presetClass="entr" presetSubtype="6" fill="hold" nodeType="clickEffect">
                                  <p:stCondLst>
                                    <p:cond delay="0"/>
                                  </p:stCondLst>
                                  <p:childTnLst>
                                    <p:set>
                                      <p:cBhvr>
                                        <p:cTn id="77" dur="1" fill="hold">
                                          <p:stCondLst>
                                            <p:cond delay="0"/>
                                          </p:stCondLst>
                                        </p:cTn>
                                        <p:tgtEl>
                                          <p:spTgt spid="62"/>
                                        </p:tgtEl>
                                        <p:attrNameLst>
                                          <p:attrName>style.visibility</p:attrName>
                                        </p:attrNameLst>
                                      </p:cBhvr>
                                      <p:to>
                                        <p:strVal val="visible"/>
                                      </p:to>
                                    </p:set>
                                    <p:animEffect transition="in" filter="strips(downRight)">
                                      <p:cBhvr>
                                        <p:cTn id="78" dur="3000"/>
                                        <p:tgtEl>
                                          <p:spTgt spid="62"/>
                                        </p:tgtEl>
                                      </p:cBhvr>
                                    </p:animEffect>
                                  </p:childTnLst>
                                </p:cTn>
                              </p:par>
                            </p:childTnLst>
                          </p:cTn>
                        </p:par>
                        <p:par>
                          <p:cTn id="79" fill="hold">
                            <p:stCondLst>
                              <p:cond delay="3000"/>
                            </p:stCondLst>
                            <p:childTnLst>
                              <p:par>
                                <p:cTn id="80" presetID="18" presetClass="entr" presetSubtype="6" fill="hold" nodeType="after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strips(downRight)">
                                      <p:cBhvr>
                                        <p:cTn id="82" dur="3000"/>
                                        <p:tgtEl>
                                          <p:spTgt spid="63"/>
                                        </p:tgtEl>
                                      </p:cBhvr>
                                    </p:animEffect>
                                  </p:childTnLst>
                                </p:cTn>
                              </p:par>
                            </p:childTnLst>
                          </p:cTn>
                        </p:par>
                        <p:par>
                          <p:cTn id="83" fill="hold">
                            <p:stCondLst>
                              <p:cond delay="6000"/>
                            </p:stCondLst>
                            <p:childTnLst>
                              <p:par>
                                <p:cTn id="84" presetID="18" presetClass="entr" presetSubtype="6" fill="hold" nodeType="afterEffect">
                                  <p:stCondLst>
                                    <p:cond delay="0"/>
                                  </p:stCondLst>
                                  <p:childTnLst>
                                    <p:set>
                                      <p:cBhvr>
                                        <p:cTn id="85" dur="1" fill="hold">
                                          <p:stCondLst>
                                            <p:cond delay="0"/>
                                          </p:stCondLst>
                                        </p:cTn>
                                        <p:tgtEl>
                                          <p:spTgt spid="64"/>
                                        </p:tgtEl>
                                        <p:attrNameLst>
                                          <p:attrName>style.visibility</p:attrName>
                                        </p:attrNameLst>
                                      </p:cBhvr>
                                      <p:to>
                                        <p:strVal val="visible"/>
                                      </p:to>
                                    </p:set>
                                    <p:animEffect transition="in" filter="strips(downRight)">
                                      <p:cBhvr>
                                        <p:cTn id="86" dur="3000"/>
                                        <p:tgtEl>
                                          <p:spTgt spid="64"/>
                                        </p:tgtEl>
                                      </p:cBhvr>
                                    </p:animEffect>
                                  </p:childTnLst>
                                </p:cTn>
                              </p:par>
                            </p:childTnLst>
                          </p:cTn>
                        </p:par>
                        <p:par>
                          <p:cTn id="87" fill="hold">
                            <p:stCondLst>
                              <p:cond delay="9000"/>
                            </p:stCondLst>
                            <p:childTnLst>
                              <p:par>
                                <p:cTn id="88" presetID="18" presetClass="entr" presetSubtype="6" fill="hold" nodeType="afterEffect">
                                  <p:stCondLst>
                                    <p:cond delay="0"/>
                                  </p:stCondLst>
                                  <p:childTnLst>
                                    <p:set>
                                      <p:cBhvr>
                                        <p:cTn id="89" dur="1" fill="hold">
                                          <p:stCondLst>
                                            <p:cond delay="0"/>
                                          </p:stCondLst>
                                        </p:cTn>
                                        <p:tgtEl>
                                          <p:spTgt spid="67"/>
                                        </p:tgtEl>
                                        <p:attrNameLst>
                                          <p:attrName>style.visibility</p:attrName>
                                        </p:attrNameLst>
                                      </p:cBhvr>
                                      <p:to>
                                        <p:strVal val="visible"/>
                                      </p:to>
                                    </p:set>
                                    <p:animEffect transition="in" filter="strips(downRight)">
                                      <p:cBhvr>
                                        <p:cTn id="90" dur="3000"/>
                                        <p:tgtEl>
                                          <p:spTgt spid="67"/>
                                        </p:tgtEl>
                                      </p:cBhvr>
                                    </p:animEffect>
                                  </p:childTnLst>
                                </p:cTn>
                              </p:par>
                            </p:childTnLst>
                          </p:cTn>
                        </p:par>
                        <p:par>
                          <p:cTn id="91" fill="hold">
                            <p:stCondLst>
                              <p:cond delay="12000"/>
                            </p:stCondLst>
                            <p:childTnLst>
                              <p:par>
                                <p:cTn id="92" presetID="18" presetClass="entr" presetSubtype="6" fill="hold" nodeType="afterEffect">
                                  <p:stCondLst>
                                    <p:cond delay="0"/>
                                  </p:stCondLst>
                                  <p:childTnLst>
                                    <p:set>
                                      <p:cBhvr>
                                        <p:cTn id="93" dur="1" fill="hold">
                                          <p:stCondLst>
                                            <p:cond delay="0"/>
                                          </p:stCondLst>
                                        </p:cTn>
                                        <p:tgtEl>
                                          <p:spTgt spid="69"/>
                                        </p:tgtEl>
                                        <p:attrNameLst>
                                          <p:attrName>style.visibility</p:attrName>
                                        </p:attrNameLst>
                                      </p:cBhvr>
                                      <p:to>
                                        <p:strVal val="visible"/>
                                      </p:to>
                                    </p:set>
                                    <p:animEffect transition="in" filter="strips(downRight)">
                                      <p:cBhvr>
                                        <p:cTn id="94" dur="3000"/>
                                        <p:tgtEl>
                                          <p:spTgt spid="69"/>
                                        </p:tgtEl>
                                      </p:cBhvr>
                                    </p:animEffect>
                                  </p:childTnLst>
                                </p:cTn>
                              </p:par>
                            </p:childTnLst>
                          </p:cTn>
                        </p:par>
                        <p:par>
                          <p:cTn id="95" fill="hold">
                            <p:stCondLst>
                              <p:cond delay="15000"/>
                            </p:stCondLst>
                            <p:childTnLst>
                              <p:par>
                                <p:cTn id="96" presetID="18" presetClass="entr" presetSubtype="6" fill="hold" nodeType="afterEffect">
                                  <p:stCondLst>
                                    <p:cond delay="0"/>
                                  </p:stCondLst>
                                  <p:childTnLst>
                                    <p:set>
                                      <p:cBhvr>
                                        <p:cTn id="97" dur="1" fill="hold">
                                          <p:stCondLst>
                                            <p:cond delay="0"/>
                                          </p:stCondLst>
                                        </p:cTn>
                                        <p:tgtEl>
                                          <p:spTgt spid="72"/>
                                        </p:tgtEl>
                                        <p:attrNameLst>
                                          <p:attrName>style.visibility</p:attrName>
                                        </p:attrNameLst>
                                      </p:cBhvr>
                                      <p:to>
                                        <p:strVal val="visible"/>
                                      </p:to>
                                    </p:set>
                                    <p:animEffect transition="in" filter="strips(downRight)">
                                      <p:cBhvr>
                                        <p:cTn id="98" dur="3000"/>
                                        <p:tgtEl>
                                          <p:spTgt spid="72"/>
                                        </p:tgtEl>
                                      </p:cBhvr>
                                    </p:animEffect>
                                  </p:childTnLst>
                                </p:cTn>
                              </p:par>
                            </p:childTnLst>
                          </p:cTn>
                        </p:par>
                        <p:par>
                          <p:cTn id="99" fill="hold">
                            <p:stCondLst>
                              <p:cond delay="18000"/>
                            </p:stCondLst>
                            <p:childTnLst>
                              <p:par>
                                <p:cTn id="100" presetID="18" presetClass="entr" presetSubtype="6" fill="hold" nodeType="afterEffect">
                                  <p:stCondLst>
                                    <p:cond delay="0"/>
                                  </p:stCondLst>
                                  <p:childTnLst>
                                    <p:set>
                                      <p:cBhvr>
                                        <p:cTn id="101" dur="1" fill="hold">
                                          <p:stCondLst>
                                            <p:cond delay="0"/>
                                          </p:stCondLst>
                                        </p:cTn>
                                        <p:tgtEl>
                                          <p:spTgt spid="73"/>
                                        </p:tgtEl>
                                        <p:attrNameLst>
                                          <p:attrName>style.visibility</p:attrName>
                                        </p:attrNameLst>
                                      </p:cBhvr>
                                      <p:to>
                                        <p:strVal val="visible"/>
                                      </p:to>
                                    </p:set>
                                    <p:animEffect transition="in" filter="strips(downRight)">
                                      <p:cBhvr>
                                        <p:cTn id="102" dur="3000"/>
                                        <p:tgtEl>
                                          <p:spTgt spid="73"/>
                                        </p:tgtEl>
                                      </p:cBhvr>
                                    </p:animEffect>
                                  </p:childTnLst>
                                </p:cTn>
                              </p:par>
                            </p:childTnLst>
                          </p:cTn>
                        </p:par>
                        <p:par>
                          <p:cTn id="103" fill="hold">
                            <p:stCondLst>
                              <p:cond delay="21000"/>
                            </p:stCondLst>
                            <p:childTnLst>
                              <p:par>
                                <p:cTn id="104" presetID="18" presetClass="entr" presetSubtype="6" fill="hold" nodeType="afterEffect">
                                  <p:stCondLst>
                                    <p:cond delay="0"/>
                                  </p:stCondLst>
                                  <p:childTnLst>
                                    <p:set>
                                      <p:cBhvr>
                                        <p:cTn id="105" dur="1" fill="hold">
                                          <p:stCondLst>
                                            <p:cond delay="0"/>
                                          </p:stCondLst>
                                        </p:cTn>
                                        <p:tgtEl>
                                          <p:spTgt spid="65"/>
                                        </p:tgtEl>
                                        <p:attrNameLst>
                                          <p:attrName>style.visibility</p:attrName>
                                        </p:attrNameLst>
                                      </p:cBhvr>
                                      <p:to>
                                        <p:strVal val="visible"/>
                                      </p:to>
                                    </p:set>
                                    <p:animEffect transition="in" filter="strips(downRight)">
                                      <p:cBhvr>
                                        <p:cTn id="106" dur="3000"/>
                                        <p:tgtEl>
                                          <p:spTgt spid="65"/>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75"/>
                                        </p:tgtEl>
                                        <p:attrNameLst>
                                          <p:attrName>style.visibility</p:attrName>
                                        </p:attrNameLst>
                                      </p:cBhvr>
                                      <p:to>
                                        <p:strVal val="visible"/>
                                      </p:to>
                                    </p:set>
                                    <p:animEffect transition="in" filter="wipe(left)">
                                      <p:cBhvr>
                                        <p:cTn id="111" dur="1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0" grpId="0"/>
      <p:bldP spid="52"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738256" cy="1325563"/>
          </a:xfrm>
        </p:spPr>
        <p:txBody>
          <a:bodyPr/>
          <a:lstStyle/>
          <a:p>
            <a:r>
              <a:rPr lang="en-US" dirty="0">
                <a:solidFill>
                  <a:srgbClr val="990033"/>
                </a:solidFill>
              </a:rPr>
              <a:t>Question</a:t>
            </a:r>
          </a:p>
        </p:txBody>
      </p:sp>
      <p:sp>
        <p:nvSpPr>
          <p:cNvPr id="7" name="Rectangle 6">
            <a:extLst>
              <a:ext uri="{FF2B5EF4-FFF2-40B4-BE49-F238E27FC236}">
                <a16:creationId xmlns:a16="http://schemas.microsoft.com/office/drawing/2014/main" id="{E6C6B5DA-2EAB-4B21-B365-9E0294197C62}"/>
              </a:ext>
            </a:extLst>
          </p:cNvPr>
          <p:cNvSpPr/>
          <p:nvPr/>
        </p:nvSpPr>
        <p:spPr>
          <a:xfrm>
            <a:off x="838199" y="1440675"/>
            <a:ext cx="6973390" cy="1826141"/>
          </a:xfrm>
          <a:prstGeom prst="rect">
            <a:avLst/>
          </a:prstGeom>
        </p:spPr>
        <p:txBody>
          <a:bodyPr wrap="square">
            <a:spAutoFit/>
          </a:bodyPr>
          <a:lstStyle/>
          <a:p>
            <a:r>
              <a:rPr lang="en-US" sz="2400" b="1" dirty="0"/>
              <a:t>Q1.</a:t>
            </a:r>
            <a:r>
              <a:rPr lang="en-US" sz="2400" dirty="0"/>
              <a:t> Two coins are randomly selected from a bag with seven coins: </a:t>
            </a:r>
            <a:r>
              <a:rPr lang="en-US" sz="2400" b="1" dirty="0"/>
              <a:t>4</a:t>
            </a:r>
            <a:r>
              <a:rPr lang="en-US" sz="2400" dirty="0"/>
              <a:t> -</a:t>
            </a:r>
            <a:r>
              <a:rPr lang="en-US" sz="2400" b="1" dirty="0">
                <a:solidFill>
                  <a:srgbClr val="0070C0"/>
                </a:solidFill>
              </a:rPr>
              <a:t>1cents</a:t>
            </a:r>
            <a:r>
              <a:rPr lang="en-US" sz="2400" dirty="0"/>
              <a:t>, </a:t>
            </a:r>
            <a:r>
              <a:rPr lang="en-US" sz="2400" b="1" dirty="0"/>
              <a:t>2</a:t>
            </a:r>
            <a:r>
              <a:rPr lang="en-US" sz="2400" dirty="0"/>
              <a:t> -</a:t>
            </a:r>
            <a:r>
              <a:rPr lang="en-US" sz="2400" b="1" dirty="0">
                <a:solidFill>
                  <a:schemeClr val="accent5"/>
                </a:solidFill>
              </a:rPr>
              <a:t>5cents</a:t>
            </a:r>
            <a:r>
              <a:rPr lang="en-US" sz="2400" dirty="0"/>
              <a:t>, and  </a:t>
            </a:r>
            <a:r>
              <a:rPr lang="en-US" sz="2400" b="1" dirty="0"/>
              <a:t>1</a:t>
            </a:r>
            <a:r>
              <a:rPr lang="en-US" sz="2400" dirty="0"/>
              <a:t>- </a:t>
            </a:r>
            <a:r>
              <a:rPr lang="en-US" sz="2400" b="1" dirty="0">
                <a:solidFill>
                  <a:srgbClr val="00B050"/>
                </a:solidFill>
              </a:rPr>
              <a:t>25cents</a:t>
            </a:r>
            <a:endParaRPr lang="en-US" sz="2400" dirty="0">
              <a:solidFill>
                <a:srgbClr val="00B050"/>
              </a:solidFill>
            </a:endParaRPr>
          </a:p>
          <a:p>
            <a:pPr>
              <a:lnSpc>
                <a:spcPts val="2000"/>
              </a:lnSpc>
            </a:pPr>
            <a:endParaRPr lang="en-US" sz="2400" dirty="0"/>
          </a:p>
          <a:p>
            <a:r>
              <a:rPr lang="en-US" sz="2400" dirty="0"/>
              <a:t>Identify the probability distribution of </a:t>
            </a:r>
          </a:p>
          <a:p>
            <a:r>
              <a:rPr lang="en-US" sz="2400" dirty="0">
                <a:solidFill>
                  <a:srgbClr val="FF0000"/>
                </a:solidFill>
              </a:rPr>
              <a:t>X</a:t>
            </a:r>
            <a:r>
              <a:rPr lang="en-US" sz="2400" dirty="0"/>
              <a:t>: </a:t>
            </a:r>
            <a:r>
              <a:rPr lang="en-US" sz="2400" dirty="0">
                <a:solidFill>
                  <a:srgbClr val="FF0000"/>
                </a:solidFill>
              </a:rPr>
              <a:t>sum of the value of the two coins</a:t>
            </a:r>
          </a:p>
        </p:txBody>
      </p:sp>
      <p:sp>
        <p:nvSpPr>
          <p:cNvPr id="8" name="Rectangle 7">
            <a:extLst>
              <a:ext uri="{FF2B5EF4-FFF2-40B4-BE49-F238E27FC236}">
                <a16:creationId xmlns:a16="http://schemas.microsoft.com/office/drawing/2014/main" id="{5FF5D235-A859-4D16-9658-57066108C11A}"/>
              </a:ext>
            </a:extLst>
          </p:cNvPr>
          <p:cNvSpPr/>
          <p:nvPr/>
        </p:nvSpPr>
        <p:spPr>
          <a:xfrm>
            <a:off x="838199" y="4290047"/>
            <a:ext cx="6973390" cy="1569660"/>
          </a:xfrm>
          <a:prstGeom prst="rect">
            <a:avLst/>
          </a:prstGeom>
        </p:spPr>
        <p:txBody>
          <a:bodyPr wrap="square">
            <a:spAutoFit/>
          </a:bodyPr>
          <a:lstStyle/>
          <a:p>
            <a:r>
              <a:rPr lang="en-US" sz="2400" b="1" dirty="0"/>
              <a:t>Q2.</a:t>
            </a:r>
            <a:r>
              <a:rPr lang="en-US" sz="2400" dirty="0"/>
              <a:t> </a:t>
            </a:r>
            <a:r>
              <a:rPr lang="en-US" sz="2400" dirty="0">
                <a:cs typeface="Times New Roman" pitchFamily="18" charset="0"/>
              </a:rPr>
              <a:t>A spinner is divided into four parts, numbered from 1 to 4. When this spinner is spun, the arrow randomly points to one of the numbers and you win its prize. Find PMF of X: the prize</a:t>
            </a:r>
          </a:p>
        </p:txBody>
      </p:sp>
      <p:sp>
        <p:nvSpPr>
          <p:cNvPr id="9" name="Oval 8">
            <a:extLst>
              <a:ext uri="{FF2B5EF4-FFF2-40B4-BE49-F238E27FC236}">
                <a16:creationId xmlns:a16="http://schemas.microsoft.com/office/drawing/2014/main" id="{5149EB48-FCD1-4FFC-A666-DABFDB31F85B}"/>
              </a:ext>
            </a:extLst>
          </p:cNvPr>
          <p:cNvSpPr/>
          <p:nvPr/>
        </p:nvSpPr>
        <p:spPr>
          <a:xfrm>
            <a:off x="9525001" y="4120967"/>
            <a:ext cx="1828800" cy="1828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0" name="Straight Connector 9">
            <a:extLst>
              <a:ext uri="{FF2B5EF4-FFF2-40B4-BE49-F238E27FC236}">
                <a16:creationId xmlns:a16="http://schemas.microsoft.com/office/drawing/2014/main" id="{DAF93651-1D61-4578-8D18-1DE9CA72B128}"/>
              </a:ext>
            </a:extLst>
          </p:cNvPr>
          <p:cNvCxnSpPr>
            <a:stCxn id="9" idx="0"/>
          </p:cNvCxnSpPr>
          <p:nvPr/>
        </p:nvCxnSpPr>
        <p:spPr>
          <a:xfrm>
            <a:off x="10439401" y="4120967"/>
            <a:ext cx="0" cy="914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5E88884-567E-41E9-9329-5F682C54D1FE}"/>
              </a:ext>
            </a:extLst>
          </p:cNvPr>
          <p:cNvCxnSpPr>
            <a:endCxn id="9" idx="1"/>
          </p:cNvCxnSpPr>
          <p:nvPr/>
        </p:nvCxnSpPr>
        <p:spPr>
          <a:xfrm flipH="1" flipV="1">
            <a:off x="9792823" y="4388788"/>
            <a:ext cx="646578" cy="6465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62E1F04-DAE4-453B-8EA2-F2460421CEA4}"/>
              </a:ext>
            </a:extLst>
          </p:cNvPr>
          <p:cNvSpPr txBox="1"/>
          <p:nvPr/>
        </p:nvSpPr>
        <p:spPr>
          <a:xfrm>
            <a:off x="9982201" y="4120967"/>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1</a:t>
            </a:r>
          </a:p>
        </p:txBody>
      </p:sp>
      <p:sp>
        <p:nvSpPr>
          <p:cNvPr id="13" name="TextBox 12">
            <a:extLst>
              <a:ext uri="{FF2B5EF4-FFF2-40B4-BE49-F238E27FC236}">
                <a16:creationId xmlns:a16="http://schemas.microsoft.com/office/drawing/2014/main" id="{5B4FBEDE-BF25-492A-835C-EFA3F93B5411}"/>
              </a:ext>
            </a:extLst>
          </p:cNvPr>
          <p:cNvSpPr txBox="1"/>
          <p:nvPr/>
        </p:nvSpPr>
        <p:spPr>
          <a:xfrm>
            <a:off x="10820401" y="4361235"/>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2</a:t>
            </a:r>
          </a:p>
        </p:txBody>
      </p:sp>
      <p:sp>
        <p:nvSpPr>
          <p:cNvPr id="14" name="TextBox 12">
            <a:extLst>
              <a:ext uri="{FF2B5EF4-FFF2-40B4-BE49-F238E27FC236}">
                <a16:creationId xmlns:a16="http://schemas.microsoft.com/office/drawing/2014/main" id="{CCF0671F-B50C-425E-B5B7-61CFFCBB2522}"/>
              </a:ext>
            </a:extLst>
          </p:cNvPr>
          <p:cNvSpPr txBox="1"/>
          <p:nvPr/>
        </p:nvSpPr>
        <p:spPr>
          <a:xfrm>
            <a:off x="9528115" y="4882967"/>
            <a:ext cx="31451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4</a:t>
            </a:r>
          </a:p>
        </p:txBody>
      </p:sp>
      <p:cxnSp>
        <p:nvCxnSpPr>
          <p:cNvPr id="15" name="Straight Arrow Connector 14">
            <a:extLst>
              <a:ext uri="{FF2B5EF4-FFF2-40B4-BE49-F238E27FC236}">
                <a16:creationId xmlns:a16="http://schemas.microsoft.com/office/drawing/2014/main" id="{36B1375D-AF3A-481E-9D92-3D8EE26F85E7}"/>
              </a:ext>
            </a:extLst>
          </p:cNvPr>
          <p:cNvCxnSpPr/>
          <p:nvPr/>
        </p:nvCxnSpPr>
        <p:spPr>
          <a:xfrm flipH="1">
            <a:off x="9677401" y="5035367"/>
            <a:ext cx="762000" cy="381000"/>
          </a:xfrm>
          <a:prstGeom prst="straightConnector1">
            <a:avLst/>
          </a:prstGeom>
          <a:ln w="381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04E443-BADF-4D38-88AD-5E0565849C4D}"/>
              </a:ext>
            </a:extLst>
          </p:cNvPr>
          <p:cNvCxnSpPr>
            <a:endCxn id="9" idx="4"/>
          </p:cNvCxnSpPr>
          <p:nvPr/>
        </p:nvCxnSpPr>
        <p:spPr>
          <a:xfrm>
            <a:off x="10439401" y="5035367"/>
            <a:ext cx="0" cy="914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70FA890-481F-417C-8C3E-5C731329613C}"/>
              </a:ext>
            </a:extLst>
          </p:cNvPr>
          <p:cNvCxnSpPr>
            <a:stCxn id="9" idx="6"/>
          </p:cNvCxnSpPr>
          <p:nvPr/>
        </p:nvCxnSpPr>
        <p:spPr>
          <a:xfrm flipH="1">
            <a:off x="10439401" y="5035367"/>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E5F2BBD-9B2E-4E96-AF2D-F78751AE28DE}"/>
              </a:ext>
            </a:extLst>
          </p:cNvPr>
          <p:cNvSpPr txBox="1"/>
          <p:nvPr/>
        </p:nvSpPr>
        <p:spPr>
          <a:xfrm>
            <a:off x="10820401" y="5351835"/>
            <a:ext cx="31451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3</a:t>
            </a:r>
          </a:p>
        </p:txBody>
      </p:sp>
      <p:pic>
        <p:nvPicPr>
          <p:cNvPr id="19" name="Picture 4" descr="C:\Users\ASaghafi\Desktop\one-eye-transparent.png">
            <a:extLst>
              <a:ext uri="{FF2B5EF4-FFF2-40B4-BE49-F238E27FC236}">
                <a16:creationId xmlns:a16="http://schemas.microsoft.com/office/drawing/2014/main" id="{1289A99F-A03E-4D94-9B50-A4FCCFDB89A2}"/>
              </a:ext>
            </a:extLst>
          </p:cNvPr>
          <p:cNvPicPr>
            <a:picLocks noChangeAspect="1" noChangeArrowheads="1"/>
          </p:cNvPicPr>
          <p:nvPr/>
        </p:nvPicPr>
        <p:blipFill>
          <a:blip r:embed="rId3" cstate="print"/>
          <a:srcRect/>
          <a:stretch>
            <a:fillRect/>
          </a:stretch>
        </p:blipFill>
        <p:spPr bwMode="auto">
          <a:xfrm>
            <a:off x="11054034" y="3607901"/>
            <a:ext cx="718867" cy="830608"/>
          </a:xfrm>
          <a:prstGeom prst="rect">
            <a:avLst/>
          </a:prstGeom>
          <a:noFill/>
        </p:spPr>
      </p:pic>
      <p:pic>
        <p:nvPicPr>
          <p:cNvPr id="20" name="Picture 5" descr="C:\Users\ASaghafi\Desktop\oie_transparent.png">
            <a:extLst>
              <a:ext uri="{FF2B5EF4-FFF2-40B4-BE49-F238E27FC236}">
                <a16:creationId xmlns:a16="http://schemas.microsoft.com/office/drawing/2014/main" id="{1BE67F5B-F07C-4B20-8B40-1F58A3232344}"/>
              </a:ext>
            </a:extLst>
          </p:cNvPr>
          <p:cNvPicPr>
            <a:picLocks noChangeAspect="1" noChangeArrowheads="1"/>
          </p:cNvPicPr>
          <p:nvPr/>
        </p:nvPicPr>
        <p:blipFill>
          <a:blip r:embed="rId4" cstate="print"/>
          <a:srcRect/>
          <a:stretch>
            <a:fillRect/>
          </a:stretch>
        </p:blipFill>
        <p:spPr bwMode="auto">
          <a:xfrm>
            <a:off x="9372601" y="3358967"/>
            <a:ext cx="838200" cy="838200"/>
          </a:xfrm>
          <a:prstGeom prst="rect">
            <a:avLst/>
          </a:prstGeom>
          <a:noFill/>
        </p:spPr>
      </p:pic>
      <p:pic>
        <p:nvPicPr>
          <p:cNvPr id="21" name="Picture 6" descr="C:\Users\ASaghafi\Desktop\oie_transparent(1).png">
            <a:extLst>
              <a:ext uri="{FF2B5EF4-FFF2-40B4-BE49-F238E27FC236}">
                <a16:creationId xmlns:a16="http://schemas.microsoft.com/office/drawing/2014/main" id="{E04A9FE1-CDEF-4D3E-BB49-A45275238054}"/>
              </a:ext>
            </a:extLst>
          </p:cNvPr>
          <p:cNvPicPr>
            <a:picLocks noChangeAspect="1" noChangeArrowheads="1"/>
          </p:cNvPicPr>
          <p:nvPr/>
        </p:nvPicPr>
        <p:blipFill>
          <a:blip r:embed="rId5" cstate="print"/>
          <a:srcRect/>
          <a:stretch>
            <a:fillRect/>
          </a:stretch>
        </p:blipFill>
        <p:spPr bwMode="auto">
          <a:xfrm>
            <a:off x="11187107" y="5644966"/>
            <a:ext cx="717738" cy="782221"/>
          </a:xfrm>
          <a:prstGeom prst="rect">
            <a:avLst/>
          </a:prstGeom>
          <a:noFill/>
        </p:spPr>
      </p:pic>
      <p:pic>
        <p:nvPicPr>
          <p:cNvPr id="22" name="Picture 7" descr="C:\Users\ASaghafi\Desktop\oie_transparent.png">
            <a:extLst>
              <a:ext uri="{FF2B5EF4-FFF2-40B4-BE49-F238E27FC236}">
                <a16:creationId xmlns:a16="http://schemas.microsoft.com/office/drawing/2014/main" id="{619B049B-9A8A-4295-BC76-41B95C5C272D}"/>
              </a:ext>
            </a:extLst>
          </p:cNvPr>
          <p:cNvPicPr>
            <a:picLocks noChangeAspect="1" noChangeArrowheads="1"/>
          </p:cNvPicPr>
          <p:nvPr/>
        </p:nvPicPr>
        <p:blipFill>
          <a:blip r:embed="rId6" cstate="print"/>
          <a:srcRect/>
          <a:stretch>
            <a:fillRect/>
          </a:stretch>
        </p:blipFill>
        <p:spPr bwMode="auto">
          <a:xfrm>
            <a:off x="9566673" y="5784667"/>
            <a:ext cx="491728" cy="514145"/>
          </a:xfrm>
          <a:prstGeom prst="rect">
            <a:avLst/>
          </a:prstGeom>
          <a:noFill/>
        </p:spPr>
      </p:pic>
    </p:spTree>
    <p:extLst>
      <p:ext uri="{BB962C8B-B14F-4D97-AF65-F5344CB8AC3E}">
        <p14:creationId xmlns:p14="http://schemas.microsoft.com/office/powerpoint/2010/main" val="1283283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5665-6BBF-40FA-AE23-E34FF8837DEB}"/>
              </a:ext>
            </a:extLst>
          </p:cNvPr>
          <p:cNvSpPr>
            <a:spLocks noGrp="1"/>
          </p:cNvSpPr>
          <p:nvPr>
            <p:ph type="ctrTitle"/>
          </p:nvPr>
        </p:nvSpPr>
        <p:spPr>
          <a:xfrm>
            <a:off x="570623" y="579710"/>
            <a:ext cx="4559643" cy="2725194"/>
          </a:xfrm>
        </p:spPr>
        <p:txBody>
          <a:bodyPr>
            <a:normAutofit fontScale="90000"/>
          </a:bodyPr>
          <a:lstStyle/>
          <a:p>
            <a:r>
              <a:rPr lang="en-US" dirty="0"/>
              <a:t>Characteristics of a Probability Distribution</a:t>
            </a:r>
          </a:p>
        </p:txBody>
      </p:sp>
      <p:pic>
        <p:nvPicPr>
          <p:cNvPr id="6" name="Picture 5">
            <a:extLst>
              <a:ext uri="{FF2B5EF4-FFF2-40B4-BE49-F238E27FC236}">
                <a16:creationId xmlns:a16="http://schemas.microsoft.com/office/drawing/2014/main" id="{C97182B6-9119-46FF-8744-ACDFA9456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8846" y="5604551"/>
            <a:ext cx="1339895" cy="1253450"/>
          </a:xfrm>
          <a:prstGeom prst="rect">
            <a:avLst/>
          </a:prstGeom>
        </p:spPr>
      </p:pic>
    </p:spTree>
    <p:extLst>
      <p:ext uri="{BB962C8B-B14F-4D97-AF65-F5344CB8AC3E}">
        <p14:creationId xmlns:p14="http://schemas.microsoft.com/office/powerpoint/2010/main" val="4148498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4132</TotalTime>
  <Words>2651</Words>
  <Application>Microsoft Office PowerPoint</Application>
  <PresentationFormat>Widescreen</PresentationFormat>
  <Paragraphs>291</Paragraphs>
  <Slides>18</Slides>
  <Notes>18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5" baseType="lpstr">
      <vt:lpstr>Arial</vt:lpstr>
      <vt:lpstr>Calibri</vt:lpstr>
      <vt:lpstr>Calibri Light</vt:lpstr>
      <vt:lpstr>Cambria Math</vt:lpstr>
      <vt:lpstr>Times New Roman</vt:lpstr>
      <vt:lpstr>Office Theme</vt:lpstr>
      <vt:lpstr>Equation</vt:lpstr>
      <vt:lpstr>Random Variables</vt:lpstr>
      <vt:lpstr>Random Variables</vt:lpstr>
      <vt:lpstr>PowerPoint Presentation</vt:lpstr>
      <vt:lpstr>Random Variables Types</vt:lpstr>
      <vt:lpstr>Probability Distribution</vt:lpstr>
      <vt:lpstr>Example</vt:lpstr>
      <vt:lpstr>PowerPoint Presentation</vt:lpstr>
      <vt:lpstr>Question</vt:lpstr>
      <vt:lpstr>Characteristics of a Probability Distribution</vt:lpstr>
      <vt:lpstr>Probability Distribution Vs Frequency Distribution</vt:lpstr>
      <vt:lpstr>Population Mean Vs Sample Mean</vt:lpstr>
      <vt:lpstr>Population Variance Vs Sample Variance</vt:lpstr>
      <vt:lpstr>Example</vt:lpstr>
      <vt:lpstr>Answer</vt:lpstr>
      <vt:lpstr>Mean or Expected Value</vt:lpstr>
      <vt:lpstr>Examples</vt:lpstr>
      <vt:lpstr>Practice Problems Part 1</vt:lpstr>
      <vt:lpstr>Practice Problems Part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Statistical Hypothesis</dc:title>
  <dc:creator>Abolfazl Saghafi</dc:creator>
  <cp:lastModifiedBy>Abolfazl Saghafi</cp:lastModifiedBy>
  <cp:revision>382</cp:revision>
  <dcterms:created xsi:type="dcterms:W3CDTF">2019-05-07T19:03:55Z</dcterms:created>
  <dcterms:modified xsi:type="dcterms:W3CDTF">2020-12-25T17:08:26Z</dcterms:modified>
</cp:coreProperties>
</file>