
<file path=[Content_Types].xml><?xml version="1.0" encoding="utf-8"?>
<Types xmlns="http://schemas.openxmlformats.org/package/2006/content-types">
  <Default Extension="bin" ContentType="application/vnd.openxmlformats-officedocument.oleObject"/>
  <Default Extension="jfif" ContentType="image/jpeg"/>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85" r:id="rId3"/>
    <p:sldId id="257" r:id="rId4"/>
    <p:sldId id="258" r:id="rId5"/>
    <p:sldId id="272" r:id="rId6"/>
    <p:sldId id="286" r:id="rId7"/>
    <p:sldId id="287" r:id="rId8"/>
    <p:sldId id="259" r:id="rId9"/>
    <p:sldId id="260" r:id="rId10"/>
    <p:sldId id="276" r:id="rId11"/>
    <p:sldId id="288" r:id="rId12"/>
    <p:sldId id="264" r:id="rId13"/>
    <p:sldId id="265" r:id="rId14"/>
    <p:sldId id="277" r:id="rId15"/>
    <p:sldId id="275" r:id="rId16"/>
    <p:sldId id="289" r:id="rId17"/>
    <p:sldId id="282" r:id="rId18"/>
    <p:sldId id="283" r:id="rId19"/>
    <p:sldId id="290" r:id="rId20"/>
    <p:sldId id="29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YKbm3+3NhqgVL8fOzBAEFg==" hashData="UlwI9Rp2P81/9lOVsSsdKAi0VWuTel4enm8iB7ksTA/Rorzi9U/8JupY0ZQNSrfq95nQDQlE1zN1uKA5DlP7Mg=="/>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E9FF"/>
    <a:srgbClr val="FFCCFF"/>
    <a:srgbClr val="CCFFCC"/>
    <a:srgbClr val="008FFA"/>
    <a:srgbClr val="FFFFCC"/>
    <a:srgbClr val="008AF2"/>
    <a:srgbClr val="8D42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867" autoAdjust="0"/>
  </p:normalViewPr>
  <p:slideViewPr>
    <p:cSldViewPr snapToGrid="0">
      <p:cViewPr varScale="1">
        <p:scale>
          <a:sx n="60" d="100"/>
          <a:sy n="60" d="100"/>
        </p:scale>
        <p:origin x="2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46142-A889-4743-90F9-D73BB360C41F}" type="datetimeFigureOut">
              <a:rPr lang="en-US" smtClean="0"/>
              <a:t>12/25/2020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30498-90FC-4FB0-97D5-41BD4BE4C279}" type="slidenum">
              <a:rPr lang="en-US" smtClean="0"/>
              <a:t>‹#›</a:t>
            </a:fld>
            <a:endParaRPr lang="en-US"/>
          </a:p>
        </p:txBody>
      </p:sp>
    </p:spTree>
    <p:extLst>
      <p:ext uri="{BB962C8B-B14F-4D97-AF65-F5344CB8AC3E}">
        <p14:creationId xmlns:p14="http://schemas.microsoft.com/office/powerpoint/2010/main" val="2539451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49530498-90FC-4FB0-97D5-41BD4BE4C279}" type="slidenum">
              <a:rPr lang="en-US" smtClean="0"/>
              <a:t>1</a:t>
            </a:fld>
            <a:endParaRPr lang="en-US"/>
          </a:p>
        </p:txBody>
      </p:sp>
    </p:spTree>
    <p:extLst>
      <p:ext uri="{BB962C8B-B14F-4D97-AF65-F5344CB8AC3E}">
        <p14:creationId xmlns:p14="http://schemas.microsoft.com/office/powerpoint/2010/main" val="3195435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10</a:t>
            </a:fld>
            <a:endParaRPr lang="en-US"/>
          </a:p>
        </p:txBody>
      </p:sp>
    </p:spTree>
    <p:extLst>
      <p:ext uri="{BB962C8B-B14F-4D97-AF65-F5344CB8AC3E}">
        <p14:creationId xmlns:p14="http://schemas.microsoft.com/office/powerpoint/2010/main" val="3226387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11</a:t>
            </a:fld>
            <a:endParaRPr lang="en-US"/>
          </a:p>
        </p:txBody>
      </p:sp>
    </p:spTree>
    <p:extLst>
      <p:ext uri="{BB962C8B-B14F-4D97-AF65-F5344CB8AC3E}">
        <p14:creationId xmlns:p14="http://schemas.microsoft.com/office/powerpoint/2010/main" val="2156964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12</a:t>
            </a:fld>
            <a:endParaRPr lang="en-US"/>
          </a:p>
        </p:txBody>
      </p:sp>
    </p:spTree>
    <p:extLst>
      <p:ext uri="{BB962C8B-B14F-4D97-AF65-F5344CB8AC3E}">
        <p14:creationId xmlns:p14="http://schemas.microsoft.com/office/powerpoint/2010/main" val="201244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a:t>
            </a:r>
            <a:r>
              <a:rPr lang="en-US" sz="1200" dirty="0">
                <a:solidFill>
                  <a:srgbClr val="7030A0"/>
                </a:solidFill>
              </a:rPr>
              <a:t>Increasing the confidence level while the sample size is fixed will result in the increasing of CI length.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 Decreases.</a:t>
            </a:r>
          </a:p>
        </p:txBody>
      </p:sp>
      <p:sp>
        <p:nvSpPr>
          <p:cNvPr id="4" name="Slide Number Placeholder 3"/>
          <p:cNvSpPr>
            <a:spLocks noGrp="1"/>
          </p:cNvSpPr>
          <p:nvPr>
            <p:ph type="sldNum" sz="quarter" idx="5"/>
          </p:nvPr>
        </p:nvSpPr>
        <p:spPr/>
        <p:txBody>
          <a:bodyPr/>
          <a:lstStyle/>
          <a:p>
            <a:fld id="{49530498-90FC-4FB0-97D5-41BD4BE4C279}" type="slidenum">
              <a:rPr lang="en-US" smtClean="0"/>
              <a:t>13</a:t>
            </a:fld>
            <a:endParaRPr lang="en-US"/>
          </a:p>
        </p:txBody>
      </p:sp>
    </p:spTree>
    <p:extLst>
      <p:ext uri="{BB962C8B-B14F-4D97-AF65-F5344CB8AC3E}">
        <p14:creationId xmlns:p14="http://schemas.microsoft.com/office/powerpoint/2010/main" val="149378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14</a:t>
            </a:fld>
            <a:endParaRPr lang="en-US"/>
          </a:p>
        </p:txBody>
      </p:sp>
    </p:spTree>
    <p:extLst>
      <p:ext uri="{BB962C8B-B14F-4D97-AF65-F5344CB8AC3E}">
        <p14:creationId xmlns:p14="http://schemas.microsoft.com/office/powerpoint/2010/main" val="8858331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 3.4995	b) 2.7564	c) 1.7171	d) 1.3212</a:t>
            </a:r>
          </a:p>
        </p:txBody>
      </p:sp>
      <p:sp>
        <p:nvSpPr>
          <p:cNvPr id="4" name="Slide Number Placeholder 3"/>
          <p:cNvSpPr>
            <a:spLocks noGrp="1"/>
          </p:cNvSpPr>
          <p:nvPr>
            <p:ph type="sldNum" sz="quarter" idx="5"/>
          </p:nvPr>
        </p:nvSpPr>
        <p:spPr/>
        <p:txBody>
          <a:bodyPr/>
          <a:lstStyle/>
          <a:p>
            <a:fld id="{49530498-90FC-4FB0-97D5-41BD4BE4C279}" type="slidenum">
              <a:rPr lang="en-US" smtClean="0"/>
              <a:t>15</a:t>
            </a:fld>
            <a:endParaRPr lang="en-US"/>
          </a:p>
        </p:txBody>
      </p:sp>
    </p:spTree>
    <p:extLst>
      <p:ext uri="{BB962C8B-B14F-4D97-AF65-F5344CB8AC3E}">
        <p14:creationId xmlns:p14="http://schemas.microsoft.com/office/powerpoint/2010/main" val="27357534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provided in Ch6 Practice Problem Solutions</a:t>
            </a:r>
          </a:p>
        </p:txBody>
      </p:sp>
      <p:sp>
        <p:nvSpPr>
          <p:cNvPr id="4" name="Slide Number Placeholder 3"/>
          <p:cNvSpPr>
            <a:spLocks noGrp="1"/>
          </p:cNvSpPr>
          <p:nvPr>
            <p:ph type="sldNum" sz="quarter" idx="5"/>
          </p:nvPr>
        </p:nvSpPr>
        <p:spPr/>
        <p:txBody>
          <a:bodyPr/>
          <a:lstStyle/>
          <a:p>
            <a:fld id="{49530498-90FC-4FB0-97D5-41BD4BE4C279}" type="slidenum">
              <a:rPr lang="en-US" smtClean="0"/>
              <a:t>16</a:t>
            </a:fld>
            <a:endParaRPr lang="en-US"/>
          </a:p>
        </p:txBody>
      </p:sp>
    </p:spTree>
    <p:extLst>
      <p:ext uri="{BB962C8B-B14F-4D97-AF65-F5344CB8AC3E}">
        <p14:creationId xmlns:p14="http://schemas.microsoft.com/office/powerpoint/2010/main" val="22724787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provided in Ch6 Practice Problem Solutions</a:t>
            </a:r>
          </a:p>
        </p:txBody>
      </p:sp>
      <p:sp>
        <p:nvSpPr>
          <p:cNvPr id="4" name="Slide Number Placeholder 3"/>
          <p:cNvSpPr>
            <a:spLocks noGrp="1"/>
          </p:cNvSpPr>
          <p:nvPr>
            <p:ph type="sldNum" sz="quarter" idx="5"/>
          </p:nvPr>
        </p:nvSpPr>
        <p:spPr/>
        <p:txBody>
          <a:bodyPr/>
          <a:lstStyle/>
          <a:p>
            <a:fld id="{49530498-90FC-4FB0-97D5-41BD4BE4C279}" type="slidenum">
              <a:rPr lang="en-US" smtClean="0"/>
              <a:t>17</a:t>
            </a:fld>
            <a:endParaRPr lang="en-US"/>
          </a:p>
        </p:txBody>
      </p:sp>
    </p:spTree>
    <p:extLst>
      <p:ext uri="{BB962C8B-B14F-4D97-AF65-F5344CB8AC3E}">
        <p14:creationId xmlns:p14="http://schemas.microsoft.com/office/powerpoint/2010/main" val="38617239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provided in Ch6 Practice Problem Solutions</a:t>
            </a:r>
          </a:p>
        </p:txBody>
      </p:sp>
      <p:sp>
        <p:nvSpPr>
          <p:cNvPr id="4" name="Slide Number Placeholder 3"/>
          <p:cNvSpPr>
            <a:spLocks noGrp="1"/>
          </p:cNvSpPr>
          <p:nvPr>
            <p:ph type="sldNum" sz="quarter" idx="5"/>
          </p:nvPr>
        </p:nvSpPr>
        <p:spPr/>
        <p:txBody>
          <a:bodyPr/>
          <a:lstStyle/>
          <a:p>
            <a:fld id="{49530498-90FC-4FB0-97D5-41BD4BE4C279}" type="slidenum">
              <a:rPr lang="en-US" smtClean="0"/>
              <a:t>18</a:t>
            </a:fld>
            <a:endParaRPr lang="en-US"/>
          </a:p>
        </p:txBody>
      </p:sp>
    </p:spTree>
    <p:extLst>
      <p:ext uri="{BB962C8B-B14F-4D97-AF65-F5344CB8AC3E}">
        <p14:creationId xmlns:p14="http://schemas.microsoft.com/office/powerpoint/2010/main" val="14302372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provided in Ch6 Practice Problem Solutions</a:t>
            </a:r>
          </a:p>
        </p:txBody>
      </p:sp>
      <p:sp>
        <p:nvSpPr>
          <p:cNvPr id="4" name="Slide Number Placeholder 3"/>
          <p:cNvSpPr>
            <a:spLocks noGrp="1"/>
          </p:cNvSpPr>
          <p:nvPr>
            <p:ph type="sldNum" sz="quarter" idx="5"/>
          </p:nvPr>
        </p:nvSpPr>
        <p:spPr/>
        <p:txBody>
          <a:bodyPr/>
          <a:lstStyle/>
          <a:p>
            <a:fld id="{49530498-90FC-4FB0-97D5-41BD4BE4C279}" type="slidenum">
              <a:rPr lang="en-US" smtClean="0"/>
              <a:t>19</a:t>
            </a:fld>
            <a:endParaRPr lang="en-US"/>
          </a:p>
        </p:txBody>
      </p:sp>
    </p:spTree>
    <p:extLst>
      <p:ext uri="{BB962C8B-B14F-4D97-AF65-F5344CB8AC3E}">
        <p14:creationId xmlns:p14="http://schemas.microsoft.com/office/powerpoint/2010/main" val="2428542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cs typeface="Times New Roman" pitchFamily="18" charset="0"/>
                  </a:rPr>
                  <a:t>We have a random phenomenon which we call X. We are interested in making inference about the general mean “</a:t>
                </a:r>
                <a:r>
                  <a:rPr lang="el-GR" sz="1200" dirty="0">
                    <a:cs typeface="Times New Roman" pitchFamily="18" charset="0"/>
                  </a:rPr>
                  <a:t>μ</a:t>
                </a:r>
                <a:r>
                  <a:rPr lang="en-US" sz="1200" dirty="0">
                    <a:cs typeface="Times New Roman" pitchFamily="18" charset="0"/>
                  </a:rPr>
                  <a:t>” of this random phenomenon. If we know that X has a normal distribution with known variance (type I) OR if we know nothing about distribution of X but its variance is known and sample size is greater than or equal 30 (type II), then we build the (1-</a:t>
                </a:r>
                <a:r>
                  <a:rPr lang="el-GR" sz="1200" dirty="0">
                    <a:cs typeface="Times New Roman" pitchFamily="18" charset="0"/>
                  </a:rPr>
                  <a:t>α</a:t>
                </a:r>
                <a:r>
                  <a:rPr lang="en-US" sz="1200" dirty="0">
                    <a:cs typeface="Times New Roman" pitchFamily="18" charset="0"/>
                  </a:rPr>
                  <a:t>)% CI using </a:t>
                </a:r>
                <a14:m>
                  <m:oMath xmlns:m="http://schemas.openxmlformats.org/officeDocument/2006/math">
                    <m:r>
                      <a:rPr lang="en-US" sz="1200" smtClean="0">
                        <a:latin typeface="Cambria Math" panose="02040503050406030204" pitchFamily="18" charset="0"/>
                      </a:rPr>
                      <m:t>(</m:t>
                    </m:r>
                    <m:acc>
                      <m:accPr>
                        <m:chr m:val="̅"/>
                        <m:ctrlPr>
                          <a:rPr lang="en-US" sz="1200" i="1">
                            <a:latin typeface="Cambria Math" panose="02040503050406030204" pitchFamily="18" charset="0"/>
                          </a:rPr>
                        </m:ctrlPr>
                      </m:accPr>
                      <m:e>
                        <m:r>
                          <a:rPr lang="en-US" sz="1200" i="1">
                            <a:latin typeface="Cambria Math" panose="02040503050406030204" pitchFamily="18" charset="0"/>
                          </a:rPr>
                          <m:t>𝑥</m:t>
                        </m:r>
                      </m:e>
                    </m:acc>
                    <m:r>
                      <a:rPr lang="en-US" sz="1200" i="1">
                        <a:latin typeface="Cambria Math" panose="02040503050406030204" pitchFamily="18" charset="0"/>
                      </a:rPr>
                      <m:t>−</m:t>
                    </m:r>
                    <m:r>
                      <a:rPr lang="en-US" sz="1200" i="1">
                        <a:latin typeface="Cambria Math" panose="02040503050406030204" pitchFamily="18" charset="0"/>
                      </a:rPr>
                      <m:t>𝑀𝐸</m:t>
                    </m:r>
                    <m:r>
                      <a:rPr lang="en-US" sz="1200" i="1">
                        <a:latin typeface="Cambria Math" panose="02040503050406030204" pitchFamily="18" charset="0"/>
                      </a:rPr>
                      <m:t>,</m:t>
                    </m:r>
                    <m:acc>
                      <m:accPr>
                        <m:chr m:val="̅"/>
                        <m:ctrlPr>
                          <a:rPr lang="en-US" sz="1200" i="1">
                            <a:latin typeface="Cambria Math" panose="02040503050406030204" pitchFamily="18" charset="0"/>
                          </a:rPr>
                        </m:ctrlPr>
                      </m:accPr>
                      <m:e>
                        <m:r>
                          <a:rPr lang="en-US" sz="1200" i="1">
                            <a:latin typeface="Cambria Math" panose="02040503050406030204" pitchFamily="18" charset="0"/>
                          </a:rPr>
                          <m:t>𝑥</m:t>
                        </m:r>
                      </m:e>
                    </m:acc>
                    <m:r>
                      <a:rPr lang="en-US" sz="1200" i="1">
                        <a:latin typeface="Cambria Math" panose="02040503050406030204" pitchFamily="18" charset="0"/>
                      </a:rPr>
                      <m:t>+</m:t>
                    </m:r>
                    <m:r>
                      <a:rPr lang="en-US" sz="1200" i="1">
                        <a:latin typeface="Cambria Math" panose="02040503050406030204" pitchFamily="18" charset="0"/>
                      </a:rPr>
                      <m:t>𝑀𝐸</m:t>
                    </m:r>
                    <m:r>
                      <a:rPr lang="en-US" sz="1200" i="1">
                        <a:latin typeface="Cambria Math" panose="02040503050406030204" pitchFamily="18" charset="0"/>
                      </a:rPr>
                      <m:t>)</m:t>
                    </m:r>
                  </m:oMath>
                </a14:m>
                <a:r>
                  <a:rPr lang="en-US" sz="1200" dirty="0">
                    <a:cs typeface="Times New Roman" pitchFamily="18" charset="0"/>
                  </a:rPr>
                  <a:t> where </a:t>
                </a:r>
                <a14:m>
                  <m:oMath xmlns:m="http://schemas.openxmlformats.org/officeDocument/2006/math">
                    <m:r>
                      <a:rPr lang="en-US" sz="1200" i="1" smtClean="0">
                        <a:latin typeface="Cambria Math" panose="02040503050406030204" pitchFamily="18" charset="0"/>
                      </a:rPr>
                      <m:t>𝑀𝐸</m:t>
                    </m:r>
                    <m:r>
                      <a:rPr lang="en-US" sz="1200" i="1" smtClean="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𝑧</m:t>
                        </m:r>
                      </m:e>
                      <m:sub>
                        <m:r>
                          <a:rPr lang="en-US" sz="1200" i="1">
                            <a:latin typeface="Cambria Math" panose="02040503050406030204" pitchFamily="18" charset="0"/>
                          </a:rPr>
                          <m:t>1−</m:t>
                        </m:r>
                        <m:r>
                          <a:rPr lang="en-US" sz="1200" i="1">
                            <a:latin typeface="Cambria Math" panose="02040503050406030204" pitchFamily="18" charset="0"/>
                            <a:ea typeface="Cambria Math" panose="02040503050406030204" pitchFamily="18" charset="0"/>
                          </a:rPr>
                          <m:t>𝛼</m:t>
                        </m:r>
                        <m:r>
                          <a:rPr lang="en-US" sz="1200" i="1">
                            <a:latin typeface="Cambria Math" panose="02040503050406030204" pitchFamily="18" charset="0"/>
                            <a:ea typeface="Cambria Math" panose="02040503050406030204" pitchFamily="18" charset="0"/>
                          </a:rPr>
                          <m:t>/2</m:t>
                        </m:r>
                      </m:sub>
                    </m:sSub>
                    <m:r>
                      <a:rPr lang="en-US" sz="1200" i="1">
                        <a:latin typeface="Cambria Math" panose="02040503050406030204" pitchFamily="18" charset="0"/>
                      </a:rPr>
                      <m:t> </m:t>
                    </m:r>
                    <m:f>
                      <m:fPr>
                        <m:ctrlPr>
                          <a:rPr lang="en-US" sz="1200" i="1">
                            <a:latin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𝜎</m:t>
                        </m:r>
                      </m:num>
                      <m:den>
                        <m:rad>
                          <m:radPr>
                            <m:degHide m:val="on"/>
                            <m:ctrlPr>
                              <a:rPr lang="en-US" sz="1200" i="1">
                                <a:latin typeface="Cambria Math" panose="02040503050406030204" pitchFamily="18" charset="0"/>
                              </a:rPr>
                            </m:ctrlPr>
                          </m:radPr>
                          <m:deg/>
                          <m:e>
                            <m:r>
                              <a:rPr lang="en-US" sz="1200" i="1">
                                <a:latin typeface="Cambria Math" panose="02040503050406030204" pitchFamily="18" charset="0"/>
                              </a:rPr>
                              <m:t>𝑛</m:t>
                            </m:r>
                          </m:e>
                        </m:rad>
                      </m:den>
                    </m:f>
                  </m:oMath>
                </a14:m>
                <a:endParaRPr lang="en-US" sz="1200" dirty="0">
                  <a:cs typeface="Times New Roman" pitchFamily="18" charset="0"/>
                </a:endParaRPr>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cs typeface="Times New Roman" pitchFamily="18" charset="0"/>
                  </a:rPr>
                  <a:t>We have a random phenomenon which we call X. We are interested in making inference about the general mean “</a:t>
                </a:r>
                <a:r>
                  <a:rPr lang="el-GR" sz="1200" dirty="0">
                    <a:cs typeface="Times New Roman" pitchFamily="18" charset="0"/>
                  </a:rPr>
                  <a:t>μ</a:t>
                </a:r>
                <a:r>
                  <a:rPr lang="en-US" sz="1200" dirty="0">
                    <a:cs typeface="Times New Roman" pitchFamily="18" charset="0"/>
                  </a:rPr>
                  <a:t>” of this random phenomenon. If we know that X has a normal distribution with known variance (type I) OR if we know nothing about distribution of X but its variance is known and sample size is greater than or equal 30 (type II), then we build the (1-</a:t>
                </a:r>
                <a:r>
                  <a:rPr lang="el-GR" sz="1200" dirty="0">
                    <a:cs typeface="Times New Roman" pitchFamily="18" charset="0"/>
                  </a:rPr>
                  <a:t>α</a:t>
                </a:r>
                <a:r>
                  <a:rPr lang="en-US" sz="1200" dirty="0">
                    <a:cs typeface="Times New Roman" pitchFamily="18" charset="0"/>
                  </a:rPr>
                  <a:t>)% CI using </a:t>
                </a:r>
                <a:r>
                  <a:rPr lang="en-US" sz="1200" i="0">
                    <a:latin typeface="Cambria Math" panose="02040503050406030204" pitchFamily="18" charset="0"/>
                  </a:rPr>
                  <a:t>(𝑥 ̅−𝑀𝐸,𝑥 ̅+𝑀𝐸)</a:t>
                </a:r>
                <a:r>
                  <a:rPr lang="en-US" sz="1200" dirty="0">
                    <a:cs typeface="Times New Roman" pitchFamily="18" charset="0"/>
                  </a:rPr>
                  <a:t> where </a:t>
                </a:r>
                <a:r>
                  <a:rPr lang="en-US" sz="1200" i="0">
                    <a:latin typeface="Cambria Math" panose="02040503050406030204" pitchFamily="18" charset="0"/>
                  </a:rPr>
                  <a:t>𝑀𝐸=𝑧_(1−</a:t>
                </a:r>
                <a:r>
                  <a:rPr lang="en-US" sz="1200" i="0">
                    <a:latin typeface="Cambria Math" panose="02040503050406030204" pitchFamily="18" charset="0"/>
                    <a:ea typeface="Cambria Math" panose="02040503050406030204" pitchFamily="18" charset="0"/>
                  </a:rPr>
                  <a:t>𝛼/2) </a:t>
                </a:r>
                <a:r>
                  <a:rPr lang="en-US" sz="1200" i="0">
                    <a:latin typeface="Cambria Math" panose="02040503050406030204" pitchFamily="18" charset="0"/>
                  </a:rPr>
                  <a:t> </a:t>
                </a:r>
                <a:r>
                  <a:rPr lang="en-US" sz="1200" i="0">
                    <a:latin typeface="Cambria Math" panose="02040503050406030204" pitchFamily="18" charset="0"/>
                    <a:ea typeface="Cambria Math" panose="02040503050406030204" pitchFamily="18" charset="0"/>
                  </a:rPr>
                  <a:t> 𝜎/√</a:t>
                </a:r>
                <a:r>
                  <a:rPr lang="en-US" sz="1200" i="0">
                    <a:latin typeface="Cambria Math" panose="02040503050406030204" pitchFamily="18" charset="0"/>
                  </a:rPr>
                  <a:t>𝑛</a:t>
                </a:r>
                <a:endParaRPr lang="en-US" sz="1200" dirty="0">
                  <a:cs typeface="Times New Roman" pitchFamily="18" charset="0"/>
                </a:endParaRPr>
              </a:p>
              <a:p>
                <a:endParaRPr lang="en-US" dirty="0"/>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2</a:t>
            </a:fld>
            <a:endParaRPr lang="en-US"/>
          </a:p>
        </p:txBody>
      </p:sp>
    </p:spTree>
    <p:extLst>
      <p:ext uri="{BB962C8B-B14F-4D97-AF65-F5344CB8AC3E}">
        <p14:creationId xmlns:p14="http://schemas.microsoft.com/office/powerpoint/2010/main" val="13568313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provided in Ch6 Practice Problem Solutions</a:t>
            </a:r>
          </a:p>
        </p:txBody>
      </p:sp>
      <p:sp>
        <p:nvSpPr>
          <p:cNvPr id="4" name="Slide Number Placeholder 3"/>
          <p:cNvSpPr>
            <a:spLocks noGrp="1"/>
          </p:cNvSpPr>
          <p:nvPr>
            <p:ph type="sldNum" sz="quarter" idx="5"/>
          </p:nvPr>
        </p:nvSpPr>
        <p:spPr/>
        <p:txBody>
          <a:bodyPr/>
          <a:lstStyle/>
          <a:p>
            <a:fld id="{49530498-90FC-4FB0-97D5-41BD4BE4C279}" type="slidenum">
              <a:rPr lang="en-US" smtClean="0"/>
              <a:t>20</a:t>
            </a:fld>
            <a:endParaRPr lang="en-US"/>
          </a:p>
        </p:txBody>
      </p:sp>
    </p:spTree>
    <p:extLst>
      <p:ext uri="{BB962C8B-B14F-4D97-AF65-F5344CB8AC3E}">
        <p14:creationId xmlns:p14="http://schemas.microsoft.com/office/powerpoint/2010/main" val="138292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3</a:t>
            </a:fld>
            <a:endParaRPr lang="en-US"/>
          </a:p>
        </p:txBody>
      </p:sp>
    </p:spTree>
    <p:extLst>
      <p:ext uri="{BB962C8B-B14F-4D97-AF65-F5344CB8AC3E}">
        <p14:creationId xmlns:p14="http://schemas.microsoft.com/office/powerpoint/2010/main" val="3460051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 Probability refers to area under a specific T curve </a:t>
            </a:r>
          </a:p>
        </p:txBody>
      </p:sp>
      <p:sp>
        <p:nvSpPr>
          <p:cNvPr id="4" name="Slide Number Placeholder 3"/>
          <p:cNvSpPr>
            <a:spLocks noGrp="1"/>
          </p:cNvSpPr>
          <p:nvPr>
            <p:ph type="sldNum" sz="quarter" idx="5"/>
          </p:nvPr>
        </p:nvSpPr>
        <p:spPr/>
        <p:txBody>
          <a:bodyPr/>
          <a:lstStyle/>
          <a:p>
            <a:fld id="{49530498-90FC-4FB0-97D5-41BD4BE4C279}" type="slidenum">
              <a:rPr lang="en-US" smtClean="0"/>
              <a:t>4</a:t>
            </a:fld>
            <a:endParaRPr lang="en-US"/>
          </a:p>
        </p:txBody>
      </p:sp>
    </p:spTree>
    <p:extLst>
      <p:ext uri="{BB962C8B-B14F-4D97-AF65-F5344CB8AC3E}">
        <p14:creationId xmlns:p14="http://schemas.microsoft.com/office/powerpoint/2010/main" val="256119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5</a:t>
            </a:fld>
            <a:endParaRPr lang="en-US"/>
          </a:p>
        </p:txBody>
      </p:sp>
    </p:spTree>
    <p:extLst>
      <p:ext uri="{BB962C8B-B14F-4D97-AF65-F5344CB8AC3E}">
        <p14:creationId xmlns:p14="http://schemas.microsoft.com/office/powerpoint/2010/main" val="2814983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 Percentile refers to a threshold in a specific T curve which generates given probability </a:t>
            </a:r>
          </a:p>
        </p:txBody>
      </p:sp>
      <p:sp>
        <p:nvSpPr>
          <p:cNvPr id="4" name="Slide Number Placeholder 3"/>
          <p:cNvSpPr>
            <a:spLocks noGrp="1"/>
          </p:cNvSpPr>
          <p:nvPr>
            <p:ph type="sldNum" sz="quarter" idx="5"/>
          </p:nvPr>
        </p:nvSpPr>
        <p:spPr/>
        <p:txBody>
          <a:bodyPr/>
          <a:lstStyle/>
          <a:p>
            <a:fld id="{49530498-90FC-4FB0-97D5-41BD4BE4C279}" type="slidenum">
              <a:rPr lang="en-US" smtClean="0"/>
              <a:t>6</a:t>
            </a:fld>
            <a:endParaRPr lang="en-US"/>
          </a:p>
        </p:txBody>
      </p:sp>
    </p:spTree>
    <p:extLst>
      <p:ext uri="{BB962C8B-B14F-4D97-AF65-F5344CB8AC3E}">
        <p14:creationId xmlns:p14="http://schemas.microsoft.com/office/powerpoint/2010/main" val="3493361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7</a:t>
            </a:fld>
            <a:endParaRPr lang="en-US"/>
          </a:p>
        </p:txBody>
      </p:sp>
    </p:spTree>
    <p:extLst>
      <p:ext uri="{BB962C8B-B14F-4D97-AF65-F5344CB8AC3E}">
        <p14:creationId xmlns:p14="http://schemas.microsoft.com/office/powerpoint/2010/main" val="2286677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 </a:t>
                </a:r>
                <a:r>
                  <a:rPr lang="en-US" sz="1200" dirty="0" err="1">
                    <a:ea typeface="Times New Roman" panose="02020603050405020304" pitchFamily="18" charset="0"/>
                  </a:rPr>
                  <a:t>invT</a:t>
                </a:r>
                <a:r>
                  <a:rPr lang="en-US" sz="1200" dirty="0">
                    <a:ea typeface="Times New Roman" panose="02020603050405020304" pitchFamily="18" charset="0"/>
                  </a:rPr>
                  <a:t>(0.95,24)=1.7108 since 1-</a:t>
                </a:r>
                <a:r>
                  <a:rPr lang="el-GR" sz="1200" dirty="0">
                    <a:ea typeface="Times New Roman" panose="02020603050405020304" pitchFamily="18" charset="0"/>
                  </a:rPr>
                  <a:t>α</a:t>
                </a:r>
                <a:r>
                  <a:rPr lang="en-US" sz="1200" dirty="0">
                    <a:ea typeface="Times New Roman" panose="02020603050405020304" pitchFamily="18" charset="0"/>
                  </a:rPr>
                  <a:t>/2=0.95 and degree of freedom is n-1=24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b) </a:t>
                </a:r>
                <a:r>
                  <a:rPr lang="en-US" sz="1200" dirty="0" err="1">
                    <a:ea typeface="Times New Roman" panose="02020603050405020304" pitchFamily="18" charset="0"/>
                  </a:rPr>
                  <a:t>invT</a:t>
                </a:r>
                <a:r>
                  <a:rPr lang="en-US" sz="1200" dirty="0">
                    <a:ea typeface="Times New Roman" panose="02020603050405020304" pitchFamily="18" charset="0"/>
                  </a:rPr>
                  <a:t>(0.995,8)=3.2498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c) </a:t>
                </a:r>
                <a:r>
                  <a:rPr lang="en-US" sz="1200" dirty="0" err="1">
                    <a:ea typeface="Times New Roman" panose="02020603050405020304" pitchFamily="18" charset="0"/>
                  </a:rPr>
                  <a:t>invT</a:t>
                </a:r>
                <a:r>
                  <a:rPr lang="en-US" sz="1200" dirty="0">
                    <a:ea typeface="Times New Roman" panose="02020603050405020304" pitchFamily="18" charset="0"/>
                  </a:rPr>
                  <a:t>(0.975,29)=2.0452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d) </a:t>
                </a:r>
                <a:r>
                  <a:rPr lang="en-US" sz="1200" dirty="0" err="1">
                    <a:ea typeface="Times New Roman" panose="02020603050405020304" pitchFamily="18" charset="0"/>
                  </a:rPr>
                  <a:t>invT</a:t>
                </a:r>
                <a:r>
                  <a:rPr lang="en-US" sz="1200" dirty="0">
                    <a:ea typeface="Times New Roman" panose="02020603050405020304" pitchFamily="18" charset="0"/>
                  </a:rPr>
                  <a:t>(0.995,29)=2.7564</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a typeface="Times New Roman" panose="02020603050405020304" pitchFamily="18" charset="0"/>
                  </a:rPr>
                  <a:t>The New Oxford Dictionary gives the following definition of a </a:t>
                </a:r>
                <a:r>
                  <a:rPr lang="en-US" sz="1100" dirty="0">
                    <a:solidFill>
                      <a:srgbClr val="008FFA"/>
                    </a:solidFill>
                    <a:ea typeface="Times New Roman" panose="02020603050405020304" pitchFamily="18" charset="0"/>
                  </a:rPr>
                  <a:t>Hypothesis</a:t>
                </a:r>
                <a:r>
                  <a:rPr lang="en-US" sz="1100" dirty="0">
                    <a:ea typeface="Times New Roman" panose="02020603050405020304" pitchFamily="18" charset="0"/>
                  </a:rPr>
                  <a:t>: </a:t>
                </a:r>
                <a:r>
                  <a:rPr lang="en-US" sz="1200" dirty="0">
                    <a:ea typeface="Times New Roman" panose="02020603050405020304" pitchFamily="18" charset="0"/>
                  </a:rPr>
                  <a:t>“</a:t>
                </a:r>
                <a:r>
                  <a:rPr lang="en-US" sz="1200" dirty="0">
                    <a:solidFill>
                      <a:srgbClr val="7030A0"/>
                    </a:solidFill>
                    <a:ea typeface="Times New Roman" panose="02020603050405020304" pitchFamily="18" charset="0"/>
                  </a:rPr>
                  <a:t>A proposition put forward merely as a basis for reasoning or argument, without any assumption of its truth</a:t>
                </a:r>
                <a:r>
                  <a:rPr lang="en-US" sz="1200" dirty="0">
                    <a:ea typeface="Times New Roman" panose="02020603050405020304" pitchFamily="18" charset="0"/>
                  </a:rPr>
                  <a:t>“. A </a:t>
                </a:r>
                <a:r>
                  <a:rPr lang="en-US" sz="1200" dirty="0">
                    <a:solidFill>
                      <a:srgbClr val="FF0000"/>
                    </a:solidFill>
                    <a:ea typeface="Times New Roman" panose="02020603050405020304" pitchFamily="18" charset="0"/>
                  </a:rPr>
                  <a:t>STATISTICAL HYPOTHESIS </a:t>
                </a:r>
                <a:r>
                  <a:rPr lang="en-US" sz="1200" dirty="0">
                    <a:ea typeface="Times New Roman" panose="02020603050405020304" pitchFamily="18" charset="0"/>
                  </a:rPr>
                  <a:t>however, is something different. It is a</a:t>
                </a:r>
                <a:r>
                  <a:rPr kumimoji="0" lang="en-US" altLang="en-US" sz="1200" b="0" i="0" u="none" strike="noStrike" cap="none" normalizeH="0" baseline="0" dirty="0">
                    <a:ln>
                      <a:noFill/>
                    </a:ln>
                    <a:solidFill>
                      <a:schemeClr val="tx1"/>
                    </a:solidFill>
                    <a:effectLst/>
                  </a:rPr>
                  <a:t>n assumption about a population parameter which may or may not be true.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cap="none" normalizeH="0" baseline="0" dirty="0">
                  <a:ln>
                    <a:noFill/>
                  </a:ln>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chemeClr val="tx1"/>
                    </a:solidFill>
                    <a:effectLst/>
                  </a:rPr>
                  <a:t>Hope you still remember what population parameter is; it is VERY important to know that and to recognize parameters (</a:t>
                </a:r>
                <a:r>
                  <a:rPr kumimoji="0" lang="el-GR" altLang="en-US" sz="1200" b="0" i="0" u="none" strike="noStrike" cap="none" normalizeH="0" baseline="0" dirty="0">
                    <a:ln>
                      <a:noFill/>
                    </a:ln>
                    <a:solidFill>
                      <a:schemeClr val="tx1"/>
                    </a:solidFill>
                    <a:effectLst/>
                  </a:rPr>
                  <a:t>μ</a:t>
                </a:r>
                <a:r>
                  <a:rPr kumimoji="0" lang="en-US" altLang="en-US" sz="1200" b="0" i="0" u="none" strike="noStrike" cap="none" normalizeH="0" baseline="0" dirty="0">
                    <a:ln>
                      <a:noFill/>
                    </a:ln>
                    <a:solidFill>
                      <a:schemeClr val="tx1"/>
                    </a:solidFill>
                    <a:effectLst/>
                  </a:rPr>
                  <a:t>, </a:t>
                </a:r>
                <a:r>
                  <a:rPr kumimoji="0" lang="el-GR" altLang="en-US" sz="1200" b="0" i="0" u="none" strike="noStrike" cap="none" normalizeH="0" baseline="0" dirty="0">
                    <a:ln>
                      <a:noFill/>
                    </a:ln>
                    <a:solidFill>
                      <a:schemeClr val="tx1"/>
                    </a:solidFill>
                    <a:effectLst/>
                  </a:rPr>
                  <a:t>σ²</a:t>
                </a:r>
                <a:r>
                  <a:rPr kumimoji="0" lang="en-US" altLang="en-US" sz="1200" b="0" i="0" u="none" strike="noStrike" cap="none" normalizeH="0" baseline="0" dirty="0">
                    <a:ln>
                      <a:noFill/>
                    </a:ln>
                    <a:solidFill>
                      <a:schemeClr val="tx1"/>
                    </a:solidFill>
                    <a:effectLst/>
                  </a:rPr>
                  <a:t>, p) from sample estimations (</a:t>
                </a:r>
                <a:r>
                  <a:rPr kumimoji="0" lang="en-US" altLang="en-US" sz="1200" b="0" i="0" u="none" strike="noStrike" cap="none" normalizeH="0" baseline="0">
                    <a:ln>
                      <a:noFill/>
                    </a:ln>
                    <a:solidFill>
                      <a:schemeClr val="tx1"/>
                    </a:solidFill>
                    <a:effectLst/>
                    <a:latin typeface="Cambria Math" panose="02040503050406030204" pitchFamily="18" charset="0"/>
                  </a:rPr>
                  <a:t>𝑥 ̅</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a:ln>
                      <a:noFill/>
                    </a:ln>
                    <a:solidFill>
                      <a:schemeClr val="tx1"/>
                    </a:solidFill>
                    <a:effectLst/>
                    <a:latin typeface="Cambria Math" panose="02040503050406030204" pitchFamily="18" charset="0"/>
                  </a:rPr>
                  <a:t>𝑠^2</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a:ln>
                      <a:noFill/>
                    </a:ln>
                    <a:solidFill>
                      <a:schemeClr val="tx1"/>
                    </a:solidFill>
                    <a:effectLst/>
                    <a:latin typeface="Cambria Math" panose="02040503050406030204" pitchFamily="18" charset="0"/>
                  </a:rPr>
                  <a:t>𝑝 ̂</a:t>
                </a:r>
                <a:r>
                  <a:rPr kumimoji="0" lang="en-US" altLang="en-US" sz="1200" b="0" i="0" u="none" strike="noStrike" cap="none" normalizeH="0" baseline="0" dirty="0">
                    <a:ln>
                      <a:noFill/>
                    </a:ln>
                    <a:solidFill>
                      <a:schemeClr val="tx1"/>
                    </a:solidFill>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8</a:t>
            </a:fld>
            <a:endParaRPr lang="en-US"/>
          </a:p>
        </p:txBody>
      </p:sp>
    </p:spTree>
    <p:extLst>
      <p:ext uri="{BB962C8B-B14F-4D97-AF65-F5344CB8AC3E}">
        <p14:creationId xmlns:p14="http://schemas.microsoft.com/office/powerpoint/2010/main" val="2414491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9</a:t>
            </a:fld>
            <a:endParaRPr lang="en-US"/>
          </a:p>
        </p:txBody>
      </p:sp>
    </p:spTree>
    <p:extLst>
      <p:ext uri="{BB962C8B-B14F-4D97-AF65-F5344CB8AC3E}">
        <p14:creationId xmlns:p14="http://schemas.microsoft.com/office/powerpoint/2010/main" val="2975018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0A85-2FB1-4A92-BCDD-217429B34F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80FA89-9C91-4160-83C9-2A13730D6E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DDA349-54F5-47F1-BF37-38E25A504E7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D9F10D0F-BF9C-4F59-8A5B-C1C6B9A65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E7AF0-22B6-40D3-85C4-2AF8BE75B3CE}"/>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6068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A2BF0-8862-410C-8A41-A5BCBEE2C5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266308-E1F2-47EE-B8A0-895BA58913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4FB520-426E-4247-881E-8AE5F14C3409}"/>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6BC251A4-DA16-42B8-85C7-28A6CAD59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0DAA30-4182-4D31-98C0-ECD2C9BEF362}"/>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051278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C138D2-16E4-4688-A1AD-389850D2C7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70DDD6-5E18-455C-B22C-D02204F6AAB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94A805-0C97-427D-B382-93B4F9465B83}"/>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1625C6CA-5B2F-4678-9A70-E00F05D27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5D5C8-FAD6-4E9B-9E29-6E3C99434B75}"/>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84306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94217-B44C-4625-BA41-A66FCC1CD9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914568-0410-482C-8135-9776973F77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BBBB3-C709-4B9B-88F4-AFC6A0D02928}"/>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87F57150-70E9-47C9-A0BF-7FEFE4B95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1AA6A-97D3-466C-ADB3-52E33E869725}"/>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553181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82AE2-18A1-45F5-969F-95E516157F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309BEA-DD8E-4D94-A0A8-1F2A4682CE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A417145-D54A-4079-99E2-E78DF91FADCC}"/>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FD4A5BC8-6D97-4CE9-9423-7F6995183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08B52-83AD-4A49-A4BE-6C29CED34786}"/>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083488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4764-DCAB-48A6-9166-60E2AC081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053A8-FA9E-4979-991C-ACB48D055E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2B161D-C945-44D3-9E18-4A555ECAF5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948484-A520-4412-9F4E-CFA6A5A8BDCC}"/>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105C44F4-3C87-4614-97F5-AD9C8623B9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985E8-970E-44EE-A48B-857A5459355B}"/>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36142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95001-F808-4344-BDC1-7CB0A1F892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865444-D51A-4FD9-BA5B-1AC58C8F99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A632888-846B-4744-805C-26C78B549F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CF61B0-31CC-47BD-8D2A-F538938441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E8E0F36-5968-43E3-B3CA-16456DD6AF7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4306D3-D653-4B55-9B49-55796556F4F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8" name="Footer Placeholder 7">
            <a:extLst>
              <a:ext uri="{FF2B5EF4-FFF2-40B4-BE49-F238E27FC236}">
                <a16:creationId xmlns:a16="http://schemas.microsoft.com/office/drawing/2014/main" id="{F4DE97CA-0285-4B21-AAC8-1DDCB1DFA7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E5110E-E651-43B2-BB8F-87FE5B34ED42}"/>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679183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7F94-D697-4563-8BAD-E160E49185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91FB-DA4E-4B9E-938E-08B488A17272}"/>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4" name="Footer Placeholder 3">
            <a:extLst>
              <a:ext uri="{FF2B5EF4-FFF2-40B4-BE49-F238E27FC236}">
                <a16:creationId xmlns:a16="http://schemas.microsoft.com/office/drawing/2014/main" id="{A07DF3CD-4BEB-438C-B142-C14329B7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FED830-9405-4EEE-BF1E-AAD126929F5C}"/>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4280837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75A61-FBFA-49CF-9F6F-CE0A10BD247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3" name="Footer Placeholder 2">
            <a:extLst>
              <a:ext uri="{FF2B5EF4-FFF2-40B4-BE49-F238E27FC236}">
                <a16:creationId xmlns:a16="http://schemas.microsoft.com/office/drawing/2014/main" id="{F69A1EF6-DF48-4171-8436-959F39D4F4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D47472-71D2-4289-AC83-3819C8BFDA69}"/>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14661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E85-A25B-4F62-AA1B-A02C231FEB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75BC8B-EDF9-496C-BED4-EE5A40D421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AD03C4-A5F8-4C3E-BCF1-92EC7BE6FF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A0B70F-A01A-4BC6-9ECD-A11544889CCB}"/>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0ACED877-0B7E-47E9-8102-959C843AE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3A9277-2CA9-448C-95B2-325C48550B5F}"/>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865401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7824-F542-4A40-8C5A-92D9D9E421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BB117F-3369-449F-98E7-7956C27529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406790-A9FE-4755-921C-59526DB5AD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465478-8ADF-42B8-89D8-261C3AB28529}"/>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A1E6D36C-9071-4ACA-BCEF-2E3D62EA48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0B0C81-D318-4CF8-9FC1-4CC2DB97A13E}"/>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6963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899690-2798-4AE1-BF38-42FA223A43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79BA2F-2B58-4B64-BAB7-A61415325E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6B782F-0EF6-48CD-9967-D1B6838D5F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BAD5CFBF-D664-4D60-B499-C6794D11DD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F0D727-70D5-4179-82B5-016D5976B0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9ACDB-FEDB-419A-9ACE-6FBE2DAEDCF3}" type="slidenum">
              <a:rPr lang="en-US" smtClean="0"/>
              <a:t>‹#›</a:t>
            </a:fld>
            <a:endParaRPr lang="en-US"/>
          </a:p>
        </p:txBody>
      </p:sp>
    </p:spTree>
    <p:extLst>
      <p:ext uri="{BB962C8B-B14F-4D97-AF65-F5344CB8AC3E}">
        <p14:creationId xmlns:p14="http://schemas.microsoft.com/office/powerpoint/2010/main" val="1336157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xml"/><Relationship Id="rId7" Type="http://schemas.openxmlformats.org/officeDocument/2006/relationships/image" Target="../media/image2.wmf"/><Relationship Id="rId12"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5" Type="http://schemas.openxmlformats.org/officeDocument/2006/relationships/image" Target="../media/image1.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3.wmf"/></Relationships>
</file>

<file path=ppt/slides/_rels/slide10.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png"/></Relationships>
</file>

<file path=ppt/slides/_rels/slide11.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image" Target="../media/image5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image" Target="../media/image66.png"/><Relationship Id="rId5" Type="http://schemas.openxmlformats.org/officeDocument/2006/relationships/image" Target="../media/image60.png"/><Relationship Id="rId10" Type="http://schemas.openxmlformats.org/officeDocument/2006/relationships/image" Target="../media/image65.png"/><Relationship Id="rId4" Type="http://schemas.openxmlformats.org/officeDocument/2006/relationships/image" Target="../media/image59.png"/><Relationship Id="rId9" Type="http://schemas.openxmlformats.org/officeDocument/2006/relationships/image" Target="../media/image6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9.jf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2.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wmf"/><Relationship Id="rId5" Type="http://schemas.openxmlformats.org/officeDocument/2006/relationships/oleObject" Target="../embeddings/oleObject5.bin"/><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68.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5665-6BBF-40FA-AE23-E34FF8837DEB}"/>
              </a:ext>
            </a:extLst>
          </p:cNvPr>
          <p:cNvSpPr>
            <a:spLocks noGrp="1"/>
          </p:cNvSpPr>
          <p:nvPr>
            <p:ph type="ctrTitle"/>
          </p:nvPr>
        </p:nvSpPr>
        <p:spPr>
          <a:xfrm>
            <a:off x="1524000" y="4343398"/>
            <a:ext cx="9144000" cy="1282446"/>
          </a:xfrm>
        </p:spPr>
        <p:txBody>
          <a:bodyPr/>
          <a:lstStyle/>
          <a:p>
            <a:r>
              <a:rPr lang="en-US" dirty="0"/>
              <a:t>Confidence Intervals</a:t>
            </a:r>
          </a:p>
        </p:txBody>
      </p:sp>
      <p:sp>
        <p:nvSpPr>
          <p:cNvPr id="3" name="Subtitle 2">
            <a:extLst>
              <a:ext uri="{FF2B5EF4-FFF2-40B4-BE49-F238E27FC236}">
                <a16:creationId xmlns:a16="http://schemas.microsoft.com/office/drawing/2014/main" id="{A2818A35-FAF1-4D93-B205-7F83F2DFCAB6}"/>
              </a:ext>
            </a:extLst>
          </p:cNvPr>
          <p:cNvSpPr>
            <a:spLocks noGrp="1"/>
          </p:cNvSpPr>
          <p:nvPr>
            <p:ph type="subTitle" idx="1"/>
          </p:nvPr>
        </p:nvSpPr>
        <p:spPr>
          <a:xfrm>
            <a:off x="1524000" y="5782583"/>
            <a:ext cx="9144000" cy="629720"/>
          </a:xfrm>
        </p:spPr>
        <p:txBody>
          <a:bodyPr>
            <a:normAutofit/>
          </a:bodyPr>
          <a:lstStyle/>
          <a:p>
            <a:r>
              <a:rPr lang="en-US" sz="3600" dirty="0">
                <a:solidFill>
                  <a:srgbClr val="8D42C6"/>
                </a:solidFill>
              </a:rPr>
              <a:t>T Confidence Intervals</a:t>
            </a:r>
          </a:p>
        </p:txBody>
      </p:sp>
      <p:graphicFrame>
        <p:nvGraphicFramePr>
          <p:cNvPr id="4" name="Object 1">
            <a:extLst>
              <a:ext uri="{FF2B5EF4-FFF2-40B4-BE49-F238E27FC236}">
                <a16:creationId xmlns:a16="http://schemas.microsoft.com/office/drawing/2014/main" id="{5AEA5EAF-ED7C-4268-BA39-B51B3FD0C35E}"/>
              </a:ext>
            </a:extLst>
          </p:cNvPr>
          <p:cNvGraphicFramePr>
            <a:graphicFrameLocks noChangeAspect="1"/>
          </p:cNvGraphicFramePr>
          <p:nvPr>
            <p:extLst>
              <p:ext uri="{D42A27DB-BD31-4B8C-83A1-F6EECF244321}">
                <p14:modId xmlns:p14="http://schemas.microsoft.com/office/powerpoint/2010/main" val="834975130"/>
              </p:ext>
            </p:extLst>
          </p:nvPr>
        </p:nvGraphicFramePr>
        <p:xfrm>
          <a:off x="577907" y="292078"/>
          <a:ext cx="1397000" cy="585788"/>
        </p:xfrm>
        <a:graphic>
          <a:graphicData uri="http://schemas.openxmlformats.org/presentationml/2006/ole">
            <mc:AlternateContent xmlns:mc="http://schemas.openxmlformats.org/markup-compatibility/2006">
              <mc:Choice xmlns:v="urn:schemas-microsoft-com:vml" Requires="v">
                <p:oleObj spid="_x0000_s8294" name="Equation" r:id="rId4" imgW="609480" imgH="253800" progId="Equation.3">
                  <p:embed/>
                </p:oleObj>
              </mc:Choice>
              <mc:Fallback>
                <p:oleObj name="Equation" r:id="rId4" imgW="609480" imgH="253800" progId="Equation.3">
                  <p:embed/>
                  <p:pic>
                    <p:nvPicPr>
                      <p:cNvPr id="160769"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907" y="292078"/>
                        <a:ext cx="1397000" cy="585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Oval 5">
            <a:extLst>
              <a:ext uri="{FF2B5EF4-FFF2-40B4-BE49-F238E27FC236}">
                <a16:creationId xmlns:a16="http://schemas.microsoft.com/office/drawing/2014/main" id="{5B42F57F-0700-4C5C-8E6D-1D4E68125094}"/>
              </a:ext>
            </a:extLst>
          </p:cNvPr>
          <p:cNvSpPr/>
          <p:nvPr/>
        </p:nvSpPr>
        <p:spPr>
          <a:xfrm>
            <a:off x="2743200" y="1182666"/>
            <a:ext cx="457200"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latin typeface="Times New Roman" pitchFamily="18" charset="0"/>
                <a:cs typeface="Times New Roman" pitchFamily="18" charset="0"/>
              </a:rPr>
              <a:t>I</a:t>
            </a:r>
          </a:p>
        </p:txBody>
      </p:sp>
      <p:graphicFrame>
        <p:nvGraphicFramePr>
          <p:cNvPr id="7" name="Object 2">
            <a:extLst>
              <a:ext uri="{FF2B5EF4-FFF2-40B4-BE49-F238E27FC236}">
                <a16:creationId xmlns:a16="http://schemas.microsoft.com/office/drawing/2014/main" id="{D7C52529-E4BB-43EB-8EF0-1733479F9918}"/>
              </a:ext>
            </a:extLst>
          </p:cNvPr>
          <p:cNvGraphicFramePr>
            <a:graphicFrameLocks noChangeAspect="1"/>
          </p:cNvGraphicFramePr>
          <p:nvPr>
            <p:extLst>
              <p:ext uri="{D42A27DB-BD31-4B8C-83A1-F6EECF244321}">
                <p14:modId xmlns:p14="http://schemas.microsoft.com/office/powerpoint/2010/main" val="699423069"/>
              </p:ext>
            </p:extLst>
          </p:nvPr>
        </p:nvGraphicFramePr>
        <p:xfrm>
          <a:off x="501707" y="1816078"/>
          <a:ext cx="1368425" cy="585788"/>
        </p:xfrm>
        <a:graphic>
          <a:graphicData uri="http://schemas.openxmlformats.org/presentationml/2006/ole">
            <mc:AlternateContent xmlns:mc="http://schemas.openxmlformats.org/markup-compatibility/2006">
              <mc:Choice xmlns:v="urn:schemas-microsoft-com:vml" Requires="v">
                <p:oleObj spid="_x0000_s8295" name="Equation" r:id="rId6" imgW="596880" imgH="253800" progId="Equation.3">
                  <p:embed/>
                </p:oleObj>
              </mc:Choice>
              <mc:Fallback>
                <p:oleObj name="Equation" r:id="rId6" imgW="596880" imgH="253800" progId="Equation.3">
                  <p:embed/>
                  <p:pic>
                    <p:nvPicPr>
                      <p:cNvPr id="8"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1707" y="1816078"/>
                        <a:ext cx="1368425" cy="585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Oval 7">
            <a:extLst>
              <a:ext uri="{FF2B5EF4-FFF2-40B4-BE49-F238E27FC236}">
                <a16:creationId xmlns:a16="http://schemas.microsoft.com/office/drawing/2014/main" id="{89C2A0F9-2A17-44E7-8D65-65F79F8BF738}"/>
              </a:ext>
            </a:extLst>
          </p:cNvPr>
          <p:cNvSpPr/>
          <p:nvPr/>
        </p:nvSpPr>
        <p:spPr>
          <a:xfrm>
            <a:off x="3489960" y="1091226"/>
            <a:ext cx="548640" cy="54864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latin typeface="Times New Roman" pitchFamily="18" charset="0"/>
                <a:cs typeface="Times New Roman" pitchFamily="18" charset="0"/>
              </a:rPr>
              <a:t>II</a:t>
            </a:r>
          </a:p>
        </p:txBody>
      </p:sp>
      <p:sp>
        <p:nvSpPr>
          <p:cNvPr id="9" name="TextBox 8">
            <a:extLst>
              <a:ext uri="{FF2B5EF4-FFF2-40B4-BE49-F238E27FC236}">
                <a16:creationId xmlns:a16="http://schemas.microsoft.com/office/drawing/2014/main" id="{6D344B32-1B92-4491-AC1C-DECCEEEB48AD}"/>
              </a:ext>
            </a:extLst>
          </p:cNvPr>
          <p:cNvSpPr txBox="1"/>
          <p:nvPr/>
        </p:nvSpPr>
        <p:spPr>
          <a:xfrm>
            <a:off x="1568507" y="1206478"/>
            <a:ext cx="946093" cy="369332"/>
          </a:xfrm>
          <a:prstGeom prst="rect">
            <a:avLst/>
          </a:prstGeom>
          <a:noFill/>
        </p:spPr>
        <p:txBody>
          <a:bodyPr wrap="none" rtlCol="0">
            <a:spAutoFit/>
          </a:bodyPr>
          <a:lstStyle/>
          <a:p>
            <a:r>
              <a:rPr lang="en-US" b="1" dirty="0"/>
              <a:t>Known</a:t>
            </a:r>
          </a:p>
        </p:txBody>
      </p:sp>
      <p:cxnSp>
        <p:nvCxnSpPr>
          <p:cNvPr id="10" name="Straight Arrow Connector 9">
            <a:extLst>
              <a:ext uri="{FF2B5EF4-FFF2-40B4-BE49-F238E27FC236}">
                <a16:creationId xmlns:a16="http://schemas.microsoft.com/office/drawing/2014/main" id="{6C298E0D-165B-473C-A16A-771A37063F0E}"/>
              </a:ext>
            </a:extLst>
          </p:cNvPr>
          <p:cNvCxnSpPr/>
          <p:nvPr/>
        </p:nvCxnSpPr>
        <p:spPr>
          <a:xfrm>
            <a:off x="1568507" y="825478"/>
            <a:ext cx="30480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9D04888-05E0-467D-A00F-7412AE60AFD9}"/>
              </a:ext>
            </a:extLst>
          </p:cNvPr>
          <p:cNvCxnSpPr/>
          <p:nvPr/>
        </p:nvCxnSpPr>
        <p:spPr>
          <a:xfrm flipV="1">
            <a:off x="1492307" y="1587478"/>
            <a:ext cx="45720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6D755FB-EF3C-4407-9906-2DE9C03F9A8B}"/>
              </a:ext>
            </a:extLst>
          </p:cNvPr>
          <p:cNvSpPr txBox="1"/>
          <p:nvPr/>
        </p:nvSpPr>
        <p:spPr>
          <a:xfrm>
            <a:off x="2514600" y="37433"/>
            <a:ext cx="1989584" cy="461665"/>
          </a:xfrm>
          <a:prstGeom prst="rect">
            <a:avLst/>
          </a:prstGeom>
          <a:noFill/>
        </p:spPr>
        <p:txBody>
          <a:bodyPr wrap="none" rtlCol="0">
            <a:spAutoFit/>
          </a:bodyPr>
          <a:lstStyle/>
          <a:p>
            <a:r>
              <a:rPr lang="en-US" sz="2400" dirty="0">
                <a:solidFill>
                  <a:srgbClr val="FF0000"/>
                </a:solidFill>
                <a:cs typeface="Times New Roman" pitchFamily="18" charset="0"/>
              </a:rPr>
              <a:t>(1-</a:t>
            </a:r>
            <a:r>
              <a:rPr lang="el-GR" sz="2400" dirty="0">
                <a:solidFill>
                  <a:srgbClr val="FF0000"/>
                </a:solidFill>
                <a:cs typeface="Times New Roman" pitchFamily="18" charset="0"/>
              </a:rPr>
              <a:t>α</a:t>
            </a:r>
            <a:r>
              <a:rPr lang="en-US" sz="2400" dirty="0">
                <a:solidFill>
                  <a:srgbClr val="FF0000"/>
                </a:solidFill>
                <a:cs typeface="Times New Roman" pitchFamily="18" charset="0"/>
              </a:rPr>
              <a:t>)% CI for </a:t>
            </a:r>
            <a:r>
              <a:rPr lang="el-GR" sz="2400" dirty="0">
                <a:solidFill>
                  <a:srgbClr val="FF0000"/>
                </a:solidFill>
                <a:cs typeface="Times New Roman" pitchFamily="18" charset="0"/>
              </a:rPr>
              <a:t>μ</a:t>
            </a:r>
            <a:endParaRPr lang="en-US" sz="2400" dirty="0">
              <a:solidFill>
                <a:srgbClr val="FF0000"/>
              </a:solidFill>
              <a:cs typeface="Times New Roman" pitchFamily="18" charset="0"/>
            </a:endParaRPr>
          </a:p>
        </p:txBody>
      </p:sp>
      <p:sp>
        <p:nvSpPr>
          <p:cNvPr id="13" name="Rectangle 12">
            <a:extLst>
              <a:ext uri="{FF2B5EF4-FFF2-40B4-BE49-F238E27FC236}">
                <a16:creationId xmlns:a16="http://schemas.microsoft.com/office/drawing/2014/main" id="{54CD9231-AA8B-4F6B-8BB3-73913C15CAF2}"/>
              </a:ext>
            </a:extLst>
          </p:cNvPr>
          <p:cNvSpPr/>
          <p:nvPr/>
        </p:nvSpPr>
        <p:spPr>
          <a:xfrm>
            <a:off x="3352800" y="1716066"/>
            <a:ext cx="763351" cy="369332"/>
          </a:xfrm>
          <a:prstGeom prst="rect">
            <a:avLst/>
          </a:prstGeom>
        </p:spPr>
        <p:txBody>
          <a:bodyPr wrap="none">
            <a:spAutoFit/>
          </a:bodyPr>
          <a:lstStyle/>
          <a:p>
            <a:r>
              <a:rPr lang="en-US" b="1" dirty="0"/>
              <a:t>n ≥ 25</a:t>
            </a:r>
            <a:endParaRPr lang="en-US" dirty="0"/>
          </a:p>
        </p:txBody>
      </p:sp>
      <p:graphicFrame>
        <p:nvGraphicFramePr>
          <p:cNvPr id="14" name="Object 9">
            <a:extLst>
              <a:ext uri="{FF2B5EF4-FFF2-40B4-BE49-F238E27FC236}">
                <a16:creationId xmlns:a16="http://schemas.microsoft.com/office/drawing/2014/main" id="{08D47D54-3517-4FEB-910D-5CF8B80632FC}"/>
              </a:ext>
            </a:extLst>
          </p:cNvPr>
          <p:cNvGraphicFramePr>
            <a:graphicFrameLocks noChangeAspect="1"/>
          </p:cNvGraphicFramePr>
          <p:nvPr>
            <p:extLst>
              <p:ext uri="{D42A27DB-BD31-4B8C-83A1-F6EECF244321}">
                <p14:modId xmlns:p14="http://schemas.microsoft.com/office/powerpoint/2010/main" val="1555533698"/>
              </p:ext>
            </p:extLst>
          </p:nvPr>
        </p:nvGraphicFramePr>
        <p:xfrm>
          <a:off x="7841293" y="1862116"/>
          <a:ext cx="3554135" cy="992188"/>
        </p:xfrm>
        <a:graphic>
          <a:graphicData uri="http://schemas.openxmlformats.org/presentationml/2006/ole">
            <mc:AlternateContent xmlns:mc="http://schemas.openxmlformats.org/markup-compatibility/2006">
              <mc:Choice xmlns:v="urn:schemas-microsoft-com:vml" Requires="v">
                <p:oleObj spid="_x0000_s8296" name="Equation" r:id="rId8" imgW="1193760" imgH="330120" progId="Equation.3">
                  <p:embed/>
                </p:oleObj>
              </mc:Choice>
              <mc:Fallback>
                <p:oleObj name="Equation" r:id="rId8" imgW="1193760" imgH="330120" progId="Equation.3">
                  <p:embed/>
                  <p:pic>
                    <p:nvPicPr>
                      <p:cNvPr id="196617"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41293" y="1862116"/>
                        <a:ext cx="3554135" cy="992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4">
            <a:extLst>
              <a:ext uri="{FF2B5EF4-FFF2-40B4-BE49-F238E27FC236}">
                <a16:creationId xmlns:a16="http://schemas.microsoft.com/office/drawing/2014/main" id="{E3D00516-88E6-448F-B811-20566B09A06A}"/>
              </a:ext>
            </a:extLst>
          </p:cNvPr>
          <p:cNvSpPr/>
          <p:nvPr/>
        </p:nvSpPr>
        <p:spPr>
          <a:xfrm>
            <a:off x="9775915" y="2090716"/>
            <a:ext cx="351378" cy="461665"/>
          </a:xfrm>
          <a:prstGeom prst="rect">
            <a:avLst/>
          </a:prstGeom>
        </p:spPr>
        <p:txBody>
          <a:bodyPr wrap="none">
            <a:spAutoFit/>
          </a:bodyPr>
          <a:lstStyle/>
          <a:p>
            <a:r>
              <a:rPr lang="en-US" sz="2400" b="1" dirty="0">
                <a:latin typeface="Times New Roman" pitchFamily="18" charset="0"/>
                <a:cs typeface="Times New Roman" pitchFamily="18" charset="0"/>
              </a:rPr>
              <a:t>~</a:t>
            </a:r>
            <a:endParaRPr lang="en-US" sz="2400" b="1" dirty="0"/>
          </a:p>
        </p:txBody>
      </p:sp>
      <p:sp>
        <p:nvSpPr>
          <p:cNvPr id="16" name="TextBox 15">
            <a:extLst>
              <a:ext uri="{FF2B5EF4-FFF2-40B4-BE49-F238E27FC236}">
                <a16:creationId xmlns:a16="http://schemas.microsoft.com/office/drawing/2014/main" id="{A37B7762-A305-469C-B2A7-BF723117D68C}"/>
              </a:ext>
            </a:extLst>
          </p:cNvPr>
          <p:cNvSpPr txBox="1"/>
          <p:nvPr/>
        </p:nvSpPr>
        <p:spPr>
          <a:xfrm>
            <a:off x="1715721" y="3002813"/>
            <a:ext cx="4044697" cy="461665"/>
          </a:xfrm>
          <a:prstGeom prst="rect">
            <a:avLst/>
          </a:prstGeom>
          <a:noFill/>
        </p:spPr>
        <p:txBody>
          <a:bodyPr wrap="none" rtlCol="0">
            <a:spAutoFit/>
          </a:bodyPr>
          <a:lstStyle/>
          <a:p>
            <a:r>
              <a:rPr lang="en-US" sz="2400" dirty="0">
                <a:cs typeface="Times New Roman" pitchFamily="18" charset="0"/>
              </a:rPr>
              <a:t>But </a:t>
            </a:r>
            <a:r>
              <a:rPr lang="en-US" sz="2400" dirty="0">
                <a:solidFill>
                  <a:srgbClr val="FF0000"/>
                </a:solidFill>
                <a:cs typeface="Times New Roman" pitchFamily="18" charset="0"/>
              </a:rPr>
              <a:t>when </a:t>
            </a:r>
            <a:r>
              <a:rPr lang="el-GR" sz="2400" dirty="0">
                <a:solidFill>
                  <a:srgbClr val="FF0000"/>
                </a:solidFill>
                <a:cs typeface="Times New Roman" pitchFamily="18" charset="0"/>
              </a:rPr>
              <a:t>σ</a:t>
            </a:r>
            <a:r>
              <a:rPr lang="en-US" sz="2400" dirty="0">
                <a:solidFill>
                  <a:srgbClr val="FF0000"/>
                </a:solidFill>
                <a:cs typeface="Times New Roman" pitchFamily="18" charset="0"/>
              </a:rPr>
              <a:t> is unknown </a:t>
            </a:r>
            <a:r>
              <a:rPr lang="en-US" sz="2400" dirty="0">
                <a:cs typeface="Times New Roman" pitchFamily="18" charset="0"/>
              </a:rPr>
              <a:t>we use</a:t>
            </a:r>
          </a:p>
        </p:txBody>
      </p:sp>
      <p:sp>
        <p:nvSpPr>
          <p:cNvPr id="17" name="TextBox 16">
            <a:extLst>
              <a:ext uri="{FF2B5EF4-FFF2-40B4-BE49-F238E27FC236}">
                <a16:creationId xmlns:a16="http://schemas.microsoft.com/office/drawing/2014/main" id="{446FDC74-0A0E-4B88-BAED-FDAF35A8EDB2}"/>
              </a:ext>
            </a:extLst>
          </p:cNvPr>
          <p:cNvSpPr txBox="1"/>
          <p:nvPr/>
        </p:nvSpPr>
        <p:spPr>
          <a:xfrm>
            <a:off x="3470966" y="2090716"/>
            <a:ext cx="4244432" cy="461665"/>
          </a:xfrm>
          <a:prstGeom prst="rect">
            <a:avLst/>
          </a:prstGeom>
          <a:noFill/>
        </p:spPr>
        <p:txBody>
          <a:bodyPr wrap="none" rtlCol="0">
            <a:spAutoFit/>
          </a:bodyPr>
          <a:lstStyle/>
          <a:p>
            <a:r>
              <a:rPr lang="en-US" sz="2400" dirty="0">
                <a:cs typeface="Times New Roman" pitchFamily="18" charset="0"/>
              </a:rPr>
              <a:t>This interval is based on Z where</a:t>
            </a:r>
          </a:p>
        </p:txBody>
      </p:sp>
      <p:graphicFrame>
        <p:nvGraphicFramePr>
          <p:cNvPr id="18" name="Object 9">
            <a:extLst>
              <a:ext uri="{FF2B5EF4-FFF2-40B4-BE49-F238E27FC236}">
                <a16:creationId xmlns:a16="http://schemas.microsoft.com/office/drawing/2014/main" id="{FB632E59-6C4D-4A49-84CB-39C51DCD88AF}"/>
              </a:ext>
            </a:extLst>
          </p:cNvPr>
          <p:cNvGraphicFramePr>
            <a:graphicFrameLocks noChangeAspect="1"/>
          </p:cNvGraphicFramePr>
          <p:nvPr>
            <p:extLst>
              <p:ext uri="{D42A27DB-BD31-4B8C-83A1-F6EECF244321}">
                <p14:modId xmlns:p14="http://schemas.microsoft.com/office/powerpoint/2010/main" val="3940451225"/>
              </p:ext>
            </p:extLst>
          </p:nvPr>
        </p:nvGraphicFramePr>
        <p:xfrm>
          <a:off x="5929204" y="2757624"/>
          <a:ext cx="2911475" cy="992188"/>
        </p:xfrm>
        <a:graphic>
          <a:graphicData uri="http://schemas.openxmlformats.org/presentationml/2006/ole">
            <mc:AlternateContent xmlns:mc="http://schemas.openxmlformats.org/markup-compatibility/2006">
              <mc:Choice xmlns:v="urn:schemas-microsoft-com:vml" Requires="v">
                <p:oleObj spid="_x0000_s8297" name="Equation" r:id="rId10" imgW="977760" imgH="330120" progId="Equation.3">
                  <p:embed/>
                </p:oleObj>
              </mc:Choice>
              <mc:Fallback>
                <p:oleObj name="Equation" r:id="rId10" imgW="977760" imgH="330120" progId="Equation.3">
                  <p:embed/>
                  <p:pic>
                    <p:nvPicPr>
                      <p:cNvPr id="27"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29204" y="2757624"/>
                        <a:ext cx="2911475" cy="992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18">
            <a:extLst>
              <a:ext uri="{FF2B5EF4-FFF2-40B4-BE49-F238E27FC236}">
                <a16:creationId xmlns:a16="http://schemas.microsoft.com/office/drawing/2014/main" id="{D8AD1BAC-8C08-44C7-8314-B0D0C0B3B983}"/>
              </a:ext>
            </a:extLst>
          </p:cNvPr>
          <p:cNvSpPr/>
          <p:nvPr/>
        </p:nvSpPr>
        <p:spPr>
          <a:xfrm>
            <a:off x="7758004" y="2983347"/>
            <a:ext cx="351378" cy="461665"/>
          </a:xfrm>
          <a:prstGeom prst="rect">
            <a:avLst/>
          </a:prstGeom>
        </p:spPr>
        <p:txBody>
          <a:bodyPr wrap="none">
            <a:spAutoFit/>
          </a:bodyPr>
          <a:lstStyle/>
          <a:p>
            <a:r>
              <a:rPr lang="en-US" sz="2400" b="1" dirty="0">
                <a:latin typeface="Times New Roman" pitchFamily="18" charset="0"/>
                <a:cs typeface="Times New Roman" pitchFamily="18" charset="0"/>
              </a:rPr>
              <a:t>~</a:t>
            </a:r>
            <a:endParaRPr lang="en-US" sz="2400" b="1" dirty="0"/>
          </a:p>
        </p:txBody>
      </p:sp>
      <p:sp>
        <p:nvSpPr>
          <p:cNvPr id="20" name="TextBox 19">
            <a:extLst>
              <a:ext uri="{FF2B5EF4-FFF2-40B4-BE49-F238E27FC236}">
                <a16:creationId xmlns:a16="http://schemas.microsoft.com/office/drawing/2014/main" id="{652A3B3E-145A-4DD8-8A63-CC91133569F9}"/>
              </a:ext>
            </a:extLst>
          </p:cNvPr>
          <p:cNvSpPr txBox="1"/>
          <p:nvPr/>
        </p:nvSpPr>
        <p:spPr>
          <a:xfrm>
            <a:off x="9092972" y="3075661"/>
            <a:ext cx="2911475" cy="1569660"/>
          </a:xfrm>
          <a:prstGeom prst="rect">
            <a:avLst/>
          </a:prstGeom>
          <a:noFill/>
        </p:spPr>
        <p:txBody>
          <a:bodyPr wrap="square" rtlCol="0">
            <a:spAutoFit/>
          </a:bodyPr>
          <a:lstStyle/>
          <a:p>
            <a:r>
              <a:rPr lang="en-US" sz="2400" dirty="0">
                <a:solidFill>
                  <a:srgbClr val="FF0000"/>
                </a:solidFill>
                <a:cs typeface="Times New Roman" pitchFamily="18" charset="0"/>
              </a:rPr>
              <a:t>Read as</a:t>
            </a:r>
          </a:p>
          <a:p>
            <a:r>
              <a:rPr lang="en-US" sz="2400" dirty="0">
                <a:cs typeface="Times New Roman" pitchFamily="18" charset="0"/>
              </a:rPr>
              <a:t>t-student distribution with n-1 degree of freedom</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8B42DB0-A6E5-493C-A52E-01FB24B6F939}"/>
                  </a:ext>
                </a:extLst>
              </p:cNvPr>
              <p:cNvSpPr txBox="1"/>
              <p:nvPr/>
            </p:nvSpPr>
            <p:spPr>
              <a:xfrm>
                <a:off x="4131253" y="877866"/>
                <a:ext cx="4373056" cy="9681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2800" b="0" i="1" smtClean="0">
                              <a:latin typeface="Cambria Math" panose="02040503050406030204" pitchFamily="18" charset="0"/>
                            </a:rPr>
                          </m:ctrlPr>
                        </m:d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𝑧</m:t>
                              </m:r>
                            </m:e>
                            <m:sub>
                              <m:r>
                                <a:rPr lang="en-US" sz="2800" b="0" i="1" smtClean="0">
                                  <a:latin typeface="Cambria Math" panose="02040503050406030204" pitchFamily="18" charset="0"/>
                                </a:rPr>
                                <m:t>1−</m:t>
                              </m:r>
                              <m:f>
                                <m:fPr>
                                  <m:ctrlPr>
                                    <a:rPr lang="en-US" sz="2800" b="0" i="1" smtClean="0">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𝛼</m:t>
                                  </m:r>
                                </m:num>
                                <m:den>
                                  <m:r>
                                    <a:rPr lang="en-US" sz="2800" b="0" i="1" smtClean="0">
                                      <a:latin typeface="Cambria Math" panose="02040503050406030204" pitchFamily="18" charset="0"/>
                                      <a:ea typeface="Cambria Math" panose="02040503050406030204" pitchFamily="18" charset="0"/>
                                    </a:rPr>
                                    <m:t>2</m:t>
                                  </m:r>
                                </m:den>
                              </m:f>
                            </m:sub>
                          </m:sSub>
                          <m:f>
                            <m:fPr>
                              <m:ctrlPr>
                                <a:rPr lang="en-US" sz="2800" b="0" i="1" smtClean="0">
                                  <a:latin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𝜎</m:t>
                              </m:r>
                            </m:num>
                            <m:den>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𝑛</m:t>
                                  </m:r>
                                </m:e>
                              </m:rad>
                            </m:den>
                          </m:f>
                          <m:r>
                            <a:rPr lang="en-US" sz="2800" b="0" i="1" smtClean="0">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𝑧</m:t>
                              </m:r>
                            </m:e>
                            <m:sub>
                              <m:r>
                                <a:rPr lang="en-US" sz="2800" i="1">
                                  <a:latin typeface="Cambria Math" panose="02040503050406030204" pitchFamily="18" charset="0"/>
                                </a:rPr>
                                <m:t>1−</m:t>
                              </m:r>
                              <m:f>
                                <m:fPr>
                                  <m:ctrlPr>
                                    <a:rPr lang="en-US"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𝛼</m:t>
                                  </m:r>
                                </m:num>
                                <m:den>
                                  <m:r>
                                    <a:rPr lang="en-US" sz="2800" i="1">
                                      <a:latin typeface="Cambria Math" panose="02040503050406030204" pitchFamily="18" charset="0"/>
                                      <a:ea typeface="Cambria Math" panose="02040503050406030204" pitchFamily="18" charset="0"/>
                                    </a:rPr>
                                    <m:t>2</m:t>
                                  </m:r>
                                </m:den>
                              </m:f>
                            </m:sub>
                          </m:sSub>
                          <m:f>
                            <m:fPr>
                              <m:ctrlPr>
                                <a:rPr lang="en-US" sz="2800" i="1">
                                  <a:latin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𝜎</m:t>
                              </m:r>
                            </m:num>
                            <m:den>
                              <m:rad>
                                <m:radPr>
                                  <m:degHide m:val="on"/>
                                  <m:ctrlPr>
                                    <a:rPr lang="en-US" sz="2800" i="1">
                                      <a:latin typeface="Cambria Math" panose="02040503050406030204" pitchFamily="18" charset="0"/>
                                    </a:rPr>
                                  </m:ctrlPr>
                                </m:radPr>
                                <m:deg/>
                                <m:e>
                                  <m:r>
                                    <a:rPr lang="en-US" sz="2800" i="1">
                                      <a:latin typeface="Cambria Math" panose="02040503050406030204" pitchFamily="18" charset="0"/>
                                    </a:rPr>
                                    <m:t>𝑛</m:t>
                                  </m:r>
                                </m:e>
                              </m:rad>
                            </m:den>
                          </m:f>
                        </m:e>
                      </m:d>
                    </m:oMath>
                  </m:oMathPara>
                </a14:m>
                <a:endParaRPr lang="en-US" sz="2800" dirty="0"/>
              </a:p>
            </p:txBody>
          </p:sp>
        </mc:Choice>
        <mc:Fallback xmlns="">
          <p:sp>
            <p:nvSpPr>
              <p:cNvPr id="21" name="TextBox 20">
                <a:extLst>
                  <a:ext uri="{FF2B5EF4-FFF2-40B4-BE49-F238E27FC236}">
                    <a16:creationId xmlns:a16="http://schemas.microsoft.com/office/drawing/2014/main" id="{F8B42DB0-A6E5-493C-A52E-01FB24B6F939}"/>
                  </a:ext>
                </a:extLst>
              </p:cNvPr>
              <p:cNvSpPr txBox="1">
                <a:spLocks noRot="1" noChangeAspect="1" noMove="1" noResize="1" noEditPoints="1" noAdjustHandles="1" noChangeArrowheads="1" noChangeShapeType="1" noTextEdit="1"/>
              </p:cNvSpPr>
              <p:nvPr/>
            </p:nvSpPr>
            <p:spPr>
              <a:xfrm>
                <a:off x="4131253" y="877866"/>
                <a:ext cx="4373056" cy="968150"/>
              </a:xfrm>
              <a:prstGeom prst="rect">
                <a:avLst/>
              </a:prstGeom>
              <a:blipFill>
                <a:blip r:embed="rId12"/>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1A02158B-142A-47D0-800D-D2FBD2019076}"/>
              </a:ext>
            </a:extLst>
          </p:cNvPr>
          <p:cNvSpPr txBox="1"/>
          <p:nvPr/>
        </p:nvSpPr>
        <p:spPr>
          <a:xfrm>
            <a:off x="7483409" y="5739855"/>
            <a:ext cx="4529830" cy="923330"/>
          </a:xfrm>
          <a:prstGeom prst="rect">
            <a:avLst/>
          </a:prstGeom>
          <a:noFill/>
        </p:spPr>
        <p:txBody>
          <a:bodyPr wrap="none" rtlCol="0">
            <a:spAutoFit/>
          </a:bodyPr>
          <a:lstStyle/>
          <a:p>
            <a:pPr algn="ctr"/>
            <a:r>
              <a:rPr lang="en-US" dirty="0"/>
              <a:t>Dr. Abolfazl Saghafi</a:t>
            </a:r>
          </a:p>
          <a:p>
            <a:pPr algn="ctr"/>
            <a:r>
              <a:rPr lang="en-US" dirty="0"/>
              <a:t>Assistant Professor of Statistics &amp; Data Science</a:t>
            </a:r>
          </a:p>
          <a:p>
            <a:pPr algn="ctr"/>
            <a:r>
              <a:rPr lang="en-US" dirty="0"/>
              <a:t>Data Science Program Director</a:t>
            </a:r>
          </a:p>
        </p:txBody>
      </p:sp>
    </p:spTree>
    <p:extLst>
      <p:ext uri="{BB962C8B-B14F-4D97-AF65-F5344CB8AC3E}">
        <p14:creationId xmlns:p14="http://schemas.microsoft.com/office/powerpoint/2010/main" val="875341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A119D8C-3A34-4874-833D-1EA32F6849B8}"/>
              </a:ext>
            </a:extLst>
          </p:cNvPr>
          <p:cNvSpPr/>
          <p:nvPr/>
        </p:nvSpPr>
        <p:spPr>
          <a:xfrm>
            <a:off x="557141" y="429319"/>
            <a:ext cx="8481165" cy="1282919"/>
          </a:xfrm>
          <a:prstGeom prst="rect">
            <a:avLst/>
          </a:prstGeom>
          <a:solidFill>
            <a:srgbClr val="FFCC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6C6B5DA-2EAB-4B21-B365-9E0294197C62}"/>
              </a:ext>
            </a:extLst>
          </p:cNvPr>
          <p:cNvSpPr/>
          <p:nvPr/>
        </p:nvSpPr>
        <p:spPr>
          <a:xfrm>
            <a:off x="600205" y="450612"/>
            <a:ext cx="8481165" cy="1200329"/>
          </a:xfrm>
          <a:prstGeom prst="rect">
            <a:avLst/>
          </a:prstGeom>
        </p:spPr>
        <p:txBody>
          <a:bodyPr wrap="square">
            <a:spAutoFit/>
          </a:bodyPr>
          <a:lstStyle/>
          <a:p>
            <a:pPr lvl="0">
              <a:defRPr/>
            </a:pPr>
            <a:r>
              <a:rPr lang="en-US" sz="2400" dirty="0">
                <a:ea typeface="Times New Roman" panose="02020603050405020304" pitchFamily="18" charset="0"/>
              </a:rPr>
              <a:t>The random phenomenon is X: annual price of gasoline</a:t>
            </a:r>
          </a:p>
          <a:p>
            <a:pPr lvl="0">
              <a:defRPr/>
            </a:pPr>
            <a:r>
              <a:rPr lang="en-US" sz="2400" dirty="0">
                <a:ea typeface="Times New Roman" panose="02020603050405020304" pitchFamily="18" charset="0"/>
              </a:rPr>
              <a:t>We know that X ~ N( </a:t>
            </a:r>
            <a:r>
              <a:rPr lang="el-GR" sz="2400" dirty="0">
                <a:solidFill>
                  <a:srgbClr val="FF0000"/>
                </a:solidFill>
                <a:ea typeface="Times New Roman" panose="02020603050405020304" pitchFamily="18" charset="0"/>
              </a:rPr>
              <a:t>μ</a:t>
            </a:r>
            <a:r>
              <a:rPr lang="en-US" sz="2400" dirty="0">
                <a:ea typeface="Times New Roman" panose="02020603050405020304" pitchFamily="18" charset="0"/>
              </a:rPr>
              <a:t> , </a:t>
            </a:r>
            <a:r>
              <a:rPr lang="el-GR" sz="2400" dirty="0">
                <a:ea typeface="Times New Roman" panose="02020603050405020304" pitchFamily="18" charset="0"/>
              </a:rPr>
              <a:t>σ</a:t>
            </a:r>
            <a:r>
              <a:rPr lang="en-US" sz="2400" dirty="0">
                <a:ea typeface="Times New Roman" panose="02020603050405020304" pitchFamily="18" charset="0"/>
              </a:rPr>
              <a:t> = ?) </a:t>
            </a:r>
          </a:p>
          <a:p>
            <a:pPr lvl="0">
              <a:defRPr/>
            </a:pPr>
            <a:r>
              <a:rPr lang="en-US" sz="2400" dirty="0">
                <a:solidFill>
                  <a:srgbClr val="FF0000"/>
                </a:solidFill>
                <a:ea typeface="Times New Roman" panose="02020603050405020304" pitchFamily="18" charset="0"/>
              </a:rPr>
              <a:t>We would like to estimate </a:t>
            </a:r>
            <a:r>
              <a:rPr lang="el-GR" sz="2400" dirty="0">
                <a:solidFill>
                  <a:srgbClr val="FF0000"/>
                </a:solidFill>
                <a:ea typeface="Times New Roman" panose="02020603050405020304" pitchFamily="18" charset="0"/>
              </a:rPr>
              <a:t>μ</a:t>
            </a:r>
            <a:r>
              <a:rPr lang="en-US" sz="2400" dirty="0">
                <a:ea typeface="Times New Roman" panose="02020603050405020304" pitchFamily="18" charset="0"/>
              </a:rPr>
              <a:t>: mean annual price USING SAMPLES</a:t>
            </a:r>
          </a:p>
        </p:txBody>
      </p:sp>
      <p:sp>
        <p:nvSpPr>
          <p:cNvPr id="10" name="Rectangle 9">
            <a:extLst>
              <a:ext uri="{FF2B5EF4-FFF2-40B4-BE49-F238E27FC236}">
                <a16:creationId xmlns:a16="http://schemas.microsoft.com/office/drawing/2014/main" id="{03FD6F27-7137-4826-BEA2-1DCA73002F00}"/>
              </a:ext>
            </a:extLst>
          </p:cNvPr>
          <p:cNvSpPr/>
          <p:nvPr/>
        </p:nvSpPr>
        <p:spPr>
          <a:xfrm>
            <a:off x="557141" y="1810041"/>
            <a:ext cx="8438102" cy="1200329"/>
          </a:xfrm>
          <a:prstGeom prst="rect">
            <a:avLst/>
          </a:prstGeom>
        </p:spPr>
        <p:txBody>
          <a:bodyPr wrap="square">
            <a:spAutoFit/>
          </a:bodyPr>
          <a:lstStyle/>
          <a:p>
            <a:r>
              <a:rPr lang="en-US" sz="2400" dirty="0">
                <a:cs typeface="Times New Roman" pitchFamily="18" charset="0"/>
              </a:rPr>
              <a:t>The population type is ③ since distribution of gas price is normal and population standard deviation is unknown (we have its sample estimate). So</a:t>
            </a:r>
            <a:endParaRPr lang="en-US" sz="2400" dirty="0"/>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110EF928-278D-4BBC-8FC6-CBCE93AC6942}"/>
                  </a:ext>
                </a:extLst>
              </p:cNvPr>
              <p:cNvSpPr/>
              <p:nvPr/>
            </p:nvSpPr>
            <p:spPr>
              <a:xfrm>
                <a:off x="4313290" y="3317589"/>
                <a:ext cx="2654829" cy="7917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𝑀𝐸</m:t>
                      </m:r>
                      <m:r>
                        <a:rPr lang="en-US" sz="2200" i="1" smtClean="0">
                          <a:latin typeface="Cambria Math" panose="02040503050406030204" pitchFamily="18" charset="0"/>
                        </a:rPr>
                        <m:t>=</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𝑡</m:t>
                          </m:r>
                        </m:e>
                        <m:sub>
                          <m:r>
                            <a:rPr lang="en-US" sz="2200" b="0" i="1" smtClean="0">
                              <a:latin typeface="Cambria Math" panose="02040503050406030204" pitchFamily="18" charset="0"/>
                            </a:rPr>
                            <m:t>(</m:t>
                          </m:r>
                          <m:r>
                            <a:rPr lang="en-US" sz="2200" i="1">
                              <a:latin typeface="Cambria Math" panose="02040503050406030204" pitchFamily="18" charset="0"/>
                            </a:rPr>
                            <m:t>1−</m:t>
                          </m:r>
                          <m:f>
                            <m:fPr>
                              <m:ctrlPr>
                                <a:rPr lang="en-US" sz="2200" i="1">
                                  <a:latin typeface="Cambria Math" panose="02040503050406030204" pitchFamily="18" charset="0"/>
                                  <a:ea typeface="Cambria Math" panose="02040503050406030204" pitchFamily="18" charset="0"/>
                                </a:rPr>
                              </m:ctrlPr>
                            </m:fPr>
                            <m:num>
                              <m:r>
                                <a:rPr lang="en-US" sz="2200" i="1">
                                  <a:latin typeface="Cambria Math" panose="02040503050406030204" pitchFamily="18" charset="0"/>
                                  <a:ea typeface="Cambria Math" panose="02040503050406030204" pitchFamily="18" charset="0"/>
                                </a:rPr>
                                <m:t>𝛼</m:t>
                              </m:r>
                            </m:num>
                            <m:den>
                              <m:r>
                                <a:rPr lang="en-US" sz="2200" i="1">
                                  <a:latin typeface="Cambria Math" panose="02040503050406030204" pitchFamily="18" charset="0"/>
                                  <a:ea typeface="Cambria Math" panose="02040503050406030204" pitchFamily="18" charset="0"/>
                                </a:rPr>
                                <m:t>2</m:t>
                              </m:r>
                            </m:den>
                          </m:f>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𝑛</m:t>
                          </m:r>
                          <m:r>
                            <a:rPr lang="en-US" sz="2200" b="0" i="1" smtClean="0">
                              <a:latin typeface="Cambria Math" panose="02040503050406030204" pitchFamily="18" charset="0"/>
                              <a:ea typeface="Cambria Math" panose="02040503050406030204" pitchFamily="18" charset="0"/>
                            </a:rPr>
                            <m:t>−1)</m:t>
                          </m:r>
                        </m:sub>
                      </m:sSub>
                      <m:r>
                        <a:rPr lang="en-US" sz="2200" i="1">
                          <a:latin typeface="Cambria Math" panose="02040503050406030204" pitchFamily="18" charset="0"/>
                        </a:rPr>
                        <m:t> </m:t>
                      </m:r>
                      <m:f>
                        <m:fPr>
                          <m:ctrlPr>
                            <a:rPr lang="en-US" sz="2200" i="1">
                              <a:latin typeface="Cambria Math" panose="02040503050406030204" pitchFamily="18" charset="0"/>
                            </a:rPr>
                          </m:ctrlPr>
                        </m:fPr>
                        <m:num>
                          <m:r>
                            <a:rPr lang="en-US" sz="2200" b="0" i="1" smtClean="0">
                              <a:latin typeface="Cambria Math" panose="02040503050406030204" pitchFamily="18" charset="0"/>
                            </a:rPr>
                            <m:t>𝑆</m:t>
                          </m:r>
                        </m:num>
                        <m:den>
                          <m:rad>
                            <m:radPr>
                              <m:degHide m:val="on"/>
                              <m:ctrlPr>
                                <a:rPr lang="en-US" sz="2200" i="1">
                                  <a:latin typeface="Cambria Math" panose="02040503050406030204" pitchFamily="18" charset="0"/>
                                </a:rPr>
                              </m:ctrlPr>
                            </m:radPr>
                            <m:deg/>
                            <m:e>
                              <m:r>
                                <a:rPr lang="en-US" sz="2200" i="1">
                                  <a:latin typeface="Cambria Math" panose="02040503050406030204" pitchFamily="18" charset="0"/>
                                </a:rPr>
                                <m:t>𝑛</m:t>
                              </m:r>
                            </m:e>
                          </m:rad>
                        </m:den>
                      </m:f>
                    </m:oMath>
                  </m:oMathPara>
                </a14:m>
                <a:endParaRPr lang="en-US" sz="2200" dirty="0"/>
              </a:p>
            </p:txBody>
          </p:sp>
        </mc:Choice>
        <mc:Fallback xmlns="">
          <p:sp>
            <p:nvSpPr>
              <p:cNvPr id="6" name="Rectangle 5">
                <a:extLst>
                  <a:ext uri="{FF2B5EF4-FFF2-40B4-BE49-F238E27FC236}">
                    <a16:creationId xmlns:a16="http://schemas.microsoft.com/office/drawing/2014/main" id="{110EF928-278D-4BBC-8FC6-CBCE93AC6942}"/>
                  </a:ext>
                </a:extLst>
              </p:cNvPr>
              <p:cNvSpPr>
                <a:spLocks noRot="1" noChangeAspect="1" noMove="1" noResize="1" noEditPoints="1" noAdjustHandles="1" noChangeArrowheads="1" noChangeShapeType="1" noTextEdit="1"/>
              </p:cNvSpPr>
              <p:nvPr/>
            </p:nvSpPr>
            <p:spPr>
              <a:xfrm>
                <a:off x="4313290" y="3317589"/>
                <a:ext cx="2654829" cy="79175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492FE3E6-7E69-4287-8443-0561F88573E4}"/>
                  </a:ext>
                </a:extLst>
              </p:cNvPr>
              <p:cNvSpPr/>
              <p:nvPr/>
            </p:nvSpPr>
            <p:spPr>
              <a:xfrm>
                <a:off x="9212322" y="352433"/>
                <a:ext cx="2649828" cy="2745741"/>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rgbClr val="FF0000"/>
                    </a:solidFill>
                    <a:ea typeface="Cambria Math" panose="02040503050406030204" pitchFamily="18" charset="0"/>
                  </a:rPr>
                  <a:t>Available info</a:t>
                </a:r>
              </a:p>
              <a:p>
                <a:pPr>
                  <a:lnSpc>
                    <a:spcPts val="1000"/>
                  </a:lnSpc>
                </a:pPr>
                <a:endParaRPr lang="en-US" sz="2200" dirty="0">
                  <a:solidFill>
                    <a:schemeClr val="tx1"/>
                  </a:solidFill>
                  <a:ea typeface="Cambria Math" panose="02040503050406030204" pitchFamily="18" charset="0"/>
                </a:endParaRPr>
              </a:p>
              <a:p>
                <a:r>
                  <a:rPr lang="en-US" sz="2200" dirty="0">
                    <a:solidFill>
                      <a:schemeClr val="tx1"/>
                    </a:solidFill>
                  </a:rPr>
                  <a:t>• n = 18</a:t>
                </a:r>
              </a:p>
              <a:p>
                <a:pPr>
                  <a:lnSpc>
                    <a:spcPts val="800"/>
                  </a:lnSpc>
                </a:pPr>
                <a:endParaRPr lang="en-US" sz="2200" dirty="0">
                  <a:solidFill>
                    <a:schemeClr val="tx1"/>
                  </a:solidFill>
                </a:endParaRPr>
              </a:p>
              <a:p>
                <a:r>
                  <a:rPr lang="en-US" sz="2200" dirty="0">
                    <a:solidFill>
                      <a:schemeClr val="tx1"/>
                    </a:solidFill>
                  </a:rPr>
                  <a:t>• </a:t>
                </a:r>
                <a14:m>
                  <m:oMath xmlns:m="http://schemas.openxmlformats.org/officeDocument/2006/math">
                    <m:acc>
                      <m:accPr>
                        <m:chr m:val="̅"/>
                        <m:ctrlPr>
                          <a:rPr lang="en-US" sz="2200" i="1">
                            <a:solidFill>
                              <a:schemeClr val="tx1"/>
                            </a:solidFill>
                            <a:latin typeface="Cambria Math" panose="02040503050406030204" pitchFamily="18" charset="0"/>
                          </a:rPr>
                        </m:ctrlPr>
                      </m:accPr>
                      <m:e>
                        <m:r>
                          <a:rPr lang="en-US" sz="2200" i="1">
                            <a:solidFill>
                              <a:schemeClr val="tx1"/>
                            </a:solidFill>
                            <a:latin typeface="Cambria Math" panose="02040503050406030204" pitchFamily="18" charset="0"/>
                          </a:rPr>
                          <m:t>𝑥</m:t>
                        </m:r>
                      </m:e>
                    </m:acc>
                    <m:r>
                      <a:rPr lang="en-US" sz="2200" i="1">
                        <a:solidFill>
                          <a:schemeClr val="tx1"/>
                        </a:solidFill>
                        <a:latin typeface="Cambria Math" panose="02040503050406030204" pitchFamily="18" charset="0"/>
                      </a:rPr>
                      <m:t>=</m:t>
                    </m:r>
                    <m:r>
                      <a:rPr lang="en-US" sz="2200" b="0" i="1" smtClean="0">
                        <a:solidFill>
                          <a:schemeClr val="tx1"/>
                        </a:solidFill>
                        <a:latin typeface="Cambria Math" panose="02040503050406030204" pitchFamily="18" charset="0"/>
                      </a:rPr>
                      <m:t>147.78</m:t>
                    </m:r>
                  </m:oMath>
                </a14:m>
                <a:r>
                  <a:rPr lang="en-US" sz="2200" dirty="0">
                    <a:solidFill>
                      <a:schemeClr val="tx1"/>
                    </a:solidFill>
                    <a:cs typeface="Times New Roman" pitchFamily="18" charset="0"/>
                  </a:rPr>
                  <a:t> </a:t>
                </a:r>
              </a:p>
              <a:p>
                <a:pPr>
                  <a:lnSpc>
                    <a:spcPts val="800"/>
                  </a:lnSpc>
                </a:pPr>
                <a:endParaRPr lang="en-US" sz="2200" dirty="0">
                  <a:solidFill>
                    <a:schemeClr val="tx1"/>
                  </a:solidFill>
                  <a:cs typeface="Times New Roman" pitchFamily="18" charset="0"/>
                </a:endParaRPr>
              </a:p>
              <a:p>
                <a:r>
                  <a:rPr lang="en-US" sz="2200" dirty="0">
                    <a:solidFill>
                      <a:schemeClr val="tx1"/>
                    </a:solidFill>
                  </a:rPr>
                  <a:t>• S = 55</a:t>
                </a:r>
              </a:p>
              <a:p>
                <a:pPr>
                  <a:lnSpc>
                    <a:spcPts val="800"/>
                  </a:lnSpc>
                </a:pPr>
                <a:endParaRPr lang="en-US" sz="2200" dirty="0">
                  <a:solidFill>
                    <a:schemeClr val="tx1"/>
                  </a:solidFill>
                </a:endParaRPr>
              </a:p>
              <a:p>
                <a:r>
                  <a:rPr lang="en-US" sz="2200" dirty="0">
                    <a:solidFill>
                      <a:schemeClr val="tx1"/>
                    </a:solidFill>
                  </a:rPr>
                  <a:t>• Normality </a:t>
                </a:r>
              </a:p>
              <a:p>
                <a:pPr>
                  <a:lnSpc>
                    <a:spcPts val="1000"/>
                  </a:lnSpc>
                </a:pPr>
                <a:endParaRPr lang="en-US" sz="2200" dirty="0">
                  <a:solidFill>
                    <a:schemeClr val="tx1"/>
                  </a:solidFill>
                </a:endParaRPr>
              </a:p>
              <a:p>
                <a:r>
                  <a:rPr lang="en-US" sz="2200" dirty="0">
                    <a:solidFill>
                      <a:schemeClr val="tx1"/>
                    </a:solidFill>
                  </a:rPr>
                  <a:t>• (1-</a:t>
                </a:r>
                <a:r>
                  <a:rPr lang="el-GR" sz="2200" dirty="0">
                    <a:solidFill>
                      <a:schemeClr val="tx1"/>
                    </a:solidFill>
                  </a:rPr>
                  <a:t>α</a:t>
                </a:r>
                <a:r>
                  <a:rPr lang="en-US" sz="2200" dirty="0">
                    <a:solidFill>
                      <a:schemeClr val="tx1"/>
                    </a:solidFill>
                  </a:rPr>
                  <a:t>) = 0.95</a:t>
                </a:r>
                <a:endParaRPr lang="en-US" sz="2200" dirty="0">
                  <a:solidFill>
                    <a:schemeClr val="tx1"/>
                  </a:solidFill>
                  <a:cs typeface="Times New Roman" pitchFamily="18" charset="0"/>
                </a:endParaRPr>
              </a:p>
            </p:txBody>
          </p:sp>
        </mc:Choice>
        <mc:Fallback xmlns="">
          <p:sp>
            <p:nvSpPr>
              <p:cNvPr id="11" name="Rectangle 10">
                <a:extLst>
                  <a:ext uri="{FF2B5EF4-FFF2-40B4-BE49-F238E27FC236}">
                    <a16:creationId xmlns:a16="http://schemas.microsoft.com/office/drawing/2014/main" id="{492FE3E6-7E69-4287-8443-0561F88573E4}"/>
                  </a:ext>
                </a:extLst>
              </p:cNvPr>
              <p:cNvSpPr>
                <a:spLocks noRot="1" noChangeAspect="1" noMove="1" noResize="1" noEditPoints="1" noAdjustHandles="1" noChangeArrowheads="1" noChangeShapeType="1" noTextEdit="1"/>
              </p:cNvSpPr>
              <p:nvPr/>
            </p:nvSpPr>
            <p:spPr>
              <a:xfrm>
                <a:off x="9212322" y="352433"/>
                <a:ext cx="2649828" cy="2745741"/>
              </a:xfrm>
              <a:prstGeom prst="rect">
                <a:avLst/>
              </a:prstGeom>
              <a:blipFill>
                <a:blip r:embed="rId4"/>
                <a:stretch>
                  <a:fillRect l="-2989" b="-311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633E78A0-1463-4CAB-8546-3B58FEC16FA3}"/>
                  </a:ext>
                </a:extLst>
              </p:cNvPr>
              <p:cNvSpPr/>
              <p:nvPr/>
            </p:nvSpPr>
            <p:spPr>
              <a:xfrm>
                <a:off x="600204" y="3366370"/>
                <a:ext cx="166879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1−</m:t>
                      </m:r>
                      <m:r>
                        <a:rPr lang="en-US" sz="2000" i="1">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=0.95</m:t>
                      </m:r>
                    </m:oMath>
                  </m:oMathPara>
                </a14:m>
                <a:endParaRPr lang="en-US" sz="2000" dirty="0"/>
              </a:p>
            </p:txBody>
          </p:sp>
        </mc:Choice>
        <mc:Fallback xmlns="">
          <p:sp>
            <p:nvSpPr>
              <p:cNvPr id="13" name="Rectangle 12">
                <a:extLst>
                  <a:ext uri="{FF2B5EF4-FFF2-40B4-BE49-F238E27FC236}">
                    <a16:creationId xmlns:a16="http://schemas.microsoft.com/office/drawing/2014/main" id="{633E78A0-1463-4CAB-8546-3B58FEC16FA3}"/>
                  </a:ext>
                </a:extLst>
              </p:cNvPr>
              <p:cNvSpPr>
                <a:spLocks noRot="1" noChangeAspect="1" noMove="1" noResize="1" noEditPoints="1" noAdjustHandles="1" noChangeArrowheads="1" noChangeShapeType="1" noTextEdit="1"/>
              </p:cNvSpPr>
              <p:nvPr/>
            </p:nvSpPr>
            <p:spPr>
              <a:xfrm>
                <a:off x="600204" y="3366370"/>
                <a:ext cx="1668790" cy="40011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B7EF3E92-67E3-408A-B443-A9BB9898967E}"/>
                  </a:ext>
                </a:extLst>
              </p:cNvPr>
              <p:cNvSpPr/>
              <p:nvPr/>
            </p:nvSpPr>
            <p:spPr>
              <a:xfrm>
                <a:off x="675360" y="3780485"/>
                <a:ext cx="156991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=0.05</m:t>
                      </m:r>
                    </m:oMath>
                  </m:oMathPara>
                </a14:m>
                <a:endParaRPr lang="en-US" sz="2000" dirty="0"/>
              </a:p>
            </p:txBody>
          </p:sp>
        </mc:Choice>
        <mc:Fallback xmlns="">
          <p:sp>
            <p:nvSpPr>
              <p:cNvPr id="14" name="Rectangle 13">
                <a:extLst>
                  <a:ext uri="{FF2B5EF4-FFF2-40B4-BE49-F238E27FC236}">
                    <a16:creationId xmlns:a16="http://schemas.microsoft.com/office/drawing/2014/main" id="{B7EF3E92-67E3-408A-B443-A9BB9898967E}"/>
                  </a:ext>
                </a:extLst>
              </p:cNvPr>
              <p:cNvSpPr>
                <a:spLocks noRot="1" noChangeAspect="1" noMove="1" noResize="1" noEditPoints="1" noAdjustHandles="1" noChangeArrowheads="1" noChangeShapeType="1" noTextEdit="1"/>
              </p:cNvSpPr>
              <p:nvPr/>
            </p:nvSpPr>
            <p:spPr>
              <a:xfrm>
                <a:off x="675360" y="3780485"/>
                <a:ext cx="1569917" cy="4001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03B4A903-C887-4E1C-A03C-1BD50CD2CE97}"/>
                  </a:ext>
                </a:extLst>
              </p:cNvPr>
              <p:cNvSpPr/>
              <p:nvPr/>
            </p:nvSpPr>
            <p:spPr>
              <a:xfrm>
                <a:off x="675360" y="4194600"/>
                <a:ext cx="203639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/2=0.025 </m:t>
                      </m:r>
                    </m:oMath>
                  </m:oMathPara>
                </a14:m>
                <a:endParaRPr lang="en-US" sz="2000" dirty="0"/>
              </a:p>
            </p:txBody>
          </p:sp>
        </mc:Choice>
        <mc:Fallback xmlns="">
          <p:sp>
            <p:nvSpPr>
              <p:cNvPr id="15" name="Rectangle 14">
                <a:extLst>
                  <a:ext uri="{FF2B5EF4-FFF2-40B4-BE49-F238E27FC236}">
                    <a16:creationId xmlns:a16="http://schemas.microsoft.com/office/drawing/2014/main" id="{03B4A903-C887-4E1C-A03C-1BD50CD2CE97}"/>
                  </a:ext>
                </a:extLst>
              </p:cNvPr>
              <p:cNvSpPr>
                <a:spLocks noRot="1" noChangeAspect="1" noMove="1" noResize="1" noEditPoints="1" noAdjustHandles="1" noChangeArrowheads="1" noChangeShapeType="1" noTextEdit="1"/>
              </p:cNvSpPr>
              <p:nvPr/>
            </p:nvSpPr>
            <p:spPr>
              <a:xfrm>
                <a:off x="675360" y="4194600"/>
                <a:ext cx="2036390" cy="400110"/>
              </a:xfrm>
              <a:prstGeom prst="rect">
                <a:avLst/>
              </a:prstGeom>
              <a:blipFill>
                <a:blip r:embed="rId7"/>
                <a:stretch>
                  <a:fillRect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168B2D20-622D-4BF2-8153-F5E5D0596218}"/>
                  </a:ext>
                </a:extLst>
              </p:cNvPr>
              <p:cNvSpPr/>
              <p:nvPr/>
            </p:nvSpPr>
            <p:spPr>
              <a:xfrm>
                <a:off x="671569" y="4646293"/>
                <a:ext cx="242931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1− </m:t>
                      </m:r>
                      <m:r>
                        <a:rPr lang="en-US" sz="200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/2=0.975</m:t>
                      </m:r>
                    </m:oMath>
                  </m:oMathPara>
                </a14:m>
                <a:endParaRPr lang="en-US" sz="2000" dirty="0"/>
              </a:p>
            </p:txBody>
          </p:sp>
        </mc:Choice>
        <mc:Fallback xmlns="">
          <p:sp>
            <p:nvSpPr>
              <p:cNvPr id="16" name="Rectangle 15">
                <a:extLst>
                  <a:ext uri="{FF2B5EF4-FFF2-40B4-BE49-F238E27FC236}">
                    <a16:creationId xmlns:a16="http://schemas.microsoft.com/office/drawing/2014/main" id="{168B2D20-622D-4BF2-8153-F5E5D0596218}"/>
                  </a:ext>
                </a:extLst>
              </p:cNvPr>
              <p:cNvSpPr>
                <a:spLocks noRot="1" noChangeAspect="1" noMove="1" noResize="1" noEditPoints="1" noAdjustHandles="1" noChangeArrowheads="1" noChangeShapeType="1" noTextEdit="1"/>
              </p:cNvSpPr>
              <p:nvPr/>
            </p:nvSpPr>
            <p:spPr>
              <a:xfrm>
                <a:off x="671569" y="4646293"/>
                <a:ext cx="2429319" cy="400110"/>
              </a:xfrm>
              <a:prstGeom prst="rect">
                <a:avLst/>
              </a:prstGeom>
              <a:blipFill>
                <a:blip r:embed="rId8"/>
                <a:stretch>
                  <a:fillRect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69BF4813-90F8-40E1-8510-1571037BD49E}"/>
                  </a:ext>
                </a:extLst>
              </p:cNvPr>
              <p:cNvSpPr/>
              <p:nvPr/>
            </p:nvSpPr>
            <p:spPr>
              <a:xfrm>
                <a:off x="675360" y="5085460"/>
                <a:ext cx="2907783" cy="5380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m:t>
                          </m:r>
                          <m:r>
                            <a:rPr lang="en-US" sz="2000" i="1">
                              <a:latin typeface="Cambria Math" panose="02040503050406030204" pitchFamily="18" charset="0"/>
                            </a:rPr>
                            <m:t>1−</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𝛼</m:t>
                              </m:r>
                            </m:num>
                            <m:den>
                              <m:r>
                                <a:rPr lang="en-US" sz="2000" i="1">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0.9</m:t>
                          </m:r>
                          <m:r>
                            <a:rPr lang="en-US" sz="2000" b="0" i="1" smtClean="0">
                              <a:latin typeface="Cambria Math" panose="02040503050406030204" pitchFamily="18" charset="0"/>
                              <a:ea typeface="Cambria Math" panose="02040503050406030204" pitchFamily="18" charset="0"/>
                            </a:rPr>
                            <m:t>75,17)</m:t>
                          </m:r>
                        </m:sub>
                      </m:sSub>
                    </m:oMath>
                  </m:oMathPara>
                </a14:m>
                <a:endParaRPr lang="en-US" sz="2000" dirty="0"/>
              </a:p>
            </p:txBody>
          </p:sp>
        </mc:Choice>
        <mc:Fallback xmlns="">
          <p:sp>
            <p:nvSpPr>
              <p:cNvPr id="17" name="Rectangle 16">
                <a:extLst>
                  <a:ext uri="{FF2B5EF4-FFF2-40B4-BE49-F238E27FC236}">
                    <a16:creationId xmlns:a16="http://schemas.microsoft.com/office/drawing/2014/main" id="{69BF4813-90F8-40E1-8510-1571037BD49E}"/>
                  </a:ext>
                </a:extLst>
              </p:cNvPr>
              <p:cNvSpPr>
                <a:spLocks noRot="1" noChangeAspect="1" noMove="1" noResize="1" noEditPoints="1" noAdjustHandles="1" noChangeArrowheads="1" noChangeShapeType="1" noTextEdit="1"/>
              </p:cNvSpPr>
              <p:nvPr/>
            </p:nvSpPr>
            <p:spPr>
              <a:xfrm>
                <a:off x="675360" y="5085460"/>
                <a:ext cx="2907783" cy="538096"/>
              </a:xfrm>
              <a:prstGeom prst="rect">
                <a:avLst/>
              </a:prstGeom>
              <a:blipFill>
                <a:blip r:embed="rId9"/>
                <a:stretch>
                  <a:fillRect b="-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E2676FC3-16DE-47F6-9614-2E2789569B5B}"/>
                  </a:ext>
                </a:extLst>
              </p:cNvPr>
              <p:cNvSpPr/>
              <p:nvPr/>
            </p:nvSpPr>
            <p:spPr>
              <a:xfrm>
                <a:off x="907160" y="5654080"/>
                <a:ext cx="299171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invT</m:t>
                      </m:r>
                      <m:d>
                        <m:dPr>
                          <m:ctrlPr>
                            <a:rPr lang="en-US" sz="2000" b="0" i="1" smtClean="0">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0.9</m:t>
                          </m:r>
                          <m:r>
                            <a:rPr lang="en-US" sz="2000" b="0" i="1" smtClean="0">
                              <a:latin typeface="Cambria Math" panose="02040503050406030204" pitchFamily="18" charset="0"/>
                              <a:ea typeface="Cambria Math" panose="02040503050406030204" pitchFamily="18" charset="0"/>
                            </a:rPr>
                            <m:t>75,17</m:t>
                          </m:r>
                        </m:e>
                      </m:d>
                      <m:r>
                        <a:rPr lang="en-US" sz="2000" b="0" i="1" smtClean="0">
                          <a:latin typeface="Cambria Math" panose="02040503050406030204" pitchFamily="18" charset="0"/>
                          <a:ea typeface="Cambria Math" panose="02040503050406030204" pitchFamily="18" charset="0"/>
                        </a:rPr>
                        <m:t>=2.11</m:t>
                      </m:r>
                    </m:oMath>
                  </m:oMathPara>
                </a14:m>
                <a:endParaRPr lang="en-US" sz="2000" dirty="0"/>
              </a:p>
            </p:txBody>
          </p:sp>
        </mc:Choice>
        <mc:Fallback xmlns="">
          <p:sp>
            <p:nvSpPr>
              <p:cNvPr id="18" name="Rectangle 17">
                <a:extLst>
                  <a:ext uri="{FF2B5EF4-FFF2-40B4-BE49-F238E27FC236}">
                    <a16:creationId xmlns:a16="http://schemas.microsoft.com/office/drawing/2014/main" id="{E2676FC3-16DE-47F6-9614-2E2789569B5B}"/>
                  </a:ext>
                </a:extLst>
              </p:cNvPr>
              <p:cNvSpPr>
                <a:spLocks noRot="1" noChangeAspect="1" noMove="1" noResize="1" noEditPoints="1" noAdjustHandles="1" noChangeArrowheads="1" noChangeShapeType="1" noTextEdit="1"/>
              </p:cNvSpPr>
              <p:nvPr/>
            </p:nvSpPr>
            <p:spPr>
              <a:xfrm>
                <a:off x="907160" y="5654080"/>
                <a:ext cx="2991716" cy="400110"/>
              </a:xfrm>
              <a:prstGeom prst="rect">
                <a:avLst/>
              </a:prstGeom>
              <a:blipFill>
                <a:blip r:embed="rId10"/>
                <a:stretch>
                  <a:fillRect/>
                </a:stretch>
              </a:blipFill>
            </p:spPr>
            <p:txBody>
              <a:bodyPr/>
              <a:lstStyle/>
              <a:p>
                <a:r>
                  <a:rPr lang="en-US">
                    <a:noFill/>
                  </a:rPr>
                  <a:t> </a:t>
                </a:r>
              </a:p>
            </p:txBody>
          </p:sp>
        </mc:Fallback>
      </mc:AlternateContent>
      <p:sp>
        <p:nvSpPr>
          <p:cNvPr id="19" name="Rectangle 18">
            <a:extLst>
              <a:ext uri="{FF2B5EF4-FFF2-40B4-BE49-F238E27FC236}">
                <a16:creationId xmlns:a16="http://schemas.microsoft.com/office/drawing/2014/main" id="{9B1051EE-992D-4737-8E54-B1F9C40809BB}"/>
              </a:ext>
            </a:extLst>
          </p:cNvPr>
          <p:cNvSpPr/>
          <p:nvPr/>
        </p:nvSpPr>
        <p:spPr>
          <a:xfrm>
            <a:off x="620269" y="3308151"/>
            <a:ext cx="3347575" cy="286718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CD3FA3B7-BFF8-43A1-9426-0ADBFFD171F4}"/>
                  </a:ext>
                </a:extLst>
              </p:cNvPr>
              <p:cNvSpPr/>
              <p:nvPr/>
            </p:nvSpPr>
            <p:spPr>
              <a:xfrm>
                <a:off x="6920732" y="3383745"/>
                <a:ext cx="2713500" cy="7986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m:t>
                      </m:r>
                      <m:r>
                        <a:rPr lang="en-US" sz="2200" b="0" i="1" smtClean="0">
                          <a:latin typeface="Cambria Math" panose="02040503050406030204" pitchFamily="18" charset="0"/>
                        </a:rPr>
                        <m:t>2.11</m:t>
                      </m:r>
                      <m:r>
                        <a:rPr lang="en-US" sz="2200" i="1">
                          <a:latin typeface="Cambria Math" panose="02040503050406030204" pitchFamily="18" charset="0"/>
                        </a:rPr>
                        <m:t> </m:t>
                      </m:r>
                      <m:f>
                        <m:fPr>
                          <m:ctrlPr>
                            <a:rPr lang="en-US" sz="2200" i="1">
                              <a:latin typeface="Cambria Math" panose="02040503050406030204" pitchFamily="18" charset="0"/>
                            </a:rPr>
                          </m:ctrlPr>
                        </m:fPr>
                        <m:num>
                          <m:r>
                            <a:rPr lang="en-US" sz="2200" b="0" i="1" smtClean="0">
                              <a:latin typeface="Cambria Math" panose="02040503050406030204" pitchFamily="18" charset="0"/>
                            </a:rPr>
                            <m:t>55</m:t>
                          </m:r>
                        </m:num>
                        <m:den>
                          <m:rad>
                            <m:radPr>
                              <m:degHide m:val="on"/>
                              <m:ctrlPr>
                                <a:rPr lang="en-US" sz="2200" i="1">
                                  <a:latin typeface="Cambria Math" panose="02040503050406030204" pitchFamily="18" charset="0"/>
                                </a:rPr>
                              </m:ctrlPr>
                            </m:radPr>
                            <m:deg/>
                            <m:e>
                              <m:r>
                                <a:rPr lang="en-US" sz="2200" b="0" i="1" smtClean="0">
                                  <a:latin typeface="Cambria Math" panose="02040503050406030204" pitchFamily="18" charset="0"/>
                                </a:rPr>
                                <m:t>18</m:t>
                              </m:r>
                            </m:e>
                          </m:rad>
                        </m:den>
                      </m:f>
                      <m:r>
                        <a:rPr lang="en-US" sz="2200" b="0" i="1" smtClean="0">
                          <a:latin typeface="Cambria Math" panose="02040503050406030204" pitchFamily="18" charset="0"/>
                        </a:rPr>
                        <m:t>=27.35</m:t>
                      </m:r>
                    </m:oMath>
                  </m:oMathPara>
                </a14:m>
                <a:endParaRPr lang="en-US" sz="2200" dirty="0"/>
              </a:p>
            </p:txBody>
          </p:sp>
        </mc:Choice>
        <mc:Fallback xmlns="">
          <p:sp>
            <p:nvSpPr>
              <p:cNvPr id="20" name="Rectangle 19">
                <a:extLst>
                  <a:ext uri="{FF2B5EF4-FFF2-40B4-BE49-F238E27FC236}">
                    <a16:creationId xmlns:a16="http://schemas.microsoft.com/office/drawing/2014/main" id="{CD3FA3B7-BFF8-43A1-9426-0ADBFFD171F4}"/>
                  </a:ext>
                </a:extLst>
              </p:cNvPr>
              <p:cNvSpPr>
                <a:spLocks noRot="1" noChangeAspect="1" noMove="1" noResize="1" noEditPoints="1" noAdjustHandles="1" noChangeArrowheads="1" noChangeShapeType="1" noTextEdit="1"/>
              </p:cNvSpPr>
              <p:nvPr/>
            </p:nvSpPr>
            <p:spPr>
              <a:xfrm>
                <a:off x="6920732" y="3383745"/>
                <a:ext cx="2713500" cy="79861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66C45A6B-3968-4216-B9DD-1DDD9F36A47D}"/>
                  </a:ext>
                </a:extLst>
              </p:cNvPr>
              <p:cNvSpPr/>
              <p:nvPr/>
            </p:nvSpPr>
            <p:spPr>
              <a:xfrm>
                <a:off x="4244555" y="4213029"/>
                <a:ext cx="2506263"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200" i="1" smtClean="0">
                              <a:latin typeface="Cambria Math" panose="02040503050406030204" pitchFamily="18" charset="0"/>
                            </a:rPr>
                          </m:ctrlPr>
                        </m:dPr>
                        <m:e>
                          <m:acc>
                            <m:accPr>
                              <m:chr m:val="̅"/>
                              <m:ctrlPr>
                                <a:rPr lang="en-US" sz="2200" i="1">
                                  <a:latin typeface="Cambria Math" panose="02040503050406030204" pitchFamily="18" charset="0"/>
                                </a:rPr>
                              </m:ctrlPr>
                            </m:accPr>
                            <m:e>
                              <m:r>
                                <a:rPr lang="en-US" sz="2200" i="1">
                                  <a:latin typeface="Cambria Math" panose="02040503050406030204" pitchFamily="18" charset="0"/>
                                </a:rPr>
                                <m:t>𝑥</m:t>
                              </m:r>
                            </m:e>
                          </m:acc>
                          <m:r>
                            <a:rPr lang="en-US" sz="2200" i="1">
                              <a:latin typeface="Cambria Math" panose="02040503050406030204" pitchFamily="18" charset="0"/>
                            </a:rPr>
                            <m:t>−</m:t>
                          </m:r>
                          <m:r>
                            <a:rPr lang="en-US" sz="2200" i="1">
                              <a:latin typeface="Cambria Math" panose="02040503050406030204" pitchFamily="18" charset="0"/>
                            </a:rPr>
                            <m:t>𝑀𝐸</m:t>
                          </m:r>
                          <m:r>
                            <a:rPr lang="en-US" sz="2200" i="1">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𝑥</m:t>
                              </m:r>
                            </m:e>
                          </m:acc>
                          <m:r>
                            <a:rPr lang="en-US" sz="2200" i="1">
                              <a:latin typeface="Cambria Math" panose="02040503050406030204" pitchFamily="18" charset="0"/>
                            </a:rPr>
                            <m:t>+</m:t>
                          </m:r>
                          <m:r>
                            <a:rPr lang="en-US" sz="2200" i="1">
                              <a:latin typeface="Cambria Math" panose="02040503050406030204" pitchFamily="18" charset="0"/>
                            </a:rPr>
                            <m:t>𝑀𝐸</m:t>
                          </m:r>
                        </m:e>
                      </m:d>
                      <m:r>
                        <a:rPr lang="en-US" sz="2200" b="0" i="1" smtClean="0">
                          <a:latin typeface="Cambria Math" panose="02040503050406030204" pitchFamily="18" charset="0"/>
                        </a:rPr>
                        <m:t>:</m:t>
                      </m:r>
                    </m:oMath>
                  </m:oMathPara>
                </a14:m>
                <a:endParaRPr lang="en-US" sz="2200" dirty="0"/>
              </a:p>
            </p:txBody>
          </p:sp>
        </mc:Choice>
        <mc:Fallback xmlns="">
          <p:sp>
            <p:nvSpPr>
              <p:cNvPr id="22" name="Rectangle 21">
                <a:extLst>
                  <a:ext uri="{FF2B5EF4-FFF2-40B4-BE49-F238E27FC236}">
                    <a16:creationId xmlns:a16="http://schemas.microsoft.com/office/drawing/2014/main" id="{66C45A6B-3968-4216-B9DD-1DDD9F36A47D}"/>
                  </a:ext>
                </a:extLst>
              </p:cNvPr>
              <p:cNvSpPr>
                <a:spLocks noRot="1" noChangeAspect="1" noMove="1" noResize="1" noEditPoints="1" noAdjustHandles="1" noChangeArrowheads="1" noChangeShapeType="1" noTextEdit="1"/>
              </p:cNvSpPr>
              <p:nvPr/>
            </p:nvSpPr>
            <p:spPr>
              <a:xfrm>
                <a:off x="4244555" y="4213029"/>
                <a:ext cx="2506263" cy="43088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723498B5-C4FA-4B13-B58E-2D7BDDE7BB97}"/>
                  </a:ext>
                </a:extLst>
              </p:cNvPr>
              <p:cNvSpPr/>
              <p:nvPr/>
            </p:nvSpPr>
            <p:spPr>
              <a:xfrm>
                <a:off x="6544951" y="4213028"/>
                <a:ext cx="4579908"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200" i="1" smtClean="0">
                              <a:latin typeface="Cambria Math" panose="02040503050406030204" pitchFamily="18" charset="0"/>
                            </a:rPr>
                          </m:ctrlPr>
                        </m:dPr>
                        <m:e>
                          <m:r>
                            <a:rPr lang="en-US" sz="2200" b="0" i="1" smtClean="0">
                              <a:latin typeface="Cambria Math" panose="02040503050406030204" pitchFamily="18" charset="0"/>
                            </a:rPr>
                            <m:t>147.78</m:t>
                          </m:r>
                          <m:r>
                            <a:rPr lang="en-US" sz="2200" i="1">
                              <a:latin typeface="Cambria Math" panose="02040503050406030204" pitchFamily="18" charset="0"/>
                            </a:rPr>
                            <m:t>−</m:t>
                          </m:r>
                          <m:r>
                            <a:rPr lang="en-US" sz="2200" b="0" i="1" smtClean="0">
                              <a:latin typeface="Cambria Math" panose="02040503050406030204" pitchFamily="18" charset="0"/>
                            </a:rPr>
                            <m:t>27.35, 147.78</m:t>
                          </m:r>
                          <m:r>
                            <a:rPr lang="en-US" sz="2200" i="1" smtClean="0">
                              <a:latin typeface="Cambria Math" panose="02040503050406030204" pitchFamily="18" charset="0"/>
                            </a:rPr>
                            <m:t> </m:t>
                          </m:r>
                          <m:r>
                            <a:rPr lang="en-US" sz="2200" i="1">
                              <a:latin typeface="Cambria Math" panose="02040503050406030204" pitchFamily="18" charset="0"/>
                            </a:rPr>
                            <m:t>+</m:t>
                          </m:r>
                          <m:r>
                            <a:rPr lang="en-US" sz="2200" b="0" i="1" smtClean="0">
                              <a:latin typeface="Cambria Math" panose="02040503050406030204" pitchFamily="18" charset="0"/>
                            </a:rPr>
                            <m:t>27.35</m:t>
                          </m:r>
                        </m:e>
                      </m:d>
                      <m:r>
                        <a:rPr lang="en-US" sz="2200" b="0" i="1" smtClean="0">
                          <a:latin typeface="Cambria Math" panose="02040503050406030204" pitchFamily="18" charset="0"/>
                        </a:rPr>
                        <m:t>:</m:t>
                      </m:r>
                    </m:oMath>
                  </m:oMathPara>
                </a14:m>
                <a:endParaRPr lang="en-US" sz="2200" dirty="0"/>
              </a:p>
            </p:txBody>
          </p:sp>
        </mc:Choice>
        <mc:Fallback xmlns="">
          <p:sp>
            <p:nvSpPr>
              <p:cNvPr id="23" name="Rectangle 22">
                <a:extLst>
                  <a:ext uri="{FF2B5EF4-FFF2-40B4-BE49-F238E27FC236}">
                    <a16:creationId xmlns:a16="http://schemas.microsoft.com/office/drawing/2014/main" id="{723498B5-C4FA-4B13-B58E-2D7BDDE7BB97}"/>
                  </a:ext>
                </a:extLst>
              </p:cNvPr>
              <p:cNvSpPr>
                <a:spLocks noRot="1" noChangeAspect="1" noMove="1" noResize="1" noEditPoints="1" noAdjustHandles="1" noChangeArrowheads="1" noChangeShapeType="1" noTextEdit="1"/>
              </p:cNvSpPr>
              <p:nvPr/>
            </p:nvSpPr>
            <p:spPr>
              <a:xfrm>
                <a:off x="6544951" y="4213028"/>
                <a:ext cx="4579908" cy="430887"/>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A0C2A6B2-1EA0-4268-9273-C85BAB8A450A}"/>
                  </a:ext>
                </a:extLst>
              </p:cNvPr>
              <p:cNvSpPr/>
              <p:nvPr/>
            </p:nvSpPr>
            <p:spPr>
              <a:xfrm>
                <a:off x="6607202" y="4651975"/>
                <a:ext cx="2684902"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d>
                            <m:dPr>
                              <m:ctrlPr>
                                <a:rPr lang="en-US" sz="2200" i="1">
                                  <a:latin typeface="Cambria Math" panose="02040503050406030204" pitchFamily="18" charset="0"/>
                                </a:rPr>
                              </m:ctrlPr>
                            </m:dPr>
                            <m:e>
                              <m:r>
                                <a:rPr lang="en-US" sz="2200" b="0" i="1" smtClean="0">
                                  <a:latin typeface="Cambria Math" panose="02040503050406030204" pitchFamily="18" charset="0"/>
                                </a:rPr>
                                <m:t>120.43</m:t>
                              </m:r>
                              <m:r>
                                <a:rPr lang="en-US" sz="2200" i="1">
                                  <a:latin typeface="Cambria Math" panose="02040503050406030204" pitchFamily="18" charset="0"/>
                                </a:rPr>
                                <m:t>, </m:t>
                              </m:r>
                              <m:r>
                                <a:rPr lang="en-US" sz="2200" b="0" i="1" smtClean="0">
                                  <a:latin typeface="Cambria Math" panose="02040503050406030204" pitchFamily="18" charset="0"/>
                                </a:rPr>
                                <m:t>175.13</m:t>
                              </m:r>
                            </m:e>
                          </m:d>
                        </m:e>
                        <m:sub>
                          <m:r>
                            <a:rPr lang="en-US" sz="2200" b="0" i="1" smtClean="0">
                              <a:latin typeface="Cambria Math" panose="02040503050406030204" pitchFamily="18" charset="0"/>
                            </a:rPr>
                            <m:t>95%</m:t>
                          </m:r>
                        </m:sub>
                      </m:sSub>
                    </m:oMath>
                  </m:oMathPara>
                </a14:m>
                <a:endParaRPr lang="en-US" sz="2200" dirty="0"/>
              </a:p>
            </p:txBody>
          </p:sp>
        </mc:Choice>
        <mc:Fallback xmlns="">
          <p:sp>
            <p:nvSpPr>
              <p:cNvPr id="24" name="Rectangle 23">
                <a:extLst>
                  <a:ext uri="{FF2B5EF4-FFF2-40B4-BE49-F238E27FC236}">
                    <a16:creationId xmlns:a16="http://schemas.microsoft.com/office/drawing/2014/main" id="{A0C2A6B2-1EA0-4268-9273-C85BAB8A450A}"/>
                  </a:ext>
                </a:extLst>
              </p:cNvPr>
              <p:cNvSpPr>
                <a:spLocks noRot="1" noChangeAspect="1" noMove="1" noResize="1" noEditPoints="1" noAdjustHandles="1" noChangeArrowheads="1" noChangeShapeType="1" noTextEdit="1"/>
              </p:cNvSpPr>
              <p:nvPr/>
            </p:nvSpPr>
            <p:spPr>
              <a:xfrm>
                <a:off x="6607202" y="4651975"/>
                <a:ext cx="2684902" cy="430887"/>
              </a:xfrm>
              <a:prstGeom prst="rect">
                <a:avLst/>
              </a:prstGeom>
              <a:blipFill>
                <a:blip r:embed="rId14"/>
                <a:stretch>
                  <a:fillRect b="-5634"/>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82ECF23F-6DF2-41CA-B894-56EB1DA50832}"/>
              </a:ext>
            </a:extLst>
          </p:cNvPr>
          <p:cNvSpPr txBox="1"/>
          <p:nvPr/>
        </p:nvSpPr>
        <p:spPr>
          <a:xfrm>
            <a:off x="4313290" y="5222841"/>
            <a:ext cx="7021363" cy="769441"/>
          </a:xfrm>
          <a:prstGeom prst="rect">
            <a:avLst/>
          </a:prstGeom>
          <a:noFill/>
        </p:spPr>
        <p:txBody>
          <a:bodyPr wrap="square" rtlCol="0">
            <a:spAutoFit/>
          </a:bodyPr>
          <a:lstStyle/>
          <a:p>
            <a:r>
              <a:rPr lang="en-US" sz="2200" dirty="0">
                <a:cs typeface="Times New Roman" pitchFamily="18" charset="0"/>
              </a:rPr>
              <a:t>With 95% confidence the annual mean price of gasoline is between 120.43 and 175.13</a:t>
            </a:r>
          </a:p>
        </p:txBody>
      </p:sp>
    </p:spTree>
    <p:extLst>
      <p:ext uri="{BB962C8B-B14F-4D97-AF65-F5344CB8AC3E}">
        <p14:creationId xmlns:p14="http://schemas.microsoft.com/office/powerpoint/2010/main" val="3365265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par>
                          <p:cTn id="39" fill="hold">
                            <p:stCondLst>
                              <p:cond delay="1500"/>
                            </p:stCondLst>
                            <p:childTnLst>
                              <p:par>
                                <p:cTn id="40" presetID="10" presetClass="entr" presetSubtype="0"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2000"/>
                            </p:stCondLst>
                            <p:childTnLst>
                              <p:par>
                                <p:cTn id="44" presetID="10"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par>
                          <p:cTn id="47" fill="hold">
                            <p:stCondLst>
                              <p:cond delay="25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par>
                          <p:cTn id="51" fill="hold">
                            <p:stCondLst>
                              <p:cond delay="3000"/>
                            </p:stCondLst>
                            <p:childTnLst>
                              <p:par>
                                <p:cTn id="52" presetID="10" presetClass="entr" presetSubtype="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childTnLst>
                          </p:cTn>
                        </p:par>
                        <p:par>
                          <p:cTn id="70" fill="hold">
                            <p:stCondLst>
                              <p:cond delay="500"/>
                            </p:stCondLst>
                            <p:childTnLst>
                              <p:par>
                                <p:cTn id="71" presetID="10" presetClass="entr" presetSubtype="0" fill="hold" grpId="0" nodeType="after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500"/>
                                        <p:tgtEl>
                                          <p:spTgt spid="24"/>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fade">
                                      <p:cBhvr>
                                        <p:cTn id="7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7" grpId="0"/>
      <p:bldP spid="10" grpId="0"/>
      <p:bldP spid="6" grpId="0"/>
      <p:bldP spid="11" grpId="0" animBg="1"/>
      <p:bldP spid="13" grpId="0"/>
      <p:bldP spid="14" grpId="0"/>
      <p:bldP spid="15" grpId="0"/>
      <p:bldP spid="16" grpId="0"/>
      <p:bldP spid="17" grpId="0"/>
      <p:bldP spid="18" grpId="0"/>
      <p:bldP spid="19" grpId="0" animBg="1"/>
      <p:bldP spid="20" grpId="0"/>
      <p:bldP spid="22" grpId="0"/>
      <p:bldP spid="23" grpId="0"/>
      <p:bldP spid="24"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C6B5DA-2EAB-4B21-B365-9E0294197C62}"/>
              </a:ext>
            </a:extLst>
          </p:cNvPr>
          <p:cNvSpPr/>
          <p:nvPr/>
        </p:nvSpPr>
        <p:spPr>
          <a:xfrm>
            <a:off x="600206" y="350404"/>
            <a:ext cx="8230643" cy="463052"/>
          </a:xfrm>
          <a:prstGeom prst="rect">
            <a:avLst/>
          </a:prstGeom>
          <a:solidFill>
            <a:srgbClr val="BDE9FF"/>
          </a:solidFill>
        </p:spPr>
        <p:txBody>
          <a:bodyPr wrap="square">
            <a:spAutoFit/>
          </a:bodyPr>
          <a:lstStyle/>
          <a:p>
            <a:pPr lvl="0">
              <a:defRPr/>
            </a:pPr>
            <a:r>
              <a:rPr lang="en-US" sz="2400" dirty="0">
                <a:ea typeface="Times New Roman" panose="02020603050405020304" pitchFamily="18" charset="0"/>
              </a:rPr>
              <a:t>IF we used Z percentiles </a:t>
            </a:r>
            <a:r>
              <a:rPr lang="en-US" sz="2400" dirty="0">
                <a:solidFill>
                  <a:srgbClr val="FF0000"/>
                </a:solidFill>
                <a:ea typeface="Times New Roman" panose="02020603050405020304" pitchFamily="18" charset="0"/>
              </a:rPr>
              <a:t>by mistake </a:t>
            </a:r>
            <a:r>
              <a:rPr lang="en-US" sz="2400" dirty="0">
                <a:ea typeface="Times New Roman" panose="02020603050405020304" pitchFamily="18" charset="0"/>
              </a:rPr>
              <a:t>what would have happened? </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492FE3E6-7E69-4287-8443-0561F88573E4}"/>
                  </a:ext>
                </a:extLst>
              </p:cNvPr>
              <p:cNvSpPr/>
              <p:nvPr/>
            </p:nvSpPr>
            <p:spPr>
              <a:xfrm>
                <a:off x="9187270" y="352433"/>
                <a:ext cx="2649828" cy="2745741"/>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rgbClr val="FF0000"/>
                    </a:solidFill>
                    <a:ea typeface="Cambria Math" panose="02040503050406030204" pitchFamily="18" charset="0"/>
                  </a:rPr>
                  <a:t>Available info</a:t>
                </a:r>
              </a:p>
              <a:p>
                <a:pPr>
                  <a:lnSpc>
                    <a:spcPts val="1000"/>
                  </a:lnSpc>
                </a:pPr>
                <a:endParaRPr lang="en-US" sz="2200" dirty="0">
                  <a:solidFill>
                    <a:schemeClr val="tx1"/>
                  </a:solidFill>
                  <a:ea typeface="Cambria Math" panose="02040503050406030204" pitchFamily="18" charset="0"/>
                </a:endParaRPr>
              </a:p>
              <a:p>
                <a:r>
                  <a:rPr lang="en-US" sz="2200" dirty="0">
                    <a:solidFill>
                      <a:schemeClr val="tx1"/>
                    </a:solidFill>
                  </a:rPr>
                  <a:t>• n = 18</a:t>
                </a:r>
              </a:p>
              <a:p>
                <a:pPr>
                  <a:lnSpc>
                    <a:spcPts val="800"/>
                  </a:lnSpc>
                </a:pPr>
                <a:endParaRPr lang="en-US" sz="2200" dirty="0">
                  <a:solidFill>
                    <a:schemeClr val="tx1"/>
                  </a:solidFill>
                </a:endParaRPr>
              </a:p>
              <a:p>
                <a:r>
                  <a:rPr lang="en-US" sz="2200" dirty="0">
                    <a:solidFill>
                      <a:schemeClr val="tx1"/>
                    </a:solidFill>
                  </a:rPr>
                  <a:t>• </a:t>
                </a:r>
                <a14:m>
                  <m:oMath xmlns:m="http://schemas.openxmlformats.org/officeDocument/2006/math">
                    <m:acc>
                      <m:accPr>
                        <m:chr m:val="̅"/>
                        <m:ctrlPr>
                          <a:rPr lang="en-US" sz="2200" i="1">
                            <a:solidFill>
                              <a:schemeClr val="tx1"/>
                            </a:solidFill>
                            <a:latin typeface="Cambria Math" panose="02040503050406030204" pitchFamily="18" charset="0"/>
                          </a:rPr>
                        </m:ctrlPr>
                      </m:accPr>
                      <m:e>
                        <m:r>
                          <a:rPr lang="en-US" sz="2200" i="1">
                            <a:solidFill>
                              <a:schemeClr val="tx1"/>
                            </a:solidFill>
                            <a:latin typeface="Cambria Math" panose="02040503050406030204" pitchFamily="18" charset="0"/>
                          </a:rPr>
                          <m:t>𝑥</m:t>
                        </m:r>
                      </m:e>
                    </m:acc>
                    <m:r>
                      <a:rPr lang="en-US" sz="2200" i="1">
                        <a:solidFill>
                          <a:schemeClr val="tx1"/>
                        </a:solidFill>
                        <a:latin typeface="Cambria Math" panose="02040503050406030204" pitchFamily="18" charset="0"/>
                      </a:rPr>
                      <m:t>=</m:t>
                    </m:r>
                    <m:r>
                      <a:rPr lang="en-US" sz="2200" b="0" i="1" smtClean="0">
                        <a:solidFill>
                          <a:schemeClr val="tx1"/>
                        </a:solidFill>
                        <a:latin typeface="Cambria Math" panose="02040503050406030204" pitchFamily="18" charset="0"/>
                      </a:rPr>
                      <m:t>147.78</m:t>
                    </m:r>
                  </m:oMath>
                </a14:m>
                <a:r>
                  <a:rPr lang="en-US" sz="2200" dirty="0">
                    <a:solidFill>
                      <a:schemeClr val="tx1"/>
                    </a:solidFill>
                    <a:cs typeface="Times New Roman" pitchFamily="18" charset="0"/>
                  </a:rPr>
                  <a:t> </a:t>
                </a:r>
              </a:p>
              <a:p>
                <a:pPr>
                  <a:lnSpc>
                    <a:spcPts val="800"/>
                  </a:lnSpc>
                </a:pPr>
                <a:endParaRPr lang="en-US" sz="2200" dirty="0">
                  <a:solidFill>
                    <a:schemeClr val="tx1"/>
                  </a:solidFill>
                  <a:cs typeface="Times New Roman" pitchFamily="18" charset="0"/>
                </a:endParaRPr>
              </a:p>
              <a:p>
                <a:r>
                  <a:rPr lang="en-US" sz="2200" dirty="0">
                    <a:solidFill>
                      <a:schemeClr val="tx1"/>
                    </a:solidFill>
                  </a:rPr>
                  <a:t>• S = 55</a:t>
                </a:r>
              </a:p>
              <a:p>
                <a:pPr>
                  <a:lnSpc>
                    <a:spcPts val="800"/>
                  </a:lnSpc>
                </a:pPr>
                <a:endParaRPr lang="en-US" sz="2200" dirty="0">
                  <a:solidFill>
                    <a:schemeClr val="tx1"/>
                  </a:solidFill>
                </a:endParaRPr>
              </a:p>
              <a:p>
                <a:r>
                  <a:rPr lang="en-US" sz="2200" dirty="0">
                    <a:solidFill>
                      <a:schemeClr val="tx1"/>
                    </a:solidFill>
                  </a:rPr>
                  <a:t>• Normality </a:t>
                </a:r>
              </a:p>
              <a:p>
                <a:pPr>
                  <a:lnSpc>
                    <a:spcPts val="1000"/>
                  </a:lnSpc>
                </a:pPr>
                <a:endParaRPr lang="en-US" sz="2200" dirty="0">
                  <a:solidFill>
                    <a:schemeClr val="tx1"/>
                  </a:solidFill>
                </a:endParaRPr>
              </a:p>
              <a:p>
                <a:r>
                  <a:rPr lang="en-US" sz="2200" dirty="0">
                    <a:solidFill>
                      <a:schemeClr val="tx1"/>
                    </a:solidFill>
                  </a:rPr>
                  <a:t>• (1-</a:t>
                </a:r>
                <a:r>
                  <a:rPr lang="el-GR" sz="2200" dirty="0">
                    <a:solidFill>
                      <a:schemeClr val="tx1"/>
                    </a:solidFill>
                  </a:rPr>
                  <a:t>α</a:t>
                </a:r>
                <a:r>
                  <a:rPr lang="en-US" sz="2200" dirty="0">
                    <a:solidFill>
                      <a:schemeClr val="tx1"/>
                    </a:solidFill>
                  </a:rPr>
                  <a:t>) = 0.95</a:t>
                </a:r>
                <a:endParaRPr lang="en-US" sz="2200" dirty="0">
                  <a:solidFill>
                    <a:schemeClr val="tx1"/>
                  </a:solidFill>
                  <a:cs typeface="Times New Roman" pitchFamily="18" charset="0"/>
                </a:endParaRPr>
              </a:p>
            </p:txBody>
          </p:sp>
        </mc:Choice>
        <mc:Fallback xmlns="">
          <p:sp>
            <p:nvSpPr>
              <p:cNvPr id="11" name="Rectangle 10">
                <a:extLst>
                  <a:ext uri="{FF2B5EF4-FFF2-40B4-BE49-F238E27FC236}">
                    <a16:creationId xmlns:a16="http://schemas.microsoft.com/office/drawing/2014/main" id="{492FE3E6-7E69-4287-8443-0561F88573E4}"/>
                  </a:ext>
                </a:extLst>
              </p:cNvPr>
              <p:cNvSpPr>
                <a:spLocks noRot="1" noChangeAspect="1" noMove="1" noResize="1" noEditPoints="1" noAdjustHandles="1" noChangeArrowheads="1" noChangeShapeType="1" noTextEdit="1"/>
              </p:cNvSpPr>
              <p:nvPr/>
            </p:nvSpPr>
            <p:spPr>
              <a:xfrm>
                <a:off x="9187270" y="352433"/>
                <a:ext cx="2649828" cy="2745741"/>
              </a:xfrm>
              <a:prstGeom prst="rect">
                <a:avLst/>
              </a:prstGeom>
              <a:blipFill>
                <a:blip r:embed="rId3"/>
                <a:stretch>
                  <a:fillRect l="-2989" b="-311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69BF4813-90F8-40E1-8510-1571037BD49E}"/>
                  </a:ext>
                </a:extLst>
              </p:cNvPr>
              <p:cNvSpPr/>
              <p:nvPr/>
            </p:nvSpPr>
            <p:spPr>
              <a:xfrm>
                <a:off x="675360" y="951880"/>
                <a:ext cx="1871218" cy="4276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𝑧</m:t>
                          </m:r>
                        </m:e>
                        <m:sub>
                          <m:r>
                            <a:rPr lang="en-US" sz="2000" i="1">
                              <a:latin typeface="Cambria Math" panose="02040503050406030204" pitchFamily="18" charset="0"/>
                            </a:rPr>
                            <m:t>1−</m:t>
                          </m:r>
                          <m:r>
                            <a:rPr lang="en-US" sz="2000" i="1">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𝑧</m:t>
                          </m:r>
                        </m:e>
                        <m:sub>
                          <m:r>
                            <a:rPr lang="en-US" sz="2000" i="1">
                              <a:latin typeface="Cambria Math" panose="02040503050406030204" pitchFamily="18" charset="0"/>
                              <a:ea typeface="Cambria Math" panose="02040503050406030204" pitchFamily="18" charset="0"/>
                            </a:rPr>
                            <m:t>0.9</m:t>
                          </m:r>
                          <m:r>
                            <a:rPr lang="en-US" sz="2000" b="0" i="1" smtClean="0">
                              <a:latin typeface="Cambria Math" panose="02040503050406030204" pitchFamily="18" charset="0"/>
                              <a:ea typeface="Cambria Math" panose="02040503050406030204" pitchFamily="18" charset="0"/>
                            </a:rPr>
                            <m:t>75</m:t>
                          </m:r>
                        </m:sub>
                      </m:sSub>
                    </m:oMath>
                  </m:oMathPara>
                </a14:m>
                <a:endParaRPr lang="en-US" sz="2000" dirty="0"/>
              </a:p>
            </p:txBody>
          </p:sp>
        </mc:Choice>
        <mc:Fallback xmlns="">
          <p:sp>
            <p:nvSpPr>
              <p:cNvPr id="17" name="Rectangle 16">
                <a:extLst>
                  <a:ext uri="{FF2B5EF4-FFF2-40B4-BE49-F238E27FC236}">
                    <a16:creationId xmlns:a16="http://schemas.microsoft.com/office/drawing/2014/main" id="{69BF4813-90F8-40E1-8510-1571037BD49E}"/>
                  </a:ext>
                </a:extLst>
              </p:cNvPr>
              <p:cNvSpPr>
                <a:spLocks noRot="1" noChangeAspect="1" noMove="1" noResize="1" noEditPoints="1" noAdjustHandles="1" noChangeArrowheads="1" noChangeShapeType="1" noTextEdit="1"/>
              </p:cNvSpPr>
              <p:nvPr/>
            </p:nvSpPr>
            <p:spPr>
              <a:xfrm>
                <a:off x="675360" y="951880"/>
                <a:ext cx="1871218" cy="427618"/>
              </a:xfrm>
              <a:prstGeom prst="rect">
                <a:avLst/>
              </a:prstGeom>
              <a:blipFill>
                <a:blip r:embed="rId4"/>
                <a:stretch>
                  <a:fillRect b="-12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E2676FC3-16DE-47F6-9614-2E2789569B5B}"/>
                  </a:ext>
                </a:extLst>
              </p:cNvPr>
              <p:cNvSpPr/>
              <p:nvPr/>
            </p:nvSpPr>
            <p:spPr>
              <a:xfrm>
                <a:off x="743693" y="1458062"/>
                <a:ext cx="309911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invnorm</m:t>
                      </m:r>
                      <m:d>
                        <m:dPr>
                          <m:ctrlPr>
                            <a:rPr lang="en-US" sz="2000" b="0" i="1" smtClean="0">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0.9</m:t>
                          </m:r>
                          <m:r>
                            <a:rPr lang="en-US" sz="2000" b="0" i="1" smtClean="0">
                              <a:latin typeface="Cambria Math" panose="02040503050406030204" pitchFamily="18" charset="0"/>
                              <a:ea typeface="Cambria Math" panose="02040503050406030204" pitchFamily="18" charset="0"/>
                            </a:rPr>
                            <m:t>75</m:t>
                          </m:r>
                        </m:e>
                      </m:d>
                      <m:r>
                        <a:rPr lang="en-US" sz="2000" b="0" i="1" smtClean="0">
                          <a:latin typeface="Cambria Math" panose="02040503050406030204" pitchFamily="18" charset="0"/>
                          <a:ea typeface="Cambria Math" panose="02040503050406030204" pitchFamily="18" charset="0"/>
                        </a:rPr>
                        <m:t>=1.96</m:t>
                      </m:r>
                    </m:oMath>
                  </m:oMathPara>
                </a14:m>
                <a:endParaRPr lang="en-US" sz="2000" dirty="0"/>
              </a:p>
            </p:txBody>
          </p:sp>
        </mc:Choice>
        <mc:Fallback xmlns="">
          <p:sp>
            <p:nvSpPr>
              <p:cNvPr id="18" name="Rectangle 17">
                <a:extLst>
                  <a:ext uri="{FF2B5EF4-FFF2-40B4-BE49-F238E27FC236}">
                    <a16:creationId xmlns:a16="http://schemas.microsoft.com/office/drawing/2014/main" id="{E2676FC3-16DE-47F6-9614-2E2789569B5B}"/>
                  </a:ext>
                </a:extLst>
              </p:cNvPr>
              <p:cNvSpPr>
                <a:spLocks noRot="1" noChangeAspect="1" noMove="1" noResize="1" noEditPoints="1" noAdjustHandles="1" noChangeArrowheads="1" noChangeShapeType="1" noTextEdit="1"/>
              </p:cNvSpPr>
              <p:nvPr/>
            </p:nvSpPr>
            <p:spPr>
              <a:xfrm>
                <a:off x="743693" y="1458062"/>
                <a:ext cx="3099117" cy="400110"/>
              </a:xfrm>
              <a:prstGeom prst="rect">
                <a:avLst/>
              </a:prstGeom>
              <a:blipFill>
                <a:blip r:embed="rId5"/>
                <a:stretch>
                  <a:fillRect/>
                </a:stretch>
              </a:blipFill>
            </p:spPr>
            <p:txBody>
              <a:bodyPr/>
              <a:lstStyle/>
              <a:p>
                <a:r>
                  <a:rPr lang="en-US">
                    <a:noFill/>
                  </a:rPr>
                  <a:t> </a:t>
                </a:r>
              </a:p>
            </p:txBody>
          </p:sp>
        </mc:Fallback>
      </mc:AlternateContent>
      <p:sp>
        <p:nvSpPr>
          <p:cNvPr id="19" name="Rectangle 18">
            <a:extLst>
              <a:ext uri="{FF2B5EF4-FFF2-40B4-BE49-F238E27FC236}">
                <a16:creationId xmlns:a16="http://schemas.microsoft.com/office/drawing/2014/main" id="{9B1051EE-992D-4737-8E54-B1F9C40809BB}"/>
              </a:ext>
            </a:extLst>
          </p:cNvPr>
          <p:cNvSpPr/>
          <p:nvPr/>
        </p:nvSpPr>
        <p:spPr>
          <a:xfrm>
            <a:off x="620269" y="965789"/>
            <a:ext cx="3438164" cy="100079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CD3FA3B7-BFF8-43A1-9426-0ADBFFD171F4}"/>
                  </a:ext>
                </a:extLst>
              </p:cNvPr>
              <p:cNvSpPr/>
              <p:nvPr/>
            </p:nvSpPr>
            <p:spPr>
              <a:xfrm>
                <a:off x="4317350" y="1093034"/>
                <a:ext cx="3219664" cy="7986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𝑀𝐸</m:t>
                      </m:r>
                      <m:r>
                        <a:rPr lang="en-US" sz="2200" i="1" smtClean="0">
                          <a:latin typeface="Cambria Math" panose="02040503050406030204" pitchFamily="18" charset="0"/>
                        </a:rPr>
                        <m:t>=</m:t>
                      </m:r>
                      <m:r>
                        <a:rPr lang="en-US" sz="2200" b="0" i="1" smtClean="0">
                          <a:latin typeface="Cambria Math" panose="02040503050406030204" pitchFamily="18" charset="0"/>
                        </a:rPr>
                        <m:t>1.96</m:t>
                      </m:r>
                      <m:r>
                        <a:rPr lang="en-US" sz="2200" i="1">
                          <a:latin typeface="Cambria Math" panose="02040503050406030204" pitchFamily="18" charset="0"/>
                        </a:rPr>
                        <m:t> </m:t>
                      </m:r>
                      <m:f>
                        <m:fPr>
                          <m:ctrlPr>
                            <a:rPr lang="en-US" sz="2200" i="1">
                              <a:latin typeface="Cambria Math" panose="02040503050406030204" pitchFamily="18" charset="0"/>
                            </a:rPr>
                          </m:ctrlPr>
                        </m:fPr>
                        <m:num>
                          <m:r>
                            <a:rPr lang="en-US" sz="2200" b="0" i="1" smtClean="0">
                              <a:latin typeface="Cambria Math" panose="02040503050406030204" pitchFamily="18" charset="0"/>
                            </a:rPr>
                            <m:t>55</m:t>
                          </m:r>
                        </m:num>
                        <m:den>
                          <m:rad>
                            <m:radPr>
                              <m:degHide m:val="on"/>
                              <m:ctrlPr>
                                <a:rPr lang="en-US" sz="2200" i="1">
                                  <a:latin typeface="Cambria Math" panose="02040503050406030204" pitchFamily="18" charset="0"/>
                                </a:rPr>
                              </m:ctrlPr>
                            </m:radPr>
                            <m:deg/>
                            <m:e>
                              <m:r>
                                <a:rPr lang="en-US" sz="2200" b="0" i="1" smtClean="0">
                                  <a:latin typeface="Cambria Math" panose="02040503050406030204" pitchFamily="18" charset="0"/>
                                </a:rPr>
                                <m:t>18</m:t>
                              </m:r>
                            </m:e>
                          </m:rad>
                        </m:den>
                      </m:f>
                      <m:r>
                        <a:rPr lang="en-US" sz="2200" b="0" i="1" smtClean="0">
                          <a:latin typeface="Cambria Math" panose="02040503050406030204" pitchFamily="18" charset="0"/>
                        </a:rPr>
                        <m:t>=25.41</m:t>
                      </m:r>
                    </m:oMath>
                  </m:oMathPara>
                </a14:m>
                <a:endParaRPr lang="en-US" sz="2200" dirty="0"/>
              </a:p>
            </p:txBody>
          </p:sp>
        </mc:Choice>
        <mc:Fallback xmlns="">
          <p:sp>
            <p:nvSpPr>
              <p:cNvPr id="20" name="Rectangle 19">
                <a:extLst>
                  <a:ext uri="{FF2B5EF4-FFF2-40B4-BE49-F238E27FC236}">
                    <a16:creationId xmlns:a16="http://schemas.microsoft.com/office/drawing/2014/main" id="{CD3FA3B7-BFF8-43A1-9426-0ADBFFD171F4}"/>
                  </a:ext>
                </a:extLst>
              </p:cNvPr>
              <p:cNvSpPr>
                <a:spLocks noRot="1" noChangeAspect="1" noMove="1" noResize="1" noEditPoints="1" noAdjustHandles="1" noChangeArrowheads="1" noChangeShapeType="1" noTextEdit="1"/>
              </p:cNvSpPr>
              <p:nvPr/>
            </p:nvSpPr>
            <p:spPr>
              <a:xfrm>
                <a:off x="4317350" y="1093034"/>
                <a:ext cx="3219664" cy="79861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66C45A6B-3968-4216-B9DD-1DDD9F36A47D}"/>
                  </a:ext>
                </a:extLst>
              </p:cNvPr>
              <p:cNvSpPr/>
              <p:nvPr/>
            </p:nvSpPr>
            <p:spPr>
              <a:xfrm>
                <a:off x="1801979" y="2171230"/>
                <a:ext cx="2506263"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200" i="1" smtClean="0">
                              <a:latin typeface="Cambria Math" panose="02040503050406030204" pitchFamily="18" charset="0"/>
                            </a:rPr>
                          </m:ctrlPr>
                        </m:dPr>
                        <m:e>
                          <m:acc>
                            <m:accPr>
                              <m:chr m:val="̅"/>
                              <m:ctrlPr>
                                <a:rPr lang="en-US" sz="2200" i="1">
                                  <a:latin typeface="Cambria Math" panose="02040503050406030204" pitchFamily="18" charset="0"/>
                                </a:rPr>
                              </m:ctrlPr>
                            </m:accPr>
                            <m:e>
                              <m:r>
                                <a:rPr lang="en-US" sz="2200" i="1">
                                  <a:latin typeface="Cambria Math" panose="02040503050406030204" pitchFamily="18" charset="0"/>
                                </a:rPr>
                                <m:t>𝑥</m:t>
                              </m:r>
                            </m:e>
                          </m:acc>
                          <m:r>
                            <a:rPr lang="en-US" sz="2200" i="1">
                              <a:latin typeface="Cambria Math" panose="02040503050406030204" pitchFamily="18" charset="0"/>
                            </a:rPr>
                            <m:t>−</m:t>
                          </m:r>
                          <m:r>
                            <a:rPr lang="en-US" sz="2200" i="1">
                              <a:latin typeface="Cambria Math" panose="02040503050406030204" pitchFamily="18" charset="0"/>
                            </a:rPr>
                            <m:t>𝑀𝐸</m:t>
                          </m:r>
                          <m:r>
                            <a:rPr lang="en-US" sz="2200" i="1">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𝑥</m:t>
                              </m:r>
                            </m:e>
                          </m:acc>
                          <m:r>
                            <a:rPr lang="en-US" sz="2200" i="1">
                              <a:latin typeface="Cambria Math" panose="02040503050406030204" pitchFamily="18" charset="0"/>
                            </a:rPr>
                            <m:t>+</m:t>
                          </m:r>
                          <m:r>
                            <a:rPr lang="en-US" sz="2200" i="1">
                              <a:latin typeface="Cambria Math" panose="02040503050406030204" pitchFamily="18" charset="0"/>
                            </a:rPr>
                            <m:t>𝑀𝐸</m:t>
                          </m:r>
                        </m:e>
                      </m:d>
                      <m:r>
                        <a:rPr lang="en-US" sz="2200" b="0" i="1" smtClean="0">
                          <a:latin typeface="Cambria Math" panose="02040503050406030204" pitchFamily="18" charset="0"/>
                        </a:rPr>
                        <m:t>:</m:t>
                      </m:r>
                    </m:oMath>
                  </m:oMathPara>
                </a14:m>
                <a:endParaRPr lang="en-US" sz="2200" dirty="0"/>
              </a:p>
            </p:txBody>
          </p:sp>
        </mc:Choice>
        <mc:Fallback xmlns="">
          <p:sp>
            <p:nvSpPr>
              <p:cNvPr id="22" name="Rectangle 21">
                <a:extLst>
                  <a:ext uri="{FF2B5EF4-FFF2-40B4-BE49-F238E27FC236}">
                    <a16:creationId xmlns:a16="http://schemas.microsoft.com/office/drawing/2014/main" id="{66C45A6B-3968-4216-B9DD-1DDD9F36A47D}"/>
                  </a:ext>
                </a:extLst>
              </p:cNvPr>
              <p:cNvSpPr>
                <a:spLocks noRot="1" noChangeAspect="1" noMove="1" noResize="1" noEditPoints="1" noAdjustHandles="1" noChangeArrowheads="1" noChangeShapeType="1" noTextEdit="1"/>
              </p:cNvSpPr>
              <p:nvPr/>
            </p:nvSpPr>
            <p:spPr>
              <a:xfrm>
                <a:off x="1801979" y="2171230"/>
                <a:ext cx="2506263"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723498B5-C4FA-4B13-B58E-2D7BDDE7BB97}"/>
                  </a:ext>
                </a:extLst>
              </p:cNvPr>
              <p:cNvSpPr/>
              <p:nvPr/>
            </p:nvSpPr>
            <p:spPr>
              <a:xfrm>
                <a:off x="4102375" y="2171229"/>
                <a:ext cx="4424416"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200" i="1" smtClean="0">
                              <a:latin typeface="Cambria Math" panose="02040503050406030204" pitchFamily="18" charset="0"/>
                            </a:rPr>
                          </m:ctrlPr>
                        </m:dPr>
                        <m:e>
                          <m:r>
                            <a:rPr lang="en-US" sz="2200" b="0" i="1" smtClean="0">
                              <a:latin typeface="Cambria Math" panose="02040503050406030204" pitchFamily="18" charset="0"/>
                            </a:rPr>
                            <m:t>147.78</m:t>
                          </m:r>
                          <m:r>
                            <a:rPr lang="en-US" sz="2200" i="1">
                              <a:latin typeface="Cambria Math" panose="02040503050406030204" pitchFamily="18" charset="0"/>
                            </a:rPr>
                            <m:t>−</m:t>
                          </m:r>
                          <m:r>
                            <a:rPr lang="en-US" sz="2200" b="0" i="1" smtClean="0">
                              <a:latin typeface="Cambria Math" panose="02040503050406030204" pitchFamily="18" charset="0"/>
                            </a:rPr>
                            <m:t>25.41, 147.78</m:t>
                          </m:r>
                          <m:r>
                            <a:rPr lang="en-US" sz="2200" i="1" smtClean="0">
                              <a:latin typeface="Cambria Math" panose="02040503050406030204" pitchFamily="18" charset="0"/>
                            </a:rPr>
                            <m:t> </m:t>
                          </m:r>
                          <m:r>
                            <a:rPr lang="en-US" sz="2200" i="1">
                              <a:latin typeface="Cambria Math" panose="02040503050406030204" pitchFamily="18" charset="0"/>
                            </a:rPr>
                            <m:t>+</m:t>
                          </m:r>
                          <m:r>
                            <a:rPr lang="en-US" sz="2200" b="0" i="1" smtClean="0">
                              <a:latin typeface="Cambria Math" panose="02040503050406030204" pitchFamily="18" charset="0"/>
                            </a:rPr>
                            <m:t>25.41</m:t>
                          </m:r>
                        </m:e>
                      </m:d>
                      <m:r>
                        <a:rPr lang="en-US" sz="2200" b="0" i="1" smtClean="0">
                          <a:latin typeface="Cambria Math" panose="02040503050406030204" pitchFamily="18" charset="0"/>
                        </a:rPr>
                        <m:t>:</m:t>
                      </m:r>
                    </m:oMath>
                  </m:oMathPara>
                </a14:m>
                <a:endParaRPr lang="en-US" sz="2200" dirty="0"/>
              </a:p>
            </p:txBody>
          </p:sp>
        </mc:Choice>
        <mc:Fallback xmlns="">
          <p:sp>
            <p:nvSpPr>
              <p:cNvPr id="23" name="Rectangle 22">
                <a:extLst>
                  <a:ext uri="{FF2B5EF4-FFF2-40B4-BE49-F238E27FC236}">
                    <a16:creationId xmlns:a16="http://schemas.microsoft.com/office/drawing/2014/main" id="{723498B5-C4FA-4B13-B58E-2D7BDDE7BB97}"/>
                  </a:ext>
                </a:extLst>
              </p:cNvPr>
              <p:cNvSpPr>
                <a:spLocks noRot="1" noChangeAspect="1" noMove="1" noResize="1" noEditPoints="1" noAdjustHandles="1" noChangeArrowheads="1" noChangeShapeType="1" noTextEdit="1"/>
              </p:cNvSpPr>
              <p:nvPr/>
            </p:nvSpPr>
            <p:spPr>
              <a:xfrm>
                <a:off x="4102375" y="2171229"/>
                <a:ext cx="4424416" cy="4308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A0C2A6B2-1EA0-4268-9273-C85BAB8A450A}"/>
                  </a:ext>
                </a:extLst>
              </p:cNvPr>
              <p:cNvSpPr/>
              <p:nvPr/>
            </p:nvSpPr>
            <p:spPr>
              <a:xfrm>
                <a:off x="4114522" y="2635228"/>
                <a:ext cx="2684902"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d>
                            <m:dPr>
                              <m:ctrlPr>
                                <a:rPr lang="en-US" sz="2200" i="1">
                                  <a:latin typeface="Cambria Math" panose="02040503050406030204" pitchFamily="18" charset="0"/>
                                </a:rPr>
                              </m:ctrlPr>
                            </m:dPr>
                            <m:e>
                              <m:r>
                                <a:rPr lang="en-US" sz="2200" b="0" i="1" smtClean="0">
                                  <a:latin typeface="Cambria Math" panose="02040503050406030204" pitchFamily="18" charset="0"/>
                                </a:rPr>
                                <m:t>122.37</m:t>
                              </m:r>
                              <m:r>
                                <a:rPr lang="en-US" sz="2200" i="1">
                                  <a:latin typeface="Cambria Math" panose="02040503050406030204" pitchFamily="18" charset="0"/>
                                </a:rPr>
                                <m:t>, </m:t>
                              </m:r>
                              <m:r>
                                <a:rPr lang="en-US" sz="2200" b="0" i="1" smtClean="0">
                                  <a:latin typeface="Cambria Math" panose="02040503050406030204" pitchFamily="18" charset="0"/>
                                </a:rPr>
                                <m:t>173.19</m:t>
                              </m:r>
                            </m:e>
                          </m:d>
                        </m:e>
                        <m:sub>
                          <m:r>
                            <a:rPr lang="en-US" sz="2200" b="0" i="1" smtClean="0">
                              <a:latin typeface="Cambria Math" panose="02040503050406030204" pitchFamily="18" charset="0"/>
                            </a:rPr>
                            <m:t>95%</m:t>
                          </m:r>
                        </m:sub>
                      </m:sSub>
                    </m:oMath>
                  </m:oMathPara>
                </a14:m>
                <a:endParaRPr lang="en-US" sz="2200" dirty="0"/>
              </a:p>
            </p:txBody>
          </p:sp>
        </mc:Choice>
        <mc:Fallback xmlns="">
          <p:sp>
            <p:nvSpPr>
              <p:cNvPr id="24" name="Rectangle 23">
                <a:extLst>
                  <a:ext uri="{FF2B5EF4-FFF2-40B4-BE49-F238E27FC236}">
                    <a16:creationId xmlns:a16="http://schemas.microsoft.com/office/drawing/2014/main" id="{A0C2A6B2-1EA0-4268-9273-C85BAB8A450A}"/>
                  </a:ext>
                </a:extLst>
              </p:cNvPr>
              <p:cNvSpPr>
                <a:spLocks noRot="1" noChangeAspect="1" noMove="1" noResize="1" noEditPoints="1" noAdjustHandles="1" noChangeArrowheads="1" noChangeShapeType="1" noTextEdit="1"/>
              </p:cNvSpPr>
              <p:nvPr/>
            </p:nvSpPr>
            <p:spPr>
              <a:xfrm>
                <a:off x="4114522" y="2635228"/>
                <a:ext cx="2684902" cy="430887"/>
              </a:xfrm>
              <a:prstGeom prst="rect">
                <a:avLst/>
              </a:prstGeom>
              <a:blipFill>
                <a:blip r:embed="rId9"/>
                <a:stretch>
                  <a:fillRect b="-5634"/>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82ECF23F-6DF2-41CA-B894-56EB1DA50832}"/>
              </a:ext>
            </a:extLst>
          </p:cNvPr>
          <p:cNvSpPr txBox="1"/>
          <p:nvPr/>
        </p:nvSpPr>
        <p:spPr>
          <a:xfrm>
            <a:off x="515651" y="3123226"/>
            <a:ext cx="7021363" cy="769441"/>
          </a:xfrm>
          <a:prstGeom prst="rect">
            <a:avLst/>
          </a:prstGeom>
          <a:noFill/>
        </p:spPr>
        <p:txBody>
          <a:bodyPr wrap="square" rtlCol="0">
            <a:spAutoFit/>
          </a:bodyPr>
          <a:lstStyle/>
          <a:p>
            <a:r>
              <a:rPr lang="en-US" sz="2200" dirty="0">
                <a:cs typeface="Times New Roman" pitchFamily="18" charset="0"/>
              </a:rPr>
              <a:t>The length of this interval is 50.82 which is shorter than the length of the correct t-interval 54.70</a:t>
            </a:r>
          </a:p>
        </p:txBody>
      </p:sp>
      <p:sp>
        <p:nvSpPr>
          <p:cNvPr id="21" name="Rectangle 100">
            <a:extLst>
              <a:ext uri="{FF2B5EF4-FFF2-40B4-BE49-F238E27FC236}">
                <a16:creationId xmlns:a16="http://schemas.microsoft.com/office/drawing/2014/main" id="{92105570-6909-467B-A996-91B37135EC46}"/>
              </a:ext>
            </a:extLst>
          </p:cNvPr>
          <p:cNvSpPr>
            <a:spLocks noChangeArrowheads="1"/>
          </p:cNvSpPr>
          <p:nvPr/>
        </p:nvSpPr>
        <p:spPr bwMode="auto">
          <a:xfrm>
            <a:off x="7653402" y="3827911"/>
            <a:ext cx="4183695" cy="2677656"/>
          </a:xfrm>
          <a:prstGeom prst="rect">
            <a:avLst/>
          </a:prstGeom>
          <a:solidFill>
            <a:srgbClr val="FFCCFF"/>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cs typeface="Arial" panose="020B0604020202020204" pitchFamily="34" charset="0"/>
              </a:rPr>
              <a:t>Using Calculator: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cs typeface="Arial" panose="020B0604020202020204" pitchFamily="34" charset="0"/>
              </a:rPr>
              <a:t>Press </a:t>
            </a:r>
            <a:r>
              <a:rPr kumimoji="0" lang="en-US" altLang="en-US" sz="2400" b="0" i="0" u="none" strike="noStrike" cap="none" normalizeH="0" baseline="0" dirty="0">
                <a:ln>
                  <a:noFill/>
                </a:ln>
                <a:solidFill>
                  <a:srgbClr val="FF0000"/>
                </a:solidFill>
                <a:effectLst/>
                <a:cs typeface="Arial" panose="020B0604020202020204" pitchFamily="34" charset="0"/>
              </a:rPr>
              <a:t>STAT</a:t>
            </a:r>
            <a:r>
              <a:rPr kumimoji="0" lang="en-US" altLang="en-US" sz="2400" b="0" i="0" u="none" strike="noStrike" cap="none" normalizeH="0" baseline="0" dirty="0">
                <a:ln>
                  <a:noFill/>
                </a:ln>
                <a:solidFill>
                  <a:schemeClr val="tx1"/>
                </a:solidFill>
                <a:effectLst/>
                <a:cs typeface="Arial" panose="020B0604020202020204" pitchFamily="34" charset="0"/>
              </a:rPr>
              <a:t> and go to </a:t>
            </a:r>
            <a:r>
              <a:rPr kumimoji="0" lang="en-US" altLang="en-US" sz="2400" b="0" i="0" u="none" strike="noStrike" cap="none" normalizeH="0" baseline="0" dirty="0">
                <a:ln>
                  <a:noFill/>
                </a:ln>
                <a:solidFill>
                  <a:srgbClr val="FF0000"/>
                </a:solidFill>
                <a:effectLst/>
                <a:cs typeface="Arial" panose="020B0604020202020204" pitchFamily="34" charset="0"/>
              </a:rPr>
              <a:t>TESTS</a:t>
            </a:r>
            <a:r>
              <a:rPr kumimoji="0" lang="en-US" altLang="en-US" sz="2400" b="0" i="0" u="none" strike="noStrike" cap="none" normalizeH="0" baseline="0" dirty="0">
                <a:ln>
                  <a:noFill/>
                </a:ln>
                <a:solidFill>
                  <a:schemeClr val="tx1"/>
                </a:solidFill>
                <a:effectLst/>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cs typeface="Arial" panose="020B0604020202020204" pitchFamily="34" charset="0"/>
              </a:rPr>
              <a:t>Scroll down to </a:t>
            </a:r>
            <a:r>
              <a:rPr kumimoji="0" lang="en-US" altLang="en-US" sz="2400" b="0" i="0" u="none" strike="noStrike" cap="none" normalizeH="0" baseline="0" dirty="0">
                <a:ln>
                  <a:noFill/>
                </a:ln>
                <a:solidFill>
                  <a:srgbClr val="FF0000"/>
                </a:solidFill>
                <a:effectLst/>
                <a:cs typeface="Arial" panose="020B0604020202020204" pitchFamily="34" charset="0"/>
              </a:rPr>
              <a:t>8:TInterval</a:t>
            </a:r>
            <a:endParaRPr kumimoji="0" lang="en-US" altLang="en-US" sz="24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cs typeface="Arial" panose="020B0604020202020204" pitchFamily="34" charset="0"/>
              </a:rPr>
              <a:t>Press </a:t>
            </a:r>
            <a:r>
              <a:rPr kumimoji="0" lang="en-US" altLang="en-US" sz="2400" b="0" i="0" u="none" strike="noStrike" cap="none" normalizeH="0" baseline="0" dirty="0">
                <a:ln>
                  <a:noFill/>
                </a:ln>
                <a:solidFill>
                  <a:srgbClr val="FF0000"/>
                </a:solidFill>
                <a:effectLst/>
                <a:cs typeface="Arial" panose="020B0604020202020204" pitchFamily="34" charset="0"/>
              </a:rPr>
              <a:t>ENTER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cs typeface="Arial" panose="020B0604020202020204" pitchFamily="34" charset="0"/>
              </a:rPr>
              <a:t>Select</a:t>
            </a:r>
            <a:r>
              <a:rPr kumimoji="0" lang="en-US" altLang="en-US" sz="2400" b="0" i="0" u="none" strike="noStrike" cap="none" normalizeH="0" baseline="0" dirty="0">
                <a:ln>
                  <a:noFill/>
                </a:ln>
                <a:solidFill>
                  <a:srgbClr val="FF0000"/>
                </a:solidFill>
                <a:effectLst/>
                <a:cs typeface="Arial" panose="020B0604020202020204" pitchFamily="34" charset="0"/>
              </a:rPr>
              <a:t> STATS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Input Xbar, </a:t>
            </a:r>
            <a:r>
              <a:rPr kumimoji="0" lang="en-US" altLang="en-US" sz="2400" b="0" i="0" u="none" strike="noStrike" cap="none" normalizeH="0" baseline="0" dirty="0" err="1">
                <a:ln>
                  <a:noFill/>
                </a:ln>
                <a:solidFill>
                  <a:schemeClr val="tx1"/>
                </a:solidFill>
                <a:effectLst/>
              </a:rPr>
              <a:t>Sx</a:t>
            </a:r>
            <a:r>
              <a:rPr kumimoji="0" lang="en-US" altLang="en-US" sz="2400" b="0" i="0" u="none" strike="noStrike" cap="none" normalizeH="0" baseline="0" dirty="0">
                <a:ln>
                  <a:noFill/>
                </a:ln>
                <a:solidFill>
                  <a:schemeClr val="tx1"/>
                </a:solidFill>
                <a:effectLst/>
              </a:rPr>
              <a:t>, n,  </a:t>
            </a:r>
            <a:r>
              <a:rPr lang="en-US" altLang="en-US" sz="2400" dirty="0"/>
              <a:t>C-Level=(0.95)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Press </a:t>
            </a:r>
            <a:r>
              <a:rPr kumimoji="0" lang="en-US" altLang="en-US" sz="2400" b="0" i="0" u="none" strike="noStrike" cap="none" normalizeH="0" baseline="0" dirty="0">
                <a:ln>
                  <a:noFill/>
                </a:ln>
                <a:solidFill>
                  <a:srgbClr val="FF0000"/>
                </a:solidFill>
                <a:effectLst/>
              </a:rPr>
              <a:t>Calculate</a:t>
            </a:r>
          </a:p>
        </p:txBody>
      </p:sp>
    </p:spTree>
    <p:extLst>
      <p:ext uri="{BB962C8B-B14F-4D97-AF65-F5344CB8AC3E}">
        <p14:creationId xmlns:p14="http://schemas.microsoft.com/office/powerpoint/2010/main" val="1537347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23" grpId="0"/>
      <p:bldP spid="24" grpId="0"/>
      <p:bldP spid="25" grpId="0"/>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257800" cy="1325563"/>
          </a:xfrm>
        </p:spPr>
        <p:txBody>
          <a:bodyPr/>
          <a:lstStyle/>
          <a:p>
            <a:r>
              <a:rPr lang="en-US" dirty="0">
                <a:solidFill>
                  <a:srgbClr val="990033"/>
                </a:solidFill>
              </a:rPr>
              <a:t>Example</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199" y="1552902"/>
            <a:ext cx="7967598" cy="1431161"/>
          </a:xfrm>
          <a:prstGeom prst="rect">
            <a:avLst/>
          </a:prstGeom>
        </p:spPr>
        <p:txBody>
          <a:bodyPr wrap="square">
            <a:spAutoFit/>
          </a:bodyPr>
          <a:lstStyle/>
          <a:p>
            <a:r>
              <a:rPr lang="en-US" sz="2400" dirty="0">
                <a:cs typeface="Times New Roman" pitchFamily="18" charset="0"/>
              </a:rPr>
              <a:t>Given the following GPA for 6 students of a class and using the fact that the GPA distribution is normal </a:t>
            </a:r>
          </a:p>
          <a:p>
            <a:pPr>
              <a:lnSpc>
                <a:spcPts val="1800"/>
              </a:lnSpc>
            </a:pPr>
            <a:endParaRPr lang="en-US" sz="2400" dirty="0">
              <a:cs typeface="Times New Roman" pitchFamily="18" charset="0"/>
            </a:endParaRPr>
          </a:p>
          <a:p>
            <a:pPr algn="ctr"/>
            <a:r>
              <a:rPr lang="en-US" sz="2400" dirty="0">
                <a:cs typeface="Times New Roman" pitchFamily="18" charset="0"/>
              </a:rPr>
              <a:t>2.80, 3.20, 3.75, 3.10, 2.95, 3.40</a:t>
            </a:r>
          </a:p>
        </p:txBody>
      </p:sp>
      <p:sp>
        <p:nvSpPr>
          <p:cNvPr id="10" name="Rectangle 9">
            <a:extLst>
              <a:ext uri="{FF2B5EF4-FFF2-40B4-BE49-F238E27FC236}">
                <a16:creationId xmlns:a16="http://schemas.microsoft.com/office/drawing/2014/main" id="{2EB4C9BD-CB96-4319-84DD-E8803B91F1C3}"/>
              </a:ext>
            </a:extLst>
          </p:cNvPr>
          <p:cNvSpPr/>
          <p:nvPr/>
        </p:nvSpPr>
        <p:spPr>
          <a:xfrm>
            <a:off x="838199" y="3198167"/>
            <a:ext cx="10122075" cy="3139321"/>
          </a:xfrm>
          <a:prstGeom prst="rect">
            <a:avLst/>
          </a:prstGeom>
        </p:spPr>
        <p:txBody>
          <a:bodyPr wrap="square">
            <a:spAutoFit/>
          </a:bodyPr>
          <a:lstStyle/>
          <a:p>
            <a:r>
              <a:rPr lang="en-US" sz="2400" dirty="0">
                <a:cs typeface="Times New Roman" pitchFamily="18" charset="0"/>
              </a:rPr>
              <a:t>a) Calculate a 95% confidence interval for the mean GPA of the class.</a:t>
            </a:r>
          </a:p>
          <a:p>
            <a:pPr>
              <a:lnSpc>
                <a:spcPts val="1200"/>
              </a:lnSpc>
            </a:pPr>
            <a:endParaRPr lang="en-US" sz="2400" dirty="0">
              <a:cs typeface="Times New Roman" pitchFamily="18" charset="0"/>
            </a:endParaRPr>
          </a:p>
          <a:p>
            <a:r>
              <a:rPr lang="en-US" sz="2400" dirty="0">
                <a:cs typeface="Times New Roman" pitchFamily="18" charset="0"/>
              </a:rPr>
              <a:t>b) Interpret the result.</a:t>
            </a:r>
          </a:p>
          <a:p>
            <a:pPr>
              <a:lnSpc>
                <a:spcPts val="1200"/>
              </a:lnSpc>
            </a:pPr>
            <a:endParaRPr lang="en-US" sz="2400" dirty="0">
              <a:cs typeface="Times New Roman" pitchFamily="18" charset="0"/>
            </a:endParaRPr>
          </a:p>
          <a:p>
            <a:r>
              <a:rPr lang="en-US" sz="2400" dirty="0">
                <a:cs typeface="Times New Roman" pitchFamily="18" charset="0"/>
              </a:rPr>
              <a:t>c) If the confidence level is increased from 95% to 99% , will the length of the confidence interval increase, decrease, or remain the same?</a:t>
            </a:r>
          </a:p>
          <a:p>
            <a:pPr>
              <a:lnSpc>
                <a:spcPts val="1200"/>
              </a:lnSpc>
            </a:pPr>
            <a:endParaRPr lang="en-US" sz="2400" dirty="0">
              <a:cs typeface="Times New Roman" pitchFamily="18" charset="0"/>
            </a:endParaRPr>
          </a:p>
          <a:p>
            <a:r>
              <a:rPr lang="en-US" sz="2400" dirty="0">
                <a:cs typeface="Times New Roman" pitchFamily="18" charset="0"/>
              </a:rPr>
              <a:t>d) If the confidence level is kept at 95% but the sample size is quadrupled to n=24, do you expect the length of the confidence interval to increase, decrease, or remain approximately the same? </a:t>
            </a:r>
          </a:p>
        </p:txBody>
      </p:sp>
      <p:sp>
        <p:nvSpPr>
          <p:cNvPr id="8" name="Rectangle 100">
            <a:extLst>
              <a:ext uri="{FF2B5EF4-FFF2-40B4-BE49-F238E27FC236}">
                <a16:creationId xmlns:a16="http://schemas.microsoft.com/office/drawing/2014/main" id="{DD0AFFCE-2361-4750-952D-3B7136D569BC}"/>
              </a:ext>
            </a:extLst>
          </p:cNvPr>
          <p:cNvSpPr>
            <a:spLocks noChangeArrowheads="1"/>
          </p:cNvSpPr>
          <p:nvPr/>
        </p:nvSpPr>
        <p:spPr bwMode="auto">
          <a:xfrm>
            <a:off x="8956109" y="352573"/>
            <a:ext cx="2868461" cy="1200329"/>
          </a:xfrm>
          <a:prstGeom prst="rect">
            <a:avLst/>
          </a:prstGeom>
          <a:solidFill>
            <a:srgbClr val="BDE9FF"/>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cs typeface="Arial" panose="020B0604020202020204" pitchFamily="34" charset="0"/>
              </a:rPr>
              <a:t>Use calculator to check your final answer</a:t>
            </a:r>
            <a:endParaRPr kumimoji="0" lang="en-US" altLang="en-US" sz="2400" b="0" i="0" u="none" strike="noStrike" cap="none" normalizeH="0" baseline="0" dirty="0">
              <a:ln>
                <a:noFill/>
              </a:ln>
              <a:solidFill>
                <a:srgbClr val="FF0000"/>
              </a:solidFill>
              <a:effectLst/>
            </a:endParaRPr>
          </a:p>
        </p:txBody>
      </p:sp>
    </p:spTree>
    <p:extLst>
      <p:ext uri="{BB962C8B-B14F-4D97-AF65-F5344CB8AC3E}">
        <p14:creationId xmlns:p14="http://schemas.microsoft.com/office/powerpoint/2010/main" val="1042149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C6B5DA-2EAB-4B21-B365-9E0294197C62}"/>
              </a:ext>
            </a:extLst>
          </p:cNvPr>
          <p:cNvSpPr/>
          <p:nvPr/>
        </p:nvSpPr>
        <p:spPr>
          <a:xfrm>
            <a:off x="600205" y="375456"/>
            <a:ext cx="8481165" cy="1200329"/>
          </a:xfrm>
          <a:prstGeom prst="rect">
            <a:avLst/>
          </a:prstGeom>
          <a:solidFill>
            <a:srgbClr val="FFCCFF"/>
          </a:solidFill>
        </p:spPr>
        <p:txBody>
          <a:bodyPr wrap="square">
            <a:spAutoFit/>
          </a:bodyPr>
          <a:lstStyle/>
          <a:p>
            <a:pPr lvl="0">
              <a:defRPr/>
            </a:pPr>
            <a:r>
              <a:rPr lang="en-US" sz="2400" dirty="0">
                <a:ea typeface="Times New Roman" panose="02020603050405020304" pitchFamily="18" charset="0"/>
              </a:rPr>
              <a:t>The random phenomenon is X: GPA for students of a class </a:t>
            </a:r>
          </a:p>
          <a:p>
            <a:pPr lvl="0">
              <a:defRPr/>
            </a:pPr>
            <a:r>
              <a:rPr lang="en-US" sz="2400" dirty="0">
                <a:ea typeface="Times New Roman" panose="02020603050405020304" pitchFamily="18" charset="0"/>
              </a:rPr>
              <a:t>We know that X ~ N( </a:t>
            </a:r>
            <a:r>
              <a:rPr lang="el-GR" sz="2400" dirty="0">
                <a:solidFill>
                  <a:srgbClr val="FF0000"/>
                </a:solidFill>
                <a:ea typeface="Times New Roman" panose="02020603050405020304" pitchFamily="18" charset="0"/>
              </a:rPr>
              <a:t>μ</a:t>
            </a:r>
            <a:r>
              <a:rPr lang="en-US" sz="2400" dirty="0">
                <a:ea typeface="Times New Roman" panose="02020603050405020304" pitchFamily="18" charset="0"/>
              </a:rPr>
              <a:t> , </a:t>
            </a:r>
            <a:r>
              <a:rPr lang="el-GR" sz="2400" dirty="0">
                <a:ea typeface="Times New Roman" panose="02020603050405020304" pitchFamily="18" charset="0"/>
              </a:rPr>
              <a:t>σ</a:t>
            </a:r>
            <a:r>
              <a:rPr lang="en-US" sz="2400" dirty="0">
                <a:ea typeface="Times New Roman" panose="02020603050405020304" pitchFamily="18" charset="0"/>
              </a:rPr>
              <a:t> = ?) </a:t>
            </a:r>
          </a:p>
          <a:p>
            <a:pPr lvl="0">
              <a:defRPr/>
            </a:pPr>
            <a:r>
              <a:rPr lang="en-US" sz="2400" dirty="0">
                <a:solidFill>
                  <a:srgbClr val="FF0000"/>
                </a:solidFill>
                <a:ea typeface="Times New Roman" panose="02020603050405020304" pitchFamily="18" charset="0"/>
              </a:rPr>
              <a:t>We would like to estimate </a:t>
            </a:r>
            <a:r>
              <a:rPr lang="el-GR" sz="2400" dirty="0">
                <a:solidFill>
                  <a:srgbClr val="FF0000"/>
                </a:solidFill>
                <a:ea typeface="Times New Roman" panose="02020603050405020304" pitchFamily="18" charset="0"/>
              </a:rPr>
              <a:t>μ</a:t>
            </a:r>
            <a:r>
              <a:rPr lang="en-US" sz="2400" dirty="0">
                <a:ea typeface="Times New Roman" panose="02020603050405020304" pitchFamily="18" charset="0"/>
              </a:rPr>
              <a:t>: mean GPA</a:t>
            </a:r>
          </a:p>
        </p:txBody>
      </p:sp>
      <p:sp>
        <p:nvSpPr>
          <p:cNvPr id="9" name="Rectangle 8">
            <a:extLst>
              <a:ext uri="{FF2B5EF4-FFF2-40B4-BE49-F238E27FC236}">
                <a16:creationId xmlns:a16="http://schemas.microsoft.com/office/drawing/2014/main" id="{1D731B60-F140-4B86-A159-7C40ADA41FD4}"/>
              </a:ext>
            </a:extLst>
          </p:cNvPr>
          <p:cNvSpPr/>
          <p:nvPr/>
        </p:nvSpPr>
        <p:spPr>
          <a:xfrm>
            <a:off x="499997" y="1807014"/>
            <a:ext cx="5888277" cy="461665"/>
          </a:xfrm>
          <a:prstGeom prst="rect">
            <a:avLst/>
          </a:prstGeom>
        </p:spPr>
        <p:txBody>
          <a:bodyPr wrap="square">
            <a:spAutoFit/>
          </a:bodyPr>
          <a:lstStyle/>
          <a:p>
            <a:r>
              <a:rPr lang="en-US" sz="2400" dirty="0">
                <a:cs typeface="Times New Roman" pitchFamily="18" charset="0"/>
              </a:rPr>
              <a:t>First, we need to compute the point estimate:  </a:t>
            </a:r>
          </a:p>
        </p:txBody>
      </p:sp>
      <p:sp>
        <p:nvSpPr>
          <p:cNvPr id="10" name="Rectangle 9">
            <a:extLst>
              <a:ext uri="{FF2B5EF4-FFF2-40B4-BE49-F238E27FC236}">
                <a16:creationId xmlns:a16="http://schemas.microsoft.com/office/drawing/2014/main" id="{03FD6F27-7137-4826-BEA2-1DCA73002F00}"/>
              </a:ext>
            </a:extLst>
          </p:cNvPr>
          <p:cNvSpPr/>
          <p:nvPr/>
        </p:nvSpPr>
        <p:spPr>
          <a:xfrm>
            <a:off x="499997" y="2535340"/>
            <a:ext cx="5074085" cy="461665"/>
          </a:xfrm>
          <a:prstGeom prst="rect">
            <a:avLst/>
          </a:prstGeom>
        </p:spPr>
        <p:txBody>
          <a:bodyPr wrap="square">
            <a:spAutoFit/>
          </a:bodyPr>
          <a:lstStyle/>
          <a:p>
            <a:r>
              <a:rPr lang="en-US" sz="2400" dirty="0">
                <a:cs typeface="Times New Roman" pitchFamily="18" charset="0"/>
              </a:rPr>
              <a:t>Then, the sample variance:</a:t>
            </a:r>
            <a:endParaRPr lang="en-US" sz="2400" dirty="0"/>
          </a:p>
        </p:txBody>
      </p:sp>
      <p:sp>
        <p:nvSpPr>
          <p:cNvPr id="11" name="Rectangle 10">
            <a:extLst>
              <a:ext uri="{FF2B5EF4-FFF2-40B4-BE49-F238E27FC236}">
                <a16:creationId xmlns:a16="http://schemas.microsoft.com/office/drawing/2014/main" id="{492FE3E6-7E69-4287-8443-0561F88573E4}"/>
              </a:ext>
            </a:extLst>
          </p:cNvPr>
          <p:cNvSpPr/>
          <p:nvPr/>
        </p:nvSpPr>
        <p:spPr>
          <a:xfrm>
            <a:off x="9212322" y="352434"/>
            <a:ext cx="2649828" cy="1249066"/>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rgbClr val="FF0000"/>
                </a:solidFill>
                <a:ea typeface="Cambria Math" panose="02040503050406030204" pitchFamily="18" charset="0"/>
              </a:rPr>
              <a:t>Available info</a:t>
            </a:r>
          </a:p>
          <a:p>
            <a:r>
              <a:rPr lang="en-US" sz="2200" dirty="0">
                <a:solidFill>
                  <a:schemeClr val="tx1"/>
                </a:solidFill>
              </a:rPr>
              <a:t>• normality</a:t>
            </a:r>
          </a:p>
          <a:p>
            <a:pPr>
              <a:lnSpc>
                <a:spcPts val="800"/>
              </a:lnSpc>
            </a:pPr>
            <a:endParaRPr lang="en-US" sz="2200" dirty="0">
              <a:solidFill>
                <a:schemeClr val="tx1"/>
              </a:solidFill>
            </a:endParaRPr>
          </a:p>
          <a:p>
            <a:r>
              <a:rPr lang="en-US" sz="2200" dirty="0">
                <a:solidFill>
                  <a:schemeClr val="tx1"/>
                </a:solidFill>
              </a:rPr>
              <a:t>• n = 6 sample data</a:t>
            </a:r>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66C45A6B-3968-4216-B9DD-1DDD9F36A47D}"/>
                  </a:ext>
                </a:extLst>
              </p:cNvPr>
              <p:cNvSpPr/>
              <p:nvPr/>
            </p:nvSpPr>
            <p:spPr>
              <a:xfrm>
                <a:off x="4470024" y="5288761"/>
                <a:ext cx="271375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i="1" smtClean="0">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m:t>
                          </m:r>
                          <m:r>
                            <a:rPr lang="en-US" sz="2400" i="1">
                              <a:latin typeface="Cambria Math" panose="02040503050406030204" pitchFamily="18" charset="0"/>
                            </a:rPr>
                            <m:t>𝑀𝐸</m:t>
                          </m:r>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m:t>
                          </m:r>
                          <m:r>
                            <a:rPr lang="en-US" sz="2400" i="1">
                              <a:latin typeface="Cambria Math" panose="02040503050406030204" pitchFamily="18" charset="0"/>
                            </a:rPr>
                            <m:t>𝑀𝐸</m:t>
                          </m:r>
                        </m:e>
                      </m:d>
                      <m:r>
                        <a:rPr lang="en-US" sz="2400" b="0" i="1" smtClean="0">
                          <a:latin typeface="Cambria Math" panose="02040503050406030204" pitchFamily="18" charset="0"/>
                        </a:rPr>
                        <m:t>:</m:t>
                      </m:r>
                    </m:oMath>
                  </m:oMathPara>
                </a14:m>
                <a:endParaRPr lang="en-US" sz="2400" dirty="0"/>
              </a:p>
            </p:txBody>
          </p:sp>
        </mc:Choice>
        <mc:Fallback xmlns="">
          <p:sp>
            <p:nvSpPr>
              <p:cNvPr id="22" name="Rectangle 21">
                <a:extLst>
                  <a:ext uri="{FF2B5EF4-FFF2-40B4-BE49-F238E27FC236}">
                    <a16:creationId xmlns:a16="http://schemas.microsoft.com/office/drawing/2014/main" id="{66C45A6B-3968-4216-B9DD-1DDD9F36A47D}"/>
                  </a:ext>
                </a:extLst>
              </p:cNvPr>
              <p:cNvSpPr>
                <a:spLocks noRot="1" noChangeAspect="1" noMove="1" noResize="1" noEditPoints="1" noAdjustHandles="1" noChangeArrowheads="1" noChangeShapeType="1" noTextEdit="1"/>
              </p:cNvSpPr>
              <p:nvPr/>
            </p:nvSpPr>
            <p:spPr>
              <a:xfrm>
                <a:off x="4470024" y="5288761"/>
                <a:ext cx="2713755"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A0C2A6B2-1EA0-4268-9273-C85BAB8A450A}"/>
                  </a:ext>
                </a:extLst>
              </p:cNvPr>
              <p:cNvSpPr/>
              <p:nvPr/>
            </p:nvSpPr>
            <p:spPr>
              <a:xfrm>
                <a:off x="6991621" y="5288760"/>
                <a:ext cx="223381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d>
                            <m:dPr>
                              <m:ctrlPr>
                                <a:rPr lang="en-US" sz="2400" i="1">
                                  <a:latin typeface="Cambria Math" panose="02040503050406030204" pitchFamily="18" charset="0"/>
                                </a:rPr>
                              </m:ctrlPr>
                            </m:dPr>
                            <m:e>
                              <m:r>
                                <a:rPr lang="en-US" sz="2400" b="0" i="1" smtClean="0">
                                  <a:latin typeface="Cambria Math" panose="02040503050406030204" pitchFamily="18" charset="0"/>
                                </a:rPr>
                                <m:t>2</m:t>
                              </m:r>
                              <m:r>
                                <a:rPr lang="en-US" sz="2400" i="1">
                                  <a:latin typeface="Cambria Math" panose="02040503050406030204" pitchFamily="18" charset="0"/>
                                </a:rPr>
                                <m:t>.84, </m:t>
                              </m:r>
                              <m:r>
                                <a:rPr lang="en-US" sz="2400" b="0" i="1" smtClean="0">
                                  <a:latin typeface="Cambria Math" panose="02040503050406030204" pitchFamily="18" charset="0"/>
                                </a:rPr>
                                <m:t>3</m:t>
                              </m:r>
                              <m:r>
                                <a:rPr lang="en-US" sz="2400" i="1">
                                  <a:latin typeface="Cambria Math" panose="02040503050406030204" pitchFamily="18" charset="0"/>
                                </a:rPr>
                                <m:t>.</m:t>
                              </m:r>
                              <m:r>
                                <a:rPr lang="en-US" sz="2400" b="0" i="1" smtClean="0">
                                  <a:latin typeface="Cambria Math" panose="02040503050406030204" pitchFamily="18" charset="0"/>
                                </a:rPr>
                                <m:t>5</m:t>
                              </m:r>
                              <m:r>
                                <a:rPr lang="en-US" sz="2400" i="1">
                                  <a:latin typeface="Cambria Math" panose="02040503050406030204" pitchFamily="18" charset="0"/>
                                </a:rPr>
                                <m:t>6</m:t>
                              </m:r>
                            </m:e>
                          </m:d>
                        </m:e>
                        <m:sub>
                          <m:r>
                            <a:rPr lang="en-US" sz="2400" b="0" i="1" smtClean="0">
                              <a:latin typeface="Cambria Math" panose="02040503050406030204" pitchFamily="18" charset="0"/>
                            </a:rPr>
                            <m:t>95%</m:t>
                          </m:r>
                        </m:sub>
                      </m:sSub>
                    </m:oMath>
                  </m:oMathPara>
                </a14:m>
                <a:endParaRPr lang="en-US" sz="2400" dirty="0"/>
              </a:p>
            </p:txBody>
          </p:sp>
        </mc:Choice>
        <mc:Fallback xmlns="">
          <p:sp>
            <p:nvSpPr>
              <p:cNvPr id="24" name="Rectangle 23">
                <a:extLst>
                  <a:ext uri="{FF2B5EF4-FFF2-40B4-BE49-F238E27FC236}">
                    <a16:creationId xmlns:a16="http://schemas.microsoft.com/office/drawing/2014/main" id="{A0C2A6B2-1EA0-4268-9273-C85BAB8A450A}"/>
                  </a:ext>
                </a:extLst>
              </p:cNvPr>
              <p:cNvSpPr>
                <a:spLocks noRot="1" noChangeAspect="1" noMove="1" noResize="1" noEditPoints="1" noAdjustHandles="1" noChangeArrowheads="1" noChangeShapeType="1" noTextEdit="1"/>
              </p:cNvSpPr>
              <p:nvPr/>
            </p:nvSpPr>
            <p:spPr>
              <a:xfrm>
                <a:off x="6991621" y="5288760"/>
                <a:ext cx="2233817" cy="461665"/>
              </a:xfrm>
              <a:prstGeom prst="rect">
                <a:avLst/>
              </a:prstGeom>
              <a:blipFill>
                <a:blip r:embed="rId4"/>
                <a:stretch>
                  <a:fillRect b="-6667"/>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82ECF23F-6DF2-41CA-B894-56EB1DA50832}"/>
              </a:ext>
            </a:extLst>
          </p:cNvPr>
          <p:cNvSpPr txBox="1"/>
          <p:nvPr/>
        </p:nvSpPr>
        <p:spPr>
          <a:xfrm>
            <a:off x="499996" y="5805043"/>
            <a:ext cx="11461318" cy="446276"/>
          </a:xfrm>
          <a:prstGeom prst="rect">
            <a:avLst/>
          </a:prstGeom>
          <a:noFill/>
        </p:spPr>
        <p:txBody>
          <a:bodyPr wrap="square" rtlCol="0">
            <a:spAutoFit/>
          </a:bodyPr>
          <a:lstStyle/>
          <a:p>
            <a:r>
              <a:rPr lang="en-US" sz="2300" dirty="0">
                <a:cs typeface="Times New Roman" pitchFamily="18" charset="0"/>
              </a:rPr>
              <a:t>b) With 95% confidence the mean GPA of students in the class is between 2.84 and 3.56</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D1DAFD02-16F8-4DB9-BA81-00A2E28B9D90}"/>
                  </a:ext>
                </a:extLst>
              </p:cNvPr>
              <p:cNvSpPr/>
              <p:nvPr/>
            </p:nvSpPr>
            <p:spPr>
              <a:xfrm>
                <a:off x="6338170" y="1639077"/>
                <a:ext cx="3611117" cy="7283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200" i="1" smtClean="0">
                              <a:latin typeface="Cambria Math" panose="02040503050406030204" pitchFamily="18" charset="0"/>
                            </a:rPr>
                          </m:ctrlPr>
                        </m:accPr>
                        <m:e>
                          <m:r>
                            <a:rPr lang="en-US" sz="2200" i="1">
                              <a:latin typeface="Cambria Math" panose="02040503050406030204" pitchFamily="18" charset="0"/>
                            </a:rPr>
                            <m:t>𝑥</m:t>
                          </m:r>
                        </m:e>
                      </m:acc>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2.80+…+3.40</m:t>
                          </m:r>
                        </m:num>
                        <m:den>
                          <m:r>
                            <a:rPr lang="en-US" sz="2200" b="0" i="1" smtClean="0">
                              <a:latin typeface="Cambria Math" panose="02040503050406030204" pitchFamily="18" charset="0"/>
                            </a:rPr>
                            <m:t>6</m:t>
                          </m:r>
                        </m:den>
                      </m:f>
                      <m:r>
                        <a:rPr lang="en-US" sz="2200" b="0" i="1" smtClean="0">
                          <a:latin typeface="Cambria Math" panose="02040503050406030204" pitchFamily="18" charset="0"/>
                        </a:rPr>
                        <m:t>=3.20</m:t>
                      </m:r>
                    </m:oMath>
                  </m:oMathPara>
                </a14:m>
                <a:endParaRPr lang="en-US" sz="2200" dirty="0"/>
              </a:p>
            </p:txBody>
          </p:sp>
        </mc:Choice>
        <mc:Fallback xmlns="">
          <p:sp>
            <p:nvSpPr>
              <p:cNvPr id="2" name="Rectangle 1">
                <a:extLst>
                  <a:ext uri="{FF2B5EF4-FFF2-40B4-BE49-F238E27FC236}">
                    <a16:creationId xmlns:a16="http://schemas.microsoft.com/office/drawing/2014/main" id="{D1DAFD02-16F8-4DB9-BA81-00A2E28B9D90}"/>
                  </a:ext>
                </a:extLst>
              </p:cNvPr>
              <p:cNvSpPr>
                <a:spLocks noRot="1" noChangeAspect="1" noMove="1" noResize="1" noEditPoints="1" noAdjustHandles="1" noChangeArrowheads="1" noChangeShapeType="1" noTextEdit="1"/>
              </p:cNvSpPr>
              <p:nvPr/>
            </p:nvSpPr>
            <p:spPr>
              <a:xfrm>
                <a:off x="6338170" y="1639077"/>
                <a:ext cx="3611117" cy="72834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A1ADF159-1814-4271-A265-80288B91E9B5}"/>
                  </a:ext>
                </a:extLst>
              </p:cNvPr>
              <p:cNvSpPr/>
              <p:nvPr/>
            </p:nvSpPr>
            <p:spPr>
              <a:xfrm>
                <a:off x="4019660" y="2367418"/>
                <a:ext cx="6505050" cy="7716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𝑆</m:t>
                          </m:r>
                        </m:e>
                        <m:sup>
                          <m:r>
                            <a:rPr lang="en-US" sz="2200" b="0" i="1" smtClean="0">
                              <a:latin typeface="Cambria Math" panose="02040503050406030204" pitchFamily="18" charset="0"/>
                            </a:rPr>
                            <m:t>2</m:t>
                          </m:r>
                        </m:sup>
                      </m:sSup>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sSup>
                            <m:sSupPr>
                              <m:ctrlPr>
                                <a:rPr lang="en-US" sz="2200" b="0" i="1" smtClean="0">
                                  <a:latin typeface="Cambria Math" panose="02040503050406030204" pitchFamily="18" charset="0"/>
                                </a:rPr>
                              </m:ctrlPr>
                            </m:sSupPr>
                            <m:e>
                              <m:d>
                                <m:dPr>
                                  <m:ctrlPr>
                                    <a:rPr lang="en-US" sz="2200" b="0" i="1" smtClean="0">
                                      <a:latin typeface="Cambria Math" panose="02040503050406030204" pitchFamily="18" charset="0"/>
                                    </a:rPr>
                                  </m:ctrlPr>
                                </m:dPr>
                                <m:e>
                                  <m:r>
                                    <a:rPr lang="en-US" sz="2200" b="0" i="1" smtClean="0">
                                      <a:latin typeface="Cambria Math" panose="02040503050406030204" pitchFamily="18" charset="0"/>
                                    </a:rPr>
                                    <m:t>2.80−3.20</m:t>
                                  </m:r>
                                </m:e>
                              </m:d>
                            </m:e>
                            <m:sup>
                              <m:r>
                                <a:rPr lang="en-US" sz="2200" b="0" i="1" smtClean="0">
                                  <a:latin typeface="Cambria Math" panose="02040503050406030204" pitchFamily="18" charset="0"/>
                                </a:rPr>
                                <m:t>2</m:t>
                              </m:r>
                            </m:sup>
                          </m:sSup>
                          <m:r>
                            <a:rPr lang="en-US" sz="2200" b="0" i="1" smtClean="0">
                              <a:latin typeface="Cambria Math" panose="02040503050406030204" pitchFamily="18" charset="0"/>
                            </a:rPr>
                            <m:t>+…+</m:t>
                          </m:r>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r>
                                    <a:rPr lang="en-US" sz="2200" b="0" i="1" smtClean="0">
                                      <a:latin typeface="Cambria Math" panose="02040503050406030204" pitchFamily="18" charset="0"/>
                                    </a:rPr>
                                    <m:t>3</m:t>
                                  </m:r>
                                  <m:r>
                                    <a:rPr lang="en-US" sz="2200" i="1">
                                      <a:latin typeface="Cambria Math" panose="02040503050406030204" pitchFamily="18" charset="0"/>
                                    </a:rPr>
                                    <m:t>.</m:t>
                                  </m:r>
                                  <m:r>
                                    <a:rPr lang="en-US" sz="2200" b="0" i="1" smtClean="0">
                                      <a:latin typeface="Cambria Math" panose="02040503050406030204" pitchFamily="18" charset="0"/>
                                    </a:rPr>
                                    <m:t>4</m:t>
                                  </m:r>
                                  <m:r>
                                    <a:rPr lang="en-US" sz="2200" i="1">
                                      <a:latin typeface="Cambria Math" panose="02040503050406030204" pitchFamily="18" charset="0"/>
                                    </a:rPr>
                                    <m:t>0−3.20</m:t>
                                  </m:r>
                                </m:e>
                              </m:d>
                            </m:e>
                            <m:sup>
                              <m:r>
                                <a:rPr lang="en-US" sz="2200" i="1">
                                  <a:latin typeface="Cambria Math" panose="02040503050406030204" pitchFamily="18" charset="0"/>
                                </a:rPr>
                                <m:t>2</m:t>
                              </m:r>
                            </m:sup>
                          </m:sSup>
                        </m:num>
                        <m:den>
                          <m:r>
                            <a:rPr lang="en-US" sz="2200" b="0" i="1" smtClean="0">
                              <a:latin typeface="Cambria Math" panose="02040503050406030204" pitchFamily="18" charset="0"/>
                            </a:rPr>
                            <m:t>5</m:t>
                          </m:r>
                        </m:den>
                      </m:f>
                      <m:r>
                        <a:rPr lang="en-US" sz="2200" b="0" i="1" smtClean="0">
                          <a:latin typeface="Cambria Math" panose="02040503050406030204" pitchFamily="18" charset="0"/>
                        </a:rPr>
                        <m:t>=0.115</m:t>
                      </m:r>
                    </m:oMath>
                  </m:oMathPara>
                </a14:m>
                <a:endParaRPr lang="en-US" sz="2200" dirty="0"/>
              </a:p>
            </p:txBody>
          </p:sp>
        </mc:Choice>
        <mc:Fallback xmlns="">
          <p:sp>
            <p:nvSpPr>
              <p:cNvPr id="21" name="Rectangle 20">
                <a:extLst>
                  <a:ext uri="{FF2B5EF4-FFF2-40B4-BE49-F238E27FC236}">
                    <a16:creationId xmlns:a16="http://schemas.microsoft.com/office/drawing/2014/main" id="{A1ADF159-1814-4271-A265-80288B91E9B5}"/>
                  </a:ext>
                </a:extLst>
              </p:cNvPr>
              <p:cNvSpPr>
                <a:spLocks noRot="1" noChangeAspect="1" noMove="1" noResize="1" noEditPoints="1" noAdjustHandles="1" noChangeArrowheads="1" noChangeShapeType="1" noTextEdit="1"/>
              </p:cNvSpPr>
              <p:nvPr/>
            </p:nvSpPr>
            <p:spPr>
              <a:xfrm>
                <a:off x="4019660" y="2367418"/>
                <a:ext cx="6505050" cy="771686"/>
              </a:xfrm>
              <a:prstGeom prst="rect">
                <a:avLst/>
              </a:prstGeom>
              <a:blipFill>
                <a:blip r:embed="rId6"/>
                <a:stretch>
                  <a:fillRect/>
                </a:stretch>
              </a:blipFill>
            </p:spPr>
            <p:txBody>
              <a:bodyPr/>
              <a:lstStyle/>
              <a:p>
                <a:r>
                  <a:rPr lang="en-US">
                    <a:noFill/>
                  </a:rPr>
                  <a:t> </a:t>
                </a:r>
              </a:p>
            </p:txBody>
          </p:sp>
        </mc:Fallback>
      </mc:AlternateContent>
      <p:sp>
        <p:nvSpPr>
          <p:cNvPr id="27" name="Rectangle 26">
            <a:extLst>
              <a:ext uri="{FF2B5EF4-FFF2-40B4-BE49-F238E27FC236}">
                <a16:creationId xmlns:a16="http://schemas.microsoft.com/office/drawing/2014/main" id="{5AAFA580-EEAB-40A5-A03C-C6466ECB9CF0}"/>
              </a:ext>
            </a:extLst>
          </p:cNvPr>
          <p:cNvSpPr/>
          <p:nvPr/>
        </p:nvSpPr>
        <p:spPr>
          <a:xfrm>
            <a:off x="499997" y="3226950"/>
            <a:ext cx="5074085" cy="461665"/>
          </a:xfrm>
          <a:prstGeom prst="rect">
            <a:avLst/>
          </a:prstGeom>
        </p:spPr>
        <p:txBody>
          <a:bodyPr wrap="square">
            <a:spAutoFit/>
          </a:bodyPr>
          <a:lstStyle/>
          <a:p>
            <a:r>
              <a:rPr lang="en-US" sz="2400" dirty="0">
                <a:cs typeface="Times New Roman" pitchFamily="18" charset="0"/>
              </a:rPr>
              <a:t>And, sample standard deviation:</a:t>
            </a:r>
            <a:endParaRPr lang="en-US" sz="2400" dirty="0"/>
          </a:p>
        </p:txBody>
      </p:sp>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42910FF9-24C7-4A13-8008-1B557B0EE305}"/>
                  </a:ext>
                </a:extLst>
              </p:cNvPr>
              <p:cNvSpPr/>
              <p:nvPr/>
            </p:nvSpPr>
            <p:spPr>
              <a:xfrm>
                <a:off x="4755280" y="3221287"/>
                <a:ext cx="2681440" cy="4776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𝑆</m:t>
                      </m:r>
                      <m:r>
                        <a:rPr lang="en-US" sz="2200" b="0" i="1" smtClean="0">
                          <a:latin typeface="Cambria Math" panose="02040503050406030204" pitchFamily="18" charset="0"/>
                        </a:rPr>
                        <m:t>=</m:t>
                      </m:r>
                      <m:rad>
                        <m:radPr>
                          <m:degHide m:val="on"/>
                          <m:ctrlPr>
                            <a:rPr lang="en-US" sz="2200" b="0" i="1" smtClean="0">
                              <a:latin typeface="Cambria Math" panose="02040503050406030204" pitchFamily="18" charset="0"/>
                            </a:rPr>
                          </m:ctrlPr>
                        </m:radPr>
                        <m:deg/>
                        <m:e>
                          <m:r>
                            <a:rPr lang="en-US" sz="2200" b="0" i="1" smtClean="0">
                              <a:latin typeface="Cambria Math" panose="02040503050406030204" pitchFamily="18" charset="0"/>
                            </a:rPr>
                            <m:t>0.115</m:t>
                          </m:r>
                        </m:e>
                      </m:rad>
                      <m:r>
                        <a:rPr lang="en-US" sz="2200" b="0" i="1" smtClean="0">
                          <a:latin typeface="Cambria Math" panose="02040503050406030204" pitchFamily="18" charset="0"/>
                        </a:rPr>
                        <m:t>=0.339</m:t>
                      </m:r>
                    </m:oMath>
                  </m:oMathPara>
                </a14:m>
                <a:endParaRPr lang="en-US" sz="2200" dirty="0"/>
              </a:p>
            </p:txBody>
          </p:sp>
        </mc:Choice>
        <mc:Fallback xmlns="">
          <p:sp>
            <p:nvSpPr>
              <p:cNvPr id="28" name="Rectangle 27">
                <a:extLst>
                  <a:ext uri="{FF2B5EF4-FFF2-40B4-BE49-F238E27FC236}">
                    <a16:creationId xmlns:a16="http://schemas.microsoft.com/office/drawing/2014/main" id="{42910FF9-24C7-4A13-8008-1B557B0EE305}"/>
                  </a:ext>
                </a:extLst>
              </p:cNvPr>
              <p:cNvSpPr>
                <a:spLocks noRot="1" noChangeAspect="1" noMove="1" noResize="1" noEditPoints="1" noAdjustHandles="1" noChangeArrowheads="1" noChangeShapeType="1" noTextEdit="1"/>
              </p:cNvSpPr>
              <p:nvPr/>
            </p:nvSpPr>
            <p:spPr>
              <a:xfrm>
                <a:off x="4755280" y="3221287"/>
                <a:ext cx="2681440" cy="477695"/>
              </a:xfrm>
              <a:prstGeom prst="rect">
                <a:avLst/>
              </a:prstGeom>
              <a:blipFill>
                <a:blip r:embed="rId7"/>
                <a:stretch>
                  <a:fillRect/>
                </a:stretch>
              </a:blipFill>
            </p:spPr>
            <p:txBody>
              <a:bodyPr/>
              <a:lstStyle/>
              <a:p>
                <a:r>
                  <a:rPr lang="en-US">
                    <a:noFill/>
                  </a:rPr>
                  <a:t> </a:t>
                </a:r>
              </a:p>
            </p:txBody>
          </p:sp>
        </mc:Fallback>
      </mc:AlternateContent>
      <p:sp>
        <p:nvSpPr>
          <p:cNvPr id="29" name="Rectangle 28">
            <a:extLst>
              <a:ext uri="{FF2B5EF4-FFF2-40B4-BE49-F238E27FC236}">
                <a16:creationId xmlns:a16="http://schemas.microsoft.com/office/drawing/2014/main" id="{984ABB2D-5DDD-44EC-B13B-00269B9C83A3}"/>
              </a:ext>
            </a:extLst>
          </p:cNvPr>
          <p:cNvSpPr/>
          <p:nvPr/>
        </p:nvSpPr>
        <p:spPr>
          <a:xfrm>
            <a:off x="499997" y="3882924"/>
            <a:ext cx="5074085" cy="461665"/>
          </a:xfrm>
          <a:prstGeom prst="rect">
            <a:avLst/>
          </a:prstGeom>
        </p:spPr>
        <p:txBody>
          <a:bodyPr wrap="square">
            <a:spAutoFit/>
          </a:bodyPr>
          <a:lstStyle/>
          <a:p>
            <a:r>
              <a:rPr lang="en-US" sz="2400" dirty="0">
                <a:cs typeface="Times New Roman" pitchFamily="18" charset="0"/>
              </a:rPr>
              <a:t>Next, the t-percentile:</a:t>
            </a:r>
            <a:endParaRPr lang="en-US" sz="2400" dirty="0"/>
          </a:p>
        </p:txBody>
      </p:sp>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A3FB06A4-708B-4DA0-82D4-112DBBE968ED}"/>
                  </a:ext>
                </a:extLst>
              </p:cNvPr>
              <p:cNvSpPr/>
              <p:nvPr/>
            </p:nvSpPr>
            <p:spPr>
              <a:xfrm>
                <a:off x="3517809" y="3905498"/>
                <a:ext cx="2725298" cy="5824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𝑡</m:t>
                          </m:r>
                        </m:e>
                        <m:sub>
                          <m:r>
                            <a:rPr lang="en-US" sz="2200" b="0" i="1" smtClean="0">
                              <a:latin typeface="Cambria Math" panose="02040503050406030204" pitchFamily="18" charset="0"/>
                            </a:rPr>
                            <m:t>(</m:t>
                          </m:r>
                          <m:r>
                            <a:rPr lang="en-US" sz="2200" i="1">
                              <a:latin typeface="Cambria Math" panose="02040503050406030204" pitchFamily="18" charset="0"/>
                            </a:rPr>
                            <m:t>1−</m:t>
                          </m:r>
                          <m:f>
                            <m:fPr>
                              <m:ctrlPr>
                                <a:rPr lang="en-US" sz="2200" i="1">
                                  <a:latin typeface="Cambria Math" panose="02040503050406030204" pitchFamily="18" charset="0"/>
                                  <a:ea typeface="Cambria Math" panose="02040503050406030204" pitchFamily="18" charset="0"/>
                                </a:rPr>
                              </m:ctrlPr>
                            </m:fPr>
                            <m:num>
                              <m:r>
                                <a:rPr lang="en-US" sz="2200" i="1">
                                  <a:latin typeface="Cambria Math" panose="02040503050406030204" pitchFamily="18" charset="0"/>
                                  <a:ea typeface="Cambria Math" panose="02040503050406030204" pitchFamily="18" charset="0"/>
                                </a:rPr>
                                <m:t>𝛼</m:t>
                              </m:r>
                            </m:num>
                            <m:den>
                              <m:r>
                                <a:rPr lang="en-US" sz="2200" i="1">
                                  <a:latin typeface="Cambria Math" panose="02040503050406030204" pitchFamily="18" charset="0"/>
                                  <a:ea typeface="Cambria Math" panose="02040503050406030204" pitchFamily="18" charset="0"/>
                                </a:rPr>
                                <m:t>2</m:t>
                              </m:r>
                            </m:den>
                          </m:f>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𝑛</m:t>
                          </m:r>
                          <m:r>
                            <a:rPr lang="en-US" sz="2200" b="0" i="1" smtClean="0">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𝑡</m:t>
                          </m:r>
                        </m:e>
                        <m:sub>
                          <m:r>
                            <a:rPr lang="en-US" sz="2200" b="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0.9</m:t>
                          </m:r>
                          <m:r>
                            <a:rPr lang="en-US" sz="2200" b="0" i="1" smtClean="0">
                              <a:latin typeface="Cambria Math" panose="02040503050406030204" pitchFamily="18" charset="0"/>
                              <a:ea typeface="Cambria Math" panose="02040503050406030204" pitchFamily="18" charset="0"/>
                            </a:rPr>
                            <m:t>75,5)</m:t>
                          </m:r>
                        </m:sub>
                      </m:sSub>
                    </m:oMath>
                  </m:oMathPara>
                </a14:m>
                <a:endParaRPr lang="en-US" sz="2200" dirty="0"/>
              </a:p>
            </p:txBody>
          </p:sp>
        </mc:Choice>
        <mc:Fallback xmlns="">
          <p:sp>
            <p:nvSpPr>
              <p:cNvPr id="30" name="Rectangle 29">
                <a:extLst>
                  <a:ext uri="{FF2B5EF4-FFF2-40B4-BE49-F238E27FC236}">
                    <a16:creationId xmlns:a16="http://schemas.microsoft.com/office/drawing/2014/main" id="{A3FB06A4-708B-4DA0-82D4-112DBBE968ED}"/>
                  </a:ext>
                </a:extLst>
              </p:cNvPr>
              <p:cNvSpPr>
                <a:spLocks noRot="1" noChangeAspect="1" noMove="1" noResize="1" noEditPoints="1" noAdjustHandles="1" noChangeArrowheads="1" noChangeShapeType="1" noTextEdit="1"/>
              </p:cNvSpPr>
              <p:nvPr/>
            </p:nvSpPr>
            <p:spPr>
              <a:xfrm>
                <a:off x="3517809" y="3905498"/>
                <a:ext cx="2725298" cy="582404"/>
              </a:xfrm>
              <a:prstGeom prst="rect">
                <a:avLst/>
              </a:prstGeom>
              <a:blipFill>
                <a:blip r:embed="rId8"/>
                <a:stretch>
                  <a:fillRect b="-4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96350982-E3FF-461D-B700-76C246432A15}"/>
                  </a:ext>
                </a:extLst>
              </p:cNvPr>
              <p:cNvSpPr/>
              <p:nvPr/>
            </p:nvSpPr>
            <p:spPr>
              <a:xfrm>
                <a:off x="6103700" y="3926693"/>
                <a:ext cx="3255571"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m:t>
                      </m:r>
                      <m:r>
                        <m:rPr>
                          <m:sty m:val="p"/>
                        </m:rPr>
                        <a:rPr lang="en-US" sz="2200" b="0" i="0" smtClean="0">
                          <a:latin typeface="Cambria Math" panose="02040503050406030204" pitchFamily="18" charset="0"/>
                          <a:ea typeface="Cambria Math" panose="02040503050406030204" pitchFamily="18" charset="0"/>
                        </a:rPr>
                        <m:t>invT</m:t>
                      </m:r>
                      <m:d>
                        <m:dPr>
                          <m:ctrlPr>
                            <a:rPr lang="en-US" sz="2200" b="0" i="1" smtClean="0">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0.9</m:t>
                          </m:r>
                          <m:r>
                            <a:rPr lang="en-US" sz="2200" b="0" i="1" smtClean="0">
                              <a:latin typeface="Cambria Math" panose="02040503050406030204" pitchFamily="18" charset="0"/>
                              <a:ea typeface="Cambria Math" panose="02040503050406030204" pitchFamily="18" charset="0"/>
                            </a:rPr>
                            <m:t>75,5</m:t>
                          </m:r>
                        </m:e>
                      </m:d>
                      <m:r>
                        <a:rPr lang="en-US" sz="2200" b="0" i="1" smtClean="0">
                          <a:latin typeface="Cambria Math" panose="02040503050406030204" pitchFamily="18" charset="0"/>
                          <a:ea typeface="Cambria Math" panose="02040503050406030204" pitchFamily="18" charset="0"/>
                        </a:rPr>
                        <m:t>=2.571</m:t>
                      </m:r>
                    </m:oMath>
                  </m:oMathPara>
                </a14:m>
                <a:endParaRPr lang="en-US" sz="2200" dirty="0"/>
              </a:p>
            </p:txBody>
          </p:sp>
        </mc:Choice>
        <mc:Fallback xmlns="">
          <p:sp>
            <p:nvSpPr>
              <p:cNvPr id="31" name="Rectangle 30">
                <a:extLst>
                  <a:ext uri="{FF2B5EF4-FFF2-40B4-BE49-F238E27FC236}">
                    <a16:creationId xmlns:a16="http://schemas.microsoft.com/office/drawing/2014/main" id="{96350982-E3FF-461D-B700-76C246432A15}"/>
                  </a:ext>
                </a:extLst>
              </p:cNvPr>
              <p:cNvSpPr>
                <a:spLocks noRot="1" noChangeAspect="1" noMove="1" noResize="1" noEditPoints="1" noAdjustHandles="1" noChangeArrowheads="1" noChangeShapeType="1" noTextEdit="1"/>
              </p:cNvSpPr>
              <p:nvPr/>
            </p:nvSpPr>
            <p:spPr>
              <a:xfrm>
                <a:off x="6103700" y="3926693"/>
                <a:ext cx="3255571" cy="430887"/>
              </a:xfrm>
              <a:prstGeom prst="rect">
                <a:avLst/>
              </a:prstGeom>
              <a:blipFill>
                <a:blip r:embed="rId9"/>
                <a:stretch>
                  <a:fillRect/>
                </a:stretch>
              </a:blipFill>
            </p:spPr>
            <p:txBody>
              <a:bodyPr/>
              <a:lstStyle/>
              <a:p>
                <a:r>
                  <a:rPr lang="en-US">
                    <a:noFill/>
                  </a:rPr>
                  <a:t> </a:t>
                </a:r>
              </a:p>
            </p:txBody>
          </p:sp>
        </mc:Fallback>
      </mc:AlternateContent>
      <p:sp>
        <p:nvSpPr>
          <p:cNvPr id="32" name="Rectangle 31">
            <a:extLst>
              <a:ext uri="{FF2B5EF4-FFF2-40B4-BE49-F238E27FC236}">
                <a16:creationId xmlns:a16="http://schemas.microsoft.com/office/drawing/2014/main" id="{F91DC784-112E-48A0-93B5-8C32FE5E672E}"/>
              </a:ext>
            </a:extLst>
          </p:cNvPr>
          <p:cNvSpPr/>
          <p:nvPr/>
        </p:nvSpPr>
        <p:spPr>
          <a:xfrm>
            <a:off x="499996" y="4537284"/>
            <a:ext cx="5074085" cy="461665"/>
          </a:xfrm>
          <a:prstGeom prst="rect">
            <a:avLst/>
          </a:prstGeom>
        </p:spPr>
        <p:txBody>
          <a:bodyPr wrap="square">
            <a:spAutoFit/>
          </a:bodyPr>
          <a:lstStyle/>
          <a:p>
            <a:r>
              <a:rPr lang="en-US" sz="2400" dirty="0">
                <a:cs typeface="Times New Roman" pitchFamily="18" charset="0"/>
              </a:rPr>
              <a:t>Finally, the ME and the Interval:</a:t>
            </a:r>
            <a:endParaRPr lang="en-US" sz="2400" dirty="0"/>
          </a:p>
        </p:txBody>
      </p: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465BC211-4267-475E-94FF-F9CDBA821D23}"/>
                  </a:ext>
                </a:extLst>
              </p:cNvPr>
              <p:cNvSpPr/>
              <p:nvPr/>
            </p:nvSpPr>
            <p:spPr>
              <a:xfrm>
                <a:off x="4538759" y="4394215"/>
                <a:ext cx="2654829" cy="7917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𝑀𝐸</m:t>
                      </m:r>
                      <m:r>
                        <a:rPr lang="en-US" sz="2200" i="1" smtClean="0">
                          <a:latin typeface="Cambria Math" panose="02040503050406030204" pitchFamily="18" charset="0"/>
                        </a:rPr>
                        <m:t>=</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𝑡</m:t>
                          </m:r>
                        </m:e>
                        <m:sub>
                          <m:r>
                            <a:rPr lang="en-US" sz="2200" b="0" i="1" smtClean="0">
                              <a:latin typeface="Cambria Math" panose="02040503050406030204" pitchFamily="18" charset="0"/>
                            </a:rPr>
                            <m:t>(</m:t>
                          </m:r>
                          <m:r>
                            <a:rPr lang="en-US" sz="2200" i="1">
                              <a:latin typeface="Cambria Math" panose="02040503050406030204" pitchFamily="18" charset="0"/>
                            </a:rPr>
                            <m:t>1−</m:t>
                          </m:r>
                          <m:f>
                            <m:fPr>
                              <m:ctrlPr>
                                <a:rPr lang="en-US" sz="2200" i="1">
                                  <a:latin typeface="Cambria Math" panose="02040503050406030204" pitchFamily="18" charset="0"/>
                                  <a:ea typeface="Cambria Math" panose="02040503050406030204" pitchFamily="18" charset="0"/>
                                </a:rPr>
                              </m:ctrlPr>
                            </m:fPr>
                            <m:num>
                              <m:r>
                                <a:rPr lang="en-US" sz="2200" i="1">
                                  <a:latin typeface="Cambria Math" panose="02040503050406030204" pitchFamily="18" charset="0"/>
                                  <a:ea typeface="Cambria Math" panose="02040503050406030204" pitchFamily="18" charset="0"/>
                                </a:rPr>
                                <m:t>𝛼</m:t>
                              </m:r>
                            </m:num>
                            <m:den>
                              <m:r>
                                <a:rPr lang="en-US" sz="2200" i="1">
                                  <a:latin typeface="Cambria Math" panose="02040503050406030204" pitchFamily="18" charset="0"/>
                                  <a:ea typeface="Cambria Math" panose="02040503050406030204" pitchFamily="18" charset="0"/>
                                </a:rPr>
                                <m:t>2</m:t>
                              </m:r>
                            </m:den>
                          </m:f>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𝑛</m:t>
                          </m:r>
                          <m:r>
                            <a:rPr lang="en-US" sz="2200" b="0" i="1" smtClean="0">
                              <a:latin typeface="Cambria Math" panose="02040503050406030204" pitchFamily="18" charset="0"/>
                              <a:ea typeface="Cambria Math" panose="02040503050406030204" pitchFamily="18" charset="0"/>
                            </a:rPr>
                            <m:t>−1)</m:t>
                          </m:r>
                        </m:sub>
                      </m:sSub>
                      <m:r>
                        <a:rPr lang="en-US" sz="2200" i="1">
                          <a:latin typeface="Cambria Math" panose="02040503050406030204" pitchFamily="18" charset="0"/>
                        </a:rPr>
                        <m:t> </m:t>
                      </m:r>
                      <m:f>
                        <m:fPr>
                          <m:ctrlPr>
                            <a:rPr lang="en-US" sz="2200" i="1">
                              <a:latin typeface="Cambria Math" panose="02040503050406030204" pitchFamily="18" charset="0"/>
                            </a:rPr>
                          </m:ctrlPr>
                        </m:fPr>
                        <m:num>
                          <m:r>
                            <a:rPr lang="en-US" sz="2200" b="0" i="1" smtClean="0">
                              <a:latin typeface="Cambria Math" panose="02040503050406030204" pitchFamily="18" charset="0"/>
                            </a:rPr>
                            <m:t>𝑆</m:t>
                          </m:r>
                        </m:num>
                        <m:den>
                          <m:rad>
                            <m:radPr>
                              <m:degHide m:val="on"/>
                              <m:ctrlPr>
                                <a:rPr lang="en-US" sz="2200" i="1">
                                  <a:latin typeface="Cambria Math" panose="02040503050406030204" pitchFamily="18" charset="0"/>
                                </a:rPr>
                              </m:ctrlPr>
                            </m:radPr>
                            <m:deg/>
                            <m:e>
                              <m:r>
                                <a:rPr lang="en-US" sz="2200" i="1">
                                  <a:latin typeface="Cambria Math" panose="02040503050406030204" pitchFamily="18" charset="0"/>
                                </a:rPr>
                                <m:t>𝑛</m:t>
                              </m:r>
                            </m:e>
                          </m:rad>
                        </m:den>
                      </m:f>
                    </m:oMath>
                  </m:oMathPara>
                </a14:m>
                <a:endParaRPr lang="en-US" sz="2200" dirty="0"/>
              </a:p>
            </p:txBody>
          </p:sp>
        </mc:Choice>
        <mc:Fallback xmlns="">
          <p:sp>
            <p:nvSpPr>
              <p:cNvPr id="33" name="Rectangle 32">
                <a:extLst>
                  <a:ext uri="{FF2B5EF4-FFF2-40B4-BE49-F238E27FC236}">
                    <a16:creationId xmlns:a16="http://schemas.microsoft.com/office/drawing/2014/main" id="{465BC211-4267-475E-94FF-F9CDBA821D23}"/>
                  </a:ext>
                </a:extLst>
              </p:cNvPr>
              <p:cNvSpPr>
                <a:spLocks noRot="1" noChangeAspect="1" noMove="1" noResize="1" noEditPoints="1" noAdjustHandles="1" noChangeArrowheads="1" noChangeShapeType="1" noTextEdit="1"/>
              </p:cNvSpPr>
              <p:nvPr/>
            </p:nvSpPr>
            <p:spPr>
              <a:xfrm>
                <a:off x="4538759" y="4394215"/>
                <a:ext cx="2654829" cy="79175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46B1F484-FCB1-4090-9DC3-41F8949FD373}"/>
                  </a:ext>
                </a:extLst>
              </p:cNvPr>
              <p:cNvSpPr/>
              <p:nvPr/>
            </p:nvSpPr>
            <p:spPr>
              <a:xfrm>
                <a:off x="7146201" y="4460371"/>
                <a:ext cx="3052374" cy="7917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m:t>
                      </m:r>
                      <m:r>
                        <a:rPr lang="en-US" sz="2200" b="0" i="1" smtClean="0">
                          <a:latin typeface="Cambria Math" panose="02040503050406030204" pitchFamily="18" charset="0"/>
                        </a:rPr>
                        <m:t>2.571</m:t>
                      </m:r>
                      <m:r>
                        <a:rPr lang="en-US" sz="2200" i="1">
                          <a:latin typeface="Cambria Math" panose="02040503050406030204" pitchFamily="18" charset="0"/>
                        </a:rPr>
                        <m:t> </m:t>
                      </m:r>
                      <m:f>
                        <m:fPr>
                          <m:ctrlPr>
                            <a:rPr lang="en-US" sz="2200" i="1">
                              <a:latin typeface="Cambria Math" panose="02040503050406030204" pitchFamily="18" charset="0"/>
                            </a:rPr>
                          </m:ctrlPr>
                        </m:fPr>
                        <m:num>
                          <m:r>
                            <a:rPr lang="en-US" sz="2200" b="0" i="1" smtClean="0">
                              <a:latin typeface="Cambria Math" panose="02040503050406030204" pitchFamily="18" charset="0"/>
                            </a:rPr>
                            <m:t>0.339</m:t>
                          </m:r>
                        </m:num>
                        <m:den>
                          <m:rad>
                            <m:radPr>
                              <m:degHide m:val="on"/>
                              <m:ctrlPr>
                                <a:rPr lang="en-US" sz="2200" i="1">
                                  <a:latin typeface="Cambria Math" panose="02040503050406030204" pitchFamily="18" charset="0"/>
                                </a:rPr>
                              </m:ctrlPr>
                            </m:radPr>
                            <m:deg/>
                            <m:e>
                              <m:r>
                                <a:rPr lang="en-US" sz="2200" b="0" i="1" smtClean="0">
                                  <a:latin typeface="Cambria Math" panose="02040503050406030204" pitchFamily="18" charset="0"/>
                                </a:rPr>
                                <m:t>6</m:t>
                              </m:r>
                            </m:e>
                          </m:rad>
                        </m:den>
                      </m:f>
                      <m:r>
                        <a:rPr lang="en-US" sz="2200" b="0" i="1" smtClean="0">
                          <a:latin typeface="Cambria Math" panose="02040503050406030204" pitchFamily="18" charset="0"/>
                        </a:rPr>
                        <m:t>=0.356</m:t>
                      </m:r>
                    </m:oMath>
                  </m:oMathPara>
                </a14:m>
                <a:endParaRPr lang="en-US" sz="2200" dirty="0"/>
              </a:p>
            </p:txBody>
          </p:sp>
        </mc:Choice>
        <mc:Fallback xmlns="">
          <p:sp>
            <p:nvSpPr>
              <p:cNvPr id="34" name="Rectangle 33">
                <a:extLst>
                  <a:ext uri="{FF2B5EF4-FFF2-40B4-BE49-F238E27FC236}">
                    <a16:creationId xmlns:a16="http://schemas.microsoft.com/office/drawing/2014/main" id="{46B1F484-FCB1-4090-9DC3-41F8949FD373}"/>
                  </a:ext>
                </a:extLst>
              </p:cNvPr>
              <p:cNvSpPr>
                <a:spLocks noRot="1" noChangeAspect="1" noMove="1" noResize="1" noEditPoints="1" noAdjustHandles="1" noChangeArrowheads="1" noChangeShapeType="1" noTextEdit="1"/>
              </p:cNvSpPr>
              <p:nvPr/>
            </p:nvSpPr>
            <p:spPr>
              <a:xfrm>
                <a:off x="7146201" y="4460371"/>
                <a:ext cx="3052374" cy="791755"/>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2229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3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30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20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20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20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left)">
                                      <p:cBhvr>
                                        <p:cTn id="42" dur="20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left)">
                                      <p:cBhvr>
                                        <p:cTn id="47" dur="20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wipe(left)">
                                      <p:cBhvr>
                                        <p:cTn id="52" dur="20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wipe(left)">
                                      <p:cBhvr>
                                        <p:cTn id="57" dur="2000"/>
                                        <p:tgtEl>
                                          <p:spTgt spid="3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wipe(left)">
                                      <p:cBhvr>
                                        <p:cTn id="62" dur="2000"/>
                                        <p:tgtEl>
                                          <p:spTgt spid="3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2000"/>
                                        <p:tgtEl>
                                          <p:spTgt spid="2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left)">
                                      <p:cBhvr>
                                        <p:cTn id="72" dur="2000"/>
                                        <p:tgtEl>
                                          <p:spTgt spid="2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wipe(left)">
                                      <p:cBhvr>
                                        <p:cTn id="77"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2" grpId="0"/>
      <p:bldP spid="24" grpId="0"/>
      <p:bldP spid="25" grpId="0"/>
      <p:bldP spid="2" grpId="0"/>
      <p:bldP spid="21" grpId="0"/>
      <p:bldP spid="27" grpId="0"/>
      <p:bldP spid="28" grpId="0"/>
      <p:bldP spid="29" grpId="0"/>
      <p:bldP spid="30" grpId="0"/>
      <p:bldP spid="31" grpId="0"/>
      <p:bldP spid="32" grpId="0"/>
      <p:bldP spid="33" grpId="0"/>
      <p:bldP spid="3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257800" cy="1325563"/>
          </a:xfrm>
        </p:spPr>
        <p:txBody>
          <a:bodyPr/>
          <a:lstStyle/>
          <a:p>
            <a:r>
              <a:rPr lang="en-US" dirty="0">
                <a:solidFill>
                  <a:srgbClr val="990033"/>
                </a:solidFill>
              </a:rPr>
              <a:t>Example</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199" y="1415116"/>
            <a:ext cx="8543796" cy="3277820"/>
          </a:xfrm>
          <a:prstGeom prst="rect">
            <a:avLst/>
          </a:prstGeom>
        </p:spPr>
        <p:txBody>
          <a:bodyPr wrap="square">
            <a:spAutoFit/>
          </a:bodyPr>
          <a:lstStyle/>
          <a:p>
            <a:r>
              <a:rPr lang="en-US" sz="2400" dirty="0">
                <a:cs typeface="Times New Roman" pitchFamily="18" charset="0"/>
              </a:rPr>
              <a:t>In order to </a:t>
            </a:r>
            <a:r>
              <a:rPr lang="en-US" sz="2400" dirty="0">
                <a:solidFill>
                  <a:srgbClr val="0070C0"/>
                </a:solidFill>
                <a:cs typeface="Times New Roman" pitchFamily="18" charset="0"/>
              </a:rPr>
              <a:t>estimate the average age of patients with breast cancer </a:t>
            </a:r>
            <a:r>
              <a:rPr lang="en-US" sz="2400" dirty="0">
                <a:cs typeface="Times New Roman" pitchFamily="18" charset="0"/>
              </a:rPr>
              <a:t>in the US, a sample of </a:t>
            </a:r>
            <a:r>
              <a:rPr lang="en-US" sz="2400" dirty="0">
                <a:solidFill>
                  <a:srgbClr val="00B050"/>
                </a:solidFill>
                <a:cs typeface="Times New Roman" pitchFamily="18" charset="0"/>
              </a:rPr>
              <a:t>50 patients </a:t>
            </a:r>
            <a:r>
              <a:rPr lang="en-US" sz="2400" dirty="0">
                <a:cs typeface="Times New Roman" pitchFamily="18" charset="0"/>
              </a:rPr>
              <a:t>with breast cancer is selected at random. </a:t>
            </a:r>
          </a:p>
          <a:p>
            <a:pPr>
              <a:lnSpc>
                <a:spcPts val="1800"/>
              </a:lnSpc>
            </a:pPr>
            <a:endParaRPr lang="en-US" sz="2400" dirty="0">
              <a:cs typeface="Times New Roman" pitchFamily="18" charset="0"/>
            </a:endParaRPr>
          </a:p>
          <a:p>
            <a:r>
              <a:rPr lang="en-US" sz="2400" dirty="0">
                <a:solidFill>
                  <a:srgbClr val="FF0000"/>
                </a:solidFill>
                <a:cs typeface="Times New Roman" pitchFamily="18" charset="0"/>
              </a:rPr>
              <a:t>The data reveals </a:t>
            </a:r>
            <a:r>
              <a:rPr lang="en-US" sz="2400" dirty="0">
                <a:cs typeface="Times New Roman" pitchFamily="18" charset="0"/>
              </a:rPr>
              <a:t>a </a:t>
            </a:r>
            <a:r>
              <a:rPr lang="en-US" sz="2400" dirty="0">
                <a:solidFill>
                  <a:srgbClr val="00B050"/>
                </a:solidFill>
                <a:cs typeface="Times New Roman" pitchFamily="18" charset="0"/>
              </a:rPr>
              <a:t>point estimate of 65 years </a:t>
            </a:r>
            <a:r>
              <a:rPr lang="en-US" sz="2400" dirty="0">
                <a:cs typeface="Times New Roman" pitchFamily="18" charset="0"/>
              </a:rPr>
              <a:t>with a </a:t>
            </a:r>
            <a:r>
              <a:rPr lang="en-US" sz="2400" dirty="0">
                <a:solidFill>
                  <a:srgbClr val="00B050"/>
                </a:solidFill>
                <a:cs typeface="Times New Roman" pitchFamily="18" charset="0"/>
              </a:rPr>
              <a:t>standard deviation of 10 years</a:t>
            </a:r>
            <a:r>
              <a:rPr lang="en-US" sz="2400" dirty="0">
                <a:cs typeface="Times New Roman" pitchFamily="18" charset="0"/>
              </a:rPr>
              <a:t>. Assuming that the ages of the breast cancer patients follow normal distribution, obtain a 90% confidence interval for the mean age of a breast cancer patient. Interpret your answer.</a:t>
            </a:r>
          </a:p>
        </p:txBody>
      </p:sp>
      <p:sp>
        <p:nvSpPr>
          <p:cNvPr id="6" name="Rectangle 5">
            <a:extLst>
              <a:ext uri="{FF2B5EF4-FFF2-40B4-BE49-F238E27FC236}">
                <a16:creationId xmlns:a16="http://schemas.microsoft.com/office/drawing/2014/main" id="{7F63EC1E-DB5A-4213-9B43-54F3E7878515}"/>
              </a:ext>
            </a:extLst>
          </p:cNvPr>
          <p:cNvSpPr/>
          <p:nvPr/>
        </p:nvSpPr>
        <p:spPr>
          <a:xfrm>
            <a:off x="9866334" y="6030238"/>
            <a:ext cx="1842171" cy="400110"/>
          </a:xfrm>
          <a:prstGeom prst="rect">
            <a:avLst/>
          </a:prstGeom>
        </p:spPr>
        <p:txBody>
          <a:bodyPr wrap="none">
            <a:spAutoFit/>
          </a:bodyPr>
          <a:lstStyle/>
          <a:p>
            <a:r>
              <a:rPr lang="en-US" sz="2000" dirty="0">
                <a:cs typeface="Times New Roman" pitchFamily="18" charset="0"/>
              </a:rPr>
              <a:t>(𝟔𝟐.𝟔𝟖,𝟔𝟕.𝟑𝟐) </a:t>
            </a:r>
          </a:p>
        </p:txBody>
      </p:sp>
    </p:spTree>
    <p:extLst>
      <p:ext uri="{BB962C8B-B14F-4D97-AF65-F5344CB8AC3E}">
        <p14:creationId xmlns:p14="http://schemas.microsoft.com/office/powerpoint/2010/main" val="1234621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257800" cy="1325563"/>
          </a:xfrm>
        </p:spPr>
        <p:txBody>
          <a:bodyPr/>
          <a:lstStyle/>
          <a:p>
            <a:r>
              <a:rPr lang="en-US" dirty="0">
                <a:solidFill>
                  <a:srgbClr val="990033"/>
                </a:solidFill>
              </a:rPr>
              <a:t>Example</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199" y="1415116"/>
            <a:ext cx="9057363" cy="1200329"/>
          </a:xfrm>
          <a:prstGeom prst="rect">
            <a:avLst/>
          </a:prstGeom>
        </p:spPr>
        <p:txBody>
          <a:bodyPr wrap="square">
            <a:spAutoFit/>
          </a:bodyPr>
          <a:lstStyle/>
          <a:p>
            <a:r>
              <a:rPr lang="en-US" sz="2400" dirty="0">
                <a:cs typeface="Times New Roman" pitchFamily="18" charset="0"/>
              </a:rPr>
              <a:t>Given a random sample of 16, a sample mean of 100 and a </a:t>
            </a:r>
            <a:r>
              <a:rPr lang="en-US" sz="2400" dirty="0">
                <a:solidFill>
                  <a:srgbClr val="FF0000"/>
                </a:solidFill>
                <a:cs typeface="Times New Roman" pitchFamily="18" charset="0"/>
              </a:rPr>
              <a:t>population standard deviation of 12</a:t>
            </a:r>
            <a:r>
              <a:rPr lang="en-US" sz="2400" dirty="0">
                <a:cs typeface="Times New Roman" pitchFamily="18" charset="0"/>
              </a:rPr>
              <a:t>, find the margin of error at the 95% degree of confidence, assuming normality. (Ans: 5.88)</a:t>
            </a:r>
          </a:p>
        </p:txBody>
      </p:sp>
      <p:sp>
        <p:nvSpPr>
          <p:cNvPr id="12" name="Rectangle 11">
            <a:extLst>
              <a:ext uri="{FF2B5EF4-FFF2-40B4-BE49-F238E27FC236}">
                <a16:creationId xmlns:a16="http://schemas.microsoft.com/office/drawing/2014/main" id="{6FB47319-1586-4D6D-A5CB-135901643631}"/>
              </a:ext>
            </a:extLst>
          </p:cNvPr>
          <p:cNvSpPr/>
          <p:nvPr/>
        </p:nvSpPr>
        <p:spPr>
          <a:xfrm>
            <a:off x="796967" y="2860151"/>
            <a:ext cx="9098595" cy="1200329"/>
          </a:xfrm>
          <a:prstGeom prst="rect">
            <a:avLst/>
          </a:prstGeom>
        </p:spPr>
        <p:txBody>
          <a:bodyPr wrap="square">
            <a:spAutoFit/>
          </a:bodyPr>
          <a:lstStyle/>
          <a:p>
            <a:r>
              <a:rPr lang="en-US" sz="2400" dirty="0">
                <a:cs typeface="Times New Roman" pitchFamily="18" charset="0"/>
              </a:rPr>
              <a:t>Given a random sample of 25, a sample mean of 52.4 and a </a:t>
            </a:r>
            <a:r>
              <a:rPr lang="en-US" sz="2400" dirty="0">
                <a:solidFill>
                  <a:srgbClr val="FF0000"/>
                </a:solidFill>
                <a:cs typeface="Times New Roman" pitchFamily="18" charset="0"/>
              </a:rPr>
              <a:t>sample standard deviation of 7.4</a:t>
            </a:r>
            <a:r>
              <a:rPr lang="en-US" sz="2400" dirty="0">
                <a:cs typeface="Times New Roman" pitchFamily="18" charset="0"/>
              </a:rPr>
              <a:t>, find the margin of error at the 90% degree of confidence, assuming normality. (Ans: 2.53)</a:t>
            </a:r>
          </a:p>
        </p:txBody>
      </p:sp>
      <p:sp>
        <p:nvSpPr>
          <p:cNvPr id="6" name="Rectangle 5">
            <a:extLst>
              <a:ext uri="{FF2B5EF4-FFF2-40B4-BE49-F238E27FC236}">
                <a16:creationId xmlns:a16="http://schemas.microsoft.com/office/drawing/2014/main" id="{C8DD080D-4BB8-4591-9F7E-FF0356738B00}"/>
              </a:ext>
            </a:extLst>
          </p:cNvPr>
          <p:cNvSpPr/>
          <p:nvPr/>
        </p:nvSpPr>
        <p:spPr>
          <a:xfrm>
            <a:off x="838199" y="4305186"/>
            <a:ext cx="9098595" cy="461665"/>
          </a:xfrm>
          <a:prstGeom prst="rect">
            <a:avLst/>
          </a:prstGeom>
        </p:spPr>
        <p:txBody>
          <a:bodyPr wrap="square">
            <a:spAutoFit/>
          </a:bodyPr>
          <a:lstStyle/>
          <a:p>
            <a:r>
              <a:rPr lang="en-US" sz="2400" dirty="0">
                <a:cs typeface="Times New Roman" pitchFamily="18" charset="0"/>
              </a:rPr>
              <a:t>Find the critical value of t-student distribution for the following CIs.</a:t>
            </a:r>
          </a:p>
        </p:txBody>
      </p:sp>
      <p:sp>
        <p:nvSpPr>
          <p:cNvPr id="9" name="TextBox 8">
            <a:extLst>
              <a:ext uri="{FF2B5EF4-FFF2-40B4-BE49-F238E27FC236}">
                <a16:creationId xmlns:a16="http://schemas.microsoft.com/office/drawing/2014/main" id="{DC3F56D8-5FBE-4521-BDE0-01030F1B6B5B}"/>
              </a:ext>
            </a:extLst>
          </p:cNvPr>
          <p:cNvSpPr txBox="1"/>
          <p:nvPr/>
        </p:nvSpPr>
        <p:spPr>
          <a:xfrm>
            <a:off x="838199" y="4820811"/>
            <a:ext cx="1521570" cy="430887"/>
          </a:xfrm>
          <a:prstGeom prst="rect">
            <a:avLst/>
          </a:prstGeom>
          <a:noFill/>
        </p:spPr>
        <p:txBody>
          <a:bodyPr wrap="none" rtlCol="0">
            <a:spAutoFit/>
          </a:bodyPr>
          <a:lstStyle/>
          <a:p>
            <a:r>
              <a:rPr lang="en-US" sz="2200" dirty="0">
                <a:cs typeface="Times New Roman" pitchFamily="18" charset="0"/>
              </a:rPr>
              <a:t>a) n=8, 99%</a:t>
            </a:r>
          </a:p>
        </p:txBody>
      </p:sp>
      <p:sp>
        <p:nvSpPr>
          <p:cNvPr id="10" name="TextBox 9">
            <a:extLst>
              <a:ext uri="{FF2B5EF4-FFF2-40B4-BE49-F238E27FC236}">
                <a16:creationId xmlns:a16="http://schemas.microsoft.com/office/drawing/2014/main" id="{E91FF2E3-6EAF-4E03-BA93-5076C48938C8}"/>
              </a:ext>
            </a:extLst>
          </p:cNvPr>
          <p:cNvSpPr txBox="1"/>
          <p:nvPr/>
        </p:nvSpPr>
        <p:spPr>
          <a:xfrm>
            <a:off x="2628569" y="4820810"/>
            <a:ext cx="1677062" cy="430887"/>
          </a:xfrm>
          <a:prstGeom prst="rect">
            <a:avLst/>
          </a:prstGeom>
          <a:noFill/>
        </p:spPr>
        <p:txBody>
          <a:bodyPr wrap="none" rtlCol="0">
            <a:spAutoFit/>
          </a:bodyPr>
          <a:lstStyle/>
          <a:p>
            <a:r>
              <a:rPr lang="en-US" sz="2200" dirty="0">
                <a:cs typeface="Times New Roman" pitchFamily="18" charset="0"/>
              </a:rPr>
              <a:t>b) n=30, 99%</a:t>
            </a:r>
          </a:p>
        </p:txBody>
      </p:sp>
      <p:sp>
        <p:nvSpPr>
          <p:cNvPr id="11" name="TextBox 10">
            <a:extLst>
              <a:ext uri="{FF2B5EF4-FFF2-40B4-BE49-F238E27FC236}">
                <a16:creationId xmlns:a16="http://schemas.microsoft.com/office/drawing/2014/main" id="{BA3B4DA3-6C79-4C4E-917B-1F456A31837A}"/>
              </a:ext>
            </a:extLst>
          </p:cNvPr>
          <p:cNvSpPr txBox="1"/>
          <p:nvPr/>
        </p:nvSpPr>
        <p:spPr>
          <a:xfrm>
            <a:off x="4574431" y="4820809"/>
            <a:ext cx="1648208" cy="430887"/>
          </a:xfrm>
          <a:prstGeom prst="rect">
            <a:avLst/>
          </a:prstGeom>
          <a:noFill/>
        </p:spPr>
        <p:txBody>
          <a:bodyPr wrap="none" rtlCol="0">
            <a:spAutoFit/>
          </a:bodyPr>
          <a:lstStyle/>
          <a:p>
            <a:r>
              <a:rPr lang="en-US" sz="2200" dirty="0">
                <a:cs typeface="Times New Roman" pitchFamily="18" charset="0"/>
              </a:rPr>
              <a:t>c) n=23, 90%</a:t>
            </a:r>
          </a:p>
        </p:txBody>
      </p:sp>
      <p:sp>
        <p:nvSpPr>
          <p:cNvPr id="13" name="TextBox 12">
            <a:extLst>
              <a:ext uri="{FF2B5EF4-FFF2-40B4-BE49-F238E27FC236}">
                <a16:creationId xmlns:a16="http://schemas.microsoft.com/office/drawing/2014/main" id="{58FA81A3-74FD-473E-92B0-72D63FB9240E}"/>
              </a:ext>
            </a:extLst>
          </p:cNvPr>
          <p:cNvSpPr txBox="1"/>
          <p:nvPr/>
        </p:nvSpPr>
        <p:spPr>
          <a:xfrm>
            <a:off x="6491439" y="4807720"/>
            <a:ext cx="1677062" cy="430887"/>
          </a:xfrm>
          <a:prstGeom prst="rect">
            <a:avLst/>
          </a:prstGeom>
          <a:noFill/>
        </p:spPr>
        <p:txBody>
          <a:bodyPr wrap="none" rtlCol="0">
            <a:spAutoFit/>
          </a:bodyPr>
          <a:lstStyle/>
          <a:p>
            <a:r>
              <a:rPr lang="en-US" sz="2200" dirty="0">
                <a:cs typeface="Times New Roman" pitchFamily="18" charset="0"/>
              </a:rPr>
              <a:t>d) n=23, 80%</a:t>
            </a:r>
          </a:p>
        </p:txBody>
      </p:sp>
    </p:spTree>
    <p:extLst>
      <p:ext uri="{BB962C8B-B14F-4D97-AF65-F5344CB8AC3E}">
        <p14:creationId xmlns:p14="http://schemas.microsoft.com/office/powerpoint/2010/main" val="2702828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07ACDC-DA53-4200-8A53-89E74F2604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6905" y="365125"/>
            <a:ext cx="3590234" cy="3804331"/>
          </a:xfrm>
          <a:prstGeom prst="rect">
            <a:avLst/>
          </a:prstGeom>
        </p:spPr>
      </p:pic>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Practice Problems Part 2</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9" y="1552902"/>
            <a:ext cx="7664894" cy="1569660"/>
          </a:xfrm>
          <a:prstGeom prst="rect">
            <a:avLst/>
          </a:prstGeom>
        </p:spPr>
        <p:txBody>
          <a:bodyPr wrap="square">
            <a:spAutoFit/>
          </a:bodyPr>
          <a:lstStyle/>
          <a:p>
            <a:r>
              <a:rPr lang="en-US" sz="2400" b="1" dirty="0">
                <a:ea typeface="Times New Roman" panose="02020603050405020304" pitchFamily="18" charset="0"/>
              </a:rPr>
              <a:t>1. </a:t>
            </a:r>
            <a:r>
              <a:rPr lang="en-US" sz="2400" dirty="0">
                <a:ea typeface="Times New Roman" panose="02020603050405020304" pitchFamily="18" charset="0"/>
              </a:rPr>
              <a:t>In some mining operations, a byproduct of the processing is mildly radioactive. Of prime concern is the possibility that release of these byproducts into the environment may contaminate the freshwater supply.</a:t>
            </a:r>
          </a:p>
        </p:txBody>
      </p:sp>
      <p:sp>
        <p:nvSpPr>
          <p:cNvPr id="8" name="Rectangle 7">
            <a:extLst>
              <a:ext uri="{FF2B5EF4-FFF2-40B4-BE49-F238E27FC236}">
                <a16:creationId xmlns:a16="http://schemas.microsoft.com/office/drawing/2014/main" id="{08DF91F9-34DF-43AC-BC8C-8BBF26D23B2A}"/>
              </a:ext>
            </a:extLst>
          </p:cNvPr>
          <p:cNvSpPr/>
          <p:nvPr/>
        </p:nvSpPr>
        <p:spPr>
          <a:xfrm>
            <a:off x="838200" y="3267582"/>
            <a:ext cx="6965514" cy="2308324"/>
          </a:xfrm>
          <a:prstGeom prst="rect">
            <a:avLst/>
          </a:prstGeom>
        </p:spPr>
        <p:txBody>
          <a:bodyPr wrap="square">
            <a:spAutoFit/>
          </a:bodyPr>
          <a:lstStyle/>
          <a:p>
            <a:r>
              <a:rPr lang="en-US" sz="2400" dirty="0">
                <a:ea typeface="Times New Roman" panose="02020603050405020304" pitchFamily="18" charset="0"/>
              </a:rPr>
              <a:t>A random sample of 42 specimens of water from a city’s water supply gave a mean of 5.39 </a:t>
            </a:r>
            <a:r>
              <a:rPr lang="en-US" sz="2400" dirty="0" err="1">
                <a:ea typeface="Times New Roman" panose="02020603050405020304" pitchFamily="18" charset="0"/>
              </a:rPr>
              <a:t>pCi</a:t>
            </a:r>
            <a:r>
              <a:rPr lang="en-US" sz="2400" dirty="0">
                <a:ea typeface="Times New Roman" panose="02020603050405020304" pitchFamily="18" charset="0"/>
              </a:rPr>
              <a:t>/L and a standard deviation of 0.92 </a:t>
            </a:r>
            <a:r>
              <a:rPr lang="en-US" sz="2400" dirty="0" err="1">
                <a:ea typeface="Times New Roman" panose="02020603050405020304" pitchFamily="18" charset="0"/>
              </a:rPr>
              <a:t>pCi</a:t>
            </a:r>
            <a:r>
              <a:rPr lang="en-US" sz="2400" dirty="0">
                <a:ea typeface="Times New Roman" panose="02020603050405020304" pitchFamily="18" charset="0"/>
              </a:rPr>
              <a:t>/L. Based on this information compute a 90% confidence interval for the true mean concentration of radioactive particles in the city’s water supplies. Assume normality. </a:t>
            </a:r>
          </a:p>
        </p:txBody>
      </p:sp>
    </p:spTree>
    <p:extLst>
      <p:ext uri="{BB962C8B-B14F-4D97-AF65-F5344CB8AC3E}">
        <p14:creationId xmlns:p14="http://schemas.microsoft.com/office/powerpoint/2010/main" val="366697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Practice Problems Part 2</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9" y="1552902"/>
            <a:ext cx="7664894" cy="1569660"/>
          </a:xfrm>
          <a:prstGeom prst="rect">
            <a:avLst/>
          </a:prstGeom>
        </p:spPr>
        <p:txBody>
          <a:bodyPr wrap="square">
            <a:spAutoFit/>
          </a:bodyPr>
          <a:lstStyle/>
          <a:p>
            <a:r>
              <a:rPr lang="en-US" sz="2400" b="1" dirty="0">
                <a:ea typeface="Times New Roman" panose="02020603050405020304" pitchFamily="18" charset="0"/>
              </a:rPr>
              <a:t>2. </a:t>
            </a:r>
            <a:r>
              <a:rPr lang="en-US" sz="2400" dirty="0">
                <a:ea typeface="Times New Roman" panose="02020603050405020304" pitchFamily="18" charset="0"/>
              </a:rPr>
              <a:t>A horticulturist wishes to estimate the mean growth of seedlings in a large timber plot. A random sample of n = 100 seedlings is selected and the one-year growth for each is measured. </a:t>
            </a:r>
          </a:p>
        </p:txBody>
      </p:sp>
      <p:sp>
        <p:nvSpPr>
          <p:cNvPr id="8" name="Rectangle 7">
            <a:extLst>
              <a:ext uri="{FF2B5EF4-FFF2-40B4-BE49-F238E27FC236}">
                <a16:creationId xmlns:a16="http://schemas.microsoft.com/office/drawing/2014/main" id="{08DF91F9-34DF-43AC-BC8C-8BBF26D23B2A}"/>
              </a:ext>
            </a:extLst>
          </p:cNvPr>
          <p:cNvSpPr/>
          <p:nvPr/>
        </p:nvSpPr>
        <p:spPr>
          <a:xfrm>
            <a:off x="838200" y="3154202"/>
            <a:ext cx="6965514" cy="1938992"/>
          </a:xfrm>
          <a:prstGeom prst="rect">
            <a:avLst/>
          </a:prstGeom>
        </p:spPr>
        <p:txBody>
          <a:bodyPr wrap="square">
            <a:spAutoFit/>
          </a:bodyPr>
          <a:lstStyle/>
          <a:p>
            <a:r>
              <a:rPr lang="en-US" sz="2400" dirty="0">
                <a:ea typeface="Times New Roman" panose="02020603050405020304" pitchFamily="18" charset="0"/>
              </a:rPr>
              <a:t>The sample results in a mean of 5.62 cm and a standard deviation of 2.50 cm. Assuming a normal distribution for the one-year growth of seedlings, compute the 95% confidence interval for the mean growth.</a:t>
            </a:r>
          </a:p>
        </p:txBody>
      </p:sp>
      <p:pic>
        <p:nvPicPr>
          <p:cNvPr id="9" name="Picture 8">
            <a:extLst>
              <a:ext uri="{FF2B5EF4-FFF2-40B4-BE49-F238E27FC236}">
                <a16:creationId xmlns:a16="http://schemas.microsoft.com/office/drawing/2014/main" id="{860D8235-E292-4F45-ADD4-2EE7483B5B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1709" y="448580"/>
            <a:ext cx="2617744" cy="2680570"/>
          </a:xfrm>
          <a:prstGeom prst="rect">
            <a:avLst/>
          </a:prstGeom>
        </p:spPr>
      </p:pic>
    </p:spTree>
    <p:extLst>
      <p:ext uri="{BB962C8B-B14F-4D97-AF65-F5344CB8AC3E}">
        <p14:creationId xmlns:p14="http://schemas.microsoft.com/office/powerpoint/2010/main" val="1122104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Practice Problems Part 2</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8" y="1552902"/>
            <a:ext cx="6865307" cy="1569660"/>
          </a:xfrm>
          <a:prstGeom prst="rect">
            <a:avLst/>
          </a:prstGeom>
        </p:spPr>
        <p:txBody>
          <a:bodyPr wrap="square">
            <a:spAutoFit/>
          </a:bodyPr>
          <a:lstStyle/>
          <a:p>
            <a:r>
              <a:rPr lang="en-US" sz="2400" b="1" dirty="0">
                <a:ea typeface="Times New Roman" panose="02020603050405020304" pitchFamily="18" charset="0"/>
              </a:rPr>
              <a:t>3.</a:t>
            </a:r>
            <a:r>
              <a:rPr lang="en-US" sz="2400" dirty="0">
                <a:ea typeface="Times New Roman" panose="02020603050405020304" pitchFamily="18" charset="0"/>
              </a:rPr>
              <a:t> </a:t>
            </a:r>
            <a:r>
              <a:rPr lang="en-US" sz="2400" dirty="0"/>
              <a:t>In an investigation on toxins produced by molds that infect corn crops, a biochemist prepares extracts of the mold culture and then measures the amount of the toxic substance per gram of solution. </a:t>
            </a:r>
            <a:endParaRPr lang="en-US" sz="2400" dirty="0">
              <a:ea typeface="Times New Roman" panose="02020603050405020304" pitchFamily="18" charset="0"/>
            </a:endParaRPr>
          </a:p>
        </p:txBody>
      </p:sp>
      <p:sp>
        <p:nvSpPr>
          <p:cNvPr id="9" name="Rectangle 8">
            <a:extLst>
              <a:ext uri="{FF2B5EF4-FFF2-40B4-BE49-F238E27FC236}">
                <a16:creationId xmlns:a16="http://schemas.microsoft.com/office/drawing/2014/main" id="{9A691F56-BCA3-4A69-879C-B2226F2AEA61}"/>
              </a:ext>
            </a:extLst>
          </p:cNvPr>
          <p:cNvSpPr/>
          <p:nvPr/>
        </p:nvSpPr>
        <p:spPr>
          <a:xfrm>
            <a:off x="875778" y="3235297"/>
            <a:ext cx="7391400" cy="2908489"/>
          </a:xfrm>
          <a:prstGeom prst="rect">
            <a:avLst/>
          </a:prstGeom>
        </p:spPr>
        <p:txBody>
          <a:bodyPr wrap="square">
            <a:spAutoFit/>
          </a:bodyPr>
          <a:lstStyle/>
          <a:p>
            <a:pPr lvl="0"/>
            <a:r>
              <a:rPr lang="en-US" sz="2400" dirty="0"/>
              <a:t>From six preparations of the mold culture the following observations on toxic substances (mg) are obtained:</a:t>
            </a:r>
          </a:p>
          <a:p>
            <a:pPr lvl="0">
              <a:lnSpc>
                <a:spcPts val="1800"/>
              </a:lnSpc>
            </a:pPr>
            <a:endParaRPr lang="en-US" sz="2400" dirty="0"/>
          </a:p>
          <a:p>
            <a:pPr lvl="0"/>
            <a:r>
              <a:rPr lang="en-US" sz="2400" dirty="0"/>
              <a:t>		1.2, 0.8, 0.6, 1.1, 1.2, 0.8 </a:t>
            </a:r>
          </a:p>
          <a:p>
            <a:endParaRPr lang="en-US" sz="2400" dirty="0"/>
          </a:p>
          <a:p>
            <a:r>
              <a:rPr lang="en-US" sz="2400" dirty="0"/>
              <a:t>Compute a 90% confidence interval for the mean amount of toxic substances. Assume normal distribution for the amount toxin. </a:t>
            </a:r>
            <a:endParaRPr lang="en-US" sz="2400" dirty="0">
              <a:ea typeface="Times New Roman" panose="02020603050405020304" pitchFamily="18" charset="0"/>
            </a:endParaRPr>
          </a:p>
        </p:txBody>
      </p:sp>
      <p:pic>
        <p:nvPicPr>
          <p:cNvPr id="4" name="Picture 3">
            <a:extLst>
              <a:ext uri="{FF2B5EF4-FFF2-40B4-BE49-F238E27FC236}">
                <a16:creationId xmlns:a16="http://schemas.microsoft.com/office/drawing/2014/main" id="{A16E363E-4EE7-4790-8C13-A16733C949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7178" y="365125"/>
            <a:ext cx="3579116" cy="3438452"/>
          </a:xfrm>
          <a:prstGeom prst="rect">
            <a:avLst/>
          </a:prstGeom>
        </p:spPr>
      </p:pic>
    </p:spTree>
    <p:extLst>
      <p:ext uri="{BB962C8B-B14F-4D97-AF65-F5344CB8AC3E}">
        <p14:creationId xmlns:p14="http://schemas.microsoft.com/office/powerpoint/2010/main" val="159380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Practice Problems Part 2</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8" y="1552902"/>
            <a:ext cx="6865307" cy="1938992"/>
          </a:xfrm>
          <a:prstGeom prst="rect">
            <a:avLst/>
          </a:prstGeom>
        </p:spPr>
        <p:txBody>
          <a:bodyPr wrap="square">
            <a:spAutoFit/>
          </a:bodyPr>
          <a:lstStyle/>
          <a:p>
            <a:r>
              <a:rPr lang="en-US" sz="2400" b="1" dirty="0">
                <a:ea typeface="Times New Roman" panose="02020603050405020304" pitchFamily="18" charset="0"/>
              </a:rPr>
              <a:t>4.</a:t>
            </a:r>
            <a:r>
              <a:rPr lang="en-US" sz="2400" dirty="0">
                <a:ea typeface="Times New Roman" panose="02020603050405020304" pitchFamily="18" charset="0"/>
              </a:rPr>
              <a:t> </a:t>
            </a:r>
            <a:r>
              <a:rPr lang="en-US" sz="2400" dirty="0"/>
              <a:t>Recently, a price war has developed among retailers selling Brand X denim jeans. A major chain buyer wishes to estimate the mean price of these jeans during this period to compare it to the normal selling price of $20.00. </a:t>
            </a:r>
            <a:endParaRPr lang="en-US" sz="2400" dirty="0">
              <a:ea typeface="Times New Roman" panose="02020603050405020304" pitchFamily="18" charset="0"/>
            </a:endParaRPr>
          </a:p>
        </p:txBody>
      </p:sp>
      <p:sp>
        <p:nvSpPr>
          <p:cNvPr id="6" name="Rectangle 5">
            <a:extLst>
              <a:ext uri="{FF2B5EF4-FFF2-40B4-BE49-F238E27FC236}">
                <a16:creationId xmlns:a16="http://schemas.microsoft.com/office/drawing/2014/main" id="{24893A6D-40CB-49C1-B1B9-7D8AF3957507}"/>
              </a:ext>
            </a:extLst>
          </p:cNvPr>
          <p:cNvSpPr/>
          <p:nvPr/>
        </p:nvSpPr>
        <p:spPr>
          <a:xfrm>
            <a:off x="875778" y="3657274"/>
            <a:ext cx="6865307" cy="2308324"/>
          </a:xfrm>
          <a:prstGeom prst="rect">
            <a:avLst/>
          </a:prstGeom>
        </p:spPr>
        <p:txBody>
          <a:bodyPr wrap="square">
            <a:spAutoFit/>
          </a:bodyPr>
          <a:lstStyle/>
          <a:p>
            <a:r>
              <a:rPr lang="en-US" sz="2400" dirty="0"/>
              <a:t>A random sample of 7 major retailers produces a mean retail price of $13.50 with a standard deviation of $3.50. Assuming a normal distribution for the price of these jeans, compute an 80% confidence interval for the true mean retail price of Brand X jeans during the price war.</a:t>
            </a:r>
            <a:endParaRPr lang="en-US" sz="2400" dirty="0">
              <a:ea typeface="Times New Roman" panose="02020603050405020304" pitchFamily="18" charset="0"/>
            </a:endParaRPr>
          </a:p>
        </p:txBody>
      </p:sp>
      <p:pic>
        <p:nvPicPr>
          <p:cNvPr id="5" name="Picture 4">
            <a:extLst>
              <a:ext uri="{FF2B5EF4-FFF2-40B4-BE49-F238E27FC236}">
                <a16:creationId xmlns:a16="http://schemas.microsoft.com/office/drawing/2014/main" id="{C1318B6B-4448-4EEF-9C4B-C6FE568FF6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7063" y="513928"/>
            <a:ext cx="3707343" cy="3707343"/>
          </a:xfrm>
          <a:prstGeom prst="rect">
            <a:avLst/>
          </a:prstGeom>
        </p:spPr>
      </p:pic>
    </p:spTree>
    <p:extLst>
      <p:ext uri="{BB962C8B-B14F-4D97-AF65-F5344CB8AC3E}">
        <p14:creationId xmlns:p14="http://schemas.microsoft.com/office/powerpoint/2010/main" val="2310830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257800" cy="1325563"/>
          </a:xfrm>
        </p:spPr>
        <p:txBody>
          <a:bodyPr/>
          <a:lstStyle/>
          <a:p>
            <a:r>
              <a:rPr lang="en-US" dirty="0">
                <a:solidFill>
                  <a:srgbClr val="990033"/>
                </a:solidFill>
              </a:rPr>
              <a:t>Population type III</a:t>
            </a:r>
            <a:endParaRPr lang="en-US" dirty="0"/>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14F8571F-2DB7-49DB-A5AD-A51C6898C899}"/>
                  </a:ext>
                </a:extLst>
              </p:cNvPr>
              <p:cNvSpPr/>
              <p:nvPr/>
            </p:nvSpPr>
            <p:spPr>
              <a:xfrm>
                <a:off x="3613372" y="1690688"/>
                <a:ext cx="4516020" cy="4466544"/>
              </a:xfrm>
              <a:prstGeom prst="rect">
                <a:avLst/>
              </a:prstGeom>
            </p:spPr>
            <p:txBody>
              <a:bodyPr wrap="square">
                <a:spAutoFit/>
              </a:bodyPr>
              <a:lstStyle/>
              <a:p>
                <a:r>
                  <a:rPr lang="en-US" sz="2400" dirty="0">
                    <a:cs typeface="Times New Roman" pitchFamily="18" charset="0"/>
                  </a:rPr>
                  <a:t> Suppose</a:t>
                </a:r>
              </a:p>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cs typeface="Times New Roman" pitchFamily="18" charset="0"/>
                            </a:rPr>
                          </m:ctrlPr>
                        </m:sSubPr>
                        <m:e>
                          <m:r>
                            <a:rPr lang="en-US" sz="2400" b="0" i="1" smtClean="0">
                              <a:latin typeface="Cambria Math" panose="02040503050406030204" pitchFamily="18" charset="0"/>
                              <a:cs typeface="Times New Roman" pitchFamily="18" charset="0"/>
                            </a:rPr>
                            <m:t>𝑥</m:t>
                          </m:r>
                        </m:e>
                        <m:sub>
                          <m:r>
                            <a:rPr lang="en-US" sz="2400" b="0" i="1" smtClean="0">
                              <a:latin typeface="Cambria Math" panose="02040503050406030204" pitchFamily="18" charset="0"/>
                              <a:cs typeface="Times New Roman" pitchFamily="18" charset="0"/>
                            </a:rPr>
                            <m:t>1</m:t>
                          </m:r>
                        </m:sub>
                      </m:sSub>
                      <m:r>
                        <a:rPr lang="en-US" sz="2400" b="0" i="1" smtClean="0">
                          <a:latin typeface="Cambria Math" panose="02040503050406030204" pitchFamily="18" charset="0"/>
                          <a:cs typeface="Times New Roman" pitchFamily="18" charset="0"/>
                        </a:rPr>
                        <m:t>,</m:t>
                      </m:r>
                      <m:sSub>
                        <m:sSubPr>
                          <m:ctrlPr>
                            <a:rPr lang="en-US" sz="2400" b="0" i="1" smtClean="0">
                              <a:latin typeface="Cambria Math" panose="02040503050406030204" pitchFamily="18" charset="0"/>
                              <a:cs typeface="Times New Roman" pitchFamily="18" charset="0"/>
                            </a:rPr>
                          </m:ctrlPr>
                        </m:sSubPr>
                        <m:e>
                          <m:r>
                            <a:rPr lang="en-US" sz="2400" b="0" i="1" smtClean="0">
                              <a:latin typeface="Cambria Math" panose="02040503050406030204" pitchFamily="18" charset="0"/>
                              <a:cs typeface="Times New Roman" pitchFamily="18" charset="0"/>
                            </a:rPr>
                            <m:t>𝑥</m:t>
                          </m:r>
                        </m:e>
                        <m:sub>
                          <m:r>
                            <a:rPr lang="en-US" sz="2400" b="0" i="1" smtClean="0">
                              <a:latin typeface="Cambria Math" panose="02040503050406030204" pitchFamily="18" charset="0"/>
                              <a:cs typeface="Times New Roman" pitchFamily="18" charset="0"/>
                            </a:rPr>
                            <m:t>2</m:t>
                          </m:r>
                        </m:sub>
                      </m:sSub>
                      <m:r>
                        <a:rPr lang="en-US" sz="2400" b="0" i="1" smtClean="0">
                          <a:latin typeface="Cambria Math" panose="02040503050406030204" pitchFamily="18" charset="0"/>
                          <a:cs typeface="Times New Roman" pitchFamily="18" charset="0"/>
                        </a:rPr>
                        <m:t>,…,</m:t>
                      </m:r>
                      <m:sSub>
                        <m:sSubPr>
                          <m:ctrlPr>
                            <a:rPr lang="en-US" sz="2400" b="0" i="1" smtClean="0">
                              <a:latin typeface="Cambria Math" panose="02040503050406030204" pitchFamily="18" charset="0"/>
                              <a:cs typeface="Times New Roman" pitchFamily="18" charset="0"/>
                            </a:rPr>
                          </m:ctrlPr>
                        </m:sSubPr>
                        <m:e>
                          <m:r>
                            <a:rPr lang="en-US" sz="2400" b="0" i="1" smtClean="0">
                              <a:latin typeface="Cambria Math" panose="02040503050406030204" pitchFamily="18" charset="0"/>
                              <a:cs typeface="Times New Roman" pitchFamily="18" charset="0"/>
                            </a:rPr>
                            <m:t>𝑥</m:t>
                          </m:r>
                        </m:e>
                        <m:sub>
                          <m:r>
                            <a:rPr lang="en-US" sz="2400" b="0" i="1" smtClean="0">
                              <a:latin typeface="Cambria Math" panose="02040503050406030204" pitchFamily="18" charset="0"/>
                              <a:cs typeface="Times New Roman" pitchFamily="18" charset="0"/>
                            </a:rPr>
                            <m:t>𝑛</m:t>
                          </m:r>
                        </m:sub>
                      </m:sSub>
                    </m:oMath>
                  </m:oMathPara>
                </a14:m>
                <a:endParaRPr lang="en-US" sz="2400" dirty="0">
                  <a:cs typeface="Times New Roman" pitchFamily="18" charset="0"/>
                </a:endParaRPr>
              </a:p>
              <a:p>
                <a:pPr>
                  <a:lnSpc>
                    <a:spcPts val="1200"/>
                  </a:lnSpc>
                </a:pPr>
                <a:endParaRPr lang="en-US" sz="2400" dirty="0">
                  <a:cs typeface="Times New Roman" pitchFamily="18" charset="0"/>
                </a:endParaRPr>
              </a:p>
              <a:p>
                <a:r>
                  <a:rPr lang="en-US" sz="2400" dirty="0">
                    <a:cs typeface="Times New Roman" pitchFamily="18" charset="0"/>
                  </a:rPr>
                  <a:t>is the sample data. Then the CI is</a:t>
                </a:r>
              </a:p>
              <a:p>
                <a:pPr>
                  <a:lnSpc>
                    <a:spcPts val="1000"/>
                  </a:lnSpc>
                </a:pPr>
                <a:endParaRPr lang="en-US" sz="2400" dirty="0">
                  <a:cs typeface="Times New Roman" pitchFamily="18" charset="0"/>
                </a:endParaRPr>
              </a:p>
              <a:p>
                <a:pPr/>
                <a14:m>
                  <m:oMathPara xmlns:m="http://schemas.openxmlformats.org/officeDocument/2006/math">
                    <m:oMathParaPr>
                      <m:jc m:val="centerGroup"/>
                    </m:oMathParaPr>
                    <m:oMath xmlns:m="http://schemas.openxmlformats.org/officeDocument/2006/math">
                      <m:r>
                        <a:rPr lang="en-US" sz="2400">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m:t>
                      </m:r>
                      <m:r>
                        <a:rPr lang="en-US" sz="2400" i="1">
                          <a:latin typeface="Cambria Math" panose="02040503050406030204" pitchFamily="18" charset="0"/>
                        </a:rPr>
                        <m:t>𝑀𝐸</m:t>
                      </m:r>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m:t>
                      </m:r>
                      <m:r>
                        <a:rPr lang="en-US" sz="2400" i="1">
                          <a:latin typeface="Cambria Math" panose="02040503050406030204" pitchFamily="18" charset="0"/>
                        </a:rPr>
                        <m:t>𝑀𝐸</m:t>
                      </m:r>
                      <m:r>
                        <a:rPr lang="en-US" sz="2400" i="1">
                          <a:latin typeface="Cambria Math" panose="02040503050406030204" pitchFamily="18" charset="0"/>
                        </a:rPr>
                        <m:t>)</m:t>
                      </m:r>
                    </m:oMath>
                  </m:oMathPara>
                </a14:m>
                <a:endParaRPr lang="en-US" sz="2400" dirty="0"/>
              </a:p>
              <a:p>
                <a:pPr>
                  <a:lnSpc>
                    <a:spcPts val="1200"/>
                  </a:lnSpc>
                </a:pPr>
                <a:endParaRPr lang="en-US" sz="2400" dirty="0"/>
              </a:p>
              <a:p>
                <a:r>
                  <a:rPr lang="en-US" sz="2400" dirty="0"/>
                  <a:t>where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oMath>
                </a14:m>
                <a:r>
                  <a:rPr lang="en-US" sz="2400" dirty="0"/>
                  <a:t> is the point estimate for </a:t>
                </a:r>
                <a:r>
                  <a:rPr lang="el-GR" sz="2400" dirty="0"/>
                  <a:t>μ</a:t>
                </a:r>
                <a:endParaRPr lang="en-US" sz="2400" dirty="0"/>
              </a:p>
              <a:p>
                <a:pPr>
                  <a:lnSpc>
                    <a:spcPts val="1200"/>
                  </a:lnSpc>
                </a:pPr>
                <a:endParaRPr lang="en-US" sz="2400" dirty="0"/>
              </a:p>
              <a:p>
                <a:pPr/>
                <a14:m>
                  <m:oMathPara xmlns:m="http://schemas.openxmlformats.org/officeDocument/2006/math">
                    <m:oMathParaPr>
                      <m:jc m:val="center"/>
                    </m:oMathParaPr>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i="1">
                                  <a:latin typeface="Cambria Math" panose="02040503050406030204" pitchFamily="18" charset="0"/>
                                  <a:cs typeface="Times New Roman" pitchFamily="18" charset="0"/>
                                </a:rPr>
                              </m:ctrlPr>
                            </m:sSubPr>
                            <m:e>
                              <m:r>
                                <a:rPr lang="en-US" sz="2400" i="1">
                                  <a:latin typeface="Cambria Math" panose="02040503050406030204" pitchFamily="18" charset="0"/>
                                  <a:cs typeface="Times New Roman" pitchFamily="18" charset="0"/>
                                </a:rPr>
                                <m:t>𝑥</m:t>
                              </m:r>
                            </m:e>
                            <m:sub>
                              <m:r>
                                <a:rPr lang="en-US" sz="2400" i="1">
                                  <a:latin typeface="Cambria Math" panose="02040503050406030204" pitchFamily="18" charset="0"/>
                                  <a:cs typeface="Times New Roman" pitchFamily="18" charset="0"/>
                                </a:rPr>
                                <m:t>1</m:t>
                              </m:r>
                            </m:sub>
                          </m:sSub>
                          <m:r>
                            <a:rPr lang="en-US" sz="2400" b="0" i="1" smtClean="0">
                              <a:latin typeface="Cambria Math" panose="02040503050406030204" pitchFamily="18" charset="0"/>
                              <a:cs typeface="Times New Roman" pitchFamily="18" charset="0"/>
                            </a:rPr>
                            <m:t>+</m:t>
                          </m:r>
                          <m:sSub>
                            <m:sSubPr>
                              <m:ctrlPr>
                                <a:rPr lang="en-US" sz="2400" i="1">
                                  <a:latin typeface="Cambria Math" panose="02040503050406030204" pitchFamily="18" charset="0"/>
                                  <a:cs typeface="Times New Roman" pitchFamily="18" charset="0"/>
                                </a:rPr>
                              </m:ctrlPr>
                            </m:sSubPr>
                            <m:e>
                              <m:r>
                                <a:rPr lang="en-US" sz="2400" i="1">
                                  <a:latin typeface="Cambria Math" panose="02040503050406030204" pitchFamily="18" charset="0"/>
                                  <a:cs typeface="Times New Roman" pitchFamily="18" charset="0"/>
                                </a:rPr>
                                <m:t>𝑥</m:t>
                              </m:r>
                            </m:e>
                            <m:sub>
                              <m:r>
                                <a:rPr lang="en-US" sz="2400" i="1">
                                  <a:latin typeface="Cambria Math" panose="02040503050406030204" pitchFamily="18" charset="0"/>
                                  <a:cs typeface="Times New Roman" pitchFamily="18" charset="0"/>
                                </a:rPr>
                                <m:t>2</m:t>
                              </m:r>
                            </m:sub>
                          </m:sSub>
                          <m:r>
                            <a:rPr lang="en-US" sz="2400" b="0" i="1" smtClean="0">
                              <a:latin typeface="Cambria Math" panose="02040503050406030204" pitchFamily="18" charset="0"/>
                              <a:cs typeface="Times New Roman" pitchFamily="18" charset="0"/>
                            </a:rPr>
                            <m:t>+</m:t>
                          </m:r>
                          <m:r>
                            <a:rPr lang="en-US" sz="2400" i="1">
                              <a:latin typeface="Cambria Math" panose="02040503050406030204" pitchFamily="18" charset="0"/>
                              <a:cs typeface="Times New Roman" pitchFamily="18" charset="0"/>
                            </a:rPr>
                            <m:t>…</m:t>
                          </m:r>
                          <m:r>
                            <a:rPr lang="en-US" sz="2400" b="0" i="1" smtClean="0">
                              <a:latin typeface="Cambria Math" panose="02040503050406030204" pitchFamily="18" charset="0"/>
                              <a:cs typeface="Times New Roman" pitchFamily="18" charset="0"/>
                            </a:rPr>
                            <m:t>+</m:t>
                          </m:r>
                          <m:sSub>
                            <m:sSubPr>
                              <m:ctrlPr>
                                <a:rPr lang="en-US" sz="2400" i="1">
                                  <a:latin typeface="Cambria Math" panose="02040503050406030204" pitchFamily="18" charset="0"/>
                                  <a:cs typeface="Times New Roman" pitchFamily="18" charset="0"/>
                                </a:rPr>
                              </m:ctrlPr>
                            </m:sSubPr>
                            <m:e>
                              <m:r>
                                <a:rPr lang="en-US" sz="2400" i="1">
                                  <a:latin typeface="Cambria Math" panose="02040503050406030204" pitchFamily="18" charset="0"/>
                                  <a:cs typeface="Times New Roman" pitchFamily="18" charset="0"/>
                                </a:rPr>
                                <m:t>𝑥</m:t>
                              </m:r>
                            </m:e>
                            <m:sub>
                              <m:r>
                                <a:rPr lang="en-US" sz="2400" i="1">
                                  <a:latin typeface="Cambria Math" panose="02040503050406030204" pitchFamily="18" charset="0"/>
                                  <a:cs typeface="Times New Roman" pitchFamily="18" charset="0"/>
                                </a:rPr>
                                <m:t>𝑛</m:t>
                              </m:r>
                            </m:sub>
                          </m:sSub>
                        </m:num>
                        <m:den>
                          <m:r>
                            <a:rPr lang="en-US" sz="2400" b="0" i="1" smtClean="0">
                              <a:latin typeface="Cambria Math" panose="02040503050406030204" pitchFamily="18" charset="0"/>
                            </a:rPr>
                            <m:t>𝑛</m:t>
                          </m:r>
                        </m:den>
                      </m:f>
                    </m:oMath>
                  </m:oMathPara>
                </a14:m>
                <a:endParaRPr lang="en-US" sz="2400" dirty="0"/>
              </a:p>
              <a:p>
                <a:pPr>
                  <a:lnSpc>
                    <a:spcPts val="800"/>
                  </a:lnSpc>
                </a:pPr>
                <a:endParaRPr lang="en-US" sz="2400" dirty="0"/>
              </a:p>
              <a:p>
                <a:r>
                  <a:rPr lang="en-US" sz="2400" dirty="0"/>
                  <a:t>and </a:t>
                </a:r>
                <a14:m>
                  <m:oMath xmlns:m="http://schemas.openxmlformats.org/officeDocument/2006/math">
                    <m:r>
                      <a:rPr lang="en-US" sz="2400" i="1">
                        <a:latin typeface="Cambria Math" panose="02040503050406030204" pitchFamily="18" charset="0"/>
                      </a:rPr>
                      <m:t>𝑀𝐸</m:t>
                    </m:r>
                  </m:oMath>
                </a14:m>
                <a:r>
                  <a:rPr lang="en-US" sz="2400" dirty="0"/>
                  <a:t> is</a:t>
                </a:r>
              </a:p>
              <a:p>
                <a:pPr/>
                <a14:m>
                  <m:oMathPara xmlns:m="http://schemas.openxmlformats.org/officeDocument/2006/math">
                    <m:oMathParaPr>
                      <m:jc m:val="center"/>
                    </m:oMathParaPr>
                    <m:oMath xmlns:m="http://schemas.openxmlformats.org/officeDocument/2006/math">
                      <m:r>
                        <a:rPr lang="en-US" sz="2400" i="1">
                          <a:latin typeface="Cambria Math" panose="02040503050406030204" pitchFamily="18" charset="0"/>
                        </a:rPr>
                        <m:t>𝑀𝐸</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m:t>
                          </m:r>
                          <m:r>
                            <a:rPr lang="en-US" sz="2400" i="1">
                              <a:latin typeface="Cambria Math" panose="02040503050406030204" pitchFamily="18" charset="0"/>
                            </a:rPr>
                            <m:t>1−</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𝛼</m:t>
                              </m:r>
                            </m:num>
                            <m:den>
                              <m:r>
                                <a:rPr lang="en-US" sz="2400" i="1">
                                  <a:latin typeface="Cambria Math" panose="02040503050406030204" pitchFamily="18" charset="0"/>
                                  <a:ea typeface="Cambria Math" panose="02040503050406030204" pitchFamily="18" charset="0"/>
                                </a:rPr>
                                <m:t>2</m:t>
                              </m:r>
                            </m:den>
                          </m:f>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b="0" i="1" smtClean="0">
                              <a:latin typeface="Cambria Math" panose="02040503050406030204" pitchFamily="18" charset="0"/>
                            </a:rPr>
                            <m:t>𝑆</m:t>
                          </m:r>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𝑛</m:t>
                              </m:r>
                            </m:e>
                          </m:rad>
                        </m:den>
                      </m:f>
                    </m:oMath>
                  </m:oMathPara>
                </a14:m>
                <a:endParaRPr lang="en-US" sz="2400" dirty="0"/>
              </a:p>
            </p:txBody>
          </p:sp>
        </mc:Choice>
        <mc:Fallback xmlns="">
          <p:sp>
            <p:nvSpPr>
              <p:cNvPr id="17" name="Rectangle 16">
                <a:extLst>
                  <a:ext uri="{FF2B5EF4-FFF2-40B4-BE49-F238E27FC236}">
                    <a16:creationId xmlns:a16="http://schemas.microsoft.com/office/drawing/2014/main" id="{14F8571F-2DB7-49DB-A5AD-A51C6898C899}"/>
                  </a:ext>
                </a:extLst>
              </p:cNvPr>
              <p:cNvSpPr>
                <a:spLocks noRot="1" noChangeAspect="1" noMove="1" noResize="1" noEditPoints="1" noAdjustHandles="1" noChangeArrowheads="1" noChangeShapeType="1" noTextEdit="1"/>
              </p:cNvSpPr>
              <p:nvPr/>
            </p:nvSpPr>
            <p:spPr>
              <a:xfrm>
                <a:off x="3613372" y="1690688"/>
                <a:ext cx="4516020" cy="4466544"/>
              </a:xfrm>
              <a:prstGeom prst="rect">
                <a:avLst/>
              </a:prstGeom>
              <a:blipFill>
                <a:blip r:embed="rId4"/>
                <a:stretch>
                  <a:fillRect l="-2159" t="-1091" r="-810"/>
                </a:stretch>
              </a:blipFill>
            </p:spPr>
            <p:txBody>
              <a:bodyPr/>
              <a:lstStyle/>
              <a:p>
                <a:r>
                  <a:rPr lang="en-US">
                    <a:noFill/>
                  </a:rPr>
                  <a:t> </a:t>
                </a:r>
              </a:p>
            </p:txBody>
          </p:sp>
        </mc:Fallback>
      </mc:AlternateContent>
      <p:graphicFrame>
        <p:nvGraphicFramePr>
          <p:cNvPr id="19" name="Object 2">
            <a:extLst>
              <a:ext uri="{FF2B5EF4-FFF2-40B4-BE49-F238E27FC236}">
                <a16:creationId xmlns:a16="http://schemas.microsoft.com/office/drawing/2014/main" id="{6E8CA5F9-FD84-40E3-848F-93A0EC5424A2}"/>
              </a:ext>
            </a:extLst>
          </p:cNvPr>
          <p:cNvGraphicFramePr>
            <a:graphicFrameLocks noChangeAspect="1"/>
          </p:cNvGraphicFramePr>
          <p:nvPr>
            <p:extLst>
              <p:ext uri="{D42A27DB-BD31-4B8C-83A1-F6EECF244321}">
                <p14:modId xmlns:p14="http://schemas.microsoft.com/office/powerpoint/2010/main" val="3473864528"/>
              </p:ext>
            </p:extLst>
          </p:nvPr>
        </p:nvGraphicFramePr>
        <p:xfrm>
          <a:off x="1243555" y="2355574"/>
          <a:ext cx="1397000" cy="585788"/>
        </p:xfrm>
        <a:graphic>
          <a:graphicData uri="http://schemas.openxmlformats.org/presentationml/2006/ole">
            <mc:AlternateContent xmlns:mc="http://schemas.openxmlformats.org/markup-compatibility/2006">
              <mc:Choice xmlns:v="urn:schemas-microsoft-com:vml" Requires="v">
                <p:oleObj spid="_x0000_s9241" name="Equation" r:id="rId5" imgW="609480" imgH="253800" progId="Equation.3">
                  <p:embed/>
                </p:oleObj>
              </mc:Choice>
              <mc:Fallback>
                <p:oleObj name="Equation" r:id="rId5" imgW="609480" imgH="253800" progId="Equation.3">
                  <p:embed/>
                  <p:pic>
                    <p:nvPicPr>
                      <p:cNvPr id="19" name="Object 2">
                        <a:extLst>
                          <a:ext uri="{FF2B5EF4-FFF2-40B4-BE49-F238E27FC236}">
                            <a16:creationId xmlns:a16="http://schemas.microsoft.com/office/drawing/2014/main" id="{6E8CA5F9-FD84-40E3-848F-93A0EC5424A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3555" y="2355574"/>
                        <a:ext cx="1397000" cy="585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Oval 30">
            <a:extLst>
              <a:ext uri="{FF2B5EF4-FFF2-40B4-BE49-F238E27FC236}">
                <a16:creationId xmlns:a16="http://schemas.microsoft.com/office/drawing/2014/main" id="{C727360F-3B31-4B64-852C-40FAF34E22DE}"/>
              </a:ext>
            </a:extLst>
          </p:cNvPr>
          <p:cNvSpPr/>
          <p:nvPr/>
        </p:nvSpPr>
        <p:spPr>
          <a:xfrm>
            <a:off x="838200" y="2178485"/>
            <a:ext cx="2207710" cy="2819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9AC9DD28-87CD-477C-B961-11ED74532CD0}"/>
              </a:ext>
            </a:extLst>
          </p:cNvPr>
          <p:cNvCxnSpPr/>
          <p:nvPr/>
        </p:nvCxnSpPr>
        <p:spPr>
          <a:xfrm>
            <a:off x="2207710" y="3002398"/>
            <a:ext cx="30480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BE661F0-E225-40D2-BC5B-8B5F9CEF034D}"/>
              </a:ext>
            </a:extLst>
          </p:cNvPr>
          <p:cNvCxnSpPr/>
          <p:nvPr/>
        </p:nvCxnSpPr>
        <p:spPr>
          <a:xfrm flipH="1">
            <a:off x="1369510" y="3002398"/>
            <a:ext cx="381000" cy="762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4DD423D-198D-41FF-9EC5-BB101F187995}"/>
              </a:ext>
            </a:extLst>
          </p:cNvPr>
          <p:cNvCxnSpPr>
            <a:cxnSpLocks/>
          </p:cNvCxnSpPr>
          <p:nvPr/>
        </p:nvCxnSpPr>
        <p:spPr>
          <a:xfrm>
            <a:off x="2360110" y="4373998"/>
            <a:ext cx="342900" cy="98422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393938A5-E70B-483D-8CC6-E8FAEAD66979}"/>
              </a:ext>
            </a:extLst>
          </p:cNvPr>
          <p:cNvSpPr/>
          <p:nvPr/>
        </p:nvSpPr>
        <p:spPr>
          <a:xfrm>
            <a:off x="2640555" y="5242360"/>
            <a:ext cx="6858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983AA95-28A1-416B-A30F-C6952A83FE86}"/>
              </a:ext>
            </a:extLst>
          </p:cNvPr>
          <p:cNvSpPr/>
          <p:nvPr/>
        </p:nvSpPr>
        <p:spPr>
          <a:xfrm>
            <a:off x="1703841" y="3357352"/>
            <a:ext cx="1397000" cy="461665"/>
          </a:xfrm>
          <a:prstGeom prst="rect">
            <a:avLst/>
          </a:prstGeom>
        </p:spPr>
        <p:txBody>
          <a:bodyPr wrap="square">
            <a:spAutoFit/>
          </a:bodyPr>
          <a:lstStyle/>
          <a:p>
            <a:r>
              <a:rPr lang="en-US" sz="2400" dirty="0">
                <a:cs typeface="Times New Roman" pitchFamily="18" charset="0"/>
              </a:rPr>
              <a:t>unknown</a:t>
            </a:r>
          </a:p>
        </p:txBody>
      </p:sp>
      <p:sp>
        <p:nvSpPr>
          <p:cNvPr id="38" name="Rectangle 37">
            <a:extLst>
              <a:ext uri="{FF2B5EF4-FFF2-40B4-BE49-F238E27FC236}">
                <a16:creationId xmlns:a16="http://schemas.microsoft.com/office/drawing/2014/main" id="{BD0C5622-E22E-4479-A7D6-430FFD0BAA3B}"/>
              </a:ext>
            </a:extLst>
          </p:cNvPr>
          <p:cNvSpPr/>
          <p:nvPr/>
        </p:nvSpPr>
        <p:spPr>
          <a:xfrm>
            <a:off x="838200" y="3705793"/>
            <a:ext cx="1404393" cy="461665"/>
          </a:xfrm>
          <a:prstGeom prst="rect">
            <a:avLst/>
          </a:prstGeom>
        </p:spPr>
        <p:txBody>
          <a:bodyPr wrap="square">
            <a:spAutoFit/>
          </a:bodyPr>
          <a:lstStyle/>
          <a:p>
            <a:r>
              <a:rPr lang="en-US" sz="2400" dirty="0">
                <a:cs typeface="Times New Roman" pitchFamily="18" charset="0"/>
              </a:rPr>
              <a:t>unknown</a:t>
            </a:r>
          </a:p>
        </p:txBody>
      </p:sp>
      <p:sp>
        <p:nvSpPr>
          <p:cNvPr id="40" name="Oval 39">
            <a:extLst>
              <a:ext uri="{FF2B5EF4-FFF2-40B4-BE49-F238E27FC236}">
                <a16:creationId xmlns:a16="http://schemas.microsoft.com/office/drawing/2014/main" id="{BE8B3280-67EF-4EE7-9177-6161823118AC}"/>
              </a:ext>
            </a:extLst>
          </p:cNvPr>
          <p:cNvSpPr/>
          <p:nvPr/>
        </p:nvSpPr>
        <p:spPr>
          <a:xfrm>
            <a:off x="1635671" y="1543824"/>
            <a:ext cx="594360" cy="59436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FF0000"/>
                </a:solidFill>
                <a:cs typeface="Times New Roman" pitchFamily="18" charset="0"/>
              </a:rPr>
              <a:t>III</a:t>
            </a:r>
          </a:p>
        </p:txBody>
      </p:sp>
      <p:sp>
        <p:nvSpPr>
          <p:cNvPr id="43" name="Rectangle 42">
            <a:extLst>
              <a:ext uri="{FF2B5EF4-FFF2-40B4-BE49-F238E27FC236}">
                <a16:creationId xmlns:a16="http://schemas.microsoft.com/office/drawing/2014/main" id="{0EBA2FE4-D911-4E28-B72B-7231F9F939FB}"/>
              </a:ext>
            </a:extLst>
          </p:cNvPr>
          <p:cNvSpPr/>
          <p:nvPr/>
        </p:nvSpPr>
        <p:spPr>
          <a:xfrm>
            <a:off x="1102901" y="5374387"/>
            <a:ext cx="1459584" cy="830997"/>
          </a:xfrm>
          <a:prstGeom prst="rect">
            <a:avLst/>
          </a:prstGeom>
        </p:spPr>
        <p:txBody>
          <a:bodyPr wrap="square">
            <a:spAutoFit/>
          </a:bodyPr>
          <a:lstStyle/>
          <a:p>
            <a:r>
              <a:rPr lang="en-US" sz="2400" dirty="0">
                <a:cs typeface="Times New Roman" pitchFamily="18" charset="0"/>
              </a:rPr>
              <a:t>sample of size n</a:t>
            </a:r>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FDD9E70D-14A2-414A-A919-A6DE6162CD44}"/>
                  </a:ext>
                </a:extLst>
              </p:cNvPr>
              <p:cNvSpPr/>
              <p:nvPr/>
            </p:nvSpPr>
            <p:spPr>
              <a:xfrm>
                <a:off x="8114035" y="264591"/>
                <a:ext cx="3810743" cy="1368003"/>
              </a:xfrm>
              <a:prstGeom prst="rect">
                <a:avLst/>
              </a:prstGeom>
              <a:solidFill>
                <a:srgbClr val="FFCCFF"/>
              </a:solidFill>
            </p:spPr>
            <p:txBody>
              <a:bodyPr wrap="square">
                <a:spAutoFit/>
              </a:bodyPr>
              <a:lstStyle/>
              <a:p>
                <a:r>
                  <a:rPr lang="en-US" sz="2400" dirty="0">
                    <a:cs typeface="Times New Roman" pitchFamily="18" charset="0"/>
                  </a:rPr>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(1−</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𝛼</m:t>
                            </m:r>
                          </m:num>
                          <m:den>
                            <m:r>
                              <a:rPr lang="en-US" sz="2400" i="1">
                                <a:latin typeface="Cambria Math" panose="02040503050406030204" pitchFamily="18" charset="0"/>
                                <a:ea typeface="Cambria Math" panose="02040503050406030204" pitchFamily="18" charset="0"/>
                              </a:rPr>
                              <m:t>2</m:t>
                            </m:r>
                          </m:den>
                        </m:f>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𝑛</m:t>
                        </m:r>
                        <m:r>
                          <a:rPr lang="en-US" sz="2400" i="1">
                            <a:latin typeface="Cambria Math" panose="02040503050406030204" pitchFamily="18" charset="0"/>
                            <a:ea typeface="Cambria Math" panose="02040503050406030204" pitchFamily="18" charset="0"/>
                          </a:rPr>
                          <m:t>−1)</m:t>
                        </m:r>
                      </m:sub>
                    </m:sSub>
                  </m:oMath>
                </a14:m>
                <a:r>
                  <a:rPr lang="en-US" sz="2400" dirty="0"/>
                  <a:t> is computed using </a:t>
                </a:r>
              </a:p>
              <a:p>
                <a:pPr>
                  <a:lnSpc>
                    <a:spcPts val="1000"/>
                  </a:lnSpc>
                </a:pPr>
                <a:endParaRPr lang="en-US" sz="2400" dirty="0"/>
              </a:p>
              <a:p>
                <a:pPr/>
                <a14:m>
                  <m:oMathPara xmlns:m="http://schemas.openxmlformats.org/officeDocument/2006/math">
                    <m:oMathParaPr>
                      <m:jc m:val="centerGroup"/>
                    </m:oMathParaPr>
                    <m:oMath xmlns:m="http://schemas.openxmlformats.org/officeDocument/2006/math">
                      <m:r>
                        <m:rPr>
                          <m:sty m:val="p"/>
                        </m:rPr>
                        <a:rPr lang="en-US" sz="2400" i="0" dirty="0" smtClean="0">
                          <a:latin typeface="Cambria Math" panose="02040503050406030204" pitchFamily="18" charset="0"/>
                        </a:rPr>
                        <m:t>invT</m:t>
                      </m:r>
                      <m:r>
                        <a:rPr lang="en-US" sz="2400" i="1" dirty="0" smtClean="0">
                          <a:latin typeface="Cambria Math" panose="02040503050406030204" pitchFamily="18" charset="0"/>
                        </a:rPr>
                        <m:t>(</m:t>
                      </m:r>
                      <m:r>
                        <a:rPr lang="en-US" sz="2400" i="1">
                          <a:latin typeface="Cambria Math" panose="02040503050406030204" pitchFamily="18" charset="0"/>
                        </a:rPr>
                        <m:t>1−</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𝛼</m:t>
                          </m:r>
                        </m:num>
                        <m:den>
                          <m:r>
                            <a:rPr lang="en-US" sz="2400" i="1">
                              <a:latin typeface="Cambria Math" panose="02040503050406030204" pitchFamily="18" charset="0"/>
                              <a:ea typeface="Cambria Math" panose="02040503050406030204" pitchFamily="18" charset="0"/>
                            </a:rPr>
                            <m:t>2</m:t>
                          </m:r>
                        </m:den>
                      </m:f>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𝑛</m:t>
                      </m:r>
                      <m:r>
                        <a:rPr lang="en-US" sz="2400" i="1">
                          <a:latin typeface="Cambria Math" panose="02040503050406030204" pitchFamily="18" charset="0"/>
                          <a:ea typeface="Cambria Math" panose="02040503050406030204" pitchFamily="18" charset="0"/>
                        </a:rPr>
                        <m:t>−1)</m:t>
                      </m:r>
                    </m:oMath>
                  </m:oMathPara>
                </a14:m>
                <a:endParaRPr lang="en-US" sz="2400" dirty="0"/>
              </a:p>
            </p:txBody>
          </p:sp>
        </mc:Choice>
        <mc:Fallback xmlns="">
          <p:sp>
            <p:nvSpPr>
              <p:cNvPr id="24" name="Rectangle 23">
                <a:extLst>
                  <a:ext uri="{FF2B5EF4-FFF2-40B4-BE49-F238E27FC236}">
                    <a16:creationId xmlns:a16="http://schemas.microsoft.com/office/drawing/2014/main" id="{FDD9E70D-14A2-414A-A919-A6DE6162CD44}"/>
                  </a:ext>
                </a:extLst>
              </p:cNvPr>
              <p:cNvSpPr>
                <a:spLocks noRot="1" noChangeAspect="1" noMove="1" noResize="1" noEditPoints="1" noAdjustHandles="1" noChangeArrowheads="1" noChangeShapeType="1" noTextEdit="1"/>
              </p:cNvSpPr>
              <p:nvPr/>
            </p:nvSpPr>
            <p:spPr>
              <a:xfrm>
                <a:off x="8114035" y="264591"/>
                <a:ext cx="3810743" cy="1368003"/>
              </a:xfrm>
              <a:prstGeom prst="rect">
                <a:avLst/>
              </a:prstGeom>
              <a:blipFill>
                <a:blip r:embed="rId7"/>
                <a:stretch>
                  <a:fillRect t="-3111" r="-36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6FE1645C-C3A3-4394-9112-663F2CDF2CEE}"/>
                  </a:ext>
                </a:extLst>
              </p:cNvPr>
              <p:cNvSpPr/>
              <p:nvPr/>
            </p:nvSpPr>
            <p:spPr>
              <a:xfrm>
                <a:off x="8129392" y="1862995"/>
                <a:ext cx="3810743" cy="1576842"/>
              </a:xfrm>
              <a:prstGeom prst="rect">
                <a:avLst/>
              </a:prstGeom>
              <a:solidFill>
                <a:srgbClr val="CCFFCC"/>
              </a:solidFill>
            </p:spPr>
            <p:txBody>
              <a:bodyPr wrap="square">
                <a:spAutoFit/>
              </a:bodyPr>
              <a:lstStyle/>
              <a:p>
                <a:r>
                  <a:rPr lang="en-US" sz="2400" dirty="0">
                    <a:cs typeface="Times New Roman" pitchFamily="18" charset="0"/>
                  </a:rPr>
                  <a:t> </a:t>
                </a:r>
                <a14:m>
                  <m:oMath xmlns:m="http://schemas.openxmlformats.org/officeDocument/2006/math">
                    <m:r>
                      <a:rPr lang="en-US" sz="2400" b="0" i="1" smtClean="0">
                        <a:latin typeface="Cambria Math" panose="02040503050406030204" pitchFamily="18" charset="0"/>
                      </a:rPr>
                      <m:t>𝑆</m:t>
                    </m:r>
                  </m:oMath>
                </a14:m>
                <a:r>
                  <a:rPr lang="en-US" sz="2400" dirty="0"/>
                  <a:t> is the sample standard deviation, is square root of</a:t>
                </a:r>
              </a:p>
              <a:p>
                <a:pPr>
                  <a:lnSpc>
                    <a:spcPts val="1000"/>
                  </a:lnSpc>
                </a:pPr>
                <a:endParaRPr lang="en-US" sz="2400" dirty="0"/>
              </a:p>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𝑆</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𝑥</m:t>
                                      </m:r>
                                    </m:e>
                                  </m:acc>
                                </m:e>
                              </m:d>
                            </m:e>
                            <m:sup>
                              <m:r>
                                <a:rPr lang="en-US" sz="2000" i="1">
                                  <a:latin typeface="Cambria Math" panose="02040503050406030204" pitchFamily="18" charset="0"/>
                                </a:rPr>
                                <m:t>2</m:t>
                              </m:r>
                            </m:sup>
                          </m:sSup>
                          <m:r>
                            <a:rPr lang="en-US" sz="2000" i="1">
                              <a:latin typeface="Cambria Math" panose="02040503050406030204" pitchFamily="18" charset="0"/>
                            </a:rPr>
                            <m:t>+…+</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𝑛</m:t>
                                      </m:r>
                                    </m:sub>
                                  </m:sSub>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𝑥</m:t>
                                      </m:r>
                                    </m:e>
                                  </m:acc>
                                </m:e>
                              </m:d>
                            </m:e>
                            <m:sup>
                              <m:r>
                                <a:rPr lang="en-US" sz="2000" i="1">
                                  <a:latin typeface="Cambria Math" panose="02040503050406030204" pitchFamily="18" charset="0"/>
                                </a:rPr>
                                <m:t>2</m:t>
                              </m:r>
                            </m:sup>
                          </m:sSup>
                        </m:num>
                        <m:den>
                          <m:r>
                            <a:rPr lang="en-US" sz="2000" b="0" i="1" smtClean="0">
                              <a:latin typeface="Cambria Math" panose="02040503050406030204" pitchFamily="18" charset="0"/>
                            </a:rPr>
                            <m:t>𝑛</m:t>
                          </m:r>
                          <m:r>
                            <a:rPr lang="en-US" sz="2000" b="0" i="1" smtClean="0">
                              <a:latin typeface="Cambria Math" panose="02040503050406030204" pitchFamily="18" charset="0"/>
                            </a:rPr>
                            <m:t>−1</m:t>
                          </m:r>
                        </m:den>
                      </m:f>
                    </m:oMath>
                  </m:oMathPara>
                </a14:m>
                <a:endParaRPr lang="en-US" sz="2000" dirty="0"/>
              </a:p>
            </p:txBody>
          </p:sp>
        </mc:Choice>
        <mc:Fallback xmlns="">
          <p:sp>
            <p:nvSpPr>
              <p:cNvPr id="32" name="Rectangle 31">
                <a:extLst>
                  <a:ext uri="{FF2B5EF4-FFF2-40B4-BE49-F238E27FC236}">
                    <a16:creationId xmlns:a16="http://schemas.microsoft.com/office/drawing/2014/main" id="{6FE1645C-C3A3-4394-9112-663F2CDF2CEE}"/>
                  </a:ext>
                </a:extLst>
              </p:cNvPr>
              <p:cNvSpPr>
                <a:spLocks noRot="1" noChangeAspect="1" noMove="1" noResize="1" noEditPoints="1" noAdjustHandles="1" noChangeArrowheads="1" noChangeShapeType="1" noTextEdit="1"/>
              </p:cNvSpPr>
              <p:nvPr/>
            </p:nvSpPr>
            <p:spPr>
              <a:xfrm>
                <a:off x="8129392" y="1862995"/>
                <a:ext cx="3810743" cy="1576842"/>
              </a:xfrm>
              <a:prstGeom prst="rect">
                <a:avLst/>
              </a:prstGeom>
              <a:blipFill>
                <a:blip r:embed="rId8"/>
                <a:stretch>
                  <a:fillRect l="-2560" t="-3101"/>
                </a:stretch>
              </a:blipFill>
            </p:spPr>
            <p:txBody>
              <a:bodyPr/>
              <a:lstStyle/>
              <a:p>
                <a:r>
                  <a:rPr lang="en-US">
                    <a:noFill/>
                  </a:rPr>
                  <a:t> </a:t>
                </a:r>
              </a:p>
            </p:txBody>
          </p:sp>
        </mc:Fallback>
      </mc:AlternateContent>
    </p:spTree>
    <p:extLst>
      <p:ext uri="{BB962C8B-B14F-4D97-AF65-F5344CB8AC3E}">
        <p14:creationId xmlns:p14="http://schemas.microsoft.com/office/powerpoint/2010/main" val="2340774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Practice Problems Part 2</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8" y="1552902"/>
            <a:ext cx="6865307" cy="1569660"/>
          </a:xfrm>
          <a:prstGeom prst="rect">
            <a:avLst/>
          </a:prstGeom>
        </p:spPr>
        <p:txBody>
          <a:bodyPr wrap="square">
            <a:spAutoFit/>
          </a:bodyPr>
          <a:lstStyle/>
          <a:p>
            <a:r>
              <a:rPr lang="en-US" sz="2400" b="1" dirty="0">
                <a:ea typeface="Times New Roman" panose="02020603050405020304" pitchFamily="18" charset="0"/>
              </a:rPr>
              <a:t>5.</a:t>
            </a:r>
            <a:r>
              <a:rPr lang="en-US" sz="2400" dirty="0">
                <a:ea typeface="Times New Roman" panose="02020603050405020304" pitchFamily="18" charset="0"/>
              </a:rPr>
              <a:t> </a:t>
            </a:r>
            <a:r>
              <a:rPr lang="en-US" sz="2400" dirty="0"/>
              <a:t>A tire dealer claims his competitor's tires won't last 40,000 miles, on average. The competitor sues the dealer and the courts order the dealer to back up his claim with statistical evidence or pay a fine. </a:t>
            </a:r>
            <a:endParaRPr lang="en-US" sz="2400" dirty="0">
              <a:ea typeface="Times New Roman" panose="02020603050405020304" pitchFamily="18" charset="0"/>
            </a:endParaRPr>
          </a:p>
        </p:txBody>
      </p:sp>
      <p:sp>
        <p:nvSpPr>
          <p:cNvPr id="6" name="Rectangle 5">
            <a:extLst>
              <a:ext uri="{FF2B5EF4-FFF2-40B4-BE49-F238E27FC236}">
                <a16:creationId xmlns:a16="http://schemas.microsoft.com/office/drawing/2014/main" id="{24893A6D-40CB-49C1-B1B9-7D8AF3957507}"/>
              </a:ext>
            </a:extLst>
          </p:cNvPr>
          <p:cNvSpPr/>
          <p:nvPr/>
        </p:nvSpPr>
        <p:spPr>
          <a:xfrm>
            <a:off x="875778" y="3319071"/>
            <a:ext cx="6865307" cy="2677656"/>
          </a:xfrm>
          <a:prstGeom prst="rect">
            <a:avLst/>
          </a:prstGeom>
        </p:spPr>
        <p:txBody>
          <a:bodyPr wrap="square">
            <a:spAutoFit/>
          </a:bodyPr>
          <a:lstStyle/>
          <a:p>
            <a:r>
              <a:rPr lang="en-US" sz="2400" dirty="0"/>
              <a:t>They instruct the dealer to purchase 36 of the competitor's tires and run them until they fail to pass the DMV test. The dealer follows the instructions and ends estimating from the sample an average of 39,300 miles with a standard deviation of 2,500 miles. Based on this information compute a 99% confidence interval for the true mean tire mileage.	</a:t>
            </a:r>
            <a:endParaRPr lang="en-US" sz="2400" dirty="0">
              <a:ea typeface="Times New Roman" panose="02020603050405020304" pitchFamily="18" charset="0"/>
            </a:endParaRPr>
          </a:p>
        </p:txBody>
      </p:sp>
      <p:pic>
        <p:nvPicPr>
          <p:cNvPr id="4" name="Picture 3">
            <a:extLst>
              <a:ext uri="{FF2B5EF4-FFF2-40B4-BE49-F238E27FC236}">
                <a16:creationId xmlns:a16="http://schemas.microsoft.com/office/drawing/2014/main" id="{DC93F000-F469-4C6B-BDE3-5FEFCD3BAC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7074" y="365125"/>
            <a:ext cx="3512507" cy="6239321"/>
          </a:xfrm>
          <a:prstGeom prst="rect">
            <a:avLst/>
          </a:prstGeom>
        </p:spPr>
      </p:pic>
    </p:spTree>
    <p:extLst>
      <p:ext uri="{BB962C8B-B14F-4D97-AF65-F5344CB8AC3E}">
        <p14:creationId xmlns:p14="http://schemas.microsoft.com/office/powerpoint/2010/main" val="3076937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257800" cy="1325563"/>
          </a:xfrm>
        </p:spPr>
        <p:txBody>
          <a:bodyPr/>
          <a:lstStyle/>
          <a:p>
            <a:r>
              <a:rPr lang="en-US" dirty="0">
                <a:solidFill>
                  <a:srgbClr val="990033"/>
                </a:solidFill>
              </a:rPr>
              <a:t>t-Student distribution</a:t>
            </a:r>
          </a:p>
        </p:txBody>
      </p:sp>
      <p:sp>
        <p:nvSpPr>
          <p:cNvPr id="7" name="Rectangle 6">
            <a:extLst>
              <a:ext uri="{FF2B5EF4-FFF2-40B4-BE49-F238E27FC236}">
                <a16:creationId xmlns:a16="http://schemas.microsoft.com/office/drawing/2014/main" id="{E6C6B5DA-2EAB-4B21-B365-9E0294197C62}"/>
              </a:ext>
            </a:extLst>
          </p:cNvPr>
          <p:cNvSpPr/>
          <p:nvPr/>
        </p:nvSpPr>
        <p:spPr>
          <a:xfrm>
            <a:off x="838199" y="1416227"/>
            <a:ext cx="10885567" cy="830997"/>
          </a:xfrm>
          <a:prstGeom prst="rect">
            <a:avLst/>
          </a:prstGeom>
        </p:spPr>
        <p:txBody>
          <a:bodyPr wrap="square">
            <a:spAutoFit/>
          </a:bodyPr>
          <a:lstStyle/>
          <a:p>
            <a:pPr>
              <a:buClrTx/>
            </a:pPr>
            <a:r>
              <a:rPr lang="en-US" sz="2400" b="1" dirty="0">
                <a:cs typeface="Times New Roman" pitchFamily="18" charset="0"/>
              </a:rPr>
              <a:t>t-student </a:t>
            </a:r>
            <a:r>
              <a:rPr lang="en-US" sz="2400" dirty="0">
                <a:cs typeface="Times New Roman" pitchFamily="18" charset="0"/>
              </a:rPr>
              <a:t>is </a:t>
            </a:r>
            <a:r>
              <a:rPr lang="en-US" sz="2400" b="1" dirty="0">
                <a:solidFill>
                  <a:srgbClr val="0070C0"/>
                </a:solidFill>
                <a:cs typeface="Times New Roman" pitchFamily="18" charset="0"/>
              </a:rPr>
              <a:t>symmetric</a:t>
            </a:r>
            <a:r>
              <a:rPr lang="en-US" sz="2400" dirty="0">
                <a:cs typeface="Times New Roman" pitchFamily="18" charset="0"/>
              </a:rPr>
              <a:t> distribution with </a:t>
            </a:r>
            <a:r>
              <a:rPr lang="en-US" sz="2400" dirty="0">
                <a:solidFill>
                  <a:srgbClr val="00B050"/>
                </a:solidFill>
                <a:cs typeface="Times New Roman" pitchFamily="18" charset="0"/>
              </a:rPr>
              <a:t>varying shape depending on its degree of freedom </a:t>
            </a:r>
            <a:r>
              <a:rPr lang="en-US" sz="2400" b="1" i="1" dirty="0">
                <a:solidFill>
                  <a:srgbClr val="00B050"/>
                </a:solidFill>
                <a:cs typeface="Times New Roman" pitchFamily="18" charset="0"/>
                <a:sym typeface="Symbol"/>
              </a:rPr>
              <a:t></a:t>
            </a:r>
            <a:r>
              <a:rPr lang="en-US" sz="2400" dirty="0">
                <a:cs typeface="Times New Roman" pitchFamily="18" charset="0"/>
              </a:rPr>
              <a:t>. In our cases, the degree of freedom is always (n-1). </a:t>
            </a:r>
            <a:endParaRPr lang="en-US" sz="2400" dirty="0">
              <a:solidFill>
                <a:srgbClr val="00B050"/>
              </a:solidFill>
              <a:cs typeface="Times New Roman" pitchFamily="18" charset="0"/>
            </a:endParaRPr>
          </a:p>
        </p:txBody>
      </p:sp>
      <p:pic>
        <p:nvPicPr>
          <p:cNvPr id="9" name="Picture 2" descr="http://www.geogebra.org/files/00/00/05/38/material-53882.png?v=1382376218">
            <a:extLst>
              <a:ext uri="{FF2B5EF4-FFF2-40B4-BE49-F238E27FC236}">
                <a16:creationId xmlns:a16="http://schemas.microsoft.com/office/drawing/2014/main" id="{E6019A8E-D015-46AB-8903-B58AB0FAE76F}"/>
              </a:ext>
            </a:extLst>
          </p:cNvPr>
          <p:cNvPicPr>
            <a:picLocks noChangeAspect="1" noChangeArrowheads="1"/>
          </p:cNvPicPr>
          <p:nvPr/>
        </p:nvPicPr>
        <p:blipFill>
          <a:blip r:embed="rId3" cstate="print"/>
          <a:srcRect/>
          <a:stretch>
            <a:fillRect/>
          </a:stretch>
        </p:blipFill>
        <p:spPr bwMode="auto">
          <a:xfrm>
            <a:off x="5040232" y="2682875"/>
            <a:ext cx="6683535" cy="3810000"/>
          </a:xfrm>
          <a:prstGeom prst="rect">
            <a:avLst/>
          </a:prstGeom>
          <a:noFill/>
        </p:spPr>
      </p:pic>
      <p:sp>
        <p:nvSpPr>
          <p:cNvPr id="13" name="Rectangle 12">
            <a:extLst>
              <a:ext uri="{FF2B5EF4-FFF2-40B4-BE49-F238E27FC236}">
                <a16:creationId xmlns:a16="http://schemas.microsoft.com/office/drawing/2014/main" id="{8276BED0-3A7A-4673-860D-C410FE0807D3}"/>
              </a:ext>
            </a:extLst>
          </p:cNvPr>
          <p:cNvSpPr/>
          <p:nvPr/>
        </p:nvSpPr>
        <p:spPr>
          <a:xfrm>
            <a:off x="838199" y="2302453"/>
            <a:ext cx="3831922" cy="2308324"/>
          </a:xfrm>
          <a:prstGeom prst="rect">
            <a:avLst/>
          </a:prstGeom>
        </p:spPr>
        <p:txBody>
          <a:bodyPr wrap="square">
            <a:spAutoFit/>
          </a:bodyPr>
          <a:lstStyle/>
          <a:p>
            <a:pPr>
              <a:buClrTx/>
            </a:pPr>
            <a:r>
              <a:rPr lang="en-US" sz="2400" dirty="0">
                <a:solidFill>
                  <a:srgbClr val="FF0000"/>
                </a:solidFill>
                <a:cs typeface="Times New Roman" pitchFamily="18" charset="0"/>
              </a:rPr>
              <a:t>As the sample size increases the degrees of freedom increases</a:t>
            </a:r>
            <a:r>
              <a:rPr lang="en-US" sz="2400" dirty="0">
                <a:cs typeface="Times New Roman" pitchFamily="18" charset="0"/>
              </a:rPr>
              <a:t>. Equivalently, the </a:t>
            </a:r>
            <a:r>
              <a:rPr lang="en-US" sz="2400" b="1" i="1" dirty="0">
                <a:cs typeface="Times New Roman" pitchFamily="18" charset="0"/>
              </a:rPr>
              <a:t>t-distribution</a:t>
            </a:r>
            <a:r>
              <a:rPr lang="en-US" sz="2400" dirty="0">
                <a:cs typeface="Times New Roman" pitchFamily="18" charset="0"/>
              </a:rPr>
              <a:t> approaches the </a:t>
            </a:r>
            <a:r>
              <a:rPr lang="en-US" sz="2400" b="1" dirty="0">
                <a:cs typeface="Times New Roman" pitchFamily="18" charset="0"/>
              </a:rPr>
              <a:t>standard normal distribution</a:t>
            </a:r>
            <a:r>
              <a:rPr lang="en-US" sz="2400" dirty="0">
                <a:cs typeface="Times New Roman" pitchFamily="18" charset="0"/>
              </a:rPr>
              <a:t> for large “n”.</a:t>
            </a:r>
            <a:endParaRPr lang="en-US" sz="2400" dirty="0">
              <a:solidFill>
                <a:srgbClr val="00B050"/>
              </a:solidFill>
              <a:cs typeface="Times New Roman" pitchFamily="18" charset="0"/>
            </a:endParaRPr>
          </a:p>
        </p:txBody>
      </p:sp>
      <p:sp>
        <p:nvSpPr>
          <p:cNvPr id="3" name="Rectangle 2">
            <a:extLst>
              <a:ext uri="{FF2B5EF4-FFF2-40B4-BE49-F238E27FC236}">
                <a16:creationId xmlns:a16="http://schemas.microsoft.com/office/drawing/2014/main" id="{5992D701-91A9-42E0-8BB5-E52C4B13CE09}"/>
              </a:ext>
            </a:extLst>
          </p:cNvPr>
          <p:cNvSpPr/>
          <p:nvPr/>
        </p:nvSpPr>
        <p:spPr>
          <a:xfrm>
            <a:off x="838199" y="4666006"/>
            <a:ext cx="3831922" cy="1200329"/>
          </a:xfrm>
          <a:prstGeom prst="rect">
            <a:avLst/>
          </a:prstGeom>
        </p:spPr>
        <p:txBody>
          <a:bodyPr wrap="square">
            <a:spAutoFit/>
          </a:bodyPr>
          <a:lstStyle/>
          <a:p>
            <a:r>
              <a:rPr lang="en-US" sz="2400" dirty="0">
                <a:cs typeface="Times New Roman" pitchFamily="18" charset="0"/>
              </a:rPr>
              <a:t>Degrees of freedom is described as </a:t>
            </a:r>
            <a:r>
              <a:rPr lang="en-US" sz="2400" dirty="0">
                <a:solidFill>
                  <a:srgbClr val="00B050"/>
                </a:solidFill>
                <a:cs typeface="Times New Roman" pitchFamily="18" charset="0"/>
              </a:rPr>
              <a:t>the number of scores that are free to vary</a:t>
            </a:r>
            <a:r>
              <a:rPr lang="en-US" sz="2400" dirty="0">
                <a:cs typeface="Times New Roman" pitchFamily="18" charset="0"/>
              </a:rPr>
              <a:t>.</a:t>
            </a:r>
            <a:endParaRPr lang="en-US" sz="2400" dirty="0"/>
          </a:p>
        </p:txBody>
      </p:sp>
    </p:spTree>
    <p:extLst>
      <p:ext uri="{BB962C8B-B14F-4D97-AF65-F5344CB8AC3E}">
        <p14:creationId xmlns:p14="http://schemas.microsoft.com/office/powerpoint/2010/main" val="3487935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470531" cy="1325563"/>
          </a:xfrm>
        </p:spPr>
        <p:txBody>
          <a:bodyPr/>
          <a:lstStyle/>
          <a:p>
            <a:r>
              <a:rPr lang="en-US" dirty="0">
                <a:solidFill>
                  <a:srgbClr val="990033"/>
                </a:solidFill>
              </a:rPr>
              <a:t>T Probabilities</a:t>
            </a:r>
            <a:endParaRPr lang="en-US" dirty="0"/>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E6C6B5DA-2EAB-4B21-B365-9E0294197C62}"/>
                  </a:ext>
                </a:extLst>
              </p:cNvPr>
              <p:cNvSpPr/>
              <p:nvPr/>
            </p:nvSpPr>
            <p:spPr>
              <a:xfrm>
                <a:off x="838200" y="1527850"/>
                <a:ext cx="6051115" cy="1302921"/>
              </a:xfrm>
              <a:prstGeom prst="rect">
                <a:avLst/>
              </a:prstGeom>
            </p:spPr>
            <p:txBody>
              <a:bodyPr wrap="square">
                <a:spAutoFit/>
              </a:bodyPr>
              <a:lstStyle/>
              <a:p>
                <a:r>
                  <a:rPr lang="en-US" sz="2400" dirty="0"/>
                  <a:t>To use the calculator to compute t-distribution probabilities such as</a:t>
                </a:r>
              </a:p>
              <a:p>
                <a:pPr>
                  <a:lnSpc>
                    <a:spcPts val="800"/>
                  </a:lnSpc>
                </a:pPr>
                <a:endParaRPr lang="en-US" sz="2400" dirty="0"/>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4</m:t>
                              </m:r>
                            </m:sub>
                          </m:sSub>
                          <m:r>
                            <a:rPr lang="en-US" sz="2400" i="1">
                              <a:latin typeface="Cambria Math" panose="02040503050406030204" pitchFamily="18" charset="0"/>
                              <a:ea typeface="Cambria Math" panose="02040503050406030204" pitchFamily="18" charset="0"/>
                            </a:rPr>
                            <m:t>≤</m:t>
                          </m:r>
                          <m:r>
                            <a:rPr lang="en-US" sz="2400" i="1" smtClean="0">
                              <a:solidFill>
                                <a:srgbClr val="008FFA"/>
                              </a:solidFill>
                              <a:latin typeface="Cambria Math" panose="02040503050406030204" pitchFamily="18" charset="0"/>
                              <a:ea typeface="Cambria Math" panose="02040503050406030204" pitchFamily="18" charset="0"/>
                            </a:rPr>
                            <m:t>1.5</m:t>
                          </m:r>
                        </m:e>
                      </m:d>
                    </m:oMath>
                  </m:oMathPara>
                </a14:m>
                <a:endParaRPr lang="en-US" sz="2400" dirty="0"/>
              </a:p>
            </p:txBody>
          </p:sp>
        </mc:Choice>
        <mc:Fallback xmlns="">
          <p:sp>
            <p:nvSpPr>
              <p:cNvPr id="7" name="Rectangle 6">
                <a:extLst>
                  <a:ext uri="{FF2B5EF4-FFF2-40B4-BE49-F238E27FC236}">
                    <a16:creationId xmlns:a16="http://schemas.microsoft.com/office/drawing/2014/main" id="{E6C6B5DA-2EAB-4B21-B365-9E0294197C62}"/>
                  </a:ext>
                </a:extLst>
              </p:cNvPr>
              <p:cNvSpPr>
                <a:spLocks noRot="1" noChangeAspect="1" noMove="1" noResize="1" noEditPoints="1" noAdjustHandles="1" noChangeArrowheads="1" noChangeShapeType="1" noTextEdit="1"/>
              </p:cNvSpPr>
              <p:nvPr/>
            </p:nvSpPr>
            <p:spPr>
              <a:xfrm>
                <a:off x="838200" y="1527850"/>
                <a:ext cx="6051115" cy="1302921"/>
              </a:xfrm>
              <a:prstGeom prst="rect">
                <a:avLst/>
              </a:prstGeom>
              <a:blipFill>
                <a:blip r:embed="rId3"/>
                <a:stretch>
                  <a:fillRect l="-1613" t="-3756" r="-605"/>
                </a:stretch>
              </a:blipFill>
            </p:spPr>
            <p:txBody>
              <a:bodyPr/>
              <a:lstStyle/>
              <a:p>
                <a:r>
                  <a:rPr lang="en-US">
                    <a:noFill/>
                  </a:rPr>
                  <a:t> </a:t>
                </a:r>
              </a:p>
            </p:txBody>
          </p:sp>
        </mc:Fallback>
      </mc:AlternateContent>
      <p:sp>
        <p:nvSpPr>
          <p:cNvPr id="50" name="Rectangle 49">
            <a:extLst>
              <a:ext uri="{FF2B5EF4-FFF2-40B4-BE49-F238E27FC236}">
                <a16:creationId xmlns:a16="http://schemas.microsoft.com/office/drawing/2014/main" id="{0F802C5B-BECA-414B-B711-9AA05FB03714}"/>
              </a:ext>
            </a:extLst>
          </p:cNvPr>
          <p:cNvSpPr/>
          <p:nvPr/>
        </p:nvSpPr>
        <p:spPr>
          <a:xfrm>
            <a:off x="838199" y="2853413"/>
            <a:ext cx="6051115" cy="830997"/>
          </a:xfrm>
          <a:prstGeom prst="rect">
            <a:avLst/>
          </a:prstGeom>
        </p:spPr>
        <p:txBody>
          <a:bodyPr wrap="square">
            <a:spAutoFit/>
          </a:bodyPr>
          <a:lstStyle/>
          <a:p>
            <a:r>
              <a:rPr lang="en-US" sz="2400" dirty="0">
                <a:cs typeface="Times New Roman" pitchFamily="18" charset="0"/>
              </a:rPr>
              <a:t>where it represents the area under a t-distribution with 4 degree of freedom, follow </a:t>
            </a:r>
            <a:endParaRPr lang="en-US" sz="2400" dirty="0"/>
          </a:p>
        </p:txBody>
      </p:sp>
      <p:pic>
        <p:nvPicPr>
          <p:cNvPr id="8" name="Picture 7">
            <a:extLst>
              <a:ext uri="{FF2B5EF4-FFF2-40B4-BE49-F238E27FC236}">
                <a16:creationId xmlns:a16="http://schemas.microsoft.com/office/drawing/2014/main" id="{B697C12D-FFAA-4B7C-B31E-CA299F0107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9647" y="1777950"/>
            <a:ext cx="4339542" cy="1651050"/>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810D5A5-E15C-4ED8-9A49-9615D851FC74}"/>
                  </a:ext>
                </a:extLst>
              </p:cNvPr>
              <p:cNvSpPr txBox="1"/>
              <p:nvPr/>
            </p:nvSpPr>
            <p:spPr>
              <a:xfrm>
                <a:off x="8825317" y="2295698"/>
                <a:ext cx="69410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FF0000"/>
                          </a:solidFill>
                          <a:latin typeface="Cambria Math" panose="02040503050406030204" pitchFamily="18" charset="0"/>
                        </a:rPr>
                        <m:t>0.896</m:t>
                      </m:r>
                    </m:oMath>
                  </m:oMathPara>
                </a14:m>
                <a:endParaRPr lang="en-US" sz="2000" dirty="0">
                  <a:solidFill>
                    <a:srgbClr val="FF0000"/>
                  </a:solidFill>
                </a:endParaRPr>
              </a:p>
            </p:txBody>
          </p:sp>
        </mc:Choice>
        <mc:Fallback xmlns="">
          <p:sp>
            <p:nvSpPr>
              <p:cNvPr id="9" name="TextBox 8">
                <a:extLst>
                  <a:ext uri="{FF2B5EF4-FFF2-40B4-BE49-F238E27FC236}">
                    <a16:creationId xmlns:a16="http://schemas.microsoft.com/office/drawing/2014/main" id="{7810D5A5-E15C-4ED8-9A49-9615D851FC74}"/>
                  </a:ext>
                </a:extLst>
              </p:cNvPr>
              <p:cNvSpPr txBox="1">
                <a:spLocks noRot="1" noChangeAspect="1" noMove="1" noResize="1" noEditPoints="1" noAdjustHandles="1" noChangeArrowheads="1" noChangeShapeType="1" noTextEdit="1"/>
              </p:cNvSpPr>
              <p:nvPr/>
            </p:nvSpPr>
            <p:spPr>
              <a:xfrm>
                <a:off x="8825317" y="2295698"/>
                <a:ext cx="694101" cy="307777"/>
              </a:xfrm>
              <a:prstGeom prst="rect">
                <a:avLst/>
              </a:prstGeom>
              <a:blipFill>
                <a:blip r:embed="rId5"/>
                <a:stretch>
                  <a:fillRect l="-7895" r="-6140" b="-6000"/>
                </a:stretch>
              </a:blipFill>
            </p:spPr>
            <p:txBody>
              <a:bodyPr/>
              <a:lstStyle/>
              <a:p>
                <a:r>
                  <a:rPr lang="en-US">
                    <a:noFill/>
                  </a:rPr>
                  <a:t> </a:t>
                </a:r>
              </a:p>
            </p:txBody>
          </p:sp>
        </mc:Fallback>
      </mc:AlternateContent>
      <p:sp>
        <p:nvSpPr>
          <p:cNvPr id="10" name="Rectangle 100">
            <a:extLst>
              <a:ext uri="{FF2B5EF4-FFF2-40B4-BE49-F238E27FC236}">
                <a16:creationId xmlns:a16="http://schemas.microsoft.com/office/drawing/2014/main" id="{AF29088B-D4F4-47B5-9257-5FABFFBBAC9D}"/>
              </a:ext>
            </a:extLst>
          </p:cNvPr>
          <p:cNvSpPr>
            <a:spLocks noChangeArrowheads="1"/>
          </p:cNvSpPr>
          <p:nvPr/>
        </p:nvSpPr>
        <p:spPr bwMode="auto">
          <a:xfrm>
            <a:off x="838199" y="3744630"/>
            <a:ext cx="3824738"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Press </a:t>
            </a:r>
            <a:r>
              <a:rPr kumimoji="0" lang="en-US" altLang="en-US" sz="22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2</a:t>
            </a:r>
            <a:r>
              <a:rPr kumimoji="0" lang="en-US" altLang="en-US" sz="2200" b="0" i="0" u="none" strike="noStrike" cap="none" normalizeH="0" baseline="30000" dirty="0">
                <a:ln>
                  <a:noFill/>
                </a:ln>
                <a:solidFill>
                  <a:srgbClr val="FF0000"/>
                </a:solidFill>
                <a:effectLst/>
                <a:latin typeface="Arial" panose="020B0604020202020204" pitchFamily="34" charset="0"/>
                <a:cs typeface="Arial" panose="020B0604020202020204" pitchFamily="34" charset="0"/>
              </a:rPr>
              <a:t>nd</a:t>
            </a: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a:t>
            </a:r>
            <a:r>
              <a:rPr kumimoji="0" lang="en-US" altLang="en-US" sz="22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VARS</a:t>
            </a: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[DISTR]</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Scroll down to</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FF0000"/>
                </a:solidFill>
                <a:latin typeface="Arial" panose="020B0604020202020204" pitchFamily="34" charset="0"/>
                <a:cs typeface="Arial" panose="020B0604020202020204" pitchFamily="34" charset="0"/>
              </a:rPr>
              <a:t>5</a:t>
            </a:r>
            <a:r>
              <a:rPr kumimoji="0" lang="en-US" altLang="en-US" sz="22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:tcdf(</a:t>
            </a:r>
            <a:endParaRPr kumimoji="0" lang="en-US" altLang="en-US" sz="22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Press </a:t>
            </a:r>
            <a:r>
              <a:rPr kumimoji="0" lang="en-US" altLang="en-US" sz="22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ENTER</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11" name="Rectangle 101">
            <a:extLst>
              <a:ext uri="{FF2B5EF4-FFF2-40B4-BE49-F238E27FC236}">
                <a16:creationId xmlns:a16="http://schemas.microsoft.com/office/drawing/2014/main" id="{1D0F2561-48BF-4C5B-80E9-C643500D4313}"/>
              </a:ext>
            </a:extLst>
          </p:cNvPr>
          <p:cNvSpPr>
            <a:spLocks noChangeArrowheads="1"/>
          </p:cNvSpPr>
          <p:nvPr/>
        </p:nvSpPr>
        <p:spPr bwMode="auto">
          <a:xfrm>
            <a:off x="838199" y="5225896"/>
            <a:ext cx="3378342"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Input </a:t>
            </a:r>
            <a:r>
              <a:rPr kumimoji="0" lang="en-US" altLang="en-US" sz="22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a:t>
            </a:r>
            <a:r>
              <a:rPr kumimoji="0" lang="en-US" altLang="en-US" sz="22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,1.5,4)</a:t>
            </a:r>
            <a:endParaRPr kumimoji="0" lang="en-US" altLang="en-US" sz="22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and press </a:t>
            </a:r>
            <a:r>
              <a:rPr kumimoji="0" lang="en-US" altLang="en-US" sz="22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ENTER</a:t>
            </a:r>
            <a:endParaRPr kumimoji="0" lang="en-US" altLang="en-US" sz="22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to get the answer </a:t>
            </a:r>
            <a:endParaRPr kumimoji="0" lang="en-US" altLang="en-US" sz="2200" b="0" i="0" u="none" strike="noStrike" cap="none" normalizeH="0" baseline="0" dirty="0">
              <a:ln>
                <a:noFill/>
              </a:ln>
              <a:solidFill>
                <a:srgbClr val="7030A0"/>
              </a:solidFill>
              <a:effectLst/>
              <a:latin typeface="Arial" panose="020B0604020202020204" pitchFamily="34" charset="0"/>
            </a:endParaRPr>
          </a:p>
        </p:txBody>
      </p:sp>
      <p:sp>
        <p:nvSpPr>
          <p:cNvPr id="12" name="Rectangle 3">
            <a:extLst>
              <a:ext uri="{FF2B5EF4-FFF2-40B4-BE49-F238E27FC236}">
                <a16:creationId xmlns:a16="http://schemas.microsoft.com/office/drawing/2014/main" id="{B1BD6895-E08C-42FE-91F2-7B14A204E028}"/>
              </a:ext>
            </a:extLst>
          </p:cNvPr>
          <p:cNvSpPr>
            <a:spLocks noChangeArrowheads="1"/>
          </p:cNvSpPr>
          <p:nvPr/>
        </p:nvSpPr>
        <p:spPr bwMode="auto">
          <a:xfrm>
            <a:off x="7006710" y="3715915"/>
            <a:ext cx="50254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7030A0"/>
                </a:solidFill>
                <a:effectLst/>
                <a:latin typeface="Arial" panose="020B0604020202020204" pitchFamily="34" charset="0"/>
              </a:rPr>
              <a:t>The syntax is </a:t>
            </a:r>
            <a:r>
              <a:rPr kumimoji="0" lang="en-US" altLang="en-US" sz="2400" b="0" i="0" u="none" strike="noStrike" cap="none" normalizeH="0" baseline="0" dirty="0" err="1">
                <a:ln>
                  <a:noFill/>
                </a:ln>
                <a:solidFill>
                  <a:srgbClr val="7030A0"/>
                </a:solidFill>
                <a:effectLst/>
                <a:latin typeface="Arial Unicode MS"/>
              </a:rPr>
              <a:t>tcdf</a:t>
            </a:r>
            <a:r>
              <a:rPr kumimoji="0" lang="en-US" altLang="en-US" sz="2400" b="0" i="0" u="none" strike="noStrike" cap="none" normalizeH="0" baseline="0" dirty="0">
                <a:ln>
                  <a:noFill/>
                </a:ln>
                <a:solidFill>
                  <a:srgbClr val="7030A0"/>
                </a:solidFill>
                <a:effectLst/>
                <a:latin typeface="Arial Unicode MS"/>
              </a:rPr>
              <a:t>(</a:t>
            </a:r>
            <a:r>
              <a:rPr kumimoji="0" lang="en-US" altLang="en-US" sz="2400" b="0" i="0" u="none" strike="noStrike" cap="none" normalizeH="0" baseline="0" dirty="0" err="1">
                <a:ln>
                  <a:noFill/>
                </a:ln>
                <a:solidFill>
                  <a:srgbClr val="7030A0"/>
                </a:solidFill>
                <a:effectLst/>
                <a:latin typeface="Arial Unicode MS"/>
              </a:rPr>
              <a:t>Lower,Upper,df</a:t>
            </a:r>
            <a:r>
              <a:rPr kumimoji="0" lang="en-US" altLang="en-US" sz="2400" b="0" i="0" u="none" strike="noStrike" cap="none" normalizeH="0" baseline="0" dirty="0">
                <a:ln>
                  <a:noFill/>
                </a:ln>
                <a:solidFill>
                  <a:srgbClr val="7030A0"/>
                </a:solidFill>
                <a:effectLst/>
                <a:latin typeface="Arial Unicode MS"/>
              </a:rPr>
              <a:t>)</a:t>
            </a:r>
            <a:r>
              <a:rPr kumimoji="0" lang="en-US" altLang="en-US" sz="2400" b="0" i="0" u="none" strike="noStrike" cap="none" normalizeH="0" baseline="0" dirty="0">
                <a:ln>
                  <a:noFill/>
                </a:ln>
                <a:solidFill>
                  <a:srgbClr val="7030A0"/>
                </a:solidFill>
                <a:effectLst/>
              </a:rPr>
              <a:t> </a:t>
            </a:r>
            <a:endParaRPr kumimoji="0" lang="en-US" altLang="en-US" sz="2400" b="0" i="0" u="none" strike="noStrike" cap="none" normalizeH="0" baseline="0" dirty="0">
              <a:ln>
                <a:noFill/>
              </a:ln>
              <a:solidFill>
                <a:srgbClr val="7030A0"/>
              </a:solidFill>
              <a:effectLst/>
              <a:latin typeface="Arial" panose="020B0604020202020204" pitchFamily="34" charset="0"/>
            </a:endParaRPr>
          </a:p>
        </p:txBody>
      </p:sp>
      <p:sp>
        <p:nvSpPr>
          <p:cNvPr id="13" name="Rectangle 3">
            <a:extLst>
              <a:ext uri="{FF2B5EF4-FFF2-40B4-BE49-F238E27FC236}">
                <a16:creationId xmlns:a16="http://schemas.microsoft.com/office/drawing/2014/main" id="{28FCC137-5301-4FB9-8626-8D35F968AC30}"/>
              </a:ext>
            </a:extLst>
          </p:cNvPr>
          <p:cNvSpPr>
            <a:spLocks noChangeArrowheads="1"/>
          </p:cNvSpPr>
          <p:nvPr/>
        </p:nvSpPr>
        <p:spPr bwMode="auto">
          <a:xfrm>
            <a:off x="4997885" y="4499153"/>
            <a:ext cx="693941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rPr>
              <a:t>The highlighted pink area spreads from -∞ to </a:t>
            </a:r>
            <a:r>
              <a:rPr kumimoji="0" lang="en-US" altLang="en-US" sz="2400" b="0" i="0" u="none" strike="noStrike" cap="none" normalizeH="0" baseline="0" dirty="0">
                <a:ln>
                  <a:noFill/>
                </a:ln>
                <a:solidFill>
                  <a:srgbClr val="008FFA"/>
                </a:solidFill>
                <a:effectLst/>
              </a:rPr>
              <a:t>1.5</a:t>
            </a:r>
            <a:r>
              <a:rPr kumimoji="0" lang="en-US" altLang="en-US" sz="2400" b="0" i="0" u="none" strike="noStrike" cap="none" normalizeH="0" baseline="0" dirty="0">
                <a:ln>
                  <a:noFill/>
                </a:ln>
                <a:effectLst/>
              </a:rPr>
              <a:t> corresponding to lower and upper bound. </a:t>
            </a:r>
          </a:p>
        </p:txBody>
      </p:sp>
      <p:sp>
        <p:nvSpPr>
          <p:cNvPr id="14" name="Rectangle 3">
            <a:extLst>
              <a:ext uri="{FF2B5EF4-FFF2-40B4-BE49-F238E27FC236}">
                <a16:creationId xmlns:a16="http://schemas.microsoft.com/office/drawing/2014/main" id="{1C26441B-48F4-4E6C-BD50-07477523CEDF}"/>
              </a:ext>
            </a:extLst>
          </p:cNvPr>
          <p:cNvSpPr>
            <a:spLocks noChangeArrowheads="1"/>
          </p:cNvSpPr>
          <p:nvPr/>
        </p:nvSpPr>
        <p:spPr bwMode="auto">
          <a:xfrm>
            <a:off x="4997885" y="5370834"/>
            <a:ext cx="693941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rPr>
              <a:t>The degree of freedom (df) for the curve is 4 which is the last entry for the </a:t>
            </a:r>
            <a:r>
              <a:rPr kumimoji="0" lang="en-US" altLang="en-US" sz="2400" b="0" i="0" u="none" strike="noStrike" cap="none" normalizeH="0" baseline="0" dirty="0" err="1">
                <a:ln>
                  <a:noFill/>
                </a:ln>
                <a:effectLst/>
              </a:rPr>
              <a:t>tcdf</a:t>
            </a:r>
            <a:r>
              <a:rPr kumimoji="0" lang="en-US" altLang="en-US" sz="2400" b="0" i="0" u="none" strike="noStrike" cap="none" normalizeH="0" baseline="0" dirty="0">
                <a:ln>
                  <a:noFill/>
                </a:ln>
                <a:effectLst/>
              </a:rPr>
              <a:t> function.</a:t>
            </a:r>
          </a:p>
        </p:txBody>
      </p:sp>
    </p:spTree>
    <p:extLst>
      <p:ext uri="{BB962C8B-B14F-4D97-AF65-F5344CB8AC3E}">
        <p14:creationId xmlns:p14="http://schemas.microsoft.com/office/powerpoint/2010/main" val="375448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470531" cy="1325563"/>
          </a:xfrm>
        </p:spPr>
        <p:txBody>
          <a:bodyPr/>
          <a:lstStyle/>
          <a:p>
            <a:r>
              <a:rPr lang="en-US" dirty="0">
                <a:solidFill>
                  <a:srgbClr val="990033"/>
                </a:solidFill>
              </a:rPr>
              <a:t>Examples</a:t>
            </a:r>
            <a:endParaRPr lang="en-US"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DFFB4E6-89C1-4CF5-A5F6-1402129B3AEB}"/>
                  </a:ext>
                </a:extLst>
              </p:cNvPr>
              <p:cNvSpPr txBox="1"/>
              <p:nvPr/>
            </p:nvSpPr>
            <p:spPr>
              <a:xfrm>
                <a:off x="871111" y="1690688"/>
                <a:ext cx="17577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14</m:t>
                              </m:r>
                            </m:sub>
                          </m:sSub>
                          <m:r>
                            <a:rPr lang="en-US" sz="2400" b="0" i="1" smtClean="0">
                              <a:latin typeface="Cambria Math" panose="02040503050406030204" pitchFamily="18" charset="0"/>
                              <a:ea typeface="Cambria Math" panose="02040503050406030204" pitchFamily="18" charset="0"/>
                            </a:rPr>
                            <m:t>≤</m:t>
                          </m:r>
                          <m:r>
                            <a:rPr lang="en-US" sz="2400" b="0" i="1" smtClean="0">
                              <a:solidFill>
                                <a:srgbClr val="0070C0"/>
                              </a:solidFill>
                              <a:latin typeface="Cambria Math" panose="02040503050406030204" pitchFamily="18" charset="0"/>
                              <a:ea typeface="Cambria Math" panose="02040503050406030204" pitchFamily="18" charset="0"/>
                            </a:rPr>
                            <m:t>1.5</m:t>
                          </m:r>
                        </m:e>
                      </m:d>
                    </m:oMath>
                  </m:oMathPara>
                </a14:m>
                <a:endParaRPr lang="en-US" sz="2400" dirty="0"/>
              </a:p>
            </p:txBody>
          </p:sp>
        </mc:Choice>
        <mc:Fallback xmlns="">
          <p:sp>
            <p:nvSpPr>
              <p:cNvPr id="9" name="TextBox 8">
                <a:extLst>
                  <a:ext uri="{FF2B5EF4-FFF2-40B4-BE49-F238E27FC236}">
                    <a16:creationId xmlns:a16="http://schemas.microsoft.com/office/drawing/2014/main" id="{8DFFB4E6-89C1-4CF5-A5F6-1402129B3AEB}"/>
                  </a:ext>
                </a:extLst>
              </p:cNvPr>
              <p:cNvSpPr txBox="1">
                <a:spLocks noRot="1" noChangeAspect="1" noMove="1" noResize="1" noEditPoints="1" noAdjustHandles="1" noChangeArrowheads="1" noChangeShapeType="1" noTextEdit="1"/>
              </p:cNvSpPr>
              <p:nvPr/>
            </p:nvSpPr>
            <p:spPr>
              <a:xfrm>
                <a:off x="871111" y="1690688"/>
                <a:ext cx="1757789" cy="369332"/>
              </a:xfrm>
              <a:prstGeom prst="rect">
                <a:avLst/>
              </a:prstGeom>
              <a:blipFill>
                <a:blip r:embed="rId3"/>
                <a:stretch>
                  <a:fillRect l="-3472"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C567B1A-ECEE-4D13-BA2B-EF60B0188BCC}"/>
                  </a:ext>
                </a:extLst>
              </p:cNvPr>
              <p:cNvSpPr txBox="1"/>
              <p:nvPr/>
            </p:nvSpPr>
            <p:spPr>
              <a:xfrm>
                <a:off x="838200" y="3474244"/>
                <a:ext cx="17649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34</m:t>
                              </m:r>
                            </m:sub>
                          </m:sSub>
                          <m:r>
                            <a:rPr lang="en-US" sz="2400" b="0" i="1" smtClean="0">
                              <a:latin typeface="Cambria Math" panose="02040503050406030204" pitchFamily="18" charset="0"/>
                              <a:ea typeface="Cambria Math" panose="02040503050406030204" pitchFamily="18" charset="0"/>
                            </a:rPr>
                            <m:t>≤</m:t>
                          </m:r>
                          <m:r>
                            <a:rPr lang="en-US" sz="2400" b="0" i="1" smtClean="0">
                              <a:solidFill>
                                <a:srgbClr val="0070C0"/>
                              </a:solidFill>
                              <a:latin typeface="Cambria Math" panose="02040503050406030204" pitchFamily="18" charset="0"/>
                              <a:ea typeface="Cambria Math" panose="02040503050406030204" pitchFamily="18" charset="0"/>
                            </a:rPr>
                            <m:t>1.5</m:t>
                          </m:r>
                        </m:e>
                      </m:d>
                    </m:oMath>
                  </m:oMathPara>
                </a14:m>
                <a:endParaRPr lang="en-US" sz="2400" dirty="0"/>
              </a:p>
            </p:txBody>
          </p:sp>
        </mc:Choice>
        <mc:Fallback xmlns="">
          <p:sp>
            <p:nvSpPr>
              <p:cNvPr id="10" name="TextBox 9">
                <a:extLst>
                  <a:ext uri="{FF2B5EF4-FFF2-40B4-BE49-F238E27FC236}">
                    <a16:creationId xmlns:a16="http://schemas.microsoft.com/office/drawing/2014/main" id="{0C567B1A-ECEE-4D13-BA2B-EF60B0188BCC}"/>
                  </a:ext>
                </a:extLst>
              </p:cNvPr>
              <p:cNvSpPr txBox="1">
                <a:spLocks noRot="1" noChangeAspect="1" noMove="1" noResize="1" noEditPoints="1" noAdjustHandles="1" noChangeArrowheads="1" noChangeShapeType="1" noTextEdit="1"/>
              </p:cNvSpPr>
              <p:nvPr/>
            </p:nvSpPr>
            <p:spPr>
              <a:xfrm>
                <a:off x="838200" y="3474244"/>
                <a:ext cx="1764907" cy="369332"/>
              </a:xfrm>
              <a:prstGeom prst="rect">
                <a:avLst/>
              </a:prstGeom>
              <a:blipFill>
                <a:blip r:embed="rId4"/>
                <a:stretch>
                  <a:fillRect l="-3460"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7200A6D-52BB-40F2-8A21-2102BB87B73A}"/>
                  </a:ext>
                </a:extLst>
              </p:cNvPr>
              <p:cNvSpPr txBox="1"/>
              <p:nvPr/>
            </p:nvSpPr>
            <p:spPr>
              <a:xfrm>
                <a:off x="838200" y="5257800"/>
                <a:ext cx="15330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𝑍</m:t>
                          </m:r>
                          <m:r>
                            <a:rPr lang="en-US" sz="2400" b="0" i="1" smtClean="0">
                              <a:latin typeface="Cambria Math" panose="02040503050406030204" pitchFamily="18" charset="0"/>
                              <a:ea typeface="Cambria Math" panose="02040503050406030204" pitchFamily="18" charset="0"/>
                            </a:rPr>
                            <m:t>≤</m:t>
                          </m:r>
                          <m:r>
                            <a:rPr lang="en-US" sz="2400" b="0" i="1" smtClean="0">
                              <a:solidFill>
                                <a:srgbClr val="0070C0"/>
                              </a:solidFill>
                              <a:latin typeface="Cambria Math" panose="02040503050406030204" pitchFamily="18" charset="0"/>
                              <a:ea typeface="Cambria Math" panose="02040503050406030204" pitchFamily="18" charset="0"/>
                            </a:rPr>
                            <m:t>1.5</m:t>
                          </m:r>
                        </m:e>
                      </m:d>
                    </m:oMath>
                  </m:oMathPara>
                </a14:m>
                <a:endParaRPr lang="en-US" sz="2400" dirty="0"/>
              </a:p>
            </p:txBody>
          </p:sp>
        </mc:Choice>
        <mc:Fallback xmlns="">
          <p:sp>
            <p:nvSpPr>
              <p:cNvPr id="11" name="TextBox 10">
                <a:extLst>
                  <a:ext uri="{FF2B5EF4-FFF2-40B4-BE49-F238E27FC236}">
                    <a16:creationId xmlns:a16="http://schemas.microsoft.com/office/drawing/2014/main" id="{E7200A6D-52BB-40F2-8A21-2102BB87B73A}"/>
                  </a:ext>
                </a:extLst>
              </p:cNvPr>
              <p:cNvSpPr txBox="1">
                <a:spLocks noRot="1" noChangeAspect="1" noMove="1" noResize="1" noEditPoints="1" noAdjustHandles="1" noChangeArrowheads="1" noChangeShapeType="1" noTextEdit="1"/>
              </p:cNvSpPr>
              <p:nvPr/>
            </p:nvSpPr>
            <p:spPr>
              <a:xfrm>
                <a:off x="838200" y="5257800"/>
                <a:ext cx="1533047" cy="369332"/>
              </a:xfrm>
              <a:prstGeom prst="rect">
                <a:avLst/>
              </a:prstGeom>
              <a:blipFill>
                <a:blip r:embed="rId5"/>
                <a:stretch>
                  <a:fillRect l="-3984" b="-11667"/>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E1C0221E-6020-419E-9635-2110326FBD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91636" y="1371600"/>
            <a:ext cx="4280120" cy="1619333"/>
          </a:xfrm>
          <a:prstGeom prst="rect">
            <a:avLst/>
          </a:prstGeom>
        </p:spPr>
      </p:pic>
      <p:pic>
        <p:nvPicPr>
          <p:cNvPr id="13" name="Picture 12">
            <a:extLst>
              <a:ext uri="{FF2B5EF4-FFF2-40B4-BE49-F238E27FC236}">
                <a16:creationId xmlns:a16="http://schemas.microsoft.com/office/drawing/2014/main" id="{270DF749-CC21-4B30-9459-DD8CA6566AF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78761" y="3206664"/>
            <a:ext cx="4305521" cy="1670136"/>
          </a:xfrm>
          <a:prstGeom prst="rect">
            <a:avLst/>
          </a:prstGeom>
        </p:spPr>
      </p:pic>
      <p:sp>
        <p:nvSpPr>
          <p:cNvPr id="14" name="Rectangle 13">
            <a:extLst>
              <a:ext uri="{FF2B5EF4-FFF2-40B4-BE49-F238E27FC236}">
                <a16:creationId xmlns:a16="http://schemas.microsoft.com/office/drawing/2014/main" id="{3130B172-01DC-4FF5-8B18-F23E177A46EC}"/>
              </a:ext>
            </a:extLst>
          </p:cNvPr>
          <p:cNvSpPr/>
          <p:nvPr/>
        </p:nvSpPr>
        <p:spPr>
          <a:xfrm>
            <a:off x="4832962" y="4004114"/>
            <a:ext cx="1027845" cy="400110"/>
          </a:xfrm>
          <a:prstGeom prst="rect">
            <a:avLst/>
          </a:prstGeom>
        </p:spPr>
        <p:txBody>
          <a:bodyPr wrap="none">
            <a:spAutoFit/>
          </a:bodyPr>
          <a:lstStyle/>
          <a:p>
            <a:r>
              <a:rPr lang="en-US" sz="2000" dirty="0">
                <a:solidFill>
                  <a:srgbClr val="FF0000"/>
                </a:solidFill>
              </a:rPr>
              <a:t>0.92858</a:t>
            </a:r>
          </a:p>
        </p:txBody>
      </p:sp>
      <p:sp>
        <p:nvSpPr>
          <p:cNvPr id="15" name="Rectangle 14">
            <a:extLst>
              <a:ext uri="{FF2B5EF4-FFF2-40B4-BE49-F238E27FC236}">
                <a16:creationId xmlns:a16="http://schemas.microsoft.com/office/drawing/2014/main" id="{F5EB1D9D-4556-41F1-A29C-8C9CACD2461B}"/>
              </a:ext>
            </a:extLst>
          </p:cNvPr>
          <p:cNvSpPr/>
          <p:nvPr/>
        </p:nvSpPr>
        <p:spPr>
          <a:xfrm>
            <a:off x="4820435" y="2181266"/>
            <a:ext cx="1027845" cy="400110"/>
          </a:xfrm>
          <a:prstGeom prst="rect">
            <a:avLst/>
          </a:prstGeom>
        </p:spPr>
        <p:txBody>
          <a:bodyPr wrap="none">
            <a:spAutoFit/>
          </a:bodyPr>
          <a:lstStyle/>
          <a:p>
            <a:r>
              <a:rPr lang="en-US" sz="2000" dirty="0">
                <a:solidFill>
                  <a:srgbClr val="FF0000"/>
                </a:solidFill>
              </a:rPr>
              <a:t>0.92209</a:t>
            </a:r>
          </a:p>
        </p:txBody>
      </p:sp>
      <p:pic>
        <p:nvPicPr>
          <p:cNvPr id="16" name="Picture 15">
            <a:extLst>
              <a:ext uri="{FF2B5EF4-FFF2-40B4-BE49-F238E27FC236}">
                <a16:creationId xmlns:a16="http://schemas.microsoft.com/office/drawing/2014/main" id="{DC366190-3FA3-4E3C-8FC7-9768D7C2361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78760" y="5130717"/>
            <a:ext cx="4305521" cy="1619333"/>
          </a:xfrm>
          <a:prstGeom prst="rect">
            <a:avLst/>
          </a:prstGeom>
        </p:spPr>
      </p:pic>
      <p:sp>
        <p:nvSpPr>
          <p:cNvPr id="17" name="Rectangle 16">
            <a:extLst>
              <a:ext uri="{FF2B5EF4-FFF2-40B4-BE49-F238E27FC236}">
                <a16:creationId xmlns:a16="http://schemas.microsoft.com/office/drawing/2014/main" id="{A6DAACED-4121-45AF-BAE0-B8F8322D0318}"/>
              </a:ext>
            </a:extLst>
          </p:cNvPr>
          <p:cNvSpPr/>
          <p:nvPr/>
        </p:nvSpPr>
        <p:spPr>
          <a:xfrm>
            <a:off x="4897080" y="5755717"/>
            <a:ext cx="1027845" cy="400110"/>
          </a:xfrm>
          <a:prstGeom prst="rect">
            <a:avLst/>
          </a:prstGeom>
        </p:spPr>
        <p:txBody>
          <a:bodyPr wrap="none">
            <a:spAutoFit/>
          </a:bodyPr>
          <a:lstStyle/>
          <a:p>
            <a:r>
              <a:rPr lang="en-US" sz="2000" dirty="0">
                <a:solidFill>
                  <a:srgbClr val="FF0000"/>
                </a:solidFill>
              </a:rPr>
              <a:t>0.93319</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C282650-35A2-4BC1-B1DC-955437CAC7EA}"/>
                  </a:ext>
                </a:extLst>
              </p:cNvPr>
              <p:cNvSpPr txBox="1"/>
              <p:nvPr/>
            </p:nvSpPr>
            <p:spPr>
              <a:xfrm>
                <a:off x="8892127" y="365125"/>
                <a:ext cx="163506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8</m:t>
                              </m:r>
                            </m:sub>
                          </m:sSub>
                          <m:r>
                            <a:rPr lang="en-US" sz="2400" b="0" i="1" smtClean="0">
                              <a:latin typeface="Cambria Math" panose="02040503050406030204" pitchFamily="18" charset="0"/>
                            </a:rPr>
                            <m:t>&gt;</m:t>
                          </m:r>
                          <m:r>
                            <a:rPr lang="en-US" sz="2400" b="0" i="1" smtClean="0">
                              <a:solidFill>
                                <a:srgbClr val="0070C0"/>
                              </a:solidFill>
                              <a:latin typeface="Cambria Math" panose="02040503050406030204" pitchFamily="18" charset="0"/>
                              <a:ea typeface="Cambria Math" panose="02040503050406030204" pitchFamily="18" charset="0"/>
                            </a:rPr>
                            <m:t>1.5</m:t>
                          </m:r>
                        </m:e>
                      </m:d>
                    </m:oMath>
                  </m:oMathPara>
                </a14:m>
                <a:endParaRPr lang="en-US" sz="2400" dirty="0"/>
              </a:p>
            </p:txBody>
          </p:sp>
        </mc:Choice>
        <mc:Fallback xmlns="">
          <p:sp>
            <p:nvSpPr>
              <p:cNvPr id="18" name="TextBox 17">
                <a:extLst>
                  <a:ext uri="{FF2B5EF4-FFF2-40B4-BE49-F238E27FC236}">
                    <a16:creationId xmlns:a16="http://schemas.microsoft.com/office/drawing/2014/main" id="{7C282650-35A2-4BC1-B1DC-955437CAC7EA}"/>
                  </a:ext>
                </a:extLst>
              </p:cNvPr>
              <p:cNvSpPr txBox="1">
                <a:spLocks noRot="1" noChangeAspect="1" noMove="1" noResize="1" noEditPoints="1" noAdjustHandles="1" noChangeArrowheads="1" noChangeShapeType="1" noTextEdit="1"/>
              </p:cNvSpPr>
              <p:nvPr/>
            </p:nvSpPr>
            <p:spPr>
              <a:xfrm>
                <a:off x="8892127" y="365125"/>
                <a:ext cx="1635063" cy="369332"/>
              </a:xfrm>
              <a:prstGeom prst="rect">
                <a:avLst/>
              </a:prstGeom>
              <a:blipFill>
                <a:blip r:embed="rId9"/>
                <a:stretch>
                  <a:fillRect l="-3731" b="-15000"/>
                </a:stretch>
              </a:blipFill>
            </p:spPr>
            <p:txBody>
              <a:bodyPr/>
              <a:lstStyle/>
              <a:p>
                <a:r>
                  <a:rPr lang="en-US">
                    <a:noFill/>
                  </a:rPr>
                  <a:t> </a:t>
                </a:r>
              </a:p>
            </p:txBody>
          </p:sp>
        </mc:Fallback>
      </mc:AlternateContent>
      <p:pic>
        <p:nvPicPr>
          <p:cNvPr id="19" name="Picture 18">
            <a:extLst>
              <a:ext uri="{FF2B5EF4-FFF2-40B4-BE49-F238E27FC236}">
                <a16:creationId xmlns:a16="http://schemas.microsoft.com/office/drawing/2014/main" id="{39C87CDD-99D4-42FC-B217-881648736B4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67461" y="943965"/>
            <a:ext cx="4292821" cy="1606633"/>
          </a:xfrm>
          <a:prstGeom prst="rect">
            <a:avLst/>
          </a:prstGeom>
        </p:spPr>
      </p:pic>
      <p:sp>
        <p:nvSpPr>
          <p:cNvPr id="20" name="Rectangle 19">
            <a:extLst>
              <a:ext uri="{FF2B5EF4-FFF2-40B4-BE49-F238E27FC236}">
                <a16:creationId xmlns:a16="http://schemas.microsoft.com/office/drawing/2014/main" id="{A2830DEE-DB48-4E2B-B108-5BCAFC139C4B}"/>
              </a:ext>
            </a:extLst>
          </p:cNvPr>
          <p:cNvSpPr/>
          <p:nvPr/>
        </p:nvSpPr>
        <p:spPr>
          <a:xfrm>
            <a:off x="10527190" y="1562615"/>
            <a:ext cx="768159" cy="400110"/>
          </a:xfrm>
          <a:prstGeom prst="rect">
            <a:avLst/>
          </a:prstGeom>
        </p:spPr>
        <p:txBody>
          <a:bodyPr wrap="none">
            <a:spAutoFit/>
          </a:bodyPr>
          <a:lstStyle/>
          <a:p>
            <a:r>
              <a:rPr lang="en-US" sz="2000" dirty="0">
                <a:solidFill>
                  <a:srgbClr val="FF0000"/>
                </a:solidFill>
              </a:rPr>
              <a:t>0.086</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B5C260D-0E17-4534-A617-3A8792DDA59A}"/>
                  </a:ext>
                </a:extLst>
              </p:cNvPr>
              <p:cNvSpPr txBox="1"/>
              <p:nvPr/>
            </p:nvSpPr>
            <p:spPr>
              <a:xfrm>
                <a:off x="8799971" y="2974755"/>
                <a:ext cx="202779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9</m:t>
                              </m:r>
                            </m:sub>
                          </m:sSub>
                          <m:r>
                            <a:rPr lang="en-US" sz="2400" b="0" i="1" smtClean="0">
                              <a:latin typeface="Cambria Math" panose="02040503050406030204" pitchFamily="18" charset="0"/>
                              <a:ea typeface="Cambria Math" panose="02040503050406030204" pitchFamily="18" charset="0"/>
                            </a:rPr>
                            <m:t>≥</m:t>
                          </m:r>
                          <m:r>
                            <a:rPr lang="en-US" sz="2400" b="0" i="1" smtClean="0">
                              <a:solidFill>
                                <a:srgbClr val="0070C0"/>
                              </a:solidFill>
                              <a:latin typeface="Cambria Math" panose="02040503050406030204" pitchFamily="18" charset="0"/>
                              <a:ea typeface="Cambria Math" panose="02040503050406030204" pitchFamily="18" charset="0"/>
                            </a:rPr>
                            <m:t>−1.67</m:t>
                          </m:r>
                        </m:e>
                      </m:d>
                    </m:oMath>
                  </m:oMathPara>
                </a14:m>
                <a:endParaRPr lang="en-US" sz="2400" dirty="0"/>
              </a:p>
            </p:txBody>
          </p:sp>
        </mc:Choice>
        <mc:Fallback xmlns="">
          <p:sp>
            <p:nvSpPr>
              <p:cNvPr id="21" name="TextBox 20">
                <a:extLst>
                  <a:ext uri="{FF2B5EF4-FFF2-40B4-BE49-F238E27FC236}">
                    <a16:creationId xmlns:a16="http://schemas.microsoft.com/office/drawing/2014/main" id="{1B5C260D-0E17-4534-A617-3A8792DDA59A}"/>
                  </a:ext>
                </a:extLst>
              </p:cNvPr>
              <p:cNvSpPr txBox="1">
                <a:spLocks noRot="1" noChangeAspect="1" noMove="1" noResize="1" noEditPoints="1" noAdjustHandles="1" noChangeArrowheads="1" noChangeShapeType="1" noTextEdit="1"/>
              </p:cNvSpPr>
              <p:nvPr/>
            </p:nvSpPr>
            <p:spPr>
              <a:xfrm>
                <a:off x="8799971" y="2974755"/>
                <a:ext cx="2027799" cy="369332"/>
              </a:xfrm>
              <a:prstGeom prst="rect">
                <a:avLst/>
              </a:prstGeom>
              <a:blipFill>
                <a:blip r:embed="rId11"/>
                <a:stretch>
                  <a:fillRect l="-3012" b="-13115"/>
                </a:stretch>
              </a:blipFill>
            </p:spPr>
            <p:txBody>
              <a:bodyPr/>
              <a:lstStyle/>
              <a:p>
                <a:r>
                  <a:rPr lang="en-US">
                    <a:noFill/>
                  </a:rPr>
                  <a:t> </a:t>
                </a:r>
              </a:p>
            </p:txBody>
          </p:sp>
        </mc:Fallback>
      </mc:AlternateContent>
      <p:pic>
        <p:nvPicPr>
          <p:cNvPr id="22" name="Picture 21">
            <a:extLst>
              <a:ext uri="{FF2B5EF4-FFF2-40B4-BE49-F238E27FC236}">
                <a16:creationId xmlns:a16="http://schemas.microsoft.com/office/drawing/2014/main" id="{2B97E0BD-98DB-4F0F-907E-8477D306AF0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29359" y="3520084"/>
            <a:ext cx="4330923" cy="1638384"/>
          </a:xfrm>
          <a:prstGeom prst="rect">
            <a:avLst/>
          </a:prstGeom>
        </p:spPr>
      </p:pic>
      <p:sp>
        <p:nvSpPr>
          <p:cNvPr id="23" name="Rectangle 22">
            <a:extLst>
              <a:ext uri="{FF2B5EF4-FFF2-40B4-BE49-F238E27FC236}">
                <a16:creationId xmlns:a16="http://schemas.microsoft.com/office/drawing/2014/main" id="{7B5EF0F4-26B1-4A29-87F9-506D50BFB24D}"/>
              </a:ext>
            </a:extLst>
          </p:cNvPr>
          <p:cNvSpPr/>
          <p:nvPr/>
        </p:nvSpPr>
        <p:spPr>
          <a:xfrm>
            <a:off x="9643517" y="4339276"/>
            <a:ext cx="1027845" cy="400110"/>
          </a:xfrm>
          <a:prstGeom prst="rect">
            <a:avLst/>
          </a:prstGeom>
        </p:spPr>
        <p:txBody>
          <a:bodyPr wrap="none">
            <a:spAutoFit/>
          </a:bodyPr>
          <a:lstStyle/>
          <a:p>
            <a:r>
              <a:rPr lang="en-US" sz="2000" dirty="0">
                <a:solidFill>
                  <a:srgbClr val="FF0000"/>
                </a:solidFill>
              </a:rPr>
              <a:t>0.93537</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CE2E73A-73A1-4446-AB77-216CBC5BFCF8}"/>
                  </a:ext>
                </a:extLst>
              </p:cNvPr>
              <p:cNvSpPr txBox="1"/>
              <p:nvPr/>
            </p:nvSpPr>
            <p:spPr>
              <a:xfrm>
                <a:off x="8497788" y="5584175"/>
                <a:ext cx="279114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solidFill>
                                <a:srgbClr val="0070C0"/>
                              </a:solidFill>
                              <a:latin typeface="Cambria Math" panose="02040503050406030204" pitchFamily="18" charset="0"/>
                            </a:rPr>
                            <m:t>−0.5</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13</m:t>
                              </m:r>
                            </m:sub>
                          </m:sSub>
                          <m:r>
                            <a:rPr lang="en-US" sz="2400" b="0" i="1" smtClean="0">
                              <a:latin typeface="Cambria Math" panose="02040503050406030204" pitchFamily="18" charset="0"/>
                              <a:ea typeface="Cambria Math" panose="02040503050406030204" pitchFamily="18" charset="0"/>
                            </a:rPr>
                            <m:t>≤</m:t>
                          </m:r>
                          <m:r>
                            <a:rPr lang="en-US" sz="2400" b="0" i="1" smtClean="0">
                              <a:solidFill>
                                <a:srgbClr val="0070C0"/>
                              </a:solidFill>
                              <a:latin typeface="Cambria Math" panose="02040503050406030204" pitchFamily="18" charset="0"/>
                              <a:ea typeface="Cambria Math" panose="02040503050406030204" pitchFamily="18" charset="0"/>
                            </a:rPr>
                            <m:t>1.5</m:t>
                          </m:r>
                        </m:e>
                      </m:d>
                    </m:oMath>
                  </m:oMathPara>
                </a14:m>
                <a:endParaRPr lang="en-US" sz="2400" dirty="0"/>
              </a:p>
            </p:txBody>
          </p:sp>
        </mc:Choice>
        <mc:Fallback xmlns="">
          <p:sp>
            <p:nvSpPr>
              <p:cNvPr id="24" name="TextBox 23">
                <a:extLst>
                  <a:ext uri="{FF2B5EF4-FFF2-40B4-BE49-F238E27FC236}">
                    <a16:creationId xmlns:a16="http://schemas.microsoft.com/office/drawing/2014/main" id="{9CE2E73A-73A1-4446-AB77-216CBC5BFCF8}"/>
                  </a:ext>
                </a:extLst>
              </p:cNvPr>
              <p:cNvSpPr txBox="1">
                <a:spLocks noRot="1" noChangeAspect="1" noMove="1" noResize="1" noEditPoints="1" noAdjustHandles="1" noChangeArrowheads="1" noChangeShapeType="1" noTextEdit="1"/>
              </p:cNvSpPr>
              <p:nvPr/>
            </p:nvSpPr>
            <p:spPr>
              <a:xfrm>
                <a:off x="8497788" y="5584175"/>
                <a:ext cx="2791149" cy="369332"/>
              </a:xfrm>
              <a:prstGeom prst="rect">
                <a:avLst/>
              </a:prstGeom>
              <a:blipFill>
                <a:blip r:embed="rId13"/>
                <a:stretch>
                  <a:fillRect l="-1965" b="-13115"/>
                </a:stretch>
              </a:blipFill>
            </p:spPr>
            <p:txBody>
              <a:bodyPr/>
              <a:lstStyle/>
              <a:p>
                <a:r>
                  <a:rPr lang="en-US">
                    <a:noFill/>
                  </a:rPr>
                  <a:t> </a:t>
                </a:r>
              </a:p>
            </p:txBody>
          </p:sp>
        </mc:Fallback>
      </mc:AlternateContent>
    </p:spTree>
    <p:extLst>
      <p:ext uri="{BB962C8B-B14F-4D97-AF65-F5344CB8AC3E}">
        <p14:creationId xmlns:p14="http://schemas.microsoft.com/office/powerpoint/2010/main" val="147605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p:bldP spid="20"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470531" cy="1325563"/>
          </a:xfrm>
        </p:spPr>
        <p:txBody>
          <a:bodyPr/>
          <a:lstStyle/>
          <a:p>
            <a:r>
              <a:rPr lang="en-US" dirty="0">
                <a:solidFill>
                  <a:srgbClr val="990033"/>
                </a:solidFill>
              </a:rPr>
              <a:t>T Percentiles</a:t>
            </a:r>
            <a:endParaRPr lang="en-US" dirty="0"/>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E6C6B5DA-2EAB-4B21-B365-9E0294197C62}"/>
                  </a:ext>
                </a:extLst>
              </p:cNvPr>
              <p:cNvSpPr/>
              <p:nvPr/>
            </p:nvSpPr>
            <p:spPr>
              <a:xfrm>
                <a:off x="838200" y="1527850"/>
                <a:ext cx="6051115" cy="1302921"/>
              </a:xfrm>
              <a:prstGeom prst="rect">
                <a:avLst/>
              </a:prstGeom>
            </p:spPr>
            <p:txBody>
              <a:bodyPr wrap="square">
                <a:spAutoFit/>
              </a:bodyPr>
              <a:lstStyle/>
              <a:p>
                <a:r>
                  <a:rPr lang="en-US" sz="2400" dirty="0"/>
                  <a:t>To use the calculator to compute t-distribution percentiles such as</a:t>
                </a:r>
              </a:p>
              <a:p>
                <a:pPr>
                  <a:lnSpc>
                    <a:spcPts val="800"/>
                  </a:lnSpc>
                </a:pPr>
                <a:endParaRPr lang="en-US" sz="2400" dirty="0"/>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4</m:t>
                              </m:r>
                            </m:sub>
                          </m:sSub>
                          <m:r>
                            <a:rPr lang="en-US" sz="2400" i="1">
                              <a:latin typeface="Cambria Math" panose="02040503050406030204" pitchFamily="18" charset="0"/>
                              <a:ea typeface="Cambria Math" panose="02040503050406030204" pitchFamily="18" charset="0"/>
                            </a:rPr>
                            <m:t>≥</m:t>
                          </m:r>
                          <m:r>
                            <a:rPr lang="en-US" sz="2400" i="1">
                              <a:solidFill>
                                <a:srgbClr val="0070C0"/>
                              </a:solidFill>
                              <a:latin typeface="Cambria Math" panose="02040503050406030204" pitchFamily="18" charset="0"/>
                              <a:ea typeface="Cambria Math" panose="02040503050406030204" pitchFamily="18" charset="0"/>
                            </a:rPr>
                            <m:t>𝑎</m:t>
                          </m:r>
                        </m:e>
                      </m:d>
                      <m:r>
                        <a:rPr lang="en-US" sz="2400">
                          <a:latin typeface="Cambria Math" panose="02040503050406030204" pitchFamily="18" charset="0"/>
                        </a:rPr>
                        <m:t>=</m:t>
                      </m:r>
                      <m:r>
                        <a:rPr lang="en-US" sz="2400">
                          <a:solidFill>
                            <a:srgbClr val="FF0000"/>
                          </a:solidFill>
                          <a:latin typeface="Cambria Math" panose="02040503050406030204" pitchFamily="18" charset="0"/>
                        </a:rPr>
                        <m:t>0.05</m:t>
                      </m:r>
                    </m:oMath>
                  </m:oMathPara>
                </a14:m>
                <a:endParaRPr lang="en-US" sz="2400" dirty="0"/>
              </a:p>
            </p:txBody>
          </p:sp>
        </mc:Choice>
        <mc:Fallback xmlns="">
          <p:sp>
            <p:nvSpPr>
              <p:cNvPr id="7" name="Rectangle 6">
                <a:extLst>
                  <a:ext uri="{FF2B5EF4-FFF2-40B4-BE49-F238E27FC236}">
                    <a16:creationId xmlns:a16="http://schemas.microsoft.com/office/drawing/2014/main" id="{E6C6B5DA-2EAB-4B21-B365-9E0294197C62}"/>
                  </a:ext>
                </a:extLst>
              </p:cNvPr>
              <p:cNvSpPr>
                <a:spLocks noRot="1" noChangeAspect="1" noMove="1" noResize="1" noEditPoints="1" noAdjustHandles="1" noChangeArrowheads="1" noChangeShapeType="1" noTextEdit="1"/>
              </p:cNvSpPr>
              <p:nvPr/>
            </p:nvSpPr>
            <p:spPr>
              <a:xfrm>
                <a:off x="838200" y="1527850"/>
                <a:ext cx="6051115" cy="1302921"/>
              </a:xfrm>
              <a:prstGeom prst="rect">
                <a:avLst/>
              </a:prstGeom>
              <a:blipFill>
                <a:blip r:embed="rId3"/>
                <a:stretch>
                  <a:fillRect l="-1613" t="-3756" r="-605"/>
                </a:stretch>
              </a:blipFill>
            </p:spPr>
            <p:txBody>
              <a:bodyPr/>
              <a:lstStyle/>
              <a:p>
                <a:r>
                  <a:rPr lang="en-US">
                    <a:noFill/>
                  </a:rPr>
                  <a:t> </a:t>
                </a:r>
              </a:p>
            </p:txBody>
          </p:sp>
        </mc:Fallback>
      </mc:AlternateContent>
      <p:sp>
        <p:nvSpPr>
          <p:cNvPr id="50" name="Rectangle 49">
            <a:extLst>
              <a:ext uri="{FF2B5EF4-FFF2-40B4-BE49-F238E27FC236}">
                <a16:creationId xmlns:a16="http://schemas.microsoft.com/office/drawing/2014/main" id="{0F802C5B-BECA-414B-B711-9AA05FB03714}"/>
              </a:ext>
            </a:extLst>
          </p:cNvPr>
          <p:cNvSpPr/>
          <p:nvPr/>
        </p:nvSpPr>
        <p:spPr>
          <a:xfrm>
            <a:off x="838199" y="2853413"/>
            <a:ext cx="6168511" cy="830997"/>
          </a:xfrm>
          <a:prstGeom prst="rect">
            <a:avLst/>
          </a:prstGeom>
        </p:spPr>
        <p:txBody>
          <a:bodyPr wrap="square">
            <a:spAutoFit/>
          </a:bodyPr>
          <a:lstStyle/>
          <a:p>
            <a:r>
              <a:rPr lang="en-US" sz="2400" dirty="0">
                <a:cs typeface="Times New Roman" pitchFamily="18" charset="0"/>
              </a:rPr>
              <a:t>where it represents a number on the x-axis for a t-distribution with 4 degree of freedom, follow </a:t>
            </a:r>
            <a:endParaRPr lang="en-US" sz="2400" dirty="0"/>
          </a:p>
        </p:txBody>
      </p:sp>
      <p:sp>
        <p:nvSpPr>
          <p:cNvPr id="12" name="Rectangle 3">
            <a:extLst>
              <a:ext uri="{FF2B5EF4-FFF2-40B4-BE49-F238E27FC236}">
                <a16:creationId xmlns:a16="http://schemas.microsoft.com/office/drawing/2014/main" id="{B1BD6895-E08C-42FE-91F2-7B14A204E028}"/>
              </a:ext>
            </a:extLst>
          </p:cNvPr>
          <p:cNvSpPr>
            <a:spLocks noChangeArrowheads="1"/>
          </p:cNvSpPr>
          <p:nvPr/>
        </p:nvSpPr>
        <p:spPr bwMode="auto">
          <a:xfrm>
            <a:off x="6480617" y="3715915"/>
            <a:ext cx="547297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7030A0"/>
                </a:solidFill>
                <a:effectLst/>
                <a:latin typeface="Arial" panose="020B0604020202020204" pitchFamily="34" charset="0"/>
              </a:rPr>
              <a:t>The syntax is </a:t>
            </a:r>
            <a:r>
              <a:rPr kumimoji="0" lang="en-US" altLang="en-US" sz="2400" b="0" i="0" u="none" strike="noStrike" cap="none" normalizeH="0" baseline="0" dirty="0" err="1">
                <a:ln>
                  <a:noFill/>
                </a:ln>
                <a:solidFill>
                  <a:srgbClr val="7030A0"/>
                </a:solidFill>
                <a:effectLst/>
                <a:latin typeface="Arial" panose="020B0604020202020204" pitchFamily="34" charset="0"/>
              </a:rPr>
              <a:t>invT</a:t>
            </a:r>
            <a:r>
              <a:rPr kumimoji="0" lang="en-US" altLang="en-US" sz="2400" b="0" i="0" u="none" strike="noStrike" cap="none" normalizeH="0" baseline="0" dirty="0">
                <a:ln>
                  <a:noFill/>
                </a:ln>
                <a:solidFill>
                  <a:srgbClr val="7030A0"/>
                </a:solidFill>
                <a:effectLst/>
                <a:latin typeface="Arial Unicode MS"/>
              </a:rPr>
              <a:t>(</a:t>
            </a:r>
            <a:r>
              <a:rPr kumimoji="0" lang="en-US" altLang="en-US" sz="2400" b="0" i="0" u="none" strike="noStrike" cap="none" normalizeH="0" baseline="0" dirty="0" err="1">
                <a:ln>
                  <a:noFill/>
                </a:ln>
                <a:solidFill>
                  <a:srgbClr val="7030A0"/>
                </a:solidFill>
                <a:effectLst/>
                <a:latin typeface="Arial Unicode MS"/>
              </a:rPr>
              <a:t>CumulativeProb,df</a:t>
            </a:r>
            <a:r>
              <a:rPr kumimoji="0" lang="en-US" altLang="en-US" sz="2400" b="0" i="0" u="none" strike="noStrike" cap="none" normalizeH="0" baseline="0" dirty="0">
                <a:ln>
                  <a:noFill/>
                </a:ln>
                <a:solidFill>
                  <a:srgbClr val="7030A0"/>
                </a:solidFill>
                <a:effectLst/>
                <a:latin typeface="Arial Unicode MS"/>
              </a:rPr>
              <a:t>)</a:t>
            </a:r>
            <a:r>
              <a:rPr kumimoji="0" lang="en-US" altLang="en-US" sz="2400" b="0" i="0" u="none" strike="noStrike" cap="none" normalizeH="0" baseline="0" dirty="0">
                <a:ln>
                  <a:noFill/>
                </a:ln>
                <a:solidFill>
                  <a:srgbClr val="7030A0"/>
                </a:solidFill>
                <a:effectLst/>
              </a:rPr>
              <a:t> </a:t>
            </a:r>
            <a:endParaRPr kumimoji="0" lang="en-US" altLang="en-US" sz="2400" b="0" i="0" u="none" strike="noStrike" cap="none" normalizeH="0" baseline="0" dirty="0">
              <a:ln>
                <a:noFill/>
              </a:ln>
              <a:solidFill>
                <a:srgbClr val="7030A0"/>
              </a:solidFill>
              <a:effectLst/>
              <a:latin typeface="Arial" panose="020B0604020202020204" pitchFamily="34" charset="0"/>
            </a:endParaRPr>
          </a:p>
        </p:txBody>
      </p:sp>
      <p:sp>
        <p:nvSpPr>
          <p:cNvPr id="13" name="Rectangle 3">
            <a:extLst>
              <a:ext uri="{FF2B5EF4-FFF2-40B4-BE49-F238E27FC236}">
                <a16:creationId xmlns:a16="http://schemas.microsoft.com/office/drawing/2014/main" id="{28FCC137-5301-4FB9-8626-8D35F968AC30}"/>
              </a:ext>
            </a:extLst>
          </p:cNvPr>
          <p:cNvSpPr>
            <a:spLocks noChangeArrowheads="1"/>
          </p:cNvSpPr>
          <p:nvPr/>
        </p:nvSpPr>
        <p:spPr bwMode="auto">
          <a:xfrm>
            <a:off x="4997885" y="4499153"/>
            <a:ext cx="693941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rPr>
              <a:t>The cumulative probability is a left tail area under the curve.</a:t>
            </a:r>
          </a:p>
        </p:txBody>
      </p:sp>
      <p:sp>
        <p:nvSpPr>
          <p:cNvPr id="14" name="Rectangle 3">
            <a:extLst>
              <a:ext uri="{FF2B5EF4-FFF2-40B4-BE49-F238E27FC236}">
                <a16:creationId xmlns:a16="http://schemas.microsoft.com/office/drawing/2014/main" id="{1C26441B-48F4-4E6C-BD50-07477523CEDF}"/>
              </a:ext>
            </a:extLst>
          </p:cNvPr>
          <p:cNvSpPr>
            <a:spLocks noChangeArrowheads="1"/>
          </p:cNvSpPr>
          <p:nvPr/>
        </p:nvSpPr>
        <p:spPr bwMode="auto">
          <a:xfrm>
            <a:off x="4997885" y="5370834"/>
            <a:ext cx="693941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rPr>
              <a:t>The degree of freedom (df) for the curve is 4 which is the last entry for the </a:t>
            </a:r>
            <a:r>
              <a:rPr kumimoji="0" lang="en-US" altLang="en-US" sz="2400" b="0" i="0" u="none" strike="noStrike" cap="none" normalizeH="0" baseline="0" dirty="0" err="1">
                <a:ln>
                  <a:noFill/>
                </a:ln>
                <a:effectLst/>
              </a:rPr>
              <a:t>invT</a:t>
            </a:r>
            <a:r>
              <a:rPr kumimoji="0" lang="en-US" altLang="en-US" sz="2400" b="0" i="0" u="none" strike="noStrike" cap="none" normalizeH="0" baseline="0" dirty="0">
                <a:ln>
                  <a:noFill/>
                </a:ln>
                <a:effectLst/>
              </a:rPr>
              <a:t> function.</a:t>
            </a:r>
          </a:p>
        </p:txBody>
      </p:sp>
      <p:pic>
        <p:nvPicPr>
          <p:cNvPr id="15" name="Picture 14">
            <a:extLst>
              <a:ext uri="{FF2B5EF4-FFF2-40B4-BE49-F238E27FC236}">
                <a16:creationId xmlns:a16="http://schemas.microsoft.com/office/drawing/2014/main" id="{E411D94A-5342-4EAF-853A-669A4D0781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0082" y="1710668"/>
            <a:ext cx="4498670" cy="1683674"/>
          </a:xfrm>
          <a:prstGeom prst="rect">
            <a:avLst/>
          </a:prstGeom>
        </p:spPr>
      </p:pic>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8ADEA130-2B3C-4B14-AA1A-BEA1209437A5}"/>
                  </a:ext>
                </a:extLst>
              </p:cNvPr>
              <p:cNvSpPr/>
              <p:nvPr/>
            </p:nvSpPr>
            <p:spPr>
              <a:xfrm>
                <a:off x="10313290" y="2484081"/>
                <a:ext cx="60538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mtClean="0">
                          <a:solidFill>
                            <a:srgbClr val="FF0000"/>
                          </a:solidFill>
                          <a:latin typeface="Cambria Math" panose="02040503050406030204" pitchFamily="18" charset="0"/>
                        </a:rPr>
                        <m:t>0.05</m:t>
                      </m:r>
                    </m:oMath>
                  </m:oMathPara>
                </a14:m>
                <a:endParaRPr lang="en-US" dirty="0">
                  <a:solidFill>
                    <a:srgbClr val="FF0000"/>
                  </a:solidFill>
                </a:endParaRPr>
              </a:p>
            </p:txBody>
          </p:sp>
        </mc:Choice>
        <mc:Fallback xmlns="">
          <p:sp>
            <p:nvSpPr>
              <p:cNvPr id="16" name="Rectangle 15">
                <a:extLst>
                  <a:ext uri="{FF2B5EF4-FFF2-40B4-BE49-F238E27FC236}">
                    <a16:creationId xmlns:a16="http://schemas.microsoft.com/office/drawing/2014/main" id="{8ADEA130-2B3C-4B14-AA1A-BEA1209437A5}"/>
                  </a:ext>
                </a:extLst>
              </p:cNvPr>
              <p:cNvSpPr>
                <a:spLocks noRot="1" noChangeAspect="1" noMove="1" noResize="1" noEditPoints="1" noAdjustHandles="1" noChangeArrowheads="1" noChangeShapeType="1" noTextEdit="1"/>
              </p:cNvSpPr>
              <p:nvPr/>
            </p:nvSpPr>
            <p:spPr>
              <a:xfrm>
                <a:off x="10313290" y="2484081"/>
                <a:ext cx="605382" cy="369332"/>
              </a:xfrm>
              <a:prstGeom prst="rect">
                <a:avLst/>
              </a:prstGeom>
              <a:blipFill>
                <a:blip r:embed="rId5"/>
                <a:stretch>
                  <a:fillRect r="-1010"/>
                </a:stretch>
              </a:blipFill>
            </p:spPr>
            <p:txBody>
              <a:bodyPr/>
              <a:lstStyle/>
              <a:p>
                <a:r>
                  <a:rPr lang="en-US">
                    <a:noFill/>
                  </a:rPr>
                  <a:t> </a:t>
                </a:r>
              </a:p>
            </p:txBody>
          </p:sp>
        </mc:Fallback>
      </mc:AlternateContent>
      <p:sp>
        <p:nvSpPr>
          <p:cNvPr id="17" name="Rectangle 100">
            <a:extLst>
              <a:ext uri="{FF2B5EF4-FFF2-40B4-BE49-F238E27FC236}">
                <a16:creationId xmlns:a16="http://schemas.microsoft.com/office/drawing/2014/main" id="{C252E0CE-E11C-4696-9146-4C18AC30A025}"/>
              </a:ext>
            </a:extLst>
          </p:cNvPr>
          <p:cNvSpPr>
            <a:spLocks noChangeArrowheads="1"/>
          </p:cNvSpPr>
          <p:nvPr/>
        </p:nvSpPr>
        <p:spPr bwMode="auto">
          <a:xfrm>
            <a:off x="838199" y="3740967"/>
            <a:ext cx="3824738"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Press </a:t>
            </a:r>
            <a:r>
              <a:rPr kumimoji="0" lang="en-US" altLang="en-US" sz="22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2</a:t>
            </a:r>
            <a:r>
              <a:rPr kumimoji="0" lang="en-US" altLang="en-US" sz="2200" b="0" i="0" u="none" strike="noStrike" cap="none" normalizeH="0" baseline="30000" dirty="0">
                <a:ln>
                  <a:noFill/>
                </a:ln>
                <a:solidFill>
                  <a:srgbClr val="FF0000"/>
                </a:solidFill>
                <a:effectLst/>
                <a:latin typeface="Arial" panose="020B0604020202020204" pitchFamily="34" charset="0"/>
                <a:cs typeface="Arial" panose="020B0604020202020204" pitchFamily="34" charset="0"/>
              </a:rPr>
              <a:t>nd</a:t>
            </a: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a:t>
            </a:r>
            <a:r>
              <a:rPr kumimoji="0" lang="en-US" altLang="en-US" sz="22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VARS</a:t>
            </a: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[DISTR]</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Scroll down to</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FF0000"/>
                </a:solidFill>
                <a:latin typeface="Arial" panose="020B0604020202020204" pitchFamily="34" charset="0"/>
                <a:cs typeface="Arial" panose="020B0604020202020204" pitchFamily="34" charset="0"/>
              </a:rPr>
              <a:t>4</a:t>
            </a:r>
            <a:r>
              <a:rPr kumimoji="0" lang="en-US" altLang="en-US" sz="22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:invT(</a:t>
            </a:r>
            <a:endParaRPr kumimoji="0" lang="en-US" altLang="en-US" sz="22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Press </a:t>
            </a:r>
            <a:r>
              <a:rPr kumimoji="0" lang="en-US" altLang="en-US" sz="22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ENTER</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18" name="Rectangle 101">
            <a:extLst>
              <a:ext uri="{FF2B5EF4-FFF2-40B4-BE49-F238E27FC236}">
                <a16:creationId xmlns:a16="http://schemas.microsoft.com/office/drawing/2014/main" id="{52ECCC66-BED2-4E04-96EE-7A78D92F7593}"/>
              </a:ext>
            </a:extLst>
          </p:cNvPr>
          <p:cNvSpPr>
            <a:spLocks noChangeArrowheads="1"/>
          </p:cNvSpPr>
          <p:nvPr/>
        </p:nvSpPr>
        <p:spPr bwMode="auto">
          <a:xfrm>
            <a:off x="821802" y="5312891"/>
            <a:ext cx="3378342"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Enter </a:t>
            </a:r>
            <a:r>
              <a:rPr kumimoji="0" lang="en-US" altLang="en-US" sz="22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0.95,4)</a:t>
            </a:r>
            <a:endParaRPr kumimoji="0" lang="en-US" altLang="en-US" sz="22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and press </a:t>
            </a:r>
            <a:r>
              <a:rPr kumimoji="0" lang="en-US" altLang="en-US" sz="22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ENTER</a:t>
            </a:r>
            <a:endParaRPr kumimoji="0" lang="en-US" altLang="en-US" sz="22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to get the answer </a:t>
            </a:r>
            <a:endParaRPr kumimoji="0" lang="en-US" altLang="en-US" sz="2200" b="0" i="0" u="none" strike="noStrike" cap="none" normalizeH="0" baseline="0" dirty="0">
              <a:ln>
                <a:noFill/>
              </a:ln>
              <a:solidFill>
                <a:srgbClr val="7030A0"/>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C413075-5611-4052-B843-3ADB189F214E}"/>
                  </a:ext>
                </a:extLst>
              </p:cNvPr>
              <p:cNvSpPr txBox="1"/>
              <p:nvPr/>
            </p:nvSpPr>
            <p:spPr>
              <a:xfrm>
                <a:off x="9762597" y="1556779"/>
                <a:ext cx="844783" cy="307777"/>
              </a:xfrm>
              <a:prstGeom prst="rect">
                <a:avLst/>
              </a:prstGeom>
              <a:noFill/>
            </p:spPr>
            <p:txBody>
              <a:bodyPr wrap="none" lIns="0" tIns="0" rIns="0" bIns="0" rtlCol="0">
                <a:spAutoFit/>
              </a:bodyPr>
              <a:lstStyle/>
              <a:p>
                <a14:m>
                  <m:oMath xmlns:m="http://schemas.openxmlformats.org/officeDocument/2006/math">
                    <m:r>
                      <a:rPr lang="en-US" sz="2000" b="0" i="1" smtClean="0">
                        <a:solidFill>
                          <a:srgbClr val="0070C0"/>
                        </a:solidFill>
                        <a:latin typeface="Cambria Math" panose="02040503050406030204" pitchFamily="18" charset="0"/>
                      </a:rPr>
                      <m:t>2.</m:t>
                    </m:r>
                  </m:oMath>
                </a14:m>
                <a:r>
                  <a:rPr lang="en-US" sz="2000" dirty="0">
                    <a:solidFill>
                      <a:srgbClr val="0070C0"/>
                    </a:solidFill>
                  </a:rPr>
                  <a:t>13185</a:t>
                </a:r>
              </a:p>
            </p:txBody>
          </p:sp>
        </mc:Choice>
        <mc:Fallback xmlns="">
          <p:sp>
            <p:nvSpPr>
              <p:cNvPr id="19" name="TextBox 18">
                <a:extLst>
                  <a:ext uri="{FF2B5EF4-FFF2-40B4-BE49-F238E27FC236}">
                    <a16:creationId xmlns:a16="http://schemas.microsoft.com/office/drawing/2014/main" id="{6C413075-5611-4052-B843-3ADB189F214E}"/>
                  </a:ext>
                </a:extLst>
              </p:cNvPr>
              <p:cNvSpPr txBox="1">
                <a:spLocks noRot="1" noChangeAspect="1" noMove="1" noResize="1" noEditPoints="1" noAdjustHandles="1" noChangeArrowheads="1" noChangeShapeType="1" noTextEdit="1"/>
              </p:cNvSpPr>
              <p:nvPr/>
            </p:nvSpPr>
            <p:spPr>
              <a:xfrm>
                <a:off x="9762597" y="1556779"/>
                <a:ext cx="844783" cy="307777"/>
              </a:xfrm>
              <a:prstGeom prst="rect">
                <a:avLst/>
              </a:prstGeom>
              <a:blipFill>
                <a:blip r:embed="rId6"/>
                <a:stretch>
                  <a:fillRect l="-10072" t="-25490" r="-17266" b="-49020"/>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CE5323CE-A210-4682-A2B9-B262E66BDB8C}"/>
              </a:ext>
            </a:extLst>
          </p:cNvPr>
          <p:cNvSpPr/>
          <p:nvPr/>
        </p:nvSpPr>
        <p:spPr>
          <a:xfrm>
            <a:off x="5727191" y="305221"/>
            <a:ext cx="6168511" cy="901056"/>
          </a:xfrm>
          <a:prstGeom prst="rect">
            <a:avLst/>
          </a:prstGeom>
          <a:solidFill>
            <a:srgbClr val="BDE9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If your calculator does not have </a:t>
            </a:r>
            <a:r>
              <a:rPr lang="en-US" sz="2200" dirty="0" err="1">
                <a:solidFill>
                  <a:schemeClr val="tx1"/>
                </a:solidFill>
              </a:rPr>
              <a:t>invT</a:t>
            </a:r>
            <a:r>
              <a:rPr lang="en-US" sz="2200" dirty="0">
                <a:solidFill>
                  <a:schemeClr val="tx1"/>
                </a:solidFill>
              </a:rPr>
              <a:t> function, find YouTube videos to program in into the calculator.</a:t>
            </a:r>
          </a:p>
        </p:txBody>
      </p:sp>
    </p:spTree>
    <p:extLst>
      <p:ext uri="{BB962C8B-B14F-4D97-AF65-F5344CB8AC3E}">
        <p14:creationId xmlns:p14="http://schemas.microsoft.com/office/powerpoint/2010/main" val="344437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470531" cy="1325563"/>
          </a:xfrm>
        </p:spPr>
        <p:txBody>
          <a:bodyPr/>
          <a:lstStyle/>
          <a:p>
            <a:r>
              <a:rPr lang="en-US" dirty="0">
                <a:solidFill>
                  <a:srgbClr val="990033"/>
                </a:solidFill>
              </a:rPr>
              <a:t>Examples</a:t>
            </a:r>
            <a:endParaRPr lang="en-US" dirty="0"/>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0733BB1-E647-446C-BC06-D6BA9437A3D1}"/>
                  </a:ext>
                </a:extLst>
              </p:cNvPr>
              <p:cNvSpPr txBox="1"/>
              <p:nvPr/>
            </p:nvSpPr>
            <p:spPr>
              <a:xfrm>
                <a:off x="888304" y="1588811"/>
                <a:ext cx="250690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14</m:t>
                              </m:r>
                            </m:sub>
                          </m:sSub>
                          <m:r>
                            <a:rPr lang="en-US" sz="2400" b="0" i="1" smtClean="0">
                              <a:latin typeface="Cambria Math" panose="02040503050406030204" pitchFamily="18" charset="0"/>
                              <a:ea typeface="Cambria Math" panose="02040503050406030204" pitchFamily="18" charset="0"/>
                            </a:rPr>
                            <m:t>≥</m:t>
                          </m:r>
                          <m:r>
                            <a:rPr lang="en-US" sz="2400" b="0" i="1" smtClean="0">
                              <a:solidFill>
                                <a:srgbClr val="0070C0"/>
                              </a:solidFill>
                              <a:latin typeface="Cambria Math" panose="02040503050406030204" pitchFamily="18" charset="0"/>
                              <a:ea typeface="Cambria Math" panose="02040503050406030204" pitchFamily="18" charset="0"/>
                            </a:rPr>
                            <m:t>𝑎</m:t>
                          </m:r>
                        </m:e>
                      </m:d>
                      <m:r>
                        <a:rPr lang="en-US" sz="2400" b="0" i="0" smtClean="0">
                          <a:latin typeface="Cambria Math" panose="02040503050406030204" pitchFamily="18" charset="0"/>
                        </a:rPr>
                        <m:t>=</m:t>
                      </m:r>
                      <m:r>
                        <a:rPr lang="en-US" sz="2400" b="0" i="0" smtClean="0">
                          <a:solidFill>
                            <a:srgbClr val="FF0000"/>
                          </a:solidFill>
                          <a:latin typeface="Cambria Math" panose="02040503050406030204" pitchFamily="18" charset="0"/>
                        </a:rPr>
                        <m:t>0.10</m:t>
                      </m:r>
                    </m:oMath>
                  </m:oMathPara>
                </a14:m>
                <a:endParaRPr lang="en-US" sz="2400" dirty="0"/>
              </a:p>
            </p:txBody>
          </p:sp>
        </mc:Choice>
        <mc:Fallback xmlns="">
          <p:sp>
            <p:nvSpPr>
              <p:cNvPr id="25" name="TextBox 24">
                <a:extLst>
                  <a:ext uri="{FF2B5EF4-FFF2-40B4-BE49-F238E27FC236}">
                    <a16:creationId xmlns:a16="http://schemas.microsoft.com/office/drawing/2014/main" id="{60733BB1-E647-446C-BC06-D6BA9437A3D1}"/>
                  </a:ext>
                </a:extLst>
              </p:cNvPr>
              <p:cNvSpPr txBox="1">
                <a:spLocks noRot="1" noChangeAspect="1" noMove="1" noResize="1" noEditPoints="1" noAdjustHandles="1" noChangeArrowheads="1" noChangeShapeType="1" noTextEdit="1"/>
              </p:cNvSpPr>
              <p:nvPr/>
            </p:nvSpPr>
            <p:spPr>
              <a:xfrm>
                <a:off x="888304" y="1588811"/>
                <a:ext cx="2506905" cy="369332"/>
              </a:xfrm>
              <a:prstGeom prst="rect">
                <a:avLst/>
              </a:prstGeom>
              <a:blipFill>
                <a:blip r:embed="rId3"/>
                <a:stretch>
                  <a:fillRect l="-2190" r="-2190"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E5EC9459-0A2C-4B83-9F2A-AABDC7F9C15F}"/>
                  </a:ext>
                </a:extLst>
              </p:cNvPr>
              <p:cNvSpPr txBox="1"/>
              <p:nvPr/>
            </p:nvSpPr>
            <p:spPr>
              <a:xfrm>
                <a:off x="888304" y="3405421"/>
                <a:ext cx="250690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12</m:t>
                              </m:r>
                            </m:sub>
                          </m:sSub>
                          <m:r>
                            <a:rPr lang="en-US" sz="2400" b="0" i="1" smtClean="0">
                              <a:latin typeface="Cambria Math" panose="02040503050406030204" pitchFamily="18" charset="0"/>
                              <a:ea typeface="Cambria Math" panose="02040503050406030204" pitchFamily="18" charset="0"/>
                            </a:rPr>
                            <m:t>≥</m:t>
                          </m:r>
                          <m:r>
                            <a:rPr lang="en-US" sz="2400" b="0" i="1" smtClean="0">
                              <a:solidFill>
                                <a:srgbClr val="0070C0"/>
                              </a:solidFill>
                              <a:latin typeface="Cambria Math" panose="02040503050406030204" pitchFamily="18" charset="0"/>
                              <a:ea typeface="Cambria Math" panose="02040503050406030204" pitchFamily="18" charset="0"/>
                            </a:rPr>
                            <m:t>𝑎</m:t>
                          </m:r>
                        </m:e>
                      </m:d>
                      <m:r>
                        <a:rPr lang="en-US" sz="2400" b="0" i="0" smtClean="0">
                          <a:latin typeface="Cambria Math" panose="02040503050406030204" pitchFamily="18" charset="0"/>
                        </a:rPr>
                        <m:t>=</m:t>
                      </m:r>
                      <m:r>
                        <a:rPr lang="en-US" sz="2400" b="0" i="0" smtClean="0">
                          <a:solidFill>
                            <a:srgbClr val="FF0000"/>
                          </a:solidFill>
                          <a:latin typeface="Cambria Math" panose="02040503050406030204" pitchFamily="18" charset="0"/>
                        </a:rPr>
                        <m:t>0.01</m:t>
                      </m:r>
                    </m:oMath>
                  </m:oMathPara>
                </a14:m>
                <a:endParaRPr lang="en-US" sz="2400" dirty="0"/>
              </a:p>
            </p:txBody>
          </p:sp>
        </mc:Choice>
        <mc:Fallback xmlns="">
          <p:sp>
            <p:nvSpPr>
              <p:cNvPr id="26" name="TextBox 25">
                <a:extLst>
                  <a:ext uri="{FF2B5EF4-FFF2-40B4-BE49-F238E27FC236}">
                    <a16:creationId xmlns:a16="http://schemas.microsoft.com/office/drawing/2014/main" id="{E5EC9459-0A2C-4B83-9F2A-AABDC7F9C15F}"/>
                  </a:ext>
                </a:extLst>
              </p:cNvPr>
              <p:cNvSpPr txBox="1">
                <a:spLocks noRot="1" noChangeAspect="1" noMove="1" noResize="1" noEditPoints="1" noAdjustHandles="1" noChangeArrowheads="1" noChangeShapeType="1" noTextEdit="1"/>
              </p:cNvSpPr>
              <p:nvPr/>
            </p:nvSpPr>
            <p:spPr>
              <a:xfrm>
                <a:off x="888304" y="3405421"/>
                <a:ext cx="2506904" cy="369332"/>
              </a:xfrm>
              <a:prstGeom prst="rect">
                <a:avLst/>
              </a:prstGeom>
              <a:blipFill>
                <a:blip r:embed="rId4"/>
                <a:stretch>
                  <a:fillRect l="-2190" r="-2190" b="-15000"/>
                </a:stretch>
              </a:blipFill>
            </p:spPr>
            <p:txBody>
              <a:bodyPr/>
              <a:lstStyle/>
              <a:p>
                <a:r>
                  <a:rPr lang="en-US">
                    <a:noFill/>
                  </a:rPr>
                  <a:t> </a:t>
                </a:r>
              </a:p>
            </p:txBody>
          </p:sp>
        </mc:Fallback>
      </mc:AlternateContent>
      <p:pic>
        <p:nvPicPr>
          <p:cNvPr id="27" name="Picture 26">
            <a:extLst>
              <a:ext uri="{FF2B5EF4-FFF2-40B4-BE49-F238E27FC236}">
                <a16:creationId xmlns:a16="http://schemas.microsoft.com/office/drawing/2014/main" id="{32AF387D-967B-42CE-B613-0795E44EA1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12430" y="1079621"/>
            <a:ext cx="4248368" cy="1632034"/>
          </a:xfrm>
          <a:prstGeom prst="rect">
            <a:avLst/>
          </a:prstGeom>
        </p:spPr>
      </p:pic>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89DF5B61-1D10-4614-9FF3-91F3ACCDB0B1}"/>
                  </a:ext>
                </a:extLst>
              </p:cNvPr>
              <p:cNvSpPr/>
              <p:nvPr/>
            </p:nvSpPr>
            <p:spPr>
              <a:xfrm>
                <a:off x="6612233" y="1829953"/>
                <a:ext cx="68159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mtClean="0">
                          <a:solidFill>
                            <a:srgbClr val="FF0000"/>
                          </a:solidFill>
                          <a:latin typeface="Cambria Math" panose="02040503050406030204" pitchFamily="18" charset="0"/>
                        </a:rPr>
                        <m:t>0.</m:t>
                      </m:r>
                      <m:r>
                        <a:rPr lang="en-US" b="0" i="0" smtClean="0">
                          <a:solidFill>
                            <a:srgbClr val="FF0000"/>
                          </a:solidFill>
                          <a:latin typeface="Cambria Math" panose="02040503050406030204" pitchFamily="18" charset="0"/>
                        </a:rPr>
                        <m:t>10</m:t>
                      </m:r>
                    </m:oMath>
                  </m:oMathPara>
                </a14:m>
                <a:endParaRPr lang="en-US" dirty="0">
                  <a:solidFill>
                    <a:srgbClr val="FF0000"/>
                  </a:solidFill>
                </a:endParaRPr>
              </a:p>
            </p:txBody>
          </p:sp>
        </mc:Choice>
        <mc:Fallback xmlns="">
          <p:sp>
            <p:nvSpPr>
              <p:cNvPr id="28" name="Rectangle 27">
                <a:extLst>
                  <a:ext uri="{FF2B5EF4-FFF2-40B4-BE49-F238E27FC236}">
                    <a16:creationId xmlns:a16="http://schemas.microsoft.com/office/drawing/2014/main" id="{89DF5B61-1D10-4614-9FF3-91F3ACCDB0B1}"/>
                  </a:ext>
                </a:extLst>
              </p:cNvPr>
              <p:cNvSpPr>
                <a:spLocks noRot="1" noChangeAspect="1" noMove="1" noResize="1" noEditPoints="1" noAdjustHandles="1" noChangeArrowheads="1" noChangeShapeType="1" noTextEdit="1"/>
              </p:cNvSpPr>
              <p:nvPr/>
            </p:nvSpPr>
            <p:spPr>
              <a:xfrm>
                <a:off x="6612233" y="1829953"/>
                <a:ext cx="681597" cy="369332"/>
              </a:xfrm>
              <a:prstGeom prst="rect">
                <a:avLst/>
              </a:prstGeom>
              <a:blipFill>
                <a:blip r:embed="rId6"/>
                <a:stretch>
                  <a:fillRect/>
                </a:stretch>
              </a:blipFill>
            </p:spPr>
            <p:txBody>
              <a:bodyPr/>
              <a:lstStyle/>
              <a:p>
                <a:r>
                  <a:rPr lang="en-US">
                    <a:noFill/>
                  </a:rPr>
                  <a:t> </a:t>
                </a:r>
              </a:p>
            </p:txBody>
          </p:sp>
        </mc:Fallback>
      </mc:AlternateContent>
      <p:sp>
        <p:nvSpPr>
          <p:cNvPr id="29" name="Rectangle 28">
            <a:extLst>
              <a:ext uri="{FF2B5EF4-FFF2-40B4-BE49-F238E27FC236}">
                <a16:creationId xmlns:a16="http://schemas.microsoft.com/office/drawing/2014/main" id="{C83D53C8-633C-4704-AE2B-9CDA0FA78AAC}"/>
              </a:ext>
            </a:extLst>
          </p:cNvPr>
          <p:cNvSpPr/>
          <p:nvPr/>
        </p:nvSpPr>
        <p:spPr>
          <a:xfrm>
            <a:off x="6047003" y="2679821"/>
            <a:ext cx="1018227" cy="369332"/>
          </a:xfrm>
          <a:prstGeom prst="rect">
            <a:avLst/>
          </a:prstGeom>
        </p:spPr>
        <p:txBody>
          <a:bodyPr wrap="none">
            <a:spAutoFit/>
          </a:bodyPr>
          <a:lstStyle/>
          <a:p>
            <a:r>
              <a:rPr lang="en-US" dirty="0">
                <a:solidFill>
                  <a:srgbClr val="0070C0"/>
                </a:solidFill>
              </a:rPr>
              <a:t>1.34503</a:t>
            </a:r>
          </a:p>
        </p:txBody>
      </p:sp>
      <p:pic>
        <p:nvPicPr>
          <p:cNvPr id="30" name="Picture 29">
            <a:extLst>
              <a:ext uri="{FF2B5EF4-FFF2-40B4-BE49-F238E27FC236}">
                <a16:creationId xmlns:a16="http://schemas.microsoft.com/office/drawing/2014/main" id="{CA428BAD-FEF1-4F39-B6CB-4C53E417161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12430" y="3035751"/>
            <a:ext cx="4318222" cy="1657435"/>
          </a:xfrm>
          <a:prstGeom prst="rect">
            <a:avLst/>
          </a:prstGeom>
        </p:spPr>
      </p:pic>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BC4CDFAD-930F-4559-9BC1-8EFA429C037E}"/>
                  </a:ext>
                </a:extLst>
              </p:cNvPr>
              <p:cNvSpPr/>
              <p:nvPr/>
            </p:nvSpPr>
            <p:spPr>
              <a:xfrm>
                <a:off x="7135084" y="3818781"/>
                <a:ext cx="68159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mtClean="0">
                          <a:solidFill>
                            <a:srgbClr val="FF0000"/>
                          </a:solidFill>
                          <a:latin typeface="Cambria Math" panose="02040503050406030204" pitchFamily="18" charset="0"/>
                        </a:rPr>
                        <m:t>0.</m:t>
                      </m:r>
                      <m:r>
                        <a:rPr lang="en-US" b="0" i="0" smtClean="0">
                          <a:solidFill>
                            <a:srgbClr val="FF0000"/>
                          </a:solidFill>
                          <a:latin typeface="Cambria Math" panose="02040503050406030204" pitchFamily="18" charset="0"/>
                        </a:rPr>
                        <m:t>01</m:t>
                      </m:r>
                    </m:oMath>
                  </m:oMathPara>
                </a14:m>
                <a:endParaRPr lang="en-US" dirty="0">
                  <a:solidFill>
                    <a:srgbClr val="FF0000"/>
                  </a:solidFill>
                </a:endParaRPr>
              </a:p>
            </p:txBody>
          </p:sp>
        </mc:Choice>
        <mc:Fallback xmlns="">
          <p:sp>
            <p:nvSpPr>
              <p:cNvPr id="31" name="Rectangle 30">
                <a:extLst>
                  <a:ext uri="{FF2B5EF4-FFF2-40B4-BE49-F238E27FC236}">
                    <a16:creationId xmlns:a16="http://schemas.microsoft.com/office/drawing/2014/main" id="{BC4CDFAD-930F-4559-9BC1-8EFA429C037E}"/>
                  </a:ext>
                </a:extLst>
              </p:cNvPr>
              <p:cNvSpPr>
                <a:spLocks noRot="1" noChangeAspect="1" noMove="1" noResize="1" noEditPoints="1" noAdjustHandles="1" noChangeArrowheads="1" noChangeShapeType="1" noTextEdit="1"/>
              </p:cNvSpPr>
              <p:nvPr/>
            </p:nvSpPr>
            <p:spPr>
              <a:xfrm>
                <a:off x="7135084" y="3818781"/>
                <a:ext cx="681597" cy="369332"/>
              </a:xfrm>
              <a:prstGeom prst="rect">
                <a:avLst/>
              </a:prstGeom>
              <a:blipFill>
                <a:blip r:embed="rId8"/>
                <a:stretch>
                  <a:fillRect/>
                </a:stretch>
              </a:blipFill>
            </p:spPr>
            <p:txBody>
              <a:bodyPr/>
              <a:lstStyle/>
              <a:p>
                <a:r>
                  <a:rPr lang="en-US">
                    <a:noFill/>
                  </a:rPr>
                  <a:t> </a:t>
                </a:r>
              </a:p>
            </p:txBody>
          </p:sp>
        </mc:Fallback>
      </mc:AlternateContent>
      <p:sp>
        <p:nvSpPr>
          <p:cNvPr id="32" name="Rectangle 31">
            <a:extLst>
              <a:ext uri="{FF2B5EF4-FFF2-40B4-BE49-F238E27FC236}">
                <a16:creationId xmlns:a16="http://schemas.microsoft.com/office/drawing/2014/main" id="{AD1AE575-E4CD-4AB0-AA9F-B28D87ADF3BC}"/>
              </a:ext>
            </a:extLst>
          </p:cNvPr>
          <p:cNvSpPr/>
          <p:nvPr/>
        </p:nvSpPr>
        <p:spPr>
          <a:xfrm>
            <a:off x="6601684" y="4656981"/>
            <a:ext cx="761747" cy="369332"/>
          </a:xfrm>
          <a:prstGeom prst="rect">
            <a:avLst/>
          </a:prstGeom>
        </p:spPr>
        <p:txBody>
          <a:bodyPr wrap="none">
            <a:spAutoFit/>
          </a:bodyPr>
          <a:lstStyle/>
          <a:p>
            <a:r>
              <a:rPr lang="en-US" dirty="0">
                <a:solidFill>
                  <a:srgbClr val="0070C0"/>
                </a:solidFill>
              </a:rPr>
              <a:t>2.681</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7C8569F3-9FFE-4D8C-8AC7-429B17FC0593}"/>
                  </a:ext>
                </a:extLst>
              </p:cNvPr>
              <p:cNvSpPr txBox="1"/>
              <p:nvPr/>
            </p:nvSpPr>
            <p:spPr>
              <a:xfrm>
                <a:off x="888304" y="5222031"/>
                <a:ext cx="250690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18</m:t>
                              </m:r>
                            </m:sub>
                          </m:sSub>
                          <m:r>
                            <a:rPr lang="en-US" sz="2400" b="0" i="1" smtClean="0">
                              <a:latin typeface="Cambria Math" panose="02040503050406030204" pitchFamily="18" charset="0"/>
                              <a:ea typeface="Cambria Math" panose="02040503050406030204" pitchFamily="18" charset="0"/>
                            </a:rPr>
                            <m:t>≤</m:t>
                          </m:r>
                          <m:r>
                            <a:rPr lang="en-US" sz="2400" b="0" i="1" smtClean="0">
                              <a:solidFill>
                                <a:srgbClr val="0070C0"/>
                              </a:solidFill>
                              <a:latin typeface="Cambria Math" panose="02040503050406030204" pitchFamily="18" charset="0"/>
                              <a:ea typeface="Cambria Math" panose="02040503050406030204" pitchFamily="18" charset="0"/>
                            </a:rPr>
                            <m:t>𝑎</m:t>
                          </m:r>
                        </m:e>
                      </m:d>
                      <m:r>
                        <a:rPr lang="en-US" sz="2400" b="0" i="0" smtClean="0">
                          <a:latin typeface="Cambria Math" panose="02040503050406030204" pitchFamily="18" charset="0"/>
                        </a:rPr>
                        <m:t>=</m:t>
                      </m:r>
                      <m:r>
                        <a:rPr lang="en-US" sz="2400" b="0" i="0" smtClean="0">
                          <a:solidFill>
                            <a:srgbClr val="FF0000"/>
                          </a:solidFill>
                          <a:latin typeface="Cambria Math" panose="02040503050406030204" pitchFamily="18" charset="0"/>
                        </a:rPr>
                        <m:t>0.85</m:t>
                      </m:r>
                    </m:oMath>
                  </m:oMathPara>
                </a14:m>
                <a:endParaRPr lang="en-US" sz="2400" dirty="0"/>
              </a:p>
            </p:txBody>
          </p:sp>
        </mc:Choice>
        <mc:Fallback xmlns="">
          <p:sp>
            <p:nvSpPr>
              <p:cNvPr id="33" name="TextBox 32">
                <a:extLst>
                  <a:ext uri="{FF2B5EF4-FFF2-40B4-BE49-F238E27FC236}">
                    <a16:creationId xmlns:a16="http://schemas.microsoft.com/office/drawing/2014/main" id="{7C8569F3-9FFE-4D8C-8AC7-429B17FC0593}"/>
                  </a:ext>
                </a:extLst>
              </p:cNvPr>
              <p:cNvSpPr txBox="1">
                <a:spLocks noRot="1" noChangeAspect="1" noMove="1" noResize="1" noEditPoints="1" noAdjustHandles="1" noChangeArrowheads="1" noChangeShapeType="1" noTextEdit="1"/>
              </p:cNvSpPr>
              <p:nvPr/>
            </p:nvSpPr>
            <p:spPr>
              <a:xfrm>
                <a:off x="888304" y="5222031"/>
                <a:ext cx="2506904" cy="369332"/>
              </a:xfrm>
              <a:prstGeom prst="rect">
                <a:avLst/>
              </a:prstGeom>
              <a:blipFill>
                <a:blip r:embed="rId9"/>
                <a:stretch>
                  <a:fillRect l="-2190" r="-2433" b="-15000"/>
                </a:stretch>
              </a:blipFill>
            </p:spPr>
            <p:txBody>
              <a:bodyPr/>
              <a:lstStyle/>
              <a:p>
                <a:r>
                  <a:rPr lang="en-US">
                    <a:noFill/>
                  </a:rPr>
                  <a:t> </a:t>
                </a:r>
              </a:p>
            </p:txBody>
          </p:sp>
        </mc:Fallback>
      </mc:AlternateContent>
      <p:pic>
        <p:nvPicPr>
          <p:cNvPr id="34" name="Picture 33">
            <a:extLst>
              <a:ext uri="{FF2B5EF4-FFF2-40B4-BE49-F238E27FC236}">
                <a16:creationId xmlns:a16="http://schemas.microsoft.com/office/drawing/2014/main" id="{45048752-28B0-465F-85A8-986C5A7C7DF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12430" y="5001261"/>
            <a:ext cx="4318222" cy="1689187"/>
          </a:xfrm>
          <a:prstGeom prst="rect">
            <a:avLst/>
          </a:prstGeom>
        </p:spPr>
      </p:pic>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F1A2E5A6-E317-4D16-B455-12EF2AEA9EC0}"/>
                  </a:ext>
                </a:extLst>
              </p:cNvPr>
              <p:cNvSpPr/>
              <p:nvPr/>
            </p:nvSpPr>
            <p:spPr>
              <a:xfrm>
                <a:off x="5741131" y="5661188"/>
                <a:ext cx="617477" cy="369332"/>
              </a:xfrm>
              <a:prstGeom prst="rect">
                <a:avLst/>
              </a:prstGeom>
            </p:spPr>
            <p:txBody>
              <a:bodyPr wrap="none">
                <a:spAutoFit/>
              </a:bodyPr>
              <a:lstStyle/>
              <a:p>
                <a14:m>
                  <m:oMath xmlns:m="http://schemas.openxmlformats.org/officeDocument/2006/math">
                    <m:r>
                      <a:rPr lang="en-US" smtClean="0">
                        <a:solidFill>
                          <a:srgbClr val="FF0000"/>
                        </a:solidFill>
                        <a:latin typeface="Cambria Math" panose="02040503050406030204" pitchFamily="18" charset="0"/>
                      </a:rPr>
                      <m:t>0.</m:t>
                    </m:r>
                  </m:oMath>
                </a14:m>
                <a:r>
                  <a:rPr lang="en-US" dirty="0">
                    <a:solidFill>
                      <a:srgbClr val="FF0000"/>
                    </a:solidFill>
                  </a:rPr>
                  <a:t>85</a:t>
                </a:r>
              </a:p>
            </p:txBody>
          </p:sp>
        </mc:Choice>
        <mc:Fallback xmlns="">
          <p:sp>
            <p:nvSpPr>
              <p:cNvPr id="35" name="Rectangle 34">
                <a:extLst>
                  <a:ext uri="{FF2B5EF4-FFF2-40B4-BE49-F238E27FC236}">
                    <a16:creationId xmlns:a16="http://schemas.microsoft.com/office/drawing/2014/main" id="{F1A2E5A6-E317-4D16-B455-12EF2AEA9EC0}"/>
                  </a:ext>
                </a:extLst>
              </p:cNvPr>
              <p:cNvSpPr>
                <a:spLocks noRot="1" noChangeAspect="1" noMove="1" noResize="1" noEditPoints="1" noAdjustHandles="1" noChangeArrowheads="1" noChangeShapeType="1" noTextEdit="1"/>
              </p:cNvSpPr>
              <p:nvPr/>
            </p:nvSpPr>
            <p:spPr>
              <a:xfrm>
                <a:off x="5741131" y="5661188"/>
                <a:ext cx="617477" cy="369332"/>
              </a:xfrm>
              <a:prstGeom prst="rect">
                <a:avLst/>
              </a:prstGeom>
              <a:blipFill>
                <a:blip r:embed="rId11"/>
                <a:stretch>
                  <a:fillRect t="-10000" r="-3960" b="-26667"/>
                </a:stretch>
              </a:blipFill>
            </p:spPr>
            <p:txBody>
              <a:bodyPr/>
              <a:lstStyle/>
              <a:p>
                <a:r>
                  <a:rPr lang="en-US">
                    <a:noFill/>
                  </a:rPr>
                  <a:t> </a:t>
                </a:r>
              </a:p>
            </p:txBody>
          </p:sp>
        </mc:Fallback>
      </mc:AlternateContent>
      <p:sp>
        <p:nvSpPr>
          <p:cNvPr id="36" name="Rectangle 35">
            <a:extLst>
              <a:ext uri="{FF2B5EF4-FFF2-40B4-BE49-F238E27FC236}">
                <a16:creationId xmlns:a16="http://schemas.microsoft.com/office/drawing/2014/main" id="{F95EFE9A-88C1-4788-BA10-DEAB64C8B996}"/>
              </a:ext>
            </a:extLst>
          </p:cNvPr>
          <p:cNvSpPr/>
          <p:nvPr/>
        </p:nvSpPr>
        <p:spPr>
          <a:xfrm>
            <a:off x="6544319" y="5332978"/>
            <a:ext cx="1018227" cy="369332"/>
          </a:xfrm>
          <a:prstGeom prst="rect">
            <a:avLst/>
          </a:prstGeom>
        </p:spPr>
        <p:txBody>
          <a:bodyPr wrap="none">
            <a:spAutoFit/>
          </a:bodyPr>
          <a:lstStyle/>
          <a:p>
            <a:r>
              <a:rPr lang="en-US" dirty="0">
                <a:solidFill>
                  <a:srgbClr val="0070C0"/>
                </a:solidFill>
              </a:rPr>
              <a:t>1.06717</a:t>
            </a:r>
          </a:p>
        </p:txBody>
      </p:sp>
    </p:spTree>
    <p:extLst>
      <p:ext uri="{BB962C8B-B14F-4D97-AF65-F5344CB8AC3E}">
        <p14:creationId xmlns:p14="http://schemas.microsoft.com/office/powerpoint/2010/main" val="1404912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10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2" grpId="0"/>
      <p:bldP spid="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1" y="365125"/>
            <a:ext cx="5257800" cy="1325563"/>
          </a:xfrm>
        </p:spPr>
        <p:txBody>
          <a:bodyPr/>
          <a:lstStyle/>
          <a:p>
            <a:r>
              <a:rPr lang="en-US" dirty="0">
                <a:solidFill>
                  <a:srgbClr val="990033"/>
                </a:solidFill>
              </a:rPr>
              <a:t>More Examples</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200" y="1577954"/>
            <a:ext cx="6727521" cy="830997"/>
          </a:xfrm>
          <a:prstGeom prst="rect">
            <a:avLst/>
          </a:prstGeom>
        </p:spPr>
        <p:txBody>
          <a:bodyPr wrap="square">
            <a:spAutoFit/>
          </a:bodyPr>
          <a:lstStyle/>
          <a:p>
            <a:r>
              <a:rPr lang="en-US" sz="2400" dirty="0">
                <a:cs typeface="Times New Roman" pitchFamily="18" charset="0"/>
              </a:rPr>
              <a:t>a) With a sample size of 25, what is the t-value for a 90% confidence interval?</a:t>
            </a:r>
          </a:p>
        </p:txBody>
      </p:sp>
      <p:sp>
        <p:nvSpPr>
          <p:cNvPr id="8" name="Rectangle 7">
            <a:extLst>
              <a:ext uri="{FF2B5EF4-FFF2-40B4-BE49-F238E27FC236}">
                <a16:creationId xmlns:a16="http://schemas.microsoft.com/office/drawing/2014/main" id="{4D2A939D-1BF1-4186-8668-F4B30DB3DFE3}"/>
              </a:ext>
            </a:extLst>
          </p:cNvPr>
          <p:cNvSpPr/>
          <p:nvPr/>
        </p:nvSpPr>
        <p:spPr>
          <a:xfrm>
            <a:off x="838200" y="2769818"/>
            <a:ext cx="6727521" cy="830997"/>
          </a:xfrm>
          <a:prstGeom prst="rect">
            <a:avLst/>
          </a:prstGeom>
        </p:spPr>
        <p:txBody>
          <a:bodyPr wrap="square">
            <a:spAutoFit/>
          </a:bodyPr>
          <a:lstStyle/>
          <a:p>
            <a:r>
              <a:rPr lang="en-US" sz="2400" dirty="0">
                <a:cs typeface="Times New Roman" pitchFamily="18" charset="0"/>
              </a:rPr>
              <a:t>b) With a sample size of 9, what is the t-value for a 99% confidence interval?</a:t>
            </a:r>
          </a:p>
        </p:txBody>
      </p:sp>
      <p:sp>
        <p:nvSpPr>
          <p:cNvPr id="9" name="Rectangle 8">
            <a:extLst>
              <a:ext uri="{FF2B5EF4-FFF2-40B4-BE49-F238E27FC236}">
                <a16:creationId xmlns:a16="http://schemas.microsoft.com/office/drawing/2014/main" id="{81F71940-F936-4DEC-AF38-71E4D8CF81B4}"/>
              </a:ext>
            </a:extLst>
          </p:cNvPr>
          <p:cNvSpPr/>
          <p:nvPr/>
        </p:nvSpPr>
        <p:spPr>
          <a:xfrm>
            <a:off x="838200" y="3961682"/>
            <a:ext cx="6727521" cy="830997"/>
          </a:xfrm>
          <a:prstGeom prst="rect">
            <a:avLst/>
          </a:prstGeom>
        </p:spPr>
        <p:txBody>
          <a:bodyPr wrap="square">
            <a:spAutoFit/>
          </a:bodyPr>
          <a:lstStyle/>
          <a:p>
            <a:r>
              <a:rPr lang="en-US" sz="2400" dirty="0">
                <a:cs typeface="Times New Roman" pitchFamily="18" charset="0"/>
              </a:rPr>
              <a:t>c) With a sample size of 30, what is the t-value for a 95% confidence interval?</a:t>
            </a:r>
          </a:p>
        </p:txBody>
      </p:sp>
      <p:sp>
        <p:nvSpPr>
          <p:cNvPr id="10" name="Rectangle 9">
            <a:extLst>
              <a:ext uri="{FF2B5EF4-FFF2-40B4-BE49-F238E27FC236}">
                <a16:creationId xmlns:a16="http://schemas.microsoft.com/office/drawing/2014/main" id="{B1E91B4A-8782-461F-9160-FE068E770285}"/>
              </a:ext>
            </a:extLst>
          </p:cNvPr>
          <p:cNvSpPr/>
          <p:nvPr/>
        </p:nvSpPr>
        <p:spPr>
          <a:xfrm>
            <a:off x="838200" y="5153546"/>
            <a:ext cx="6727521" cy="830997"/>
          </a:xfrm>
          <a:prstGeom prst="rect">
            <a:avLst/>
          </a:prstGeom>
        </p:spPr>
        <p:txBody>
          <a:bodyPr wrap="square">
            <a:spAutoFit/>
          </a:bodyPr>
          <a:lstStyle/>
          <a:p>
            <a:r>
              <a:rPr lang="en-US" sz="2400" dirty="0">
                <a:cs typeface="Times New Roman" pitchFamily="18" charset="0"/>
              </a:rPr>
              <a:t>d) With a sample size of 30, what is the t-value for a 99% confidence interval?</a:t>
            </a:r>
          </a:p>
        </p:txBody>
      </p:sp>
    </p:spTree>
    <p:extLst>
      <p:ext uri="{BB962C8B-B14F-4D97-AF65-F5344CB8AC3E}">
        <p14:creationId xmlns:p14="http://schemas.microsoft.com/office/powerpoint/2010/main" val="1348478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257800" cy="1325563"/>
          </a:xfrm>
        </p:spPr>
        <p:txBody>
          <a:bodyPr/>
          <a:lstStyle/>
          <a:p>
            <a:r>
              <a:rPr lang="en-US" dirty="0">
                <a:solidFill>
                  <a:srgbClr val="990033"/>
                </a:solidFill>
              </a:rPr>
              <a:t>Example</a:t>
            </a:r>
            <a:endParaRPr lang="en-US" dirty="0"/>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E6C6B5DA-2EAB-4B21-B365-9E0294197C62}"/>
                  </a:ext>
                </a:extLst>
              </p:cNvPr>
              <p:cNvSpPr/>
              <p:nvPr/>
            </p:nvSpPr>
            <p:spPr>
              <a:xfrm>
                <a:off x="838200" y="1515324"/>
                <a:ext cx="8080331" cy="1200329"/>
              </a:xfrm>
              <a:prstGeom prst="rect">
                <a:avLst/>
              </a:prstGeom>
            </p:spPr>
            <p:txBody>
              <a:bodyPr wrap="square">
                <a:spAutoFit/>
              </a:bodyPr>
              <a:lstStyle/>
              <a:p>
                <a:r>
                  <a:rPr lang="en-US" sz="2400" dirty="0">
                    <a:cs typeface="Times New Roman" pitchFamily="18" charset="0"/>
                  </a:rPr>
                  <a:t>We are interested in </a:t>
                </a:r>
                <a:r>
                  <a:rPr lang="en-US" sz="2400" dirty="0">
                    <a:solidFill>
                      <a:srgbClr val="FF0000"/>
                    </a:solidFill>
                    <a:cs typeface="Times New Roman" pitchFamily="18" charset="0"/>
                  </a:rPr>
                  <a:t>estimating the mean yearly price of gas</a:t>
                </a:r>
                <a:r>
                  <a:rPr lang="en-US" sz="2400" dirty="0">
                    <a:solidFill>
                      <a:schemeClr val="tx2"/>
                    </a:solidFill>
                    <a:cs typeface="Times New Roman" pitchFamily="18" charset="0"/>
                  </a:rPr>
                  <a:t>.</a:t>
                </a:r>
                <a:r>
                  <a:rPr lang="en-US" sz="2400" dirty="0">
                    <a:solidFill>
                      <a:srgbClr val="00B050"/>
                    </a:solidFill>
                    <a:cs typeface="Times New Roman" pitchFamily="18" charset="0"/>
                  </a:rPr>
                  <a:t> </a:t>
                </a:r>
              </a:p>
              <a:p>
                <a:r>
                  <a:rPr lang="en-US" sz="2400" dirty="0">
                    <a:cs typeface="Times New Roman" pitchFamily="18" charset="0"/>
                  </a:rPr>
                  <a:t>In the past 18 years the average price was </a:t>
                </a:r>
                <a14:m>
                  <m:oMath xmlns:m="http://schemas.openxmlformats.org/officeDocument/2006/math">
                    <m:acc>
                      <m:accPr>
                        <m:chr m:val="̅"/>
                        <m:ctrlPr>
                          <a:rPr lang="en-US" sz="2400" i="1" smtClean="0">
                            <a:latin typeface="Cambria Math" panose="02040503050406030204" pitchFamily="18" charset="0"/>
                            <a:cs typeface="Times New Roman" pitchFamily="18" charset="0"/>
                          </a:rPr>
                        </m:ctrlPr>
                      </m:accPr>
                      <m:e>
                        <m:r>
                          <a:rPr lang="en-US" sz="2400" b="0" i="1" smtClean="0">
                            <a:latin typeface="Cambria Math" panose="02040503050406030204" pitchFamily="18" charset="0"/>
                            <a:cs typeface="Times New Roman" pitchFamily="18" charset="0"/>
                          </a:rPr>
                          <m:t>𝑥</m:t>
                        </m:r>
                      </m:e>
                    </m:acc>
                    <m:r>
                      <a:rPr lang="en-US" sz="2400" b="0" i="1" smtClean="0">
                        <a:latin typeface="Cambria Math" panose="02040503050406030204" pitchFamily="18" charset="0"/>
                        <a:cs typeface="Times New Roman" pitchFamily="18" charset="0"/>
                      </a:rPr>
                      <m:t>=147.78</m:t>
                    </m:r>
                  </m:oMath>
                </a14:m>
                <a:r>
                  <a:rPr lang="en-US" sz="2400" dirty="0">
                    <a:cs typeface="Times New Roman" pitchFamily="18" charset="0"/>
                  </a:rPr>
                  <a:t> cents per gallon.</a:t>
                </a:r>
              </a:p>
            </p:txBody>
          </p:sp>
        </mc:Choice>
        <mc:Fallback xmlns="">
          <p:sp>
            <p:nvSpPr>
              <p:cNvPr id="7" name="Rectangle 6">
                <a:extLst>
                  <a:ext uri="{FF2B5EF4-FFF2-40B4-BE49-F238E27FC236}">
                    <a16:creationId xmlns:a16="http://schemas.microsoft.com/office/drawing/2014/main" id="{E6C6B5DA-2EAB-4B21-B365-9E0294197C62}"/>
                  </a:ext>
                </a:extLst>
              </p:cNvPr>
              <p:cNvSpPr>
                <a:spLocks noRot="1" noChangeAspect="1" noMove="1" noResize="1" noEditPoints="1" noAdjustHandles="1" noChangeArrowheads="1" noChangeShapeType="1" noTextEdit="1"/>
              </p:cNvSpPr>
              <p:nvPr/>
            </p:nvSpPr>
            <p:spPr>
              <a:xfrm>
                <a:off x="838200" y="1515324"/>
                <a:ext cx="8080331" cy="1200329"/>
              </a:xfrm>
              <a:prstGeom prst="rect">
                <a:avLst/>
              </a:prstGeom>
              <a:blipFill>
                <a:blip r:embed="rId3"/>
                <a:stretch>
                  <a:fillRect l="-1208" t="-4082" b="-1122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A28A7FCE-FBF8-4638-B703-A2501B0AC9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7392" y="2221500"/>
            <a:ext cx="3622126" cy="4271375"/>
          </a:xfrm>
          <a:prstGeom prst="rect">
            <a:avLst/>
          </a:prstGeom>
        </p:spPr>
      </p:pic>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4BF3E247-982F-4296-9736-2831333E324C}"/>
                  </a:ext>
                </a:extLst>
              </p:cNvPr>
              <p:cNvSpPr/>
              <p:nvPr/>
            </p:nvSpPr>
            <p:spPr>
              <a:xfrm>
                <a:off x="842205" y="2840887"/>
                <a:ext cx="6034584" cy="1569660"/>
              </a:xfrm>
              <a:prstGeom prst="rect">
                <a:avLst/>
              </a:prstGeom>
            </p:spPr>
            <p:txBody>
              <a:bodyPr wrap="square">
                <a:spAutoFit/>
              </a:bodyPr>
              <a:lstStyle/>
              <a:p>
                <a:r>
                  <a:rPr lang="en-US" sz="2400" dirty="0">
                    <a:cs typeface="Times New Roman" pitchFamily="18" charset="0"/>
                  </a:rPr>
                  <a:t>If the </a:t>
                </a:r>
                <a:r>
                  <a:rPr lang="en-US" sz="2400" dirty="0">
                    <a:solidFill>
                      <a:srgbClr val="0070C0"/>
                    </a:solidFill>
                    <a:cs typeface="Times New Roman" pitchFamily="18" charset="0"/>
                  </a:rPr>
                  <a:t>sample standard deviation </a:t>
                </a:r>
                <a:r>
                  <a:rPr lang="en-US" sz="2400" dirty="0">
                    <a:cs typeface="Times New Roman" pitchFamily="18" charset="0"/>
                  </a:rPr>
                  <a:t>is </a:t>
                </a:r>
                <a14:m>
                  <m:oMath xmlns:m="http://schemas.openxmlformats.org/officeDocument/2006/math">
                    <m:r>
                      <a:rPr lang="en-US" sz="2400" b="0" i="1" smtClean="0">
                        <a:latin typeface="Cambria Math" panose="02040503050406030204" pitchFamily="18" charset="0"/>
                        <a:cs typeface="Times New Roman" pitchFamily="18" charset="0"/>
                      </a:rPr>
                      <m:t>55</m:t>
                    </m:r>
                  </m:oMath>
                </a14:m>
                <a:r>
                  <a:rPr lang="en-US" sz="2400" dirty="0">
                    <a:cs typeface="Times New Roman" pitchFamily="18" charset="0"/>
                  </a:rPr>
                  <a:t> and the </a:t>
                </a:r>
                <a:r>
                  <a:rPr lang="en-US" sz="2400" dirty="0">
                    <a:solidFill>
                      <a:srgbClr val="00B050"/>
                    </a:solidFill>
                    <a:cs typeface="Times New Roman" pitchFamily="18" charset="0"/>
                  </a:rPr>
                  <a:t>population is normally distributed</a:t>
                </a:r>
                <a:r>
                  <a:rPr lang="en-US" sz="2400" dirty="0">
                    <a:cs typeface="Times New Roman" pitchFamily="18" charset="0"/>
                  </a:rPr>
                  <a:t>, construct a 95% CI for the mean yearly price and interpret the results.    </a:t>
                </a:r>
              </a:p>
            </p:txBody>
          </p:sp>
        </mc:Choice>
        <mc:Fallback xmlns="">
          <p:sp>
            <p:nvSpPr>
              <p:cNvPr id="39" name="Rectangle 38">
                <a:extLst>
                  <a:ext uri="{FF2B5EF4-FFF2-40B4-BE49-F238E27FC236}">
                    <a16:creationId xmlns:a16="http://schemas.microsoft.com/office/drawing/2014/main" id="{4BF3E247-982F-4296-9736-2831333E324C}"/>
                  </a:ext>
                </a:extLst>
              </p:cNvPr>
              <p:cNvSpPr>
                <a:spLocks noRot="1" noChangeAspect="1" noMove="1" noResize="1" noEditPoints="1" noAdjustHandles="1" noChangeArrowheads="1" noChangeShapeType="1" noTextEdit="1"/>
              </p:cNvSpPr>
              <p:nvPr/>
            </p:nvSpPr>
            <p:spPr>
              <a:xfrm>
                <a:off x="842205" y="2840887"/>
                <a:ext cx="6034584" cy="1569660"/>
              </a:xfrm>
              <a:prstGeom prst="rect">
                <a:avLst/>
              </a:prstGeom>
              <a:blipFill>
                <a:blip r:embed="rId5"/>
                <a:stretch>
                  <a:fillRect l="-1515" t="-3101" r="-404" b="-7752"/>
                </a:stretch>
              </a:blipFill>
            </p:spPr>
            <p:txBody>
              <a:bodyPr/>
              <a:lstStyle/>
              <a:p>
                <a:r>
                  <a:rPr lang="en-US">
                    <a:noFill/>
                  </a:rPr>
                  <a:t> </a:t>
                </a:r>
              </a:p>
            </p:txBody>
          </p:sp>
        </mc:Fallback>
      </mc:AlternateContent>
    </p:spTree>
    <p:extLst>
      <p:ext uri="{BB962C8B-B14F-4D97-AF65-F5344CB8AC3E}">
        <p14:creationId xmlns:p14="http://schemas.microsoft.com/office/powerpoint/2010/main" val="3109363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1597</TotalTime>
  <Words>2095</Words>
  <Application>Microsoft Office PowerPoint</Application>
  <PresentationFormat>Widescreen</PresentationFormat>
  <Paragraphs>264</Paragraphs>
  <Slides>20</Slides>
  <Notes>20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8" baseType="lpstr">
      <vt:lpstr>Arial</vt:lpstr>
      <vt:lpstr>Arial Unicode MS</vt:lpstr>
      <vt:lpstr>Calibri</vt:lpstr>
      <vt:lpstr>Calibri Light</vt:lpstr>
      <vt:lpstr>Cambria Math</vt:lpstr>
      <vt:lpstr>Times New Roman</vt:lpstr>
      <vt:lpstr>Office Theme</vt:lpstr>
      <vt:lpstr>Equation</vt:lpstr>
      <vt:lpstr>Confidence Intervals</vt:lpstr>
      <vt:lpstr>Population type III</vt:lpstr>
      <vt:lpstr>t-Student distribution</vt:lpstr>
      <vt:lpstr>T Probabilities</vt:lpstr>
      <vt:lpstr>Examples</vt:lpstr>
      <vt:lpstr>T Percentiles</vt:lpstr>
      <vt:lpstr>Examples</vt:lpstr>
      <vt:lpstr>More Examples</vt:lpstr>
      <vt:lpstr>Example</vt:lpstr>
      <vt:lpstr>PowerPoint Presentation</vt:lpstr>
      <vt:lpstr>PowerPoint Presentation</vt:lpstr>
      <vt:lpstr>Example</vt:lpstr>
      <vt:lpstr>PowerPoint Presentation</vt:lpstr>
      <vt:lpstr>Example</vt:lpstr>
      <vt:lpstr>Example</vt:lpstr>
      <vt:lpstr>Practice Problems Part 2</vt:lpstr>
      <vt:lpstr>Practice Problems Part 2</vt:lpstr>
      <vt:lpstr>Practice Problems Part 2</vt:lpstr>
      <vt:lpstr>Practice Problems Part 2</vt:lpstr>
      <vt:lpstr>Practice Problems Part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Statistical Hypothesis</dc:title>
  <dc:creator>Abolfazl Saghafi</dc:creator>
  <cp:lastModifiedBy>Abolfazl Saghafi</cp:lastModifiedBy>
  <cp:revision>125</cp:revision>
  <dcterms:created xsi:type="dcterms:W3CDTF">2019-05-07T19:03:55Z</dcterms:created>
  <dcterms:modified xsi:type="dcterms:W3CDTF">2020-12-25T18:13:52Z</dcterms:modified>
</cp:coreProperties>
</file>