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60" r:id="rId4"/>
    <p:sldId id="276" r:id="rId5"/>
    <p:sldId id="291" r:id="rId6"/>
    <p:sldId id="264" r:id="rId7"/>
    <p:sldId id="292" r:id="rId8"/>
    <p:sldId id="27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9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986XDX+pJfmw1oZiFfk1A==" hashData="FXiXMTgT5aJy9Hm2Ogfyh0fQD6zKU7sKreGniwKz1hj0golhemBIiv2iCvZUUUQOJqdotqd75Wy7QrQFEwYrd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9FF"/>
    <a:srgbClr val="FFCCFF"/>
    <a:srgbClr val="CCFFCC"/>
    <a:srgbClr val="FFFFCC"/>
    <a:srgbClr val="008FFA"/>
    <a:srgbClr val="008AF2"/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67" autoAdjust="0"/>
  </p:normalViewPr>
  <p:slideViewPr>
    <p:cSldViewPr snapToGrid="0">
      <p:cViewPr varScale="1">
        <p:scale>
          <a:sx n="60" d="100"/>
          <a:sy n="60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46142-A889-4743-90F9-D73BB360C41F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0498-90FC-4FB0-97D5-41BD4BE4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building a CI for population mean, in case I and II we used that formula, now we take a step back, if we had info about … we could use ME to find the necessary sample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</a:t>
            </a:r>
          </a:p>
          <a:p>
            <a:r>
              <a:rPr lang="en-US" dirty="0"/>
              <a:t>Ex3: 282 </a:t>
            </a:r>
          </a:p>
          <a:p>
            <a:r>
              <a:rPr lang="en-US" dirty="0"/>
              <a:t>Try the first example without the preliminary estimate and see the difference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2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building a CI for population proportion, we used that formula, now we take a step back, if we had info about … we could use ME to find the necessary sample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3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Ex1,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 case we didn’t have a primary estimate for the true proportion, we would require 10651 samples, using the second formula. </a:t>
            </a:r>
            <a:endParaRPr lang="en-US" dirty="0"/>
          </a:p>
          <a:p>
            <a:r>
              <a:rPr lang="en-US" dirty="0"/>
              <a:t>Ex3: 139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Times New Roman" panose="02020603050405020304" pitchFamily="18" charset="0"/>
              </a:rPr>
              <a:t>Answers are provided in Ch6 Practice Problem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Times New Roman" panose="02020603050405020304" pitchFamily="18" charset="0"/>
              </a:rPr>
              <a:t>Answers are provided in Ch6 Practice Problem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cs typeface="Times New Roman" pitchFamily="18" charset="0"/>
                  </a:rPr>
                  <a:t>We have a random phenomenon which we call X. We are interested in making inference about the general mean “</a:t>
                </a:r>
                <a:r>
                  <a:rPr lang="el-GR" sz="1200" dirty="0">
                    <a:cs typeface="Times New Roman" pitchFamily="18" charset="0"/>
                  </a:rPr>
                  <a:t>μ</a:t>
                </a:r>
                <a:r>
                  <a:rPr lang="en-US" sz="1200" dirty="0">
                    <a:cs typeface="Times New Roman" pitchFamily="18" charset="0"/>
                  </a:rPr>
                  <a:t>” of this random phenomenon. If we know that X has a normal distribution with known variance (type I) OR if we know nothing about distribution of X but its variance is known and sample size is greater than or equal 30 (type II), then we build the (1-</a:t>
                </a:r>
                <a:r>
                  <a:rPr lang="el-GR" sz="1200" dirty="0">
                    <a:cs typeface="Times New Roman" pitchFamily="18" charset="0"/>
                  </a:rPr>
                  <a:t>α</a:t>
                </a:r>
                <a:r>
                  <a:rPr lang="en-US" sz="1200" dirty="0">
                    <a:cs typeface="Times New Roman" pitchFamily="18" charset="0"/>
                  </a:rPr>
                  <a:t>)% CI using </a:t>
                </a:r>
                <a:r>
                  <a:rPr lang="en-US" sz="1200" i="0">
                    <a:latin typeface="Cambria Math" panose="02040503050406030204" pitchFamily="18" charset="0"/>
                  </a:rPr>
                  <a:t>(𝑥 ̅−𝑀𝐸,𝑥 ̅+𝑀𝐸)</a:t>
                </a:r>
                <a:r>
                  <a:rPr lang="en-US" sz="1200" dirty="0">
                    <a:cs typeface="Times New Roman" pitchFamily="18" charset="0"/>
                  </a:rPr>
                  <a:t> where </a:t>
                </a:r>
                <a:r>
                  <a:rPr lang="en-US" sz="1200" i="0">
                    <a:latin typeface="Cambria Math" panose="02040503050406030204" pitchFamily="18" charset="0"/>
                  </a:rPr>
                  <a:t>𝑀𝐸=𝑧_(1−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𝛼/2) 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𝜎/√</a:t>
                </a:r>
                <a:r>
                  <a:rPr lang="en-US" sz="1200" i="0">
                    <a:latin typeface="Cambria Math" panose="02040503050406030204" pitchFamily="18" charset="0"/>
                  </a:rPr>
                  <a:t>𝑛</a:t>
                </a:r>
                <a:endParaRPr lang="en-US" sz="1200" dirty="0"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getting</a:t>
            </a:r>
            <a:r>
              <a:rPr lang="en-US" baseline="0" dirty="0"/>
              <a:t> into statistical inference we have to determine how many sample should we take from the population, and it is a very important question because if we don’t take enough sample we might not be able to achieve the pre-set accuracy, and if the sample is way more than enough it always comes with more expenses and time and other issues</a:t>
            </a:r>
          </a:p>
          <a:p>
            <a:r>
              <a:rPr lang="en-US" dirty="0"/>
              <a:t>This section is about finding the right sample size for a study, and the formulas</a:t>
            </a:r>
            <a:r>
              <a:rPr lang="en-US" baseline="0" dirty="0"/>
              <a:t> for these sample sizes are given in your formula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A85-2FB1-4A92-BCDD-217429B34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FA89-9C91-4160-83C9-2A13730D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A349-54F5-47F1-BF37-38E25A50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0D0F-BF9C-4F59-8A5B-C1C6B9A6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AF0-22B6-40D3-85C4-2AF8BE7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BF0-8862-410C-8A41-A5BCBEE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66308-E1F2-47EE-B8A0-895BA589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B520-426E-4247-881E-8AE5F14C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51A4-DA16-42B8-85C7-28A6CAD5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AA30-4182-4D31-98C0-ECD2C9BE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8D2-16E4-4688-A1AD-389850D2C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DDD6-5E18-455C-B22C-D02204F6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A805-0C97-427D-B382-93B4F94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C6CA-5B2F-4678-9A70-E00F05D2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D5C8-FAD6-4E9B-9E29-6E3C9943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4217-B44C-4625-BA41-A66FCC1C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4568-0410-482C-8135-9776973F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BB3-C709-4B9B-88F4-AFC6A0D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7150-70E9-47C9-A0BF-7FEFE4B9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AA6A-97D3-466C-ADB3-52E33E8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2AE2-18A1-45F5-969F-95E5161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9BEA-DD8E-4D94-A0A8-1F2A468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7145-D54A-4079-99E2-E78DF91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5BC8-6D97-4CE9-9423-7F69951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8B52-83AD-4A49-A4BE-6C29CED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764-DCAB-48A6-9166-60E2AC0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53A8-FA9E-4979-991C-ACB48D05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B161D-C945-44D3-9E18-4A555ECA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8484-A520-4412-9F4E-CFA6A5A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44F4-3C87-4614-97F5-AD9C8623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985E8-970E-44EE-A48B-857A5459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5001-F808-4344-BDC1-7CB0A1F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5444-D51A-4FD9-BA5B-1AC58C8F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32888-846B-4744-805C-26C78B54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61B0-31CC-47BD-8D2A-F53893844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E0F36-5968-43E3-B3CA-16456DD6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306D3-D653-4B55-9B49-55796556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E97CA-0285-4B21-AAC8-1DDCB1DF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5110E-E651-43B2-BB8F-87FE5B34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7F94-D697-4563-8BAD-E160E491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91FB-DA4E-4B9E-938E-08B488A1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DF3CD-4BEB-438C-B142-C14329B7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D830-9405-4EEE-BF1E-AAD12692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75A61-FBFA-49CF-9F6F-CE0A10BD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1EF6-DF48-4171-8436-959F39D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7472-71D2-4289-AC83-3819C8BF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AE85-A25B-4F62-AA1B-A02C231F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BC8B-EDF9-496C-BED4-EE5A40D4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D03C4-A5F8-4C3E-BCF1-92EC7BE6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B70F-A01A-4BC6-9ECD-A1154488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D877-0B7E-47E9-8102-959C843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9277-2CA9-448C-95B2-325C4855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7824-F542-4A40-8C5A-92D9D9E4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117F-3369-449F-98E7-7956C2752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06790-A9FE-4755-921C-59526DB5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5478-8ADF-42B8-89D8-261C3AB2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D36C-9071-4ACA-BCEF-2E3D62E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0C81-D318-4CF8-9FC1-4CC2DB97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99690-2798-4AE1-BF38-42FA223A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BA2F-2B58-4B64-BAB7-A614153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782F-0EF6-48CD-9967-D1B6838D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CFBF-D664-4D60-B499-C6794D11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D727-70D5-4179-82B5-016D5976B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3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0.png"/><Relationship Id="rId5" Type="http://schemas.openxmlformats.org/officeDocument/2006/relationships/image" Target="../media/image11.w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0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5665-6BBF-40FA-AE23-E34FF883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7930"/>
            <a:ext cx="9144000" cy="1282446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8A35-FAF1-4D93-B205-7F83F2DF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115"/>
            <a:ext cx="9144000" cy="629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8D42C6"/>
                </a:solidFill>
              </a:rPr>
              <a:t>Proportions</a:t>
            </a:r>
          </a:p>
        </p:txBody>
      </p:sp>
      <p:pic>
        <p:nvPicPr>
          <p:cNvPr id="21" name="Picture 1" descr="C:\Users\ASaghafi\Downloads\Teaching\Files\Pics\learn-statistics.png">
            <a:extLst>
              <a:ext uri="{FF2B5EF4-FFF2-40B4-BE49-F238E27FC236}">
                <a16:creationId xmlns:a16="http://schemas.microsoft.com/office/drawing/2014/main" id="{D36610A5-82E4-49C4-A644-CCA1D628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6825" y="445697"/>
            <a:ext cx="3568145" cy="361791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4C1D2-3DB8-4D84-8399-4A2F91049B96}"/>
              </a:ext>
            </a:extLst>
          </p:cNvPr>
          <p:cNvSpPr txBox="1"/>
          <p:nvPr/>
        </p:nvSpPr>
        <p:spPr>
          <a:xfrm>
            <a:off x="7483409" y="5739855"/>
            <a:ext cx="4529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Abolfazl Saghafi</a:t>
            </a:r>
          </a:p>
          <a:p>
            <a:pPr algn="ctr"/>
            <a:r>
              <a:rPr lang="en-US" dirty="0"/>
              <a:t>Assistant Professor of Statistics &amp; Data Science</a:t>
            </a:r>
          </a:p>
          <a:p>
            <a:pPr algn="ctr"/>
            <a:r>
              <a:rPr lang="en-US" dirty="0"/>
              <a:t>Data Science Program Director</a:t>
            </a:r>
          </a:p>
        </p:txBody>
      </p:sp>
    </p:spTree>
    <p:extLst>
      <p:ext uri="{BB962C8B-B14F-4D97-AF65-F5344CB8AC3E}">
        <p14:creationId xmlns:p14="http://schemas.microsoft.com/office/powerpoint/2010/main" val="8753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Estimating μ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8" y="1415116"/>
            <a:ext cx="25378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mbria" pitchFamily="18" charset="0"/>
                <a:cs typeface="Times New Roman" pitchFamily="18" charset="0"/>
              </a:rPr>
              <a:t>In population type I and II, if we know the population standard deviation, level of confidence, and desired margin of error, then we can solve ME for n to find the necessary sample size.</a:t>
            </a:r>
            <a:endParaRPr lang="en-US" sz="2400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2AC569F2-DDC5-4E3C-84E8-05CC50C66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04069"/>
              </p:ext>
            </p:extLst>
          </p:nvPr>
        </p:nvGraphicFramePr>
        <p:xfrm>
          <a:off x="3947408" y="187413"/>
          <a:ext cx="1397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4" imgW="609480" imgH="253800" progId="Equation.3">
                  <p:embed/>
                </p:oleObj>
              </mc:Choice>
              <mc:Fallback>
                <p:oleObj name="Equation" r:id="rId4" imgW="609480" imgH="253800" progId="Equation.3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408" y="187413"/>
                        <a:ext cx="13970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6D44431-ED57-4545-844B-C0DC99F0F29E}"/>
              </a:ext>
            </a:extLst>
          </p:cNvPr>
          <p:cNvSpPr/>
          <p:nvPr/>
        </p:nvSpPr>
        <p:spPr>
          <a:xfrm>
            <a:off x="6417501" y="10018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5C87-3340-419C-9C12-FA3A412F0933}"/>
              </a:ext>
            </a:extLst>
          </p:cNvPr>
          <p:cNvSpPr txBox="1"/>
          <p:nvPr/>
        </p:nvSpPr>
        <p:spPr>
          <a:xfrm>
            <a:off x="4938008" y="110181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DCCE9-5C6E-4AE6-B8FD-A009E4FEED57}"/>
              </a:ext>
            </a:extLst>
          </p:cNvPr>
          <p:cNvCxnSpPr/>
          <p:nvPr/>
        </p:nvCxnSpPr>
        <p:spPr>
          <a:xfrm>
            <a:off x="4938008" y="720813"/>
            <a:ext cx="3048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57605-F0D0-451A-9E0E-91D0430012F6}"/>
              </a:ext>
            </a:extLst>
          </p:cNvPr>
          <p:cNvSpPr txBox="1"/>
          <p:nvPr/>
        </p:nvSpPr>
        <p:spPr>
          <a:xfrm>
            <a:off x="6417501" y="211617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l-G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)% CI for </a:t>
            </a:r>
            <a:r>
              <a:rPr lang="el-G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998530-1A64-473D-ABE3-94D658F4007D}"/>
              </a:ext>
            </a:extLst>
          </p:cNvPr>
          <p:cNvSpPr/>
          <p:nvPr/>
        </p:nvSpPr>
        <p:spPr>
          <a:xfrm>
            <a:off x="8545006" y="773201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BFB55D-E00D-4FAF-B14D-AFF7171421B3}"/>
              </a:ext>
            </a:extLst>
          </p:cNvPr>
          <p:cNvSpPr/>
          <p:nvPr/>
        </p:nvSpPr>
        <p:spPr>
          <a:xfrm>
            <a:off x="8740025" y="194743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CC9F95-F037-4CF0-8AD6-CAA0CF9FA8C5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 flipH="1">
            <a:off x="9044825" y="1763801"/>
            <a:ext cx="147881" cy="183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39C32E-A189-4356-A061-6E8386C01A52}"/>
              </a:ext>
            </a:extLst>
          </p:cNvPr>
          <p:cNvSpPr/>
          <p:nvPr/>
        </p:nvSpPr>
        <p:spPr>
          <a:xfrm>
            <a:off x="7027101" y="1001801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</a:p>
        </p:txBody>
      </p:sp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A248CEB0-C29D-49B5-A8AF-CFF993D0F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51436"/>
              </p:ext>
            </p:extLst>
          </p:nvPr>
        </p:nvGraphicFramePr>
        <p:xfrm>
          <a:off x="3917189" y="1482814"/>
          <a:ext cx="1368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6" imgW="596880" imgH="253800" progId="Equation.3">
                  <p:embed/>
                </p:oleObj>
              </mc:Choice>
              <mc:Fallback>
                <p:oleObj name="Equation" r:id="rId6" imgW="596880" imgH="253800" progId="Equation.3">
                  <p:embed/>
                  <p:pic>
                    <p:nvPicPr>
                      <p:cNvPr id="82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189" y="1482814"/>
                        <a:ext cx="13684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6F2620C-334A-4E70-BBD0-D536F4F9FF79}"/>
              </a:ext>
            </a:extLst>
          </p:cNvPr>
          <p:cNvSpPr txBox="1"/>
          <p:nvPr/>
        </p:nvSpPr>
        <p:spPr>
          <a:xfrm>
            <a:off x="5471408" y="1611401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n≥30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CF4A7-9668-427F-A645-3C48A1B28404}"/>
              </a:ext>
            </a:extLst>
          </p:cNvPr>
          <p:cNvSpPr/>
          <p:nvPr/>
        </p:nvSpPr>
        <p:spPr>
          <a:xfrm>
            <a:off x="8627301" y="4962023"/>
            <a:ext cx="3040104" cy="1442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5E210-EB17-4713-854A-751DF4FBFFFC}"/>
              </a:ext>
            </a:extLst>
          </p:cNvPr>
          <p:cNvSpPr txBox="1"/>
          <p:nvPr/>
        </p:nvSpPr>
        <p:spPr>
          <a:xfrm>
            <a:off x="8532312" y="6425072"/>
            <a:ext cx="328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ALWAYS round the answer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A2E68C-AD95-4ED7-BD0E-A4D7981D5DAD}"/>
                  </a:ext>
                </a:extLst>
              </p:cNvPr>
              <p:cNvSpPr txBox="1"/>
              <p:nvPr/>
            </p:nvSpPr>
            <p:spPr>
              <a:xfrm>
                <a:off x="7755610" y="791659"/>
                <a:ext cx="4058932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A2E68C-AD95-4ED7-BD0E-A4D7981D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10" y="791659"/>
                <a:ext cx="4058932" cy="899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2AC3D-D7DD-4794-9EC0-3D4DD8E11CC1}"/>
                  </a:ext>
                </a:extLst>
              </p:cNvPr>
              <p:cNvSpPr txBox="1"/>
              <p:nvPr/>
            </p:nvSpPr>
            <p:spPr>
              <a:xfrm>
                <a:off x="8023964" y="2593588"/>
                <a:ext cx="2139880" cy="75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2AC3D-D7DD-4794-9EC0-3D4DD8E1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64" y="2593588"/>
                <a:ext cx="2139880" cy="757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623E1F-4E7B-4363-9338-7F796DA3C49D}"/>
                  </a:ext>
                </a:extLst>
              </p:cNvPr>
              <p:cNvSpPr txBox="1"/>
              <p:nvPr/>
            </p:nvSpPr>
            <p:spPr>
              <a:xfrm>
                <a:off x="8777508" y="2067566"/>
                <a:ext cx="534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623E1F-4E7B-4363-9338-7F796DA3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08" y="2067566"/>
                <a:ext cx="534634" cy="369332"/>
              </a:xfrm>
              <a:prstGeom prst="rect">
                <a:avLst/>
              </a:prstGeom>
              <a:blipFill>
                <a:blip r:embed="rId10"/>
                <a:stretch>
                  <a:fillRect l="-13636" r="-1022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389F33-9338-4D09-B524-F62C95BDFC5F}"/>
                  </a:ext>
                </a:extLst>
              </p:cNvPr>
              <p:cNvSpPr txBox="1"/>
              <p:nvPr/>
            </p:nvSpPr>
            <p:spPr>
              <a:xfrm>
                <a:off x="7449950" y="3529854"/>
                <a:ext cx="2335126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389F33-9338-4D09-B524-F62C95BD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50" y="3529854"/>
                <a:ext cx="2335126" cy="574196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C2D811-E61D-426B-A408-D355BFECBA86}"/>
                  </a:ext>
                </a:extLst>
              </p:cNvPr>
              <p:cNvSpPr txBox="1"/>
              <p:nvPr/>
            </p:nvSpPr>
            <p:spPr>
              <a:xfrm>
                <a:off x="6616311" y="4223184"/>
                <a:ext cx="1999137" cy="83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C2D811-E61D-426B-A408-D355BFEC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11" y="4223184"/>
                <a:ext cx="1999137" cy="838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BE0643-7310-4645-8834-23363875E5E4}"/>
                  </a:ext>
                </a:extLst>
              </p:cNvPr>
              <p:cNvSpPr txBox="1"/>
              <p:nvPr/>
            </p:nvSpPr>
            <p:spPr>
              <a:xfrm>
                <a:off x="5811274" y="5256078"/>
                <a:ext cx="2243884" cy="9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600" dirty="0"/>
                                    <m:t> 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 dirty="0"/>
                                    <m:t> 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BE0643-7310-4645-8834-23363875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4" y="5256078"/>
                <a:ext cx="2243884" cy="9780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6E770-1C63-49D1-94D6-E7C2E97D1C0D}"/>
                  </a:ext>
                </a:extLst>
              </p:cNvPr>
              <p:cNvSpPr txBox="1"/>
              <p:nvPr/>
            </p:nvSpPr>
            <p:spPr>
              <a:xfrm>
                <a:off x="8932113" y="5119914"/>
                <a:ext cx="2421689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6E770-1C63-49D1-94D6-E7C2E97D1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113" y="5119914"/>
                <a:ext cx="2421689" cy="10532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6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Examples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8" y="1415116"/>
            <a:ext cx="1009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Ex1.</a:t>
            </a:r>
            <a:r>
              <a:rPr lang="en-US" sz="2400" dirty="0">
                <a:cs typeface="Times New Roman" pitchFamily="18" charset="0"/>
              </a:rPr>
              <a:t> Determine the sample size, n,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to obtain a 95% CI </a:t>
            </a:r>
            <a:r>
              <a:rPr lang="en-US" sz="2400" dirty="0">
                <a:cs typeface="Times New Roman" pitchFamily="18" charset="0"/>
              </a:rPr>
              <a:t>of the true mean of the breast cancer tumor size, to be taken from a large US database such that the size assures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the estimate is within 0.1 cm of the true mean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Assume </a:t>
            </a:r>
            <a:r>
              <a:rPr lang="el-GR" sz="2400" dirty="0">
                <a:solidFill>
                  <a:srgbClr val="FF0000"/>
                </a:solidFill>
                <a:cs typeface="Times New Roman" pitchFamily="18" charset="0"/>
              </a:rPr>
              <a:t>σ²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= 0.81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8B8F2-B556-4A69-B615-FAC9B374BE52}"/>
              </a:ext>
            </a:extLst>
          </p:cNvPr>
          <p:cNvSpPr/>
          <p:nvPr/>
        </p:nvSpPr>
        <p:spPr>
          <a:xfrm>
            <a:off x="838198" y="2890991"/>
            <a:ext cx="10097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Ex2.</a:t>
            </a:r>
            <a:r>
              <a:rPr lang="en-US" sz="2400" dirty="0">
                <a:cs typeface="Times New Roman" pitchFamily="18" charset="0"/>
              </a:rPr>
              <a:t> A politician claims that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standard deviation </a:t>
            </a:r>
            <a:r>
              <a:rPr lang="en-US" sz="2400" dirty="0">
                <a:cs typeface="Times New Roman" pitchFamily="18" charset="0"/>
              </a:rPr>
              <a:t>of the yearly income of teachers’ pay in FL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is $1,000</a:t>
            </a:r>
            <a:r>
              <a:rPr lang="en-US" sz="2400" dirty="0">
                <a:cs typeface="Times New Roman" pitchFamily="18" charset="0"/>
              </a:rPr>
              <a:t>. How large a sample of teachers in the state must be taken if he wishes to estimate the true salaries of all the teachers in FL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within $100 </a:t>
            </a:r>
            <a:r>
              <a:rPr lang="en-US" sz="2400" dirty="0">
                <a:cs typeface="Times New Roman" pitchFamily="18" charset="0"/>
              </a:rPr>
              <a:t>w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ith 90% confidence</a:t>
            </a:r>
            <a:r>
              <a:rPr lang="en-US" sz="2400" dirty="0">
                <a:cs typeface="Times New Roman" pitchFamily="18" charset="0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085D-6299-4D9C-8D8A-7A83B9F8389B}"/>
              </a:ext>
            </a:extLst>
          </p:cNvPr>
          <p:cNvSpPr/>
          <p:nvPr/>
        </p:nvSpPr>
        <p:spPr>
          <a:xfrm>
            <a:off x="838198" y="4736197"/>
            <a:ext cx="10097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Ex3.</a:t>
            </a:r>
            <a:r>
              <a:rPr lang="en-US" sz="2400" dirty="0">
                <a:cs typeface="Times New Roman" pitchFamily="18" charset="0"/>
              </a:rPr>
              <a:t> Find the minimum sample size necessary to have a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99% level of confidence</a:t>
            </a:r>
            <a:r>
              <a:rPr lang="en-US" sz="2400" dirty="0">
                <a:cs typeface="Times New Roman" pitchFamily="18" charset="0"/>
              </a:rPr>
              <a:t> that the true mean μ would be in that interval with a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Margin of Error 0.2 </a:t>
            </a:r>
            <a:r>
              <a:rPr lang="en-US" sz="2400" dirty="0">
                <a:cs typeface="Times New Roman" pitchFamily="18" charset="0"/>
              </a:rPr>
              <a:t>with a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population standard deviation of 1.30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9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600205" y="387982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We have a sample size determination problem for estimating </a:t>
            </a:r>
            <a:r>
              <a:rPr lang="el-GR" sz="2400" dirty="0">
                <a:ea typeface="Times New Roman" panose="02020603050405020304" pitchFamily="18" charset="0"/>
              </a:rPr>
              <a:t>μ</a:t>
            </a:r>
            <a:r>
              <a:rPr lang="en-US" sz="2400" dirty="0">
                <a:ea typeface="Times New Roman" panose="02020603050405020304" pitchFamily="18" charset="0"/>
              </a:rPr>
              <a:t>: </a:t>
            </a:r>
            <a:r>
              <a:rPr lang="en-US" sz="2400" dirty="0">
                <a:cs typeface="Times New Roman" pitchFamily="18" charset="0"/>
              </a:rPr>
              <a:t>mean of the breast cancer tumor size. Therefore: 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/>
              <p:nvPr/>
            </p:nvSpPr>
            <p:spPr>
              <a:xfrm>
                <a:off x="4111322" y="1307076"/>
                <a:ext cx="2458302" cy="781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×</m:t>
                                  </m:r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22" y="1307076"/>
                <a:ext cx="2458302" cy="781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2FE3E6-7E69-4287-8443-0561F88573E4}"/>
              </a:ext>
            </a:extLst>
          </p:cNvPr>
          <p:cNvSpPr/>
          <p:nvPr/>
        </p:nvSpPr>
        <p:spPr>
          <a:xfrm>
            <a:off x="9757775" y="354164"/>
            <a:ext cx="2035194" cy="147463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• n = ?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1-</a:t>
            </a:r>
            <a:r>
              <a:rPr lang="el-GR" sz="2200" dirty="0">
                <a:solidFill>
                  <a:schemeClr val="tx1"/>
                </a:solidFill>
              </a:rPr>
              <a:t>α</a:t>
            </a:r>
            <a:r>
              <a:rPr lang="en-US" sz="2200" dirty="0">
                <a:solidFill>
                  <a:schemeClr val="tx1"/>
                </a:solidFill>
              </a:rPr>
              <a:t> = 0.95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ME = 0.1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</a:t>
            </a:r>
            <a:r>
              <a:rPr lang="el-GR" sz="2200" dirty="0">
                <a:solidFill>
                  <a:schemeClr val="tx1"/>
                </a:solidFill>
              </a:rPr>
              <a:t>σ²</a:t>
            </a:r>
            <a:r>
              <a:rPr lang="en-US" sz="2200" dirty="0">
                <a:solidFill>
                  <a:schemeClr val="tx1"/>
                </a:solidFill>
              </a:rPr>
              <a:t> = 0.81</a:t>
            </a: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/>
              <p:nvPr/>
            </p:nvSpPr>
            <p:spPr>
              <a:xfrm>
                <a:off x="590612" y="1266325"/>
                <a:ext cx="1836977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2" y="1266325"/>
                <a:ext cx="1836977" cy="538096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/>
              <p:nvPr/>
            </p:nvSpPr>
            <p:spPr>
              <a:xfrm>
                <a:off x="1350570" y="1563837"/>
                <a:ext cx="23208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70" y="1563837"/>
                <a:ext cx="232082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/>
              <p:nvPr/>
            </p:nvSpPr>
            <p:spPr>
              <a:xfrm>
                <a:off x="9722460" y="2420935"/>
                <a:ext cx="1248675" cy="4308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=312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460" y="2420935"/>
                <a:ext cx="12486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D66EB2-7100-4E8D-9214-1B8DB7C35A36}"/>
                  </a:ext>
                </a:extLst>
              </p:cNvPr>
              <p:cNvSpPr/>
              <p:nvPr/>
            </p:nvSpPr>
            <p:spPr>
              <a:xfrm>
                <a:off x="4099175" y="2151361"/>
                <a:ext cx="5070875" cy="91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1.96</m:t>
                                  </m:r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0.9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0.1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17.64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=311.17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D66EB2-7100-4E8D-9214-1B8DB7C35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75" y="2151361"/>
                <a:ext cx="5070875" cy="919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60C346-9708-4285-B490-9C5459A9907D}"/>
              </a:ext>
            </a:extLst>
          </p:cNvPr>
          <p:cNvSpPr/>
          <p:nvPr/>
        </p:nvSpPr>
        <p:spPr>
          <a:xfrm>
            <a:off x="438412" y="341638"/>
            <a:ext cx="11348580" cy="2802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B86778-2405-49DF-BDB8-E207E232618F}"/>
              </a:ext>
            </a:extLst>
          </p:cNvPr>
          <p:cNvSpPr/>
          <p:nvPr/>
        </p:nvSpPr>
        <p:spPr>
          <a:xfrm>
            <a:off x="600205" y="3550500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We have a sample size determination problem for estimating </a:t>
            </a:r>
            <a:r>
              <a:rPr lang="el-GR" sz="2400" dirty="0">
                <a:ea typeface="Times New Roman" panose="02020603050405020304" pitchFamily="18" charset="0"/>
              </a:rPr>
              <a:t>μ</a:t>
            </a:r>
            <a:r>
              <a:rPr lang="en-US" sz="2400" dirty="0">
                <a:ea typeface="Times New Roman" panose="02020603050405020304" pitchFamily="18" charset="0"/>
              </a:rPr>
              <a:t>: </a:t>
            </a:r>
            <a:r>
              <a:rPr lang="en-US" sz="2400" dirty="0">
                <a:cs typeface="Times New Roman" pitchFamily="18" charset="0"/>
              </a:rPr>
              <a:t>mean of teachers’ salaries in FL . Therefore: 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70FC02-520C-4559-93FA-46542C254E05}"/>
                  </a:ext>
                </a:extLst>
              </p:cNvPr>
              <p:cNvSpPr/>
              <p:nvPr/>
            </p:nvSpPr>
            <p:spPr>
              <a:xfrm>
                <a:off x="4111322" y="4469594"/>
                <a:ext cx="2458302" cy="781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×</m:t>
                                  </m:r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70FC02-520C-4559-93FA-46542C254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22" y="4469594"/>
                <a:ext cx="2458302" cy="7812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01335A2-C7EA-4987-B8FC-8C458EB1A399}"/>
              </a:ext>
            </a:extLst>
          </p:cNvPr>
          <p:cNvSpPr/>
          <p:nvPr/>
        </p:nvSpPr>
        <p:spPr>
          <a:xfrm>
            <a:off x="9757775" y="3516682"/>
            <a:ext cx="2035194" cy="147463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• n = ?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1-</a:t>
            </a:r>
            <a:r>
              <a:rPr lang="el-GR" sz="2200" dirty="0">
                <a:solidFill>
                  <a:schemeClr val="tx1"/>
                </a:solidFill>
              </a:rPr>
              <a:t>α</a:t>
            </a:r>
            <a:r>
              <a:rPr lang="en-US" sz="2200" dirty="0">
                <a:solidFill>
                  <a:schemeClr val="tx1"/>
                </a:solidFill>
              </a:rPr>
              <a:t> = 0.90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ME = 100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• </a:t>
            </a:r>
            <a:r>
              <a:rPr lang="el-GR" sz="2200" dirty="0">
                <a:solidFill>
                  <a:schemeClr val="tx1"/>
                </a:solidFill>
              </a:rPr>
              <a:t>σ</a:t>
            </a:r>
            <a:r>
              <a:rPr lang="en-US" sz="2200" dirty="0">
                <a:solidFill>
                  <a:schemeClr val="tx1"/>
                </a:solidFill>
              </a:rPr>
              <a:t> = 1000</a:t>
            </a: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6209DE-8149-4919-A76C-7501D81134A3}"/>
                  </a:ext>
                </a:extLst>
              </p:cNvPr>
              <p:cNvSpPr/>
              <p:nvPr/>
            </p:nvSpPr>
            <p:spPr>
              <a:xfrm>
                <a:off x="590612" y="4428843"/>
                <a:ext cx="1727974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6209DE-8149-4919-A76C-7501D8113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2" y="4428843"/>
                <a:ext cx="1727974" cy="538096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D357-6386-4D11-BBD1-CE7CF03DBBE1}"/>
                  </a:ext>
                </a:extLst>
              </p:cNvPr>
              <p:cNvSpPr/>
              <p:nvPr/>
            </p:nvSpPr>
            <p:spPr>
              <a:xfrm>
                <a:off x="1350570" y="4726355"/>
                <a:ext cx="213911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D357-6386-4D11-BBD1-CE7CF03DB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70" y="4726355"/>
                <a:ext cx="213911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08802-3D00-441F-B412-CCC0EA95CEA3}"/>
                  </a:ext>
                </a:extLst>
              </p:cNvPr>
              <p:cNvSpPr/>
              <p:nvPr/>
            </p:nvSpPr>
            <p:spPr>
              <a:xfrm>
                <a:off x="9722460" y="5570927"/>
                <a:ext cx="1248675" cy="4308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=271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08802-3D00-441F-B412-CCC0EA95C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460" y="5570927"/>
                <a:ext cx="124867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4C7FB9-5222-4D82-A5BE-3BA89D6A8985}"/>
                  </a:ext>
                </a:extLst>
              </p:cNvPr>
              <p:cNvSpPr/>
              <p:nvPr/>
            </p:nvSpPr>
            <p:spPr>
              <a:xfrm>
                <a:off x="4086649" y="5301353"/>
                <a:ext cx="5479642" cy="91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1.645</m:t>
                                  </m:r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16.45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=270.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4C7FB9-5222-4D82-A5BE-3BA89D6A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9" y="5301353"/>
                <a:ext cx="5479642" cy="9199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B0CA90-F0FC-4AF8-A3DD-1494F998417E}"/>
              </a:ext>
            </a:extLst>
          </p:cNvPr>
          <p:cNvSpPr/>
          <p:nvPr/>
        </p:nvSpPr>
        <p:spPr>
          <a:xfrm>
            <a:off x="438412" y="3504156"/>
            <a:ext cx="11348580" cy="2802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7" grpId="0"/>
      <p:bldP spid="18" grpId="0"/>
      <p:bldP spid="20" grpId="0" animBg="1"/>
      <p:bldP spid="21" grpId="0"/>
      <p:bldP spid="28" grpId="0"/>
      <p:bldP spid="29" grpId="0" animBg="1"/>
      <p:bldP spid="30" grpId="0"/>
      <p:bldP spid="31" grpId="0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Estimating 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8" y="1415116"/>
            <a:ext cx="3238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mbria" pitchFamily="18" charset="0"/>
                <a:cs typeface="Times New Roman" pitchFamily="18" charset="0"/>
              </a:rPr>
              <a:t>In estimating p if we specify the level of confidence and desired margin of error, then we can solve ME for n to find the necessary sample size.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57605-F0D0-451A-9E0E-91D0430012F6}"/>
              </a:ext>
            </a:extLst>
          </p:cNvPr>
          <p:cNvSpPr txBox="1"/>
          <p:nvPr/>
        </p:nvSpPr>
        <p:spPr>
          <a:xfrm>
            <a:off x="3592770" y="23960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l-G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)% CI for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5E210-EB17-4713-854A-751DF4FBFFFC}"/>
              </a:ext>
            </a:extLst>
          </p:cNvPr>
          <p:cNvSpPr txBox="1"/>
          <p:nvPr/>
        </p:nvSpPr>
        <p:spPr>
          <a:xfrm>
            <a:off x="6561243" y="5604539"/>
            <a:ext cx="328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ALWAYS round the answer 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FC8486-E319-41F7-8040-007C6119CBDF}"/>
              </a:ext>
            </a:extLst>
          </p:cNvPr>
          <p:cNvSpPr/>
          <p:nvPr/>
        </p:nvSpPr>
        <p:spPr>
          <a:xfrm>
            <a:off x="4957781" y="4472266"/>
            <a:ext cx="3550986" cy="1060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715408-227E-4ED6-BD11-F8E6C604E8FA}"/>
              </a:ext>
            </a:extLst>
          </p:cNvPr>
          <p:cNvSpPr/>
          <p:nvPr/>
        </p:nvSpPr>
        <p:spPr>
          <a:xfrm>
            <a:off x="8608950" y="4481722"/>
            <a:ext cx="2853509" cy="106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EF8D88-F1D4-4031-888C-8FF618C97403}"/>
              </a:ext>
            </a:extLst>
          </p:cNvPr>
          <p:cNvSpPr/>
          <p:nvPr/>
        </p:nvSpPr>
        <p:spPr>
          <a:xfrm>
            <a:off x="897738" y="4329596"/>
            <a:ext cx="3159811" cy="187078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IF a preliminary estimation for p is provided, use the first formula. If NOT, use the second. </a:t>
            </a: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BCAB9A-0201-4942-A85E-8C959B157255}"/>
                  </a:ext>
                </a:extLst>
              </p:cNvPr>
              <p:cNvSpPr/>
              <p:nvPr/>
            </p:nvSpPr>
            <p:spPr>
              <a:xfrm>
                <a:off x="5605610" y="1629853"/>
                <a:ext cx="3331981" cy="1092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𝑀𝐸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BCAB9A-0201-4942-A85E-8C959B157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10" y="1629853"/>
                <a:ext cx="3331981" cy="109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195F0-4C7D-427A-9612-8565B748639F}"/>
                  </a:ext>
                </a:extLst>
              </p:cNvPr>
              <p:cNvSpPr/>
              <p:nvPr/>
            </p:nvSpPr>
            <p:spPr>
              <a:xfrm>
                <a:off x="5605610" y="364888"/>
                <a:ext cx="5716030" cy="1201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195F0-4C7D-427A-9612-8565B7486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10" y="364888"/>
                <a:ext cx="5716030" cy="1201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F8BDEE-E59D-44BC-AC8B-26429073A7AC}"/>
                  </a:ext>
                </a:extLst>
              </p:cNvPr>
              <p:cNvSpPr/>
              <p:nvPr/>
            </p:nvSpPr>
            <p:spPr>
              <a:xfrm>
                <a:off x="5106657" y="2772628"/>
                <a:ext cx="3912082" cy="530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𝑀𝐸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F8BDEE-E59D-44BC-AC8B-26429073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57" y="2772628"/>
                <a:ext cx="3912082" cy="530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B45EB3-168E-47D1-9EFE-51095AA29B72}"/>
                  </a:ext>
                </a:extLst>
              </p:cNvPr>
              <p:cNvSpPr/>
              <p:nvPr/>
            </p:nvSpPr>
            <p:spPr>
              <a:xfrm>
                <a:off x="4754450" y="3527787"/>
                <a:ext cx="3238223" cy="68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/2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𝑀𝐸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B45EB3-168E-47D1-9EFE-51095AA29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50" y="3527787"/>
                <a:ext cx="3238223" cy="680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87A084-69B4-45D0-BC72-01F9512A38C2}"/>
                  </a:ext>
                </a:extLst>
              </p:cNvPr>
              <p:cNvSpPr/>
              <p:nvPr/>
            </p:nvSpPr>
            <p:spPr>
              <a:xfrm>
                <a:off x="7904991" y="3521141"/>
                <a:ext cx="4012010" cy="757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⇒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87A084-69B4-45D0-BC72-01F9512A3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91" y="3521141"/>
                <a:ext cx="4012010" cy="757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8FB8DD-8627-4343-A116-EEEC73C1F6EC}"/>
                  </a:ext>
                </a:extLst>
              </p:cNvPr>
              <p:cNvSpPr/>
              <p:nvPr/>
            </p:nvSpPr>
            <p:spPr>
              <a:xfrm>
                <a:off x="4921408" y="4582839"/>
                <a:ext cx="3653426" cy="818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8FB8DD-8627-4343-A116-EEEC73C1F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08" y="4582839"/>
                <a:ext cx="3653426" cy="818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B0BD0E-C5D4-4860-A0ED-F507537A08EE}"/>
                  </a:ext>
                </a:extLst>
              </p:cNvPr>
              <p:cNvSpPr/>
              <p:nvPr/>
            </p:nvSpPr>
            <p:spPr>
              <a:xfrm>
                <a:off x="8675017" y="4596068"/>
                <a:ext cx="2787442" cy="818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B0BD0E-C5D4-4860-A0ED-F507537A0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17" y="4596068"/>
                <a:ext cx="2787442" cy="818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40" grpId="0" animBg="1"/>
      <p:bldP spid="17" grpId="0"/>
      <p:bldP spid="19" grpId="0"/>
      <p:bldP spid="20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Examples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8" y="1415116"/>
            <a:ext cx="10515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Ex1.</a:t>
            </a:r>
            <a:r>
              <a:rPr lang="en-US" sz="2400" dirty="0">
                <a:cs typeface="Times New Roman" pitchFamily="18" charset="0"/>
              </a:rPr>
              <a:t> A pharmaceutical company that produces a certain drug advertises that it is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80% effective in reducing blood pressure</a:t>
            </a:r>
            <a:r>
              <a:rPr lang="en-US" sz="2400" dirty="0">
                <a:cs typeface="Times New Roman" pitchFamily="18" charset="0"/>
              </a:rPr>
              <a:t>. A clinician conducts an experiment to estimate the true proportion of effectiveness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at 1% significance level</a:t>
            </a:r>
            <a:r>
              <a:rPr lang="en-US" sz="2400" dirty="0">
                <a:cs typeface="Times New Roman" pitchFamily="18" charset="0"/>
              </a:rPr>
              <a:t>. How many mice should suffer so the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estimate will be within 0.01 of the true p</a:t>
            </a:r>
            <a:r>
              <a:rPr lang="en-US" sz="2400" dirty="0">
                <a:cs typeface="Times New Roman" pitchFamily="18" charset="0"/>
              </a:rPr>
              <a:t>?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085D-6299-4D9C-8D8A-7A83B9F8389B}"/>
              </a:ext>
            </a:extLst>
          </p:cNvPr>
          <p:cNvSpPr/>
          <p:nvPr/>
        </p:nvSpPr>
        <p:spPr>
          <a:xfrm>
            <a:off x="838199" y="3169165"/>
            <a:ext cx="10515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Ex2.</a:t>
            </a:r>
            <a:r>
              <a:rPr lang="en-US" sz="2400" dirty="0">
                <a:cs typeface="Times New Roman" pitchFamily="18" charset="0"/>
              </a:rPr>
              <a:t> A random sample of medical files is used to estimate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proportion of all people who have blood type B</a:t>
            </a:r>
            <a:r>
              <a:rPr lang="en-US" sz="2400" dirty="0">
                <a:cs typeface="Times New Roman" pitchFamily="18" charset="0"/>
              </a:rPr>
              <a:t>. If you have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no preliminary estimate </a:t>
            </a:r>
            <a:r>
              <a:rPr lang="en-US" sz="2400" dirty="0">
                <a:cs typeface="Times New Roman" pitchFamily="18" charset="0"/>
              </a:rPr>
              <a:t>for true proportion, how many medical files should you include in a random sample in order to be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85% sure </a:t>
            </a:r>
            <a:r>
              <a:rPr lang="en-US" sz="2400" dirty="0">
                <a:cs typeface="Times New Roman" pitchFamily="18" charset="0"/>
              </a:rPr>
              <a:t>that the point estimate is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within a distance of 0.05 from true</a:t>
            </a:r>
            <a:r>
              <a:rPr lang="en-US" sz="2400" dirty="0">
                <a:cs typeface="Times New Roman" pitchFamily="18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940A5-BB48-4526-80B2-8FCACD89184D}"/>
              </a:ext>
            </a:extLst>
          </p:cNvPr>
          <p:cNvSpPr/>
          <p:nvPr/>
        </p:nvSpPr>
        <p:spPr>
          <a:xfrm>
            <a:off x="838199" y="4923215"/>
            <a:ext cx="1051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Ex3.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Find the sample size necessary to determine the proportion </a:t>
            </a:r>
            <a:r>
              <a:rPr lang="en-US" sz="2400" dirty="0">
                <a:solidFill>
                  <a:srgbClr val="FF0000"/>
                </a:solidFill>
              </a:rPr>
              <a:t>within 7% </a:t>
            </a:r>
            <a:r>
              <a:rPr lang="en-US" sz="2400" dirty="0"/>
              <a:t>at the </a:t>
            </a:r>
            <a:r>
              <a:rPr lang="en-US" sz="2400" dirty="0">
                <a:solidFill>
                  <a:srgbClr val="0070C0"/>
                </a:solidFill>
              </a:rPr>
              <a:t>10% level of significance </a:t>
            </a:r>
            <a:r>
              <a:rPr lang="en-US" sz="2400" dirty="0"/>
              <a:t>when </a:t>
            </a:r>
            <a:r>
              <a:rPr lang="en-US" sz="2400" dirty="0">
                <a:solidFill>
                  <a:srgbClr val="00B050"/>
                </a:solidFill>
              </a:rPr>
              <a:t>no preliminary estimated proportion</a:t>
            </a:r>
            <a:r>
              <a:rPr lang="en-US" sz="2400" dirty="0"/>
              <a:t> is given.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600205" y="387982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We have a sample size determination problem for estimating p: </a:t>
            </a:r>
            <a:r>
              <a:rPr lang="en-US" sz="2400" dirty="0">
                <a:cs typeface="Times New Roman" pitchFamily="18" charset="0"/>
              </a:rPr>
              <a:t>proportion of effectiveness for the drug. Therefore: 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/>
              <p:nvPr/>
            </p:nvSpPr>
            <p:spPr>
              <a:xfrm>
                <a:off x="4111322" y="1307076"/>
                <a:ext cx="3052118" cy="757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22" y="1307076"/>
                <a:ext cx="3052118" cy="757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/>
              <p:nvPr/>
            </p:nvSpPr>
            <p:spPr>
              <a:xfrm>
                <a:off x="9757775" y="354164"/>
                <a:ext cx="2035194" cy="147463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• n = 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</a:t>
                </a:r>
                <a:r>
                  <a:rPr lang="el-GR" sz="2200" dirty="0">
                    <a:solidFill>
                      <a:schemeClr val="tx1"/>
                    </a:solidFill>
                  </a:rPr>
                  <a:t>α</a:t>
                </a:r>
                <a:r>
                  <a:rPr lang="en-US" sz="2200" dirty="0">
                    <a:solidFill>
                      <a:schemeClr val="tx1"/>
                    </a:solidFill>
                  </a:rPr>
                  <a:t> = 1%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ME = 0.01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= 0.80</a:t>
                </a:r>
                <a:endParaRPr lang="en-US" sz="22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775" y="354164"/>
                <a:ext cx="2035194" cy="1474636"/>
              </a:xfrm>
              <a:prstGeom prst="rect">
                <a:avLst/>
              </a:prstGeom>
              <a:blipFill>
                <a:blip r:embed="rId4"/>
                <a:stretch>
                  <a:fillRect l="-3892" t="-1240" b="-70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/>
              <p:nvPr/>
            </p:nvSpPr>
            <p:spPr>
              <a:xfrm>
                <a:off x="590612" y="1266325"/>
                <a:ext cx="1830566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2" y="1266325"/>
                <a:ext cx="1830566" cy="538096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/>
              <p:nvPr/>
            </p:nvSpPr>
            <p:spPr>
              <a:xfrm>
                <a:off x="1350570" y="1563837"/>
                <a:ext cx="22817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0.995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70" y="1563837"/>
                <a:ext cx="228177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/>
              <p:nvPr/>
            </p:nvSpPr>
            <p:spPr>
              <a:xfrm>
                <a:off x="9722460" y="2420935"/>
                <a:ext cx="1559658" cy="4308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=10651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460" y="2420935"/>
                <a:ext cx="155965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D66EB2-7100-4E8D-9214-1B8DB7C35A36}"/>
                  </a:ext>
                </a:extLst>
              </p:cNvPr>
              <p:cNvSpPr/>
              <p:nvPr/>
            </p:nvSpPr>
            <p:spPr>
              <a:xfrm>
                <a:off x="4099175" y="2151361"/>
                <a:ext cx="4822538" cy="91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0.80×0.20×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.58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0.01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=10650.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D66EB2-7100-4E8D-9214-1B8DB7C35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75" y="2151361"/>
                <a:ext cx="4822538" cy="9199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60C346-9708-4285-B490-9C5459A9907D}"/>
              </a:ext>
            </a:extLst>
          </p:cNvPr>
          <p:cNvSpPr/>
          <p:nvPr/>
        </p:nvSpPr>
        <p:spPr>
          <a:xfrm>
            <a:off x="438412" y="341638"/>
            <a:ext cx="11348580" cy="2802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B86778-2405-49DF-BDB8-E207E232618F}"/>
              </a:ext>
            </a:extLst>
          </p:cNvPr>
          <p:cNvSpPr/>
          <p:nvPr/>
        </p:nvSpPr>
        <p:spPr>
          <a:xfrm>
            <a:off x="600205" y="3550500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We have a sample size determination problem for estimating p: </a:t>
            </a:r>
            <a:r>
              <a:rPr lang="en-US" sz="2400" dirty="0">
                <a:cs typeface="Times New Roman" pitchFamily="18" charset="0"/>
              </a:rPr>
              <a:t>proportion of people who have blood type B. Therefore: 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70FC02-520C-4559-93FA-46542C254E05}"/>
                  </a:ext>
                </a:extLst>
              </p:cNvPr>
              <p:cNvSpPr/>
              <p:nvPr/>
            </p:nvSpPr>
            <p:spPr>
              <a:xfrm>
                <a:off x="4111322" y="4469594"/>
                <a:ext cx="2065502" cy="719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𝑀𝐸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70FC02-520C-4559-93FA-46542C254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22" y="4469594"/>
                <a:ext cx="2065502" cy="7196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1335A2-C7EA-4987-B8FC-8C458EB1A399}"/>
                  </a:ext>
                </a:extLst>
              </p:cNvPr>
              <p:cNvSpPr/>
              <p:nvPr/>
            </p:nvSpPr>
            <p:spPr>
              <a:xfrm>
                <a:off x="9757775" y="3516682"/>
                <a:ext cx="2035194" cy="147463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• n = 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1-</a:t>
                </a:r>
                <a:r>
                  <a:rPr lang="el-GR" sz="2200" dirty="0">
                    <a:solidFill>
                      <a:schemeClr val="tx1"/>
                    </a:solidFill>
                  </a:rPr>
                  <a:t>α</a:t>
                </a:r>
                <a:r>
                  <a:rPr lang="en-US" sz="2200" dirty="0">
                    <a:solidFill>
                      <a:schemeClr val="tx1"/>
                    </a:solidFill>
                  </a:rPr>
                  <a:t> = 85%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ME = 0.05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= None</a:t>
                </a:r>
                <a:endParaRPr lang="en-US" sz="22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1335A2-C7EA-4987-B8FC-8C458EB1A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775" y="3516682"/>
                <a:ext cx="2035194" cy="1474636"/>
              </a:xfrm>
              <a:prstGeom prst="rect">
                <a:avLst/>
              </a:prstGeom>
              <a:blipFill>
                <a:blip r:embed="rId10"/>
                <a:stretch>
                  <a:fillRect l="-3892" t="-1240" b="-70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6209DE-8149-4919-A76C-7501D81134A3}"/>
                  </a:ext>
                </a:extLst>
              </p:cNvPr>
              <p:cNvSpPr/>
              <p:nvPr/>
            </p:nvSpPr>
            <p:spPr>
              <a:xfrm>
                <a:off x="590612" y="4428843"/>
                <a:ext cx="1836978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0.925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6209DE-8149-4919-A76C-7501D8113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2" y="4428843"/>
                <a:ext cx="1836978" cy="538096"/>
              </a:xfrm>
              <a:prstGeom prst="rect">
                <a:avLst/>
              </a:prstGeom>
              <a:blipFill>
                <a:blip r:embed="rId1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D357-6386-4D11-BBD1-CE7CF03DBBE1}"/>
                  </a:ext>
                </a:extLst>
              </p:cNvPr>
              <p:cNvSpPr/>
              <p:nvPr/>
            </p:nvSpPr>
            <p:spPr>
              <a:xfrm>
                <a:off x="1350570" y="4726355"/>
                <a:ext cx="22817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0.925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D357-6386-4D11-BBD1-CE7CF03DB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70" y="4726355"/>
                <a:ext cx="2281778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08802-3D00-441F-B412-CCC0EA95CEA3}"/>
                  </a:ext>
                </a:extLst>
              </p:cNvPr>
              <p:cNvSpPr/>
              <p:nvPr/>
            </p:nvSpPr>
            <p:spPr>
              <a:xfrm>
                <a:off x="8094080" y="5570927"/>
                <a:ext cx="1248675" cy="4308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=202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08802-3D00-441F-B412-CCC0EA95C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080" y="5570927"/>
                <a:ext cx="1248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4C7FB9-5222-4D82-A5BE-3BA89D6A8985}"/>
                  </a:ext>
                </a:extLst>
              </p:cNvPr>
              <p:cNvSpPr/>
              <p:nvPr/>
            </p:nvSpPr>
            <p:spPr>
              <a:xfrm>
                <a:off x="4099175" y="5301353"/>
                <a:ext cx="3166380" cy="91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1.42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0.05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=201.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64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4C7FB9-5222-4D82-A5BE-3BA89D6A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75" y="5301353"/>
                <a:ext cx="3166380" cy="9199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B0CA90-F0FC-4AF8-A3DD-1494F998417E}"/>
              </a:ext>
            </a:extLst>
          </p:cNvPr>
          <p:cNvSpPr/>
          <p:nvPr/>
        </p:nvSpPr>
        <p:spPr>
          <a:xfrm>
            <a:off x="438412" y="3504156"/>
            <a:ext cx="11348580" cy="2802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7" grpId="0"/>
      <p:bldP spid="18" grpId="0"/>
      <p:bldP spid="20" grpId="0" animBg="1"/>
      <p:bldP spid="21" grpId="0"/>
      <p:bldP spid="28" grpId="0"/>
      <p:bldP spid="29" grpId="0" animBg="1"/>
      <p:bldP spid="30" grpId="0"/>
      <p:bldP spid="31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Practice Problems Part 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75779" y="1552902"/>
            <a:ext cx="7664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1. </a:t>
            </a:r>
            <a:r>
              <a:rPr lang="en-US" sz="2400" dirty="0">
                <a:ea typeface="Times New Roman" panose="02020603050405020304" pitchFamily="18" charset="0"/>
              </a:rPr>
              <a:t>In a random sample of 1000, only 426 were type “A” personality. Build a 95% CI to test the statement that in the U.S. population, 38.8% of people are type “A” personality.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F91F9-34DF-43AC-BC8C-8BBF26D23B2A}"/>
              </a:ext>
            </a:extLst>
          </p:cNvPr>
          <p:cNvSpPr/>
          <p:nvPr/>
        </p:nvSpPr>
        <p:spPr>
          <a:xfrm>
            <a:off x="875779" y="4652095"/>
            <a:ext cx="77024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2.</a:t>
            </a:r>
            <a:r>
              <a:rPr lang="en-US" sz="2400" dirty="0">
                <a:ea typeface="Times New Roman" panose="02020603050405020304" pitchFamily="18" charset="0"/>
              </a:rPr>
              <a:t> In a random sample of 300 people at a Philadelphia area, 107 voted for a new Tax reform. Construct a 95% confidence interval for the true proportion of people in Philadelphia who vote for a new Tax reform and interpret its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99016-2858-4047-9FF0-90333D3E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06" y="318223"/>
            <a:ext cx="3793094" cy="1811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D7807-C188-47A3-BEDB-F5A7F86AE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06" y="2268725"/>
            <a:ext cx="3793094" cy="1830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DD2EF-D7C4-45DE-AC1A-4798ED7D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06" y="4238193"/>
            <a:ext cx="3529469" cy="19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02473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Practice Problems Part 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75778" y="1552902"/>
            <a:ext cx="9996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3. </a:t>
            </a:r>
            <a:r>
              <a:rPr lang="en-US" sz="2400" dirty="0">
                <a:ea typeface="Times New Roman" panose="02020603050405020304" pitchFamily="18" charset="0"/>
              </a:rPr>
              <a:t>Determine the sample size, n, to obtain a 90% CI of the true mean of the breast cancer tumor size, to be taken from a large US database such that the size assures the estimate is within 0.1 cm of the true mean. Assume σ²=0.81.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F91F9-34DF-43AC-BC8C-8BBF26D23B2A}"/>
              </a:ext>
            </a:extLst>
          </p:cNvPr>
          <p:cNvSpPr/>
          <p:nvPr/>
        </p:nvSpPr>
        <p:spPr>
          <a:xfrm>
            <a:off x="838199" y="3160140"/>
            <a:ext cx="100343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4. </a:t>
            </a:r>
            <a:r>
              <a:rPr lang="en-US" sz="2400" dirty="0"/>
              <a:t>If a retailer would like to estimate the proportion of their customers who bought an item after viewing their website on a certain day with a 95% confidence and 5% margin of error, how many customers do they have to monitor? 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FE2E6-EEBE-4F8E-B7C1-38E8356B072C}"/>
              </a:ext>
            </a:extLst>
          </p:cNvPr>
          <p:cNvSpPr/>
          <p:nvPr/>
        </p:nvSpPr>
        <p:spPr>
          <a:xfrm>
            <a:off x="875779" y="5136710"/>
            <a:ext cx="9996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5. </a:t>
            </a:r>
            <a:r>
              <a:rPr lang="en-US" sz="2400" dirty="0">
                <a:ea typeface="Times New Roman" panose="02020603050405020304" pitchFamily="18" charset="0"/>
              </a:rPr>
              <a:t>To estimate the next president's final approval rating, how many people should be sampled so that the margin of error is 3%, (a popular choice), with 95% confidence? Use educated guess: Bush's = 0.22</a:t>
            </a:r>
          </a:p>
        </p:txBody>
      </p:sp>
    </p:spTree>
    <p:extLst>
      <p:ext uri="{BB962C8B-B14F-4D97-AF65-F5344CB8AC3E}">
        <p14:creationId xmlns:p14="http://schemas.microsoft.com/office/powerpoint/2010/main" val="11221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Population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4F8571F-2DB7-49DB-A5AD-A51C6898C899}"/>
                  </a:ext>
                </a:extLst>
              </p:cNvPr>
              <p:cNvSpPr/>
              <p:nvPr/>
            </p:nvSpPr>
            <p:spPr>
              <a:xfrm>
                <a:off x="838199" y="1449637"/>
                <a:ext cx="671499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Suppose, we are interested in making inference about a population proportion “p” using a sample of size “n”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4F8571F-2DB7-49DB-A5AD-A51C6898C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49637"/>
                <a:ext cx="6714995" cy="1569660"/>
              </a:xfrm>
              <a:prstGeom prst="rect">
                <a:avLst/>
              </a:prstGeom>
              <a:blipFill>
                <a:blip r:embed="rId4"/>
                <a:stretch>
                  <a:fillRect l="-1361" t="-3113" r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DD9E70D-14A2-414A-A919-A6DE6162CD44}"/>
              </a:ext>
            </a:extLst>
          </p:cNvPr>
          <p:cNvSpPr/>
          <p:nvPr/>
        </p:nvSpPr>
        <p:spPr>
          <a:xfrm>
            <a:off x="7728559" y="264591"/>
            <a:ext cx="4196219" cy="3477875"/>
          </a:xfrm>
          <a:prstGeom prst="rect">
            <a:avLst/>
          </a:prstGeom>
          <a:solidFill>
            <a:srgbClr val="BDE9FF"/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For example, parameter “p” could be the proportion of females in a population computed by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cs typeface="Times New Roman" pitchFamily="18" charset="0"/>
              </a:rPr>
              <a:t>or the </a:t>
            </a:r>
            <a:r>
              <a:rPr lang="en-US" sz="2200" dirty="0">
                <a:solidFill>
                  <a:srgbClr val="00B050"/>
                </a:solidFill>
                <a:cs typeface="Times New Roman" pitchFamily="18" charset="0"/>
              </a:rPr>
              <a:t>percentage of people who vote for a specific candidate</a:t>
            </a:r>
            <a:r>
              <a:rPr lang="en-US" sz="2200" dirty="0">
                <a:cs typeface="Times New Roman" pitchFamily="18" charset="0"/>
              </a:rPr>
              <a:t>; or the </a:t>
            </a:r>
            <a:r>
              <a:rPr lang="en-US" sz="2200" dirty="0">
                <a:solidFill>
                  <a:srgbClr val="7030A0"/>
                </a:solidFill>
                <a:cs typeface="Times New Roman" pitchFamily="18" charset="0"/>
              </a:rPr>
              <a:t>proportion of people who suffer from a disease</a:t>
            </a:r>
            <a:r>
              <a:rPr lang="en-US" sz="2200" dirty="0">
                <a:cs typeface="Times New Roman" pitchFamily="18" charset="0"/>
              </a:rPr>
              <a:t>; or </a:t>
            </a:r>
            <a:r>
              <a:rPr lang="en-US" sz="2200" dirty="0">
                <a:solidFill>
                  <a:srgbClr val="FF0000"/>
                </a:solidFill>
                <a:cs typeface="Times New Roman" pitchFamily="18" charset="0"/>
              </a:rPr>
              <a:t>the proportion of damaged products</a:t>
            </a:r>
            <a:r>
              <a:rPr lang="en-US" sz="2200" dirty="0">
                <a:cs typeface="Times New Roman" pitchFamily="18" charset="0"/>
              </a:rPr>
              <a:t>, etc</a:t>
            </a:r>
            <a:r>
              <a:rPr lang="en-US" sz="2200" dirty="0">
                <a:solidFill>
                  <a:srgbClr val="FF0000"/>
                </a:solidFill>
                <a:cs typeface="Times New Roman" pitchFamily="18" charset="0"/>
              </a:rPr>
              <a:t>.</a:t>
            </a:r>
            <a:endParaRPr lang="en-US" sz="2200" dirty="0"/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26A458F0-A945-4542-AD37-BAA8664F7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66752"/>
              </p:ext>
            </p:extLst>
          </p:nvPr>
        </p:nvGraphicFramePr>
        <p:xfrm>
          <a:off x="7753610" y="1362145"/>
          <a:ext cx="4055475" cy="59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2070000" imgH="304560" progId="Equation.3">
                  <p:embed/>
                </p:oleObj>
              </mc:Choice>
              <mc:Fallback>
                <p:oleObj name="Equation" r:id="rId5" imgW="2070000" imgH="304560" progId="Equation.3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10" y="1362145"/>
                        <a:ext cx="4055475" cy="599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1668CB1-54DA-4E68-8AD0-51B5F391BD28}"/>
              </a:ext>
            </a:extLst>
          </p:cNvPr>
          <p:cNvSpPr/>
          <p:nvPr/>
        </p:nvSpPr>
        <p:spPr>
          <a:xfrm>
            <a:off x="7728559" y="3972520"/>
            <a:ext cx="4196219" cy="178510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A point estimation for “p” is the same proportion computed in a sample, for example</a:t>
            </a:r>
          </a:p>
          <a:p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D32792D9-6C52-4A9B-ACF4-B6CDBDCEA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9823"/>
              </p:ext>
            </p:extLst>
          </p:nvPr>
        </p:nvGraphicFramePr>
        <p:xfrm>
          <a:off x="7813675" y="5102225"/>
          <a:ext cx="39354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1917360" imgH="304560" progId="Equation.3">
                  <p:embed/>
                </p:oleObj>
              </mc:Choice>
              <mc:Fallback>
                <p:oleObj name="Equation" r:id="rId7" imgW="1917360" imgH="304560" progId="Equation.3">
                  <p:embed/>
                  <p:pic>
                    <p:nvPicPr>
                      <p:cNvPr id="2385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5102225"/>
                        <a:ext cx="393541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4C9806-D075-4AC7-87B4-ABB527F00AAD}"/>
                  </a:ext>
                </a:extLst>
              </p:cNvPr>
              <p:cNvSpPr/>
              <p:nvPr/>
            </p:nvSpPr>
            <p:spPr>
              <a:xfrm>
                <a:off x="7728558" y="6013148"/>
                <a:ext cx="4196219" cy="430887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Read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as p-hat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4C9806-D075-4AC7-87B4-ABB527F00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558" y="6013148"/>
                <a:ext cx="4196219" cy="430887"/>
              </a:xfrm>
              <a:prstGeom prst="rect">
                <a:avLst/>
              </a:prstGeom>
              <a:blipFill>
                <a:blip r:embed="rId9"/>
                <a:stretch>
                  <a:fillRect l="-1890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9DAD57-785F-469D-9CBF-742EE135113F}"/>
                  </a:ext>
                </a:extLst>
              </p:cNvPr>
              <p:cNvSpPr/>
              <p:nvPr/>
            </p:nvSpPr>
            <p:spPr>
              <a:xfrm>
                <a:off x="838198" y="3141556"/>
                <a:ext cx="671499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A point estimate of “p” is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9DAD57-785F-469D-9CBF-742EE1351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141556"/>
                <a:ext cx="6714995" cy="830997"/>
              </a:xfrm>
              <a:prstGeom prst="rect">
                <a:avLst/>
              </a:prstGeom>
              <a:blipFill>
                <a:blip r:embed="rId10"/>
                <a:stretch>
                  <a:fillRect l="-1361" t="-5839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CD5A7A-5F09-43C7-8C0C-526922A12CAF}"/>
                  </a:ext>
                </a:extLst>
              </p:cNvPr>
              <p:cNvSpPr/>
              <p:nvPr/>
            </p:nvSpPr>
            <p:spPr>
              <a:xfrm>
                <a:off x="838197" y="4110306"/>
                <a:ext cx="6714995" cy="1552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The Margin of Error is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CD5A7A-5F09-43C7-8C0C-526922A12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110306"/>
                <a:ext cx="6714995" cy="1552861"/>
              </a:xfrm>
              <a:prstGeom prst="rect">
                <a:avLst/>
              </a:prstGeom>
              <a:blipFill>
                <a:blip r:embed="rId11"/>
                <a:stretch>
                  <a:fillRect l="-1361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917099-CD12-4C0A-8DF7-BF7247B97357}"/>
                  </a:ext>
                </a:extLst>
              </p:cNvPr>
              <p:cNvSpPr/>
              <p:nvPr/>
            </p:nvSpPr>
            <p:spPr>
              <a:xfrm>
                <a:off x="837968" y="5700179"/>
                <a:ext cx="671499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The (1-</a:t>
                </a:r>
                <a:r>
                  <a:rPr lang="el-GR" sz="2400" dirty="0">
                    <a:cs typeface="Times New Roman" pitchFamily="18" charset="0"/>
                  </a:rPr>
                  <a:t>α</a:t>
                </a:r>
                <a:r>
                  <a:rPr lang="en-US" sz="2400" dirty="0">
                    <a:cs typeface="Times New Roman" pitchFamily="18" charset="0"/>
                  </a:rPr>
                  <a:t>)% CI is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917099-CD12-4C0A-8DF7-BF7247B97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8" y="5700179"/>
                <a:ext cx="6714995" cy="830997"/>
              </a:xfrm>
              <a:prstGeom prst="rect">
                <a:avLst/>
              </a:prstGeom>
              <a:blipFill>
                <a:blip r:embed="rId12"/>
                <a:stretch>
                  <a:fillRect l="-1361" t="-588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7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200" y="1515324"/>
            <a:ext cx="1081100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researcher applied Isabel Myer’s method on professional actors to determine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what percent were extroverts</a:t>
            </a:r>
            <a:r>
              <a:rPr lang="en-US" sz="2400" dirty="0">
                <a:cs typeface="Times New Roman" pitchFamily="18" charset="0"/>
              </a:rPr>
              <a:t>. In a random sample of 62 professional actors, it was found that 39 were extroverts.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3E247-982F-4296-9736-2831333E324C}"/>
              </a:ext>
            </a:extLst>
          </p:cNvPr>
          <p:cNvSpPr/>
          <p:nvPr/>
        </p:nvSpPr>
        <p:spPr>
          <a:xfrm>
            <a:off x="838200" y="2665523"/>
            <a:ext cx="45730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a) </a:t>
            </a:r>
            <a:r>
              <a:rPr lang="en-US" sz="2400" dirty="0">
                <a:cs typeface="Times New Roman" pitchFamily="18" charset="0"/>
              </a:rPr>
              <a:t>Let 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represent the proportion of all actors who are extroverts.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Find a point estimate for </a:t>
            </a:r>
            <a:r>
              <a:rPr lang="en-US" sz="2400" i="1" dirty="0">
                <a:solidFill>
                  <a:srgbClr val="0070C0"/>
                </a:solidFill>
                <a:cs typeface="Times New Roman" pitchFamily="18" charset="0"/>
              </a:rPr>
              <a:t>p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1015A-FC42-48C8-8926-DC9A9604844C}"/>
              </a:ext>
            </a:extLst>
          </p:cNvPr>
          <p:cNvSpPr/>
          <p:nvPr/>
        </p:nvSpPr>
        <p:spPr>
          <a:xfrm>
            <a:off x="838200" y="3815722"/>
            <a:ext cx="457304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b)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Find a 95% CI for 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Interpret the result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4088B-3A72-443E-8BAA-8A4B78DCD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43" y="2567275"/>
            <a:ext cx="6282947" cy="37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6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119D8C-3A34-4874-833D-1EA32F6849B8}"/>
              </a:ext>
            </a:extLst>
          </p:cNvPr>
          <p:cNvSpPr/>
          <p:nvPr/>
        </p:nvSpPr>
        <p:spPr>
          <a:xfrm>
            <a:off x="557141" y="366690"/>
            <a:ext cx="8481165" cy="891576"/>
          </a:xfrm>
          <a:prstGeom prst="rect">
            <a:avLst/>
          </a:prstGeom>
          <a:solidFill>
            <a:srgbClr val="FFCC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600205" y="387982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The random phenomenon is X: Introvert/Extrovert (Bernoulli(p)) </a:t>
            </a:r>
          </a:p>
          <a:p>
            <a:pPr lvl="0">
              <a:defRPr/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We would like to estimate p</a:t>
            </a:r>
            <a:r>
              <a:rPr lang="en-US" sz="2400" dirty="0">
                <a:ea typeface="Times New Roman" panose="02020603050405020304" pitchFamily="18" charset="0"/>
              </a:rPr>
              <a:t>: proportion of extrovert 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D6F27-7137-4826-BEA2-1DCA73002F00}"/>
              </a:ext>
            </a:extLst>
          </p:cNvPr>
          <p:cNvSpPr/>
          <p:nvPr/>
        </p:nvSpPr>
        <p:spPr>
          <a:xfrm>
            <a:off x="557141" y="1334053"/>
            <a:ext cx="8438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a) The point estimate for p is the proportion of extrovert actors in the sample, that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/>
              <p:nvPr/>
            </p:nvSpPr>
            <p:spPr>
              <a:xfrm>
                <a:off x="4244555" y="2827044"/>
                <a:ext cx="3071162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𝑀𝐸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55" y="2827044"/>
                <a:ext cx="3071162" cy="109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/>
              <p:nvPr/>
            </p:nvSpPr>
            <p:spPr>
              <a:xfrm>
                <a:off x="9212322" y="352434"/>
                <a:ext cx="2649828" cy="186467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Available info</a:t>
                </a:r>
              </a:p>
              <a:p>
                <a:pPr>
                  <a:lnSpc>
                    <a:spcPts val="1000"/>
                  </a:lnSpc>
                </a:pPr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n = 62</a:t>
                </a:r>
              </a:p>
              <a:p>
                <a:pPr>
                  <a:lnSpc>
                    <a:spcPts val="800"/>
                  </a:lnSpc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</a:p>
              <a:p>
                <a:pPr>
                  <a:lnSpc>
                    <a:spcPts val="800"/>
                  </a:lnSpc>
                </a:pPr>
                <a:endParaRPr lang="en-US" sz="22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(1-</a:t>
                </a:r>
                <a:r>
                  <a:rPr lang="el-GR" sz="2200" dirty="0">
                    <a:solidFill>
                      <a:schemeClr val="tx1"/>
                    </a:solidFill>
                  </a:rPr>
                  <a:t>α</a:t>
                </a:r>
                <a:r>
                  <a:rPr lang="en-US" sz="2200" dirty="0">
                    <a:solidFill>
                      <a:schemeClr val="tx1"/>
                    </a:solidFill>
                  </a:rPr>
                  <a:t>) = 0.95</a:t>
                </a:r>
                <a:endParaRPr lang="en-US" sz="22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322" y="352434"/>
                <a:ext cx="2649828" cy="1864673"/>
              </a:xfrm>
              <a:prstGeom prst="rect">
                <a:avLst/>
              </a:prstGeom>
              <a:blipFill>
                <a:blip r:embed="rId4"/>
                <a:stretch>
                  <a:fillRect l="-2989"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3E78A0-1463-4CAB-8546-3B58FEC16FA3}"/>
                  </a:ext>
                </a:extLst>
              </p:cNvPr>
              <p:cNvSpPr/>
              <p:nvPr/>
            </p:nvSpPr>
            <p:spPr>
              <a:xfrm>
                <a:off x="600204" y="3128376"/>
                <a:ext cx="1668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3E78A0-1463-4CAB-8546-3B58FEC16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4" y="3128376"/>
                <a:ext cx="16687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EF3E92-67E3-408A-B443-A9BB9898967E}"/>
                  </a:ext>
                </a:extLst>
              </p:cNvPr>
              <p:cNvSpPr/>
              <p:nvPr/>
            </p:nvSpPr>
            <p:spPr>
              <a:xfrm>
                <a:off x="675360" y="3542491"/>
                <a:ext cx="15699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EF3E92-67E3-408A-B443-A9BB9898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3542491"/>
                <a:ext cx="15699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B4A903-C887-4E1C-A03C-1BD50CD2CE97}"/>
                  </a:ext>
                </a:extLst>
              </p:cNvPr>
              <p:cNvSpPr/>
              <p:nvPr/>
            </p:nvSpPr>
            <p:spPr>
              <a:xfrm>
                <a:off x="675360" y="3956606"/>
                <a:ext cx="203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/2=0.025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B4A903-C887-4E1C-A03C-1BD50CD2C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3956606"/>
                <a:ext cx="2036390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8B2D20-622D-4BF2-8153-F5E5D0596218}"/>
                  </a:ext>
                </a:extLst>
              </p:cNvPr>
              <p:cNvSpPr/>
              <p:nvPr/>
            </p:nvSpPr>
            <p:spPr>
              <a:xfrm>
                <a:off x="671569" y="4408299"/>
                <a:ext cx="24293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/2=0.975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8B2D20-622D-4BF2-8153-F5E5D0596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9" y="4408299"/>
                <a:ext cx="2429319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/>
              <p:nvPr/>
            </p:nvSpPr>
            <p:spPr>
              <a:xfrm>
                <a:off x="675360" y="4847466"/>
                <a:ext cx="2131033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4847466"/>
                <a:ext cx="2131033" cy="538096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/>
              <p:nvPr/>
            </p:nvSpPr>
            <p:spPr>
              <a:xfrm>
                <a:off x="907160" y="5416086"/>
                <a:ext cx="3099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60" y="5416086"/>
                <a:ext cx="309911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B1051EE-992D-4737-8E54-B1F9C40809BB}"/>
              </a:ext>
            </a:extLst>
          </p:cNvPr>
          <p:cNvSpPr/>
          <p:nvPr/>
        </p:nvSpPr>
        <p:spPr>
          <a:xfrm>
            <a:off x="620269" y="3070157"/>
            <a:ext cx="3347575" cy="2867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/>
              <p:nvPr/>
            </p:nvSpPr>
            <p:spPr>
              <a:xfrm>
                <a:off x="7229781" y="2854425"/>
                <a:ext cx="4470326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0.629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1−0.629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den>
                          </m:f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781" y="2854425"/>
                <a:ext cx="4470326" cy="109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C45A6B-3968-4216-B9DD-1DDD9F36A47D}"/>
                  </a:ext>
                </a:extLst>
              </p:cNvPr>
              <p:cNvSpPr/>
              <p:nvPr/>
            </p:nvSpPr>
            <p:spPr>
              <a:xfrm>
                <a:off x="4244555" y="4213029"/>
                <a:ext cx="250626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𝑀𝐸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C45A6B-3968-4216-B9DD-1DDD9F36A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55" y="4213029"/>
                <a:ext cx="2506263" cy="430887"/>
              </a:xfrm>
              <a:prstGeom prst="rect">
                <a:avLst/>
              </a:prstGeom>
              <a:blipFill>
                <a:blip r:embed="rId12"/>
                <a:stretch>
                  <a:fillRect t="-2817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3498B5-C4FA-4B13-B58E-2D7BDDE7BB97}"/>
                  </a:ext>
                </a:extLst>
              </p:cNvPr>
              <p:cNvSpPr/>
              <p:nvPr/>
            </p:nvSpPr>
            <p:spPr>
              <a:xfrm>
                <a:off x="6544951" y="4213028"/>
                <a:ext cx="380245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0.629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0.12, 0.629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0.12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3498B5-C4FA-4B13-B58E-2D7BDDE7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51" y="4213028"/>
                <a:ext cx="380245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2A6B2-1EA0-4268-9273-C85BAB8A450A}"/>
                  </a:ext>
                </a:extLst>
              </p:cNvPr>
              <p:cNvSpPr/>
              <p:nvPr/>
            </p:nvSpPr>
            <p:spPr>
              <a:xfrm>
                <a:off x="6569624" y="4677027"/>
                <a:ext cx="23739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0.509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0.749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95%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2A6B2-1EA0-4268-9273-C85BAB8A4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24" y="4677027"/>
                <a:ext cx="2373920" cy="430887"/>
              </a:xfrm>
              <a:prstGeom prst="rect">
                <a:avLst/>
              </a:prstGeom>
              <a:blipFill>
                <a:blip r:embed="rId1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ECF23F-6DF2-41CA-B894-56EB1DA50832}"/>
              </a:ext>
            </a:extLst>
          </p:cNvPr>
          <p:cNvSpPr txBox="1"/>
          <p:nvPr/>
        </p:nvSpPr>
        <p:spPr>
          <a:xfrm>
            <a:off x="4313290" y="5122633"/>
            <a:ext cx="702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Times New Roman" pitchFamily="18" charset="0"/>
              </a:rPr>
              <a:t>With 95% confidence, the proportion of extrovert actors in the population is between 51% and 75%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2D35C6-B840-445A-A275-160757E9979B}"/>
                  </a:ext>
                </a:extLst>
              </p:cNvPr>
              <p:cNvSpPr/>
              <p:nvPr/>
            </p:nvSpPr>
            <p:spPr>
              <a:xfrm>
                <a:off x="3215240" y="2008278"/>
                <a:ext cx="231127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2D35C6-B840-445A-A275-160757E99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40" y="2008278"/>
                <a:ext cx="2311274" cy="7861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C3AA881-D87C-4E66-A078-D0CFC29FE07B}"/>
              </a:ext>
            </a:extLst>
          </p:cNvPr>
          <p:cNvSpPr txBox="1"/>
          <p:nvPr/>
        </p:nvSpPr>
        <p:spPr>
          <a:xfrm>
            <a:off x="4313289" y="5898730"/>
            <a:ext cx="702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Times New Roman" pitchFamily="18" charset="0"/>
              </a:rPr>
              <a:t>With 95% confidence, the proportion of extrovert actors in the population is 63% with 12%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365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10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Heads UP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200" y="1515324"/>
            <a:ext cx="1081100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If</a:t>
            </a:r>
            <a:r>
              <a:rPr lang="en-US" sz="2400" dirty="0">
                <a:cs typeface="Times New Roman" pitchFamily="18" charset="0"/>
              </a:rPr>
              <a:t> the Confidence Interval (CI)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contains negative values</a:t>
            </a:r>
            <a:r>
              <a:rPr lang="en-US" sz="2400" dirty="0">
                <a:cs typeface="Times New Roman" pitchFamily="18" charset="0"/>
              </a:rPr>
              <a:t>, which is a contradiction to probability theory (and the definition of proportion),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you should increase the sample size since there is not enough information</a:t>
            </a:r>
            <a:r>
              <a:rPr lang="en-US" sz="2400" dirty="0">
                <a:cs typeface="Times New Roman" pitchFamily="18" charset="0"/>
              </a:rPr>
              <a:t>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3E247-982F-4296-9736-2831333E324C}"/>
              </a:ext>
            </a:extLst>
          </p:cNvPr>
          <p:cNvSpPr/>
          <p:nvPr/>
        </p:nvSpPr>
        <p:spPr>
          <a:xfrm>
            <a:off x="838200" y="2665523"/>
            <a:ext cx="4573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Similarly,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if</a:t>
            </a:r>
            <a:r>
              <a:rPr lang="en-US" sz="2400" dirty="0">
                <a:cs typeface="Times New Roman" pitchFamily="18" charset="0"/>
              </a:rPr>
              <a:t> the CI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contains values greater than one</a:t>
            </a:r>
            <a:r>
              <a:rPr lang="en-US" sz="2400" dirty="0">
                <a:cs typeface="Times New Roman" pitchFamily="18" charset="0"/>
              </a:rPr>
              <a:t>, a contradiction to probability theory (and the definition of proportion),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there is not enough information</a:t>
            </a:r>
            <a:r>
              <a:rPr lang="en-US" sz="2400" dirty="0">
                <a:cs typeface="Times New Roman" pitchFamily="18" charset="0"/>
              </a:rPr>
              <a:t>!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79812740-5A88-4295-8AF9-B491F106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681" y="2805830"/>
            <a:ext cx="4576524" cy="369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0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9" y="1552902"/>
            <a:ext cx="694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A random sample of 71 students from a large class of Biostatistics is selected that consists of Pharmacy, Chemistry, and Occupational Therapy majors.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4C9BD-CB96-4319-84DD-E8803B91F1C3}"/>
              </a:ext>
            </a:extLst>
          </p:cNvPr>
          <p:cNvSpPr/>
          <p:nvPr/>
        </p:nvSpPr>
        <p:spPr>
          <a:xfrm>
            <a:off x="838199" y="2828835"/>
            <a:ext cx="10122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Our interest is obtaining a 95% CI for the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percentage of students who are Pharmacy majors </a:t>
            </a:r>
            <a:r>
              <a:rPr lang="en-US" sz="2400" dirty="0">
                <a:cs typeface="Times New Roman" pitchFamily="18" charset="0"/>
              </a:rPr>
              <a:t>in this class. In our random sample we identified 20 Pharmacy, 31 Chemistry, and 20 Occupational Therapy majors.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DD0AFFCE-2361-4750-952D-3B7136D5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710" y="259539"/>
            <a:ext cx="3870543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Use 95% confidence level IF it was not specified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F584AB49-E0C6-428D-B3FF-AD247A76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710" y="1381349"/>
            <a:ext cx="3870543" cy="83099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Do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cs typeface="Arial" panose="020B0604020202020204" pitchFamily="34" charset="0"/>
              </a:rPr>
              <a:t> round your answer before final answer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100">
            <a:extLst>
              <a:ext uri="{FF2B5EF4-FFF2-40B4-BE49-F238E27FC236}">
                <a16:creationId xmlns:a16="http://schemas.microsoft.com/office/drawing/2014/main" id="{7880D081-F6A1-41FE-93CA-AE76E744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01" y="4691821"/>
            <a:ext cx="10605372" cy="1569660"/>
          </a:xfrm>
          <a:prstGeom prst="rect">
            <a:avLst/>
          </a:prstGeom>
          <a:solidFill>
            <a:srgbClr val="BDE9F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Using Calculator: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STAT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go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TESTS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	Scroll down to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:1PropZInt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 STATS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Xbar,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n,  </a:t>
            </a:r>
            <a:r>
              <a:rPr lang="en-US" altLang="en-US" sz="2400" dirty="0"/>
              <a:t>C-Level=(0.95)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10421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119D8C-3A34-4874-833D-1EA32F6849B8}"/>
              </a:ext>
            </a:extLst>
          </p:cNvPr>
          <p:cNvSpPr/>
          <p:nvPr/>
        </p:nvSpPr>
        <p:spPr>
          <a:xfrm>
            <a:off x="557141" y="366690"/>
            <a:ext cx="8481165" cy="891576"/>
          </a:xfrm>
          <a:prstGeom prst="rect">
            <a:avLst/>
          </a:prstGeom>
          <a:solidFill>
            <a:srgbClr val="FFCC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600205" y="387982"/>
            <a:ext cx="848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ea typeface="Times New Roman" panose="02020603050405020304" pitchFamily="18" charset="0"/>
              </a:rPr>
              <a:t>The random phenomenon is X: Pharm/Not-Pharm (Bernoulli(p)) </a:t>
            </a:r>
          </a:p>
          <a:p>
            <a:pPr lvl="0">
              <a:defRPr/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We would like to estimate p</a:t>
            </a:r>
            <a:r>
              <a:rPr lang="en-US" sz="2400" dirty="0">
                <a:ea typeface="Times New Roman" panose="02020603050405020304" pitchFamily="18" charset="0"/>
              </a:rPr>
              <a:t>: proportion of Pharm Students in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D6F27-7137-4826-BEA2-1DCA73002F00}"/>
              </a:ext>
            </a:extLst>
          </p:cNvPr>
          <p:cNvSpPr/>
          <p:nvPr/>
        </p:nvSpPr>
        <p:spPr>
          <a:xfrm>
            <a:off x="557141" y="1334053"/>
            <a:ext cx="8438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a) The point estimate for p is the proportion of Pharm students in the sample, that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/>
              <p:nvPr/>
            </p:nvSpPr>
            <p:spPr>
              <a:xfrm>
                <a:off x="4244555" y="2827044"/>
                <a:ext cx="3071162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𝑀𝐸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0EF928-278D-4BBC-8FC6-CBCE93AC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55" y="2827044"/>
                <a:ext cx="3071162" cy="109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/>
              <p:nvPr/>
            </p:nvSpPr>
            <p:spPr>
              <a:xfrm>
                <a:off x="9212322" y="352435"/>
                <a:ext cx="2649828" cy="132645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Available info</a:t>
                </a:r>
              </a:p>
              <a:p>
                <a:pPr>
                  <a:lnSpc>
                    <a:spcPts val="1000"/>
                  </a:lnSpc>
                </a:pPr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n = 71</a:t>
                </a:r>
              </a:p>
              <a:p>
                <a:pPr>
                  <a:lnSpc>
                    <a:spcPts val="800"/>
                  </a:lnSpc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•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2FE3E6-7E69-4287-8443-0561F8857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322" y="352435"/>
                <a:ext cx="2649828" cy="1326454"/>
              </a:xfrm>
              <a:prstGeom prst="rect">
                <a:avLst/>
              </a:prstGeom>
              <a:blipFill>
                <a:blip r:embed="rId4"/>
                <a:stretch>
                  <a:fillRect l="-2989" t="-3226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3E78A0-1463-4CAB-8546-3B58FEC16FA3}"/>
                  </a:ext>
                </a:extLst>
              </p:cNvPr>
              <p:cNvSpPr/>
              <p:nvPr/>
            </p:nvSpPr>
            <p:spPr>
              <a:xfrm>
                <a:off x="600204" y="3128376"/>
                <a:ext cx="1668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3E78A0-1463-4CAB-8546-3B58FEC16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4" y="3128376"/>
                <a:ext cx="16687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EF3E92-67E3-408A-B443-A9BB9898967E}"/>
                  </a:ext>
                </a:extLst>
              </p:cNvPr>
              <p:cNvSpPr/>
              <p:nvPr/>
            </p:nvSpPr>
            <p:spPr>
              <a:xfrm>
                <a:off x="675360" y="3542491"/>
                <a:ext cx="15699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EF3E92-67E3-408A-B443-A9BB9898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3542491"/>
                <a:ext cx="15699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B4A903-C887-4E1C-A03C-1BD50CD2CE97}"/>
                  </a:ext>
                </a:extLst>
              </p:cNvPr>
              <p:cNvSpPr/>
              <p:nvPr/>
            </p:nvSpPr>
            <p:spPr>
              <a:xfrm>
                <a:off x="675360" y="3956606"/>
                <a:ext cx="203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/2=0.025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B4A903-C887-4E1C-A03C-1BD50CD2C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3956606"/>
                <a:ext cx="2036390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8B2D20-622D-4BF2-8153-F5E5D0596218}"/>
                  </a:ext>
                </a:extLst>
              </p:cNvPr>
              <p:cNvSpPr/>
              <p:nvPr/>
            </p:nvSpPr>
            <p:spPr>
              <a:xfrm>
                <a:off x="671569" y="4408299"/>
                <a:ext cx="24293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/2=0.975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8B2D20-622D-4BF2-8153-F5E5D0596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9" y="4408299"/>
                <a:ext cx="2429319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/>
              <p:nvPr/>
            </p:nvSpPr>
            <p:spPr>
              <a:xfrm>
                <a:off x="675360" y="4847466"/>
                <a:ext cx="2131033" cy="538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BF4813-90F8-40E1-8510-1571037BD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" y="4847466"/>
                <a:ext cx="2131033" cy="538096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/>
              <p:nvPr/>
            </p:nvSpPr>
            <p:spPr>
              <a:xfrm>
                <a:off x="907160" y="5416086"/>
                <a:ext cx="3099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676FC3-16DE-47F6-9614-2E2789569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60" y="5416086"/>
                <a:ext cx="309911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B1051EE-992D-4737-8E54-B1F9C40809BB}"/>
              </a:ext>
            </a:extLst>
          </p:cNvPr>
          <p:cNvSpPr/>
          <p:nvPr/>
        </p:nvSpPr>
        <p:spPr>
          <a:xfrm>
            <a:off x="620269" y="3070157"/>
            <a:ext cx="3347575" cy="2867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/>
              <p:nvPr/>
            </p:nvSpPr>
            <p:spPr>
              <a:xfrm>
                <a:off x="7229781" y="2854425"/>
                <a:ext cx="4625818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0.282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1−0.282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71</m:t>
                              </m:r>
                            </m:den>
                          </m:f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3FA3B7-BFF8-43A1-9426-0ADBFFD17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781" y="2854425"/>
                <a:ext cx="4625818" cy="109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C45A6B-3968-4216-B9DD-1DDD9F36A47D}"/>
                  </a:ext>
                </a:extLst>
              </p:cNvPr>
              <p:cNvSpPr/>
              <p:nvPr/>
            </p:nvSpPr>
            <p:spPr>
              <a:xfrm>
                <a:off x="4244555" y="4213029"/>
                <a:ext cx="250626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𝑀𝐸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C45A6B-3968-4216-B9DD-1DDD9F36A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55" y="4213029"/>
                <a:ext cx="2506263" cy="430887"/>
              </a:xfrm>
              <a:prstGeom prst="rect">
                <a:avLst/>
              </a:prstGeom>
              <a:blipFill>
                <a:blip r:embed="rId12"/>
                <a:stretch>
                  <a:fillRect t="-2817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3498B5-C4FA-4B13-B58E-2D7BDDE7BB97}"/>
                  </a:ext>
                </a:extLst>
              </p:cNvPr>
              <p:cNvSpPr/>
              <p:nvPr/>
            </p:nvSpPr>
            <p:spPr>
              <a:xfrm>
                <a:off x="6532425" y="4213028"/>
                <a:ext cx="41134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0.282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0.105, 0.282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0.105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3498B5-C4FA-4B13-B58E-2D7BDDE7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5" y="4213028"/>
                <a:ext cx="411343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2A6B2-1EA0-4268-9273-C85BAB8A450A}"/>
                  </a:ext>
                </a:extLst>
              </p:cNvPr>
              <p:cNvSpPr/>
              <p:nvPr/>
            </p:nvSpPr>
            <p:spPr>
              <a:xfrm>
                <a:off x="6569624" y="4677027"/>
                <a:ext cx="237391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0.177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0.387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95%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2A6B2-1EA0-4268-9273-C85BAB8A4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24" y="4677027"/>
                <a:ext cx="2373919" cy="430887"/>
              </a:xfrm>
              <a:prstGeom prst="rect">
                <a:avLst/>
              </a:prstGeom>
              <a:blipFill>
                <a:blip r:embed="rId1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ECF23F-6DF2-41CA-B894-56EB1DA50832}"/>
              </a:ext>
            </a:extLst>
          </p:cNvPr>
          <p:cNvSpPr txBox="1"/>
          <p:nvPr/>
        </p:nvSpPr>
        <p:spPr>
          <a:xfrm>
            <a:off x="4313290" y="5122633"/>
            <a:ext cx="702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Times New Roman" pitchFamily="18" charset="0"/>
              </a:rPr>
              <a:t>With 95% confidence, the proportion of Pharm students in the class is between 17.7% and 38.7%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2D35C6-B840-445A-A275-160757E9979B}"/>
                  </a:ext>
                </a:extLst>
              </p:cNvPr>
              <p:cNvSpPr/>
              <p:nvPr/>
            </p:nvSpPr>
            <p:spPr>
              <a:xfrm>
                <a:off x="3215240" y="2008278"/>
                <a:ext cx="2311274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=0.282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2D35C6-B840-445A-A275-160757E99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40" y="2008278"/>
                <a:ext cx="2311274" cy="7848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2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Question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199" y="1415116"/>
            <a:ext cx="8543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mbria" pitchFamily="18" charset="0"/>
                <a:cs typeface="Times New Roman" pitchFamily="18" charset="0"/>
              </a:rPr>
              <a:t>In a </a:t>
            </a:r>
            <a:r>
              <a:rPr lang="en-US" sz="2400" dirty="0">
                <a:solidFill>
                  <a:srgbClr val="00B050"/>
                </a:solidFill>
                <a:ea typeface="Cambria" pitchFamily="18" charset="0"/>
                <a:cs typeface="Times New Roman" pitchFamily="18" charset="0"/>
              </a:rPr>
              <a:t>random sample of 300 people </a:t>
            </a:r>
            <a:r>
              <a:rPr lang="en-US" sz="2400" dirty="0">
                <a:ea typeface="Cambria" pitchFamily="18" charset="0"/>
                <a:cs typeface="Times New Roman" pitchFamily="18" charset="0"/>
              </a:rPr>
              <a:t>at a Philadelphia area, </a:t>
            </a:r>
            <a:r>
              <a:rPr lang="en-US" sz="2400" dirty="0">
                <a:solidFill>
                  <a:srgbClr val="FF0000"/>
                </a:solidFill>
                <a:ea typeface="Cambria" pitchFamily="18" charset="0"/>
                <a:cs typeface="Times New Roman" pitchFamily="18" charset="0"/>
              </a:rPr>
              <a:t>107 voted for a new Tax reform</a:t>
            </a:r>
            <a:r>
              <a:rPr lang="en-US" sz="2400" dirty="0">
                <a:ea typeface="Cambria" pitchFamily="18" charset="0"/>
                <a:cs typeface="Times New Roman" pitchFamily="18" charset="0"/>
              </a:rPr>
              <a:t>. Let p </a:t>
            </a:r>
            <a:r>
              <a:rPr lang="en-US" sz="2400" dirty="0">
                <a:ea typeface="Times New Roman" pitchFamily="18" charset="0"/>
                <a:cs typeface="Times New Roman" pitchFamily="18" charset="0"/>
              </a:rPr>
              <a:t>be the true </a:t>
            </a:r>
            <a:r>
              <a:rPr lang="en-US" sz="2400" dirty="0">
                <a:solidFill>
                  <a:srgbClr val="7030A0"/>
                </a:solidFill>
                <a:ea typeface="Times New Roman" pitchFamily="18" charset="0"/>
                <a:cs typeface="Times New Roman" pitchFamily="18" charset="0"/>
              </a:rPr>
              <a:t>proportion of people in Philadelphia who vote for a new Tax reform</a:t>
            </a:r>
            <a:r>
              <a:rPr lang="en-US" sz="2400" dirty="0"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ea typeface="Cambria" pitchFamily="18" charset="0"/>
                <a:cs typeface="Times New Roman" pitchFamily="18" charset="0"/>
              </a:rPr>
              <a:t> Construct a confidence interval with a 95% degree of confidence and interpret its results.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FE09B-811D-4B85-92D1-15156749362A}"/>
              </a:ext>
            </a:extLst>
          </p:cNvPr>
          <p:cNvSpPr txBox="1"/>
          <p:nvPr/>
        </p:nvSpPr>
        <p:spPr>
          <a:xfrm>
            <a:off x="10313139" y="6090966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(0.30 , 0.41)</a:t>
            </a:r>
          </a:p>
        </p:txBody>
      </p:sp>
    </p:spTree>
    <p:extLst>
      <p:ext uri="{BB962C8B-B14F-4D97-AF65-F5344CB8AC3E}">
        <p14:creationId xmlns:p14="http://schemas.microsoft.com/office/powerpoint/2010/main" val="123462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5665-6BBF-40FA-AE23-E34FF883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7930"/>
            <a:ext cx="9144000" cy="1282446"/>
          </a:xfrm>
        </p:spPr>
        <p:txBody>
          <a:bodyPr/>
          <a:lstStyle/>
          <a:p>
            <a:r>
              <a:rPr lang="en-US" dirty="0"/>
              <a:t>Sample Size Determination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8A35-FAF1-4D93-B205-7F83F2DF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115"/>
            <a:ext cx="9144000" cy="629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8D42C6"/>
                </a:solidFill>
              </a:rPr>
              <a:t>VERY Important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6C9F-B2FD-4BDA-B469-26055E3FA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99" y="376815"/>
            <a:ext cx="4989163" cy="39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1948</Words>
  <Application>Microsoft Office PowerPoint</Application>
  <PresentationFormat>Widescreen</PresentationFormat>
  <Paragraphs>200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Confidence Intervals</vt:lpstr>
      <vt:lpstr>Population Proportion</vt:lpstr>
      <vt:lpstr>Example</vt:lpstr>
      <vt:lpstr>PowerPoint Presentation</vt:lpstr>
      <vt:lpstr>Heads UP</vt:lpstr>
      <vt:lpstr>Example</vt:lpstr>
      <vt:lpstr>PowerPoint Presentation</vt:lpstr>
      <vt:lpstr>Question</vt:lpstr>
      <vt:lpstr>Sample Size Determination</vt:lpstr>
      <vt:lpstr>Estimating μ</vt:lpstr>
      <vt:lpstr>Examples</vt:lpstr>
      <vt:lpstr>PowerPoint Presentation</vt:lpstr>
      <vt:lpstr>Estimating p</vt:lpstr>
      <vt:lpstr>Examples</vt:lpstr>
      <vt:lpstr>PowerPoint Presentation</vt:lpstr>
      <vt:lpstr>Practice Problems Part 3</vt:lpstr>
      <vt:lpstr>Practice Problems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Statistical Hypothesis</dc:title>
  <dc:creator>Abolfazl Saghafi</dc:creator>
  <cp:lastModifiedBy>Abolfazl Saghafi</cp:lastModifiedBy>
  <cp:revision>155</cp:revision>
  <dcterms:created xsi:type="dcterms:W3CDTF">2019-05-07T19:03:55Z</dcterms:created>
  <dcterms:modified xsi:type="dcterms:W3CDTF">2020-12-25T18:14:18Z</dcterms:modified>
</cp:coreProperties>
</file>