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310" r:id="rId5"/>
    <p:sldId id="311" r:id="rId6"/>
    <p:sldId id="286" r:id="rId7"/>
    <p:sldId id="302" r:id="rId8"/>
    <p:sldId id="304" r:id="rId9"/>
    <p:sldId id="312" r:id="rId10"/>
    <p:sldId id="303" r:id="rId11"/>
    <p:sldId id="259" r:id="rId12"/>
    <p:sldId id="305" r:id="rId13"/>
    <p:sldId id="313" r:id="rId14"/>
    <p:sldId id="287" r:id="rId15"/>
    <p:sldId id="307" r:id="rId16"/>
    <p:sldId id="314" r:id="rId17"/>
    <p:sldId id="278" r:id="rId18"/>
    <p:sldId id="30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6VgxdYktLAdNYEfQ+dRImQ==" hashData="f6OgkjbKUVW6caCAkEssWLbi7gOWpN/RTO2nwNCduXpDn5IF1ATVwhyHskHQFcheOnt0r0dLfLhWr/IvCj14eA=="/>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FF"/>
    <a:srgbClr val="FFCCFF"/>
    <a:srgbClr val="BDE9FF"/>
    <a:srgbClr val="2F528F"/>
    <a:srgbClr val="CCFFCC"/>
    <a:srgbClr val="FFFFCC"/>
    <a:srgbClr val="008AF2"/>
    <a:srgbClr val="FF0000"/>
    <a:srgbClr val="008FFA"/>
    <a:srgbClr val="8D42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315" autoAdjust="0"/>
  </p:normalViewPr>
  <p:slideViewPr>
    <p:cSldViewPr snapToGrid="0">
      <p:cViewPr varScale="1">
        <p:scale>
          <a:sx n="58" d="100"/>
          <a:sy n="58" d="100"/>
        </p:scale>
        <p:origin x="2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27.wmf"/><Relationship Id="rId2" Type="http://schemas.openxmlformats.org/officeDocument/2006/relationships/image" Target="../media/image16.wmf"/><Relationship Id="rId1" Type="http://schemas.openxmlformats.org/officeDocument/2006/relationships/image" Target="../media/image24.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9.wmf"/><Relationship Id="rId7" Type="http://schemas.openxmlformats.org/officeDocument/2006/relationships/image" Target="../media/image43.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46142-A889-4743-90F9-D73BB360C41F}" type="datetimeFigureOut">
              <a:rPr lang="en-US" smtClean="0"/>
              <a:t>12/25/2020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30498-90FC-4FB0-97D5-41BD4BE4C279}" type="slidenum">
              <a:rPr lang="en-US" smtClean="0"/>
              <a:t>‹#›</a:t>
            </a:fld>
            <a:endParaRPr lang="en-US"/>
          </a:p>
        </p:txBody>
      </p:sp>
    </p:spTree>
    <p:extLst>
      <p:ext uri="{BB962C8B-B14F-4D97-AF65-F5344CB8AC3E}">
        <p14:creationId xmlns:p14="http://schemas.microsoft.com/office/powerpoint/2010/main" val="2539451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the big picture of Statistics. So far, we learned how to design our study, select a sample, and gather data. Then we learned how to summarize this information and data using various graphs, tables, and numbers. Remember, our goal is the population, we want to make inference about the population using this sample data. </a:t>
            </a:r>
          </a:p>
          <a:p>
            <a:endParaRPr lang="en-US" baseline="0" dirty="0"/>
          </a:p>
          <a:p>
            <a:r>
              <a:rPr lang="en-US" baseline="0" dirty="0"/>
              <a:t>Since we don’t have data from whole population, whatever inference we make has some degree of uncertainty. We need to address this uncertainty in a proper way. We need to learn about the rules to handle it. These rules are probability rules. </a:t>
            </a:r>
          </a:p>
          <a:p>
            <a:endParaRPr lang="en-US" baseline="0" dirty="0"/>
          </a:p>
          <a:p>
            <a:r>
              <a:rPr lang="en-US" baseline="0" dirty="0"/>
              <a:t>But first things first, what is probability, we need to define that as well. Today's lecture is about counting rules, the basic steps we need in order to define probability</a:t>
            </a:r>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a:t>
            </a:fld>
            <a:endParaRPr lang="en-US"/>
          </a:p>
        </p:txBody>
      </p:sp>
    </p:spTree>
    <p:extLst>
      <p:ext uri="{BB962C8B-B14F-4D97-AF65-F5344CB8AC3E}">
        <p14:creationId xmlns:p14="http://schemas.microsoft.com/office/powerpoint/2010/main" val="3195435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 3 * 2 = 24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Since we are choosing offices, which is a way to rank members, that means order is important.  So we can use permutations here, therefore number of possible ways is </a:t>
            </a:r>
            <a:r>
              <a:rPr lang="en-US" dirty="0"/>
              <a:t>20 * 19 * 18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19*18 of them Tina is the president since the first spot is fixed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10</a:t>
            </a:fld>
            <a:endParaRPr lang="en-US"/>
          </a:p>
        </p:txBody>
      </p:sp>
    </p:spTree>
    <p:extLst>
      <p:ext uri="{BB962C8B-B14F-4D97-AF65-F5344CB8AC3E}">
        <p14:creationId xmlns:p14="http://schemas.microsoft.com/office/powerpoint/2010/main" val="1680596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6! is then 6*5*4*3*2*1 = 720</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a typeface="Times New Roman" panose="02020603050405020304" pitchFamily="18" charset="0"/>
                  </a:rPr>
                  <a:t>The New Oxford Dictionary gives the following definition of a </a:t>
                </a:r>
                <a:r>
                  <a:rPr lang="en-US" sz="1100" dirty="0">
                    <a:solidFill>
                      <a:srgbClr val="008FFA"/>
                    </a:solidFill>
                    <a:ea typeface="Times New Roman" panose="02020603050405020304" pitchFamily="18" charset="0"/>
                  </a:rPr>
                  <a:t>Hypothesis</a:t>
                </a:r>
                <a:r>
                  <a:rPr lang="en-US" sz="1100" dirty="0">
                    <a:ea typeface="Times New Roman" panose="02020603050405020304" pitchFamily="18" charset="0"/>
                  </a:rPr>
                  <a:t>: </a:t>
                </a:r>
                <a:r>
                  <a:rPr lang="en-US" sz="1200" dirty="0">
                    <a:ea typeface="Times New Roman" panose="02020603050405020304" pitchFamily="18" charset="0"/>
                  </a:rPr>
                  <a:t>“</a:t>
                </a:r>
                <a:r>
                  <a:rPr lang="en-US" sz="1200" dirty="0">
                    <a:solidFill>
                      <a:srgbClr val="7030A0"/>
                    </a:solidFill>
                    <a:ea typeface="Times New Roman" panose="02020603050405020304" pitchFamily="18" charset="0"/>
                  </a:rPr>
                  <a:t>A proposition put forward merely as a basis for reasoning or argument, without any assumption of its truth</a:t>
                </a:r>
                <a:r>
                  <a:rPr lang="en-US" sz="1200" dirty="0">
                    <a:ea typeface="Times New Roman" panose="02020603050405020304" pitchFamily="18" charset="0"/>
                  </a:rPr>
                  <a:t>“. A </a:t>
                </a:r>
                <a:r>
                  <a:rPr lang="en-US" sz="1200" dirty="0">
                    <a:solidFill>
                      <a:srgbClr val="FF0000"/>
                    </a:solidFill>
                    <a:ea typeface="Times New Roman" panose="02020603050405020304" pitchFamily="18" charset="0"/>
                  </a:rPr>
                  <a:t>STATISTICAL HYPOTHESIS </a:t>
                </a:r>
                <a:r>
                  <a:rPr lang="en-US" sz="1200" dirty="0">
                    <a:ea typeface="Times New Roman" panose="02020603050405020304" pitchFamily="18" charset="0"/>
                  </a:rPr>
                  <a:t>however, is something different. It is a</a:t>
                </a:r>
                <a:r>
                  <a:rPr kumimoji="0" lang="en-US" altLang="en-US" sz="1200" b="0" i="0" u="none" strike="noStrike" cap="none" normalizeH="0" baseline="0" dirty="0">
                    <a:ln>
                      <a:noFill/>
                    </a:ln>
                    <a:solidFill>
                      <a:schemeClr val="tx1"/>
                    </a:solidFill>
                    <a:effectLst/>
                  </a:rPr>
                  <a:t>n assumption about a population parameter which may or may not be true.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cap="none" normalizeH="0" baseline="0" dirty="0">
                  <a:ln>
                    <a:noFill/>
                  </a:ln>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chemeClr val="tx1"/>
                    </a:solidFill>
                    <a:effectLst/>
                  </a:rPr>
                  <a:t>Hope you still remember what population parameter is; it is VERY important to know that and to recognize parameters (</a:t>
                </a:r>
                <a:r>
                  <a:rPr kumimoji="0" lang="el-GR" altLang="en-US" sz="1200" b="0" i="0" u="none" strike="noStrike" cap="none" normalizeH="0" baseline="0" dirty="0">
                    <a:ln>
                      <a:noFill/>
                    </a:ln>
                    <a:solidFill>
                      <a:schemeClr val="tx1"/>
                    </a:solidFill>
                    <a:effectLst/>
                  </a:rPr>
                  <a:t>μ</a:t>
                </a:r>
                <a:r>
                  <a:rPr kumimoji="0" lang="en-US" altLang="en-US" sz="1200" b="0" i="0" u="none" strike="noStrike" cap="none" normalizeH="0" baseline="0" dirty="0">
                    <a:ln>
                      <a:noFill/>
                    </a:ln>
                    <a:solidFill>
                      <a:schemeClr val="tx1"/>
                    </a:solidFill>
                    <a:effectLst/>
                  </a:rPr>
                  <a:t>, </a:t>
                </a:r>
                <a:r>
                  <a:rPr kumimoji="0" lang="el-GR" altLang="en-US" sz="1200" b="0" i="0" u="none" strike="noStrike" cap="none" normalizeH="0" baseline="0" dirty="0">
                    <a:ln>
                      <a:noFill/>
                    </a:ln>
                    <a:solidFill>
                      <a:schemeClr val="tx1"/>
                    </a:solidFill>
                    <a:effectLst/>
                  </a:rPr>
                  <a:t>σ²</a:t>
                </a:r>
                <a:r>
                  <a:rPr kumimoji="0" lang="en-US" altLang="en-US" sz="1200" b="0" i="0" u="none" strike="noStrike" cap="none" normalizeH="0" baseline="0" dirty="0">
                    <a:ln>
                      <a:noFill/>
                    </a:ln>
                    <a:solidFill>
                      <a:schemeClr val="tx1"/>
                    </a:solidFill>
                    <a:effectLst/>
                  </a:rPr>
                  <a:t>, p) from sample estimations (</a:t>
                </a:r>
                <a:r>
                  <a:rPr kumimoji="0" lang="en-US" altLang="en-US" sz="1200" b="0" i="0" u="none" strike="noStrike" cap="none" normalizeH="0" baseline="0">
                    <a:ln>
                      <a:noFill/>
                    </a:ln>
                    <a:solidFill>
                      <a:schemeClr val="tx1"/>
                    </a:solidFill>
                    <a:effectLst/>
                    <a:latin typeface="Cambria Math" panose="02040503050406030204" pitchFamily="18" charset="0"/>
                  </a:rPr>
                  <a:t>𝑥 ̅</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𝑠^2</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𝑝 ̂</a:t>
                </a:r>
                <a:r>
                  <a:rPr kumimoji="0" lang="en-US" altLang="en-US" sz="1200" b="0" i="0" u="none" strike="noStrike" cap="none" normalizeH="0" baseline="0" dirty="0">
                    <a:ln>
                      <a:noFill/>
                    </a:ln>
                    <a:solidFill>
                      <a:schemeClr val="tx1"/>
                    </a:solidFill>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11</a:t>
            </a:fld>
            <a:endParaRPr lang="en-US"/>
          </a:p>
        </p:txBody>
      </p:sp>
    </p:spTree>
    <p:extLst>
      <p:ext uri="{BB962C8B-B14F-4D97-AF65-F5344CB8AC3E}">
        <p14:creationId xmlns:p14="http://schemas.microsoft.com/office/powerpoint/2010/main" val="2414491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 5 * 4 * 3 * 2 * 1 = 120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a simple option like that, it is crazy, even a simple incident like that has this huge different possible ways, it is chaos theory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12</a:t>
            </a:fld>
            <a:endParaRPr lang="en-US"/>
          </a:p>
        </p:txBody>
      </p:sp>
    </p:spTree>
    <p:extLst>
      <p:ext uri="{BB962C8B-B14F-4D97-AF65-F5344CB8AC3E}">
        <p14:creationId xmlns:p14="http://schemas.microsoft.com/office/powerpoint/2010/main" val="1160219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No product rule here </a:t>
                </a: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are interested! in assessing the behavior of a random phenomenon in a large group of people. It could be their height, shoe size, annual expenditure on gas, daily calories, etc. The population size (N) is huge and it’s not feasible to study the whole population. Therefore, you take a small sample of size n and study that instead. We show the sample measurements </a:t>
                </a:r>
                <a:r>
                  <a:rPr lang="en-US" b="0" dirty="0"/>
                  <a:t>as </a:t>
                </a:r>
                <a:r>
                  <a:rPr lang="en-US" sz="1200" b="0" dirty="0">
                    <a:solidFill>
                      <a:schemeClr val="tx1"/>
                    </a:solidFill>
                    <a:latin typeface="Cambria" panose="02040503050406030204" pitchFamily="18" charset="0"/>
                    <a:ea typeface="Cambria" panose="02040503050406030204" pitchFamily="18" charset="0"/>
                    <a:cs typeface="Times New Roman" pitchFamily="18" charset="0"/>
                  </a:rPr>
                  <a:t>x₁, x₂, x₃, …, </a:t>
                </a:r>
                <a:r>
                  <a:rPr lang="en-US" sz="1200" b="0" i="0">
                    <a:solidFill>
                      <a:schemeClr val="tx1"/>
                    </a:solidFill>
                    <a:latin typeface="Cambria Math" panose="02040503050406030204" pitchFamily="18" charset="0"/>
                    <a:cs typeface="Times New Roman" pitchFamily="18" charset="0"/>
                  </a:rPr>
                  <a:t>x_n</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In this session we focus on measures of spread in the sample and population. Afterall, you should know how your variable of interest is spread. The most common spread measures are mentioned here which we study in details here</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13</a:t>
            </a:fld>
            <a:endParaRPr lang="en-US"/>
          </a:p>
        </p:txBody>
      </p:sp>
    </p:spTree>
    <p:extLst>
      <p:ext uri="{BB962C8B-B14F-4D97-AF65-F5344CB8AC3E}">
        <p14:creationId xmlns:p14="http://schemas.microsoft.com/office/powerpoint/2010/main" val="2721740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a typeface="Times New Roman" panose="02020603050405020304" pitchFamily="18" charset="0"/>
                  </a:rPr>
                  <a:t>The New Oxford Dictionary gives the following definition of a </a:t>
                </a:r>
                <a:r>
                  <a:rPr lang="en-US" sz="1100" dirty="0">
                    <a:solidFill>
                      <a:srgbClr val="008FFA"/>
                    </a:solidFill>
                    <a:ea typeface="Times New Roman" panose="02020603050405020304" pitchFamily="18" charset="0"/>
                  </a:rPr>
                  <a:t>Hypothesis</a:t>
                </a:r>
                <a:r>
                  <a:rPr lang="en-US" sz="1100" dirty="0">
                    <a:ea typeface="Times New Roman" panose="02020603050405020304" pitchFamily="18" charset="0"/>
                  </a:rPr>
                  <a:t>: </a:t>
                </a:r>
                <a:r>
                  <a:rPr lang="en-US" sz="1200" dirty="0">
                    <a:ea typeface="Times New Roman" panose="02020603050405020304" pitchFamily="18" charset="0"/>
                  </a:rPr>
                  <a:t>“</a:t>
                </a:r>
                <a:r>
                  <a:rPr lang="en-US" sz="1200" dirty="0">
                    <a:solidFill>
                      <a:srgbClr val="7030A0"/>
                    </a:solidFill>
                    <a:ea typeface="Times New Roman" panose="02020603050405020304" pitchFamily="18" charset="0"/>
                  </a:rPr>
                  <a:t>A proposition put forward merely as a basis for reasoning or argument, without any assumption of its truth</a:t>
                </a:r>
                <a:r>
                  <a:rPr lang="en-US" sz="1200" dirty="0">
                    <a:ea typeface="Times New Roman" panose="02020603050405020304" pitchFamily="18" charset="0"/>
                  </a:rPr>
                  <a:t>“. A </a:t>
                </a:r>
                <a:r>
                  <a:rPr lang="en-US" sz="1200" dirty="0">
                    <a:solidFill>
                      <a:srgbClr val="FF0000"/>
                    </a:solidFill>
                    <a:ea typeface="Times New Roman" panose="02020603050405020304" pitchFamily="18" charset="0"/>
                  </a:rPr>
                  <a:t>STATISTICAL HYPOTHESIS </a:t>
                </a:r>
                <a:r>
                  <a:rPr lang="en-US" sz="1200" dirty="0">
                    <a:ea typeface="Times New Roman" panose="02020603050405020304" pitchFamily="18" charset="0"/>
                  </a:rPr>
                  <a:t>however, is something different. It is a</a:t>
                </a:r>
                <a:r>
                  <a:rPr kumimoji="0" lang="en-US" altLang="en-US" sz="1200" b="0" i="0" u="none" strike="noStrike" cap="none" normalizeH="0" baseline="0" dirty="0">
                    <a:ln>
                      <a:noFill/>
                    </a:ln>
                    <a:solidFill>
                      <a:schemeClr val="tx1"/>
                    </a:solidFill>
                    <a:effectLst/>
                  </a:rPr>
                  <a:t>n assumption about a population parameter which may or may not be true.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cap="none" normalizeH="0" baseline="0" dirty="0">
                  <a:ln>
                    <a:noFill/>
                  </a:ln>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chemeClr val="tx1"/>
                    </a:solidFill>
                    <a:effectLst/>
                  </a:rPr>
                  <a:t>Hope you still remember what population parameter is; it is VERY important to know that and to recognize parameters (</a:t>
                </a:r>
                <a:r>
                  <a:rPr kumimoji="0" lang="el-GR" altLang="en-US" sz="1200" b="0" i="0" u="none" strike="noStrike" cap="none" normalizeH="0" baseline="0" dirty="0">
                    <a:ln>
                      <a:noFill/>
                    </a:ln>
                    <a:solidFill>
                      <a:schemeClr val="tx1"/>
                    </a:solidFill>
                    <a:effectLst/>
                  </a:rPr>
                  <a:t>μ</a:t>
                </a:r>
                <a:r>
                  <a:rPr kumimoji="0" lang="en-US" altLang="en-US" sz="1200" b="0" i="0" u="none" strike="noStrike" cap="none" normalizeH="0" baseline="0" dirty="0">
                    <a:ln>
                      <a:noFill/>
                    </a:ln>
                    <a:solidFill>
                      <a:schemeClr val="tx1"/>
                    </a:solidFill>
                    <a:effectLst/>
                  </a:rPr>
                  <a:t>, </a:t>
                </a:r>
                <a:r>
                  <a:rPr kumimoji="0" lang="el-GR" altLang="en-US" sz="1200" b="0" i="0" u="none" strike="noStrike" cap="none" normalizeH="0" baseline="0" dirty="0">
                    <a:ln>
                      <a:noFill/>
                    </a:ln>
                    <a:solidFill>
                      <a:schemeClr val="tx1"/>
                    </a:solidFill>
                    <a:effectLst/>
                  </a:rPr>
                  <a:t>σ²</a:t>
                </a:r>
                <a:r>
                  <a:rPr kumimoji="0" lang="en-US" altLang="en-US" sz="1200" b="0" i="0" u="none" strike="noStrike" cap="none" normalizeH="0" baseline="0" dirty="0">
                    <a:ln>
                      <a:noFill/>
                    </a:ln>
                    <a:solidFill>
                      <a:schemeClr val="tx1"/>
                    </a:solidFill>
                    <a:effectLst/>
                  </a:rPr>
                  <a:t>, p) from sample estimations (</a:t>
                </a:r>
                <a:r>
                  <a:rPr kumimoji="0" lang="en-US" altLang="en-US" sz="1200" b="0" i="0" u="none" strike="noStrike" cap="none" normalizeH="0" baseline="0">
                    <a:ln>
                      <a:noFill/>
                    </a:ln>
                    <a:solidFill>
                      <a:schemeClr val="tx1"/>
                    </a:solidFill>
                    <a:effectLst/>
                    <a:latin typeface="Cambria Math" panose="02040503050406030204" pitchFamily="18" charset="0"/>
                  </a:rPr>
                  <a:t>𝑥 ̅</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𝑠^2</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a:ln>
                      <a:noFill/>
                    </a:ln>
                    <a:solidFill>
                      <a:schemeClr val="tx1"/>
                    </a:solidFill>
                    <a:effectLst/>
                    <a:latin typeface="Cambria Math" panose="02040503050406030204" pitchFamily="18" charset="0"/>
                  </a:rPr>
                  <a:t>𝑝 ̂</a:t>
                </a:r>
                <a:r>
                  <a:rPr kumimoji="0" lang="en-US" altLang="en-US" sz="1200" b="0" i="0" u="none" strike="noStrike" cap="none" normalizeH="0" baseline="0" dirty="0">
                    <a:ln>
                      <a:noFill/>
                    </a:ln>
                    <a:solidFill>
                      <a:schemeClr val="tx1"/>
                    </a:solidFill>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14</a:t>
            </a:fld>
            <a:endParaRPr lang="en-US"/>
          </a:p>
        </p:txBody>
      </p:sp>
    </p:spTree>
    <p:extLst>
      <p:ext uri="{BB962C8B-B14F-4D97-AF65-F5344CB8AC3E}">
        <p14:creationId xmlns:p14="http://schemas.microsoft.com/office/powerpoint/2010/main" val="3058753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8FFA"/>
                </a:solidFill>
                <a:ea typeface="Times New Roman" panose="02020603050405020304" pitchFamily="18" charset="0"/>
              </a:rPr>
              <a:t>b) 56	c) 	d) 12</a:t>
            </a:r>
          </a:p>
          <a:p>
            <a:r>
              <a:rPr lang="en-US" sz="1200" dirty="0">
                <a:solidFill>
                  <a:srgbClr val="008FFA"/>
                </a:solidFill>
                <a:ea typeface="Times New Roman" panose="02020603050405020304" pitchFamily="18" charset="0"/>
              </a:rPr>
              <a:t>First compute them by hand, then use your calculator </a:t>
            </a:r>
          </a:p>
          <a:p>
            <a:endParaRPr lang="en-US" sz="1200" dirty="0">
              <a:solidFill>
                <a:srgbClr val="008FFA"/>
              </a:solidFill>
              <a:ea typeface="Times New Roman" panose="02020603050405020304" pitchFamily="18" charset="0"/>
            </a:endParaRPr>
          </a:p>
          <a:p>
            <a:r>
              <a:rPr lang="en-US" sz="1200" dirty="0">
                <a:solidFill>
                  <a:srgbClr val="008FFA"/>
                </a:solidFill>
                <a:ea typeface="Times New Roman" panose="02020603050405020304" pitchFamily="18" charset="0"/>
              </a:rPr>
              <a:t>It’s combination of 3 out of 20 or C(20,3)=1140</a:t>
            </a:r>
          </a:p>
        </p:txBody>
      </p:sp>
      <p:sp>
        <p:nvSpPr>
          <p:cNvPr id="4" name="Slide Number Placeholder 3"/>
          <p:cNvSpPr>
            <a:spLocks noGrp="1"/>
          </p:cNvSpPr>
          <p:nvPr>
            <p:ph type="sldNum" sz="quarter" idx="5"/>
          </p:nvPr>
        </p:nvSpPr>
        <p:spPr/>
        <p:txBody>
          <a:bodyPr/>
          <a:lstStyle/>
          <a:p>
            <a:fld id="{49530498-90FC-4FB0-97D5-41BD4BE4C279}" type="slidenum">
              <a:rPr lang="en-US" smtClean="0"/>
              <a:t>15</a:t>
            </a:fld>
            <a:endParaRPr lang="en-US"/>
          </a:p>
        </p:txBody>
      </p:sp>
    </p:spTree>
    <p:extLst>
      <p:ext uri="{BB962C8B-B14F-4D97-AF65-F5344CB8AC3E}">
        <p14:creationId xmlns:p14="http://schemas.microsoft.com/office/powerpoint/2010/main" val="2925384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8FFA"/>
                </a:solidFill>
                <a:ea typeface="Times New Roman" panose="02020603050405020304" pitchFamily="18" charset="0"/>
              </a:rPr>
              <a:t>a) C(20,3)=1140</a:t>
            </a:r>
          </a:p>
          <a:p>
            <a:r>
              <a:rPr lang="en-US" sz="1200" dirty="0">
                <a:solidFill>
                  <a:srgbClr val="008FFA"/>
                </a:solidFill>
                <a:ea typeface="Times New Roman" panose="02020603050405020304" pitchFamily="18" charset="0"/>
              </a:rPr>
              <a:t>b) One female AND Two males are selected, AND is product rule, selection is combination, </a:t>
            </a:r>
            <a:r>
              <a:rPr lang="en-US" sz="1200" dirty="0" err="1">
                <a:solidFill>
                  <a:srgbClr val="008FFA"/>
                </a:solidFill>
                <a:ea typeface="Times New Roman" panose="02020603050405020304" pitchFamily="18" charset="0"/>
              </a:rPr>
              <a:t>therfore</a:t>
            </a:r>
            <a:endParaRPr lang="en-US" sz="1200" dirty="0">
              <a:solidFill>
                <a:srgbClr val="008FFA"/>
              </a:solidFill>
              <a:ea typeface="Times New Roman" panose="02020603050405020304" pitchFamily="18" charset="0"/>
            </a:endParaRPr>
          </a:p>
          <a:p>
            <a:r>
              <a:rPr lang="en-US" sz="1200" dirty="0">
                <a:solidFill>
                  <a:srgbClr val="008FFA"/>
                </a:solidFill>
                <a:ea typeface="Times New Roman" panose="02020603050405020304" pitchFamily="18" charset="0"/>
              </a:rPr>
              <a:t>C(8,1) * C(12,2) = 8 * 66 = 528</a:t>
            </a:r>
          </a:p>
          <a:p>
            <a:r>
              <a:rPr lang="en-US" sz="1200" dirty="0">
                <a:solidFill>
                  <a:srgbClr val="008FFA"/>
                </a:solidFill>
                <a:ea typeface="Times New Roman" panose="02020603050405020304" pitchFamily="18" charset="0"/>
              </a:rPr>
              <a:t>That’s (one female out of 8 females) AND (two males out of 12 males)</a:t>
            </a:r>
          </a:p>
        </p:txBody>
      </p:sp>
      <p:sp>
        <p:nvSpPr>
          <p:cNvPr id="4" name="Slide Number Placeholder 3"/>
          <p:cNvSpPr>
            <a:spLocks noGrp="1"/>
          </p:cNvSpPr>
          <p:nvPr>
            <p:ph type="sldNum" sz="quarter" idx="5"/>
          </p:nvPr>
        </p:nvSpPr>
        <p:spPr/>
        <p:txBody>
          <a:bodyPr/>
          <a:lstStyle/>
          <a:p>
            <a:fld id="{49530498-90FC-4FB0-97D5-41BD4BE4C279}" type="slidenum">
              <a:rPr lang="en-US" smtClean="0"/>
              <a:t>16</a:t>
            </a:fld>
            <a:endParaRPr lang="en-US"/>
          </a:p>
        </p:txBody>
      </p:sp>
    </p:spTree>
    <p:extLst>
      <p:ext uri="{BB962C8B-B14F-4D97-AF65-F5344CB8AC3E}">
        <p14:creationId xmlns:p14="http://schemas.microsoft.com/office/powerpoint/2010/main" val="13834145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Ch3 Practice Problem Solutions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Dogs in Boots Video: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https://www.youtube.com/watch?v=etYwoEOdhD4</a:t>
            </a:r>
          </a:p>
        </p:txBody>
      </p:sp>
      <p:sp>
        <p:nvSpPr>
          <p:cNvPr id="4" name="Slide Number Placeholder 3"/>
          <p:cNvSpPr>
            <a:spLocks noGrp="1"/>
          </p:cNvSpPr>
          <p:nvPr>
            <p:ph type="sldNum" sz="quarter" idx="5"/>
          </p:nvPr>
        </p:nvSpPr>
        <p:spPr/>
        <p:txBody>
          <a:bodyPr/>
          <a:lstStyle/>
          <a:p>
            <a:fld id="{49530498-90FC-4FB0-97D5-41BD4BE4C279}" type="slidenum">
              <a:rPr lang="en-US" smtClean="0"/>
              <a:t>17</a:t>
            </a:fld>
            <a:endParaRPr lang="en-US"/>
          </a:p>
        </p:txBody>
      </p:sp>
    </p:spTree>
    <p:extLst>
      <p:ext uri="{BB962C8B-B14F-4D97-AF65-F5344CB8AC3E}">
        <p14:creationId xmlns:p14="http://schemas.microsoft.com/office/powerpoint/2010/main" val="3989651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Ch3 Practice Problem Solutions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r>
              <a:rPr lang="en-US" sz="1400" dirty="0"/>
              <a:t>More examples can be find on</a:t>
            </a:r>
          </a:p>
          <a:p>
            <a:r>
              <a:rPr lang="en-US" sz="1200" dirty="0">
                <a:solidFill>
                  <a:srgbClr val="0070C0"/>
                </a:solidFill>
              </a:rPr>
              <a:t>http://staff.argyll.epsb.ca/jreed/math30p/perms_combs/fcp.htm</a:t>
            </a:r>
          </a:p>
          <a:p>
            <a:r>
              <a:rPr lang="en-US" sz="1200" dirty="0">
                <a:solidFill>
                  <a:srgbClr val="FF0000"/>
                </a:solidFill>
              </a:rPr>
              <a:t>https://faculty.elgin.edu/dkernler/statistics/ch05/5-5.html</a:t>
            </a:r>
          </a:p>
          <a:p>
            <a:r>
              <a:rPr lang="en-US" sz="1200" dirty="0">
                <a:solidFill>
                  <a:srgbClr val="00B050"/>
                </a:solidFill>
              </a:rPr>
              <a:t>http://www.wtamu.edu/academic/anns/mps/math/mathlab/col_algebra/col_alg_tut55_count.htm</a:t>
            </a:r>
          </a:p>
        </p:txBody>
      </p:sp>
      <p:sp>
        <p:nvSpPr>
          <p:cNvPr id="4" name="Slide Number Placeholder 3"/>
          <p:cNvSpPr>
            <a:spLocks noGrp="1"/>
          </p:cNvSpPr>
          <p:nvPr>
            <p:ph type="sldNum" sz="quarter" idx="5"/>
          </p:nvPr>
        </p:nvSpPr>
        <p:spPr/>
        <p:txBody>
          <a:bodyPr/>
          <a:lstStyle/>
          <a:p>
            <a:fld id="{49530498-90FC-4FB0-97D5-41BD4BE4C279}" type="slidenum">
              <a:rPr lang="en-US" smtClean="0"/>
              <a:t>18</a:t>
            </a:fld>
            <a:endParaRPr lang="en-US"/>
          </a:p>
        </p:txBody>
      </p:sp>
    </p:spTree>
    <p:extLst>
      <p:ext uri="{BB962C8B-B14F-4D97-AF65-F5344CB8AC3E}">
        <p14:creationId xmlns:p14="http://schemas.microsoft.com/office/powerpoint/2010/main" val="1162088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If you’re in doubt, graph this diagram known as the Venn diagram </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Pay attention, the red ellipse has m ways in total and the blue ellipse has n ways in total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VERY IMPORTANT: Always start from the intersection, then move out</a:t>
                </a: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are interested! in assessing the behavior of a random phenomenon in a large group of people. It could be their height, shoe size, annual expenditure on gas, daily calories, etc. The population size (N) is huge and it’s not feasible to study the whole population. Therefore, you take a small sample of size n and study that instead. We show the sample measurements </a:t>
                </a:r>
                <a:r>
                  <a:rPr lang="en-US" b="0" dirty="0"/>
                  <a:t>as </a:t>
                </a:r>
                <a:r>
                  <a:rPr lang="en-US" sz="1200" b="0" dirty="0">
                    <a:solidFill>
                      <a:schemeClr val="tx1"/>
                    </a:solidFill>
                    <a:latin typeface="Cambria" panose="02040503050406030204" pitchFamily="18" charset="0"/>
                    <a:ea typeface="Cambria" panose="02040503050406030204" pitchFamily="18" charset="0"/>
                    <a:cs typeface="Times New Roman" pitchFamily="18" charset="0"/>
                  </a:rPr>
                  <a:t>x₁, x₂, x₃, …, </a:t>
                </a:r>
                <a:r>
                  <a:rPr lang="en-US" sz="1200" b="0" i="0">
                    <a:solidFill>
                      <a:schemeClr val="tx1"/>
                    </a:solidFill>
                    <a:latin typeface="Cambria Math" panose="02040503050406030204" pitchFamily="18" charset="0"/>
                    <a:cs typeface="Times New Roman" pitchFamily="18" charset="0"/>
                  </a:rPr>
                  <a:t>x_n</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In this session we focus on measures of spread in the sample and population. Afterall, you should know how your variable of interest is spread. The most common spread measures are mentioned here which we study in details here</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2</a:t>
            </a:fld>
            <a:endParaRPr lang="en-US"/>
          </a:p>
        </p:txBody>
      </p:sp>
    </p:spTree>
    <p:extLst>
      <p:ext uri="{BB962C8B-B14F-4D97-AF65-F5344CB8AC3E}">
        <p14:creationId xmlns:p14="http://schemas.microsoft.com/office/powerpoint/2010/main" val="3460051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15 + 10 – 5 = 20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25 + 175 – 5 = 195</a:t>
            </a:r>
          </a:p>
        </p:txBody>
      </p:sp>
      <p:sp>
        <p:nvSpPr>
          <p:cNvPr id="4" name="Slide Number Placeholder 3"/>
          <p:cNvSpPr>
            <a:spLocks noGrp="1"/>
          </p:cNvSpPr>
          <p:nvPr>
            <p:ph type="sldNum" sz="quarter" idx="5"/>
          </p:nvPr>
        </p:nvSpPr>
        <p:spPr/>
        <p:txBody>
          <a:bodyPr/>
          <a:lstStyle/>
          <a:p>
            <a:fld id="{49530498-90FC-4FB0-97D5-41BD4BE4C279}" type="slidenum">
              <a:rPr lang="en-US" smtClean="0"/>
              <a:t>3</a:t>
            </a:fld>
            <a:endParaRPr lang="en-US"/>
          </a:p>
        </p:txBody>
      </p:sp>
    </p:spTree>
    <p:extLst>
      <p:ext uri="{BB962C8B-B14F-4D97-AF65-F5344CB8AC3E}">
        <p14:creationId xmlns:p14="http://schemas.microsoft.com/office/powerpoint/2010/main" val="256119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are interested! in assessing the behavior of a random phenomenon in a large group of people. It could be their height, shoe size, annual expenditure on gas, daily calories, etc. The population size (N) is huge and it’s not feasible to study the whole population. Therefore, you take a small sample of size n and study that instead. We show the sample measurements </a:t>
                </a:r>
                <a:r>
                  <a:rPr lang="en-US" b="0" dirty="0"/>
                  <a:t>as </a:t>
                </a:r>
                <a:r>
                  <a:rPr lang="en-US" sz="1200" b="0" dirty="0">
                    <a:solidFill>
                      <a:schemeClr val="tx1"/>
                    </a:solidFill>
                    <a:latin typeface="Cambria" panose="02040503050406030204" pitchFamily="18" charset="0"/>
                    <a:ea typeface="Cambria" panose="02040503050406030204" pitchFamily="18" charset="0"/>
                    <a:cs typeface="Times New Roman" pitchFamily="18" charset="0"/>
                  </a:rPr>
                  <a:t>x₁, x₂, x₃, …, </a:t>
                </a:r>
                <a:r>
                  <a:rPr lang="en-US" sz="1200" b="0" i="0">
                    <a:solidFill>
                      <a:schemeClr val="tx1"/>
                    </a:solidFill>
                    <a:latin typeface="Cambria Math" panose="02040503050406030204" pitchFamily="18" charset="0"/>
                    <a:cs typeface="Times New Roman" pitchFamily="18" charset="0"/>
                  </a:rPr>
                  <a:t>x_n</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In this session we focus on measures of spread in the sample and population. Afterall, you should know how your variable of interest is spread. The most common spread measures are mentioned here which we study in details here</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4</a:t>
            </a:fld>
            <a:endParaRPr lang="en-US"/>
          </a:p>
        </p:txBody>
      </p:sp>
    </p:spTree>
    <p:extLst>
      <p:ext uri="{BB962C8B-B14F-4D97-AF65-F5344CB8AC3E}">
        <p14:creationId xmlns:p14="http://schemas.microsoft.com/office/powerpoint/2010/main" val="1445469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 2 = 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 4 = 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5</a:t>
            </a:fld>
            <a:endParaRPr lang="en-US"/>
          </a:p>
        </p:txBody>
      </p:sp>
    </p:spTree>
    <p:extLst>
      <p:ext uri="{BB962C8B-B14F-4D97-AF65-F5344CB8AC3E}">
        <p14:creationId xmlns:p14="http://schemas.microsoft.com/office/powerpoint/2010/main" val="2921851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a:t>
            </a:r>
            <a:r>
              <a:rPr lang="en-US" baseline="0" dirty="0"/>
              <a:t>generalize </a:t>
            </a:r>
            <a:r>
              <a:rPr lang="en-US" dirty="0"/>
              <a:t>the product rule </a:t>
            </a:r>
            <a:r>
              <a:rPr lang="en-US" baseline="0" dirty="0"/>
              <a:t>for multiple events happening independently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4*5*3*3 = 180 different pizzas </a:t>
            </a:r>
          </a:p>
        </p:txBody>
      </p:sp>
      <p:sp>
        <p:nvSpPr>
          <p:cNvPr id="4" name="Slide Number Placeholder 3"/>
          <p:cNvSpPr>
            <a:spLocks noGrp="1"/>
          </p:cNvSpPr>
          <p:nvPr>
            <p:ph type="sldNum" sz="quarter" idx="5"/>
          </p:nvPr>
        </p:nvSpPr>
        <p:spPr/>
        <p:txBody>
          <a:bodyPr/>
          <a:lstStyle/>
          <a:p>
            <a:fld id="{49530498-90FC-4FB0-97D5-41BD4BE4C279}" type="slidenum">
              <a:rPr lang="en-US" smtClean="0"/>
              <a:t>6</a:t>
            </a:fld>
            <a:endParaRPr lang="en-US"/>
          </a:p>
        </p:txBody>
      </p:sp>
    </p:spTree>
    <p:extLst>
      <p:ext uri="{BB962C8B-B14F-4D97-AF65-F5344CB8AC3E}">
        <p14:creationId xmlns:p14="http://schemas.microsoft.com/office/powerpoint/2010/main" val="77915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using product rule here because AND is linking the events, the tree diagram shows all the possible outcomes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like the alternate realities in Rick and Morty!</a:t>
            </a:r>
          </a:p>
        </p:txBody>
      </p:sp>
      <p:sp>
        <p:nvSpPr>
          <p:cNvPr id="4" name="Slide Number Placeholder 3"/>
          <p:cNvSpPr>
            <a:spLocks noGrp="1"/>
          </p:cNvSpPr>
          <p:nvPr>
            <p:ph type="sldNum" sz="quarter" idx="5"/>
          </p:nvPr>
        </p:nvSpPr>
        <p:spPr/>
        <p:txBody>
          <a:bodyPr/>
          <a:lstStyle/>
          <a:p>
            <a:fld id="{49530498-90FC-4FB0-97D5-41BD4BE4C279}" type="slidenum">
              <a:rPr lang="en-US" smtClean="0"/>
              <a:t>7</a:t>
            </a:fld>
            <a:endParaRPr lang="en-US"/>
          </a:p>
        </p:txBody>
      </p:sp>
    </p:spTree>
    <p:extLst>
      <p:ext uri="{BB962C8B-B14F-4D97-AF65-F5344CB8AC3E}">
        <p14:creationId xmlns:p14="http://schemas.microsoft.com/office/powerpoint/2010/main" val="3809851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is 4 * 4 =16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Once again, this is a product rule since AND is linking the two draws: “First card suit AND second card suit”</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these numbers we compute SAMPLE variance since these are sample data. First you need to compute the sample mean which simply is the average. It will be </a:t>
                </a:r>
                <a:r>
                  <a:rPr lang="en-US" b="0" i="0">
                    <a:latin typeface="Cambria Math" panose="02040503050406030204" pitchFamily="18" charset="0"/>
                  </a:rPr>
                  <a:t>𝑥 ̅=6.2</a:t>
                </a:r>
                <a:r>
                  <a:rPr lang="en-US" dirty="0"/>
                  <a:t>. Then we have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latin typeface="Cambria Math" panose="02040503050406030204" pitchFamily="18" charset="0"/>
                  </a:rPr>
                  <a:t>𝑠^2=1/4 ((5−6.2)^2+(7−6.2)^2+(3−6.2)^2+(9−6.2)^2+(7−6.2)^2 )=5.2</a:t>
                </a:r>
                <a:endParaRPr lang="en-US" dirty="0"/>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8</a:t>
            </a:fld>
            <a:endParaRPr lang="en-US"/>
          </a:p>
        </p:txBody>
      </p:sp>
    </p:spTree>
    <p:extLst>
      <p:ext uri="{BB962C8B-B14F-4D97-AF65-F5344CB8AC3E}">
        <p14:creationId xmlns:p14="http://schemas.microsoft.com/office/powerpoint/2010/main" val="134481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The last step is done using product rule </a:t>
                </a: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are interested! in assessing the behavior of a random phenomenon in a large group of people. It could be their height, shoe size, annual expenditure on gas, daily calories, etc. The population size (N) is huge and it’s not feasible to study the whole population. Therefore, you take a small sample of size n and study that instead. We show the sample measurements </a:t>
                </a:r>
                <a:r>
                  <a:rPr lang="en-US" b="0" dirty="0"/>
                  <a:t>as </a:t>
                </a:r>
                <a:r>
                  <a:rPr lang="en-US" sz="1200" b="0" dirty="0">
                    <a:solidFill>
                      <a:schemeClr val="tx1"/>
                    </a:solidFill>
                    <a:latin typeface="Cambria" panose="02040503050406030204" pitchFamily="18" charset="0"/>
                    <a:ea typeface="Cambria" panose="02040503050406030204" pitchFamily="18" charset="0"/>
                    <a:cs typeface="Times New Roman" pitchFamily="18" charset="0"/>
                  </a:rPr>
                  <a:t>x₁, x₂, x₃, …, </a:t>
                </a:r>
                <a:r>
                  <a:rPr lang="en-US" sz="1200" b="0" i="0">
                    <a:solidFill>
                      <a:schemeClr val="tx1"/>
                    </a:solidFill>
                    <a:latin typeface="Cambria Math" panose="02040503050406030204" pitchFamily="18" charset="0"/>
                    <a:cs typeface="Times New Roman" pitchFamily="18" charset="0"/>
                  </a:rPr>
                  <a:t>x_n</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In this session we focus on measures of spread in the sample and population. Afterall, you should know how your variable of interest is spread. The most common spread measures are mentioned here which we study in details here</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9</a:t>
            </a:fld>
            <a:endParaRPr lang="en-US"/>
          </a:p>
        </p:txBody>
      </p:sp>
    </p:spTree>
    <p:extLst>
      <p:ext uri="{BB962C8B-B14F-4D97-AF65-F5344CB8AC3E}">
        <p14:creationId xmlns:p14="http://schemas.microsoft.com/office/powerpoint/2010/main" val="680417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0A85-2FB1-4A92-BCDD-217429B34F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80FA89-9C91-4160-83C9-2A13730D6E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DDA349-54F5-47F1-BF37-38E25A504E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D9F10D0F-BF9C-4F59-8A5B-C1C6B9A65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E7AF0-22B6-40D3-85C4-2AF8BE75B3C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6068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2BF0-8862-410C-8A41-A5BCBEE2C5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266308-E1F2-47EE-B8A0-895BA58913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FB520-426E-4247-881E-8AE5F14C340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6BC251A4-DA16-42B8-85C7-28A6CAD59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0DAA30-4182-4D31-98C0-ECD2C9BEF36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5127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C138D2-16E4-4688-A1AD-389850D2C7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70DDD6-5E18-455C-B22C-D02204F6AA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4A805-0C97-427D-B382-93B4F9465B83}"/>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1625C6CA-5B2F-4678-9A70-E00F05D27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5D5C8-FAD6-4E9B-9E29-6E3C99434B7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84306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94217-B44C-4625-BA41-A66FCC1CD9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914568-0410-482C-8135-9776973F77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BBBB3-C709-4B9B-88F4-AFC6A0D02928}"/>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87F57150-70E9-47C9-A0BF-7FEFE4B95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1AA6A-97D3-466C-ADB3-52E33E86972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55318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82AE2-18A1-45F5-969F-95E516157F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309BEA-DD8E-4D94-A0A8-1F2A4682CE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A417145-D54A-4079-99E2-E78DF91FA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FD4A5BC8-6D97-4CE9-9423-7F6995183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08B52-83AD-4A49-A4BE-6C29CED34786}"/>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83488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4764-DCAB-48A6-9166-60E2AC081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053A8-FA9E-4979-991C-ACB48D055E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2B161D-C945-44D3-9E18-4A555ECAF5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948484-A520-4412-9F4E-CFA6A5A8B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105C44F4-3C87-4614-97F5-AD9C8623B9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985E8-970E-44EE-A48B-857A5459355B}"/>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36142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95001-F808-4344-BDC1-7CB0A1F892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865444-D51A-4FD9-BA5B-1AC58C8F99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A632888-846B-4744-805C-26C78B549F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CF61B0-31CC-47BD-8D2A-F538938441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E8E0F36-5968-43E3-B3CA-16456DD6AF7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4306D3-D653-4B55-9B49-55796556F4F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8" name="Footer Placeholder 7">
            <a:extLst>
              <a:ext uri="{FF2B5EF4-FFF2-40B4-BE49-F238E27FC236}">
                <a16:creationId xmlns:a16="http://schemas.microsoft.com/office/drawing/2014/main" id="{F4DE97CA-0285-4B21-AAC8-1DDCB1DFA7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E5110E-E651-43B2-BB8F-87FE5B34ED4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79183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7F94-D697-4563-8BAD-E160E49185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91FB-DA4E-4B9E-938E-08B488A17272}"/>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4" name="Footer Placeholder 3">
            <a:extLst>
              <a:ext uri="{FF2B5EF4-FFF2-40B4-BE49-F238E27FC236}">
                <a16:creationId xmlns:a16="http://schemas.microsoft.com/office/drawing/2014/main" id="{A07DF3CD-4BEB-438C-B142-C14329B7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FED830-9405-4EEE-BF1E-AAD126929F5C}"/>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4280837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75A61-FBFA-49CF-9F6F-CE0A10BD24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3" name="Footer Placeholder 2">
            <a:extLst>
              <a:ext uri="{FF2B5EF4-FFF2-40B4-BE49-F238E27FC236}">
                <a16:creationId xmlns:a16="http://schemas.microsoft.com/office/drawing/2014/main" id="{F69A1EF6-DF48-4171-8436-959F39D4F4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D47472-71D2-4289-AC83-3819C8BFDA69}"/>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14661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E85-A25B-4F62-AA1B-A02C231FEB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75BC8B-EDF9-496C-BED4-EE5A40D421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AD03C4-A5F8-4C3E-BCF1-92EC7BE6F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A0B70F-A01A-4BC6-9ECD-A11544889CCB}"/>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0ACED877-0B7E-47E9-8102-959C843AE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3A9277-2CA9-448C-95B2-325C48550B5F}"/>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865401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7824-F542-4A40-8C5A-92D9D9E42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BB117F-3369-449F-98E7-7956C27529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406790-A9FE-4755-921C-59526DB5A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465478-8ADF-42B8-89D8-261C3AB2852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A1E6D36C-9071-4ACA-BCEF-2E3D62EA4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B0C81-D318-4CF8-9FC1-4CC2DB97A13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963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899690-2798-4AE1-BF38-42FA223A4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79BA2F-2B58-4B64-BAB7-A61415325E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B782F-0EF6-48CD-9967-D1B6838D5F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BAD5CFBF-D664-4D60-B499-C6794D11DD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F0D727-70D5-4179-82B5-016D5976B0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9ACDB-FEDB-419A-9ACE-6FBE2DAEDCF3}" type="slidenum">
              <a:rPr lang="en-US" smtClean="0"/>
              <a:t>‹#›</a:t>
            </a:fld>
            <a:endParaRPr lang="en-US"/>
          </a:p>
        </p:txBody>
      </p:sp>
    </p:spTree>
    <p:extLst>
      <p:ext uri="{BB962C8B-B14F-4D97-AF65-F5344CB8AC3E}">
        <p14:creationId xmlns:p14="http://schemas.microsoft.com/office/powerpoint/2010/main" val="1336157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25.wmf"/><Relationship Id="rId3" Type="http://schemas.openxmlformats.org/officeDocument/2006/relationships/notesSlide" Target="../notesSlides/notesSlide11.xml"/><Relationship Id="rId7" Type="http://schemas.openxmlformats.org/officeDocument/2006/relationships/image" Target="../media/image16.wmf"/><Relationship Id="rId12" Type="http://schemas.openxmlformats.org/officeDocument/2006/relationships/oleObject" Target="../embeddings/oleObject12.bin"/><Relationship Id="rId17" Type="http://schemas.openxmlformats.org/officeDocument/2006/relationships/image" Target="../media/image27.wmf"/><Relationship Id="rId2" Type="http://schemas.openxmlformats.org/officeDocument/2006/relationships/slideLayout" Target="../slideLayouts/slideLayout2.xml"/><Relationship Id="rId16" Type="http://schemas.openxmlformats.org/officeDocument/2006/relationships/oleObject" Target="../embeddings/oleObject14.bin"/><Relationship Id="rId1" Type="http://schemas.openxmlformats.org/officeDocument/2006/relationships/vmlDrawing" Target="../drawings/vmlDrawing2.vml"/><Relationship Id="rId6" Type="http://schemas.openxmlformats.org/officeDocument/2006/relationships/oleObject" Target="../embeddings/oleObject9.bin"/><Relationship Id="rId11" Type="http://schemas.openxmlformats.org/officeDocument/2006/relationships/image" Target="../media/image18.wmf"/><Relationship Id="rId5" Type="http://schemas.openxmlformats.org/officeDocument/2006/relationships/image" Target="../media/image24.wmf"/><Relationship Id="rId15" Type="http://schemas.openxmlformats.org/officeDocument/2006/relationships/image" Target="../media/image26.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7.wmf"/><Relationship Id="rId14" Type="http://schemas.openxmlformats.org/officeDocument/2006/relationships/oleObject" Target="../embeddings/oleObject13.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8.wmf"/><Relationship Id="rId4" Type="http://schemas.openxmlformats.org/officeDocument/2006/relationships/oleObject" Target="../embeddings/oleObject15.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13.xml"/><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7.bin"/><Relationship Id="rId5" Type="http://schemas.openxmlformats.org/officeDocument/2006/relationships/image" Target="../media/image29.wmf"/><Relationship Id="rId4" Type="http://schemas.openxmlformats.org/officeDocument/2006/relationships/oleObject" Target="../embeddings/oleObject16.bin"/><Relationship Id="rId9" Type="http://schemas.openxmlformats.org/officeDocument/2006/relationships/image" Target="../media/image31.wmf"/></Relationships>
</file>

<file path=ppt/slides/_rels/slide14.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image" Target="../media/image37.png"/><Relationship Id="rId3" Type="http://schemas.openxmlformats.org/officeDocument/2006/relationships/notesSlide" Target="../notesSlides/notesSlide14.xml"/><Relationship Id="rId7" Type="http://schemas.openxmlformats.org/officeDocument/2006/relationships/oleObject" Target="../embeddings/oleObject20.bin"/><Relationship Id="rId12"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2.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34.wmf"/><Relationship Id="rId4" Type="http://schemas.openxmlformats.org/officeDocument/2006/relationships/image" Target="../media/image36.png"/><Relationship Id="rId9" Type="http://schemas.openxmlformats.org/officeDocument/2006/relationships/oleObject" Target="../embeddings/oleObject21.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41.wmf"/><Relationship Id="rId3" Type="http://schemas.openxmlformats.org/officeDocument/2006/relationships/notesSlide" Target="../notesSlides/notesSlide15.xml"/><Relationship Id="rId7" Type="http://schemas.openxmlformats.org/officeDocument/2006/relationships/image" Target="../media/image38.wmf"/><Relationship Id="rId12" Type="http://schemas.openxmlformats.org/officeDocument/2006/relationships/oleObject" Target="../embeddings/oleObject27.bin"/><Relationship Id="rId17" Type="http://schemas.openxmlformats.org/officeDocument/2006/relationships/image" Target="../media/image43.wmf"/><Relationship Id="rId2" Type="http://schemas.openxmlformats.org/officeDocument/2006/relationships/slideLayout" Target="../slideLayouts/slideLayout2.xml"/><Relationship Id="rId16" Type="http://schemas.openxmlformats.org/officeDocument/2006/relationships/oleObject" Target="../embeddings/oleObject29.bin"/><Relationship Id="rId1" Type="http://schemas.openxmlformats.org/officeDocument/2006/relationships/vmlDrawing" Target="../drawings/vmlDrawing6.vml"/><Relationship Id="rId6" Type="http://schemas.openxmlformats.org/officeDocument/2006/relationships/oleObject" Target="../embeddings/oleObject24.bin"/><Relationship Id="rId11" Type="http://schemas.openxmlformats.org/officeDocument/2006/relationships/image" Target="../media/image40.wmf"/><Relationship Id="rId5" Type="http://schemas.openxmlformats.org/officeDocument/2006/relationships/image" Target="../media/image37.wmf"/><Relationship Id="rId15" Type="http://schemas.openxmlformats.org/officeDocument/2006/relationships/image" Target="../media/image42.w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39.wmf"/><Relationship Id="rId14" Type="http://schemas.openxmlformats.org/officeDocument/2006/relationships/oleObject" Target="../embeddings/oleObject28.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60.png"/><Relationship Id="rId7"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gif"/><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gif"/><Relationship Id="rId9" Type="http://schemas.openxmlformats.org/officeDocument/2006/relationships/image" Target="../media/image10.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20.wmf"/><Relationship Id="rId3" Type="http://schemas.openxmlformats.org/officeDocument/2006/relationships/notesSlide" Target="../notesSlides/notesSlide9.xml"/><Relationship Id="rId7" Type="http://schemas.openxmlformats.org/officeDocument/2006/relationships/image" Target="../media/image17.wmf"/><Relationship Id="rId12" Type="http://schemas.openxmlformats.org/officeDocument/2006/relationships/oleObject" Target="../embeddings/oleObject5.bin"/><Relationship Id="rId17" Type="http://schemas.openxmlformats.org/officeDocument/2006/relationships/image" Target="../media/image22.wmf"/><Relationship Id="rId2" Type="http://schemas.openxmlformats.org/officeDocument/2006/relationships/slideLayout" Target="../slideLayouts/slideLayout2.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9.wmf"/><Relationship Id="rId5" Type="http://schemas.openxmlformats.org/officeDocument/2006/relationships/image" Target="../media/image16.wmf"/><Relationship Id="rId15" Type="http://schemas.openxmlformats.org/officeDocument/2006/relationships/image" Target="../media/image21.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8.wmf"/><Relationship Id="rId1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5665-6BBF-40FA-AE23-E34FF8837DEB}"/>
              </a:ext>
            </a:extLst>
          </p:cNvPr>
          <p:cNvSpPr>
            <a:spLocks noGrp="1"/>
          </p:cNvSpPr>
          <p:nvPr>
            <p:ph type="ctrTitle"/>
          </p:nvPr>
        </p:nvSpPr>
        <p:spPr>
          <a:xfrm>
            <a:off x="951890" y="1182697"/>
            <a:ext cx="4559643" cy="1844707"/>
          </a:xfrm>
        </p:spPr>
        <p:txBody>
          <a:bodyPr>
            <a:normAutofit/>
          </a:bodyPr>
          <a:lstStyle/>
          <a:p>
            <a:r>
              <a:rPr lang="en-US" dirty="0"/>
              <a:t>Combinatorial Techniques </a:t>
            </a:r>
          </a:p>
        </p:txBody>
      </p:sp>
      <p:sp>
        <p:nvSpPr>
          <p:cNvPr id="3" name="Subtitle 2">
            <a:extLst>
              <a:ext uri="{FF2B5EF4-FFF2-40B4-BE49-F238E27FC236}">
                <a16:creationId xmlns:a16="http://schemas.microsoft.com/office/drawing/2014/main" id="{A2818A35-FAF1-4D93-B205-7F83F2DFCAB6}"/>
              </a:ext>
            </a:extLst>
          </p:cNvPr>
          <p:cNvSpPr>
            <a:spLocks noGrp="1"/>
          </p:cNvSpPr>
          <p:nvPr>
            <p:ph type="subTitle" idx="1"/>
          </p:nvPr>
        </p:nvSpPr>
        <p:spPr>
          <a:xfrm>
            <a:off x="1681335" y="3448932"/>
            <a:ext cx="3358500" cy="866370"/>
          </a:xfrm>
        </p:spPr>
        <p:txBody>
          <a:bodyPr>
            <a:normAutofit/>
          </a:bodyPr>
          <a:lstStyle/>
          <a:p>
            <a:r>
              <a:rPr lang="en-US" sz="3600" dirty="0">
                <a:solidFill>
                  <a:srgbClr val="8D42C6"/>
                </a:solidFill>
              </a:rPr>
              <a:t>Chapter 3 Part 1</a:t>
            </a:r>
          </a:p>
        </p:txBody>
      </p:sp>
      <p:pic>
        <p:nvPicPr>
          <p:cNvPr id="5" name="Picture 2">
            <a:extLst>
              <a:ext uri="{FF2B5EF4-FFF2-40B4-BE49-F238E27FC236}">
                <a16:creationId xmlns:a16="http://schemas.microsoft.com/office/drawing/2014/main" id="{9AF06414-5764-4AB0-B8D0-8DAEB248B980}"/>
              </a:ext>
            </a:extLst>
          </p:cNvPr>
          <p:cNvPicPr>
            <a:picLocks noChangeAspect="1" noChangeArrowheads="1"/>
          </p:cNvPicPr>
          <p:nvPr/>
        </p:nvPicPr>
        <p:blipFill>
          <a:blip r:embed="rId3" cstate="print"/>
          <a:srcRect/>
          <a:stretch>
            <a:fillRect/>
          </a:stretch>
        </p:blipFill>
        <p:spPr bwMode="auto">
          <a:xfrm>
            <a:off x="7689892" y="446186"/>
            <a:ext cx="3550218" cy="3849184"/>
          </a:xfrm>
          <a:prstGeom prst="rect">
            <a:avLst/>
          </a:prstGeom>
          <a:noFill/>
          <a:ln w="9525">
            <a:noFill/>
            <a:miter lim="800000"/>
            <a:headEnd/>
            <a:tailEnd/>
          </a:ln>
        </p:spPr>
      </p:pic>
      <p:sp>
        <p:nvSpPr>
          <p:cNvPr id="7" name="TextBox 6">
            <a:extLst>
              <a:ext uri="{FF2B5EF4-FFF2-40B4-BE49-F238E27FC236}">
                <a16:creationId xmlns:a16="http://schemas.microsoft.com/office/drawing/2014/main" id="{64087451-D477-41D8-BCB7-C4EB5B36813E}"/>
              </a:ext>
            </a:extLst>
          </p:cNvPr>
          <p:cNvSpPr txBox="1"/>
          <p:nvPr/>
        </p:nvSpPr>
        <p:spPr>
          <a:xfrm>
            <a:off x="8618159" y="4295370"/>
            <a:ext cx="1892506" cy="400110"/>
          </a:xfrm>
          <a:prstGeom prst="rect">
            <a:avLst/>
          </a:prstGeom>
          <a:noFill/>
        </p:spPr>
        <p:txBody>
          <a:bodyPr wrap="none" rtlCol="0">
            <a:spAutoFit/>
          </a:bodyPr>
          <a:lstStyle/>
          <a:p>
            <a:r>
              <a:rPr lang="en-US" sz="2000" dirty="0"/>
              <a:t>Game of Throws</a:t>
            </a:r>
          </a:p>
        </p:txBody>
      </p:sp>
      <p:sp>
        <p:nvSpPr>
          <p:cNvPr id="8" name="TextBox 7">
            <a:extLst>
              <a:ext uri="{FF2B5EF4-FFF2-40B4-BE49-F238E27FC236}">
                <a16:creationId xmlns:a16="http://schemas.microsoft.com/office/drawing/2014/main" id="{2E77BAB0-8CDB-43BF-9616-5E8F888F774D}"/>
              </a:ext>
            </a:extLst>
          </p:cNvPr>
          <p:cNvSpPr txBox="1"/>
          <p:nvPr/>
        </p:nvSpPr>
        <p:spPr>
          <a:xfrm>
            <a:off x="807309" y="5675303"/>
            <a:ext cx="5288691" cy="769441"/>
          </a:xfrm>
          <a:prstGeom prst="rect">
            <a:avLst/>
          </a:prstGeom>
          <a:noFill/>
        </p:spPr>
        <p:txBody>
          <a:bodyPr wrap="square" rtlCol="0">
            <a:spAutoFit/>
          </a:bodyPr>
          <a:lstStyle/>
          <a:p>
            <a:r>
              <a:rPr lang="en-US" sz="2200" b="1" dirty="0">
                <a:solidFill>
                  <a:srgbClr val="FF0000"/>
                </a:solidFill>
              </a:rPr>
              <a:t>Heads UP: </a:t>
            </a:r>
            <a:r>
              <a:rPr lang="en-US" sz="2200" dirty="0">
                <a:solidFill>
                  <a:srgbClr val="00B050"/>
                </a:solidFill>
              </a:rPr>
              <a:t>All the answers in this section will be a Natural number</a:t>
            </a:r>
          </a:p>
        </p:txBody>
      </p:sp>
      <p:sp>
        <p:nvSpPr>
          <p:cNvPr id="4" name="TextBox 3">
            <a:extLst>
              <a:ext uri="{FF2B5EF4-FFF2-40B4-BE49-F238E27FC236}">
                <a16:creationId xmlns:a16="http://schemas.microsoft.com/office/drawing/2014/main" id="{F9FF285C-F264-4C63-B196-39B9B3467830}"/>
              </a:ext>
            </a:extLst>
          </p:cNvPr>
          <p:cNvSpPr txBox="1"/>
          <p:nvPr/>
        </p:nvSpPr>
        <p:spPr>
          <a:xfrm>
            <a:off x="7483409" y="5739855"/>
            <a:ext cx="4529830" cy="923330"/>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a:p>
            <a:pPr algn="ctr"/>
            <a:r>
              <a:rPr lang="en-US" dirty="0"/>
              <a:t>Data Science Program Director</a:t>
            </a:r>
          </a:p>
        </p:txBody>
      </p:sp>
    </p:spTree>
    <p:extLst>
      <p:ext uri="{BB962C8B-B14F-4D97-AF65-F5344CB8AC3E}">
        <p14:creationId xmlns:p14="http://schemas.microsoft.com/office/powerpoint/2010/main" val="875341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68408" cy="1325563"/>
          </a:xfrm>
        </p:spPr>
        <p:txBody>
          <a:bodyPr/>
          <a:lstStyle/>
          <a:p>
            <a:r>
              <a:rPr lang="en-US" dirty="0">
                <a:solidFill>
                  <a:srgbClr val="990033"/>
                </a:solidFill>
              </a:rPr>
              <a:t>Examples</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477746"/>
            <a:ext cx="6279292" cy="830997"/>
          </a:xfrm>
          <a:prstGeom prst="rect">
            <a:avLst/>
          </a:prstGeom>
        </p:spPr>
        <p:txBody>
          <a:bodyPr wrap="square">
            <a:spAutoFit/>
          </a:bodyPr>
          <a:lstStyle/>
          <a:p>
            <a:r>
              <a:rPr lang="en-US" sz="2400" dirty="0"/>
              <a:t>In how many different ways can you </a:t>
            </a:r>
            <a:r>
              <a:rPr lang="en-US" sz="2400" dirty="0">
                <a:solidFill>
                  <a:srgbClr val="FF0000"/>
                </a:solidFill>
              </a:rPr>
              <a:t>permute</a:t>
            </a:r>
            <a:r>
              <a:rPr lang="en-US" sz="2400" dirty="0"/>
              <a:t> 3 out of 4 letters {A, B, C, D}?</a:t>
            </a:r>
          </a:p>
        </p:txBody>
      </p:sp>
      <p:sp>
        <p:nvSpPr>
          <p:cNvPr id="9" name="TextBox 8">
            <a:extLst>
              <a:ext uri="{FF2B5EF4-FFF2-40B4-BE49-F238E27FC236}">
                <a16:creationId xmlns:a16="http://schemas.microsoft.com/office/drawing/2014/main" id="{34A7C530-B623-4596-84F6-3FEF0EFA2C0D}"/>
              </a:ext>
            </a:extLst>
          </p:cNvPr>
          <p:cNvSpPr txBox="1"/>
          <p:nvPr/>
        </p:nvSpPr>
        <p:spPr>
          <a:xfrm>
            <a:off x="1269274" y="2618643"/>
            <a:ext cx="484428" cy="369332"/>
          </a:xfrm>
          <a:prstGeom prst="rect">
            <a:avLst/>
          </a:prstGeom>
          <a:noFill/>
        </p:spPr>
        <p:txBody>
          <a:bodyPr wrap="none" rtlCol="0">
            <a:spAutoFit/>
          </a:bodyPr>
          <a:lstStyle/>
          <a:p>
            <a:r>
              <a:rPr lang="en-US" b="1" dirty="0"/>
              <a:t>1st</a:t>
            </a:r>
          </a:p>
        </p:txBody>
      </p:sp>
      <p:grpSp>
        <p:nvGrpSpPr>
          <p:cNvPr id="11" name="Group 10">
            <a:extLst>
              <a:ext uri="{FF2B5EF4-FFF2-40B4-BE49-F238E27FC236}">
                <a16:creationId xmlns:a16="http://schemas.microsoft.com/office/drawing/2014/main" id="{0B44A95E-3FBC-4726-B8E5-58B6F84477A8}"/>
              </a:ext>
            </a:extLst>
          </p:cNvPr>
          <p:cNvGrpSpPr/>
          <p:nvPr/>
        </p:nvGrpSpPr>
        <p:grpSpPr>
          <a:xfrm>
            <a:off x="964474" y="3075843"/>
            <a:ext cx="2928257" cy="762000"/>
            <a:chOff x="1447800" y="2819400"/>
            <a:chExt cx="3235907" cy="762000"/>
          </a:xfrm>
        </p:grpSpPr>
        <p:sp>
          <p:nvSpPr>
            <p:cNvPr id="12" name="Rectangle 11">
              <a:extLst>
                <a:ext uri="{FF2B5EF4-FFF2-40B4-BE49-F238E27FC236}">
                  <a16:creationId xmlns:a16="http://schemas.microsoft.com/office/drawing/2014/main" id="{35D558DE-8DD4-4531-9DB5-1023CA1AB235}"/>
                </a:ext>
              </a:extLst>
            </p:cNvPr>
            <p:cNvSpPr/>
            <p:nvPr/>
          </p:nvSpPr>
          <p:spPr>
            <a:xfrm>
              <a:off x="1447800" y="2819400"/>
              <a:ext cx="3235907"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4727C0D5-0D84-46EF-A3A4-33E01C4CC7C3}"/>
                </a:ext>
              </a:extLst>
            </p:cNvPr>
            <p:cNvCxnSpPr/>
            <p:nvPr/>
          </p:nvCxnSpPr>
          <p:spPr>
            <a:xfrm>
              <a:off x="2455818" y="2819400"/>
              <a:ext cx="0" cy="76200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4C2CDD3-6244-4195-A202-7936AAF4C10E}"/>
                </a:ext>
              </a:extLst>
            </p:cNvPr>
            <p:cNvCxnSpPr/>
            <p:nvPr/>
          </p:nvCxnSpPr>
          <p:spPr>
            <a:xfrm>
              <a:off x="3537857" y="2819400"/>
              <a:ext cx="0" cy="76200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6D19E9F9-2A07-4AAC-B1E4-BFAC135928A4}"/>
              </a:ext>
            </a:extLst>
          </p:cNvPr>
          <p:cNvSpPr txBox="1"/>
          <p:nvPr/>
        </p:nvSpPr>
        <p:spPr>
          <a:xfrm>
            <a:off x="2207618" y="2618643"/>
            <a:ext cx="604653" cy="369332"/>
          </a:xfrm>
          <a:prstGeom prst="rect">
            <a:avLst/>
          </a:prstGeom>
          <a:noFill/>
        </p:spPr>
        <p:txBody>
          <a:bodyPr wrap="none" rtlCol="0">
            <a:spAutoFit/>
          </a:bodyPr>
          <a:lstStyle/>
          <a:p>
            <a:r>
              <a:rPr lang="en-US" b="1" dirty="0"/>
              <a:t>2nd</a:t>
            </a:r>
          </a:p>
        </p:txBody>
      </p:sp>
      <p:sp>
        <p:nvSpPr>
          <p:cNvPr id="17" name="TextBox 16">
            <a:extLst>
              <a:ext uri="{FF2B5EF4-FFF2-40B4-BE49-F238E27FC236}">
                <a16:creationId xmlns:a16="http://schemas.microsoft.com/office/drawing/2014/main" id="{F8FF1337-A736-446F-8792-3B796E6165A9}"/>
              </a:ext>
            </a:extLst>
          </p:cNvPr>
          <p:cNvSpPr txBox="1"/>
          <p:nvPr/>
        </p:nvSpPr>
        <p:spPr>
          <a:xfrm>
            <a:off x="3117064" y="2618643"/>
            <a:ext cx="540533" cy="369332"/>
          </a:xfrm>
          <a:prstGeom prst="rect">
            <a:avLst/>
          </a:prstGeom>
          <a:noFill/>
        </p:spPr>
        <p:txBody>
          <a:bodyPr wrap="none" rtlCol="0">
            <a:spAutoFit/>
          </a:bodyPr>
          <a:lstStyle/>
          <a:p>
            <a:r>
              <a:rPr lang="en-US" b="1" dirty="0"/>
              <a:t>3rd</a:t>
            </a:r>
          </a:p>
        </p:txBody>
      </p:sp>
      <p:pic>
        <p:nvPicPr>
          <p:cNvPr id="20" name="Picture 10">
            <a:extLst>
              <a:ext uri="{FF2B5EF4-FFF2-40B4-BE49-F238E27FC236}">
                <a16:creationId xmlns:a16="http://schemas.microsoft.com/office/drawing/2014/main" id="{91F2F951-008E-4DA6-9CE1-773296A881D3}"/>
              </a:ext>
            </a:extLst>
          </p:cNvPr>
          <p:cNvPicPr>
            <a:picLocks noChangeAspect="1" noChangeArrowheads="1"/>
          </p:cNvPicPr>
          <p:nvPr/>
        </p:nvPicPr>
        <p:blipFill>
          <a:blip r:embed="rId3" cstate="print"/>
          <a:srcRect/>
          <a:stretch>
            <a:fillRect/>
          </a:stretch>
        </p:blipFill>
        <p:spPr bwMode="auto">
          <a:xfrm>
            <a:off x="964474" y="4422898"/>
            <a:ext cx="5775959" cy="1853603"/>
          </a:xfrm>
          <a:prstGeom prst="rect">
            <a:avLst/>
          </a:prstGeom>
          <a:noFill/>
          <a:ln w="9525">
            <a:noFill/>
            <a:miter lim="800000"/>
            <a:headEnd/>
            <a:tailEnd/>
          </a:ln>
          <a:effectLst/>
        </p:spPr>
      </p:pic>
      <p:sp>
        <p:nvSpPr>
          <p:cNvPr id="3" name="Rectangle 2">
            <a:extLst>
              <a:ext uri="{FF2B5EF4-FFF2-40B4-BE49-F238E27FC236}">
                <a16:creationId xmlns:a16="http://schemas.microsoft.com/office/drawing/2014/main" id="{ECC24BF7-8AB2-4D3B-823A-32BE0CA41346}"/>
              </a:ext>
            </a:extLst>
          </p:cNvPr>
          <p:cNvSpPr/>
          <p:nvPr/>
        </p:nvSpPr>
        <p:spPr>
          <a:xfrm>
            <a:off x="7156681" y="369751"/>
            <a:ext cx="4781779" cy="1938992"/>
          </a:xfrm>
          <a:prstGeom prst="rect">
            <a:avLst/>
          </a:prstGeom>
        </p:spPr>
        <p:txBody>
          <a:bodyPr wrap="square">
            <a:spAutoFit/>
          </a:bodyPr>
          <a:lstStyle/>
          <a:p>
            <a:r>
              <a:rPr lang="en-US" sz="2400" dirty="0">
                <a:cs typeface="Times New Roman" pitchFamily="18" charset="0"/>
              </a:rPr>
              <a:t>In how many ways can a sorority of </a:t>
            </a:r>
            <a:r>
              <a:rPr lang="en-US" sz="2400" dirty="0">
                <a:solidFill>
                  <a:srgbClr val="FF0000"/>
                </a:solidFill>
                <a:cs typeface="Times New Roman" pitchFamily="18" charset="0"/>
              </a:rPr>
              <a:t>20 members </a:t>
            </a:r>
            <a:r>
              <a:rPr lang="en-US" sz="2400" dirty="0">
                <a:cs typeface="Times New Roman" pitchFamily="18" charset="0"/>
              </a:rPr>
              <a:t>select a </a:t>
            </a:r>
            <a:r>
              <a:rPr lang="en-US" sz="2400" dirty="0">
                <a:solidFill>
                  <a:srgbClr val="0070C0"/>
                </a:solidFill>
                <a:cs typeface="Times New Roman" pitchFamily="18" charset="0"/>
              </a:rPr>
              <a:t>president, vice president and treasury</a:t>
            </a:r>
            <a:r>
              <a:rPr lang="en-US" sz="2400" dirty="0">
                <a:cs typeface="Times New Roman" pitchFamily="18" charset="0"/>
              </a:rPr>
              <a:t>, assuming that the same person cannot hold more than one office.</a:t>
            </a:r>
          </a:p>
        </p:txBody>
      </p:sp>
      <p:sp>
        <p:nvSpPr>
          <p:cNvPr id="22" name="TextBox 21">
            <a:extLst>
              <a:ext uri="{FF2B5EF4-FFF2-40B4-BE49-F238E27FC236}">
                <a16:creationId xmlns:a16="http://schemas.microsoft.com/office/drawing/2014/main" id="{98DFEFC4-EF26-40BA-A6E9-5F9BA0C7FAA6}"/>
              </a:ext>
            </a:extLst>
          </p:cNvPr>
          <p:cNvSpPr txBox="1"/>
          <p:nvPr/>
        </p:nvSpPr>
        <p:spPr>
          <a:xfrm>
            <a:off x="7532930" y="2667000"/>
            <a:ext cx="1199367" cy="369332"/>
          </a:xfrm>
          <a:prstGeom prst="rect">
            <a:avLst/>
          </a:prstGeom>
          <a:noFill/>
        </p:spPr>
        <p:txBody>
          <a:bodyPr wrap="none" rtlCol="0">
            <a:spAutoFit/>
          </a:bodyPr>
          <a:lstStyle/>
          <a:p>
            <a:r>
              <a:rPr lang="en-US" b="1" dirty="0"/>
              <a:t>President</a:t>
            </a:r>
          </a:p>
        </p:txBody>
      </p:sp>
      <p:grpSp>
        <p:nvGrpSpPr>
          <p:cNvPr id="24" name="Group 23">
            <a:extLst>
              <a:ext uri="{FF2B5EF4-FFF2-40B4-BE49-F238E27FC236}">
                <a16:creationId xmlns:a16="http://schemas.microsoft.com/office/drawing/2014/main" id="{FF917934-61A0-409A-BD46-8CF771F60D68}"/>
              </a:ext>
            </a:extLst>
          </p:cNvPr>
          <p:cNvGrpSpPr/>
          <p:nvPr/>
        </p:nvGrpSpPr>
        <p:grpSpPr>
          <a:xfrm>
            <a:off x="7506804" y="3124200"/>
            <a:ext cx="3986937" cy="762000"/>
            <a:chOff x="1955074" y="3124200"/>
            <a:chExt cx="3986937" cy="762000"/>
          </a:xfrm>
        </p:grpSpPr>
        <p:sp>
          <p:nvSpPr>
            <p:cNvPr id="25" name="Rectangle 24">
              <a:extLst>
                <a:ext uri="{FF2B5EF4-FFF2-40B4-BE49-F238E27FC236}">
                  <a16:creationId xmlns:a16="http://schemas.microsoft.com/office/drawing/2014/main" id="{1A535EA7-F137-4F11-8E21-E6902FB7FAB7}"/>
                </a:ext>
              </a:extLst>
            </p:cNvPr>
            <p:cNvSpPr/>
            <p:nvPr/>
          </p:nvSpPr>
          <p:spPr>
            <a:xfrm>
              <a:off x="1955074" y="3124200"/>
              <a:ext cx="3986937"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3259E5AB-CC89-4887-BA48-FA0ADC8A66BC}"/>
                </a:ext>
              </a:extLst>
            </p:cNvPr>
            <p:cNvCxnSpPr/>
            <p:nvPr/>
          </p:nvCxnSpPr>
          <p:spPr>
            <a:xfrm>
              <a:off x="3172096" y="3124200"/>
              <a:ext cx="0" cy="76200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F54AD6D-D90D-4B1B-9444-59B66EA13BD6}"/>
                </a:ext>
              </a:extLst>
            </p:cNvPr>
            <p:cNvCxnSpPr/>
            <p:nvPr/>
          </p:nvCxnSpPr>
          <p:spPr>
            <a:xfrm>
              <a:off x="4711336" y="3124200"/>
              <a:ext cx="0" cy="76200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230F1173-60C6-4102-9E81-AC768AB1CFF8}"/>
              </a:ext>
            </a:extLst>
          </p:cNvPr>
          <p:cNvSpPr txBox="1"/>
          <p:nvPr/>
        </p:nvSpPr>
        <p:spPr>
          <a:xfrm>
            <a:off x="8710763" y="2667000"/>
            <a:ext cx="1798890" cy="369332"/>
          </a:xfrm>
          <a:prstGeom prst="rect">
            <a:avLst/>
          </a:prstGeom>
          <a:noFill/>
        </p:spPr>
        <p:txBody>
          <a:bodyPr wrap="none" rtlCol="0">
            <a:spAutoFit/>
          </a:bodyPr>
          <a:lstStyle/>
          <a:p>
            <a:r>
              <a:rPr lang="en-US" b="1" dirty="0"/>
              <a:t>Vice president</a:t>
            </a:r>
          </a:p>
        </p:txBody>
      </p:sp>
      <p:sp>
        <p:nvSpPr>
          <p:cNvPr id="31" name="TextBox 30">
            <a:extLst>
              <a:ext uri="{FF2B5EF4-FFF2-40B4-BE49-F238E27FC236}">
                <a16:creationId xmlns:a16="http://schemas.microsoft.com/office/drawing/2014/main" id="{C652DD7B-9BC0-48E2-A6E7-D3E9A3925E8B}"/>
              </a:ext>
            </a:extLst>
          </p:cNvPr>
          <p:cNvSpPr txBox="1"/>
          <p:nvPr/>
        </p:nvSpPr>
        <p:spPr>
          <a:xfrm>
            <a:off x="10365391" y="2667000"/>
            <a:ext cx="1101584" cy="369332"/>
          </a:xfrm>
          <a:prstGeom prst="rect">
            <a:avLst/>
          </a:prstGeom>
          <a:noFill/>
        </p:spPr>
        <p:txBody>
          <a:bodyPr wrap="none" rtlCol="0">
            <a:spAutoFit/>
          </a:bodyPr>
          <a:lstStyle/>
          <a:p>
            <a:r>
              <a:rPr lang="en-US" b="1" dirty="0"/>
              <a:t>Treasury</a:t>
            </a:r>
          </a:p>
        </p:txBody>
      </p:sp>
      <p:sp>
        <p:nvSpPr>
          <p:cNvPr id="34" name="Rectangle 33">
            <a:extLst>
              <a:ext uri="{FF2B5EF4-FFF2-40B4-BE49-F238E27FC236}">
                <a16:creationId xmlns:a16="http://schemas.microsoft.com/office/drawing/2014/main" id="{70087DE6-B9BA-40B0-86CF-FE69321FE165}"/>
              </a:ext>
            </a:extLst>
          </p:cNvPr>
          <p:cNvSpPr/>
          <p:nvPr/>
        </p:nvSpPr>
        <p:spPr>
          <a:xfrm>
            <a:off x="7156681" y="4701657"/>
            <a:ext cx="4370219" cy="830997"/>
          </a:xfrm>
          <a:prstGeom prst="rect">
            <a:avLst/>
          </a:prstGeom>
        </p:spPr>
        <p:txBody>
          <a:bodyPr wrap="square">
            <a:spAutoFit/>
          </a:bodyPr>
          <a:lstStyle/>
          <a:p>
            <a:r>
              <a:rPr lang="en-US" sz="2400" dirty="0">
                <a:cs typeface="Times New Roman" pitchFamily="18" charset="0"/>
              </a:rPr>
              <a:t>In how many of them Tina is the President?</a:t>
            </a:r>
          </a:p>
        </p:txBody>
      </p:sp>
    </p:spTree>
    <p:extLst>
      <p:ext uri="{BB962C8B-B14F-4D97-AF65-F5344CB8AC3E}">
        <p14:creationId xmlns:p14="http://schemas.microsoft.com/office/powerpoint/2010/main" val="164764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strips(downRight)">
                                      <p:cBhvr>
                                        <p:cTn id="24" dur="10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1000"/>
                                        <p:tgtEl>
                                          <p:spTgt spid="24"/>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1000"/>
                                        <p:tgtEl>
                                          <p:spTgt spid="22"/>
                                        </p:tgtEl>
                                      </p:cBhvr>
                                    </p:animEffect>
                                  </p:childTnLst>
                                </p:cTn>
                              </p:par>
                            </p:childTnLst>
                          </p:cTn>
                        </p:par>
                        <p:par>
                          <p:cTn id="39" fill="hold">
                            <p:stCondLst>
                              <p:cond delay="2000"/>
                            </p:stCondLst>
                            <p:childTnLst>
                              <p:par>
                                <p:cTn id="40" presetID="10" presetClass="entr" presetSubtype="0" fill="hold" grpId="0"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1000"/>
                                        <p:tgtEl>
                                          <p:spTgt spid="29"/>
                                        </p:tgtEl>
                                      </p:cBhvr>
                                    </p:animEffect>
                                  </p:childTnLst>
                                </p:cTn>
                              </p:par>
                            </p:childTnLst>
                          </p:cTn>
                        </p:par>
                        <p:par>
                          <p:cTn id="43" fill="hold">
                            <p:stCondLst>
                              <p:cond delay="3000"/>
                            </p:stCondLst>
                            <p:childTnLst>
                              <p:par>
                                <p:cTn id="44" presetID="10" presetClass="entr" presetSubtype="0" fill="hold" grpId="0" nodeType="after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1000"/>
                                        <p:tgtEl>
                                          <p:spTgt spid="3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17" grpId="0"/>
      <p:bldP spid="3" grpId="0"/>
      <p:bldP spid="22" grpId="0"/>
      <p:bldP spid="29" grpId="0"/>
      <p:bldP spid="31"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379041" cy="1325563"/>
          </a:xfrm>
        </p:spPr>
        <p:txBody>
          <a:bodyPr/>
          <a:lstStyle/>
          <a:p>
            <a:r>
              <a:rPr lang="en-US" dirty="0">
                <a:solidFill>
                  <a:srgbClr val="990033"/>
                </a:solidFill>
              </a:rPr>
              <a:t>Especial Case: Factorial </a:t>
            </a:r>
            <a:endParaRPr lang="en-US" dirty="0"/>
          </a:p>
        </p:txBody>
      </p:sp>
      <p:sp>
        <p:nvSpPr>
          <p:cNvPr id="22" name="Rectangle 21">
            <a:extLst>
              <a:ext uri="{FF2B5EF4-FFF2-40B4-BE49-F238E27FC236}">
                <a16:creationId xmlns:a16="http://schemas.microsoft.com/office/drawing/2014/main" id="{EA2C6729-367C-4DE3-8232-9D84B1912FF9}"/>
              </a:ext>
            </a:extLst>
          </p:cNvPr>
          <p:cNvSpPr/>
          <p:nvPr/>
        </p:nvSpPr>
        <p:spPr>
          <a:xfrm>
            <a:off x="838200" y="1477746"/>
            <a:ext cx="7379043" cy="830997"/>
          </a:xfrm>
          <a:prstGeom prst="rect">
            <a:avLst/>
          </a:prstGeom>
        </p:spPr>
        <p:txBody>
          <a:bodyPr wrap="square">
            <a:spAutoFit/>
          </a:bodyPr>
          <a:lstStyle/>
          <a:p>
            <a:r>
              <a:rPr lang="en-US" sz="2400" dirty="0">
                <a:cs typeface="Times New Roman" pitchFamily="18" charset="0"/>
              </a:rPr>
              <a:t>If we select </a:t>
            </a:r>
            <a:r>
              <a:rPr lang="en-US" sz="2400" dirty="0">
                <a:solidFill>
                  <a:srgbClr val="FF0000"/>
                </a:solidFill>
                <a:cs typeface="Times New Roman" pitchFamily="18" charset="0"/>
              </a:rPr>
              <a:t>all N objects</a:t>
            </a:r>
            <a:r>
              <a:rPr lang="en-US" sz="2400" dirty="0">
                <a:cs typeface="Times New Roman" pitchFamily="18" charset="0"/>
              </a:rPr>
              <a:t>, one at a time, till the last one, then the number of possible outcomes will be</a:t>
            </a:r>
            <a:endParaRPr lang="en-US" sz="2400" dirty="0"/>
          </a:p>
        </p:txBody>
      </p:sp>
      <p:sp>
        <p:nvSpPr>
          <p:cNvPr id="11" name="Rectangle 10">
            <a:extLst>
              <a:ext uri="{FF2B5EF4-FFF2-40B4-BE49-F238E27FC236}">
                <a16:creationId xmlns:a16="http://schemas.microsoft.com/office/drawing/2014/main" id="{1BF6F393-3A45-4838-BE26-85910E04C3AE}"/>
              </a:ext>
            </a:extLst>
          </p:cNvPr>
          <p:cNvSpPr/>
          <p:nvPr/>
        </p:nvSpPr>
        <p:spPr>
          <a:xfrm>
            <a:off x="905691" y="5148944"/>
            <a:ext cx="7311550" cy="14033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Object 2">
            <a:extLst>
              <a:ext uri="{FF2B5EF4-FFF2-40B4-BE49-F238E27FC236}">
                <a16:creationId xmlns:a16="http://schemas.microsoft.com/office/drawing/2014/main" id="{929A2BF0-2DBD-464C-9318-A8F1E4D906A0}"/>
              </a:ext>
            </a:extLst>
          </p:cNvPr>
          <p:cNvGraphicFramePr>
            <a:graphicFrameLocks noChangeAspect="1"/>
          </p:cNvGraphicFramePr>
          <p:nvPr>
            <p:extLst>
              <p:ext uri="{D42A27DB-BD31-4B8C-83A1-F6EECF244321}">
                <p14:modId xmlns:p14="http://schemas.microsoft.com/office/powerpoint/2010/main" val="2378188918"/>
              </p:ext>
            </p:extLst>
          </p:nvPr>
        </p:nvGraphicFramePr>
        <p:xfrm>
          <a:off x="1123405" y="4153992"/>
          <a:ext cx="5002212" cy="533400"/>
        </p:xfrm>
        <a:graphic>
          <a:graphicData uri="http://schemas.openxmlformats.org/presentationml/2006/ole">
            <mc:AlternateContent xmlns:mc="http://schemas.openxmlformats.org/markup-compatibility/2006">
              <mc:Choice xmlns:v="urn:schemas-microsoft-com:vml" Requires="v">
                <p:oleObj spid="_x0000_s8376" name="Equation" r:id="rId4" imgW="1879560" imgH="203040" progId="Equation.3">
                  <p:embed/>
                </p:oleObj>
              </mc:Choice>
              <mc:Fallback>
                <p:oleObj name="Equation" r:id="rId4" imgW="1879560" imgH="203040" progId="Equation.3">
                  <p:embed/>
                  <p:pic>
                    <p:nvPicPr>
                      <p:cNvPr id="36352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3405" y="4153992"/>
                        <a:ext cx="5002212"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34">
            <a:extLst>
              <a:ext uri="{FF2B5EF4-FFF2-40B4-BE49-F238E27FC236}">
                <a16:creationId xmlns:a16="http://schemas.microsoft.com/office/drawing/2014/main" id="{79A837F2-DBC9-4471-AED1-E9A918E23ADA}"/>
              </a:ext>
            </a:extLst>
          </p:cNvPr>
          <p:cNvGraphicFramePr>
            <a:graphicFrameLocks noChangeAspect="1"/>
          </p:cNvGraphicFramePr>
          <p:nvPr>
            <p:extLst>
              <p:ext uri="{D42A27DB-BD31-4B8C-83A1-F6EECF244321}">
                <p14:modId xmlns:p14="http://schemas.microsoft.com/office/powerpoint/2010/main" val="3191302888"/>
              </p:ext>
            </p:extLst>
          </p:nvPr>
        </p:nvGraphicFramePr>
        <p:xfrm>
          <a:off x="1317969" y="3252292"/>
          <a:ext cx="393700" cy="388938"/>
        </p:xfrm>
        <a:graphic>
          <a:graphicData uri="http://schemas.openxmlformats.org/presentationml/2006/ole">
            <mc:AlternateContent xmlns:mc="http://schemas.openxmlformats.org/markup-compatibility/2006">
              <mc:Choice xmlns:v="urn:schemas-microsoft-com:vml" Requires="v">
                <p:oleObj spid="_x0000_s8377" name="Equation" r:id="rId6" imgW="177480" imgH="177480" progId="Equation.3">
                  <p:embed/>
                </p:oleObj>
              </mc:Choice>
              <mc:Fallback>
                <p:oleObj name="Equation" r:id="rId6" imgW="177480" imgH="177480" progId="Equation.3">
                  <p:embed/>
                  <p:pic>
                    <p:nvPicPr>
                      <p:cNvPr id="19" name="Object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7969" y="3252292"/>
                        <a:ext cx="393700"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34">
            <a:extLst>
              <a:ext uri="{FF2B5EF4-FFF2-40B4-BE49-F238E27FC236}">
                <a16:creationId xmlns:a16="http://schemas.microsoft.com/office/drawing/2014/main" id="{E21239EE-7801-4DA1-BD93-10AC2C5890FE}"/>
              </a:ext>
            </a:extLst>
          </p:cNvPr>
          <p:cNvGraphicFramePr>
            <a:graphicFrameLocks noChangeAspect="1"/>
          </p:cNvGraphicFramePr>
          <p:nvPr>
            <p:extLst>
              <p:ext uri="{D42A27DB-BD31-4B8C-83A1-F6EECF244321}">
                <p14:modId xmlns:p14="http://schemas.microsoft.com/office/powerpoint/2010/main" val="3070642800"/>
              </p:ext>
            </p:extLst>
          </p:nvPr>
        </p:nvGraphicFramePr>
        <p:xfrm>
          <a:off x="1864069" y="3239592"/>
          <a:ext cx="787400" cy="388938"/>
        </p:xfrm>
        <a:graphic>
          <a:graphicData uri="http://schemas.openxmlformats.org/presentationml/2006/ole">
            <mc:AlternateContent xmlns:mc="http://schemas.openxmlformats.org/markup-compatibility/2006">
              <mc:Choice xmlns:v="urn:schemas-microsoft-com:vml" Requires="v">
                <p:oleObj spid="_x0000_s8378" name="Equation" r:id="rId8" imgW="355320" imgH="177480" progId="Equation.3">
                  <p:embed/>
                </p:oleObj>
              </mc:Choice>
              <mc:Fallback>
                <p:oleObj name="Equation" r:id="rId8" imgW="355320" imgH="177480" progId="Equation.3">
                  <p:embed/>
                  <p:pic>
                    <p:nvPicPr>
                      <p:cNvPr id="20" name="Object 3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64069" y="3239592"/>
                        <a:ext cx="787400"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34">
            <a:extLst>
              <a:ext uri="{FF2B5EF4-FFF2-40B4-BE49-F238E27FC236}">
                <a16:creationId xmlns:a16="http://schemas.microsoft.com/office/drawing/2014/main" id="{5EA02F45-DFF9-42F0-8D23-8413BB1E954F}"/>
              </a:ext>
            </a:extLst>
          </p:cNvPr>
          <p:cNvGraphicFramePr>
            <a:graphicFrameLocks noChangeAspect="1"/>
          </p:cNvGraphicFramePr>
          <p:nvPr>
            <p:extLst>
              <p:ext uri="{D42A27DB-BD31-4B8C-83A1-F6EECF244321}">
                <p14:modId xmlns:p14="http://schemas.microsoft.com/office/powerpoint/2010/main" val="1497391535"/>
              </p:ext>
            </p:extLst>
          </p:nvPr>
        </p:nvGraphicFramePr>
        <p:xfrm>
          <a:off x="2647405" y="3239592"/>
          <a:ext cx="844550" cy="388938"/>
        </p:xfrm>
        <a:graphic>
          <a:graphicData uri="http://schemas.openxmlformats.org/presentationml/2006/ole">
            <mc:AlternateContent xmlns:mc="http://schemas.openxmlformats.org/markup-compatibility/2006">
              <mc:Choice xmlns:v="urn:schemas-microsoft-com:vml" Requires="v">
                <p:oleObj spid="_x0000_s8379" name="Equation" r:id="rId10" imgW="380880" imgH="177480" progId="Equation.3">
                  <p:embed/>
                </p:oleObj>
              </mc:Choice>
              <mc:Fallback>
                <p:oleObj name="Equation" r:id="rId10" imgW="380880" imgH="177480" progId="Equation.3">
                  <p:embed/>
                  <p:pic>
                    <p:nvPicPr>
                      <p:cNvPr id="21" name="Object 3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47405" y="3239592"/>
                        <a:ext cx="844550"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34">
            <a:extLst>
              <a:ext uri="{FF2B5EF4-FFF2-40B4-BE49-F238E27FC236}">
                <a16:creationId xmlns:a16="http://schemas.microsoft.com/office/drawing/2014/main" id="{91D9FDE3-45B2-4C69-B0D4-E8C0BEE86481}"/>
              </a:ext>
            </a:extLst>
          </p:cNvPr>
          <p:cNvGraphicFramePr>
            <a:graphicFrameLocks noChangeAspect="1"/>
          </p:cNvGraphicFramePr>
          <p:nvPr>
            <p:extLst>
              <p:ext uri="{D42A27DB-BD31-4B8C-83A1-F6EECF244321}">
                <p14:modId xmlns:p14="http://schemas.microsoft.com/office/powerpoint/2010/main" val="3102850110"/>
              </p:ext>
            </p:extLst>
          </p:nvPr>
        </p:nvGraphicFramePr>
        <p:xfrm>
          <a:off x="5085805" y="3253880"/>
          <a:ext cx="280988" cy="360362"/>
        </p:xfrm>
        <a:graphic>
          <a:graphicData uri="http://schemas.openxmlformats.org/presentationml/2006/ole">
            <mc:AlternateContent xmlns:mc="http://schemas.openxmlformats.org/markup-compatibility/2006">
              <mc:Choice xmlns:v="urn:schemas-microsoft-com:vml" Requires="v">
                <p:oleObj spid="_x0000_s8380" name="Equation" r:id="rId12" imgW="126720" imgH="164880" progId="Equation.3">
                  <p:embed/>
                </p:oleObj>
              </mc:Choice>
              <mc:Fallback>
                <p:oleObj name="Equation" r:id="rId12" imgW="126720" imgH="164880" progId="Equation.3">
                  <p:embed/>
                  <p:pic>
                    <p:nvPicPr>
                      <p:cNvPr id="22" name="Object 3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85805" y="3253880"/>
                        <a:ext cx="280988"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16">
            <a:extLst>
              <a:ext uri="{FF2B5EF4-FFF2-40B4-BE49-F238E27FC236}">
                <a16:creationId xmlns:a16="http://schemas.microsoft.com/office/drawing/2014/main" id="{23C2DAC9-B769-4229-8CBB-ED359C1E63BC}"/>
              </a:ext>
            </a:extLst>
          </p:cNvPr>
          <p:cNvSpPr/>
          <p:nvPr/>
        </p:nvSpPr>
        <p:spPr>
          <a:xfrm>
            <a:off x="4023069" y="3163392"/>
            <a:ext cx="415498" cy="369332"/>
          </a:xfrm>
          <a:prstGeom prst="rect">
            <a:avLst/>
          </a:prstGeom>
        </p:spPr>
        <p:txBody>
          <a:bodyPr wrap="none">
            <a:spAutoFit/>
          </a:bodyPr>
          <a:lstStyle/>
          <a:p>
            <a:r>
              <a:rPr lang="en-US" b="1" dirty="0">
                <a:latin typeface="Times New Roman" pitchFamily="18" charset="0"/>
                <a:cs typeface="Times New Roman" pitchFamily="18" charset="0"/>
              </a:rPr>
              <a:t>…</a:t>
            </a:r>
            <a:endParaRPr lang="en-US" dirty="0"/>
          </a:p>
        </p:txBody>
      </p:sp>
      <p:grpSp>
        <p:nvGrpSpPr>
          <p:cNvPr id="18" name="Group 17">
            <a:extLst>
              <a:ext uri="{FF2B5EF4-FFF2-40B4-BE49-F238E27FC236}">
                <a16:creationId xmlns:a16="http://schemas.microsoft.com/office/drawing/2014/main" id="{941F1A09-F721-4EA7-8BB8-69DD4D9AC923}"/>
              </a:ext>
            </a:extLst>
          </p:cNvPr>
          <p:cNvGrpSpPr/>
          <p:nvPr/>
        </p:nvGrpSpPr>
        <p:grpSpPr>
          <a:xfrm>
            <a:off x="1123405" y="2553792"/>
            <a:ext cx="5410200" cy="1295400"/>
            <a:chOff x="1371600" y="2057400"/>
            <a:chExt cx="5410200" cy="1295400"/>
          </a:xfrm>
        </p:grpSpPr>
        <p:sp>
          <p:nvSpPr>
            <p:cNvPr id="19" name="Rectangle 18">
              <a:extLst>
                <a:ext uri="{FF2B5EF4-FFF2-40B4-BE49-F238E27FC236}">
                  <a16:creationId xmlns:a16="http://schemas.microsoft.com/office/drawing/2014/main" id="{4CBD00BF-E733-48F4-91D4-41F05923C0FD}"/>
                </a:ext>
              </a:extLst>
            </p:cNvPr>
            <p:cNvSpPr/>
            <p:nvPr/>
          </p:nvSpPr>
          <p:spPr>
            <a:xfrm>
              <a:off x="1371600" y="2590800"/>
              <a:ext cx="74066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080D0A2-C844-4555-8D2D-97B97E94ADE5}"/>
                </a:ext>
              </a:extLst>
            </p:cNvPr>
            <p:cNvSpPr/>
            <p:nvPr/>
          </p:nvSpPr>
          <p:spPr>
            <a:xfrm>
              <a:off x="2112264" y="2590800"/>
              <a:ext cx="795528"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073E22B-33A5-4D87-B651-FEF66D6118E0}"/>
                </a:ext>
              </a:extLst>
            </p:cNvPr>
            <p:cNvSpPr/>
            <p:nvPr/>
          </p:nvSpPr>
          <p:spPr>
            <a:xfrm>
              <a:off x="2916936" y="2590800"/>
              <a:ext cx="795528"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4E915F9-C7D8-48E6-8BE5-110DA93851EF}"/>
                </a:ext>
              </a:extLst>
            </p:cNvPr>
            <p:cNvSpPr/>
            <p:nvPr/>
          </p:nvSpPr>
          <p:spPr>
            <a:xfrm>
              <a:off x="3712464" y="2590800"/>
              <a:ext cx="13716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2D028BC-1045-4BEE-925E-1A1F0EFB90DB}"/>
                </a:ext>
              </a:extLst>
            </p:cNvPr>
            <p:cNvSpPr/>
            <p:nvPr/>
          </p:nvSpPr>
          <p:spPr>
            <a:xfrm>
              <a:off x="5084064" y="2590800"/>
              <a:ext cx="859536"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5A3BC69-4F17-4226-AA42-CB931A6C0371}"/>
                </a:ext>
              </a:extLst>
            </p:cNvPr>
            <p:cNvSpPr/>
            <p:nvPr/>
          </p:nvSpPr>
          <p:spPr>
            <a:xfrm>
              <a:off x="1524000" y="2057400"/>
              <a:ext cx="300082" cy="369332"/>
            </a:xfrm>
            <a:prstGeom prst="rect">
              <a:avLst/>
            </a:prstGeom>
          </p:spPr>
          <p:txBody>
            <a:bodyPr wrap="none">
              <a:spAutoFit/>
            </a:bodyPr>
            <a:lstStyle/>
            <a:p>
              <a:r>
                <a:rPr lang="en-US" b="1" dirty="0">
                  <a:latin typeface="Times New Roman" pitchFamily="18" charset="0"/>
                  <a:cs typeface="Times New Roman" pitchFamily="18" charset="0"/>
                </a:rPr>
                <a:t>1</a:t>
              </a:r>
              <a:endParaRPr lang="en-US" dirty="0"/>
            </a:p>
          </p:txBody>
        </p:sp>
        <p:sp>
          <p:nvSpPr>
            <p:cNvPr id="26" name="Rectangle 25">
              <a:extLst>
                <a:ext uri="{FF2B5EF4-FFF2-40B4-BE49-F238E27FC236}">
                  <a16:creationId xmlns:a16="http://schemas.microsoft.com/office/drawing/2014/main" id="{41934F51-2843-4D58-97AB-0C8315338D46}"/>
                </a:ext>
              </a:extLst>
            </p:cNvPr>
            <p:cNvSpPr/>
            <p:nvPr/>
          </p:nvSpPr>
          <p:spPr>
            <a:xfrm>
              <a:off x="2362200" y="2057400"/>
              <a:ext cx="300082" cy="369332"/>
            </a:xfrm>
            <a:prstGeom prst="rect">
              <a:avLst/>
            </a:prstGeom>
          </p:spPr>
          <p:txBody>
            <a:bodyPr wrap="none">
              <a:spAutoFit/>
            </a:bodyPr>
            <a:lstStyle/>
            <a:p>
              <a:r>
                <a:rPr lang="en-US" b="1" dirty="0">
                  <a:latin typeface="Times New Roman" pitchFamily="18" charset="0"/>
                  <a:cs typeface="Times New Roman" pitchFamily="18" charset="0"/>
                </a:rPr>
                <a:t>2</a:t>
              </a:r>
              <a:endParaRPr lang="en-US" dirty="0"/>
            </a:p>
          </p:txBody>
        </p:sp>
        <p:sp>
          <p:nvSpPr>
            <p:cNvPr id="27" name="Rectangle 26">
              <a:extLst>
                <a:ext uri="{FF2B5EF4-FFF2-40B4-BE49-F238E27FC236}">
                  <a16:creationId xmlns:a16="http://schemas.microsoft.com/office/drawing/2014/main" id="{B82BFD99-706E-4FBD-93B3-24E6B039DEDF}"/>
                </a:ext>
              </a:extLst>
            </p:cNvPr>
            <p:cNvSpPr/>
            <p:nvPr/>
          </p:nvSpPr>
          <p:spPr>
            <a:xfrm>
              <a:off x="3200400" y="2057400"/>
              <a:ext cx="300082" cy="369332"/>
            </a:xfrm>
            <a:prstGeom prst="rect">
              <a:avLst/>
            </a:prstGeom>
          </p:spPr>
          <p:txBody>
            <a:bodyPr wrap="none">
              <a:spAutoFit/>
            </a:bodyPr>
            <a:lstStyle/>
            <a:p>
              <a:r>
                <a:rPr lang="en-US" b="1" dirty="0">
                  <a:latin typeface="Times New Roman" pitchFamily="18" charset="0"/>
                  <a:cs typeface="Times New Roman" pitchFamily="18" charset="0"/>
                </a:rPr>
                <a:t>3</a:t>
              </a:r>
              <a:endParaRPr lang="en-US" dirty="0"/>
            </a:p>
          </p:txBody>
        </p:sp>
        <p:sp>
          <p:nvSpPr>
            <p:cNvPr id="28" name="Rectangle 27">
              <a:extLst>
                <a:ext uri="{FF2B5EF4-FFF2-40B4-BE49-F238E27FC236}">
                  <a16:creationId xmlns:a16="http://schemas.microsoft.com/office/drawing/2014/main" id="{F29A10C2-A9B4-45FE-8FD0-B85623816E4E}"/>
                </a:ext>
              </a:extLst>
            </p:cNvPr>
            <p:cNvSpPr/>
            <p:nvPr/>
          </p:nvSpPr>
          <p:spPr>
            <a:xfrm>
              <a:off x="4199782" y="2069068"/>
              <a:ext cx="415498" cy="369332"/>
            </a:xfrm>
            <a:prstGeom prst="rect">
              <a:avLst/>
            </a:prstGeom>
          </p:spPr>
          <p:txBody>
            <a:bodyPr wrap="none">
              <a:spAutoFit/>
            </a:bodyPr>
            <a:lstStyle/>
            <a:p>
              <a:r>
                <a:rPr lang="en-US" b="1" dirty="0">
                  <a:latin typeface="Times New Roman" pitchFamily="18" charset="0"/>
                  <a:cs typeface="Times New Roman" pitchFamily="18" charset="0"/>
                </a:rPr>
                <a:t>…</a:t>
              </a:r>
              <a:endParaRPr lang="en-US" dirty="0"/>
            </a:p>
          </p:txBody>
        </p:sp>
        <p:sp>
          <p:nvSpPr>
            <p:cNvPr id="29" name="Rectangle 28">
              <a:extLst>
                <a:ext uri="{FF2B5EF4-FFF2-40B4-BE49-F238E27FC236}">
                  <a16:creationId xmlns:a16="http://schemas.microsoft.com/office/drawing/2014/main" id="{821B5F8C-A21C-4639-80B8-8FD490A6BD34}"/>
                </a:ext>
              </a:extLst>
            </p:cNvPr>
            <p:cNvSpPr/>
            <p:nvPr/>
          </p:nvSpPr>
          <p:spPr>
            <a:xfrm>
              <a:off x="5247461" y="2133600"/>
              <a:ext cx="543739" cy="369332"/>
            </a:xfrm>
            <a:prstGeom prst="rect">
              <a:avLst/>
            </a:prstGeom>
          </p:spPr>
          <p:txBody>
            <a:bodyPr wrap="none">
              <a:spAutoFit/>
            </a:bodyPr>
            <a:lstStyle/>
            <a:p>
              <a:r>
                <a:rPr lang="en-US" b="1" dirty="0">
                  <a:latin typeface="Times New Roman" pitchFamily="18" charset="0"/>
                  <a:cs typeface="Times New Roman" pitchFamily="18" charset="0"/>
                </a:rPr>
                <a:t>N-1</a:t>
              </a:r>
              <a:endParaRPr lang="en-US" dirty="0"/>
            </a:p>
          </p:txBody>
        </p:sp>
        <p:sp>
          <p:nvSpPr>
            <p:cNvPr id="30" name="Rectangle 29">
              <a:extLst>
                <a:ext uri="{FF2B5EF4-FFF2-40B4-BE49-F238E27FC236}">
                  <a16:creationId xmlns:a16="http://schemas.microsoft.com/office/drawing/2014/main" id="{9545CE42-484D-40A4-8061-8E2C4B6BDC46}"/>
                </a:ext>
              </a:extLst>
            </p:cNvPr>
            <p:cNvSpPr/>
            <p:nvPr/>
          </p:nvSpPr>
          <p:spPr>
            <a:xfrm>
              <a:off x="5943600" y="2590800"/>
              <a:ext cx="838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9176F58-9D5E-45BC-A787-99E3951D89D4}"/>
                </a:ext>
              </a:extLst>
            </p:cNvPr>
            <p:cNvSpPr/>
            <p:nvPr/>
          </p:nvSpPr>
          <p:spPr>
            <a:xfrm>
              <a:off x="6201822" y="2133600"/>
              <a:ext cx="351378" cy="369332"/>
            </a:xfrm>
            <a:prstGeom prst="rect">
              <a:avLst/>
            </a:prstGeom>
          </p:spPr>
          <p:txBody>
            <a:bodyPr wrap="none">
              <a:spAutoFit/>
            </a:bodyPr>
            <a:lstStyle/>
            <a:p>
              <a:r>
                <a:rPr lang="en-US" b="1" dirty="0">
                  <a:latin typeface="Times New Roman" pitchFamily="18" charset="0"/>
                  <a:cs typeface="Times New Roman" pitchFamily="18" charset="0"/>
                </a:rPr>
                <a:t>N</a:t>
              </a:r>
              <a:endParaRPr lang="en-US" dirty="0"/>
            </a:p>
          </p:txBody>
        </p:sp>
      </p:grpSp>
      <p:graphicFrame>
        <p:nvGraphicFramePr>
          <p:cNvPr id="32" name="Object 11">
            <a:extLst>
              <a:ext uri="{FF2B5EF4-FFF2-40B4-BE49-F238E27FC236}">
                <a16:creationId xmlns:a16="http://schemas.microsoft.com/office/drawing/2014/main" id="{FE389936-DEF1-444D-851A-6C7694007271}"/>
              </a:ext>
            </a:extLst>
          </p:cNvPr>
          <p:cNvGraphicFramePr>
            <a:graphicFrameLocks noChangeAspect="1"/>
          </p:cNvGraphicFramePr>
          <p:nvPr>
            <p:extLst>
              <p:ext uri="{D42A27DB-BD31-4B8C-83A1-F6EECF244321}">
                <p14:modId xmlns:p14="http://schemas.microsoft.com/office/powerpoint/2010/main" val="1135317551"/>
              </p:ext>
            </p:extLst>
          </p:nvPr>
        </p:nvGraphicFramePr>
        <p:xfrm>
          <a:off x="6030368" y="3253880"/>
          <a:ext cx="196850" cy="360362"/>
        </p:xfrm>
        <a:graphic>
          <a:graphicData uri="http://schemas.openxmlformats.org/presentationml/2006/ole">
            <mc:AlternateContent xmlns:mc="http://schemas.openxmlformats.org/markup-compatibility/2006">
              <mc:Choice xmlns:v="urn:schemas-microsoft-com:vml" Requires="v">
                <p:oleObj spid="_x0000_s8381" name="Equation" r:id="rId14" imgW="88560" imgH="164880" progId="Equation.3">
                  <p:embed/>
                </p:oleObj>
              </mc:Choice>
              <mc:Fallback>
                <p:oleObj name="Equation" r:id="rId14" imgW="88560" imgH="164880" progId="Equation.3">
                  <p:embed/>
                  <p:pic>
                    <p:nvPicPr>
                      <p:cNvPr id="27"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30368" y="3253880"/>
                        <a:ext cx="196850"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Content Placeholder 5">
            <a:extLst>
              <a:ext uri="{FF2B5EF4-FFF2-40B4-BE49-F238E27FC236}">
                <a16:creationId xmlns:a16="http://schemas.microsoft.com/office/drawing/2014/main" id="{14E6751D-9FBC-42F5-A764-530BE20B8C86}"/>
              </a:ext>
            </a:extLst>
          </p:cNvPr>
          <p:cNvSpPr txBox="1">
            <a:spLocks/>
          </p:cNvSpPr>
          <p:nvPr/>
        </p:nvSpPr>
        <p:spPr>
          <a:xfrm>
            <a:off x="981891" y="5207730"/>
            <a:ext cx="7235350" cy="1337397"/>
          </a:xfrm>
          <a:prstGeom prst="rect">
            <a:avLst/>
          </a:prstGeom>
        </p:spPr>
        <p:txBody>
          <a:bodyPr/>
          <a:lstStyle/>
          <a:p>
            <a:pPr lvl="0">
              <a:spcBef>
                <a:spcPts val="1200"/>
              </a:spcBef>
              <a:spcAft>
                <a:spcPts val="1200"/>
              </a:spcAft>
              <a:defRPr/>
            </a:pPr>
            <a:r>
              <a:rPr kumimoji="0" lang="en-US" sz="2800" b="0" i="0" u="none" strike="noStrike" kern="1200" cap="none" spc="0" normalizeH="0" baseline="0" noProof="0" dirty="0">
                <a:ln>
                  <a:noFill/>
                </a:ln>
                <a:solidFill>
                  <a:srgbClr val="FF0000"/>
                </a:solidFill>
                <a:effectLst/>
                <a:uLnTx/>
                <a:uFillTx/>
                <a:latin typeface="Times New Roman" pitchFamily="18" charset="0"/>
                <a:ea typeface="Open Sans" panose="020B0606030504020204" pitchFamily="34" charset="0"/>
                <a:cs typeface="Times New Roman" pitchFamily="18" charset="0"/>
              </a:rPr>
              <a:t>0! = 1		</a:t>
            </a:r>
            <a:r>
              <a:rPr kumimoji="0" lang="en-US" sz="2800" b="0" i="0" u="none" strike="noStrike" kern="1200" cap="none" spc="0" normalizeH="0" baseline="0" noProof="0" dirty="0">
                <a:ln>
                  <a:noFill/>
                </a:ln>
                <a:effectLst/>
                <a:uLnTx/>
                <a:uFillTx/>
                <a:latin typeface="Times New Roman" pitchFamily="18" charset="0"/>
                <a:ea typeface="Open Sans" panose="020B0606030504020204" pitchFamily="34" charset="0"/>
                <a:cs typeface="Times New Roman" pitchFamily="18" charset="0"/>
              </a:rPr>
              <a:t>1!</a:t>
            </a:r>
            <a:r>
              <a:rPr kumimoji="0" lang="en-US" sz="2800" b="0" i="0" u="none" strike="noStrike" kern="1200" cap="none" spc="0" normalizeH="0" noProof="0" dirty="0">
                <a:ln>
                  <a:noFill/>
                </a:ln>
                <a:effectLst/>
                <a:uLnTx/>
                <a:uFillTx/>
                <a:latin typeface="Times New Roman" pitchFamily="18" charset="0"/>
                <a:ea typeface="Open Sans" panose="020B0606030504020204" pitchFamily="34" charset="0"/>
                <a:cs typeface="Times New Roman" pitchFamily="18" charset="0"/>
              </a:rPr>
              <a:t> = 1		</a:t>
            </a:r>
            <a:r>
              <a:rPr lang="en-US" sz="2800" dirty="0">
                <a:latin typeface="Times New Roman" pitchFamily="18" charset="0"/>
                <a:ea typeface="Open Sans" panose="020B0606030504020204" pitchFamily="34" charset="0"/>
                <a:cs typeface="Times New Roman" pitchFamily="18" charset="0"/>
              </a:rPr>
              <a:t> 2! = 2</a:t>
            </a:r>
            <a:r>
              <a:rPr lang="en-US" sz="2800" dirty="0">
                <a:latin typeface="Times New Roman" pitchFamily="18" charset="0"/>
                <a:cs typeface="Times New Roman" pitchFamily="18" charset="0"/>
                <a:sym typeface="Symbol"/>
              </a:rPr>
              <a:t>1</a:t>
            </a:r>
            <a:endParaRPr kumimoji="0" lang="en-US" sz="2800" b="0" i="0" u="none" strike="noStrike" kern="1200" cap="none" spc="0" normalizeH="0" baseline="0" noProof="0" dirty="0">
              <a:ln>
                <a:noFill/>
              </a:ln>
              <a:effectLst/>
              <a:uLnTx/>
              <a:uFillTx/>
              <a:latin typeface="Times New Roman" pitchFamily="18" charset="0"/>
              <a:ea typeface="Open Sans" panose="020B0606030504020204" pitchFamily="34" charset="0"/>
              <a:cs typeface="Times New Roman" pitchFamily="18" charset="0"/>
            </a:endParaRPr>
          </a:p>
          <a:p>
            <a:pPr lvl="0">
              <a:spcBef>
                <a:spcPts val="1200"/>
              </a:spcBef>
              <a:spcAft>
                <a:spcPts val="1200"/>
              </a:spcAft>
            </a:pPr>
            <a:r>
              <a:rPr lang="en-US" sz="2800" dirty="0">
                <a:latin typeface="Times New Roman" pitchFamily="18" charset="0"/>
                <a:cs typeface="Times New Roman" pitchFamily="18" charset="0"/>
                <a:sym typeface="Symbol"/>
              </a:rPr>
              <a:t>3! = 321		n! = n(n-1) … 1</a:t>
            </a:r>
            <a:endParaRPr kumimoji="0" lang="en-US" sz="2800" b="0" i="0" u="none" strike="noStrike" kern="1200" cap="none" spc="0" normalizeH="0" baseline="0" noProof="0" dirty="0">
              <a:ln>
                <a:noFill/>
              </a:ln>
              <a:solidFill>
                <a:schemeClr val="tx1"/>
              </a:solidFill>
              <a:effectLst/>
              <a:uLnTx/>
              <a:uFillTx/>
              <a:latin typeface="Times New Roman" pitchFamily="18" charset="0"/>
              <a:ea typeface="Open Sans" panose="020B0606030504020204" pitchFamily="34" charset="0"/>
              <a:cs typeface="Times New Roman" pitchFamily="18" charset="0"/>
            </a:endParaRPr>
          </a:p>
        </p:txBody>
      </p:sp>
      <p:graphicFrame>
        <p:nvGraphicFramePr>
          <p:cNvPr id="34" name="Object 9">
            <a:extLst>
              <a:ext uri="{FF2B5EF4-FFF2-40B4-BE49-F238E27FC236}">
                <a16:creationId xmlns:a16="http://schemas.microsoft.com/office/drawing/2014/main" id="{18CDD61D-39A4-4892-9FDB-BAE91DA68419}"/>
              </a:ext>
            </a:extLst>
          </p:cNvPr>
          <p:cNvGraphicFramePr>
            <a:graphicFrameLocks noChangeAspect="1"/>
          </p:cNvGraphicFramePr>
          <p:nvPr>
            <p:extLst>
              <p:ext uri="{D42A27DB-BD31-4B8C-83A1-F6EECF244321}">
                <p14:modId xmlns:p14="http://schemas.microsoft.com/office/powerpoint/2010/main" val="1846632609"/>
              </p:ext>
            </p:extLst>
          </p:nvPr>
        </p:nvGraphicFramePr>
        <p:xfrm>
          <a:off x="6220868" y="4153992"/>
          <a:ext cx="846137" cy="466725"/>
        </p:xfrm>
        <a:graphic>
          <a:graphicData uri="http://schemas.openxmlformats.org/presentationml/2006/ole">
            <mc:AlternateContent xmlns:mc="http://schemas.openxmlformats.org/markup-compatibility/2006">
              <mc:Choice xmlns:v="urn:schemas-microsoft-com:vml" Requires="v">
                <p:oleObj spid="_x0000_s8382" name="Equation" r:id="rId16" imgW="317160" imgH="177480" progId="Equation.3">
                  <p:embed/>
                </p:oleObj>
              </mc:Choice>
              <mc:Fallback>
                <p:oleObj name="Equation" r:id="rId16" imgW="317160" imgH="177480" progId="Equation.3">
                  <p:embed/>
                  <p:pic>
                    <p:nvPicPr>
                      <p:cNvPr id="403465"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220868" y="4153992"/>
                        <a:ext cx="846137"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a:extLst>
              <a:ext uri="{FF2B5EF4-FFF2-40B4-BE49-F238E27FC236}">
                <a16:creationId xmlns:a16="http://schemas.microsoft.com/office/drawing/2014/main" id="{0F7FDDF6-41D5-4711-B897-58986ACFEA13}"/>
              </a:ext>
            </a:extLst>
          </p:cNvPr>
          <p:cNvSpPr/>
          <p:nvPr/>
        </p:nvSpPr>
        <p:spPr>
          <a:xfrm>
            <a:off x="7356133" y="3641230"/>
            <a:ext cx="3247556" cy="461665"/>
          </a:xfrm>
          <a:prstGeom prst="rect">
            <a:avLst/>
          </a:prstGeom>
        </p:spPr>
        <p:txBody>
          <a:bodyPr wrap="none">
            <a:spAutoFit/>
          </a:bodyPr>
          <a:lstStyle/>
          <a:p>
            <a:pPr lvl="0">
              <a:spcBef>
                <a:spcPts val="1200"/>
              </a:spcBef>
              <a:spcAft>
                <a:spcPts val="1200"/>
              </a:spcAft>
              <a:defRPr/>
            </a:pPr>
            <a:r>
              <a:rPr lang="en-US" sz="2400" dirty="0">
                <a:ea typeface="Open Sans" panose="020B0606030504020204" pitchFamily="34" charset="0"/>
                <a:cs typeface="Times New Roman" pitchFamily="18" charset="0"/>
              </a:rPr>
              <a:t>Read N! as “N factorial” </a:t>
            </a:r>
          </a:p>
        </p:txBody>
      </p:sp>
    </p:spTree>
    <p:extLst>
      <p:ext uri="{BB962C8B-B14F-4D97-AF65-F5344CB8AC3E}">
        <p14:creationId xmlns:p14="http://schemas.microsoft.com/office/powerpoint/2010/main" val="134847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downRight)">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trips(downRight)">
                                      <p:cBhvr>
                                        <p:cTn id="12" dur="1000"/>
                                        <p:tgtEl>
                                          <p:spTgt spid="13"/>
                                        </p:tgtEl>
                                      </p:cBhvr>
                                    </p:animEffect>
                                  </p:childTnLst>
                                </p:cTn>
                              </p:par>
                            </p:childTnLst>
                          </p:cTn>
                        </p:par>
                        <p:par>
                          <p:cTn id="13" fill="hold">
                            <p:stCondLst>
                              <p:cond delay="1000"/>
                            </p:stCondLst>
                            <p:childTnLst>
                              <p:par>
                                <p:cTn id="14" presetID="18" presetClass="entr" presetSubtype="6"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strips(downRight)">
                                      <p:cBhvr>
                                        <p:cTn id="16" dur="1000"/>
                                        <p:tgtEl>
                                          <p:spTgt spid="14"/>
                                        </p:tgtEl>
                                      </p:cBhvr>
                                    </p:animEffect>
                                  </p:childTnLst>
                                </p:cTn>
                              </p:par>
                            </p:childTnLst>
                          </p:cTn>
                        </p:par>
                        <p:par>
                          <p:cTn id="17" fill="hold">
                            <p:stCondLst>
                              <p:cond delay="2000"/>
                            </p:stCondLst>
                            <p:childTnLst>
                              <p:par>
                                <p:cTn id="18" presetID="18" presetClass="entr" presetSubtype="6"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strips(downRight)">
                                      <p:cBhvr>
                                        <p:cTn id="20" dur="1000"/>
                                        <p:tgtEl>
                                          <p:spTgt spid="15"/>
                                        </p:tgtEl>
                                      </p:cBhvr>
                                    </p:animEffect>
                                  </p:childTnLst>
                                </p:cTn>
                              </p:par>
                            </p:childTnLst>
                          </p:cTn>
                        </p:par>
                        <p:par>
                          <p:cTn id="21" fill="hold">
                            <p:stCondLst>
                              <p:cond delay="3000"/>
                            </p:stCondLst>
                            <p:childTnLst>
                              <p:par>
                                <p:cTn id="22" presetID="18" presetClass="entr" presetSubtype="6"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strips(downRight)">
                                      <p:cBhvr>
                                        <p:cTn id="24" dur="1000"/>
                                        <p:tgtEl>
                                          <p:spTgt spid="17"/>
                                        </p:tgtEl>
                                      </p:cBhvr>
                                    </p:animEffect>
                                  </p:childTnLst>
                                </p:cTn>
                              </p:par>
                            </p:childTnLst>
                          </p:cTn>
                        </p:par>
                        <p:par>
                          <p:cTn id="25" fill="hold">
                            <p:stCondLst>
                              <p:cond delay="4000"/>
                            </p:stCondLst>
                            <p:childTnLst>
                              <p:par>
                                <p:cTn id="26" presetID="18" presetClass="entr" presetSubtype="6"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strips(downRight)">
                                      <p:cBhvr>
                                        <p:cTn id="28" dur="2000"/>
                                        <p:tgtEl>
                                          <p:spTgt spid="16"/>
                                        </p:tgtEl>
                                      </p:cBhvr>
                                    </p:animEffect>
                                  </p:childTnLst>
                                </p:cTn>
                              </p:par>
                            </p:childTnLst>
                          </p:cTn>
                        </p:par>
                        <p:par>
                          <p:cTn id="29" fill="hold">
                            <p:stCondLst>
                              <p:cond delay="6000"/>
                            </p:stCondLst>
                            <p:childTnLst>
                              <p:par>
                                <p:cTn id="30" presetID="18" presetClass="entr" presetSubtype="6" fill="hold" nodeType="after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strips(downRight)">
                                      <p:cBhvr>
                                        <p:cTn id="32" dur="20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strips(downRight)">
                                      <p:cBhvr>
                                        <p:cTn id="37" dur="10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strips(downRight)">
                                      <p:cBhvr>
                                        <p:cTn id="42" dur="20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strips(downRight)">
                                      <p:cBhvr>
                                        <p:cTn id="52"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68408" cy="1325563"/>
          </a:xfrm>
        </p:spPr>
        <p:txBody>
          <a:bodyPr/>
          <a:lstStyle/>
          <a:p>
            <a:r>
              <a:rPr lang="en-US" dirty="0">
                <a:solidFill>
                  <a:srgbClr val="990033"/>
                </a:solidFill>
              </a:rPr>
              <a:t>Examples</a:t>
            </a:r>
            <a:endParaRPr lang="en-US" dirty="0"/>
          </a:p>
        </p:txBody>
      </p:sp>
      <p:sp>
        <p:nvSpPr>
          <p:cNvPr id="6" name="Rectangle 5">
            <a:extLst>
              <a:ext uri="{FF2B5EF4-FFF2-40B4-BE49-F238E27FC236}">
                <a16:creationId xmlns:a16="http://schemas.microsoft.com/office/drawing/2014/main" id="{3672DA7E-CAB2-45ED-B1A3-5599F27D87F8}"/>
              </a:ext>
            </a:extLst>
          </p:cNvPr>
          <p:cNvSpPr/>
          <p:nvPr/>
        </p:nvSpPr>
        <p:spPr>
          <a:xfrm>
            <a:off x="838200" y="1440675"/>
            <a:ext cx="5536474" cy="830997"/>
          </a:xfrm>
          <a:prstGeom prst="rect">
            <a:avLst/>
          </a:prstGeom>
        </p:spPr>
        <p:txBody>
          <a:bodyPr wrap="square">
            <a:spAutoFit/>
          </a:bodyPr>
          <a:lstStyle/>
          <a:p>
            <a:r>
              <a:rPr lang="en-US" sz="2400" dirty="0">
                <a:cs typeface="Times New Roman" pitchFamily="18" charset="0"/>
              </a:rPr>
              <a:t>In how many ways can someone </a:t>
            </a:r>
            <a:r>
              <a:rPr lang="en-US" sz="2400" dirty="0">
                <a:solidFill>
                  <a:srgbClr val="0070C0"/>
                </a:solidFill>
                <a:cs typeface="Times New Roman" pitchFamily="18" charset="0"/>
              </a:rPr>
              <a:t>rearrange</a:t>
            </a:r>
            <a:r>
              <a:rPr lang="en-US" sz="2400" dirty="0">
                <a:cs typeface="Times New Roman" pitchFamily="18" charset="0"/>
              </a:rPr>
              <a:t> </a:t>
            </a:r>
            <a:r>
              <a:rPr lang="en-US" sz="2400" dirty="0">
                <a:solidFill>
                  <a:srgbClr val="FF0000"/>
                </a:solidFill>
                <a:cs typeface="Times New Roman" pitchFamily="18" charset="0"/>
              </a:rPr>
              <a:t>5 books </a:t>
            </a:r>
            <a:r>
              <a:rPr lang="en-US" sz="2400" dirty="0">
                <a:cs typeface="Times New Roman" pitchFamily="18" charset="0"/>
              </a:rPr>
              <a:t>on a shelf?</a:t>
            </a:r>
            <a:endParaRPr lang="en-US" sz="2400" dirty="0"/>
          </a:p>
        </p:txBody>
      </p:sp>
      <p:sp>
        <p:nvSpPr>
          <p:cNvPr id="18" name="Rectangle 17">
            <a:extLst>
              <a:ext uri="{FF2B5EF4-FFF2-40B4-BE49-F238E27FC236}">
                <a16:creationId xmlns:a16="http://schemas.microsoft.com/office/drawing/2014/main" id="{499BD946-DC85-4CB4-B6C9-DA217B6B95B2}"/>
              </a:ext>
            </a:extLst>
          </p:cNvPr>
          <p:cNvSpPr/>
          <p:nvPr/>
        </p:nvSpPr>
        <p:spPr>
          <a:xfrm>
            <a:off x="1343297" y="3062329"/>
            <a:ext cx="74066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F0946BF-9D1D-4B07-B900-4C5F0B36C8D8}"/>
              </a:ext>
            </a:extLst>
          </p:cNvPr>
          <p:cNvSpPr/>
          <p:nvPr/>
        </p:nvSpPr>
        <p:spPr>
          <a:xfrm>
            <a:off x="2083961" y="3062329"/>
            <a:ext cx="795528"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D8F5379-752F-4F6C-8384-D3E7EDDCBE36}"/>
              </a:ext>
            </a:extLst>
          </p:cNvPr>
          <p:cNvSpPr/>
          <p:nvPr/>
        </p:nvSpPr>
        <p:spPr>
          <a:xfrm>
            <a:off x="2867297" y="3062329"/>
            <a:ext cx="795528"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E78CCE1-207C-43EF-BB44-F1ACF68071E2}"/>
              </a:ext>
            </a:extLst>
          </p:cNvPr>
          <p:cNvSpPr/>
          <p:nvPr/>
        </p:nvSpPr>
        <p:spPr>
          <a:xfrm>
            <a:off x="1495697" y="2528929"/>
            <a:ext cx="300082" cy="369332"/>
          </a:xfrm>
          <a:prstGeom prst="rect">
            <a:avLst/>
          </a:prstGeom>
        </p:spPr>
        <p:txBody>
          <a:bodyPr wrap="none">
            <a:spAutoFit/>
          </a:bodyPr>
          <a:lstStyle/>
          <a:p>
            <a:r>
              <a:rPr lang="en-US" b="1" dirty="0">
                <a:latin typeface="Times New Roman" pitchFamily="18" charset="0"/>
                <a:cs typeface="Times New Roman" pitchFamily="18" charset="0"/>
              </a:rPr>
              <a:t>1</a:t>
            </a:r>
            <a:endParaRPr lang="en-US" dirty="0"/>
          </a:p>
        </p:txBody>
      </p:sp>
      <p:sp>
        <p:nvSpPr>
          <p:cNvPr id="22" name="Rectangle 21">
            <a:extLst>
              <a:ext uri="{FF2B5EF4-FFF2-40B4-BE49-F238E27FC236}">
                <a16:creationId xmlns:a16="http://schemas.microsoft.com/office/drawing/2014/main" id="{4C28041C-B025-4329-A482-96FC1970F7A0}"/>
              </a:ext>
            </a:extLst>
          </p:cNvPr>
          <p:cNvSpPr/>
          <p:nvPr/>
        </p:nvSpPr>
        <p:spPr>
          <a:xfrm>
            <a:off x="2333897" y="2528929"/>
            <a:ext cx="300082" cy="369332"/>
          </a:xfrm>
          <a:prstGeom prst="rect">
            <a:avLst/>
          </a:prstGeom>
        </p:spPr>
        <p:txBody>
          <a:bodyPr wrap="none">
            <a:spAutoFit/>
          </a:bodyPr>
          <a:lstStyle/>
          <a:p>
            <a:r>
              <a:rPr lang="en-US" b="1" dirty="0">
                <a:latin typeface="Times New Roman" pitchFamily="18" charset="0"/>
                <a:cs typeface="Times New Roman" pitchFamily="18" charset="0"/>
              </a:rPr>
              <a:t>2</a:t>
            </a:r>
            <a:endParaRPr lang="en-US" dirty="0"/>
          </a:p>
        </p:txBody>
      </p:sp>
      <p:sp>
        <p:nvSpPr>
          <p:cNvPr id="23" name="Rectangle 22">
            <a:extLst>
              <a:ext uri="{FF2B5EF4-FFF2-40B4-BE49-F238E27FC236}">
                <a16:creationId xmlns:a16="http://schemas.microsoft.com/office/drawing/2014/main" id="{9596686D-07A4-4299-84DB-83158AC02253}"/>
              </a:ext>
            </a:extLst>
          </p:cNvPr>
          <p:cNvSpPr/>
          <p:nvPr/>
        </p:nvSpPr>
        <p:spPr>
          <a:xfrm>
            <a:off x="3172097" y="2528929"/>
            <a:ext cx="300082" cy="369332"/>
          </a:xfrm>
          <a:prstGeom prst="rect">
            <a:avLst/>
          </a:prstGeom>
        </p:spPr>
        <p:txBody>
          <a:bodyPr wrap="none">
            <a:spAutoFit/>
          </a:bodyPr>
          <a:lstStyle/>
          <a:p>
            <a:r>
              <a:rPr lang="en-US" b="1" dirty="0">
                <a:latin typeface="Times New Roman" pitchFamily="18" charset="0"/>
                <a:cs typeface="Times New Roman" pitchFamily="18" charset="0"/>
              </a:rPr>
              <a:t>3</a:t>
            </a:r>
            <a:endParaRPr lang="en-US" dirty="0"/>
          </a:p>
        </p:txBody>
      </p:sp>
      <p:sp>
        <p:nvSpPr>
          <p:cNvPr id="24" name="Rectangle 23">
            <a:extLst>
              <a:ext uri="{FF2B5EF4-FFF2-40B4-BE49-F238E27FC236}">
                <a16:creationId xmlns:a16="http://schemas.microsoft.com/office/drawing/2014/main" id="{F31C4A0F-7029-44E9-B1EC-C0723C4E58AD}"/>
              </a:ext>
            </a:extLst>
          </p:cNvPr>
          <p:cNvSpPr/>
          <p:nvPr/>
        </p:nvSpPr>
        <p:spPr>
          <a:xfrm>
            <a:off x="3938815" y="2528929"/>
            <a:ext cx="300082" cy="369332"/>
          </a:xfrm>
          <a:prstGeom prst="rect">
            <a:avLst/>
          </a:prstGeom>
        </p:spPr>
        <p:txBody>
          <a:bodyPr wrap="none">
            <a:spAutoFit/>
          </a:bodyPr>
          <a:lstStyle/>
          <a:p>
            <a:r>
              <a:rPr lang="en-US" b="1" dirty="0">
                <a:latin typeface="Times New Roman" pitchFamily="18" charset="0"/>
                <a:cs typeface="Times New Roman" pitchFamily="18" charset="0"/>
              </a:rPr>
              <a:t>4</a:t>
            </a:r>
            <a:endParaRPr lang="en-US" dirty="0"/>
          </a:p>
        </p:txBody>
      </p:sp>
      <p:sp>
        <p:nvSpPr>
          <p:cNvPr id="29" name="Rectangle 28">
            <a:extLst>
              <a:ext uri="{FF2B5EF4-FFF2-40B4-BE49-F238E27FC236}">
                <a16:creationId xmlns:a16="http://schemas.microsoft.com/office/drawing/2014/main" id="{17A22E95-939F-4AAE-AE08-582AADB313A0}"/>
              </a:ext>
            </a:extLst>
          </p:cNvPr>
          <p:cNvSpPr/>
          <p:nvPr/>
        </p:nvSpPr>
        <p:spPr>
          <a:xfrm>
            <a:off x="4467497" y="3062329"/>
            <a:ext cx="838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2BA69A4-0504-4310-A711-6B1D827FA129}"/>
              </a:ext>
            </a:extLst>
          </p:cNvPr>
          <p:cNvSpPr/>
          <p:nvPr/>
        </p:nvSpPr>
        <p:spPr>
          <a:xfrm>
            <a:off x="4772297" y="2528929"/>
            <a:ext cx="300082" cy="369332"/>
          </a:xfrm>
          <a:prstGeom prst="rect">
            <a:avLst/>
          </a:prstGeom>
        </p:spPr>
        <p:txBody>
          <a:bodyPr wrap="none">
            <a:spAutoFit/>
          </a:bodyPr>
          <a:lstStyle/>
          <a:p>
            <a:r>
              <a:rPr lang="en-US" b="1" dirty="0">
                <a:latin typeface="Times New Roman" pitchFamily="18" charset="0"/>
                <a:cs typeface="Times New Roman" pitchFamily="18" charset="0"/>
              </a:rPr>
              <a:t>5</a:t>
            </a:r>
            <a:endParaRPr lang="en-US" dirty="0"/>
          </a:p>
        </p:txBody>
      </p:sp>
      <p:sp>
        <p:nvSpPr>
          <p:cNvPr id="32" name="Rectangle 31">
            <a:extLst>
              <a:ext uri="{FF2B5EF4-FFF2-40B4-BE49-F238E27FC236}">
                <a16:creationId xmlns:a16="http://schemas.microsoft.com/office/drawing/2014/main" id="{2BDE2954-D767-4E78-83BC-EF007542F3BE}"/>
              </a:ext>
            </a:extLst>
          </p:cNvPr>
          <p:cNvSpPr/>
          <p:nvPr/>
        </p:nvSpPr>
        <p:spPr>
          <a:xfrm>
            <a:off x="3671969" y="3062329"/>
            <a:ext cx="795528"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091FC036-D622-4EED-8D71-1793DC6EB52A}"/>
              </a:ext>
            </a:extLst>
          </p:cNvPr>
          <p:cNvSpPr txBox="1"/>
          <p:nvPr/>
        </p:nvSpPr>
        <p:spPr>
          <a:xfrm>
            <a:off x="6885214" y="411520"/>
            <a:ext cx="4949735" cy="1569660"/>
          </a:xfrm>
          <a:prstGeom prst="rect">
            <a:avLst/>
          </a:prstGeom>
          <a:noFill/>
        </p:spPr>
        <p:txBody>
          <a:bodyPr wrap="square" rtlCol="0">
            <a:spAutoFit/>
          </a:bodyPr>
          <a:lstStyle/>
          <a:p>
            <a:r>
              <a:rPr lang="en-US" sz="2400" dirty="0">
                <a:cs typeface="Times New Roman" pitchFamily="18" charset="0"/>
              </a:rPr>
              <a:t>Suppose there are 30 students in the classroom. In how many ways students can exit the classroom if it had only one small door? </a:t>
            </a:r>
            <a:endParaRPr lang="en-US" sz="2400" dirty="0"/>
          </a:p>
        </p:txBody>
      </p:sp>
      <p:sp>
        <p:nvSpPr>
          <p:cNvPr id="35" name="Rectangle 34">
            <a:extLst>
              <a:ext uri="{FF2B5EF4-FFF2-40B4-BE49-F238E27FC236}">
                <a16:creationId xmlns:a16="http://schemas.microsoft.com/office/drawing/2014/main" id="{FBC94CC2-EB0C-45A9-9FC9-CCC27E01C37B}"/>
              </a:ext>
            </a:extLst>
          </p:cNvPr>
          <p:cNvSpPr/>
          <p:nvPr/>
        </p:nvSpPr>
        <p:spPr>
          <a:xfrm>
            <a:off x="6885214" y="4229279"/>
            <a:ext cx="4858295" cy="2197648"/>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175" algn="just"/>
            <a:r>
              <a:rPr lang="en-US" sz="2400" dirty="0">
                <a:solidFill>
                  <a:schemeClr val="tx1"/>
                </a:solidFill>
                <a:cs typeface="Times New Roman" pitchFamily="18" charset="0"/>
              </a:rPr>
              <a:t>Using factorials we can write the number of possible outcomes  in a permutation rule as </a:t>
            </a:r>
          </a:p>
          <a:p>
            <a:pPr indent="3175" algn="just"/>
            <a:endParaRPr lang="en-US" sz="2400" dirty="0">
              <a:solidFill>
                <a:schemeClr val="tx1"/>
              </a:solidFill>
              <a:cs typeface="Times New Roman" pitchFamily="18" charset="0"/>
            </a:endParaRPr>
          </a:p>
          <a:p>
            <a:pPr indent="3175" algn="just"/>
            <a:endParaRPr lang="en-US" sz="2400" dirty="0">
              <a:solidFill>
                <a:schemeClr val="tx1"/>
              </a:solidFill>
              <a:cs typeface="Times New Roman" pitchFamily="18" charset="0"/>
            </a:endParaRPr>
          </a:p>
        </p:txBody>
      </p:sp>
      <p:graphicFrame>
        <p:nvGraphicFramePr>
          <p:cNvPr id="36" name="Object 2">
            <a:extLst>
              <a:ext uri="{FF2B5EF4-FFF2-40B4-BE49-F238E27FC236}">
                <a16:creationId xmlns:a16="http://schemas.microsoft.com/office/drawing/2014/main" id="{D64FA4DC-D219-4CDF-9AAA-E7D84265FE91}"/>
              </a:ext>
            </a:extLst>
          </p:cNvPr>
          <p:cNvGraphicFramePr>
            <a:graphicFrameLocks noChangeAspect="1"/>
          </p:cNvGraphicFramePr>
          <p:nvPr>
            <p:extLst>
              <p:ext uri="{D42A27DB-BD31-4B8C-83A1-F6EECF244321}">
                <p14:modId xmlns:p14="http://schemas.microsoft.com/office/powerpoint/2010/main" val="3694841762"/>
              </p:ext>
            </p:extLst>
          </p:nvPr>
        </p:nvGraphicFramePr>
        <p:xfrm>
          <a:off x="7935686" y="5569328"/>
          <a:ext cx="2410097" cy="779223"/>
        </p:xfrm>
        <a:graphic>
          <a:graphicData uri="http://schemas.openxmlformats.org/presentationml/2006/ole">
            <mc:AlternateContent xmlns:mc="http://schemas.openxmlformats.org/markup-compatibility/2006">
              <mc:Choice xmlns:v="urn:schemas-microsoft-com:vml" Requires="v">
                <p:oleObj spid="_x0000_s9241" name="Equation" r:id="rId4" imgW="1295280" imgH="419040" progId="Equation.3">
                  <p:embed/>
                </p:oleObj>
              </mc:Choice>
              <mc:Fallback>
                <p:oleObj name="Equation" r:id="rId4" imgW="1295280" imgH="419040" progId="Equation.3">
                  <p:embed/>
                  <p:pic>
                    <p:nvPicPr>
                      <p:cNvPr id="167938" name="Object 2"/>
                      <p:cNvPicPr>
                        <a:picLocks noChangeAspect="1" noChangeArrowheads="1"/>
                      </p:cNvPicPr>
                      <p:nvPr/>
                    </p:nvPicPr>
                    <p:blipFill>
                      <a:blip r:embed="rId5"/>
                      <a:srcRect/>
                      <a:stretch>
                        <a:fillRect/>
                      </a:stretch>
                    </p:blipFill>
                    <p:spPr bwMode="auto">
                      <a:xfrm>
                        <a:off x="7935686" y="5569328"/>
                        <a:ext cx="2410097" cy="77922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77317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strips(downRight)">
                                      <p:cBhvr>
                                        <p:cTn id="7" dur="500"/>
                                        <p:tgtEl>
                                          <p:spTgt spid="21"/>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strips(downRight)">
                                      <p:cBhvr>
                                        <p:cTn id="11" dur="500"/>
                                        <p:tgtEl>
                                          <p:spTgt spid="22"/>
                                        </p:tgtEl>
                                      </p:cBhvr>
                                    </p:animEffect>
                                  </p:childTnLst>
                                </p:cTn>
                              </p:par>
                            </p:childTnLst>
                          </p:cTn>
                        </p:par>
                        <p:par>
                          <p:cTn id="12" fill="hold">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strips(downRight)">
                                      <p:cBhvr>
                                        <p:cTn id="15" dur="500"/>
                                        <p:tgtEl>
                                          <p:spTgt spid="23"/>
                                        </p:tgtEl>
                                      </p:cBhvr>
                                    </p:animEffect>
                                  </p:childTnLst>
                                </p:cTn>
                              </p:par>
                            </p:childTnLst>
                          </p:cTn>
                        </p:par>
                        <p:par>
                          <p:cTn id="16" fill="hold">
                            <p:stCondLst>
                              <p:cond delay="1500"/>
                            </p:stCondLst>
                            <p:childTnLst>
                              <p:par>
                                <p:cTn id="17" presetID="18" presetClass="entr" presetSubtype="6"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strips(downRight)">
                                      <p:cBhvr>
                                        <p:cTn id="19" dur="500"/>
                                        <p:tgtEl>
                                          <p:spTgt spid="24"/>
                                        </p:tgtEl>
                                      </p:cBhvr>
                                    </p:animEffect>
                                  </p:childTnLst>
                                </p:cTn>
                              </p:par>
                            </p:childTnLst>
                          </p:cTn>
                        </p:par>
                        <p:par>
                          <p:cTn id="20" fill="hold">
                            <p:stCondLst>
                              <p:cond delay="2000"/>
                            </p:stCondLst>
                            <p:childTnLst>
                              <p:par>
                                <p:cTn id="21" presetID="18" presetClass="entr" presetSubtype="6"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strips(downRight)">
                                      <p:cBhvr>
                                        <p:cTn id="2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8514806" cy="1325563"/>
          </a:xfrm>
        </p:spPr>
        <p:txBody>
          <a:bodyPr>
            <a:normAutofit/>
          </a:bodyPr>
          <a:lstStyle/>
          <a:p>
            <a:r>
              <a:rPr lang="en-US" dirty="0">
                <a:solidFill>
                  <a:srgbClr val="990033"/>
                </a:solidFill>
              </a:rPr>
              <a:t>Rule #4: Combinations</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199" y="1468262"/>
            <a:ext cx="6790510" cy="1384995"/>
          </a:xfrm>
          <a:prstGeom prst="rect">
            <a:avLst/>
          </a:prstGeom>
        </p:spPr>
        <p:txBody>
          <a:bodyPr wrap="square">
            <a:spAutoFit/>
          </a:bodyPr>
          <a:lstStyle/>
          <a:p>
            <a:r>
              <a:rPr lang="en-US" sz="2800" dirty="0">
                <a:cs typeface="Times New Roman" pitchFamily="18" charset="0"/>
              </a:rPr>
              <a:t>Suppose out of </a:t>
            </a:r>
            <a:r>
              <a:rPr lang="en-US" sz="2800" b="1" i="1" dirty="0">
                <a:solidFill>
                  <a:srgbClr val="FF0000"/>
                </a:solidFill>
                <a:cs typeface="Times New Roman" pitchFamily="18" charset="0"/>
              </a:rPr>
              <a:t>N</a:t>
            </a:r>
            <a:r>
              <a:rPr lang="en-US" sz="2800" dirty="0">
                <a:solidFill>
                  <a:srgbClr val="FF0000"/>
                </a:solidFill>
                <a:cs typeface="Times New Roman" pitchFamily="18" charset="0"/>
              </a:rPr>
              <a:t> distinct objects</a:t>
            </a:r>
            <a:r>
              <a:rPr lang="en-US" sz="2800" dirty="0">
                <a:cs typeface="Times New Roman" pitchFamily="18" charset="0"/>
              </a:rPr>
              <a:t>, </a:t>
            </a:r>
            <a:r>
              <a:rPr lang="en-US" sz="2800" b="1" i="1" dirty="0">
                <a:solidFill>
                  <a:srgbClr val="0070C0"/>
                </a:solidFill>
                <a:cs typeface="Times New Roman" pitchFamily="18" charset="0"/>
              </a:rPr>
              <a:t>k</a:t>
            </a:r>
            <a:r>
              <a:rPr lang="en-US" sz="2800" dirty="0">
                <a:solidFill>
                  <a:srgbClr val="0070C0"/>
                </a:solidFill>
                <a:cs typeface="Times New Roman" pitchFamily="18" charset="0"/>
              </a:rPr>
              <a:t> objects are selected </a:t>
            </a:r>
            <a:r>
              <a:rPr lang="en-US" sz="2800" dirty="0">
                <a:cs typeface="Times New Roman" pitchFamily="18" charset="0"/>
              </a:rPr>
              <a:t>at random </a:t>
            </a:r>
            <a:r>
              <a:rPr lang="en-US" sz="2800" u="sng" dirty="0">
                <a:solidFill>
                  <a:srgbClr val="00B050"/>
                </a:solidFill>
                <a:cs typeface="Times New Roman" pitchFamily="18" charset="0"/>
              </a:rPr>
              <a:t>without</a:t>
            </a:r>
            <a:r>
              <a:rPr lang="en-US" sz="2800" dirty="0">
                <a:solidFill>
                  <a:srgbClr val="00B050"/>
                </a:solidFill>
                <a:cs typeface="Times New Roman" pitchFamily="18" charset="0"/>
              </a:rPr>
              <a:t> replacement</a:t>
            </a:r>
            <a:r>
              <a:rPr lang="en-US" sz="2800" dirty="0">
                <a:cs typeface="Times New Roman" pitchFamily="18" charset="0"/>
              </a:rPr>
              <a:t>, at the same time (</a:t>
            </a:r>
            <a:r>
              <a:rPr lang="en-US" sz="2800" u="sng" dirty="0">
                <a:solidFill>
                  <a:srgbClr val="7030A0"/>
                </a:solidFill>
                <a:cs typeface="Times New Roman" pitchFamily="18" charset="0"/>
              </a:rPr>
              <a:t>order does not matter)</a:t>
            </a:r>
            <a:r>
              <a:rPr lang="en-US" sz="2800" dirty="0">
                <a:solidFill>
                  <a:srgbClr val="7030A0"/>
                </a:solidFill>
                <a:cs typeface="Times New Roman" pitchFamily="18" charset="0"/>
              </a:rPr>
              <a:t>.</a:t>
            </a:r>
          </a:p>
        </p:txBody>
      </p:sp>
      <p:sp>
        <p:nvSpPr>
          <p:cNvPr id="5" name="Rectangle 4">
            <a:extLst>
              <a:ext uri="{FF2B5EF4-FFF2-40B4-BE49-F238E27FC236}">
                <a16:creationId xmlns:a16="http://schemas.microsoft.com/office/drawing/2014/main" id="{8089FC39-9948-45FB-807C-7F6F0B86B386}"/>
              </a:ext>
            </a:extLst>
          </p:cNvPr>
          <p:cNvSpPr/>
          <p:nvPr/>
        </p:nvSpPr>
        <p:spPr>
          <a:xfrm>
            <a:off x="7824651" y="391963"/>
            <a:ext cx="3971901" cy="1298725"/>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ea typeface="Cambria" panose="02040503050406030204" pitchFamily="18" charset="0"/>
                <a:cs typeface="Times New Roman" pitchFamily="18" charset="0"/>
              </a:rPr>
              <a:t>The four important characteristics of this rule are shown in different colors. </a:t>
            </a:r>
          </a:p>
        </p:txBody>
      </p:sp>
      <p:grpSp>
        <p:nvGrpSpPr>
          <p:cNvPr id="46" name="Group 53">
            <a:extLst>
              <a:ext uri="{FF2B5EF4-FFF2-40B4-BE49-F238E27FC236}">
                <a16:creationId xmlns:a16="http://schemas.microsoft.com/office/drawing/2014/main" id="{40C844FD-4913-4540-98F7-E02E21845E2E}"/>
              </a:ext>
            </a:extLst>
          </p:cNvPr>
          <p:cNvGrpSpPr/>
          <p:nvPr/>
        </p:nvGrpSpPr>
        <p:grpSpPr>
          <a:xfrm>
            <a:off x="953589" y="3194050"/>
            <a:ext cx="1981200" cy="2438400"/>
            <a:chOff x="533400" y="2133600"/>
            <a:chExt cx="1981200" cy="2438400"/>
          </a:xfrm>
        </p:grpSpPr>
        <p:sp>
          <p:nvSpPr>
            <p:cNvPr id="47" name="Oval 46">
              <a:extLst>
                <a:ext uri="{FF2B5EF4-FFF2-40B4-BE49-F238E27FC236}">
                  <a16:creationId xmlns:a16="http://schemas.microsoft.com/office/drawing/2014/main" id="{26D91AD9-4471-4A93-8406-42974674BDE4}"/>
                </a:ext>
              </a:extLst>
            </p:cNvPr>
            <p:cNvSpPr/>
            <p:nvPr/>
          </p:nvSpPr>
          <p:spPr>
            <a:xfrm>
              <a:off x="533400" y="2133600"/>
              <a:ext cx="1981200" cy="2438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2383F6BD-F9DE-4535-BC70-628C80EE2445}"/>
                </a:ext>
              </a:extLst>
            </p:cNvPr>
            <p:cNvSpPr/>
            <p:nvPr/>
          </p:nvSpPr>
          <p:spPr>
            <a:xfrm>
              <a:off x="1752600" y="2895600"/>
              <a:ext cx="76200" cy="76200"/>
            </a:xfrm>
            <a:prstGeom prst="ellipse">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CD4321A-6009-4F95-988E-A2D94DA7EDCC}"/>
                </a:ext>
              </a:extLst>
            </p:cNvPr>
            <p:cNvSpPr/>
            <p:nvPr/>
          </p:nvSpPr>
          <p:spPr>
            <a:xfrm>
              <a:off x="1828800" y="3429000"/>
              <a:ext cx="76200" cy="762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CF96272-4235-49AC-A132-D716E2D2E5ED}"/>
                </a:ext>
              </a:extLst>
            </p:cNvPr>
            <p:cNvSpPr/>
            <p:nvPr/>
          </p:nvSpPr>
          <p:spPr>
            <a:xfrm>
              <a:off x="1371600" y="3505200"/>
              <a:ext cx="76200" cy="7620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7449AE6F-B668-4CB6-A12A-9D9BFA225474}"/>
                </a:ext>
              </a:extLst>
            </p:cNvPr>
            <p:cNvSpPr/>
            <p:nvPr/>
          </p:nvSpPr>
          <p:spPr>
            <a:xfrm>
              <a:off x="1752600" y="3962400"/>
              <a:ext cx="76200" cy="76200"/>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14146B52-8F4C-480A-AAC6-4C64CCD91B01}"/>
                </a:ext>
              </a:extLst>
            </p:cNvPr>
            <p:cNvSpPr/>
            <p:nvPr/>
          </p:nvSpPr>
          <p:spPr>
            <a:xfrm>
              <a:off x="1295400" y="3886200"/>
              <a:ext cx="76200" cy="76200"/>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60C2D1F-4920-44C3-AE39-430C2860C76D}"/>
                </a:ext>
              </a:extLst>
            </p:cNvPr>
            <p:cNvSpPr/>
            <p:nvPr/>
          </p:nvSpPr>
          <p:spPr>
            <a:xfrm>
              <a:off x="914400" y="3657600"/>
              <a:ext cx="76200" cy="7620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471010FC-C98F-4DDD-BD4A-320CC7C90CE1}"/>
                </a:ext>
              </a:extLst>
            </p:cNvPr>
            <p:cNvSpPr/>
            <p:nvPr/>
          </p:nvSpPr>
          <p:spPr>
            <a:xfrm>
              <a:off x="1371600" y="2895600"/>
              <a:ext cx="76200" cy="76200"/>
            </a:xfrm>
            <a:prstGeom prst="ellipse">
              <a:avLst/>
            </a:prstGeom>
            <a:solidFill>
              <a:srgbClr val="00B05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28F2AC7C-2DEE-4DDA-9DAD-481F374AC2EA}"/>
                </a:ext>
              </a:extLst>
            </p:cNvPr>
            <p:cNvSpPr/>
            <p:nvPr/>
          </p:nvSpPr>
          <p:spPr>
            <a:xfrm>
              <a:off x="914400" y="3048000"/>
              <a:ext cx="76200" cy="76200"/>
            </a:xfrm>
            <a:prstGeom prst="ellipse">
              <a:avLst/>
            </a:prstGeom>
            <a:solidFill>
              <a:srgbClr val="0070C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CCD2A7F7-9EF5-450A-94D8-2C788C5610AA}"/>
                </a:ext>
              </a:extLst>
            </p:cNvPr>
            <p:cNvSpPr/>
            <p:nvPr/>
          </p:nvSpPr>
          <p:spPr>
            <a:xfrm>
              <a:off x="2133600" y="3581400"/>
              <a:ext cx="76200" cy="762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F366C33C-0BC0-4B99-86B6-4788D5022B17}"/>
                </a:ext>
              </a:extLst>
            </p:cNvPr>
            <p:cNvSpPr/>
            <p:nvPr/>
          </p:nvSpPr>
          <p:spPr>
            <a:xfrm>
              <a:off x="2057400" y="2895600"/>
              <a:ext cx="76200" cy="76200"/>
            </a:xfrm>
            <a:prstGeom prst="ellipse">
              <a:avLst/>
            </a:prstGeom>
            <a:solidFill>
              <a:srgbClr val="0070C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8F28796-321C-403A-8C12-3AB3A3405BB4}"/>
                </a:ext>
              </a:extLst>
            </p:cNvPr>
            <p:cNvSpPr/>
            <p:nvPr/>
          </p:nvSpPr>
          <p:spPr>
            <a:xfrm>
              <a:off x="1364352" y="2209800"/>
              <a:ext cx="388248" cy="430887"/>
            </a:xfrm>
            <a:prstGeom prst="rect">
              <a:avLst/>
            </a:prstGeom>
          </p:spPr>
          <p:txBody>
            <a:bodyPr wrap="none">
              <a:spAutoFit/>
            </a:bodyPr>
            <a:lstStyle/>
            <a:p>
              <a:r>
                <a:rPr lang="en-US" sz="2200" b="1" dirty="0">
                  <a:latin typeface="Times New Roman" pitchFamily="18" charset="0"/>
                  <a:cs typeface="Times New Roman" pitchFamily="18" charset="0"/>
                </a:rPr>
                <a:t>N</a:t>
              </a:r>
              <a:endParaRPr lang="en-US" sz="2200" dirty="0"/>
            </a:p>
          </p:txBody>
        </p:sp>
      </p:grpSp>
      <p:sp>
        <p:nvSpPr>
          <p:cNvPr id="59" name="Freeform 20">
            <a:extLst>
              <a:ext uri="{FF2B5EF4-FFF2-40B4-BE49-F238E27FC236}">
                <a16:creationId xmlns:a16="http://schemas.microsoft.com/office/drawing/2014/main" id="{F6C6750E-19B7-4E78-B36A-3BFD07785AFA}"/>
              </a:ext>
            </a:extLst>
          </p:cNvPr>
          <p:cNvSpPr/>
          <p:nvPr/>
        </p:nvSpPr>
        <p:spPr>
          <a:xfrm>
            <a:off x="2401389" y="3440430"/>
            <a:ext cx="2240280" cy="393700"/>
          </a:xfrm>
          <a:custGeom>
            <a:avLst/>
            <a:gdLst>
              <a:gd name="connsiteX0" fmla="*/ 0 w 2240280"/>
              <a:gd name="connsiteY0" fmla="*/ 226060 h 393700"/>
              <a:gd name="connsiteX1" fmla="*/ 1630680 w 2240280"/>
              <a:gd name="connsiteY1" fmla="*/ 27940 h 393700"/>
              <a:gd name="connsiteX2" fmla="*/ 2240280 w 2240280"/>
              <a:gd name="connsiteY2" fmla="*/ 393700 h 393700"/>
            </a:gdLst>
            <a:ahLst/>
            <a:cxnLst>
              <a:cxn ang="0">
                <a:pos x="connsiteX0" y="connsiteY0"/>
              </a:cxn>
              <a:cxn ang="0">
                <a:pos x="connsiteX1" y="connsiteY1"/>
              </a:cxn>
              <a:cxn ang="0">
                <a:pos x="connsiteX2" y="connsiteY2"/>
              </a:cxn>
            </a:cxnLst>
            <a:rect l="l" t="t" r="r" b="b"/>
            <a:pathLst>
              <a:path w="2240280" h="393700">
                <a:moveTo>
                  <a:pt x="0" y="226060"/>
                </a:moveTo>
                <a:cubicBezTo>
                  <a:pt x="628650" y="113030"/>
                  <a:pt x="1257300" y="0"/>
                  <a:pt x="1630680" y="27940"/>
                </a:cubicBezTo>
                <a:cubicBezTo>
                  <a:pt x="2004060" y="55880"/>
                  <a:pt x="2240280" y="393700"/>
                  <a:pt x="2240280" y="393700"/>
                </a:cubicBezTo>
              </a:path>
            </a:pathLst>
          </a:custGeom>
          <a:noFill/>
          <a:ln w="19050">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a:extLst>
              <a:ext uri="{FF2B5EF4-FFF2-40B4-BE49-F238E27FC236}">
                <a16:creationId xmlns:a16="http://schemas.microsoft.com/office/drawing/2014/main" id="{FCE7149C-020C-4575-B728-AB0A52837613}"/>
              </a:ext>
            </a:extLst>
          </p:cNvPr>
          <p:cNvSpPr/>
          <p:nvPr/>
        </p:nvSpPr>
        <p:spPr>
          <a:xfrm>
            <a:off x="4458789" y="3879850"/>
            <a:ext cx="659155" cy="430887"/>
          </a:xfrm>
          <a:prstGeom prst="rect">
            <a:avLst/>
          </a:prstGeom>
        </p:spPr>
        <p:txBody>
          <a:bodyPr wrap="none">
            <a:spAutoFit/>
          </a:bodyPr>
          <a:lstStyle/>
          <a:p>
            <a:r>
              <a:rPr lang="en-US" sz="2200" b="1" dirty="0">
                <a:latin typeface="Times New Roman" pitchFamily="18" charset="0"/>
                <a:cs typeface="Times New Roman" pitchFamily="18" charset="0"/>
              </a:rPr>
              <a:t>n=k</a:t>
            </a:r>
            <a:endParaRPr lang="en-US" sz="2200" dirty="0"/>
          </a:p>
        </p:txBody>
      </p:sp>
      <p:sp>
        <p:nvSpPr>
          <p:cNvPr id="61" name="Rectangle 60">
            <a:extLst>
              <a:ext uri="{FF2B5EF4-FFF2-40B4-BE49-F238E27FC236}">
                <a16:creationId xmlns:a16="http://schemas.microsoft.com/office/drawing/2014/main" id="{33B53B6D-2881-4A31-82E5-54F7207156C3}"/>
              </a:ext>
            </a:extLst>
          </p:cNvPr>
          <p:cNvSpPr/>
          <p:nvPr/>
        </p:nvSpPr>
        <p:spPr>
          <a:xfrm>
            <a:off x="2934586" y="3686254"/>
            <a:ext cx="1407758" cy="430887"/>
          </a:xfrm>
          <a:prstGeom prst="rect">
            <a:avLst/>
          </a:prstGeom>
        </p:spPr>
        <p:txBody>
          <a:bodyPr wrap="none">
            <a:spAutoFit/>
          </a:bodyPr>
          <a:lstStyle/>
          <a:p>
            <a:pPr algn="ctr"/>
            <a:r>
              <a:rPr lang="en-US" sz="2200" b="1" dirty="0">
                <a:cs typeface="Times New Roman" pitchFamily="18" charset="0"/>
              </a:rPr>
              <a:t>altogether</a:t>
            </a:r>
            <a:endParaRPr lang="en-US" sz="2200" dirty="0"/>
          </a:p>
        </p:txBody>
      </p:sp>
      <p:sp>
        <p:nvSpPr>
          <p:cNvPr id="62" name="Rectangle 61">
            <a:extLst>
              <a:ext uri="{FF2B5EF4-FFF2-40B4-BE49-F238E27FC236}">
                <a16:creationId xmlns:a16="http://schemas.microsoft.com/office/drawing/2014/main" id="{9B85916B-505D-438B-BE93-ECEC69EA0311}"/>
              </a:ext>
            </a:extLst>
          </p:cNvPr>
          <p:cNvSpPr/>
          <p:nvPr/>
        </p:nvSpPr>
        <p:spPr>
          <a:xfrm>
            <a:off x="5741126" y="4041371"/>
            <a:ext cx="3276600" cy="830997"/>
          </a:xfrm>
          <a:prstGeom prst="rect">
            <a:avLst/>
          </a:prstGeom>
        </p:spPr>
        <p:txBody>
          <a:bodyPr wrap="square">
            <a:spAutoFit/>
          </a:bodyPr>
          <a:lstStyle/>
          <a:p>
            <a:r>
              <a:rPr lang="en-US" sz="2400" dirty="0">
                <a:cs typeface="Times New Roman" pitchFamily="18" charset="0"/>
              </a:rPr>
              <a:t>Then the number of possible outcomes is</a:t>
            </a:r>
            <a:endParaRPr lang="en-US" sz="2400" dirty="0"/>
          </a:p>
        </p:txBody>
      </p:sp>
      <p:graphicFrame>
        <p:nvGraphicFramePr>
          <p:cNvPr id="63" name="Object 19">
            <a:extLst>
              <a:ext uri="{FF2B5EF4-FFF2-40B4-BE49-F238E27FC236}">
                <a16:creationId xmlns:a16="http://schemas.microsoft.com/office/drawing/2014/main" id="{D52D644A-0EB0-4820-8E00-8E3818C82AF0}"/>
              </a:ext>
            </a:extLst>
          </p:cNvPr>
          <p:cNvGraphicFramePr>
            <a:graphicFrameLocks noChangeAspect="1"/>
          </p:cNvGraphicFramePr>
          <p:nvPr>
            <p:extLst>
              <p:ext uri="{D42A27DB-BD31-4B8C-83A1-F6EECF244321}">
                <p14:modId xmlns:p14="http://schemas.microsoft.com/office/powerpoint/2010/main" val="627886047"/>
              </p:ext>
            </p:extLst>
          </p:nvPr>
        </p:nvGraphicFramePr>
        <p:xfrm>
          <a:off x="4458789" y="5395119"/>
          <a:ext cx="1509712" cy="473075"/>
        </p:xfrm>
        <a:graphic>
          <a:graphicData uri="http://schemas.openxmlformats.org/presentationml/2006/ole">
            <mc:AlternateContent xmlns:mc="http://schemas.openxmlformats.org/markup-compatibility/2006">
              <mc:Choice xmlns:v="urn:schemas-microsoft-com:vml" Requires="v">
                <p:oleObj spid="_x0000_s10314" name="Equation" r:id="rId4" imgW="647640" imgH="203040" progId="Equation.3">
                  <p:embed/>
                </p:oleObj>
              </mc:Choice>
              <mc:Fallback>
                <p:oleObj name="Equation" r:id="rId4" imgW="647640" imgH="203040" progId="Equation.3">
                  <p:embed/>
                  <p:pic>
                    <p:nvPicPr>
                      <p:cNvPr id="294915"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8789" y="5395119"/>
                        <a:ext cx="1509712"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 name="Object 19">
            <a:extLst>
              <a:ext uri="{FF2B5EF4-FFF2-40B4-BE49-F238E27FC236}">
                <a16:creationId xmlns:a16="http://schemas.microsoft.com/office/drawing/2014/main" id="{0126DEBE-54B6-4925-BE8F-F4C6BA7BFB66}"/>
              </a:ext>
            </a:extLst>
          </p:cNvPr>
          <p:cNvGraphicFramePr>
            <a:graphicFrameLocks noChangeAspect="1"/>
          </p:cNvGraphicFramePr>
          <p:nvPr>
            <p:extLst>
              <p:ext uri="{D42A27DB-BD31-4B8C-83A1-F6EECF244321}">
                <p14:modId xmlns:p14="http://schemas.microsoft.com/office/powerpoint/2010/main" val="1065265816"/>
              </p:ext>
            </p:extLst>
          </p:nvPr>
        </p:nvGraphicFramePr>
        <p:xfrm>
          <a:off x="7304315" y="5174456"/>
          <a:ext cx="2887662" cy="844550"/>
        </p:xfrm>
        <a:graphic>
          <a:graphicData uri="http://schemas.openxmlformats.org/presentationml/2006/ole">
            <mc:AlternateContent xmlns:mc="http://schemas.openxmlformats.org/markup-compatibility/2006">
              <mc:Choice xmlns:v="urn:schemas-microsoft-com:vml" Requires="v">
                <p:oleObj spid="_x0000_s10315" name="Equation" r:id="rId6" imgW="1562040" imgH="457200" progId="Equation.3">
                  <p:embed/>
                </p:oleObj>
              </mc:Choice>
              <mc:Fallback>
                <p:oleObj name="Equation" r:id="rId6" imgW="1562040" imgH="457200" progId="Equation.3">
                  <p:embed/>
                  <p:pic>
                    <p:nvPicPr>
                      <p:cNvPr id="294916" name="Object 19"/>
                      <p:cNvPicPr>
                        <a:picLocks noChangeAspect="1" noChangeArrowheads="1"/>
                      </p:cNvPicPr>
                      <p:nvPr/>
                    </p:nvPicPr>
                    <p:blipFill>
                      <a:blip r:embed="rId7"/>
                      <a:srcRect/>
                      <a:stretch>
                        <a:fillRect/>
                      </a:stretch>
                    </p:blipFill>
                    <p:spPr bwMode="auto">
                      <a:xfrm>
                        <a:off x="7304315" y="5174456"/>
                        <a:ext cx="2887662"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 name="Object 19">
            <a:extLst>
              <a:ext uri="{FF2B5EF4-FFF2-40B4-BE49-F238E27FC236}">
                <a16:creationId xmlns:a16="http://schemas.microsoft.com/office/drawing/2014/main" id="{4FD11101-90F3-4990-A744-6A254605EE4F}"/>
              </a:ext>
            </a:extLst>
          </p:cNvPr>
          <p:cNvGraphicFramePr>
            <a:graphicFrameLocks noChangeAspect="1"/>
          </p:cNvGraphicFramePr>
          <p:nvPr>
            <p:extLst>
              <p:ext uri="{D42A27DB-BD31-4B8C-83A1-F6EECF244321}">
                <p14:modId xmlns:p14="http://schemas.microsoft.com/office/powerpoint/2010/main" val="55209106"/>
              </p:ext>
            </p:extLst>
          </p:nvPr>
        </p:nvGraphicFramePr>
        <p:xfrm>
          <a:off x="5987551" y="5174456"/>
          <a:ext cx="1271588" cy="915988"/>
        </p:xfrm>
        <a:graphic>
          <a:graphicData uri="http://schemas.openxmlformats.org/presentationml/2006/ole">
            <mc:AlternateContent xmlns:mc="http://schemas.openxmlformats.org/markup-compatibility/2006">
              <mc:Choice xmlns:v="urn:schemas-microsoft-com:vml" Requires="v">
                <p:oleObj spid="_x0000_s10316" name="Equation" r:id="rId8" imgW="545760" imgH="393480" progId="Equation.3">
                  <p:embed/>
                </p:oleObj>
              </mc:Choice>
              <mc:Fallback>
                <p:oleObj name="Equation" r:id="rId8" imgW="545760" imgH="393480" progId="Equation.3">
                  <p:embed/>
                  <p:pic>
                    <p:nvPicPr>
                      <p:cNvPr id="294917"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87551" y="5174456"/>
                        <a:ext cx="1271588" cy="915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7225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strips(downRight)">
                                      <p:cBhvr>
                                        <p:cTn id="7" dur="10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strips(downRight)">
                                      <p:cBhvr>
                                        <p:cTn id="12" dur="10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strips(downRight)">
                                      <p:cBhvr>
                                        <p:cTn id="17"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742129" cy="1325563"/>
          </a:xfrm>
        </p:spPr>
        <p:txBody>
          <a:bodyPr/>
          <a:lstStyle/>
          <a:p>
            <a:r>
              <a:rPr lang="en-US" dirty="0">
                <a:solidFill>
                  <a:srgbClr val="990033"/>
                </a:solidFill>
              </a:rPr>
              <a:t>Example</a:t>
            </a:r>
            <a:endParaRPr lang="en-US" dirty="0"/>
          </a:p>
        </p:txBody>
      </p:sp>
      <p:sp>
        <p:nvSpPr>
          <p:cNvPr id="22" name="Rectangle 21">
            <a:extLst>
              <a:ext uri="{FF2B5EF4-FFF2-40B4-BE49-F238E27FC236}">
                <a16:creationId xmlns:a16="http://schemas.microsoft.com/office/drawing/2014/main" id="{EA2C6729-367C-4DE3-8232-9D84B1912FF9}"/>
              </a:ext>
            </a:extLst>
          </p:cNvPr>
          <p:cNvSpPr/>
          <p:nvPr/>
        </p:nvSpPr>
        <p:spPr>
          <a:xfrm>
            <a:off x="838199" y="1477746"/>
            <a:ext cx="5257801" cy="830997"/>
          </a:xfrm>
          <a:prstGeom prst="rect">
            <a:avLst/>
          </a:prstGeom>
        </p:spPr>
        <p:txBody>
          <a:bodyPr wrap="square">
            <a:spAutoFit/>
          </a:bodyPr>
          <a:lstStyle/>
          <a:p>
            <a:r>
              <a:rPr lang="en-US" sz="2400" dirty="0"/>
              <a:t>In how many different ways can you </a:t>
            </a:r>
            <a:r>
              <a:rPr lang="en-US" sz="2400" dirty="0">
                <a:solidFill>
                  <a:srgbClr val="FF0000"/>
                </a:solidFill>
              </a:rPr>
              <a:t>combine</a:t>
            </a:r>
            <a:r>
              <a:rPr lang="en-US" sz="2400" dirty="0"/>
              <a:t> 3 out of 4 letters {A, B, C, D}?</a:t>
            </a:r>
          </a:p>
        </p:txBody>
      </p:sp>
      <p:pic>
        <p:nvPicPr>
          <p:cNvPr id="5" name="Picture 9">
            <a:extLst>
              <a:ext uri="{FF2B5EF4-FFF2-40B4-BE49-F238E27FC236}">
                <a16:creationId xmlns:a16="http://schemas.microsoft.com/office/drawing/2014/main" id="{BFC447D7-44E6-436F-95CA-3B335C0A05EC}"/>
              </a:ext>
            </a:extLst>
          </p:cNvPr>
          <p:cNvPicPr>
            <a:picLocks noChangeAspect="1" noChangeArrowheads="1"/>
          </p:cNvPicPr>
          <p:nvPr/>
        </p:nvPicPr>
        <p:blipFill>
          <a:blip r:embed="rId4" cstate="print"/>
          <a:srcRect/>
          <a:stretch>
            <a:fillRect/>
          </a:stretch>
        </p:blipFill>
        <p:spPr bwMode="auto">
          <a:xfrm>
            <a:off x="838199" y="4431121"/>
            <a:ext cx="5529249" cy="2061754"/>
          </a:xfrm>
          <a:prstGeom prst="rect">
            <a:avLst/>
          </a:prstGeom>
          <a:noFill/>
          <a:ln w="9525">
            <a:noFill/>
            <a:miter lim="800000"/>
            <a:headEnd/>
            <a:tailEnd/>
          </a:ln>
          <a:effectLst/>
        </p:spPr>
      </p:pic>
      <p:graphicFrame>
        <p:nvGraphicFramePr>
          <p:cNvPr id="6" name="Object 7">
            <a:extLst>
              <a:ext uri="{FF2B5EF4-FFF2-40B4-BE49-F238E27FC236}">
                <a16:creationId xmlns:a16="http://schemas.microsoft.com/office/drawing/2014/main" id="{5E08AB2C-5618-4791-951A-97E2476D248E}"/>
              </a:ext>
            </a:extLst>
          </p:cNvPr>
          <p:cNvGraphicFramePr>
            <a:graphicFrameLocks noChangeAspect="1"/>
          </p:cNvGraphicFramePr>
          <p:nvPr>
            <p:extLst>
              <p:ext uri="{D42A27DB-BD31-4B8C-83A1-F6EECF244321}">
                <p14:modId xmlns:p14="http://schemas.microsoft.com/office/powerpoint/2010/main" val="11112949"/>
              </p:ext>
            </p:extLst>
          </p:nvPr>
        </p:nvGraphicFramePr>
        <p:xfrm>
          <a:off x="947057" y="2371861"/>
          <a:ext cx="1426674" cy="1030126"/>
        </p:xfrm>
        <a:graphic>
          <a:graphicData uri="http://schemas.openxmlformats.org/presentationml/2006/ole">
            <mc:AlternateContent xmlns:mc="http://schemas.openxmlformats.org/markup-compatibility/2006">
              <mc:Choice xmlns:v="urn:schemas-microsoft-com:vml" Requires="v">
                <p:oleObj spid="_x0000_s11385" name="Equation" r:id="rId5" imgW="634680" imgH="457200" progId="Equation.3">
                  <p:embed/>
                </p:oleObj>
              </mc:Choice>
              <mc:Fallback>
                <p:oleObj name="Equation" r:id="rId5" imgW="634680" imgH="457200" progId="Equation.3">
                  <p:embed/>
                  <p:pic>
                    <p:nvPicPr>
                      <p:cNvPr id="348167" name="Object 7"/>
                      <p:cNvPicPr>
                        <a:picLocks noChangeAspect="1" noChangeArrowheads="1"/>
                      </p:cNvPicPr>
                      <p:nvPr/>
                    </p:nvPicPr>
                    <p:blipFill>
                      <a:blip r:embed="rId6"/>
                      <a:srcRect/>
                      <a:stretch>
                        <a:fillRect/>
                      </a:stretch>
                    </p:blipFill>
                    <p:spPr bwMode="auto">
                      <a:xfrm>
                        <a:off x="947057" y="2371861"/>
                        <a:ext cx="1426674" cy="1030126"/>
                      </a:xfrm>
                      <a:prstGeom prst="rect">
                        <a:avLst/>
                      </a:prstGeom>
                      <a:noFill/>
                    </p:spPr>
                  </p:pic>
                </p:oleObj>
              </mc:Fallback>
            </mc:AlternateContent>
          </a:graphicData>
        </a:graphic>
      </p:graphicFrame>
      <p:graphicFrame>
        <p:nvGraphicFramePr>
          <p:cNvPr id="7" name="Object 6">
            <a:extLst>
              <a:ext uri="{FF2B5EF4-FFF2-40B4-BE49-F238E27FC236}">
                <a16:creationId xmlns:a16="http://schemas.microsoft.com/office/drawing/2014/main" id="{4F9822C9-914C-4624-B3EC-E689B0A8ACFC}"/>
              </a:ext>
            </a:extLst>
          </p:cNvPr>
          <p:cNvGraphicFramePr>
            <a:graphicFrameLocks noChangeAspect="1"/>
          </p:cNvGraphicFramePr>
          <p:nvPr>
            <p:extLst>
              <p:ext uri="{D42A27DB-BD31-4B8C-83A1-F6EECF244321}">
                <p14:modId xmlns:p14="http://schemas.microsoft.com/office/powerpoint/2010/main" val="2670293977"/>
              </p:ext>
            </p:extLst>
          </p:nvPr>
        </p:nvGraphicFramePr>
        <p:xfrm>
          <a:off x="2447245" y="2476366"/>
          <a:ext cx="1641429" cy="890338"/>
        </p:xfrm>
        <a:graphic>
          <a:graphicData uri="http://schemas.openxmlformats.org/presentationml/2006/ole">
            <mc:AlternateContent xmlns:mc="http://schemas.openxmlformats.org/markup-compatibility/2006">
              <mc:Choice xmlns:v="urn:schemas-microsoft-com:vml" Requires="v">
                <p:oleObj spid="_x0000_s11386" name="Equation" r:id="rId7" imgW="774360" imgH="419040" progId="Equation.3">
                  <p:embed/>
                </p:oleObj>
              </mc:Choice>
              <mc:Fallback>
                <p:oleObj name="Equation" r:id="rId7" imgW="774360" imgH="419040" progId="Equation.3">
                  <p:embed/>
                  <p:pic>
                    <p:nvPicPr>
                      <p:cNvPr id="417798"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47245" y="2476366"/>
                        <a:ext cx="1641429" cy="890338"/>
                      </a:xfrm>
                      <a:prstGeom prst="rect">
                        <a:avLst/>
                      </a:prstGeom>
                      <a:noFill/>
                    </p:spPr>
                  </p:pic>
                </p:oleObj>
              </mc:Fallback>
            </mc:AlternateContent>
          </a:graphicData>
        </a:graphic>
      </p:graphicFrame>
      <p:graphicFrame>
        <p:nvGraphicFramePr>
          <p:cNvPr id="8" name="Object 7">
            <a:extLst>
              <a:ext uri="{FF2B5EF4-FFF2-40B4-BE49-F238E27FC236}">
                <a16:creationId xmlns:a16="http://schemas.microsoft.com/office/drawing/2014/main" id="{AC9EC1CA-611C-4437-8760-1747ADC841D1}"/>
              </a:ext>
            </a:extLst>
          </p:cNvPr>
          <p:cNvGraphicFramePr>
            <a:graphicFrameLocks noChangeAspect="1"/>
          </p:cNvGraphicFramePr>
          <p:nvPr>
            <p:extLst>
              <p:ext uri="{D42A27DB-BD31-4B8C-83A1-F6EECF244321}">
                <p14:modId xmlns:p14="http://schemas.microsoft.com/office/powerpoint/2010/main" val="2512122373"/>
              </p:ext>
            </p:extLst>
          </p:nvPr>
        </p:nvGraphicFramePr>
        <p:xfrm>
          <a:off x="4162188" y="2462641"/>
          <a:ext cx="989647" cy="854631"/>
        </p:xfrm>
        <a:graphic>
          <a:graphicData uri="http://schemas.openxmlformats.org/presentationml/2006/ole">
            <mc:AlternateContent xmlns:mc="http://schemas.openxmlformats.org/markup-compatibility/2006">
              <mc:Choice xmlns:v="urn:schemas-microsoft-com:vml" Requires="v">
                <p:oleObj spid="_x0000_s11387" name="Equation" r:id="rId9" imgW="457200" imgH="393480" progId="Equation.3">
                  <p:embed/>
                </p:oleObj>
              </mc:Choice>
              <mc:Fallback>
                <p:oleObj name="Equation" r:id="rId9" imgW="457200" imgH="393480" progId="Equation.3">
                  <p:embed/>
                  <p:pic>
                    <p:nvPicPr>
                      <p:cNvPr id="417799"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62188" y="2462641"/>
                        <a:ext cx="989647" cy="854631"/>
                      </a:xfrm>
                      <a:prstGeom prst="rect">
                        <a:avLst/>
                      </a:prstGeom>
                      <a:noFill/>
                    </p:spPr>
                  </p:pic>
                </p:oleObj>
              </mc:Fallback>
            </mc:AlternateContent>
          </a:graphicData>
        </a:graphic>
      </p:graphicFrame>
      <p:graphicFrame>
        <p:nvGraphicFramePr>
          <p:cNvPr id="9" name="Object 8">
            <a:extLst>
              <a:ext uri="{FF2B5EF4-FFF2-40B4-BE49-F238E27FC236}">
                <a16:creationId xmlns:a16="http://schemas.microsoft.com/office/drawing/2014/main" id="{12BEF079-7192-44DF-BEFD-BE070292CE68}"/>
              </a:ext>
            </a:extLst>
          </p:cNvPr>
          <p:cNvGraphicFramePr>
            <a:graphicFrameLocks noChangeAspect="1"/>
          </p:cNvGraphicFramePr>
          <p:nvPr>
            <p:extLst>
              <p:ext uri="{D42A27DB-BD31-4B8C-83A1-F6EECF244321}">
                <p14:modId xmlns:p14="http://schemas.microsoft.com/office/powerpoint/2010/main" val="410832238"/>
              </p:ext>
            </p:extLst>
          </p:nvPr>
        </p:nvGraphicFramePr>
        <p:xfrm>
          <a:off x="2440867" y="3442697"/>
          <a:ext cx="2156968" cy="817971"/>
        </p:xfrm>
        <a:graphic>
          <a:graphicData uri="http://schemas.openxmlformats.org/presentationml/2006/ole">
            <mc:AlternateContent xmlns:mc="http://schemas.openxmlformats.org/markup-compatibility/2006">
              <mc:Choice xmlns:v="urn:schemas-microsoft-com:vml" Requires="v">
                <p:oleObj spid="_x0000_s11388" name="Equation" r:id="rId11" imgW="1041120" imgH="393480" progId="Equation.3">
                  <p:embed/>
                </p:oleObj>
              </mc:Choice>
              <mc:Fallback>
                <p:oleObj name="Equation" r:id="rId11" imgW="1041120" imgH="393480" progId="Equation.3">
                  <p:embed/>
                  <p:pic>
                    <p:nvPicPr>
                      <p:cNvPr id="41780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40867" y="3442697"/>
                        <a:ext cx="2156968" cy="817971"/>
                      </a:xfrm>
                      <a:prstGeom prst="rect">
                        <a:avLst/>
                      </a:prstGeom>
                      <a:noFill/>
                    </p:spPr>
                  </p:pic>
                </p:oleObj>
              </mc:Fallback>
            </mc:AlternateContent>
          </a:graphicData>
        </a:graphic>
      </p:graphicFrame>
      <p:sp>
        <p:nvSpPr>
          <p:cNvPr id="10" name="Rectangle 9">
            <a:extLst>
              <a:ext uri="{FF2B5EF4-FFF2-40B4-BE49-F238E27FC236}">
                <a16:creationId xmlns:a16="http://schemas.microsoft.com/office/drawing/2014/main" id="{8A2C28A2-9D64-42BD-936D-6142328686F0}"/>
              </a:ext>
            </a:extLst>
          </p:cNvPr>
          <p:cNvSpPr/>
          <p:nvPr/>
        </p:nvSpPr>
        <p:spPr>
          <a:xfrm>
            <a:off x="7040881" y="418088"/>
            <a:ext cx="4755672" cy="6008838"/>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One way to remember this rule is to Partition </a:t>
            </a:r>
            <a:r>
              <a:rPr lang="en-US" sz="2400" b="1" dirty="0">
                <a:solidFill>
                  <a:schemeClr val="tx1"/>
                </a:solidFill>
              </a:rPr>
              <a:t>N</a:t>
            </a:r>
            <a:r>
              <a:rPr lang="en-US" sz="2400" dirty="0">
                <a:solidFill>
                  <a:schemeClr val="tx1"/>
                </a:solidFill>
              </a:rPr>
              <a:t> distinct objects into two groups, one group with </a:t>
            </a:r>
            <a:r>
              <a:rPr lang="en-US" sz="2400" b="1" dirty="0">
                <a:solidFill>
                  <a:schemeClr val="tx1"/>
                </a:solidFill>
              </a:rPr>
              <a:t>k</a:t>
            </a:r>
            <a:r>
              <a:rPr lang="en-US" sz="2400" dirty="0">
                <a:solidFill>
                  <a:schemeClr val="tx1"/>
                </a:solidFill>
              </a:rPr>
              <a:t> objects, </a:t>
            </a:r>
          </a:p>
          <a:p>
            <a:r>
              <a:rPr lang="en-US" sz="2400" dirty="0">
                <a:solidFill>
                  <a:schemeClr val="tx1"/>
                </a:solidFill>
              </a:rPr>
              <a:t>the other group with the rest of objects. The total number of possible ways then is</a:t>
            </a:r>
          </a:p>
          <a:p>
            <a:endParaRPr lang="en-US" sz="2400" dirty="0">
              <a:solidFill>
                <a:schemeClr val="tx1"/>
              </a:solidFill>
            </a:endParaRPr>
          </a:p>
          <a:p>
            <a:endParaRPr lang="en-US" sz="2400" dirty="0">
              <a:solidFill>
                <a:schemeClr val="tx1"/>
              </a:solidFill>
            </a:endParaRPr>
          </a:p>
          <a:p>
            <a:endParaRPr lang="en-US" sz="2400" dirty="0">
              <a:solidFill>
                <a:schemeClr val="tx1"/>
              </a:solidFill>
            </a:endParaRPr>
          </a:p>
          <a:p>
            <a:endParaRPr lang="en-US" sz="2400" dirty="0">
              <a:solidFill>
                <a:schemeClr val="tx1"/>
              </a:solidFill>
            </a:endParaRPr>
          </a:p>
          <a:p>
            <a:endParaRPr lang="en-US" sz="2400" dirty="0">
              <a:solidFill>
                <a:schemeClr val="tx1"/>
              </a:solidFill>
            </a:endParaRPr>
          </a:p>
          <a:p>
            <a:endParaRPr lang="en-US" sz="2400" dirty="0">
              <a:solidFill>
                <a:schemeClr val="tx1"/>
              </a:solidFill>
            </a:endParaRPr>
          </a:p>
          <a:p>
            <a:endParaRPr lang="en-US" sz="2400" dirty="0">
              <a:solidFill>
                <a:schemeClr val="tx1"/>
              </a:solidFill>
            </a:endParaRPr>
          </a:p>
          <a:p>
            <a:endParaRPr lang="en-US" sz="2400" dirty="0">
              <a:solidFill>
                <a:schemeClr val="tx1"/>
              </a:solidFill>
            </a:endParaRPr>
          </a:p>
          <a:p>
            <a:endParaRPr lang="en-US" sz="2400" dirty="0">
              <a:solidFill>
                <a:schemeClr val="tx1"/>
              </a:solidFill>
            </a:endParaRPr>
          </a:p>
          <a:p>
            <a:endParaRPr lang="en-US" sz="2400" dirty="0">
              <a:solidFill>
                <a:schemeClr val="tx1"/>
              </a:solidFill>
            </a:endParaRPr>
          </a:p>
        </p:txBody>
      </p:sp>
      <p:grpSp>
        <p:nvGrpSpPr>
          <p:cNvPr id="12" name="Group 11">
            <a:extLst>
              <a:ext uri="{FF2B5EF4-FFF2-40B4-BE49-F238E27FC236}">
                <a16:creationId xmlns:a16="http://schemas.microsoft.com/office/drawing/2014/main" id="{ACBDBE4D-4D71-464E-A7BA-22E9D3868D3F}"/>
              </a:ext>
            </a:extLst>
          </p:cNvPr>
          <p:cNvGrpSpPr/>
          <p:nvPr/>
        </p:nvGrpSpPr>
        <p:grpSpPr>
          <a:xfrm>
            <a:off x="8046859" y="2886089"/>
            <a:ext cx="2601152" cy="2345435"/>
            <a:chOff x="445434" y="1524000"/>
            <a:chExt cx="2601152" cy="2345435"/>
          </a:xfrm>
        </p:grpSpPr>
        <p:sp>
          <p:nvSpPr>
            <p:cNvPr id="14" name="Oval 13">
              <a:extLst>
                <a:ext uri="{FF2B5EF4-FFF2-40B4-BE49-F238E27FC236}">
                  <a16:creationId xmlns:a16="http://schemas.microsoft.com/office/drawing/2014/main" id="{48A74AE0-A0C7-4B7A-8770-6DF92EF989B1}"/>
                </a:ext>
              </a:extLst>
            </p:cNvPr>
            <p:cNvSpPr/>
            <p:nvPr/>
          </p:nvSpPr>
          <p:spPr>
            <a:xfrm>
              <a:off x="533400" y="1524000"/>
              <a:ext cx="2209800" cy="114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AA9CB34-8AE1-4FBF-B0EB-A1F7A4E6C587}"/>
                </a:ext>
              </a:extLst>
            </p:cNvPr>
            <p:cNvSpPr txBox="1"/>
            <p:nvPr/>
          </p:nvSpPr>
          <p:spPr>
            <a:xfrm>
              <a:off x="990600" y="1676400"/>
              <a:ext cx="1524000" cy="769441"/>
            </a:xfrm>
            <a:prstGeom prst="rect">
              <a:avLst/>
            </a:prstGeom>
            <a:noFill/>
          </p:spPr>
          <p:txBody>
            <a:bodyPr wrap="square" rtlCol="0">
              <a:spAutoFit/>
            </a:bodyPr>
            <a:lstStyle/>
            <a:p>
              <a:r>
                <a:rPr lang="en-US" sz="2200" b="1" dirty="0"/>
                <a:t>N</a:t>
              </a:r>
              <a:r>
                <a:rPr lang="en-US" sz="2200" dirty="0"/>
                <a:t> distinct objects</a:t>
              </a:r>
            </a:p>
          </p:txBody>
        </p:sp>
        <p:sp>
          <p:nvSpPr>
            <p:cNvPr id="16" name="Oval 15">
              <a:extLst>
                <a:ext uri="{FF2B5EF4-FFF2-40B4-BE49-F238E27FC236}">
                  <a16:creationId xmlns:a16="http://schemas.microsoft.com/office/drawing/2014/main" id="{501F8937-55C1-4D20-9268-B06E63B7033D}"/>
                </a:ext>
              </a:extLst>
            </p:cNvPr>
            <p:cNvSpPr/>
            <p:nvPr/>
          </p:nvSpPr>
          <p:spPr>
            <a:xfrm>
              <a:off x="445434" y="3031235"/>
              <a:ext cx="9906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k</a:t>
              </a:r>
            </a:p>
          </p:txBody>
        </p:sp>
        <p:sp>
          <p:nvSpPr>
            <p:cNvPr id="17" name="Oval 16">
              <a:extLst>
                <a:ext uri="{FF2B5EF4-FFF2-40B4-BE49-F238E27FC236}">
                  <a16:creationId xmlns:a16="http://schemas.microsoft.com/office/drawing/2014/main" id="{E6BC439A-1380-4106-B267-828439C05230}"/>
                </a:ext>
              </a:extLst>
            </p:cNvPr>
            <p:cNvSpPr/>
            <p:nvPr/>
          </p:nvSpPr>
          <p:spPr>
            <a:xfrm>
              <a:off x="1921073" y="3024201"/>
              <a:ext cx="1125513"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N - k</a:t>
              </a:r>
            </a:p>
          </p:txBody>
        </p:sp>
        <p:cxnSp>
          <p:nvCxnSpPr>
            <p:cNvPr id="20" name="Straight Arrow Connector 19">
              <a:extLst>
                <a:ext uri="{FF2B5EF4-FFF2-40B4-BE49-F238E27FC236}">
                  <a16:creationId xmlns:a16="http://schemas.microsoft.com/office/drawing/2014/main" id="{1A8FF44C-AAC2-4683-9415-8F030C50F293}"/>
                </a:ext>
              </a:extLst>
            </p:cNvPr>
            <p:cNvCxnSpPr>
              <a:cxnSpLocks/>
              <a:stCxn id="14" idx="4"/>
              <a:endCxn id="16" idx="7"/>
            </p:cNvCxnSpPr>
            <p:nvPr/>
          </p:nvCxnSpPr>
          <p:spPr>
            <a:xfrm flipH="1">
              <a:off x="1290964" y="2667000"/>
              <a:ext cx="347336" cy="486987"/>
            </a:xfrm>
            <a:prstGeom prst="straightConnector1">
              <a:avLst/>
            </a:prstGeom>
            <a:ln w="19050">
              <a:solidFill>
                <a:srgbClr val="2F528F"/>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71FFC68-F815-45A3-AB5E-BA8CF8CA90D2}"/>
                </a:ext>
              </a:extLst>
            </p:cNvPr>
            <p:cNvCxnSpPr>
              <a:cxnSpLocks/>
              <a:stCxn id="14" idx="4"/>
              <a:endCxn id="17" idx="1"/>
            </p:cNvCxnSpPr>
            <p:nvPr/>
          </p:nvCxnSpPr>
          <p:spPr>
            <a:xfrm>
              <a:off x="1638300" y="2667000"/>
              <a:ext cx="447601" cy="479953"/>
            </a:xfrm>
            <a:prstGeom prst="straightConnector1">
              <a:avLst/>
            </a:prstGeom>
            <a:ln w="19050">
              <a:solidFill>
                <a:srgbClr val="2F528F"/>
              </a:solidFill>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5DD6154-5E52-4608-AC07-E6CAF818199D}"/>
                  </a:ext>
                </a:extLst>
              </p:cNvPr>
              <p:cNvSpPr txBox="1"/>
              <p:nvPr/>
            </p:nvSpPr>
            <p:spPr>
              <a:xfrm>
                <a:off x="8531557" y="5452799"/>
                <a:ext cx="1633524" cy="8057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600" i="1" smtClean="0">
                              <a:latin typeface="Cambria Math" panose="02040503050406030204" pitchFamily="18" charset="0"/>
                            </a:rPr>
                          </m:ctrlPr>
                        </m:fPr>
                        <m:num>
                          <m:r>
                            <a:rPr lang="en-US" sz="2600" b="0" i="1" smtClean="0">
                              <a:latin typeface="Cambria Math" panose="02040503050406030204" pitchFamily="18" charset="0"/>
                            </a:rPr>
                            <m:t>𝑁</m:t>
                          </m:r>
                          <m:r>
                            <a:rPr lang="en-US" sz="2600" b="0" i="1" smtClean="0">
                              <a:latin typeface="Cambria Math" panose="02040503050406030204" pitchFamily="18" charset="0"/>
                            </a:rPr>
                            <m:t>!</m:t>
                          </m:r>
                        </m:num>
                        <m:den>
                          <m:r>
                            <a:rPr lang="en-US" sz="2600" b="0" i="1" smtClean="0">
                              <a:latin typeface="Cambria Math" panose="02040503050406030204" pitchFamily="18" charset="0"/>
                            </a:rPr>
                            <m:t>𝑘</m:t>
                          </m:r>
                          <m:r>
                            <a:rPr lang="en-US" sz="2600" b="0" i="1" smtClean="0">
                              <a:latin typeface="Cambria Math" panose="02040503050406030204" pitchFamily="18" charset="0"/>
                            </a:rPr>
                            <m:t>!</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𝑁</m:t>
                              </m:r>
                              <m:r>
                                <a:rPr lang="en-US" sz="2600" b="0" i="1" smtClean="0">
                                  <a:latin typeface="Cambria Math" panose="02040503050406030204" pitchFamily="18" charset="0"/>
                                </a:rPr>
                                <m:t>−</m:t>
                              </m:r>
                              <m:r>
                                <a:rPr lang="en-US" sz="2600" b="0" i="1" smtClean="0">
                                  <a:latin typeface="Cambria Math" panose="02040503050406030204" pitchFamily="18" charset="0"/>
                                </a:rPr>
                                <m:t>𝑘</m:t>
                              </m:r>
                            </m:e>
                          </m:d>
                          <m:r>
                            <a:rPr lang="en-US" sz="2600" b="0" i="1" smtClean="0">
                              <a:latin typeface="Cambria Math" panose="02040503050406030204" pitchFamily="18" charset="0"/>
                            </a:rPr>
                            <m:t>!</m:t>
                          </m:r>
                        </m:den>
                      </m:f>
                    </m:oMath>
                  </m:oMathPara>
                </a14:m>
                <a:endParaRPr lang="en-US" sz="2600" dirty="0"/>
              </a:p>
            </p:txBody>
          </p:sp>
        </mc:Choice>
        <mc:Fallback xmlns="">
          <p:sp>
            <p:nvSpPr>
              <p:cNvPr id="3" name="TextBox 2">
                <a:extLst>
                  <a:ext uri="{FF2B5EF4-FFF2-40B4-BE49-F238E27FC236}">
                    <a16:creationId xmlns:a16="http://schemas.microsoft.com/office/drawing/2014/main" id="{65DD6154-5E52-4608-AC07-E6CAF818199D}"/>
                  </a:ext>
                </a:extLst>
              </p:cNvPr>
              <p:cNvSpPr txBox="1">
                <a:spLocks noRot="1" noChangeAspect="1" noMove="1" noResize="1" noEditPoints="1" noAdjustHandles="1" noChangeArrowheads="1" noChangeShapeType="1" noTextEdit="1"/>
              </p:cNvSpPr>
              <p:nvPr/>
            </p:nvSpPr>
            <p:spPr>
              <a:xfrm>
                <a:off x="8531557" y="5452799"/>
                <a:ext cx="1633524" cy="805798"/>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42916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Right)">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trips(downRight)">
                                      <p:cBhvr>
                                        <p:cTn id="17" dur="1000"/>
                                        <p:tgtEl>
                                          <p:spTgt spid="8"/>
                                        </p:tgtEl>
                                      </p:cBhvr>
                                    </p:animEffect>
                                  </p:childTnLst>
                                </p:cTn>
                              </p:par>
                            </p:childTnLst>
                          </p:cTn>
                        </p:par>
                        <p:par>
                          <p:cTn id="18" fill="hold">
                            <p:stCondLst>
                              <p:cond delay="1000"/>
                            </p:stCondLst>
                            <p:childTnLst>
                              <p:par>
                                <p:cTn id="19" presetID="18" presetClass="entr" presetSubtype="6"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strips(downRight)">
                                      <p:cBhvr>
                                        <p:cTn id="21" dur="1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strips(downRight)">
                                      <p:cBhvr>
                                        <p:cTn id="26" dur="10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left)">
                                      <p:cBhvr>
                                        <p:cTn id="4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278578" cy="1325563"/>
          </a:xfrm>
        </p:spPr>
        <p:txBody>
          <a:bodyPr/>
          <a:lstStyle/>
          <a:p>
            <a:r>
              <a:rPr lang="en-US" dirty="0">
                <a:solidFill>
                  <a:srgbClr val="990033"/>
                </a:solidFill>
              </a:rPr>
              <a:t>Examples</a:t>
            </a:r>
            <a:endParaRPr lang="en-US" dirty="0"/>
          </a:p>
        </p:txBody>
      </p:sp>
      <p:sp>
        <p:nvSpPr>
          <p:cNvPr id="50" name="Rectangle 49">
            <a:extLst>
              <a:ext uri="{FF2B5EF4-FFF2-40B4-BE49-F238E27FC236}">
                <a16:creationId xmlns:a16="http://schemas.microsoft.com/office/drawing/2014/main" id="{94795D93-63A9-4AB9-A2FD-5C5D7577B499}"/>
              </a:ext>
            </a:extLst>
          </p:cNvPr>
          <p:cNvSpPr/>
          <p:nvPr/>
        </p:nvSpPr>
        <p:spPr>
          <a:xfrm>
            <a:off x="838199" y="1477746"/>
            <a:ext cx="7650893" cy="2410916"/>
          </a:xfrm>
          <a:prstGeom prst="rect">
            <a:avLst/>
          </a:prstGeom>
        </p:spPr>
        <p:txBody>
          <a:bodyPr wrap="square">
            <a:spAutoFit/>
          </a:bodyPr>
          <a:lstStyle/>
          <a:p>
            <a:r>
              <a:rPr lang="en-US" sz="2400" dirty="0"/>
              <a:t>Compute the following values</a:t>
            </a:r>
          </a:p>
          <a:p>
            <a:endParaRPr lang="en-US" sz="2400" dirty="0"/>
          </a:p>
          <a:p>
            <a:pPr>
              <a:lnSpc>
                <a:spcPts val="800"/>
              </a:lnSpc>
            </a:pPr>
            <a:endParaRPr lang="en-US" sz="2400" dirty="0"/>
          </a:p>
          <a:p>
            <a:r>
              <a:rPr lang="en-US" sz="2400" dirty="0"/>
              <a:t>a)</a:t>
            </a:r>
          </a:p>
          <a:p>
            <a:endParaRPr lang="en-US" sz="2400" dirty="0"/>
          </a:p>
          <a:p>
            <a:endParaRPr lang="en-US" sz="2400" dirty="0"/>
          </a:p>
          <a:p>
            <a:r>
              <a:rPr lang="en-US" sz="2400" dirty="0"/>
              <a:t>b) 		c)		d)  </a:t>
            </a:r>
          </a:p>
        </p:txBody>
      </p:sp>
      <p:graphicFrame>
        <p:nvGraphicFramePr>
          <p:cNvPr id="5" name="Object 37">
            <a:extLst>
              <a:ext uri="{FF2B5EF4-FFF2-40B4-BE49-F238E27FC236}">
                <a16:creationId xmlns:a16="http://schemas.microsoft.com/office/drawing/2014/main" id="{4BCAF318-78B3-4DE2-9954-C10BC6FD4D75}"/>
              </a:ext>
            </a:extLst>
          </p:cNvPr>
          <p:cNvGraphicFramePr>
            <a:graphicFrameLocks noChangeAspect="1"/>
          </p:cNvGraphicFramePr>
          <p:nvPr>
            <p:extLst>
              <p:ext uri="{D42A27DB-BD31-4B8C-83A1-F6EECF244321}">
                <p14:modId xmlns:p14="http://schemas.microsoft.com/office/powerpoint/2010/main" val="1009572048"/>
              </p:ext>
            </p:extLst>
          </p:nvPr>
        </p:nvGraphicFramePr>
        <p:xfrm>
          <a:off x="1295400" y="1994263"/>
          <a:ext cx="606425" cy="1038225"/>
        </p:xfrm>
        <a:graphic>
          <a:graphicData uri="http://schemas.openxmlformats.org/presentationml/2006/ole">
            <mc:AlternateContent xmlns:mc="http://schemas.openxmlformats.org/markup-compatibility/2006">
              <mc:Choice xmlns:v="urn:schemas-microsoft-com:vml" Requires="v">
                <p:oleObj spid="_x0000_s12444" name="Equation" r:id="rId4" imgW="266400" imgH="457200" progId="Equation.3">
                  <p:embed/>
                </p:oleObj>
              </mc:Choice>
              <mc:Fallback>
                <p:oleObj name="Equation" r:id="rId4" imgW="266400" imgH="457200" progId="Equation.3">
                  <p:embed/>
                  <p:pic>
                    <p:nvPicPr>
                      <p:cNvPr id="348168" name="Object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994263"/>
                        <a:ext cx="606425" cy="1038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7">
            <a:extLst>
              <a:ext uri="{FF2B5EF4-FFF2-40B4-BE49-F238E27FC236}">
                <a16:creationId xmlns:a16="http://schemas.microsoft.com/office/drawing/2014/main" id="{1C4E580C-0927-4D23-8DD4-2BA7477F4FDF}"/>
              </a:ext>
            </a:extLst>
          </p:cNvPr>
          <p:cNvGraphicFramePr>
            <a:graphicFrameLocks noChangeAspect="1"/>
          </p:cNvGraphicFramePr>
          <p:nvPr>
            <p:extLst>
              <p:ext uri="{D42A27DB-BD31-4B8C-83A1-F6EECF244321}">
                <p14:modId xmlns:p14="http://schemas.microsoft.com/office/powerpoint/2010/main" val="632409996"/>
              </p:ext>
            </p:extLst>
          </p:nvPr>
        </p:nvGraphicFramePr>
        <p:xfrm>
          <a:off x="3584575" y="2070463"/>
          <a:ext cx="3578225" cy="952500"/>
        </p:xfrm>
        <a:graphic>
          <a:graphicData uri="http://schemas.openxmlformats.org/presentationml/2006/ole">
            <mc:AlternateContent xmlns:mc="http://schemas.openxmlformats.org/markup-compatibility/2006">
              <mc:Choice xmlns:v="urn:schemas-microsoft-com:vml" Requires="v">
                <p:oleObj spid="_x0000_s12445" name="Equation" r:id="rId6" imgW="1574640" imgH="419040" progId="Equation.3">
                  <p:embed/>
                </p:oleObj>
              </mc:Choice>
              <mc:Fallback>
                <p:oleObj name="Equation" r:id="rId6" imgW="1574640" imgH="419040" progId="Equation.3">
                  <p:embed/>
                  <p:pic>
                    <p:nvPicPr>
                      <p:cNvPr id="348169" name="Object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4575" y="2070463"/>
                        <a:ext cx="3578225"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7" name="Straight Connector 6">
            <a:extLst>
              <a:ext uri="{FF2B5EF4-FFF2-40B4-BE49-F238E27FC236}">
                <a16:creationId xmlns:a16="http://schemas.microsoft.com/office/drawing/2014/main" id="{B45EEBDE-08FD-46C9-8AA5-F6F6B55F4B5A}"/>
              </a:ext>
            </a:extLst>
          </p:cNvPr>
          <p:cNvCxnSpPr/>
          <p:nvPr/>
        </p:nvCxnSpPr>
        <p:spPr>
          <a:xfrm flipH="1">
            <a:off x="5486400" y="2756263"/>
            <a:ext cx="1371600" cy="762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BDE5394-20AC-47FD-B213-C3F316EB6126}"/>
              </a:ext>
            </a:extLst>
          </p:cNvPr>
          <p:cNvCxnSpPr/>
          <p:nvPr/>
        </p:nvCxnSpPr>
        <p:spPr>
          <a:xfrm flipH="1">
            <a:off x="5410200" y="2222863"/>
            <a:ext cx="1371600" cy="762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9" name="Object 8">
            <a:extLst>
              <a:ext uri="{FF2B5EF4-FFF2-40B4-BE49-F238E27FC236}">
                <a16:creationId xmlns:a16="http://schemas.microsoft.com/office/drawing/2014/main" id="{B2E8EFC4-E89F-48FD-B9DD-412AB6F8B96B}"/>
              </a:ext>
            </a:extLst>
          </p:cNvPr>
          <p:cNvGraphicFramePr>
            <a:graphicFrameLocks noChangeAspect="1"/>
          </p:cNvGraphicFramePr>
          <p:nvPr>
            <p:extLst>
              <p:ext uri="{D42A27DB-BD31-4B8C-83A1-F6EECF244321}">
                <p14:modId xmlns:p14="http://schemas.microsoft.com/office/powerpoint/2010/main" val="1257494972"/>
              </p:ext>
            </p:extLst>
          </p:nvPr>
        </p:nvGraphicFramePr>
        <p:xfrm>
          <a:off x="7162800" y="2070463"/>
          <a:ext cx="2162175" cy="895350"/>
        </p:xfrm>
        <a:graphic>
          <a:graphicData uri="http://schemas.openxmlformats.org/presentationml/2006/ole">
            <mc:AlternateContent xmlns:mc="http://schemas.openxmlformats.org/markup-compatibility/2006">
              <mc:Choice xmlns:v="urn:schemas-microsoft-com:vml" Requires="v">
                <p:oleObj spid="_x0000_s12446" name="Equation" r:id="rId8" imgW="952200" imgH="393480" progId="Equation.3">
                  <p:embed/>
                </p:oleObj>
              </mc:Choice>
              <mc:Fallback>
                <p:oleObj name="Equation" r:id="rId8" imgW="952200" imgH="393480" progId="Equation.3">
                  <p:embed/>
                  <p:pic>
                    <p:nvPicPr>
                      <p:cNvPr id="349192"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2800" y="2070463"/>
                        <a:ext cx="2162175"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2">
            <a:extLst>
              <a:ext uri="{FF2B5EF4-FFF2-40B4-BE49-F238E27FC236}">
                <a16:creationId xmlns:a16="http://schemas.microsoft.com/office/drawing/2014/main" id="{67203A81-63C9-4AA1-B8A4-9531B81C65F6}"/>
              </a:ext>
            </a:extLst>
          </p:cNvPr>
          <p:cNvGraphicFramePr>
            <a:graphicFrameLocks noChangeAspect="1"/>
          </p:cNvGraphicFramePr>
          <p:nvPr>
            <p:extLst>
              <p:ext uri="{D42A27DB-BD31-4B8C-83A1-F6EECF244321}">
                <p14:modId xmlns:p14="http://schemas.microsoft.com/office/powerpoint/2010/main" val="3281177875"/>
              </p:ext>
            </p:extLst>
          </p:nvPr>
        </p:nvGraphicFramePr>
        <p:xfrm>
          <a:off x="1905000" y="2070463"/>
          <a:ext cx="1701800" cy="952500"/>
        </p:xfrm>
        <a:graphic>
          <a:graphicData uri="http://schemas.openxmlformats.org/presentationml/2006/ole">
            <mc:AlternateContent xmlns:mc="http://schemas.openxmlformats.org/markup-compatibility/2006">
              <mc:Choice xmlns:v="urn:schemas-microsoft-com:vml" Requires="v">
                <p:oleObj spid="_x0000_s12447" name="Equation" r:id="rId10" imgW="749160" imgH="419040" progId="Equation.3">
                  <p:embed/>
                </p:oleObj>
              </mc:Choice>
              <mc:Fallback>
                <p:oleObj name="Equation" r:id="rId10" imgW="749160" imgH="419040" progId="Equation.3">
                  <p:embed/>
                  <p:pic>
                    <p:nvPicPr>
                      <p:cNvPr id="349196"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5000" y="2070463"/>
                        <a:ext cx="170180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37">
            <a:extLst>
              <a:ext uri="{FF2B5EF4-FFF2-40B4-BE49-F238E27FC236}">
                <a16:creationId xmlns:a16="http://schemas.microsoft.com/office/drawing/2014/main" id="{A1E62C74-92BF-4765-9DB1-2AF62D1D7A01}"/>
              </a:ext>
            </a:extLst>
          </p:cNvPr>
          <p:cNvGraphicFramePr>
            <a:graphicFrameLocks noChangeAspect="1"/>
          </p:cNvGraphicFramePr>
          <p:nvPr>
            <p:extLst>
              <p:ext uri="{D42A27DB-BD31-4B8C-83A1-F6EECF244321}">
                <p14:modId xmlns:p14="http://schemas.microsoft.com/office/powerpoint/2010/main" val="1238014690"/>
              </p:ext>
            </p:extLst>
          </p:nvPr>
        </p:nvGraphicFramePr>
        <p:xfrm>
          <a:off x="1323976" y="3101341"/>
          <a:ext cx="577850" cy="1038225"/>
        </p:xfrm>
        <a:graphic>
          <a:graphicData uri="http://schemas.openxmlformats.org/presentationml/2006/ole">
            <mc:AlternateContent xmlns:mc="http://schemas.openxmlformats.org/markup-compatibility/2006">
              <mc:Choice xmlns:v="urn:schemas-microsoft-com:vml" Requires="v">
                <p:oleObj spid="_x0000_s12448" name="Equation" r:id="rId12" imgW="253800" imgH="457200" progId="Equation.3">
                  <p:embed/>
                </p:oleObj>
              </mc:Choice>
              <mc:Fallback>
                <p:oleObj name="Equation" r:id="rId12" imgW="253800" imgH="457200" progId="Equation.3">
                  <p:embed/>
                  <p:pic>
                    <p:nvPicPr>
                      <p:cNvPr id="349193" name="Object 3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23976" y="3101341"/>
                        <a:ext cx="577850" cy="1038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37">
            <a:extLst>
              <a:ext uri="{FF2B5EF4-FFF2-40B4-BE49-F238E27FC236}">
                <a16:creationId xmlns:a16="http://schemas.microsoft.com/office/drawing/2014/main" id="{9414377F-9A51-47E5-87BD-6BBDC565C90F}"/>
              </a:ext>
            </a:extLst>
          </p:cNvPr>
          <p:cNvGraphicFramePr>
            <a:graphicFrameLocks noChangeAspect="1"/>
          </p:cNvGraphicFramePr>
          <p:nvPr>
            <p:extLst>
              <p:ext uri="{D42A27DB-BD31-4B8C-83A1-F6EECF244321}">
                <p14:modId xmlns:p14="http://schemas.microsoft.com/office/powerpoint/2010/main" val="4003249389"/>
              </p:ext>
            </p:extLst>
          </p:nvPr>
        </p:nvGraphicFramePr>
        <p:xfrm>
          <a:off x="3070180" y="3099163"/>
          <a:ext cx="750887" cy="1038225"/>
        </p:xfrm>
        <a:graphic>
          <a:graphicData uri="http://schemas.openxmlformats.org/presentationml/2006/ole">
            <mc:AlternateContent xmlns:mc="http://schemas.openxmlformats.org/markup-compatibility/2006">
              <mc:Choice xmlns:v="urn:schemas-microsoft-com:vml" Requires="v">
                <p:oleObj spid="_x0000_s12449" name="Equation" r:id="rId14" imgW="330120" imgH="457200" progId="Equation.3">
                  <p:embed/>
                </p:oleObj>
              </mc:Choice>
              <mc:Fallback>
                <p:oleObj name="Equation" r:id="rId14" imgW="330120" imgH="457200" progId="Equation.3">
                  <p:embed/>
                  <p:pic>
                    <p:nvPicPr>
                      <p:cNvPr id="349194" name="Object 3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70180" y="3099163"/>
                        <a:ext cx="750887" cy="1038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37">
            <a:extLst>
              <a:ext uri="{FF2B5EF4-FFF2-40B4-BE49-F238E27FC236}">
                <a16:creationId xmlns:a16="http://schemas.microsoft.com/office/drawing/2014/main" id="{292FB0B8-895F-4EB9-9A46-64126A2BCC81}"/>
              </a:ext>
            </a:extLst>
          </p:cNvPr>
          <p:cNvGraphicFramePr>
            <a:graphicFrameLocks noChangeAspect="1"/>
          </p:cNvGraphicFramePr>
          <p:nvPr>
            <p:extLst>
              <p:ext uri="{D42A27DB-BD31-4B8C-83A1-F6EECF244321}">
                <p14:modId xmlns:p14="http://schemas.microsoft.com/office/powerpoint/2010/main" val="3533490945"/>
              </p:ext>
            </p:extLst>
          </p:nvPr>
        </p:nvGraphicFramePr>
        <p:xfrm>
          <a:off x="4904126" y="3099163"/>
          <a:ext cx="750887" cy="1038225"/>
        </p:xfrm>
        <a:graphic>
          <a:graphicData uri="http://schemas.openxmlformats.org/presentationml/2006/ole">
            <mc:AlternateContent xmlns:mc="http://schemas.openxmlformats.org/markup-compatibility/2006">
              <mc:Choice xmlns:v="urn:schemas-microsoft-com:vml" Requires="v">
                <p:oleObj spid="_x0000_s12450" name="Equation" r:id="rId16" imgW="330120" imgH="457200" progId="Equation.3">
                  <p:embed/>
                </p:oleObj>
              </mc:Choice>
              <mc:Fallback>
                <p:oleObj name="Equation" r:id="rId16" imgW="330120" imgH="457200" progId="Equation.3">
                  <p:embed/>
                  <p:pic>
                    <p:nvPicPr>
                      <p:cNvPr id="349195" name="Object 3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04126" y="3099163"/>
                        <a:ext cx="750887" cy="1038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3">
            <a:extLst>
              <a:ext uri="{FF2B5EF4-FFF2-40B4-BE49-F238E27FC236}">
                <a16:creationId xmlns:a16="http://schemas.microsoft.com/office/drawing/2014/main" id="{DABE9056-D328-447E-8702-9BE760151110}"/>
              </a:ext>
            </a:extLst>
          </p:cNvPr>
          <p:cNvSpPr/>
          <p:nvPr/>
        </p:nvSpPr>
        <p:spPr>
          <a:xfrm>
            <a:off x="7824651" y="391963"/>
            <a:ext cx="3971901" cy="834879"/>
          </a:xfrm>
          <a:prstGeom prst="rect">
            <a:avLst/>
          </a:prstGeom>
          <a:solidFill>
            <a:srgbClr val="BD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ea typeface="Cambria" panose="02040503050406030204" pitchFamily="18" charset="0"/>
                <a:cs typeface="Times New Roman" pitchFamily="18" charset="0"/>
              </a:rPr>
              <a:t>Use both pencil and paper and your calculator to do the computations. </a:t>
            </a:r>
          </a:p>
        </p:txBody>
      </p:sp>
      <p:sp>
        <p:nvSpPr>
          <p:cNvPr id="15" name="Rectangle 14">
            <a:extLst>
              <a:ext uri="{FF2B5EF4-FFF2-40B4-BE49-F238E27FC236}">
                <a16:creationId xmlns:a16="http://schemas.microsoft.com/office/drawing/2014/main" id="{93EF1858-20A7-45A6-9E5C-89A71198B5FF}"/>
              </a:ext>
            </a:extLst>
          </p:cNvPr>
          <p:cNvSpPr/>
          <p:nvPr/>
        </p:nvSpPr>
        <p:spPr>
          <a:xfrm>
            <a:off x="838199" y="4524229"/>
            <a:ext cx="6986452" cy="830997"/>
          </a:xfrm>
          <a:prstGeom prst="rect">
            <a:avLst/>
          </a:prstGeom>
        </p:spPr>
        <p:txBody>
          <a:bodyPr wrap="square">
            <a:spAutoFit/>
          </a:bodyPr>
          <a:lstStyle/>
          <a:p>
            <a:r>
              <a:rPr lang="en-US" sz="2400" dirty="0"/>
              <a:t>In how many ways can a sorority of 20 members select three members?</a:t>
            </a:r>
          </a:p>
        </p:txBody>
      </p:sp>
      <p:sp>
        <p:nvSpPr>
          <p:cNvPr id="4" name="Rectangle 3">
            <a:extLst>
              <a:ext uri="{FF2B5EF4-FFF2-40B4-BE49-F238E27FC236}">
                <a16:creationId xmlns:a16="http://schemas.microsoft.com/office/drawing/2014/main" id="{2CCF7A4F-EC5D-40DC-8167-C18EE3EB2C51}"/>
              </a:ext>
            </a:extLst>
          </p:cNvPr>
          <p:cNvSpPr/>
          <p:nvPr/>
        </p:nvSpPr>
        <p:spPr>
          <a:xfrm>
            <a:off x="8878957" y="4903305"/>
            <a:ext cx="2917594" cy="1589570"/>
          </a:xfrm>
          <a:prstGeom prst="rect">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FF0000"/>
                </a:solidFill>
                <a:ea typeface="Cambria" panose="02040503050406030204" pitchFamily="18" charset="0"/>
                <a:cs typeface="Times New Roman" pitchFamily="18" charset="0"/>
              </a:rPr>
              <a:t>Calculator</a:t>
            </a:r>
            <a:r>
              <a:rPr lang="en-US" sz="2000" dirty="0">
                <a:solidFill>
                  <a:schemeClr val="tx1"/>
                </a:solidFill>
                <a:ea typeface="Cambria" panose="02040503050406030204" pitchFamily="18" charset="0"/>
                <a:cs typeface="Times New Roman" pitchFamily="18" charset="0"/>
              </a:rPr>
              <a:t>:</a:t>
            </a:r>
          </a:p>
          <a:p>
            <a:r>
              <a:rPr lang="en-US" sz="2000" dirty="0">
                <a:solidFill>
                  <a:schemeClr val="tx1"/>
                </a:solidFill>
                <a:ea typeface="Cambria" panose="02040503050406030204" pitchFamily="18" charset="0"/>
                <a:cs typeface="Times New Roman" pitchFamily="18" charset="0"/>
              </a:rPr>
              <a:t>Enter n</a:t>
            </a:r>
          </a:p>
          <a:p>
            <a:r>
              <a:rPr lang="en-US" sz="2000" dirty="0">
                <a:solidFill>
                  <a:schemeClr val="tx1"/>
                </a:solidFill>
                <a:ea typeface="Cambria" panose="02040503050406030204" pitchFamily="18" charset="0"/>
                <a:cs typeface="Times New Roman" pitchFamily="18" charset="0"/>
              </a:rPr>
              <a:t>MATH &gt; PRB &gt; </a:t>
            </a:r>
            <a:r>
              <a:rPr lang="en-US" sz="2000" dirty="0" err="1">
                <a:solidFill>
                  <a:schemeClr val="tx1"/>
                </a:solidFill>
                <a:ea typeface="Cambria" panose="02040503050406030204" pitchFamily="18" charset="0"/>
                <a:cs typeface="Times New Roman" pitchFamily="18" charset="0"/>
              </a:rPr>
              <a:t>nCr</a:t>
            </a:r>
            <a:r>
              <a:rPr lang="en-US" sz="2000" dirty="0">
                <a:solidFill>
                  <a:schemeClr val="tx1"/>
                </a:solidFill>
                <a:ea typeface="Cambria" panose="02040503050406030204" pitchFamily="18" charset="0"/>
                <a:cs typeface="Times New Roman" pitchFamily="18" charset="0"/>
              </a:rPr>
              <a:t> (or </a:t>
            </a:r>
            <a:r>
              <a:rPr lang="en-US" sz="2000" dirty="0" err="1">
                <a:solidFill>
                  <a:schemeClr val="tx1"/>
                </a:solidFill>
                <a:ea typeface="Cambria" panose="02040503050406030204" pitchFamily="18" charset="0"/>
                <a:cs typeface="Times New Roman" pitchFamily="18" charset="0"/>
              </a:rPr>
              <a:t>nPr</a:t>
            </a:r>
            <a:r>
              <a:rPr lang="en-US" sz="2000" dirty="0">
                <a:solidFill>
                  <a:schemeClr val="tx1"/>
                </a:solidFill>
                <a:ea typeface="Cambria" panose="02040503050406030204" pitchFamily="18" charset="0"/>
                <a:cs typeface="Times New Roman" pitchFamily="18" charset="0"/>
              </a:rPr>
              <a:t>)</a:t>
            </a:r>
          </a:p>
          <a:p>
            <a:r>
              <a:rPr lang="en-US" sz="2000" dirty="0">
                <a:solidFill>
                  <a:schemeClr val="tx1"/>
                </a:solidFill>
                <a:ea typeface="Cambria" panose="02040503050406030204" pitchFamily="18" charset="0"/>
                <a:cs typeface="Times New Roman" pitchFamily="18" charset="0"/>
              </a:rPr>
              <a:t>Enter r </a:t>
            </a:r>
          </a:p>
          <a:p>
            <a:r>
              <a:rPr lang="en-US" sz="2000" dirty="0">
                <a:solidFill>
                  <a:schemeClr val="tx1"/>
                </a:solidFill>
                <a:ea typeface="Cambria" panose="02040503050406030204" pitchFamily="18" charset="0"/>
                <a:cs typeface="Times New Roman" pitchFamily="18" charset="0"/>
              </a:rPr>
              <a:t>Enter</a:t>
            </a:r>
          </a:p>
        </p:txBody>
      </p:sp>
    </p:spTree>
    <p:extLst>
      <p:ext uri="{BB962C8B-B14F-4D97-AF65-F5344CB8AC3E}">
        <p14:creationId xmlns:p14="http://schemas.microsoft.com/office/powerpoint/2010/main" val="271097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trips(downRight)">
                                      <p:cBhvr>
                                        <p:cTn id="17" dur="1000"/>
                                        <p:tgtEl>
                                          <p:spTgt spid="8"/>
                                        </p:tgtEl>
                                      </p:cBhvr>
                                    </p:animEffect>
                                  </p:childTnLst>
                                </p:cTn>
                              </p:par>
                              <p:par>
                                <p:cTn id="18" presetID="18" presetClass="entr" presetSubtype="6"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strips(downRight)">
                                      <p:cBhvr>
                                        <p:cTn id="20" dur="1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strips(downRight)">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278578" cy="1325563"/>
          </a:xfrm>
        </p:spPr>
        <p:txBody>
          <a:bodyPr/>
          <a:lstStyle/>
          <a:p>
            <a:r>
              <a:rPr lang="en-US" dirty="0">
                <a:solidFill>
                  <a:srgbClr val="990033"/>
                </a:solidFill>
              </a:rPr>
              <a:t>Example</a:t>
            </a:r>
            <a:endParaRPr lang="en-US" dirty="0"/>
          </a:p>
        </p:txBody>
      </p:sp>
      <p:sp>
        <p:nvSpPr>
          <p:cNvPr id="50" name="Rectangle 49">
            <a:extLst>
              <a:ext uri="{FF2B5EF4-FFF2-40B4-BE49-F238E27FC236}">
                <a16:creationId xmlns:a16="http://schemas.microsoft.com/office/drawing/2014/main" id="{94795D93-63A9-4AB9-A2FD-5C5D7577B499}"/>
              </a:ext>
            </a:extLst>
          </p:cNvPr>
          <p:cNvSpPr/>
          <p:nvPr/>
        </p:nvSpPr>
        <p:spPr>
          <a:xfrm>
            <a:off x="838199" y="1477746"/>
            <a:ext cx="7650893" cy="1200329"/>
          </a:xfrm>
          <a:prstGeom prst="rect">
            <a:avLst/>
          </a:prstGeom>
        </p:spPr>
        <p:txBody>
          <a:bodyPr wrap="square">
            <a:spAutoFit/>
          </a:bodyPr>
          <a:lstStyle/>
          <a:p>
            <a:r>
              <a:rPr lang="en-US" sz="2400" dirty="0">
                <a:cs typeface="Times New Roman" pitchFamily="18" charset="0"/>
              </a:rPr>
              <a:t>We are selecting a team of </a:t>
            </a:r>
            <a:r>
              <a:rPr lang="en-US" sz="2400" dirty="0">
                <a:solidFill>
                  <a:srgbClr val="00B050"/>
                </a:solidFill>
                <a:cs typeface="Times New Roman" pitchFamily="18" charset="0"/>
              </a:rPr>
              <a:t>3 people </a:t>
            </a:r>
            <a:r>
              <a:rPr lang="en-US" sz="2400" dirty="0">
                <a:cs typeface="Times New Roman" pitchFamily="18" charset="0"/>
              </a:rPr>
              <a:t>from a group of 20 students with </a:t>
            </a:r>
            <a:r>
              <a:rPr lang="en-US" sz="2400" dirty="0">
                <a:solidFill>
                  <a:srgbClr val="FF0000"/>
                </a:solidFill>
                <a:cs typeface="Times New Roman" pitchFamily="18" charset="0"/>
              </a:rPr>
              <a:t>8 females </a:t>
            </a:r>
            <a:r>
              <a:rPr lang="en-US" sz="2400" dirty="0">
                <a:cs typeface="Times New Roman" pitchFamily="18" charset="0"/>
              </a:rPr>
              <a:t>and </a:t>
            </a:r>
            <a:r>
              <a:rPr lang="en-US" sz="2400" dirty="0">
                <a:solidFill>
                  <a:srgbClr val="0070C0"/>
                </a:solidFill>
                <a:cs typeface="Times New Roman" pitchFamily="18" charset="0"/>
              </a:rPr>
              <a:t>12 males</a:t>
            </a:r>
            <a:r>
              <a:rPr lang="en-US" sz="2400" dirty="0">
                <a:cs typeface="Times New Roman" pitchFamily="18" charset="0"/>
              </a:rPr>
              <a:t>.  In how many ways we can select</a:t>
            </a:r>
          </a:p>
        </p:txBody>
      </p:sp>
      <p:sp>
        <p:nvSpPr>
          <p:cNvPr id="14" name="Rectangle 13">
            <a:extLst>
              <a:ext uri="{FF2B5EF4-FFF2-40B4-BE49-F238E27FC236}">
                <a16:creationId xmlns:a16="http://schemas.microsoft.com/office/drawing/2014/main" id="{DABE9056-D328-447E-8702-9BE760151110}"/>
              </a:ext>
            </a:extLst>
          </p:cNvPr>
          <p:cNvSpPr/>
          <p:nvPr/>
        </p:nvSpPr>
        <p:spPr>
          <a:xfrm>
            <a:off x="8116778" y="391963"/>
            <a:ext cx="3679774" cy="834879"/>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ea typeface="Cambria" panose="02040503050406030204" pitchFamily="18" charset="0"/>
                <a:cs typeface="Times New Roman" pitchFamily="18" charset="0"/>
              </a:rPr>
              <a:t>Try picturing what is going on and write down the selection steps</a:t>
            </a:r>
          </a:p>
        </p:txBody>
      </p:sp>
      <p:sp>
        <p:nvSpPr>
          <p:cNvPr id="16" name="Rectangle 15">
            <a:extLst>
              <a:ext uri="{FF2B5EF4-FFF2-40B4-BE49-F238E27FC236}">
                <a16:creationId xmlns:a16="http://schemas.microsoft.com/office/drawing/2014/main" id="{4BCABEDD-A6FE-4B9B-A078-EB61210320FD}"/>
              </a:ext>
            </a:extLst>
          </p:cNvPr>
          <p:cNvSpPr/>
          <p:nvPr/>
        </p:nvSpPr>
        <p:spPr>
          <a:xfrm>
            <a:off x="838199" y="2678075"/>
            <a:ext cx="8382000" cy="461665"/>
          </a:xfrm>
          <a:prstGeom prst="rect">
            <a:avLst/>
          </a:prstGeom>
        </p:spPr>
        <p:txBody>
          <a:bodyPr wrap="square">
            <a:spAutoFit/>
          </a:bodyPr>
          <a:lstStyle/>
          <a:p>
            <a:r>
              <a:rPr lang="en-US" sz="2400" dirty="0">
                <a:cs typeface="Times New Roman" pitchFamily="18" charset="0"/>
              </a:rPr>
              <a:t>a) these three people without restrictions </a:t>
            </a:r>
          </a:p>
        </p:txBody>
      </p:sp>
      <p:sp>
        <p:nvSpPr>
          <p:cNvPr id="17" name="Rectangle 16">
            <a:extLst>
              <a:ext uri="{FF2B5EF4-FFF2-40B4-BE49-F238E27FC236}">
                <a16:creationId xmlns:a16="http://schemas.microsoft.com/office/drawing/2014/main" id="{CA78AF69-83AD-45F8-BEB5-7736D5910C81}"/>
              </a:ext>
            </a:extLst>
          </p:cNvPr>
          <p:cNvSpPr/>
          <p:nvPr/>
        </p:nvSpPr>
        <p:spPr>
          <a:xfrm>
            <a:off x="838199" y="4444070"/>
            <a:ext cx="8382000" cy="461665"/>
          </a:xfrm>
          <a:prstGeom prst="rect">
            <a:avLst/>
          </a:prstGeom>
        </p:spPr>
        <p:txBody>
          <a:bodyPr wrap="square">
            <a:spAutoFit/>
          </a:bodyPr>
          <a:lstStyle/>
          <a:p>
            <a:r>
              <a:rPr lang="en-US" sz="2400" dirty="0">
                <a:cs typeface="Times New Roman" pitchFamily="18" charset="0"/>
              </a:rPr>
              <a:t>b) only one female should be selected</a:t>
            </a:r>
          </a:p>
        </p:txBody>
      </p:sp>
    </p:spTree>
    <p:extLst>
      <p:ext uri="{BB962C8B-B14F-4D97-AF65-F5344CB8AC3E}">
        <p14:creationId xmlns:p14="http://schemas.microsoft.com/office/powerpoint/2010/main" val="380502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1</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8" y="1552902"/>
            <a:ext cx="6178166" cy="2000548"/>
          </a:xfrm>
          <a:prstGeom prst="rect">
            <a:avLst/>
          </a:prstGeom>
        </p:spPr>
        <p:txBody>
          <a:bodyPr wrap="square">
            <a:spAutoFit/>
          </a:bodyPr>
          <a:lstStyle/>
          <a:p>
            <a:r>
              <a:rPr lang="en-US" sz="2400" b="1" dirty="0">
                <a:cs typeface="Times New Roman" pitchFamily="18" charset="0"/>
              </a:rPr>
              <a:t>1.</a:t>
            </a:r>
            <a:r>
              <a:rPr lang="en-US" sz="2400" dirty="0">
                <a:cs typeface="Times New Roman" pitchFamily="18" charset="0"/>
              </a:rPr>
              <a:t> </a:t>
            </a:r>
            <a:r>
              <a:rPr lang="en-US" sz="2400" dirty="0">
                <a:solidFill>
                  <a:srgbClr val="0070C0"/>
                </a:solidFill>
                <a:cs typeface="Times New Roman" pitchFamily="18" charset="0"/>
              </a:rPr>
              <a:t>Seven cards </a:t>
            </a:r>
            <a:r>
              <a:rPr lang="en-US" sz="2400" dirty="0">
                <a:cs typeface="Times New Roman" pitchFamily="18" charset="0"/>
              </a:rPr>
              <a:t>are drawn from an </a:t>
            </a:r>
            <a:r>
              <a:rPr lang="en-US" sz="2400" dirty="0">
                <a:solidFill>
                  <a:srgbClr val="FF0000"/>
                </a:solidFill>
                <a:cs typeface="Times New Roman" pitchFamily="18" charset="0"/>
              </a:rPr>
              <a:t>ordinary deck</a:t>
            </a:r>
            <a:r>
              <a:rPr lang="en-US" sz="2400" dirty="0">
                <a:cs typeface="Times New Roman" pitchFamily="18" charset="0"/>
              </a:rPr>
              <a:t>. In how many ways is it possible to draw</a:t>
            </a:r>
          </a:p>
          <a:p>
            <a:r>
              <a:rPr lang="en-US" sz="2400" dirty="0">
                <a:cs typeface="Times New Roman" pitchFamily="18" charset="0"/>
              </a:rPr>
              <a:t>a) only 4’s</a:t>
            </a:r>
          </a:p>
          <a:p>
            <a:r>
              <a:rPr lang="en-US" sz="2400" dirty="0">
                <a:cs typeface="Times New Roman" pitchFamily="18" charset="0"/>
              </a:rPr>
              <a:t>b) only 6’s, 7’s, and 8’s</a:t>
            </a:r>
          </a:p>
          <a:p>
            <a:r>
              <a:rPr lang="en-US" sz="2400" dirty="0">
                <a:cs typeface="Times New Roman" pitchFamily="18" charset="0"/>
              </a:rPr>
              <a:t>c) no 6’s, 7’s, and 8’s</a:t>
            </a:r>
          </a:p>
        </p:txBody>
      </p:sp>
      <p:sp>
        <p:nvSpPr>
          <p:cNvPr id="10" name="Rectangle 9">
            <a:extLst>
              <a:ext uri="{FF2B5EF4-FFF2-40B4-BE49-F238E27FC236}">
                <a16:creationId xmlns:a16="http://schemas.microsoft.com/office/drawing/2014/main" id="{CB01BC05-024C-45B6-BA60-A15B3D14F13F}"/>
              </a:ext>
            </a:extLst>
          </p:cNvPr>
          <p:cNvSpPr/>
          <p:nvPr/>
        </p:nvSpPr>
        <p:spPr>
          <a:xfrm>
            <a:off x="7798526" y="365125"/>
            <a:ext cx="4012474" cy="830997"/>
          </a:xfrm>
          <a:prstGeom prst="rect">
            <a:avLst/>
          </a:prstGeom>
          <a:solidFill>
            <a:srgbClr val="BDE9FF"/>
          </a:solidFill>
        </p:spPr>
        <p:txBody>
          <a:bodyPr wrap="square">
            <a:spAutoFit/>
          </a:bodyPr>
          <a:lstStyle/>
          <a:p>
            <a:r>
              <a:rPr lang="en-US" sz="2400" dirty="0">
                <a:cs typeface="Times New Roman" pitchFamily="18" charset="0"/>
              </a:rPr>
              <a:t>First compute them </a:t>
            </a:r>
            <a:r>
              <a:rPr lang="en-US" sz="2400" dirty="0">
                <a:solidFill>
                  <a:srgbClr val="FF0000"/>
                </a:solidFill>
                <a:cs typeface="Times New Roman" pitchFamily="18" charset="0"/>
              </a:rPr>
              <a:t>BY HAND</a:t>
            </a:r>
            <a:r>
              <a:rPr lang="en-US" sz="2400" dirty="0">
                <a:cs typeface="Times New Roman" pitchFamily="18" charset="0"/>
              </a:rPr>
              <a:t>, then use your </a:t>
            </a:r>
            <a:r>
              <a:rPr lang="en-US" sz="2400" dirty="0">
                <a:solidFill>
                  <a:srgbClr val="FF0000"/>
                </a:solidFill>
                <a:cs typeface="Times New Roman" pitchFamily="18" charset="0"/>
              </a:rPr>
              <a:t>CALCULATOR</a:t>
            </a:r>
            <a:r>
              <a:rPr lang="en-US" sz="2400" dirty="0">
                <a:cs typeface="Times New Roman" pitchFamily="18" charset="0"/>
              </a:rPr>
              <a:t>. </a:t>
            </a:r>
          </a:p>
        </p:txBody>
      </p:sp>
      <p:pic>
        <p:nvPicPr>
          <p:cNvPr id="5" name="Picture 4">
            <a:extLst>
              <a:ext uri="{FF2B5EF4-FFF2-40B4-BE49-F238E27FC236}">
                <a16:creationId xmlns:a16="http://schemas.microsoft.com/office/drawing/2014/main" id="{5AD90430-FC90-44B2-BB9F-39DF65A838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3474" y="2885349"/>
            <a:ext cx="3607526" cy="3607526"/>
          </a:xfrm>
          <a:prstGeom prst="rect">
            <a:avLst/>
          </a:prstGeom>
        </p:spPr>
      </p:pic>
      <p:sp>
        <p:nvSpPr>
          <p:cNvPr id="11" name="Rectangle 10">
            <a:extLst>
              <a:ext uri="{FF2B5EF4-FFF2-40B4-BE49-F238E27FC236}">
                <a16:creationId xmlns:a16="http://schemas.microsoft.com/office/drawing/2014/main" id="{62E0D4E0-A9B2-45A8-87D3-5FC9CD999C99}"/>
              </a:ext>
            </a:extLst>
          </p:cNvPr>
          <p:cNvSpPr/>
          <p:nvPr/>
        </p:nvSpPr>
        <p:spPr>
          <a:xfrm>
            <a:off x="875778" y="3592639"/>
            <a:ext cx="6178166" cy="1200329"/>
          </a:xfrm>
          <a:prstGeom prst="rect">
            <a:avLst/>
          </a:prstGeom>
        </p:spPr>
        <p:txBody>
          <a:bodyPr wrap="square">
            <a:spAutoFit/>
          </a:bodyPr>
          <a:lstStyle/>
          <a:p>
            <a:r>
              <a:rPr lang="en-US" sz="2400" b="1" dirty="0">
                <a:cs typeface="Times New Roman" pitchFamily="18" charset="0"/>
              </a:rPr>
              <a:t>2.</a:t>
            </a:r>
            <a:r>
              <a:rPr lang="en-US" sz="2400" dirty="0">
                <a:cs typeface="Times New Roman" pitchFamily="18" charset="0"/>
              </a:rPr>
              <a:t> </a:t>
            </a:r>
            <a:r>
              <a:rPr lang="en-US" sz="2400" dirty="0"/>
              <a:t>Suppose you have 4 shirts, 6 ties and 5 pants, how many different outfits can you have? What rule is used to compute that?</a:t>
            </a:r>
            <a:endParaRPr lang="en-US" sz="2400" dirty="0">
              <a:cs typeface="Times New Roman" pitchFamily="18" charset="0"/>
            </a:endParaRPr>
          </a:p>
        </p:txBody>
      </p:sp>
      <p:sp>
        <p:nvSpPr>
          <p:cNvPr id="12" name="Rectangle 11">
            <a:extLst>
              <a:ext uri="{FF2B5EF4-FFF2-40B4-BE49-F238E27FC236}">
                <a16:creationId xmlns:a16="http://schemas.microsoft.com/office/drawing/2014/main" id="{4CD785E2-241E-4C83-B038-C0A4170532FC}"/>
              </a:ext>
            </a:extLst>
          </p:cNvPr>
          <p:cNvSpPr/>
          <p:nvPr/>
        </p:nvSpPr>
        <p:spPr>
          <a:xfrm>
            <a:off x="838200" y="4878598"/>
            <a:ext cx="6960326" cy="1569660"/>
          </a:xfrm>
          <a:prstGeom prst="rect">
            <a:avLst/>
          </a:prstGeom>
        </p:spPr>
        <p:txBody>
          <a:bodyPr wrap="square">
            <a:spAutoFit/>
          </a:bodyPr>
          <a:lstStyle/>
          <a:p>
            <a:r>
              <a:rPr lang="en-US" sz="2400" b="1" dirty="0">
                <a:cs typeface="Times New Roman" pitchFamily="18" charset="0"/>
              </a:rPr>
              <a:t>3.</a:t>
            </a:r>
            <a:r>
              <a:rPr lang="en-US" sz="2400" dirty="0">
                <a:cs typeface="Times New Roman" pitchFamily="18" charset="0"/>
              </a:rPr>
              <a:t> </a:t>
            </a:r>
            <a:r>
              <a:rPr lang="en-US" sz="2400" dirty="0"/>
              <a:t>How many license plates consist of three digits followed by three letters are possible if repetition allowed? Note: there are ten digits from which to choose each digit from. </a:t>
            </a:r>
            <a:endParaRPr lang="en-US" sz="2400" dirty="0">
              <a:cs typeface="Times New Roman" pitchFamily="18" charset="0"/>
            </a:endParaRPr>
          </a:p>
        </p:txBody>
      </p:sp>
    </p:spTree>
    <p:extLst>
      <p:ext uri="{BB962C8B-B14F-4D97-AF65-F5344CB8AC3E}">
        <p14:creationId xmlns:p14="http://schemas.microsoft.com/office/powerpoint/2010/main" val="3938370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607628" cy="1325563"/>
          </a:xfrm>
        </p:spPr>
        <p:txBody>
          <a:bodyPr/>
          <a:lstStyle/>
          <a:p>
            <a:r>
              <a:rPr lang="en-US" dirty="0">
                <a:solidFill>
                  <a:srgbClr val="990033"/>
                </a:solidFill>
              </a:rPr>
              <a:t>Practice Problems Part 1</a:t>
            </a:r>
            <a:endParaRPr lang="en-US"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E6C6B5DA-2EAB-4B21-B365-9E0294197C62}"/>
                  </a:ext>
                </a:extLst>
              </p:cNvPr>
              <p:cNvSpPr/>
              <p:nvPr/>
            </p:nvSpPr>
            <p:spPr>
              <a:xfrm>
                <a:off x="875779" y="1552902"/>
                <a:ext cx="3134518" cy="671915"/>
              </a:xfrm>
              <a:prstGeom prst="rect">
                <a:avLst/>
              </a:prstGeom>
            </p:spPr>
            <p:txBody>
              <a:bodyPr wrap="square">
                <a:spAutoFit/>
              </a:bodyPr>
              <a:lstStyle/>
              <a:p>
                <a:r>
                  <a:rPr lang="en-US" sz="2400" b="1" dirty="0">
                    <a:ea typeface="Times New Roman" panose="02020603050405020304" pitchFamily="18" charset="0"/>
                  </a:rPr>
                  <a:t>4.</a:t>
                </a:r>
                <a:r>
                  <a:rPr lang="en-US" sz="2400" dirty="0">
                    <a:ea typeface="Times New Roman" panose="02020603050405020304" pitchFamily="18" charset="0"/>
                  </a:rPr>
                  <a:t> </a:t>
                </a:r>
                <a:r>
                  <a:rPr lang="en-US" sz="2400" dirty="0"/>
                  <a:t>Evaluate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10!</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10−3</m:t>
                            </m:r>
                          </m:e>
                        </m:d>
                        <m:r>
                          <a:rPr lang="en-US" sz="2400" b="0" i="1" smtClean="0">
                            <a:latin typeface="Cambria Math" panose="02040503050406030204" pitchFamily="18" charset="0"/>
                          </a:rPr>
                          <m:t>! 5!</m:t>
                        </m:r>
                      </m:den>
                    </m:f>
                  </m:oMath>
                </a14:m>
                <a:r>
                  <a:rPr lang="en-US" sz="2400" dirty="0"/>
                  <a:t> </a:t>
                </a:r>
                <a:endParaRPr lang="en-US" sz="2400" dirty="0">
                  <a:ea typeface="Times New Roman" panose="02020603050405020304" pitchFamily="18" charset="0"/>
                </a:endParaRPr>
              </a:p>
            </p:txBody>
          </p:sp>
        </mc:Choice>
        <mc:Fallback xmlns="">
          <p:sp>
            <p:nvSpPr>
              <p:cNvPr id="7" name="Rectangle 6">
                <a:extLst>
                  <a:ext uri="{FF2B5EF4-FFF2-40B4-BE49-F238E27FC236}">
                    <a16:creationId xmlns:a16="http://schemas.microsoft.com/office/drawing/2014/main" id="{E6C6B5DA-2EAB-4B21-B365-9E0294197C62}"/>
                  </a:ext>
                </a:extLst>
              </p:cNvPr>
              <p:cNvSpPr>
                <a:spLocks noRot="1" noChangeAspect="1" noMove="1" noResize="1" noEditPoints="1" noAdjustHandles="1" noChangeArrowheads="1" noChangeShapeType="1" noTextEdit="1"/>
              </p:cNvSpPr>
              <p:nvPr/>
            </p:nvSpPr>
            <p:spPr>
              <a:xfrm>
                <a:off x="875779" y="1552902"/>
                <a:ext cx="3134518" cy="671915"/>
              </a:xfrm>
              <a:prstGeom prst="rect">
                <a:avLst/>
              </a:prstGeom>
              <a:blipFill>
                <a:blip r:embed="rId3"/>
                <a:stretch>
                  <a:fillRect l="-3113" b="-1818"/>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782244FB-C116-4EC4-A996-7E743242725F}"/>
              </a:ext>
            </a:extLst>
          </p:cNvPr>
          <p:cNvSpPr/>
          <p:nvPr/>
        </p:nvSpPr>
        <p:spPr>
          <a:xfrm>
            <a:off x="875779" y="2277069"/>
            <a:ext cx="6607629" cy="830997"/>
          </a:xfrm>
          <a:prstGeom prst="rect">
            <a:avLst/>
          </a:prstGeom>
        </p:spPr>
        <p:txBody>
          <a:bodyPr wrap="square">
            <a:spAutoFit/>
          </a:bodyPr>
          <a:lstStyle/>
          <a:p>
            <a:r>
              <a:rPr lang="en-US" sz="2400" b="1" dirty="0">
                <a:ea typeface="Times New Roman" panose="02020603050405020304" pitchFamily="18" charset="0"/>
              </a:rPr>
              <a:t>5.</a:t>
            </a:r>
            <a:r>
              <a:rPr lang="en-US" sz="2400" dirty="0">
                <a:ea typeface="Times New Roman" panose="02020603050405020304" pitchFamily="18" charset="0"/>
              </a:rPr>
              <a:t> Given five women and three men, how many ways can a three-member committee be selected?</a:t>
            </a:r>
          </a:p>
        </p:txBody>
      </p:sp>
      <p:sp>
        <p:nvSpPr>
          <p:cNvPr id="8" name="Rectangle 7">
            <a:extLst>
              <a:ext uri="{FF2B5EF4-FFF2-40B4-BE49-F238E27FC236}">
                <a16:creationId xmlns:a16="http://schemas.microsoft.com/office/drawing/2014/main" id="{0353D265-C3E9-458A-A787-5256A98E15B4}"/>
              </a:ext>
            </a:extLst>
          </p:cNvPr>
          <p:cNvSpPr/>
          <p:nvPr/>
        </p:nvSpPr>
        <p:spPr>
          <a:xfrm>
            <a:off x="875779" y="3199507"/>
            <a:ext cx="6607629" cy="830997"/>
          </a:xfrm>
          <a:prstGeom prst="rect">
            <a:avLst/>
          </a:prstGeom>
        </p:spPr>
        <p:txBody>
          <a:bodyPr wrap="square">
            <a:spAutoFit/>
          </a:bodyPr>
          <a:lstStyle/>
          <a:p>
            <a:r>
              <a:rPr lang="en-US" sz="2400" b="1" dirty="0">
                <a:ea typeface="Times New Roman" panose="02020603050405020304" pitchFamily="18" charset="0"/>
              </a:rPr>
              <a:t>6.</a:t>
            </a:r>
            <a:r>
              <a:rPr lang="en-US" sz="2400" dirty="0">
                <a:ea typeface="Times New Roman" panose="02020603050405020304" pitchFamily="18" charset="0"/>
              </a:rPr>
              <a:t> In question 5, how many of the three-member committee have exactly two women?</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3885763D-EEF5-4D07-9531-111D808D12D1}"/>
                  </a:ext>
                </a:extLst>
              </p:cNvPr>
              <p:cNvSpPr/>
              <p:nvPr/>
            </p:nvSpPr>
            <p:spPr>
              <a:xfrm>
                <a:off x="875779" y="5704668"/>
                <a:ext cx="3134518" cy="534377"/>
              </a:xfrm>
              <a:prstGeom prst="rect">
                <a:avLst/>
              </a:prstGeom>
            </p:spPr>
            <p:txBody>
              <a:bodyPr wrap="square">
                <a:spAutoFit/>
              </a:bodyPr>
              <a:lstStyle/>
              <a:p>
                <a:r>
                  <a:rPr lang="en-US" sz="2400" b="1" dirty="0">
                    <a:ea typeface="Times New Roman" panose="02020603050405020304" pitchFamily="18" charset="0"/>
                  </a:rPr>
                  <a:t>8.</a:t>
                </a:r>
                <a:r>
                  <a:rPr lang="en-US" sz="2400" dirty="0">
                    <a:ea typeface="Times New Roman" panose="02020603050405020304" pitchFamily="18" charset="0"/>
                  </a:rPr>
                  <a:t> </a:t>
                </a:r>
                <a:r>
                  <a:rPr lang="en-US" sz="2400" dirty="0"/>
                  <a:t>Evaluate </a:t>
                </a:r>
                <a14:m>
                  <m:oMath xmlns:m="http://schemas.openxmlformats.org/officeDocument/2006/math">
                    <m:d>
                      <m:dPr>
                        <m:ctrlPr>
                          <a:rPr lang="en-US" sz="2400" i="1" smtClean="0">
                            <a:latin typeface="Cambria Math" panose="02040503050406030204" pitchFamily="18" charset="0"/>
                          </a:rPr>
                        </m:ctrlPr>
                      </m:dPr>
                      <m:e>
                        <m:f>
                          <m:fPr>
                            <m:type m:val="noBar"/>
                            <m:ctrlPr>
                              <a:rPr lang="en-US" sz="2400" i="1" smtClean="0">
                                <a:latin typeface="Cambria Math" panose="02040503050406030204" pitchFamily="18" charset="0"/>
                              </a:rPr>
                            </m:ctrlPr>
                          </m:fPr>
                          <m:num>
                            <m:r>
                              <a:rPr lang="en-US" sz="2400" b="0" i="1" smtClean="0">
                                <a:latin typeface="Cambria Math" panose="02040503050406030204" pitchFamily="18" charset="0"/>
                              </a:rPr>
                              <m:t>7</m:t>
                            </m:r>
                          </m:num>
                          <m:den>
                            <m:r>
                              <a:rPr lang="en-US" sz="2400" b="0" i="1" smtClean="0">
                                <a:latin typeface="Cambria Math" panose="02040503050406030204" pitchFamily="18" charset="0"/>
                              </a:rPr>
                              <m:t>3</m:t>
                            </m:r>
                          </m:den>
                        </m:f>
                      </m:e>
                    </m:d>
                  </m:oMath>
                </a14:m>
                <a:endParaRPr lang="en-US" sz="2400" dirty="0">
                  <a:ea typeface="Times New Roman" panose="02020603050405020304" pitchFamily="18" charset="0"/>
                </a:endParaRPr>
              </a:p>
            </p:txBody>
          </p:sp>
        </mc:Choice>
        <mc:Fallback xmlns="">
          <p:sp>
            <p:nvSpPr>
              <p:cNvPr id="10" name="Rectangle 9">
                <a:extLst>
                  <a:ext uri="{FF2B5EF4-FFF2-40B4-BE49-F238E27FC236}">
                    <a16:creationId xmlns:a16="http://schemas.microsoft.com/office/drawing/2014/main" id="{3885763D-EEF5-4D07-9531-111D808D12D1}"/>
                  </a:ext>
                </a:extLst>
              </p:cNvPr>
              <p:cNvSpPr>
                <a:spLocks noRot="1" noChangeAspect="1" noMove="1" noResize="1" noEditPoints="1" noAdjustHandles="1" noChangeArrowheads="1" noChangeShapeType="1" noTextEdit="1"/>
              </p:cNvSpPr>
              <p:nvPr/>
            </p:nvSpPr>
            <p:spPr>
              <a:xfrm>
                <a:off x="875779" y="5704668"/>
                <a:ext cx="3134518" cy="534377"/>
              </a:xfrm>
              <a:prstGeom prst="rect">
                <a:avLst/>
              </a:prstGeom>
              <a:blipFill>
                <a:blip r:embed="rId4"/>
                <a:stretch>
                  <a:fillRect l="-3113" t="-2299" b="-195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B0107AC9-559B-4DA5-B6F6-C9A910936B65}"/>
                  </a:ext>
                </a:extLst>
              </p:cNvPr>
              <p:cNvSpPr/>
              <p:nvPr/>
            </p:nvSpPr>
            <p:spPr>
              <a:xfrm>
                <a:off x="875779" y="4095819"/>
                <a:ext cx="6607629" cy="1569660"/>
              </a:xfrm>
              <a:prstGeom prst="rect">
                <a:avLst/>
              </a:prstGeom>
            </p:spPr>
            <p:txBody>
              <a:bodyPr wrap="square">
                <a:spAutoFit/>
              </a:bodyPr>
              <a:lstStyle/>
              <a:p>
                <a:r>
                  <a:rPr lang="en-US" sz="2400" b="1" dirty="0">
                    <a:ea typeface="Times New Roman" panose="02020603050405020304" pitchFamily="18" charset="0"/>
                  </a:rPr>
                  <a:t>7.</a:t>
                </a:r>
                <a:r>
                  <a:rPr lang="en-US" sz="2400" dirty="0">
                    <a:ea typeface="Times New Roman" panose="02020603050405020304" pitchFamily="18" charset="0"/>
                  </a:rPr>
                  <a:t> Compute the number of Combinations and Permutations for selecting two out five numbers from the set of </a:t>
                </a:r>
                <a14:m>
                  <m:oMath xmlns:m="http://schemas.openxmlformats.org/officeDocument/2006/math">
                    <m:r>
                      <a:rPr lang="en-US" sz="2400" i="1" dirty="0" smtClean="0">
                        <a:latin typeface="Cambria Math" panose="02040503050406030204" pitchFamily="18" charset="0"/>
                        <a:ea typeface="Times New Roman" panose="02020603050405020304" pitchFamily="18" charset="0"/>
                      </a:rPr>
                      <m:t>𝑆</m:t>
                    </m:r>
                    <m:r>
                      <a:rPr lang="en-US" sz="2400" i="1" dirty="0" smtClean="0">
                        <a:latin typeface="Cambria Math" panose="02040503050406030204" pitchFamily="18" charset="0"/>
                        <a:ea typeface="Times New Roman" panose="02020603050405020304" pitchFamily="18" charset="0"/>
                      </a:rPr>
                      <m:t>={0, 1, 2, 3, 4}</m:t>
                    </m:r>
                  </m:oMath>
                </a14:m>
                <a:r>
                  <a:rPr lang="en-US" sz="2400" dirty="0">
                    <a:ea typeface="Times New Roman" panose="02020603050405020304" pitchFamily="18" charset="0"/>
                  </a:rPr>
                  <a:t>. Illustrate all the possible Combinations and Permutations.</a:t>
                </a:r>
              </a:p>
            </p:txBody>
          </p:sp>
        </mc:Choice>
        <mc:Fallback xmlns="">
          <p:sp>
            <p:nvSpPr>
              <p:cNvPr id="11" name="Rectangle 10">
                <a:extLst>
                  <a:ext uri="{FF2B5EF4-FFF2-40B4-BE49-F238E27FC236}">
                    <a16:creationId xmlns:a16="http://schemas.microsoft.com/office/drawing/2014/main" id="{B0107AC9-559B-4DA5-B6F6-C9A910936B65}"/>
                  </a:ext>
                </a:extLst>
              </p:cNvPr>
              <p:cNvSpPr>
                <a:spLocks noRot="1" noChangeAspect="1" noMove="1" noResize="1" noEditPoints="1" noAdjustHandles="1" noChangeArrowheads="1" noChangeShapeType="1" noTextEdit="1"/>
              </p:cNvSpPr>
              <p:nvPr/>
            </p:nvSpPr>
            <p:spPr>
              <a:xfrm>
                <a:off x="875779" y="4095819"/>
                <a:ext cx="6607629" cy="1569660"/>
              </a:xfrm>
              <a:prstGeom prst="rect">
                <a:avLst/>
              </a:prstGeom>
              <a:blipFill>
                <a:blip r:embed="rId5"/>
                <a:stretch>
                  <a:fillRect l="-1476" t="-3113" b="-81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2AAFAD66-940E-4C57-B963-4B1EFA5EB6F0}"/>
                  </a:ext>
                </a:extLst>
              </p:cNvPr>
              <p:cNvSpPr/>
              <p:nvPr/>
            </p:nvSpPr>
            <p:spPr>
              <a:xfrm>
                <a:off x="7445827" y="338999"/>
                <a:ext cx="4650379" cy="1416478"/>
              </a:xfrm>
              <a:prstGeom prst="rect">
                <a:avLst/>
              </a:prstGeom>
            </p:spPr>
            <p:txBody>
              <a:bodyPr wrap="square">
                <a:spAutoFit/>
              </a:bodyPr>
              <a:lstStyle/>
              <a:p>
                <a:r>
                  <a:rPr lang="en-US" sz="2400" b="1" dirty="0">
                    <a:ea typeface="Times New Roman" panose="02020603050405020304" pitchFamily="18" charset="0"/>
                  </a:rPr>
                  <a:t>9.</a:t>
                </a:r>
                <a:r>
                  <a:rPr lang="en-US" sz="2400" dirty="0">
                    <a:ea typeface="Times New Roman" panose="02020603050405020304" pitchFamily="18" charset="0"/>
                  </a:rPr>
                  <a:t> </a:t>
                </a:r>
                <a:r>
                  <a:rPr lang="en-US" sz="2400" dirty="0"/>
                  <a:t>Select the correct statement</a:t>
                </a:r>
              </a:p>
              <a:p>
                <a:r>
                  <a:rPr lang="en-US" sz="2400" dirty="0">
                    <a:ea typeface="Times New Roman" panose="02020603050405020304" pitchFamily="18" charset="0"/>
                  </a:rPr>
                  <a:t>a) </a:t>
                </a:r>
                <a14:m>
                  <m:oMath xmlns:m="http://schemas.openxmlformats.org/officeDocument/2006/math">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𝑃</m:t>
                        </m:r>
                      </m:e>
                      <m:sub>
                        <m:r>
                          <a:rPr lang="en-US" sz="2400" b="0" i="1" smtClean="0">
                            <a:latin typeface="Cambria Math" panose="02040503050406030204" pitchFamily="18" charset="0"/>
                          </a:rPr>
                          <m:t>8</m:t>
                        </m:r>
                      </m:sub>
                      <m:sup>
                        <m:r>
                          <a:rPr lang="en-US" sz="2400" b="0" i="1" smtClean="0">
                            <a:latin typeface="Cambria Math" panose="02040503050406030204" pitchFamily="18" charset="0"/>
                          </a:rPr>
                          <m:t>3</m:t>
                        </m:r>
                      </m:sup>
                    </m:sSub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𝐶</m:t>
                            </m:r>
                          </m:e>
                          <m:sub>
                            <m:r>
                              <a:rPr lang="en-US" sz="2400" b="0" i="1" smtClean="0">
                                <a:latin typeface="Cambria Math" panose="02040503050406030204" pitchFamily="18" charset="0"/>
                              </a:rPr>
                              <m:t>8</m:t>
                            </m:r>
                          </m:sub>
                          <m:sup>
                            <m:r>
                              <a:rPr lang="en-US" sz="2400" b="0" i="1" smtClean="0">
                                <a:latin typeface="Cambria Math" panose="02040503050406030204" pitchFamily="18" charset="0"/>
                              </a:rPr>
                              <m:t>3</m:t>
                            </m:r>
                          </m:sup>
                        </m:sSubSup>
                      </m:num>
                      <m:den>
                        <m:r>
                          <a:rPr lang="en-US" sz="2400" b="0" i="1" smtClean="0">
                            <a:latin typeface="Cambria Math" panose="02040503050406030204" pitchFamily="18" charset="0"/>
                          </a:rPr>
                          <m:t>5!</m:t>
                        </m:r>
                      </m:den>
                    </m:f>
                  </m:oMath>
                </a14:m>
                <a:r>
                  <a:rPr lang="en-US" sz="2400" dirty="0">
                    <a:ea typeface="Times New Roman" panose="02020603050405020304" pitchFamily="18" charset="0"/>
                  </a:rPr>
                  <a:t>	b) </a:t>
                </a:r>
                <a14:m>
                  <m:oMath xmlns:m="http://schemas.openxmlformats.org/officeDocument/2006/math">
                    <m:d>
                      <m:dPr>
                        <m:ctrlPr>
                          <a:rPr lang="en-US" sz="2400" i="1">
                            <a:latin typeface="Cambria Math" panose="02040503050406030204" pitchFamily="18" charset="0"/>
                          </a:rPr>
                        </m:ctrlPr>
                      </m:dPr>
                      <m:e>
                        <m:f>
                          <m:fPr>
                            <m:type m:val="noBar"/>
                            <m:ctrlPr>
                              <a:rPr lang="en-US" sz="2400" i="1">
                                <a:latin typeface="Cambria Math" panose="02040503050406030204" pitchFamily="18" charset="0"/>
                              </a:rPr>
                            </m:ctrlPr>
                          </m:fPr>
                          <m:num>
                            <m:r>
                              <a:rPr lang="en-US" sz="2400" i="1">
                                <a:latin typeface="Cambria Math" panose="02040503050406030204" pitchFamily="18" charset="0"/>
                              </a:rPr>
                              <m:t>7</m:t>
                            </m:r>
                          </m:num>
                          <m:den>
                            <m:r>
                              <a:rPr lang="en-US" sz="2400" b="0" i="1" smtClean="0">
                                <a:latin typeface="Cambria Math" panose="02040503050406030204" pitchFamily="18" charset="0"/>
                              </a:rPr>
                              <m:t>4</m:t>
                            </m:r>
                          </m:den>
                        </m:f>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7!</m:t>
                        </m:r>
                      </m:num>
                      <m:den>
                        <m:r>
                          <a:rPr lang="en-US" sz="2400" b="0" i="1" smtClean="0">
                            <a:latin typeface="Cambria Math" panose="02040503050406030204" pitchFamily="18" charset="0"/>
                          </a:rPr>
                          <m:t>4!</m:t>
                        </m:r>
                      </m:den>
                    </m:f>
                  </m:oMath>
                </a14:m>
                <a:endParaRPr lang="en-US" sz="2400" dirty="0">
                  <a:ea typeface="Times New Roman" panose="02020603050405020304" pitchFamily="18" charset="0"/>
                </a:endParaRPr>
              </a:p>
              <a:p>
                <a:r>
                  <a:rPr lang="en-US" sz="2400" dirty="0">
                    <a:ea typeface="Times New Roman" panose="02020603050405020304" pitchFamily="18" charset="0"/>
                  </a:rPr>
                  <a:t>c) </a:t>
                </a:r>
                <a14:m>
                  <m:oMath xmlns:m="http://schemas.openxmlformats.org/officeDocument/2006/math">
                    <m:r>
                      <a:rPr lang="en-US" sz="2400" b="0" i="1" smtClean="0">
                        <a:latin typeface="Cambria Math" panose="02040503050406030204" pitchFamily="18" charset="0"/>
                        <a:ea typeface="Times New Roman" panose="02020603050405020304" pitchFamily="18" charset="0"/>
                      </a:rPr>
                      <m:t>0!=0</m:t>
                    </m:r>
                  </m:oMath>
                </a14:m>
                <a:r>
                  <a:rPr lang="en-US" sz="2400" dirty="0">
                    <a:ea typeface="Times New Roman" panose="02020603050405020304" pitchFamily="18" charset="0"/>
                  </a:rPr>
                  <a:t>	d) </a:t>
                </a:r>
                <a14:m>
                  <m:oMath xmlns:m="http://schemas.openxmlformats.org/officeDocument/2006/math">
                    <m:r>
                      <a:rPr lang="en-US" sz="2400" b="0" i="1" smtClean="0">
                        <a:latin typeface="Cambria Math" panose="02040503050406030204" pitchFamily="18" charset="0"/>
                        <a:ea typeface="Times New Roman" panose="02020603050405020304" pitchFamily="18" charset="0"/>
                      </a:rPr>
                      <m:t>𝑛</m:t>
                    </m:r>
                    <m:r>
                      <a:rPr lang="en-US" sz="2400" b="0" i="1" smtClean="0">
                        <a:latin typeface="Cambria Math" panose="02040503050406030204" pitchFamily="18" charset="0"/>
                        <a:ea typeface="Times New Roman" panose="02020603050405020304" pitchFamily="18" charset="0"/>
                      </a:rPr>
                      <m:t>!=</m:t>
                    </m:r>
                    <m:r>
                      <a:rPr lang="en-US" sz="2400" b="0" i="1" smtClean="0">
                        <a:latin typeface="Cambria Math" panose="02040503050406030204" pitchFamily="18" charset="0"/>
                        <a:ea typeface="Times New Roman" panose="02020603050405020304" pitchFamily="18" charset="0"/>
                      </a:rPr>
                      <m:t>𝑛</m:t>
                    </m:r>
                    <m:r>
                      <a:rPr lang="en-US" sz="2400" b="0" i="1" smtClean="0">
                        <a:latin typeface="Cambria Math" panose="02040503050406030204" pitchFamily="18" charset="0"/>
                        <a:ea typeface="Times New Roman" panose="02020603050405020304" pitchFamily="18" charset="0"/>
                      </a:rPr>
                      <m:t>∗</m:t>
                    </m:r>
                    <m:d>
                      <m:dPr>
                        <m:ctrlPr>
                          <a:rPr lang="en-US" sz="2400" b="0" i="1" smtClean="0">
                            <a:latin typeface="Cambria Math" panose="02040503050406030204" pitchFamily="18" charset="0"/>
                            <a:ea typeface="Times New Roman" panose="02020603050405020304" pitchFamily="18" charset="0"/>
                          </a:rPr>
                        </m:ctrlPr>
                      </m:dPr>
                      <m:e>
                        <m:r>
                          <a:rPr lang="en-US" sz="2400" b="0" i="1" smtClean="0">
                            <a:latin typeface="Cambria Math" panose="02040503050406030204" pitchFamily="18" charset="0"/>
                            <a:ea typeface="Times New Roman" panose="02020603050405020304" pitchFamily="18" charset="0"/>
                          </a:rPr>
                          <m:t>𝑛</m:t>
                        </m:r>
                        <m:r>
                          <a:rPr lang="en-US" sz="2400" b="0" i="1" smtClean="0">
                            <a:latin typeface="Cambria Math" panose="02040503050406030204" pitchFamily="18" charset="0"/>
                            <a:ea typeface="Times New Roman" panose="02020603050405020304" pitchFamily="18" charset="0"/>
                          </a:rPr>
                          <m:t>−1</m:t>
                        </m:r>
                      </m:e>
                    </m:d>
                    <m:r>
                      <a:rPr lang="en-US" sz="2400" b="0" i="1" smtClean="0">
                        <a:latin typeface="Cambria Math" panose="02040503050406030204" pitchFamily="18" charset="0"/>
                        <a:ea typeface="Times New Roman" panose="02020603050405020304" pitchFamily="18" charset="0"/>
                      </a:rPr>
                      <m:t>!</m:t>
                    </m:r>
                  </m:oMath>
                </a14:m>
                <a:endParaRPr lang="en-US" sz="2400" dirty="0">
                  <a:ea typeface="Times New Roman" panose="02020603050405020304" pitchFamily="18" charset="0"/>
                </a:endParaRPr>
              </a:p>
            </p:txBody>
          </p:sp>
        </mc:Choice>
        <mc:Fallback xmlns="">
          <p:sp>
            <p:nvSpPr>
              <p:cNvPr id="13" name="Rectangle 12">
                <a:extLst>
                  <a:ext uri="{FF2B5EF4-FFF2-40B4-BE49-F238E27FC236}">
                    <a16:creationId xmlns:a16="http://schemas.microsoft.com/office/drawing/2014/main" id="{2AAFAD66-940E-4C57-B963-4B1EFA5EB6F0}"/>
                  </a:ext>
                </a:extLst>
              </p:cNvPr>
              <p:cNvSpPr>
                <a:spLocks noRot="1" noChangeAspect="1" noMove="1" noResize="1" noEditPoints="1" noAdjustHandles="1" noChangeArrowheads="1" noChangeShapeType="1" noTextEdit="1"/>
              </p:cNvSpPr>
              <p:nvPr/>
            </p:nvSpPr>
            <p:spPr>
              <a:xfrm>
                <a:off x="7445827" y="338999"/>
                <a:ext cx="4650379" cy="1416478"/>
              </a:xfrm>
              <a:prstGeom prst="rect">
                <a:avLst/>
              </a:prstGeom>
              <a:blipFill>
                <a:blip r:embed="rId6"/>
                <a:stretch>
                  <a:fillRect l="-1966" t="-3448" b="-9052"/>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7C2589F4-5BCA-4D6E-BDA1-985D5DBAF141}"/>
              </a:ext>
            </a:extLst>
          </p:cNvPr>
          <p:cNvSpPr/>
          <p:nvPr/>
        </p:nvSpPr>
        <p:spPr>
          <a:xfrm>
            <a:off x="7445826" y="1912933"/>
            <a:ext cx="4650379" cy="2308324"/>
          </a:xfrm>
          <a:prstGeom prst="rect">
            <a:avLst/>
          </a:prstGeom>
        </p:spPr>
        <p:txBody>
          <a:bodyPr wrap="square">
            <a:spAutoFit/>
          </a:bodyPr>
          <a:lstStyle/>
          <a:p>
            <a:r>
              <a:rPr lang="en-US" sz="2400" b="1" dirty="0">
                <a:ea typeface="Times New Roman" panose="02020603050405020304" pitchFamily="18" charset="0"/>
              </a:rPr>
              <a:t>10. </a:t>
            </a:r>
            <a:r>
              <a:rPr lang="en-US" sz="2400" dirty="0">
                <a:ea typeface="Times New Roman" panose="02020603050405020304" pitchFamily="18" charset="0"/>
              </a:rPr>
              <a:t>Suppose a computer password consists of six letters and/or digits. </a:t>
            </a:r>
          </a:p>
          <a:p>
            <a:r>
              <a:rPr lang="en-US" sz="2400" dirty="0">
                <a:ea typeface="Times New Roman" panose="02020603050405020304" pitchFamily="18" charset="0"/>
              </a:rPr>
              <a:t>How many different passwords are possible if upper-case letters treated different from lower-case letters?</a:t>
            </a:r>
          </a:p>
        </p:txBody>
      </p:sp>
      <p:pic>
        <p:nvPicPr>
          <p:cNvPr id="15" name="Picture 14">
            <a:extLst>
              <a:ext uri="{FF2B5EF4-FFF2-40B4-BE49-F238E27FC236}">
                <a16:creationId xmlns:a16="http://schemas.microsoft.com/office/drawing/2014/main" id="{8BC45752-A21F-4AEF-95DA-1B5CA274DD2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11596" y="4585064"/>
            <a:ext cx="4561181" cy="2010698"/>
          </a:xfrm>
          <a:prstGeom prst="rect">
            <a:avLst/>
          </a:prstGeom>
        </p:spPr>
      </p:pic>
    </p:spTree>
    <p:extLst>
      <p:ext uri="{BB962C8B-B14F-4D97-AF65-F5344CB8AC3E}">
        <p14:creationId xmlns:p14="http://schemas.microsoft.com/office/powerpoint/2010/main" val="187211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58D77611-7B07-4F9B-A537-D272049ED4A4}"/>
              </a:ext>
            </a:extLst>
          </p:cNvPr>
          <p:cNvSpPr/>
          <p:nvPr/>
        </p:nvSpPr>
        <p:spPr>
          <a:xfrm>
            <a:off x="9640390" y="3392917"/>
            <a:ext cx="2065430" cy="2785814"/>
          </a:xfrm>
          <a:prstGeom prst="ellipse">
            <a:avLst/>
          </a:prstGeom>
          <a:solidFill>
            <a:srgbClr val="008FFA"/>
          </a:solidFill>
          <a:ln>
            <a:solidFill>
              <a:srgbClr val="2F528F">
                <a:alpha val="74902"/>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8514806" cy="1325563"/>
          </a:xfrm>
        </p:spPr>
        <p:txBody>
          <a:bodyPr>
            <a:normAutofit/>
          </a:bodyPr>
          <a:lstStyle/>
          <a:p>
            <a:r>
              <a:rPr lang="en-US" dirty="0">
                <a:solidFill>
                  <a:srgbClr val="990033"/>
                </a:solidFill>
              </a:rPr>
              <a:t>Rule #1: Summation Rule (</a:t>
            </a:r>
            <a:r>
              <a:rPr lang="en-US" dirty="0">
                <a:solidFill>
                  <a:srgbClr val="FF0000"/>
                </a:solidFill>
              </a:rPr>
              <a:t>OR RULE</a:t>
            </a:r>
            <a:r>
              <a:rPr lang="en-US" dirty="0">
                <a:solidFill>
                  <a:srgbClr val="990033"/>
                </a:solidFill>
              </a:rPr>
              <a:t>)</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199" y="1468262"/>
            <a:ext cx="6189617" cy="3108543"/>
          </a:xfrm>
          <a:prstGeom prst="rect">
            <a:avLst/>
          </a:prstGeom>
        </p:spPr>
        <p:txBody>
          <a:bodyPr wrap="square">
            <a:spAutoFit/>
          </a:bodyPr>
          <a:lstStyle/>
          <a:p>
            <a:r>
              <a:rPr lang="en-US" sz="2800" dirty="0"/>
              <a:t>Suppose that </a:t>
            </a:r>
            <a:r>
              <a:rPr lang="en-US" sz="2800" dirty="0">
                <a:solidFill>
                  <a:srgbClr val="FF0000"/>
                </a:solidFill>
              </a:rPr>
              <a:t>event A</a:t>
            </a:r>
            <a:r>
              <a:rPr lang="en-US" sz="2800" dirty="0"/>
              <a:t> can happen in </a:t>
            </a:r>
            <a:r>
              <a:rPr lang="en-US" sz="2800" b="1" dirty="0">
                <a:solidFill>
                  <a:srgbClr val="FF0000"/>
                </a:solidFill>
              </a:rPr>
              <a:t>m</a:t>
            </a:r>
            <a:r>
              <a:rPr lang="en-US" sz="2800" dirty="0"/>
              <a:t> different ways, </a:t>
            </a:r>
            <a:r>
              <a:rPr lang="en-US" sz="2800" dirty="0">
                <a:solidFill>
                  <a:srgbClr val="0070C0"/>
                </a:solidFill>
              </a:rPr>
              <a:t>event B</a:t>
            </a:r>
            <a:r>
              <a:rPr lang="en-US" sz="2800" dirty="0"/>
              <a:t> can happen in </a:t>
            </a:r>
            <a:r>
              <a:rPr lang="en-US" sz="2800" b="1" dirty="0">
                <a:solidFill>
                  <a:srgbClr val="0070C0"/>
                </a:solidFill>
              </a:rPr>
              <a:t>n</a:t>
            </a:r>
            <a:r>
              <a:rPr lang="en-US" sz="2800" dirty="0"/>
              <a:t> different ways. The two events have </a:t>
            </a:r>
            <a:r>
              <a:rPr lang="en-US" sz="2800" dirty="0">
                <a:solidFill>
                  <a:srgbClr val="7030A0"/>
                </a:solidFill>
              </a:rPr>
              <a:t>o ways of happening in common</a:t>
            </a:r>
            <a:r>
              <a:rPr lang="en-US" sz="2800" dirty="0"/>
              <a:t>.</a:t>
            </a:r>
          </a:p>
          <a:p>
            <a:r>
              <a:rPr lang="en-US" sz="2800" dirty="0"/>
              <a:t> </a:t>
            </a:r>
          </a:p>
          <a:p>
            <a:r>
              <a:rPr lang="en-US" sz="2800" dirty="0"/>
              <a:t>The number of ways </a:t>
            </a:r>
            <a:r>
              <a:rPr lang="en-US" sz="2800" dirty="0">
                <a:solidFill>
                  <a:srgbClr val="00B050"/>
                </a:solidFill>
              </a:rPr>
              <a:t>events A </a:t>
            </a:r>
            <a:r>
              <a:rPr lang="en-US" sz="2800" b="1" dirty="0">
                <a:solidFill>
                  <a:srgbClr val="00B050"/>
                </a:solidFill>
              </a:rPr>
              <a:t>OR</a:t>
            </a:r>
            <a:r>
              <a:rPr lang="en-US" sz="2800" dirty="0">
                <a:solidFill>
                  <a:srgbClr val="00B050"/>
                </a:solidFill>
              </a:rPr>
              <a:t> B </a:t>
            </a:r>
            <a:r>
              <a:rPr lang="en-US" sz="2800" dirty="0"/>
              <a:t>can happen is </a:t>
            </a:r>
            <a:r>
              <a:rPr lang="en-US" sz="2800" b="1" dirty="0">
                <a:solidFill>
                  <a:srgbClr val="FF0000"/>
                </a:solidFill>
              </a:rPr>
              <a:t>m </a:t>
            </a:r>
            <a:r>
              <a:rPr lang="en-US" sz="2800" b="1" dirty="0">
                <a:solidFill>
                  <a:schemeClr val="tx2"/>
                </a:solidFill>
              </a:rPr>
              <a:t>+ </a:t>
            </a:r>
            <a:r>
              <a:rPr lang="en-US" sz="2800" b="1" dirty="0">
                <a:solidFill>
                  <a:srgbClr val="0070C0"/>
                </a:solidFill>
              </a:rPr>
              <a:t>n </a:t>
            </a:r>
            <a:r>
              <a:rPr lang="en-US" sz="2800" b="1" dirty="0">
                <a:solidFill>
                  <a:schemeClr val="tx2"/>
                </a:solidFill>
              </a:rPr>
              <a:t>-</a:t>
            </a:r>
            <a:r>
              <a:rPr lang="en-US" sz="2800" b="1" dirty="0">
                <a:solidFill>
                  <a:srgbClr val="0070C0"/>
                </a:solidFill>
              </a:rPr>
              <a:t> </a:t>
            </a:r>
            <a:r>
              <a:rPr lang="en-US" sz="2800" b="1" dirty="0">
                <a:solidFill>
                  <a:srgbClr val="7030A0"/>
                </a:solidFill>
              </a:rPr>
              <a:t>o</a:t>
            </a:r>
            <a:endParaRPr lang="en-US" sz="2800" dirty="0">
              <a:solidFill>
                <a:srgbClr val="7030A0"/>
              </a:solidFill>
            </a:endParaRPr>
          </a:p>
        </p:txBody>
      </p:sp>
      <p:sp>
        <p:nvSpPr>
          <p:cNvPr id="15" name="Rectangle 14">
            <a:extLst>
              <a:ext uri="{FF2B5EF4-FFF2-40B4-BE49-F238E27FC236}">
                <a16:creationId xmlns:a16="http://schemas.microsoft.com/office/drawing/2014/main" id="{37100229-9E55-4A14-AB55-308CE5008A9C}"/>
              </a:ext>
            </a:extLst>
          </p:cNvPr>
          <p:cNvSpPr/>
          <p:nvPr/>
        </p:nvSpPr>
        <p:spPr>
          <a:xfrm>
            <a:off x="8086615" y="1468262"/>
            <a:ext cx="3619204" cy="1431692"/>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cs typeface="Times New Roman" pitchFamily="18" charset="0"/>
              </a:rPr>
              <a:t>Graphing a Venn diagram gives a clear view of the OR operation number of possible ways.</a:t>
            </a:r>
            <a:endParaRPr lang="en-US" sz="2200" dirty="0">
              <a:solidFill>
                <a:schemeClr val="tx1"/>
              </a:solidFill>
              <a:ea typeface="Cambria" panose="02040503050406030204" pitchFamily="18" charset="0"/>
              <a:cs typeface="Times New Roman" pitchFamily="18" charset="0"/>
            </a:endParaRPr>
          </a:p>
        </p:txBody>
      </p:sp>
      <p:sp>
        <p:nvSpPr>
          <p:cNvPr id="3" name="Oval 2">
            <a:extLst>
              <a:ext uri="{FF2B5EF4-FFF2-40B4-BE49-F238E27FC236}">
                <a16:creationId xmlns:a16="http://schemas.microsoft.com/office/drawing/2014/main" id="{F6054AF5-6AF9-4A40-A54F-30F43A97BDA4}"/>
              </a:ext>
            </a:extLst>
          </p:cNvPr>
          <p:cNvSpPr/>
          <p:nvPr/>
        </p:nvSpPr>
        <p:spPr>
          <a:xfrm>
            <a:off x="8086615" y="3429000"/>
            <a:ext cx="2260667" cy="2749731"/>
          </a:xfrm>
          <a:prstGeom prst="ellipse">
            <a:avLst/>
          </a:prstGeom>
          <a:solidFill>
            <a:srgbClr val="FF0000">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dirty="0"/>
          </a:p>
        </p:txBody>
      </p:sp>
      <p:sp>
        <p:nvSpPr>
          <p:cNvPr id="4" name="TextBox 3">
            <a:extLst>
              <a:ext uri="{FF2B5EF4-FFF2-40B4-BE49-F238E27FC236}">
                <a16:creationId xmlns:a16="http://schemas.microsoft.com/office/drawing/2014/main" id="{C0F602C2-1CCD-4359-9D2E-5B6107D84F31}"/>
              </a:ext>
            </a:extLst>
          </p:cNvPr>
          <p:cNvSpPr txBox="1"/>
          <p:nvPr/>
        </p:nvSpPr>
        <p:spPr>
          <a:xfrm>
            <a:off x="8281852" y="4053585"/>
            <a:ext cx="934871" cy="523220"/>
          </a:xfrm>
          <a:prstGeom prst="rect">
            <a:avLst/>
          </a:prstGeom>
          <a:noFill/>
        </p:spPr>
        <p:txBody>
          <a:bodyPr wrap="none" rtlCol="0">
            <a:spAutoFit/>
          </a:bodyPr>
          <a:lstStyle/>
          <a:p>
            <a:r>
              <a:rPr lang="en-US" sz="2800" dirty="0"/>
              <a:t>m - o</a:t>
            </a:r>
          </a:p>
        </p:txBody>
      </p:sp>
      <p:sp>
        <p:nvSpPr>
          <p:cNvPr id="26" name="TextBox 25">
            <a:extLst>
              <a:ext uri="{FF2B5EF4-FFF2-40B4-BE49-F238E27FC236}">
                <a16:creationId xmlns:a16="http://schemas.microsoft.com/office/drawing/2014/main" id="{41323CC2-81D3-4FC8-8EB1-0F07DAFE7A4C}"/>
              </a:ext>
            </a:extLst>
          </p:cNvPr>
          <p:cNvSpPr txBox="1"/>
          <p:nvPr/>
        </p:nvSpPr>
        <p:spPr>
          <a:xfrm>
            <a:off x="9857028" y="4262604"/>
            <a:ext cx="373820" cy="523220"/>
          </a:xfrm>
          <a:prstGeom prst="rect">
            <a:avLst/>
          </a:prstGeom>
          <a:noFill/>
        </p:spPr>
        <p:txBody>
          <a:bodyPr wrap="none" rtlCol="0">
            <a:spAutoFit/>
          </a:bodyPr>
          <a:lstStyle/>
          <a:p>
            <a:r>
              <a:rPr lang="en-US" sz="2800" dirty="0"/>
              <a:t>o</a:t>
            </a:r>
          </a:p>
        </p:txBody>
      </p:sp>
      <p:sp>
        <p:nvSpPr>
          <p:cNvPr id="27" name="TextBox 26">
            <a:extLst>
              <a:ext uri="{FF2B5EF4-FFF2-40B4-BE49-F238E27FC236}">
                <a16:creationId xmlns:a16="http://schemas.microsoft.com/office/drawing/2014/main" id="{49836D42-610A-4D99-8780-B5703FC12DD5}"/>
              </a:ext>
            </a:extLst>
          </p:cNvPr>
          <p:cNvSpPr txBox="1"/>
          <p:nvPr/>
        </p:nvSpPr>
        <p:spPr>
          <a:xfrm>
            <a:off x="10720255" y="4127607"/>
            <a:ext cx="837089" cy="523220"/>
          </a:xfrm>
          <a:prstGeom prst="rect">
            <a:avLst/>
          </a:prstGeom>
          <a:noFill/>
        </p:spPr>
        <p:txBody>
          <a:bodyPr wrap="none" rtlCol="0">
            <a:spAutoFit/>
          </a:bodyPr>
          <a:lstStyle/>
          <a:p>
            <a:r>
              <a:rPr lang="en-US" sz="2800" dirty="0"/>
              <a:t>n - o</a:t>
            </a:r>
          </a:p>
        </p:txBody>
      </p:sp>
    </p:spTree>
    <p:extLst>
      <p:ext uri="{BB962C8B-B14F-4D97-AF65-F5344CB8AC3E}">
        <p14:creationId xmlns:p14="http://schemas.microsoft.com/office/powerpoint/2010/main" val="348793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20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2000"/>
                                        <p:tgtEl>
                                          <p:spTgt spid="26"/>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2000"/>
                                        <p:tgtEl>
                                          <p:spTgt spid="4"/>
                                        </p:tgtEl>
                                      </p:cBhvr>
                                    </p:animEffect>
                                  </p:childTnLst>
                                </p:cTn>
                              </p:par>
                            </p:childTnLst>
                          </p:cTn>
                        </p:par>
                        <p:par>
                          <p:cTn id="25" fill="hold">
                            <p:stCondLst>
                              <p:cond delay="4000"/>
                            </p:stCondLst>
                            <p:childTnLst>
                              <p:par>
                                <p:cTn id="26" presetID="10" presetClass="entr" presetSubtype="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5" grpId="0" animBg="1"/>
      <p:bldP spid="3" grpId="0" animBg="1"/>
      <p:bldP spid="4" grpId="0"/>
      <p:bldP spid="26"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68408" cy="1325563"/>
          </a:xfrm>
        </p:spPr>
        <p:txBody>
          <a:bodyPr/>
          <a:lstStyle/>
          <a:p>
            <a:r>
              <a:rPr lang="en-US" dirty="0">
                <a:solidFill>
                  <a:srgbClr val="990033"/>
                </a:solidFill>
              </a:rPr>
              <a:t>Examples</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199" y="1477746"/>
            <a:ext cx="5954487" cy="2278765"/>
          </a:xfrm>
          <a:prstGeom prst="rect">
            <a:avLst/>
          </a:prstGeom>
        </p:spPr>
        <p:txBody>
          <a:bodyPr wrap="square">
            <a:spAutoFit/>
          </a:bodyPr>
          <a:lstStyle/>
          <a:p>
            <a:pPr>
              <a:lnSpc>
                <a:spcPct val="120000"/>
              </a:lnSpc>
              <a:spcBef>
                <a:spcPts val="0"/>
              </a:spcBef>
              <a:spcAft>
                <a:spcPts val="0"/>
              </a:spcAft>
            </a:pPr>
            <a:r>
              <a:rPr lang="en-US" sz="2400" dirty="0">
                <a:cs typeface="Times New Roman" pitchFamily="18" charset="0"/>
              </a:rPr>
              <a:t>In a class of 30 students, </a:t>
            </a:r>
            <a:r>
              <a:rPr lang="en-US" sz="2400" dirty="0">
                <a:solidFill>
                  <a:srgbClr val="00B050"/>
                </a:solidFill>
                <a:cs typeface="Times New Roman" pitchFamily="18" charset="0"/>
              </a:rPr>
              <a:t>15 are eagles fans </a:t>
            </a:r>
            <a:r>
              <a:rPr lang="en-US" sz="2400" dirty="0">
                <a:cs typeface="Times New Roman" pitchFamily="18" charset="0"/>
              </a:rPr>
              <a:t>and </a:t>
            </a:r>
            <a:r>
              <a:rPr lang="en-US" sz="2400" dirty="0">
                <a:solidFill>
                  <a:srgbClr val="0070C0"/>
                </a:solidFill>
                <a:cs typeface="Times New Roman" pitchFamily="18" charset="0"/>
              </a:rPr>
              <a:t>10 are from New Jersey</a:t>
            </a:r>
            <a:r>
              <a:rPr lang="en-US" sz="2400" dirty="0">
                <a:cs typeface="Times New Roman" pitchFamily="18" charset="0"/>
              </a:rPr>
              <a:t>, if </a:t>
            </a:r>
            <a:r>
              <a:rPr lang="en-US" sz="2400" dirty="0">
                <a:solidFill>
                  <a:srgbClr val="FFC000"/>
                </a:solidFill>
                <a:cs typeface="Times New Roman" pitchFamily="18" charset="0"/>
              </a:rPr>
              <a:t>5 students are both eagles fans and from New Jersey</a:t>
            </a:r>
            <a:r>
              <a:rPr lang="en-US" sz="2400" dirty="0">
                <a:cs typeface="Times New Roman" pitchFamily="18" charset="0"/>
              </a:rPr>
              <a:t>, how many students are Eagles fans </a:t>
            </a:r>
            <a:r>
              <a:rPr lang="en-US" sz="2400" b="1" u="sng" dirty="0">
                <a:cs typeface="Times New Roman" pitchFamily="18" charset="0"/>
              </a:rPr>
              <a:t>OR</a:t>
            </a:r>
            <a:r>
              <a:rPr lang="en-US" sz="2400" dirty="0">
                <a:cs typeface="Times New Roman" pitchFamily="18" charset="0"/>
              </a:rPr>
              <a:t> from New Jersey?</a:t>
            </a:r>
          </a:p>
        </p:txBody>
      </p:sp>
      <p:pic>
        <p:nvPicPr>
          <p:cNvPr id="9" name="Picture 8">
            <a:extLst>
              <a:ext uri="{FF2B5EF4-FFF2-40B4-BE49-F238E27FC236}">
                <a16:creationId xmlns:a16="http://schemas.microsoft.com/office/drawing/2014/main" id="{3D864505-50CD-4294-810D-A72AF3FD82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175658" y="3665845"/>
            <a:ext cx="2299912" cy="2660799"/>
          </a:xfrm>
          <a:prstGeom prst="rect">
            <a:avLst/>
          </a:prstGeom>
        </p:spPr>
      </p:pic>
      <p:pic>
        <p:nvPicPr>
          <p:cNvPr id="10" name="Picture 9">
            <a:extLst>
              <a:ext uri="{FF2B5EF4-FFF2-40B4-BE49-F238E27FC236}">
                <a16:creationId xmlns:a16="http://schemas.microsoft.com/office/drawing/2014/main" id="{F53369D7-0C25-427C-A785-13E8EA1C1A2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9592" y="3847177"/>
            <a:ext cx="2479467" cy="2479467"/>
          </a:xfrm>
          <a:prstGeom prst="rect">
            <a:avLst/>
          </a:prstGeom>
        </p:spPr>
      </p:pic>
      <p:sp>
        <p:nvSpPr>
          <p:cNvPr id="11" name="Rectangle 10">
            <a:extLst>
              <a:ext uri="{FF2B5EF4-FFF2-40B4-BE49-F238E27FC236}">
                <a16:creationId xmlns:a16="http://schemas.microsoft.com/office/drawing/2014/main" id="{1D8B6566-791C-403E-BCF9-D6DCC107E314}"/>
              </a:ext>
            </a:extLst>
          </p:cNvPr>
          <p:cNvSpPr/>
          <p:nvPr/>
        </p:nvSpPr>
        <p:spPr>
          <a:xfrm>
            <a:off x="6923315" y="458534"/>
            <a:ext cx="4742858" cy="4051558"/>
          </a:xfrm>
          <a:prstGeom prst="rect">
            <a:avLst/>
          </a:prstGeom>
        </p:spPr>
        <p:txBody>
          <a:bodyPr wrap="square">
            <a:spAutoFit/>
          </a:bodyPr>
          <a:lstStyle/>
          <a:p>
            <a:pPr>
              <a:lnSpc>
                <a:spcPct val="120000"/>
              </a:lnSpc>
              <a:spcBef>
                <a:spcPts val="0"/>
              </a:spcBef>
              <a:spcAft>
                <a:spcPts val="0"/>
              </a:spcAft>
            </a:pPr>
            <a:r>
              <a:rPr lang="en-US" sz="2400" b="1" dirty="0">
                <a:solidFill>
                  <a:srgbClr val="0070C0"/>
                </a:solidFill>
                <a:cs typeface="Times New Roman" pitchFamily="18" charset="0"/>
              </a:rPr>
              <a:t>Alex</a:t>
            </a:r>
            <a:r>
              <a:rPr lang="en-US" sz="2400" dirty="0">
                <a:cs typeface="Times New Roman" pitchFamily="18" charset="0"/>
              </a:rPr>
              <a:t> &amp; </a:t>
            </a:r>
            <a:r>
              <a:rPr lang="en-US" sz="2400" b="1" dirty="0">
                <a:solidFill>
                  <a:srgbClr val="FF33CC"/>
                </a:solidFill>
                <a:cs typeface="Times New Roman" pitchFamily="18" charset="0"/>
              </a:rPr>
              <a:t>Vicky</a:t>
            </a:r>
            <a:r>
              <a:rPr lang="en-US" sz="2400" dirty="0">
                <a:cs typeface="Times New Roman" pitchFamily="18" charset="0"/>
              </a:rPr>
              <a:t> are trying to figure out the number of guest they invite on their wedding. </a:t>
            </a:r>
          </a:p>
          <a:p>
            <a:pPr>
              <a:lnSpc>
                <a:spcPct val="120000"/>
              </a:lnSpc>
              <a:spcBef>
                <a:spcPts val="0"/>
              </a:spcBef>
              <a:spcAft>
                <a:spcPts val="0"/>
              </a:spcAft>
            </a:pPr>
            <a:endParaRPr lang="en-US" sz="2400" b="1" dirty="0">
              <a:solidFill>
                <a:srgbClr val="0070C0"/>
              </a:solidFill>
              <a:cs typeface="Times New Roman" pitchFamily="18" charset="0"/>
            </a:endParaRPr>
          </a:p>
          <a:p>
            <a:pPr>
              <a:lnSpc>
                <a:spcPct val="120000"/>
              </a:lnSpc>
              <a:spcBef>
                <a:spcPts val="0"/>
              </a:spcBef>
              <a:spcAft>
                <a:spcPts val="0"/>
              </a:spcAft>
            </a:pPr>
            <a:r>
              <a:rPr lang="en-US" sz="2400" b="1" dirty="0">
                <a:solidFill>
                  <a:srgbClr val="0070C0"/>
                </a:solidFill>
                <a:cs typeface="Times New Roman" pitchFamily="18" charset="0"/>
              </a:rPr>
              <a:t>Alex</a:t>
            </a:r>
            <a:r>
              <a:rPr lang="en-US" sz="2400" dirty="0">
                <a:cs typeface="Times New Roman" pitchFamily="18" charset="0"/>
              </a:rPr>
              <a:t> wants to invite 25 people, </a:t>
            </a:r>
            <a:r>
              <a:rPr lang="en-US" sz="2400" b="1" dirty="0">
                <a:solidFill>
                  <a:srgbClr val="FF33CC"/>
                </a:solidFill>
                <a:cs typeface="Times New Roman" pitchFamily="18" charset="0"/>
              </a:rPr>
              <a:t>Vicky</a:t>
            </a:r>
            <a:r>
              <a:rPr lang="en-US" sz="2400" dirty="0">
                <a:cs typeface="Times New Roman" pitchFamily="18" charset="0"/>
              </a:rPr>
              <a:t> will invite 175 among whom 5 are in common with </a:t>
            </a:r>
            <a:r>
              <a:rPr lang="en-US" sz="2400" b="1" dirty="0">
                <a:solidFill>
                  <a:srgbClr val="0070C0"/>
                </a:solidFill>
                <a:cs typeface="Times New Roman" pitchFamily="18" charset="0"/>
              </a:rPr>
              <a:t>Alex</a:t>
            </a:r>
            <a:r>
              <a:rPr lang="en-US" sz="2400" dirty="0">
                <a:cs typeface="Times New Roman" pitchFamily="18" charset="0"/>
              </a:rPr>
              <a:t>’s list. How many guests </a:t>
            </a:r>
            <a:r>
              <a:rPr lang="en-US" sz="2400" b="1" dirty="0">
                <a:solidFill>
                  <a:srgbClr val="0070C0"/>
                </a:solidFill>
                <a:cs typeface="Times New Roman" pitchFamily="18" charset="0"/>
              </a:rPr>
              <a:t>Alex</a:t>
            </a:r>
            <a:r>
              <a:rPr lang="en-US" sz="2400" dirty="0">
                <a:cs typeface="Times New Roman" pitchFamily="18" charset="0"/>
              </a:rPr>
              <a:t> OR </a:t>
            </a:r>
            <a:r>
              <a:rPr lang="en-US" sz="2400" b="1" dirty="0">
                <a:solidFill>
                  <a:srgbClr val="FF33CC"/>
                </a:solidFill>
                <a:cs typeface="Times New Roman" pitchFamily="18" charset="0"/>
              </a:rPr>
              <a:t>Vicky</a:t>
            </a:r>
            <a:r>
              <a:rPr lang="en-US" sz="2400" dirty="0">
                <a:cs typeface="Times New Roman" pitchFamily="18" charset="0"/>
              </a:rPr>
              <a:t> invite to the ceremony?</a:t>
            </a:r>
          </a:p>
        </p:txBody>
      </p:sp>
    </p:spTree>
    <p:extLst>
      <p:ext uri="{BB962C8B-B14F-4D97-AF65-F5344CB8AC3E}">
        <p14:creationId xmlns:p14="http://schemas.microsoft.com/office/powerpoint/2010/main" val="375448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8514806" cy="1325563"/>
          </a:xfrm>
        </p:spPr>
        <p:txBody>
          <a:bodyPr>
            <a:normAutofit/>
          </a:bodyPr>
          <a:lstStyle/>
          <a:p>
            <a:r>
              <a:rPr lang="en-US" dirty="0">
                <a:solidFill>
                  <a:srgbClr val="990033"/>
                </a:solidFill>
              </a:rPr>
              <a:t>Rule #2: Product Rule (</a:t>
            </a:r>
            <a:r>
              <a:rPr lang="en-US" dirty="0">
                <a:solidFill>
                  <a:srgbClr val="FF0000"/>
                </a:solidFill>
              </a:rPr>
              <a:t>AND RULE</a:t>
            </a:r>
            <a:r>
              <a:rPr lang="en-US" dirty="0">
                <a:solidFill>
                  <a:srgbClr val="990033"/>
                </a:solidFill>
              </a:rPr>
              <a:t>)</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199" y="1468262"/>
            <a:ext cx="6189617" cy="3539430"/>
          </a:xfrm>
          <a:prstGeom prst="rect">
            <a:avLst/>
          </a:prstGeom>
        </p:spPr>
        <p:txBody>
          <a:bodyPr wrap="square">
            <a:spAutoFit/>
          </a:bodyPr>
          <a:lstStyle/>
          <a:p>
            <a:r>
              <a:rPr lang="en-US" sz="2800" dirty="0"/>
              <a:t>Suppose that </a:t>
            </a:r>
            <a:r>
              <a:rPr lang="en-US" sz="2800" dirty="0">
                <a:solidFill>
                  <a:srgbClr val="FF0000"/>
                </a:solidFill>
              </a:rPr>
              <a:t>event A</a:t>
            </a:r>
            <a:r>
              <a:rPr lang="en-US" sz="2800" dirty="0"/>
              <a:t> can happen in </a:t>
            </a:r>
            <a:r>
              <a:rPr lang="en-US" sz="2800" b="1" dirty="0">
                <a:solidFill>
                  <a:srgbClr val="FF0000"/>
                </a:solidFill>
              </a:rPr>
              <a:t>m</a:t>
            </a:r>
            <a:r>
              <a:rPr lang="en-US" sz="2800" dirty="0"/>
              <a:t> different ways. </a:t>
            </a:r>
            <a:endParaRPr lang="en-US" sz="2800" dirty="0">
              <a:solidFill>
                <a:srgbClr val="00B050"/>
              </a:solidFill>
            </a:endParaRPr>
          </a:p>
          <a:p>
            <a:endParaRPr lang="en-US" sz="2800" dirty="0">
              <a:solidFill>
                <a:srgbClr val="00B050"/>
              </a:solidFill>
            </a:endParaRPr>
          </a:p>
          <a:p>
            <a:r>
              <a:rPr lang="en-US" sz="2800" dirty="0">
                <a:solidFill>
                  <a:srgbClr val="00B050"/>
                </a:solidFill>
              </a:rPr>
              <a:t>Regardless</a:t>
            </a:r>
            <a:r>
              <a:rPr lang="en-US" sz="2800" dirty="0"/>
              <a:t> of the first event, </a:t>
            </a:r>
            <a:r>
              <a:rPr lang="en-US" sz="2800" dirty="0">
                <a:solidFill>
                  <a:srgbClr val="0070C0"/>
                </a:solidFill>
              </a:rPr>
              <a:t>event B</a:t>
            </a:r>
            <a:r>
              <a:rPr lang="en-US" sz="2800" dirty="0"/>
              <a:t> can happen in </a:t>
            </a:r>
            <a:r>
              <a:rPr lang="en-US" sz="2800" b="1" dirty="0">
                <a:solidFill>
                  <a:srgbClr val="0070C0"/>
                </a:solidFill>
              </a:rPr>
              <a:t>n</a:t>
            </a:r>
            <a:r>
              <a:rPr lang="en-US" sz="2800" dirty="0"/>
              <a:t> different ways.</a:t>
            </a:r>
          </a:p>
          <a:p>
            <a:endParaRPr lang="en-US" sz="2800" dirty="0"/>
          </a:p>
          <a:p>
            <a:r>
              <a:rPr lang="en-US" sz="2800" dirty="0"/>
              <a:t>Then the number of ways events</a:t>
            </a:r>
            <a:r>
              <a:rPr lang="en-US" sz="2800" dirty="0">
                <a:solidFill>
                  <a:srgbClr val="00B050"/>
                </a:solidFill>
              </a:rPr>
              <a:t> </a:t>
            </a:r>
            <a:r>
              <a:rPr lang="en-US" sz="2800" dirty="0">
                <a:solidFill>
                  <a:srgbClr val="FF0000"/>
                </a:solidFill>
              </a:rPr>
              <a:t>A</a:t>
            </a:r>
            <a:r>
              <a:rPr lang="en-US" sz="2800" dirty="0">
                <a:solidFill>
                  <a:srgbClr val="00B050"/>
                </a:solidFill>
              </a:rPr>
              <a:t> </a:t>
            </a:r>
            <a:r>
              <a:rPr lang="en-US" sz="2800" b="1" dirty="0">
                <a:solidFill>
                  <a:srgbClr val="00B050"/>
                </a:solidFill>
              </a:rPr>
              <a:t>AND</a:t>
            </a:r>
            <a:r>
              <a:rPr lang="en-US" sz="2800" dirty="0">
                <a:solidFill>
                  <a:srgbClr val="00B050"/>
                </a:solidFill>
              </a:rPr>
              <a:t> </a:t>
            </a:r>
            <a:r>
              <a:rPr lang="en-US" sz="2800" dirty="0">
                <a:solidFill>
                  <a:srgbClr val="008AF2"/>
                </a:solidFill>
              </a:rPr>
              <a:t>B</a:t>
            </a:r>
            <a:r>
              <a:rPr lang="en-US" sz="2800" dirty="0">
                <a:solidFill>
                  <a:srgbClr val="00B050"/>
                </a:solidFill>
              </a:rPr>
              <a:t> </a:t>
            </a:r>
            <a:r>
              <a:rPr lang="en-US" sz="2800" dirty="0"/>
              <a:t>can happen is </a:t>
            </a:r>
            <a:r>
              <a:rPr lang="en-US" sz="2800" b="1" dirty="0">
                <a:solidFill>
                  <a:srgbClr val="FF0000"/>
                </a:solidFill>
              </a:rPr>
              <a:t>m </a:t>
            </a:r>
            <a:r>
              <a:rPr lang="en-US" sz="2800" b="1" dirty="0">
                <a:solidFill>
                  <a:schemeClr val="tx2"/>
                </a:solidFill>
              </a:rPr>
              <a:t>* </a:t>
            </a:r>
            <a:r>
              <a:rPr lang="en-US" sz="2800" b="1" dirty="0">
                <a:solidFill>
                  <a:srgbClr val="0070C0"/>
                </a:solidFill>
              </a:rPr>
              <a:t>n</a:t>
            </a:r>
            <a:endParaRPr lang="en-US" sz="2800" dirty="0"/>
          </a:p>
        </p:txBody>
      </p:sp>
      <p:sp>
        <p:nvSpPr>
          <p:cNvPr id="15" name="Rectangle 14">
            <a:extLst>
              <a:ext uri="{FF2B5EF4-FFF2-40B4-BE49-F238E27FC236}">
                <a16:creationId xmlns:a16="http://schemas.microsoft.com/office/drawing/2014/main" id="{37100229-9E55-4A14-AB55-308CE5008A9C}"/>
              </a:ext>
            </a:extLst>
          </p:cNvPr>
          <p:cNvSpPr/>
          <p:nvPr/>
        </p:nvSpPr>
        <p:spPr>
          <a:xfrm>
            <a:off x="8086615" y="1690688"/>
            <a:ext cx="3619204" cy="1209266"/>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cs typeface="Times New Roman" pitchFamily="18" charset="0"/>
              </a:rPr>
              <a:t>A tree diagram gives a visual display of the total number of outcomes in AND rules.</a:t>
            </a:r>
            <a:endParaRPr lang="en-US" sz="2200" dirty="0">
              <a:solidFill>
                <a:schemeClr val="tx1"/>
              </a:solidFill>
              <a:ea typeface="Cambria" panose="02040503050406030204" pitchFamily="18" charset="0"/>
              <a:cs typeface="Times New Roman" pitchFamily="18" charset="0"/>
            </a:endParaRPr>
          </a:p>
        </p:txBody>
      </p:sp>
    </p:spTree>
    <p:extLst>
      <p:ext uri="{BB962C8B-B14F-4D97-AF65-F5344CB8AC3E}">
        <p14:creationId xmlns:p14="http://schemas.microsoft.com/office/powerpoint/2010/main" val="204862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6" descr="C:\Users\ASaghafi\Desktop\images.jpg">
            <a:extLst>
              <a:ext uri="{FF2B5EF4-FFF2-40B4-BE49-F238E27FC236}">
                <a16:creationId xmlns:a16="http://schemas.microsoft.com/office/drawing/2014/main" id="{FA95A286-083F-4E44-8971-FE7D1A3257FA}"/>
              </a:ext>
            </a:extLst>
          </p:cNvPr>
          <p:cNvPicPr>
            <a:picLocks noChangeAspect="1" noChangeArrowheads="1"/>
          </p:cNvPicPr>
          <p:nvPr/>
        </p:nvPicPr>
        <p:blipFill>
          <a:blip r:embed="rId3" cstate="print"/>
          <a:srcRect/>
          <a:stretch>
            <a:fillRect/>
          </a:stretch>
        </p:blipFill>
        <p:spPr bwMode="auto">
          <a:xfrm>
            <a:off x="4907279" y="4719864"/>
            <a:ext cx="762000" cy="617838"/>
          </a:xfrm>
          <a:prstGeom prst="rect">
            <a:avLst/>
          </a:prstGeom>
          <a:noFill/>
        </p:spPr>
      </p:pic>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68408" cy="1325563"/>
          </a:xfrm>
        </p:spPr>
        <p:txBody>
          <a:bodyPr/>
          <a:lstStyle/>
          <a:p>
            <a:r>
              <a:rPr lang="en-US" dirty="0">
                <a:solidFill>
                  <a:srgbClr val="990033"/>
                </a:solidFill>
              </a:rPr>
              <a:t>Examples</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200" y="1477746"/>
            <a:ext cx="5614852" cy="2269660"/>
          </a:xfrm>
          <a:prstGeom prst="rect">
            <a:avLst/>
          </a:prstGeom>
        </p:spPr>
        <p:txBody>
          <a:bodyPr wrap="square">
            <a:spAutoFit/>
          </a:bodyPr>
          <a:lstStyle/>
          <a:p>
            <a:pPr>
              <a:lnSpc>
                <a:spcPct val="120000"/>
              </a:lnSpc>
              <a:spcBef>
                <a:spcPts val="0"/>
              </a:spcBef>
              <a:spcAft>
                <a:spcPts val="0"/>
              </a:spcAft>
            </a:pPr>
            <a:r>
              <a:rPr lang="en-US" sz="2400" dirty="0">
                <a:cs typeface="Times New Roman" pitchFamily="18" charset="0"/>
              </a:rPr>
              <a:t>There are </a:t>
            </a:r>
            <a:r>
              <a:rPr lang="en-US" sz="2400" dirty="0">
                <a:solidFill>
                  <a:srgbClr val="00B050"/>
                </a:solidFill>
                <a:cs typeface="Times New Roman" pitchFamily="18" charset="0"/>
              </a:rPr>
              <a:t>three ways to get to city B from A</a:t>
            </a:r>
            <a:r>
              <a:rPr lang="en-US" sz="2400" dirty="0">
                <a:cs typeface="Times New Roman" pitchFamily="18" charset="0"/>
              </a:rPr>
              <a:t>, and </a:t>
            </a:r>
            <a:r>
              <a:rPr lang="en-US" sz="2400" dirty="0">
                <a:solidFill>
                  <a:srgbClr val="FF0000"/>
                </a:solidFill>
                <a:cs typeface="Times New Roman" pitchFamily="18" charset="0"/>
              </a:rPr>
              <a:t>two ways to get to city C from B</a:t>
            </a:r>
            <a:r>
              <a:rPr lang="en-US" sz="2400" dirty="0">
                <a:cs typeface="Times New Roman" pitchFamily="18" charset="0"/>
              </a:rPr>
              <a:t>, following these routes, in how many different ways can someone get to city C starting from A?</a:t>
            </a:r>
          </a:p>
        </p:txBody>
      </p:sp>
      <p:sp>
        <p:nvSpPr>
          <p:cNvPr id="11" name="Rectangle 10">
            <a:extLst>
              <a:ext uri="{FF2B5EF4-FFF2-40B4-BE49-F238E27FC236}">
                <a16:creationId xmlns:a16="http://schemas.microsoft.com/office/drawing/2014/main" id="{1D8B6566-791C-403E-BCF9-D6DCC107E314}"/>
              </a:ext>
            </a:extLst>
          </p:cNvPr>
          <p:cNvSpPr/>
          <p:nvPr/>
        </p:nvSpPr>
        <p:spPr>
          <a:xfrm>
            <a:off x="6766560" y="458534"/>
            <a:ext cx="4899613" cy="1835567"/>
          </a:xfrm>
          <a:prstGeom prst="rect">
            <a:avLst/>
          </a:prstGeom>
        </p:spPr>
        <p:txBody>
          <a:bodyPr wrap="square">
            <a:spAutoFit/>
          </a:bodyPr>
          <a:lstStyle/>
          <a:p>
            <a:pPr>
              <a:lnSpc>
                <a:spcPct val="120000"/>
              </a:lnSpc>
              <a:spcBef>
                <a:spcPts val="0"/>
              </a:spcBef>
              <a:spcAft>
                <a:spcPts val="0"/>
              </a:spcAft>
            </a:pPr>
            <a:r>
              <a:rPr lang="en-US" sz="2400" dirty="0">
                <a:cs typeface="Times New Roman" pitchFamily="18" charset="0"/>
              </a:rPr>
              <a:t>Assume the only clean clothes you have are </a:t>
            </a:r>
            <a:r>
              <a:rPr lang="en-US" sz="2400" dirty="0">
                <a:solidFill>
                  <a:srgbClr val="FF0000"/>
                </a:solidFill>
                <a:cs typeface="Times New Roman" pitchFamily="18" charset="0"/>
              </a:rPr>
              <a:t>2 t-shirts </a:t>
            </a:r>
            <a:r>
              <a:rPr lang="en-US" sz="2400" dirty="0">
                <a:cs typeface="Times New Roman" pitchFamily="18" charset="0"/>
              </a:rPr>
              <a:t>and </a:t>
            </a:r>
            <a:r>
              <a:rPr lang="en-US" sz="2400" dirty="0">
                <a:solidFill>
                  <a:srgbClr val="0070C0"/>
                </a:solidFill>
                <a:cs typeface="Times New Roman" pitchFamily="18" charset="0"/>
              </a:rPr>
              <a:t>4 pairs of jeans</a:t>
            </a:r>
            <a:r>
              <a:rPr lang="en-US" sz="2400" dirty="0">
                <a:cs typeface="Times New Roman" pitchFamily="18" charset="0"/>
              </a:rPr>
              <a:t>. How many different outfits can you have?</a:t>
            </a:r>
          </a:p>
        </p:txBody>
      </p:sp>
      <p:pic>
        <p:nvPicPr>
          <p:cNvPr id="8" name="Picture 3" descr="C:\Users\ASaghafi\Desktop\jeans.gif">
            <a:extLst>
              <a:ext uri="{FF2B5EF4-FFF2-40B4-BE49-F238E27FC236}">
                <a16:creationId xmlns:a16="http://schemas.microsoft.com/office/drawing/2014/main" id="{CFCBF006-6DC1-4038-AF54-323E7A73DB58}"/>
              </a:ext>
            </a:extLst>
          </p:cNvPr>
          <p:cNvPicPr>
            <a:picLocks noChangeAspect="1" noChangeArrowheads="1"/>
          </p:cNvPicPr>
          <p:nvPr/>
        </p:nvPicPr>
        <p:blipFill>
          <a:blip r:embed="rId4" cstate="print"/>
          <a:srcRect/>
          <a:stretch>
            <a:fillRect/>
          </a:stretch>
        </p:blipFill>
        <p:spPr bwMode="auto">
          <a:xfrm>
            <a:off x="7085872" y="3951726"/>
            <a:ext cx="4750119" cy="2124359"/>
          </a:xfrm>
          <a:prstGeom prst="rect">
            <a:avLst/>
          </a:prstGeom>
          <a:noFill/>
        </p:spPr>
      </p:pic>
      <p:pic>
        <p:nvPicPr>
          <p:cNvPr id="12" name="Picture 11">
            <a:extLst>
              <a:ext uri="{FF2B5EF4-FFF2-40B4-BE49-F238E27FC236}">
                <a16:creationId xmlns:a16="http://schemas.microsoft.com/office/drawing/2014/main" id="{7CB260CC-F024-44A0-9418-AC07C5E5F7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6903" y="2566023"/>
            <a:ext cx="1303532" cy="1303532"/>
          </a:xfrm>
          <a:prstGeom prst="rect">
            <a:avLst/>
          </a:prstGeom>
        </p:spPr>
      </p:pic>
      <p:pic>
        <p:nvPicPr>
          <p:cNvPr id="13" name="Picture 12">
            <a:extLst>
              <a:ext uri="{FF2B5EF4-FFF2-40B4-BE49-F238E27FC236}">
                <a16:creationId xmlns:a16="http://schemas.microsoft.com/office/drawing/2014/main" id="{D3C21BD2-C25A-4675-AF08-8FC6E786F1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60932" y="2566023"/>
            <a:ext cx="1385703" cy="1385703"/>
          </a:xfrm>
          <a:prstGeom prst="rect">
            <a:avLst/>
          </a:prstGeom>
        </p:spPr>
      </p:pic>
      <p:sp>
        <p:nvSpPr>
          <p:cNvPr id="14" name="TextBox 13">
            <a:extLst>
              <a:ext uri="{FF2B5EF4-FFF2-40B4-BE49-F238E27FC236}">
                <a16:creationId xmlns:a16="http://schemas.microsoft.com/office/drawing/2014/main" id="{D8CAE05C-6D7C-499F-B374-C772D604A38C}"/>
              </a:ext>
            </a:extLst>
          </p:cNvPr>
          <p:cNvSpPr txBox="1"/>
          <p:nvPr/>
        </p:nvSpPr>
        <p:spPr>
          <a:xfrm>
            <a:off x="4754879" y="6222706"/>
            <a:ext cx="4333602" cy="430887"/>
          </a:xfrm>
          <a:prstGeom prst="rect">
            <a:avLst/>
          </a:prstGeom>
          <a:noFill/>
        </p:spPr>
        <p:txBody>
          <a:bodyPr wrap="square" rtlCol="0">
            <a:spAutoFit/>
          </a:bodyPr>
          <a:lstStyle/>
          <a:p>
            <a:r>
              <a:rPr lang="en-US" sz="2200" dirty="0">
                <a:solidFill>
                  <a:srgbClr val="00B050"/>
                </a:solidFill>
              </a:rPr>
              <a:t>Independent Selection is important</a:t>
            </a:r>
          </a:p>
        </p:txBody>
      </p:sp>
      <p:sp>
        <p:nvSpPr>
          <p:cNvPr id="15" name="Oval 14">
            <a:extLst>
              <a:ext uri="{FF2B5EF4-FFF2-40B4-BE49-F238E27FC236}">
                <a16:creationId xmlns:a16="http://schemas.microsoft.com/office/drawing/2014/main" id="{D3AC8F4B-1898-4CCC-83D4-060369CFCD6C}"/>
              </a:ext>
            </a:extLst>
          </p:cNvPr>
          <p:cNvSpPr/>
          <p:nvPr/>
        </p:nvSpPr>
        <p:spPr>
          <a:xfrm>
            <a:off x="563879" y="5645334"/>
            <a:ext cx="533400" cy="53340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2"/>
                </a:solidFill>
              </a:rPr>
              <a:t>A</a:t>
            </a:r>
          </a:p>
        </p:txBody>
      </p:sp>
      <p:sp>
        <p:nvSpPr>
          <p:cNvPr id="16" name="Oval 15">
            <a:extLst>
              <a:ext uri="{FF2B5EF4-FFF2-40B4-BE49-F238E27FC236}">
                <a16:creationId xmlns:a16="http://schemas.microsoft.com/office/drawing/2014/main" id="{48B7FF76-BBF0-4E5F-9D7A-A27DF4873545}"/>
              </a:ext>
            </a:extLst>
          </p:cNvPr>
          <p:cNvSpPr/>
          <p:nvPr/>
        </p:nvSpPr>
        <p:spPr>
          <a:xfrm>
            <a:off x="3002279" y="4502334"/>
            <a:ext cx="533400" cy="53340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2"/>
                </a:solidFill>
              </a:rPr>
              <a:t>B</a:t>
            </a:r>
          </a:p>
        </p:txBody>
      </p:sp>
      <p:sp>
        <p:nvSpPr>
          <p:cNvPr id="17" name="Oval 16">
            <a:extLst>
              <a:ext uri="{FF2B5EF4-FFF2-40B4-BE49-F238E27FC236}">
                <a16:creationId xmlns:a16="http://schemas.microsoft.com/office/drawing/2014/main" id="{5281214A-5B10-4EEE-BB2F-6344B371740C}"/>
              </a:ext>
            </a:extLst>
          </p:cNvPr>
          <p:cNvSpPr/>
          <p:nvPr/>
        </p:nvSpPr>
        <p:spPr>
          <a:xfrm>
            <a:off x="5974079" y="4654734"/>
            <a:ext cx="533400" cy="53340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2"/>
                </a:solidFill>
              </a:rPr>
              <a:t>C</a:t>
            </a:r>
          </a:p>
        </p:txBody>
      </p:sp>
      <p:cxnSp>
        <p:nvCxnSpPr>
          <p:cNvPr id="18" name="Curved Connector 62">
            <a:extLst>
              <a:ext uri="{FF2B5EF4-FFF2-40B4-BE49-F238E27FC236}">
                <a16:creationId xmlns:a16="http://schemas.microsoft.com/office/drawing/2014/main" id="{9774BBF5-23EA-457A-9A80-43B316E07954}"/>
              </a:ext>
            </a:extLst>
          </p:cNvPr>
          <p:cNvCxnSpPr>
            <a:stCxn id="15" idx="0"/>
            <a:endCxn id="16" idx="2"/>
          </p:cNvCxnSpPr>
          <p:nvPr/>
        </p:nvCxnSpPr>
        <p:spPr>
          <a:xfrm rot="5400000" flipH="1" flipV="1">
            <a:off x="1478279" y="4121334"/>
            <a:ext cx="876300" cy="2171700"/>
          </a:xfrm>
          <a:prstGeom prst="curvedConnector2">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Curved Connector 65">
            <a:extLst>
              <a:ext uri="{FF2B5EF4-FFF2-40B4-BE49-F238E27FC236}">
                <a16:creationId xmlns:a16="http://schemas.microsoft.com/office/drawing/2014/main" id="{5BF2243F-7070-4AD2-A314-A691FF9C49A7}"/>
              </a:ext>
            </a:extLst>
          </p:cNvPr>
          <p:cNvCxnSpPr>
            <a:stCxn id="15" idx="6"/>
            <a:endCxn id="16" idx="4"/>
          </p:cNvCxnSpPr>
          <p:nvPr/>
        </p:nvCxnSpPr>
        <p:spPr>
          <a:xfrm flipV="1">
            <a:off x="1097279" y="5035734"/>
            <a:ext cx="2171700" cy="876300"/>
          </a:xfrm>
          <a:prstGeom prst="curvedConnector2">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Curved Connector 71">
            <a:extLst>
              <a:ext uri="{FF2B5EF4-FFF2-40B4-BE49-F238E27FC236}">
                <a16:creationId xmlns:a16="http://schemas.microsoft.com/office/drawing/2014/main" id="{81B778F2-6D8D-4FD1-827C-ED155F56CD3F}"/>
              </a:ext>
            </a:extLst>
          </p:cNvPr>
          <p:cNvCxnSpPr>
            <a:stCxn id="15" idx="7"/>
            <a:endCxn id="16" idx="3"/>
          </p:cNvCxnSpPr>
          <p:nvPr/>
        </p:nvCxnSpPr>
        <p:spPr>
          <a:xfrm rot="5400000" flipH="1" flipV="1">
            <a:off x="1666864" y="4309919"/>
            <a:ext cx="765830" cy="2061230"/>
          </a:xfrm>
          <a:prstGeom prst="curvedConnector3">
            <a:avLst>
              <a:gd name="adj1" fmla="val 50000"/>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Curved Connector 74">
            <a:extLst>
              <a:ext uri="{FF2B5EF4-FFF2-40B4-BE49-F238E27FC236}">
                <a16:creationId xmlns:a16="http://schemas.microsoft.com/office/drawing/2014/main" id="{559601BB-C50E-4703-8B71-09BAEFAA3C5E}"/>
              </a:ext>
            </a:extLst>
          </p:cNvPr>
          <p:cNvCxnSpPr>
            <a:stCxn id="16" idx="0"/>
            <a:endCxn id="17" idx="0"/>
          </p:cNvCxnSpPr>
          <p:nvPr/>
        </p:nvCxnSpPr>
        <p:spPr>
          <a:xfrm rot="16200000" flipH="1">
            <a:off x="4678679" y="3092634"/>
            <a:ext cx="152400" cy="2971800"/>
          </a:xfrm>
          <a:prstGeom prst="curvedConnector3">
            <a:avLst>
              <a:gd name="adj1" fmla="val -150000"/>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Curved Connector 76">
            <a:extLst>
              <a:ext uri="{FF2B5EF4-FFF2-40B4-BE49-F238E27FC236}">
                <a16:creationId xmlns:a16="http://schemas.microsoft.com/office/drawing/2014/main" id="{67C61F85-C080-4E60-A8E9-8BC554E237F0}"/>
              </a:ext>
            </a:extLst>
          </p:cNvPr>
          <p:cNvCxnSpPr>
            <a:stCxn id="16" idx="5"/>
            <a:endCxn id="17" idx="3"/>
          </p:cNvCxnSpPr>
          <p:nvPr/>
        </p:nvCxnSpPr>
        <p:spPr>
          <a:xfrm rot="16200000" flipH="1">
            <a:off x="4678679" y="3736504"/>
            <a:ext cx="152400" cy="2594630"/>
          </a:xfrm>
          <a:prstGeom prst="curvedConnector3">
            <a:avLst>
              <a:gd name="adj1" fmla="val 301257"/>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23" name="Picture 1" descr="C:\Users\ASaghafi\Desktop\accident-car-accident-two-cars-white-background-animation-cartoon-47661847.jpg">
            <a:extLst>
              <a:ext uri="{FF2B5EF4-FFF2-40B4-BE49-F238E27FC236}">
                <a16:creationId xmlns:a16="http://schemas.microsoft.com/office/drawing/2014/main" id="{BE931E78-4999-4EA1-BCA0-CDFEF2903EF8}"/>
              </a:ext>
            </a:extLst>
          </p:cNvPr>
          <p:cNvPicPr>
            <a:picLocks noChangeAspect="1" noChangeArrowheads="1"/>
          </p:cNvPicPr>
          <p:nvPr/>
        </p:nvPicPr>
        <p:blipFill>
          <a:blip r:embed="rId7" cstate="print"/>
          <a:srcRect/>
          <a:stretch>
            <a:fillRect/>
          </a:stretch>
        </p:blipFill>
        <p:spPr bwMode="auto">
          <a:xfrm>
            <a:off x="1859280" y="4426134"/>
            <a:ext cx="534808" cy="290513"/>
          </a:xfrm>
          <a:prstGeom prst="rect">
            <a:avLst/>
          </a:prstGeom>
          <a:noFill/>
        </p:spPr>
      </p:pic>
      <p:pic>
        <p:nvPicPr>
          <p:cNvPr id="24" name="Picture 3" descr="C:\Users\ASaghafi\Desktop\d6176081d13abb253a36fa350b752c9a_350x150.gif">
            <a:extLst>
              <a:ext uri="{FF2B5EF4-FFF2-40B4-BE49-F238E27FC236}">
                <a16:creationId xmlns:a16="http://schemas.microsoft.com/office/drawing/2014/main" id="{8655A3ED-5D2D-4B83-8BE5-776B55114948}"/>
              </a:ext>
            </a:extLst>
          </p:cNvPr>
          <p:cNvPicPr>
            <a:picLocks noChangeAspect="1" noChangeArrowheads="1"/>
          </p:cNvPicPr>
          <p:nvPr/>
        </p:nvPicPr>
        <p:blipFill>
          <a:blip r:embed="rId8" cstate="print"/>
          <a:srcRect/>
          <a:stretch>
            <a:fillRect/>
          </a:stretch>
        </p:blipFill>
        <p:spPr bwMode="auto">
          <a:xfrm>
            <a:off x="1554479" y="5188134"/>
            <a:ext cx="809625" cy="259080"/>
          </a:xfrm>
          <a:prstGeom prst="rect">
            <a:avLst/>
          </a:prstGeom>
          <a:noFill/>
        </p:spPr>
      </p:pic>
      <p:pic>
        <p:nvPicPr>
          <p:cNvPr id="25" name="Picture 4" descr="C:\Users\ASaghafi\Desktop\Img314208688.jpg">
            <a:extLst>
              <a:ext uri="{FF2B5EF4-FFF2-40B4-BE49-F238E27FC236}">
                <a16:creationId xmlns:a16="http://schemas.microsoft.com/office/drawing/2014/main" id="{086D0E13-E43A-443A-9539-B69CC65E8DA3}"/>
              </a:ext>
            </a:extLst>
          </p:cNvPr>
          <p:cNvPicPr>
            <a:picLocks noChangeAspect="1" noChangeArrowheads="1"/>
          </p:cNvPicPr>
          <p:nvPr/>
        </p:nvPicPr>
        <p:blipFill>
          <a:blip r:embed="rId9" cstate="print"/>
          <a:srcRect/>
          <a:stretch>
            <a:fillRect/>
          </a:stretch>
        </p:blipFill>
        <p:spPr bwMode="auto">
          <a:xfrm>
            <a:off x="2392679" y="5721534"/>
            <a:ext cx="649287" cy="311150"/>
          </a:xfrm>
          <a:prstGeom prst="rect">
            <a:avLst/>
          </a:prstGeom>
          <a:noFill/>
        </p:spPr>
      </p:pic>
      <p:pic>
        <p:nvPicPr>
          <p:cNvPr id="26" name="Picture 5" descr="C:\Users\ASaghafi\Desktop\accident-car-accident-two-cars-white-background-animation-cartoon-47661847.jpg">
            <a:extLst>
              <a:ext uri="{FF2B5EF4-FFF2-40B4-BE49-F238E27FC236}">
                <a16:creationId xmlns:a16="http://schemas.microsoft.com/office/drawing/2014/main" id="{A77D2A93-3B65-4DAF-8DEC-DD2BDA2284D7}"/>
              </a:ext>
            </a:extLst>
          </p:cNvPr>
          <p:cNvPicPr>
            <a:picLocks noChangeAspect="1" noChangeArrowheads="1"/>
          </p:cNvPicPr>
          <p:nvPr/>
        </p:nvPicPr>
        <p:blipFill>
          <a:blip r:embed="rId7" cstate="print"/>
          <a:srcRect/>
          <a:stretch>
            <a:fillRect/>
          </a:stretch>
        </p:blipFill>
        <p:spPr bwMode="auto">
          <a:xfrm>
            <a:off x="4754879" y="3816534"/>
            <a:ext cx="736456" cy="400050"/>
          </a:xfrm>
          <a:prstGeom prst="rect">
            <a:avLst/>
          </a:prstGeom>
          <a:noFill/>
        </p:spPr>
      </p:pic>
    </p:spTree>
    <p:extLst>
      <p:ext uri="{BB962C8B-B14F-4D97-AF65-F5344CB8AC3E}">
        <p14:creationId xmlns:p14="http://schemas.microsoft.com/office/powerpoint/2010/main" val="57067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downRight)">
                                      <p:cBhvr>
                                        <p:cTn id="7" dur="1000"/>
                                        <p:tgtEl>
                                          <p:spTgt spid="18"/>
                                        </p:tgtEl>
                                      </p:cBhvr>
                                    </p:animEffect>
                                  </p:childTnLst>
                                </p:cTn>
                              </p:par>
                            </p:childTnLst>
                          </p:cTn>
                        </p:par>
                        <p:par>
                          <p:cTn id="8" fill="hold">
                            <p:stCondLst>
                              <p:cond delay="1000"/>
                            </p:stCondLst>
                            <p:childTnLst>
                              <p:par>
                                <p:cTn id="9" presetID="18" presetClass="entr" presetSubtype="6"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strips(downRight)">
                                      <p:cBhvr>
                                        <p:cTn id="11" dur="1000"/>
                                        <p:tgtEl>
                                          <p:spTgt spid="20"/>
                                        </p:tgtEl>
                                      </p:cBhvr>
                                    </p:animEffect>
                                  </p:childTnLst>
                                </p:cTn>
                              </p:par>
                            </p:childTnLst>
                          </p:cTn>
                        </p:par>
                        <p:par>
                          <p:cTn id="12" fill="hold">
                            <p:stCondLst>
                              <p:cond delay="2000"/>
                            </p:stCondLst>
                            <p:childTnLst>
                              <p:par>
                                <p:cTn id="13" presetID="18" presetClass="entr" presetSubtype="6"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strips(downRight)">
                                      <p:cBhvr>
                                        <p:cTn id="15" dur="10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1000"/>
                                        <p:tgtEl>
                                          <p:spTgt spid="23"/>
                                        </p:tgtEl>
                                      </p:cBhvr>
                                    </p:animEffect>
                                  </p:childTnLst>
                                </p:cTn>
                              </p:par>
                              <p:par>
                                <p:cTn id="21" presetID="10"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1000"/>
                                        <p:tgtEl>
                                          <p:spTgt spid="25"/>
                                        </p:tgtEl>
                                      </p:cBhvr>
                                    </p:animEffect>
                                  </p:childTnLst>
                                </p:cTn>
                              </p:par>
                              <p:par>
                                <p:cTn id="24" presetID="10" presetClass="entr" presetSubtype="0"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10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strips(downRight)">
                                      <p:cBhvr>
                                        <p:cTn id="31" dur="1000"/>
                                        <p:tgtEl>
                                          <p:spTgt spid="21"/>
                                        </p:tgtEl>
                                      </p:cBhvr>
                                    </p:animEffect>
                                  </p:childTnLst>
                                </p:cTn>
                              </p:par>
                            </p:childTnLst>
                          </p:cTn>
                        </p:par>
                        <p:par>
                          <p:cTn id="32" fill="hold">
                            <p:stCondLst>
                              <p:cond delay="1000"/>
                            </p:stCondLst>
                            <p:childTnLst>
                              <p:par>
                                <p:cTn id="33" presetID="18" presetClass="entr" presetSubtype="6"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strips(downRight)">
                                      <p:cBhvr>
                                        <p:cTn id="35" dur="10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1000"/>
                                        <p:tgtEl>
                                          <p:spTgt spid="26"/>
                                        </p:tgtEl>
                                      </p:cBhvr>
                                    </p:animEffect>
                                  </p:childTnLst>
                                </p:cTn>
                              </p:par>
                              <p:par>
                                <p:cTn id="41" presetID="10"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1000"/>
                                        <p:tgtEl>
                                          <p:spTgt spid="2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par>
                                <p:cTn id="54" presetID="10" presetClass="entr" presetSubtype="0" fill="hold"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fade">
                                      <p:cBhvr>
                                        <p:cTn id="61" dur="1000"/>
                                        <p:tgtEl>
                                          <p:spTgt spid="8"/>
                                        </p:tgtEl>
                                      </p:cBhvr>
                                    </p:animEffect>
                                  </p:childTnLst>
                                </p:cTn>
                              </p:par>
                            </p:childTnLst>
                          </p:cTn>
                        </p:par>
                        <p:par>
                          <p:cTn id="62" fill="hold">
                            <p:stCondLst>
                              <p:cond delay="1000"/>
                            </p:stCondLst>
                            <p:childTnLst>
                              <p:par>
                                <p:cTn id="63" presetID="10" presetClass="entr" presetSubtype="0" fill="hold" grpId="0" nodeType="after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68408" cy="1325563"/>
          </a:xfrm>
        </p:spPr>
        <p:txBody>
          <a:bodyPr/>
          <a:lstStyle/>
          <a:p>
            <a:r>
              <a:rPr lang="en-US" dirty="0">
                <a:solidFill>
                  <a:srgbClr val="990033"/>
                </a:solidFill>
              </a:rPr>
              <a:t>Product Rule: Generalization</a:t>
            </a:r>
          </a:p>
        </p:txBody>
      </p:sp>
      <p:sp>
        <p:nvSpPr>
          <p:cNvPr id="7" name="Rectangle 6">
            <a:extLst>
              <a:ext uri="{FF2B5EF4-FFF2-40B4-BE49-F238E27FC236}">
                <a16:creationId xmlns:a16="http://schemas.microsoft.com/office/drawing/2014/main" id="{E6C6B5DA-2EAB-4B21-B365-9E0294197C62}"/>
              </a:ext>
            </a:extLst>
          </p:cNvPr>
          <p:cNvSpPr/>
          <p:nvPr/>
        </p:nvSpPr>
        <p:spPr>
          <a:xfrm>
            <a:off x="838199" y="1440675"/>
            <a:ext cx="6738257" cy="2744341"/>
          </a:xfrm>
          <a:prstGeom prst="rect">
            <a:avLst/>
          </a:prstGeom>
        </p:spPr>
        <p:txBody>
          <a:bodyPr wrap="square">
            <a:spAutoFit/>
          </a:bodyPr>
          <a:lstStyle/>
          <a:p>
            <a:r>
              <a:rPr lang="en-US" sz="2400" dirty="0"/>
              <a:t>Suppose that </a:t>
            </a:r>
            <a:r>
              <a:rPr lang="en-US" sz="2400" dirty="0">
                <a:solidFill>
                  <a:srgbClr val="FF0000"/>
                </a:solidFill>
              </a:rPr>
              <a:t>events </a:t>
            </a:r>
            <a:r>
              <a:rPr lang="en-US" sz="2400" b="1" dirty="0">
                <a:solidFill>
                  <a:srgbClr val="FF0000"/>
                </a:solidFill>
              </a:rPr>
              <a:t>A</a:t>
            </a:r>
            <a:r>
              <a:rPr lang="en-US" sz="1600" b="1" dirty="0">
                <a:solidFill>
                  <a:srgbClr val="FF0000"/>
                </a:solidFill>
              </a:rPr>
              <a:t>1</a:t>
            </a:r>
            <a:r>
              <a:rPr lang="en-US" sz="2400" dirty="0">
                <a:solidFill>
                  <a:srgbClr val="FF0000"/>
                </a:solidFill>
              </a:rPr>
              <a:t> through </a:t>
            </a:r>
            <a:r>
              <a:rPr lang="en-US" sz="2400" b="1" dirty="0">
                <a:solidFill>
                  <a:srgbClr val="FF0000"/>
                </a:solidFill>
              </a:rPr>
              <a:t>A</a:t>
            </a:r>
            <a:r>
              <a:rPr lang="en-US" sz="1600" b="1" dirty="0">
                <a:solidFill>
                  <a:srgbClr val="FF0000"/>
                </a:solidFill>
              </a:rPr>
              <a:t>k</a:t>
            </a:r>
            <a:r>
              <a:rPr lang="en-US" sz="2400" dirty="0">
                <a:solidFill>
                  <a:srgbClr val="FF0000"/>
                </a:solidFill>
              </a:rPr>
              <a:t> </a:t>
            </a:r>
            <a:r>
              <a:rPr lang="en-US" sz="2400" dirty="0"/>
              <a:t>can happen </a:t>
            </a:r>
            <a:r>
              <a:rPr lang="en-US" sz="2400" dirty="0">
                <a:solidFill>
                  <a:srgbClr val="FFC000"/>
                </a:solidFill>
              </a:rPr>
              <a:t>independently</a:t>
            </a:r>
            <a:r>
              <a:rPr lang="en-US" sz="2400" dirty="0"/>
              <a:t> in </a:t>
            </a:r>
            <a:r>
              <a:rPr lang="en-US" sz="2400" b="1" dirty="0">
                <a:solidFill>
                  <a:srgbClr val="0070C0"/>
                </a:solidFill>
              </a:rPr>
              <a:t>n</a:t>
            </a:r>
            <a:r>
              <a:rPr lang="en-US" sz="1600" b="1" dirty="0">
                <a:solidFill>
                  <a:srgbClr val="0070C0"/>
                </a:solidFill>
              </a:rPr>
              <a:t>1</a:t>
            </a:r>
            <a:r>
              <a:rPr lang="en-US" sz="2400" dirty="0">
                <a:solidFill>
                  <a:srgbClr val="0070C0"/>
                </a:solidFill>
              </a:rPr>
              <a:t> though </a:t>
            </a:r>
            <a:r>
              <a:rPr lang="en-US" sz="2400" b="1" dirty="0" err="1">
                <a:solidFill>
                  <a:srgbClr val="0070C0"/>
                </a:solidFill>
              </a:rPr>
              <a:t>n</a:t>
            </a:r>
            <a:r>
              <a:rPr lang="en-US" sz="1600" b="1" dirty="0" err="1">
                <a:solidFill>
                  <a:srgbClr val="0070C0"/>
                </a:solidFill>
              </a:rPr>
              <a:t>k</a:t>
            </a:r>
            <a:r>
              <a:rPr lang="en-US" sz="2400" dirty="0">
                <a:solidFill>
                  <a:srgbClr val="0070C0"/>
                </a:solidFill>
              </a:rPr>
              <a:t> </a:t>
            </a:r>
            <a:r>
              <a:rPr lang="en-US" sz="2400" dirty="0"/>
              <a:t>different ways: </a:t>
            </a:r>
          </a:p>
          <a:p>
            <a:pPr>
              <a:lnSpc>
                <a:spcPts val="1200"/>
              </a:lnSpc>
            </a:pPr>
            <a:endParaRPr lang="en-US" sz="2400" dirty="0"/>
          </a:p>
          <a:p>
            <a:r>
              <a:rPr lang="en-US" sz="2400" dirty="0"/>
              <a:t>		A</a:t>
            </a:r>
            <a:r>
              <a:rPr lang="en-US" sz="1600" dirty="0"/>
              <a:t>1</a:t>
            </a:r>
            <a:r>
              <a:rPr lang="en-US" sz="2400" dirty="0"/>
              <a:t>	A</a:t>
            </a:r>
            <a:r>
              <a:rPr lang="en-US" sz="1600" dirty="0"/>
              <a:t>2</a:t>
            </a:r>
            <a:r>
              <a:rPr lang="en-US" sz="2400" dirty="0"/>
              <a:t>	A</a:t>
            </a:r>
            <a:r>
              <a:rPr lang="en-US" sz="1600" dirty="0"/>
              <a:t>3</a:t>
            </a:r>
            <a:r>
              <a:rPr lang="en-US" sz="2400" dirty="0"/>
              <a:t>	…	A</a:t>
            </a:r>
            <a:r>
              <a:rPr lang="en-US" sz="1600" dirty="0"/>
              <a:t>k</a:t>
            </a:r>
          </a:p>
          <a:p>
            <a:pPr>
              <a:lnSpc>
                <a:spcPts val="1000"/>
              </a:lnSpc>
            </a:pPr>
            <a:endParaRPr lang="en-US" sz="2400" dirty="0"/>
          </a:p>
          <a:p>
            <a:r>
              <a:rPr lang="en-US" sz="2400" dirty="0"/>
              <a:t>		n</a:t>
            </a:r>
            <a:r>
              <a:rPr lang="en-US" sz="1600" dirty="0"/>
              <a:t>1</a:t>
            </a:r>
            <a:r>
              <a:rPr lang="en-US" sz="2400" dirty="0"/>
              <a:t>	n</a:t>
            </a:r>
            <a:r>
              <a:rPr lang="en-US" sz="1600" dirty="0"/>
              <a:t>2</a:t>
            </a:r>
            <a:r>
              <a:rPr lang="en-US" sz="2400" dirty="0"/>
              <a:t>	n</a:t>
            </a:r>
            <a:r>
              <a:rPr lang="en-US" sz="1600" dirty="0"/>
              <a:t>3</a:t>
            </a:r>
            <a:r>
              <a:rPr lang="en-US" sz="2400" dirty="0"/>
              <a:t>	…	</a:t>
            </a:r>
            <a:r>
              <a:rPr lang="en-US" sz="2400" dirty="0" err="1"/>
              <a:t>n</a:t>
            </a:r>
            <a:r>
              <a:rPr lang="en-US" sz="1600" dirty="0" err="1"/>
              <a:t>k</a:t>
            </a:r>
            <a:endParaRPr lang="en-US" sz="1600" dirty="0"/>
          </a:p>
          <a:p>
            <a:pPr>
              <a:lnSpc>
                <a:spcPts val="1200"/>
              </a:lnSpc>
            </a:pPr>
            <a:endParaRPr lang="en-US" sz="2400" dirty="0"/>
          </a:p>
          <a:p>
            <a:r>
              <a:rPr lang="en-US" sz="2400" dirty="0"/>
              <a:t>Then, the series of events </a:t>
            </a:r>
            <a:r>
              <a:rPr lang="en-US" sz="2400" dirty="0">
                <a:solidFill>
                  <a:srgbClr val="00B050"/>
                </a:solidFill>
              </a:rPr>
              <a:t>A</a:t>
            </a:r>
            <a:r>
              <a:rPr lang="en-US" sz="1600" dirty="0">
                <a:solidFill>
                  <a:srgbClr val="00B050"/>
                </a:solidFill>
              </a:rPr>
              <a:t>1</a:t>
            </a:r>
            <a:r>
              <a:rPr lang="en-US" sz="2400" dirty="0">
                <a:solidFill>
                  <a:srgbClr val="00B050"/>
                </a:solidFill>
              </a:rPr>
              <a:t>, A</a:t>
            </a:r>
            <a:r>
              <a:rPr lang="en-US" sz="1600" dirty="0">
                <a:solidFill>
                  <a:srgbClr val="00B050"/>
                </a:solidFill>
              </a:rPr>
              <a:t>2</a:t>
            </a:r>
            <a:r>
              <a:rPr lang="en-US" sz="2400" dirty="0">
                <a:solidFill>
                  <a:srgbClr val="00B050"/>
                </a:solidFill>
              </a:rPr>
              <a:t>, …, A</a:t>
            </a:r>
            <a:r>
              <a:rPr lang="en-US" sz="1600" dirty="0">
                <a:solidFill>
                  <a:srgbClr val="00B050"/>
                </a:solidFill>
              </a:rPr>
              <a:t>k</a:t>
            </a:r>
            <a:r>
              <a:rPr lang="en-US" sz="2400" dirty="0">
                <a:solidFill>
                  <a:srgbClr val="00B050"/>
                </a:solidFill>
              </a:rPr>
              <a:t> </a:t>
            </a:r>
            <a:r>
              <a:rPr lang="en-US" sz="2400" dirty="0"/>
              <a:t>can happen in </a:t>
            </a:r>
            <a:r>
              <a:rPr lang="en-US" sz="2400" dirty="0">
                <a:solidFill>
                  <a:srgbClr val="00B050"/>
                </a:solidFill>
              </a:rPr>
              <a:t>n</a:t>
            </a:r>
            <a:r>
              <a:rPr lang="en-US" sz="1600" dirty="0">
                <a:solidFill>
                  <a:srgbClr val="00B050"/>
                </a:solidFill>
              </a:rPr>
              <a:t>1</a:t>
            </a:r>
            <a:r>
              <a:rPr lang="en-US" sz="2400" dirty="0">
                <a:solidFill>
                  <a:srgbClr val="00B050"/>
                </a:solidFill>
              </a:rPr>
              <a:t>*n</a:t>
            </a:r>
            <a:r>
              <a:rPr lang="en-US" sz="1600" dirty="0">
                <a:solidFill>
                  <a:srgbClr val="00B050"/>
                </a:solidFill>
              </a:rPr>
              <a:t>2</a:t>
            </a:r>
            <a:r>
              <a:rPr lang="en-US" sz="2400" dirty="0">
                <a:solidFill>
                  <a:srgbClr val="00B050"/>
                </a:solidFill>
              </a:rPr>
              <a:t>*…*</a:t>
            </a:r>
            <a:r>
              <a:rPr lang="en-US" sz="2400" dirty="0" err="1">
                <a:solidFill>
                  <a:srgbClr val="00B050"/>
                </a:solidFill>
              </a:rPr>
              <a:t>n</a:t>
            </a:r>
            <a:r>
              <a:rPr lang="en-US" sz="1600" dirty="0" err="1">
                <a:solidFill>
                  <a:srgbClr val="00B050"/>
                </a:solidFill>
              </a:rPr>
              <a:t>k</a:t>
            </a:r>
            <a:r>
              <a:rPr lang="en-US" sz="2400" dirty="0">
                <a:solidFill>
                  <a:srgbClr val="00B050"/>
                </a:solidFill>
              </a:rPr>
              <a:t> </a:t>
            </a:r>
            <a:r>
              <a:rPr lang="en-US" sz="2400" dirty="0"/>
              <a:t>different ways.</a:t>
            </a:r>
          </a:p>
        </p:txBody>
      </p:sp>
      <p:sp>
        <p:nvSpPr>
          <p:cNvPr id="63" name="Rectangle 62">
            <a:extLst>
              <a:ext uri="{FF2B5EF4-FFF2-40B4-BE49-F238E27FC236}">
                <a16:creationId xmlns:a16="http://schemas.microsoft.com/office/drawing/2014/main" id="{DA05F42B-422C-4A31-9B7B-D14E0361772F}"/>
              </a:ext>
            </a:extLst>
          </p:cNvPr>
          <p:cNvSpPr/>
          <p:nvPr/>
        </p:nvSpPr>
        <p:spPr>
          <a:xfrm>
            <a:off x="7889966" y="459581"/>
            <a:ext cx="3938451" cy="2462213"/>
          </a:xfrm>
          <a:prstGeom prst="rect">
            <a:avLst/>
          </a:prstGeom>
        </p:spPr>
        <p:txBody>
          <a:bodyPr wrap="square">
            <a:spAutoFit/>
          </a:bodyPr>
          <a:lstStyle/>
          <a:p>
            <a:r>
              <a:rPr lang="en-US" sz="2200" b="1" dirty="0"/>
              <a:t>Example.</a:t>
            </a:r>
            <a:r>
              <a:rPr lang="en-US" sz="2200" dirty="0"/>
              <a:t> Mina is ordering pizza for the friends. There </a:t>
            </a:r>
            <a:r>
              <a:rPr lang="en-US" sz="2200" dirty="0">
                <a:solidFill>
                  <a:srgbClr val="0070C0"/>
                </a:solidFill>
              </a:rPr>
              <a:t>are 4 different possible sizes</a:t>
            </a:r>
            <a:r>
              <a:rPr lang="en-US" sz="2200" dirty="0"/>
              <a:t> of pizza, </a:t>
            </a:r>
            <a:r>
              <a:rPr lang="en-US" sz="2200" dirty="0">
                <a:solidFill>
                  <a:srgbClr val="FF0000"/>
                </a:solidFill>
              </a:rPr>
              <a:t>5 toppings</a:t>
            </a:r>
            <a:r>
              <a:rPr lang="en-US" sz="2200" dirty="0"/>
              <a:t>, </a:t>
            </a:r>
            <a:r>
              <a:rPr lang="en-US" sz="2200" dirty="0">
                <a:solidFill>
                  <a:srgbClr val="00B050"/>
                </a:solidFill>
              </a:rPr>
              <a:t>3 different types of cheese</a:t>
            </a:r>
            <a:r>
              <a:rPr lang="en-US" sz="2200" dirty="0"/>
              <a:t>, and </a:t>
            </a:r>
            <a:r>
              <a:rPr lang="en-US" sz="2200" dirty="0">
                <a:solidFill>
                  <a:srgbClr val="7030A0"/>
                </a:solidFill>
              </a:rPr>
              <a:t>3 different kinds of crust</a:t>
            </a:r>
            <a:r>
              <a:rPr lang="en-US" sz="2200" dirty="0"/>
              <a:t>. How many different pizzas can Mina order?</a:t>
            </a:r>
          </a:p>
        </p:txBody>
      </p:sp>
      <p:sp>
        <p:nvSpPr>
          <p:cNvPr id="64" name="TextBox 63">
            <a:extLst>
              <a:ext uri="{FF2B5EF4-FFF2-40B4-BE49-F238E27FC236}">
                <a16:creationId xmlns:a16="http://schemas.microsoft.com/office/drawing/2014/main" id="{CF25E942-0B61-4C84-905B-74A49D54BF49}"/>
              </a:ext>
            </a:extLst>
          </p:cNvPr>
          <p:cNvSpPr txBox="1"/>
          <p:nvPr/>
        </p:nvSpPr>
        <p:spPr>
          <a:xfrm>
            <a:off x="838199" y="4377317"/>
            <a:ext cx="6934199" cy="830997"/>
          </a:xfrm>
          <a:prstGeom prst="rect">
            <a:avLst/>
          </a:prstGeom>
          <a:noFill/>
        </p:spPr>
        <p:txBody>
          <a:bodyPr wrap="square" rtlCol="0">
            <a:spAutoFit/>
          </a:bodyPr>
          <a:lstStyle/>
          <a:p>
            <a:r>
              <a:rPr lang="en-US" sz="2400" b="1" dirty="0"/>
              <a:t>Example.</a:t>
            </a:r>
            <a:r>
              <a:rPr lang="en-US" sz="2400" dirty="0"/>
              <a:t> In how many different ways can we get from A</a:t>
            </a:r>
            <a:r>
              <a:rPr lang="en-US" sz="1600" dirty="0"/>
              <a:t>1</a:t>
            </a:r>
            <a:r>
              <a:rPr lang="en-US" sz="2400" dirty="0"/>
              <a:t> to A</a:t>
            </a:r>
            <a:r>
              <a:rPr lang="en-US" sz="1600" dirty="0"/>
              <a:t>5</a:t>
            </a:r>
            <a:r>
              <a:rPr lang="en-US" sz="2400" dirty="0"/>
              <a:t>?</a:t>
            </a:r>
          </a:p>
        </p:txBody>
      </p:sp>
      <p:grpSp>
        <p:nvGrpSpPr>
          <p:cNvPr id="65" name="Group 64">
            <a:extLst>
              <a:ext uri="{FF2B5EF4-FFF2-40B4-BE49-F238E27FC236}">
                <a16:creationId xmlns:a16="http://schemas.microsoft.com/office/drawing/2014/main" id="{7DD13234-E4D4-40F1-ABA7-F1D910939589}"/>
              </a:ext>
            </a:extLst>
          </p:cNvPr>
          <p:cNvGrpSpPr/>
          <p:nvPr/>
        </p:nvGrpSpPr>
        <p:grpSpPr>
          <a:xfrm>
            <a:off x="916579" y="5229506"/>
            <a:ext cx="4724400" cy="1295400"/>
            <a:chOff x="225271" y="1752600"/>
            <a:chExt cx="6609651" cy="1676400"/>
          </a:xfrm>
        </p:grpSpPr>
        <p:sp>
          <p:nvSpPr>
            <p:cNvPr id="66" name="Oval 65">
              <a:extLst>
                <a:ext uri="{FF2B5EF4-FFF2-40B4-BE49-F238E27FC236}">
                  <a16:creationId xmlns:a16="http://schemas.microsoft.com/office/drawing/2014/main" id="{2723E4CE-8C7F-4B1A-BAFB-03C3CF750F5F}"/>
                </a:ext>
              </a:extLst>
            </p:cNvPr>
            <p:cNvSpPr/>
            <p:nvPr/>
          </p:nvSpPr>
          <p:spPr>
            <a:xfrm>
              <a:off x="225271" y="2895600"/>
              <a:ext cx="1038686" cy="53340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2"/>
                  </a:solidFill>
                </a:rPr>
                <a:t>A1</a:t>
              </a:r>
            </a:p>
          </p:txBody>
        </p:sp>
        <p:sp>
          <p:nvSpPr>
            <p:cNvPr id="67" name="Oval 66">
              <a:extLst>
                <a:ext uri="{FF2B5EF4-FFF2-40B4-BE49-F238E27FC236}">
                  <a16:creationId xmlns:a16="http://schemas.microsoft.com/office/drawing/2014/main" id="{7B2E84C4-6F21-4793-8706-7BDF75C23274}"/>
                </a:ext>
              </a:extLst>
            </p:cNvPr>
            <p:cNvSpPr/>
            <p:nvPr/>
          </p:nvSpPr>
          <p:spPr>
            <a:xfrm>
              <a:off x="3009900" y="1752600"/>
              <a:ext cx="946625" cy="53340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2"/>
                  </a:solidFill>
                </a:rPr>
                <a:t>A2</a:t>
              </a:r>
            </a:p>
          </p:txBody>
        </p:sp>
        <p:sp>
          <p:nvSpPr>
            <p:cNvPr id="68" name="Oval 67">
              <a:extLst>
                <a:ext uri="{FF2B5EF4-FFF2-40B4-BE49-F238E27FC236}">
                  <a16:creationId xmlns:a16="http://schemas.microsoft.com/office/drawing/2014/main" id="{341DE02E-711E-4847-8798-198B90CC4840}"/>
                </a:ext>
              </a:extLst>
            </p:cNvPr>
            <p:cNvSpPr/>
            <p:nvPr/>
          </p:nvSpPr>
          <p:spPr>
            <a:xfrm>
              <a:off x="5981700" y="1905000"/>
              <a:ext cx="853222" cy="53340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2"/>
                  </a:solidFill>
                </a:rPr>
                <a:t>A3</a:t>
              </a:r>
            </a:p>
          </p:txBody>
        </p:sp>
        <p:cxnSp>
          <p:nvCxnSpPr>
            <p:cNvPr id="69" name="Curved Connector 62">
              <a:extLst>
                <a:ext uri="{FF2B5EF4-FFF2-40B4-BE49-F238E27FC236}">
                  <a16:creationId xmlns:a16="http://schemas.microsoft.com/office/drawing/2014/main" id="{1602F76A-B515-4AAD-AD4A-86C0CAD26AF2}"/>
                </a:ext>
              </a:extLst>
            </p:cNvPr>
            <p:cNvCxnSpPr>
              <a:stCxn id="66" idx="0"/>
              <a:endCxn id="67" idx="2"/>
            </p:cNvCxnSpPr>
            <p:nvPr/>
          </p:nvCxnSpPr>
          <p:spPr>
            <a:xfrm rot="5400000" flipH="1" flipV="1">
              <a:off x="1439108" y="1324808"/>
              <a:ext cx="876299" cy="2265286"/>
            </a:xfrm>
            <a:prstGeom prst="curvedConnector2">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0" name="Curved Connector 65">
              <a:extLst>
                <a:ext uri="{FF2B5EF4-FFF2-40B4-BE49-F238E27FC236}">
                  <a16:creationId xmlns:a16="http://schemas.microsoft.com/office/drawing/2014/main" id="{7215B668-2771-422C-8315-F5FB5FF7136F}"/>
                </a:ext>
              </a:extLst>
            </p:cNvPr>
            <p:cNvCxnSpPr>
              <a:stCxn id="66" idx="6"/>
              <a:endCxn id="67" idx="4"/>
            </p:cNvCxnSpPr>
            <p:nvPr/>
          </p:nvCxnSpPr>
          <p:spPr>
            <a:xfrm flipV="1">
              <a:off x="1263957" y="2286000"/>
              <a:ext cx="2219256" cy="876300"/>
            </a:xfrm>
            <a:prstGeom prst="curvedConnector2">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1" name="Curved Connector 71">
              <a:extLst>
                <a:ext uri="{FF2B5EF4-FFF2-40B4-BE49-F238E27FC236}">
                  <a16:creationId xmlns:a16="http://schemas.microsoft.com/office/drawing/2014/main" id="{B9A73B9C-C714-4C8C-B5ED-2000C9393B79}"/>
                </a:ext>
              </a:extLst>
            </p:cNvPr>
            <p:cNvCxnSpPr>
              <a:stCxn id="66" idx="7"/>
              <a:endCxn id="67" idx="3"/>
            </p:cNvCxnSpPr>
            <p:nvPr/>
          </p:nvCxnSpPr>
          <p:spPr>
            <a:xfrm rot="5400000" flipH="1" flipV="1">
              <a:off x="1747274" y="1572457"/>
              <a:ext cx="765828" cy="2036686"/>
            </a:xfrm>
            <a:prstGeom prst="curvedConnector3">
              <a:avLst>
                <a:gd name="adj1" fmla="val 50000"/>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Curved Connector 74">
              <a:extLst>
                <a:ext uri="{FF2B5EF4-FFF2-40B4-BE49-F238E27FC236}">
                  <a16:creationId xmlns:a16="http://schemas.microsoft.com/office/drawing/2014/main" id="{78ECCAB3-CC09-4A6D-87E6-2E4FB3EE1513}"/>
                </a:ext>
              </a:extLst>
            </p:cNvPr>
            <p:cNvCxnSpPr>
              <a:stCxn id="67" idx="0"/>
              <a:endCxn id="68" idx="0"/>
            </p:cNvCxnSpPr>
            <p:nvPr/>
          </p:nvCxnSpPr>
          <p:spPr>
            <a:xfrm rot="16200000" flipH="1">
              <a:off x="4869561" y="366252"/>
              <a:ext cx="152400" cy="2925098"/>
            </a:xfrm>
            <a:prstGeom prst="curvedConnector3">
              <a:avLst>
                <a:gd name="adj1" fmla="val -194117"/>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Curved Connector 76">
              <a:extLst>
                <a:ext uri="{FF2B5EF4-FFF2-40B4-BE49-F238E27FC236}">
                  <a16:creationId xmlns:a16="http://schemas.microsoft.com/office/drawing/2014/main" id="{B679BCAD-0D4A-48BC-9FCE-044C58A0C7C5}"/>
                </a:ext>
              </a:extLst>
            </p:cNvPr>
            <p:cNvCxnSpPr>
              <a:stCxn id="67" idx="5"/>
              <a:endCxn id="68" idx="3"/>
            </p:cNvCxnSpPr>
            <p:nvPr/>
          </p:nvCxnSpPr>
          <p:spPr>
            <a:xfrm rot="16200000" flipH="1">
              <a:off x="4886073" y="1139708"/>
              <a:ext cx="152400" cy="2288756"/>
            </a:xfrm>
            <a:prstGeom prst="curvedConnector3">
              <a:avLst>
                <a:gd name="adj1" fmla="val 345373"/>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74" name="Oval 73">
            <a:extLst>
              <a:ext uri="{FF2B5EF4-FFF2-40B4-BE49-F238E27FC236}">
                <a16:creationId xmlns:a16="http://schemas.microsoft.com/office/drawing/2014/main" id="{AFFF3C29-6942-46AC-9FBA-9D61DABDD390}"/>
              </a:ext>
            </a:extLst>
          </p:cNvPr>
          <p:cNvSpPr/>
          <p:nvPr/>
        </p:nvSpPr>
        <p:spPr>
          <a:xfrm>
            <a:off x="6707779" y="5229506"/>
            <a:ext cx="609860" cy="41217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2"/>
                </a:solidFill>
              </a:rPr>
              <a:t>A4</a:t>
            </a:r>
          </a:p>
        </p:txBody>
      </p:sp>
      <p:cxnSp>
        <p:nvCxnSpPr>
          <p:cNvPr id="75" name="Curved Connector 62">
            <a:extLst>
              <a:ext uri="{FF2B5EF4-FFF2-40B4-BE49-F238E27FC236}">
                <a16:creationId xmlns:a16="http://schemas.microsoft.com/office/drawing/2014/main" id="{20F9C042-442A-4B93-A242-10AF8FC9F5CE}"/>
              </a:ext>
            </a:extLst>
          </p:cNvPr>
          <p:cNvCxnSpPr>
            <a:stCxn id="74" idx="7"/>
            <a:endCxn id="82" idx="0"/>
          </p:cNvCxnSpPr>
          <p:nvPr/>
        </p:nvCxnSpPr>
        <p:spPr>
          <a:xfrm rot="16200000" flipH="1">
            <a:off x="7738888" y="4779305"/>
            <a:ext cx="549239" cy="1570363"/>
          </a:xfrm>
          <a:prstGeom prst="curvedConnector3">
            <a:avLst>
              <a:gd name="adj1" fmla="val -52611"/>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Curved Connector 65">
            <a:extLst>
              <a:ext uri="{FF2B5EF4-FFF2-40B4-BE49-F238E27FC236}">
                <a16:creationId xmlns:a16="http://schemas.microsoft.com/office/drawing/2014/main" id="{32B0E474-55E7-451C-8767-1FDB14AD44B7}"/>
              </a:ext>
            </a:extLst>
          </p:cNvPr>
          <p:cNvCxnSpPr>
            <a:stCxn id="74" idx="5"/>
            <a:endCxn id="82" idx="2"/>
          </p:cNvCxnSpPr>
          <p:nvPr/>
        </p:nvCxnSpPr>
        <p:spPr>
          <a:xfrm rot="16200000" flipH="1">
            <a:off x="7612416" y="5197229"/>
            <a:ext cx="463875" cy="1232052"/>
          </a:xfrm>
          <a:prstGeom prst="curvedConnector2">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Curved Connector 64">
            <a:extLst>
              <a:ext uri="{FF2B5EF4-FFF2-40B4-BE49-F238E27FC236}">
                <a16:creationId xmlns:a16="http://schemas.microsoft.com/office/drawing/2014/main" id="{A1377DC9-3F30-483D-A6BA-BAD3099AE58E}"/>
              </a:ext>
            </a:extLst>
          </p:cNvPr>
          <p:cNvCxnSpPr>
            <a:stCxn id="68" idx="6"/>
            <a:endCxn id="74" idx="0"/>
          </p:cNvCxnSpPr>
          <p:nvPr/>
        </p:nvCxnSpPr>
        <p:spPr>
          <a:xfrm flipV="1">
            <a:off x="5640979" y="5229506"/>
            <a:ext cx="1371730" cy="323851"/>
          </a:xfrm>
          <a:prstGeom prst="curvedConnector4">
            <a:avLst>
              <a:gd name="adj1" fmla="val 38885"/>
              <a:gd name="adj2" fmla="val 170588"/>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9" name="Curved Connector 66">
            <a:extLst>
              <a:ext uri="{FF2B5EF4-FFF2-40B4-BE49-F238E27FC236}">
                <a16:creationId xmlns:a16="http://schemas.microsoft.com/office/drawing/2014/main" id="{3A350A34-F6EA-4125-AB1C-25F4C9E4E7D8}"/>
              </a:ext>
            </a:extLst>
          </p:cNvPr>
          <p:cNvCxnSpPr>
            <a:stCxn id="68" idx="4"/>
            <a:endCxn id="74" idx="3"/>
          </p:cNvCxnSpPr>
          <p:nvPr/>
        </p:nvCxnSpPr>
        <p:spPr>
          <a:xfrm rot="5400000" flipH="1" flipV="1">
            <a:off x="5977507" y="4939860"/>
            <a:ext cx="178125" cy="1461042"/>
          </a:xfrm>
          <a:prstGeom prst="curvedConnector3">
            <a:avLst>
              <a:gd name="adj1" fmla="val -128337"/>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1" name="Curved Connector 77">
            <a:extLst>
              <a:ext uri="{FF2B5EF4-FFF2-40B4-BE49-F238E27FC236}">
                <a16:creationId xmlns:a16="http://schemas.microsoft.com/office/drawing/2014/main" id="{1F6909FE-A829-4160-B85F-F5C3A9C7DDA4}"/>
              </a:ext>
            </a:extLst>
          </p:cNvPr>
          <p:cNvCxnSpPr>
            <a:stCxn id="68" idx="7"/>
            <a:endCxn id="74" idx="1"/>
          </p:cNvCxnSpPr>
          <p:nvPr/>
        </p:nvCxnSpPr>
        <p:spPr>
          <a:xfrm rot="5400000" flipH="1" flipV="1">
            <a:off x="6115497" y="4726037"/>
            <a:ext cx="117764" cy="1245424"/>
          </a:xfrm>
          <a:prstGeom prst="curvedConnector3">
            <a:avLst>
              <a:gd name="adj1" fmla="val 345373"/>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5487E4A9-FAC1-418C-9AFA-2B7EC2225796}"/>
              </a:ext>
            </a:extLst>
          </p:cNvPr>
          <p:cNvSpPr/>
          <p:nvPr/>
        </p:nvSpPr>
        <p:spPr>
          <a:xfrm>
            <a:off x="8460379" y="5839106"/>
            <a:ext cx="676622" cy="41217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2"/>
                </a:solidFill>
              </a:rPr>
              <a:t>A5</a:t>
            </a:r>
          </a:p>
        </p:txBody>
      </p:sp>
    </p:spTree>
    <p:extLst>
      <p:ext uri="{BB962C8B-B14F-4D97-AF65-F5344CB8AC3E}">
        <p14:creationId xmlns:p14="http://schemas.microsoft.com/office/powerpoint/2010/main" val="128328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68408" cy="1325563"/>
          </a:xfrm>
        </p:spPr>
        <p:txBody>
          <a:bodyPr/>
          <a:lstStyle/>
          <a:p>
            <a:r>
              <a:rPr lang="en-US" dirty="0">
                <a:solidFill>
                  <a:srgbClr val="990033"/>
                </a:solidFill>
              </a:rPr>
              <a:t>Question</a:t>
            </a:r>
            <a:endParaRPr lang="en-US" dirty="0"/>
          </a:p>
        </p:txBody>
      </p:sp>
      <p:sp>
        <p:nvSpPr>
          <p:cNvPr id="12" name="Rectangle 11">
            <a:extLst>
              <a:ext uri="{FF2B5EF4-FFF2-40B4-BE49-F238E27FC236}">
                <a16:creationId xmlns:a16="http://schemas.microsoft.com/office/drawing/2014/main" id="{15C74FA6-4D41-492E-8AE6-868BF148C6C5}"/>
              </a:ext>
            </a:extLst>
          </p:cNvPr>
          <p:cNvSpPr/>
          <p:nvPr/>
        </p:nvSpPr>
        <p:spPr>
          <a:xfrm>
            <a:off x="922110" y="1528354"/>
            <a:ext cx="7255239" cy="830997"/>
          </a:xfrm>
          <a:prstGeom prst="rect">
            <a:avLst/>
          </a:prstGeom>
        </p:spPr>
        <p:txBody>
          <a:bodyPr wrap="square">
            <a:spAutoFit/>
          </a:bodyPr>
          <a:lstStyle/>
          <a:p>
            <a:r>
              <a:rPr lang="en-US" sz="2400" dirty="0"/>
              <a:t>A </a:t>
            </a:r>
            <a:r>
              <a:rPr lang="en-US" sz="2400" dirty="0">
                <a:solidFill>
                  <a:srgbClr val="FF0000"/>
                </a:solidFill>
              </a:rPr>
              <a:t>fair</a:t>
            </a:r>
            <a:r>
              <a:rPr lang="en-US" sz="2400" dirty="0"/>
              <a:t> </a:t>
            </a:r>
            <a:r>
              <a:rPr lang="en-US" sz="2400" dirty="0">
                <a:solidFill>
                  <a:srgbClr val="FF0000"/>
                </a:solidFill>
              </a:rPr>
              <a:t>coin</a:t>
            </a:r>
            <a:r>
              <a:rPr lang="en-US" sz="2400" dirty="0"/>
              <a:t> is tossed </a:t>
            </a:r>
            <a:r>
              <a:rPr lang="en-US" sz="2400" dirty="0">
                <a:solidFill>
                  <a:srgbClr val="FF0000"/>
                </a:solidFill>
              </a:rPr>
              <a:t>twice</a:t>
            </a:r>
            <a:r>
              <a:rPr lang="en-US" sz="2400" dirty="0"/>
              <a:t>, how many different outcomes are possible and what are they?</a:t>
            </a:r>
          </a:p>
        </p:txBody>
      </p:sp>
      <p:sp>
        <p:nvSpPr>
          <p:cNvPr id="13" name="AutoShape 3" descr="Image result for tossing two coins outcomes">
            <a:extLst>
              <a:ext uri="{FF2B5EF4-FFF2-40B4-BE49-F238E27FC236}">
                <a16:creationId xmlns:a16="http://schemas.microsoft.com/office/drawing/2014/main" id="{2DB494EA-1E32-444B-B674-38E21A72ECCA}"/>
              </a:ext>
            </a:extLst>
          </p:cNvPr>
          <p:cNvSpPr>
            <a:spLocks noChangeAspect="1" noChangeArrowheads="1"/>
          </p:cNvSpPr>
          <p:nvPr/>
        </p:nvSpPr>
        <p:spPr bwMode="auto">
          <a:xfrm>
            <a:off x="772885" y="46949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4" name="Picture 4" descr="C:\Users\ASaghafi\Desktop\gs_173.PNG">
            <a:extLst>
              <a:ext uri="{FF2B5EF4-FFF2-40B4-BE49-F238E27FC236}">
                <a16:creationId xmlns:a16="http://schemas.microsoft.com/office/drawing/2014/main" id="{C665043B-A367-43AE-A4AE-A27D0DB32617}"/>
              </a:ext>
            </a:extLst>
          </p:cNvPr>
          <p:cNvPicPr>
            <a:picLocks noChangeAspect="1" noChangeArrowheads="1"/>
          </p:cNvPicPr>
          <p:nvPr/>
        </p:nvPicPr>
        <p:blipFill>
          <a:blip r:embed="rId3" cstate="print"/>
          <a:srcRect/>
          <a:stretch>
            <a:fillRect/>
          </a:stretch>
        </p:blipFill>
        <p:spPr bwMode="auto">
          <a:xfrm>
            <a:off x="1026885" y="2518954"/>
            <a:ext cx="5153025" cy="2581275"/>
          </a:xfrm>
          <a:prstGeom prst="rect">
            <a:avLst/>
          </a:prstGeom>
          <a:noFill/>
        </p:spPr>
      </p:pic>
      <p:sp>
        <p:nvSpPr>
          <p:cNvPr id="15" name="Rectangle 14">
            <a:extLst>
              <a:ext uri="{FF2B5EF4-FFF2-40B4-BE49-F238E27FC236}">
                <a16:creationId xmlns:a16="http://schemas.microsoft.com/office/drawing/2014/main" id="{C355EC00-F3BD-4B77-8689-81C43194A913}"/>
              </a:ext>
            </a:extLst>
          </p:cNvPr>
          <p:cNvSpPr/>
          <p:nvPr/>
        </p:nvSpPr>
        <p:spPr>
          <a:xfrm>
            <a:off x="4967564" y="4498650"/>
            <a:ext cx="2417650" cy="369332"/>
          </a:xfrm>
          <a:prstGeom prst="rect">
            <a:avLst/>
          </a:prstGeom>
        </p:spPr>
        <p:txBody>
          <a:bodyPr wrap="none">
            <a:spAutoFit/>
          </a:bodyPr>
          <a:lstStyle/>
          <a:p>
            <a:r>
              <a:rPr lang="en-US" dirty="0"/>
              <a:t>4 different outcome</a:t>
            </a:r>
          </a:p>
        </p:txBody>
      </p:sp>
      <p:sp>
        <p:nvSpPr>
          <p:cNvPr id="16" name="Rectangle 15">
            <a:extLst>
              <a:ext uri="{FF2B5EF4-FFF2-40B4-BE49-F238E27FC236}">
                <a16:creationId xmlns:a16="http://schemas.microsoft.com/office/drawing/2014/main" id="{ADC1ADFC-03E5-4ABC-BB5B-8B945D6DB72D}"/>
              </a:ext>
            </a:extLst>
          </p:cNvPr>
          <p:cNvSpPr/>
          <p:nvPr/>
        </p:nvSpPr>
        <p:spPr>
          <a:xfrm>
            <a:off x="922110" y="5345557"/>
            <a:ext cx="7255239" cy="830997"/>
          </a:xfrm>
          <a:prstGeom prst="rect">
            <a:avLst/>
          </a:prstGeom>
        </p:spPr>
        <p:txBody>
          <a:bodyPr wrap="square">
            <a:spAutoFit/>
          </a:bodyPr>
          <a:lstStyle/>
          <a:p>
            <a:r>
              <a:rPr lang="en-US" sz="2400" dirty="0"/>
              <a:t>If we continue tossing to n times, how many different outcomes is possible?</a:t>
            </a:r>
          </a:p>
        </p:txBody>
      </p:sp>
      <p:sp>
        <p:nvSpPr>
          <p:cNvPr id="17" name="Rectangle 16">
            <a:extLst>
              <a:ext uri="{FF2B5EF4-FFF2-40B4-BE49-F238E27FC236}">
                <a16:creationId xmlns:a16="http://schemas.microsoft.com/office/drawing/2014/main" id="{EB0238AD-D39E-493B-A9AA-DA4656EF8880}"/>
              </a:ext>
            </a:extLst>
          </p:cNvPr>
          <p:cNvSpPr/>
          <p:nvPr/>
        </p:nvSpPr>
        <p:spPr>
          <a:xfrm>
            <a:off x="8571923" y="431152"/>
            <a:ext cx="3224629" cy="888197"/>
          </a:xfrm>
          <a:prstGeom prst="rect">
            <a:avLst/>
          </a:prstGeom>
          <a:solidFill>
            <a:srgbClr val="BD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ea typeface="Cambria" panose="02040503050406030204" pitchFamily="18" charset="0"/>
                <a:cs typeface="Times New Roman" pitchFamily="18" charset="0"/>
              </a:rPr>
              <a:t>What rule are we using here and why?</a:t>
            </a:r>
          </a:p>
        </p:txBody>
      </p:sp>
      <p:pic>
        <p:nvPicPr>
          <p:cNvPr id="4" name="Picture 3">
            <a:extLst>
              <a:ext uri="{FF2B5EF4-FFF2-40B4-BE49-F238E27FC236}">
                <a16:creationId xmlns:a16="http://schemas.microsoft.com/office/drawing/2014/main" id="{ACFD2FDF-12A1-4164-9BD6-827A001E6E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5587" y="3512801"/>
            <a:ext cx="3206034" cy="1814941"/>
          </a:xfrm>
          <a:prstGeom prst="rect">
            <a:avLst/>
          </a:prstGeom>
        </p:spPr>
      </p:pic>
      <p:pic>
        <p:nvPicPr>
          <p:cNvPr id="18" name="Picture 17">
            <a:extLst>
              <a:ext uri="{FF2B5EF4-FFF2-40B4-BE49-F238E27FC236}">
                <a16:creationId xmlns:a16="http://schemas.microsoft.com/office/drawing/2014/main" id="{0E2CD954-B05E-47F5-99E7-3FEFE9F3D7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5587" y="1500051"/>
            <a:ext cx="3240966" cy="1814941"/>
          </a:xfrm>
          <a:prstGeom prst="rect">
            <a:avLst/>
          </a:prstGeom>
        </p:spPr>
      </p:pic>
    </p:spTree>
    <p:extLst>
      <p:ext uri="{BB962C8B-B14F-4D97-AF65-F5344CB8AC3E}">
        <p14:creationId xmlns:p14="http://schemas.microsoft.com/office/powerpoint/2010/main" val="11958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par>
                          <p:cTn id="8" fill="hold">
                            <p:stCondLst>
                              <p:cond delay="1000"/>
                            </p:stCondLst>
                            <p:childTnLst>
                              <p:par>
                                <p:cTn id="9" presetID="18" presetClass="entr" presetSubtype="6"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strips(downRight)">
                                      <p:cBhvr>
                                        <p:cTn id="11" dur="10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45" presetClass="entr" presetSubtype="0"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2000"/>
                                        <p:tgtEl>
                                          <p:spTgt spid="18"/>
                                        </p:tgtEl>
                                      </p:cBhvr>
                                    </p:animEffect>
                                    <p:anim calcmode="lin" valueType="num">
                                      <p:cBhvr>
                                        <p:cTn id="17" dur="2000" fill="hold"/>
                                        <p:tgtEl>
                                          <p:spTgt spid="18"/>
                                        </p:tgtEl>
                                        <p:attrNameLst>
                                          <p:attrName>ppt_w</p:attrName>
                                        </p:attrNameLst>
                                      </p:cBhvr>
                                      <p:tavLst>
                                        <p:tav tm="0" fmla="#ppt_w*sin(2.5*pi*$)">
                                          <p:val>
                                            <p:fltVal val="0"/>
                                          </p:val>
                                        </p:tav>
                                        <p:tav tm="100000">
                                          <p:val>
                                            <p:fltVal val="1"/>
                                          </p:val>
                                        </p:tav>
                                      </p:tavLst>
                                    </p:anim>
                                    <p:anim calcmode="lin" valueType="num">
                                      <p:cBhvr>
                                        <p:cTn id="18" dur="2000" fill="hold"/>
                                        <p:tgtEl>
                                          <p:spTgt spid="18"/>
                                        </p:tgtEl>
                                        <p:attrNameLst>
                                          <p:attrName>ppt_h</p:attrName>
                                        </p:attrNameLst>
                                      </p:cBhvr>
                                      <p:tavLst>
                                        <p:tav tm="0">
                                          <p:val>
                                            <p:strVal val="#ppt_h"/>
                                          </p:val>
                                        </p:tav>
                                        <p:tav tm="100000">
                                          <p:val>
                                            <p:strVal val="#ppt_h"/>
                                          </p:val>
                                        </p:tav>
                                      </p:tavLst>
                                    </p:anim>
                                  </p:childTnLst>
                                </p:cTn>
                              </p:par>
                            </p:childTnLst>
                          </p:cTn>
                        </p:par>
                        <p:par>
                          <p:cTn id="19" fill="hold">
                            <p:stCondLst>
                              <p:cond delay="2000"/>
                            </p:stCondLst>
                            <p:childTnLst>
                              <p:par>
                                <p:cTn id="20" presetID="45" presetClass="entr" presetSubtype="0" fill="hold" nodeType="afterEffect">
                                  <p:stCondLst>
                                    <p:cond delay="100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ppt_w</p:attrName>
                                        </p:attrNameLst>
                                      </p:cBhvr>
                                      <p:tavLst>
                                        <p:tav tm="0" fmla="#ppt_w*sin(2.5*pi*$)">
                                          <p:val>
                                            <p:fltVal val="0"/>
                                          </p:val>
                                        </p:tav>
                                        <p:tav tm="100000">
                                          <p:val>
                                            <p:fltVal val="1"/>
                                          </p:val>
                                        </p:tav>
                                      </p:tavLst>
                                    </p:anim>
                                    <p:anim calcmode="lin" valueType="num">
                                      <p:cBhvr>
                                        <p:cTn id="24" dur="1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7668408" cy="1325563"/>
          </a:xfrm>
        </p:spPr>
        <p:txBody>
          <a:bodyPr/>
          <a:lstStyle/>
          <a:p>
            <a:r>
              <a:rPr lang="en-US" dirty="0">
                <a:solidFill>
                  <a:srgbClr val="990033"/>
                </a:solidFill>
              </a:rPr>
              <a:t>Example</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199" y="1477746"/>
            <a:ext cx="8109857" cy="1200329"/>
          </a:xfrm>
          <a:prstGeom prst="rect">
            <a:avLst/>
          </a:prstGeom>
        </p:spPr>
        <p:txBody>
          <a:bodyPr wrap="square">
            <a:spAutoFit/>
          </a:bodyPr>
          <a:lstStyle/>
          <a:p>
            <a:r>
              <a:rPr lang="en-US" sz="2400" dirty="0">
                <a:cs typeface="Times New Roman" pitchFamily="18" charset="0"/>
              </a:rPr>
              <a:t>From a deck of cards </a:t>
            </a:r>
            <a:r>
              <a:rPr lang="en-US" sz="2400" dirty="0">
                <a:solidFill>
                  <a:srgbClr val="0070C0"/>
                </a:solidFill>
                <a:cs typeface="Times New Roman" pitchFamily="18" charset="0"/>
              </a:rPr>
              <a:t>two cards </a:t>
            </a:r>
            <a:r>
              <a:rPr lang="en-US" sz="2400" dirty="0">
                <a:cs typeface="Times New Roman" pitchFamily="18" charset="0"/>
              </a:rPr>
              <a:t>are selected at random </a:t>
            </a:r>
            <a:r>
              <a:rPr lang="en-US" sz="2400" dirty="0">
                <a:solidFill>
                  <a:srgbClr val="00B050"/>
                </a:solidFill>
                <a:cs typeface="Times New Roman" pitchFamily="18" charset="0"/>
              </a:rPr>
              <a:t>one at a time with replacement</a:t>
            </a:r>
            <a:r>
              <a:rPr lang="en-US" sz="2400" dirty="0">
                <a:cs typeface="Times New Roman" pitchFamily="18" charset="0"/>
              </a:rPr>
              <a:t>. If only the </a:t>
            </a:r>
            <a:r>
              <a:rPr lang="en-US" sz="2400" dirty="0">
                <a:solidFill>
                  <a:srgbClr val="7030A0"/>
                </a:solidFill>
                <a:cs typeface="Times New Roman" pitchFamily="18" charset="0"/>
              </a:rPr>
              <a:t>suits are recorded</a:t>
            </a:r>
            <a:r>
              <a:rPr lang="en-US" sz="2400" dirty="0">
                <a:cs typeface="Times New Roman" pitchFamily="18" charset="0"/>
              </a:rPr>
              <a:t>, how many different outcomes are possible?</a:t>
            </a:r>
          </a:p>
        </p:txBody>
      </p:sp>
      <p:pic>
        <p:nvPicPr>
          <p:cNvPr id="4" name="Picture 3">
            <a:extLst>
              <a:ext uri="{FF2B5EF4-FFF2-40B4-BE49-F238E27FC236}">
                <a16:creationId xmlns:a16="http://schemas.microsoft.com/office/drawing/2014/main" id="{AD7C0EB5-97F4-40E1-9096-9D405D649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388319" y="2112118"/>
            <a:ext cx="6382848" cy="2633765"/>
          </a:xfrm>
          <a:prstGeom prst="rect">
            <a:avLst/>
          </a:prstGeom>
        </p:spPr>
      </p:pic>
      <p:sp>
        <p:nvSpPr>
          <p:cNvPr id="38" name="Oval 37">
            <a:extLst>
              <a:ext uri="{FF2B5EF4-FFF2-40B4-BE49-F238E27FC236}">
                <a16:creationId xmlns:a16="http://schemas.microsoft.com/office/drawing/2014/main" id="{DB59D76C-F1C0-4143-B7F0-9450AEFEE00C}"/>
              </a:ext>
            </a:extLst>
          </p:cNvPr>
          <p:cNvSpPr/>
          <p:nvPr/>
        </p:nvSpPr>
        <p:spPr>
          <a:xfrm>
            <a:off x="1055916" y="2838997"/>
            <a:ext cx="914400" cy="114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4B82C58-C085-4099-A14D-8C5FC7225927}"/>
              </a:ext>
            </a:extLst>
          </p:cNvPr>
          <p:cNvSpPr/>
          <p:nvPr/>
        </p:nvSpPr>
        <p:spPr>
          <a:xfrm>
            <a:off x="1284516" y="3143797"/>
            <a:ext cx="466794" cy="430887"/>
          </a:xfrm>
          <a:prstGeom prst="rect">
            <a:avLst/>
          </a:prstGeom>
        </p:spPr>
        <p:txBody>
          <a:bodyPr wrap="none">
            <a:spAutoFit/>
          </a:bodyPr>
          <a:lstStyle/>
          <a:p>
            <a:r>
              <a:rPr lang="en-US" sz="2200" b="1" dirty="0">
                <a:latin typeface="Times New Roman" pitchFamily="18" charset="0"/>
                <a:cs typeface="Times New Roman" pitchFamily="18" charset="0"/>
              </a:rPr>
              <a:t>52</a:t>
            </a:r>
            <a:endParaRPr lang="en-US" sz="2200" dirty="0"/>
          </a:p>
        </p:txBody>
      </p:sp>
      <p:sp>
        <p:nvSpPr>
          <p:cNvPr id="40" name="Rectangle 39">
            <a:extLst>
              <a:ext uri="{FF2B5EF4-FFF2-40B4-BE49-F238E27FC236}">
                <a16:creationId xmlns:a16="http://schemas.microsoft.com/office/drawing/2014/main" id="{4B17AA5A-77A7-4E51-B68E-40B6CDFA1DAA}"/>
              </a:ext>
            </a:extLst>
          </p:cNvPr>
          <p:cNvSpPr/>
          <p:nvPr/>
        </p:nvSpPr>
        <p:spPr>
          <a:xfrm>
            <a:off x="3191104" y="3296197"/>
            <a:ext cx="6096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4DC7867-8C3F-4FBC-8E52-2CCA92B07FD4}"/>
              </a:ext>
            </a:extLst>
          </p:cNvPr>
          <p:cNvSpPr/>
          <p:nvPr/>
        </p:nvSpPr>
        <p:spPr>
          <a:xfrm>
            <a:off x="3800704" y="3296197"/>
            <a:ext cx="6096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E63D532-15C6-4DBA-9E2F-8B4F181C30F6}"/>
              </a:ext>
            </a:extLst>
          </p:cNvPr>
          <p:cNvSpPr/>
          <p:nvPr/>
        </p:nvSpPr>
        <p:spPr>
          <a:xfrm>
            <a:off x="3348222" y="2838997"/>
            <a:ext cx="300082" cy="369332"/>
          </a:xfrm>
          <a:prstGeom prst="rect">
            <a:avLst/>
          </a:prstGeom>
        </p:spPr>
        <p:txBody>
          <a:bodyPr wrap="none">
            <a:spAutoFit/>
          </a:bodyPr>
          <a:lstStyle/>
          <a:p>
            <a:r>
              <a:rPr lang="en-US" b="1" dirty="0">
                <a:latin typeface="Times New Roman" pitchFamily="18" charset="0"/>
                <a:cs typeface="Times New Roman" pitchFamily="18" charset="0"/>
              </a:rPr>
              <a:t>1</a:t>
            </a:r>
            <a:endParaRPr lang="en-US" dirty="0"/>
          </a:p>
        </p:txBody>
      </p:sp>
      <p:sp>
        <p:nvSpPr>
          <p:cNvPr id="43" name="Rectangle 42">
            <a:extLst>
              <a:ext uri="{FF2B5EF4-FFF2-40B4-BE49-F238E27FC236}">
                <a16:creationId xmlns:a16="http://schemas.microsoft.com/office/drawing/2014/main" id="{D10E2716-DF70-4AFA-BBBD-BDE52423C0B7}"/>
              </a:ext>
            </a:extLst>
          </p:cNvPr>
          <p:cNvSpPr/>
          <p:nvPr/>
        </p:nvSpPr>
        <p:spPr>
          <a:xfrm>
            <a:off x="3957822" y="2838997"/>
            <a:ext cx="300082" cy="369332"/>
          </a:xfrm>
          <a:prstGeom prst="rect">
            <a:avLst/>
          </a:prstGeom>
        </p:spPr>
        <p:txBody>
          <a:bodyPr wrap="none">
            <a:spAutoFit/>
          </a:bodyPr>
          <a:lstStyle/>
          <a:p>
            <a:r>
              <a:rPr lang="en-US" b="1" dirty="0">
                <a:latin typeface="Times New Roman" pitchFamily="18" charset="0"/>
                <a:cs typeface="Times New Roman" pitchFamily="18" charset="0"/>
              </a:rPr>
              <a:t>2</a:t>
            </a:r>
            <a:endParaRPr lang="en-US" dirty="0"/>
          </a:p>
        </p:txBody>
      </p:sp>
      <p:pic>
        <p:nvPicPr>
          <p:cNvPr id="46" name="Picture 20" descr="C:\Users\ASaghafi\Desktop\2000px-French_suits.svg.png">
            <a:extLst>
              <a:ext uri="{FF2B5EF4-FFF2-40B4-BE49-F238E27FC236}">
                <a16:creationId xmlns:a16="http://schemas.microsoft.com/office/drawing/2014/main" id="{54EE08C1-349D-47E3-869B-67C509EB354A}"/>
              </a:ext>
            </a:extLst>
          </p:cNvPr>
          <p:cNvPicPr>
            <a:picLocks noChangeAspect="1" noChangeArrowheads="1"/>
          </p:cNvPicPr>
          <p:nvPr/>
        </p:nvPicPr>
        <p:blipFill>
          <a:blip r:embed="rId4" cstate="print"/>
          <a:srcRect/>
          <a:stretch>
            <a:fillRect/>
          </a:stretch>
        </p:blipFill>
        <p:spPr bwMode="auto">
          <a:xfrm>
            <a:off x="903516" y="4286797"/>
            <a:ext cx="1371600" cy="1371600"/>
          </a:xfrm>
          <a:prstGeom prst="rect">
            <a:avLst/>
          </a:prstGeom>
          <a:noFill/>
        </p:spPr>
      </p:pic>
      <p:sp>
        <p:nvSpPr>
          <p:cNvPr id="47" name="Rectangle 46">
            <a:extLst>
              <a:ext uri="{FF2B5EF4-FFF2-40B4-BE49-F238E27FC236}">
                <a16:creationId xmlns:a16="http://schemas.microsoft.com/office/drawing/2014/main" id="{1164BF01-F52C-471B-9B29-8AFEE90A64B6}"/>
              </a:ext>
            </a:extLst>
          </p:cNvPr>
          <p:cNvSpPr/>
          <p:nvPr/>
        </p:nvSpPr>
        <p:spPr>
          <a:xfrm>
            <a:off x="903516" y="5734597"/>
            <a:ext cx="3124200" cy="646331"/>
          </a:xfrm>
          <a:prstGeom prst="rect">
            <a:avLst/>
          </a:prstGeom>
        </p:spPr>
        <p:txBody>
          <a:bodyPr wrap="square">
            <a:spAutoFit/>
          </a:bodyPr>
          <a:lstStyle/>
          <a:p>
            <a:r>
              <a:rPr lang="en-US" dirty="0"/>
              <a:t>spade (♠), heart (</a:t>
            </a:r>
            <a:r>
              <a:rPr lang="en-US" dirty="0">
                <a:solidFill>
                  <a:srgbClr val="FF0000"/>
                </a:solidFill>
              </a:rPr>
              <a:t>♥</a:t>
            </a:r>
            <a:r>
              <a:rPr lang="en-US" dirty="0"/>
              <a:t>)</a:t>
            </a:r>
          </a:p>
          <a:p>
            <a:r>
              <a:rPr lang="en-US" dirty="0"/>
              <a:t>diamond (</a:t>
            </a:r>
            <a:r>
              <a:rPr lang="en-US" dirty="0">
                <a:solidFill>
                  <a:srgbClr val="FF0000"/>
                </a:solidFill>
              </a:rPr>
              <a:t>♦</a:t>
            </a:r>
            <a:r>
              <a:rPr lang="en-US" dirty="0"/>
              <a:t>) and club (♣)</a:t>
            </a:r>
          </a:p>
        </p:txBody>
      </p:sp>
      <p:grpSp>
        <p:nvGrpSpPr>
          <p:cNvPr id="51" name="Group 50">
            <a:extLst>
              <a:ext uri="{FF2B5EF4-FFF2-40B4-BE49-F238E27FC236}">
                <a16:creationId xmlns:a16="http://schemas.microsoft.com/office/drawing/2014/main" id="{F2D14F20-56A7-4D1E-A40A-F8D8D57EE62B}"/>
              </a:ext>
            </a:extLst>
          </p:cNvPr>
          <p:cNvGrpSpPr/>
          <p:nvPr/>
        </p:nvGrpSpPr>
        <p:grpSpPr>
          <a:xfrm>
            <a:off x="5551716" y="3603974"/>
            <a:ext cx="1768630" cy="2519065"/>
            <a:chOff x="5029200" y="3355777"/>
            <a:chExt cx="1768630" cy="2519065"/>
          </a:xfrm>
        </p:grpSpPr>
        <p:cxnSp>
          <p:nvCxnSpPr>
            <p:cNvPr id="52" name="Straight Arrow Connector 51">
              <a:extLst>
                <a:ext uri="{FF2B5EF4-FFF2-40B4-BE49-F238E27FC236}">
                  <a16:creationId xmlns:a16="http://schemas.microsoft.com/office/drawing/2014/main" id="{AECDC9A7-06CB-49A8-85FA-34759D6826C7}"/>
                </a:ext>
              </a:extLst>
            </p:cNvPr>
            <p:cNvCxnSpPr/>
            <p:nvPr/>
          </p:nvCxnSpPr>
          <p:spPr>
            <a:xfrm flipV="1">
              <a:off x="5029200" y="3634264"/>
              <a:ext cx="1371600" cy="7620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3D96EA40-1946-47E4-A927-5A8E0C0EF6F8}"/>
                </a:ext>
              </a:extLst>
            </p:cNvPr>
            <p:cNvCxnSpPr/>
            <p:nvPr/>
          </p:nvCxnSpPr>
          <p:spPr>
            <a:xfrm flipV="1">
              <a:off x="5029200" y="4320064"/>
              <a:ext cx="1371600" cy="762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E000286-29EA-4BD9-8191-4EEF5D806295}"/>
                </a:ext>
              </a:extLst>
            </p:cNvPr>
            <p:cNvCxnSpPr/>
            <p:nvPr/>
          </p:nvCxnSpPr>
          <p:spPr>
            <a:xfrm>
              <a:off x="5029200" y="4396264"/>
              <a:ext cx="1143000" cy="12192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49B5D94-4C16-4E2C-97A3-61AEA6A98BC2}"/>
                </a:ext>
              </a:extLst>
            </p:cNvPr>
            <p:cNvCxnSpPr/>
            <p:nvPr/>
          </p:nvCxnSpPr>
          <p:spPr>
            <a:xfrm>
              <a:off x="5029200" y="4396264"/>
              <a:ext cx="1295400" cy="6096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016901F9-79F4-437B-B7EE-FA69E0932D16}"/>
                </a:ext>
              </a:extLst>
            </p:cNvPr>
            <p:cNvSpPr/>
            <p:nvPr/>
          </p:nvSpPr>
          <p:spPr>
            <a:xfrm>
              <a:off x="6400800" y="3355777"/>
              <a:ext cx="348172" cy="461665"/>
            </a:xfrm>
            <a:prstGeom prst="rect">
              <a:avLst/>
            </a:prstGeom>
          </p:spPr>
          <p:txBody>
            <a:bodyPr wrap="none">
              <a:spAutoFit/>
            </a:bodyPr>
            <a:lstStyle/>
            <a:p>
              <a:r>
                <a:rPr lang="en-US" sz="2400" dirty="0"/>
                <a:t>♠</a:t>
              </a:r>
            </a:p>
          </p:txBody>
        </p:sp>
        <p:sp>
          <p:nvSpPr>
            <p:cNvPr id="58" name="Rectangle 57">
              <a:extLst>
                <a:ext uri="{FF2B5EF4-FFF2-40B4-BE49-F238E27FC236}">
                  <a16:creationId xmlns:a16="http://schemas.microsoft.com/office/drawing/2014/main" id="{AC4BAB39-7463-4A0A-812E-E0EBE684F81E}"/>
                </a:ext>
              </a:extLst>
            </p:cNvPr>
            <p:cNvSpPr/>
            <p:nvPr/>
          </p:nvSpPr>
          <p:spPr>
            <a:xfrm>
              <a:off x="6446452" y="4041577"/>
              <a:ext cx="351378" cy="430887"/>
            </a:xfrm>
            <a:prstGeom prst="rect">
              <a:avLst/>
            </a:prstGeom>
          </p:spPr>
          <p:txBody>
            <a:bodyPr wrap="none">
              <a:spAutoFit/>
            </a:bodyPr>
            <a:lstStyle/>
            <a:p>
              <a:r>
                <a:rPr lang="en-US" sz="2200" dirty="0">
                  <a:solidFill>
                    <a:srgbClr val="FF0000"/>
                  </a:solidFill>
                </a:rPr>
                <a:t>♥</a:t>
              </a:r>
              <a:endParaRPr lang="en-US" sz="2200" dirty="0"/>
            </a:p>
          </p:txBody>
        </p:sp>
        <p:sp>
          <p:nvSpPr>
            <p:cNvPr id="62" name="Rectangle 61">
              <a:extLst>
                <a:ext uri="{FF2B5EF4-FFF2-40B4-BE49-F238E27FC236}">
                  <a16:creationId xmlns:a16="http://schemas.microsoft.com/office/drawing/2014/main" id="{79D83AC1-5BB3-48AC-8B2D-6C3A3AA22F08}"/>
                </a:ext>
              </a:extLst>
            </p:cNvPr>
            <p:cNvSpPr/>
            <p:nvPr/>
          </p:nvSpPr>
          <p:spPr>
            <a:xfrm>
              <a:off x="6354222" y="4803577"/>
              <a:ext cx="340158" cy="461665"/>
            </a:xfrm>
            <a:prstGeom prst="rect">
              <a:avLst/>
            </a:prstGeom>
          </p:spPr>
          <p:txBody>
            <a:bodyPr wrap="none">
              <a:spAutoFit/>
            </a:bodyPr>
            <a:lstStyle/>
            <a:p>
              <a:r>
                <a:rPr lang="en-US" sz="2400" dirty="0">
                  <a:solidFill>
                    <a:srgbClr val="FF0000"/>
                  </a:solidFill>
                </a:rPr>
                <a:t>♦</a:t>
              </a:r>
              <a:endParaRPr lang="en-US" sz="2200" dirty="0"/>
            </a:p>
          </p:txBody>
        </p:sp>
        <p:sp>
          <p:nvSpPr>
            <p:cNvPr id="63" name="Rectangle 62">
              <a:extLst>
                <a:ext uri="{FF2B5EF4-FFF2-40B4-BE49-F238E27FC236}">
                  <a16:creationId xmlns:a16="http://schemas.microsoft.com/office/drawing/2014/main" id="{8A9B1477-10B6-4419-B8EE-4314FCB1F936}"/>
                </a:ext>
              </a:extLst>
            </p:cNvPr>
            <p:cNvSpPr/>
            <p:nvPr/>
          </p:nvSpPr>
          <p:spPr>
            <a:xfrm>
              <a:off x="6201822" y="5413177"/>
              <a:ext cx="388248" cy="461665"/>
            </a:xfrm>
            <a:prstGeom prst="rect">
              <a:avLst/>
            </a:prstGeom>
          </p:spPr>
          <p:txBody>
            <a:bodyPr wrap="none">
              <a:spAutoFit/>
            </a:bodyPr>
            <a:lstStyle/>
            <a:p>
              <a:r>
                <a:rPr lang="en-US" sz="2400" dirty="0"/>
                <a:t>♣</a:t>
              </a:r>
              <a:endParaRPr lang="en-US" sz="2200" dirty="0"/>
            </a:p>
          </p:txBody>
        </p:sp>
      </p:grpSp>
      <p:grpSp>
        <p:nvGrpSpPr>
          <p:cNvPr id="64" name="Group 63">
            <a:extLst>
              <a:ext uri="{FF2B5EF4-FFF2-40B4-BE49-F238E27FC236}">
                <a16:creationId xmlns:a16="http://schemas.microsoft.com/office/drawing/2014/main" id="{C36DE3CA-8B4B-4EA4-BD07-FE7D9D062EBE}"/>
              </a:ext>
            </a:extLst>
          </p:cNvPr>
          <p:cNvGrpSpPr/>
          <p:nvPr/>
        </p:nvGrpSpPr>
        <p:grpSpPr>
          <a:xfrm>
            <a:off x="7065240" y="3219997"/>
            <a:ext cx="1302762" cy="3304661"/>
            <a:chOff x="6542724" y="2971800"/>
            <a:chExt cx="1302762" cy="3304661"/>
          </a:xfrm>
        </p:grpSpPr>
        <p:grpSp>
          <p:nvGrpSpPr>
            <p:cNvPr id="66" name="Group 65">
              <a:extLst>
                <a:ext uri="{FF2B5EF4-FFF2-40B4-BE49-F238E27FC236}">
                  <a16:creationId xmlns:a16="http://schemas.microsoft.com/office/drawing/2014/main" id="{022EC818-8D54-498C-B461-983450BDD51A}"/>
                </a:ext>
              </a:extLst>
            </p:cNvPr>
            <p:cNvGrpSpPr/>
            <p:nvPr/>
          </p:nvGrpSpPr>
          <p:grpSpPr>
            <a:xfrm>
              <a:off x="6781800" y="2971800"/>
              <a:ext cx="1063686" cy="967264"/>
              <a:chOff x="7467600" y="2678668"/>
              <a:chExt cx="1063686" cy="967264"/>
            </a:xfrm>
          </p:grpSpPr>
          <p:cxnSp>
            <p:nvCxnSpPr>
              <p:cNvPr id="94" name="Straight Arrow Connector 93">
                <a:extLst>
                  <a:ext uri="{FF2B5EF4-FFF2-40B4-BE49-F238E27FC236}">
                    <a16:creationId xmlns:a16="http://schemas.microsoft.com/office/drawing/2014/main" id="{67088FCE-698C-4F2A-B04D-3FD8C64966D6}"/>
                  </a:ext>
                </a:extLst>
              </p:cNvPr>
              <p:cNvCxnSpPr/>
              <p:nvPr/>
            </p:nvCxnSpPr>
            <p:spPr>
              <a:xfrm flipV="1">
                <a:off x="7467600" y="2895600"/>
                <a:ext cx="5334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5E31C9C4-8370-4B9E-A5F8-698516406EA6}"/>
                  </a:ext>
                </a:extLst>
              </p:cNvPr>
              <p:cNvCxnSpPr/>
              <p:nvPr/>
            </p:nvCxnSpPr>
            <p:spPr>
              <a:xfrm flipV="1">
                <a:off x="7467600" y="3048000"/>
                <a:ext cx="6858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DC655A71-F827-47D7-A9AF-421D8FBB70CF}"/>
                  </a:ext>
                </a:extLst>
              </p:cNvPr>
              <p:cNvCxnSpPr/>
              <p:nvPr/>
            </p:nvCxnSpPr>
            <p:spPr>
              <a:xfrm>
                <a:off x="7467600" y="3276600"/>
                <a:ext cx="7620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B9050369-BAF3-4A18-8BDD-647EEF99E43B}"/>
                  </a:ext>
                </a:extLst>
              </p:cNvPr>
              <p:cNvCxnSpPr/>
              <p:nvPr/>
            </p:nvCxnSpPr>
            <p:spPr>
              <a:xfrm>
                <a:off x="7467600" y="3276600"/>
                <a:ext cx="6858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57949646-3B12-4A3C-BAEC-82A1215BD793}"/>
                  </a:ext>
                </a:extLst>
              </p:cNvPr>
              <p:cNvSpPr/>
              <p:nvPr/>
            </p:nvSpPr>
            <p:spPr>
              <a:xfrm>
                <a:off x="7997702" y="2678668"/>
                <a:ext cx="308098" cy="369332"/>
              </a:xfrm>
              <a:prstGeom prst="rect">
                <a:avLst/>
              </a:prstGeom>
            </p:spPr>
            <p:txBody>
              <a:bodyPr wrap="none">
                <a:spAutoFit/>
              </a:bodyPr>
              <a:lstStyle/>
              <a:p>
                <a:r>
                  <a:rPr lang="en-US" dirty="0"/>
                  <a:t>♠</a:t>
                </a:r>
              </a:p>
            </p:txBody>
          </p:sp>
          <p:sp>
            <p:nvSpPr>
              <p:cNvPr id="99" name="Rectangle 98">
                <a:extLst>
                  <a:ext uri="{FF2B5EF4-FFF2-40B4-BE49-F238E27FC236}">
                    <a16:creationId xmlns:a16="http://schemas.microsoft.com/office/drawing/2014/main" id="{35DE14B4-14D7-44CA-9592-E4197C127B0D}"/>
                  </a:ext>
                </a:extLst>
              </p:cNvPr>
              <p:cNvSpPr/>
              <p:nvPr/>
            </p:nvSpPr>
            <p:spPr>
              <a:xfrm>
                <a:off x="8137278" y="2819400"/>
                <a:ext cx="320922" cy="369332"/>
              </a:xfrm>
              <a:prstGeom prst="rect">
                <a:avLst/>
              </a:prstGeom>
            </p:spPr>
            <p:txBody>
              <a:bodyPr wrap="none">
                <a:spAutoFit/>
              </a:bodyPr>
              <a:lstStyle/>
              <a:p>
                <a:r>
                  <a:rPr lang="en-US" dirty="0">
                    <a:solidFill>
                      <a:srgbClr val="FF0000"/>
                    </a:solidFill>
                  </a:rPr>
                  <a:t>♥</a:t>
                </a:r>
                <a:endParaRPr lang="en-US" dirty="0"/>
              </a:p>
            </p:txBody>
          </p:sp>
          <p:sp>
            <p:nvSpPr>
              <p:cNvPr id="100" name="Rectangle 99">
                <a:extLst>
                  <a:ext uri="{FF2B5EF4-FFF2-40B4-BE49-F238E27FC236}">
                    <a16:creationId xmlns:a16="http://schemas.microsoft.com/office/drawing/2014/main" id="{82ECF34B-8D18-4B63-952B-D32FB5DE8350}"/>
                  </a:ext>
                </a:extLst>
              </p:cNvPr>
              <p:cNvSpPr/>
              <p:nvPr/>
            </p:nvSpPr>
            <p:spPr>
              <a:xfrm>
                <a:off x="8229600" y="3048000"/>
                <a:ext cx="301686" cy="369332"/>
              </a:xfrm>
              <a:prstGeom prst="rect">
                <a:avLst/>
              </a:prstGeom>
            </p:spPr>
            <p:txBody>
              <a:bodyPr wrap="none">
                <a:spAutoFit/>
              </a:bodyPr>
              <a:lstStyle/>
              <a:p>
                <a:r>
                  <a:rPr lang="en-US" dirty="0">
                    <a:solidFill>
                      <a:srgbClr val="FF0000"/>
                    </a:solidFill>
                  </a:rPr>
                  <a:t>♦</a:t>
                </a:r>
                <a:endParaRPr lang="en-US" dirty="0"/>
              </a:p>
            </p:txBody>
          </p:sp>
          <p:sp>
            <p:nvSpPr>
              <p:cNvPr id="101" name="Rectangle 100">
                <a:extLst>
                  <a:ext uri="{FF2B5EF4-FFF2-40B4-BE49-F238E27FC236}">
                    <a16:creationId xmlns:a16="http://schemas.microsoft.com/office/drawing/2014/main" id="{E8A71A05-7E73-4539-B20D-F56FC29C40A6}"/>
                  </a:ext>
                </a:extLst>
              </p:cNvPr>
              <p:cNvSpPr/>
              <p:nvPr/>
            </p:nvSpPr>
            <p:spPr>
              <a:xfrm>
                <a:off x="8153400" y="3276600"/>
                <a:ext cx="336952" cy="369332"/>
              </a:xfrm>
              <a:prstGeom prst="rect">
                <a:avLst/>
              </a:prstGeom>
            </p:spPr>
            <p:txBody>
              <a:bodyPr wrap="none">
                <a:spAutoFit/>
              </a:bodyPr>
              <a:lstStyle/>
              <a:p>
                <a:r>
                  <a:rPr lang="en-US" dirty="0"/>
                  <a:t>♣</a:t>
                </a:r>
              </a:p>
            </p:txBody>
          </p:sp>
        </p:grpSp>
        <p:grpSp>
          <p:nvGrpSpPr>
            <p:cNvPr id="67" name="Group 66">
              <a:extLst>
                <a:ext uri="{FF2B5EF4-FFF2-40B4-BE49-F238E27FC236}">
                  <a16:creationId xmlns:a16="http://schemas.microsoft.com/office/drawing/2014/main" id="{B00262AB-8E56-4231-82FC-99B6D3F691F0}"/>
                </a:ext>
              </a:extLst>
            </p:cNvPr>
            <p:cNvGrpSpPr/>
            <p:nvPr/>
          </p:nvGrpSpPr>
          <p:grpSpPr>
            <a:xfrm>
              <a:off x="6781800" y="3786664"/>
              <a:ext cx="1063686" cy="967264"/>
              <a:chOff x="7467600" y="2678668"/>
              <a:chExt cx="1063686" cy="967264"/>
            </a:xfrm>
          </p:grpSpPr>
          <p:cxnSp>
            <p:nvCxnSpPr>
              <p:cNvPr id="86" name="Straight Arrow Connector 85">
                <a:extLst>
                  <a:ext uri="{FF2B5EF4-FFF2-40B4-BE49-F238E27FC236}">
                    <a16:creationId xmlns:a16="http://schemas.microsoft.com/office/drawing/2014/main" id="{B941D004-0132-48F1-9358-28F79C811251}"/>
                  </a:ext>
                </a:extLst>
              </p:cNvPr>
              <p:cNvCxnSpPr/>
              <p:nvPr/>
            </p:nvCxnSpPr>
            <p:spPr>
              <a:xfrm flipV="1">
                <a:off x="7467600" y="2895600"/>
                <a:ext cx="5334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770D9871-17BD-4691-8940-143A2E0D93F3}"/>
                  </a:ext>
                </a:extLst>
              </p:cNvPr>
              <p:cNvCxnSpPr/>
              <p:nvPr/>
            </p:nvCxnSpPr>
            <p:spPr>
              <a:xfrm flipV="1">
                <a:off x="7467600" y="3048000"/>
                <a:ext cx="6858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752DB6B2-A331-4071-9A74-4EF9757C9B38}"/>
                  </a:ext>
                </a:extLst>
              </p:cNvPr>
              <p:cNvCxnSpPr/>
              <p:nvPr/>
            </p:nvCxnSpPr>
            <p:spPr>
              <a:xfrm>
                <a:off x="7467600" y="3276600"/>
                <a:ext cx="7620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E02B790F-26A7-4F5E-9830-3FA2AF718C19}"/>
                  </a:ext>
                </a:extLst>
              </p:cNvPr>
              <p:cNvCxnSpPr/>
              <p:nvPr/>
            </p:nvCxnSpPr>
            <p:spPr>
              <a:xfrm>
                <a:off x="7467600" y="3276600"/>
                <a:ext cx="6858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2CA34473-B4A3-40AA-A14C-7ACDC4FB7B0F}"/>
                  </a:ext>
                </a:extLst>
              </p:cNvPr>
              <p:cNvSpPr/>
              <p:nvPr/>
            </p:nvSpPr>
            <p:spPr>
              <a:xfrm>
                <a:off x="7997702" y="2678668"/>
                <a:ext cx="308098" cy="369332"/>
              </a:xfrm>
              <a:prstGeom prst="rect">
                <a:avLst/>
              </a:prstGeom>
            </p:spPr>
            <p:txBody>
              <a:bodyPr wrap="none">
                <a:spAutoFit/>
              </a:bodyPr>
              <a:lstStyle/>
              <a:p>
                <a:r>
                  <a:rPr lang="en-US" dirty="0"/>
                  <a:t>♠</a:t>
                </a:r>
              </a:p>
            </p:txBody>
          </p:sp>
          <p:sp>
            <p:nvSpPr>
              <p:cNvPr id="91" name="Rectangle 90">
                <a:extLst>
                  <a:ext uri="{FF2B5EF4-FFF2-40B4-BE49-F238E27FC236}">
                    <a16:creationId xmlns:a16="http://schemas.microsoft.com/office/drawing/2014/main" id="{D986EC9A-9548-4550-A72D-47A3E82D681A}"/>
                  </a:ext>
                </a:extLst>
              </p:cNvPr>
              <p:cNvSpPr/>
              <p:nvPr/>
            </p:nvSpPr>
            <p:spPr>
              <a:xfrm>
                <a:off x="8137278" y="2819400"/>
                <a:ext cx="320922" cy="369332"/>
              </a:xfrm>
              <a:prstGeom prst="rect">
                <a:avLst/>
              </a:prstGeom>
            </p:spPr>
            <p:txBody>
              <a:bodyPr wrap="none">
                <a:spAutoFit/>
              </a:bodyPr>
              <a:lstStyle/>
              <a:p>
                <a:r>
                  <a:rPr lang="en-US" dirty="0">
                    <a:solidFill>
                      <a:srgbClr val="FF0000"/>
                    </a:solidFill>
                  </a:rPr>
                  <a:t>♥</a:t>
                </a:r>
                <a:endParaRPr lang="en-US" dirty="0"/>
              </a:p>
            </p:txBody>
          </p:sp>
          <p:sp>
            <p:nvSpPr>
              <p:cNvPr id="92" name="Rectangle 91">
                <a:extLst>
                  <a:ext uri="{FF2B5EF4-FFF2-40B4-BE49-F238E27FC236}">
                    <a16:creationId xmlns:a16="http://schemas.microsoft.com/office/drawing/2014/main" id="{22ECA26E-2339-4D3B-B65D-221CD0B61F39}"/>
                  </a:ext>
                </a:extLst>
              </p:cNvPr>
              <p:cNvSpPr/>
              <p:nvPr/>
            </p:nvSpPr>
            <p:spPr>
              <a:xfrm>
                <a:off x="8229600" y="3048000"/>
                <a:ext cx="301686" cy="369332"/>
              </a:xfrm>
              <a:prstGeom prst="rect">
                <a:avLst/>
              </a:prstGeom>
            </p:spPr>
            <p:txBody>
              <a:bodyPr wrap="none">
                <a:spAutoFit/>
              </a:bodyPr>
              <a:lstStyle/>
              <a:p>
                <a:r>
                  <a:rPr lang="en-US" dirty="0">
                    <a:solidFill>
                      <a:srgbClr val="FF0000"/>
                    </a:solidFill>
                  </a:rPr>
                  <a:t>♦</a:t>
                </a:r>
                <a:endParaRPr lang="en-US" dirty="0"/>
              </a:p>
            </p:txBody>
          </p:sp>
          <p:sp>
            <p:nvSpPr>
              <p:cNvPr id="93" name="Rectangle 92">
                <a:extLst>
                  <a:ext uri="{FF2B5EF4-FFF2-40B4-BE49-F238E27FC236}">
                    <a16:creationId xmlns:a16="http://schemas.microsoft.com/office/drawing/2014/main" id="{696595FA-DB63-4E95-8D56-AC96860CDC19}"/>
                  </a:ext>
                </a:extLst>
              </p:cNvPr>
              <p:cNvSpPr/>
              <p:nvPr/>
            </p:nvSpPr>
            <p:spPr>
              <a:xfrm>
                <a:off x="8153400" y="3276600"/>
                <a:ext cx="336952" cy="369332"/>
              </a:xfrm>
              <a:prstGeom prst="rect">
                <a:avLst/>
              </a:prstGeom>
            </p:spPr>
            <p:txBody>
              <a:bodyPr wrap="none">
                <a:spAutoFit/>
              </a:bodyPr>
              <a:lstStyle/>
              <a:p>
                <a:r>
                  <a:rPr lang="en-US" dirty="0"/>
                  <a:t>♣</a:t>
                </a:r>
              </a:p>
            </p:txBody>
          </p:sp>
        </p:grpSp>
        <p:grpSp>
          <p:nvGrpSpPr>
            <p:cNvPr id="68" name="Group 67">
              <a:extLst>
                <a:ext uri="{FF2B5EF4-FFF2-40B4-BE49-F238E27FC236}">
                  <a16:creationId xmlns:a16="http://schemas.microsoft.com/office/drawing/2014/main" id="{94106896-20BF-406C-8689-12F581473B36}"/>
                </a:ext>
              </a:extLst>
            </p:cNvPr>
            <p:cNvGrpSpPr/>
            <p:nvPr/>
          </p:nvGrpSpPr>
          <p:grpSpPr>
            <a:xfrm>
              <a:off x="6705600" y="4572000"/>
              <a:ext cx="1063686" cy="967264"/>
              <a:chOff x="7467600" y="2678668"/>
              <a:chExt cx="1063686" cy="967264"/>
            </a:xfrm>
          </p:grpSpPr>
          <p:cxnSp>
            <p:nvCxnSpPr>
              <p:cNvPr id="78" name="Straight Arrow Connector 77">
                <a:extLst>
                  <a:ext uri="{FF2B5EF4-FFF2-40B4-BE49-F238E27FC236}">
                    <a16:creationId xmlns:a16="http://schemas.microsoft.com/office/drawing/2014/main" id="{DD24DC2C-9435-48DA-9B88-7AE57DC3DEA1}"/>
                  </a:ext>
                </a:extLst>
              </p:cNvPr>
              <p:cNvCxnSpPr/>
              <p:nvPr/>
            </p:nvCxnSpPr>
            <p:spPr>
              <a:xfrm flipV="1">
                <a:off x="7467600" y="2895600"/>
                <a:ext cx="5334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87D3883-A202-420B-9EA6-4294DAD4C39F}"/>
                  </a:ext>
                </a:extLst>
              </p:cNvPr>
              <p:cNvCxnSpPr/>
              <p:nvPr/>
            </p:nvCxnSpPr>
            <p:spPr>
              <a:xfrm flipV="1">
                <a:off x="7467600" y="3048000"/>
                <a:ext cx="6858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8613927-5D7E-467C-B94A-60BA625F934C}"/>
                  </a:ext>
                </a:extLst>
              </p:cNvPr>
              <p:cNvCxnSpPr/>
              <p:nvPr/>
            </p:nvCxnSpPr>
            <p:spPr>
              <a:xfrm>
                <a:off x="7467600" y="3276600"/>
                <a:ext cx="7620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C7F9E1D1-72E5-443A-B710-752EFCA65B27}"/>
                  </a:ext>
                </a:extLst>
              </p:cNvPr>
              <p:cNvCxnSpPr/>
              <p:nvPr/>
            </p:nvCxnSpPr>
            <p:spPr>
              <a:xfrm>
                <a:off x="7467600" y="3276600"/>
                <a:ext cx="6858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46D2346D-4CAE-4621-B370-C29B897137F7}"/>
                  </a:ext>
                </a:extLst>
              </p:cNvPr>
              <p:cNvSpPr/>
              <p:nvPr/>
            </p:nvSpPr>
            <p:spPr>
              <a:xfrm>
                <a:off x="7997702" y="2678668"/>
                <a:ext cx="308098" cy="369332"/>
              </a:xfrm>
              <a:prstGeom prst="rect">
                <a:avLst/>
              </a:prstGeom>
            </p:spPr>
            <p:txBody>
              <a:bodyPr wrap="none">
                <a:spAutoFit/>
              </a:bodyPr>
              <a:lstStyle/>
              <a:p>
                <a:r>
                  <a:rPr lang="en-US" dirty="0"/>
                  <a:t>♠</a:t>
                </a:r>
              </a:p>
            </p:txBody>
          </p:sp>
          <p:sp>
            <p:nvSpPr>
              <p:cNvPr id="83" name="Rectangle 82">
                <a:extLst>
                  <a:ext uri="{FF2B5EF4-FFF2-40B4-BE49-F238E27FC236}">
                    <a16:creationId xmlns:a16="http://schemas.microsoft.com/office/drawing/2014/main" id="{62CE7383-BAD2-4B5A-89F9-C15854BCB5DD}"/>
                  </a:ext>
                </a:extLst>
              </p:cNvPr>
              <p:cNvSpPr/>
              <p:nvPr/>
            </p:nvSpPr>
            <p:spPr>
              <a:xfrm>
                <a:off x="8137278" y="2819400"/>
                <a:ext cx="320922" cy="369332"/>
              </a:xfrm>
              <a:prstGeom prst="rect">
                <a:avLst/>
              </a:prstGeom>
            </p:spPr>
            <p:txBody>
              <a:bodyPr wrap="none">
                <a:spAutoFit/>
              </a:bodyPr>
              <a:lstStyle/>
              <a:p>
                <a:r>
                  <a:rPr lang="en-US" dirty="0">
                    <a:solidFill>
                      <a:srgbClr val="FF0000"/>
                    </a:solidFill>
                  </a:rPr>
                  <a:t>♥</a:t>
                </a:r>
                <a:endParaRPr lang="en-US" dirty="0"/>
              </a:p>
            </p:txBody>
          </p:sp>
          <p:sp>
            <p:nvSpPr>
              <p:cNvPr id="84" name="Rectangle 83">
                <a:extLst>
                  <a:ext uri="{FF2B5EF4-FFF2-40B4-BE49-F238E27FC236}">
                    <a16:creationId xmlns:a16="http://schemas.microsoft.com/office/drawing/2014/main" id="{21B8A421-4B61-430D-9B38-7F5D4D33B572}"/>
                  </a:ext>
                </a:extLst>
              </p:cNvPr>
              <p:cNvSpPr/>
              <p:nvPr/>
            </p:nvSpPr>
            <p:spPr>
              <a:xfrm>
                <a:off x="8229600" y="3048000"/>
                <a:ext cx="301686" cy="369332"/>
              </a:xfrm>
              <a:prstGeom prst="rect">
                <a:avLst/>
              </a:prstGeom>
            </p:spPr>
            <p:txBody>
              <a:bodyPr wrap="none">
                <a:spAutoFit/>
              </a:bodyPr>
              <a:lstStyle/>
              <a:p>
                <a:r>
                  <a:rPr lang="en-US" dirty="0">
                    <a:solidFill>
                      <a:srgbClr val="FF0000"/>
                    </a:solidFill>
                  </a:rPr>
                  <a:t>♦</a:t>
                </a:r>
                <a:endParaRPr lang="en-US" dirty="0"/>
              </a:p>
            </p:txBody>
          </p:sp>
          <p:sp>
            <p:nvSpPr>
              <p:cNvPr id="85" name="Rectangle 84">
                <a:extLst>
                  <a:ext uri="{FF2B5EF4-FFF2-40B4-BE49-F238E27FC236}">
                    <a16:creationId xmlns:a16="http://schemas.microsoft.com/office/drawing/2014/main" id="{A78EF1B3-F4D3-45C2-B630-26BC38689C31}"/>
                  </a:ext>
                </a:extLst>
              </p:cNvPr>
              <p:cNvSpPr/>
              <p:nvPr/>
            </p:nvSpPr>
            <p:spPr>
              <a:xfrm>
                <a:off x="8153400" y="3276600"/>
                <a:ext cx="336952" cy="369332"/>
              </a:xfrm>
              <a:prstGeom prst="rect">
                <a:avLst/>
              </a:prstGeom>
            </p:spPr>
            <p:txBody>
              <a:bodyPr wrap="none">
                <a:spAutoFit/>
              </a:bodyPr>
              <a:lstStyle/>
              <a:p>
                <a:r>
                  <a:rPr lang="en-US" dirty="0"/>
                  <a:t>♣</a:t>
                </a:r>
              </a:p>
            </p:txBody>
          </p:sp>
        </p:grpSp>
        <p:grpSp>
          <p:nvGrpSpPr>
            <p:cNvPr id="69" name="Group 68">
              <a:extLst>
                <a:ext uri="{FF2B5EF4-FFF2-40B4-BE49-F238E27FC236}">
                  <a16:creationId xmlns:a16="http://schemas.microsoft.com/office/drawing/2014/main" id="{D8F50DAA-1E45-42F3-A2B1-85DAC819AF56}"/>
                </a:ext>
              </a:extLst>
            </p:cNvPr>
            <p:cNvGrpSpPr/>
            <p:nvPr/>
          </p:nvGrpSpPr>
          <p:grpSpPr>
            <a:xfrm rot="728159">
              <a:off x="6542724" y="5309197"/>
              <a:ext cx="1063686" cy="967264"/>
              <a:chOff x="7467600" y="2678668"/>
              <a:chExt cx="1063686" cy="967264"/>
            </a:xfrm>
          </p:grpSpPr>
          <p:cxnSp>
            <p:nvCxnSpPr>
              <p:cNvPr id="70" name="Straight Arrow Connector 69">
                <a:extLst>
                  <a:ext uri="{FF2B5EF4-FFF2-40B4-BE49-F238E27FC236}">
                    <a16:creationId xmlns:a16="http://schemas.microsoft.com/office/drawing/2014/main" id="{CD2733D8-964F-4373-96CE-7B333F98AF74}"/>
                  </a:ext>
                </a:extLst>
              </p:cNvPr>
              <p:cNvCxnSpPr/>
              <p:nvPr/>
            </p:nvCxnSpPr>
            <p:spPr>
              <a:xfrm flipV="1">
                <a:off x="7467600" y="2895600"/>
                <a:ext cx="5334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8C7F844-8792-4BF0-A8A6-04B05C59D03F}"/>
                  </a:ext>
                </a:extLst>
              </p:cNvPr>
              <p:cNvCxnSpPr/>
              <p:nvPr/>
            </p:nvCxnSpPr>
            <p:spPr>
              <a:xfrm flipV="1">
                <a:off x="7467600" y="3048000"/>
                <a:ext cx="6858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8228AF6-2AB6-46BD-8243-16D6FF81433C}"/>
                  </a:ext>
                </a:extLst>
              </p:cNvPr>
              <p:cNvCxnSpPr/>
              <p:nvPr/>
            </p:nvCxnSpPr>
            <p:spPr>
              <a:xfrm>
                <a:off x="7467600" y="3276600"/>
                <a:ext cx="7620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251ED52-CE06-49DF-A4E0-99F35CDAF07C}"/>
                  </a:ext>
                </a:extLst>
              </p:cNvPr>
              <p:cNvCxnSpPr/>
              <p:nvPr/>
            </p:nvCxnSpPr>
            <p:spPr>
              <a:xfrm>
                <a:off x="7467600" y="3276600"/>
                <a:ext cx="6858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E0503D08-4F7D-4950-B1DC-D9731F959FD5}"/>
                  </a:ext>
                </a:extLst>
              </p:cNvPr>
              <p:cNvSpPr/>
              <p:nvPr/>
            </p:nvSpPr>
            <p:spPr>
              <a:xfrm>
                <a:off x="7997702" y="2678668"/>
                <a:ext cx="308098" cy="369332"/>
              </a:xfrm>
              <a:prstGeom prst="rect">
                <a:avLst/>
              </a:prstGeom>
            </p:spPr>
            <p:txBody>
              <a:bodyPr wrap="none">
                <a:spAutoFit/>
              </a:bodyPr>
              <a:lstStyle/>
              <a:p>
                <a:r>
                  <a:rPr lang="en-US" dirty="0"/>
                  <a:t>♠</a:t>
                </a:r>
              </a:p>
            </p:txBody>
          </p:sp>
          <p:sp>
            <p:nvSpPr>
              <p:cNvPr id="75" name="Rectangle 74">
                <a:extLst>
                  <a:ext uri="{FF2B5EF4-FFF2-40B4-BE49-F238E27FC236}">
                    <a16:creationId xmlns:a16="http://schemas.microsoft.com/office/drawing/2014/main" id="{05A13E47-E689-4618-852B-40F89D571973}"/>
                  </a:ext>
                </a:extLst>
              </p:cNvPr>
              <p:cNvSpPr/>
              <p:nvPr/>
            </p:nvSpPr>
            <p:spPr>
              <a:xfrm>
                <a:off x="8137278" y="2819400"/>
                <a:ext cx="320922" cy="369332"/>
              </a:xfrm>
              <a:prstGeom prst="rect">
                <a:avLst/>
              </a:prstGeom>
            </p:spPr>
            <p:txBody>
              <a:bodyPr wrap="none">
                <a:spAutoFit/>
              </a:bodyPr>
              <a:lstStyle/>
              <a:p>
                <a:r>
                  <a:rPr lang="en-US" dirty="0">
                    <a:solidFill>
                      <a:srgbClr val="FF0000"/>
                    </a:solidFill>
                  </a:rPr>
                  <a:t>♥</a:t>
                </a:r>
                <a:endParaRPr lang="en-US" dirty="0"/>
              </a:p>
            </p:txBody>
          </p:sp>
          <p:sp>
            <p:nvSpPr>
              <p:cNvPr id="76" name="Rectangle 75">
                <a:extLst>
                  <a:ext uri="{FF2B5EF4-FFF2-40B4-BE49-F238E27FC236}">
                    <a16:creationId xmlns:a16="http://schemas.microsoft.com/office/drawing/2014/main" id="{10338F18-E8A4-4247-ACE5-123C7EC442D9}"/>
                  </a:ext>
                </a:extLst>
              </p:cNvPr>
              <p:cNvSpPr/>
              <p:nvPr/>
            </p:nvSpPr>
            <p:spPr>
              <a:xfrm>
                <a:off x="8229600" y="3048000"/>
                <a:ext cx="301686" cy="369332"/>
              </a:xfrm>
              <a:prstGeom prst="rect">
                <a:avLst/>
              </a:prstGeom>
            </p:spPr>
            <p:txBody>
              <a:bodyPr wrap="none">
                <a:spAutoFit/>
              </a:bodyPr>
              <a:lstStyle/>
              <a:p>
                <a:r>
                  <a:rPr lang="en-US" dirty="0">
                    <a:solidFill>
                      <a:srgbClr val="FF0000"/>
                    </a:solidFill>
                  </a:rPr>
                  <a:t>♦</a:t>
                </a:r>
                <a:endParaRPr lang="en-US" dirty="0"/>
              </a:p>
            </p:txBody>
          </p:sp>
          <p:sp>
            <p:nvSpPr>
              <p:cNvPr id="77" name="Rectangle 76">
                <a:extLst>
                  <a:ext uri="{FF2B5EF4-FFF2-40B4-BE49-F238E27FC236}">
                    <a16:creationId xmlns:a16="http://schemas.microsoft.com/office/drawing/2014/main" id="{7CE67637-65E9-4C8C-90F8-DD6E227E2383}"/>
                  </a:ext>
                </a:extLst>
              </p:cNvPr>
              <p:cNvSpPr/>
              <p:nvPr/>
            </p:nvSpPr>
            <p:spPr>
              <a:xfrm>
                <a:off x="8153400" y="3276600"/>
                <a:ext cx="336952" cy="369332"/>
              </a:xfrm>
              <a:prstGeom prst="rect">
                <a:avLst/>
              </a:prstGeom>
            </p:spPr>
            <p:txBody>
              <a:bodyPr wrap="none">
                <a:spAutoFit/>
              </a:bodyPr>
              <a:lstStyle/>
              <a:p>
                <a:r>
                  <a:rPr lang="en-US" dirty="0"/>
                  <a:t>♣</a:t>
                </a:r>
              </a:p>
            </p:txBody>
          </p:sp>
        </p:grpSp>
      </p:grpSp>
    </p:spTree>
    <p:extLst>
      <p:ext uri="{BB962C8B-B14F-4D97-AF65-F5344CB8AC3E}">
        <p14:creationId xmlns:p14="http://schemas.microsoft.com/office/powerpoint/2010/main" val="58092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10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strips(downRight)">
                                      <p:cBhvr>
                                        <p:cTn id="17" dur="10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strips(downRight)">
                                      <p:cBhvr>
                                        <p:cTn id="22"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8514806" cy="1325563"/>
          </a:xfrm>
        </p:spPr>
        <p:txBody>
          <a:bodyPr>
            <a:normAutofit/>
          </a:bodyPr>
          <a:lstStyle/>
          <a:p>
            <a:r>
              <a:rPr lang="en-US" dirty="0">
                <a:solidFill>
                  <a:srgbClr val="990033"/>
                </a:solidFill>
              </a:rPr>
              <a:t>Rule #3: Permutations</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199" y="1468262"/>
            <a:ext cx="6790510" cy="1384995"/>
          </a:xfrm>
          <a:prstGeom prst="rect">
            <a:avLst/>
          </a:prstGeom>
        </p:spPr>
        <p:txBody>
          <a:bodyPr wrap="square">
            <a:spAutoFit/>
          </a:bodyPr>
          <a:lstStyle/>
          <a:p>
            <a:r>
              <a:rPr lang="en-US" sz="2800" dirty="0">
                <a:cs typeface="Times New Roman" pitchFamily="18" charset="0"/>
              </a:rPr>
              <a:t>Suppose out of </a:t>
            </a:r>
            <a:r>
              <a:rPr lang="en-US" sz="2800" b="1" i="1" dirty="0">
                <a:solidFill>
                  <a:srgbClr val="FF0000"/>
                </a:solidFill>
                <a:cs typeface="Times New Roman" pitchFamily="18" charset="0"/>
              </a:rPr>
              <a:t>N</a:t>
            </a:r>
            <a:r>
              <a:rPr lang="en-US" sz="2800" dirty="0">
                <a:solidFill>
                  <a:srgbClr val="FF0000"/>
                </a:solidFill>
                <a:cs typeface="Times New Roman" pitchFamily="18" charset="0"/>
              </a:rPr>
              <a:t> distinct objects</a:t>
            </a:r>
            <a:r>
              <a:rPr lang="en-US" sz="2800" dirty="0">
                <a:cs typeface="Times New Roman" pitchFamily="18" charset="0"/>
              </a:rPr>
              <a:t>, </a:t>
            </a:r>
            <a:r>
              <a:rPr lang="en-US" sz="2800" b="1" i="1" dirty="0">
                <a:solidFill>
                  <a:srgbClr val="0070C0"/>
                </a:solidFill>
                <a:cs typeface="Times New Roman" pitchFamily="18" charset="0"/>
              </a:rPr>
              <a:t>k</a:t>
            </a:r>
            <a:r>
              <a:rPr lang="en-US" sz="2800" dirty="0">
                <a:solidFill>
                  <a:srgbClr val="0070C0"/>
                </a:solidFill>
                <a:cs typeface="Times New Roman" pitchFamily="18" charset="0"/>
              </a:rPr>
              <a:t> objects are selected </a:t>
            </a:r>
            <a:r>
              <a:rPr lang="en-US" sz="2800" dirty="0">
                <a:cs typeface="Times New Roman" pitchFamily="18" charset="0"/>
              </a:rPr>
              <a:t>at random </a:t>
            </a:r>
            <a:r>
              <a:rPr lang="en-US" sz="2800" u="sng" dirty="0">
                <a:solidFill>
                  <a:srgbClr val="00B050"/>
                </a:solidFill>
                <a:cs typeface="Times New Roman" pitchFamily="18" charset="0"/>
              </a:rPr>
              <a:t>without</a:t>
            </a:r>
            <a:r>
              <a:rPr lang="en-US" sz="2800" dirty="0">
                <a:solidFill>
                  <a:srgbClr val="00B050"/>
                </a:solidFill>
                <a:cs typeface="Times New Roman" pitchFamily="18" charset="0"/>
              </a:rPr>
              <a:t> replacement</a:t>
            </a:r>
            <a:r>
              <a:rPr lang="en-US" sz="2800" dirty="0">
                <a:cs typeface="Times New Roman" pitchFamily="18" charset="0"/>
              </a:rPr>
              <a:t>, one at a time (</a:t>
            </a:r>
            <a:r>
              <a:rPr lang="en-US" sz="2800" u="sng" dirty="0">
                <a:solidFill>
                  <a:srgbClr val="7030A0"/>
                </a:solidFill>
                <a:cs typeface="Times New Roman" pitchFamily="18" charset="0"/>
              </a:rPr>
              <a:t>order matters)</a:t>
            </a:r>
            <a:r>
              <a:rPr lang="en-US" sz="2800" dirty="0">
                <a:solidFill>
                  <a:srgbClr val="7030A0"/>
                </a:solidFill>
                <a:cs typeface="Times New Roman" pitchFamily="18" charset="0"/>
              </a:rPr>
              <a:t>.</a:t>
            </a:r>
          </a:p>
        </p:txBody>
      </p:sp>
      <p:sp>
        <p:nvSpPr>
          <p:cNvPr id="5" name="Rectangle 4">
            <a:extLst>
              <a:ext uri="{FF2B5EF4-FFF2-40B4-BE49-F238E27FC236}">
                <a16:creationId xmlns:a16="http://schemas.microsoft.com/office/drawing/2014/main" id="{8089FC39-9948-45FB-807C-7F6F0B86B386}"/>
              </a:ext>
            </a:extLst>
          </p:cNvPr>
          <p:cNvSpPr/>
          <p:nvPr/>
        </p:nvSpPr>
        <p:spPr>
          <a:xfrm>
            <a:off x="7824651" y="391963"/>
            <a:ext cx="3971901" cy="1298725"/>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ea typeface="Cambria" panose="02040503050406030204" pitchFamily="18" charset="0"/>
                <a:cs typeface="Times New Roman" pitchFamily="18" charset="0"/>
              </a:rPr>
              <a:t>The four important characteristics of this rule are shown in different colors. </a:t>
            </a:r>
          </a:p>
        </p:txBody>
      </p:sp>
      <p:grpSp>
        <p:nvGrpSpPr>
          <p:cNvPr id="8" name="Group 53">
            <a:extLst>
              <a:ext uri="{FF2B5EF4-FFF2-40B4-BE49-F238E27FC236}">
                <a16:creationId xmlns:a16="http://schemas.microsoft.com/office/drawing/2014/main" id="{26D83F4D-1075-454E-999D-6BAC815C6828}"/>
              </a:ext>
            </a:extLst>
          </p:cNvPr>
          <p:cNvGrpSpPr/>
          <p:nvPr/>
        </p:nvGrpSpPr>
        <p:grpSpPr>
          <a:xfrm>
            <a:off x="927462" y="3146690"/>
            <a:ext cx="1981200" cy="2438400"/>
            <a:chOff x="533400" y="2133600"/>
            <a:chExt cx="1981200" cy="2438400"/>
          </a:xfrm>
        </p:grpSpPr>
        <p:sp>
          <p:nvSpPr>
            <p:cNvPr id="9" name="Oval 8">
              <a:extLst>
                <a:ext uri="{FF2B5EF4-FFF2-40B4-BE49-F238E27FC236}">
                  <a16:creationId xmlns:a16="http://schemas.microsoft.com/office/drawing/2014/main" id="{AD614DAC-3D36-44BF-B1F9-67DBF368D677}"/>
                </a:ext>
              </a:extLst>
            </p:cNvPr>
            <p:cNvSpPr/>
            <p:nvPr/>
          </p:nvSpPr>
          <p:spPr>
            <a:xfrm>
              <a:off x="533400" y="2133600"/>
              <a:ext cx="1981200" cy="2438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3AA103D-3396-4572-84CE-5F1190EF444B}"/>
                </a:ext>
              </a:extLst>
            </p:cNvPr>
            <p:cNvSpPr/>
            <p:nvPr/>
          </p:nvSpPr>
          <p:spPr>
            <a:xfrm>
              <a:off x="1752600" y="2895600"/>
              <a:ext cx="76200" cy="76200"/>
            </a:xfrm>
            <a:prstGeom prst="ellipse">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F3F1EFD-4FB6-4EF0-A706-F2E2CB093169}"/>
                </a:ext>
              </a:extLst>
            </p:cNvPr>
            <p:cNvSpPr/>
            <p:nvPr/>
          </p:nvSpPr>
          <p:spPr>
            <a:xfrm>
              <a:off x="1828800" y="3429000"/>
              <a:ext cx="76200" cy="762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FF08B1D-B33A-474C-9E96-BEC508E68C55}"/>
                </a:ext>
              </a:extLst>
            </p:cNvPr>
            <p:cNvSpPr/>
            <p:nvPr/>
          </p:nvSpPr>
          <p:spPr>
            <a:xfrm>
              <a:off x="1371600" y="3505200"/>
              <a:ext cx="76200" cy="7620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AF2B801-AC58-4DBB-9ABD-465832BBCD6A}"/>
                </a:ext>
              </a:extLst>
            </p:cNvPr>
            <p:cNvSpPr/>
            <p:nvPr/>
          </p:nvSpPr>
          <p:spPr>
            <a:xfrm>
              <a:off x="1752600" y="3962400"/>
              <a:ext cx="76200" cy="76200"/>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B34ABED-2944-43B6-A360-F56BE35E47AA}"/>
                </a:ext>
              </a:extLst>
            </p:cNvPr>
            <p:cNvSpPr/>
            <p:nvPr/>
          </p:nvSpPr>
          <p:spPr>
            <a:xfrm>
              <a:off x="1295400" y="3886200"/>
              <a:ext cx="76200" cy="76200"/>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6515570-D03A-4FD8-AA90-490E6BC3A28E}"/>
                </a:ext>
              </a:extLst>
            </p:cNvPr>
            <p:cNvSpPr/>
            <p:nvPr/>
          </p:nvSpPr>
          <p:spPr>
            <a:xfrm>
              <a:off x="914400" y="3657600"/>
              <a:ext cx="76200" cy="76200"/>
            </a:xfrm>
            <a:prstGeom prst="ellipse">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1E7744A-26BA-40E6-8576-369DEFFD0BB7}"/>
                </a:ext>
              </a:extLst>
            </p:cNvPr>
            <p:cNvSpPr/>
            <p:nvPr/>
          </p:nvSpPr>
          <p:spPr>
            <a:xfrm>
              <a:off x="1371600" y="2895600"/>
              <a:ext cx="76200" cy="76200"/>
            </a:xfrm>
            <a:prstGeom prst="ellipse">
              <a:avLst/>
            </a:prstGeom>
            <a:solidFill>
              <a:srgbClr val="00B05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15B0403-8739-45E4-9B82-3631DBCA15C6}"/>
                </a:ext>
              </a:extLst>
            </p:cNvPr>
            <p:cNvSpPr/>
            <p:nvPr/>
          </p:nvSpPr>
          <p:spPr>
            <a:xfrm>
              <a:off x="914400" y="3048000"/>
              <a:ext cx="76200" cy="76200"/>
            </a:xfrm>
            <a:prstGeom prst="ellipse">
              <a:avLst/>
            </a:prstGeom>
            <a:solidFill>
              <a:srgbClr val="0070C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70600E2-21CF-4E90-A272-346F739471ED}"/>
                </a:ext>
              </a:extLst>
            </p:cNvPr>
            <p:cNvSpPr/>
            <p:nvPr/>
          </p:nvSpPr>
          <p:spPr>
            <a:xfrm>
              <a:off x="2133600" y="3581400"/>
              <a:ext cx="76200" cy="762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9C3B1E9-C250-4701-89E3-A9CA9FF07580}"/>
                </a:ext>
              </a:extLst>
            </p:cNvPr>
            <p:cNvSpPr/>
            <p:nvPr/>
          </p:nvSpPr>
          <p:spPr>
            <a:xfrm>
              <a:off x="2057400" y="2895600"/>
              <a:ext cx="76200" cy="76200"/>
            </a:xfrm>
            <a:prstGeom prst="ellipse">
              <a:avLst/>
            </a:prstGeom>
            <a:solidFill>
              <a:srgbClr val="0070C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A12E940-E422-4F53-9668-A150A16AAC4B}"/>
                </a:ext>
              </a:extLst>
            </p:cNvPr>
            <p:cNvSpPr/>
            <p:nvPr/>
          </p:nvSpPr>
          <p:spPr>
            <a:xfrm>
              <a:off x="1364352" y="2209800"/>
              <a:ext cx="388248" cy="430887"/>
            </a:xfrm>
            <a:prstGeom prst="rect">
              <a:avLst/>
            </a:prstGeom>
          </p:spPr>
          <p:txBody>
            <a:bodyPr wrap="none">
              <a:spAutoFit/>
            </a:bodyPr>
            <a:lstStyle/>
            <a:p>
              <a:r>
                <a:rPr lang="en-US" sz="2200" b="1" dirty="0">
                  <a:latin typeface="Times New Roman" pitchFamily="18" charset="0"/>
                  <a:cs typeface="Times New Roman" pitchFamily="18" charset="0"/>
                </a:rPr>
                <a:t>N</a:t>
              </a:r>
              <a:endParaRPr lang="en-US" sz="2200" dirty="0"/>
            </a:p>
          </p:txBody>
        </p:sp>
      </p:grpSp>
      <p:sp>
        <p:nvSpPr>
          <p:cNvPr id="22" name="Freeform 32">
            <a:extLst>
              <a:ext uri="{FF2B5EF4-FFF2-40B4-BE49-F238E27FC236}">
                <a16:creationId xmlns:a16="http://schemas.microsoft.com/office/drawing/2014/main" id="{25FA3AAB-E3DB-4390-9C38-76E3F69524A2}"/>
              </a:ext>
            </a:extLst>
          </p:cNvPr>
          <p:cNvSpPr/>
          <p:nvPr/>
        </p:nvSpPr>
        <p:spPr>
          <a:xfrm>
            <a:off x="2375262" y="3393070"/>
            <a:ext cx="2240280" cy="393700"/>
          </a:xfrm>
          <a:custGeom>
            <a:avLst/>
            <a:gdLst>
              <a:gd name="connsiteX0" fmla="*/ 0 w 2240280"/>
              <a:gd name="connsiteY0" fmla="*/ 226060 h 393700"/>
              <a:gd name="connsiteX1" fmla="*/ 1630680 w 2240280"/>
              <a:gd name="connsiteY1" fmla="*/ 27940 h 393700"/>
              <a:gd name="connsiteX2" fmla="*/ 2240280 w 2240280"/>
              <a:gd name="connsiteY2" fmla="*/ 393700 h 393700"/>
            </a:gdLst>
            <a:ahLst/>
            <a:cxnLst>
              <a:cxn ang="0">
                <a:pos x="connsiteX0" y="connsiteY0"/>
              </a:cxn>
              <a:cxn ang="0">
                <a:pos x="connsiteX1" y="connsiteY1"/>
              </a:cxn>
              <a:cxn ang="0">
                <a:pos x="connsiteX2" y="connsiteY2"/>
              </a:cxn>
            </a:cxnLst>
            <a:rect l="l" t="t" r="r" b="b"/>
            <a:pathLst>
              <a:path w="2240280" h="393700">
                <a:moveTo>
                  <a:pt x="0" y="226060"/>
                </a:moveTo>
                <a:cubicBezTo>
                  <a:pt x="628650" y="113030"/>
                  <a:pt x="1257300" y="0"/>
                  <a:pt x="1630680" y="27940"/>
                </a:cubicBezTo>
                <a:cubicBezTo>
                  <a:pt x="2004060" y="55880"/>
                  <a:pt x="2240280" y="393700"/>
                  <a:pt x="2240280" y="393700"/>
                </a:cubicBezTo>
              </a:path>
            </a:pathLst>
          </a:custGeom>
          <a:noFill/>
          <a:ln w="19050">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ectangle 22">
            <a:extLst>
              <a:ext uri="{FF2B5EF4-FFF2-40B4-BE49-F238E27FC236}">
                <a16:creationId xmlns:a16="http://schemas.microsoft.com/office/drawing/2014/main" id="{150C4538-AC94-4005-B882-309DE2458449}"/>
              </a:ext>
            </a:extLst>
          </p:cNvPr>
          <p:cNvSpPr/>
          <p:nvPr/>
        </p:nvSpPr>
        <p:spPr>
          <a:xfrm>
            <a:off x="4432662" y="3832490"/>
            <a:ext cx="643125" cy="430887"/>
          </a:xfrm>
          <a:prstGeom prst="rect">
            <a:avLst/>
          </a:prstGeom>
        </p:spPr>
        <p:txBody>
          <a:bodyPr wrap="none">
            <a:spAutoFit/>
          </a:bodyPr>
          <a:lstStyle/>
          <a:p>
            <a:r>
              <a:rPr lang="en-US" sz="2200" b="1" dirty="0">
                <a:latin typeface="Times New Roman" pitchFamily="18" charset="0"/>
                <a:cs typeface="Times New Roman" pitchFamily="18" charset="0"/>
              </a:rPr>
              <a:t>n=1</a:t>
            </a:r>
            <a:endParaRPr lang="en-US" sz="2200" dirty="0"/>
          </a:p>
        </p:txBody>
      </p:sp>
      <p:sp>
        <p:nvSpPr>
          <p:cNvPr id="24" name="Rectangle 23">
            <a:extLst>
              <a:ext uri="{FF2B5EF4-FFF2-40B4-BE49-F238E27FC236}">
                <a16:creationId xmlns:a16="http://schemas.microsoft.com/office/drawing/2014/main" id="{C97E29D8-1552-46DF-8FF5-1565BE3615FF}"/>
              </a:ext>
            </a:extLst>
          </p:cNvPr>
          <p:cNvSpPr/>
          <p:nvPr/>
        </p:nvSpPr>
        <p:spPr>
          <a:xfrm>
            <a:off x="3096811" y="3638894"/>
            <a:ext cx="1031051" cy="1107996"/>
          </a:xfrm>
          <a:prstGeom prst="rect">
            <a:avLst/>
          </a:prstGeom>
        </p:spPr>
        <p:txBody>
          <a:bodyPr wrap="none">
            <a:spAutoFit/>
          </a:bodyPr>
          <a:lstStyle/>
          <a:p>
            <a:pPr algn="ctr"/>
            <a:r>
              <a:rPr lang="en-US" sz="2200" b="1" dirty="0">
                <a:cs typeface="Times New Roman" pitchFamily="18" charset="0"/>
              </a:rPr>
              <a:t>Repeat</a:t>
            </a:r>
          </a:p>
          <a:p>
            <a:pPr algn="ctr"/>
            <a:r>
              <a:rPr lang="en-US" sz="2200" b="1" dirty="0">
                <a:cs typeface="Times New Roman" pitchFamily="18" charset="0"/>
              </a:rPr>
              <a:t>k </a:t>
            </a:r>
          </a:p>
          <a:p>
            <a:pPr algn="ctr"/>
            <a:r>
              <a:rPr lang="en-US" sz="2200" b="1" dirty="0">
                <a:cs typeface="Times New Roman" pitchFamily="18" charset="0"/>
              </a:rPr>
              <a:t>times </a:t>
            </a:r>
            <a:endParaRPr lang="en-US" sz="2200" dirty="0"/>
          </a:p>
        </p:txBody>
      </p:sp>
      <p:sp>
        <p:nvSpPr>
          <p:cNvPr id="25" name="Rectangle 24">
            <a:extLst>
              <a:ext uri="{FF2B5EF4-FFF2-40B4-BE49-F238E27FC236}">
                <a16:creationId xmlns:a16="http://schemas.microsoft.com/office/drawing/2014/main" id="{0FF79934-50F1-43A8-B386-7980975E4C28}"/>
              </a:ext>
            </a:extLst>
          </p:cNvPr>
          <p:cNvSpPr/>
          <p:nvPr/>
        </p:nvSpPr>
        <p:spPr>
          <a:xfrm>
            <a:off x="5896165" y="3355436"/>
            <a:ext cx="3276600" cy="954107"/>
          </a:xfrm>
          <a:prstGeom prst="rect">
            <a:avLst/>
          </a:prstGeom>
        </p:spPr>
        <p:txBody>
          <a:bodyPr wrap="square">
            <a:spAutoFit/>
          </a:bodyPr>
          <a:lstStyle/>
          <a:p>
            <a:r>
              <a:rPr lang="en-US" sz="2800" dirty="0">
                <a:cs typeface="Times New Roman" pitchFamily="18" charset="0"/>
              </a:rPr>
              <a:t>Then the number of possible outcomes is</a:t>
            </a:r>
            <a:endParaRPr lang="en-US" sz="2800" dirty="0"/>
          </a:p>
        </p:txBody>
      </p:sp>
      <p:sp>
        <p:nvSpPr>
          <p:cNvPr id="26" name="Rectangle 25">
            <a:extLst>
              <a:ext uri="{FF2B5EF4-FFF2-40B4-BE49-F238E27FC236}">
                <a16:creationId xmlns:a16="http://schemas.microsoft.com/office/drawing/2014/main" id="{479004EB-A3B8-4E48-BFAE-9AF014BD9706}"/>
              </a:ext>
            </a:extLst>
          </p:cNvPr>
          <p:cNvSpPr/>
          <p:nvPr/>
        </p:nvSpPr>
        <p:spPr>
          <a:xfrm>
            <a:off x="4219303" y="5155552"/>
            <a:ext cx="74066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055EB3C-4D3D-4FF9-8712-BCF5C812587B}"/>
              </a:ext>
            </a:extLst>
          </p:cNvPr>
          <p:cNvSpPr/>
          <p:nvPr/>
        </p:nvSpPr>
        <p:spPr>
          <a:xfrm>
            <a:off x="4959967" y="5155552"/>
            <a:ext cx="795528"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BC083DB-7E1E-4D3A-B30D-DD8429D0E379}"/>
              </a:ext>
            </a:extLst>
          </p:cNvPr>
          <p:cNvSpPr/>
          <p:nvPr/>
        </p:nvSpPr>
        <p:spPr>
          <a:xfrm>
            <a:off x="5764639" y="5155552"/>
            <a:ext cx="795528"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F9930EF-5BDB-487B-9D89-61EA63451EC9}"/>
              </a:ext>
            </a:extLst>
          </p:cNvPr>
          <p:cNvSpPr/>
          <p:nvPr/>
        </p:nvSpPr>
        <p:spPr>
          <a:xfrm>
            <a:off x="6560167" y="5155552"/>
            <a:ext cx="13716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48987AB-D545-46A7-9903-CD93EC6E496C}"/>
              </a:ext>
            </a:extLst>
          </p:cNvPr>
          <p:cNvSpPr/>
          <p:nvPr/>
        </p:nvSpPr>
        <p:spPr>
          <a:xfrm>
            <a:off x="7931767" y="5155552"/>
            <a:ext cx="1316736"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BF6C645-6D9B-40F9-8769-1AC1DFFAD4F9}"/>
              </a:ext>
            </a:extLst>
          </p:cNvPr>
          <p:cNvSpPr/>
          <p:nvPr/>
        </p:nvSpPr>
        <p:spPr>
          <a:xfrm>
            <a:off x="4447903" y="4622152"/>
            <a:ext cx="300082" cy="369332"/>
          </a:xfrm>
          <a:prstGeom prst="rect">
            <a:avLst/>
          </a:prstGeom>
        </p:spPr>
        <p:txBody>
          <a:bodyPr wrap="none">
            <a:spAutoFit/>
          </a:bodyPr>
          <a:lstStyle/>
          <a:p>
            <a:r>
              <a:rPr lang="en-US" b="1" dirty="0">
                <a:latin typeface="Times New Roman" pitchFamily="18" charset="0"/>
                <a:cs typeface="Times New Roman" pitchFamily="18" charset="0"/>
              </a:rPr>
              <a:t>1</a:t>
            </a:r>
            <a:endParaRPr lang="en-US" dirty="0"/>
          </a:p>
        </p:txBody>
      </p:sp>
      <p:sp>
        <p:nvSpPr>
          <p:cNvPr id="32" name="Rectangle 31">
            <a:extLst>
              <a:ext uri="{FF2B5EF4-FFF2-40B4-BE49-F238E27FC236}">
                <a16:creationId xmlns:a16="http://schemas.microsoft.com/office/drawing/2014/main" id="{6176F072-5000-4016-AC34-D1549511C8D3}"/>
              </a:ext>
            </a:extLst>
          </p:cNvPr>
          <p:cNvSpPr/>
          <p:nvPr/>
        </p:nvSpPr>
        <p:spPr>
          <a:xfrm>
            <a:off x="5209903" y="4622152"/>
            <a:ext cx="300082" cy="369332"/>
          </a:xfrm>
          <a:prstGeom prst="rect">
            <a:avLst/>
          </a:prstGeom>
        </p:spPr>
        <p:txBody>
          <a:bodyPr wrap="none">
            <a:spAutoFit/>
          </a:bodyPr>
          <a:lstStyle/>
          <a:p>
            <a:r>
              <a:rPr lang="en-US" b="1" dirty="0">
                <a:latin typeface="Times New Roman" pitchFamily="18" charset="0"/>
                <a:cs typeface="Times New Roman" pitchFamily="18" charset="0"/>
              </a:rPr>
              <a:t>2</a:t>
            </a:r>
            <a:endParaRPr lang="en-US" dirty="0"/>
          </a:p>
        </p:txBody>
      </p:sp>
      <p:sp>
        <p:nvSpPr>
          <p:cNvPr id="33" name="Rectangle 32">
            <a:extLst>
              <a:ext uri="{FF2B5EF4-FFF2-40B4-BE49-F238E27FC236}">
                <a16:creationId xmlns:a16="http://schemas.microsoft.com/office/drawing/2014/main" id="{BF467A0F-7B40-47CA-8D35-2CC658A9FA72}"/>
              </a:ext>
            </a:extLst>
          </p:cNvPr>
          <p:cNvSpPr/>
          <p:nvPr/>
        </p:nvSpPr>
        <p:spPr>
          <a:xfrm>
            <a:off x="6048103" y="4622152"/>
            <a:ext cx="300082" cy="369332"/>
          </a:xfrm>
          <a:prstGeom prst="rect">
            <a:avLst/>
          </a:prstGeom>
        </p:spPr>
        <p:txBody>
          <a:bodyPr wrap="none">
            <a:spAutoFit/>
          </a:bodyPr>
          <a:lstStyle/>
          <a:p>
            <a:r>
              <a:rPr lang="en-US" b="1" dirty="0">
                <a:latin typeface="Times New Roman" pitchFamily="18" charset="0"/>
                <a:cs typeface="Times New Roman" pitchFamily="18" charset="0"/>
              </a:rPr>
              <a:t>3</a:t>
            </a:r>
            <a:endParaRPr lang="en-US" dirty="0"/>
          </a:p>
        </p:txBody>
      </p:sp>
      <p:sp>
        <p:nvSpPr>
          <p:cNvPr id="34" name="Rectangle 33">
            <a:extLst>
              <a:ext uri="{FF2B5EF4-FFF2-40B4-BE49-F238E27FC236}">
                <a16:creationId xmlns:a16="http://schemas.microsoft.com/office/drawing/2014/main" id="{59FF7D86-A2CA-470A-9353-1FF63631F132}"/>
              </a:ext>
            </a:extLst>
          </p:cNvPr>
          <p:cNvSpPr/>
          <p:nvPr/>
        </p:nvSpPr>
        <p:spPr>
          <a:xfrm>
            <a:off x="7047485" y="4633820"/>
            <a:ext cx="415498" cy="369332"/>
          </a:xfrm>
          <a:prstGeom prst="rect">
            <a:avLst/>
          </a:prstGeom>
        </p:spPr>
        <p:txBody>
          <a:bodyPr wrap="none">
            <a:spAutoFit/>
          </a:bodyPr>
          <a:lstStyle/>
          <a:p>
            <a:r>
              <a:rPr lang="en-US" b="1" dirty="0">
                <a:latin typeface="Times New Roman" pitchFamily="18" charset="0"/>
                <a:cs typeface="Times New Roman" pitchFamily="18" charset="0"/>
              </a:rPr>
              <a:t>…</a:t>
            </a:r>
            <a:endParaRPr lang="en-US" dirty="0"/>
          </a:p>
        </p:txBody>
      </p:sp>
      <p:sp>
        <p:nvSpPr>
          <p:cNvPr id="35" name="Rectangle 34">
            <a:extLst>
              <a:ext uri="{FF2B5EF4-FFF2-40B4-BE49-F238E27FC236}">
                <a16:creationId xmlns:a16="http://schemas.microsoft.com/office/drawing/2014/main" id="{3AFB2592-5139-488B-801F-831DE2ACA726}"/>
              </a:ext>
            </a:extLst>
          </p:cNvPr>
          <p:cNvSpPr/>
          <p:nvPr/>
        </p:nvSpPr>
        <p:spPr>
          <a:xfrm>
            <a:off x="8286036" y="4698352"/>
            <a:ext cx="505267" cy="369332"/>
          </a:xfrm>
          <a:prstGeom prst="rect">
            <a:avLst/>
          </a:prstGeom>
        </p:spPr>
        <p:txBody>
          <a:bodyPr wrap="none">
            <a:spAutoFit/>
          </a:bodyPr>
          <a:lstStyle/>
          <a:p>
            <a:r>
              <a:rPr lang="en-US" b="1" dirty="0">
                <a:latin typeface="Times New Roman" pitchFamily="18" charset="0"/>
                <a:cs typeface="Times New Roman" pitchFamily="18" charset="0"/>
              </a:rPr>
              <a:t>k-1</a:t>
            </a:r>
            <a:endParaRPr lang="en-US" dirty="0"/>
          </a:p>
        </p:txBody>
      </p:sp>
      <p:graphicFrame>
        <p:nvGraphicFramePr>
          <p:cNvPr id="36" name="Object 34">
            <a:extLst>
              <a:ext uri="{FF2B5EF4-FFF2-40B4-BE49-F238E27FC236}">
                <a16:creationId xmlns:a16="http://schemas.microsoft.com/office/drawing/2014/main" id="{ADDC1768-400A-456A-96D9-E1B862986FEA}"/>
              </a:ext>
            </a:extLst>
          </p:cNvPr>
          <p:cNvGraphicFramePr>
            <a:graphicFrameLocks noChangeAspect="1"/>
          </p:cNvGraphicFramePr>
          <p:nvPr>
            <p:extLst>
              <p:ext uri="{D42A27DB-BD31-4B8C-83A1-F6EECF244321}">
                <p14:modId xmlns:p14="http://schemas.microsoft.com/office/powerpoint/2010/main" val="1260958847"/>
              </p:ext>
            </p:extLst>
          </p:nvPr>
        </p:nvGraphicFramePr>
        <p:xfrm>
          <a:off x="4413250" y="5321300"/>
          <a:ext cx="393700" cy="388938"/>
        </p:xfrm>
        <a:graphic>
          <a:graphicData uri="http://schemas.openxmlformats.org/presentationml/2006/ole">
            <mc:AlternateContent xmlns:mc="http://schemas.openxmlformats.org/markup-compatibility/2006">
              <mc:Choice xmlns:v="urn:schemas-microsoft-com:vml" Requires="v">
                <p:oleObj spid="_x0000_s6356" name="Equation" r:id="rId4" imgW="177480" imgH="177480" progId="Equation.3">
                  <p:embed/>
                </p:oleObj>
              </mc:Choice>
              <mc:Fallback>
                <p:oleObj name="Equation" r:id="rId4" imgW="177480" imgH="177480" progId="Equation.3">
                  <p:embed/>
                  <p:pic>
                    <p:nvPicPr>
                      <p:cNvPr id="2"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3250" y="5321300"/>
                        <a:ext cx="393700"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34">
            <a:extLst>
              <a:ext uri="{FF2B5EF4-FFF2-40B4-BE49-F238E27FC236}">
                <a16:creationId xmlns:a16="http://schemas.microsoft.com/office/drawing/2014/main" id="{6C61F002-E697-4121-8974-57C1DE404574}"/>
              </a:ext>
            </a:extLst>
          </p:cNvPr>
          <p:cNvGraphicFramePr>
            <a:graphicFrameLocks noChangeAspect="1"/>
          </p:cNvGraphicFramePr>
          <p:nvPr>
            <p:extLst>
              <p:ext uri="{D42A27DB-BD31-4B8C-83A1-F6EECF244321}">
                <p14:modId xmlns:p14="http://schemas.microsoft.com/office/powerpoint/2010/main" val="3894816116"/>
              </p:ext>
            </p:extLst>
          </p:nvPr>
        </p:nvGraphicFramePr>
        <p:xfrm>
          <a:off x="4959967" y="5307952"/>
          <a:ext cx="787400" cy="388938"/>
        </p:xfrm>
        <a:graphic>
          <a:graphicData uri="http://schemas.openxmlformats.org/presentationml/2006/ole">
            <mc:AlternateContent xmlns:mc="http://schemas.openxmlformats.org/markup-compatibility/2006">
              <mc:Choice xmlns:v="urn:schemas-microsoft-com:vml" Requires="v">
                <p:oleObj spid="_x0000_s6357" name="Equation" r:id="rId6" imgW="355320" imgH="177480" progId="Equation.3">
                  <p:embed/>
                </p:oleObj>
              </mc:Choice>
              <mc:Fallback>
                <p:oleObj name="Equation" r:id="rId6" imgW="355320" imgH="177480" progId="Equation.3">
                  <p:embed/>
                  <p:pic>
                    <p:nvPicPr>
                      <p:cNvPr id="3" name="Object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9967" y="5307952"/>
                        <a:ext cx="787400"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34">
            <a:extLst>
              <a:ext uri="{FF2B5EF4-FFF2-40B4-BE49-F238E27FC236}">
                <a16:creationId xmlns:a16="http://schemas.microsoft.com/office/drawing/2014/main" id="{2C28FBE6-0693-4602-8663-248A4FD0E7FC}"/>
              </a:ext>
            </a:extLst>
          </p:cNvPr>
          <p:cNvGraphicFramePr>
            <a:graphicFrameLocks noChangeAspect="1"/>
          </p:cNvGraphicFramePr>
          <p:nvPr>
            <p:extLst>
              <p:ext uri="{D42A27DB-BD31-4B8C-83A1-F6EECF244321}">
                <p14:modId xmlns:p14="http://schemas.microsoft.com/office/powerpoint/2010/main" val="2864098044"/>
              </p:ext>
            </p:extLst>
          </p:nvPr>
        </p:nvGraphicFramePr>
        <p:xfrm>
          <a:off x="5743303" y="5307952"/>
          <a:ext cx="844550" cy="388938"/>
        </p:xfrm>
        <a:graphic>
          <a:graphicData uri="http://schemas.openxmlformats.org/presentationml/2006/ole">
            <mc:AlternateContent xmlns:mc="http://schemas.openxmlformats.org/markup-compatibility/2006">
              <mc:Choice xmlns:v="urn:schemas-microsoft-com:vml" Requires="v">
                <p:oleObj spid="_x0000_s6358" name="Equation" r:id="rId8" imgW="380880" imgH="177480" progId="Equation.3">
                  <p:embed/>
                </p:oleObj>
              </mc:Choice>
              <mc:Fallback>
                <p:oleObj name="Equation" r:id="rId8" imgW="380880" imgH="177480" progId="Equation.3">
                  <p:embed/>
                  <p:pic>
                    <p:nvPicPr>
                      <p:cNvPr id="323589" name="Object 3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43303" y="5307952"/>
                        <a:ext cx="844550"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34">
            <a:extLst>
              <a:ext uri="{FF2B5EF4-FFF2-40B4-BE49-F238E27FC236}">
                <a16:creationId xmlns:a16="http://schemas.microsoft.com/office/drawing/2014/main" id="{55A71BCA-8E36-446E-BA9C-9344D03EFE28}"/>
              </a:ext>
            </a:extLst>
          </p:cNvPr>
          <p:cNvGraphicFramePr>
            <a:graphicFrameLocks noChangeAspect="1"/>
          </p:cNvGraphicFramePr>
          <p:nvPr>
            <p:extLst>
              <p:ext uri="{D42A27DB-BD31-4B8C-83A1-F6EECF244321}">
                <p14:modId xmlns:p14="http://schemas.microsoft.com/office/powerpoint/2010/main" val="4186174725"/>
              </p:ext>
            </p:extLst>
          </p:nvPr>
        </p:nvGraphicFramePr>
        <p:xfrm>
          <a:off x="7926116" y="5307952"/>
          <a:ext cx="1320800" cy="388938"/>
        </p:xfrm>
        <a:graphic>
          <a:graphicData uri="http://schemas.openxmlformats.org/presentationml/2006/ole">
            <mc:AlternateContent xmlns:mc="http://schemas.openxmlformats.org/markup-compatibility/2006">
              <mc:Choice xmlns:v="urn:schemas-microsoft-com:vml" Requires="v">
                <p:oleObj spid="_x0000_s6359" name="Equation" r:id="rId10" imgW="596880" imgH="177480" progId="Equation.3">
                  <p:embed/>
                </p:oleObj>
              </mc:Choice>
              <mc:Fallback>
                <p:oleObj name="Equation" r:id="rId10" imgW="596880" imgH="177480" progId="Equation.3">
                  <p:embed/>
                  <p:pic>
                    <p:nvPicPr>
                      <p:cNvPr id="323590" name="Object 3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26116" y="5307952"/>
                        <a:ext cx="1320800"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Rectangle 39">
            <a:extLst>
              <a:ext uri="{FF2B5EF4-FFF2-40B4-BE49-F238E27FC236}">
                <a16:creationId xmlns:a16="http://schemas.microsoft.com/office/drawing/2014/main" id="{4245A459-3866-4EB7-9453-1DDB7D44DB73}"/>
              </a:ext>
            </a:extLst>
          </p:cNvPr>
          <p:cNvSpPr/>
          <p:nvPr/>
        </p:nvSpPr>
        <p:spPr>
          <a:xfrm>
            <a:off x="7118967" y="5231752"/>
            <a:ext cx="415498" cy="369332"/>
          </a:xfrm>
          <a:prstGeom prst="rect">
            <a:avLst/>
          </a:prstGeom>
        </p:spPr>
        <p:txBody>
          <a:bodyPr wrap="none">
            <a:spAutoFit/>
          </a:bodyPr>
          <a:lstStyle/>
          <a:p>
            <a:r>
              <a:rPr lang="en-US" b="1" dirty="0">
                <a:latin typeface="Times New Roman" pitchFamily="18" charset="0"/>
                <a:cs typeface="Times New Roman" pitchFamily="18" charset="0"/>
              </a:rPr>
              <a:t>…</a:t>
            </a:r>
            <a:endParaRPr lang="en-US" dirty="0"/>
          </a:p>
        </p:txBody>
      </p:sp>
      <p:graphicFrame>
        <p:nvGraphicFramePr>
          <p:cNvPr id="41" name="Object 34">
            <a:extLst>
              <a:ext uri="{FF2B5EF4-FFF2-40B4-BE49-F238E27FC236}">
                <a16:creationId xmlns:a16="http://schemas.microsoft.com/office/drawing/2014/main" id="{A2FFB518-8B48-46B7-A9CB-B9D6A3B81180}"/>
              </a:ext>
            </a:extLst>
          </p:cNvPr>
          <p:cNvGraphicFramePr>
            <a:graphicFrameLocks noChangeAspect="1"/>
          </p:cNvGraphicFramePr>
          <p:nvPr>
            <p:extLst>
              <p:ext uri="{D42A27DB-BD31-4B8C-83A1-F6EECF244321}">
                <p14:modId xmlns:p14="http://schemas.microsoft.com/office/powerpoint/2010/main" val="3289869354"/>
              </p:ext>
            </p:extLst>
          </p:nvPr>
        </p:nvGraphicFramePr>
        <p:xfrm>
          <a:off x="4833666" y="6146152"/>
          <a:ext cx="3957637" cy="444500"/>
        </p:xfrm>
        <a:graphic>
          <a:graphicData uri="http://schemas.openxmlformats.org/presentationml/2006/ole">
            <mc:AlternateContent xmlns:mc="http://schemas.openxmlformats.org/markup-compatibility/2006">
              <mc:Choice xmlns:v="urn:schemas-microsoft-com:vml" Requires="v">
                <p:oleObj spid="_x0000_s6360" name="Equation" r:id="rId12" imgW="1790640" imgH="203040" progId="Equation.3">
                  <p:embed/>
                </p:oleObj>
              </mc:Choice>
              <mc:Fallback>
                <p:oleObj name="Equation" r:id="rId12" imgW="1790640" imgH="203040" progId="Equation.3">
                  <p:embed/>
                  <p:pic>
                    <p:nvPicPr>
                      <p:cNvPr id="323591" name="Object 3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33666" y="6146152"/>
                        <a:ext cx="3957637"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 name="Rectangle 41">
            <a:extLst>
              <a:ext uri="{FF2B5EF4-FFF2-40B4-BE49-F238E27FC236}">
                <a16:creationId xmlns:a16="http://schemas.microsoft.com/office/drawing/2014/main" id="{90E94464-A8F8-4419-B327-1EF8388243F9}"/>
              </a:ext>
            </a:extLst>
          </p:cNvPr>
          <p:cNvSpPr/>
          <p:nvPr/>
        </p:nvSpPr>
        <p:spPr>
          <a:xfrm>
            <a:off x="9248503" y="5155552"/>
            <a:ext cx="13716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DACC38D-3DF9-4271-9C37-9CCC210BA918}"/>
              </a:ext>
            </a:extLst>
          </p:cNvPr>
          <p:cNvSpPr/>
          <p:nvPr/>
        </p:nvSpPr>
        <p:spPr>
          <a:xfrm>
            <a:off x="9705703" y="4698352"/>
            <a:ext cx="312906" cy="369332"/>
          </a:xfrm>
          <a:prstGeom prst="rect">
            <a:avLst/>
          </a:prstGeom>
        </p:spPr>
        <p:txBody>
          <a:bodyPr wrap="none">
            <a:spAutoFit/>
          </a:bodyPr>
          <a:lstStyle/>
          <a:p>
            <a:r>
              <a:rPr lang="en-US" b="1" dirty="0">
                <a:latin typeface="Times New Roman" pitchFamily="18" charset="0"/>
                <a:cs typeface="Times New Roman" pitchFamily="18" charset="0"/>
              </a:rPr>
              <a:t>k</a:t>
            </a:r>
            <a:endParaRPr lang="en-US" dirty="0"/>
          </a:p>
        </p:txBody>
      </p:sp>
      <p:graphicFrame>
        <p:nvGraphicFramePr>
          <p:cNvPr id="44" name="Object 11">
            <a:extLst>
              <a:ext uri="{FF2B5EF4-FFF2-40B4-BE49-F238E27FC236}">
                <a16:creationId xmlns:a16="http://schemas.microsoft.com/office/drawing/2014/main" id="{69D98A57-F658-4D7F-95A9-005E35D137F4}"/>
              </a:ext>
            </a:extLst>
          </p:cNvPr>
          <p:cNvGraphicFramePr>
            <a:graphicFrameLocks noChangeAspect="1"/>
          </p:cNvGraphicFramePr>
          <p:nvPr>
            <p:extLst>
              <p:ext uri="{D42A27DB-BD31-4B8C-83A1-F6EECF244321}">
                <p14:modId xmlns:p14="http://schemas.microsoft.com/office/powerpoint/2010/main" val="2338084307"/>
              </p:ext>
            </p:extLst>
          </p:nvPr>
        </p:nvGraphicFramePr>
        <p:xfrm>
          <a:off x="9354865" y="5307952"/>
          <a:ext cx="1265238" cy="388938"/>
        </p:xfrm>
        <a:graphic>
          <a:graphicData uri="http://schemas.openxmlformats.org/presentationml/2006/ole">
            <mc:AlternateContent xmlns:mc="http://schemas.openxmlformats.org/markup-compatibility/2006">
              <mc:Choice xmlns:v="urn:schemas-microsoft-com:vml" Requires="v">
                <p:oleObj spid="_x0000_s6361" name="Equation" r:id="rId14" imgW="571320" imgH="177480" progId="Equation.3">
                  <p:embed/>
                </p:oleObj>
              </mc:Choice>
              <mc:Fallback>
                <p:oleObj name="Equation" r:id="rId14" imgW="571320" imgH="177480" progId="Equation.3">
                  <p:embed/>
                  <p:pic>
                    <p:nvPicPr>
                      <p:cNvPr id="408587"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354865" y="5307952"/>
                        <a:ext cx="1265238"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 name="Object 12">
            <a:extLst>
              <a:ext uri="{FF2B5EF4-FFF2-40B4-BE49-F238E27FC236}">
                <a16:creationId xmlns:a16="http://schemas.microsoft.com/office/drawing/2014/main" id="{B87D2E64-725C-4354-B8BC-331EA4489507}"/>
              </a:ext>
            </a:extLst>
          </p:cNvPr>
          <p:cNvGraphicFramePr>
            <a:graphicFrameLocks noChangeAspect="1"/>
          </p:cNvGraphicFramePr>
          <p:nvPr>
            <p:extLst>
              <p:ext uri="{D42A27DB-BD31-4B8C-83A1-F6EECF244321}">
                <p14:modId xmlns:p14="http://schemas.microsoft.com/office/powerpoint/2010/main" val="4287015737"/>
              </p:ext>
            </p:extLst>
          </p:nvPr>
        </p:nvGraphicFramePr>
        <p:xfrm>
          <a:off x="8837891" y="6061594"/>
          <a:ext cx="2472937" cy="594638"/>
        </p:xfrm>
        <a:graphic>
          <a:graphicData uri="http://schemas.openxmlformats.org/presentationml/2006/ole">
            <mc:AlternateContent xmlns:mc="http://schemas.openxmlformats.org/markup-compatibility/2006">
              <mc:Choice xmlns:v="urn:schemas-microsoft-com:vml" Requires="v">
                <p:oleObj spid="_x0000_s6362" name="Equation" r:id="rId16" imgW="939600" imgH="228600" progId="Equation.3">
                  <p:embed/>
                </p:oleObj>
              </mc:Choice>
              <mc:Fallback>
                <p:oleObj name="Equation" r:id="rId16" imgW="939600" imgH="228600" progId="Equation.3">
                  <p:embed/>
                  <p:pic>
                    <p:nvPicPr>
                      <p:cNvPr id="408588" name="Object 12"/>
                      <p:cNvPicPr>
                        <a:picLocks noChangeAspect="1" noChangeArrowheads="1"/>
                      </p:cNvPicPr>
                      <p:nvPr/>
                    </p:nvPicPr>
                    <p:blipFill>
                      <a:blip r:embed="rId17"/>
                      <a:srcRect/>
                      <a:stretch>
                        <a:fillRect/>
                      </a:stretch>
                    </p:blipFill>
                    <p:spPr bwMode="auto">
                      <a:xfrm>
                        <a:off x="8837891" y="6061594"/>
                        <a:ext cx="2472937" cy="594638"/>
                      </a:xfrm>
                      <a:prstGeom prst="rect">
                        <a:avLst/>
                      </a:prstGeom>
                      <a:noFill/>
                    </p:spPr>
                  </p:pic>
                </p:oleObj>
              </mc:Fallback>
            </mc:AlternateContent>
          </a:graphicData>
        </a:graphic>
      </p:graphicFrame>
    </p:spTree>
    <p:extLst>
      <p:ext uri="{BB962C8B-B14F-4D97-AF65-F5344CB8AC3E}">
        <p14:creationId xmlns:p14="http://schemas.microsoft.com/office/powerpoint/2010/main" val="394075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strips(downRight)">
                                      <p:cBhvr>
                                        <p:cTn id="12" dur="1000"/>
                                        <p:tgtEl>
                                          <p:spTgt spid="22"/>
                                        </p:tgtEl>
                                      </p:cBhvr>
                                    </p:animEffect>
                                  </p:childTnLst>
                                </p:cTn>
                              </p:par>
                            </p:childTnLst>
                          </p:cTn>
                        </p:par>
                        <p:par>
                          <p:cTn id="13" fill="hold">
                            <p:stCondLst>
                              <p:cond delay="1000"/>
                            </p:stCondLst>
                            <p:childTnLst>
                              <p:par>
                                <p:cTn id="14" presetID="18" presetClass="entr" presetSubtype="6"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strips(downRight)">
                                      <p:cBhvr>
                                        <p:cTn id="16" dur="1000"/>
                                        <p:tgtEl>
                                          <p:spTgt spid="23"/>
                                        </p:tgtEl>
                                      </p:cBhvr>
                                    </p:animEffect>
                                  </p:childTnLst>
                                </p:cTn>
                              </p:par>
                            </p:childTnLst>
                          </p:cTn>
                        </p:par>
                        <p:par>
                          <p:cTn id="17" fill="hold">
                            <p:stCondLst>
                              <p:cond delay="2000"/>
                            </p:stCondLst>
                            <p:childTnLst>
                              <p:par>
                                <p:cTn id="18" presetID="18" presetClass="entr" presetSubtype="6"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strips(downRight)">
                                      <p:cBhvr>
                                        <p:cTn id="20" dur="20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1000"/>
                                        <p:tgtEl>
                                          <p:spTgt spid="31"/>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1000"/>
                                        <p:tgtEl>
                                          <p:spTgt spid="3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1000"/>
                                        <p:tgtEl>
                                          <p:spTgt spid="32"/>
                                        </p:tgtEl>
                                      </p:cBhvr>
                                    </p:animEffect>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1000"/>
                                        <p:tgtEl>
                                          <p:spTgt spid="3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1000"/>
                                        <p:tgtEl>
                                          <p:spTgt spid="33"/>
                                        </p:tgtEl>
                                      </p:cBhvr>
                                    </p:animEffect>
                                  </p:childTnLst>
                                </p:cTn>
                              </p:par>
                            </p:childTnLst>
                          </p:cTn>
                        </p:par>
                        <p:par>
                          <p:cTn id="44" fill="hold">
                            <p:stCondLst>
                              <p:cond delay="1000"/>
                            </p:stCondLst>
                            <p:childTnLst>
                              <p:par>
                                <p:cTn id="45" presetID="10" presetClass="entr" presetSubtype="0" fill="hold" nodeType="after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1000"/>
                                        <p:tgtEl>
                                          <p:spTgt spid="38"/>
                                        </p:tgtEl>
                                      </p:cBhvr>
                                    </p:animEffect>
                                  </p:childTnLst>
                                </p:cTn>
                              </p:par>
                            </p:childTnLst>
                          </p:cTn>
                        </p:par>
                        <p:par>
                          <p:cTn id="48" fill="hold">
                            <p:stCondLst>
                              <p:cond delay="2000"/>
                            </p:stCondLst>
                            <p:childTnLst>
                              <p:par>
                                <p:cTn id="49" presetID="10" presetClass="entr" presetSubtype="0" fill="hold" grpId="0" nodeType="after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1000"/>
                                        <p:tgtEl>
                                          <p:spTgt spid="34"/>
                                        </p:tgtEl>
                                      </p:cBhvr>
                                    </p:animEffect>
                                  </p:childTnLst>
                                </p:cTn>
                              </p:par>
                            </p:childTnLst>
                          </p:cTn>
                        </p:par>
                        <p:par>
                          <p:cTn id="52" fill="hold">
                            <p:stCondLst>
                              <p:cond delay="3000"/>
                            </p:stCondLst>
                            <p:childTnLst>
                              <p:par>
                                <p:cTn id="53" presetID="10" presetClass="entr" presetSubtype="0" fill="hold" grpId="0" nodeType="after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1000"/>
                                        <p:tgtEl>
                                          <p:spTgt spid="4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fade">
                                      <p:cBhvr>
                                        <p:cTn id="60" dur="1000"/>
                                        <p:tgtEl>
                                          <p:spTgt spid="35"/>
                                        </p:tgtEl>
                                      </p:cBhvr>
                                    </p:animEffect>
                                  </p:childTnLst>
                                </p:cTn>
                              </p:par>
                            </p:childTnLst>
                          </p:cTn>
                        </p:par>
                        <p:par>
                          <p:cTn id="61" fill="hold">
                            <p:stCondLst>
                              <p:cond delay="1000"/>
                            </p:stCondLst>
                            <p:childTnLst>
                              <p:par>
                                <p:cTn id="62" presetID="10" presetClass="entr" presetSubtype="0" fill="hold" nodeType="after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fade">
                                      <p:cBhvr>
                                        <p:cTn id="64" dur="1000"/>
                                        <p:tgtEl>
                                          <p:spTgt spid="39"/>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fade">
                                      <p:cBhvr>
                                        <p:cTn id="69" dur="1000"/>
                                        <p:tgtEl>
                                          <p:spTgt spid="43"/>
                                        </p:tgtEl>
                                      </p:cBhvr>
                                    </p:animEffect>
                                  </p:childTnLst>
                                </p:cTn>
                              </p:par>
                            </p:childTnLst>
                          </p:cTn>
                        </p:par>
                        <p:par>
                          <p:cTn id="70" fill="hold">
                            <p:stCondLst>
                              <p:cond delay="1000"/>
                            </p:stCondLst>
                            <p:childTnLst>
                              <p:par>
                                <p:cTn id="71" presetID="10" presetClass="entr" presetSubtype="0" fill="hold" nodeType="after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fade">
                                      <p:cBhvr>
                                        <p:cTn id="73" dur="1000"/>
                                        <p:tgtEl>
                                          <p:spTgt spid="44"/>
                                        </p:tgtEl>
                                      </p:cBhvr>
                                    </p:animEffect>
                                  </p:childTnLst>
                                </p:cTn>
                              </p:par>
                            </p:childTnLst>
                          </p:cTn>
                        </p:par>
                      </p:childTnLst>
                    </p:cTn>
                  </p:par>
                  <p:par>
                    <p:cTn id="74" fill="hold">
                      <p:stCondLst>
                        <p:cond delay="indefinite"/>
                      </p:stCondLst>
                      <p:childTnLst>
                        <p:par>
                          <p:cTn id="75" fill="hold">
                            <p:stCondLst>
                              <p:cond delay="0"/>
                            </p:stCondLst>
                            <p:childTnLst>
                              <p:par>
                                <p:cTn id="76" presetID="18" presetClass="entr" presetSubtype="6" fill="hold" nodeType="click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strips(downRight)">
                                      <p:cBhvr>
                                        <p:cTn id="78" dur="1000"/>
                                        <p:tgtEl>
                                          <p:spTgt spid="41"/>
                                        </p:tgtEl>
                                      </p:cBhvr>
                                    </p:animEffect>
                                  </p:childTnLst>
                                </p:cTn>
                              </p:par>
                            </p:childTnLst>
                          </p:cTn>
                        </p:par>
                      </p:childTnLst>
                    </p:cTn>
                  </p:par>
                  <p:par>
                    <p:cTn id="79" fill="hold">
                      <p:stCondLst>
                        <p:cond delay="indefinite"/>
                      </p:stCondLst>
                      <p:childTnLst>
                        <p:par>
                          <p:cTn id="80" fill="hold">
                            <p:stCondLst>
                              <p:cond delay="0"/>
                            </p:stCondLst>
                            <p:childTnLst>
                              <p:par>
                                <p:cTn id="81" presetID="18" presetClass="entr" presetSubtype="6" fill="hold" nodeType="click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strips(downRight)">
                                      <p:cBhvr>
                                        <p:cTn id="83"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p:bldP spid="31" grpId="0"/>
      <p:bldP spid="32" grpId="0"/>
      <p:bldP spid="33" grpId="0"/>
      <p:bldP spid="34" grpId="0"/>
      <p:bldP spid="35" grpId="0"/>
      <p:bldP spid="40" grpId="0"/>
      <p:bldP spid="4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2294</TotalTime>
  <Words>2026</Words>
  <Application>Microsoft Office PowerPoint</Application>
  <PresentationFormat>Widescreen</PresentationFormat>
  <Paragraphs>258</Paragraphs>
  <Slides>18</Slides>
  <Notes>18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5" baseType="lpstr">
      <vt:lpstr>Arial</vt:lpstr>
      <vt:lpstr>Calibri</vt:lpstr>
      <vt:lpstr>Calibri Light</vt:lpstr>
      <vt:lpstr>Cambria Math</vt:lpstr>
      <vt:lpstr>Times New Roman</vt:lpstr>
      <vt:lpstr>Office Theme</vt:lpstr>
      <vt:lpstr>Equation</vt:lpstr>
      <vt:lpstr>Combinatorial Techniques </vt:lpstr>
      <vt:lpstr>Rule #1: Summation Rule (OR RULE)</vt:lpstr>
      <vt:lpstr>Examples</vt:lpstr>
      <vt:lpstr>Rule #2: Product Rule (AND RULE)</vt:lpstr>
      <vt:lpstr>Examples</vt:lpstr>
      <vt:lpstr>Product Rule: Generalization</vt:lpstr>
      <vt:lpstr>Question</vt:lpstr>
      <vt:lpstr>Example</vt:lpstr>
      <vt:lpstr>Rule #3: Permutations</vt:lpstr>
      <vt:lpstr>Examples</vt:lpstr>
      <vt:lpstr>Especial Case: Factorial </vt:lpstr>
      <vt:lpstr>Examples</vt:lpstr>
      <vt:lpstr>Rule #4: Combinations</vt:lpstr>
      <vt:lpstr>Example</vt:lpstr>
      <vt:lpstr>Examples</vt:lpstr>
      <vt:lpstr>Example</vt:lpstr>
      <vt:lpstr>Practice Problems Part 1</vt:lpstr>
      <vt:lpstr>Practice Problems Part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Statistical Hypothesis</dc:title>
  <dc:creator>Abolfazl Saghafi</dc:creator>
  <cp:lastModifiedBy>Abolfazl Saghafi</cp:lastModifiedBy>
  <cp:revision>236</cp:revision>
  <dcterms:created xsi:type="dcterms:W3CDTF">2019-05-07T19:03:55Z</dcterms:created>
  <dcterms:modified xsi:type="dcterms:W3CDTF">2020-12-25T16:49:27Z</dcterms:modified>
</cp:coreProperties>
</file>