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310" r:id="rId5"/>
    <p:sldId id="315" r:id="rId6"/>
    <p:sldId id="316" r:id="rId7"/>
    <p:sldId id="286" r:id="rId8"/>
    <p:sldId id="302" r:id="rId9"/>
    <p:sldId id="317" r:id="rId10"/>
    <p:sldId id="304" r:id="rId11"/>
    <p:sldId id="318" r:id="rId12"/>
    <p:sldId id="312" r:id="rId13"/>
    <p:sldId id="319" r:id="rId14"/>
    <p:sldId id="320" r:id="rId15"/>
    <p:sldId id="305" r:id="rId16"/>
    <p:sldId id="321" r:id="rId17"/>
    <p:sldId id="308"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3lRsrIn1fhWApbe5+JosQ==" hashData="vDoMB3VSEgIDa0JLFthLBk4tMHC4Cx0VYdWl7dKkVi78qF2J2gWSEsejSPPrjltdlzWroSLXvEBIv5PaS8PPI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8FFA"/>
    <a:srgbClr val="FFCCFF"/>
    <a:srgbClr val="BDE9FF"/>
    <a:srgbClr val="2F528F"/>
    <a:srgbClr val="FFFFCC"/>
    <a:srgbClr val="008AF2"/>
    <a:srgbClr val="FF0000"/>
    <a:srgbClr val="8D4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15" autoAdjust="0"/>
  </p:normalViewPr>
  <p:slideViewPr>
    <p:cSldViewPr snapToGrid="0">
      <p:cViewPr varScale="1">
        <p:scale>
          <a:sx n="58" d="100"/>
          <a:sy n="58" d="100"/>
        </p:scale>
        <p:origin x="2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7.wmf"/><Relationship Id="rId7" Type="http://schemas.openxmlformats.org/officeDocument/2006/relationships/image" Target="../media/image18.wmf"/><Relationship Id="rId2" Type="http://schemas.openxmlformats.org/officeDocument/2006/relationships/image" Target="../media/image14.wmf"/><Relationship Id="rId1" Type="http://schemas.openxmlformats.org/officeDocument/2006/relationships/image" Target="../media/image3.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tool we need to define probability is set theory which we discuss in this section. </a:t>
            </a:r>
          </a:p>
          <a:p>
            <a:r>
              <a:rPr lang="en-US" dirty="0"/>
              <a:t>Probability is</a:t>
            </a:r>
            <a:r>
              <a:rPr lang="en-US" baseline="0" dirty="0"/>
              <a:t> a set function, it operates on sets, here we go through definition of sets and different operations defined on sets. </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𝐴</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𝐵</m:t>
                    </m:r>
                  </m:oMath>
                </a14:m>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1,5</a:t>
                </a:r>
                <a:r>
                  <a:rPr lang="en-US" sz="1200" dirty="0">
                    <a:latin typeface="Times New Roman" pitchFamily="18" charset="0"/>
                    <a:ea typeface="Open Sans" panose="020B0606030504020204" pitchFamily="34"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𝐴</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𝐶</m:t>
                    </m:r>
                  </m:oMath>
                </a14:m>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5,9</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𝐵</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𝐶</m:t>
                    </m:r>
                  </m:oMath>
                </a14:m>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5</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𝐴</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𝐵</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𝐶</m:t>
                    </m:r>
                  </m:oMath>
                </a14:m>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5</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US"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a:t>
                </a:r>
                <a:r>
                  <a:rPr lang="en-US" sz="1200" dirty="0">
                    <a:solidFill>
                      <a:srgbClr val="0070C0"/>
                    </a:solidFill>
                    <a:latin typeface="Times New Roman" pitchFamily="18" charset="0"/>
                    <a:ea typeface="Open Sans" panose="020B0606030504020204" pitchFamily="34" charset="0"/>
                    <a:cs typeface="Times New Roman" pitchFamily="18" charset="0"/>
                  </a:rPr>
                  <a:t>2</a:t>
                </a:r>
                <a:r>
                  <a:rPr lang="en-US" sz="1200" dirty="0">
                    <a:solidFill>
                      <a:srgbClr val="00B050"/>
                    </a:solidFill>
                    <a:latin typeface="Times New Roman" pitchFamily="18" charset="0"/>
                    <a:ea typeface="Open Sans" panose="020B0606030504020204" pitchFamily="34" charset="0"/>
                    <a:cs typeface="Times New Roman" pitchFamily="18" charset="0"/>
                  </a:rPr>
                  <a:t>,</a:t>
                </a:r>
                <a:r>
                  <a:rPr lang="en-US" sz="1200" dirty="0">
                    <a:solidFill>
                      <a:srgbClr val="0070C0"/>
                    </a:solidFill>
                    <a:latin typeface="Times New Roman" pitchFamily="18" charset="0"/>
                    <a:ea typeface="Open Sans" panose="020B0606030504020204" pitchFamily="34" charset="0"/>
                    <a:cs typeface="Times New Roman" pitchFamily="18" charset="0"/>
                  </a:rPr>
                  <a:t>5</a:t>
                </a:r>
                <a:r>
                  <a:rPr lang="en-US" sz="1200" dirty="0">
                    <a:solidFill>
                      <a:srgbClr val="00B050"/>
                    </a:solidFill>
                    <a:latin typeface="Times New Roman" pitchFamily="18" charset="0"/>
                    <a:ea typeface="Open Sans" panose="020B0606030504020204" pitchFamily="34" charset="0"/>
                    <a:cs typeface="Times New Roman" pitchFamily="18" charset="0"/>
                  </a:rPr>
                  <a:t>,9</a:t>
                </a:r>
                <a:r>
                  <a:rPr lang="en-US" sz="1200" dirty="0">
                    <a:latin typeface="Times New Roman" pitchFamily="18" charset="0"/>
                    <a:ea typeface="Open Sans" panose="020B0606030504020204" pitchFamily="34"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ea typeface="Open Sans" panose="020B0606030504020204" pitchFamily="34"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numbers we compute SAMPLE variance since these are sample data. First you need to compute the sample mean which simply is the average. It will be </a:t>
                </a:r>
                <a:r>
                  <a:rPr lang="en-US" b="0" i="0">
                    <a:latin typeface="Cambria Math" panose="02040503050406030204" pitchFamily="18" charset="0"/>
                  </a:rPr>
                  <a:t>𝑥 ̅=6.2</a:t>
                </a:r>
                <a:r>
                  <a:rPr lang="en-US" dirty="0"/>
                  <a:t>. Then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𝑠^2=1/4 ((5−6.2)^2+(7−6.2)^2+(3−6.2)^2+(9−6.2)^2+(7−6.2)^2 )=5.2</a:t>
                </a:r>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134481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708151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 – B = {1,2,3} - {3,4,5,6} = {1,2}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B’ = U – B = {1,2,3,4,5,6} – {3,4,5,6} = {1,2}</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680417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3382289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2846012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3, 5, 7, 9,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2, 3, 4, 5, 6, 7, 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3, 5, 7}∩{1, 3, 5, 7, 9, 10} = {1, 3, 5,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3, 5, 7}U{1, 2, 4, 5, 7, 8})</a:t>
            </a:r>
            <a:r>
              <a:rPr lang="en-US" sz="1200" kern="1200" baseline="30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 {6, 9,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1160219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 rational number is any number that can be expressed as the fraction</a:t>
            </a:r>
            <a:r>
              <a:rPr lang="en-US" b="0" baseline="0" dirty="0"/>
              <a:t> o</a:t>
            </a:r>
            <a:r>
              <a:rPr lang="en-US" b="0" dirty="0"/>
              <a:t>f two integers.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Can you mention some irrational numbers, </a:t>
            </a:r>
            <a:r>
              <a:rPr lang="en-US" sz="1200" dirty="0">
                <a:solidFill>
                  <a:srgbClr val="FF0000"/>
                </a:solidFill>
                <a:latin typeface="Arial"/>
                <a:cs typeface="Arial"/>
              </a:rPr>
              <a:t>℮</a:t>
            </a:r>
            <a:r>
              <a:rPr lang="en-US" sz="1200" dirty="0">
                <a:latin typeface="Arial"/>
                <a:cs typeface="Arial"/>
              </a:rPr>
              <a:t> and </a:t>
            </a:r>
            <a:r>
              <a:rPr lang="el-GR" sz="1200" dirty="0">
                <a:solidFill>
                  <a:srgbClr val="FF0000"/>
                </a:solidFill>
                <a:latin typeface="Arial"/>
                <a:cs typeface="Arial"/>
              </a:rPr>
              <a:t>π</a:t>
            </a:r>
            <a:r>
              <a:rPr lang="en-US" sz="1200" dirty="0">
                <a:latin typeface="Arial"/>
                <a:cs typeface="Arial"/>
              </a:rPr>
              <a:t> are irrational numbers</a:t>
            </a:r>
            <a:endParaRPr lang="en-US" b="0" dirty="0"/>
          </a:p>
          <a:p>
            <a:r>
              <a:rPr lang="en-US" b="0" dirty="0"/>
              <a:t>Do you know of a set bigger</a:t>
            </a:r>
            <a:r>
              <a:rPr lang="en-US" b="0" baseline="0" dirty="0"/>
              <a:t> than 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2321721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r>
              <a:rPr lang="en-US" sz="1200" b="0" dirty="0"/>
              <a:t>More examples on set theory can be find here:</a:t>
            </a:r>
          </a:p>
          <a:p>
            <a:r>
              <a:rPr lang="en-US" sz="1200" dirty="0">
                <a:solidFill>
                  <a:srgbClr val="0070C0"/>
                </a:solidFill>
              </a:rPr>
              <a:t>http://www.mathsisfun.com/sets/sets-introduction.html</a:t>
            </a:r>
          </a:p>
          <a:p>
            <a:r>
              <a:rPr lang="en-US" sz="1200" dirty="0"/>
              <a:t>https://www.mathsisfun.com/sets/venn-diagrams.html</a:t>
            </a:r>
            <a:endParaRPr lang="en-US" sz="12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the last example, w</a:t>
                </a:r>
                <a:r>
                  <a:rPr lang="en-US" dirty="0"/>
                  <a:t>hat</a:t>
                </a:r>
                <a:r>
                  <a:rPr lang="en-US" baseline="0" dirty="0"/>
                  <a:t> is the relation between {5} and {1, 2,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Pay attention that both of {5} and {1,2,3} are sets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144546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24790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some important sets that we use A 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1713452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	5</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	{5}</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a:t>
                </a:r>
              </a:p>
              <a:p>
                <a:r>
                  <a:rPr lang="en-US" dirty="0"/>
                  <a:t>{1,5}</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	{1,3,5,7,9}</a:t>
                </a:r>
                <a14:m>
                  <m:oMath xmlns:m="http://schemas.openxmlformats.org/officeDocument/2006/math">
                    <m:r>
                      <a:rPr lang="en-US" b="0" i="0" smtClean="0">
                        <a:latin typeface="Cambria Math" panose="02040503050406030204" pitchFamily="18" charset="0"/>
                        <a:ea typeface="Cambria Math" panose="02040503050406030204" pitchFamily="18" charset="0"/>
                      </a:rPr>
                      <m:t>=</m:t>
                    </m:r>
                  </m:oMath>
                </a14:m>
                <a:r>
                  <a:rPr lang="en-US" dirty="0"/>
                  <a:t>A	A</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B</a:t>
                </a:r>
              </a:p>
              <a:p>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B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B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ϕ</m:t>
                    </m:r>
                    <m:r>
                      <a:rPr lang="en-US" i="1" smtClean="0">
                        <a:latin typeface="Cambria Math" panose="02040503050406030204" pitchFamily="18" charset="0"/>
                        <a:ea typeface="Cambria Math" panose="02040503050406030204" pitchFamily="18" charset="0"/>
                      </a:rPr>
                      <m:t>⊆</m:t>
                    </m:r>
                  </m:oMath>
                </a14:m>
                <a:r>
                  <a:rPr lang="en-US" dirty="0"/>
                  <a:t>B	B</a:t>
                </a:r>
                <a14:m>
                  <m:oMath xmlns:m="http://schemas.openxmlformats.org/officeDocument/2006/math">
                    <m:r>
                      <a:rPr lang="en-US" i="1" smtClean="0">
                        <a:latin typeface="Cambria Math" panose="02040503050406030204" pitchFamily="18" charset="0"/>
                        <a:ea typeface="Cambria Math" panose="02040503050406030204" pitchFamily="18" charset="0"/>
                      </a:rPr>
                      <m:t>⊈</m:t>
                    </m:r>
                    <m:r>
                      <m:rPr>
                        <m:sty m:val="p"/>
                      </m:rPr>
                      <a:rPr lang="en-US" i="0" dirty="0" smtClean="0">
                        <a:latin typeface="Cambria Math" panose="02040503050406030204" pitchFamily="18" charset="0"/>
                        <a:ea typeface="+mn-ea"/>
                      </a:rPr>
                      <m:t>ϕ</m:t>
                    </m:r>
                  </m:oMath>
                </a14:m>
                <a:endParaRPr lang="en-US" dirty="0"/>
              </a:p>
              <a:p>
                <a:r>
                  <a:rPr lang="en-US" dirty="0"/>
                  <a:t>B</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B</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	?</a:t>
                </a:r>
              </a:p>
              <a:p>
                <a:r>
                  <a:rPr lang="en-US" dirty="0"/>
                  <a:t>|B|=4	n(A)=5	U={1,3,5,7,9,+,-,*,/}, n(U)=9</a:t>
                </a:r>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Union is the action of joining, it creates bigger sets. Intersection is the act of finding common elements, it creates smaller 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380985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US"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a:t>
                </a:r>
                <a:r>
                  <a:rPr lang="en-US" sz="1200" dirty="0">
                    <a:solidFill>
                      <a:srgbClr val="0070C0"/>
                    </a:solidFill>
                    <a:latin typeface="Times New Roman" pitchFamily="18" charset="0"/>
                    <a:ea typeface="Open Sans" panose="020B0606030504020204" pitchFamily="34" charset="0"/>
                    <a:cs typeface="Times New Roman" pitchFamily="18" charset="0"/>
                  </a:rPr>
                  <a:t>2</a:t>
                </a:r>
                <a:r>
                  <a:rPr lang="en-US" sz="1200" dirty="0">
                    <a:solidFill>
                      <a:srgbClr val="00B050"/>
                    </a:solidFill>
                    <a:latin typeface="Times New Roman" pitchFamily="18" charset="0"/>
                    <a:ea typeface="Open Sans" panose="020B0606030504020204" pitchFamily="34" charset="0"/>
                    <a:cs typeface="Times New Roman" pitchFamily="18" charset="0"/>
                  </a:rPr>
                  <a:t>,3,4,</a:t>
                </a:r>
                <a:r>
                  <a:rPr lang="en-US" sz="1200" dirty="0">
                    <a:solidFill>
                      <a:srgbClr val="0070C0"/>
                    </a:solidFill>
                    <a:latin typeface="Times New Roman" pitchFamily="18" charset="0"/>
                    <a:ea typeface="Open Sans" panose="020B0606030504020204" pitchFamily="34" charset="0"/>
                    <a:cs typeface="Times New Roman" pitchFamily="18" charset="0"/>
                  </a:rPr>
                  <a:t>5</a:t>
                </a:r>
                <a:r>
                  <a:rPr lang="en-US" sz="1200" dirty="0">
                    <a:solidFill>
                      <a:srgbClr val="00B050"/>
                    </a:solidFill>
                    <a:latin typeface="Times New Roman" pitchFamily="18" charset="0"/>
                    <a:ea typeface="Open Sans" panose="020B0606030504020204" pitchFamily="34" charset="0"/>
                    <a:cs typeface="Times New Roman" pitchFamily="18" charset="0"/>
                  </a:rPr>
                  <a:t>,6,</a:t>
                </a:r>
                <a:r>
                  <a:rPr lang="en-US" sz="1200" dirty="0">
                    <a:solidFill>
                      <a:srgbClr val="FF0000"/>
                    </a:solidFill>
                    <a:latin typeface="Times New Roman" pitchFamily="18" charset="0"/>
                    <a:ea typeface="Open Sans" panose="020B0606030504020204" pitchFamily="34" charset="0"/>
                    <a:cs typeface="Times New Roman" pitchFamily="18" charset="0"/>
                  </a:rPr>
                  <a:t>8</a:t>
                </a:r>
                <a:r>
                  <a:rPr lang="en-US" sz="1200" dirty="0">
                    <a:latin typeface="Times New Roman" pitchFamily="18" charset="0"/>
                    <a:ea typeface="Open Sans" panose="020B0606030504020204" pitchFamily="34"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panose="02040503050406030204" pitchFamily="18" charset="0"/>
                      </a:rPr>
                      <m:t>𝐴</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𝐵</m:t>
                    </m:r>
                  </m:oMath>
                </a14:m>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1,3,4,6</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𝐴</a:t>
                </a:r>
                <a:r>
                  <a:rPr lang="en-US" b="0" i="0">
                    <a:latin typeface="Cambria Math" panose="02040503050406030204" pitchFamily="18" charset="0"/>
                    <a:ea typeface="Cambria Math" panose="02040503050406030204" pitchFamily="18" charset="0"/>
                  </a:rPr>
                  <a:t>∪𝐵</a:t>
                </a:r>
                <a:r>
                  <a:rPr lang="en-US"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a:t>
                </a:r>
                <a:r>
                  <a:rPr lang="en-US" sz="1200" dirty="0">
                    <a:solidFill>
                      <a:srgbClr val="0070C0"/>
                    </a:solidFill>
                    <a:latin typeface="Times New Roman" pitchFamily="18" charset="0"/>
                    <a:ea typeface="Open Sans" panose="020B0606030504020204" pitchFamily="34" charset="0"/>
                    <a:cs typeface="Times New Roman" pitchFamily="18" charset="0"/>
                  </a:rPr>
                  <a:t>2</a:t>
                </a:r>
                <a:r>
                  <a:rPr lang="en-US" sz="1200" dirty="0">
                    <a:solidFill>
                      <a:srgbClr val="00B050"/>
                    </a:solidFill>
                    <a:latin typeface="Times New Roman" pitchFamily="18" charset="0"/>
                    <a:ea typeface="Open Sans" panose="020B0606030504020204" pitchFamily="34" charset="0"/>
                    <a:cs typeface="Times New Roman" pitchFamily="18" charset="0"/>
                  </a:rPr>
                  <a:t>,3,4,</a:t>
                </a:r>
                <a:r>
                  <a:rPr lang="en-US" sz="1200" dirty="0">
                    <a:solidFill>
                      <a:srgbClr val="0070C0"/>
                    </a:solidFill>
                    <a:latin typeface="Times New Roman" pitchFamily="18" charset="0"/>
                    <a:ea typeface="Open Sans" panose="020B0606030504020204" pitchFamily="34" charset="0"/>
                    <a:cs typeface="Times New Roman" pitchFamily="18" charset="0"/>
                  </a:rPr>
                  <a:t>5</a:t>
                </a:r>
                <a:r>
                  <a:rPr lang="en-US" sz="1200" dirty="0">
                    <a:solidFill>
                      <a:srgbClr val="00B050"/>
                    </a:solidFill>
                    <a:latin typeface="Times New Roman" pitchFamily="18" charset="0"/>
                    <a:ea typeface="Open Sans" panose="020B0606030504020204" pitchFamily="34" charset="0"/>
                    <a:cs typeface="Times New Roman" pitchFamily="18" charset="0"/>
                  </a:rPr>
                  <a:t>,6,</a:t>
                </a:r>
                <a:r>
                  <a:rPr lang="en-US" sz="1200" dirty="0">
                    <a:solidFill>
                      <a:srgbClr val="FF0000"/>
                    </a:solidFill>
                    <a:latin typeface="Times New Roman" pitchFamily="18" charset="0"/>
                    <a:ea typeface="Open Sans" panose="020B0606030504020204" pitchFamily="34" charset="0"/>
                    <a:cs typeface="Times New Roman" pitchFamily="18" charset="0"/>
                  </a:rPr>
                  <a:t>8</a:t>
                </a:r>
                <a:r>
                  <a:rPr lang="en-US" sz="1200" dirty="0">
                    <a:latin typeface="Times New Roman" pitchFamily="18" charset="0"/>
                    <a:ea typeface="Open Sans" panose="020B0606030504020204" pitchFamily="34"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Cambria Math" panose="02040503050406030204" pitchFamily="18" charset="0"/>
                  </a:rPr>
                  <a:t>𝐴</a:t>
                </a:r>
                <a:r>
                  <a:rPr lang="en-US" sz="1200" b="0" i="0">
                    <a:latin typeface="Cambria Math" panose="02040503050406030204" pitchFamily="18" charset="0"/>
                    <a:ea typeface="Cambria Math" panose="02040503050406030204" pitchFamily="18" charset="0"/>
                  </a:rPr>
                  <a:t>∩𝐵</a:t>
                </a:r>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1,3,4,6</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5139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2.wmf"/><Relationship Id="rId3" Type="http://schemas.openxmlformats.org/officeDocument/2006/relationships/notesSlide" Target="../notesSlides/notesSlide10.xml"/><Relationship Id="rId7" Type="http://schemas.openxmlformats.org/officeDocument/2006/relationships/image" Target="../media/image29.wmf"/><Relationship Id="rId12"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0.wmf"/></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47.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2.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42.wmf"/></Relationships>
</file>

<file path=ppt/slides/_rels/slide13.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image" Target="../media/image44.png"/><Relationship Id="rId7" Type="http://schemas.openxmlformats.org/officeDocument/2006/relationships/image" Target="../media/image49.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6.jpeg"/><Relationship Id="rId4" Type="http://schemas.openxmlformats.org/officeDocument/2006/relationships/image" Target="../media/image45.jpeg"/></Relationships>
</file>

<file path=ppt/slides/_rels/slide14.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notesSlide" Target="../notesSlides/notesSlide14.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3.png"/><Relationship Id="rId11" Type="http://schemas.openxmlformats.org/officeDocument/2006/relationships/image" Target="../media/image44.png"/><Relationship Id="rId5" Type="http://schemas.openxmlformats.org/officeDocument/2006/relationships/image" Target="../media/image67.png"/><Relationship Id="rId10" Type="http://schemas.openxmlformats.org/officeDocument/2006/relationships/image" Target="../media/image52.wmf"/><Relationship Id="rId4" Type="http://schemas.openxmlformats.org/officeDocument/2006/relationships/image" Target="../media/image66.png"/><Relationship Id="rId9"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en.wiktionary.org/wiki/Zahlen" TargetMode="External"/><Relationship Id="rId5" Type="http://schemas.openxmlformats.org/officeDocument/2006/relationships/image" Target="../media/image61.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2.wmf"/><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60.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6.xml"/><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5"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5.wmf"/><Relationship Id="rId24" Type="http://schemas.openxmlformats.org/officeDocument/2006/relationships/oleObject" Target="../embeddings/oleObject11.bin"/><Relationship Id="rId5" Type="http://schemas.openxmlformats.org/officeDocument/2006/relationships/image" Target="../media/image23.png"/><Relationship Id="rId15" Type="http://schemas.openxmlformats.org/officeDocument/2006/relationships/image" Target="../media/image7.wmf"/><Relationship Id="rId23" Type="http://schemas.openxmlformats.org/officeDocument/2006/relationships/image" Target="../media/image11.wmf"/><Relationship Id="rId10" Type="http://schemas.openxmlformats.org/officeDocument/2006/relationships/oleObject" Target="../embeddings/oleObject4.bin"/><Relationship Id="rId19" Type="http://schemas.openxmlformats.org/officeDocument/2006/relationships/image" Target="../media/image9.wmf"/><Relationship Id="rId4" Type="http://schemas.openxmlformats.org/officeDocument/2006/relationships/image" Target="../media/image22.png"/><Relationship Id="rId9" Type="http://schemas.openxmlformats.org/officeDocument/2006/relationships/image" Target="../media/image4.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5.wmf"/><Relationship Id="rId18" Type="http://schemas.openxmlformats.org/officeDocument/2006/relationships/oleObject" Target="../embeddings/oleObject19.bin"/><Relationship Id="rId3" Type="http://schemas.openxmlformats.org/officeDocument/2006/relationships/notesSlide" Target="../notesSlides/notesSlide7.xml"/><Relationship Id="rId21" Type="http://schemas.openxmlformats.org/officeDocument/2006/relationships/image" Target="../media/image19.wmf"/><Relationship Id="rId7" Type="http://schemas.openxmlformats.org/officeDocument/2006/relationships/image" Target="../media/image3.wmf"/><Relationship Id="rId12" Type="http://schemas.openxmlformats.org/officeDocument/2006/relationships/oleObject" Target="../embeddings/oleObject16.bin"/><Relationship Id="rId17" Type="http://schemas.openxmlformats.org/officeDocument/2006/relationships/image" Target="../media/image17.wmf"/><Relationship Id="rId2" Type="http://schemas.openxmlformats.org/officeDocument/2006/relationships/slideLayout" Target="../slideLayouts/slideLayout2.xml"/><Relationship Id="rId16" Type="http://schemas.openxmlformats.org/officeDocument/2006/relationships/oleObject" Target="../embeddings/oleObject18.bin"/><Relationship Id="rId20" Type="http://schemas.openxmlformats.org/officeDocument/2006/relationships/oleObject" Target="../embeddings/oleObject20.bin"/><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image" Target="../media/image7.wmf"/><Relationship Id="rId5" Type="http://schemas.openxmlformats.org/officeDocument/2006/relationships/image" Target="../media/image32.png"/><Relationship Id="rId15" Type="http://schemas.openxmlformats.org/officeDocument/2006/relationships/image" Target="../media/image16.wmf"/><Relationship Id="rId23" Type="http://schemas.openxmlformats.org/officeDocument/2006/relationships/image" Target="../media/image20.wmf"/><Relationship Id="rId10" Type="http://schemas.openxmlformats.org/officeDocument/2006/relationships/oleObject" Target="../embeddings/oleObject15.bin"/><Relationship Id="rId19" Type="http://schemas.openxmlformats.org/officeDocument/2006/relationships/image" Target="../media/image18.wmf"/><Relationship Id="rId4" Type="http://schemas.openxmlformats.org/officeDocument/2006/relationships/image" Target="../media/image31.png"/><Relationship Id="rId9" Type="http://schemas.openxmlformats.org/officeDocument/2006/relationships/image" Target="../media/image14.wmf"/><Relationship Id="rId14" Type="http://schemas.openxmlformats.org/officeDocument/2006/relationships/oleObject" Target="../embeddings/oleObject17.bin"/><Relationship Id="rId22"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3.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26.png"/><Relationship Id="rId4" Type="http://schemas.openxmlformats.org/officeDocument/2006/relationships/image" Target="../media/image34.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951890" y="1182697"/>
            <a:ext cx="4559643" cy="1844707"/>
          </a:xfrm>
        </p:spPr>
        <p:txBody>
          <a:bodyPr>
            <a:normAutofit/>
          </a:bodyPr>
          <a:lstStyle/>
          <a:p>
            <a:r>
              <a:rPr lang="en-US" dirty="0"/>
              <a:t>Sets and Set Operations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681335" y="3448932"/>
            <a:ext cx="3358500" cy="866370"/>
          </a:xfrm>
        </p:spPr>
        <p:txBody>
          <a:bodyPr>
            <a:normAutofit/>
          </a:bodyPr>
          <a:lstStyle/>
          <a:p>
            <a:r>
              <a:rPr lang="en-US" sz="3600" dirty="0">
                <a:solidFill>
                  <a:srgbClr val="8D42C6"/>
                </a:solidFill>
              </a:rPr>
              <a:t>Chapter 3 Part 2</a:t>
            </a:r>
          </a:p>
        </p:txBody>
      </p:sp>
      <p:pic>
        <p:nvPicPr>
          <p:cNvPr id="7" name="Picture 6">
            <a:extLst>
              <a:ext uri="{FF2B5EF4-FFF2-40B4-BE49-F238E27FC236}">
                <a16:creationId xmlns:a16="http://schemas.microsoft.com/office/drawing/2014/main" id="{B8878F00-509D-4275-8BBD-020402812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771" y="1881051"/>
            <a:ext cx="5453870" cy="4161557"/>
          </a:xfrm>
          <a:prstGeom prst="rect">
            <a:avLst/>
          </a:prstGeom>
        </p:spPr>
      </p:pic>
      <p:sp>
        <p:nvSpPr>
          <p:cNvPr id="8" name="Rectangle 7">
            <a:extLst>
              <a:ext uri="{FF2B5EF4-FFF2-40B4-BE49-F238E27FC236}">
                <a16:creationId xmlns:a16="http://schemas.microsoft.com/office/drawing/2014/main" id="{6815CA83-8ABA-49FF-82B0-E1788F292955}"/>
              </a:ext>
            </a:extLst>
          </p:cNvPr>
          <p:cNvSpPr/>
          <p:nvPr/>
        </p:nvSpPr>
        <p:spPr>
          <a:xfrm>
            <a:off x="6052820" y="6042608"/>
            <a:ext cx="5349128" cy="246221"/>
          </a:xfrm>
          <a:prstGeom prst="rect">
            <a:avLst/>
          </a:prstGeom>
        </p:spPr>
        <p:txBody>
          <a:bodyPr wrap="square">
            <a:spAutoFit/>
          </a:bodyPr>
          <a:lstStyle/>
          <a:p>
            <a:r>
              <a:rPr lang="en-US" sz="1000" dirty="0"/>
              <a:t>http://factsabouthull.blogspot.com/2014/11/fact-36-venn-diagrams-were-conceived-by.html</a:t>
            </a:r>
          </a:p>
        </p:txBody>
      </p:sp>
      <p:sp>
        <p:nvSpPr>
          <p:cNvPr id="4" name="TextBox 3">
            <a:extLst>
              <a:ext uri="{FF2B5EF4-FFF2-40B4-BE49-F238E27FC236}">
                <a16:creationId xmlns:a16="http://schemas.microsoft.com/office/drawing/2014/main" id="{A8CD0FE1-268C-46ED-95F1-7F9A16B70F10}"/>
              </a:ext>
            </a:extLst>
          </p:cNvPr>
          <p:cNvSpPr txBox="1"/>
          <p:nvPr/>
        </p:nvSpPr>
        <p:spPr>
          <a:xfrm>
            <a:off x="7409171" y="107506"/>
            <a:ext cx="4529830"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a:t>
            </a:r>
            <a:endParaRPr lang="en-US" dirty="0"/>
          </a:p>
        </p:txBody>
      </p:sp>
      <p:sp>
        <p:nvSpPr>
          <p:cNvPr id="3" name="Rectangle 2">
            <a:extLst>
              <a:ext uri="{FF2B5EF4-FFF2-40B4-BE49-F238E27FC236}">
                <a16:creationId xmlns:a16="http://schemas.microsoft.com/office/drawing/2014/main" id="{B23E2914-53A6-48D4-8C09-F860DABFD912}"/>
              </a:ext>
            </a:extLst>
          </p:cNvPr>
          <p:cNvSpPr/>
          <p:nvPr/>
        </p:nvSpPr>
        <p:spPr>
          <a:xfrm>
            <a:off x="838200" y="1690688"/>
            <a:ext cx="6096000" cy="830997"/>
          </a:xfrm>
          <a:prstGeom prst="rect">
            <a:avLst/>
          </a:prstGeom>
        </p:spPr>
        <p:txBody>
          <a:bodyPr>
            <a:spAutoFit/>
          </a:bodyPr>
          <a:lstStyle/>
          <a:p>
            <a:pPr lvl="0">
              <a:spcBef>
                <a:spcPts val="1200"/>
              </a:spcBef>
              <a:spcAft>
                <a:spcPts val="1200"/>
              </a:spcAft>
              <a:defRPr/>
            </a:pPr>
            <a:r>
              <a:rPr lang="en-US" sz="2400" dirty="0">
                <a:ea typeface="Open Sans" panose="020B0606030504020204" pitchFamily="34" charset="0"/>
                <a:cs typeface="Times New Roman" pitchFamily="18" charset="0"/>
              </a:rPr>
              <a:t>Suppose A={1,3,5,7,9}, </a:t>
            </a:r>
            <a:r>
              <a:rPr lang="en-US" sz="2400" i="1" dirty="0">
                <a:ea typeface="Open Sans" panose="020B0606030504020204" pitchFamily="34" charset="0"/>
                <a:cs typeface="Times New Roman" pitchFamily="18" charset="0"/>
              </a:rPr>
              <a:t>B=</a:t>
            </a:r>
            <a:r>
              <a:rPr lang="en-US" sz="2400" dirty="0">
                <a:ea typeface="Open Sans" panose="020B0606030504020204" pitchFamily="34" charset="0"/>
                <a:cs typeface="Times New Roman" pitchFamily="18" charset="0"/>
              </a:rPr>
              <a:t>{1,5}, C={2, 5,9}. Determine the members of each set operation</a:t>
            </a:r>
          </a:p>
        </p:txBody>
      </p:sp>
      <p:graphicFrame>
        <p:nvGraphicFramePr>
          <p:cNvPr id="60" name="Object 3">
            <a:extLst>
              <a:ext uri="{FF2B5EF4-FFF2-40B4-BE49-F238E27FC236}">
                <a16:creationId xmlns:a16="http://schemas.microsoft.com/office/drawing/2014/main" id="{2D5D5836-1B5C-43BC-8CD6-EF632FCB15D2}"/>
              </a:ext>
            </a:extLst>
          </p:cNvPr>
          <p:cNvGraphicFramePr>
            <a:graphicFrameLocks noChangeAspect="1"/>
          </p:cNvGraphicFramePr>
          <p:nvPr>
            <p:extLst>
              <p:ext uri="{D42A27DB-BD31-4B8C-83A1-F6EECF244321}">
                <p14:modId xmlns:p14="http://schemas.microsoft.com/office/powerpoint/2010/main" val="3489707983"/>
              </p:ext>
            </p:extLst>
          </p:nvPr>
        </p:nvGraphicFramePr>
        <p:xfrm>
          <a:off x="838200" y="2636835"/>
          <a:ext cx="1130618" cy="444412"/>
        </p:xfrm>
        <a:graphic>
          <a:graphicData uri="http://schemas.openxmlformats.org/presentationml/2006/ole">
            <mc:AlternateContent xmlns:mc="http://schemas.openxmlformats.org/markup-compatibility/2006">
              <mc:Choice xmlns:v="urn:schemas-microsoft-com:vml" Requires="v">
                <p:oleObj spid="_x0000_s18534" name="Equation" r:id="rId4" imgW="419040" imgH="164880" progId="Equation.3">
                  <p:embed/>
                </p:oleObj>
              </mc:Choice>
              <mc:Fallback>
                <p:oleObj name="Equation" r:id="rId4" imgW="419040" imgH="164880" progId="Equation.3">
                  <p:embed/>
                  <p:pic>
                    <p:nvPicPr>
                      <p:cNvPr id="3266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636835"/>
                        <a:ext cx="1130618" cy="444412"/>
                      </a:xfrm>
                      <a:prstGeom prst="rect">
                        <a:avLst/>
                      </a:prstGeom>
                      <a:noFill/>
                    </p:spPr>
                  </p:pic>
                </p:oleObj>
              </mc:Fallback>
            </mc:AlternateContent>
          </a:graphicData>
        </a:graphic>
      </p:graphicFrame>
      <p:graphicFrame>
        <p:nvGraphicFramePr>
          <p:cNvPr id="61" name="Object 3">
            <a:extLst>
              <a:ext uri="{FF2B5EF4-FFF2-40B4-BE49-F238E27FC236}">
                <a16:creationId xmlns:a16="http://schemas.microsoft.com/office/drawing/2014/main" id="{5D9AB4CB-6965-4038-ACBD-013D3E2EADCF}"/>
              </a:ext>
            </a:extLst>
          </p:cNvPr>
          <p:cNvGraphicFramePr>
            <a:graphicFrameLocks noChangeAspect="1"/>
          </p:cNvGraphicFramePr>
          <p:nvPr>
            <p:extLst>
              <p:ext uri="{D42A27DB-BD31-4B8C-83A1-F6EECF244321}">
                <p14:modId xmlns:p14="http://schemas.microsoft.com/office/powerpoint/2010/main" val="1199626183"/>
              </p:ext>
            </p:extLst>
          </p:nvPr>
        </p:nvGraphicFramePr>
        <p:xfrm>
          <a:off x="838200" y="3343289"/>
          <a:ext cx="1130618" cy="479534"/>
        </p:xfrm>
        <a:graphic>
          <a:graphicData uri="http://schemas.openxmlformats.org/presentationml/2006/ole">
            <mc:AlternateContent xmlns:mc="http://schemas.openxmlformats.org/markup-compatibility/2006">
              <mc:Choice xmlns:v="urn:schemas-microsoft-com:vml" Requires="v">
                <p:oleObj spid="_x0000_s18535" name="Equation" r:id="rId6" imgW="419040" imgH="177480" progId="Equation.3">
                  <p:embed/>
                </p:oleObj>
              </mc:Choice>
              <mc:Fallback>
                <p:oleObj name="Equation" r:id="rId6" imgW="419040" imgH="177480" progId="Equation.3">
                  <p:embed/>
                  <p:pic>
                    <p:nvPicPr>
                      <p:cNvPr id="32768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343289"/>
                        <a:ext cx="1130618" cy="479534"/>
                      </a:xfrm>
                      <a:prstGeom prst="rect">
                        <a:avLst/>
                      </a:prstGeom>
                      <a:noFill/>
                    </p:spPr>
                  </p:pic>
                </p:oleObj>
              </mc:Fallback>
            </mc:AlternateContent>
          </a:graphicData>
        </a:graphic>
      </p:graphicFrame>
      <p:graphicFrame>
        <p:nvGraphicFramePr>
          <p:cNvPr id="65" name="Object 3">
            <a:extLst>
              <a:ext uri="{FF2B5EF4-FFF2-40B4-BE49-F238E27FC236}">
                <a16:creationId xmlns:a16="http://schemas.microsoft.com/office/drawing/2014/main" id="{017AD361-EB9F-4BF5-8513-C617C91E4CFA}"/>
              </a:ext>
            </a:extLst>
          </p:cNvPr>
          <p:cNvGraphicFramePr>
            <a:graphicFrameLocks noChangeAspect="1"/>
          </p:cNvGraphicFramePr>
          <p:nvPr>
            <p:extLst>
              <p:ext uri="{D42A27DB-BD31-4B8C-83A1-F6EECF244321}">
                <p14:modId xmlns:p14="http://schemas.microsoft.com/office/powerpoint/2010/main" val="1921750049"/>
              </p:ext>
            </p:extLst>
          </p:nvPr>
        </p:nvGraphicFramePr>
        <p:xfrm>
          <a:off x="838200" y="4065790"/>
          <a:ext cx="1130618" cy="479534"/>
        </p:xfrm>
        <a:graphic>
          <a:graphicData uri="http://schemas.openxmlformats.org/presentationml/2006/ole">
            <mc:AlternateContent xmlns:mc="http://schemas.openxmlformats.org/markup-compatibility/2006">
              <mc:Choice xmlns:v="urn:schemas-microsoft-com:vml" Requires="v">
                <p:oleObj spid="_x0000_s18536" name="Equation" r:id="rId8" imgW="419040" imgH="177480" progId="Equation.3">
                  <p:embed/>
                </p:oleObj>
              </mc:Choice>
              <mc:Fallback>
                <p:oleObj name="Equation" r:id="rId8" imgW="419040" imgH="177480" progId="Equation.3">
                  <p:embed/>
                  <p:pic>
                    <p:nvPicPr>
                      <p:cNvPr id="327685"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065790"/>
                        <a:ext cx="1130618" cy="479534"/>
                      </a:xfrm>
                      <a:prstGeom prst="rect">
                        <a:avLst/>
                      </a:prstGeom>
                      <a:noFill/>
                    </p:spPr>
                  </p:pic>
                </p:oleObj>
              </mc:Fallback>
            </mc:AlternateContent>
          </a:graphicData>
        </a:graphic>
      </p:graphicFrame>
      <p:graphicFrame>
        <p:nvGraphicFramePr>
          <p:cNvPr id="102" name="Object 3">
            <a:extLst>
              <a:ext uri="{FF2B5EF4-FFF2-40B4-BE49-F238E27FC236}">
                <a16:creationId xmlns:a16="http://schemas.microsoft.com/office/drawing/2014/main" id="{A43D8D85-AD1A-46B4-8BD8-BFCDA08EF6BE}"/>
              </a:ext>
            </a:extLst>
          </p:cNvPr>
          <p:cNvGraphicFramePr>
            <a:graphicFrameLocks noChangeAspect="1"/>
          </p:cNvGraphicFramePr>
          <p:nvPr>
            <p:extLst>
              <p:ext uri="{D42A27DB-BD31-4B8C-83A1-F6EECF244321}">
                <p14:modId xmlns:p14="http://schemas.microsoft.com/office/powerpoint/2010/main" val="2697393103"/>
              </p:ext>
            </p:extLst>
          </p:nvPr>
        </p:nvGraphicFramePr>
        <p:xfrm>
          <a:off x="838200" y="4853604"/>
          <a:ext cx="1850593" cy="479533"/>
        </p:xfrm>
        <a:graphic>
          <a:graphicData uri="http://schemas.openxmlformats.org/presentationml/2006/ole">
            <mc:AlternateContent xmlns:mc="http://schemas.openxmlformats.org/markup-compatibility/2006">
              <mc:Choice xmlns:v="urn:schemas-microsoft-com:vml" Requires="v">
                <p:oleObj spid="_x0000_s18537" name="Equation" r:id="rId10" imgW="685800" imgH="177480" progId="Equation.3">
                  <p:embed/>
                </p:oleObj>
              </mc:Choice>
              <mc:Fallback>
                <p:oleObj name="Equation" r:id="rId10" imgW="685800" imgH="177480" progId="Equation.3">
                  <p:embed/>
                  <p:pic>
                    <p:nvPicPr>
                      <p:cNvPr id="327686"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4853604"/>
                        <a:ext cx="1850593" cy="479533"/>
                      </a:xfrm>
                      <a:prstGeom prst="rect">
                        <a:avLst/>
                      </a:prstGeom>
                      <a:noFill/>
                    </p:spPr>
                  </p:pic>
                </p:oleObj>
              </mc:Fallback>
            </mc:AlternateContent>
          </a:graphicData>
        </a:graphic>
      </p:graphicFrame>
      <p:graphicFrame>
        <p:nvGraphicFramePr>
          <p:cNvPr id="103" name="Object 3">
            <a:extLst>
              <a:ext uri="{FF2B5EF4-FFF2-40B4-BE49-F238E27FC236}">
                <a16:creationId xmlns:a16="http://schemas.microsoft.com/office/drawing/2014/main" id="{C83CB73A-9AEA-4E45-B567-10FEA2DD11AD}"/>
              </a:ext>
            </a:extLst>
          </p:cNvPr>
          <p:cNvGraphicFramePr>
            <a:graphicFrameLocks noChangeAspect="1"/>
          </p:cNvGraphicFramePr>
          <p:nvPr>
            <p:extLst>
              <p:ext uri="{D42A27DB-BD31-4B8C-83A1-F6EECF244321}">
                <p14:modId xmlns:p14="http://schemas.microsoft.com/office/powerpoint/2010/main" val="622394018"/>
              </p:ext>
            </p:extLst>
          </p:nvPr>
        </p:nvGraphicFramePr>
        <p:xfrm>
          <a:off x="836850" y="5608240"/>
          <a:ext cx="1131968" cy="479533"/>
        </p:xfrm>
        <a:graphic>
          <a:graphicData uri="http://schemas.openxmlformats.org/presentationml/2006/ole">
            <mc:AlternateContent xmlns:mc="http://schemas.openxmlformats.org/markup-compatibility/2006">
              <mc:Choice xmlns:v="urn:schemas-microsoft-com:vml" Requires="v">
                <p:oleObj spid="_x0000_s18538" name="Equation" r:id="rId12" imgW="419040" imgH="177480" progId="Equation.3">
                  <p:embed/>
                </p:oleObj>
              </mc:Choice>
              <mc:Fallback>
                <p:oleObj name="Equation" r:id="rId12" imgW="419040" imgH="177480" progId="Equation.3">
                  <p:embed/>
                  <p:pic>
                    <p:nvPicPr>
                      <p:cNvPr id="327687"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6850" y="5608240"/>
                        <a:ext cx="1131968" cy="479533"/>
                      </a:xfrm>
                      <a:prstGeom prst="rect">
                        <a:avLst/>
                      </a:prstGeom>
                      <a:noFill/>
                    </p:spPr>
                  </p:pic>
                </p:oleObj>
              </mc:Fallback>
            </mc:AlternateContent>
          </a:graphicData>
        </a:graphic>
      </p:graphicFrame>
      <p:sp>
        <p:nvSpPr>
          <p:cNvPr id="104" name="Text Box 11">
            <a:extLst>
              <a:ext uri="{FF2B5EF4-FFF2-40B4-BE49-F238E27FC236}">
                <a16:creationId xmlns:a16="http://schemas.microsoft.com/office/drawing/2014/main" id="{52F564A8-A457-4907-B332-E854DE87D127}"/>
              </a:ext>
            </a:extLst>
          </p:cNvPr>
          <p:cNvSpPr txBox="1">
            <a:spLocks noChangeArrowheads="1"/>
          </p:cNvSpPr>
          <p:nvPr/>
        </p:nvSpPr>
        <p:spPr bwMode="auto">
          <a:xfrm>
            <a:off x="10153402" y="2209800"/>
            <a:ext cx="460169" cy="519113"/>
          </a:xfrm>
          <a:prstGeom prst="rect">
            <a:avLst/>
          </a:prstGeom>
          <a:solidFill>
            <a:schemeClr val="bg1"/>
          </a:solid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b="1" dirty="0"/>
              <a:t>A</a:t>
            </a:r>
          </a:p>
        </p:txBody>
      </p:sp>
      <p:sp>
        <p:nvSpPr>
          <p:cNvPr id="105" name="Oval 104">
            <a:extLst>
              <a:ext uri="{FF2B5EF4-FFF2-40B4-BE49-F238E27FC236}">
                <a16:creationId xmlns:a16="http://schemas.microsoft.com/office/drawing/2014/main" id="{A0DFE7EF-73FB-4FCB-9651-89C3D2376EDB}"/>
              </a:ext>
            </a:extLst>
          </p:cNvPr>
          <p:cNvSpPr>
            <a:spLocks noChangeArrowheads="1"/>
          </p:cNvSpPr>
          <p:nvPr/>
        </p:nvSpPr>
        <p:spPr bwMode="auto">
          <a:xfrm>
            <a:off x="7576457" y="2438400"/>
            <a:ext cx="3543300" cy="3338513"/>
          </a:xfrm>
          <a:prstGeom prst="ellipse">
            <a:avLst/>
          </a:prstGeom>
          <a:solidFill>
            <a:schemeClr val="bg1"/>
          </a:solid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a:p>
        </p:txBody>
      </p:sp>
      <p:sp>
        <p:nvSpPr>
          <p:cNvPr id="106" name="Text Box 14">
            <a:extLst>
              <a:ext uri="{FF2B5EF4-FFF2-40B4-BE49-F238E27FC236}">
                <a16:creationId xmlns:a16="http://schemas.microsoft.com/office/drawing/2014/main" id="{0967A853-3C48-4794-8B2D-BA32F5E47C5E}"/>
              </a:ext>
            </a:extLst>
          </p:cNvPr>
          <p:cNvSpPr txBox="1">
            <a:spLocks noChangeArrowheads="1"/>
          </p:cNvSpPr>
          <p:nvPr/>
        </p:nvSpPr>
        <p:spPr bwMode="auto">
          <a:xfrm>
            <a:off x="8262257" y="3200400"/>
            <a:ext cx="644236" cy="519113"/>
          </a:xfrm>
          <a:prstGeom prst="rect">
            <a:avLst/>
          </a:prstGeom>
          <a:noFill/>
          <a:ln w="9525">
            <a:noFill/>
            <a:miter lim="800000"/>
            <a:headEnd/>
            <a:tailEnd/>
          </a:ln>
        </p:spPr>
        <p:txBody>
          <a:bodyPr>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b="1" dirty="0"/>
              <a:t>B</a:t>
            </a:r>
          </a:p>
        </p:txBody>
      </p:sp>
      <p:sp>
        <p:nvSpPr>
          <p:cNvPr id="107" name="Oval 106">
            <a:extLst>
              <a:ext uri="{FF2B5EF4-FFF2-40B4-BE49-F238E27FC236}">
                <a16:creationId xmlns:a16="http://schemas.microsoft.com/office/drawing/2014/main" id="{56D64BE2-C3D0-40B2-BDFD-1FDCA7EC2C4A}"/>
              </a:ext>
            </a:extLst>
          </p:cNvPr>
          <p:cNvSpPr>
            <a:spLocks noChangeArrowheads="1"/>
          </p:cNvSpPr>
          <p:nvPr/>
        </p:nvSpPr>
        <p:spPr bwMode="auto">
          <a:xfrm>
            <a:off x="8496795" y="4100513"/>
            <a:ext cx="2889662" cy="1524000"/>
          </a:xfrm>
          <a:prstGeom prst="ellipse">
            <a:avLst/>
          </a:prstGeom>
          <a:no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a:p>
        </p:txBody>
      </p:sp>
      <p:sp>
        <p:nvSpPr>
          <p:cNvPr id="108" name="Oval 107">
            <a:extLst>
              <a:ext uri="{FF2B5EF4-FFF2-40B4-BE49-F238E27FC236}">
                <a16:creationId xmlns:a16="http://schemas.microsoft.com/office/drawing/2014/main" id="{6852CD62-06E3-410C-B4EA-BAA26F799E54}"/>
              </a:ext>
            </a:extLst>
          </p:cNvPr>
          <p:cNvSpPr>
            <a:spLocks noChangeArrowheads="1"/>
          </p:cNvSpPr>
          <p:nvPr/>
        </p:nvSpPr>
        <p:spPr bwMode="auto">
          <a:xfrm>
            <a:off x="7760525" y="3643313"/>
            <a:ext cx="1472540" cy="1447800"/>
          </a:xfrm>
          <a:prstGeom prst="ellipse">
            <a:avLst/>
          </a:prstGeom>
          <a:no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a:p>
        </p:txBody>
      </p:sp>
      <p:sp>
        <p:nvSpPr>
          <p:cNvPr id="109" name="Text Box 14">
            <a:extLst>
              <a:ext uri="{FF2B5EF4-FFF2-40B4-BE49-F238E27FC236}">
                <a16:creationId xmlns:a16="http://schemas.microsoft.com/office/drawing/2014/main" id="{D6BDDA7C-F990-4423-B24B-0AC22518E168}"/>
              </a:ext>
            </a:extLst>
          </p:cNvPr>
          <p:cNvSpPr txBox="1">
            <a:spLocks noChangeArrowheads="1"/>
          </p:cNvSpPr>
          <p:nvPr/>
        </p:nvSpPr>
        <p:spPr bwMode="auto">
          <a:xfrm>
            <a:off x="10208821" y="3733800"/>
            <a:ext cx="644236" cy="519113"/>
          </a:xfrm>
          <a:prstGeom prst="rect">
            <a:avLst/>
          </a:prstGeom>
          <a:noFill/>
          <a:ln w="9525">
            <a:noFill/>
            <a:miter lim="800000"/>
            <a:headEnd/>
            <a:tailEnd/>
          </a:ln>
        </p:spPr>
        <p:txBody>
          <a:bodyPr>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b="1" dirty="0"/>
              <a:t>C</a:t>
            </a:r>
          </a:p>
        </p:txBody>
      </p:sp>
      <p:sp>
        <p:nvSpPr>
          <p:cNvPr id="110" name="Text Box 14">
            <a:extLst>
              <a:ext uri="{FF2B5EF4-FFF2-40B4-BE49-F238E27FC236}">
                <a16:creationId xmlns:a16="http://schemas.microsoft.com/office/drawing/2014/main" id="{DFE0EF30-262C-4676-B2BA-687CE1A770F9}"/>
              </a:ext>
            </a:extLst>
          </p:cNvPr>
          <p:cNvSpPr txBox="1">
            <a:spLocks noChangeArrowheads="1"/>
          </p:cNvSpPr>
          <p:nvPr/>
        </p:nvSpPr>
        <p:spPr bwMode="auto">
          <a:xfrm>
            <a:off x="9024257" y="2819400"/>
            <a:ext cx="644236" cy="519113"/>
          </a:xfrm>
          <a:prstGeom prst="rect">
            <a:avLst/>
          </a:prstGeom>
          <a:noFill/>
          <a:ln w="9525">
            <a:noFill/>
            <a:miter lim="800000"/>
            <a:headEnd/>
            <a:tailEnd/>
          </a:ln>
        </p:spPr>
        <p:txBody>
          <a:bodyPr>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3</a:t>
            </a:r>
          </a:p>
        </p:txBody>
      </p:sp>
      <p:sp>
        <p:nvSpPr>
          <p:cNvPr id="111" name="Text Box 14">
            <a:extLst>
              <a:ext uri="{FF2B5EF4-FFF2-40B4-BE49-F238E27FC236}">
                <a16:creationId xmlns:a16="http://schemas.microsoft.com/office/drawing/2014/main" id="{F9242793-2A8F-434F-8647-97F141F86293}"/>
              </a:ext>
            </a:extLst>
          </p:cNvPr>
          <p:cNvSpPr txBox="1">
            <a:spLocks noChangeArrowheads="1"/>
          </p:cNvSpPr>
          <p:nvPr/>
        </p:nvSpPr>
        <p:spPr bwMode="auto">
          <a:xfrm>
            <a:off x="9877301" y="3124200"/>
            <a:ext cx="644236" cy="519113"/>
          </a:xfrm>
          <a:prstGeom prst="rect">
            <a:avLst/>
          </a:prstGeom>
          <a:noFill/>
          <a:ln w="9525">
            <a:noFill/>
            <a:miter lim="800000"/>
            <a:headEnd/>
            <a:tailEnd/>
          </a:ln>
        </p:spPr>
        <p:txBody>
          <a:bodyPr>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7</a:t>
            </a:r>
          </a:p>
        </p:txBody>
      </p:sp>
      <p:sp>
        <p:nvSpPr>
          <p:cNvPr id="112" name="Text Box 14">
            <a:extLst>
              <a:ext uri="{FF2B5EF4-FFF2-40B4-BE49-F238E27FC236}">
                <a16:creationId xmlns:a16="http://schemas.microsoft.com/office/drawing/2014/main" id="{89F1285F-6700-48CD-95AB-B303947DF6CA}"/>
              </a:ext>
            </a:extLst>
          </p:cNvPr>
          <p:cNvSpPr txBox="1">
            <a:spLocks noChangeArrowheads="1"/>
          </p:cNvSpPr>
          <p:nvPr/>
        </p:nvSpPr>
        <p:spPr bwMode="auto">
          <a:xfrm>
            <a:off x="8033657" y="3886200"/>
            <a:ext cx="43443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1</a:t>
            </a:r>
          </a:p>
        </p:txBody>
      </p:sp>
      <p:sp>
        <p:nvSpPr>
          <p:cNvPr id="113" name="Text Box 14">
            <a:extLst>
              <a:ext uri="{FF2B5EF4-FFF2-40B4-BE49-F238E27FC236}">
                <a16:creationId xmlns:a16="http://schemas.microsoft.com/office/drawing/2014/main" id="{E5CADA58-1E8B-42F6-9FBD-D470FA475283}"/>
              </a:ext>
            </a:extLst>
          </p:cNvPr>
          <p:cNvSpPr txBox="1">
            <a:spLocks noChangeArrowheads="1"/>
          </p:cNvSpPr>
          <p:nvPr/>
        </p:nvSpPr>
        <p:spPr bwMode="auto">
          <a:xfrm>
            <a:off x="8588828" y="4419600"/>
            <a:ext cx="368135"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5</a:t>
            </a:r>
          </a:p>
        </p:txBody>
      </p:sp>
      <p:sp>
        <p:nvSpPr>
          <p:cNvPr id="114" name="Text Box 14">
            <a:extLst>
              <a:ext uri="{FF2B5EF4-FFF2-40B4-BE49-F238E27FC236}">
                <a16:creationId xmlns:a16="http://schemas.microsoft.com/office/drawing/2014/main" id="{CC4EC6B6-3845-4749-92F9-DFD5A2B9C2A8}"/>
              </a:ext>
            </a:extLst>
          </p:cNvPr>
          <p:cNvSpPr txBox="1">
            <a:spLocks noChangeArrowheads="1"/>
          </p:cNvSpPr>
          <p:nvPr/>
        </p:nvSpPr>
        <p:spPr bwMode="auto">
          <a:xfrm>
            <a:off x="9417132" y="4572000"/>
            <a:ext cx="46016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9</a:t>
            </a:r>
          </a:p>
        </p:txBody>
      </p:sp>
      <p:sp>
        <p:nvSpPr>
          <p:cNvPr id="115" name="Rectangle 114">
            <a:extLst>
              <a:ext uri="{FF2B5EF4-FFF2-40B4-BE49-F238E27FC236}">
                <a16:creationId xmlns:a16="http://schemas.microsoft.com/office/drawing/2014/main" id="{B890DCBF-4C0E-4AA2-9EDB-FAA4F1111B53}"/>
              </a:ext>
            </a:extLst>
          </p:cNvPr>
          <p:cNvSpPr/>
          <p:nvPr/>
        </p:nvSpPr>
        <p:spPr>
          <a:xfrm>
            <a:off x="7424057" y="2133600"/>
            <a:ext cx="4038600" cy="39624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 Box 11">
            <a:extLst>
              <a:ext uri="{FF2B5EF4-FFF2-40B4-BE49-F238E27FC236}">
                <a16:creationId xmlns:a16="http://schemas.microsoft.com/office/drawing/2014/main" id="{C350097C-2A93-4F87-8B08-E6580C1E7E70}"/>
              </a:ext>
            </a:extLst>
          </p:cNvPr>
          <p:cNvSpPr txBox="1">
            <a:spLocks noChangeArrowheads="1"/>
          </p:cNvSpPr>
          <p:nvPr/>
        </p:nvSpPr>
        <p:spPr bwMode="auto">
          <a:xfrm>
            <a:off x="10929257" y="1524000"/>
            <a:ext cx="460169" cy="519113"/>
          </a:xfrm>
          <a:prstGeom prst="rect">
            <a:avLst/>
          </a:prstGeom>
          <a:solidFill>
            <a:schemeClr val="bg1"/>
          </a:solid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b="1" dirty="0"/>
              <a:t>U</a:t>
            </a:r>
          </a:p>
        </p:txBody>
      </p:sp>
      <p:sp>
        <p:nvSpPr>
          <p:cNvPr id="117" name="Text Box 14">
            <a:extLst>
              <a:ext uri="{FF2B5EF4-FFF2-40B4-BE49-F238E27FC236}">
                <a16:creationId xmlns:a16="http://schemas.microsoft.com/office/drawing/2014/main" id="{F4AAF127-0A60-43DC-9D8A-D5811C364E19}"/>
              </a:ext>
            </a:extLst>
          </p:cNvPr>
          <p:cNvSpPr txBox="1">
            <a:spLocks noChangeArrowheads="1"/>
          </p:cNvSpPr>
          <p:nvPr/>
        </p:nvSpPr>
        <p:spPr bwMode="auto">
          <a:xfrm>
            <a:off x="10853057" y="4648200"/>
            <a:ext cx="46016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2</a:t>
            </a:r>
          </a:p>
        </p:txBody>
      </p:sp>
    </p:spTree>
    <p:extLst>
      <p:ext uri="{BB962C8B-B14F-4D97-AF65-F5344CB8AC3E}">
        <p14:creationId xmlns:p14="http://schemas.microsoft.com/office/powerpoint/2010/main" val="58092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638800" cy="1325563"/>
          </a:xfrm>
        </p:spPr>
        <p:txBody>
          <a:bodyPr/>
          <a:lstStyle/>
          <a:p>
            <a:r>
              <a:rPr lang="en-US" dirty="0">
                <a:solidFill>
                  <a:srgbClr val="990033"/>
                </a:solidFill>
              </a:rPr>
              <a:t>Difference Set</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895984" y="1528354"/>
                <a:ext cx="5733415" cy="1200329"/>
              </a:xfrm>
              <a:prstGeom prst="rect">
                <a:avLst/>
              </a:prstGeom>
            </p:spPr>
            <p:txBody>
              <a:bodyPr wrap="square">
                <a:spAutoFit/>
              </a:bodyPr>
              <a:lstStyle/>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is the set of elements in A after removing those that are common with B (A’s exclusive members).</a:t>
                </a: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895984" y="1528354"/>
                <a:ext cx="5733415" cy="1200329"/>
              </a:xfrm>
              <a:prstGeom prst="rect">
                <a:avLst/>
              </a:prstGeom>
              <a:blipFill>
                <a:blip r:embed="rId3"/>
                <a:stretch>
                  <a:fillRect l="-1702" t="-4061" r="-1702" b="-10660"/>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D1ECC6A5-F852-4772-9459-8E895FBB6338}"/>
              </a:ext>
            </a:extLst>
          </p:cNvPr>
          <p:cNvSpPr txBox="1">
            <a:spLocks/>
          </p:cNvSpPr>
          <p:nvPr/>
        </p:nvSpPr>
        <p:spPr>
          <a:xfrm>
            <a:off x="6847132"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Complement Set</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E3572A5-75E2-4AB6-9FAE-48004CFA4412}"/>
                  </a:ext>
                </a:extLst>
              </p:cNvPr>
              <p:cNvSpPr/>
              <p:nvPr/>
            </p:nvSpPr>
            <p:spPr>
              <a:xfrm>
                <a:off x="6904917" y="1528354"/>
                <a:ext cx="5200016" cy="862608"/>
              </a:xfrm>
              <a:prstGeom prst="rect">
                <a:avLst/>
              </a:prstGeom>
            </p:spPr>
            <p:txBody>
              <a:bodyPr wrap="square">
                <a:spAutoFit/>
              </a:bodyPr>
              <a:lstStyle/>
              <a:p>
                <a14:m>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𝐴</m:t>
                        </m:r>
                      </m:e>
                      <m:sup>
                        <m:r>
                          <a:rPr lang="en-US" sz="2400" b="0" i="1" smtClean="0">
                            <a:latin typeface="Cambria Math" panose="02040503050406030204" pitchFamily="18" charset="0"/>
                            <a:ea typeface="Cambria Math" panose="02040503050406030204" pitchFamily="18" charset="0"/>
                          </a:rPr>
                          <m:t>𝑐</m:t>
                        </m:r>
                      </m:sup>
                    </m:sSup>
                  </m:oMath>
                </a14:m>
                <a:r>
                  <a:rPr lang="en-US" sz="2400" dirty="0"/>
                  <a:t> or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oMath>
                </a14:m>
                <a:r>
                  <a:rPr lang="en-US" sz="2400" dirty="0"/>
                  <a:t> is the set of all elements that are not in A.</a:t>
                </a:r>
              </a:p>
            </p:txBody>
          </p:sp>
        </mc:Choice>
        <mc:Fallback xmlns="">
          <p:sp>
            <p:nvSpPr>
              <p:cNvPr id="19" name="Rectangle 18">
                <a:extLst>
                  <a:ext uri="{FF2B5EF4-FFF2-40B4-BE49-F238E27FC236}">
                    <a16:creationId xmlns:a16="http://schemas.microsoft.com/office/drawing/2014/main" id="{AE3572A5-75E2-4AB6-9FAE-48004CFA4412}"/>
                  </a:ext>
                </a:extLst>
              </p:cNvPr>
              <p:cNvSpPr>
                <a:spLocks noRot="1" noChangeAspect="1" noMove="1" noResize="1" noEditPoints="1" noAdjustHandles="1" noChangeArrowheads="1" noChangeShapeType="1" noTextEdit="1"/>
              </p:cNvSpPr>
              <p:nvPr/>
            </p:nvSpPr>
            <p:spPr>
              <a:xfrm>
                <a:off x="6904917" y="1528354"/>
                <a:ext cx="5200016" cy="862608"/>
              </a:xfrm>
              <a:prstGeom prst="rect">
                <a:avLst/>
              </a:prstGeom>
              <a:blipFill>
                <a:blip r:embed="rId4"/>
                <a:stretch>
                  <a:fillRect l="-1876" t="-5674" b="-12057"/>
                </a:stretch>
              </a:blipFill>
            </p:spPr>
            <p:txBody>
              <a:bodyPr/>
              <a:lstStyle/>
              <a:p>
                <a:r>
                  <a:rPr lang="en-US">
                    <a:noFill/>
                  </a:rPr>
                  <a:t> </a:t>
                </a:r>
              </a:p>
            </p:txBody>
          </p:sp>
        </mc:Fallback>
      </mc:AlternateContent>
      <p:pic>
        <p:nvPicPr>
          <p:cNvPr id="60" name="Picture 3">
            <a:extLst>
              <a:ext uri="{FF2B5EF4-FFF2-40B4-BE49-F238E27FC236}">
                <a16:creationId xmlns:a16="http://schemas.microsoft.com/office/drawing/2014/main" id="{3627F125-88E5-4B18-A9B1-A1E00F56864E}"/>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68777" y="4878421"/>
            <a:ext cx="1143000" cy="607979"/>
          </a:xfrm>
          <a:prstGeom prst="rect">
            <a:avLst/>
          </a:prstGeom>
          <a:noFill/>
        </p:spPr>
      </p:pic>
      <p:pic>
        <p:nvPicPr>
          <p:cNvPr id="66" name="Picture 7">
            <a:extLst>
              <a:ext uri="{FF2B5EF4-FFF2-40B4-BE49-F238E27FC236}">
                <a16:creationId xmlns:a16="http://schemas.microsoft.com/office/drawing/2014/main" id="{FCDAF36E-8B7F-4C84-8046-AC83BDC154EC}"/>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478211" y="4878421"/>
            <a:ext cx="1066800" cy="567447"/>
          </a:xfrm>
          <a:prstGeom prst="rect">
            <a:avLst/>
          </a:prstGeom>
          <a:noFill/>
        </p:spPr>
      </p:pic>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9B4AAED6-28B0-4CD4-B301-97AB70B76DE6}"/>
                  </a:ext>
                </a:extLst>
              </p:cNvPr>
              <p:cNvSpPr/>
              <p:nvPr/>
            </p:nvSpPr>
            <p:spPr>
              <a:xfrm>
                <a:off x="1434818" y="5741206"/>
                <a:ext cx="4743324" cy="837724"/>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Generally	</a:t>
                </a:r>
                <a14:m>
                  <m:oMath xmlns:m="http://schemas.openxmlformats.org/officeDocument/2006/math">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𝐵</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𝐴</m:t>
                    </m:r>
                  </m:oMath>
                </a14:m>
                <a:endParaRPr lang="en-US" sz="2400" dirty="0">
                  <a:solidFill>
                    <a:schemeClr val="tx1"/>
                  </a:solidFill>
                </a:endParaRPr>
              </a:p>
              <a:p>
                <a:r>
                  <a:rPr lang="en-US" sz="2400" dirty="0">
                    <a:solidFill>
                      <a:schemeClr val="tx1"/>
                    </a:solidFill>
                  </a:rPr>
                  <a:t>Important: 	</a:t>
                </a:r>
                <a14:m>
                  <m:oMath xmlns:m="http://schemas.openxmlformats.org/officeDocument/2006/math">
                    <m:r>
                      <a:rPr lang="en-US" sz="2400" i="1">
                        <a:solidFill>
                          <a:schemeClr val="tx1"/>
                        </a:solidFill>
                        <a:latin typeface="Cambria Math" panose="02040503050406030204" pitchFamily="18" charset="0"/>
                      </a:rPr>
                      <m:t>𝐴</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𝐵</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𝐵</m:t>
                        </m:r>
                      </m:e>
                    </m:d>
                  </m:oMath>
                </a14:m>
                <a:endParaRPr lang="en-US" sz="2400" dirty="0">
                  <a:solidFill>
                    <a:srgbClr val="FF0000"/>
                  </a:solidFill>
                </a:endParaRPr>
              </a:p>
            </p:txBody>
          </p:sp>
        </mc:Choice>
        <mc:Fallback xmlns="">
          <p:sp>
            <p:nvSpPr>
              <p:cNvPr id="67" name="Rectangle 66">
                <a:extLst>
                  <a:ext uri="{FF2B5EF4-FFF2-40B4-BE49-F238E27FC236}">
                    <a16:creationId xmlns:a16="http://schemas.microsoft.com/office/drawing/2014/main" id="{9B4AAED6-28B0-4CD4-B301-97AB70B76DE6}"/>
                  </a:ext>
                </a:extLst>
              </p:cNvPr>
              <p:cNvSpPr>
                <a:spLocks noRot="1" noChangeAspect="1" noMove="1" noResize="1" noEditPoints="1" noAdjustHandles="1" noChangeArrowheads="1" noChangeShapeType="1" noTextEdit="1"/>
              </p:cNvSpPr>
              <p:nvPr/>
            </p:nvSpPr>
            <p:spPr>
              <a:xfrm>
                <a:off x="1434818" y="5741206"/>
                <a:ext cx="4743324" cy="837724"/>
              </a:xfrm>
              <a:prstGeom prst="rect">
                <a:avLst/>
              </a:prstGeom>
              <a:blipFill>
                <a:blip r:embed="rId7"/>
                <a:stretch>
                  <a:fillRect l="-1928" t="-5109" b="-1605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CFEF821-6053-4879-AC5C-5C97A430431A}"/>
                  </a:ext>
                </a:extLst>
              </p:cNvPr>
              <p:cNvSpPr txBox="1"/>
              <p:nvPr/>
            </p:nvSpPr>
            <p:spPr>
              <a:xfrm>
                <a:off x="7110149" y="3205349"/>
                <a:ext cx="1222514" cy="430887"/>
              </a:xfrm>
              <a:prstGeom prst="rect">
                <a:avLst/>
              </a:prstGeom>
              <a:noFill/>
            </p:spPr>
            <p:txBody>
              <a:bodyPr wrap="none" lIns="0" tIns="0" rIns="0" bIns="0" rtlCol="0">
                <a:spAutoFit/>
              </a:bodyPr>
              <a:lstStyle/>
              <a:p>
                <a14:m>
                  <m:oMath xmlns:m="http://schemas.openxmlformats.org/officeDocument/2006/math">
                    <m:sSup>
                      <m:sSupPr>
                        <m:ctrlPr>
                          <a:rPr lang="en-US" sz="280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𝑐</m:t>
                                </m:r>
                              </m:sup>
                            </m:sSup>
                          </m:e>
                        </m:d>
                      </m:e>
                      <m:sup>
                        <m:r>
                          <a:rPr lang="en-US" sz="2800" b="0" i="1" smtClean="0">
                            <a:latin typeface="Cambria Math" panose="02040503050406030204" pitchFamily="18" charset="0"/>
                          </a:rPr>
                          <m:t>𝑐</m:t>
                        </m:r>
                      </m:sup>
                    </m:sSup>
                  </m:oMath>
                </a14:m>
                <a:r>
                  <a:rPr lang="en-US" sz="2800" dirty="0"/>
                  <a:t>=A</a:t>
                </a:r>
              </a:p>
            </p:txBody>
          </p:sp>
        </mc:Choice>
        <mc:Fallback xmlns="">
          <p:sp>
            <p:nvSpPr>
              <p:cNvPr id="68" name="TextBox 67">
                <a:extLst>
                  <a:ext uri="{FF2B5EF4-FFF2-40B4-BE49-F238E27FC236}">
                    <a16:creationId xmlns:a16="http://schemas.microsoft.com/office/drawing/2014/main" id="{BCFEF821-6053-4879-AC5C-5C97A430431A}"/>
                  </a:ext>
                </a:extLst>
              </p:cNvPr>
              <p:cNvSpPr txBox="1">
                <a:spLocks noRot="1" noChangeAspect="1" noMove="1" noResize="1" noEditPoints="1" noAdjustHandles="1" noChangeArrowheads="1" noChangeShapeType="1" noTextEdit="1"/>
              </p:cNvSpPr>
              <p:nvPr/>
            </p:nvSpPr>
            <p:spPr>
              <a:xfrm>
                <a:off x="7110149" y="3205349"/>
                <a:ext cx="1222514" cy="430887"/>
              </a:xfrm>
              <a:prstGeom prst="rect">
                <a:avLst/>
              </a:prstGeom>
              <a:blipFill>
                <a:blip r:embed="rId8"/>
                <a:stretch>
                  <a:fillRect t="-24286" r="-16915"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B8F819A-8F35-48E0-8C7B-3938516BA0FE}"/>
                  </a:ext>
                </a:extLst>
              </p:cNvPr>
              <p:cNvSpPr txBox="1"/>
              <p:nvPr/>
            </p:nvSpPr>
            <p:spPr>
              <a:xfrm>
                <a:off x="7150235" y="2582712"/>
                <a:ext cx="1351780" cy="430887"/>
              </a:xfrm>
              <a:prstGeom prst="rect">
                <a:avLst/>
              </a:prstGeom>
              <a:noFill/>
            </p:spPr>
            <p:txBody>
              <a:bodyPr wrap="none" lIns="0" tIns="0" rIns="0" bIns="0" rtlCol="0">
                <a:spAutoFit/>
              </a:bodyPr>
              <a:lstStyle/>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𝑐</m:t>
                        </m:r>
                      </m:sup>
                    </m:sSup>
                    <m:r>
                      <a:rPr lang="en-US" sz="2800" i="1">
                        <a:latin typeface="Cambria Math" panose="02040503050406030204" pitchFamily="18" charset="0"/>
                      </a:rPr>
                      <m:t> </m:t>
                    </m:r>
                  </m:oMath>
                </a14:m>
                <a:r>
                  <a:rPr lang="en-US" sz="2800" dirty="0"/>
                  <a:t>=U - A</a:t>
                </a:r>
              </a:p>
            </p:txBody>
          </p:sp>
        </mc:Choice>
        <mc:Fallback xmlns="">
          <p:sp>
            <p:nvSpPr>
              <p:cNvPr id="69" name="TextBox 68">
                <a:extLst>
                  <a:ext uri="{FF2B5EF4-FFF2-40B4-BE49-F238E27FC236}">
                    <a16:creationId xmlns:a16="http://schemas.microsoft.com/office/drawing/2014/main" id="{BB8F819A-8F35-48E0-8C7B-3938516BA0FE}"/>
                  </a:ext>
                </a:extLst>
              </p:cNvPr>
              <p:cNvSpPr txBox="1">
                <a:spLocks noRot="1" noChangeAspect="1" noMove="1" noResize="1" noEditPoints="1" noAdjustHandles="1" noChangeArrowheads="1" noChangeShapeType="1" noTextEdit="1"/>
              </p:cNvSpPr>
              <p:nvPr/>
            </p:nvSpPr>
            <p:spPr>
              <a:xfrm>
                <a:off x="7150235" y="2582712"/>
                <a:ext cx="1351780" cy="430887"/>
              </a:xfrm>
              <a:prstGeom prst="rect">
                <a:avLst/>
              </a:prstGeom>
              <a:blipFill>
                <a:blip r:embed="rId9"/>
                <a:stretch>
                  <a:fillRect l="-450" t="-24286" r="-14865" b="-51429"/>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2C3935-F3AC-450E-91DE-9D783382D1E2}"/>
              </a:ext>
            </a:extLst>
          </p:cNvPr>
          <p:cNvGrpSpPr/>
          <p:nvPr/>
        </p:nvGrpSpPr>
        <p:grpSpPr>
          <a:xfrm>
            <a:off x="918437" y="3010988"/>
            <a:ext cx="2581819" cy="1561011"/>
            <a:chOff x="918437" y="3010988"/>
            <a:chExt cx="2581819" cy="1561011"/>
          </a:xfrm>
        </p:grpSpPr>
        <p:grpSp>
          <p:nvGrpSpPr>
            <p:cNvPr id="55" name="Group 54">
              <a:extLst>
                <a:ext uri="{FF2B5EF4-FFF2-40B4-BE49-F238E27FC236}">
                  <a16:creationId xmlns:a16="http://schemas.microsoft.com/office/drawing/2014/main" id="{12DB76EE-3CEC-423D-AEE9-4399EDF1754A}"/>
                </a:ext>
              </a:extLst>
            </p:cNvPr>
            <p:cNvGrpSpPr>
              <a:grpSpLocks/>
            </p:cNvGrpSpPr>
            <p:nvPr/>
          </p:nvGrpSpPr>
          <p:grpSpPr bwMode="auto">
            <a:xfrm>
              <a:off x="920341" y="3010988"/>
              <a:ext cx="1587640" cy="1561011"/>
              <a:chOff x="1344" y="1872"/>
              <a:chExt cx="1152" cy="1152"/>
            </a:xfrm>
            <a:solidFill>
              <a:schemeClr val="tx2">
                <a:lumMod val="60000"/>
                <a:lumOff val="40000"/>
              </a:schemeClr>
            </a:solidFill>
          </p:grpSpPr>
          <p:sp>
            <p:nvSpPr>
              <p:cNvPr id="58" name="Oval 57">
                <a:extLst>
                  <a:ext uri="{FF2B5EF4-FFF2-40B4-BE49-F238E27FC236}">
                    <a16:creationId xmlns:a16="http://schemas.microsoft.com/office/drawing/2014/main" id="{E014E03E-FDC3-4C0D-A32E-3CB00309E32E}"/>
                  </a:ext>
                </a:extLst>
              </p:cNvPr>
              <p:cNvSpPr>
                <a:spLocks noChangeArrowheads="1"/>
              </p:cNvSpPr>
              <p:nvPr/>
            </p:nvSpPr>
            <p:spPr bwMode="auto">
              <a:xfrm>
                <a:off x="1344" y="1872"/>
                <a:ext cx="1152" cy="1152"/>
              </a:xfrm>
              <a:prstGeom prst="ellipse">
                <a:avLst/>
              </a:prstGeom>
              <a:grpFill/>
              <a:ln w="38100">
                <a:solidFill>
                  <a:schemeClr val="tx2"/>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59" name="Text Box 11">
                <a:extLst>
                  <a:ext uri="{FF2B5EF4-FFF2-40B4-BE49-F238E27FC236}">
                    <a16:creationId xmlns:a16="http://schemas.microsoft.com/office/drawing/2014/main" id="{EEE0E23B-6582-4AD7-A692-689160841822}"/>
                  </a:ext>
                </a:extLst>
              </p:cNvPr>
              <p:cNvSpPr txBox="1">
                <a:spLocks noChangeArrowheads="1"/>
              </p:cNvSpPr>
              <p:nvPr/>
            </p:nvSpPr>
            <p:spPr bwMode="auto">
              <a:xfrm>
                <a:off x="1632" y="2256"/>
                <a:ext cx="336" cy="327"/>
              </a:xfrm>
              <a:prstGeom prst="rect">
                <a:avLst/>
              </a:prstGeom>
              <a:grp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sz="2800"/>
                  <a:t>A</a:t>
                </a:r>
              </a:p>
            </p:txBody>
          </p:sp>
        </p:grpSp>
        <p:sp>
          <p:nvSpPr>
            <p:cNvPr id="56" name="Oval 55">
              <a:extLst>
                <a:ext uri="{FF2B5EF4-FFF2-40B4-BE49-F238E27FC236}">
                  <a16:creationId xmlns:a16="http://schemas.microsoft.com/office/drawing/2014/main" id="{4BF386FE-8B69-437E-9E0A-E983117A025A}"/>
                </a:ext>
              </a:extLst>
            </p:cNvPr>
            <p:cNvSpPr>
              <a:spLocks noChangeArrowheads="1"/>
            </p:cNvSpPr>
            <p:nvPr/>
          </p:nvSpPr>
          <p:spPr bwMode="auto">
            <a:xfrm>
              <a:off x="1912616" y="3010988"/>
              <a:ext cx="1587640" cy="1561011"/>
            </a:xfrm>
            <a:prstGeom prst="ellipse">
              <a:avLst/>
            </a:prstGeom>
            <a:solidFill>
              <a:schemeClr val="bg1"/>
            </a:solidFill>
            <a:ln w="3810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57" name="Text Box 14">
              <a:extLst>
                <a:ext uri="{FF2B5EF4-FFF2-40B4-BE49-F238E27FC236}">
                  <a16:creationId xmlns:a16="http://schemas.microsoft.com/office/drawing/2014/main" id="{4AE7DC95-4C38-4F67-8F43-87F567E2CF7E}"/>
                </a:ext>
              </a:extLst>
            </p:cNvPr>
            <p:cNvSpPr txBox="1">
              <a:spLocks noChangeArrowheads="1"/>
            </p:cNvSpPr>
            <p:nvPr/>
          </p:nvSpPr>
          <p:spPr bwMode="auto">
            <a:xfrm>
              <a:off x="2772588" y="3531325"/>
              <a:ext cx="463062" cy="4431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sz="2800" dirty="0"/>
                <a:t>B</a:t>
              </a:r>
            </a:p>
          </p:txBody>
        </p:sp>
        <p:sp>
          <p:nvSpPr>
            <p:cNvPr id="29" name="Oval 28">
              <a:extLst>
                <a:ext uri="{FF2B5EF4-FFF2-40B4-BE49-F238E27FC236}">
                  <a16:creationId xmlns:a16="http://schemas.microsoft.com/office/drawing/2014/main" id="{E886CD1F-535D-49AA-B3CE-D0FFC84254A4}"/>
                </a:ext>
              </a:extLst>
            </p:cNvPr>
            <p:cNvSpPr>
              <a:spLocks noChangeArrowheads="1"/>
            </p:cNvSpPr>
            <p:nvPr/>
          </p:nvSpPr>
          <p:spPr bwMode="auto">
            <a:xfrm>
              <a:off x="918437" y="3010988"/>
              <a:ext cx="1587640" cy="1561011"/>
            </a:xfrm>
            <a:prstGeom prst="ellipse">
              <a:avLst/>
            </a:prstGeom>
            <a:solidFill>
              <a:schemeClr val="bg1">
                <a:alpha val="0"/>
              </a:schemeClr>
            </a:solidFill>
            <a:ln w="3810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grpSp>
      <p:grpSp>
        <p:nvGrpSpPr>
          <p:cNvPr id="70" name="Group 69">
            <a:extLst>
              <a:ext uri="{FF2B5EF4-FFF2-40B4-BE49-F238E27FC236}">
                <a16:creationId xmlns:a16="http://schemas.microsoft.com/office/drawing/2014/main" id="{46E63F0A-B879-4069-96B7-143AD9598DB8}"/>
              </a:ext>
            </a:extLst>
          </p:cNvPr>
          <p:cNvGrpSpPr/>
          <p:nvPr/>
        </p:nvGrpSpPr>
        <p:grpSpPr>
          <a:xfrm>
            <a:off x="8853499" y="2084227"/>
            <a:ext cx="2845153" cy="2647007"/>
            <a:chOff x="3962400" y="3276600"/>
            <a:chExt cx="3962400" cy="3124200"/>
          </a:xfrm>
        </p:grpSpPr>
        <p:sp>
          <p:nvSpPr>
            <p:cNvPr id="71" name="Rectangle 70">
              <a:extLst>
                <a:ext uri="{FF2B5EF4-FFF2-40B4-BE49-F238E27FC236}">
                  <a16:creationId xmlns:a16="http://schemas.microsoft.com/office/drawing/2014/main" id="{C6BFBAD3-7BFA-4438-B819-B7D09C82B99E}"/>
                </a:ext>
              </a:extLst>
            </p:cNvPr>
            <p:cNvSpPr/>
            <p:nvPr/>
          </p:nvSpPr>
          <p:spPr>
            <a:xfrm>
              <a:off x="3962400" y="3810000"/>
              <a:ext cx="3962400" cy="2590800"/>
            </a:xfrm>
            <a:prstGeom prst="rect">
              <a:avLst/>
            </a:prstGeom>
            <a:solidFill>
              <a:srgbClr val="008FFA"/>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25DA114-AFC6-4934-BDE8-96CE6F012D8D}"/>
                </a:ext>
              </a:extLst>
            </p:cNvPr>
            <p:cNvSpPr>
              <a:spLocks noChangeArrowheads="1"/>
            </p:cNvSpPr>
            <p:nvPr/>
          </p:nvSpPr>
          <p:spPr bwMode="auto">
            <a:xfrm>
              <a:off x="5029200" y="4191000"/>
              <a:ext cx="2069910" cy="1828800"/>
            </a:xfrm>
            <a:prstGeom prst="ellipse">
              <a:avLst/>
            </a:prstGeom>
            <a:solidFill>
              <a:schemeClr val="bg1"/>
            </a:solid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73" name="Text Box 8">
              <a:extLst>
                <a:ext uri="{FF2B5EF4-FFF2-40B4-BE49-F238E27FC236}">
                  <a16:creationId xmlns:a16="http://schemas.microsoft.com/office/drawing/2014/main" id="{0C0C236F-2215-4762-8F17-CE5C924FCFD5}"/>
                </a:ext>
              </a:extLst>
            </p:cNvPr>
            <p:cNvSpPr txBox="1">
              <a:spLocks noChangeArrowheads="1"/>
            </p:cNvSpPr>
            <p:nvPr/>
          </p:nvSpPr>
          <p:spPr bwMode="auto">
            <a:xfrm>
              <a:off x="6778370" y="4038599"/>
              <a:ext cx="473121"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A</a:t>
              </a:r>
            </a:p>
          </p:txBody>
        </p:sp>
        <p:sp>
          <p:nvSpPr>
            <p:cNvPr id="74" name="TextBox 73">
              <a:extLst>
                <a:ext uri="{FF2B5EF4-FFF2-40B4-BE49-F238E27FC236}">
                  <a16:creationId xmlns:a16="http://schemas.microsoft.com/office/drawing/2014/main" id="{74D87D18-A28F-4BEC-BD83-83AF827F7101}"/>
                </a:ext>
              </a:extLst>
            </p:cNvPr>
            <p:cNvSpPr txBox="1"/>
            <p:nvPr/>
          </p:nvSpPr>
          <p:spPr>
            <a:xfrm>
              <a:off x="7451678" y="3276600"/>
              <a:ext cx="344870" cy="523220"/>
            </a:xfrm>
            <a:prstGeom prst="rect">
              <a:avLst/>
            </a:prstGeom>
            <a:noFill/>
          </p:spPr>
          <p:txBody>
            <a:bodyPr wrap="none" rtlCol="0">
              <a:spAutoFit/>
            </a:bodyPr>
            <a:lstStyle/>
            <a:p>
              <a:r>
                <a:rPr lang="en-US" sz="2800" b="1" dirty="0">
                  <a:latin typeface="Times New Roman" pitchFamily="18" charset="0"/>
                  <a:cs typeface="Times New Roman" pitchFamily="18" charset="0"/>
                </a:rPr>
                <a:t>U</a:t>
              </a:r>
            </a:p>
          </p:txBody>
        </p:sp>
      </p:gr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783AB214-3378-49F3-997D-90B8E47611A4}"/>
                  </a:ext>
                </a:extLst>
              </p:cNvPr>
              <p:cNvSpPr/>
              <p:nvPr/>
            </p:nvSpPr>
            <p:spPr>
              <a:xfrm>
                <a:off x="6955328" y="5741206"/>
                <a:ext cx="4743324" cy="837724"/>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Important: 	</a:t>
                </a:r>
                <a14:m>
                  <m:oMath xmlns:m="http://schemas.openxmlformats.org/officeDocument/2006/math">
                    <m:sSup>
                      <m:sSupPr>
                        <m:ctrlPr>
                          <a:rPr lang="en-US" sz="240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𝐴</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rPr>
                              <m:t>𝐵</m:t>
                            </m:r>
                          </m:e>
                        </m:d>
                      </m:e>
                      <m:sup>
                        <m:r>
                          <a:rPr lang="en-US" sz="2400" b="0" i="1" smtClean="0">
                            <a:solidFill>
                              <a:schemeClr val="tx1"/>
                            </a:solidFill>
                            <a:latin typeface="Cambria Math" panose="02040503050406030204" pitchFamily="18" charset="0"/>
                          </a:rPr>
                          <m:t>𝑐</m:t>
                        </m:r>
                      </m:sup>
                    </m:sSup>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𝐴</m:t>
                        </m:r>
                      </m:e>
                      <m:sup>
                        <m:r>
                          <a:rPr lang="en-US" sz="2400" b="0" i="1" smtClean="0">
                            <a:solidFill>
                              <a:schemeClr val="tx1"/>
                            </a:solidFill>
                            <a:latin typeface="Cambria Math" panose="02040503050406030204" pitchFamily="18" charset="0"/>
                          </a:rPr>
                          <m:t>𝑐</m:t>
                        </m:r>
                      </m:sup>
                    </m:sSup>
                    <m:r>
                      <a:rPr lang="en-US" sz="2400" b="0" i="1"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b="0" i="1" smtClean="0">
                            <a:solidFill>
                              <a:schemeClr val="tx1"/>
                            </a:solidFill>
                            <a:latin typeface="Cambria Math" panose="02040503050406030204" pitchFamily="18" charset="0"/>
                            <a:ea typeface="Cambria Math" panose="02040503050406030204" pitchFamily="18" charset="0"/>
                          </a:rPr>
                          <m:t>𝐵</m:t>
                        </m:r>
                      </m:e>
                      <m:sup>
                        <m:r>
                          <a:rPr lang="en-US" sz="2400" b="0" i="1" smtClean="0">
                            <a:solidFill>
                              <a:schemeClr val="tx1"/>
                            </a:solidFill>
                            <a:latin typeface="Cambria Math" panose="02040503050406030204" pitchFamily="18" charset="0"/>
                            <a:ea typeface="Cambria Math" panose="02040503050406030204" pitchFamily="18" charset="0"/>
                          </a:rPr>
                          <m:t>𝑐</m:t>
                        </m:r>
                      </m:sup>
                    </m:sSup>
                  </m:oMath>
                </a14:m>
                <a:endParaRPr lang="en-US" sz="2400" dirty="0">
                  <a:solidFill>
                    <a:srgbClr val="FF0000"/>
                  </a:solidFill>
                </a:endParaRPr>
              </a:p>
              <a:p>
                <a:r>
                  <a:rPr lang="en-US" sz="2400" dirty="0">
                    <a:solidFill>
                      <a:srgbClr val="FF0000"/>
                    </a:solidFill>
                  </a:rPr>
                  <a:t>		</a:t>
                </a:r>
                <a14:m>
                  <m:oMath xmlns:m="http://schemas.openxmlformats.org/officeDocument/2006/math">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𝐴</m:t>
                            </m:r>
                            <m:r>
                              <a:rPr lang="en-US" sz="2400" i="1" smtClean="0">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rPr>
                              <m:t>𝐵</m:t>
                            </m:r>
                          </m:e>
                        </m:d>
                      </m:e>
                      <m:sup>
                        <m:r>
                          <a:rPr lang="en-US" sz="2400" i="1">
                            <a:solidFill>
                              <a:schemeClr val="tx1"/>
                            </a:solidFill>
                            <a:latin typeface="Cambria Math" panose="02040503050406030204" pitchFamily="18" charset="0"/>
                          </a:rPr>
                          <m:t>𝑐</m:t>
                        </m:r>
                      </m:sup>
                    </m:sSup>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𝐴</m:t>
                        </m:r>
                      </m:e>
                      <m:sup>
                        <m:r>
                          <a:rPr lang="en-US" sz="2400" i="1">
                            <a:solidFill>
                              <a:schemeClr val="tx1"/>
                            </a:solidFill>
                            <a:latin typeface="Cambria Math" panose="02040503050406030204" pitchFamily="18" charset="0"/>
                          </a:rPr>
                          <m:t>𝑐</m:t>
                        </m:r>
                      </m:sup>
                    </m:sSup>
                    <m:r>
                      <a:rPr lang="en-US" sz="2400" i="1" smtClean="0">
                        <a:solidFill>
                          <a:schemeClr val="tx1"/>
                        </a:solidFill>
                        <a:latin typeface="Cambria Math" panose="02040503050406030204" pitchFamily="18" charset="0"/>
                        <a:ea typeface="Cambria Math" panose="02040503050406030204" pitchFamily="18" charset="0"/>
                      </a:rPr>
                      <m:t>∩</m:t>
                    </m:r>
                    <m:sSup>
                      <m:sSupPr>
                        <m:ctrlPr>
                          <a:rPr lang="en-US" sz="2400" i="1">
                            <a:solidFill>
                              <a:schemeClr val="tx1"/>
                            </a:solidFill>
                            <a:latin typeface="Cambria Math" panose="02040503050406030204" pitchFamily="18" charset="0"/>
                            <a:ea typeface="Cambria Math" panose="02040503050406030204" pitchFamily="18" charset="0"/>
                          </a:rPr>
                        </m:ctrlPr>
                      </m:sSupPr>
                      <m:e>
                        <m:r>
                          <a:rPr lang="en-US" sz="2400" i="1">
                            <a:solidFill>
                              <a:schemeClr val="tx1"/>
                            </a:solidFill>
                            <a:latin typeface="Cambria Math" panose="02040503050406030204" pitchFamily="18" charset="0"/>
                            <a:ea typeface="Cambria Math" panose="02040503050406030204" pitchFamily="18" charset="0"/>
                          </a:rPr>
                          <m:t>𝐵</m:t>
                        </m:r>
                      </m:e>
                      <m:sup>
                        <m:r>
                          <a:rPr lang="en-US" sz="2400" i="1">
                            <a:solidFill>
                              <a:schemeClr val="tx1"/>
                            </a:solidFill>
                            <a:latin typeface="Cambria Math" panose="02040503050406030204" pitchFamily="18" charset="0"/>
                            <a:ea typeface="Cambria Math" panose="02040503050406030204" pitchFamily="18" charset="0"/>
                          </a:rPr>
                          <m:t>𝑐</m:t>
                        </m:r>
                      </m:sup>
                    </m:sSup>
                  </m:oMath>
                </a14:m>
                <a:endParaRPr lang="en-US" sz="2400" dirty="0">
                  <a:solidFill>
                    <a:srgbClr val="FF0000"/>
                  </a:solidFill>
                </a:endParaRPr>
              </a:p>
            </p:txBody>
          </p:sp>
        </mc:Choice>
        <mc:Fallback xmlns="">
          <p:sp>
            <p:nvSpPr>
              <p:cNvPr id="28" name="Rectangle 27">
                <a:extLst>
                  <a:ext uri="{FF2B5EF4-FFF2-40B4-BE49-F238E27FC236}">
                    <a16:creationId xmlns:a16="http://schemas.microsoft.com/office/drawing/2014/main" id="{783AB214-3378-49F3-997D-90B8E47611A4}"/>
                  </a:ext>
                </a:extLst>
              </p:cNvPr>
              <p:cNvSpPr>
                <a:spLocks noRot="1" noChangeAspect="1" noMove="1" noResize="1" noEditPoints="1" noAdjustHandles="1" noChangeArrowheads="1" noChangeShapeType="1" noTextEdit="1"/>
              </p:cNvSpPr>
              <p:nvPr/>
            </p:nvSpPr>
            <p:spPr>
              <a:xfrm>
                <a:off x="6955328" y="5741206"/>
                <a:ext cx="4743324" cy="837724"/>
              </a:xfrm>
              <a:prstGeom prst="rect">
                <a:avLst/>
              </a:prstGeom>
              <a:blipFill>
                <a:blip r:embed="rId10"/>
                <a:stretch>
                  <a:fillRect l="-2057" t="-5109"/>
                </a:stretch>
              </a:blipFill>
              <a:ln>
                <a:no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DADC476-90CF-41B9-BDAF-4CCC23A52D40}"/>
              </a:ext>
            </a:extLst>
          </p:cNvPr>
          <p:cNvGrpSpPr/>
          <p:nvPr/>
        </p:nvGrpSpPr>
        <p:grpSpPr>
          <a:xfrm>
            <a:off x="3862833" y="2887394"/>
            <a:ext cx="2588854" cy="1562843"/>
            <a:chOff x="3862833" y="2887394"/>
            <a:chExt cx="2588854" cy="1562843"/>
          </a:xfrm>
        </p:grpSpPr>
        <p:sp>
          <p:nvSpPr>
            <p:cNvPr id="62" name="Oval 61">
              <a:extLst>
                <a:ext uri="{FF2B5EF4-FFF2-40B4-BE49-F238E27FC236}">
                  <a16:creationId xmlns:a16="http://schemas.microsoft.com/office/drawing/2014/main" id="{04C28995-8404-4FA3-B92D-05694EA0448A}"/>
                </a:ext>
              </a:extLst>
            </p:cNvPr>
            <p:cNvSpPr>
              <a:spLocks noChangeArrowheads="1"/>
            </p:cNvSpPr>
            <p:nvPr/>
          </p:nvSpPr>
          <p:spPr bwMode="auto">
            <a:xfrm>
              <a:off x="4855108" y="2887394"/>
              <a:ext cx="1587640" cy="1561011"/>
            </a:xfrm>
            <a:prstGeom prst="ellipse">
              <a:avLst/>
            </a:prstGeom>
            <a:solidFill>
              <a:schemeClr val="tx2">
                <a:lumMod val="60000"/>
                <a:lumOff val="40000"/>
              </a:schemeClr>
            </a:solid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a:p>
          </p:txBody>
        </p:sp>
        <p:sp>
          <p:nvSpPr>
            <p:cNvPr id="63" name="Text Box 14">
              <a:extLst>
                <a:ext uri="{FF2B5EF4-FFF2-40B4-BE49-F238E27FC236}">
                  <a16:creationId xmlns:a16="http://schemas.microsoft.com/office/drawing/2014/main" id="{AA4A9D45-6B06-4731-89D9-103651F61136}"/>
                </a:ext>
              </a:extLst>
            </p:cNvPr>
            <p:cNvSpPr txBox="1">
              <a:spLocks noChangeArrowheads="1"/>
            </p:cNvSpPr>
            <p:nvPr/>
          </p:nvSpPr>
          <p:spPr bwMode="auto">
            <a:xfrm>
              <a:off x="5715080" y="3407731"/>
              <a:ext cx="463062" cy="443100"/>
            </a:xfrm>
            <a:prstGeom prst="rect">
              <a:avLst/>
            </a:prstGeom>
            <a:noFill/>
            <a:ln w="9525">
              <a:noFill/>
              <a:miter lim="800000"/>
              <a:headEnd/>
              <a:tailEnd/>
            </a:ln>
          </p:spPr>
          <p:txBody>
            <a:bodyPr>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t>B</a:t>
              </a:r>
            </a:p>
          </p:txBody>
        </p:sp>
        <p:sp>
          <p:nvSpPr>
            <p:cNvPr id="64" name="Oval 63">
              <a:extLst>
                <a:ext uri="{FF2B5EF4-FFF2-40B4-BE49-F238E27FC236}">
                  <a16:creationId xmlns:a16="http://schemas.microsoft.com/office/drawing/2014/main" id="{AF838B1B-0B9F-4C4D-9A28-C6BEA19F2F3A}"/>
                </a:ext>
              </a:extLst>
            </p:cNvPr>
            <p:cNvSpPr>
              <a:spLocks noChangeArrowheads="1"/>
            </p:cNvSpPr>
            <p:nvPr/>
          </p:nvSpPr>
          <p:spPr bwMode="auto">
            <a:xfrm>
              <a:off x="3862833" y="2887394"/>
              <a:ext cx="1587640" cy="1561011"/>
            </a:xfrm>
            <a:prstGeom prst="ellipse">
              <a:avLst/>
            </a:prstGeom>
            <a:solidFill>
              <a:schemeClr val="bg1"/>
            </a:solid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a:p>
          </p:txBody>
        </p:sp>
        <p:sp>
          <p:nvSpPr>
            <p:cNvPr id="65" name="Text Box 11">
              <a:extLst>
                <a:ext uri="{FF2B5EF4-FFF2-40B4-BE49-F238E27FC236}">
                  <a16:creationId xmlns:a16="http://schemas.microsoft.com/office/drawing/2014/main" id="{D009955C-9FDE-4BFC-97E3-13A8996DD861}"/>
                </a:ext>
              </a:extLst>
            </p:cNvPr>
            <p:cNvSpPr txBox="1">
              <a:spLocks noChangeArrowheads="1"/>
            </p:cNvSpPr>
            <p:nvPr/>
          </p:nvSpPr>
          <p:spPr bwMode="auto">
            <a:xfrm>
              <a:off x="4259743" y="3407731"/>
              <a:ext cx="463062" cy="443100"/>
            </a:xfrm>
            <a:prstGeom prst="rect">
              <a:avLst/>
            </a:prstGeom>
            <a:solidFill>
              <a:schemeClr val="bg1"/>
            </a:solidFill>
            <a:ln w="9525">
              <a:noFill/>
              <a:miter lim="800000"/>
              <a:headEnd/>
              <a:tailEnd/>
            </a:ln>
          </p:spPr>
          <p:txBody>
            <a:bodyPr>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t>A</a:t>
              </a:r>
            </a:p>
          </p:txBody>
        </p:sp>
        <p:sp>
          <p:nvSpPr>
            <p:cNvPr id="31" name="Oval 30">
              <a:extLst>
                <a:ext uri="{FF2B5EF4-FFF2-40B4-BE49-F238E27FC236}">
                  <a16:creationId xmlns:a16="http://schemas.microsoft.com/office/drawing/2014/main" id="{91261255-2B01-4F2D-B278-EB42ED8D84FD}"/>
                </a:ext>
              </a:extLst>
            </p:cNvPr>
            <p:cNvSpPr>
              <a:spLocks noChangeArrowheads="1"/>
            </p:cNvSpPr>
            <p:nvPr/>
          </p:nvSpPr>
          <p:spPr bwMode="auto">
            <a:xfrm>
              <a:off x="4864047" y="2889226"/>
              <a:ext cx="1587640" cy="1561011"/>
            </a:xfrm>
            <a:prstGeom prst="ellipse">
              <a:avLst/>
            </a:prstGeom>
            <a:solidFill>
              <a:schemeClr val="bg1">
                <a:alpha val="0"/>
              </a:schemeClr>
            </a:solid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33208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7" grpId="0" animBg="1"/>
      <p:bldP spid="68" grpId="0"/>
      <p:bldP spid="69" grpId="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790510" cy="461665"/>
          </a:xfrm>
          <a:prstGeom prst="rect">
            <a:avLst/>
          </a:prstGeom>
        </p:spPr>
        <p:txBody>
          <a:bodyPr wrap="square">
            <a:spAutoFit/>
          </a:bodyPr>
          <a:lstStyle/>
          <a:p>
            <a:pPr lvl="0">
              <a:spcBef>
                <a:spcPts val="1200"/>
              </a:spcBef>
              <a:spcAft>
                <a:spcPts val="1200"/>
              </a:spcAft>
              <a:defRPr/>
            </a:pPr>
            <a:r>
              <a:rPr lang="en-US" sz="2400" dirty="0">
                <a:ea typeface="Open Sans" panose="020B0606030504020204" pitchFamily="34" charset="0"/>
                <a:cs typeface="Times New Roman" pitchFamily="18" charset="0"/>
              </a:rPr>
              <a:t>Suppose A={1,2,3}, </a:t>
            </a:r>
            <a:r>
              <a:rPr lang="en-US" sz="2400" i="1" dirty="0">
                <a:ea typeface="Open Sans" panose="020B0606030504020204" pitchFamily="34" charset="0"/>
                <a:cs typeface="Times New Roman" pitchFamily="18" charset="0"/>
              </a:rPr>
              <a:t>B=</a:t>
            </a:r>
            <a:r>
              <a:rPr lang="en-US" sz="2400" dirty="0">
                <a:ea typeface="Open Sans" panose="020B0606030504020204" pitchFamily="34" charset="0"/>
                <a:cs typeface="Times New Roman" pitchFamily="18" charset="0"/>
              </a:rPr>
              <a:t>{3,4,5,6}. Show</a:t>
            </a:r>
          </a:p>
        </p:txBody>
      </p:sp>
      <p:graphicFrame>
        <p:nvGraphicFramePr>
          <p:cNvPr id="46" name="Object 3">
            <a:extLst>
              <a:ext uri="{FF2B5EF4-FFF2-40B4-BE49-F238E27FC236}">
                <a16:creationId xmlns:a16="http://schemas.microsoft.com/office/drawing/2014/main" id="{272B29FF-1BAE-41A5-8E01-6D4DDBC65770}"/>
              </a:ext>
            </a:extLst>
          </p:cNvPr>
          <p:cNvGraphicFramePr>
            <a:graphicFrameLocks noChangeAspect="1"/>
          </p:cNvGraphicFramePr>
          <p:nvPr>
            <p:extLst>
              <p:ext uri="{D42A27DB-BD31-4B8C-83A1-F6EECF244321}">
                <p14:modId xmlns:p14="http://schemas.microsoft.com/office/powerpoint/2010/main" val="3186680353"/>
              </p:ext>
            </p:extLst>
          </p:nvPr>
        </p:nvGraphicFramePr>
        <p:xfrm>
          <a:off x="838199" y="2245840"/>
          <a:ext cx="1208088" cy="522288"/>
        </p:xfrm>
        <a:graphic>
          <a:graphicData uri="http://schemas.openxmlformats.org/presentationml/2006/ole">
            <mc:AlternateContent xmlns:mc="http://schemas.openxmlformats.org/markup-compatibility/2006">
              <mc:Choice xmlns:v="urn:schemas-microsoft-com:vml" Requires="v">
                <p:oleObj spid="_x0000_s6426" name="Equation" r:id="rId4" imgW="380880" imgH="164880" progId="Equation.3">
                  <p:embed/>
                </p:oleObj>
              </mc:Choice>
              <mc:Fallback>
                <p:oleObj name="Equation" r:id="rId4" imgW="380880" imgH="164880" progId="Equation.3">
                  <p:embed/>
                  <p:pic>
                    <p:nvPicPr>
                      <p:cNvPr id="3266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2245840"/>
                        <a:ext cx="1208088"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3">
            <a:extLst>
              <a:ext uri="{FF2B5EF4-FFF2-40B4-BE49-F238E27FC236}">
                <a16:creationId xmlns:a16="http://schemas.microsoft.com/office/drawing/2014/main" id="{383EFC97-9260-4CF9-8E74-9FA1D24AB47A}"/>
              </a:ext>
            </a:extLst>
          </p:cNvPr>
          <p:cNvGraphicFramePr>
            <a:graphicFrameLocks noChangeAspect="1"/>
          </p:cNvGraphicFramePr>
          <p:nvPr>
            <p:extLst>
              <p:ext uri="{D42A27DB-BD31-4B8C-83A1-F6EECF244321}">
                <p14:modId xmlns:p14="http://schemas.microsoft.com/office/powerpoint/2010/main" val="2714063946"/>
              </p:ext>
            </p:extLst>
          </p:nvPr>
        </p:nvGraphicFramePr>
        <p:xfrm>
          <a:off x="776287" y="3184288"/>
          <a:ext cx="1208088" cy="523875"/>
        </p:xfrm>
        <a:graphic>
          <a:graphicData uri="http://schemas.openxmlformats.org/presentationml/2006/ole">
            <mc:AlternateContent xmlns:mc="http://schemas.openxmlformats.org/markup-compatibility/2006">
              <mc:Choice xmlns:v="urn:schemas-microsoft-com:vml" Requires="v">
                <p:oleObj spid="_x0000_s6427" name="Equation" r:id="rId6" imgW="380880" imgH="164880" progId="Equation.3">
                  <p:embed/>
                </p:oleObj>
              </mc:Choice>
              <mc:Fallback>
                <p:oleObj name="Equation" r:id="rId6" imgW="380880" imgH="164880" progId="Equation.3">
                  <p:embed/>
                  <p:pic>
                    <p:nvPicPr>
                      <p:cNvPr id="32768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287" y="3184288"/>
                        <a:ext cx="12080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3">
            <a:extLst>
              <a:ext uri="{FF2B5EF4-FFF2-40B4-BE49-F238E27FC236}">
                <a16:creationId xmlns:a16="http://schemas.microsoft.com/office/drawing/2014/main" id="{54EB2FDD-F116-4871-9E04-262FC645755E}"/>
              </a:ext>
            </a:extLst>
          </p:cNvPr>
          <p:cNvGraphicFramePr>
            <a:graphicFrameLocks noChangeAspect="1"/>
          </p:cNvGraphicFramePr>
          <p:nvPr>
            <p:extLst>
              <p:ext uri="{D42A27DB-BD31-4B8C-83A1-F6EECF244321}">
                <p14:modId xmlns:p14="http://schemas.microsoft.com/office/powerpoint/2010/main" val="1257512907"/>
              </p:ext>
            </p:extLst>
          </p:nvPr>
        </p:nvGraphicFramePr>
        <p:xfrm>
          <a:off x="916781" y="3919622"/>
          <a:ext cx="644525" cy="684212"/>
        </p:xfrm>
        <a:graphic>
          <a:graphicData uri="http://schemas.openxmlformats.org/presentationml/2006/ole">
            <mc:AlternateContent xmlns:mc="http://schemas.openxmlformats.org/markup-compatibility/2006">
              <mc:Choice xmlns:v="urn:schemas-microsoft-com:vml" Requires="v">
                <p:oleObj spid="_x0000_s6428" name="Equation" r:id="rId8" imgW="203040" imgH="215640" progId="Equation.3">
                  <p:embed/>
                </p:oleObj>
              </mc:Choice>
              <mc:Fallback>
                <p:oleObj name="Equation" r:id="rId8" imgW="203040" imgH="215640" progId="Equation.3">
                  <p:embed/>
                  <p:pic>
                    <p:nvPicPr>
                      <p:cNvPr id="327685"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6781" y="3919622"/>
                        <a:ext cx="644525"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3">
            <a:extLst>
              <a:ext uri="{FF2B5EF4-FFF2-40B4-BE49-F238E27FC236}">
                <a16:creationId xmlns:a16="http://schemas.microsoft.com/office/drawing/2014/main" id="{87A0DD46-9BAC-41B5-9B64-213F7C9307D5}"/>
              </a:ext>
            </a:extLst>
          </p:cNvPr>
          <p:cNvGraphicFramePr>
            <a:graphicFrameLocks noChangeAspect="1"/>
          </p:cNvGraphicFramePr>
          <p:nvPr>
            <p:extLst>
              <p:ext uri="{D42A27DB-BD31-4B8C-83A1-F6EECF244321}">
                <p14:modId xmlns:p14="http://schemas.microsoft.com/office/powerpoint/2010/main" val="1685600675"/>
              </p:ext>
            </p:extLst>
          </p:nvPr>
        </p:nvGraphicFramePr>
        <p:xfrm>
          <a:off x="635000" y="4734397"/>
          <a:ext cx="1490662" cy="684213"/>
        </p:xfrm>
        <a:graphic>
          <a:graphicData uri="http://schemas.openxmlformats.org/presentationml/2006/ole">
            <mc:AlternateContent xmlns:mc="http://schemas.openxmlformats.org/markup-compatibility/2006">
              <mc:Choice xmlns:v="urn:schemas-microsoft-com:vml" Requires="v">
                <p:oleObj spid="_x0000_s6429" name="Equation" r:id="rId10" imgW="469800" imgH="215640" progId="Equation.3">
                  <p:embed/>
                </p:oleObj>
              </mc:Choice>
              <mc:Fallback>
                <p:oleObj name="Equation" r:id="rId10" imgW="469800" imgH="215640" progId="Equation.3">
                  <p:embed/>
                  <p:pic>
                    <p:nvPicPr>
                      <p:cNvPr id="327686"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00" y="4734397"/>
                        <a:ext cx="1490662"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075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16010"/>
            <a:ext cx="7965544" cy="461665"/>
          </a:xfrm>
          <a:prstGeom prst="rect">
            <a:avLst/>
          </a:prstGeom>
        </p:spPr>
        <p:txBody>
          <a:bodyPr wrap="square">
            <a:spAutoFit/>
          </a:bodyPr>
          <a:lstStyle/>
          <a:p>
            <a:pPr lvl="0">
              <a:spcBef>
                <a:spcPts val="1200"/>
              </a:spcBef>
              <a:spcAft>
                <a:spcPts val="1200"/>
              </a:spcAft>
              <a:defRPr/>
            </a:pPr>
            <a:r>
              <a:rPr lang="en-US" sz="2400" dirty="0">
                <a:ea typeface="Open Sans" panose="020B0606030504020204" pitchFamily="34" charset="0"/>
                <a:cs typeface="Times New Roman" pitchFamily="18" charset="0"/>
              </a:rPr>
              <a:t>Show the set representation of following Venn diagrams.</a:t>
            </a:r>
          </a:p>
        </p:txBody>
      </p:sp>
      <p:grpSp>
        <p:nvGrpSpPr>
          <p:cNvPr id="10" name="Group 9">
            <a:extLst>
              <a:ext uri="{FF2B5EF4-FFF2-40B4-BE49-F238E27FC236}">
                <a16:creationId xmlns:a16="http://schemas.microsoft.com/office/drawing/2014/main" id="{A6D8DF49-3E3C-436D-841A-DA8E216D5552}"/>
              </a:ext>
            </a:extLst>
          </p:cNvPr>
          <p:cNvGrpSpPr/>
          <p:nvPr/>
        </p:nvGrpSpPr>
        <p:grpSpPr>
          <a:xfrm>
            <a:off x="944881" y="2083522"/>
            <a:ext cx="2743200" cy="1828800"/>
            <a:chOff x="304801" y="1828800"/>
            <a:chExt cx="2743200" cy="1828800"/>
          </a:xfrm>
        </p:grpSpPr>
        <p:pic>
          <p:nvPicPr>
            <p:cNvPr id="11" name="Picture 9" descr="C:\Users\ASaghafi\Desktop\384px-Venn0110.svg.png">
              <a:extLst>
                <a:ext uri="{FF2B5EF4-FFF2-40B4-BE49-F238E27FC236}">
                  <a16:creationId xmlns:a16="http://schemas.microsoft.com/office/drawing/2014/main" id="{8B23A892-E435-4F04-A7CF-B0AADB87679B}"/>
                </a:ext>
              </a:extLst>
            </p:cNvPr>
            <p:cNvPicPr>
              <a:picLocks noChangeAspect="1" noChangeArrowheads="1"/>
            </p:cNvPicPr>
            <p:nvPr/>
          </p:nvPicPr>
          <p:blipFill>
            <a:blip r:embed="rId3" cstate="print"/>
            <a:srcRect/>
            <a:stretch>
              <a:fillRect/>
            </a:stretch>
          </p:blipFill>
          <p:spPr bwMode="auto">
            <a:xfrm>
              <a:off x="304801" y="1828800"/>
              <a:ext cx="2743200" cy="1828800"/>
            </a:xfrm>
            <a:prstGeom prst="rect">
              <a:avLst/>
            </a:prstGeom>
            <a:noFill/>
          </p:spPr>
        </p:pic>
        <p:sp>
          <p:nvSpPr>
            <p:cNvPr id="12" name="TextBox 11">
              <a:extLst>
                <a:ext uri="{FF2B5EF4-FFF2-40B4-BE49-F238E27FC236}">
                  <a16:creationId xmlns:a16="http://schemas.microsoft.com/office/drawing/2014/main" id="{DE774E7D-6F91-4174-B815-213FE3E866A8}"/>
                </a:ext>
              </a:extLst>
            </p:cNvPr>
            <p:cNvSpPr txBox="1"/>
            <p:nvPr/>
          </p:nvSpPr>
          <p:spPr>
            <a:xfrm>
              <a:off x="533400" y="1905000"/>
              <a:ext cx="290749" cy="400110"/>
            </a:xfrm>
            <a:prstGeom prst="rect">
              <a:avLst/>
            </a:prstGeom>
            <a:noFill/>
          </p:spPr>
          <p:txBody>
            <a:bodyPr wrap="square" rtlCol="0">
              <a:spAutoFit/>
            </a:bodyPr>
            <a:lstStyle/>
            <a:p>
              <a:r>
                <a:rPr lang="en-US" sz="2000" b="1" dirty="0"/>
                <a:t>A</a:t>
              </a:r>
            </a:p>
          </p:txBody>
        </p:sp>
        <p:sp>
          <p:nvSpPr>
            <p:cNvPr id="13" name="TextBox 12">
              <a:extLst>
                <a:ext uri="{FF2B5EF4-FFF2-40B4-BE49-F238E27FC236}">
                  <a16:creationId xmlns:a16="http://schemas.microsoft.com/office/drawing/2014/main" id="{62BC027A-271B-48EE-A207-1A6AAA593F45}"/>
                </a:ext>
              </a:extLst>
            </p:cNvPr>
            <p:cNvSpPr txBox="1"/>
            <p:nvPr/>
          </p:nvSpPr>
          <p:spPr>
            <a:xfrm>
              <a:off x="2514600" y="1981200"/>
              <a:ext cx="259580" cy="400110"/>
            </a:xfrm>
            <a:prstGeom prst="rect">
              <a:avLst/>
            </a:prstGeom>
            <a:noFill/>
          </p:spPr>
          <p:txBody>
            <a:bodyPr wrap="square" rtlCol="0">
              <a:spAutoFit/>
            </a:bodyPr>
            <a:lstStyle/>
            <a:p>
              <a:r>
                <a:rPr lang="en-US" sz="2000" b="1" dirty="0"/>
                <a:t>B</a:t>
              </a:r>
            </a:p>
          </p:txBody>
        </p:sp>
      </p:grpSp>
      <p:pic>
        <p:nvPicPr>
          <p:cNvPr id="14" name="Picture 12" descr="C:\Users\ASaghafi\Desktop\mit-math-syllabus-103-lesson-1-sets-and-the-real-number-system-34-638.jpg">
            <a:extLst>
              <a:ext uri="{FF2B5EF4-FFF2-40B4-BE49-F238E27FC236}">
                <a16:creationId xmlns:a16="http://schemas.microsoft.com/office/drawing/2014/main" id="{30791F4F-D0DA-4D13-9AF2-1F1E2B5BF27E}"/>
              </a:ext>
            </a:extLst>
          </p:cNvPr>
          <p:cNvPicPr>
            <a:picLocks noChangeAspect="1" noChangeArrowheads="1"/>
          </p:cNvPicPr>
          <p:nvPr/>
        </p:nvPicPr>
        <p:blipFill>
          <a:blip r:embed="rId4" cstate="print"/>
          <a:srcRect/>
          <a:stretch>
            <a:fillRect/>
          </a:stretch>
        </p:blipFill>
        <p:spPr bwMode="auto">
          <a:xfrm>
            <a:off x="4428712" y="2070459"/>
            <a:ext cx="2057400" cy="1887238"/>
          </a:xfrm>
          <a:prstGeom prst="rect">
            <a:avLst/>
          </a:prstGeom>
          <a:noFill/>
        </p:spPr>
      </p:pic>
      <p:pic>
        <p:nvPicPr>
          <p:cNvPr id="15" name="Picture 13" descr="C:\Users\ASaghafi\Desktop\mit-math-syllabus-103-lesson-1-sets-and-the-real-number-system-34-638 - Copy.jpg">
            <a:extLst>
              <a:ext uri="{FF2B5EF4-FFF2-40B4-BE49-F238E27FC236}">
                <a16:creationId xmlns:a16="http://schemas.microsoft.com/office/drawing/2014/main" id="{7F257158-3800-47A7-BC1C-935E5266DE8B}"/>
              </a:ext>
            </a:extLst>
          </p:cNvPr>
          <p:cNvPicPr>
            <a:picLocks noChangeAspect="1" noChangeArrowheads="1"/>
          </p:cNvPicPr>
          <p:nvPr/>
        </p:nvPicPr>
        <p:blipFill>
          <a:blip r:embed="rId5" cstate="print"/>
          <a:srcRect/>
          <a:stretch>
            <a:fillRect/>
          </a:stretch>
        </p:blipFill>
        <p:spPr bwMode="auto">
          <a:xfrm>
            <a:off x="7304153" y="2128897"/>
            <a:ext cx="2086897" cy="1828800"/>
          </a:xfrm>
          <a:prstGeom prst="rect">
            <a:avLst/>
          </a:prstGeom>
          <a:noFill/>
        </p:spPr>
      </p:pic>
      <p:grpSp>
        <p:nvGrpSpPr>
          <p:cNvPr id="16" name="Group 15">
            <a:extLst>
              <a:ext uri="{FF2B5EF4-FFF2-40B4-BE49-F238E27FC236}">
                <a16:creationId xmlns:a16="http://schemas.microsoft.com/office/drawing/2014/main" id="{25017186-C13E-4CD2-9823-25C31945746E}"/>
              </a:ext>
            </a:extLst>
          </p:cNvPr>
          <p:cNvGrpSpPr/>
          <p:nvPr/>
        </p:nvGrpSpPr>
        <p:grpSpPr>
          <a:xfrm>
            <a:off x="7087293" y="4531336"/>
            <a:ext cx="2481255" cy="1619310"/>
            <a:chOff x="6129345" y="4476690"/>
            <a:chExt cx="2481255" cy="1619310"/>
          </a:xfrm>
        </p:grpSpPr>
        <p:pic>
          <p:nvPicPr>
            <p:cNvPr id="17" name="Picture 12" descr="C:\Users\ASaghafi\Desktop\384px-Venn1001.svg.png">
              <a:extLst>
                <a:ext uri="{FF2B5EF4-FFF2-40B4-BE49-F238E27FC236}">
                  <a16:creationId xmlns:a16="http://schemas.microsoft.com/office/drawing/2014/main" id="{49F32169-1500-4FAD-87BA-8DAA9BFC0F7F}"/>
                </a:ext>
              </a:extLst>
            </p:cNvPr>
            <p:cNvPicPr>
              <a:picLocks noChangeAspect="1" noChangeArrowheads="1"/>
            </p:cNvPicPr>
            <p:nvPr/>
          </p:nvPicPr>
          <p:blipFill>
            <a:blip r:embed="rId6" cstate="print"/>
            <a:srcRect/>
            <a:stretch>
              <a:fillRect/>
            </a:stretch>
          </p:blipFill>
          <p:spPr bwMode="auto">
            <a:xfrm>
              <a:off x="6129345" y="4495799"/>
              <a:ext cx="2481255" cy="1600201"/>
            </a:xfrm>
            <a:prstGeom prst="rect">
              <a:avLst/>
            </a:prstGeom>
            <a:noFill/>
          </p:spPr>
        </p:pic>
        <p:sp>
          <p:nvSpPr>
            <p:cNvPr id="18" name="TextBox 17">
              <a:extLst>
                <a:ext uri="{FF2B5EF4-FFF2-40B4-BE49-F238E27FC236}">
                  <a16:creationId xmlns:a16="http://schemas.microsoft.com/office/drawing/2014/main" id="{F4468F03-8FEB-4DC4-A7B2-050519F21263}"/>
                </a:ext>
              </a:extLst>
            </p:cNvPr>
            <p:cNvSpPr txBox="1"/>
            <p:nvPr/>
          </p:nvSpPr>
          <p:spPr>
            <a:xfrm>
              <a:off x="6290888" y="4476690"/>
              <a:ext cx="275013" cy="400110"/>
            </a:xfrm>
            <a:prstGeom prst="rect">
              <a:avLst/>
            </a:prstGeom>
            <a:noFill/>
          </p:spPr>
          <p:txBody>
            <a:bodyPr wrap="square" rtlCol="0">
              <a:spAutoFit/>
            </a:bodyPr>
            <a:lstStyle/>
            <a:p>
              <a:r>
                <a:rPr lang="en-US" sz="2000" b="1" dirty="0"/>
                <a:t>A</a:t>
              </a:r>
            </a:p>
          </p:txBody>
        </p:sp>
        <p:sp>
          <p:nvSpPr>
            <p:cNvPr id="19" name="TextBox 18">
              <a:extLst>
                <a:ext uri="{FF2B5EF4-FFF2-40B4-BE49-F238E27FC236}">
                  <a16:creationId xmlns:a16="http://schemas.microsoft.com/office/drawing/2014/main" id="{E0162176-CE1A-4A2C-9B0D-560D2D1B176A}"/>
                </a:ext>
              </a:extLst>
            </p:cNvPr>
            <p:cNvSpPr txBox="1"/>
            <p:nvPr/>
          </p:nvSpPr>
          <p:spPr>
            <a:xfrm>
              <a:off x="8166101" y="4552890"/>
              <a:ext cx="245531" cy="400110"/>
            </a:xfrm>
            <a:prstGeom prst="rect">
              <a:avLst/>
            </a:prstGeom>
            <a:noFill/>
          </p:spPr>
          <p:txBody>
            <a:bodyPr wrap="square" rtlCol="0">
              <a:spAutoFit/>
            </a:bodyPr>
            <a:lstStyle/>
            <a:p>
              <a:r>
                <a:rPr lang="en-US" sz="2000" b="1" dirty="0"/>
                <a:t>B</a:t>
              </a:r>
            </a:p>
          </p:txBody>
        </p:sp>
      </p:grpSp>
      <p:pic>
        <p:nvPicPr>
          <p:cNvPr id="20" name="Picture 14" descr="C:\Users\ASaghafi\Desktop\worksheet-on-Venn-Diagrams - Copy.jpg">
            <a:extLst>
              <a:ext uri="{FF2B5EF4-FFF2-40B4-BE49-F238E27FC236}">
                <a16:creationId xmlns:a16="http://schemas.microsoft.com/office/drawing/2014/main" id="{D33CC683-E264-4CA0-97BC-55F1736EDAAC}"/>
              </a:ext>
            </a:extLst>
          </p:cNvPr>
          <p:cNvPicPr>
            <a:picLocks noChangeAspect="1" noChangeArrowheads="1"/>
          </p:cNvPicPr>
          <p:nvPr/>
        </p:nvPicPr>
        <p:blipFill>
          <a:blip r:embed="rId7" cstate="print"/>
          <a:srcRect/>
          <a:stretch>
            <a:fillRect/>
          </a:stretch>
        </p:blipFill>
        <p:spPr bwMode="auto">
          <a:xfrm>
            <a:off x="907642" y="4478117"/>
            <a:ext cx="2220912" cy="1727376"/>
          </a:xfrm>
          <a:prstGeom prst="rect">
            <a:avLst/>
          </a:prstGeom>
          <a:noFill/>
        </p:spPr>
      </p:pic>
      <p:pic>
        <p:nvPicPr>
          <p:cNvPr id="21" name="Picture 15" descr="C:\Users\ASaghafi\Desktop\worksheet-on-Venn-Diagrams.jpg">
            <a:extLst>
              <a:ext uri="{FF2B5EF4-FFF2-40B4-BE49-F238E27FC236}">
                <a16:creationId xmlns:a16="http://schemas.microsoft.com/office/drawing/2014/main" id="{2664B869-52A8-4C1B-85AF-D96314686ED5}"/>
              </a:ext>
            </a:extLst>
          </p:cNvPr>
          <p:cNvPicPr>
            <a:picLocks noChangeAspect="1" noChangeArrowheads="1"/>
          </p:cNvPicPr>
          <p:nvPr/>
        </p:nvPicPr>
        <p:blipFill>
          <a:blip r:embed="rId8" cstate="print"/>
          <a:srcRect/>
          <a:stretch>
            <a:fillRect/>
          </a:stretch>
        </p:blipFill>
        <p:spPr bwMode="auto">
          <a:xfrm>
            <a:off x="3889446" y="4537383"/>
            <a:ext cx="2409031" cy="1663791"/>
          </a:xfrm>
          <a:prstGeom prst="rect">
            <a:avLst/>
          </a:prstGeom>
          <a:noFill/>
        </p:spPr>
      </p:pic>
    </p:spTree>
    <p:extLst>
      <p:ext uri="{BB962C8B-B14F-4D97-AF65-F5344CB8AC3E}">
        <p14:creationId xmlns:p14="http://schemas.microsoft.com/office/powerpoint/2010/main" val="64811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638800" cy="1325563"/>
          </a:xfrm>
        </p:spPr>
        <p:txBody>
          <a:bodyPr/>
          <a:lstStyle/>
          <a:p>
            <a:r>
              <a:rPr lang="en-US" dirty="0">
                <a:solidFill>
                  <a:srgbClr val="990033"/>
                </a:solidFill>
              </a:rPr>
              <a:t>Mutually Exclusive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895984" y="1528354"/>
                <a:ext cx="5733415" cy="1569660"/>
              </a:xfrm>
              <a:prstGeom prst="rect">
                <a:avLst/>
              </a:prstGeom>
            </p:spPr>
            <p:txBody>
              <a:bodyPr wrap="square">
                <a:spAutoFit/>
              </a:bodyPr>
              <a:lstStyle/>
              <a:p>
                <a:r>
                  <a:rPr lang="en-US" sz="2400" dirty="0">
                    <a:cs typeface="Times New Roman" pitchFamily="18" charset="0"/>
                  </a:rPr>
                  <a:t>Two sets A and B are </a:t>
                </a:r>
                <a:r>
                  <a:rPr lang="en-US" sz="2400" b="1" i="1" dirty="0">
                    <a:solidFill>
                      <a:srgbClr val="00B050"/>
                    </a:solidFill>
                    <a:cs typeface="Times New Roman" pitchFamily="18" charset="0"/>
                  </a:rPr>
                  <a:t>mutually exclusive </a:t>
                </a:r>
                <a:r>
                  <a:rPr lang="en-US" sz="2400" dirty="0">
                    <a:cs typeface="Times New Roman" pitchFamily="18" charset="0"/>
                  </a:rPr>
                  <a:t>or</a:t>
                </a:r>
                <a:r>
                  <a:rPr lang="en-US" sz="2400" b="1" i="1" dirty="0">
                    <a:solidFill>
                      <a:srgbClr val="00B050"/>
                    </a:solidFill>
                    <a:cs typeface="Times New Roman" pitchFamily="18" charset="0"/>
                  </a:rPr>
                  <a:t> disjoint</a:t>
                </a:r>
                <a:r>
                  <a:rPr lang="en-US" sz="2400" i="1" dirty="0">
                    <a:cs typeface="Times New Roman" pitchFamily="18" charset="0"/>
                  </a:rPr>
                  <a:t> </a:t>
                </a:r>
                <a:r>
                  <a:rPr lang="en-US" sz="2400" dirty="0">
                    <a:cs typeface="Times New Roman" pitchFamily="18" charset="0"/>
                  </a:rPr>
                  <a:t>if </a:t>
                </a:r>
                <a14:m>
                  <m:oMath xmlns:m="http://schemas.openxmlformats.org/officeDocument/2006/math">
                    <m:r>
                      <a:rPr lang="en-US" sz="2400" b="0" i="1" smtClean="0">
                        <a:latin typeface="Cambria Math" panose="02040503050406030204" pitchFamily="18" charset="0"/>
                        <a:cs typeface="Times New Roman" pitchFamily="18" charset="0"/>
                      </a:rPr>
                      <m:t>𝐴</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𝐵</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𝜙</m:t>
                    </m:r>
                  </m:oMath>
                </a14:m>
                <a:r>
                  <a:rPr lang="en-US" sz="2400" dirty="0">
                    <a:cs typeface="Times New Roman" pitchFamily="18" charset="0"/>
                  </a:rPr>
                  <a:t>, that is, the </a:t>
                </a:r>
                <a:r>
                  <a:rPr lang="en-US" sz="2400" dirty="0">
                    <a:solidFill>
                      <a:srgbClr val="FF0000"/>
                    </a:solidFill>
                    <a:cs typeface="Times New Roman" pitchFamily="18" charset="0"/>
                  </a:rPr>
                  <a:t>sets have no common members</a:t>
                </a:r>
                <a:r>
                  <a:rPr lang="en-US" sz="2400" dirty="0">
                    <a:cs typeface="Times New Roman" pitchFamily="18" charset="0"/>
                  </a:rPr>
                  <a:t>. In terms of Venn diagram, they are completely separated</a:t>
                </a:r>
                <a:endParaRPr lang="en-US" sz="2400" dirty="0"/>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895984" y="1528354"/>
                <a:ext cx="5733415" cy="1569660"/>
              </a:xfrm>
              <a:prstGeom prst="rect">
                <a:avLst/>
              </a:prstGeom>
              <a:blipFill>
                <a:blip r:embed="rId4"/>
                <a:stretch>
                  <a:fillRect l="-1702" t="-3113" b="-8171"/>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a:extLst>
              <a:ext uri="{FF2B5EF4-FFF2-40B4-BE49-F238E27FC236}">
                <a16:creationId xmlns:a16="http://schemas.microsoft.com/office/drawing/2014/main" id="{D1ECC6A5-F852-4772-9459-8E895FBB6338}"/>
              </a:ext>
            </a:extLst>
          </p:cNvPr>
          <p:cNvSpPr txBox="1">
            <a:spLocks/>
          </p:cNvSpPr>
          <p:nvPr/>
        </p:nvSpPr>
        <p:spPr>
          <a:xfrm>
            <a:off x="6847132"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Symmetric difference</a:t>
            </a:r>
          </a:p>
        </p:txBody>
      </p:sp>
      <p:sp>
        <p:nvSpPr>
          <p:cNvPr id="19" name="Rectangle 18">
            <a:extLst>
              <a:ext uri="{FF2B5EF4-FFF2-40B4-BE49-F238E27FC236}">
                <a16:creationId xmlns:a16="http://schemas.microsoft.com/office/drawing/2014/main" id="{AE3572A5-75E2-4AB6-9FAE-48004CFA4412}"/>
              </a:ext>
            </a:extLst>
          </p:cNvPr>
          <p:cNvSpPr/>
          <p:nvPr/>
        </p:nvSpPr>
        <p:spPr>
          <a:xfrm>
            <a:off x="6904917" y="1528354"/>
            <a:ext cx="5200016" cy="830997"/>
          </a:xfrm>
          <a:prstGeom prst="rect">
            <a:avLst/>
          </a:prstGeom>
        </p:spPr>
        <p:txBody>
          <a:bodyPr wrap="square">
            <a:spAutoFit/>
          </a:bodyPr>
          <a:lstStyle/>
          <a:p>
            <a:r>
              <a:rPr lang="en-US" sz="2400" dirty="0"/>
              <a:t>The following operation is known as symmetric difference</a:t>
            </a:r>
          </a:p>
        </p:txBody>
      </p: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9B4AAED6-28B0-4CD4-B301-97AB70B76DE6}"/>
                  </a:ext>
                </a:extLst>
              </p:cNvPr>
              <p:cNvSpPr/>
              <p:nvPr/>
            </p:nvSpPr>
            <p:spPr>
              <a:xfrm>
                <a:off x="1624393" y="5933144"/>
                <a:ext cx="3522400" cy="54292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Always		</a:t>
                </a:r>
                <a14:m>
                  <m:oMath xmlns:m="http://schemas.openxmlformats.org/officeDocument/2006/math">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b="0" i="1" smtClean="0">
                            <a:solidFill>
                              <a:schemeClr val="tx1"/>
                            </a:solidFill>
                            <a:latin typeface="Cambria Math" panose="02040503050406030204" pitchFamily="18" charset="0"/>
                            <a:ea typeface="Cambria Math" panose="02040503050406030204" pitchFamily="18" charset="0"/>
                          </a:rPr>
                          <m:t>𝐴</m:t>
                        </m:r>
                      </m:e>
                      <m:sup>
                        <m:r>
                          <a:rPr lang="en-US" sz="2400" b="0" i="1" smtClean="0">
                            <a:solidFill>
                              <a:schemeClr val="tx1"/>
                            </a:solidFill>
                            <a:latin typeface="Cambria Math" panose="02040503050406030204" pitchFamily="18" charset="0"/>
                            <a:ea typeface="Cambria Math" panose="02040503050406030204" pitchFamily="18" charset="0"/>
                          </a:rPr>
                          <m:t>𝑐</m:t>
                        </m:r>
                      </m:sup>
                    </m:sSup>
                    <m:r>
                      <a:rPr lang="en-US" sz="2400" b="0" i="1" smtClean="0">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cs typeface="Times New Roman" pitchFamily="18" charset="0"/>
                      </a:rPr>
                      <m:t>𝜙</m:t>
                    </m:r>
                  </m:oMath>
                </a14:m>
                <a:endParaRPr lang="en-US" sz="2400" dirty="0">
                  <a:solidFill>
                    <a:srgbClr val="FF0000"/>
                  </a:solidFill>
                </a:endParaRPr>
              </a:p>
            </p:txBody>
          </p:sp>
        </mc:Choice>
        <mc:Fallback xmlns="">
          <p:sp>
            <p:nvSpPr>
              <p:cNvPr id="67" name="Rectangle 66">
                <a:extLst>
                  <a:ext uri="{FF2B5EF4-FFF2-40B4-BE49-F238E27FC236}">
                    <a16:creationId xmlns:a16="http://schemas.microsoft.com/office/drawing/2014/main" id="{9B4AAED6-28B0-4CD4-B301-97AB70B76DE6}"/>
                  </a:ext>
                </a:extLst>
              </p:cNvPr>
              <p:cNvSpPr>
                <a:spLocks noRot="1" noChangeAspect="1" noMove="1" noResize="1" noEditPoints="1" noAdjustHandles="1" noChangeArrowheads="1" noChangeShapeType="1" noTextEdit="1"/>
              </p:cNvSpPr>
              <p:nvPr/>
            </p:nvSpPr>
            <p:spPr>
              <a:xfrm>
                <a:off x="1624393" y="5933144"/>
                <a:ext cx="3522400" cy="542925"/>
              </a:xfrm>
              <a:prstGeom prst="rect">
                <a:avLst/>
              </a:prstGeom>
              <a:blipFill>
                <a:blip r:embed="rId5"/>
                <a:stretch>
                  <a:fillRect l="-2595" t="-1124" b="-17978"/>
                </a:stretch>
              </a:blipFill>
              <a:ln>
                <a:noFill/>
              </a:ln>
            </p:spPr>
            <p:txBody>
              <a:bodyPr/>
              <a:lstStyle/>
              <a:p>
                <a:r>
                  <a:rPr lang="en-US">
                    <a:noFill/>
                  </a:rPr>
                  <a:t> </a:t>
                </a:r>
              </a:p>
            </p:txBody>
          </p:sp>
        </mc:Fallback>
      </mc:AlternateContent>
      <p:sp>
        <p:nvSpPr>
          <p:cNvPr id="28" name="椭圆 6">
            <a:extLst>
              <a:ext uri="{FF2B5EF4-FFF2-40B4-BE49-F238E27FC236}">
                <a16:creationId xmlns:a16="http://schemas.microsoft.com/office/drawing/2014/main" id="{B15EDE8E-221A-4F35-8398-8E9F027BE010}"/>
              </a:ext>
            </a:extLst>
          </p:cNvPr>
          <p:cNvSpPr>
            <a:spLocks noChangeArrowheads="1"/>
          </p:cNvSpPr>
          <p:nvPr/>
        </p:nvSpPr>
        <p:spPr bwMode="auto">
          <a:xfrm>
            <a:off x="1885406" y="3293281"/>
            <a:ext cx="1500187" cy="1571625"/>
          </a:xfrm>
          <a:prstGeom prst="ellipse">
            <a:avLst/>
          </a:prstGeom>
          <a:noFill/>
          <a:ln w="19050">
            <a:solidFill>
              <a:schemeClr val="tx2"/>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p>
        </p:txBody>
      </p:sp>
      <p:sp>
        <p:nvSpPr>
          <p:cNvPr id="29" name="TextBox 9">
            <a:extLst>
              <a:ext uri="{FF2B5EF4-FFF2-40B4-BE49-F238E27FC236}">
                <a16:creationId xmlns:a16="http://schemas.microsoft.com/office/drawing/2014/main" id="{46DF58AA-55F3-4DC6-AF2B-8ECE31840A0E}"/>
              </a:ext>
            </a:extLst>
          </p:cNvPr>
          <p:cNvSpPr txBox="1">
            <a:spLocks noChangeArrowheads="1"/>
          </p:cNvSpPr>
          <p:nvPr/>
        </p:nvSpPr>
        <p:spPr bwMode="auto">
          <a:xfrm>
            <a:off x="2547393" y="3864781"/>
            <a:ext cx="338138" cy="369887"/>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a:t>A</a:t>
            </a:r>
            <a:endParaRPr lang="zh-CN" altLang="en-US"/>
          </a:p>
        </p:txBody>
      </p:sp>
      <p:sp>
        <p:nvSpPr>
          <p:cNvPr id="30" name="椭圆 6">
            <a:extLst>
              <a:ext uri="{FF2B5EF4-FFF2-40B4-BE49-F238E27FC236}">
                <a16:creationId xmlns:a16="http://schemas.microsoft.com/office/drawing/2014/main" id="{73071CCD-D305-41E2-B418-081686412057}"/>
              </a:ext>
            </a:extLst>
          </p:cNvPr>
          <p:cNvSpPr>
            <a:spLocks noChangeArrowheads="1"/>
          </p:cNvSpPr>
          <p:nvPr/>
        </p:nvSpPr>
        <p:spPr bwMode="auto">
          <a:xfrm>
            <a:off x="3457031" y="3221843"/>
            <a:ext cx="1500187" cy="1571625"/>
          </a:xfrm>
          <a:prstGeom prst="ellipse">
            <a:avLst/>
          </a:prstGeom>
          <a:noFill/>
          <a:ln w="19050">
            <a:solidFill>
              <a:schemeClr val="tx2"/>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p>
        </p:txBody>
      </p:sp>
      <p:sp>
        <p:nvSpPr>
          <p:cNvPr id="31" name="TextBox 9">
            <a:extLst>
              <a:ext uri="{FF2B5EF4-FFF2-40B4-BE49-F238E27FC236}">
                <a16:creationId xmlns:a16="http://schemas.microsoft.com/office/drawing/2014/main" id="{B4B43A7F-F281-48FC-B25B-D16E76CF10E1}"/>
              </a:ext>
            </a:extLst>
          </p:cNvPr>
          <p:cNvSpPr txBox="1">
            <a:spLocks noChangeArrowheads="1"/>
          </p:cNvSpPr>
          <p:nvPr/>
        </p:nvSpPr>
        <p:spPr bwMode="auto">
          <a:xfrm>
            <a:off x="3976143" y="3852081"/>
            <a:ext cx="338138" cy="369887"/>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a:t>B</a:t>
            </a:r>
            <a:endParaRPr lang="zh-CN" altLang="en-US"/>
          </a:p>
        </p:txBody>
      </p:sp>
      <p:pic>
        <p:nvPicPr>
          <p:cNvPr id="32" name="Picture 1">
            <a:extLst>
              <a:ext uri="{FF2B5EF4-FFF2-40B4-BE49-F238E27FC236}">
                <a16:creationId xmlns:a16="http://schemas.microsoft.com/office/drawing/2014/main" id="{CB156E1B-84E2-49C7-891C-366690BEDE12}"/>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679600" y="5080653"/>
            <a:ext cx="1411986" cy="425297"/>
          </a:xfrm>
          <a:prstGeom prst="rect">
            <a:avLst/>
          </a:prstGeom>
          <a:noFill/>
        </p:spPr>
      </p:pic>
      <p:graphicFrame>
        <p:nvGraphicFramePr>
          <p:cNvPr id="33" name="Object 3">
            <a:extLst>
              <a:ext uri="{FF2B5EF4-FFF2-40B4-BE49-F238E27FC236}">
                <a16:creationId xmlns:a16="http://schemas.microsoft.com/office/drawing/2014/main" id="{737614C8-BE78-4AB0-B15B-5AD934DC69BD}"/>
              </a:ext>
            </a:extLst>
          </p:cNvPr>
          <p:cNvGraphicFramePr>
            <a:graphicFrameLocks noChangeAspect="1"/>
          </p:cNvGraphicFramePr>
          <p:nvPr>
            <p:extLst>
              <p:ext uri="{D42A27DB-BD31-4B8C-83A1-F6EECF244321}">
                <p14:modId xmlns:p14="http://schemas.microsoft.com/office/powerpoint/2010/main" val="4210147427"/>
              </p:ext>
            </p:extLst>
          </p:nvPr>
        </p:nvGraphicFramePr>
        <p:xfrm>
          <a:off x="7347882" y="2531280"/>
          <a:ext cx="3948134" cy="508425"/>
        </p:xfrm>
        <a:graphic>
          <a:graphicData uri="http://schemas.openxmlformats.org/presentationml/2006/ole">
            <mc:AlternateContent xmlns:mc="http://schemas.openxmlformats.org/markup-compatibility/2006">
              <mc:Choice xmlns:v="urn:schemas-microsoft-com:vml" Requires="v">
                <p:oleObj spid="_x0000_s19494" name="Equation" r:id="rId7" imgW="1574640" imgH="203040" progId="Equation.3">
                  <p:embed/>
                </p:oleObj>
              </mc:Choice>
              <mc:Fallback>
                <p:oleObj name="Equation" r:id="rId7" imgW="1574640" imgH="203040" progId="Equation.3">
                  <p:embed/>
                  <p:pic>
                    <p:nvPicPr>
                      <p:cNvPr id="33793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47882" y="2531280"/>
                        <a:ext cx="3948134" cy="508425"/>
                      </a:xfrm>
                      <a:prstGeom prst="rect">
                        <a:avLst/>
                      </a:prstGeom>
                      <a:noFill/>
                    </p:spPr>
                  </p:pic>
                </p:oleObj>
              </mc:Fallback>
            </mc:AlternateContent>
          </a:graphicData>
        </a:graphic>
      </p:graphicFrame>
      <p:graphicFrame>
        <p:nvGraphicFramePr>
          <p:cNvPr id="34" name="Object 3">
            <a:extLst>
              <a:ext uri="{FF2B5EF4-FFF2-40B4-BE49-F238E27FC236}">
                <a16:creationId xmlns:a16="http://schemas.microsoft.com/office/drawing/2014/main" id="{D02BD53B-4AB8-469D-BF38-EB5CDB121F7E}"/>
              </a:ext>
            </a:extLst>
          </p:cNvPr>
          <p:cNvGraphicFramePr>
            <a:graphicFrameLocks noChangeAspect="1"/>
          </p:cNvGraphicFramePr>
          <p:nvPr>
            <p:extLst>
              <p:ext uri="{D42A27DB-BD31-4B8C-83A1-F6EECF244321}">
                <p14:modId xmlns:p14="http://schemas.microsoft.com/office/powerpoint/2010/main" val="3096316683"/>
              </p:ext>
            </p:extLst>
          </p:nvPr>
        </p:nvGraphicFramePr>
        <p:xfrm>
          <a:off x="7322640" y="3293281"/>
          <a:ext cx="3852725" cy="508424"/>
        </p:xfrm>
        <a:graphic>
          <a:graphicData uri="http://schemas.openxmlformats.org/presentationml/2006/ole">
            <mc:AlternateContent xmlns:mc="http://schemas.openxmlformats.org/markup-compatibility/2006">
              <mc:Choice xmlns:v="urn:schemas-microsoft-com:vml" Requires="v">
                <p:oleObj spid="_x0000_s19495" name="Equation" r:id="rId9" imgW="1536480" imgH="203040" progId="Equation.3">
                  <p:embed/>
                </p:oleObj>
              </mc:Choice>
              <mc:Fallback>
                <p:oleObj name="Equation" r:id="rId9" imgW="1536480" imgH="203040" progId="Equation.3">
                  <p:embed/>
                  <p:pic>
                    <p:nvPicPr>
                      <p:cNvPr id="337931"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2640" y="3293281"/>
                        <a:ext cx="3852725" cy="508424"/>
                      </a:xfrm>
                      <a:prstGeom prst="rect">
                        <a:avLst/>
                      </a:prstGeom>
                      <a:noFill/>
                    </p:spPr>
                  </p:pic>
                </p:oleObj>
              </mc:Fallback>
            </mc:AlternateContent>
          </a:graphicData>
        </a:graphic>
      </p:graphicFrame>
      <p:grpSp>
        <p:nvGrpSpPr>
          <p:cNvPr id="35" name="Group 34">
            <a:extLst>
              <a:ext uri="{FF2B5EF4-FFF2-40B4-BE49-F238E27FC236}">
                <a16:creationId xmlns:a16="http://schemas.microsoft.com/office/drawing/2014/main" id="{633F3106-5B42-4F5D-9DF1-FAB851A86567}"/>
              </a:ext>
            </a:extLst>
          </p:cNvPr>
          <p:cNvGrpSpPr/>
          <p:nvPr/>
        </p:nvGrpSpPr>
        <p:grpSpPr>
          <a:xfrm>
            <a:off x="8100416" y="4280388"/>
            <a:ext cx="2743200" cy="1828800"/>
            <a:chOff x="304801" y="1828800"/>
            <a:chExt cx="2743200" cy="1828800"/>
          </a:xfrm>
        </p:grpSpPr>
        <p:pic>
          <p:nvPicPr>
            <p:cNvPr id="36" name="Picture 9" descr="C:\Users\ASaghafi\Desktop\384px-Venn0110.svg.png">
              <a:extLst>
                <a:ext uri="{FF2B5EF4-FFF2-40B4-BE49-F238E27FC236}">
                  <a16:creationId xmlns:a16="http://schemas.microsoft.com/office/drawing/2014/main" id="{B36ED069-FA2E-4E9A-BC87-17823B3A58B5}"/>
                </a:ext>
              </a:extLst>
            </p:cNvPr>
            <p:cNvPicPr>
              <a:picLocks noChangeAspect="1" noChangeArrowheads="1"/>
            </p:cNvPicPr>
            <p:nvPr/>
          </p:nvPicPr>
          <p:blipFill>
            <a:blip r:embed="rId11" cstate="print"/>
            <a:srcRect/>
            <a:stretch>
              <a:fillRect/>
            </a:stretch>
          </p:blipFill>
          <p:spPr bwMode="auto">
            <a:xfrm>
              <a:off x="304801" y="1828800"/>
              <a:ext cx="2743200" cy="1828800"/>
            </a:xfrm>
            <a:prstGeom prst="rect">
              <a:avLst/>
            </a:prstGeom>
            <a:noFill/>
          </p:spPr>
        </p:pic>
        <p:sp>
          <p:nvSpPr>
            <p:cNvPr id="37" name="TextBox 36">
              <a:extLst>
                <a:ext uri="{FF2B5EF4-FFF2-40B4-BE49-F238E27FC236}">
                  <a16:creationId xmlns:a16="http://schemas.microsoft.com/office/drawing/2014/main" id="{C6A351D8-4E67-4932-9CA2-B7AE4C5DC777}"/>
                </a:ext>
              </a:extLst>
            </p:cNvPr>
            <p:cNvSpPr txBox="1"/>
            <p:nvPr/>
          </p:nvSpPr>
          <p:spPr>
            <a:xfrm>
              <a:off x="533400" y="1905000"/>
              <a:ext cx="290749" cy="400110"/>
            </a:xfrm>
            <a:prstGeom prst="rect">
              <a:avLst/>
            </a:prstGeom>
            <a:noFill/>
          </p:spPr>
          <p:txBody>
            <a:bodyPr wrap="square" rtlCol="0">
              <a:spAutoFit/>
            </a:bodyPr>
            <a:lstStyle/>
            <a:p>
              <a:r>
                <a:rPr lang="en-US" sz="2000" b="1" dirty="0"/>
                <a:t>A</a:t>
              </a:r>
            </a:p>
          </p:txBody>
        </p:sp>
        <p:sp>
          <p:nvSpPr>
            <p:cNvPr id="38" name="TextBox 37">
              <a:extLst>
                <a:ext uri="{FF2B5EF4-FFF2-40B4-BE49-F238E27FC236}">
                  <a16:creationId xmlns:a16="http://schemas.microsoft.com/office/drawing/2014/main" id="{361BC52B-46AB-46CA-9016-42CB49C6141D}"/>
                </a:ext>
              </a:extLst>
            </p:cNvPr>
            <p:cNvSpPr txBox="1"/>
            <p:nvPr/>
          </p:nvSpPr>
          <p:spPr>
            <a:xfrm>
              <a:off x="2514600" y="1981200"/>
              <a:ext cx="259580" cy="400110"/>
            </a:xfrm>
            <a:prstGeom prst="rect">
              <a:avLst/>
            </a:prstGeom>
            <a:noFill/>
          </p:spPr>
          <p:txBody>
            <a:bodyPr wrap="square" rtlCol="0">
              <a:spAutoFit/>
            </a:bodyPr>
            <a:lstStyle/>
            <a:p>
              <a:r>
                <a:rPr lang="en-US" sz="2000" b="1" dirty="0"/>
                <a:t>B</a:t>
              </a:r>
            </a:p>
          </p:txBody>
        </p:sp>
      </p:grpSp>
    </p:spTree>
    <p:extLst>
      <p:ext uri="{BB962C8B-B14F-4D97-AF65-F5344CB8AC3E}">
        <p14:creationId xmlns:p14="http://schemas.microsoft.com/office/powerpoint/2010/main" val="181661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536474" cy="1325563"/>
          </a:xfrm>
        </p:spPr>
        <p:txBody>
          <a:bodyPr/>
          <a:lstStyle/>
          <a:p>
            <a:r>
              <a:rPr lang="en-US" dirty="0">
                <a:solidFill>
                  <a:srgbClr val="990033"/>
                </a:solidFill>
              </a:rPr>
              <a:t>Example</a:t>
            </a:r>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672DA7E-CAB2-45ED-B1A3-5599F27D87F8}"/>
                  </a:ext>
                </a:extLst>
              </p:cNvPr>
              <p:cNvSpPr/>
              <p:nvPr/>
            </p:nvSpPr>
            <p:spPr>
              <a:xfrm>
                <a:off x="838200" y="1440675"/>
                <a:ext cx="6294120" cy="1569660"/>
              </a:xfrm>
              <a:prstGeom prst="rect">
                <a:avLst/>
              </a:prstGeom>
            </p:spPr>
            <p:txBody>
              <a:bodyPr wrap="square">
                <a:spAutoFit/>
              </a:bodyPr>
              <a:lstStyle/>
              <a:p>
                <a:r>
                  <a:rPr lang="en-US" sz="2400" dirty="0"/>
                  <a:t>Given that </a:t>
                </a:r>
                <a14:m>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 </m:t>
                        </m:r>
                        <m:r>
                          <a:rPr lang="en-US" sz="2400" b="0" i="1" smtClean="0">
                            <a:latin typeface="Cambria Math" panose="02040503050406030204" pitchFamily="18" charset="0"/>
                          </a:rPr>
                          <m:t>2</m:t>
                        </m:r>
                        <m:r>
                          <a:rPr lang="en-US" sz="2400" b="0" i="1" smtClean="0">
                            <a:latin typeface="Cambria Math" panose="02040503050406030204" pitchFamily="18" charset="0"/>
                          </a:rPr>
                          <m:t>, </m:t>
                        </m:r>
                        <m:r>
                          <a:rPr lang="en-US" sz="2400" b="0" i="1" smtClean="0">
                            <a:latin typeface="Cambria Math" panose="02040503050406030204" pitchFamily="18" charset="0"/>
                          </a:rPr>
                          <m:t>3</m:t>
                        </m:r>
                        <m:r>
                          <a:rPr lang="en-US" sz="2400" b="0" i="1" smtClean="0">
                            <a:latin typeface="Cambria Math" panose="02040503050406030204" pitchFamily="18" charset="0"/>
                          </a:rPr>
                          <m:t>, </m:t>
                        </m:r>
                        <m:r>
                          <a:rPr lang="en-US" sz="2400" b="0" i="1" smtClean="0">
                            <a:latin typeface="Cambria Math" panose="02040503050406030204" pitchFamily="18" charset="0"/>
                          </a:rPr>
                          <m:t>4</m:t>
                        </m:r>
                        <m:r>
                          <a:rPr lang="en-US" sz="2400" b="0" i="1" smtClean="0">
                            <a:latin typeface="Cambria Math" panose="02040503050406030204" pitchFamily="18" charset="0"/>
                          </a:rPr>
                          <m:t>, </m:t>
                        </m:r>
                        <m:r>
                          <a:rPr lang="en-US" sz="2400" b="0" i="1" smtClean="0">
                            <a:latin typeface="Cambria Math" panose="02040503050406030204" pitchFamily="18" charset="0"/>
                          </a:rPr>
                          <m:t>5</m:t>
                        </m:r>
                        <m:r>
                          <a:rPr lang="en-US" sz="2400" b="0" i="1" smtClean="0">
                            <a:latin typeface="Cambria Math" panose="02040503050406030204" pitchFamily="18" charset="0"/>
                          </a:rPr>
                          <m:t>, </m:t>
                        </m:r>
                        <m:r>
                          <a:rPr lang="en-US" sz="2400" b="0" i="1" smtClean="0">
                            <a:latin typeface="Cambria Math" panose="02040503050406030204" pitchFamily="18" charset="0"/>
                          </a:rPr>
                          <m:t>6</m:t>
                        </m:r>
                        <m:r>
                          <a:rPr lang="en-US" sz="2400" b="0" i="1" smtClean="0">
                            <a:latin typeface="Cambria Math" panose="02040503050406030204" pitchFamily="18" charset="0"/>
                          </a:rPr>
                          <m:t>, </m:t>
                        </m:r>
                        <m:r>
                          <a:rPr lang="en-US" sz="2400" b="0" i="1" smtClean="0">
                            <a:latin typeface="Cambria Math" panose="02040503050406030204" pitchFamily="18" charset="0"/>
                          </a:rPr>
                          <m:t>7</m:t>
                        </m:r>
                        <m:r>
                          <a:rPr lang="en-US" sz="2400" b="0" i="1" smtClean="0">
                            <a:latin typeface="Cambria Math" panose="02040503050406030204" pitchFamily="18" charset="0"/>
                          </a:rPr>
                          <m:t>, </m:t>
                        </m:r>
                        <m:r>
                          <a:rPr lang="en-US" sz="2400" b="0" i="1" smtClean="0">
                            <a:latin typeface="Cambria Math" panose="02040503050406030204" pitchFamily="18" charset="0"/>
                          </a:rPr>
                          <m:t>8</m:t>
                        </m:r>
                        <m:r>
                          <a:rPr lang="en-US" sz="2400" b="0" i="1" smtClean="0">
                            <a:latin typeface="Cambria Math" panose="02040503050406030204" pitchFamily="18" charset="0"/>
                          </a:rPr>
                          <m:t>, </m:t>
                        </m:r>
                        <m:r>
                          <a:rPr lang="en-US" sz="2400" b="0" i="1" smtClean="0">
                            <a:latin typeface="Cambria Math" panose="02040503050406030204" pitchFamily="18" charset="0"/>
                          </a:rPr>
                          <m:t>9</m:t>
                        </m:r>
                        <m:r>
                          <a:rPr lang="en-US" sz="2400" b="0" i="1" smtClean="0">
                            <a:latin typeface="Cambria Math" panose="02040503050406030204" pitchFamily="18" charset="0"/>
                          </a:rPr>
                          <m:t>, </m:t>
                        </m:r>
                        <m:r>
                          <a:rPr lang="en-US" sz="2400" b="0" i="1" smtClean="0">
                            <a:latin typeface="Cambria Math" panose="02040503050406030204" pitchFamily="18" charset="0"/>
                          </a:rPr>
                          <m:t>10</m:t>
                        </m:r>
                      </m:e>
                    </m:d>
                  </m:oMath>
                </a14:m>
                <a:r>
                  <a:rPr lang="en-US" sz="2400" dirty="0"/>
                  <a:t> is the universal set and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 </m:t>
                        </m:r>
                        <m:r>
                          <a:rPr lang="en-US" sz="2400" b="0" i="1" smtClean="0">
                            <a:latin typeface="Cambria Math" panose="02040503050406030204" pitchFamily="18" charset="0"/>
                          </a:rPr>
                          <m:t>3</m:t>
                        </m:r>
                        <m:r>
                          <a:rPr lang="en-US" sz="2400" b="0" i="1" smtClean="0">
                            <a:latin typeface="Cambria Math" panose="02040503050406030204" pitchFamily="18" charset="0"/>
                          </a:rPr>
                          <m:t>, </m:t>
                        </m:r>
                        <m:r>
                          <a:rPr lang="en-US" sz="2400" b="0" i="1" smtClean="0">
                            <a:latin typeface="Cambria Math" panose="02040503050406030204" pitchFamily="18" charset="0"/>
                          </a:rPr>
                          <m:t>5</m:t>
                        </m:r>
                        <m:r>
                          <a:rPr lang="en-US" sz="2400" b="0" i="1" smtClean="0">
                            <a:latin typeface="Cambria Math" panose="02040503050406030204" pitchFamily="18" charset="0"/>
                          </a:rPr>
                          <m:t>, </m:t>
                        </m:r>
                        <m:r>
                          <a:rPr lang="en-US" sz="2400" b="0" i="1" smtClean="0">
                            <a:latin typeface="Cambria Math" panose="02040503050406030204" pitchFamily="18" charset="0"/>
                          </a:rPr>
                          <m:t>7</m:t>
                        </m:r>
                      </m:e>
                    </m:d>
                  </m:oMath>
                </a14:m>
                <a:r>
                  <a:rPr lang="en-US" sz="2400" dirty="0"/>
                  <a:t>,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 </m:t>
                        </m:r>
                        <m:r>
                          <a:rPr lang="en-US" sz="2400" b="0" i="1" smtClean="0">
                            <a:latin typeface="Cambria Math" panose="02040503050406030204" pitchFamily="18" charset="0"/>
                          </a:rPr>
                          <m:t>4</m:t>
                        </m:r>
                        <m:r>
                          <a:rPr lang="en-US" sz="2400" b="0" i="1" smtClean="0">
                            <a:latin typeface="Cambria Math" panose="02040503050406030204" pitchFamily="18" charset="0"/>
                          </a:rPr>
                          <m:t>, </m:t>
                        </m:r>
                        <m:r>
                          <a:rPr lang="en-US" sz="2400" b="0" i="1" smtClean="0">
                            <a:latin typeface="Cambria Math" panose="02040503050406030204" pitchFamily="18" charset="0"/>
                          </a:rPr>
                          <m:t>6</m:t>
                        </m:r>
                        <m:r>
                          <a:rPr lang="en-US" sz="2400" b="0" i="1" smtClean="0">
                            <a:latin typeface="Cambria Math" panose="02040503050406030204" pitchFamily="18" charset="0"/>
                          </a:rPr>
                          <m:t>, </m:t>
                        </m:r>
                        <m:r>
                          <a:rPr lang="en-US" sz="2400" b="0" i="1" smtClean="0">
                            <a:latin typeface="Cambria Math" panose="02040503050406030204" pitchFamily="18" charset="0"/>
                          </a:rPr>
                          <m:t>8</m:t>
                        </m:r>
                      </m:e>
                    </m:d>
                  </m:oMath>
                </a14:m>
                <a:r>
                  <a:rPr lang="en-US" sz="2400" dirty="0"/>
                  <a:t>, and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 </m:t>
                        </m:r>
                        <m:r>
                          <a:rPr lang="en-US" sz="2400" b="0" i="1" smtClean="0">
                            <a:latin typeface="Cambria Math" panose="02040503050406030204" pitchFamily="18" charset="0"/>
                          </a:rPr>
                          <m:t>2</m:t>
                        </m:r>
                        <m:r>
                          <a:rPr lang="en-US" sz="2400" b="0" i="1" smtClean="0">
                            <a:latin typeface="Cambria Math" panose="02040503050406030204" pitchFamily="18" charset="0"/>
                          </a:rPr>
                          <m:t>, </m:t>
                        </m:r>
                        <m:r>
                          <a:rPr lang="en-US" sz="2400" b="0" i="1" smtClean="0">
                            <a:latin typeface="Cambria Math" panose="02040503050406030204" pitchFamily="18" charset="0"/>
                          </a:rPr>
                          <m:t>4</m:t>
                        </m:r>
                        <m:r>
                          <a:rPr lang="en-US" sz="2400" b="0" i="1" smtClean="0">
                            <a:latin typeface="Cambria Math" panose="02040503050406030204" pitchFamily="18" charset="0"/>
                          </a:rPr>
                          <m:t>, </m:t>
                        </m:r>
                        <m:r>
                          <a:rPr lang="en-US" sz="2400" b="0" i="1" smtClean="0">
                            <a:latin typeface="Cambria Math" panose="02040503050406030204" pitchFamily="18" charset="0"/>
                          </a:rPr>
                          <m:t>5</m:t>
                        </m:r>
                        <m:r>
                          <a:rPr lang="en-US" sz="2400" b="0" i="1" smtClean="0">
                            <a:latin typeface="Cambria Math" panose="02040503050406030204" pitchFamily="18" charset="0"/>
                          </a:rPr>
                          <m:t>, </m:t>
                        </m:r>
                        <m:r>
                          <a:rPr lang="en-US" sz="2400" b="0" i="1" smtClean="0">
                            <a:latin typeface="Cambria Math" panose="02040503050406030204" pitchFamily="18" charset="0"/>
                          </a:rPr>
                          <m:t>7</m:t>
                        </m:r>
                        <m:r>
                          <a:rPr lang="en-US" sz="2400" b="0" i="1" smtClean="0">
                            <a:latin typeface="Cambria Math" panose="02040503050406030204" pitchFamily="18" charset="0"/>
                          </a:rPr>
                          <m:t>, </m:t>
                        </m:r>
                        <m:r>
                          <a:rPr lang="en-US" sz="2400" b="0" i="1" smtClean="0">
                            <a:latin typeface="Cambria Math" panose="02040503050406030204" pitchFamily="18" charset="0"/>
                          </a:rPr>
                          <m:t>8</m:t>
                        </m:r>
                      </m:e>
                    </m:d>
                  </m:oMath>
                </a14:m>
                <a:r>
                  <a:rPr lang="en-US" sz="2400" dirty="0"/>
                  <a:t> are three defined sets, find the elements of the following sets</a:t>
                </a:r>
              </a:p>
            </p:txBody>
          </p:sp>
        </mc:Choice>
        <mc:Fallback xmlns="">
          <p:sp>
            <p:nvSpPr>
              <p:cNvPr id="6" name="Rectangle 5">
                <a:extLst>
                  <a:ext uri="{FF2B5EF4-FFF2-40B4-BE49-F238E27FC236}">
                    <a16:creationId xmlns:a16="http://schemas.microsoft.com/office/drawing/2014/main" id="{3672DA7E-CAB2-45ED-B1A3-5599F27D87F8}"/>
                  </a:ext>
                </a:extLst>
              </p:cNvPr>
              <p:cNvSpPr>
                <a:spLocks noRot="1" noChangeAspect="1" noMove="1" noResize="1" noEditPoints="1" noAdjustHandles="1" noChangeArrowheads="1" noChangeShapeType="1" noTextEdit="1"/>
              </p:cNvSpPr>
              <p:nvPr/>
            </p:nvSpPr>
            <p:spPr>
              <a:xfrm>
                <a:off x="838200" y="1440675"/>
                <a:ext cx="6294120" cy="1569660"/>
              </a:xfrm>
              <a:prstGeom prst="rect">
                <a:avLst/>
              </a:prstGeom>
              <a:blipFill>
                <a:blip r:embed="rId3"/>
                <a:stretch>
                  <a:fillRect l="-1550" t="-3101" r="-1938" b="-7752"/>
                </a:stretch>
              </a:blipFill>
            </p:spPr>
            <p:txBody>
              <a:bodyPr/>
              <a:lstStyle/>
              <a:p>
                <a:r>
                  <a:rPr lang="en-US">
                    <a:noFill/>
                  </a:rPr>
                  <a:t> </a:t>
                </a:r>
              </a:p>
            </p:txBody>
          </p:sp>
        </mc:Fallback>
      </mc:AlternateContent>
      <p:pic>
        <p:nvPicPr>
          <p:cNvPr id="17" name="Picture 11">
            <a:extLst>
              <a:ext uri="{FF2B5EF4-FFF2-40B4-BE49-F238E27FC236}">
                <a16:creationId xmlns:a16="http://schemas.microsoft.com/office/drawing/2014/main" id="{6909EA44-61B9-4280-ACEA-78505EA3E80E}"/>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14400" y="3239134"/>
            <a:ext cx="762000" cy="491613"/>
          </a:xfrm>
          <a:prstGeom prst="rect">
            <a:avLst/>
          </a:prstGeom>
          <a:noFill/>
        </p:spPr>
      </p:pic>
      <p:pic>
        <p:nvPicPr>
          <p:cNvPr id="25" name="Picture 13">
            <a:extLst>
              <a:ext uri="{FF2B5EF4-FFF2-40B4-BE49-F238E27FC236}">
                <a16:creationId xmlns:a16="http://schemas.microsoft.com/office/drawing/2014/main" id="{9F3562B6-E649-4589-BB87-EC6C5432C5DA}"/>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38200" y="4039234"/>
            <a:ext cx="1436370" cy="495300"/>
          </a:xfrm>
          <a:prstGeom prst="rect">
            <a:avLst/>
          </a:prstGeom>
          <a:noFill/>
        </p:spPr>
      </p:pic>
      <p:pic>
        <p:nvPicPr>
          <p:cNvPr id="26" name="Picture 15">
            <a:extLst>
              <a:ext uri="{FF2B5EF4-FFF2-40B4-BE49-F238E27FC236}">
                <a16:creationId xmlns:a16="http://schemas.microsoft.com/office/drawing/2014/main" id="{DD27AC65-B9A6-4BFD-92AD-EA7849CE6D62}"/>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14400" y="4953634"/>
            <a:ext cx="1411605" cy="495300"/>
          </a:xfrm>
          <a:prstGeom prst="rect">
            <a:avLst/>
          </a:prstGeom>
          <a:noFill/>
        </p:spPr>
      </p:pic>
      <p:pic>
        <p:nvPicPr>
          <p:cNvPr id="27" name="Picture 17">
            <a:extLst>
              <a:ext uri="{FF2B5EF4-FFF2-40B4-BE49-F238E27FC236}">
                <a16:creationId xmlns:a16="http://schemas.microsoft.com/office/drawing/2014/main" id="{31C5D074-E10B-4258-B759-ED41AC126A87}"/>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38200" y="5948996"/>
            <a:ext cx="1447800" cy="452438"/>
          </a:xfrm>
          <a:prstGeom prst="rect">
            <a:avLst/>
          </a:prstGeom>
          <a:noFill/>
        </p:spPr>
      </p:pic>
    </p:spTree>
    <p:extLst>
      <p:ext uri="{BB962C8B-B14F-4D97-AF65-F5344CB8AC3E}">
        <p14:creationId xmlns:p14="http://schemas.microsoft.com/office/powerpoint/2010/main" val="177317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536474" cy="1325563"/>
          </a:xfrm>
        </p:spPr>
        <p:txBody>
          <a:bodyPr/>
          <a:lstStyle/>
          <a:p>
            <a:r>
              <a:rPr lang="en-US" dirty="0">
                <a:solidFill>
                  <a:srgbClr val="990033"/>
                </a:solidFill>
              </a:rPr>
              <a:t>Important Sets</a:t>
            </a:r>
            <a:endParaRPr lang="en-US" dirty="0"/>
          </a:p>
        </p:txBody>
      </p:sp>
      <p:sp>
        <p:nvSpPr>
          <p:cNvPr id="6" name="Rectangle 5">
            <a:extLst>
              <a:ext uri="{FF2B5EF4-FFF2-40B4-BE49-F238E27FC236}">
                <a16:creationId xmlns:a16="http://schemas.microsoft.com/office/drawing/2014/main" id="{3672DA7E-CAB2-45ED-B1A3-5599F27D87F8}"/>
              </a:ext>
            </a:extLst>
          </p:cNvPr>
          <p:cNvSpPr/>
          <p:nvPr/>
        </p:nvSpPr>
        <p:spPr>
          <a:xfrm>
            <a:off x="838200" y="1440675"/>
            <a:ext cx="6294120" cy="830997"/>
          </a:xfrm>
          <a:prstGeom prst="rect">
            <a:avLst/>
          </a:prstGeom>
        </p:spPr>
        <p:txBody>
          <a:bodyPr wrap="square">
            <a:spAutoFit/>
          </a:bodyPr>
          <a:lstStyle/>
          <a:p>
            <a:r>
              <a:rPr lang="en-US" sz="2400" dirty="0"/>
              <a:t>Some of the important sets of numbers in </a:t>
            </a:r>
          </a:p>
          <a:p>
            <a:r>
              <a:rPr lang="en-US" sz="2400" dirty="0"/>
              <a:t>mathematics are</a:t>
            </a:r>
          </a:p>
        </p:txBody>
      </p:sp>
      <p:pic>
        <p:nvPicPr>
          <p:cNvPr id="8" name="Picture 1" descr="C:\Users\ASaghafi\Desktop\800px-Number-systems.svg.png">
            <a:extLst>
              <a:ext uri="{FF2B5EF4-FFF2-40B4-BE49-F238E27FC236}">
                <a16:creationId xmlns:a16="http://schemas.microsoft.com/office/drawing/2014/main" id="{E7505F4E-11F4-4D7E-A67E-CFFCC9617082}"/>
              </a:ext>
            </a:extLst>
          </p:cNvPr>
          <p:cNvPicPr>
            <a:picLocks noChangeAspect="1" noChangeArrowheads="1"/>
          </p:cNvPicPr>
          <p:nvPr/>
        </p:nvPicPr>
        <p:blipFill>
          <a:blip r:embed="rId3" cstate="print"/>
          <a:srcRect/>
          <a:stretch>
            <a:fillRect/>
          </a:stretch>
        </p:blipFill>
        <p:spPr bwMode="auto">
          <a:xfrm rot="2862421">
            <a:off x="8021774" y="619173"/>
            <a:ext cx="4349890" cy="2473999"/>
          </a:xfrm>
          <a:prstGeom prst="rect">
            <a:avLst/>
          </a:prstGeom>
          <a:noFill/>
        </p:spPr>
      </p:pic>
      <p:sp>
        <p:nvSpPr>
          <p:cNvPr id="22" name="TextBox 21">
            <a:extLst>
              <a:ext uri="{FF2B5EF4-FFF2-40B4-BE49-F238E27FC236}">
                <a16:creationId xmlns:a16="http://schemas.microsoft.com/office/drawing/2014/main" id="{88E442F1-FEE1-45FF-9C12-45481894FFAB}"/>
              </a:ext>
            </a:extLst>
          </p:cNvPr>
          <p:cNvSpPr txBox="1"/>
          <p:nvPr/>
        </p:nvSpPr>
        <p:spPr>
          <a:xfrm>
            <a:off x="838200" y="2599247"/>
            <a:ext cx="2658100" cy="450444"/>
          </a:xfrm>
          <a:prstGeom prst="rect">
            <a:avLst/>
          </a:prstGeom>
          <a:noFill/>
        </p:spPr>
        <p:txBody>
          <a:bodyPr wrap="none" rtlCol="0">
            <a:spAutoFit/>
          </a:bodyPr>
          <a:lstStyle/>
          <a:p>
            <a:r>
              <a:rPr lang="en-US" sz="2327" dirty="0"/>
              <a:t>Natural numbers:</a:t>
            </a:r>
          </a:p>
        </p:txBody>
      </p:sp>
      <p:pic>
        <p:nvPicPr>
          <p:cNvPr id="23" name="Picture 13">
            <a:extLst>
              <a:ext uri="{FF2B5EF4-FFF2-40B4-BE49-F238E27FC236}">
                <a16:creationId xmlns:a16="http://schemas.microsoft.com/office/drawing/2014/main" id="{586CD0B5-7F73-4F61-98E8-4976C1BBEF72}"/>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93837" y="2599246"/>
            <a:ext cx="2212769" cy="480291"/>
          </a:xfrm>
          <a:prstGeom prst="rect">
            <a:avLst/>
          </a:prstGeom>
          <a:noFill/>
        </p:spPr>
      </p:pic>
      <p:sp>
        <p:nvSpPr>
          <p:cNvPr id="24" name="TextBox 23">
            <a:extLst>
              <a:ext uri="{FF2B5EF4-FFF2-40B4-BE49-F238E27FC236}">
                <a16:creationId xmlns:a16="http://schemas.microsoft.com/office/drawing/2014/main" id="{93FFFD59-2449-43AD-9FE2-43243BD88FFB}"/>
              </a:ext>
            </a:extLst>
          </p:cNvPr>
          <p:cNvSpPr txBox="1"/>
          <p:nvPr/>
        </p:nvSpPr>
        <p:spPr>
          <a:xfrm>
            <a:off x="838201" y="3296881"/>
            <a:ext cx="1412566" cy="450444"/>
          </a:xfrm>
          <a:prstGeom prst="rect">
            <a:avLst/>
          </a:prstGeom>
          <a:noFill/>
        </p:spPr>
        <p:txBody>
          <a:bodyPr wrap="none" rtlCol="0">
            <a:spAutoFit/>
          </a:bodyPr>
          <a:lstStyle/>
          <a:p>
            <a:r>
              <a:rPr lang="en-US" sz="2327" dirty="0"/>
              <a:t>Integers:</a:t>
            </a:r>
          </a:p>
        </p:txBody>
      </p:sp>
      <p:pic>
        <p:nvPicPr>
          <p:cNvPr id="28" name="Picture 17">
            <a:extLst>
              <a:ext uri="{FF2B5EF4-FFF2-40B4-BE49-F238E27FC236}">
                <a16:creationId xmlns:a16="http://schemas.microsoft.com/office/drawing/2014/main" id="{A4A892BF-BC1C-4E00-B3F8-8760F7FFD3AC}"/>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67728" y="3301210"/>
            <a:ext cx="3362034" cy="480291"/>
          </a:xfrm>
          <a:prstGeom prst="rect">
            <a:avLst/>
          </a:prstGeom>
          <a:noFill/>
        </p:spPr>
      </p:pic>
      <p:sp>
        <p:nvSpPr>
          <p:cNvPr id="29" name="TextBox 28">
            <a:extLst>
              <a:ext uri="{FF2B5EF4-FFF2-40B4-BE49-F238E27FC236}">
                <a16:creationId xmlns:a16="http://schemas.microsoft.com/office/drawing/2014/main" id="{D7CEC2AD-4F71-44F8-8DCA-CF009AC3FC32}"/>
              </a:ext>
            </a:extLst>
          </p:cNvPr>
          <p:cNvSpPr txBox="1"/>
          <p:nvPr/>
        </p:nvSpPr>
        <p:spPr>
          <a:xfrm>
            <a:off x="838202" y="4442190"/>
            <a:ext cx="2784737" cy="450444"/>
          </a:xfrm>
          <a:prstGeom prst="rect">
            <a:avLst/>
          </a:prstGeom>
          <a:noFill/>
        </p:spPr>
        <p:txBody>
          <a:bodyPr wrap="none" rtlCol="0">
            <a:spAutoFit/>
          </a:bodyPr>
          <a:lstStyle/>
          <a:p>
            <a:r>
              <a:rPr lang="en-US" sz="2327" dirty="0"/>
              <a:t>Rational numbers:</a:t>
            </a:r>
          </a:p>
        </p:txBody>
      </p:sp>
      <p:sp>
        <p:nvSpPr>
          <p:cNvPr id="30" name="Rectangle 29">
            <a:extLst>
              <a:ext uri="{FF2B5EF4-FFF2-40B4-BE49-F238E27FC236}">
                <a16:creationId xmlns:a16="http://schemas.microsoft.com/office/drawing/2014/main" id="{0DBC203E-A2AF-417E-AAEC-6E2E935CF852}"/>
              </a:ext>
            </a:extLst>
          </p:cNvPr>
          <p:cNvSpPr/>
          <p:nvPr/>
        </p:nvSpPr>
        <p:spPr>
          <a:xfrm>
            <a:off x="3793837" y="3807084"/>
            <a:ext cx="3867918" cy="400110"/>
          </a:xfrm>
          <a:prstGeom prst="rect">
            <a:avLst/>
          </a:prstGeom>
        </p:spPr>
        <p:txBody>
          <a:bodyPr wrap="none">
            <a:spAutoFit/>
          </a:bodyPr>
          <a:lstStyle/>
          <a:p>
            <a:r>
              <a:rPr lang="en-US" sz="2000" dirty="0"/>
              <a:t>stands for the German word </a:t>
            </a:r>
            <a:r>
              <a:rPr lang="en-US" sz="2000" i="1" dirty="0" err="1">
                <a:hlinkClick r:id="rId6" tooltip="wikt:Zahlen"/>
              </a:rPr>
              <a:t>Zahlen</a:t>
            </a:r>
            <a:endParaRPr lang="en-US" sz="2000" dirty="0"/>
          </a:p>
        </p:txBody>
      </p:sp>
      <p:pic>
        <p:nvPicPr>
          <p:cNvPr id="31" name="Picture 19">
            <a:extLst>
              <a:ext uri="{FF2B5EF4-FFF2-40B4-BE49-F238E27FC236}">
                <a16:creationId xmlns:a16="http://schemas.microsoft.com/office/drawing/2014/main" id="{9DDDAC22-96FD-4D65-89F9-E3232ABD113B}"/>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867729" y="4354155"/>
            <a:ext cx="3059435" cy="683491"/>
          </a:xfrm>
          <a:prstGeom prst="rect">
            <a:avLst/>
          </a:prstGeom>
          <a:noFill/>
        </p:spPr>
      </p:pic>
      <p:sp>
        <p:nvSpPr>
          <p:cNvPr id="32" name="TextBox 31">
            <a:extLst>
              <a:ext uri="{FF2B5EF4-FFF2-40B4-BE49-F238E27FC236}">
                <a16:creationId xmlns:a16="http://schemas.microsoft.com/office/drawing/2014/main" id="{0AFCDE83-6B9C-4E83-89D5-AD3CBA89A6B2}"/>
              </a:ext>
            </a:extLst>
          </p:cNvPr>
          <p:cNvSpPr txBox="1"/>
          <p:nvPr/>
        </p:nvSpPr>
        <p:spPr>
          <a:xfrm>
            <a:off x="838201" y="5259320"/>
            <a:ext cx="2236510" cy="450444"/>
          </a:xfrm>
          <a:prstGeom prst="rect">
            <a:avLst/>
          </a:prstGeom>
          <a:noFill/>
        </p:spPr>
        <p:txBody>
          <a:bodyPr wrap="none" rtlCol="0">
            <a:spAutoFit/>
          </a:bodyPr>
          <a:lstStyle/>
          <a:p>
            <a:r>
              <a:rPr lang="en-US" sz="2327" dirty="0"/>
              <a:t>Real numbers:</a:t>
            </a:r>
          </a:p>
        </p:txBody>
      </p:sp>
      <p:pic>
        <p:nvPicPr>
          <p:cNvPr id="33" name="Picture 21">
            <a:extLst>
              <a:ext uri="{FF2B5EF4-FFF2-40B4-BE49-F238E27FC236}">
                <a16:creationId xmlns:a16="http://schemas.microsoft.com/office/drawing/2014/main" id="{24F02B32-9EB6-488A-A22E-7AA2ACEBD122}"/>
              </a:ext>
            </a:extLst>
          </p:cNvPr>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867728" y="5180809"/>
            <a:ext cx="1847273" cy="577274"/>
          </a:xfrm>
          <a:prstGeom prst="rect">
            <a:avLst/>
          </a:prstGeom>
          <a:noFill/>
        </p:spPr>
      </p:pic>
      <p:cxnSp>
        <p:nvCxnSpPr>
          <p:cNvPr id="35" name="Straight Arrow Connector 34">
            <a:extLst>
              <a:ext uri="{FF2B5EF4-FFF2-40B4-BE49-F238E27FC236}">
                <a16:creationId xmlns:a16="http://schemas.microsoft.com/office/drawing/2014/main" id="{C2984B9A-3540-4B18-8B99-B012CB49CD24}"/>
              </a:ext>
            </a:extLst>
          </p:cNvPr>
          <p:cNvCxnSpPr/>
          <p:nvPr/>
        </p:nvCxnSpPr>
        <p:spPr>
          <a:xfrm>
            <a:off x="5641110" y="5554883"/>
            <a:ext cx="665018" cy="738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0FFD872-8E13-47E4-BAE7-FEF450216369}"/>
              </a:ext>
            </a:extLst>
          </p:cNvPr>
          <p:cNvSpPr txBox="1"/>
          <p:nvPr/>
        </p:nvSpPr>
        <p:spPr>
          <a:xfrm>
            <a:off x="6453910" y="5480992"/>
            <a:ext cx="2123530" cy="400110"/>
          </a:xfrm>
          <a:prstGeom prst="rect">
            <a:avLst/>
          </a:prstGeom>
          <a:noFill/>
        </p:spPr>
        <p:txBody>
          <a:bodyPr wrap="none" rtlCol="0">
            <a:spAutoFit/>
          </a:bodyPr>
          <a:lstStyle/>
          <a:p>
            <a:r>
              <a:rPr lang="en-US" sz="2000" dirty="0">
                <a:solidFill>
                  <a:srgbClr val="00B0F0"/>
                </a:solidFill>
              </a:rPr>
              <a:t>Irrational numbers</a:t>
            </a:r>
          </a:p>
        </p:txBody>
      </p:sp>
    </p:spTree>
    <p:extLst>
      <p:ext uri="{BB962C8B-B14F-4D97-AF65-F5344CB8AC3E}">
        <p14:creationId xmlns:p14="http://schemas.microsoft.com/office/powerpoint/2010/main" val="324867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Right)">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downRight)">
                                      <p:cBhvr>
                                        <p:cTn id="12" dur="1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trips(downRigh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strips(downRight)">
                                      <p:cBhvr>
                                        <p:cTn id="22" dur="1000"/>
                                        <p:tgtEl>
                                          <p:spTgt spid="33"/>
                                        </p:tgtEl>
                                      </p:cBhvr>
                                    </p:animEffect>
                                  </p:childTnLst>
                                </p:cTn>
                              </p:par>
                            </p:childTnLst>
                          </p:cTn>
                        </p:par>
                        <p:par>
                          <p:cTn id="23" fill="hold">
                            <p:stCondLst>
                              <p:cond delay="1000"/>
                            </p:stCondLst>
                            <p:childTnLst>
                              <p:par>
                                <p:cTn id="24" presetID="18" presetClass="entr" presetSubtype="6"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strips(downRight)">
                                      <p:cBhvr>
                                        <p:cTn id="26" dur="1000"/>
                                        <p:tgtEl>
                                          <p:spTgt spid="35"/>
                                        </p:tgtEl>
                                      </p:cBhvr>
                                    </p:animEffect>
                                  </p:childTnLst>
                                </p:cTn>
                              </p:par>
                            </p:childTnLst>
                          </p:cTn>
                        </p:par>
                        <p:par>
                          <p:cTn id="27" fill="hold">
                            <p:stCondLst>
                              <p:cond delay="2000"/>
                            </p:stCondLst>
                            <p:childTnLst>
                              <p:par>
                                <p:cTn id="28" presetID="18" presetClass="entr" presetSubtype="6"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strips(downRight)">
                                      <p:cBhvr>
                                        <p:cTn id="3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607628" cy="1325563"/>
          </a:xfrm>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6099787" cy="1938992"/>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a:t>
            </a:r>
            <a:r>
              <a:rPr lang="en-US" sz="2400" dirty="0"/>
              <a:t>Suppose the given Venn diagram shows students who took Social Sciences (SS), Humanities (HM), and Natural Sciences (NS). Show the proper set operations in the following questions.  </a:t>
            </a:r>
          </a:p>
        </p:txBody>
      </p:sp>
      <p:pic>
        <p:nvPicPr>
          <p:cNvPr id="4" name="Picture 3">
            <a:extLst>
              <a:ext uri="{FF2B5EF4-FFF2-40B4-BE49-F238E27FC236}">
                <a16:creationId xmlns:a16="http://schemas.microsoft.com/office/drawing/2014/main" id="{A368FFA6-9D21-4A29-B9CB-FEA326CEC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998" y="365126"/>
            <a:ext cx="4344642" cy="3710486"/>
          </a:xfrm>
          <a:prstGeom prst="rect">
            <a:avLst/>
          </a:prstGeom>
        </p:spPr>
      </p:pic>
      <p:sp>
        <p:nvSpPr>
          <p:cNvPr id="12" name="Rectangle 11">
            <a:extLst>
              <a:ext uri="{FF2B5EF4-FFF2-40B4-BE49-F238E27FC236}">
                <a16:creationId xmlns:a16="http://schemas.microsoft.com/office/drawing/2014/main" id="{7A37E87E-F288-44A9-8FCB-54DE53FFB867}"/>
              </a:ext>
            </a:extLst>
          </p:cNvPr>
          <p:cNvSpPr/>
          <p:nvPr/>
        </p:nvSpPr>
        <p:spPr>
          <a:xfrm>
            <a:off x="875778" y="3491894"/>
            <a:ext cx="7353822" cy="2677656"/>
          </a:xfrm>
          <a:prstGeom prst="rect">
            <a:avLst/>
          </a:prstGeom>
        </p:spPr>
        <p:txBody>
          <a:bodyPr wrap="square">
            <a:spAutoFit/>
          </a:bodyPr>
          <a:lstStyle/>
          <a:p>
            <a:r>
              <a:rPr lang="en-US" sz="2400" dirty="0"/>
              <a:t>a) What is the Universal set here?</a:t>
            </a:r>
          </a:p>
          <a:p>
            <a:r>
              <a:rPr lang="en-US" sz="2400" dirty="0"/>
              <a:t>b) Which students took both SS and HM?</a:t>
            </a:r>
          </a:p>
          <a:p>
            <a:r>
              <a:rPr lang="en-US" sz="2400" dirty="0"/>
              <a:t>c) Which students took SS or NS?</a:t>
            </a:r>
          </a:p>
          <a:p>
            <a:r>
              <a:rPr lang="en-US" sz="2400" dirty="0"/>
              <a:t>d) Which students took all the three courses?</a:t>
            </a:r>
          </a:p>
          <a:p>
            <a:r>
              <a:rPr lang="en-US" sz="2400" dirty="0"/>
              <a:t>e) Did any of the students take none of the SS, HM, NS?</a:t>
            </a:r>
          </a:p>
          <a:p>
            <a:r>
              <a:rPr lang="en-US" sz="2400" dirty="0"/>
              <a:t>f) Which students took only SS?</a:t>
            </a:r>
          </a:p>
          <a:p>
            <a:r>
              <a:rPr lang="en-US" sz="2400" dirty="0"/>
              <a:t>g) Which students took SS but not HM?</a:t>
            </a:r>
          </a:p>
        </p:txBody>
      </p:sp>
    </p:spTree>
    <p:extLst>
      <p:ext uri="{BB962C8B-B14F-4D97-AF65-F5344CB8AC3E}">
        <p14:creationId xmlns:p14="http://schemas.microsoft.com/office/powerpoint/2010/main" val="18721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3886093"/>
            <a:ext cx="10851841" cy="830997"/>
          </a:xfrm>
          <a:prstGeom prst="rect">
            <a:avLst/>
          </a:prstGeom>
        </p:spPr>
        <p:txBody>
          <a:bodyPr wrap="square">
            <a:spAutoFit/>
          </a:bodyPr>
          <a:lstStyle/>
          <a:p>
            <a:r>
              <a:rPr lang="en-US" sz="2400" b="1" dirty="0">
                <a:cs typeface="Times New Roman" pitchFamily="18" charset="0"/>
              </a:rPr>
              <a:t>3.</a:t>
            </a:r>
            <a:r>
              <a:rPr lang="en-US" sz="2400" dirty="0">
                <a:cs typeface="Times New Roman" pitchFamily="18" charset="0"/>
              </a:rPr>
              <a:t> </a:t>
            </a:r>
            <a:r>
              <a:rPr lang="en-US" sz="2400" dirty="0"/>
              <a:t>Given that U={1,2,3,4,5,6,7,8,9,10} is the universal set and A={1,3,5,7}, B={2,4,5,8}, and C={1,2,4,5,7,9} are three defined sets, find the elements of the following sets</a:t>
            </a:r>
            <a:endParaRPr lang="en-US" sz="2400" dirty="0">
              <a:cs typeface="Times New Roman"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2E0D4E0-A9B2-45A8-87D3-5FC9CD999C99}"/>
                  </a:ext>
                </a:extLst>
              </p:cNvPr>
              <p:cNvSpPr/>
              <p:nvPr/>
            </p:nvSpPr>
            <p:spPr>
              <a:xfrm>
                <a:off x="838200" y="4717090"/>
                <a:ext cx="6178166" cy="461665"/>
              </a:xfrm>
              <a:prstGeom prst="rect">
                <a:avLst/>
              </a:prstGeom>
            </p:spPr>
            <p:txBody>
              <a:bodyPr wrap="square">
                <a:spAutoFit/>
              </a:bodyPr>
              <a:lstStyle/>
              <a:p>
                <a:r>
                  <a:rPr lang="en-US" sz="2400" b="0" dirty="0">
                    <a:cs typeface="Times New Roman" pitchFamily="18" charset="0"/>
                  </a:rPr>
                  <a:t>a) </a:t>
                </a:r>
                <a14:m>
                  <m:oMath xmlns:m="http://schemas.openxmlformats.org/officeDocument/2006/math">
                    <m:r>
                      <a:rPr lang="en-US" sz="2400" b="0" i="1" smtClean="0">
                        <a:latin typeface="Cambria Math" panose="02040503050406030204" pitchFamily="18" charset="0"/>
                        <a:cs typeface="Times New Roman" pitchFamily="18" charset="0"/>
                      </a:rPr>
                      <m:t>𝐴</m:t>
                    </m:r>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𝐵</m:t>
                    </m:r>
                  </m:oMath>
                </a14:m>
                <a:r>
                  <a:rPr lang="en-US" sz="2400" dirty="0">
                    <a:cs typeface="Times New Roman" pitchFamily="18" charset="0"/>
                  </a:rPr>
                  <a:t>	b) </a:t>
                </a:r>
                <a14:m>
                  <m:oMath xmlns:m="http://schemas.openxmlformats.org/officeDocument/2006/math">
                    <m:r>
                      <a:rPr lang="en-US" sz="2400" b="0" i="1" smtClean="0">
                        <a:latin typeface="Cambria Math" panose="02040503050406030204" pitchFamily="18" charset="0"/>
                        <a:cs typeface="Times New Roman" pitchFamily="18" charset="0"/>
                      </a:rPr>
                      <m:t>𝐵</m:t>
                    </m:r>
                    <m:r>
                      <a:rPr lang="en-US" sz="2400" b="0" i="1" smtClean="0">
                        <a:latin typeface="Cambria Math" panose="02040503050406030204" pitchFamily="18" charset="0"/>
                        <a:cs typeface="Times New Roman" pitchFamily="18" charset="0"/>
                      </a:rPr>
                      <m:t>−</m:t>
                    </m:r>
                    <m:sSup>
                      <m:sSupPr>
                        <m:ctrlPr>
                          <a:rPr lang="en-US" sz="2400" b="0" i="1" smtClean="0">
                            <a:latin typeface="Cambria Math" panose="02040503050406030204" pitchFamily="18" charset="0"/>
                            <a:cs typeface="Times New Roman" pitchFamily="18" charset="0"/>
                          </a:rPr>
                        </m:ctrlPr>
                      </m:sSupPr>
                      <m:e>
                        <m:r>
                          <a:rPr lang="en-US" sz="2400" b="0" i="1" smtClean="0">
                            <a:latin typeface="Cambria Math" panose="02040503050406030204" pitchFamily="18" charset="0"/>
                            <a:cs typeface="Times New Roman" pitchFamily="18" charset="0"/>
                          </a:rPr>
                          <m:t>𝐶</m:t>
                        </m:r>
                      </m:e>
                      <m:sup>
                        <m:r>
                          <a:rPr lang="en-US" sz="2400" b="0" i="1" smtClean="0">
                            <a:latin typeface="Cambria Math" panose="02040503050406030204" pitchFamily="18" charset="0"/>
                            <a:cs typeface="Times New Roman" pitchFamily="18" charset="0"/>
                          </a:rPr>
                          <m:t>𝑐</m:t>
                        </m:r>
                      </m:sup>
                    </m:sSup>
                  </m:oMath>
                </a14:m>
                <a:r>
                  <a:rPr lang="en-US" sz="2400" dirty="0">
                    <a:cs typeface="Times New Roman" pitchFamily="18" charset="0"/>
                  </a:rPr>
                  <a:t>	c) </a:t>
                </a:r>
                <a14:m>
                  <m:oMath xmlns:m="http://schemas.openxmlformats.org/officeDocument/2006/math">
                    <m:sSup>
                      <m:sSupPr>
                        <m:ctrlPr>
                          <a:rPr lang="en-US" sz="2400" i="1" smtClean="0">
                            <a:latin typeface="Cambria Math" panose="02040503050406030204" pitchFamily="18" charset="0"/>
                            <a:cs typeface="Times New Roman" pitchFamily="18" charset="0"/>
                          </a:rPr>
                        </m:ctrlPr>
                      </m:sSupPr>
                      <m:e>
                        <m:d>
                          <m:dPr>
                            <m:ctrlPr>
                              <a:rPr lang="en-US" sz="2400" b="0" i="1" smtClean="0">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𝐵</m:t>
                            </m:r>
                            <m:r>
                              <a:rPr lang="en-US" sz="2400" b="0" i="1" smtClean="0">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𝐶</m:t>
                            </m:r>
                          </m:e>
                        </m:d>
                      </m:e>
                      <m:sup>
                        <m:r>
                          <a:rPr lang="en-US" sz="2400" b="0" i="1" smtClean="0">
                            <a:latin typeface="Cambria Math" panose="02040503050406030204" pitchFamily="18" charset="0"/>
                            <a:cs typeface="Times New Roman" pitchFamily="18" charset="0"/>
                          </a:rPr>
                          <m:t>𝑐</m:t>
                        </m:r>
                      </m:sup>
                    </m:sSup>
                  </m:oMath>
                </a14:m>
                <a:endParaRPr lang="en-US" sz="2400" dirty="0">
                  <a:cs typeface="Times New Roman" pitchFamily="18" charset="0"/>
                </a:endParaRPr>
              </a:p>
            </p:txBody>
          </p:sp>
        </mc:Choice>
        <mc:Fallback xmlns="">
          <p:sp>
            <p:nvSpPr>
              <p:cNvPr id="11" name="Rectangle 10">
                <a:extLst>
                  <a:ext uri="{FF2B5EF4-FFF2-40B4-BE49-F238E27FC236}">
                    <a16:creationId xmlns:a16="http://schemas.microsoft.com/office/drawing/2014/main" id="{62E0D4E0-A9B2-45A8-87D3-5FC9CD999C99}"/>
                  </a:ext>
                </a:extLst>
              </p:cNvPr>
              <p:cNvSpPr>
                <a:spLocks noRot="1" noChangeAspect="1" noMove="1" noResize="1" noEditPoints="1" noAdjustHandles="1" noChangeArrowheads="1" noChangeShapeType="1" noTextEdit="1"/>
              </p:cNvSpPr>
              <p:nvPr/>
            </p:nvSpPr>
            <p:spPr>
              <a:xfrm>
                <a:off x="838200" y="4717090"/>
                <a:ext cx="6178166" cy="461665"/>
              </a:xfrm>
              <a:prstGeom prst="rect">
                <a:avLst/>
              </a:prstGeom>
              <a:blipFill>
                <a:blip r:embed="rId3"/>
                <a:stretch>
                  <a:fillRect l="-1579" t="-10526" b="-2894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4CD785E2-241E-4C83-B038-C0A4170532FC}"/>
              </a:ext>
            </a:extLst>
          </p:cNvPr>
          <p:cNvSpPr/>
          <p:nvPr/>
        </p:nvSpPr>
        <p:spPr>
          <a:xfrm>
            <a:off x="838200" y="1427736"/>
            <a:ext cx="7574280" cy="830997"/>
          </a:xfrm>
          <a:prstGeom prst="rect">
            <a:avLst/>
          </a:prstGeom>
        </p:spPr>
        <p:txBody>
          <a:bodyPr wrap="square">
            <a:spAutoFit/>
          </a:bodyPr>
          <a:lstStyle/>
          <a:p>
            <a:r>
              <a:rPr lang="en-US" sz="2400" b="1" dirty="0">
                <a:cs typeface="Times New Roman" pitchFamily="18" charset="0"/>
              </a:rPr>
              <a:t>2.</a:t>
            </a:r>
            <a:r>
              <a:rPr lang="en-US" sz="2400" dirty="0">
                <a:cs typeface="Times New Roman" pitchFamily="18" charset="0"/>
              </a:rPr>
              <a:t> </a:t>
            </a:r>
            <a:r>
              <a:rPr lang="en-US" sz="2400" dirty="0"/>
              <a:t>The following is the list of your 10 good friends: </a:t>
            </a:r>
          </a:p>
          <a:p>
            <a:r>
              <a:rPr lang="en-US" sz="2400" dirty="0"/>
              <a:t>{</a:t>
            </a:r>
            <a:r>
              <a:rPr lang="en-US" sz="2400" dirty="0" err="1"/>
              <a:t>alex</a:t>
            </a:r>
            <a:r>
              <a:rPr lang="en-US" sz="2400" dirty="0"/>
              <a:t>, </a:t>
            </a:r>
            <a:r>
              <a:rPr lang="en-US" sz="2400" dirty="0" err="1"/>
              <a:t>blair</a:t>
            </a:r>
            <a:r>
              <a:rPr lang="en-US" sz="2400" dirty="0"/>
              <a:t>, </a:t>
            </a:r>
            <a:r>
              <a:rPr lang="en-US" sz="2400" dirty="0" err="1"/>
              <a:t>casey</a:t>
            </a:r>
            <a:r>
              <a:rPr lang="en-US" sz="2400" dirty="0"/>
              <a:t>, drew, </a:t>
            </a:r>
            <a:r>
              <a:rPr lang="en-US" sz="2400" dirty="0" err="1"/>
              <a:t>erin</a:t>
            </a:r>
            <a:r>
              <a:rPr lang="en-US" sz="2400" dirty="0"/>
              <a:t>, </a:t>
            </a:r>
            <a:r>
              <a:rPr lang="en-US" sz="2400" dirty="0" err="1"/>
              <a:t>francis</a:t>
            </a:r>
            <a:r>
              <a:rPr lang="en-US" sz="2400" dirty="0"/>
              <a:t>, glen, hunter, </a:t>
            </a:r>
            <a:r>
              <a:rPr lang="en-US" sz="2400" dirty="0" err="1"/>
              <a:t>ira</a:t>
            </a:r>
            <a:r>
              <a:rPr lang="en-US" sz="2400" dirty="0"/>
              <a:t>, jade} </a:t>
            </a:r>
            <a:endParaRPr lang="en-US" sz="2400" dirty="0">
              <a:cs typeface="Times New Roman" pitchFamily="18" charset="0"/>
            </a:endParaRPr>
          </a:p>
        </p:txBody>
      </p:sp>
      <p:sp>
        <p:nvSpPr>
          <p:cNvPr id="8" name="Rectangle 7">
            <a:extLst>
              <a:ext uri="{FF2B5EF4-FFF2-40B4-BE49-F238E27FC236}">
                <a16:creationId xmlns:a16="http://schemas.microsoft.com/office/drawing/2014/main" id="{7D8FE2E4-C184-4513-A1F8-C960236613AD}"/>
              </a:ext>
            </a:extLst>
          </p:cNvPr>
          <p:cNvSpPr/>
          <p:nvPr/>
        </p:nvSpPr>
        <p:spPr>
          <a:xfrm>
            <a:off x="838200" y="2214048"/>
            <a:ext cx="8057606" cy="1569660"/>
          </a:xfrm>
          <a:prstGeom prst="rect">
            <a:avLst/>
          </a:prstGeom>
        </p:spPr>
        <p:txBody>
          <a:bodyPr wrap="square">
            <a:spAutoFit/>
          </a:bodyPr>
          <a:lstStyle/>
          <a:p>
            <a:r>
              <a:rPr lang="en-US" sz="2400" dirty="0"/>
              <a:t>Given the Venn diagram, answer the following questions by showing the proper set operation. Which of the friends</a:t>
            </a:r>
          </a:p>
          <a:p>
            <a:r>
              <a:rPr lang="en-US" sz="2400" dirty="0">
                <a:cs typeface="Times New Roman" pitchFamily="18" charset="0"/>
              </a:rPr>
              <a:t>a) play tennis only?		b) play both tennis and soccer?</a:t>
            </a:r>
          </a:p>
          <a:p>
            <a:r>
              <a:rPr lang="en-US" sz="2400" dirty="0">
                <a:cs typeface="Times New Roman" pitchFamily="18" charset="0"/>
              </a:rPr>
              <a:t>c) play neither tennis nor soccer?</a:t>
            </a:r>
          </a:p>
        </p:txBody>
      </p:sp>
      <p:pic>
        <p:nvPicPr>
          <p:cNvPr id="4" name="Picture 3">
            <a:extLst>
              <a:ext uri="{FF2B5EF4-FFF2-40B4-BE49-F238E27FC236}">
                <a16:creationId xmlns:a16="http://schemas.microsoft.com/office/drawing/2014/main" id="{666DCD68-C0B5-4AA8-85C5-26BE2A34D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5992" y="365125"/>
            <a:ext cx="3110804" cy="1984808"/>
          </a:xfrm>
          <a:prstGeom prst="rect">
            <a:avLst/>
          </a:prstGeom>
        </p:spPr>
      </p:pic>
      <p:sp>
        <p:nvSpPr>
          <p:cNvPr id="5" name="Rectangle 4">
            <a:extLst>
              <a:ext uri="{FF2B5EF4-FFF2-40B4-BE49-F238E27FC236}">
                <a16:creationId xmlns:a16="http://schemas.microsoft.com/office/drawing/2014/main" id="{E4969BAF-EE12-4C24-840B-A15E1972A07D}"/>
              </a:ext>
            </a:extLst>
          </p:cNvPr>
          <p:cNvSpPr/>
          <p:nvPr/>
        </p:nvSpPr>
        <p:spPr>
          <a:xfrm>
            <a:off x="838200" y="5324527"/>
            <a:ext cx="10515600" cy="1200329"/>
          </a:xfrm>
          <a:prstGeom prst="rect">
            <a:avLst/>
          </a:prstGeom>
        </p:spPr>
        <p:txBody>
          <a:bodyPr wrap="square">
            <a:spAutoFit/>
          </a:bodyPr>
          <a:lstStyle/>
          <a:p>
            <a:r>
              <a:rPr lang="en-US" sz="2400" b="1" dirty="0"/>
              <a:t>4. </a:t>
            </a:r>
            <a:r>
              <a:rPr lang="en-US" sz="2400" dirty="0"/>
              <a:t>Suppose there are 100 third-year students. 40 of them take the module “Sequential Algorithms” and 80 of them take the module “Multi-Agent Systems”. 25 of them took both modules. How many students took neither?</a:t>
            </a:r>
          </a:p>
        </p:txBody>
      </p:sp>
    </p:spTree>
    <p:extLst>
      <p:ext uri="{BB962C8B-B14F-4D97-AF65-F5344CB8AC3E}">
        <p14:creationId xmlns:p14="http://schemas.microsoft.com/office/powerpoint/2010/main" val="393837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89616" cy="1325563"/>
          </a:xfrm>
        </p:spPr>
        <p:txBody>
          <a:bodyPr>
            <a:normAutofit/>
          </a:bodyPr>
          <a:lstStyle/>
          <a:p>
            <a:r>
              <a:rPr lang="en-US" dirty="0">
                <a:solidFill>
                  <a:srgbClr val="990033"/>
                </a:solidFill>
              </a:rPr>
              <a:t>Set</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189617" cy="2072362"/>
          </a:xfrm>
          <a:prstGeom prst="rect">
            <a:avLst/>
          </a:prstGeom>
        </p:spPr>
        <p:txBody>
          <a:bodyPr wrap="square">
            <a:spAutoFit/>
          </a:bodyPr>
          <a:lstStyle/>
          <a:p>
            <a:pPr indent="3175"/>
            <a:r>
              <a:rPr lang="en-US" sz="2800" dirty="0">
                <a:cs typeface="Times New Roman" pitchFamily="18" charset="0"/>
              </a:rPr>
              <a:t>A </a:t>
            </a:r>
            <a:r>
              <a:rPr lang="en-US" sz="2800" b="1" dirty="0">
                <a:cs typeface="Times New Roman" pitchFamily="18" charset="0"/>
              </a:rPr>
              <a:t>set</a:t>
            </a:r>
            <a:r>
              <a:rPr lang="en-US" sz="2800" dirty="0">
                <a:cs typeface="Times New Roman" pitchFamily="18" charset="0"/>
              </a:rPr>
              <a:t> is any </a:t>
            </a:r>
            <a:r>
              <a:rPr lang="en-US" sz="2800" dirty="0">
                <a:solidFill>
                  <a:srgbClr val="FF0000"/>
                </a:solidFill>
                <a:cs typeface="Times New Roman" pitchFamily="18" charset="0"/>
              </a:rPr>
              <a:t>well-defined </a:t>
            </a:r>
            <a:r>
              <a:rPr lang="en-US" sz="2800" dirty="0">
                <a:cs typeface="Times New Roman" pitchFamily="18" charset="0"/>
              </a:rPr>
              <a:t>collection</a:t>
            </a:r>
            <a:r>
              <a:rPr lang="en-US" sz="2800" dirty="0">
                <a:solidFill>
                  <a:srgbClr val="00B050"/>
                </a:solidFill>
                <a:cs typeface="Times New Roman" pitchFamily="18" charset="0"/>
              </a:rPr>
              <a:t> </a:t>
            </a:r>
            <a:r>
              <a:rPr lang="en-US" sz="2800" dirty="0">
                <a:cs typeface="Times New Roman" pitchFamily="18" charset="0"/>
              </a:rPr>
              <a:t>of</a:t>
            </a:r>
            <a:r>
              <a:rPr lang="en-US" sz="2800" dirty="0">
                <a:solidFill>
                  <a:srgbClr val="00B050"/>
                </a:solidFill>
                <a:cs typeface="Times New Roman" pitchFamily="18" charset="0"/>
              </a:rPr>
              <a:t> </a:t>
            </a:r>
            <a:r>
              <a:rPr lang="en-US" sz="2800" dirty="0">
                <a:solidFill>
                  <a:srgbClr val="0070C0"/>
                </a:solidFill>
                <a:cs typeface="Times New Roman" pitchFamily="18" charset="0"/>
              </a:rPr>
              <a:t>distinct objects</a:t>
            </a:r>
            <a:r>
              <a:rPr lang="en-US" sz="2800" dirty="0">
                <a:cs typeface="Times New Roman" pitchFamily="18" charset="0"/>
              </a:rPr>
              <a:t>.</a:t>
            </a:r>
          </a:p>
          <a:p>
            <a:pPr indent="3175">
              <a:lnSpc>
                <a:spcPts val="2000"/>
              </a:lnSpc>
            </a:pPr>
            <a:endParaRPr lang="en-US" sz="2800" dirty="0">
              <a:cs typeface="Times New Roman" pitchFamily="18" charset="0"/>
            </a:endParaRPr>
          </a:p>
          <a:p>
            <a:pPr indent="3175"/>
            <a:r>
              <a:rPr lang="en-US" sz="2800" dirty="0">
                <a:cs typeface="Times New Roman" pitchFamily="18" charset="0"/>
              </a:rPr>
              <a:t>The objects that compose the set are the </a:t>
            </a:r>
            <a:r>
              <a:rPr lang="en-US" sz="2800" b="1" dirty="0">
                <a:solidFill>
                  <a:srgbClr val="00B050"/>
                </a:solidFill>
                <a:cs typeface="Times New Roman" pitchFamily="18" charset="0"/>
              </a:rPr>
              <a:t>members</a:t>
            </a:r>
            <a:r>
              <a:rPr lang="en-US" sz="2800" dirty="0">
                <a:cs typeface="Times New Roman" pitchFamily="18" charset="0"/>
              </a:rPr>
              <a:t> or </a:t>
            </a:r>
            <a:r>
              <a:rPr lang="en-US" sz="2800" b="1" dirty="0">
                <a:solidFill>
                  <a:srgbClr val="00B050"/>
                </a:solidFill>
                <a:cs typeface="Times New Roman" pitchFamily="18" charset="0"/>
              </a:rPr>
              <a:t>elements</a:t>
            </a:r>
            <a:r>
              <a:rPr lang="en-US" sz="2800" dirty="0">
                <a:cs typeface="Times New Roman" pitchFamily="18" charset="0"/>
              </a:rPr>
              <a:t> of the set.</a:t>
            </a:r>
          </a:p>
        </p:txBody>
      </p:sp>
      <p:sp>
        <p:nvSpPr>
          <p:cNvPr id="15" name="Rectangle 14">
            <a:extLst>
              <a:ext uri="{FF2B5EF4-FFF2-40B4-BE49-F238E27FC236}">
                <a16:creationId xmlns:a16="http://schemas.microsoft.com/office/drawing/2014/main" id="{37100229-9E55-4A14-AB55-308CE5008A9C}"/>
              </a:ext>
            </a:extLst>
          </p:cNvPr>
          <p:cNvSpPr/>
          <p:nvPr/>
        </p:nvSpPr>
        <p:spPr>
          <a:xfrm>
            <a:off x="7550331" y="481421"/>
            <a:ext cx="4155488" cy="3986076"/>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t>
            </a:r>
            <a:r>
              <a:rPr lang="en-US" sz="2400" dirty="0">
                <a:solidFill>
                  <a:schemeClr val="tx1"/>
                </a:solidFill>
              </a:rPr>
              <a:t> You cannot have repeated elements in a set</a:t>
            </a:r>
          </a:p>
          <a:p>
            <a:pPr>
              <a:lnSpc>
                <a:spcPts val="1200"/>
              </a:lnSpc>
            </a:pPr>
            <a:endParaRPr lang="en-US" sz="2400" dirty="0">
              <a:solidFill>
                <a:schemeClr val="tx1"/>
              </a:solidFill>
            </a:endParaRPr>
          </a:p>
          <a:p>
            <a:r>
              <a:rPr lang="en-US" sz="2800" dirty="0">
                <a:solidFill>
                  <a:schemeClr val="tx1"/>
                </a:solidFill>
              </a:rPr>
              <a:t>•</a:t>
            </a:r>
            <a:r>
              <a:rPr lang="en-US" sz="2400" dirty="0">
                <a:solidFill>
                  <a:schemeClr val="tx1"/>
                </a:solidFill>
              </a:rPr>
              <a:t> Members of sets should be well-defined</a:t>
            </a:r>
          </a:p>
          <a:p>
            <a:pPr>
              <a:lnSpc>
                <a:spcPts val="1200"/>
              </a:lnSpc>
            </a:pPr>
            <a:endParaRPr lang="en-US" sz="2400" dirty="0">
              <a:solidFill>
                <a:schemeClr val="tx1"/>
              </a:solidFill>
            </a:endParaRPr>
          </a:p>
          <a:p>
            <a:r>
              <a:rPr lang="en-US" sz="2800" dirty="0">
                <a:solidFill>
                  <a:schemeClr val="tx1"/>
                </a:solidFill>
              </a:rPr>
              <a:t>•</a:t>
            </a:r>
            <a:r>
              <a:rPr lang="en-US" sz="2400" dirty="0">
                <a:solidFill>
                  <a:schemeClr val="tx1"/>
                </a:solidFill>
              </a:rPr>
              <a:t> Order of members in a set is not important, but we usually write members in order to make it easy to distinguish elements</a:t>
            </a:r>
          </a:p>
        </p:txBody>
      </p:sp>
      <p:sp>
        <p:nvSpPr>
          <p:cNvPr id="10" name="Rectangle 9">
            <a:extLst>
              <a:ext uri="{FF2B5EF4-FFF2-40B4-BE49-F238E27FC236}">
                <a16:creationId xmlns:a16="http://schemas.microsoft.com/office/drawing/2014/main" id="{59E1BDEB-997E-477C-A6C8-C058852BCD31}"/>
              </a:ext>
            </a:extLst>
          </p:cNvPr>
          <p:cNvSpPr/>
          <p:nvPr/>
        </p:nvSpPr>
        <p:spPr>
          <a:xfrm>
            <a:off x="838199" y="3696719"/>
            <a:ext cx="6189617" cy="1384995"/>
          </a:xfrm>
          <a:prstGeom prst="rect">
            <a:avLst/>
          </a:prstGeom>
        </p:spPr>
        <p:txBody>
          <a:bodyPr wrap="square">
            <a:spAutoFit/>
          </a:bodyPr>
          <a:lstStyle/>
          <a:p>
            <a:pPr indent="3175"/>
            <a:r>
              <a:rPr lang="en-US" sz="2800" dirty="0">
                <a:cs typeface="Times New Roman" pitchFamily="18" charset="0"/>
              </a:rPr>
              <a:t>We denote sets symbolically by capital letters, A, B C, … and list their members in curly braces {…}. For example</a:t>
            </a:r>
          </a:p>
        </p:txBody>
      </p:sp>
      <p:sp>
        <p:nvSpPr>
          <p:cNvPr id="11" name="TextBox 10">
            <a:extLst>
              <a:ext uri="{FF2B5EF4-FFF2-40B4-BE49-F238E27FC236}">
                <a16:creationId xmlns:a16="http://schemas.microsoft.com/office/drawing/2014/main" id="{2616034C-FC23-44CE-B8E5-CC961EB9654D}"/>
              </a:ext>
            </a:extLst>
          </p:cNvPr>
          <p:cNvSpPr txBox="1"/>
          <p:nvPr/>
        </p:nvSpPr>
        <p:spPr>
          <a:xfrm>
            <a:off x="1214847" y="5233344"/>
            <a:ext cx="1688283" cy="523220"/>
          </a:xfrm>
          <a:prstGeom prst="rect">
            <a:avLst/>
          </a:prstGeom>
          <a:noFill/>
        </p:spPr>
        <p:txBody>
          <a:bodyPr wrap="none" rtlCol="0">
            <a:spAutoFit/>
          </a:bodyPr>
          <a:lstStyle/>
          <a:p>
            <a:r>
              <a:rPr lang="en-US" sz="2800" dirty="0"/>
              <a:t>A={1, 2, 3}</a:t>
            </a:r>
          </a:p>
        </p:txBody>
      </p:sp>
      <p:sp>
        <p:nvSpPr>
          <p:cNvPr id="12" name="Rectangle 11">
            <a:extLst>
              <a:ext uri="{FF2B5EF4-FFF2-40B4-BE49-F238E27FC236}">
                <a16:creationId xmlns:a16="http://schemas.microsoft.com/office/drawing/2014/main" id="{A0850FB3-D0F3-493A-822E-B51965C2CA45}"/>
              </a:ext>
            </a:extLst>
          </p:cNvPr>
          <p:cNvSpPr/>
          <p:nvPr/>
        </p:nvSpPr>
        <p:spPr>
          <a:xfrm>
            <a:off x="2804162" y="5237809"/>
            <a:ext cx="4694362" cy="523220"/>
          </a:xfrm>
          <a:prstGeom prst="rect">
            <a:avLst/>
          </a:prstGeom>
        </p:spPr>
        <p:txBody>
          <a:bodyPr wrap="none">
            <a:spAutoFit/>
          </a:bodyPr>
          <a:lstStyle/>
          <a:p>
            <a:r>
              <a:rPr lang="en-US" sz="2800" dirty="0">
                <a:solidFill>
                  <a:srgbClr val="0070C0"/>
                </a:solidFill>
              </a:rPr>
              <a:t>= {3, 1, 2} order doesn’t matter</a:t>
            </a:r>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845629" cy="1325563"/>
          </a:xfrm>
        </p:spPr>
        <p:txBody>
          <a:bodyPr/>
          <a:lstStyle/>
          <a:p>
            <a:r>
              <a:rPr lang="en-US" dirty="0">
                <a:solidFill>
                  <a:srgbClr val="990033"/>
                </a:solidFill>
              </a:rPr>
              <a:t>Examples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77746"/>
            <a:ext cx="5257801" cy="461665"/>
          </a:xfrm>
          <a:prstGeom prst="rect">
            <a:avLst/>
          </a:prstGeom>
        </p:spPr>
        <p:txBody>
          <a:bodyPr wrap="square">
            <a:spAutoFit/>
          </a:bodyPr>
          <a:lstStyle/>
          <a:p>
            <a:r>
              <a:rPr lang="en-US" sz="2400" dirty="0"/>
              <a:t>Set of number of spots on a regular die:</a:t>
            </a:r>
          </a:p>
        </p:txBody>
      </p:sp>
      <p:sp>
        <p:nvSpPr>
          <p:cNvPr id="8" name="TextBox 7">
            <a:extLst>
              <a:ext uri="{FF2B5EF4-FFF2-40B4-BE49-F238E27FC236}">
                <a16:creationId xmlns:a16="http://schemas.microsoft.com/office/drawing/2014/main" id="{6CAA8F7A-10A5-4F47-A238-318DE271AAEF}"/>
              </a:ext>
            </a:extLst>
          </p:cNvPr>
          <p:cNvSpPr txBox="1"/>
          <p:nvPr/>
        </p:nvSpPr>
        <p:spPr>
          <a:xfrm>
            <a:off x="6683829" y="1477746"/>
            <a:ext cx="2682145" cy="461665"/>
          </a:xfrm>
          <a:prstGeom prst="rect">
            <a:avLst/>
          </a:prstGeom>
          <a:noFill/>
        </p:spPr>
        <p:txBody>
          <a:bodyPr wrap="none" rtlCol="0">
            <a:spAutoFit/>
          </a:bodyPr>
          <a:lstStyle/>
          <a:p>
            <a:r>
              <a:rPr lang="en-US" sz="2400" dirty="0"/>
              <a:t>B={1, 2, 3, 4, 5, 6}</a:t>
            </a:r>
          </a:p>
        </p:txBody>
      </p:sp>
      <p:sp>
        <p:nvSpPr>
          <p:cNvPr id="12" name="TextBox 11">
            <a:extLst>
              <a:ext uri="{FF2B5EF4-FFF2-40B4-BE49-F238E27FC236}">
                <a16:creationId xmlns:a16="http://schemas.microsoft.com/office/drawing/2014/main" id="{2D15FBF3-840E-4CA0-99AA-2E3DBAB541B8}"/>
              </a:ext>
            </a:extLst>
          </p:cNvPr>
          <p:cNvSpPr txBox="1"/>
          <p:nvPr/>
        </p:nvSpPr>
        <p:spPr>
          <a:xfrm>
            <a:off x="838199" y="2143130"/>
            <a:ext cx="3159776" cy="461665"/>
          </a:xfrm>
          <a:prstGeom prst="rect">
            <a:avLst/>
          </a:prstGeom>
          <a:noFill/>
        </p:spPr>
        <p:txBody>
          <a:bodyPr wrap="none" rtlCol="0">
            <a:spAutoFit/>
          </a:bodyPr>
          <a:lstStyle/>
          <a:p>
            <a:r>
              <a:rPr lang="en-US" sz="2400" dirty="0"/>
              <a:t>Set of Natural numbers: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517B34-5C04-4703-8FB0-C5EBF50B1B0C}"/>
                  </a:ext>
                </a:extLst>
              </p:cNvPr>
              <p:cNvSpPr txBox="1"/>
              <p:nvPr/>
            </p:nvSpPr>
            <p:spPr>
              <a:xfrm>
                <a:off x="6683829" y="2143129"/>
                <a:ext cx="1869423" cy="461665"/>
              </a:xfrm>
              <a:prstGeom prst="rect">
                <a:avLst/>
              </a:prstGeom>
              <a:noFill/>
            </p:spPr>
            <p:txBody>
              <a:bodyPr wrap="none"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ℕ</m:t>
                    </m:r>
                  </m:oMath>
                </a14:m>
                <a:r>
                  <a:rPr lang="en-US" sz="2400" dirty="0"/>
                  <a:t>={1, 2, 3, …}</a:t>
                </a:r>
              </a:p>
            </p:txBody>
          </p:sp>
        </mc:Choice>
        <mc:Fallback xmlns="">
          <p:sp>
            <p:nvSpPr>
              <p:cNvPr id="13" name="TextBox 12">
                <a:extLst>
                  <a:ext uri="{FF2B5EF4-FFF2-40B4-BE49-F238E27FC236}">
                    <a16:creationId xmlns:a16="http://schemas.microsoft.com/office/drawing/2014/main" id="{3E517B34-5C04-4703-8FB0-C5EBF50B1B0C}"/>
                  </a:ext>
                </a:extLst>
              </p:cNvPr>
              <p:cNvSpPr txBox="1">
                <a:spLocks noRot="1" noChangeAspect="1" noMove="1" noResize="1" noEditPoints="1" noAdjustHandles="1" noChangeArrowheads="1" noChangeShapeType="1" noTextEdit="1"/>
              </p:cNvSpPr>
              <p:nvPr/>
            </p:nvSpPr>
            <p:spPr>
              <a:xfrm>
                <a:off x="6683829" y="2143129"/>
                <a:ext cx="1869423" cy="461665"/>
              </a:xfrm>
              <a:prstGeom prst="rect">
                <a:avLst/>
              </a:prstGeom>
              <a:blipFill>
                <a:blip r:embed="rId3"/>
                <a:stretch>
                  <a:fillRect l="-651" t="-10667" r="-4235" b="-3066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30DCF18-6C75-4080-BFF4-8C2EFE9C63A3}"/>
              </a:ext>
            </a:extLst>
          </p:cNvPr>
          <p:cNvSpPr txBox="1"/>
          <p:nvPr/>
        </p:nvSpPr>
        <p:spPr>
          <a:xfrm>
            <a:off x="838199" y="2803309"/>
            <a:ext cx="2766014" cy="461665"/>
          </a:xfrm>
          <a:prstGeom prst="rect">
            <a:avLst/>
          </a:prstGeom>
          <a:noFill/>
        </p:spPr>
        <p:txBody>
          <a:bodyPr wrap="none" rtlCol="0">
            <a:spAutoFit/>
          </a:bodyPr>
          <a:lstStyle/>
          <a:p>
            <a:r>
              <a:rPr lang="en-US" sz="2400" dirty="0"/>
              <a:t>Set of Real numbers: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98EF700-2A16-4DFE-A11D-AC4E4F02C936}"/>
                  </a:ext>
                </a:extLst>
              </p:cNvPr>
              <p:cNvSpPr txBox="1"/>
              <p:nvPr/>
            </p:nvSpPr>
            <p:spPr>
              <a:xfrm>
                <a:off x="6683829" y="2803308"/>
                <a:ext cx="1353256" cy="461665"/>
              </a:xfrm>
              <a:prstGeom prst="rect">
                <a:avLst/>
              </a:prstGeom>
              <a:noFill/>
            </p:spPr>
            <p:txBody>
              <a:bodyPr wrap="none"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ℝ</m:t>
                    </m:r>
                  </m:oMath>
                </a14:m>
                <a:r>
                  <a:rPr lang="en-US" sz="2400" dirty="0"/>
                  <a:t>=(-</a:t>
                </a:r>
                <a:r>
                  <a:rPr lang="en-US" sz="2400" dirty="0">
                    <a:latin typeface="Arial Black"/>
                  </a:rPr>
                  <a:t>∞</a:t>
                </a:r>
                <a:r>
                  <a:rPr lang="en-US" sz="2400" dirty="0"/>
                  <a:t>, </a:t>
                </a:r>
                <a:r>
                  <a:rPr lang="en-US" sz="2400" dirty="0">
                    <a:latin typeface="Arial Black"/>
                  </a:rPr>
                  <a:t>∞</a:t>
                </a:r>
                <a:r>
                  <a:rPr lang="en-US" sz="2400" dirty="0"/>
                  <a:t>)</a:t>
                </a:r>
              </a:p>
            </p:txBody>
          </p:sp>
        </mc:Choice>
        <mc:Fallback xmlns="">
          <p:sp>
            <p:nvSpPr>
              <p:cNvPr id="15" name="TextBox 14">
                <a:extLst>
                  <a:ext uri="{FF2B5EF4-FFF2-40B4-BE49-F238E27FC236}">
                    <a16:creationId xmlns:a16="http://schemas.microsoft.com/office/drawing/2014/main" id="{598EF700-2A16-4DFE-A11D-AC4E4F02C936}"/>
                  </a:ext>
                </a:extLst>
              </p:cNvPr>
              <p:cNvSpPr txBox="1">
                <a:spLocks noRot="1" noChangeAspect="1" noMove="1" noResize="1" noEditPoints="1" noAdjustHandles="1" noChangeArrowheads="1" noChangeShapeType="1" noTextEdit="1"/>
              </p:cNvSpPr>
              <p:nvPr/>
            </p:nvSpPr>
            <p:spPr>
              <a:xfrm>
                <a:off x="6683829" y="2803308"/>
                <a:ext cx="1353256" cy="461665"/>
              </a:xfrm>
              <a:prstGeom prst="rect">
                <a:avLst/>
              </a:prstGeom>
              <a:blipFill>
                <a:blip r:embed="rId4"/>
                <a:stretch>
                  <a:fillRect l="-901" t="-10526" r="-5856" b="-2894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795C4EE-C2A7-4CC1-8D8B-89EDEA915BAC}"/>
              </a:ext>
            </a:extLst>
          </p:cNvPr>
          <p:cNvSpPr txBox="1"/>
          <p:nvPr/>
        </p:nvSpPr>
        <p:spPr>
          <a:xfrm>
            <a:off x="6683829" y="3459054"/>
            <a:ext cx="5559535" cy="461665"/>
          </a:xfrm>
          <a:prstGeom prst="rect">
            <a:avLst/>
          </a:prstGeom>
          <a:noFill/>
        </p:spPr>
        <p:txBody>
          <a:bodyPr wrap="none" rtlCol="0">
            <a:spAutoFit/>
          </a:bodyPr>
          <a:lstStyle/>
          <a:p>
            <a:r>
              <a:rPr lang="en-US" sz="2400" dirty="0"/>
              <a:t>C={Mon, Tue, Wed, Thu, Fri, Sat, Sun}</a:t>
            </a:r>
          </a:p>
        </p:txBody>
      </p:sp>
      <p:sp>
        <p:nvSpPr>
          <p:cNvPr id="17" name="TextBox 16">
            <a:extLst>
              <a:ext uri="{FF2B5EF4-FFF2-40B4-BE49-F238E27FC236}">
                <a16:creationId xmlns:a16="http://schemas.microsoft.com/office/drawing/2014/main" id="{33613428-FB5C-4838-868D-0ACDCDC505AD}"/>
              </a:ext>
            </a:extLst>
          </p:cNvPr>
          <p:cNvSpPr txBox="1"/>
          <p:nvPr/>
        </p:nvSpPr>
        <p:spPr>
          <a:xfrm>
            <a:off x="850990" y="3459054"/>
            <a:ext cx="2867965" cy="461665"/>
          </a:xfrm>
          <a:prstGeom prst="rect">
            <a:avLst/>
          </a:prstGeom>
          <a:noFill/>
        </p:spPr>
        <p:txBody>
          <a:bodyPr wrap="none" rtlCol="0">
            <a:spAutoFit/>
          </a:bodyPr>
          <a:lstStyle/>
          <a:p>
            <a:r>
              <a:rPr lang="en-US" sz="2400" dirty="0"/>
              <a:t>Set of days in a week:</a:t>
            </a:r>
          </a:p>
        </p:txBody>
      </p:sp>
      <p:sp>
        <p:nvSpPr>
          <p:cNvPr id="18" name="TextBox 17">
            <a:extLst>
              <a:ext uri="{FF2B5EF4-FFF2-40B4-BE49-F238E27FC236}">
                <a16:creationId xmlns:a16="http://schemas.microsoft.com/office/drawing/2014/main" id="{7DC676C8-D796-4861-84E2-A42596882060}"/>
              </a:ext>
            </a:extLst>
          </p:cNvPr>
          <p:cNvSpPr txBox="1"/>
          <p:nvPr/>
        </p:nvSpPr>
        <p:spPr>
          <a:xfrm>
            <a:off x="878787" y="4114799"/>
            <a:ext cx="2725426" cy="461665"/>
          </a:xfrm>
          <a:prstGeom prst="rect">
            <a:avLst/>
          </a:prstGeom>
          <a:noFill/>
        </p:spPr>
        <p:txBody>
          <a:bodyPr wrap="none" rtlCol="0">
            <a:spAutoFit/>
          </a:bodyPr>
          <a:lstStyle/>
          <a:p>
            <a:r>
              <a:rPr lang="en-US" sz="2400" dirty="0"/>
              <a:t>Set of all tall men</a:t>
            </a:r>
          </a:p>
        </p:txBody>
      </p:sp>
      <p:sp>
        <p:nvSpPr>
          <p:cNvPr id="19" name="TextBox 18">
            <a:extLst>
              <a:ext uri="{FF2B5EF4-FFF2-40B4-BE49-F238E27FC236}">
                <a16:creationId xmlns:a16="http://schemas.microsoft.com/office/drawing/2014/main" id="{4EE11F5C-5557-49E9-A79A-EE491227CC8A}"/>
              </a:ext>
            </a:extLst>
          </p:cNvPr>
          <p:cNvSpPr txBox="1"/>
          <p:nvPr/>
        </p:nvSpPr>
        <p:spPr>
          <a:xfrm>
            <a:off x="6647328" y="4124437"/>
            <a:ext cx="4144340" cy="830997"/>
          </a:xfrm>
          <a:prstGeom prst="rect">
            <a:avLst/>
          </a:prstGeom>
          <a:noFill/>
        </p:spPr>
        <p:txBody>
          <a:bodyPr wrap="none" rtlCol="0">
            <a:spAutoFit/>
          </a:bodyPr>
          <a:lstStyle/>
          <a:p>
            <a:r>
              <a:rPr lang="en-US" sz="2400" dirty="0">
                <a:solidFill>
                  <a:srgbClr val="00B050"/>
                </a:solidFill>
              </a:rPr>
              <a:t>It is not a set since its elements </a:t>
            </a:r>
          </a:p>
          <a:p>
            <a:r>
              <a:rPr lang="en-US" sz="2400" dirty="0">
                <a:solidFill>
                  <a:srgbClr val="00B050"/>
                </a:solidFill>
              </a:rPr>
              <a:t>are not exactly specified</a:t>
            </a:r>
          </a:p>
        </p:txBody>
      </p:sp>
      <p:sp>
        <p:nvSpPr>
          <p:cNvPr id="20" name="Rectangle 19">
            <a:extLst>
              <a:ext uri="{FF2B5EF4-FFF2-40B4-BE49-F238E27FC236}">
                <a16:creationId xmlns:a16="http://schemas.microsoft.com/office/drawing/2014/main" id="{F4EC4A7A-414A-49F2-9493-DD1DC948159E}"/>
              </a:ext>
            </a:extLst>
          </p:cNvPr>
          <p:cNvSpPr/>
          <p:nvPr/>
        </p:nvSpPr>
        <p:spPr>
          <a:xfrm>
            <a:off x="959130" y="5090823"/>
            <a:ext cx="5084618" cy="1258361"/>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t>
            </a:r>
            <a:r>
              <a:rPr lang="en-US" sz="2400" dirty="0">
                <a:solidFill>
                  <a:schemeClr val="tx1"/>
                </a:solidFill>
              </a:rPr>
              <a:t> Sets could have any members beside numbers, for example shapes, names, etc.</a:t>
            </a:r>
          </a:p>
        </p:txBody>
      </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Righ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Right)">
                                      <p:cBhvr>
                                        <p:cTn id="22" dur="1000"/>
                                        <p:tgtEl>
                                          <p:spTgt spid="1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Right)">
                                      <p:cBhvr>
                                        <p:cTn id="3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5" grpId="0"/>
      <p:bldP spid="16" grpId="0"/>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51320" cy="1325563"/>
          </a:xfrm>
        </p:spPr>
        <p:txBody>
          <a:bodyPr>
            <a:normAutofit/>
          </a:bodyPr>
          <a:lstStyle/>
          <a:p>
            <a:r>
              <a:rPr lang="en-US" dirty="0">
                <a:solidFill>
                  <a:srgbClr val="990033"/>
                </a:solidFill>
              </a:rPr>
              <a:t>Membership</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751321" cy="523220"/>
          </a:xfrm>
          <a:prstGeom prst="rect">
            <a:avLst/>
          </a:prstGeom>
        </p:spPr>
        <p:txBody>
          <a:bodyPr wrap="square">
            <a:spAutoFit/>
          </a:bodyPr>
          <a:lstStyle/>
          <a:p>
            <a:r>
              <a:rPr lang="en-US" sz="2800" dirty="0">
                <a:cs typeface="Times New Roman" pitchFamily="18" charset="0"/>
              </a:rPr>
              <a:t>If </a:t>
            </a:r>
            <a:r>
              <a:rPr lang="en-US" sz="2800" i="1" dirty="0">
                <a:cs typeface="Times New Roman" pitchFamily="18" charset="0"/>
              </a:rPr>
              <a:t>x</a:t>
            </a:r>
            <a:r>
              <a:rPr lang="en-US" sz="2800" dirty="0">
                <a:cs typeface="Times New Roman" pitchFamily="18" charset="0"/>
              </a:rPr>
              <a:t> is a </a:t>
            </a:r>
            <a:r>
              <a:rPr lang="en-US" sz="2800" dirty="0">
                <a:solidFill>
                  <a:srgbClr val="00B050"/>
                </a:solidFill>
                <a:cs typeface="Times New Roman" pitchFamily="18" charset="0"/>
              </a:rPr>
              <a:t>member/element </a:t>
            </a:r>
            <a:r>
              <a:rPr lang="en-US" sz="2800" dirty="0">
                <a:cs typeface="Times New Roman" pitchFamily="18" charset="0"/>
              </a:rPr>
              <a:t>of set A, we write:</a:t>
            </a:r>
          </a:p>
        </p:txBody>
      </p:sp>
      <p:graphicFrame>
        <p:nvGraphicFramePr>
          <p:cNvPr id="5" name="Object 4">
            <a:extLst>
              <a:ext uri="{FF2B5EF4-FFF2-40B4-BE49-F238E27FC236}">
                <a16:creationId xmlns:a16="http://schemas.microsoft.com/office/drawing/2014/main" id="{2F1BD976-FAEB-4DE8-BE7A-E064760457C8}"/>
              </a:ext>
            </a:extLst>
          </p:cNvPr>
          <p:cNvGraphicFramePr>
            <a:graphicFrameLocks noChangeAspect="1"/>
          </p:cNvGraphicFramePr>
          <p:nvPr>
            <p:extLst>
              <p:ext uri="{D42A27DB-BD31-4B8C-83A1-F6EECF244321}">
                <p14:modId xmlns:p14="http://schemas.microsoft.com/office/powerpoint/2010/main" val="4010176748"/>
              </p:ext>
            </p:extLst>
          </p:nvPr>
        </p:nvGraphicFramePr>
        <p:xfrm>
          <a:off x="1733005" y="2068426"/>
          <a:ext cx="973364" cy="469900"/>
        </p:xfrm>
        <a:graphic>
          <a:graphicData uri="http://schemas.openxmlformats.org/presentationml/2006/ole">
            <mc:AlternateContent xmlns:mc="http://schemas.openxmlformats.org/markup-compatibility/2006">
              <mc:Choice xmlns:v="urn:schemas-microsoft-com:vml" Requires="v">
                <p:oleObj spid="_x0000_s13343" name="Equation" r:id="rId4" imgW="368280" imgH="177480" progId="Equation.3">
                  <p:embed/>
                </p:oleObj>
              </mc:Choice>
              <mc:Fallback>
                <p:oleObj name="Equation" r:id="rId4" imgW="368280" imgH="17748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3005" y="2068426"/>
                        <a:ext cx="973364"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a:extLst>
              <a:ext uri="{FF2B5EF4-FFF2-40B4-BE49-F238E27FC236}">
                <a16:creationId xmlns:a16="http://schemas.microsoft.com/office/drawing/2014/main" id="{36D7C053-387E-4DF1-AC8D-81B490E22AAB}"/>
              </a:ext>
            </a:extLst>
          </p:cNvPr>
          <p:cNvSpPr txBox="1"/>
          <p:nvPr/>
        </p:nvSpPr>
        <p:spPr>
          <a:xfrm>
            <a:off x="3331029" y="2068426"/>
            <a:ext cx="3775393" cy="707886"/>
          </a:xfrm>
          <a:prstGeom prst="rect">
            <a:avLst/>
          </a:prstGeom>
          <a:noFill/>
        </p:spPr>
        <p:txBody>
          <a:bodyPr wrap="none" rtlCol="0">
            <a:spAutoFit/>
          </a:bodyPr>
          <a:lstStyle/>
          <a:p>
            <a:r>
              <a:rPr lang="en-US" sz="2000" dirty="0">
                <a:solidFill>
                  <a:srgbClr val="FF0000"/>
                </a:solidFill>
              </a:rPr>
              <a:t>Read as: x is an element of A</a:t>
            </a:r>
          </a:p>
          <a:p>
            <a:r>
              <a:rPr lang="en-US" sz="2000" dirty="0">
                <a:solidFill>
                  <a:srgbClr val="FF0000"/>
                </a:solidFill>
              </a:rPr>
              <a:t>Or set A includes x</a:t>
            </a:r>
          </a:p>
        </p:txBody>
      </p:sp>
      <p:sp>
        <p:nvSpPr>
          <p:cNvPr id="3" name="Rectangle 2">
            <a:extLst>
              <a:ext uri="{FF2B5EF4-FFF2-40B4-BE49-F238E27FC236}">
                <a16:creationId xmlns:a16="http://schemas.microsoft.com/office/drawing/2014/main" id="{6793895A-FD59-49E8-AEEE-5F672469DCEC}"/>
              </a:ext>
            </a:extLst>
          </p:cNvPr>
          <p:cNvSpPr/>
          <p:nvPr/>
        </p:nvSpPr>
        <p:spPr>
          <a:xfrm>
            <a:off x="8712745" y="391095"/>
            <a:ext cx="3048001" cy="3388320"/>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4EDBFF-64D2-443F-8303-8ED2C9E4FE5A}"/>
              </a:ext>
            </a:extLst>
          </p:cNvPr>
          <p:cNvSpPr txBox="1"/>
          <p:nvPr/>
        </p:nvSpPr>
        <p:spPr>
          <a:xfrm>
            <a:off x="8991927" y="1010648"/>
            <a:ext cx="2497800" cy="461665"/>
          </a:xfrm>
          <a:prstGeom prst="rect">
            <a:avLst/>
          </a:prstGeom>
          <a:noFill/>
        </p:spPr>
        <p:txBody>
          <a:bodyPr wrap="none" rtlCol="0">
            <a:spAutoFit/>
          </a:bodyPr>
          <a:lstStyle/>
          <a:p>
            <a:r>
              <a:rPr lang="en-US" sz="2400" dirty="0"/>
              <a:t>B = {1, 2, 3, 4, 5, 6}</a:t>
            </a:r>
          </a:p>
        </p:txBody>
      </p:sp>
      <p:sp>
        <p:nvSpPr>
          <p:cNvPr id="9" name="TextBox 8">
            <a:extLst>
              <a:ext uri="{FF2B5EF4-FFF2-40B4-BE49-F238E27FC236}">
                <a16:creationId xmlns:a16="http://schemas.microsoft.com/office/drawing/2014/main" id="{BA6C9EB6-FF1C-4376-A585-8BD3B8D3220F}"/>
              </a:ext>
            </a:extLst>
          </p:cNvPr>
          <p:cNvSpPr txBox="1"/>
          <p:nvPr/>
        </p:nvSpPr>
        <p:spPr>
          <a:xfrm>
            <a:off x="8991928" y="2306048"/>
            <a:ext cx="2768817" cy="830997"/>
          </a:xfrm>
          <a:prstGeom prst="rect">
            <a:avLst/>
          </a:prstGeom>
          <a:noFill/>
        </p:spPr>
        <p:txBody>
          <a:bodyPr wrap="square" rtlCol="0">
            <a:spAutoFit/>
          </a:bodyPr>
          <a:lstStyle/>
          <a:p>
            <a:r>
              <a:rPr lang="en-US" sz="2400" dirty="0"/>
              <a:t>C = {Mon, Tue, Wed, Thu, Fri, Sat, Sun}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9A1FDA8-CC38-45FB-995B-2FD1EBD261F0}"/>
                  </a:ext>
                </a:extLst>
              </p:cNvPr>
              <p:cNvSpPr txBox="1"/>
              <p:nvPr/>
            </p:nvSpPr>
            <p:spPr>
              <a:xfrm>
                <a:off x="8933901" y="1689245"/>
                <a:ext cx="2007281"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ℕ</m:t>
                    </m:r>
                  </m:oMath>
                </a14:m>
                <a:r>
                  <a:rPr lang="en-US" sz="2400" dirty="0"/>
                  <a:t> = {1, 2, 3, …}</a:t>
                </a:r>
              </a:p>
            </p:txBody>
          </p:sp>
        </mc:Choice>
        <mc:Fallback xmlns="">
          <p:sp>
            <p:nvSpPr>
              <p:cNvPr id="10" name="TextBox 9">
                <a:extLst>
                  <a:ext uri="{FF2B5EF4-FFF2-40B4-BE49-F238E27FC236}">
                    <a16:creationId xmlns:a16="http://schemas.microsoft.com/office/drawing/2014/main" id="{79A1FDA8-CC38-45FB-995B-2FD1EBD261F0}"/>
                  </a:ext>
                </a:extLst>
              </p:cNvPr>
              <p:cNvSpPr txBox="1">
                <a:spLocks noRot="1" noChangeAspect="1" noMove="1" noResize="1" noEditPoints="1" noAdjustHandles="1" noChangeArrowheads="1" noChangeShapeType="1" noTextEdit="1"/>
              </p:cNvSpPr>
              <p:nvPr/>
            </p:nvSpPr>
            <p:spPr>
              <a:xfrm>
                <a:off x="8933901" y="1689245"/>
                <a:ext cx="2007281" cy="461665"/>
              </a:xfrm>
              <a:prstGeom prst="rect">
                <a:avLst/>
              </a:prstGeom>
              <a:blipFill>
                <a:blip r:embed="rId6"/>
                <a:stretch>
                  <a:fillRect l="-912" t="-10526" r="-3951" b="-2894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6874B47-2D58-4512-BC3F-E1620E806BD0}"/>
              </a:ext>
            </a:extLst>
          </p:cNvPr>
          <p:cNvSpPr txBox="1"/>
          <p:nvPr/>
        </p:nvSpPr>
        <p:spPr>
          <a:xfrm>
            <a:off x="9005692" y="470045"/>
            <a:ext cx="1604927" cy="461665"/>
          </a:xfrm>
          <a:prstGeom prst="rect">
            <a:avLst/>
          </a:prstGeom>
          <a:noFill/>
        </p:spPr>
        <p:txBody>
          <a:bodyPr wrap="none" rtlCol="0">
            <a:spAutoFit/>
          </a:bodyPr>
          <a:lstStyle/>
          <a:p>
            <a:r>
              <a:rPr lang="en-US" sz="2400" dirty="0"/>
              <a:t>A = {1, 2, 3}</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008C263-183A-4B11-BC24-96C50E63AA08}"/>
                  </a:ext>
                </a:extLst>
              </p:cNvPr>
              <p:cNvSpPr txBox="1"/>
              <p:nvPr/>
            </p:nvSpPr>
            <p:spPr>
              <a:xfrm>
                <a:off x="8991927" y="3213245"/>
                <a:ext cx="1491114"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ℝ</m:t>
                    </m:r>
                  </m:oMath>
                </a14:m>
                <a:r>
                  <a:rPr lang="en-US" sz="2400" dirty="0"/>
                  <a:t> = (-</a:t>
                </a:r>
                <a:r>
                  <a:rPr lang="en-US" sz="2400" dirty="0">
                    <a:latin typeface="Arial Black"/>
                  </a:rPr>
                  <a:t>∞</a:t>
                </a:r>
                <a:r>
                  <a:rPr lang="en-US" sz="2400" dirty="0"/>
                  <a:t>, </a:t>
                </a:r>
                <a:r>
                  <a:rPr lang="en-US" sz="2400" dirty="0">
                    <a:latin typeface="Arial Black"/>
                  </a:rPr>
                  <a:t>∞</a:t>
                </a:r>
                <a:r>
                  <a:rPr lang="en-US" sz="2400" dirty="0"/>
                  <a:t>)</a:t>
                </a:r>
              </a:p>
            </p:txBody>
          </p:sp>
        </mc:Choice>
        <mc:Fallback xmlns="">
          <p:sp>
            <p:nvSpPr>
              <p:cNvPr id="12" name="TextBox 11">
                <a:extLst>
                  <a:ext uri="{FF2B5EF4-FFF2-40B4-BE49-F238E27FC236}">
                    <a16:creationId xmlns:a16="http://schemas.microsoft.com/office/drawing/2014/main" id="{9008C263-183A-4B11-BC24-96C50E63AA08}"/>
                  </a:ext>
                </a:extLst>
              </p:cNvPr>
              <p:cNvSpPr txBox="1">
                <a:spLocks noRot="1" noChangeAspect="1" noMove="1" noResize="1" noEditPoints="1" noAdjustHandles="1" noChangeArrowheads="1" noChangeShapeType="1" noTextEdit="1"/>
              </p:cNvSpPr>
              <p:nvPr/>
            </p:nvSpPr>
            <p:spPr>
              <a:xfrm>
                <a:off x="8991927" y="3213245"/>
                <a:ext cx="1491114" cy="461665"/>
              </a:xfrm>
              <a:prstGeom prst="rect">
                <a:avLst/>
              </a:prstGeom>
              <a:blipFill>
                <a:blip r:embed="rId7"/>
                <a:stretch>
                  <a:fillRect l="-816" t="-10526" r="-5306" b="-28947"/>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6921FF44-46AB-4E6E-813A-CC4FB3B8AABC}"/>
              </a:ext>
            </a:extLst>
          </p:cNvPr>
          <p:cNvSpPr/>
          <p:nvPr/>
        </p:nvSpPr>
        <p:spPr>
          <a:xfrm>
            <a:off x="838199" y="2946120"/>
            <a:ext cx="6751321" cy="523220"/>
          </a:xfrm>
          <a:prstGeom prst="rect">
            <a:avLst/>
          </a:prstGeom>
        </p:spPr>
        <p:txBody>
          <a:bodyPr wrap="square">
            <a:spAutoFit/>
          </a:bodyPr>
          <a:lstStyle/>
          <a:p>
            <a:r>
              <a:rPr lang="en-US" sz="2800" dirty="0">
                <a:cs typeface="Times New Roman" pitchFamily="18" charset="0"/>
              </a:rPr>
              <a:t>Thus, given our defined sets, we have </a:t>
            </a:r>
          </a:p>
        </p:txBody>
      </p:sp>
      <p:sp>
        <p:nvSpPr>
          <p:cNvPr id="14" name="TextBox 13">
            <a:extLst>
              <a:ext uri="{FF2B5EF4-FFF2-40B4-BE49-F238E27FC236}">
                <a16:creationId xmlns:a16="http://schemas.microsoft.com/office/drawing/2014/main" id="{EA7058A0-B4BB-4666-9652-C5368409A7D5}"/>
              </a:ext>
            </a:extLst>
          </p:cNvPr>
          <p:cNvSpPr txBox="1"/>
          <p:nvPr/>
        </p:nvSpPr>
        <p:spPr>
          <a:xfrm>
            <a:off x="1575420" y="3625868"/>
            <a:ext cx="1919115" cy="523220"/>
          </a:xfrm>
          <a:prstGeom prst="rect">
            <a:avLst/>
          </a:prstGeom>
          <a:noFill/>
        </p:spPr>
        <p:txBody>
          <a:bodyPr wrap="none" rtlCol="0">
            <a:spAutoFit/>
          </a:bodyPr>
          <a:lstStyle/>
          <a:p>
            <a:r>
              <a:rPr lang="en-US" sz="2800" dirty="0"/>
              <a:t>1</a:t>
            </a:r>
            <a:r>
              <a:rPr lang="en-US" sz="2800" dirty="0">
                <a:latin typeface="Castellar" pitchFamily="18" charset="0"/>
              </a:rPr>
              <a:t> </a:t>
            </a:r>
            <a:r>
              <a:rPr lang="en-US" sz="2800" dirty="0"/>
              <a:t>∈ {1, 2, 3}</a:t>
            </a:r>
          </a:p>
        </p:txBody>
      </p:sp>
      <p:sp>
        <p:nvSpPr>
          <p:cNvPr id="16" name="TextBox 15">
            <a:extLst>
              <a:ext uri="{FF2B5EF4-FFF2-40B4-BE49-F238E27FC236}">
                <a16:creationId xmlns:a16="http://schemas.microsoft.com/office/drawing/2014/main" id="{96922543-8FE2-4744-A9EA-B39A546F1ACD}"/>
              </a:ext>
            </a:extLst>
          </p:cNvPr>
          <p:cNvSpPr txBox="1"/>
          <p:nvPr/>
        </p:nvSpPr>
        <p:spPr>
          <a:xfrm>
            <a:off x="3709020" y="3625868"/>
            <a:ext cx="1798890" cy="523220"/>
          </a:xfrm>
          <a:prstGeom prst="rect">
            <a:avLst/>
          </a:prstGeom>
          <a:noFill/>
        </p:spPr>
        <p:txBody>
          <a:bodyPr wrap="none" rtlCol="0">
            <a:spAutoFit/>
          </a:bodyPr>
          <a:lstStyle/>
          <a:p>
            <a:r>
              <a:rPr lang="en-US" sz="2800" dirty="0">
                <a:latin typeface="Times New Roman" pitchFamily="18" charset="0"/>
                <a:cs typeface="Times New Roman" pitchFamily="18" charset="0"/>
              </a:rPr>
              <a:t>Or    </a:t>
            </a:r>
            <a:r>
              <a:rPr lang="en-US" sz="2800" dirty="0"/>
              <a:t>1</a:t>
            </a:r>
            <a:r>
              <a:rPr lang="en-US" sz="2800" dirty="0">
                <a:latin typeface="Castellar" pitchFamily="18" charset="0"/>
              </a:rPr>
              <a:t> </a:t>
            </a:r>
            <a:r>
              <a:rPr lang="en-US" sz="2800" dirty="0"/>
              <a:t>∈</a:t>
            </a:r>
            <a:r>
              <a:rPr lang="en-US" sz="2800" dirty="0">
                <a:latin typeface="Castellar" pitchFamily="18" charset="0"/>
              </a:rPr>
              <a:t> </a:t>
            </a:r>
            <a:r>
              <a:rPr lang="en-US" sz="2800" dirty="0"/>
              <a:t>A</a:t>
            </a:r>
          </a:p>
        </p:txBody>
      </p:sp>
      <p:sp>
        <p:nvSpPr>
          <p:cNvPr id="17" name="TextBox 16">
            <a:extLst>
              <a:ext uri="{FF2B5EF4-FFF2-40B4-BE49-F238E27FC236}">
                <a16:creationId xmlns:a16="http://schemas.microsoft.com/office/drawing/2014/main" id="{EABE2C55-F173-4476-BA9F-BB8B612BE97E}"/>
              </a:ext>
            </a:extLst>
          </p:cNvPr>
          <p:cNvSpPr txBox="1"/>
          <p:nvPr/>
        </p:nvSpPr>
        <p:spPr>
          <a:xfrm>
            <a:off x="1202041" y="4345600"/>
            <a:ext cx="5562600" cy="523220"/>
          </a:xfrm>
          <a:prstGeom prst="rect">
            <a:avLst/>
          </a:prstGeom>
          <a:noFill/>
        </p:spPr>
        <p:txBody>
          <a:bodyPr wrap="square" rtlCol="0">
            <a:spAutoFit/>
          </a:bodyPr>
          <a:lstStyle/>
          <a:p>
            <a:r>
              <a:rPr lang="en-US" sz="2400" dirty="0"/>
              <a:t>Mon </a:t>
            </a:r>
            <a:r>
              <a:rPr lang="en-US" sz="2800" dirty="0"/>
              <a:t>∈</a:t>
            </a:r>
            <a:r>
              <a:rPr lang="en-US" sz="2400" dirty="0"/>
              <a:t>  {Mon, Tue, Wed, Thu, Fri, Sat, Sun}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5E7E72-4A7B-41BC-A7EF-AEDA9F97CB40}"/>
                  </a:ext>
                </a:extLst>
              </p:cNvPr>
              <p:cNvSpPr txBox="1"/>
              <p:nvPr/>
            </p:nvSpPr>
            <p:spPr>
              <a:xfrm>
                <a:off x="1575420" y="5065332"/>
                <a:ext cx="1875835" cy="523220"/>
              </a:xfrm>
              <a:prstGeom prst="rect">
                <a:avLst/>
              </a:prstGeom>
              <a:noFill/>
            </p:spPr>
            <p:txBody>
              <a:bodyPr wrap="none" rtlCol="0">
                <a:spAutoFit/>
              </a:bodyPr>
              <a:lstStyle/>
              <a:p>
                <a:r>
                  <a:rPr lang="en-US" sz="2800" dirty="0"/>
                  <a:t>5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{1, 2, 3}</a:t>
                </a:r>
              </a:p>
            </p:txBody>
          </p:sp>
        </mc:Choice>
        <mc:Fallback xmlns="">
          <p:sp>
            <p:nvSpPr>
              <p:cNvPr id="18" name="TextBox 17">
                <a:extLst>
                  <a:ext uri="{FF2B5EF4-FFF2-40B4-BE49-F238E27FC236}">
                    <a16:creationId xmlns:a16="http://schemas.microsoft.com/office/drawing/2014/main" id="{885E7E72-4A7B-41BC-A7EF-AEDA9F97CB40}"/>
                  </a:ext>
                </a:extLst>
              </p:cNvPr>
              <p:cNvSpPr txBox="1">
                <a:spLocks noRot="1" noChangeAspect="1" noMove="1" noResize="1" noEditPoints="1" noAdjustHandles="1" noChangeArrowheads="1" noChangeShapeType="1" noTextEdit="1"/>
              </p:cNvSpPr>
              <p:nvPr/>
            </p:nvSpPr>
            <p:spPr>
              <a:xfrm>
                <a:off x="1575420" y="5065332"/>
                <a:ext cx="1875835" cy="523220"/>
              </a:xfrm>
              <a:prstGeom prst="rect">
                <a:avLst/>
              </a:prstGeom>
              <a:blipFill>
                <a:blip r:embed="rId8"/>
                <a:stretch>
                  <a:fillRect l="-6494" t="-11628" r="-551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DCACCD6E-DB41-4794-B754-19D795218A99}"/>
                  </a:ext>
                </a:extLst>
              </p:cNvPr>
              <p:cNvSpPr/>
              <p:nvPr/>
            </p:nvSpPr>
            <p:spPr>
              <a:xfrm>
                <a:off x="8697466" y="4147253"/>
                <a:ext cx="3063279" cy="1258361"/>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t>
                </a:r>
                <a:r>
                  <a:rPr lang="en-US" sz="2400" dirty="0">
                    <a:solidFill>
                      <a:schemeClr val="tx1"/>
                    </a:solidFill>
                  </a:rPr>
                  <a:t> We use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rPr>
                  <a:t> to show when a member is not present in a set  </a:t>
                </a:r>
              </a:p>
            </p:txBody>
          </p:sp>
        </mc:Choice>
        <mc:Fallback xmlns="">
          <p:sp>
            <p:nvSpPr>
              <p:cNvPr id="19" name="Rectangle 18">
                <a:extLst>
                  <a:ext uri="{FF2B5EF4-FFF2-40B4-BE49-F238E27FC236}">
                    <a16:creationId xmlns:a16="http://schemas.microsoft.com/office/drawing/2014/main" id="{DCACCD6E-DB41-4794-B754-19D795218A99}"/>
                  </a:ext>
                </a:extLst>
              </p:cNvPr>
              <p:cNvSpPr>
                <a:spLocks noRot="1" noChangeAspect="1" noMove="1" noResize="1" noEditPoints="1" noAdjustHandles="1" noChangeArrowheads="1" noChangeShapeType="1" noTextEdit="1"/>
              </p:cNvSpPr>
              <p:nvPr/>
            </p:nvSpPr>
            <p:spPr>
              <a:xfrm>
                <a:off x="8697466" y="4147253"/>
                <a:ext cx="3063279" cy="1258361"/>
              </a:xfrm>
              <a:prstGeom prst="rect">
                <a:avLst/>
              </a:prstGeom>
              <a:blipFill>
                <a:blip r:embed="rId9"/>
                <a:stretch>
                  <a:fillRect l="-4183" t="-3865" r="-1992" b="-1062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A2D1F47-BE40-41D0-B85F-786ADB9B506A}"/>
                  </a:ext>
                </a:extLst>
              </p:cNvPr>
              <p:cNvSpPr/>
              <p:nvPr/>
            </p:nvSpPr>
            <p:spPr>
              <a:xfrm>
                <a:off x="1562357" y="5785064"/>
                <a:ext cx="1050214" cy="523220"/>
              </a:xfrm>
              <a:prstGeom prst="rect">
                <a:avLst/>
              </a:prstGeom>
            </p:spPr>
            <p:txBody>
              <a:bodyPr wrap="square">
                <a:spAutoFit/>
              </a:bodyPr>
              <a:lstStyle/>
              <a:p>
                <a:r>
                  <a:rPr lang="en-US" sz="2800" dirty="0"/>
                  <a:t>0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ℕ</m:t>
                    </m:r>
                  </m:oMath>
                </a14:m>
                <a:endParaRPr lang="en-US" sz="2800" dirty="0"/>
              </a:p>
            </p:txBody>
          </p:sp>
        </mc:Choice>
        <mc:Fallback xmlns="">
          <p:sp>
            <p:nvSpPr>
              <p:cNvPr id="4" name="Rectangle 3">
                <a:extLst>
                  <a:ext uri="{FF2B5EF4-FFF2-40B4-BE49-F238E27FC236}">
                    <a16:creationId xmlns:a16="http://schemas.microsoft.com/office/drawing/2014/main" id="{EA2D1F47-BE40-41D0-B85F-786ADB9B506A}"/>
                  </a:ext>
                </a:extLst>
              </p:cNvPr>
              <p:cNvSpPr>
                <a:spLocks noRot="1" noChangeAspect="1" noMove="1" noResize="1" noEditPoints="1" noAdjustHandles="1" noChangeArrowheads="1" noChangeShapeType="1" noTextEdit="1"/>
              </p:cNvSpPr>
              <p:nvPr/>
            </p:nvSpPr>
            <p:spPr>
              <a:xfrm>
                <a:off x="1562357" y="5785064"/>
                <a:ext cx="1050214" cy="523220"/>
              </a:xfrm>
              <a:prstGeom prst="rect">
                <a:avLst/>
              </a:prstGeom>
              <a:blipFill>
                <a:blip r:embed="rId10"/>
                <a:stretch>
                  <a:fillRect l="-11561" t="-11628" b="-32558"/>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EA223788-0028-4B17-9F4D-3ABE3967BF49}"/>
              </a:ext>
            </a:extLst>
          </p:cNvPr>
          <p:cNvSpPr txBox="1"/>
          <p:nvPr/>
        </p:nvSpPr>
        <p:spPr>
          <a:xfrm>
            <a:off x="4916831" y="5523454"/>
            <a:ext cx="2358338" cy="523220"/>
          </a:xfrm>
          <a:prstGeom prst="rect">
            <a:avLst/>
          </a:prstGeom>
          <a:noFill/>
          <a:ln>
            <a:solidFill>
              <a:srgbClr val="FF0000"/>
            </a:solidFill>
          </a:ln>
        </p:spPr>
        <p:txBody>
          <a:bodyPr wrap="none" rtlCol="0">
            <a:spAutoFit/>
          </a:bodyPr>
          <a:lstStyle/>
          <a:p>
            <a:r>
              <a:rPr lang="en-US" sz="2800" dirty="0"/>
              <a:t>{5} </a:t>
            </a:r>
            <a:r>
              <a:rPr lang="en-US" sz="2800" dirty="0">
                <a:latin typeface="Castellar" pitchFamily="18" charset="0"/>
              </a:rPr>
              <a:t> </a:t>
            </a:r>
            <a:r>
              <a:rPr lang="en-US" sz="2800" b="1" dirty="0">
                <a:solidFill>
                  <a:srgbClr val="FF0000"/>
                </a:solidFill>
                <a:latin typeface="Times New Roman" pitchFamily="18" charset="0"/>
                <a:cs typeface="Times New Roman" pitchFamily="18" charset="0"/>
              </a:rPr>
              <a:t>?</a:t>
            </a:r>
            <a:r>
              <a:rPr lang="en-US" sz="2800" dirty="0">
                <a:latin typeface="Castellar" pitchFamily="18" charset="0"/>
              </a:rPr>
              <a:t>  </a:t>
            </a:r>
            <a:r>
              <a:rPr lang="en-US" sz="2800" dirty="0"/>
              <a:t>{1, 2, 3}</a:t>
            </a:r>
          </a:p>
        </p:txBody>
      </p:sp>
    </p:spTree>
    <p:extLst>
      <p:ext uri="{BB962C8B-B14F-4D97-AF65-F5344CB8AC3E}">
        <p14:creationId xmlns:p14="http://schemas.microsoft.com/office/powerpoint/2010/main" val="204862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trips(downRight)">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animBg="1"/>
      <p:bldP spid="4"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36969" cy="1325563"/>
          </a:xfrm>
        </p:spPr>
        <p:txBody>
          <a:bodyPr>
            <a:normAutofit/>
          </a:bodyPr>
          <a:lstStyle/>
          <a:p>
            <a:r>
              <a:rPr lang="en-US" dirty="0">
                <a:solidFill>
                  <a:srgbClr val="990033"/>
                </a:solidFill>
              </a:rPr>
              <a:t>Subset</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7560195" cy="954107"/>
          </a:xfrm>
          <a:prstGeom prst="rect">
            <a:avLst/>
          </a:prstGeom>
        </p:spPr>
        <p:txBody>
          <a:bodyPr wrap="square">
            <a:spAutoFit/>
          </a:bodyPr>
          <a:lstStyle/>
          <a:p>
            <a:r>
              <a:rPr lang="en-US" sz="2800" dirty="0">
                <a:cs typeface="Times New Roman" pitchFamily="18" charset="0"/>
              </a:rPr>
              <a:t>If all the members of set A are also members of set B, then A is a </a:t>
            </a:r>
            <a:r>
              <a:rPr lang="en-US" sz="2800" dirty="0">
                <a:solidFill>
                  <a:srgbClr val="0070C0"/>
                </a:solidFill>
                <a:cs typeface="Times New Roman" pitchFamily="18" charset="0"/>
              </a:rPr>
              <a:t>subset</a:t>
            </a:r>
            <a:r>
              <a:rPr lang="en-US" sz="2800" dirty="0">
                <a:cs typeface="Times New Roman" pitchFamily="18" charset="0"/>
              </a:rPr>
              <a:t> of B, denoted A ⊆ B</a:t>
            </a:r>
          </a:p>
        </p:txBody>
      </p:sp>
      <p:sp>
        <p:nvSpPr>
          <p:cNvPr id="6" name="TextBox 5">
            <a:extLst>
              <a:ext uri="{FF2B5EF4-FFF2-40B4-BE49-F238E27FC236}">
                <a16:creationId xmlns:a16="http://schemas.microsoft.com/office/drawing/2014/main" id="{36D7C053-387E-4DF1-AC8D-81B490E22AAB}"/>
              </a:ext>
            </a:extLst>
          </p:cNvPr>
          <p:cNvSpPr txBox="1"/>
          <p:nvPr/>
        </p:nvSpPr>
        <p:spPr>
          <a:xfrm>
            <a:off x="5785140" y="2322640"/>
            <a:ext cx="2516907" cy="461665"/>
          </a:xfrm>
          <a:prstGeom prst="rect">
            <a:avLst/>
          </a:prstGeom>
          <a:noFill/>
        </p:spPr>
        <p:txBody>
          <a:bodyPr wrap="none" rtlCol="0">
            <a:spAutoFit/>
          </a:bodyPr>
          <a:lstStyle/>
          <a:p>
            <a:r>
              <a:rPr lang="en-US" sz="2400" dirty="0">
                <a:solidFill>
                  <a:srgbClr val="FF0000"/>
                </a:solidFill>
                <a:cs typeface="Times New Roman" pitchFamily="18" charset="0"/>
              </a:rPr>
              <a:t>“A is a subset of B”</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A7058A0-B4BB-4666-9652-C5368409A7D5}"/>
                  </a:ext>
                </a:extLst>
              </p:cNvPr>
              <p:cNvSpPr txBox="1"/>
              <p:nvPr/>
            </p:nvSpPr>
            <p:spPr>
              <a:xfrm>
                <a:off x="1315573" y="4201393"/>
                <a:ext cx="1130438" cy="523220"/>
              </a:xfrm>
              <a:prstGeom prst="rect">
                <a:avLst/>
              </a:prstGeom>
              <a:noFill/>
            </p:spPr>
            <p:txBody>
              <a:bodyPr wrap="none" rtlCol="0">
                <a:spAutoFit/>
              </a:bodyPr>
              <a:lstStyle/>
              <a:p>
                <a:r>
                  <a:rPr lang="en-US" sz="2800" dirty="0"/>
                  <a:t>A</a:t>
                </a:r>
                <a:r>
                  <a:rPr lang="en-US" sz="2800" dirty="0">
                    <a:latin typeface="Castellar"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ℕ</m:t>
                    </m:r>
                  </m:oMath>
                </a14:m>
                <a:endParaRPr lang="en-US" sz="2800" dirty="0"/>
              </a:p>
            </p:txBody>
          </p:sp>
        </mc:Choice>
        <mc:Fallback xmlns="">
          <p:sp>
            <p:nvSpPr>
              <p:cNvPr id="14" name="TextBox 13">
                <a:extLst>
                  <a:ext uri="{FF2B5EF4-FFF2-40B4-BE49-F238E27FC236}">
                    <a16:creationId xmlns:a16="http://schemas.microsoft.com/office/drawing/2014/main" id="{EA7058A0-B4BB-4666-9652-C5368409A7D5}"/>
                  </a:ext>
                </a:extLst>
              </p:cNvPr>
              <p:cNvSpPr txBox="1">
                <a:spLocks noRot="1" noChangeAspect="1" noMove="1" noResize="1" noEditPoints="1" noAdjustHandles="1" noChangeArrowheads="1" noChangeShapeType="1" noTextEdit="1"/>
              </p:cNvSpPr>
              <p:nvPr/>
            </p:nvSpPr>
            <p:spPr>
              <a:xfrm>
                <a:off x="1315573" y="4201393"/>
                <a:ext cx="1130438" cy="523220"/>
              </a:xfrm>
              <a:prstGeom prst="rect">
                <a:avLst/>
              </a:prstGeom>
              <a:blipFill>
                <a:blip r:embed="rId3"/>
                <a:stretch>
                  <a:fillRect l="-11351"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5E7E72-4A7B-41BC-A7EF-AEDA9F97CB40}"/>
                  </a:ext>
                </a:extLst>
              </p:cNvPr>
              <p:cNvSpPr txBox="1"/>
              <p:nvPr/>
            </p:nvSpPr>
            <p:spPr>
              <a:xfrm>
                <a:off x="1383144" y="4802559"/>
                <a:ext cx="1019831" cy="523220"/>
              </a:xfrm>
              <a:prstGeom prst="rect">
                <a:avLst/>
              </a:prstGeom>
              <a:noFill/>
            </p:spPr>
            <p:txBody>
              <a:bodyPr wrap="none" rtlCol="0">
                <a:spAutoFit/>
              </a:bodyPr>
              <a:lstStyle/>
              <a:p>
                <a:r>
                  <a:rPr lang="en-US" sz="2800" dirty="0"/>
                  <a:t>B </a:t>
                </a:r>
                <a14:m>
                  <m:oMath xmlns:m="http://schemas.openxmlformats.org/officeDocument/2006/math">
                    <m:r>
                      <a:rPr lang="en-US" sz="2800" i="1">
                        <a:latin typeface="Cambria Math" panose="02040503050406030204" pitchFamily="18" charset="0"/>
                        <a:ea typeface="Cambria Math" panose="02040503050406030204" pitchFamily="18" charset="0"/>
                        <a:cs typeface="Times New Roman" pitchFamily="18" charset="0"/>
                      </a:rPr>
                      <m:t>⊈</m:t>
                    </m:r>
                  </m:oMath>
                </a14:m>
                <a:r>
                  <a:rPr lang="en-US" sz="2800" dirty="0"/>
                  <a:t> A</a:t>
                </a:r>
              </a:p>
            </p:txBody>
          </p:sp>
        </mc:Choice>
        <mc:Fallback xmlns="">
          <p:sp>
            <p:nvSpPr>
              <p:cNvPr id="18" name="TextBox 17">
                <a:extLst>
                  <a:ext uri="{FF2B5EF4-FFF2-40B4-BE49-F238E27FC236}">
                    <a16:creationId xmlns:a16="http://schemas.microsoft.com/office/drawing/2014/main" id="{885E7E72-4A7B-41BC-A7EF-AEDA9F97CB40}"/>
                  </a:ext>
                </a:extLst>
              </p:cNvPr>
              <p:cNvSpPr txBox="1">
                <a:spLocks noRot="1" noChangeAspect="1" noMove="1" noResize="1" noEditPoints="1" noAdjustHandles="1" noChangeArrowheads="1" noChangeShapeType="1" noTextEdit="1"/>
              </p:cNvSpPr>
              <p:nvPr/>
            </p:nvSpPr>
            <p:spPr>
              <a:xfrm>
                <a:off x="1383144" y="4802559"/>
                <a:ext cx="1019831" cy="523220"/>
              </a:xfrm>
              <a:prstGeom prst="rect">
                <a:avLst/>
              </a:prstGeom>
              <a:blipFill>
                <a:blip r:embed="rId4"/>
                <a:stretch>
                  <a:fillRect l="-12575" t="-11628" r="-10778" b="-32558"/>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DCACCD6E-DB41-4794-B754-19D795218A99}"/>
              </a:ext>
            </a:extLst>
          </p:cNvPr>
          <p:cNvSpPr/>
          <p:nvPr/>
        </p:nvSpPr>
        <p:spPr>
          <a:xfrm>
            <a:off x="8712744" y="4147253"/>
            <a:ext cx="3048002" cy="1258361"/>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t>
            </a:r>
            <a:r>
              <a:rPr lang="en-US" sz="2400" dirty="0">
                <a:solidFill>
                  <a:schemeClr val="tx1"/>
                </a:solidFill>
              </a:rPr>
              <a:t> A = B</a:t>
            </a:r>
          </a:p>
          <a:p>
            <a:r>
              <a:rPr lang="en-US" sz="2400" dirty="0">
                <a:solidFill>
                  <a:schemeClr val="tx1"/>
                </a:solidFill>
              </a:rPr>
              <a:t>if and only if</a:t>
            </a:r>
          </a:p>
          <a:p>
            <a:r>
              <a:rPr lang="en-US" sz="2400" dirty="0">
                <a:solidFill>
                  <a:schemeClr val="tx1"/>
                </a:solidFill>
              </a:rPr>
              <a:t>A </a:t>
            </a:r>
            <a:r>
              <a:rPr lang="en-US" sz="2400" dirty="0">
                <a:solidFill>
                  <a:schemeClr val="tx1"/>
                </a:solidFill>
                <a:cs typeface="Times New Roman" pitchFamily="18" charset="0"/>
              </a:rPr>
              <a:t>⊆ B  AND  B ⊆ A</a:t>
            </a:r>
            <a:endParaRPr lang="en-US" sz="2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A2D1F47-BE40-41D0-B85F-786ADB9B506A}"/>
                  </a:ext>
                </a:extLst>
              </p:cNvPr>
              <p:cNvSpPr/>
              <p:nvPr/>
            </p:nvSpPr>
            <p:spPr>
              <a:xfrm>
                <a:off x="1162997" y="6033795"/>
                <a:ext cx="1377685" cy="523220"/>
              </a:xfrm>
              <a:prstGeom prst="rect">
                <a:avLst/>
              </a:prstGeom>
            </p:spPr>
            <p:txBody>
              <a:bodyPr wrap="none">
                <a:spAutoFit/>
              </a:bodyPr>
              <a:lstStyle/>
              <a:p>
                <a:r>
                  <a:rPr lang="en-US" sz="2800" dirty="0"/>
                  <a:t>{0} </a:t>
                </a:r>
                <a14:m>
                  <m:oMath xmlns:m="http://schemas.openxmlformats.org/officeDocument/2006/math">
                    <m:r>
                      <a:rPr lang="en-US" sz="2800" i="1">
                        <a:latin typeface="Cambria Math" panose="02040503050406030204" pitchFamily="18" charset="0"/>
                        <a:ea typeface="Cambria Math" panose="02040503050406030204" pitchFamily="18" charset="0"/>
                        <a:cs typeface="Times New Roman" pitchFamily="18" charset="0"/>
                      </a:rPr>
                      <m:t>⊈ </m:t>
                    </m:r>
                    <m:r>
                      <a:rPr lang="en-US" sz="2800" i="1">
                        <a:latin typeface="Cambria Math" panose="02040503050406030204" pitchFamily="18" charset="0"/>
                        <a:ea typeface="Cambria Math" panose="02040503050406030204" pitchFamily="18" charset="0"/>
                      </a:rPr>
                      <m:t>ℕ</m:t>
                    </m:r>
                  </m:oMath>
                </a14:m>
                <a:endParaRPr lang="en-US" sz="2800" dirty="0"/>
              </a:p>
            </p:txBody>
          </p:sp>
        </mc:Choice>
        <mc:Fallback xmlns="">
          <p:sp>
            <p:nvSpPr>
              <p:cNvPr id="4" name="Rectangle 3">
                <a:extLst>
                  <a:ext uri="{FF2B5EF4-FFF2-40B4-BE49-F238E27FC236}">
                    <a16:creationId xmlns:a16="http://schemas.microsoft.com/office/drawing/2014/main" id="{EA2D1F47-BE40-41D0-B85F-786ADB9B506A}"/>
                  </a:ext>
                </a:extLst>
              </p:cNvPr>
              <p:cNvSpPr>
                <a:spLocks noRot="1" noChangeAspect="1" noMove="1" noResize="1" noEditPoints="1" noAdjustHandles="1" noChangeArrowheads="1" noChangeShapeType="1" noTextEdit="1"/>
              </p:cNvSpPr>
              <p:nvPr/>
            </p:nvSpPr>
            <p:spPr>
              <a:xfrm>
                <a:off x="1162997" y="6033795"/>
                <a:ext cx="1377685" cy="523220"/>
              </a:xfrm>
              <a:prstGeom prst="rect">
                <a:avLst/>
              </a:prstGeom>
              <a:blipFill>
                <a:blip r:embed="rId5"/>
                <a:stretch>
                  <a:fillRect l="-9292"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1BF478B9-CF92-4BB2-B679-A030A4F7AFDF}"/>
                  </a:ext>
                </a:extLst>
              </p:cNvPr>
              <p:cNvSpPr/>
              <p:nvPr/>
            </p:nvSpPr>
            <p:spPr>
              <a:xfrm>
                <a:off x="830139" y="2332174"/>
                <a:ext cx="4775879" cy="523220"/>
              </a:xfrm>
              <a:prstGeom prst="rect">
                <a:avLst/>
              </a:prstGeom>
            </p:spPr>
            <p:txBody>
              <a:bodyPr wrap="square">
                <a:spAutoFit/>
              </a:bodyPr>
              <a:lstStyle/>
              <a:p>
                <a:r>
                  <a:rPr lang="en-US" sz="2800" dirty="0">
                    <a:cs typeface="Times New Roman" pitchFamily="18" charset="0"/>
                  </a:rPr>
                  <a:t>Otherwise, we write A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itchFamily="18" charset="0"/>
                      </a:rPr>
                      <m:t>⊈</m:t>
                    </m:r>
                  </m:oMath>
                </a14:m>
                <a:r>
                  <a:rPr lang="en-US" sz="2800" dirty="0">
                    <a:cs typeface="Times New Roman" pitchFamily="18" charset="0"/>
                  </a:rPr>
                  <a:t> B</a:t>
                </a:r>
              </a:p>
            </p:txBody>
          </p:sp>
        </mc:Choice>
        <mc:Fallback xmlns="">
          <p:sp>
            <p:nvSpPr>
              <p:cNvPr id="22" name="Rectangle 21">
                <a:extLst>
                  <a:ext uri="{FF2B5EF4-FFF2-40B4-BE49-F238E27FC236}">
                    <a16:creationId xmlns:a16="http://schemas.microsoft.com/office/drawing/2014/main" id="{1BF478B9-CF92-4BB2-B679-A030A4F7AFDF}"/>
                  </a:ext>
                </a:extLst>
              </p:cNvPr>
              <p:cNvSpPr>
                <a:spLocks noRot="1" noChangeAspect="1" noMove="1" noResize="1" noEditPoints="1" noAdjustHandles="1" noChangeArrowheads="1" noChangeShapeType="1" noTextEdit="1"/>
              </p:cNvSpPr>
              <p:nvPr/>
            </p:nvSpPr>
            <p:spPr>
              <a:xfrm>
                <a:off x="830139" y="2332174"/>
                <a:ext cx="4775879" cy="523220"/>
              </a:xfrm>
              <a:prstGeom prst="rect">
                <a:avLst/>
              </a:prstGeom>
              <a:blipFill>
                <a:blip r:embed="rId6"/>
                <a:stretch>
                  <a:fillRect l="-2551" t="-11765" b="-34118"/>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66EA7BE1-8C3F-4515-83E6-02A0F577C8DB}"/>
              </a:ext>
            </a:extLst>
          </p:cNvPr>
          <p:cNvSpPr txBox="1"/>
          <p:nvPr/>
        </p:nvSpPr>
        <p:spPr>
          <a:xfrm>
            <a:off x="4193564" y="2892433"/>
            <a:ext cx="3130601" cy="461665"/>
          </a:xfrm>
          <a:prstGeom prst="rect">
            <a:avLst/>
          </a:prstGeom>
          <a:noFill/>
        </p:spPr>
        <p:txBody>
          <a:bodyPr wrap="none" rtlCol="0">
            <a:spAutoFit/>
          </a:bodyPr>
          <a:lstStyle/>
          <a:p>
            <a:r>
              <a:rPr lang="en-US" sz="2400" dirty="0">
                <a:solidFill>
                  <a:srgbClr val="FF0000"/>
                </a:solidFill>
                <a:cs typeface="Times New Roman" pitchFamily="18" charset="0"/>
              </a:rPr>
              <a:t>“A is NOT a subset of B”</a:t>
            </a:r>
            <a:endParaRPr lang="en-US" sz="2400" dirty="0">
              <a:solidFill>
                <a:srgbClr val="FF0000"/>
              </a:solidFill>
            </a:endParaRPr>
          </a:p>
        </p:txBody>
      </p:sp>
      <p:sp>
        <p:nvSpPr>
          <p:cNvPr id="24" name="Rectangle 23">
            <a:extLst>
              <a:ext uri="{FF2B5EF4-FFF2-40B4-BE49-F238E27FC236}">
                <a16:creationId xmlns:a16="http://schemas.microsoft.com/office/drawing/2014/main" id="{F65882AA-F5E4-4540-9A8A-1198D92039A6}"/>
              </a:ext>
            </a:extLst>
          </p:cNvPr>
          <p:cNvSpPr/>
          <p:nvPr/>
        </p:nvSpPr>
        <p:spPr>
          <a:xfrm>
            <a:off x="838199" y="3624033"/>
            <a:ext cx="6751321" cy="523220"/>
          </a:xfrm>
          <a:prstGeom prst="rect">
            <a:avLst/>
          </a:prstGeom>
        </p:spPr>
        <p:txBody>
          <a:bodyPr wrap="square">
            <a:spAutoFit/>
          </a:bodyPr>
          <a:lstStyle/>
          <a:p>
            <a:r>
              <a:rPr lang="en-US" sz="2800" dirty="0">
                <a:cs typeface="Times New Roman" pitchFamily="18" charset="0"/>
              </a:rPr>
              <a:t>Thus, given our defined sets, we have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2784C6A-0C22-414F-A823-11A32E339A9B}"/>
                  </a:ext>
                </a:extLst>
              </p:cNvPr>
              <p:cNvSpPr txBox="1"/>
              <p:nvPr/>
            </p:nvSpPr>
            <p:spPr>
              <a:xfrm>
                <a:off x="3301724" y="4199505"/>
                <a:ext cx="1117614" cy="523220"/>
              </a:xfrm>
              <a:prstGeom prst="rect">
                <a:avLst/>
              </a:prstGeom>
              <a:noFill/>
            </p:spPr>
            <p:txBody>
              <a:bodyPr wrap="none" rtlCol="0">
                <a:spAutoFit/>
              </a:bodyPr>
              <a:lstStyle/>
              <a:p>
                <a:r>
                  <a:rPr lang="en-US" sz="2800" dirty="0"/>
                  <a:t>B</a:t>
                </a:r>
                <a:r>
                  <a:rPr lang="en-US" sz="2800" dirty="0">
                    <a:latin typeface="Castellar"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ℕ</m:t>
                    </m:r>
                  </m:oMath>
                </a14:m>
                <a:endParaRPr lang="en-US" sz="2800" dirty="0"/>
              </a:p>
            </p:txBody>
          </p:sp>
        </mc:Choice>
        <mc:Fallback xmlns="">
          <p:sp>
            <p:nvSpPr>
              <p:cNvPr id="25" name="TextBox 24">
                <a:extLst>
                  <a:ext uri="{FF2B5EF4-FFF2-40B4-BE49-F238E27FC236}">
                    <a16:creationId xmlns:a16="http://schemas.microsoft.com/office/drawing/2014/main" id="{C2784C6A-0C22-414F-A823-11A32E339A9B}"/>
                  </a:ext>
                </a:extLst>
              </p:cNvPr>
              <p:cNvSpPr txBox="1">
                <a:spLocks noRot="1" noChangeAspect="1" noMove="1" noResize="1" noEditPoints="1" noAdjustHandles="1" noChangeArrowheads="1" noChangeShapeType="1" noTextEdit="1"/>
              </p:cNvSpPr>
              <p:nvPr/>
            </p:nvSpPr>
            <p:spPr>
              <a:xfrm>
                <a:off x="3301724" y="4199505"/>
                <a:ext cx="1117614" cy="523220"/>
              </a:xfrm>
              <a:prstGeom prst="rect">
                <a:avLst/>
              </a:prstGeom>
              <a:blipFill>
                <a:blip r:embed="rId7"/>
                <a:stretch>
                  <a:fillRect l="-11475"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A127FF-5CCD-4306-9CF0-A54D3970D5A7}"/>
                  </a:ext>
                </a:extLst>
              </p:cNvPr>
              <p:cNvSpPr txBox="1"/>
              <p:nvPr/>
            </p:nvSpPr>
            <p:spPr>
              <a:xfrm>
                <a:off x="3129430" y="4789496"/>
                <a:ext cx="2138727" cy="523220"/>
              </a:xfrm>
              <a:prstGeom prst="rect">
                <a:avLst/>
              </a:prstGeom>
              <a:noFill/>
            </p:spPr>
            <p:txBody>
              <a:bodyPr wrap="none" rtlCol="0">
                <a:spAutoFit/>
              </a:bodyPr>
              <a:lstStyle/>
              <a:p>
                <a:r>
                  <a:rPr lang="en-US" sz="2800" dirty="0"/>
                  <a:t>{5} </a:t>
                </a:r>
                <a14:m>
                  <m:oMath xmlns:m="http://schemas.openxmlformats.org/officeDocument/2006/math">
                    <m:r>
                      <a:rPr lang="en-US" sz="2800" i="1">
                        <a:latin typeface="Cambria Math" panose="02040503050406030204" pitchFamily="18" charset="0"/>
                        <a:ea typeface="Cambria Math" panose="02040503050406030204" pitchFamily="18" charset="0"/>
                        <a:cs typeface="Times New Roman" pitchFamily="18" charset="0"/>
                      </a:rPr>
                      <m:t>⊈</m:t>
                    </m:r>
                  </m:oMath>
                </a14:m>
                <a:r>
                  <a:rPr lang="en-US" sz="2800" dirty="0"/>
                  <a:t> {1, 2, 3}</a:t>
                </a:r>
              </a:p>
            </p:txBody>
          </p:sp>
        </mc:Choice>
        <mc:Fallback xmlns="">
          <p:sp>
            <p:nvSpPr>
              <p:cNvPr id="26" name="TextBox 25">
                <a:extLst>
                  <a:ext uri="{FF2B5EF4-FFF2-40B4-BE49-F238E27FC236}">
                    <a16:creationId xmlns:a16="http://schemas.microsoft.com/office/drawing/2014/main" id="{7FA127FF-5CCD-4306-9CF0-A54D3970D5A7}"/>
                  </a:ext>
                </a:extLst>
              </p:cNvPr>
              <p:cNvSpPr txBox="1">
                <a:spLocks noRot="1" noChangeAspect="1" noMove="1" noResize="1" noEditPoints="1" noAdjustHandles="1" noChangeArrowheads="1" noChangeShapeType="1" noTextEdit="1"/>
              </p:cNvSpPr>
              <p:nvPr/>
            </p:nvSpPr>
            <p:spPr>
              <a:xfrm>
                <a:off x="3129430" y="4789496"/>
                <a:ext cx="2138727" cy="523220"/>
              </a:xfrm>
              <a:prstGeom prst="rect">
                <a:avLst/>
              </a:prstGeom>
              <a:blipFill>
                <a:blip r:embed="rId8"/>
                <a:stretch>
                  <a:fillRect l="-5698" t="-11628" r="-455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255D996-B883-4D5D-AA1A-4543A358D67E}"/>
                  </a:ext>
                </a:extLst>
              </p:cNvPr>
              <p:cNvSpPr txBox="1"/>
              <p:nvPr/>
            </p:nvSpPr>
            <p:spPr>
              <a:xfrm>
                <a:off x="1162997" y="5431739"/>
                <a:ext cx="2138727" cy="523220"/>
              </a:xfrm>
              <a:prstGeom prst="rect">
                <a:avLst/>
              </a:prstGeom>
              <a:noFill/>
            </p:spPr>
            <p:txBody>
              <a:bodyPr wrap="none" rtlCol="0">
                <a:spAutoFit/>
              </a:bodyPr>
              <a:lstStyle/>
              <a:p>
                <a:r>
                  <a:rPr lang="en-US" sz="2800" dirty="0"/>
                  <a:t>{1}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{1, 2, 3}</a:t>
                </a:r>
              </a:p>
            </p:txBody>
          </p:sp>
        </mc:Choice>
        <mc:Fallback xmlns="">
          <p:sp>
            <p:nvSpPr>
              <p:cNvPr id="27" name="TextBox 26">
                <a:extLst>
                  <a:ext uri="{FF2B5EF4-FFF2-40B4-BE49-F238E27FC236}">
                    <a16:creationId xmlns:a16="http://schemas.microsoft.com/office/drawing/2014/main" id="{7255D996-B883-4D5D-AA1A-4543A358D67E}"/>
                  </a:ext>
                </a:extLst>
              </p:cNvPr>
              <p:cNvSpPr txBox="1">
                <a:spLocks noRot="1" noChangeAspect="1" noMove="1" noResize="1" noEditPoints="1" noAdjustHandles="1" noChangeArrowheads="1" noChangeShapeType="1" noTextEdit="1"/>
              </p:cNvSpPr>
              <p:nvPr/>
            </p:nvSpPr>
            <p:spPr>
              <a:xfrm>
                <a:off x="1162997" y="5431739"/>
                <a:ext cx="2138727" cy="523220"/>
              </a:xfrm>
              <a:prstGeom prst="rect">
                <a:avLst/>
              </a:prstGeom>
              <a:blipFill>
                <a:blip r:embed="rId9"/>
                <a:stretch>
                  <a:fillRect l="-5983" t="-10465" r="-4274" b="-3255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F83B843-8135-4899-849D-00F1BC7AC17F}"/>
              </a:ext>
            </a:extLst>
          </p:cNvPr>
          <p:cNvSpPr/>
          <p:nvPr/>
        </p:nvSpPr>
        <p:spPr>
          <a:xfrm>
            <a:off x="8712745" y="391095"/>
            <a:ext cx="3048001" cy="3388320"/>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E6C6E04-DB8C-40AD-8465-28622E4DBE54}"/>
              </a:ext>
            </a:extLst>
          </p:cNvPr>
          <p:cNvSpPr txBox="1"/>
          <p:nvPr/>
        </p:nvSpPr>
        <p:spPr>
          <a:xfrm>
            <a:off x="8991927" y="1010648"/>
            <a:ext cx="2497800" cy="461665"/>
          </a:xfrm>
          <a:prstGeom prst="rect">
            <a:avLst/>
          </a:prstGeom>
          <a:noFill/>
        </p:spPr>
        <p:txBody>
          <a:bodyPr wrap="none" rtlCol="0">
            <a:spAutoFit/>
          </a:bodyPr>
          <a:lstStyle/>
          <a:p>
            <a:r>
              <a:rPr lang="en-US" sz="2400" dirty="0"/>
              <a:t>B = {1, 2, 3, 4, 5, 6}</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EC192A9-551C-4354-9C3B-102EE25C8E34}"/>
                  </a:ext>
                </a:extLst>
              </p:cNvPr>
              <p:cNvSpPr txBox="1"/>
              <p:nvPr/>
            </p:nvSpPr>
            <p:spPr>
              <a:xfrm>
                <a:off x="8933901" y="1689245"/>
                <a:ext cx="2007281"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ℕ</m:t>
                    </m:r>
                  </m:oMath>
                </a14:m>
                <a:r>
                  <a:rPr lang="en-US" sz="2400" dirty="0"/>
                  <a:t> = {1, 2, 3, …}</a:t>
                </a:r>
              </a:p>
            </p:txBody>
          </p:sp>
        </mc:Choice>
        <mc:Fallback xmlns="">
          <p:sp>
            <p:nvSpPr>
              <p:cNvPr id="30" name="TextBox 29">
                <a:extLst>
                  <a:ext uri="{FF2B5EF4-FFF2-40B4-BE49-F238E27FC236}">
                    <a16:creationId xmlns:a16="http://schemas.microsoft.com/office/drawing/2014/main" id="{AEC192A9-551C-4354-9C3B-102EE25C8E34}"/>
                  </a:ext>
                </a:extLst>
              </p:cNvPr>
              <p:cNvSpPr txBox="1">
                <a:spLocks noRot="1" noChangeAspect="1" noMove="1" noResize="1" noEditPoints="1" noAdjustHandles="1" noChangeArrowheads="1" noChangeShapeType="1" noTextEdit="1"/>
              </p:cNvSpPr>
              <p:nvPr/>
            </p:nvSpPr>
            <p:spPr>
              <a:xfrm>
                <a:off x="8933901" y="1689245"/>
                <a:ext cx="2007281" cy="461665"/>
              </a:xfrm>
              <a:prstGeom prst="rect">
                <a:avLst/>
              </a:prstGeom>
              <a:blipFill>
                <a:blip r:embed="rId10"/>
                <a:stretch>
                  <a:fillRect l="-912" t="-10526" r="-3951" b="-28947"/>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D161590F-50B1-4654-9F0C-0989D178C4BF}"/>
              </a:ext>
            </a:extLst>
          </p:cNvPr>
          <p:cNvSpPr txBox="1"/>
          <p:nvPr/>
        </p:nvSpPr>
        <p:spPr>
          <a:xfrm>
            <a:off x="9005692" y="470045"/>
            <a:ext cx="1604927" cy="461665"/>
          </a:xfrm>
          <a:prstGeom prst="rect">
            <a:avLst/>
          </a:prstGeom>
          <a:noFill/>
        </p:spPr>
        <p:txBody>
          <a:bodyPr wrap="none" rtlCol="0">
            <a:spAutoFit/>
          </a:bodyPr>
          <a:lstStyle/>
          <a:p>
            <a:r>
              <a:rPr lang="en-US" sz="2400" dirty="0"/>
              <a:t>A = {1, 2, 3}</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8C8EAF5-61F2-4AA4-8E38-D5B52EA49714}"/>
                  </a:ext>
                </a:extLst>
              </p:cNvPr>
              <p:cNvSpPr txBox="1"/>
              <p:nvPr/>
            </p:nvSpPr>
            <p:spPr>
              <a:xfrm>
                <a:off x="8991927" y="3213245"/>
                <a:ext cx="1491114"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ℝ</m:t>
                    </m:r>
                  </m:oMath>
                </a14:m>
                <a:r>
                  <a:rPr lang="en-US" sz="2400" dirty="0"/>
                  <a:t> = (-</a:t>
                </a:r>
                <a:r>
                  <a:rPr lang="en-US" sz="2400" dirty="0">
                    <a:latin typeface="Arial Black"/>
                  </a:rPr>
                  <a:t>∞</a:t>
                </a:r>
                <a:r>
                  <a:rPr lang="en-US" sz="2400" dirty="0"/>
                  <a:t>, </a:t>
                </a:r>
                <a:r>
                  <a:rPr lang="en-US" sz="2400" dirty="0">
                    <a:latin typeface="Arial Black"/>
                  </a:rPr>
                  <a:t>∞</a:t>
                </a:r>
                <a:r>
                  <a:rPr lang="en-US" sz="2400" dirty="0"/>
                  <a:t>)</a:t>
                </a:r>
              </a:p>
            </p:txBody>
          </p:sp>
        </mc:Choice>
        <mc:Fallback xmlns="">
          <p:sp>
            <p:nvSpPr>
              <p:cNvPr id="32" name="TextBox 31">
                <a:extLst>
                  <a:ext uri="{FF2B5EF4-FFF2-40B4-BE49-F238E27FC236}">
                    <a16:creationId xmlns:a16="http://schemas.microsoft.com/office/drawing/2014/main" id="{B8C8EAF5-61F2-4AA4-8E38-D5B52EA49714}"/>
                  </a:ext>
                </a:extLst>
              </p:cNvPr>
              <p:cNvSpPr txBox="1">
                <a:spLocks noRot="1" noChangeAspect="1" noMove="1" noResize="1" noEditPoints="1" noAdjustHandles="1" noChangeArrowheads="1" noChangeShapeType="1" noTextEdit="1"/>
              </p:cNvSpPr>
              <p:nvPr/>
            </p:nvSpPr>
            <p:spPr>
              <a:xfrm>
                <a:off x="8991927" y="3213245"/>
                <a:ext cx="1491114" cy="461665"/>
              </a:xfrm>
              <a:prstGeom prst="rect">
                <a:avLst/>
              </a:prstGeom>
              <a:blipFill>
                <a:blip r:embed="rId4"/>
                <a:stretch>
                  <a:fillRect l="-816" t="-10526" r="-5306" b="-28947"/>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9E20E2D-DBCD-490F-868B-90CF3A68C532}"/>
              </a:ext>
            </a:extLst>
          </p:cNvPr>
          <p:cNvSpPr txBox="1"/>
          <p:nvPr/>
        </p:nvSpPr>
        <p:spPr>
          <a:xfrm>
            <a:off x="8991928" y="2306048"/>
            <a:ext cx="2768817" cy="830997"/>
          </a:xfrm>
          <a:prstGeom prst="rect">
            <a:avLst/>
          </a:prstGeom>
          <a:noFill/>
        </p:spPr>
        <p:txBody>
          <a:bodyPr wrap="square" rtlCol="0">
            <a:spAutoFit/>
          </a:bodyPr>
          <a:lstStyle/>
          <a:p>
            <a:r>
              <a:rPr lang="en-US" sz="2400" dirty="0"/>
              <a:t>C = {Mon, Tue, Wed, Thu, Fri, Sat, Sun}</a:t>
            </a:r>
          </a:p>
        </p:txBody>
      </p:sp>
    </p:spTree>
    <p:extLst>
      <p:ext uri="{BB962C8B-B14F-4D97-AF65-F5344CB8AC3E}">
        <p14:creationId xmlns:p14="http://schemas.microsoft.com/office/powerpoint/2010/main" val="20741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downRight)">
                                      <p:cBhvr>
                                        <p:cTn id="11" dur="1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3"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D8B6566-791C-403E-BCF9-D6DCC107E314}"/>
                  </a:ext>
                </a:extLst>
              </p:cNvPr>
              <p:cNvSpPr/>
              <p:nvPr/>
            </p:nvSpPr>
            <p:spPr>
              <a:xfrm>
                <a:off x="809885" y="1477746"/>
                <a:ext cx="5708469" cy="1460208"/>
              </a:xfrm>
              <a:prstGeom prst="rect">
                <a:avLst/>
              </a:prstGeom>
            </p:spPr>
            <p:txBody>
              <a:bodyPr wrap="square">
                <a:spAutoFit/>
              </a:bodyPr>
              <a:lstStyle/>
              <a:p>
                <a:pPr>
                  <a:lnSpc>
                    <a:spcPct val="120000"/>
                  </a:lnSpc>
                  <a:spcBef>
                    <a:spcPts val="0"/>
                  </a:spcBef>
                  <a:spcAft>
                    <a:spcPts val="0"/>
                  </a:spcAft>
                </a:pPr>
                <a:r>
                  <a:rPr lang="en-US" sz="2400" dirty="0">
                    <a:ea typeface="Open Sans" panose="020B0606030504020204" pitchFamily="34" charset="0"/>
                    <a:cs typeface="Arial" panose="020B0604020202020204" pitchFamily="34" charset="0"/>
                  </a:rPr>
                  <a:t>The </a:t>
                </a:r>
                <a:r>
                  <a:rPr lang="en-US" sz="2400" b="1" dirty="0">
                    <a:solidFill>
                      <a:srgbClr val="00B050"/>
                    </a:solidFill>
                    <a:ea typeface="Open Sans" panose="020B0606030504020204" pitchFamily="34" charset="0"/>
                    <a:cs typeface="Arial" panose="020B0604020202020204" pitchFamily="34" charset="0"/>
                  </a:rPr>
                  <a:t>Null Set </a:t>
                </a:r>
                <a:r>
                  <a:rPr lang="en-US" sz="2400" dirty="0">
                    <a:ea typeface="Open Sans" panose="020B0606030504020204" pitchFamily="34" charset="0"/>
                    <a:cs typeface="Arial" panose="020B0604020202020204" pitchFamily="34" charset="0"/>
                  </a:rPr>
                  <a:t>or</a:t>
                </a:r>
                <a:r>
                  <a:rPr lang="en-US" sz="2400" b="1" dirty="0">
                    <a:solidFill>
                      <a:srgbClr val="00B050"/>
                    </a:solidFill>
                    <a:ea typeface="Open Sans" panose="020B0606030504020204" pitchFamily="34" charset="0"/>
                    <a:cs typeface="Arial" panose="020B0604020202020204" pitchFamily="34" charset="0"/>
                  </a:rPr>
                  <a:t> Empty Set </a:t>
                </a:r>
                <a:r>
                  <a:rPr lang="en-US" sz="2400" dirty="0">
                    <a:ea typeface="Open Sans" panose="020B0606030504020204" pitchFamily="34" charset="0"/>
                    <a:cs typeface="Arial" panose="020B0604020202020204" pitchFamily="34" charset="0"/>
                  </a:rPr>
                  <a:t>is a set with no elements, often represented by</a:t>
                </a:r>
              </a:p>
              <a:p>
                <a:pPr algn="ctr">
                  <a:lnSpc>
                    <a:spcPct val="120000"/>
                  </a:lnSpc>
                  <a:spcBef>
                    <a:spcPts val="0"/>
                  </a:spcBef>
                  <a:spcAft>
                    <a:spcPts val="0"/>
                  </a:spcAft>
                </a:pPr>
                <a:r>
                  <a:rPr lang="en-US" sz="2800" dirty="0">
                    <a:ea typeface="Open Sans" panose="020B0606030504020204" pitchFamily="34" charset="0"/>
                    <a:cs typeface="Arial" panose="020B0604020202020204" pitchFamily="34" charset="0"/>
                  </a:rPr>
                  <a:t>{ }  </a:t>
                </a:r>
                <a:r>
                  <a:rPr lang="en-US" sz="2400" dirty="0">
                    <a:ea typeface="Open Sans" panose="020B0606030504020204" pitchFamily="34" charset="0"/>
                    <a:cs typeface="Arial" panose="020B0604020202020204" pitchFamily="34" charset="0"/>
                  </a:rPr>
                  <a:t>OR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Arial" panose="020B0604020202020204" pitchFamily="34" charset="0"/>
                      </a:rPr>
                      <m:t>ϕ</m:t>
                    </m:r>
                  </m:oMath>
                </a14:m>
                <a:endParaRPr lang="en-US" sz="2800" dirty="0">
                  <a:cs typeface="Times New Roman" pitchFamily="18" charset="0"/>
                </a:endParaRPr>
              </a:p>
            </p:txBody>
          </p:sp>
        </mc:Choice>
        <mc:Fallback xmlns="">
          <p:sp>
            <p:nvSpPr>
              <p:cNvPr id="11" name="Rectangle 10">
                <a:extLst>
                  <a:ext uri="{FF2B5EF4-FFF2-40B4-BE49-F238E27FC236}">
                    <a16:creationId xmlns:a16="http://schemas.microsoft.com/office/drawing/2014/main" id="{1D8B6566-791C-403E-BCF9-D6DCC107E314}"/>
                  </a:ext>
                </a:extLst>
              </p:cNvPr>
              <p:cNvSpPr>
                <a:spLocks noRot="1" noChangeAspect="1" noMove="1" noResize="1" noEditPoints="1" noAdjustHandles="1" noChangeArrowheads="1" noChangeShapeType="1" noTextEdit="1"/>
              </p:cNvSpPr>
              <p:nvPr/>
            </p:nvSpPr>
            <p:spPr>
              <a:xfrm>
                <a:off x="809885" y="1477746"/>
                <a:ext cx="5708469" cy="1460208"/>
              </a:xfrm>
              <a:prstGeom prst="rect">
                <a:avLst/>
              </a:prstGeom>
              <a:blipFill>
                <a:blip r:embed="rId4"/>
                <a:stretch>
                  <a:fillRect l="-1709" t="-417" b="-10833"/>
                </a:stretch>
              </a:blipFill>
            </p:spPr>
            <p:txBody>
              <a:bodyPr/>
              <a:lstStyle/>
              <a:p>
                <a:r>
                  <a:rPr lang="en-US">
                    <a:noFill/>
                  </a:rPr>
                  <a:t> </a:t>
                </a:r>
              </a:p>
            </p:txBody>
          </p:sp>
        </mc:Fallback>
      </mc:AlternateContent>
      <p:sp>
        <p:nvSpPr>
          <p:cNvPr id="28" name="Title 1">
            <a:extLst>
              <a:ext uri="{FF2B5EF4-FFF2-40B4-BE49-F238E27FC236}">
                <a16:creationId xmlns:a16="http://schemas.microsoft.com/office/drawing/2014/main" id="{1237FAA3-B8DE-470E-83B8-E3E5363B5F8D}"/>
              </a:ext>
            </a:extLst>
          </p:cNvPr>
          <p:cNvSpPr txBox="1">
            <a:spLocks/>
          </p:cNvSpPr>
          <p:nvPr/>
        </p:nvSpPr>
        <p:spPr>
          <a:xfrm>
            <a:off x="809885" y="365125"/>
            <a:ext cx="63398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Empty Set / Universal Set</a:t>
            </a:r>
          </a:p>
        </p:txBody>
      </p:sp>
      <p:sp>
        <p:nvSpPr>
          <p:cNvPr id="52" name="TextBox 51">
            <a:extLst>
              <a:ext uri="{FF2B5EF4-FFF2-40B4-BE49-F238E27FC236}">
                <a16:creationId xmlns:a16="http://schemas.microsoft.com/office/drawing/2014/main" id="{18542A75-F92B-45A4-BE76-FF441B4270E9}"/>
              </a:ext>
            </a:extLst>
          </p:cNvPr>
          <p:cNvSpPr txBox="1"/>
          <p:nvPr/>
        </p:nvSpPr>
        <p:spPr>
          <a:xfrm>
            <a:off x="3979805" y="2870541"/>
            <a:ext cx="2397388" cy="461665"/>
          </a:xfrm>
          <a:prstGeom prst="rect">
            <a:avLst/>
          </a:prstGeom>
          <a:noFill/>
        </p:spPr>
        <p:txBody>
          <a:bodyPr wrap="none" rtlCol="0">
            <a:spAutoFit/>
          </a:bodyPr>
          <a:lstStyle/>
          <a:p>
            <a:r>
              <a:rPr lang="en-US" sz="2400" dirty="0">
                <a:solidFill>
                  <a:srgbClr val="FF0000"/>
                </a:solidFill>
                <a:cs typeface="Times New Roman" pitchFamily="18" charset="0"/>
              </a:rPr>
              <a:t>“Greek letter phi”</a:t>
            </a:r>
            <a:endParaRPr lang="en-US" sz="2400" dirty="0">
              <a:solidFill>
                <a:srgbClr val="FF0000"/>
              </a:solidFill>
            </a:endParaRPr>
          </a:p>
        </p:txBody>
      </p:sp>
      <p:sp>
        <p:nvSpPr>
          <p:cNvPr id="53" name="Rectangle 52">
            <a:extLst>
              <a:ext uri="{FF2B5EF4-FFF2-40B4-BE49-F238E27FC236}">
                <a16:creationId xmlns:a16="http://schemas.microsoft.com/office/drawing/2014/main" id="{6B356C34-C679-43C6-8110-1EAFD38DBDB8}"/>
              </a:ext>
            </a:extLst>
          </p:cNvPr>
          <p:cNvSpPr/>
          <p:nvPr/>
        </p:nvSpPr>
        <p:spPr>
          <a:xfrm>
            <a:off x="809885" y="3332206"/>
            <a:ext cx="5708469" cy="1904496"/>
          </a:xfrm>
          <a:prstGeom prst="rect">
            <a:avLst/>
          </a:prstGeom>
        </p:spPr>
        <p:txBody>
          <a:bodyPr wrap="square">
            <a:spAutoFit/>
          </a:bodyPr>
          <a:lstStyle/>
          <a:p>
            <a:pPr>
              <a:lnSpc>
                <a:spcPct val="120000"/>
              </a:lnSpc>
              <a:spcBef>
                <a:spcPts val="0"/>
              </a:spcBef>
              <a:spcAft>
                <a:spcPts val="0"/>
              </a:spcAft>
            </a:pPr>
            <a:r>
              <a:rPr lang="en-US" sz="2400" dirty="0">
                <a:ea typeface="Open Sans" panose="020B0606030504020204" pitchFamily="34" charset="0"/>
                <a:cs typeface="Arial" panose="020B0604020202020204" pitchFamily="34" charset="0"/>
              </a:rPr>
              <a:t>The </a:t>
            </a:r>
            <a:r>
              <a:rPr lang="en-US" sz="2400" b="1" dirty="0">
                <a:solidFill>
                  <a:srgbClr val="00B050"/>
                </a:solidFill>
                <a:ea typeface="Open Sans" panose="020B0606030504020204" pitchFamily="34" charset="0"/>
                <a:cs typeface="Arial" panose="020B0604020202020204" pitchFamily="34" charset="0"/>
              </a:rPr>
              <a:t>Universal Set </a:t>
            </a:r>
            <a:r>
              <a:rPr lang="en-US" sz="2400" dirty="0">
                <a:ea typeface="Open Sans" panose="020B0606030504020204" pitchFamily="34" charset="0"/>
                <a:cs typeface="Arial" panose="020B0604020202020204" pitchFamily="34" charset="0"/>
              </a:rPr>
              <a:t>is the set of all elements currently under consideration, and is often represented by</a:t>
            </a:r>
          </a:p>
          <a:p>
            <a:pPr algn="ctr">
              <a:lnSpc>
                <a:spcPct val="120000"/>
              </a:lnSpc>
              <a:spcBef>
                <a:spcPts val="0"/>
              </a:spcBef>
              <a:spcAft>
                <a:spcPts val="0"/>
              </a:spcAft>
            </a:pPr>
            <a:r>
              <a:rPr lang="en-US" sz="2800" dirty="0">
                <a:latin typeface="Times New Roman" panose="02020603050405020304" pitchFamily="18" charset="0"/>
                <a:ea typeface="Open Sans" panose="020B0606030504020204" pitchFamily="34" charset="0"/>
                <a:cs typeface="Times New Roman" panose="02020603050405020304" pitchFamily="18" charset="0"/>
              </a:rPr>
              <a:t>U</a:t>
            </a:r>
            <a:endParaRPr lang="en-US" sz="28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92C72E41-D878-4D50-ACD2-FB2F36DF3233}"/>
              </a:ext>
            </a:extLst>
          </p:cNvPr>
          <p:cNvSpPr/>
          <p:nvPr/>
        </p:nvSpPr>
        <p:spPr>
          <a:xfrm>
            <a:off x="809885" y="5566514"/>
            <a:ext cx="4547408" cy="900870"/>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t>
            </a:r>
            <a:r>
              <a:rPr lang="en-US" sz="2400" dirty="0">
                <a:solidFill>
                  <a:schemeClr val="tx1"/>
                </a:solidFill>
              </a:rPr>
              <a:t> </a:t>
            </a:r>
            <a:r>
              <a:rPr lang="en-US" sz="2400" dirty="0">
                <a:solidFill>
                  <a:srgbClr val="FF0000"/>
                </a:solidFill>
              </a:rPr>
              <a:t>Empty set is a subset of any set.</a:t>
            </a:r>
          </a:p>
        </p:txBody>
      </p:sp>
      <p:sp>
        <p:nvSpPr>
          <p:cNvPr id="55" name="Rectangle 54">
            <a:extLst>
              <a:ext uri="{FF2B5EF4-FFF2-40B4-BE49-F238E27FC236}">
                <a16:creationId xmlns:a16="http://schemas.microsoft.com/office/drawing/2014/main" id="{3C4506E6-E92E-47F3-B736-B33DDE086043}"/>
              </a:ext>
            </a:extLst>
          </p:cNvPr>
          <p:cNvSpPr/>
          <p:nvPr/>
        </p:nvSpPr>
        <p:spPr>
          <a:xfrm>
            <a:off x="7095322" y="1477746"/>
            <a:ext cx="4698274" cy="1569660"/>
          </a:xfrm>
          <a:prstGeom prst="rect">
            <a:avLst/>
          </a:prstGeom>
        </p:spPr>
        <p:txBody>
          <a:bodyPr wrap="square">
            <a:spAutoFit/>
          </a:bodyPr>
          <a:lstStyle/>
          <a:p>
            <a:r>
              <a:rPr lang="en-US" sz="2400" dirty="0">
                <a:solidFill>
                  <a:srgbClr val="00B050"/>
                </a:solidFill>
              </a:rPr>
              <a:t>Venn diagram </a:t>
            </a:r>
            <a:r>
              <a:rPr lang="en-US" sz="2400" dirty="0"/>
              <a:t>is used to show set operations, we use </a:t>
            </a:r>
            <a:r>
              <a:rPr lang="en-US" sz="2400" dirty="0">
                <a:solidFill>
                  <a:srgbClr val="FF0000"/>
                </a:solidFill>
              </a:rPr>
              <a:t>circles</a:t>
            </a:r>
            <a:r>
              <a:rPr lang="en-US" sz="2400" dirty="0"/>
              <a:t> to show sets, use </a:t>
            </a:r>
            <a:r>
              <a:rPr lang="en-US" sz="2400" dirty="0">
                <a:solidFill>
                  <a:srgbClr val="0070C0"/>
                </a:solidFill>
              </a:rPr>
              <a:t>rectangles</a:t>
            </a:r>
            <a:r>
              <a:rPr lang="en-US" sz="2400" dirty="0"/>
              <a:t> to show the universal set. For example, </a:t>
            </a:r>
          </a:p>
        </p:txBody>
      </p:sp>
      <p:sp>
        <p:nvSpPr>
          <p:cNvPr id="56" name="TextBox 55">
            <a:extLst>
              <a:ext uri="{FF2B5EF4-FFF2-40B4-BE49-F238E27FC236}">
                <a16:creationId xmlns:a16="http://schemas.microsoft.com/office/drawing/2014/main" id="{A2A7C776-E85B-4AD2-A9FD-FFB1CC0A5913}"/>
              </a:ext>
            </a:extLst>
          </p:cNvPr>
          <p:cNvSpPr txBox="1"/>
          <p:nvPr/>
        </p:nvSpPr>
        <p:spPr>
          <a:xfrm>
            <a:off x="9100567" y="3132852"/>
            <a:ext cx="2682145" cy="461665"/>
          </a:xfrm>
          <a:prstGeom prst="rect">
            <a:avLst/>
          </a:prstGeom>
          <a:noFill/>
        </p:spPr>
        <p:txBody>
          <a:bodyPr wrap="none" rtlCol="0">
            <a:spAutoFit/>
          </a:bodyPr>
          <a:lstStyle/>
          <a:p>
            <a:r>
              <a:rPr lang="en-US" sz="2400" dirty="0"/>
              <a:t>B={1, 2, 3, 4, 5, 6}</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FEF6855-DAEC-4C94-9821-440B8046AE4A}"/>
                  </a:ext>
                </a:extLst>
              </p:cNvPr>
              <p:cNvSpPr txBox="1"/>
              <p:nvPr/>
            </p:nvSpPr>
            <p:spPr>
              <a:xfrm>
                <a:off x="7152687" y="3656196"/>
                <a:ext cx="1936749"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ℕ</m:t>
                    </m:r>
                  </m:oMath>
                </a14:m>
                <a:r>
                  <a:rPr lang="en-US" sz="2400" dirty="0"/>
                  <a:t>={1, 2, 3, …}</a:t>
                </a:r>
              </a:p>
            </p:txBody>
          </p:sp>
        </mc:Choice>
        <mc:Fallback xmlns="">
          <p:sp>
            <p:nvSpPr>
              <p:cNvPr id="57" name="TextBox 56">
                <a:extLst>
                  <a:ext uri="{FF2B5EF4-FFF2-40B4-BE49-F238E27FC236}">
                    <a16:creationId xmlns:a16="http://schemas.microsoft.com/office/drawing/2014/main" id="{5FEF6855-DAEC-4C94-9821-440B8046AE4A}"/>
                  </a:ext>
                </a:extLst>
              </p:cNvPr>
              <p:cNvSpPr txBox="1">
                <a:spLocks noRot="1" noChangeAspect="1" noMove="1" noResize="1" noEditPoints="1" noAdjustHandles="1" noChangeArrowheads="1" noChangeShapeType="1" noTextEdit="1"/>
              </p:cNvSpPr>
              <p:nvPr/>
            </p:nvSpPr>
            <p:spPr>
              <a:xfrm>
                <a:off x="7152687" y="3656196"/>
                <a:ext cx="1936749" cy="461665"/>
              </a:xfrm>
              <a:prstGeom prst="rect">
                <a:avLst/>
              </a:prstGeom>
              <a:blipFill>
                <a:blip r:embed="rId5"/>
                <a:stretch>
                  <a:fillRect l="-629" t="-10526" r="-629" b="-28947"/>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E13C897-2CEB-4851-A76A-1EB526145469}"/>
              </a:ext>
            </a:extLst>
          </p:cNvPr>
          <p:cNvSpPr txBox="1"/>
          <p:nvPr/>
        </p:nvSpPr>
        <p:spPr>
          <a:xfrm>
            <a:off x="7199826" y="3101374"/>
            <a:ext cx="1662635" cy="461665"/>
          </a:xfrm>
          <a:prstGeom prst="rect">
            <a:avLst/>
          </a:prstGeom>
          <a:noFill/>
        </p:spPr>
        <p:txBody>
          <a:bodyPr wrap="none" rtlCol="0">
            <a:spAutoFit/>
          </a:bodyPr>
          <a:lstStyle/>
          <a:p>
            <a:r>
              <a:rPr lang="en-US" sz="2400" dirty="0"/>
              <a:t>A={1, 2, 3}</a:t>
            </a:r>
          </a:p>
        </p:txBody>
      </p:sp>
      <p:grpSp>
        <p:nvGrpSpPr>
          <p:cNvPr id="59" name="Group 58">
            <a:extLst>
              <a:ext uri="{FF2B5EF4-FFF2-40B4-BE49-F238E27FC236}">
                <a16:creationId xmlns:a16="http://schemas.microsoft.com/office/drawing/2014/main" id="{62E21F74-A935-4819-B691-2DCB4874A09C}"/>
              </a:ext>
            </a:extLst>
          </p:cNvPr>
          <p:cNvGrpSpPr/>
          <p:nvPr/>
        </p:nvGrpSpPr>
        <p:grpSpPr>
          <a:xfrm>
            <a:off x="7749149" y="4500614"/>
            <a:ext cx="2077220" cy="1884660"/>
            <a:chOff x="609600" y="1704975"/>
            <a:chExt cx="2514600" cy="2409825"/>
          </a:xfrm>
        </p:grpSpPr>
        <p:sp>
          <p:nvSpPr>
            <p:cNvPr id="60" name="椭圆 6">
              <a:extLst>
                <a:ext uri="{FF2B5EF4-FFF2-40B4-BE49-F238E27FC236}">
                  <a16:creationId xmlns:a16="http://schemas.microsoft.com/office/drawing/2014/main" id="{DBABC197-B9FF-499E-80A8-30E9D6A1ECB8}"/>
                </a:ext>
              </a:extLst>
            </p:cNvPr>
            <p:cNvSpPr>
              <a:spLocks noChangeArrowheads="1"/>
            </p:cNvSpPr>
            <p:nvPr/>
          </p:nvSpPr>
          <p:spPr bwMode="auto">
            <a:xfrm>
              <a:off x="609600" y="1704975"/>
              <a:ext cx="2514600" cy="2409825"/>
            </a:xfrm>
            <a:prstGeom prst="ellipse">
              <a:avLst/>
            </a:prstGeom>
            <a:noFill/>
            <a:ln w="28575">
              <a:solidFill>
                <a:srgbClr val="FF0000"/>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p>
          </p:txBody>
        </p:sp>
        <p:sp>
          <p:nvSpPr>
            <p:cNvPr id="61" name="TextBox 8">
              <a:extLst>
                <a:ext uri="{FF2B5EF4-FFF2-40B4-BE49-F238E27FC236}">
                  <a16:creationId xmlns:a16="http://schemas.microsoft.com/office/drawing/2014/main" id="{361B460B-E77B-470F-A899-1275C85C9D97}"/>
                </a:ext>
              </a:extLst>
            </p:cNvPr>
            <p:cNvSpPr txBox="1">
              <a:spLocks noChangeArrowheads="1"/>
            </p:cNvSpPr>
            <p:nvPr/>
          </p:nvSpPr>
          <p:spPr bwMode="auto">
            <a:xfrm>
              <a:off x="881016" y="2057400"/>
              <a:ext cx="566784" cy="369332"/>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b="1" dirty="0">
                  <a:solidFill>
                    <a:srgbClr val="FF0000"/>
                  </a:solidFill>
                </a:rPr>
                <a:t>B</a:t>
              </a:r>
              <a:endParaRPr lang="zh-CN" altLang="en-US" b="1" dirty="0">
                <a:solidFill>
                  <a:srgbClr val="FF0000"/>
                </a:solidFill>
              </a:endParaRPr>
            </a:p>
          </p:txBody>
        </p:sp>
      </p:grpSp>
      <p:grpSp>
        <p:nvGrpSpPr>
          <p:cNvPr id="62" name="Group 61">
            <a:extLst>
              <a:ext uri="{FF2B5EF4-FFF2-40B4-BE49-F238E27FC236}">
                <a16:creationId xmlns:a16="http://schemas.microsoft.com/office/drawing/2014/main" id="{A23362BE-8D89-41A6-AC43-3BFB07EECFF3}"/>
              </a:ext>
            </a:extLst>
          </p:cNvPr>
          <p:cNvGrpSpPr/>
          <p:nvPr/>
        </p:nvGrpSpPr>
        <p:grpSpPr>
          <a:xfrm>
            <a:off x="8130224" y="4898487"/>
            <a:ext cx="1120548" cy="1314450"/>
            <a:chOff x="936852" y="2343150"/>
            <a:chExt cx="1120548" cy="1314450"/>
          </a:xfrm>
        </p:grpSpPr>
        <p:sp>
          <p:nvSpPr>
            <p:cNvPr id="63" name="椭圆 7">
              <a:extLst>
                <a:ext uri="{FF2B5EF4-FFF2-40B4-BE49-F238E27FC236}">
                  <a16:creationId xmlns:a16="http://schemas.microsoft.com/office/drawing/2014/main" id="{1BEB0144-2477-414F-8D28-A9D7762FD449}"/>
                </a:ext>
              </a:extLst>
            </p:cNvPr>
            <p:cNvSpPr>
              <a:spLocks noChangeArrowheads="1"/>
            </p:cNvSpPr>
            <p:nvPr/>
          </p:nvSpPr>
          <p:spPr bwMode="auto">
            <a:xfrm>
              <a:off x="979715" y="2343150"/>
              <a:ext cx="1077685" cy="1314450"/>
            </a:xfrm>
            <a:prstGeom prst="ellipse">
              <a:avLst/>
            </a:prstGeom>
            <a:noFill/>
            <a:ln w="28575">
              <a:solidFill>
                <a:srgbClr val="0070C0"/>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solidFill>
                  <a:srgbClr val="0070C0"/>
                </a:solidFill>
              </a:endParaRPr>
            </a:p>
          </p:txBody>
        </p:sp>
        <p:sp>
          <p:nvSpPr>
            <p:cNvPr id="64" name="TextBox 9">
              <a:extLst>
                <a:ext uri="{FF2B5EF4-FFF2-40B4-BE49-F238E27FC236}">
                  <a16:creationId xmlns:a16="http://schemas.microsoft.com/office/drawing/2014/main" id="{C77BA544-4EAF-4482-86FF-97EAC1945A81}"/>
                </a:ext>
              </a:extLst>
            </p:cNvPr>
            <p:cNvSpPr txBox="1">
              <a:spLocks noChangeArrowheads="1"/>
            </p:cNvSpPr>
            <p:nvPr/>
          </p:nvSpPr>
          <p:spPr bwMode="auto">
            <a:xfrm>
              <a:off x="936852" y="2643188"/>
              <a:ext cx="566782" cy="369332"/>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b="1" dirty="0">
                  <a:solidFill>
                    <a:srgbClr val="0070C0"/>
                  </a:solidFill>
                </a:rPr>
                <a:t>A</a:t>
              </a:r>
              <a:endParaRPr lang="zh-CN" altLang="en-US" b="1" dirty="0">
                <a:solidFill>
                  <a:srgbClr val="0070C0"/>
                </a:solidFill>
              </a:endParaRPr>
            </a:p>
          </p:txBody>
        </p:sp>
      </p:grpSp>
      <p:graphicFrame>
        <p:nvGraphicFramePr>
          <p:cNvPr id="65" name="Object 5">
            <a:extLst>
              <a:ext uri="{FF2B5EF4-FFF2-40B4-BE49-F238E27FC236}">
                <a16:creationId xmlns:a16="http://schemas.microsoft.com/office/drawing/2014/main" id="{E3916C6D-25C8-4C68-85A3-703C5F4DC63E}"/>
              </a:ext>
            </a:extLst>
          </p:cNvPr>
          <p:cNvGraphicFramePr>
            <a:graphicFrameLocks noChangeAspect="1"/>
          </p:cNvGraphicFramePr>
          <p:nvPr>
            <p:extLst>
              <p:ext uri="{D42A27DB-BD31-4B8C-83A1-F6EECF244321}">
                <p14:modId xmlns:p14="http://schemas.microsoft.com/office/powerpoint/2010/main" val="198431647"/>
              </p:ext>
            </p:extLst>
          </p:nvPr>
        </p:nvGraphicFramePr>
        <p:xfrm>
          <a:off x="8559184" y="5089326"/>
          <a:ext cx="234950" cy="320675"/>
        </p:xfrm>
        <a:graphic>
          <a:graphicData uri="http://schemas.openxmlformats.org/presentationml/2006/ole">
            <mc:AlternateContent xmlns:mc="http://schemas.openxmlformats.org/markup-compatibility/2006">
              <mc:Choice xmlns:v="urn:schemas-microsoft-com:vml" Requires="v">
                <p:oleObj spid="_x0000_s16672" name="Equation" r:id="rId6" imgW="88560" imgH="164880" progId="Equation.3">
                  <p:embed/>
                </p:oleObj>
              </mc:Choice>
              <mc:Fallback>
                <p:oleObj name="Equation" r:id="rId6" imgW="88560" imgH="164880" progId="Equation.3">
                  <p:embed/>
                  <p:pic>
                    <p:nvPicPr>
                      <p:cNvPr id="38" name="Object 5">
                        <a:extLst>
                          <a:ext uri="{FF2B5EF4-FFF2-40B4-BE49-F238E27FC236}">
                            <a16:creationId xmlns:a16="http://schemas.microsoft.com/office/drawing/2014/main" id="{71C3FABF-A0F0-4295-9421-B6B9426CE8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59184" y="5089326"/>
                        <a:ext cx="23495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
            <a:extLst>
              <a:ext uri="{FF2B5EF4-FFF2-40B4-BE49-F238E27FC236}">
                <a16:creationId xmlns:a16="http://schemas.microsoft.com/office/drawing/2014/main" id="{90D77218-19C5-4917-B88B-86E7CA0F5B66}"/>
              </a:ext>
            </a:extLst>
          </p:cNvPr>
          <p:cNvGraphicFramePr>
            <a:graphicFrameLocks noChangeAspect="1"/>
          </p:cNvGraphicFramePr>
          <p:nvPr>
            <p:extLst>
              <p:ext uri="{D42A27DB-BD31-4B8C-83A1-F6EECF244321}">
                <p14:modId xmlns:p14="http://schemas.microsoft.com/office/powerpoint/2010/main" val="3141169840"/>
              </p:ext>
            </p:extLst>
          </p:nvPr>
        </p:nvGraphicFramePr>
        <p:xfrm>
          <a:off x="8388046" y="5651349"/>
          <a:ext cx="334962" cy="320675"/>
        </p:xfrm>
        <a:graphic>
          <a:graphicData uri="http://schemas.openxmlformats.org/presentationml/2006/ole">
            <mc:AlternateContent xmlns:mc="http://schemas.openxmlformats.org/markup-compatibility/2006">
              <mc:Choice xmlns:v="urn:schemas-microsoft-com:vml" Requires="v">
                <p:oleObj spid="_x0000_s16673" name="Equation" r:id="rId8" imgW="126720" imgH="164880" progId="Equation.3">
                  <p:embed/>
                </p:oleObj>
              </mc:Choice>
              <mc:Fallback>
                <p:oleObj name="Equation" r:id="rId8" imgW="126720" imgH="164880" progId="Equation.3">
                  <p:embed/>
                  <p:pic>
                    <p:nvPicPr>
                      <p:cNvPr id="39" name="Object 6">
                        <a:extLst>
                          <a:ext uri="{FF2B5EF4-FFF2-40B4-BE49-F238E27FC236}">
                            <a16:creationId xmlns:a16="http://schemas.microsoft.com/office/drawing/2014/main" id="{8D729E2A-16B7-4CB3-923A-27D9C500CE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8046" y="5651349"/>
                        <a:ext cx="334962"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7">
            <a:extLst>
              <a:ext uri="{FF2B5EF4-FFF2-40B4-BE49-F238E27FC236}">
                <a16:creationId xmlns:a16="http://schemas.microsoft.com/office/drawing/2014/main" id="{BAF950D0-043F-46D3-83B1-D7AA8584ABCD}"/>
              </a:ext>
            </a:extLst>
          </p:cNvPr>
          <p:cNvGraphicFramePr>
            <a:graphicFrameLocks noChangeAspect="1"/>
          </p:cNvGraphicFramePr>
          <p:nvPr>
            <p:extLst>
              <p:ext uri="{D42A27DB-BD31-4B8C-83A1-F6EECF244321}">
                <p14:modId xmlns:p14="http://schemas.microsoft.com/office/powerpoint/2010/main" val="4062820065"/>
              </p:ext>
            </p:extLst>
          </p:nvPr>
        </p:nvGraphicFramePr>
        <p:xfrm>
          <a:off x="8847065" y="5408189"/>
          <a:ext cx="301625" cy="346075"/>
        </p:xfrm>
        <a:graphic>
          <a:graphicData uri="http://schemas.openxmlformats.org/presentationml/2006/ole">
            <mc:AlternateContent xmlns:mc="http://schemas.openxmlformats.org/markup-compatibility/2006">
              <mc:Choice xmlns:v="urn:schemas-microsoft-com:vml" Requires="v">
                <p:oleObj spid="_x0000_s16674" name="Equation" r:id="rId10" imgW="114120" imgH="177480" progId="Equation.3">
                  <p:embed/>
                </p:oleObj>
              </mc:Choice>
              <mc:Fallback>
                <p:oleObj name="Equation" r:id="rId10" imgW="114120" imgH="177480" progId="Equation.3">
                  <p:embed/>
                  <p:pic>
                    <p:nvPicPr>
                      <p:cNvPr id="40" name="Object 7">
                        <a:extLst>
                          <a:ext uri="{FF2B5EF4-FFF2-40B4-BE49-F238E27FC236}">
                            <a16:creationId xmlns:a16="http://schemas.microsoft.com/office/drawing/2014/main" id="{B65B3802-9732-4042-8BEF-7231915C5F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47065" y="5408189"/>
                        <a:ext cx="3016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8">
            <a:extLst>
              <a:ext uri="{FF2B5EF4-FFF2-40B4-BE49-F238E27FC236}">
                <a16:creationId xmlns:a16="http://schemas.microsoft.com/office/drawing/2014/main" id="{9303CA20-2FB0-4046-96F8-02D35AE80CC7}"/>
              </a:ext>
            </a:extLst>
          </p:cNvPr>
          <p:cNvGraphicFramePr>
            <a:graphicFrameLocks noChangeAspect="1"/>
          </p:cNvGraphicFramePr>
          <p:nvPr>
            <p:extLst>
              <p:ext uri="{D42A27DB-BD31-4B8C-83A1-F6EECF244321}">
                <p14:modId xmlns:p14="http://schemas.microsoft.com/office/powerpoint/2010/main" val="2908454855"/>
              </p:ext>
            </p:extLst>
          </p:nvPr>
        </p:nvGraphicFramePr>
        <p:xfrm>
          <a:off x="8859853" y="4565769"/>
          <a:ext cx="334962" cy="320675"/>
        </p:xfrm>
        <a:graphic>
          <a:graphicData uri="http://schemas.openxmlformats.org/presentationml/2006/ole">
            <mc:AlternateContent xmlns:mc="http://schemas.openxmlformats.org/markup-compatibility/2006">
              <mc:Choice xmlns:v="urn:schemas-microsoft-com:vml" Requires="v">
                <p:oleObj spid="_x0000_s16675" name="Equation" r:id="rId12" imgW="126720" imgH="164880" progId="Equation.3">
                  <p:embed/>
                </p:oleObj>
              </mc:Choice>
              <mc:Fallback>
                <p:oleObj name="Equation" r:id="rId12" imgW="126720" imgH="164880" progId="Equation.3">
                  <p:embed/>
                  <p:pic>
                    <p:nvPicPr>
                      <p:cNvPr id="41" name="Object 8">
                        <a:extLst>
                          <a:ext uri="{FF2B5EF4-FFF2-40B4-BE49-F238E27FC236}">
                            <a16:creationId xmlns:a16="http://schemas.microsoft.com/office/drawing/2014/main" id="{A2E8EED3-88F1-4D00-96FB-98542847D47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59853" y="4565769"/>
                        <a:ext cx="334962"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9">
            <a:extLst>
              <a:ext uri="{FF2B5EF4-FFF2-40B4-BE49-F238E27FC236}">
                <a16:creationId xmlns:a16="http://schemas.microsoft.com/office/drawing/2014/main" id="{DEC1A895-8765-49BD-B664-A4B4CDBD8210}"/>
              </a:ext>
            </a:extLst>
          </p:cNvPr>
          <p:cNvGraphicFramePr>
            <a:graphicFrameLocks noChangeAspect="1"/>
          </p:cNvGraphicFramePr>
          <p:nvPr>
            <p:extLst>
              <p:ext uri="{D42A27DB-BD31-4B8C-83A1-F6EECF244321}">
                <p14:modId xmlns:p14="http://schemas.microsoft.com/office/powerpoint/2010/main" val="2843986318"/>
              </p:ext>
            </p:extLst>
          </p:nvPr>
        </p:nvGraphicFramePr>
        <p:xfrm>
          <a:off x="9301720" y="4887128"/>
          <a:ext cx="301625" cy="344487"/>
        </p:xfrm>
        <a:graphic>
          <a:graphicData uri="http://schemas.openxmlformats.org/presentationml/2006/ole">
            <mc:AlternateContent xmlns:mc="http://schemas.openxmlformats.org/markup-compatibility/2006">
              <mc:Choice xmlns:v="urn:schemas-microsoft-com:vml" Requires="v">
                <p:oleObj spid="_x0000_s16676" name="Equation" r:id="rId14" imgW="114120" imgH="177480" progId="Equation.3">
                  <p:embed/>
                </p:oleObj>
              </mc:Choice>
              <mc:Fallback>
                <p:oleObj name="Equation" r:id="rId14" imgW="114120" imgH="177480" progId="Equation.3">
                  <p:embed/>
                  <p:pic>
                    <p:nvPicPr>
                      <p:cNvPr id="42" name="Object 9">
                        <a:extLst>
                          <a:ext uri="{FF2B5EF4-FFF2-40B4-BE49-F238E27FC236}">
                            <a16:creationId xmlns:a16="http://schemas.microsoft.com/office/drawing/2014/main" id="{B007DC0A-D016-4256-961C-803D9D60FD2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01720" y="4887128"/>
                        <a:ext cx="301625"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10">
            <a:extLst>
              <a:ext uri="{FF2B5EF4-FFF2-40B4-BE49-F238E27FC236}">
                <a16:creationId xmlns:a16="http://schemas.microsoft.com/office/drawing/2014/main" id="{81017B76-90C9-415A-B137-2B528FBF00F7}"/>
              </a:ext>
            </a:extLst>
          </p:cNvPr>
          <p:cNvGraphicFramePr>
            <a:graphicFrameLocks noChangeAspect="1"/>
          </p:cNvGraphicFramePr>
          <p:nvPr>
            <p:extLst>
              <p:ext uri="{D42A27DB-BD31-4B8C-83A1-F6EECF244321}">
                <p14:modId xmlns:p14="http://schemas.microsoft.com/office/powerpoint/2010/main" val="15885197"/>
              </p:ext>
            </p:extLst>
          </p:nvPr>
        </p:nvGraphicFramePr>
        <p:xfrm>
          <a:off x="9370802" y="5486201"/>
          <a:ext cx="334963" cy="344487"/>
        </p:xfrm>
        <a:graphic>
          <a:graphicData uri="http://schemas.openxmlformats.org/presentationml/2006/ole">
            <mc:AlternateContent xmlns:mc="http://schemas.openxmlformats.org/markup-compatibility/2006">
              <mc:Choice xmlns:v="urn:schemas-microsoft-com:vml" Requires="v">
                <p:oleObj spid="_x0000_s16677" name="Equation" r:id="rId16" imgW="126720" imgH="177480" progId="Equation.3">
                  <p:embed/>
                </p:oleObj>
              </mc:Choice>
              <mc:Fallback>
                <p:oleObj name="Equation" r:id="rId16" imgW="126720" imgH="177480" progId="Equation.3">
                  <p:embed/>
                  <p:pic>
                    <p:nvPicPr>
                      <p:cNvPr id="43" name="Object 10">
                        <a:extLst>
                          <a:ext uri="{FF2B5EF4-FFF2-40B4-BE49-F238E27FC236}">
                            <a16:creationId xmlns:a16="http://schemas.microsoft.com/office/drawing/2014/main" id="{F9AAF7B5-C904-4073-99A1-4B8CD51F270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370802" y="5486201"/>
                        <a:ext cx="334963"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 name="Group 70">
            <a:extLst>
              <a:ext uri="{FF2B5EF4-FFF2-40B4-BE49-F238E27FC236}">
                <a16:creationId xmlns:a16="http://schemas.microsoft.com/office/drawing/2014/main" id="{98CDABAA-D8F6-4FB4-9CE7-B190A5CF5F9B}"/>
              </a:ext>
            </a:extLst>
          </p:cNvPr>
          <p:cNvGrpSpPr/>
          <p:nvPr/>
        </p:nvGrpSpPr>
        <p:grpSpPr>
          <a:xfrm>
            <a:off x="7182364" y="4295826"/>
            <a:ext cx="4391342" cy="2256393"/>
            <a:chOff x="457200" y="1600200"/>
            <a:chExt cx="5181600" cy="2895600"/>
          </a:xfrm>
        </p:grpSpPr>
        <p:sp>
          <p:nvSpPr>
            <p:cNvPr id="72" name="Rectangle 71">
              <a:extLst>
                <a:ext uri="{FF2B5EF4-FFF2-40B4-BE49-F238E27FC236}">
                  <a16:creationId xmlns:a16="http://schemas.microsoft.com/office/drawing/2014/main" id="{A7069679-42B3-4680-85CC-E3B948CE4FF0}"/>
                </a:ext>
              </a:extLst>
            </p:cNvPr>
            <p:cNvSpPr/>
            <p:nvPr/>
          </p:nvSpPr>
          <p:spPr>
            <a:xfrm>
              <a:off x="457200" y="1600200"/>
              <a:ext cx="5181600" cy="28956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8">
              <a:extLst>
                <a:ext uri="{FF2B5EF4-FFF2-40B4-BE49-F238E27FC236}">
                  <a16:creationId xmlns:a16="http://schemas.microsoft.com/office/drawing/2014/main" id="{D6533FAF-A84B-4F3F-9843-9F7437BB5CCC}"/>
                </a:ext>
              </a:extLst>
            </p:cNvPr>
            <p:cNvSpPr txBox="1">
              <a:spLocks noChangeArrowheads="1"/>
            </p:cNvSpPr>
            <p:nvPr/>
          </p:nvSpPr>
          <p:spPr bwMode="auto">
            <a:xfrm>
              <a:off x="457200" y="1611868"/>
              <a:ext cx="566784" cy="369332"/>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b="1" dirty="0">
                  <a:solidFill>
                    <a:srgbClr val="00B050"/>
                  </a:solidFill>
                </a:rPr>
                <a:t>N</a:t>
              </a:r>
              <a:endParaRPr lang="zh-CN" altLang="en-US" b="1" dirty="0">
                <a:solidFill>
                  <a:srgbClr val="00B050"/>
                </a:solidFill>
              </a:endParaRPr>
            </a:p>
          </p:txBody>
        </p:sp>
      </p:grpSp>
      <p:graphicFrame>
        <p:nvGraphicFramePr>
          <p:cNvPr id="74" name="Object 11">
            <a:extLst>
              <a:ext uri="{FF2B5EF4-FFF2-40B4-BE49-F238E27FC236}">
                <a16:creationId xmlns:a16="http://schemas.microsoft.com/office/drawing/2014/main" id="{1D42D5AB-6C3A-41E9-ADDC-AB9B8BB5869A}"/>
              </a:ext>
            </a:extLst>
          </p:cNvPr>
          <p:cNvGraphicFramePr>
            <a:graphicFrameLocks noChangeAspect="1"/>
          </p:cNvGraphicFramePr>
          <p:nvPr>
            <p:extLst>
              <p:ext uri="{D42A27DB-BD31-4B8C-83A1-F6EECF244321}">
                <p14:modId xmlns:p14="http://schemas.microsoft.com/office/powerpoint/2010/main" val="3329146770"/>
              </p:ext>
            </p:extLst>
          </p:nvPr>
        </p:nvGraphicFramePr>
        <p:xfrm>
          <a:off x="9970556" y="4393525"/>
          <a:ext cx="334963" cy="344487"/>
        </p:xfrm>
        <a:graphic>
          <a:graphicData uri="http://schemas.openxmlformats.org/presentationml/2006/ole">
            <mc:AlternateContent xmlns:mc="http://schemas.openxmlformats.org/markup-compatibility/2006">
              <mc:Choice xmlns:v="urn:schemas-microsoft-com:vml" Requires="v">
                <p:oleObj spid="_x0000_s16678" name="Equation" r:id="rId18" imgW="126720" imgH="177480" progId="Equation.3">
                  <p:embed/>
                </p:oleObj>
              </mc:Choice>
              <mc:Fallback>
                <p:oleObj name="Equation" r:id="rId18" imgW="126720" imgH="177480" progId="Equation.3">
                  <p:embed/>
                  <p:pic>
                    <p:nvPicPr>
                      <p:cNvPr id="47" name="Object 11">
                        <a:extLst>
                          <a:ext uri="{FF2B5EF4-FFF2-40B4-BE49-F238E27FC236}">
                            <a16:creationId xmlns:a16="http://schemas.microsoft.com/office/drawing/2014/main" id="{220E129E-070A-49F3-901D-CDDAFF456BC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70556" y="4393525"/>
                        <a:ext cx="334963"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12">
            <a:extLst>
              <a:ext uri="{FF2B5EF4-FFF2-40B4-BE49-F238E27FC236}">
                <a16:creationId xmlns:a16="http://schemas.microsoft.com/office/drawing/2014/main" id="{267C03B8-8160-432C-998A-94265AC97E3D}"/>
              </a:ext>
            </a:extLst>
          </p:cNvPr>
          <p:cNvGraphicFramePr>
            <a:graphicFrameLocks noChangeAspect="1"/>
          </p:cNvGraphicFramePr>
          <p:nvPr>
            <p:extLst>
              <p:ext uri="{D42A27DB-BD31-4B8C-83A1-F6EECF244321}">
                <p14:modId xmlns:p14="http://schemas.microsoft.com/office/powerpoint/2010/main" val="3890685301"/>
              </p:ext>
            </p:extLst>
          </p:nvPr>
        </p:nvGraphicFramePr>
        <p:xfrm>
          <a:off x="10161477" y="4886444"/>
          <a:ext cx="301625" cy="344487"/>
        </p:xfrm>
        <a:graphic>
          <a:graphicData uri="http://schemas.openxmlformats.org/presentationml/2006/ole">
            <mc:AlternateContent xmlns:mc="http://schemas.openxmlformats.org/markup-compatibility/2006">
              <mc:Choice xmlns:v="urn:schemas-microsoft-com:vml" Requires="v">
                <p:oleObj spid="_x0000_s16679" name="Equation" r:id="rId20" imgW="114120" imgH="177480" progId="Equation.3">
                  <p:embed/>
                </p:oleObj>
              </mc:Choice>
              <mc:Fallback>
                <p:oleObj name="Equation" r:id="rId20" imgW="114120" imgH="177480" progId="Equation.3">
                  <p:embed/>
                  <p:pic>
                    <p:nvPicPr>
                      <p:cNvPr id="48" name="Object 12">
                        <a:extLst>
                          <a:ext uri="{FF2B5EF4-FFF2-40B4-BE49-F238E27FC236}">
                            <a16:creationId xmlns:a16="http://schemas.microsoft.com/office/drawing/2014/main" id="{F805F606-5E5F-4FAA-88BE-2E0CF9F0DA3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161477" y="4886444"/>
                        <a:ext cx="301625"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13">
            <a:extLst>
              <a:ext uri="{FF2B5EF4-FFF2-40B4-BE49-F238E27FC236}">
                <a16:creationId xmlns:a16="http://schemas.microsoft.com/office/drawing/2014/main" id="{898CE357-E3DD-4133-9210-C889620BC0A2}"/>
              </a:ext>
            </a:extLst>
          </p:cNvPr>
          <p:cNvGraphicFramePr>
            <a:graphicFrameLocks noChangeAspect="1"/>
          </p:cNvGraphicFramePr>
          <p:nvPr>
            <p:extLst>
              <p:ext uri="{D42A27DB-BD31-4B8C-83A1-F6EECF244321}">
                <p14:modId xmlns:p14="http://schemas.microsoft.com/office/powerpoint/2010/main" val="832537093"/>
              </p:ext>
            </p:extLst>
          </p:nvPr>
        </p:nvGraphicFramePr>
        <p:xfrm>
          <a:off x="10484772" y="4500614"/>
          <a:ext cx="301625" cy="344487"/>
        </p:xfrm>
        <a:graphic>
          <a:graphicData uri="http://schemas.openxmlformats.org/presentationml/2006/ole">
            <mc:AlternateContent xmlns:mc="http://schemas.openxmlformats.org/markup-compatibility/2006">
              <mc:Choice xmlns:v="urn:schemas-microsoft-com:vml" Requires="v">
                <p:oleObj spid="_x0000_s16680" name="Equation" r:id="rId22" imgW="114120" imgH="177480" progId="Equation.3">
                  <p:embed/>
                </p:oleObj>
              </mc:Choice>
              <mc:Fallback>
                <p:oleObj name="Equation" r:id="rId22" imgW="114120" imgH="177480" progId="Equation.3">
                  <p:embed/>
                  <p:pic>
                    <p:nvPicPr>
                      <p:cNvPr id="49" name="Object 13">
                        <a:extLst>
                          <a:ext uri="{FF2B5EF4-FFF2-40B4-BE49-F238E27FC236}">
                            <a16:creationId xmlns:a16="http://schemas.microsoft.com/office/drawing/2014/main" id="{89E63E34-1835-4D08-8140-67BD6FA9777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84772" y="4500614"/>
                        <a:ext cx="301625"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14">
            <a:extLst>
              <a:ext uri="{FF2B5EF4-FFF2-40B4-BE49-F238E27FC236}">
                <a16:creationId xmlns:a16="http://schemas.microsoft.com/office/drawing/2014/main" id="{4FF6B671-FCB0-4910-AA33-517B56BE62FA}"/>
              </a:ext>
            </a:extLst>
          </p:cNvPr>
          <p:cNvGraphicFramePr>
            <a:graphicFrameLocks noChangeAspect="1"/>
          </p:cNvGraphicFramePr>
          <p:nvPr>
            <p:extLst>
              <p:ext uri="{D42A27DB-BD31-4B8C-83A1-F6EECF244321}">
                <p14:modId xmlns:p14="http://schemas.microsoft.com/office/powerpoint/2010/main" val="517465732"/>
              </p:ext>
            </p:extLst>
          </p:nvPr>
        </p:nvGraphicFramePr>
        <p:xfrm>
          <a:off x="10228945" y="5354172"/>
          <a:ext cx="468313" cy="344487"/>
        </p:xfrm>
        <a:graphic>
          <a:graphicData uri="http://schemas.openxmlformats.org/presentationml/2006/ole">
            <mc:AlternateContent xmlns:mc="http://schemas.openxmlformats.org/markup-compatibility/2006">
              <mc:Choice xmlns:v="urn:schemas-microsoft-com:vml" Requires="v">
                <p:oleObj spid="_x0000_s16681" name="Equation" r:id="rId24" imgW="177480" imgH="177480" progId="Equation.3">
                  <p:embed/>
                </p:oleObj>
              </mc:Choice>
              <mc:Fallback>
                <p:oleObj name="Equation" r:id="rId24" imgW="177480" imgH="177480" progId="Equation.3">
                  <p:embed/>
                  <p:pic>
                    <p:nvPicPr>
                      <p:cNvPr id="50" name="Object 14">
                        <a:extLst>
                          <a:ext uri="{FF2B5EF4-FFF2-40B4-BE49-F238E27FC236}">
                            <a16:creationId xmlns:a16="http://schemas.microsoft.com/office/drawing/2014/main" id="{6925DFC8-663A-49E9-8EB8-5FCB2CE4729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228945" y="5354172"/>
                        <a:ext cx="468313"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5">
            <a:extLst>
              <a:ext uri="{FF2B5EF4-FFF2-40B4-BE49-F238E27FC236}">
                <a16:creationId xmlns:a16="http://schemas.microsoft.com/office/drawing/2014/main" id="{48D4526C-DFCD-4B37-A2B0-5F02ED0C41A9}"/>
              </a:ext>
            </a:extLst>
          </p:cNvPr>
          <p:cNvGraphicFramePr>
            <a:graphicFrameLocks noChangeAspect="1"/>
          </p:cNvGraphicFramePr>
          <p:nvPr>
            <p:extLst>
              <p:ext uri="{D42A27DB-BD31-4B8C-83A1-F6EECF244321}">
                <p14:modId xmlns:p14="http://schemas.microsoft.com/office/powerpoint/2010/main" val="2313508203"/>
              </p:ext>
            </p:extLst>
          </p:nvPr>
        </p:nvGraphicFramePr>
        <p:xfrm>
          <a:off x="10435559" y="5830854"/>
          <a:ext cx="200025" cy="369887"/>
        </p:xfrm>
        <a:graphic>
          <a:graphicData uri="http://schemas.openxmlformats.org/presentationml/2006/ole">
            <mc:AlternateContent xmlns:mc="http://schemas.openxmlformats.org/markup-compatibility/2006">
              <mc:Choice xmlns:v="urn:schemas-microsoft-com:vml" Requires="v">
                <p:oleObj spid="_x0000_s16682" name="Equation" r:id="rId26" imgW="75960" imgH="190440" progId="Equation.3">
                  <p:embed/>
                </p:oleObj>
              </mc:Choice>
              <mc:Fallback>
                <p:oleObj name="Equation" r:id="rId26" imgW="75960" imgH="190440" progId="Equation.3">
                  <p:embed/>
                  <p:pic>
                    <p:nvPicPr>
                      <p:cNvPr id="51" name="Object 15">
                        <a:extLst>
                          <a:ext uri="{FF2B5EF4-FFF2-40B4-BE49-F238E27FC236}">
                            <a16:creationId xmlns:a16="http://schemas.microsoft.com/office/drawing/2014/main" id="{74864F58-79D6-4FF2-B3ED-BE4055800699}"/>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435559" y="5830854"/>
                        <a:ext cx="200025"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Title 1">
            <a:extLst>
              <a:ext uri="{FF2B5EF4-FFF2-40B4-BE49-F238E27FC236}">
                <a16:creationId xmlns:a16="http://schemas.microsoft.com/office/drawing/2014/main" id="{FD44F50B-893D-4D06-8380-DAD317A56738}"/>
              </a:ext>
            </a:extLst>
          </p:cNvPr>
          <p:cNvSpPr>
            <a:spLocks noGrp="1"/>
          </p:cNvSpPr>
          <p:nvPr>
            <p:ph type="title"/>
          </p:nvPr>
        </p:nvSpPr>
        <p:spPr>
          <a:xfrm>
            <a:off x="7056133" y="365125"/>
            <a:ext cx="4582886" cy="1325563"/>
          </a:xfrm>
        </p:spPr>
        <p:txBody>
          <a:bodyPr/>
          <a:lstStyle/>
          <a:p>
            <a:r>
              <a:rPr lang="en-US" dirty="0">
                <a:solidFill>
                  <a:srgbClr val="990033"/>
                </a:solidFill>
              </a:rPr>
              <a:t>Venn Diagram</a:t>
            </a:r>
            <a:endParaRPr lang="en-US" dirty="0"/>
          </a:p>
        </p:txBody>
      </p:sp>
    </p:spTree>
    <p:extLst>
      <p:ext uri="{BB962C8B-B14F-4D97-AF65-F5344CB8AC3E}">
        <p14:creationId xmlns:p14="http://schemas.microsoft.com/office/powerpoint/2010/main" val="84629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strips(downRight)">
                                      <p:cBhvr>
                                        <p:cTn id="11" dur="10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1000"/>
                                        <p:tgtEl>
                                          <p:spTgt spid="62"/>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1000"/>
                                        <p:tgtEl>
                                          <p:spTgt spid="65"/>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1000"/>
                                        <p:tgtEl>
                                          <p:spTgt spid="66"/>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1000"/>
                                        <p:tgtEl>
                                          <p:spTgt spid="6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1000"/>
                                        <p:tgtEl>
                                          <p:spTgt spid="68"/>
                                        </p:tgtEl>
                                      </p:cBhvr>
                                    </p:animEffect>
                                  </p:childTnLst>
                                </p:cTn>
                              </p:par>
                            </p:childTnLst>
                          </p:cTn>
                        </p:par>
                        <p:par>
                          <p:cTn id="43" fill="hold">
                            <p:stCondLst>
                              <p:cond delay="2000"/>
                            </p:stCondLst>
                            <p:childTnLst>
                              <p:par>
                                <p:cTn id="44" presetID="10" presetClass="entr" presetSubtype="0" fill="hold" nodeType="after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1000"/>
                                        <p:tgtEl>
                                          <p:spTgt spid="69"/>
                                        </p:tgtEl>
                                      </p:cBhvr>
                                    </p:animEffect>
                                  </p:childTnLst>
                                </p:cTn>
                              </p:par>
                            </p:childTnLst>
                          </p:cTn>
                        </p:par>
                        <p:par>
                          <p:cTn id="47" fill="hold">
                            <p:stCondLst>
                              <p:cond delay="3000"/>
                            </p:stCondLst>
                            <p:childTnLst>
                              <p:par>
                                <p:cTn id="48" presetID="10"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1000"/>
                                        <p:tgtEl>
                                          <p:spTgt spid="7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1000"/>
                                        <p:tgtEl>
                                          <p:spTgt spid="7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500"/>
                                        <p:tgtEl>
                                          <p:spTgt spid="7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fade">
                                      <p:cBhvr>
                                        <p:cTn id="67" dur="500"/>
                                        <p:tgtEl>
                                          <p:spTgt spid="75"/>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500"/>
                                        <p:tgtEl>
                                          <p:spTgt spid="77"/>
                                        </p:tgtEl>
                                      </p:cBhvr>
                                    </p:animEffect>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Example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199" y="1440675"/>
                <a:ext cx="6738257" cy="830997"/>
              </a:xfrm>
              <a:prstGeom prst="rect">
                <a:avLst/>
              </a:prstGeom>
            </p:spPr>
            <p:txBody>
              <a:bodyPr wrap="square">
                <a:spAutoFit/>
              </a:bodyPr>
              <a:lstStyle/>
              <a:p>
                <a:r>
                  <a:rPr lang="en-US" sz="2400" dirty="0">
                    <a:cs typeface="Times New Roman" pitchFamily="18" charset="0"/>
                  </a:rPr>
                  <a:t>Let us define sets A and B as</a:t>
                </a:r>
              </a:p>
              <a:p>
                <a14:m>
                  <m:oMath xmlns:m="http://schemas.openxmlformats.org/officeDocument/2006/math">
                    <m:r>
                      <a:rPr lang="en-US" sz="2400" b="0" i="1" smtClean="0">
                        <a:latin typeface="Cambria Math" panose="02040503050406030204" pitchFamily="18" charset="0"/>
                        <a:cs typeface="Times New Roman" pitchFamily="18" charset="0"/>
                      </a:rPr>
                      <m:t>𝐴</m:t>
                    </m:r>
                    <m:r>
                      <a:rPr lang="en-US" sz="2400" b="0" i="1" smtClean="0">
                        <a:latin typeface="Cambria Math" panose="02040503050406030204" pitchFamily="18" charset="0"/>
                        <a:cs typeface="Times New Roman" pitchFamily="18" charset="0"/>
                      </a:rPr>
                      <m:t>=</m:t>
                    </m:r>
                    <m:d>
                      <m:dPr>
                        <m:begChr m:val="{"/>
                        <m:endChr m:val="}"/>
                        <m:ctrlPr>
                          <a:rPr lang="en-US" sz="2400" b="0" i="1" smtClean="0">
                            <a:latin typeface="Cambria Math" panose="02040503050406030204" pitchFamily="18" charset="0"/>
                            <a:cs typeface="Times New Roman" pitchFamily="18" charset="0"/>
                          </a:rPr>
                        </m:ctrlPr>
                      </m:dPr>
                      <m:e>
                        <m:r>
                          <a:rPr lang="en-US" sz="2400" b="0" i="1" smtClean="0">
                            <a:latin typeface="Cambria Math" panose="02040503050406030204" pitchFamily="18" charset="0"/>
                            <a:cs typeface="Times New Roman" pitchFamily="18" charset="0"/>
                          </a:rPr>
                          <m:t>1</m:t>
                        </m:r>
                        <m:r>
                          <a:rPr lang="en-US" sz="2400" b="0" i="1" smtClean="0">
                            <a:latin typeface="Cambria Math" panose="02040503050406030204" pitchFamily="18" charset="0"/>
                            <a:cs typeface="Times New Roman" pitchFamily="18" charset="0"/>
                          </a:rPr>
                          <m:t>, </m:t>
                        </m:r>
                        <m:r>
                          <a:rPr lang="en-US" sz="2400" b="0" i="1" smtClean="0">
                            <a:latin typeface="Cambria Math" panose="02040503050406030204" pitchFamily="18" charset="0"/>
                            <a:cs typeface="Times New Roman" pitchFamily="18" charset="0"/>
                          </a:rPr>
                          <m:t>3</m:t>
                        </m:r>
                        <m:r>
                          <a:rPr lang="en-US" sz="2400" b="0" i="1" smtClean="0">
                            <a:latin typeface="Cambria Math" panose="02040503050406030204" pitchFamily="18" charset="0"/>
                            <a:cs typeface="Times New Roman" pitchFamily="18" charset="0"/>
                          </a:rPr>
                          <m:t>, </m:t>
                        </m:r>
                        <m:r>
                          <a:rPr lang="en-US" sz="2400" b="0" i="1" smtClean="0">
                            <a:latin typeface="Cambria Math" panose="02040503050406030204" pitchFamily="18" charset="0"/>
                            <a:cs typeface="Times New Roman" pitchFamily="18" charset="0"/>
                          </a:rPr>
                          <m:t>5</m:t>
                        </m:r>
                        <m:r>
                          <a:rPr lang="en-US" sz="2400" b="0" i="1" smtClean="0">
                            <a:latin typeface="Cambria Math" panose="02040503050406030204" pitchFamily="18" charset="0"/>
                            <a:cs typeface="Times New Roman" pitchFamily="18" charset="0"/>
                          </a:rPr>
                          <m:t>, </m:t>
                        </m:r>
                        <m:r>
                          <a:rPr lang="en-US" sz="2400" b="0" i="1" smtClean="0">
                            <a:latin typeface="Cambria Math" panose="02040503050406030204" pitchFamily="18" charset="0"/>
                            <a:cs typeface="Times New Roman" pitchFamily="18" charset="0"/>
                          </a:rPr>
                          <m:t>7</m:t>
                        </m:r>
                        <m:r>
                          <a:rPr lang="en-US" sz="2400" b="0" i="1" smtClean="0">
                            <a:latin typeface="Cambria Math" panose="02040503050406030204" pitchFamily="18" charset="0"/>
                            <a:cs typeface="Times New Roman" pitchFamily="18" charset="0"/>
                          </a:rPr>
                          <m:t>, </m:t>
                        </m:r>
                        <m:r>
                          <a:rPr lang="en-US" sz="2400" b="0" i="1" smtClean="0">
                            <a:latin typeface="Cambria Math" panose="02040503050406030204" pitchFamily="18" charset="0"/>
                            <a:cs typeface="Times New Roman" pitchFamily="18" charset="0"/>
                          </a:rPr>
                          <m:t>9</m:t>
                        </m:r>
                      </m:e>
                    </m:d>
                  </m:oMath>
                </a14:m>
                <a:r>
                  <a:rPr lang="en-US" sz="2400" dirty="0">
                    <a:cs typeface="Times New Roman" pitchFamily="18" charset="0"/>
                  </a:rPr>
                  <a:t> 	</a:t>
                </a:r>
                <a14:m>
                  <m:oMath xmlns:m="http://schemas.openxmlformats.org/officeDocument/2006/math">
                    <m:r>
                      <a:rPr lang="en-US" sz="2400" b="0" i="1" dirty="0" smtClean="0">
                        <a:latin typeface="Cambria Math" panose="02040503050406030204" pitchFamily="18" charset="0"/>
                        <a:cs typeface="Times New Roman" pitchFamily="18" charset="0"/>
                      </a:rPr>
                      <m:t>𝐵</m:t>
                    </m:r>
                    <m:r>
                      <a:rPr lang="en-US" sz="2400" b="0" i="1" dirty="0" smtClean="0">
                        <a:latin typeface="Cambria Math" panose="02040503050406030204" pitchFamily="18" charset="0"/>
                        <a:cs typeface="Times New Roman" pitchFamily="18" charset="0"/>
                      </a:rPr>
                      <m:t>=</m:t>
                    </m:r>
                    <m:d>
                      <m:dPr>
                        <m:begChr m:val="{"/>
                        <m:endChr m:val="}"/>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 −, </m:t>
                        </m:r>
                        <m:r>
                          <a:rPr lang="en-US" sz="2400" b="0" i="1" dirty="0" smtClean="0">
                            <a:latin typeface="Cambria Math" panose="02040503050406030204" pitchFamily="18" charset="0"/>
                            <a:ea typeface="Cambria Math" panose="02040503050406030204" pitchFamily="18" charset="0"/>
                            <a:cs typeface="Times New Roman" pitchFamily="18" charset="0"/>
                          </a:rPr>
                          <m:t>×, ÷</m:t>
                        </m:r>
                      </m:e>
                    </m:d>
                  </m:oMath>
                </a14:m>
                <a:endParaRPr lang="en-US" sz="2400" dirty="0">
                  <a:cs typeface="Times New Roman" pitchFamily="18" charset="0"/>
                </a:endParaRP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199" y="1440675"/>
                <a:ext cx="6738257" cy="830997"/>
              </a:xfrm>
              <a:prstGeom prst="rect">
                <a:avLst/>
              </a:prstGeom>
              <a:blipFill>
                <a:blip r:embed="rId4"/>
                <a:stretch>
                  <a:fillRect l="-1356" t="-5839"/>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96398AA-59E9-423C-B476-EBAAF255A58B}"/>
              </a:ext>
            </a:extLst>
          </p:cNvPr>
          <p:cNvSpPr/>
          <p:nvPr/>
        </p:nvSpPr>
        <p:spPr>
          <a:xfrm>
            <a:off x="838199" y="2443072"/>
            <a:ext cx="5257801" cy="830997"/>
          </a:xfrm>
          <a:prstGeom prst="rect">
            <a:avLst/>
          </a:prstGeom>
        </p:spPr>
        <p:txBody>
          <a:bodyPr wrap="square">
            <a:spAutoFit/>
          </a:bodyPr>
          <a:lstStyle/>
          <a:p>
            <a:pPr lvl="0">
              <a:spcBef>
                <a:spcPts val="1200"/>
              </a:spcBef>
              <a:spcAft>
                <a:spcPts val="1200"/>
              </a:spcAft>
              <a:defRPr/>
            </a:pPr>
            <a:r>
              <a:rPr lang="en-US" sz="2400" dirty="0">
                <a:ea typeface="Open Sans" panose="020B0606030504020204" pitchFamily="34" charset="0"/>
                <a:cs typeface="Times New Roman" pitchFamily="18" charset="0"/>
              </a:rPr>
              <a:t>Use the </a:t>
            </a:r>
            <a:r>
              <a:rPr lang="en-US" sz="2400" dirty="0">
                <a:solidFill>
                  <a:srgbClr val="0070C0"/>
                </a:solidFill>
                <a:ea typeface="Open Sans" panose="020B0606030504020204" pitchFamily="34" charset="0"/>
                <a:cs typeface="Times New Roman" pitchFamily="18" charset="0"/>
              </a:rPr>
              <a:t>correct set symbol </a:t>
            </a:r>
            <a:r>
              <a:rPr lang="en-US" sz="2400" dirty="0">
                <a:ea typeface="Open Sans" panose="020B0606030504020204" pitchFamily="34" charset="0"/>
                <a:cs typeface="Times New Roman" pitchFamily="18" charset="0"/>
              </a:rPr>
              <a:t>so that the following statements make sense.</a:t>
            </a:r>
          </a:p>
        </p:txBody>
      </p:sp>
      <p:sp>
        <p:nvSpPr>
          <p:cNvPr id="5" name="TextBox 4">
            <a:extLst>
              <a:ext uri="{FF2B5EF4-FFF2-40B4-BE49-F238E27FC236}">
                <a16:creationId xmlns:a16="http://schemas.microsoft.com/office/drawing/2014/main" id="{CCFF110C-E905-401A-BE8C-76809A3AB1DA}"/>
              </a:ext>
            </a:extLst>
          </p:cNvPr>
          <p:cNvSpPr txBox="1"/>
          <p:nvPr/>
        </p:nvSpPr>
        <p:spPr>
          <a:xfrm>
            <a:off x="931311" y="3583932"/>
            <a:ext cx="6508513" cy="461665"/>
          </a:xfrm>
          <a:prstGeom prst="rect">
            <a:avLst/>
          </a:prstGeom>
          <a:noFill/>
        </p:spPr>
        <p:txBody>
          <a:bodyPr wrap="none" rtlCol="0">
            <a:spAutoFit/>
          </a:bodyPr>
          <a:lstStyle/>
          <a:p>
            <a:r>
              <a:rPr lang="en-US" sz="2400" dirty="0"/>
              <a:t>1    A		5     A		{5}      A	{}      A</a:t>
            </a:r>
          </a:p>
        </p:txBody>
      </p:sp>
      <p:sp>
        <p:nvSpPr>
          <p:cNvPr id="6" name="TextBox 5">
            <a:extLst>
              <a:ext uri="{FF2B5EF4-FFF2-40B4-BE49-F238E27FC236}">
                <a16:creationId xmlns:a16="http://schemas.microsoft.com/office/drawing/2014/main" id="{C45D2BBC-6C43-445E-BFBA-F86F20B97B0F}"/>
              </a:ext>
            </a:extLst>
          </p:cNvPr>
          <p:cNvSpPr txBox="1"/>
          <p:nvPr/>
        </p:nvSpPr>
        <p:spPr>
          <a:xfrm>
            <a:off x="838199" y="4112867"/>
            <a:ext cx="6482865" cy="461665"/>
          </a:xfrm>
          <a:prstGeom prst="rect">
            <a:avLst/>
          </a:prstGeom>
          <a:noFill/>
        </p:spPr>
        <p:txBody>
          <a:bodyPr wrap="none" rtlCol="0">
            <a:spAutoFit/>
          </a:bodyPr>
          <a:lstStyle/>
          <a:p>
            <a:r>
              <a:rPr lang="en-US" sz="2400" dirty="0"/>
              <a:t>{1, 5}    A	{1, 3, 5, 7, 9}     A		A      B</a:t>
            </a:r>
          </a:p>
        </p:txBody>
      </p:sp>
      <p:sp>
        <p:nvSpPr>
          <p:cNvPr id="8" name="TextBox 7">
            <a:extLst>
              <a:ext uri="{FF2B5EF4-FFF2-40B4-BE49-F238E27FC236}">
                <a16:creationId xmlns:a16="http://schemas.microsoft.com/office/drawing/2014/main" id="{C0F7DE72-7E13-4D54-AC8F-898D9E1425EB}"/>
              </a:ext>
            </a:extLst>
          </p:cNvPr>
          <p:cNvSpPr txBox="1"/>
          <p:nvPr/>
        </p:nvSpPr>
        <p:spPr>
          <a:xfrm>
            <a:off x="855111" y="4574532"/>
            <a:ext cx="6795450" cy="461665"/>
          </a:xfrm>
          <a:prstGeom prst="rect">
            <a:avLst/>
          </a:prstGeom>
          <a:noFill/>
        </p:spPr>
        <p:txBody>
          <a:bodyPr wrap="none" rtlCol="0">
            <a:spAutoFit/>
          </a:bodyPr>
          <a:lstStyle/>
          <a:p>
            <a:r>
              <a:rPr lang="en-US" sz="2400" dirty="0"/>
              <a:t>+   B		^     B		</a:t>
            </a:r>
            <a:r>
              <a:rPr lang="el-GR" sz="2400" dirty="0"/>
              <a:t>φ</a:t>
            </a:r>
            <a:r>
              <a:rPr lang="en-US" sz="2400" dirty="0"/>
              <a:t>      B		B    {</a:t>
            </a:r>
            <a:r>
              <a:rPr lang="el-GR" sz="2400" dirty="0"/>
              <a:t>φ</a:t>
            </a:r>
            <a:r>
              <a:rPr lang="en-US" sz="2400" dirty="0"/>
              <a:t>}</a:t>
            </a:r>
          </a:p>
        </p:txBody>
      </p:sp>
      <p:sp>
        <p:nvSpPr>
          <p:cNvPr id="9" name="TextBox 8">
            <a:extLst>
              <a:ext uri="{FF2B5EF4-FFF2-40B4-BE49-F238E27FC236}">
                <a16:creationId xmlns:a16="http://schemas.microsoft.com/office/drawing/2014/main" id="{54904E0B-8DB0-4F78-BD0F-9CC1E575CC78}"/>
              </a:ext>
            </a:extLst>
          </p:cNvPr>
          <p:cNvSpPr txBox="1"/>
          <p:nvPr/>
        </p:nvSpPr>
        <p:spPr>
          <a:xfrm>
            <a:off x="855111" y="5103467"/>
            <a:ext cx="4658648" cy="461665"/>
          </a:xfrm>
          <a:prstGeom prst="rect">
            <a:avLst/>
          </a:prstGeom>
          <a:noFill/>
        </p:spPr>
        <p:txBody>
          <a:bodyPr wrap="none" rtlCol="0">
            <a:spAutoFit/>
          </a:bodyPr>
          <a:lstStyle/>
          <a:p>
            <a:r>
              <a:rPr lang="en-US" sz="2400" dirty="0"/>
              <a:t>B    {+, -}	B      A		B      </a:t>
            </a:r>
            <a:r>
              <a:rPr lang="el-GR" sz="2400" dirty="0"/>
              <a:t>φ</a:t>
            </a:r>
            <a:endParaRPr lang="en-US" sz="2400"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6BB91FE-D813-4DBB-A73F-F590FD67F9D8}"/>
                  </a:ext>
                </a:extLst>
              </p:cNvPr>
              <p:cNvSpPr/>
              <p:nvPr/>
            </p:nvSpPr>
            <p:spPr>
              <a:xfrm>
                <a:off x="7229623" y="408229"/>
                <a:ext cx="4547408" cy="1349730"/>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number of elements of set A is shown by </a:t>
                </a:r>
              </a:p>
              <a:p>
                <a:pPr algn="ctr"/>
                <a14:m>
                  <m:oMath xmlns:m="http://schemas.openxmlformats.org/officeDocument/2006/math">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e>
                    </m:d>
                  </m:oMath>
                </a14:m>
                <a:r>
                  <a:rPr lang="en-US" sz="2400" dirty="0">
                    <a:solidFill>
                      <a:schemeClr val="tx1"/>
                    </a:solidFill>
                  </a:rPr>
                  <a:t> 	or	</a:t>
                </a:r>
                <a14:m>
                  <m:oMath xmlns:m="http://schemas.openxmlformats.org/officeDocument/2006/math">
                    <m:r>
                      <a:rPr lang="en-US" sz="2400" b="0" i="1" smtClean="0">
                        <a:solidFill>
                          <a:schemeClr val="tx1"/>
                        </a:solidFill>
                        <a:latin typeface="Cambria Math" panose="02040503050406030204" pitchFamily="18" charset="0"/>
                      </a:rPr>
                      <m:t>𝑛</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e>
                    </m:d>
                  </m:oMath>
                </a14:m>
                <a:endParaRPr lang="en-US" sz="2400" dirty="0">
                  <a:solidFill>
                    <a:schemeClr val="tx1"/>
                  </a:solidFill>
                </a:endParaRPr>
              </a:p>
            </p:txBody>
          </p:sp>
        </mc:Choice>
        <mc:Fallback xmlns="">
          <p:sp>
            <p:nvSpPr>
              <p:cNvPr id="11" name="Rectangle 10">
                <a:extLst>
                  <a:ext uri="{FF2B5EF4-FFF2-40B4-BE49-F238E27FC236}">
                    <a16:creationId xmlns:a16="http://schemas.microsoft.com/office/drawing/2014/main" id="{16BB91FE-D813-4DBB-A73F-F590FD67F9D8}"/>
                  </a:ext>
                </a:extLst>
              </p:cNvPr>
              <p:cNvSpPr>
                <a:spLocks noRot="1" noChangeAspect="1" noMove="1" noResize="1" noEditPoints="1" noAdjustHandles="1" noChangeArrowheads="1" noChangeShapeType="1" noTextEdit="1"/>
              </p:cNvSpPr>
              <p:nvPr/>
            </p:nvSpPr>
            <p:spPr>
              <a:xfrm>
                <a:off x="7229623" y="408229"/>
                <a:ext cx="4547408" cy="1349730"/>
              </a:xfrm>
              <a:prstGeom prst="rect">
                <a:avLst/>
              </a:prstGeom>
              <a:blipFill>
                <a:blip r:embed="rId5"/>
                <a:stretch>
                  <a:fillRect l="-2145" r="-2413" b="-4525"/>
                </a:stretch>
              </a:blipFill>
              <a:ln>
                <a:no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C7E530A4-6B97-4DFD-9AB8-510C9D2A58A4}"/>
              </a:ext>
            </a:extLst>
          </p:cNvPr>
          <p:cNvSpPr txBox="1"/>
          <p:nvPr/>
        </p:nvSpPr>
        <p:spPr>
          <a:xfrm>
            <a:off x="855111" y="5654528"/>
            <a:ext cx="4576894" cy="461665"/>
          </a:xfrm>
          <a:prstGeom prst="rect">
            <a:avLst/>
          </a:prstGeom>
          <a:noFill/>
        </p:spPr>
        <p:txBody>
          <a:bodyPr wrap="none" rtlCol="0">
            <a:spAutoFit/>
          </a:bodyPr>
          <a:lstStyle/>
          <a:p>
            <a:r>
              <a:rPr lang="en-US" sz="2400" dirty="0"/>
              <a:t>|B|=		n(A)=		n(U)=</a:t>
            </a:r>
          </a:p>
        </p:txBody>
      </p:sp>
      <p:grpSp>
        <p:nvGrpSpPr>
          <p:cNvPr id="13" name="Group 12">
            <a:extLst>
              <a:ext uri="{FF2B5EF4-FFF2-40B4-BE49-F238E27FC236}">
                <a16:creationId xmlns:a16="http://schemas.microsoft.com/office/drawing/2014/main" id="{354ED731-4AF5-44AD-B6AC-CDB8555AD7AA}"/>
              </a:ext>
            </a:extLst>
          </p:cNvPr>
          <p:cNvGrpSpPr/>
          <p:nvPr/>
        </p:nvGrpSpPr>
        <p:grpSpPr>
          <a:xfrm>
            <a:off x="8046720" y="4198614"/>
            <a:ext cx="2362200" cy="1981200"/>
            <a:chOff x="609600" y="1704975"/>
            <a:chExt cx="2514600" cy="2409825"/>
          </a:xfrm>
        </p:grpSpPr>
        <p:sp>
          <p:nvSpPr>
            <p:cNvPr id="14" name="椭圆 6">
              <a:extLst>
                <a:ext uri="{FF2B5EF4-FFF2-40B4-BE49-F238E27FC236}">
                  <a16:creationId xmlns:a16="http://schemas.microsoft.com/office/drawing/2014/main" id="{FAEBEC65-2B21-4751-9691-4794E4BA3F71}"/>
                </a:ext>
              </a:extLst>
            </p:cNvPr>
            <p:cNvSpPr>
              <a:spLocks noChangeArrowheads="1"/>
            </p:cNvSpPr>
            <p:nvPr/>
          </p:nvSpPr>
          <p:spPr bwMode="auto">
            <a:xfrm>
              <a:off x="609600" y="1704975"/>
              <a:ext cx="2514600" cy="2409825"/>
            </a:xfrm>
            <a:prstGeom prst="ellipse">
              <a:avLst/>
            </a:prstGeom>
            <a:noFill/>
            <a:ln w="28575">
              <a:solidFill>
                <a:srgbClr val="FF0000"/>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p>
          </p:txBody>
        </p:sp>
        <p:sp>
          <p:nvSpPr>
            <p:cNvPr id="15" name="TextBox 8">
              <a:extLst>
                <a:ext uri="{FF2B5EF4-FFF2-40B4-BE49-F238E27FC236}">
                  <a16:creationId xmlns:a16="http://schemas.microsoft.com/office/drawing/2014/main" id="{4C42B6FC-FDCF-419E-B962-5C7C309FCAB4}"/>
                </a:ext>
              </a:extLst>
            </p:cNvPr>
            <p:cNvSpPr txBox="1">
              <a:spLocks noChangeArrowheads="1"/>
            </p:cNvSpPr>
            <p:nvPr/>
          </p:nvSpPr>
          <p:spPr bwMode="auto">
            <a:xfrm>
              <a:off x="881016" y="2057400"/>
              <a:ext cx="566784" cy="369332"/>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b="1" dirty="0">
                  <a:solidFill>
                    <a:srgbClr val="FF0000"/>
                  </a:solidFill>
                </a:rPr>
                <a:t>A</a:t>
              </a:r>
              <a:endParaRPr lang="zh-CN" altLang="en-US" b="1" dirty="0">
                <a:solidFill>
                  <a:srgbClr val="FF0000"/>
                </a:solidFill>
              </a:endParaRPr>
            </a:p>
          </p:txBody>
        </p:sp>
      </p:grpSp>
      <p:grpSp>
        <p:nvGrpSpPr>
          <p:cNvPr id="16" name="Group 15">
            <a:extLst>
              <a:ext uri="{FF2B5EF4-FFF2-40B4-BE49-F238E27FC236}">
                <a16:creationId xmlns:a16="http://schemas.microsoft.com/office/drawing/2014/main" id="{F9BAA404-B57B-424A-A61B-911DE7A1A506}"/>
              </a:ext>
            </a:extLst>
          </p:cNvPr>
          <p:cNvGrpSpPr/>
          <p:nvPr/>
        </p:nvGrpSpPr>
        <p:grpSpPr>
          <a:xfrm>
            <a:off x="9975059" y="2635425"/>
            <a:ext cx="1517396" cy="2057400"/>
            <a:chOff x="979715" y="2343150"/>
            <a:chExt cx="1077685" cy="1314450"/>
          </a:xfrm>
        </p:grpSpPr>
        <p:sp>
          <p:nvSpPr>
            <p:cNvPr id="17" name="椭圆 7">
              <a:extLst>
                <a:ext uri="{FF2B5EF4-FFF2-40B4-BE49-F238E27FC236}">
                  <a16:creationId xmlns:a16="http://schemas.microsoft.com/office/drawing/2014/main" id="{6D32B69F-23D5-48EC-9CB3-B5CD83B680B5}"/>
                </a:ext>
              </a:extLst>
            </p:cNvPr>
            <p:cNvSpPr>
              <a:spLocks noChangeArrowheads="1"/>
            </p:cNvSpPr>
            <p:nvPr/>
          </p:nvSpPr>
          <p:spPr bwMode="auto">
            <a:xfrm>
              <a:off x="979715" y="2343150"/>
              <a:ext cx="1077685" cy="1314450"/>
            </a:xfrm>
            <a:prstGeom prst="ellipse">
              <a:avLst/>
            </a:prstGeom>
            <a:noFill/>
            <a:ln w="28575">
              <a:solidFill>
                <a:srgbClr val="0070C0"/>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solidFill>
                  <a:srgbClr val="0070C0"/>
                </a:solidFill>
              </a:endParaRPr>
            </a:p>
          </p:txBody>
        </p:sp>
        <p:sp>
          <p:nvSpPr>
            <p:cNvPr id="18" name="TextBox 9">
              <a:extLst>
                <a:ext uri="{FF2B5EF4-FFF2-40B4-BE49-F238E27FC236}">
                  <a16:creationId xmlns:a16="http://schemas.microsoft.com/office/drawing/2014/main" id="{B2541D65-8C01-4B07-AFC8-2DD7CC417A3D}"/>
                </a:ext>
              </a:extLst>
            </p:cNvPr>
            <p:cNvSpPr txBox="1">
              <a:spLocks noChangeArrowheads="1"/>
            </p:cNvSpPr>
            <p:nvPr/>
          </p:nvSpPr>
          <p:spPr bwMode="auto">
            <a:xfrm>
              <a:off x="1019496" y="2643188"/>
              <a:ext cx="566782" cy="235962"/>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b="1" dirty="0">
                  <a:solidFill>
                    <a:srgbClr val="0070C0"/>
                  </a:solidFill>
                </a:rPr>
                <a:t>B</a:t>
              </a:r>
              <a:endParaRPr lang="zh-CN" altLang="en-US" b="1" dirty="0">
                <a:solidFill>
                  <a:srgbClr val="0070C0"/>
                </a:solidFill>
              </a:endParaRPr>
            </a:p>
          </p:txBody>
        </p:sp>
      </p:grpSp>
      <p:grpSp>
        <p:nvGrpSpPr>
          <p:cNvPr id="19" name="Group 18">
            <a:extLst>
              <a:ext uri="{FF2B5EF4-FFF2-40B4-BE49-F238E27FC236}">
                <a16:creationId xmlns:a16="http://schemas.microsoft.com/office/drawing/2014/main" id="{8540425F-7236-4CEE-B805-C3E3E0146929}"/>
              </a:ext>
            </a:extLst>
          </p:cNvPr>
          <p:cNvGrpSpPr/>
          <p:nvPr/>
        </p:nvGrpSpPr>
        <p:grpSpPr>
          <a:xfrm>
            <a:off x="7818120" y="2508386"/>
            <a:ext cx="3886200" cy="3827099"/>
            <a:chOff x="457200" y="1600200"/>
            <a:chExt cx="5181600" cy="2895600"/>
          </a:xfrm>
        </p:grpSpPr>
        <p:sp>
          <p:nvSpPr>
            <p:cNvPr id="20" name="Rectangle 19">
              <a:extLst>
                <a:ext uri="{FF2B5EF4-FFF2-40B4-BE49-F238E27FC236}">
                  <a16:creationId xmlns:a16="http://schemas.microsoft.com/office/drawing/2014/main" id="{346D7FCE-8CC8-4761-80E1-2E0BAA8A5288}"/>
                </a:ext>
              </a:extLst>
            </p:cNvPr>
            <p:cNvSpPr/>
            <p:nvPr/>
          </p:nvSpPr>
          <p:spPr>
            <a:xfrm>
              <a:off x="457200" y="1600200"/>
              <a:ext cx="5181600" cy="28956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8">
              <a:extLst>
                <a:ext uri="{FF2B5EF4-FFF2-40B4-BE49-F238E27FC236}">
                  <a16:creationId xmlns:a16="http://schemas.microsoft.com/office/drawing/2014/main" id="{CFBF0F3D-2364-4181-BE91-0FEFB8002B58}"/>
                </a:ext>
              </a:extLst>
            </p:cNvPr>
            <p:cNvSpPr txBox="1">
              <a:spLocks noChangeArrowheads="1"/>
            </p:cNvSpPr>
            <p:nvPr/>
          </p:nvSpPr>
          <p:spPr bwMode="auto">
            <a:xfrm>
              <a:off x="457200" y="1611868"/>
              <a:ext cx="566784" cy="369332"/>
            </a:xfrm>
            <a:prstGeom prst="rect">
              <a:avLst/>
            </a:prstGeom>
            <a:noFill/>
            <a:ln w="9525">
              <a:noFill/>
              <a:miter lim="800000"/>
              <a:headEnd/>
              <a:tailEnd/>
            </a:ln>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b="1" dirty="0">
                  <a:solidFill>
                    <a:srgbClr val="00B050"/>
                  </a:solidFill>
                </a:rPr>
                <a:t>U</a:t>
              </a:r>
              <a:endParaRPr lang="zh-CN" altLang="en-US" b="1" dirty="0">
                <a:solidFill>
                  <a:srgbClr val="00B050"/>
                </a:solidFill>
              </a:endParaRPr>
            </a:p>
          </p:txBody>
        </p:sp>
      </p:grpSp>
      <p:graphicFrame>
        <p:nvGraphicFramePr>
          <p:cNvPr id="22" name="Object 8">
            <a:extLst>
              <a:ext uri="{FF2B5EF4-FFF2-40B4-BE49-F238E27FC236}">
                <a16:creationId xmlns:a16="http://schemas.microsoft.com/office/drawing/2014/main" id="{2B035EFA-8736-448A-9C5A-A79113F05C1F}"/>
              </a:ext>
            </a:extLst>
          </p:cNvPr>
          <p:cNvGraphicFramePr>
            <a:graphicFrameLocks noChangeAspect="1"/>
          </p:cNvGraphicFramePr>
          <p:nvPr>
            <p:extLst>
              <p:ext uri="{D42A27DB-BD31-4B8C-83A1-F6EECF244321}">
                <p14:modId xmlns:p14="http://schemas.microsoft.com/office/powerpoint/2010/main" val="3845989338"/>
              </p:ext>
            </p:extLst>
          </p:nvPr>
        </p:nvGraphicFramePr>
        <p:xfrm>
          <a:off x="8381682" y="4910903"/>
          <a:ext cx="234950" cy="320675"/>
        </p:xfrm>
        <a:graphic>
          <a:graphicData uri="http://schemas.openxmlformats.org/presentationml/2006/ole">
            <mc:AlternateContent xmlns:mc="http://schemas.openxmlformats.org/markup-compatibility/2006">
              <mc:Choice xmlns:v="urn:schemas-microsoft-com:vml" Requires="v">
                <p:oleObj spid="_x0000_s17599" name="Equation" r:id="rId6" imgW="88560" imgH="164880" progId="Equation.3">
                  <p:embed/>
                </p:oleObj>
              </mc:Choice>
              <mc:Fallback>
                <p:oleObj name="Equation" r:id="rId6" imgW="88560" imgH="164880" progId="Equation.3">
                  <p:embed/>
                  <p:pic>
                    <p:nvPicPr>
                      <p:cNvPr id="3850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1682" y="4910903"/>
                        <a:ext cx="23495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9">
            <a:extLst>
              <a:ext uri="{FF2B5EF4-FFF2-40B4-BE49-F238E27FC236}">
                <a16:creationId xmlns:a16="http://schemas.microsoft.com/office/drawing/2014/main" id="{A7DAFB38-D7C8-47E6-BEF0-99B37764890B}"/>
              </a:ext>
            </a:extLst>
          </p:cNvPr>
          <p:cNvGraphicFramePr>
            <a:graphicFrameLocks noChangeAspect="1"/>
          </p:cNvGraphicFramePr>
          <p:nvPr>
            <p:extLst>
              <p:ext uri="{D42A27DB-BD31-4B8C-83A1-F6EECF244321}">
                <p14:modId xmlns:p14="http://schemas.microsoft.com/office/powerpoint/2010/main" val="251425830"/>
              </p:ext>
            </p:extLst>
          </p:nvPr>
        </p:nvGraphicFramePr>
        <p:xfrm>
          <a:off x="8629197" y="5240014"/>
          <a:ext cx="301625" cy="346075"/>
        </p:xfrm>
        <a:graphic>
          <a:graphicData uri="http://schemas.openxmlformats.org/presentationml/2006/ole">
            <mc:AlternateContent xmlns:mc="http://schemas.openxmlformats.org/markup-compatibility/2006">
              <mc:Choice xmlns:v="urn:schemas-microsoft-com:vml" Requires="v">
                <p:oleObj spid="_x0000_s17600" name="Equation" r:id="rId8" imgW="114120" imgH="177480" progId="Equation.3">
                  <p:embed/>
                </p:oleObj>
              </mc:Choice>
              <mc:Fallback>
                <p:oleObj name="Equation" r:id="rId8" imgW="114120" imgH="177480" progId="Equation.3">
                  <p:embed/>
                  <p:pic>
                    <p:nvPicPr>
                      <p:cNvPr id="38503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29197" y="5240014"/>
                        <a:ext cx="3016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0">
            <a:extLst>
              <a:ext uri="{FF2B5EF4-FFF2-40B4-BE49-F238E27FC236}">
                <a16:creationId xmlns:a16="http://schemas.microsoft.com/office/drawing/2014/main" id="{A8C823A1-2798-41B8-B14F-746A5A499E16}"/>
              </a:ext>
            </a:extLst>
          </p:cNvPr>
          <p:cNvGraphicFramePr>
            <a:graphicFrameLocks noChangeAspect="1"/>
          </p:cNvGraphicFramePr>
          <p:nvPr>
            <p:extLst>
              <p:ext uri="{D42A27DB-BD31-4B8C-83A1-F6EECF244321}">
                <p14:modId xmlns:p14="http://schemas.microsoft.com/office/powerpoint/2010/main" val="664902914"/>
              </p:ext>
            </p:extLst>
          </p:nvPr>
        </p:nvGraphicFramePr>
        <p:xfrm>
          <a:off x="9570720" y="5036814"/>
          <a:ext cx="301625" cy="344487"/>
        </p:xfrm>
        <a:graphic>
          <a:graphicData uri="http://schemas.openxmlformats.org/presentationml/2006/ole">
            <mc:AlternateContent xmlns:mc="http://schemas.openxmlformats.org/markup-compatibility/2006">
              <mc:Choice xmlns:v="urn:schemas-microsoft-com:vml" Requires="v">
                <p:oleObj spid="_x0000_s17601" name="Equation" r:id="rId10" imgW="114120" imgH="177480" progId="Equation.3">
                  <p:embed/>
                </p:oleObj>
              </mc:Choice>
              <mc:Fallback>
                <p:oleObj name="Equation" r:id="rId10" imgW="114120" imgH="177480" progId="Equation.3">
                  <p:embed/>
                  <p:pic>
                    <p:nvPicPr>
                      <p:cNvPr id="385034"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70720" y="5036814"/>
                        <a:ext cx="301625"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1">
            <a:extLst>
              <a:ext uri="{FF2B5EF4-FFF2-40B4-BE49-F238E27FC236}">
                <a16:creationId xmlns:a16="http://schemas.microsoft.com/office/drawing/2014/main" id="{7F98B3C9-C255-4B74-A3BE-7683ECBE8866}"/>
              </a:ext>
            </a:extLst>
          </p:cNvPr>
          <p:cNvGraphicFramePr>
            <a:graphicFrameLocks noChangeAspect="1"/>
          </p:cNvGraphicFramePr>
          <p:nvPr>
            <p:extLst>
              <p:ext uri="{D42A27DB-BD31-4B8C-83A1-F6EECF244321}">
                <p14:modId xmlns:p14="http://schemas.microsoft.com/office/powerpoint/2010/main" val="1115875430"/>
              </p:ext>
            </p:extLst>
          </p:nvPr>
        </p:nvGraphicFramePr>
        <p:xfrm>
          <a:off x="9097645" y="4427214"/>
          <a:ext cx="334963" cy="344488"/>
        </p:xfrm>
        <a:graphic>
          <a:graphicData uri="http://schemas.openxmlformats.org/presentationml/2006/ole">
            <mc:AlternateContent xmlns:mc="http://schemas.openxmlformats.org/markup-compatibility/2006">
              <mc:Choice xmlns:v="urn:schemas-microsoft-com:vml" Requires="v">
                <p:oleObj spid="_x0000_s17602" name="Equation" r:id="rId12" imgW="126720" imgH="177480" progId="Equation.3">
                  <p:embed/>
                </p:oleObj>
              </mc:Choice>
              <mc:Fallback>
                <p:oleObj name="Equation" r:id="rId12" imgW="126720" imgH="177480" progId="Equation.3">
                  <p:embed/>
                  <p:pic>
                    <p:nvPicPr>
                      <p:cNvPr id="38503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97645" y="4427214"/>
                        <a:ext cx="334963"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2">
            <a:extLst>
              <a:ext uri="{FF2B5EF4-FFF2-40B4-BE49-F238E27FC236}">
                <a16:creationId xmlns:a16="http://schemas.microsoft.com/office/drawing/2014/main" id="{5244FD92-07FE-489F-839D-AD4554D3B716}"/>
              </a:ext>
            </a:extLst>
          </p:cNvPr>
          <p:cNvGraphicFramePr>
            <a:graphicFrameLocks noChangeAspect="1"/>
          </p:cNvGraphicFramePr>
          <p:nvPr>
            <p:extLst>
              <p:ext uri="{D42A27DB-BD31-4B8C-83A1-F6EECF244321}">
                <p14:modId xmlns:p14="http://schemas.microsoft.com/office/powerpoint/2010/main" val="1200795761"/>
              </p:ext>
            </p:extLst>
          </p:nvPr>
        </p:nvGraphicFramePr>
        <p:xfrm>
          <a:off x="9129395" y="5494014"/>
          <a:ext cx="301625" cy="344488"/>
        </p:xfrm>
        <a:graphic>
          <a:graphicData uri="http://schemas.openxmlformats.org/presentationml/2006/ole">
            <mc:AlternateContent xmlns:mc="http://schemas.openxmlformats.org/markup-compatibility/2006">
              <mc:Choice xmlns:v="urn:schemas-microsoft-com:vml" Requires="v">
                <p:oleObj spid="_x0000_s17603" name="Equation" r:id="rId14" imgW="114120" imgH="177480" progId="Equation.3">
                  <p:embed/>
                </p:oleObj>
              </mc:Choice>
              <mc:Fallback>
                <p:oleObj name="Equation" r:id="rId14" imgW="114120" imgH="177480" progId="Equation.3">
                  <p:embed/>
                  <p:pic>
                    <p:nvPicPr>
                      <p:cNvPr id="385036"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29395" y="5494014"/>
                        <a:ext cx="301625"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3">
            <a:extLst>
              <a:ext uri="{FF2B5EF4-FFF2-40B4-BE49-F238E27FC236}">
                <a16:creationId xmlns:a16="http://schemas.microsoft.com/office/drawing/2014/main" id="{EDCA96B3-5D92-4CC5-BEC6-1992AE412F4D}"/>
              </a:ext>
            </a:extLst>
          </p:cNvPr>
          <p:cNvGraphicFramePr>
            <a:graphicFrameLocks noChangeAspect="1"/>
          </p:cNvGraphicFramePr>
          <p:nvPr>
            <p:extLst>
              <p:ext uri="{D42A27DB-BD31-4B8C-83A1-F6EECF244321}">
                <p14:modId xmlns:p14="http://schemas.microsoft.com/office/powerpoint/2010/main" val="3289755233"/>
              </p:ext>
            </p:extLst>
          </p:nvPr>
        </p:nvGraphicFramePr>
        <p:xfrm>
          <a:off x="10795771" y="3052938"/>
          <a:ext cx="368300" cy="271462"/>
        </p:xfrm>
        <a:graphic>
          <a:graphicData uri="http://schemas.openxmlformats.org/presentationml/2006/ole">
            <mc:AlternateContent xmlns:mc="http://schemas.openxmlformats.org/markup-compatibility/2006">
              <mc:Choice xmlns:v="urn:schemas-microsoft-com:vml" Requires="v">
                <p:oleObj spid="_x0000_s17604" name="Equation" r:id="rId16" imgW="139680" imgH="139680" progId="Equation.3">
                  <p:embed/>
                </p:oleObj>
              </mc:Choice>
              <mc:Fallback>
                <p:oleObj name="Equation" r:id="rId16" imgW="139680" imgH="139680" progId="Equation.3">
                  <p:embed/>
                  <p:pic>
                    <p:nvPicPr>
                      <p:cNvPr id="385037"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95771" y="3052938"/>
                        <a:ext cx="368300"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4">
            <a:extLst>
              <a:ext uri="{FF2B5EF4-FFF2-40B4-BE49-F238E27FC236}">
                <a16:creationId xmlns:a16="http://schemas.microsoft.com/office/drawing/2014/main" id="{4661286C-A420-42C3-9570-50F5455C15FC}"/>
              </a:ext>
            </a:extLst>
          </p:cNvPr>
          <p:cNvGraphicFramePr>
            <a:graphicFrameLocks noChangeAspect="1"/>
          </p:cNvGraphicFramePr>
          <p:nvPr>
            <p:extLst>
              <p:ext uri="{D42A27DB-BD31-4B8C-83A1-F6EECF244321}">
                <p14:modId xmlns:p14="http://schemas.microsoft.com/office/powerpoint/2010/main" val="575200460"/>
              </p:ext>
            </p:extLst>
          </p:nvPr>
        </p:nvGraphicFramePr>
        <p:xfrm>
          <a:off x="10279833" y="3903838"/>
          <a:ext cx="334963" cy="246062"/>
        </p:xfrm>
        <a:graphic>
          <a:graphicData uri="http://schemas.openxmlformats.org/presentationml/2006/ole">
            <mc:AlternateContent xmlns:mc="http://schemas.openxmlformats.org/markup-compatibility/2006">
              <mc:Choice xmlns:v="urn:schemas-microsoft-com:vml" Requires="v">
                <p:oleObj spid="_x0000_s17605" name="Equation" r:id="rId18" imgW="126720" imgH="126720" progId="Equation.3">
                  <p:embed/>
                </p:oleObj>
              </mc:Choice>
              <mc:Fallback>
                <p:oleObj name="Equation" r:id="rId18" imgW="126720" imgH="126720" progId="Equation.3">
                  <p:embed/>
                  <p:pic>
                    <p:nvPicPr>
                      <p:cNvPr id="385038"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79833" y="3903838"/>
                        <a:ext cx="334963" cy="246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5">
            <a:extLst>
              <a:ext uri="{FF2B5EF4-FFF2-40B4-BE49-F238E27FC236}">
                <a16:creationId xmlns:a16="http://schemas.microsoft.com/office/drawing/2014/main" id="{57676E99-B6BF-4D3C-8107-C1A9B9428ECB}"/>
              </a:ext>
            </a:extLst>
          </p:cNvPr>
          <p:cNvGraphicFramePr>
            <a:graphicFrameLocks noChangeAspect="1"/>
          </p:cNvGraphicFramePr>
          <p:nvPr>
            <p:extLst>
              <p:ext uri="{D42A27DB-BD31-4B8C-83A1-F6EECF244321}">
                <p14:modId xmlns:p14="http://schemas.microsoft.com/office/powerpoint/2010/main" val="2921729495"/>
              </p:ext>
            </p:extLst>
          </p:nvPr>
        </p:nvGraphicFramePr>
        <p:xfrm>
          <a:off x="10908483" y="4040363"/>
          <a:ext cx="301625" cy="246062"/>
        </p:xfrm>
        <a:graphic>
          <a:graphicData uri="http://schemas.openxmlformats.org/presentationml/2006/ole">
            <mc:AlternateContent xmlns:mc="http://schemas.openxmlformats.org/markup-compatibility/2006">
              <mc:Choice xmlns:v="urn:schemas-microsoft-com:vml" Requires="v">
                <p:oleObj spid="_x0000_s17606" name="Equation" r:id="rId20" imgW="114120" imgH="126720" progId="Equation.3">
                  <p:embed/>
                </p:oleObj>
              </mc:Choice>
              <mc:Fallback>
                <p:oleObj name="Equation" r:id="rId20" imgW="114120" imgH="126720" progId="Equation.3">
                  <p:embed/>
                  <p:pic>
                    <p:nvPicPr>
                      <p:cNvPr id="385039"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908483" y="4040363"/>
                        <a:ext cx="301625" cy="246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6">
            <a:extLst>
              <a:ext uri="{FF2B5EF4-FFF2-40B4-BE49-F238E27FC236}">
                <a16:creationId xmlns:a16="http://schemas.microsoft.com/office/drawing/2014/main" id="{25B74A09-CB69-4652-81F7-0C1B3D6C293B}"/>
              </a:ext>
            </a:extLst>
          </p:cNvPr>
          <p:cNvGraphicFramePr>
            <a:graphicFrameLocks noChangeAspect="1"/>
          </p:cNvGraphicFramePr>
          <p:nvPr>
            <p:extLst>
              <p:ext uri="{D42A27DB-BD31-4B8C-83A1-F6EECF244321}">
                <p14:modId xmlns:p14="http://schemas.microsoft.com/office/powerpoint/2010/main" val="1949711001"/>
              </p:ext>
            </p:extLst>
          </p:nvPr>
        </p:nvGraphicFramePr>
        <p:xfrm>
          <a:off x="10435408" y="3479975"/>
          <a:ext cx="334963" cy="147638"/>
        </p:xfrm>
        <a:graphic>
          <a:graphicData uri="http://schemas.openxmlformats.org/presentationml/2006/ole">
            <mc:AlternateContent xmlns:mc="http://schemas.openxmlformats.org/markup-compatibility/2006">
              <mc:Choice xmlns:v="urn:schemas-microsoft-com:vml" Requires="v">
                <p:oleObj spid="_x0000_s17607" name="Equation" r:id="rId22" imgW="126720" imgH="75960" progId="Equation.3">
                  <p:embed/>
                </p:oleObj>
              </mc:Choice>
              <mc:Fallback>
                <p:oleObj name="Equation" r:id="rId22" imgW="126720" imgH="75960" progId="Equation.3">
                  <p:embed/>
                  <p:pic>
                    <p:nvPicPr>
                      <p:cNvPr id="38504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35408" y="3479975"/>
                        <a:ext cx="334963" cy="147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32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1000"/>
                                        <p:tgtEl>
                                          <p:spTgt spid="22"/>
                                        </p:tgtEl>
                                      </p:cBhvr>
                                    </p:animEffect>
                                  </p:childTnLst>
                                </p:cTn>
                              </p:par>
                              <p:par>
                                <p:cTn id="11" presetID="22" presetClass="entr" presetSubtype="1"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1000"/>
                                        <p:tgtEl>
                                          <p:spTgt spid="25"/>
                                        </p:tgtEl>
                                      </p:cBhvr>
                                    </p:animEffect>
                                  </p:childTnLst>
                                </p:cTn>
                              </p:par>
                              <p:par>
                                <p:cTn id="14" presetID="22" presetClass="entr" presetSubtype="1"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1000"/>
                                        <p:tgtEl>
                                          <p:spTgt spid="24"/>
                                        </p:tgtEl>
                                      </p:cBhvr>
                                    </p:animEffect>
                                  </p:childTnLst>
                                </p:cTn>
                              </p:par>
                              <p:par>
                                <p:cTn id="17" presetID="22" presetClass="entr" presetSubtype="1"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1000"/>
                                        <p:tgtEl>
                                          <p:spTgt spid="26"/>
                                        </p:tgtEl>
                                      </p:cBhvr>
                                    </p:animEffect>
                                  </p:childTnLst>
                                </p:cTn>
                              </p:par>
                              <p:par>
                                <p:cTn id="20" presetID="22" presetClass="entr" presetSubtype="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heckerboard(down)">
                                      <p:cBhvr>
                                        <p:cTn id="27" dur="1000"/>
                                        <p:tgtEl>
                                          <p:spTgt spid="16"/>
                                        </p:tgtEl>
                                      </p:cBhvr>
                                    </p:animEffect>
                                  </p:childTnLst>
                                </p:cTn>
                              </p:par>
                              <p:par>
                                <p:cTn id="28" presetID="5" presetClass="entr" presetSubtype="5"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checkerboard(down)">
                                      <p:cBhvr>
                                        <p:cTn id="30" dur="1000"/>
                                        <p:tgtEl>
                                          <p:spTgt spid="27"/>
                                        </p:tgtEl>
                                      </p:cBhvr>
                                    </p:animEffect>
                                  </p:childTnLst>
                                </p:cTn>
                              </p:par>
                              <p:par>
                                <p:cTn id="31" presetID="5" presetClass="entr" presetSubtype="5"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checkerboard(down)">
                                      <p:cBhvr>
                                        <p:cTn id="33" dur="1000"/>
                                        <p:tgtEl>
                                          <p:spTgt spid="30"/>
                                        </p:tgtEl>
                                      </p:cBhvr>
                                    </p:animEffect>
                                  </p:childTnLst>
                                </p:cTn>
                              </p:par>
                              <p:par>
                                <p:cTn id="34" presetID="5" presetClass="entr" presetSubtype="5"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checkerboard(down)">
                                      <p:cBhvr>
                                        <p:cTn id="36" dur="1000"/>
                                        <p:tgtEl>
                                          <p:spTgt spid="28"/>
                                        </p:tgtEl>
                                      </p:cBhvr>
                                    </p:animEffect>
                                  </p:childTnLst>
                                </p:cTn>
                              </p:par>
                              <p:par>
                                <p:cTn id="37" presetID="5" presetClass="entr" presetSubtype="5"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checkerboard(down)">
                                      <p:cBhvr>
                                        <p:cTn id="39" dur="10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up)">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Union Set (</a:t>
                </a:r>
                <a14:m>
                  <m:oMath xmlns:m="http://schemas.openxmlformats.org/officeDocument/2006/math">
                    <m:r>
                      <a:rPr lang="en-US" i="1" smtClean="0">
                        <a:solidFill>
                          <a:srgbClr val="990033"/>
                        </a:solidFill>
                        <a:latin typeface="Cambria Math" panose="02040503050406030204" pitchFamily="18" charset="0"/>
                        <a:ea typeface="Cambria Math" panose="02040503050406030204" pitchFamily="18" charset="0"/>
                      </a:rPr>
                      <m:t>∪</m:t>
                    </m:r>
                  </m:oMath>
                </a14:m>
                <a:r>
                  <a:rPr lang="en-US" dirty="0">
                    <a:solidFill>
                      <a:srgbClr val="990033"/>
                    </a:solidFill>
                  </a:rPr>
                  <a:t>)</a:t>
                </a:r>
                <a:endParaRPr lang="en-US" dirty="0"/>
              </a:p>
            </p:txBody>
          </p:sp>
        </mc:Choice>
        <mc:Fallback xmlns="">
          <p:sp>
            <p:nvSpPr>
              <p:cNvPr id="2" name="Title 1">
                <a:extLst>
                  <a:ext uri="{FF2B5EF4-FFF2-40B4-BE49-F238E27FC236}">
                    <a16:creationId xmlns:a16="http://schemas.microsoft.com/office/drawing/2014/main" id="{64C213B4-D5EF-4385-AC37-D178935B84C2}"/>
                  </a:ext>
                </a:extLst>
              </p:cNvPr>
              <p:cNvSpPr>
                <a:spLocks noGrp="1" noRot="1" noChangeAspect="1" noMove="1" noResize="1" noEditPoints="1" noAdjustHandles="1" noChangeArrowheads="1" noChangeShapeType="1" noTextEdit="1"/>
              </p:cNvSpPr>
              <p:nvPr>
                <p:ph type="title"/>
              </p:nvPr>
            </p:nvSpPr>
            <p:spPr>
              <a:xfrm>
                <a:off x="838200" y="365125"/>
                <a:ext cx="5257800" cy="1325563"/>
              </a:xfrm>
              <a:blipFill>
                <a:blip r:embed="rId3"/>
                <a:stretch>
                  <a:fillRect l="-4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895985" y="1528354"/>
                <a:ext cx="5200016" cy="830997"/>
              </a:xfrm>
              <a:prstGeom prst="rect">
                <a:avLst/>
              </a:prstGeom>
            </p:spPr>
            <p:txBody>
              <a:bodyPr wrap="square">
                <a:spAutoFit/>
              </a:bodyPr>
              <a:lstStyle/>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is the set of all elements that are in A, or B, or both.</a:t>
                </a: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895985" y="1528354"/>
                <a:ext cx="5200016" cy="830997"/>
              </a:xfrm>
              <a:prstGeom prst="rect">
                <a:avLst/>
              </a:prstGeom>
              <a:blipFill>
                <a:blip r:embed="rId4"/>
                <a:stretch>
                  <a:fillRect l="-1876" t="-5882" b="-16176"/>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itle 1">
                <a:extLst>
                  <a:ext uri="{FF2B5EF4-FFF2-40B4-BE49-F238E27FC236}">
                    <a16:creationId xmlns:a16="http://schemas.microsoft.com/office/drawing/2014/main" id="{D1ECC6A5-F852-4772-9459-8E895FBB6338}"/>
                  </a:ext>
                </a:extLst>
              </p:cNvPr>
              <p:cNvSpPr txBox="1">
                <a:spLocks/>
              </p:cNvSpPr>
              <p:nvPr/>
            </p:nvSpPr>
            <p:spPr>
              <a:xfrm>
                <a:off x="6494433"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Intersection Set (</a:t>
                </a:r>
                <a14:m>
                  <m:oMath xmlns:m="http://schemas.openxmlformats.org/officeDocument/2006/math">
                    <m:r>
                      <a:rPr lang="en-US" i="1" smtClean="0">
                        <a:solidFill>
                          <a:srgbClr val="990033"/>
                        </a:solidFill>
                        <a:latin typeface="Cambria Math" panose="02040503050406030204" pitchFamily="18" charset="0"/>
                        <a:ea typeface="Cambria Math" panose="02040503050406030204" pitchFamily="18" charset="0"/>
                      </a:rPr>
                      <m:t>∩</m:t>
                    </m:r>
                  </m:oMath>
                </a14:m>
                <a:r>
                  <a:rPr lang="en-US" dirty="0">
                    <a:solidFill>
                      <a:srgbClr val="990033"/>
                    </a:solidFill>
                  </a:rPr>
                  <a:t>)</a:t>
                </a:r>
                <a:endParaRPr lang="en-US" dirty="0"/>
              </a:p>
            </p:txBody>
          </p:sp>
        </mc:Choice>
        <mc:Fallback xmlns="">
          <p:sp>
            <p:nvSpPr>
              <p:cNvPr id="11" name="Title 1">
                <a:extLst>
                  <a:ext uri="{FF2B5EF4-FFF2-40B4-BE49-F238E27FC236}">
                    <a16:creationId xmlns:a16="http://schemas.microsoft.com/office/drawing/2014/main" id="{D1ECC6A5-F852-4772-9459-8E895FBB6338}"/>
                  </a:ext>
                </a:extLst>
              </p:cNvPr>
              <p:cNvSpPr txBox="1">
                <a:spLocks noRot="1" noChangeAspect="1" noMove="1" noResize="1" noEditPoints="1" noAdjustHandles="1" noChangeArrowheads="1" noChangeShapeType="1" noTextEdit="1"/>
              </p:cNvSpPr>
              <p:nvPr/>
            </p:nvSpPr>
            <p:spPr>
              <a:xfrm>
                <a:off x="6494433" y="365125"/>
                <a:ext cx="5257800" cy="1325563"/>
              </a:xfrm>
              <a:prstGeom prst="rect">
                <a:avLst/>
              </a:prstGeom>
              <a:blipFill>
                <a:blip r:embed="rId5"/>
                <a:stretch>
                  <a:fillRect l="-4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E3572A5-75E2-4AB6-9FAE-48004CFA4412}"/>
                  </a:ext>
                </a:extLst>
              </p:cNvPr>
              <p:cNvSpPr/>
              <p:nvPr/>
            </p:nvSpPr>
            <p:spPr>
              <a:xfrm>
                <a:off x="6552218" y="1528354"/>
                <a:ext cx="5200016" cy="830997"/>
              </a:xfrm>
              <a:prstGeom prst="rect">
                <a:avLst/>
              </a:prstGeom>
            </p:spPr>
            <p:txBody>
              <a:bodyPr wrap="square">
                <a:spAutoFit/>
              </a:bodyPr>
              <a:lstStyle/>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r>
                  <a:rPr lang="en-US" sz="2400" dirty="0"/>
                  <a:t> is the set of all elements that are in both A and B.</a:t>
                </a:r>
              </a:p>
            </p:txBody>
          </p:sp>
        </mc:Choice>
        <mc:Fallback xmlns="">
          <p:sp>
            <p:nvSpPr>
              <p:cNvPr id="19" name="Rectangle 18">
                <a:extLst>
                  <a:ext uri="{FF2B5EF4-FFF2-40B4-BE49-F238E27FC236}">
                    <a16:creationId xmlns:a16="http://schemas.microsoft.com/office/drawing/2014/main" id="{AE3572A5-75E2-4AB6-9FAE-48004CFA4412}"/>
                  </a:ext>
                </a:extLst>
              </p:cNvPr>
              <p:cNvSpPr>
                <a:spLocks noRot="1" noChangeAspect="1" noMove="1" noResize="1" noEditPoints="1" noAdjustHandles="1" noChangeArrowheads="1" noChangeShapeType="1" noTextEdit="1"/>
              </p:cNvSpPr>
              <p:nvPr/>
            </p:nvSpPr>
            <p:spPr>
              <a:xfrm>
                <a:off x="6552218" y="1528354"/>
                <a:ext cx="5200016" cy="830997"/>
              </a:xfrm>
              <a:prstGeom prst="rect">
                <a:avLst/>
              </a:prstGeom>
              <a:blipFill>
                <a:blip r:embed="rId6"/>
                <a:stretch>
                  <a:fillRect l="-1876" t="-5882" b="-16176"/>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DDE6B74-A2D7-48F9-B42B-E4808D4B0389}"/>
              </a:ext>
            </a:extLst>
          </p:cNvPr>
          <p:cNvSpPr txBox="1"/>
          <p:nvPr/>
        </p:nvSpPr>
        <p:spPr>
          <a:xfrm>
            <a:off x="546463" y="2499974"/>
            <a:ext cx="2574551" cy="830997"/>
          </a:xfrm>
          <a:prstGeom prst="rect">
            <a:avLst/>
          </a:prstGeom>
          <a:noFill/>
        </p:spPr>
        <p:txBody>
          <a:bodyPr wrap="none" rtlCol="0">
            <a:spAutoFit/>
          </a:bodyPr>
          <a:lstStyle/>
          <a:p>
            <a:r>
              <a:rPr lang="en-US" sz="2400" dirty="0">
                <a:solidFill>
                  <a:srgbClr val="FF0000"/>
                </a:solidFill>
              </a:rPr>
              <a:t>Read as “A </a:t>
            </a:r>
            <a:r>
              <a:rPr lang="en-US" sz="2400" b="1" dirty="0">
                <a:solidFill>
                  <a:srgbClr val="FF0000"/>
                </a:solidFill>
              </a:rPr>
              <a:t>OR</a:t>
            </a:r>
            <a:r>
              <a:rPr lang="en-US" sz="2400" dirty="0">
                <a:solidFill>
                  <a:srgbClr val="FF0000"/>
                </a:solidFill>
              </a:rPr>
              <a:t> B”</a:t>
            </a:r>
          </a:p>
          <a:p>
            <a:r>
              <a:rPr lang="en-US" sz="2400" dirty="0">
                <a:solidFill>
                  <a:srgbClr val="FF0000"/>
                </a:solidFill>
              </a:rPr>
              <a:t>	“A </a:t>
            </a:r>
            <a:r>
              <a:rPr lang="en-US" sz="2400" b="1" dirty="0">
                <a:solidFill>
                  <a:srgbClr val="FF0000"/>
                </a:solidFill>
              </a:rPr>
              <a:t>Union</a:t>
            </a:r>
            <a:r>
              <a:rPr lang="en-US" sz="2400" dirty="0">
                <a:solidFill>
                  <a:srgbClr val="FF0000"/>
                </a:solidFill>
              </a:rPr>
              <a:t> B”</a:t>
            </a:r>
          </a:p>
        </p:txBody>
      </p:sp>
      <p:sp>
        <p:nvSpPr>
          <p:cNvPr id="21" name="TextBox 20">
            <a:extLst>
              <a:ext uri="{FF2B5EF4-FFF2-40B4-BE49-F238E27FC236}">
                <a16:creationId xmlns:a16="http://schemas.microsoft.com/office/drawing/2014/main" id="{AF951D93-DBA3-4A4E-84D5-A56698E40904}"/>
              </a:ext>
            </a:extLst>
          </p:cNvPr>
          <p:cNvSpPr txBox="1"/>
          <p:nvPr/>
        </p:nvSpPr>
        <p:spPr>
          <a:xfrm>
            <a:off x="5989320" y="2499973"/>
            <a:ext cx="2918941" cy="830997"/>
          </a:xfrm>
          <a:prstGeom prst="rect">
            <a:avLst/>
          </a:prstGeom>
          <a:noFill/>
        </p:spPr>
        <p:txBody>
          <a:bodyPr wrap="none" rtlCol="0">
            <a:spAutoFit/>
          </a:bodyPr>
          <a:lstStyle/>
          <a:p>
            <a:r>
              <a:rPr lang="en-US" sz="2400" dirty="0">
                <a:solidFill>
                  <a:srgbClr val="008FFA"/>
                </a:solidFill>
              </a:rPr>
              <a:t>Read as “A </a:t>
            </a:r>
            <a:r>
              <a:rPr lang="en-US" sz="2400" b="1" dirty="0">
                <a:solidFill>
                  <a:srgbClr val="008FFA"/>
                </a:solidFill>
              </a:rPr>
              <a:t>AND</a:t>
            </a:r>
            <a:r>
              <a:rPr lang="en-US" sz="2400" dirty="0">
                <a:solidFill>
                  <a:srgbClr val="008FFA"/>
                </a:solidFill>
              </a:rPr>
              <a:t> B”</a:t>
            </a:r>
          </a:p>
          <a:p>
            <a:r>
              <a:rPr lang="en-US" sz="2400" dirty="0">
                <a:solidFill>
                  <a:srgbClr val="008FFA"/>
                </a:solidFill>
              </a:rPr>
              <a:t>	“A </a:t>
            </a:r>
            <a:r>
              <a:rPr lang="en-US" sz="2400" b="1" dirty="0">
                <a:solidFill>
                  <a:srgbClr val="008FFA"/>
                </a:solidFill>
              </a:rPr>
              <a:t>Intersect</a:t>
            </a:r>
            <a:r>
              <a:rPr lang="en-US" sz="2400" dirty="0">
                <a:solidFill>
                  <a:srgbClr val="008FFA"/>
                </a:solidFill>
              </a:rPr>
              <a:t> B”</a:t>
            </a:r>
          </a:p>
        </p:txBody>
      </p:sp>
      <p:grpSp>
        <p:nvGrpSpPr>
          <p:cNvPr id="22" name="Group 21">
            <a:extLst>
              <a:ext uri="{FF2B5EF4-FFF2-40B4-BE49-F238E27FC236}">
                <a16:creationId xmlns:a16="http://schemas.microsoft.com/office/drawing/2014/main" id="{CF22409B-F9FA-492D-97D7-CC4E9EC883D6}"/>
              </a:ext>
            </a:extLst>
          </p:cNvPr>
          <p:cNvGrpSpPr/>
          <p:nvPr/>
        </p:nvGrpSpPr>
        <p:grpSpPr>
          <a:xfrm>
            <a:off x="7074812" y="3293980"/>
            <a:ext cx="4463067" cy="1865790"/>
            <a:chOff x="1981200" y="3505200"/>
            <a:chExt cx="4648200" cy="2057400"/>
          </a:xfrm>
        </p:grpSpPr>
        <p:sp>
          <p:nvSpPr>
            <p:cNvPr id="23" name="Oval 22">
              <a:extLst>
                <a:ext uri="{FF2B5EF4-FFF2-40B4-BE49-F238E27FC236}">
                  <a16:creationId xmlns:a16="http://schemas.microsoft.com/office/drawing/2014/main" id="{1C7C21B8-4944-4DE9-A66A-AFC1ADEA5244}"/>
                </a:ext>
              </a:extLst>
            </p:cNvPr>
            <p:cNvSpPr>
              <a:spLocks noChangeArrowheads="1"/>
            </p:cNvSpPr>
            <p:nvPr/>
          </p:nvSpPr>
          <p:spPr bwMode="auto">
            <a:xfrm>
              <a:off x="1981200" y="3733800"/>
              <a:ext cx="2667000"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24" name="Oval 23">
              <a:extLst>
                <a:ext uri="{FF2B5EF4-FFF2-40B4-BE49-F238E27FC236}">
                  <a16:creationId xmlns:a16="http://schemas.microsoft.com/office/drawing/2014/main" id="{0C9446AE-1EDC-47C2-87A1-DA5513BCE708}"/>
                </a:ext>
              </a:extLst>
            </p:cNvPr>
            <p:cNvSpPr>
              <a:spLocks noChangeArrowheads="1"/>
            </p:cNvSpPr>
            <p:nvPr/>
          </p:nvSpPr>
          <p:spPr bwMode="auto">
            <a:xfrm>
              <a:off x="3505200" y="3733800"/>
              <a:ext cx="2667000"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25" name="Text Box 8">
              <a:extLst>
                <a:ext uri="{FF2B5EF4-FFF2-40B4-BE49-F238E27FC236}">
                  <a16:creationId xmlns:a16="http://schemas.microsoft.com/office/drawing/2014/main" id="{435E23F9-3C2D-4C83-BA82-F0C0144BB803}"/>
                </a:ext>
              </a:extLst>
            </p:cNvPr>
            <p:cNvSpPr txBox="1">
              <a:spLocks noChangeArrowheads="1"/>
            </p:cNvSpPr>
            <p:nvPr/>
          </p:nvSpPr>
          <p:spPr bwMode="auto">
            <a:xfrm>
              <a:off x="1981200" y="3581400"/>
              <a:ext cx="6096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A</a:t>
              </a:r>
            </a:p>
          </p:txBody>
        </p:sp>
        <p:sp>
          <p:nvSpPr>
            <p:cNvPr id="26" name="Text Box 9">
              <a:extLst>
                <a:ext uri="{FF2B5EF4-FFF2-40B4-BE49-F238E27FC236}">
                  <a16:creationId xmlns:a16="http://schemas.microsoft.com/office/drawing/2014/main" id="{67C79379-EA27-4651-A9A9-9C05EAC0C412}"/>
                </a:ext>
              </a:extLst>
            </p:cNvPr>
            <p:cNvSpPr txBox="1">
              <a:spLocks noChangeArrowheads="1"/>
            </p:cNvSpPr>
            <p:nvPr/>
          </p:nvSpPr>
          <p:spPr bwMode="auto">
            <a:xfrm>
              <a:off x="5562600" y="3505200"/>
              <a:ext cx="10668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B</a:t>
              </a:r>
            </a:p>
          </p:txBody>
        </p:sp>
        <p:sp>
          <p:nvSpPr>
            <p:cNvPr id="27" name="Line 14">
              <a:extLst>
                <a:ext uri="{FF2B5EF4-FFF2-40B4-BE49-F238E27FC236}">
                  <a16:creationId xmlns:a16="http://schemas.microsoft.com/office/drawing/2014/main" id="{E352346B-F58E-47A7-9755-7FCBF5BBE77D}"/>
                </a:ext>
              </a:extLst>
            </p:cNvPr>
            <p:cNvSpPr>
              <a:spLocks noChangeShapeType="1"/>
            </p:cNvSpPr>
            <p:nvPr/>
          </p:nvSpPr>
          <p:spPr bwMode="auto">
            <a:xfrm flipV="1">
              <a:off x="3505200" y="4114800"/>
              <a:ext cx="762000" cy="6858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28" name="Line 15">
              <a:extLst>
                <a:ext uri="{FF2B5EF4-FFF2-40B4-BE49-F238E27FC236}">
                  <a16:creationId xmlns:a16="http://schemas.microsoft.com/office/drawing/2014/main" id="{40A41F89-9531-4347-9C40-620D10251889}"/>
                </a:ext>
              </a:extLst>
            </p:cNvPr>
            <p:cNvSpPr>
              <a:spLocks noChangeShapeType="1"/>
            </p:cNvSpPr>
            <p:nvPr/>
          </p:nvSpPr>
          <p:spPr bwMode="auto">
            <a:xfrm flipV="1">
              <a:off x="3657600" y="4267200"/>
              <a:ext cx="838200" cy="7620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29" name="Line 16">
              <a:extLst>
                <a:ext uri="{FF2B5EF4-FFF2-40B4-BE49-F238E27FC236}">
                  <a16:creationId xmlns:a16="http://schemas.microsoft.com/office/drawing/2014/main" id="{BF30B268-D86D-4ADF-908B-7010E097F3E6}"/>
                </a:ext>
              </a:extLst>
            </p:cNvPr>
            <p:cNvSpPr>
              <a:spLocks noChangeShapeType="1"/>
            </p:cNvSpPr>
            <p:nvPr/>
          </p:nvSpPr>
          <p:spPr bwMode="auto">
            <a:xfrm flipV="1">
              <a:off x="3886200" y="4495800"/>
              <a:ext cx="762000" cy="6858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30" name="Line 17">
              <a:extLst>
                <a:ext uri="{FF2B5EF4-FFF2-40B4-BE49-F238E27FC236}">
                  <a16:creationId xmlns:a16="http://schemas.microsoft.com/office/drawing/2014/main" id="{17910D49-FC8E-4363-B2DC-AD539C2AF791}"/>
                </a:ext>
              </a:extLst>
            </p:cNvPr>
            <p:cNvSpPr>
              <a:spLocks noChangeShapeType="1"/>
            </p:cNvSpPr>
            <p:nvPr/>
          </p:nvSpPr>
          <p:spPr bwMode="auto">
            <a:xfrm flipV="1">
              <a:off x="4038600" y="4876800"/>
              <a:ext cx="533400" cy="4572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31" name="Line 21">
              <a:extLst>
                <a:ext uri="{FF2B5EF4-FFF2-40B4-BE49-F238E27FC236}">
                  <a16:creationId xmlns:a16="http://schemas.microsoft.com/office/drawing/2014/main" id="{41C85B0A-F68B-46E4-9DA0-B8A9943A27FE}"/>
                </a:ext>
              </a:extLst>
            </p:cNvPr>
            <p:cNvSpPr>
              <a:spLocks noChangeShapeType="1"/>
            </p:cNvSpPr>
            <p:nvPr/>
          </p:nvSpPr>
          <p:spPr bwMode="auto">
            <a:xfrm flipV="1">
              <a:off x="3505200" y="3886200"/>
              <a:ext cx="685800" cy="6096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grpSp>
      <p:grpSp>
        <p:nvGrpSpPr>
          <p:cNvPr id="32" name="Group 31">
            <a:extLst>
              <a:ext uri="{FF2B5EF4-FFF2-40B4-BE49-F238E27FC236}">
                <a16:creationId xmlns:a16="http://schemas.microsoft.com/office/drawing/2014/main" id="{3094E23B-3D62-48A9-8815-6CEA099E7380}"/>
              </a:ext>
            </a:extLst>
          </p:cNvPr>
          <p:cNvGrpSpPr/>
          <p:nvPr/>
        </p:nvGrpSpPr>
        <p:grpSpPr>
          <a:xfrm>
            <a:off x="1422801" y="3330970"/>
            <a:ext cx="4204545" cy="1828800"/>
            <a:chOff x="1981200" y="3505200"/>
            <a:chExt cx="4648200" cy="2057400"/>
          </a:xfrm>
        </p:grpSpPr>
        <p:sp>
          <p:nvSpPr>
            <p:cNvPr id="33" name="Oval 32">
              <a:extLst>
                <a:ext uri="{FF2B5EF4-FFF2-40B4-BE49-F238E27FC236}">
                  <a16:creationId xmlns:a16="http://schemas.microsoft.com/office/drawing/2014/main" id="{16A67965-0CDA-4659-8FD7-284D36FD32E5}"/>
                </a:ext>
              </a:extLst>
            </p:cNvPr>
            <p:cNvSpPr>
              <a:spLocks noChangeArrowheads="1"/>
            </p:cNvSpPr>
            <p:nvPr/>
          </p:nvSpPr>
          <p:spPr bwMode="auto">
            <a:xfrm>
              <a:off x="1981200" y="3733800"/>
              <a:ext cx="2667000"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34" name="Oval 33">
              <a:extLst>
                <a:ext uri="{FF2B5EF4-FFF2-40B4-BE49-F238E27FC236}">
                  <a16:creationId xmlns:a16="http://schemas.microsoft.com/office/drawing/2014/main" id="{46C948F8-7E66-4F43-A6FB-D5FFE2C89F0B}"/>
                </a:ext>
              </a:extLst>
            </p:cNvPr>
            <p:cNvSpPr>
              <a:spLocks noChangeArrowheads="1"/>
            </p:cNvSpPr>
            <p:nvPr/>
          </p:nvSpPr>
          <p:spPr bwMode="auto">
            <a:xfrm>
              <a:off x="3505200" y="3733800"/>
              <a:ext cx="2667000"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35" name="Text Box 8">
              <a:extLst>
                <a:ext uri="{FF2B5EF4-FFF2-40B4-BE49-F238E27FC236}">
                  <a16:creationId xmlns:a16="http://schemas.microsoft.com/office/drawing/2014/main" id="{840CC4CC-5958-41B7-92C9-5DB84C2A5368}"/>
                </a:ext>
              </a:extLst>
            </p:cNvPr>
            <p:cNvSpPr txBox="1">
              <a:spLocks noChangeArrowheads="1"/>
            </p:cNvSpPr>
            <p:nvPr/>
          </p:nvSpPr>
          <p:spPr bwMode="auto">
            <a:xfrm>
              <a:off x="1981200" y="3581400"/>
              <a:ext cx="6096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A</a:t>
              </a:r>
            </a:p>
          </p:txBody>
        </p:sp>
        <p:sp>
          <p:nvSpPr>
            <p:cNvPr id="36" name="Text Box 9">
              <a:extLst>
                <a:ext uri="{FF2B5EF4-FFF2-40B4-BE49-F238E27FC236}">
                  <a16:creationId xmlns:a16="http://schemas.microsoft.com/office/drawing/2014/main" id="{4D671738-0D44-4380-AD44-C057C55FE206}"/>
                </a:ext>
              </a:extLst>
            </p:cNvPr>
            <p:cNvSpPr txBox="1">
              <a:spLocks noChangeArrowheads="1"/>
            </p:cNvSpPr>
            <p:nvPr/>
          </p:nvSpPr>
          <p:spPr bwMode="auto">
            <a:xfrm>
              <a:off x="5562600" y="3505200"/>
              <a:ext cx="10668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B</a:t>
              </a:r>
            </a:p>
          </p:txBody>
        </p:sp>
        <p:sp>
          <p:nvSpPr>
            <p:cNvPr id="37" name="Line 11">
              <a:extLst>
                <a:ext uri="{FF2B5EF4-FFF2-40B4-BE49-F238E27FC236}">
                  <a16:creationId xmlns:a16="http://schemas.microsoft.com/office/drawing/2014/main" id="{3221BAA5-1A57-46D7-AD30-588390B67940}"/>
                </a:ext>
              </a:extLst>
            </p:cNvPr>
            <p:cNvSpPr>
              <a:spLocks noChangeShapeType="1"/>
            </p:cNvSpPr>
            <p:nvPr/>
          </p:nvSpPr>
          <p:spPr bwMode="auto">
            <a:xfrm flipV="1">
              <a:off x="2057400" y="3733800"/>
              <a:ext cx="1295400" cy="11430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38" name="Line 12">
              <a:extLst>
                <a:ext uri="{FF2B5EF4-FFF2-40B4-BE49-F238E27FC236}">
                  <a16:creationId xmlns:a16="http://schemas.microsoft.com/office/drawing/2014/main" id="{9E380CAE-A93E-428D-97D2-0B19AFCE9D2B}"/>
                </a:ext>
              </a:extLst>
            </p:cNvPr>
            <p:cNvSpPr>
              <a:spLocks noChangeShapeType="1"/>
            </p:cNvSpPr>
            <p:nvPr/>
          </p:nvSpPr>
          <p:spPr bwMode="auto">
            <a:xfrm flipV="1">
              <a:off x="2209800" y="3810000"/>
              <a:ext cx="1524000" cy="13716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39" name="Line 13">
              <a:extLst>
                <a:ext uri="{FF2B5EF4-FFF2-40B4-BE49-F238E27FC236}">
                  <a16:creationId xmlns:a16="http://schemas.microsoft.com/office/drawing/2014/main" id="{DB4D8CBB-91BD-4F23-8D47-1CBCC9CF23B8}"/>
                </a:ext>
              </a:extLst>
            </p:cNvPr>
            <p:cNvSpPr>
              <a:spLocks noChangeShapeType="1"/>
            </p:cNvSpPr>
            <p:nvPr/>
          </p:nvSpPr>
          <p:spPr bwMode="auto">
            <a:xfrm flipV="1">
              <a:off x="2514600" y="3886200"/>
              <a:ext cx="1524000" cy="14478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0" name="Line 14">
              <a:extLst>
                <a:ext uri="{FF2B5EF4-FFF2-40B4-BE49-F238E27FC236}">
                  <a16:creationId xmlns:a16="http://schemas.microsoft.com/office/drawing/2014/main" id="{45132F57-EA6A-490A-AF34-DE8CF064BA35}"/>
                </a:ext>
              </a:extLst>
            </p:cNvPr>
            <p:cNvSpPr>
              <a:spLocks noChangeShapeType="1"/>
            </p:cNvSpPr>
            <p:nvPr/>
          </p:nvSpPr>
          <p:spPr bwMode="auto">
            <a:xfrm flipV="1">
              <a:off x="2743200" y="3810000"/>
              <a:ext cx="1828800" cy="16764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1" name="Line 15">
              <a:extLst>
                <a:ext uri="{FF2B5EF4-FFF2-40B4-BE49-F238E27FC236}">
                  <a16:creationId xmlns:a16="http://schemas.microsoft.com/office/drawing/2014/main" id="{FABEA236-F0B1-465F-828B-5AC53E5EBE37}"/>
                </a:ext>
              </a:extLst>
            </p:cNvPr>
            <p:cNvSpPr>
              <a:spLocks noChangeShapeType="1"/>
            </p:cNvSpPr>
            <p:nvPr/>
          </p:nvSpPr>
          <p:spPr bwMode="auto">
            <a:xfrm flipV="1">
              <a:off x="3048000" y="3733800"/>
              <a:ext cx="1981200" cy="18288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2" name="Line 16">
              <a:extLst>
                <a:ext uri="{FF2B5EF4-FFF2-40B4-BE49-F238E27FC236}">
                  <a16:creationId xmlns:a16="http://schemas.microsoft.com/office/drawing/2014/main" id="{763C59F7-3E45-49F5-B0D4-EAA29205E5D4}"/>
                </a:ext>
              </a:extLst>
            </p:cNvPr>
            <p:cNvSpPr>
              <a:spLocks noChangeShapeType="1"/>
            </p:cNvSpPr>
            <p:nvPr/>
          </p:nvSpPr>
          <p:spPr bwMode="auto">
            <a:xfrm flipV="1">
              <a:off x="3505200" y="3810000"/>
              <a:ext cx="1828800" cy="17526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3" name="Line 17">
              <a:extLst>
                <a:ext uri="{FF2B5EF4-FFF2-40B4-BE49-F238E27FC236}">
                  <a16:creationId xmlns:a16="http://schemas.microsoft.com/office/drawing/2014/main" id="{14FF768D-4819-4D29-8336-939679767E98}"/>
                </a:ext>
              </a:extLst>
            </p:cNvPr>
            <p:cNvSpPr>
              <a:spLocks noChangeShapeType="1"/>
            </p:cNvSpPr>
            <p:nvPr/>
          </p:nvSpPr>
          <p:spPr bwMode="auto">
            <a:xfrm flipV="1">
              <a:off x="4038600" y="3962400"/>
              <a:ext cx="1524000" cy="14478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4" name="Line 18">
              <a:extLst>
                <a:ext uri="{FF2B5EF4-FFF2-40B4-BE49-F238E27FC236}">
                  <a16:creationId xmlns:a16="http://schemas.microsoft.com/office/drawing/2014/main" id="{DF775D36-FD1E-4CB1-B378-328C4D793B93}"/>
                </a:ext>
              </a:extLst>
            </p:cNvPr>
            <p:cNvSpPr>
              <a:spLocks noChangeShapeType="1"/>
            </p:cNvSpPr>
            <p:nvPr/>
          </p:nvSpPr>
          <p:spPr bwMode="auto">
            <a:xfrm flipV="1">
              <a:off x="4495800" y="4114800"/>
              <a:ext cx="1371600" cy="13716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5" name="Line 19">
              <a:extLst>
                <a:ext uri="{FF2B5EF4-FFF2-40B4-BE49-F238E27FC236}">
                  <a16:creationId xmlns:a16="http://schemas.microsoft.com/office/drawing/2014/main" id="{6E192AF1-014A-4A7D-8759-AF380F0DAE55}"/>
                </a:ext>
              </a:extLst>
            </p:cNvPr>
            <p:cNvSpPr>
              <a:spLocks noChangeShapeType="1"/>
            </p:cNvSpPr>
            <p:nvPr/>
          </p:nvSpPr>
          <p:spPr bwMode="auto">
            <a:xfrm flipV="1">
              <a:off x="4800600" y="4343400"/>
              <a:ext cx="1219200" cy="12192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6" name="Line 20">
              <a:extLst>
                <a:ext uri="{FF2B5EF4-FFF2-40B4-BE49-F238E27FC236}">
                  <a16:creationId xmlns:a16="http://schemas.microsoft.com/office/drawing/2014/main" id="{AE0894A2-6B88-45A6-BB29-40EF22E33E40}"/>
                </a:ext>
              </a:extLst>
            </p:cNvPr>
            <p:cNvSpPr>
              <a:spLocks noChangeShapeType="1"/>
            </p:cNvSpPr>
            <p:nvPr/>
          </p:nvSpPr>
          <p:spPr bwMode="auto">
            <a:xfrm flipV="1">
              <a:off x="5334000" y="4648200"/>
              <a:ext cx="838200" cy="8382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7" name="Line 21">
              <a:extLst>
                <a:ext uri="{FF2B5EF4-FFF2-40B4-BE49-F238E27FC236}">
                  <a16:creationId xmlns:a16="http://schemas.microsoft.com/office/drawing/2014/main" id="{02F12D3D-C889-430A-B93A-EA6DA9E157F8}"/>
                </a:ext>
              </a:extLst>
            </p:cNvPr>
            <p:cNvSpPr>
              <a:spLocks noChangeShapeType="1"/>
            </p:cNvSpPr>
            <p:nvPr/>
          </p:nvSpPr>
          <p:spPr bwMode="auto">
            <a:xfrm flipV="1">
              <a:off x="2057400" y="3810000"/>
              <a:ext cx="762000" cy="685800"/>
            </a:xfrm>
            <a:prstGeom prst="line">
              <a:avLst/>
            </a:prstGeom>
            <a:noFill/>
            <a:ln w="57150">
              <a:solidFill>
                <a:schemeClr val="tx1"/>
              </a:solidFill>
              <a:round/>
              <a:headEnd/>
              <a:tailEnd/>
            </a:ln>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grpSp>
      <p:pic>
        <p:nvPicPr>
          <p:cNvPr id="48" name="Picture 5">
            <a:extLst>
              <a:ext uri="{FF2B5EF4-FFF2-40B4-BE49-F238E27FC236}">
                <a16:creationId xmlns:a16="http://schemas.microsoft.com/office/drawing/2014/main" id="{065487D7-7867-438D-9339-AE5E806ED894}"/>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78832" y="5632745"/>
            <a:ext cx="1812036" cy="390525"/>
          </a:xfrm>
          <a:prstGeom prst="rect">
            <a:avLst/>
          </a:prstGeom>
          <a:noFill/>
        </p:spPr>
      </p:pic>
      <p:pic>
        <p:nvPicPr>
          <p:cNvPr id="49" name="Picture 7">
            <a:extLst>
              <a:ext uri="{FF2B5EF4-FFF2-40B4-BE49-F238E27FC236}">
                <a16:creationId xmlns:a16="http://schemas.microsoft.com/office/drawing/2014/main" id="{FEE08AA4-545F-487A-8681-ACD6136E24D5}"/>
              </a:ext>
            </a:extLst>
          </p:cNvPr>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523286" y="6139326"/>
            <a:ext cx="3327273" cy="390525"/>
          </a:xfrm>
          <a:prstGeom prst="rect">
            <a:avLst/>
          </a:prstGeom>
          <a:noFill/>
        </p:spPr>
      </p:pic>
      <p:sp>
        <p:nvSpPr>
          <p:cNvPr id="50" name="Rectangle 49">
            <a:extLst>
              <a:ext uri="{FF2B5EF4-FFF2-40B4-BE49-F238E27FC236}">
                <a16:creationId xmlns:a16="http://schemas.microsoft.com/office/drawing/2014/main" id="{5E6351DF-083F-4ECA-9D59-76013CFE9FEC}"/>
              </a:ext>
            </a:extLst>
          </p:cNvPr>
          <p:cNvSpPr/>
          <p:nvPr/>
        </p:nvSpPr>
        <p:spPr>
          <a:xfrm>
            <a:off x="529584" y="6105473"/>
            <a:ext cx="1651414" cy="400110"/>
          </a:xfrm>
          <a:prstGeom prst="rect">
            <a:avLst/>
          </a:prstGeom>
        </p:spPr>
        <p:txBody>
          <a:bodyPr wrap="none">
            <a:spAutoFit/>
          </a:bodyPr>
          <a:lstStyle/>
          <a:p>
            <a:r>
              <a:rPr lang="en-US" sz="2000" dirty="0"/>
              <a:t>Associative:</a:t>
            </a:r>
          </a:p>
        </p:txBody>
      </p:sp>
      <p:sp>
        <p:nvSpPr>
          <p:cNvPr id="51" name="Rectangle 50">
            <a:extLst>
              <a:ext uri="{FF2B5EF4-FFF2-40B4-BE49-F238E27FC236}">
                <a16:creationId xmlns:a16="http://schemas.microsoft.com/office/drawing/2014/main" id="{72AEB93E-B60E-4CED-9D4F-9ABFFE06F0F6}"/>
              </a:ext>
            </a:extLst>
          </p:cNvPr>
          <p:cNvSpPr/>
          <p:nvPr/>
        </p:nvSpPr>
        <p:spPr>
          <a:xfrm>
            <a:off x="546463" y="5629445"/>
            <a:ext cx="1976823" cy="400110"/>
          </a:xfrm>
          <a:prstGeom prst="rect">
            <a:avLst/>
          </a:prstGeom>
        </p:spPr>
        <p:txBody>
          <a:bodyPr wrap="none">
            <a:spAutoFit/>
          </a:bodyPr>
          <a:lstStyle/>
          <a:p>
            <a:r>
              <a:rPr lang="en-US" sz="2000" dirty="0"/>
              <a:t>Commutative:</a:t>
            </a:r>
          </a:p>
        </p:txBody>
      </p:sp>
      <p:pic>
        <p:nvPicPr>
          <p:cNvPr id="52" name="Picture 4">
            <a:extLst>
              <a:ext uri="{FF2B5EF4-FFF2-40B4-BE49-F238E27FC236}">
                <a16:creationId xmlns:a16="http://schemas.microsoft.com/office/drawing/2014/main" id="{F7450E3A-6183-4422-9324-3758CEEEF63C}"/>
              </a:ext>
            </a:extLst>
          </p:cNvPr>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7445687" y="5634656"/>
            <a:ext cx="1803164" cy="388613"/>
          </a:xfrm>
          <a:prstGeom prst="rect">
            <a:avLst/>
          </a:prstGeom>
          <a:noFill/>
        </p:spPr>
      </p:pic>
      <p:pic>
        <p:nvPicPr>
          <p:cNvPr id="53" name="Picture 6">
            <a:extLst>
              <a:ext uri="{FF2B5EF4-FFF2-40B4-BE49-F238E27FC236}">
                <a16:creationId xmlns:a16="http://schemas.microsoft.com/office/drawing/2014/main" id="{C190A58D-D9F3-469B-811E-D555392BED57}"/>
              </a:ext>
            </a:extLst>
          </p:cNvPr>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6691563" y="6115058"/>
            <a:ext cx="3327273" cy="390525"/>
          </a:xfrm>
          <a:prstGeom prst="rect">
            <a:avLst/>
          </a:prstGeom>
          <a:noFill/>
        </p:spPr>
      </p:pic>
    </p:spTree>
    <p:extLst>
      <p:ext uri="{BB962C8B-B14F-4D97-AF65-F5344CB8AC3E}">
        <p14:creationId xmlns:p14="http://schemas.microsoft.com/office/powerpoint/2010/main" val="11958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1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1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1000"/>
                                        <p:tgtEl>
                                          <p:spTgt spid="51"/>
                                        </p:tgtEl>
                                      </p:cBhvr>
                                    </p:animEffect>
                                  </p:childTnLst>
                                </p:cTn>
                              </p:par>
                              <p:par>
                                <p:cTn id="28" presetID="2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1000"/>
                                        <p:tgtEl>
                                          <p:spTgt spid="48"/>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1000"/>
                                        <p:tgtEl>
                                          <p:spTgt spid="50"/>
                                        </p:tgtEl>
                                      </p:cBhvr>
                                    </p:animEffect>
                                  </p:childTnLst>
                                </p:cTn>
                              </p:par>
                              <p:par>
                                <p:cTn id="35" presetID="22" presetClass="entr" presetSubtype="8"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left)">
                                      <p:cBhvr>
                                        <p:cTn id="37" dur="1000"/>
                                        <p:tgtEl>
                                          <p:spTgt spid="49"/>
                                        </p:tgtEl>
                                      </p:cBhvr>
                                    </p:animEffect>
                                  </p:childTnLst>
                                </p:cTn>
                              </p:par>
                              <p:par>
                                <p:cTn id="38" presetID="22" presetClass="entr" presetSubtype="8"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1000"/>
                                        <p:tgtEl>
                                          <p:spTgt spid="52"/>
                                        </p:tgtEl>
                                      </p:cBhvr>
                                    </p:animEffect>
                                  </p:childTnLst>
                                </p:cTn>
                              </p:par>
                              <p:par>
                                <p:cTn id="41" presetID="22" presetClass="entr" presetSubtype="8"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40675"/>
            <a:ext cx="6738257" cy="1200329"/>
          </a:xfrm>
          <a:prstGeom prst="rect">
            <a:avLst/>
          </a:prstGeom>
        </p:spPr>
        <p:txBody>
          <a:bodyPr wrap="square">
            <a:spAutoFit/>
          </a:bodyPr>
          <a:lstStyle/>
          <a:p>
            <a:pPr lvl="0">
              <a:spcBef>
                <a:spcPts val="1200"/>
              </a:spcBef>
              <a:spcAft>
                <a:spcPts val="1200"/>
              </a:spcAft>
              <a:defRPr/>
            </a:pPr>
            <a:r>
              <a:rPr lang="en-US" sz="2400" dirty="0">
                <a:ea typeface="Open Sans" panose="020B0606030504020204" pitchFamily="34" charset="0"/>
                <a:cs typeface="Times New Roman" pitchFamily="18" charset="0"/>
              </a:rPr>
              <a:t>Consider the set of positive integers A={</a:t>
            </a:r>
            <a:r>
              <a:rPr lang="en-US" sz="2400" dirty="0">
                <a:solidFill>
                  <a:srgbClr val="FF0000"/>
                </a:solidFill>
                <a:ea typeface="Open Sans" panose="020B0606030504020204" pitchFamily="34" charset="0"/>
                <a:cs typeface="Times New Roman" pitchFamily="18" charset="0"/>
              </a:rPr>
              <a:t>1,3,4,6,8</a:t>
            </a:r>
            <a:r>
              <a:rPr lang="en-US" sz="2400" dirty="0">
                <a:ea typeface="Open Sans" panose="020B0606030504020204" pitchFamily="34" charset="0"/>
                <a:cs typeface="Times New Roman" pitchFamily="18" charset="0"/>
              </a:rPr>
              <a:t>} and </a:t>
            </a:r>
            <a:r>
              <a:rPr lang="en-US" sz="2400" i="1" dirty="0">
                <a:ea typeface="Open Sans" panose="020B0606030504020204" pitchFamily="34" charset="0"/>
                <a:cs typeface="Times New Roman" pitchFamily="18" charset="0"/>
              </a:rPr>
              <a:t>B=</a:t>
            </a:r>
            <a:r>
              <a:rPr lang="en-US" sz="2400" dirty="0">
                <a:ea typeface="Open Sans" panose="020B0606030504020204" pitchFamily="34" charset="0"/>
                <a:cs typeface="Times New Roman" pitchFamily="18" charset="0"/>
              </a:rPr>
              <a:t>{</a:t>
            </a:r>
            <a:r>
              <a:rPr lang="en-US" sz="2400" dirty="0">
                <a:solidFill>
                  <a:srgbClr val="0070C0"/>
                </a:solidFill>
                <a:ea typeface="Open Sans" panose="020B0606030504020204" pitchFamily="34" charset="0"/>
                <a:cs typeface="Times New Roman" pitchFamily="18" charset="0"/>
              </a:rPr>
              <a:t>1,2,3,4,5,6</a:t>
            </a:r>
            <a:r>
              <a:rPr lang="en-US" sz="2400" dirty="0">
                <a:ea typeface="Open Sans" panose="020B0606030504020204" pitchFamily="34" charset="0"/>
                <a:cs typeface="Times New Roman" pitchFamily="18" charset="0"/>
              </a:rPr>
              <a:t>}. Construct the union set and intersection set for A and B.</a:t>
            </a:r>
          </a:p>
        </p:txBody>
      </p:sp>
      <p:sp>
        <p:nvSpPr>
          <p:cNvPr id="31" name="Oval 30">
            <a:extLst>
              <a:ext uri="{FF2B5EF4-FFF2-40B4-BE49-F238E27FC236}">
                <a16:creationId xmlns:a16="http://schemas.microsoft.com/office/drawing/2014/main" id="{C277A885-80E3-4DE4-846C-1CDB182ADCAC}"/>
              </a:ext>
            </a:extLst>
          </p:cNvPr>
          <p:cNvSpPr>
            <a:spLocks noChangeArrowheads="1"/>
          </p:cNvSpPr>
          <p:nvPr/>
        </p:nvSpPr>
        <p:spPr bwMode="auto">
          <a:xfrm>
            <a:off x="1238404" y="4008120"/>
            <a:ext cx="2069910" cy="1828800"/>
          </a:xfrm>
          <a:prstGeom prst="ellipse">
            <a:avLst/>
          </a:prstGeom>
          <a:solidFill>
            <a:schemeClr val="accent3">
              <a:lumMod val="40000"/>
              <a:lumOff val="60000"/>
            </a:schemeClr>
          </a:solid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grpSp>
        <p:nvGrpSpPr>
          <p:cNvPr id="32" name="Group 31">
            <a:extLst>
              <a:ext uri="{FF2B5EF4-FFF2-40B4-BE49-F238E27FC236}">
                <a16:creationId xmlns:a16="http://schemas.microsoft.com/office/drawing/2014/main" id="{A336A3DE-C699-4202-93DF-C049AADE95C7}"/>
              </a:ext>
            </a:extLst>
          </p:cNvPr>
          <p:cNvGrpSpPr/>
          <p:nvPr/>
        </p:nvGrpSpPr>
        <p:grpSpPr>
          <a:xfrm>
            <a:off x="2421210" y="3779520"/>
            <a:ext cx="2424753" cy="2057400"/>
            <a:chOff x="1783307" y="3962400"/>
            <a:chExt cx="2424753" cy="2057400"/>
          </a:xfrm>
        </p:grpSpPr>
        <p:sp>
          <p:nvSpPr>
            <p:cNvPr id="33" name="Oval 32">
              <a:extLst>
                <a:ext uri="{FF2B5EF4-FFF2-40B4-BE49-F238E27FC236}">
                  <a16:creationId xmlns:a16="http://schemas.microsoft.com/office/drawing/2014/main" id="{44B1EDEB-8FC8-4799-8856-97370C8D64BE}"/>
                </a:ext>
              </a:extLst>
            </p:cNvPr>
            <p:cNvSpPr>
              <a:spLocks noChangeArrowheads="1"/>
            </p:cNvSpPr>
            <p:nvPr/>
          </p:nvSpPr>
          <p:spPr bwMode="auto">
            <a:xfrm>
              <a:off x="1783307" y="4191000"/>
              <a:ext cx="2069910" cy="1828800"/>
            </a:xfrm>
            <a:prstGeom prst="ellipse">
              <a:avLst/>
            </a:prstGeom>
            <a:solidFill>
              <a:schemeClr val="accent3">
                <a:lumMod val="40000"/>
                <a:lumOff val="60000"/>
              </a:schemeClr>
            </a:solid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34" name="Text Box 9">
              <a:extLst>
                <a:ext uri="{FF2B5EF4-FFF2-40B4-BE49-F238E27FC236}">
                  <a16:creationId xmlns:a16="http://schemas.microsoft.com/office/drawing/2014/main" id="{F40B8707-E6F4-410E-8C63-2B462EFB02F2}"/>
                </a:ext>
              </a:extLst>
            </p:cNvPr>
            <p:cNvSpPr txBox="1">
              <a:spLocks noChangeArrowheads="1"/>
            </p:cNvSpPr>
            <p:nvPr/>
          </p:nvSpPr>
          <p:spPr bwMode="auto">
            <a:xfrm>
              <a:off x="3380096" y="3962400"/>
              <a:ext cx="827964"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B</a:t>
              </a:r>
            </a:p>
          </p:txBody>
        </p:sp>
      </p:grpSp>
      <p:sp>
        <p:nvSpPr>
          <p:cNvPr id="35" name="Rectangle 34">
            <a:extLst>
              <a:ext uri="{FF2B5EF4-FFF2-40B4-BE49-F238E27FC236}">
                <a16:creationId xmlns:a16="http://schemas.microsoft.com/office/drawing/2014/main" id="{7FA3C98E-8065-446C-A146-22DC2BC59467}"/>
              </a:ext>
            </a:extLst>
          </p:cNvPr>
          <p:cNvSpPr/>
          <p:nvPr/>
        </p:nvSpPr>
        <p:spPr>
          <a:xfrm>
            <a:off x="942703" y="3627120"/>
            <a:ext cx="3962400" cy="25908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9C0028E-82F1-4B35-84DD-714A215C1A3B}"/>
              </a:ext>
            </a:extLst>
          </p:cNvPr>
          <p:cNvSpPr txBox="1"/>
          <p:nvPr/>
        </p:nvSpPr>
        <p:spPr>
          <a:xfrm>
            <a:off x="4431981" y="3093720"/>
            <a:ext cx="344870" cy="523220"/>
          </a:xfrm>
          <a:prstGeom prst="rect">
            <a:avLst/>
          </a:prstGeom>
          <a:noFill/>
        </p:spPr>
        <p:txBody>
          <a:bodyPr wrap="none" rtlCol="0">
            <a:spAutoFit/>
          </a:bodyPr>
          <a:lstStyle/>
          <a:p>
            <a:r>
              <a:rPr lang="en-US" sz="2800" b="1" dirty="0">
                <a:latin typeface="Times New Roman" pitchFamily="18" charset="0"/>
                <a:cs typeface="Times New Roman" pitchFamily="18" charset="0"/>
              </a:rPr>
              <a:t>U</a:t>
            </a:r>
          </a:p>
        </p:txBody>
      </p:sp>
      <p:sp>
        <p:nvSpPr>
          <p:cNvPr id="37" name="Text Box 8">
            <a:extLst>
              <a:ext uri="{FF2B5EF4-FFF2-40B4-BE49-F238E27FC236}">
                <a16:creationId xmlns:a16="http://schemas.microsoft.com/office/drawing/2014/main" id="{FBF9E106-A93B-4E6D-9022-88BC24D1D3FD}"/>
              </a:ext>
            </a:extLst>
          </p:cNvPr>
          <p:cNvSpPr txBox="1">
            <a:spLocks noChangeArrowheads="1"/>
          </p:cNvSpPr>
          <p:nvPr/>
        </p:nvSpPr>
        <p:spPr bwMode="auto">
          <a:xfrm>
            <a:off x="1593246" y="4617720"/>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8</a:t>
            </a:r>
          </a:p>
        </p:txBody>
      </p:sp>
      <p:sp>
        <p:nvSpPr>
          <p:cNvPr id="38" name="Text Box 8">
            <a:extLst>
              <a:ext uri="{FF2B5EF4-FFF2-40B4-BE49-F238E27FC236}">
                <a16:creationId xmlns:a16="http://schemas.microsoft.com/office/drawing/2014/main" id="{0077737C-EC08-4DA4-AD86-B8EFDC6FB98D}"/>
              </a:ext>
            </a:extLst>
          </p:cNvPr>
          <p:cNvSpPr txBox="1">
            <a:spLocks noChangeArrowheads="1"/>
          </p:cNvSpPr>
          <p:nvPr/>
        </p:nvSpPr>
        <p:spPr bwMode="auto">
          <a:xfrm>
            <a:off x="3663157" y="4312920"/>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2</a:t>
            </a:r>
          </a:p>
        </p:txBody>
      </p:sp>
      <p:sp>
        <p:nvSpPr>
          <p:cNvPr id="39" name="Text Box 8">
            <a:extLst>
              <a:ext uri="{FF2B5EF4-FFF2-40B4-BE49-F238E27FC236}">
                <a16:creationId xmlns:a16="http://schemas.microsoft.com/office/drawing/2014/main" id="{9A4A9A68-7C80-44DC-B689-1754492A1E2A}"/>
              </a:ext>
            </a:extLst>
          </p:cNvPr>
          <p:cNvSpPr txBox="1">
            <a:spLocks noChangeArrowheads="1"/>
          </p:cNvSpPr>
          <p:nvPr/>
        </p:nvSpPr>
        <p:spPr bwMode="auto">
          <a:xfrm>
            <a:off x="3899718" y="4841855"/>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5</a:t>
            </a:r>
          </a:p>
        </p:txBody>
      </p:sp>
      <p:sp>
        <p:nvSpPr>
          <p:cNvPr id="40" name="Text Box 8">
            <a:extLst>
              <a:ext uri="{FF2B5EF4-FFF2-40B4-BE49-F238E27FC236}">
                <a16:creationId xmlns:a16="http://schemas.microsoft.com/office/drawing/2014/main" id="{8C3A3CF2-FC6F-4D2E-986E-D455DB89B639}"/>
              </a:ext>
            </a:extLst>
          </p:cNvPr>
          <p:cNvSpPr txBox="1">
            <a:spLocks noChangeArrowheads="1"/>
          </p:cNvSpPr>
          <p:nvPr/>
        </p:nvSpPr>
        <p:spPr bwMode="auto">
          <a:xfrm>
            <a:off x="2716912" y="4160520"/>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1</a:t>
            </a:r>
          </a:p>
        </p:txBody>
      </p:sp>
      <p:sp>
        <p:nvSpPr>
          <p:cNvPr id="41" name="Text Box 8">
            <a:extLst>
              <a:ext uri="{FF2B5EF4-FFF2-40B4-BE49-F238E27FC236}">
                <a16:creationId xmlns:a16="http://schemas.microsoft.com/office/drawing/2014/main" id="{A2FBB112-D688-40FB-BE15-6B61A366B27E}"/>
              </a:ext>
            </a:extLst>
          </p:cNvPr>
          <p:cNvSpPr txBox="1">
            <a:spLocks noChangeArrowheads="1"/>
          </p:cNvSpPr>
          <p:nvPr/>
        </p:nvSpPr>
        <p:spPr bwMode="auto">
          <a:xfrm>
            <a:off x="2598631" y="4537055"/>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3</a:t>
            </a:r>
          </a:p>
        </p:txBody>
      </p:sp>
      <p:sp>
        <p:nvSpPr>
          <p:cNvPr id="42" name="Text Box 8">
            <a:extLst>
              <a:ext uri="{FF2B5EF4-FFF2-40B4-BE49-F238E27FC236}">
                <a16:creationId xmlns:a16="http://schemas.microsoft.com/office/drawing/2014/main" id="{3EEFD0F3-8195-4507-99D6-B9C0C45F2B64}"/>
              </a:ext>
            </a:extLst>
          </p:cNvPr>
          <p:cNvSpPr txBox="1">
            <a:spLocks noChangeArrowheads="1"/>
          </p:cNvSpPr>
          <p:nvPr/>
        </p:nvSpPr>
        <p:spPr bwMode="auto">
          <a:xfrm>
            <a:off x="2953473" y="4465320"/>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4</a:t>
            </a:r>
          </a:p>
        </p:txBody>
      </p:sp>
      <p:sp>
        <p:nvSpPr>
          <p:cNvPr id="43" name="Text Box 8">
            <a:extLst>
              <a:ext uri="{FF2B5EF4-FFF2-40B4-BE49-F238E27FC236}">
                <a16:creationId xmlns:a16="http://schemas.microsoft.com/office/drawing/2014/main" id="{BE76841B-B220-4BDE-97BE-AEE96BB2EA58}"/>
              </a:ext>
            </a:extLst>
          </p:cNvPr>
          <p:cNvSpPr txBox="1">
            <a:spLocks noChangeArrowheads="1"/>
          </p:cNvSpPr>
          <p:nvPr/>
        </p:nvSpPr>
        <p:spPr bwMode="auto">
          <a:xfrm>
            <a:off x="2776052" y="4918055"/>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6</a:t>
            </a:r>
          </a:p>
        </p:txBody>
      </p:sp>
      <p:grpSp>
        <p:nvGrpSpPr>
          <p:cNvPr id="44" name="Group 43">
            <a:extLst>
              <a:ext uri="{FF2B5EF4-FFF2-40B4-BE49-F238E27FC236}">
                <a16:creationId xmlns:a16="http://schemas.microsoft.com/office/drawing/2014/main" id="{3E34B625-52E0-44B8-938B-9BD1B2CBE350}"/>
              </a:ext>
            </a:extLst>
          </p:cNvPr>
          <p:cNvGrpSpPr/>
          <p:nvPr/>
        </p:nvGrpSpPr>
        <p:grpSpPr>
          <a:xfrm>
            <a:off x="1238404" y="3855720"/>
            <a:ext cx="2069910" cy="1981200"/>
            <a:chOff x="600501" y="4038600"/>
            <a:chExt cx="2069910" cy="1981200"/>
          </a:xfrm>
        </p:grpSpPr>
        <p:sp>
          <p:nvSpPr>
            <p:cNvPr id="45" name="Text Box 8">
              <a:extLst>
                <a:ext uri="{FF2B5EF4-FFF2-40B4-BE49-F238E27FC236}">
                  <a16:creationId xmlns:a16="http://schemas.microsoft.com/office/drawing/2014/main" id="{2695C222-FDD0-43AC-B9B0-97EBF6322608}"/>
                </a:ext>
              </a:extLst>
            </p:cNvPr>
            <p:cNvSpPr txBox="1">
              <a:spLocks noChangeArrowheads="1"/>
            </p:cNvSpPr>
            <p:nvPr/>
          </p:nvSpPr>
          <p:spPr bwMode="auto">
            <a:xfrm>
              <a:off x="600501" y="4038600"/>
              <a:ext cx="473122"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A</a:t>
              </a:r>
            </a:p>
          </p:txBody>
        </p:sp>
        <p:sp>
          <p:nvSpPr>
            <p:cNvPr id="46" name="Oval 45">
              <a:extLst>
                <a:ext uri="{FF2B5EF4-FFF2-40B4-BE49-F238E27FC236}">
                  <a16:creationId xmlns:a16="http://schemas.microsoft.com/office/drawing/2014/main" id="{30D69536-F149-4DE0-8291-1CCD7BFF0AE1}"/>
                </a:ext>
              </a:extLst>
            </p:cNvPr>
            <p:cNvSpPr>
              <a:spLocks noChangeArrowheads="1"/>
            </p:cNvSpPr>
            <p:nvPr/>
          </p:nvSpPr>
          <p:spPr bwMode="auto">
            <a:xfrm>
              <a:off x="600501" y="4191000"/>
              <a:ext cx="2069910"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grpSp>
      <p:grpSp>
        <p:nvGrpSpPr>
          <p:cNvPr id="47" name="Group 46">
            <a:extLst>
              <a:ext uri="{FF2B5EF4-FFF2-40B4-BE49-F238E27FC236}">
                <a16:creationId xmlns:a16="http://schemas.microsoft.com/office/drawing/2014/main" id="{EACE5BF3-71FF-4F50-B63A-AA8B03F9F55E}"/>
              </a:ext>
            </a:extLst>
          </p:cNvPr>
          <p:cNvGrpSpPr/>
          <p:nvPr/>
        </p:nvGrpSpPr>
        <p:grpSpPr>
          <a:xfrm>
            <a:off x="5438503" y="3093720"/>
            <a:ext cx="3962400" cy="3124200"/>
            <a:chOff x="4800600" y="3276600"/>
            <a:chExt cx="3962400" cy="3124200"/>
          </a:xfrm>
        </p:grpSpPr>
        <p:sp>
          <p:nvSpPr>
            <p:cNvPr id="48" name="Freeform 54">
              <a:extLst>
                <a:ext uri="{FF2B5EF4-FFF2-40B4-BE49-F238E27FC236}">
                  <a16:creationId xmlns:a16="http://schemas.microsoft.com/office/drawing/2014/main" id="{03979D64-F488-4838-AA8A-E7009B61D217}"/>
                </a:ext>
              </a:extLst>
            </p:cNvPr>
            <p:cNvSpPr/>
            <p:nvPr/>
          </p:nvSpPr>
          <p:spPr>
            <a:xfrm>
              <a:off x="6248401" y="4343400"/>
              <a:ext cx="914400" cy="1459149"/>
            </a:xfrm>
            <a:custGeom>
              <a:avLst/>
              <a:gdLst>
                <a:gd name="connsiteX0" fmla="*/ 408561 w 817123"/>
                <a:gd name="connsiteY0" fmla="*/ 0 h 1459149"/>
                <a:gd name="connsiteX1" fmla="*/ 77821 w 817123"/>
                <a:gd name="connsiteY1" fmla="*/ 350196 h 1459149"/>
                <a:gd name="connsiteX2" fmla="*/ 0 w 817123"/>
                <a:gd name="connsiteY2" fmla="*/ 758758 h 1459149"/>
                <a:gd name="connsiteX3" fmla="*/ 136187 w 817123"/>
                <a:gd name="connsiteY3" fmla="*/ 1206230 h 1459149"/>
                <a:gd name="connsiteX4" fmla="*/ 408561 w 817123"/>
                <a:gd name="connsiteY4" fmla="*/ 1459149 h 1459149"/>
                <a:gd name="connsiteX5" fmla="*/ 680936 w 817123"/>
                <a:gd name="connsiteY5" fmla="*/ 1284051 h 1459149"/>
                <a:gd name="connsiteX6" fmla="*/ 817123 w 817123"/>
                <a:gd name="connsiteY6" fmla="*/ 797668 h 1459149"/>
                <a:gd name="connsiteX7" fmla="*/ 778212 w 817123"/>
                <a:gd name="connsiteY7" fmla="*/ 428017 h 1459149"/>
                <a:gd name="connsiteX8" fmla="*/ 603115 w 817123"/>
                <a:gd name="connsiteY8" fmla="*/ 155643 h 1459149"/>
                <a:gd name="connsiteX9" fmla="*/ 408561 w 817123"/>
                <a:gd name="connsiteY9" fmla="*/ 0 h 1459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7123" h="1459149">
                  <a:moveTo>
                    <a:pt x="408561" y="0"/>
                  </a:moveTo>
                  <a:lnTo>
                    <a:pt x="77821" y="350196"/>
                  </a:lnTo>
                  <a:lnTo>
                    <a:pt x="0" y="758758"/>
                  </a:lnTo>
                  <a:lnTo>
                    <a:pt x="136187" y="1206230"/>
                  </a:lnTo>
                  <a:lnTo>
                    <a:pt x="408561" y="1459149"/>
                  </a:lnTo>
                  <a:lnTo>
                    <a:pt x="680936" y="1284051"/>
                  </a:lnTo>
                  <a:lnTo>
                    <a:pt x="817123" y="797668"/>
                  </a:lnTo>
                  <a:lnTo>
                    <a:pt x="778212" y="428017"/>
                  </a:lnTo>
                  <a:lnTo>
                    <a:pt x="603115" y="155643"/>
                  </a:lnTo>
                  <a:lnTo>
                    <a:pt x="408561" y="0"/>
                  </a:lnTo>
                  <a:close/>
                </a:path>
              </a:pathLst>
            </a:cu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0A0381D-906E-408C-AFFA-6F02A8B96221}"/>
                </a:ext>
              </a:extLst>
            </p:cNvPr>
            <p:cNvSpPr>
              <a:spLocks noChangeArrowheads="1"/>
            </p:cNvSpPr>
            <p:nvPr/>
          </p:nvSpPr>
          <p:spPr bwMode="auto">
            <a:xfrm>
              <a:off x="5096301" y="4191000"/>
              <a:ext cx="2069910"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50" name="Oval 49">
              <a:extLst>
                <a:ext uri="{FF2B5EF4-FFF2-40B4-BE49-F238E27FC236}">
                  <a16:creationId xmlns:a16="http://schemas.microsoft.com/office/drawing/2014/main" id="{C54F0365-C32D-4A53-BFB4-FE5AADCAC0C2}"/>
                </a:ext>
              </a:extLst>
            </p:cNvPr>
            <p:cNvSpPr>
              <a:spLocks noChangeArrowheads="1"/>
            </p:cNvSpPr>
            <p:nvPr/>
          </p:nvSpPr>
          <p:spPr bwMode="auto">
            <a:xfrm>
              <a:off x="6279107" y="4191000"/>
              <a:ext cx="2069910"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51" name="Text Box 8">
              <a:extLst>
                <a:ext uri="{FF2B5EF4-FFF2-40B4-BE49-F238E27FC236}">
                  <a16:creationId xmlns:a16="http://schemas.microsoft.com/office/drawing/2014/main" id="{DB9B1BE3-3C4C-4063-9EA4-B2F3EACEB08A}"/>
                </a:ext>
              </a:extLst>
            </p:cNvPr>
            <p:cNvSpPr txBox="1">
              <a:spLocks noChangeArrowheads="1"/>
            </p:cNvSpPr>
            <p:nvPr/>
          </p:nvSpPr>
          <p:spPr bwMode="auto">
            <a:xfrm>
              <a:off x="5096301" y="4038600"/>
              <a:ext cx="473122"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A</a:t>
              </a:r>
            </a:p>
          </p:txBody>
        </p:sp>
        <p:sp>
          <p:nvSpPr>
            <p:cNvPr id="52" name="Text Box 9">
              <a:extLst>
                <a:ext uri="{FF2B5EF4-FFF2-40B4-BE49-F238E27FC236}">
                  <a16:creationId xmlns:a16="http://schemas.microsoft.com/office/drawing/2014/main" id="{D4EFF623-112E-4F66-A006-4C23228B678B}"/>
                </a:ext>
              </a:extLst>
            </p:cNvPr>
            <p:cNvSpPr txBox="1">
              <a:spLocks noChangeArrowheads="1"/>
            </p:cNvSpPr>
            <p:nvPr/>
          </p:nvSpPr>
          <p:spPr bwMode="auto">
            <a:xfrm>
              <a:off x="7875896" y="3962400"/>
              <a:ext cx="827964"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B</a:t>
              </a:r>
            </a:p>
          </p:txBody>
        </p:sp>
        <p:sp>
          <p:nvSpPr>
            <p:cNvPr id="53" name="Rectangle 52">
              <a:extLst>
                <a:ext uri="{FF2B5EF4-FFF2-40B4-BE49-F238E27FC236}">
                  <a16:creationId xmlns:a16="http://schemas.microsoft.com/office/drawing/2014/main" id="{81792756-EEEF-47A3-A23F-4C0F940C5F7B}"/>
                </a:ext>
              </a:extLst>
            </p:cNvPr>
            <p:cNvSpPr/>
            <p:nvPr/>
          </p:nvSpPr>
          <p:spPr>
            <a:xfrm>
              <a:off x="4800600" y="3810000"/>
              <a:ext cx="3962400" cy="25908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80F5EAB4-5C86-4728-AF56-C06C082FD6AD}"/>
                </a:ext>
              </a:extLst>
            </p:cNvPr>
            <p:cNvSpPr txBox="1"/>
            <p:nvPr/>
          </p:nvSpPr>
          <p:spPr>
            <a:xfrm>
              <a:off x="8289878" y="3276600"/>
              <a:ext cx="344870" cy="523220"/>
            </a:xfrm>
            <a:prstGeom prst="rect">
              <a:avLst/>
            </a:prstGeom>
            <a:noFill/>
          </p:spPr>
          <p:txBody>
            <a:bodyPr wrap="none" rtlCol="0">
              <a:spAutoFit/>
            </a:bodyPr>
            <a:lstStyle/>
            <a:p>
              <a:r>
                <a:rPr lang="en-US" sz="2800" b="1" dirty="0">
                  <a:latin typeface="Times New Roman" pitchFamily="18" charset="0"/>
                  <a:cs typeface="Times New Roman" pitchFamily="18" charset="0"/>
                </a:rPr>
                <a:t>U</a:t>
              </a:r>
            </a:p>
          </p:txBody>
        </p:sp>
        <p:sp>
          <p:nvSpPr>
            <p:cNvPr id="55" name="Text Box 8">
              <a:extLst>
                <a:ext uri="{FF2B5EF4-FFF2-40B4-BE49-F238E27FC236}">
                  <a16:creationId xmlns:a16="http://schemas.microsoft.com/office/drawing/2014/main" id="{80183922-6F8F-4404-82AD-5DC045BD601B}"/>
                </a:ext>
              </a:extLst>
            </p:cNvPr>
            <p:cNvSpPr txBox="1">
              <a:spLocks noChangeArrowheads="1"/>
            </p:cNvSpPr>
            <p:nvPr/>
          </p:nvSpPr>
          <p:spPr bwMode="auto">
            <a:xfrm>
              <a:off x="5451143" y="4800600"/>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8</a:t>
              </a:r>
            </a:p>
          </p:txBody>
        </p:sp>
        <p:sp>
          <p:nvSpPr>
            <p:cNvPr id="56" name="Text Box 8">
              <a:extLst>
                <a:ext uri="{FF2B5EF4-FFF2-40B4-BE49-F238E27FC236}">
                  <a16:creationId xmlns:a16="http://schemas.microsoft.com/office/drawing/2014/main" id="{505EFDCE-C4C8-490C-A4FA-B7ACDBC90EBB}"/>
                </a:ext>
              </a:extLst>
            </p:cNvPr>
            <p:cNvSpPr txBox="1">
              <a:spLocks noChangeArrowheads="1"/>
            </p:cNvSpPr>
            <p:nvPr/>
          </p:nvSpPr>
          <p:spPr bwMode="auto">
            <a:xfrm>
              <a:off x="7521054" y="4495800"/>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2</a:t>
              </a:r>
            </a:p>
          </p:txBody>
        </p:sp>
        <p:sp>
          <p:nvSpPr>
            <p:cNvPr id="57" name="Text Box 8">
              <a:extLst>
                <a:ext uri="{FF2B5EF4-FFF2-40B4-BE49-F238E27FC236}">
                  <a16:creationId xmlns:a16="http://schemas.microsoft.com/office/drawing/2014/main" id="{6B9EC6C5-B29E-40F4-9F25-4D297372E83F}"/>
                </a:ext>
              </a:extLst>
            </p:cNvPr>
            <p:cNvSpPr txBox="1">
              <a:spLocks noChangeArrowheads="1"/>
            </p:cNvSpPr>
            <p:nvPr/>
          </p:nvSpPr>
          <p:spPr bwMode="auto">
            <a:xfrm>
              <a:off x="7757615" y="5024735"/>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5</a:t>
              </a:r>
            </a:p>
          </p:txBody>
        </p:sp>
        <p:sp>
          <p:nvSpPr>
            <p:cNvPr id="58" name="Text Box 8">
              <a:extLst>
                <a:ext uri="{FF2B5EF4-FFF2-40B4-BE49-F238E27FC236}">
                  <a16:creationId xmlns:a16="http://schemas.microsoft.com/office/drawing/2014/main" id="{46C8FE56-995E-4BEA-87DB-106BF8E3362E}"/>
                </a:ext>
              </a:extLst>
            </p:cNvPr>
            <p:cNvSpPr txBox="1">
              <a:spLocks noChangeArrowheads="1"/>
            </p:cNvSpPr>
            <p:nvPr/>
          </p:nvSpPr>
          <p:spPr bwMode="auto">
            <a:xfrm>
              <a:off x="6633949" y="5100935"/>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6</a:t>
              </a:r>
            </a:p>
          </p:txBody>
        </p:sp>
        <p:sp>
          <p:nvSpPr>
            <p:cNvPr id="59" name="Text Box 8">
              <a:extLst>
                <a:ext uri="{FF2B5EF4-FFF2-40B4-BE49-F238E27FC236}">
                  <a16:creationId xmlns:a16="http://schemas.microsoft.com/office/drawing/2014/main" id="{9AAFC096-8187-416E-931E-4FAA1BB2DA0A}"/>
                </a:ext>
              </a:extLst>
            </p:cNvPr>
            <p:cNvSpPr txBox="1">
              <a:spLocks noChangeArrowheads="1"/>
            </p:cNvSpPr>
            <p:nvPr/>
          </p:nvSpPr>
          <p:spPr bwMode="auto">
            <a:xfrm>
              <a:off x="6574809" y="4343400"/>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1</a:t>
              </a:r>
            </a:p>
          </p:txBody>
        </p:sp>
        <p:sp>
          <p:nvSpPr>
            <p:cNvPr id="60" name="Text Box 8">
              <a:extLst>
                <a:ext uri="{FF2B5EF4-FFF2-40B4-BE49-F238E27FC236}">
                  <a16:creationId xmlns:a16="http://schemas.microsoft.com/office/drawing/2014/main" id="{2423F9D4-2EB9-4861-B303-E4154038267C}"/>
                </a:ext>
              </a:extLst>
            </p:cNvPr>
            <p:cNvSpPr txBox="1">
              <a:spLocks noChangeArrowheads="1"/>
            </p:cNvSpPr>
            <p:nvPr/>
          </p:nvSpPr>
          <p:spPr bwMode="auto">
            <a:xfrm>
              <a:off x="6456528" y="4719935"/>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3</a:t>
              </a:r>
            </a:p>
          </p:txBody>
        </p:sp>
        <p:sp>
          <p:nvSpPr>
            <p:cNvPr id="61" name="Text Box 8">
              <a:extLst>
                <a:ext uri="{FF2B5EF4-FFF2-40B4-BE49-F238E27FC236}">
                  <a16:creationId xmlns:a16="http://schemas.microsoft.com/office/drawing/2014/main" id="{43209FF6-09A1-47B7-8721-2D7DBFBC07F7}"/>
                </a:ext>
              </a:extLst>
            </p:cNvPr>
            <p:cNvSpPr txBox="1">
              <a:spLocks noChangeArrowheads="1"/>
            </p:cNvSpPr>
            <p:nvPr/>
          </p:nvSpPr>
          <p:spPr bwMode="auto">
            <a:xfrm>
              <a:off x="6811370" y="4648200"/>
              <a:ext cx="295701"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4</a:t>
              </a:r>
            </a:p>
          </p:txBody>
        </p:sp>
      </p:grpSp>
      <p:pic>
        <p:nvPicPr>
          <p:cNvPr id="4" name="Picture 3" descr="A picture containing text, newspaper&#10;&#10;Description automatically generated">
            <a:extLst>
              <a:ext uri="{FF2B5EF4-FFF2-40B4-BE49-F238E27FC236}">
                <a16:creationId xmlns:a16="http://schemas.microsoft.com/office/drawing/2014/main" id="{4DEFB3F3-E9B0-43C8-B630-A29043E94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038" y="295180"/>
            <a:ext cx="2746160" cy="2798539"/>
          </a:xfrm>
          <a:prstGeom prst="rect">
            <a:avLst/>
          </a:prstGeom>
        </p:spPr>
      </p:pic>
    </p:spTree>
    <p:extLst>
      <p:ext uri="{BB962C8B-B14F-4D97-AF65-F5344CB8AC3E}">
        <p14:creationId xmlns:p14="http://schemas.microsoft.com/office/powerpoint/2010/main" val="188111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1000"/>
                                        <p:tgtEl>
                                          <p:spTgt spid="3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1000"/>
                                        <p:tgtEl>
                                          <p:spTgt spid="41"/>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10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1000"/>
                                        <p:tgtEl>
                                          <p:spTgt spid="32"/>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up)">
                                      <p:cBhvr>
                                        <p:cTn id="41"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2560</TotalTime>
  <Words>2001</Words>
  <Application>Microsoft Office PowerPoint</Application>
  <PresentationFormat>Widescreen</PresentationFormat>
  <Paragraphs>258</Paragraphs>
  <Slides>18</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Arial Black</vt:lpstr>
      <vt:lpstr>Calibri</vt:lpstr>
      <vt:lpstr>Calibri Light</vt:lpstr>
      <vt:lpstr>Cambria Math</vt:lpstr>
      <vt:lpstr>Castellar</vt:lpstr>
      <vt:lpstr>Tahoma</vt:lpstr>
      <vt:lpstr>Times New Roman</vt:lpstr>
      <vt:lpstr>Office Theme</vt:lpstr>
      <vt:lpstr>Equation</vt:lpstr>
      <vt:lpstr>Sets and Set Operations</vt:lpstr>
      <vt:lpstr>Set</vt:lpstr>
      <vt:lpstr>Examples</vt:lpstr>
      <vt:lpstr>Membership</vt:lpstr>
      <vt:lpstr>Subset</vt:lpstr>
      <vt:lpstr>Venn Diagram</vt:lpstr>
      <vt:lpstr>Example</vt:lpstr>
      <vt:lpstr>Union Set (∪)</vt:lpstr>
      <vt:lpstr>Example</vt:lpstr>
      <vt:lpstr>Example</vt:lpstr>
      <vt:lpstr>Difference Set</vt:lpstr>
      <vt:lpstr>Example</vt:lpstr>
      <vt:lpstr>Example</vt:lpstr>
      <vt:lpstr>Mutually Exclusive </vt:lpstr>
      <vt:lpstr>Example</vt:lpstr>
      <vt:lpstr>Important Sets</vt:lpstr>
      <vt:lpstr>Practice Problems Part 2</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265</cp:revision>
  <dcterms:created xsi:type="dcterms:W3CDTF">2019-05-07T19:03:55Z</dcterms:created>
  <dcterms:modified xsi:type="dcterms:W3CDTF">2020-12-25T16:46:01Z</dcterms:modified>
</cp:coreProperties>
</file>