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mp4" ContentType="video/mp4"/>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340" r:id="rId3"/>
    <p:sldId id="344" r:id="rId4"/>
    <p:sldId id="345" r:id="rId5"/>
    <p:sldId id="346" r:id="rId6"/>
    <p:sldId id="347" r:id="rId7"/>
    <p:sldId id="348" r:id="rId8"/>
    <p:sldId id="322" r:id="rId9"/>
    <p:sldId id="337" r:id="rId10"/>
    <p:sldId id="349" r:id="rId11"/>
    <p:sldId id="342" r:id="rId12"/>
    <p:sldId id="350" r:id="rId13"/>
    <p:sldId id="351" r:id="rId14"/>
    <p:sldId id="339" r:id="rId15"/>
    <p:sldId id="352" r:id="rId16"/>
    <p:sldId id="30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aA4lloLQSRw1/4pXZpsPg==" hashData="1jQPU3XgLwJfEYNpQR4qDdAl6tfEEednoV0ZqyreD630amxhC4xA3eOgme621SX/NbZhfh95wcH8EWN6TFEQLg=="/>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olfazl Saghafi" initials="AS" lastIdx="1" clrIdx="0">
    <p:extLst>
      <p:ext uri="{19B8F6BF-5375-455C-9EA6-DF929625EA0E}">
        <p15:presenceInfo xmlns:p15="http://schemas.microsoft.com/office/powerpoint/2012/main" userId="74beeaff483c3c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8AF2"/>
    <a:srgbClr val="008FFA"/>
    <a:srgbClr val="8D42C6"/>
    <a:srgbClr val="CCFFCC"/>
    <a:srgbClr val="BDE9FF"/>
    <a:srgbClr val="FFCCFF"/>
    <a:srgbClr val="FF9900"/>
    <a:srgbClr val="FFFFCC"/>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391" autoAdjust="0"/>
  </p:normalViewPr>
  <p:slideViewPr>
    <p:cSldViewPr snapToGrid="0">
      <p:cViewPr varScale="1">
        <p:scale>
          <a:sx n="58" d="100"/>
          <a:sy n="58" d="100"/>
        </p:scale>
        <p:origin x="2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Saghafi\Downloads\27_Oct_13_53_Grades-STA2023.F16.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[27_Oct_13_53_Grades-STA2023.F16.csv]Sheet2!PivotTable2</c:name>
    <c:fmtId val="-1"/>
  </c:pivotSource>
  <c:chart>
    <c:autoTitleDeleted val="1"/>
    <c:pivotFmts>
      <c:pivotFmt>
        <c:idx val="0"/>
        <c:spPr>
          <a:ln w="12700">
            <a:solidFill>
              <a:srgbClr val="FF0000"/>
            </a:solidFill>
          </a:ln>
        </c:spPr>
        <c:marker>
          <c:symbol val="none"/>
        </c:marker>
      </c:pivotFmt>
      <c:pivotFmt>
        <c:idx val="1"/>
      </c:pivotFmt>
      <c:pivotFmt>
        <c:idx val="2"/>
        <c:spPr>
          <a:ln w="12700">
            <a:solidFill>
              <a:srgbClr val="FF0000"/>
            </a:solidFill>
          </a:ln>
        </c:spPr>
        <c:marker>
          <c:symbol val="none"/>
        </c:marker>
      </c:pivotFmt>
    </c:pivotFmts>
    <c:plotArea>
      <c:layout/>
      <c:barChart>
        <c:barDir val="col"/>
        <c:grouping val="clustered"/>
        <c:varyColors val="0"/>
        <c:ser>
          <c:idx val="0"/>
          <c:order val="0"/>
          <c:tx>
            <c:strRef>
              <c:f>Sheet2!$B$3</c:f>
              <c:strCache>
                <c:ptCount val="1"/>
                <c:pt idx="0">
                  <c:v>Total</c:v>
                </c:pt>
              </c:strCache>
            </c:strRef>
          </c:tx>
          <c:spPr>
            <a:ln w="12700">
              <a:solidFill>
                <a:srgbClr val="FF0000"/>
              </a:solidFill>
            </a:ln>
          </c:spPr>
          <c:invertIfNegative val="0"/>
          <c:cat>
            <c:strRef>
              <c:f>Sheet2!$A$4:$A$13</c:f>
              <c:strCache>
                <c:ptCount val="9"/>
                <c:pt idx="0">
                  <c:v>15-24</c:v>
                </c:pt>
                <c:pt idx="1">
                  <c:v>25-34</c:v>
                </c:pt>
                <c:pt idx="2">
                  <c:v>35-44</c:v>
                </c:pt>
                <c:pt idx="3">
                  <c:v>45-54</c:v>
                </c:pt>
                <c:pt idx="4">
                  <c:v>55-64</c:v>
                </c:pt>
                <c:pt idx="5">
                  <c:v>65-74</c:v>
                </c:pt>
                <c:pt idx="6">
                  <c:v>75-84</c:v>
                </c:pt>
                <c:pt idx="7">
                  <c:v>85-94</c:v>
                </c:pt>
                <c:pt idx="8">
                  <c:v>95-104</c:v>
                </c:pt>
              </c:strCache>
            </c:strRef>
          </c:cat>
          <c:val>
            <c:numRef>
              <c:f>Sheet2!$B$4:$B$13</c:f>
              <c:numCache>
                <c:formatCode>General</c:formatCode>
                <c:ptCount val="9"/>
                <c:pt idx="0">
                  <c:v>5</c:v>
                </c:pt>
                <c:pt idx="1">
                  <c:v>3</c:v>
                </c:pt>
                <c:pt idx="2">
                  <c:v>8</c:v>
                </c:pt>
                <c:pt idx="3">
                  <c:v>20</c:v>
                </c:pt>
                <c:pt idx="4">
                  <c:v>20</c:v>
                </c:pt>
                <c:pt idx="5">
                  <c:v>20</c:v>
                </c:pt>
                <c:pt idx="6">
                  <c:v>35</c:v>
                </c:pt>
                <c:pt idx="7">
                  <c:v>38</c:v>
                </c:pt>
                <c:pt idx="8">
                  <c:v>10</c:v>
                </c:pt>
              </c:numCache>
            </c:numRef>
          </c:val>
          <c:extLst>
            <c:ext xmlns:c16="http://schemas.microsoft.com/office/drawing/2014/chart" uri="{C3380CC4-5D6E-409C-BE32-E72D297353CC}">
              <c16:uniqueId val="{00000000-E5C9-4945-9A58-A6E46247E948}"/>
            </c:ext>
          </c:extLst>
        </c:ser>
        <c:dLbls>
          <c:showLegendKey val="0"/>
          <c:showVal val="0"/>
          <c:showCatName val="0"/>
          <c:showSerName val="0"/>
          <c:showPercent val="0"/>
          <c:showBubbleSize val="0"/>
        </c:dLbls>
        <c:gapWidth val="0"/>
        <c:axId val="143902592"/>
        <c:axId val="145241216"/>
      </c:barChart>
      <c:catAx>
        <c:axId val="143902592"/>
        <c:scaling>
          <c:orientation val="minMax"/>
        </c:scaling>
        <c:delete val="0"/>
        <c:axPos val="b"/>
        <c:numFmt formatCode="General" sourceLinked="0"/>
        <c:majorTickMark val="out"/>
        <c:minorTickMark val="none"/>
        <c:tickLblPos val="nextTo"/>
        <c:txPr>
          <a:bodyPr/>
          <a:lstStyle/>
          <a:p>
            <a:pPr>
              <a:defRPr sz="1200" b="1"/>
            </a:pPr>
            <a:endParaRPr lang="en-US"/>
          </a:p>
        </c:txPr>
        <c:crossAx val="145241216"/>
        <c:crosses val="autoZero"/>
        <c:auto val="1"/>
        <c:lblAlgn val="ctr"/>
        <c:lblOffset val="100"/>
        <c:noMultiLvlLbl val="0"/>
      </c:catAx>
      <c:valAx>
        <c:axId val="145241216"/>
        <c:scaling>
          <c:orientation val="minMax"/>
        </c:scaling>
        <c:delete val="0"/>
        <c:axPos val="l"/>
        <c:majorGridlines>
          <c:spPr>
            <a:ln>
              <a:prstDash val="dash"/>
            </a:ln>
          </c:spPr>
        </c:majorGridlines>
        <c:numFmt formatCode="General" sourceLinked="1"/>
        <c:majorTickMark val="out"/>
        <c:minorTickMark val="none"/>
        <c:tickLblPos val="nextTo"/>
        <c:txPr>
          <a:bodyPr/>
          <a:lstStyle/>
          <a:p>
            <a:pPr>
              <a:defRPr sz="1200" b="1"/>
            </a:pPr>
            <a:endParaRPr lang="en-US"/>
          </a:p>
        </c:txPr>
        <c:crossAx val="143902592"/>
        <c:crosses val="autoZero"/>
        <c:crossBetween val="between"/>
      </c:valAx>
      <c:spPr>
        <a:ln>
          <a:noFill/>
        </a:ln>
      </c:spPr>
    </c:plotArea>
    <c:plotVisOnly val="1"/>
    <c:dispBlanksAs val="gap"/>
    <c:showDLblsOverMax val="0"/>
  </c:chart>
  <c:spPr>
    <a:ln>
      <a:noFill/>
    </a:ln>
  </c:spPr>
  <c:externalData r:id="rId1">
    <c:autoUpdate val="0"/>
  </c:externalData>
</c:chartSpace>
</file>

<file path=ppt/drawings/_rels/vmlDrawing1.v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image" Target="../media/image14.wmf"/><Relationship Id="rId3" Type="http://schemas.openxmlformats.org/officeDocument/2006/relationships/image" Target="../media/image4.wmf"/><Relationship Id="rId7" Type="http://schemas.openxmlformats.org/officeDocument/2006/relationships/image" Target="../media/image8.wmf"/><Relationship Id="rId12" Type="http://schemas.openxmlformats.org/officeDocument/2006/relationships/image" Target="../media/image13.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11" Type="http://schemas.openxmlformats.org/officeDocument/2006/relationships/image" Target="../media/image12.wmf"/><Relationship Id="rId5" Type="http://schemas.openxmlformats.org/officeDocument/2006/relationships/image" Target="../media/image6.wmf"/><Relationship Id="rId15" Type="http://schemas.openxmlformats.org/officeDocument/2006/relationships/image" Target="../media/image16.wmf"/><Relationship Id="rId10"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image" Target="../media/image10.wmf"/><Relationship Id="rId14"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image" Target="../media/image30.wmf"/><Relationship Id="rId18" Type="http://schemas.openxmlformats.org/officeDocument/2006/relationships/image" Target="../media/image2.wmf"/><Relationship Id="rId26" Type="http://schemas.openxmlformats.org/officeDocument/2006/relationships/image" Target="../media/image6.wmf"/><Relationship Id="rId3" Type="http://schemas.openxmlformats.org/officeDocument/2006/relationships/image" Target="../media/image20.wmf"/><Relationship Id="rId21" Type="http://schemas.openxmlformats.org/officeDocument/2006/relationships/image" Target="../media/image36.wmf"/><Relationship Id="rId34" Type="http://schemas.openxmlformats.org/officeDocument/2006/relationships/image" Target="../media/image48.wmf"/><Relationship Id="rId7" Type="http://schemas.openxmlformats.org/officeDocument/2006/relationships/image" Target="../media/image24.wmf"/><Relationship Id="rId12" Type="http://schemas.openxmlformats.org/officeDocument/2006/relationships/image" Target="../media/image29.wmf"/><Relationship Id="rId17" Type="http://schemas.openxmlformats.org/officeDocument/2006/relationships/image" Target="../media/image34.wmf"/><Relationship Id="rId25" Type="http://schemas.openxmlformats.org/officeDocument/2006/relationships/image" Target="../media/image40.wmf"/><Relationship Id="rId33" Type="http://schemas.openxmlformats.org/officeDocument/2006/relationships/image" Target="../media/image47.wmf"/><Relationship Id="rId2" Type="http://schemas.openxmlformats.org/officeDocument/2006/relationships/image" Target="../media/image19.wmf"/><Relationship Id="rId16" Type="http://schemas.openxmlformats.org/officeDocument/2006/relationships/image" Target="../media/image33.wmf"/><Relationship Id="rId20" Type="http://schemas.openxmlformats.org/officeDocument/2006/relationships/image" Target="../media/image35.wmf"/><Relationship Id="rId29" Type="http://schemas.openxmlformats.org/officeDocument/2006/relationships/image" Target="../media/image43.wmf"/><Relationship Id="rId1" Type="http://schemas.openxmlformats.org/officeDocument/2006/relationships/image" Target="../media/image18.wmf"/><Relationship Id="rId6" Type="http://schemas.openxmlformats.org/officeDocument/2006/relationships/image" Target="../media/image23.wmf"/><Relationship Id="rId11" Type="http://schemas.openxmlformats.org/officeDocument/2006/relationships/image" Target="../media/image28.wmf"/><Relationship Id="rId24" Type="http://schemas.openxmlformats.org/officeDocument/2006/relationships/image" Target="../media/image39.wmf"/><Relationship Id="rId32" Type="http://schemas.openxmlformats.org/officeDocument/2006/relationships/image" Target="../media/image46.wmf"/><Relationship Id="rId37" Type="http://schemas.openxmlformats.org/officeDocument/2006/relationships/image" Target="../media/image51.wmf"/><Relationship Id="rId5" Type="http://schemas.openxmlformats.org/officeDocument/2006/relationships/image" Target="../media/image22.wmf"/><Relationship Id="rId15" Type="http://schemas.openxmlformats.org/officeDocument/2006/relationships/image" Target="../media/image32.wmf"/><Relationship Id="rId23" Type="http://schemas.openxmlformats.org/officeDocument/2006/relationships/image" Target="../media/image38.wmf"/><Relationship Id="rId28" Type="http://schemas.openxmlformats.org/officeDocument/2006/relationships/image" Target="../media/image42.wmf"/><Relationship Id="rId36" Type="http://schemas.openxmlformats.org/officeDocument/2006/relationships/image" Target="../media/image50.wmf"/><Relationship Id="rId10" Type="http://schemas.openxmlformats.org/officeDocument/2006/relationships/image" Target="../media/image27.wmf"/><Relationship Id="rId19" Type="http://schemas.openxmlformats.org/officeDocument/2006/relationships/image" Target="../media/image3.wmf"/><Relationship Id="rId31" Type="http://schemas.openxmlformats.org/officeDocument/2006/relationships/image" Target="../media/image45.wmf"/><Relationship Id="rId4" Type="http://schemas.openxmlformats.org/officeDocument/2006/relationships/image" Target="../media/image21.wmf"/><Relationship Id="rId9" Type="http://schemas.openxmlformats.org/officeDocument/2006/relationships/image" Target="../media/image26.wmf"/><Relationship Id="rId14" Type="http://schemas.openxmlformats.org/officeDocument/2006/relationships/image" Target="../media/image31.wmf"/><Relationship Id="rId22" Type="http://schemas.openxmlformats.org/officeDocument/2006/relationships/image" Target="../media/image37.wmf"/><Relationship Id="rId27" Type="http://schemas.openxmlformats.org/officeDocument/2006/relationships/image" Target="../media/image41.wmf"/><Relationship Id="rId30" Type="http://schemas.openxmlformats.org/officeDocument/2006/relationships/image" Target="../media/image44.wmf"/><Relationship Id="rId35" Type="http://schemas.openxmlformats.org/officeDocument/2006/relationships/image" Target="../media/image49.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image" Target="../media/image60.wmf"/><Relationship Id="rId18" Type="http://schemas.openxmlformats.org/officeDocument/2006/relationships/image" Target="../media/image65.wmf"/><Relationship Id="rId26" Type="http://schemas.openxmlformats.org/officeDocument/2006/relationships/image" Target="../media/image73.wmf"/><Relationship Id="rId3" Type="http://schemas.openxmlformats.org/officeDocument/2006/relationships/image" Target="../media/image54.wmf"/><Relationship Id="rId21" Type="http://schemas.openxmlformats.org/officeDocument/2006/relationships/image" Target="../media/image68.wmf"/><Relationship Id="rId7" Type="http://schemas.openxmlformats.org/officeDocument/2006/relationships/image" Target="../media/image55.wmf"/><Relationship Id="rId12" Type="http://schemas.openxmlformats.org/officeDocument/2006/relationships/image" Target="../media/image6.wmf"/><Relationship Id="rId17" Type="http://schemas.openxmlformats.org/officeDocument/2006/relationships/image" Target="../media/image64.wmf"/><Relationship Id="rId25" Type="http://schemas.openxmlformats.org/officeDocument/2006/relationships/image" Target="../media/image72.wmf"/><Relationship Id="rId2" Type="http://schemas.openxmlformats.org/officeDocument/2006/relationships/image" Target="../media/image53.wmf"/><Relationship Id="rId16" Type="http://schemas.openxmlformats.org/officeDocument/2006/relationships/image" Target="../media/image63.wmf"/><Relationship Id="rId20" Type="http://schemas.openxmlformats.org/officeDocument/2006/relationships/image" Target="../media/image67.wmf"/><Relationship Id="rId1" Type="http://schemas.openxmlformats.org/officeDocument/2006/relationships/image" Target="../media/image52.wmf"/><Relationship Id="rId6" Type="http://schemas.openxmlformats.org/officeDocument/2006/relationships/image" Target="../media/image35.wmf"/><Relationship Id="rId11" Type="http://schemas.openxmlformats.org/officeDocument/2006/relationships/image" Target="../media/image59.wmf"/><Relationship Id="rId24" Type="http://schemas.openxmlformats.org/officeDocument/2006/relationships/image" Target="../media/image71.wmf"/><Relationship Id="rId5" Type="http://schemas.openxmlformats.org/officeDocument/2006/relationships/image" Target="../media/image3.wmf"/><Relationship Id="rId15" Type="http://schemas.openxmlformats.org/officeDocument/2006/relationships/image" Target="../media/image62.wmf"/><Relationship Id="rId23" Type="http://schemas.openxmlformats.org/officeDocument/2006/relationships/image" Target="../media/image70.wmf"/><Relationship Id="rId10" Type="http://schemas.openxmlformats.org/officeDocument/2006/relationships/image" Target="../media/image58.wmf"/><Relationship Id="rId19" Type="http://schemas.openxmlformats.org/officeDocument/2006/relationships/image" Target="../media/image66.wmf"/><Relationship Id="rId4" Type="http://schemas.openxmlformats.org/officeDocument/2006/relationships/image" Target="../media/image2.wmf"/><Relationship Id="rId9" Type="http://schemas.openxmlformats.org/officeDocument/2006/relationships/image" Target="../media/image57.wmf"/><Relationship Id="rId14" Type="http://schemas.openxmlformats.org/officeDocument/2006/relationships/image" Target="../media/image61.wmf"/><Relationship Id="rId22" Type="http://schemas.openxmlformats.org/officeDocument/2006/relationships/image" Target="../media/image6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46142-A889-4743-90F9-D73BB360C41F}" type="datetimeFigureOut">
              <a:rPr lang="en-US" smtClean="0"/>
              <a:t>12/25/2020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30498-90FC-4FB0-97D5-41BD4BE4C279}" type="slidenum">
              <a:rPr lang="en-US" smtClean="0"/>
              <a:t>‹#›</a:t>
            </a:fld>
            <a:endParaRPr lang="en-US"/>
          </a:p>
        </p:txBody>
      </p:sp>
    </p:spTree>
    <p:extLst>
      <p:ext uri="{BB962C8B-B14F-4D97-AF65-F5344CB8AC3E}">
        <p14:creationId xmlns:p14="http://schemas.microsoft.com/office/powerpoint/2010/main" val="2539451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blog.minitab.com/blog/michelle-paret/explaining-the-central-limit-theorem-with-bunnies-and-dragons-v2"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a:t>
            </a:fld>
            <a:endParaRPr lang="en-US"/>
          </a:p>
        </p:txBody>
      </p:sp>
    </p:spTree>
    <p:extLst>
      <p:ext uri="{BB962C8B-B14F-4D97-AF65-F5344CB8AC3E}">
        <p14:creationId xmlns:p14="http://schemas.microsoft.com/office/powerpoint/2010/main" val="3195435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10</a:t>
            </a:fld>
            <a:endParaRPr lang="en-US"/>
          </a:p>
        </p:txBody>
      </p:sp>
    </p:spTree>
    <p:extLst>
      <p:ext uri="{BB962C8B-B14F-4D97-AF65-F5344CB8AC3E}">
        <p14:creationId xmlns:p14="http://schemas.microsoft.com/office/powerpoint/2010/main" val="2827287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11</a:t>
            </a:fld>
            <a:endParaRPr lang="en-US"/>
          </a:p>
        </p:txBody>
      </p:sp>
    </p:spTree>
    <p:extLst>
      <p:ext uri="{BB962C8B-B14F-4D97-AF65-F5344CB8AC3E}">
        <p14:creationId xmlns:p14="http://schemas.microsoft.com/office/powerpoint/2010/main" val="2826078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12</a:t>
            </a:fld>
            <a:endParaRPr lang="en-US"/>
          </a:p>
        </p:txBody>
      </p:sp>
    </p:spTree>
    <p:extLst>
      <p:ext uri="{BB962C8B-B14F-4D97-AF65-F5344CB8AC3E}">
        <p14:creationId xmlns:p14="http://schemas.microsoft.com/office/powerpoint/2010/main" val="2310517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13</a:t>
            </a:fld>
            <a:endParaRPr lang="en-US"/>
          </a:p>
        </p:txBody>
      </p:sp>
    </p:spTree>
    <p:extLst>
      <p:ext uri="{BB962C8B-B14F-4D97-AF65-F5344CB8AC3E}">
        <p14:creationId xmlns:p14="http://schemas.microsoft.com/office/powerpoint/2010/main" val="315454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Ch5 Practice Problem Solutions. </a:t>
            </a:r>
          </a:p>
        </p:txBody>
      </p:sp>
      <p:sp>
        <p:nvSpPr>
          <p:cNvPr id="4" name="Slide Number Placeholder 3"/>
          <p:cNvSpPr>
            <a:spLocks noGrp="1"/>
          </p:cNvSpPr>
          <p:nvPr>
            <p:ph type="sldNum" sz="quarter" idx="5"/>
          </p:nvPr>
        </p:nvSpPr>
        <p:spPr/>
        <p:txBody>
          <a:bodyPr/>
          <a:lstStyle/>
          <a:p>
            <a:fld id="{49530498-90FC-4FB0-97D5-41BD4BE4C279}" type="slidenum">
              <a:rPr lang="en-US" smtClean="0"/>
              <a:t>14</a:t>
            </a:fld>
            <a:endParaRPr lang="en-US"/>
          </a:p>
        </p:txBody>
      </p:sp>
    </p:spTree>
    <p:extLst>
      <p:ext uri="{BB962C8B-B14F-4D97-AF65-F5344CB8AC3E}">
        <p14:creationId xmlns:p14="http://schemas.microsoft.com/office/powerpoint/2010/main" val="2304295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Ch5 Practice Problem Solutions. </a:t>
            </a:r>
          </a:p>
        </p:txBody>
      </p:sp>
      <p:sp>
        <p:nvSpPr>
          <p:cNvPr id="4" name="Slide Number Placeholder 3"/>
          <p:cNvSpPr>
            <a:spLocks noGrp="1"/>
          </p:cNvSpPr>
          <p:nvPr>
            <p:ph type="sldNum" sz="quarter" idx="5"/>
          </p:nvPr>
        </p:nvSpPr>
        <p:spPr/>
        <p:txBody>
          <a:bodyPr/>
          <a:lstStyle/>
          <a:p>
            <a:fld id="{49530498-90FC-4FB0-97D5-41BD4BE4C279}" type="slidenum">
              <a:rPr lang="en-US" smtClean="0"/>
              <a:t>15</a:t>
            </a:fld>
            <a:endParaRPr lang="en-US"/>
          </a:p>
        </p:txBody>
      </p:sp>
    </p:spTree>
    <p:extLst>
      <p:ext uri="{BB962C8B-B14F-4D97-AF65-F5344CB8AC3E}">
        <p14:creationId xmlns:p14="http://schemas.microsoft.com/office/powerpoint/2010/main" val="20815227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Times New Roman" panose="02020603050405020304" pitchFamily="18" charset="0"/>
              </a:rPr>
              <a:t>Answers are provided in Ch5 Practice Problem Solutions.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B05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mn-lt"/>
                <a:ea typeface="+mn-ea"/>
                <a:cs typeface="Times New Roman" pitchFamily="18" charset="0"/>
              </a:rPr>
              <a:t>http://onlinestatbook.com/2/sampling_distributions/clt_demo.html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B050"/>
              </a:solidFill>
            </a:endParaRPr>
          </a:p>
        </p:txBody>
      </p:sp>
      <p:sp>
        <p:nvSpPr>
          <p:cNvPr id="4" name="Slide Number Placeholder 3"/>
          <p:cNvSpPr>
            <a:spLocks noGrp="1"/>
          </p:cNvSpPr>
          <p:nvPr>
            <p:ph type="sldNum" sz="quarter" idx="5"/>
          </p:nvPr>
        </p:nvSpPr>
        <p:spPr/>
        <p:txBody>
          <a:bodyPr/>
          <a:lstStyle/>
          <a:p>
            <a:fld id="{49530498-90FC-4FB0-97D5-41BD4BE4C279}" type="slidenum">
              <a:rPr lang="en-US" smtClean="0"/>
              <a:t>16</a:t>
            </a:fld>
            <a:endParaRPr lang="en-US"/>
          </a:p>
        </p:txBody>
      </p:sp>
    </p:spTree>
    <p:extLst>
      <p:ext uri="{BB962C8B-B14F-4D97-AF65-F5344CB8AC3E}">
        <p14:creationId xmlns:p14="http://schemas.microsoft.com/office/powerpoint/2010/main" val="1162088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dirty="0"/>
                  <a:t>1</a:t>
                </a:r>
                <a:r>
                  <a:rPr lang="en-US" i="0">
                    <a:latin typeface="Cambria Math" panose="02040503050406030204" pitchFamily="18" charset="0"/>
                    <a:ea typeface="Cambria Math" panose="02040503050406030204" pitchFamily="18" charset="0"/>
                  </a:rPr>
                  <a:t>∈</a:t>
                </a:r>
                <a:r>
                  <a:rPr lang="en-US" dirty="0"/>
                  <a:t>A	5</a:t>
                </a:r>
                <a:r>
                  <a:rPr lang="en-US" i="0">
                    <a:latin typeface="Cambria Math" panose="02040503050406030204" pitchFamily="18" charset="0"/>
                    <a:ea typeface="Cambria Math" panose="02040503050406030204" pitchFamily="18" charset="0"/>
                  </a:rPr>
                  <a:t>∈</a:t>
                </a:r>
                <a:r>
                  <a:rPr lang="en-US" dirty="0"/>
                  <a:t>A	{5}</a:t>
                </a:r>
                <a:r>
                  <a:rPr lang="en-US" i="0">
                    <a:latin typeface="Cambria Math" panose="02040503050406030204" pitchFamily="18" charset="0"/>
                    <a:ea typeface="Cambria Math" panose="02040503050406030204" pitchFamily="18" charset="0"/>
                  </a:rPr>
                  <a:t>⊆</a:t>
                </a:r>
                <a:r>
                  <a:rPr lang="en-US" dirty="0"/>
                  <a:t>A	{}</a:t>
                </a:r>
                <a:r>
                  <a:rPr lang="en-US" i="0">
                    <a:latin typeface="Cambria Math" panose="02040503050406030204" pitchFamily="18" charset="0"/>
                    <a:ea typeface="Cambria Math" panose="02040503050406030204" pitchFamily="18" charset="0"/>
                  </a:rPr>
                  <a:t>⊆</a:t>
                </a:r>
                <a:r>
                  <a:rPr lang="en-US" dirty="0"/>
                  <a:t>A</a:t>
                </a:r>
              </a:p>
              <a:p>
                <a:r>
                  <a:rPr lang="en-US" dirty="0"/>
                  <a:t>{1,5}</a:t>
                </a:r>
                <a:r>
                  <a:rPr lang="en-US" i="0">
                    <a:latin typeface="Cambria Math" panose="02040503050406030204" pitchFamily="18" charset="0"/>
                    <a:ea typeface="Cambria Math" panose="02040503050406030204" pitchFamily="18" charset="0"/>
                  </a:rPr>
                  <a:t>⊆</a:t>
                </a:r>
                <a:r>
                  <a:rPr lang="en-US" dirty="0"/>
                  <a:t>A	{1,3,5,7,9}</a:t>
                </a:r>
                <a:r>
                  <a:rPr lang="en-US" b="0" i="0">
                    <a:latin typeface="Cambria Math" panose="02040503050406030204" pitchFamily="18" charset="0"/>
                    <a:ea typeface="Cambria Math" panose="02040503050406030204" pitchFamily="18" charset="0"/>
                  </a:rPr>
                  <a:t>=</a:t>
                </a:r>
                <a:r>
                  <a:rPr lang="en-US" dirty="0"/>
                  <a:t>A	A</a:t>
                </a:r>
                <a:r>
                  <a:rPr lang="en-US" i="0">
                    <a:latin typeface="Cambria Math" panose="02040503050406030204" pitchFamily="18" charset="0"/>
                    <a:ea typeface="Cambria Math" panose="02040503050406030204" pitchFamily="18" charset="0"/>
                  </a:rPr>
                  <a:t>⊈</a:t>
                </a:r>
                <a:r>
                  <a:rPr lang="en-US" dirty="0"/>
                  <a:t>B</a:t>
                </a:r>
              </a:p>
              <a:p>
                <a:r>
                  <a:rPr lang="en-US" dirty="0"/>
                  <a:t>+</a:t>
                </a:r>
                <a:r>
                  <a:rPr lang="en-US" i="0">
                    <a:latin typeface="Cambria Math" panose="02040503050406030204" pitchFamily="18" charset="0"/>
                    <a:ea typeface="Cambria Math" panose="02040503050406030204" pitchFamily="18" charset="0"/>
                  </a:rPr>
                  <a:t>∈</a:t>
                </a:r>
                <a:r>
                  <a:rPr lang="en-US" dirty="0"/>
                  <a:t>B	^</a:t>
                </a:r>
                <a:r>
                  <a:rPr lang="en-US" i="0">
                    <a:latin typeface="Cambria Math" panose="02040503050406030204" pitchFamily="18" charset="0"/>
                    <a:ea typeface="Cambria Math" panose="02040503050406030204" pitchFamily="18" charset="0"/>
                  </a:rPr>
                  <a:t>∉</a:t>
                </a:r>
                <a:r>
                  <a:rPr lang="en-US" dirty="0"/>
                  <a:t>B	</a:t>
                </a:r>
                <a:r>
                  <a:rPr lang="el-GR" i="0">
                    <a:latin typeface="Cambria Math" panose="02040503050406030204" pitchFamily="18" charset="0"/>
                    <a:ea typeface="Cambria Math" panose="02040503050406030204" pitchFamily="18" charset="0"/>
                  </a:rPr>
                  <a:t>ϕ</a:t>
                </a:r>
                <a:r>
                  <a:rPr lang="en-US" i="0">
                    <a:latin typeface="Cambria Math" panose="02040503050406030204" pitchFamily="18" charset="0"/>
                    <a:ea typeface="Cambria Math" panose="02040503050406030204" pitchFamily="18" charset="0"/>
                  </a:rPr>
                  <a:t>⊆</a:t>
                </a:r>
                <a:r>
                  <a:rPr lang="en-US" dirty="0"/>
                  <a:t>B	B</a:t>
                </a:r>
                <a:r>
                  <a:rPr lang="en-US" i="0">
                    <a:latin typeface="Cambria Math" panose="02040503050406030204" pitchFamily="18" charset="0"/>
                    <a:ea typeface="Cambria Math" panose="02040503050406030204" pitchFamily="18" charset="0"/>
                  </a:rPr>
                  <a:t>⊈</a:t>
                </a:r>
                <a:r>
                  <a:rPr lang="en-US" i="0" dirty="0">
                    <a:latin typeface="+mn-lt"/>
                    <a:ea typeface="+mn-ea"/>
                  </a:rPr>
                  <a:t>ϕ</a:t>
                </a:r>
                <a:endParaRPr lang="en-US" dirty="0"/>
              </a:p>
              <a:p>
                <a:r>
                  <a:rPr lang="en-US" dirty="0"/>
                  <a:t>B</a:t>
                </a:r>
                <a:r>
                  <a:rPr lang="en-US" i="0">
                    <a:latin typeface="Cambria Math" panose="02040503050406030204" pitchFamily="18" charset="0"/>
                    <a:ea typeface="Cambria Math" panose="02040503050406030204" pitchFamily="18" charset="0"/>
                  </a:rPr>
                  <a:t>⊈</a:t>
                </a:r>
                <a:r>
                  <a:rPr lang="en-US" dirty="0"/>
                  <a:t>{+,-}	B</a:t>
                </a:r>
                <a:r>
                  <a:rPr lang="en-US" i="0">
                    <a:latin typeface="Cambria Math" panose="02040503050406030204" pitchFamily="18" charset="0"/>
                    <a:ea typeface="Cambria Math" panose="02040503050406030204" pitchFamily="18" charset="0"/>
                  </a:rPr>
                  <a:t>⊈</a:t>
                </a:r>
                <a:r>
                  <a:rPr lang="en-US" dirty="0"/>
                  <a:t>A	?</a:t>
                </a:r>
              </a:p>
              <a:p>
                <a:r>
                  <a:rPr lang="en-US" dirty="0"/>
                  <a:t>|B|=4	n(A)=5	U={1,3,5,7,9,+,-,*,/}, n(U)=9</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2</a:t>
            </a:fld>
            <a:endParaRPr lang="en-US"/>
          </a:p>
        </p:txBody>
      </p:sp>
    </p:spTree>
    <p:extLst>
      <p:ext uri="{BB962C8B-B14F-4D97-AF65-F5344CB8AC3E}">
        <p14:creationId xmlns:p14="http://schemas.microsoft.com/office/powerpoint/2010/main" val="234871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3</a:t>
            </a:fld>
            <a:endParaRPr lang="en-US"/>
          </a:p>
        </p:txBody>
      </p:sp>
    </p:spTree>
    <p:extLst>
      <p:ext uri="{BB962C8B-B14F-4D97-AF65-F5344CB8AC3E}">
        <p14:creationId xmlns:p14="http://schemas.microsoft.com/office/powerpoint/2010/main" val="832032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4</a:t>
            </a:fld>
            <a:endParaRPr lang="en-US"/>
          </a:p>
        </p:txBody>
      </p:sp>
    </p:spTree>
    <p:extLst>
      <p:ext uri="{BB962C8B-B14F-4D97-AF65-F5344CB8AC3E}">
        <p14:creationId xmlns:p14="http://schemas.microsoft.com/office/powerpoint/2010/main" val="458483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http://blog.minitab.com/blog/michelle-paret/explaining-the-central-limit-theorem-with-bunnies-and-dragons-v2</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5</a:t>
            </a:fld>
            <a:endParaRPr lang="en-US"/>
          </a:p>
        </p:txBody>
      </p:sp>
    </p:spTree>
    <p:extLst>
      <p:ext uri="{BB962C8B-B14F-4D97-AF65-F5344CB8AC3E}">
        <p14:creationId xmlns:p14="http://schemas.microsoft.com/office/powerpoint/2010/main" val="4192525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6</a:t>
            </a:fld>
            <a:endParaRPr lang="en-US"/>
          </a:p>
        </p:txBody>
      </p:sp>
    </p:spTree>
    <p:extLst>
      <p:ext uri="{BB962C8B-B14F-4D97-AF65-F5344CB8AC3E}">
        <p14:creationId xmlns:p14="http://schemas.microsoft.com/office/powerpoint/2010/main" val="2092989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7030A0"/>
                </a:solidFill>
                <a:effectLst/>
                <a:latin typeface="Arial" panose="020B0604020202020204" pitchFamily="34" charset="0"/>
              </a:rPr>
              <a:t>https://anilz.shinyapps.io/Central_Limit_Theorem/</a:t>
            </a:r>
          </a:p>
        </p:txBody>
      </p:sp>
      <p:sp>
        <p:nvSpPr>
          <p:cNvPr id="4" name="Slide Number Placeholder 3"/>
          <p:cNvSpPr>
            <a:spLocks noGrp="1"/>
          </p:cNvSpPr>
          <p:nvPr>
            <p:ph type="sldNum" sz="quarter" idx="5"/>
          </p:nvPr>
        </p:nvSpPr>
        <p:spPr/>
        <p:txBody>
          <a:bodyPr/>
          <a:lstStyle/>
          <a:p>
            <a:fld id="{49530498-90FC-4FB0-97D5-41BD4BE4C279}" type="slidenum">
              <a:rPr lang="en-US" smtClean="0"/>
              <a:t>7</a:t>
            </a:fld>
            <a:endParaRPr lang="en-US"/>
          </a:p>
        </p:txBody>
      </p:sp>
    </p:spTree>
    <p:extLst>
      <p:ext uri="{BB962C8B-B14F-4D97-AF65-F5344CB8AC3E}">
        <p14:creationId xmlns:p14="http://schemas.microsoft.com/office/powerpoint/2010/main" val="1449099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Conclusion: By increasing the sample, distribution of sample mean becomes more humpy  </a:t>
                </a:r>
              </a:p>
            </p:txBody>
          </p:sp>
        </mc:Choice>
        <mc:Fallback xmlns="">
          <p:sp>
            <p:nvSpPr>
              <p:cNvPr id="3" name="Notes Placeholder 2"/>
              <p:cNvSpPr>
                <a:spLocks noGrp="1"/>
              </p:cNvSpPr>
              <p:nvPr>
                <p:ph type="body" idx="1"/>
              </p:nvPr>
            </p:nvSpPr>
            <p:spPr/>
            <p:txBody>
              <a:bodyPr/>
              <a:lstStyle/>
              <a:p>
                <a:r>
                  <a:rPr lang="en-US" dirty="0"/>
                  <a:t>1</a:t>
                </a:r>
                <a:r>
                  <a:rPr lang="en-US" i="0">
                    <a:latin typeface="Cambria Math" panose="02040503050406030204" pitchFamily="18" charset="0"/>
                    <a:ea typeface="Cambria Math" panose="02040503050406030204" pitchFamily="18" charset="0"/>
                  </a:rPr>
                  <a:t>∈</a:t>
                </a:r>
                <a:r>
                  <a:rPr lang="en-US" dirty="0"/>
                  <a:t>A	5</a:t>
                </a:r>
                <a:r>
                  <a:rPr lang="en-US" i="0">
                    <a:latin typeface="Cambria Math" panose="02040503050406030204" pitchFamily="18" charset="0"/>
                    <a:ea typeface="Cambria Math" panose="02040503050406030204" pitchFamily="18" charset="0"/>
                  </a:rPr>
                  <a:t>∈</a:t>
                </a:r>
                <a:r>
                  <a:rPr lang="en-US" dirty="0"/>
                  <a:t>A	{5}</a:t>
                </a:r>
                <a:r>
                  <a:rPr lang="en-US" i="0">
                    <a:latin typeface="Cambria Math" panose="02040503050406030204" pitchFamily="18" charset="0"/>
                    <a:ea typeface="Cambria Math" panose="02040503050406030204" pitchFamily="18" charset="0"/>
                  </a:rPr>
                  <a:t>⊆</a:t>
                </a:r>
                <a:r>
                  <a:rPr lang="en-US" dirty="0"/>
                  <a:t>A	{}</a:t>
                </a:r>
                <a:r>
                  <a:rPr lang="en-US" i="0">
                    <a:latin typeface="Cambria Math" panose="02040503050406030204" pitchFamily="18" charset="0"/>
                    <a:ea typeface="Cambria Math" panose="02040503050406030204" pitchFamily="18" charset="0"/>
                  </a:rPr>
                  <a:t>⊆</a:t>
                </a:r>
                <a:r>
                  <a:rPr lang="en-US" dirty="0"/>
                  <a:t>A</a:t>
                </a:r>
              </a:p>
              <a:p>
                <a:r>
                  <a:rPr lang="en-US" dirty="0"/>
                  <a:t>{1,5}</a:t>
                </a:r>
                <a:r>
                  <a:rPr lang="en-US" i="0">
                    <a:latin typeface="Cambria Math" panose="02040503050406030204" pitchFamily="18" charset="0"/>
                    <a:ea typeface="Cambria Math" panose="02040503050406030204" pitchFamily="18" charset="0"/>
                  </a:rPr>
                  <a:t>⊆</a:t>
                </a:r>
                <a:r>
                  <a:rPr lang="en-US" dirty="0"/>
                  <a:t>A	{1,3,5,7,9}</a:t>
                </a:r>
                <a:r>
                  <a:rPr lang="en-US" b="0" i="0">
                    <a:latin typeface="Cambria Math" panose="02040503050406030204" pitchFamily="18" charset="0"/>
                    <a:ea typeface="Cambria Math" panose="02040503050406030204" pitchFamily="18" charset="0"/>
                  </a:rPr>
                  <a:t>=</a:t>
                </a:r>
                <a:r>
                  <a:rPr lang="en-US" dirty="0"/>
                  <a:t>A	A</a:t>
                </a:r>
                <a:r>
                  <a:rPr lang="en-US" i="0">
                    <a:latin typeface="Cambria Math" panose="02040503050406030204" pitchFamily="18" charset="0"/>
                    <a:ea typeface="Cambria Math" panose="02040503050406030204" pitchFamily="18" charset="0"/>
                  </a:rPr>
                  <a:t>⊈</a:t>
                </a:r>
                <a:r>
                  <a:rPr lang="en-US" dirty="0"/>
                  <a:t>B</a:t>
                </a:r>
              </a:p>
              <a:p>
                <a:r>
                  <a:rPr lang="en-US" dirty="0"/>
                  <a:t>+</a:t>
                </a:r>
                <a:r>
                  <a:rPr lang="en-US" i="0">
                    <a:latin typeface="Cambria Math" panose="02040503050406030204" pitchFamily="18" charset="0"/>
                    <a:ea typeface="Cambria Math" panose="02040503050406030204" pitchFamily="18" charset="0"/>
                  </a:rPr>
                  <a:t>∈</a:t>
                </a:r>
                <a:r>
                  <a:rPr lang="en-US" dirty="0"/>
                  <a:t>B	^</a:t>
                </a:r>
                <a:r>
                  <a:rPr lang="en-US" i="0">
                    <a:latin typeface="Cambria Math" panose="02040503050406030204" pitchFamily="18" charset="0"/>
                    <a:ea typeface="Cambria Math" panose="02040503050406030204" pitchFamily="18" charset="0"/>
                  </a:rPr>
                  <a:t>∉</a:t>
                </a:r>
                <a:r>
                  <a:rPr lang="en-US" dirty="0"/>
                  <a:t>B	</a:t>
                </a:r>
                <a:r>
                  <a:rPr lang="el-GR" i="0">
                    <a:latin typeface="Cambria Math" panose="02040503050406030204" pitchFamily="18" charset="0"/>
                    <a:ea typeface="Cambria Math" panose="02040503050406030204" pitchFamily="18" charset="0"/>
                  </a:rPr>
                  <a:t>ϕ</a:t>
                </a:r>
                <a:r>
                  <a:rPr lang="en-US" i="0">
                    <a:latin typeface="Cambria Math" panose="02040503050406030204" pitchFamily="18" charset="0"/>
                    <a:ea typeface="Cambria Math" panose="02040503050406030204" pitchFamily="18" charset="0"/>
                  </a:rPr>
                  <a:t>⊆</a:t>
                </a:r>
                <a:r>
                  <a:rPr lang="en-US" dirty="0"/>
                  <a:t>B	B</a:t>
                </a:r>
                <a:r>
                  <a:rPr lang="en-US" i="0">
                    <a:latin typeface="Cambria Math" panose="02040503050406030204" pitchFamily="18" charset="0"/>
                    <a:ea typeface="Cambria Math" panose="02040503050406030204" pitchFamily="18" charset="0"/>
                  </a:rPr>
                  <a:t>⊈</a:t>
                </a:r>
                <a:r>
                  <a:rPr lang="en-US" i="0" dirty="0">
                    <a:latin typeface="+mn-lt"/>
                    <a:ea typeface="+mn-ea"/>
                  </a:rPr>
                  <a:t>ϕ</a:t>
                </a:r>
                <a:endParaRPr lang="en-US" dirty="0"/>
              </a:p>
              <a:p>
                <a:r>
                  <a:rPr lang="en-US" dirty="0"/>
                  <a:t>B</a:t>
                </a:r>
                <a:r>
                  <a:rPr lang="en-US" i="0">
                    <a:latin typeface="Cambria Math" panose="02040503050406030204" pitchFamily="18" charset="0"/>
                    <a:ea typeface="Cambria Math" panose="02040503050406030204" pitchFamily="18" charset="0"/>
                  </a:rPr>
                  <a:t>⊈</a:t>
                </a:r>
                <a:r>
                  <a:rPr lang="en-US" dirty="0"/>
                  <a:t>{+,-}	B</a:t>
                </a:r>
                <a:r>
                  <a:rPr lang="en-US" i="0">
                    <a:latin typeface="Cambria Math" panose="02040503050406030204" pitchFamily="18" charset="0"/>
                    <a:ea typeface="Cambria Math" panose="02040503050406030204" pitchFamily="18" charset="0"/>
                  </a:rPr>
                  <a:t>⊈</a:t>
                </a:r>
                <a:r>
                  <a:rPr lang="en-US" dirty="0"/>
                  <a:t>A	?</a:t>
                </a:r>
              </a:p>
              <a:p>
                <a:r>
                  <a:rPr lang="en-US" dirty="0"/>
                  <a:t>|B|=4	n(A)=5	U={1,3,5,7,9,+,-,*,/}, n(U)=9</a:t>
                </a:r>
              </a:p>
            </p:txBody>
          </p:sp>
        </mc:Fallback>
      </mc:AlternateContent>
      <p:sp>
        <p:nvSpPr>
          <p:cNvPr id="4" name="Slide Number Placeholder 3"/>
          <p:cNvSpPr>
            <a:spLocks noGrp="1"/>
          </p:cNvSpPr>
          <p:nvPr>
            <p:ph type="sldNum" sz="quarter" idx="5"/>
          </p:nvPr>
        </p:nvSpPr>
        <p:spPr/>
        <p:txBody>
          <a:bodyPr/>
          <a:lstStyle/>
          <a:p>
            <a:fld id="{49530498-90FC-4FB0-97D5-41BD4BE4C279}" type="slidenum">
              <a:rPr lang="en-US" smtClean="0"/>
              <a:t>8</a:t>
            </a:fld>
            <a:endParaRPr lang="en-US"/>
          </a:p>
        </p:txBody>
      </p:sp>
    </p:spTree>
    <p:extLst>
      <p:ext uri="{BB962C8B-B14F-4D97-AF65-F5344CB8AC3E}">
        <p14:creationId xmlns:p14="http://schemas.microsoft.com/office/powerpoint/2010/main" val="4099120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30498-90FC-4FB0-97D5-41BD4BE4C279}" type="slidenum">
              <a:rPr lang="en-US" smtClean="0"/>
              <a:t>9</a:t>
            </a:fld>
            <a:endParaRPr lang="en-US"/>
          </a:p>
        </p:txBody>
      </p:sp>
    </p:spTree>
    <p:extLst>
      <p:ext uri="{BB962C8B-B14F-4D97-AF65-F5344CB8AC3E}">
        <p14:creationId xmlns:p14="http://schemas.microsoft.com/office/powerpoint/2010/main" val="1878893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0A85-2FB1-4A92-BCDD-217429B34F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80FA89-9C91-4160-83C9-2A13730D6E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DDA349-54F5-47F1-BF37-38E25A504E7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D9F10D0F-BF9C-4F59-8A5B-C1C6B9A65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E7AF0-22B6-40D3-85C4-2AF8BE75B3C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6068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A2BF0-8862-410C-8A41-A5BCBEE2C5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266308-E1F2-47EE-B8A0-895BA58913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FB520-426E-4247-881E-8AE5F14C3409}"/>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6BC251A4-DA16-42B8-85C7-28A6CAD59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0DAA30-4182-4D31-98C0-ECD2C9BEF36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5127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C138D2-16E4-4688-A1AD-389850D2C7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70DDD6-5E18-455C-B22C-D02204F6AA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4A805-0C97-427D-B382-93B4F9465B83}"/>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1625C6CA-5B2F-4678-9A70-E00F05D27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5D5C8-FAD6-4E9B-9E29-6E3C99434B7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84306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94217-B44C-4625-BA41-A66FCC1CD9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914568-0410-482C-8135-9776973F77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BBBB3-C709-4B9B-88F4-AFC6A0D02928}"/>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87F57150-70E9-47C9-A0BF-7FEFE4B95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1AA6A-97D3-466C-ADB3-52E33E869725}"/>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55318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82AE2-18A1-45F5-969F-95E516157F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309BEA-DD8E-4D94-A0A8-1F2A4682CE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A417145-D54A-4079-99E2-E78DF91FADCC}"/>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FD4A5BC8-6D97-4CE9-9423-7F6995183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08B52-83AD-4A49-A4BE-6C29CED34786}"/>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083488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4764-DCAB-48A6-9166-60E2AC081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053A8-FA9E-4979-991C-ACB48D055E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2B161D-C945-44D3-9E18-4A555ECAF5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948484-A520-4412-9F4E-CFA6A5A8BDCC}"/>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105C44F4-3C87-4614-97F5-AD9C8623B9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985E8-970E-44EE-A48B-857A5459355B}"/>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36142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95001-F808-4344-BDC1-7CB0A1F892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865444-D51A-4FD9-BA5B-1AC58C8F99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A632888-846B-4744-805C-26C78B549F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CF61B0-31CC-47BD-8D2A-F538938441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E8E0F36-5968-43E3-B3CA-16456DD6AF7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4306D3-D653-4B55-9B49-55796556F4F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8" name="Footer Placeholder 7">
            <a:extLst>
              <a:ext uri="{FF2B5EF4-FFF2-40B4-BE49-F238E27FC236}">
                <a16:creationId xmlns:a16="http://schemas.microsoft.com/office/drawing/2014/main" id="{F4DE97CA-0285-4B21-AAC8-1DDCB1DFA7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E5110E-E651-43B2-BB8F-87FE5B34ED42}"/>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79183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7F94-D697-4563-8BAD-E160E49185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91FB-DA4E-4B9E-938E-08B488A17272}"/>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4" name="Footer Placeholder 3">
            <a:extLst>
              <a:ext uri="{FF2B5EF4-FFF2-40B4-BE49-F238E27FC236}">
                <a16:creationId xmlns:a16="http://schemas.microsoft.com/office/drawing/2014/main" id="{A07DF3CD-4BEB-438C-B142-C14329B7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FED830-9405-4EEE-BF1E-AAD126929F5C}"/>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4280837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75A61-FBFA-49CF-9F6F-CE0A10BD2470}"/>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3" name="Footer Placeholder 2">
            <a:extLst>
              <a:ext uri="{FF2B5EF4-FFF2-40B4-BE49-F238E27FC236}">
                <a16:creationId xmlns:a16="http://schemas.microsoft.com/office/drawing/2014/main" id="{F69A1EF6-DF48-4171-8436-959F39D4F4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D47472-71D2-4289-AC83-3819C8BFDA69}"/>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114661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E85-A25B-4F62-AA1B-A02C231FEB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75BC8B-EDF9-496C-BED4-EE5A40D421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AD03C4-A5F8-4C3E-BCF1-92EC7BE6F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A0B70F-A01A-4BC6-9ECD-A11544889CCB}"/>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0ACED877-0B7E-47E9-8102-959C843AE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3A9277-2CA9-448C-95B2-325C48550B5F}"/>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3865401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7824-F542-4A40-8C5A-92D9D9E42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BB117F-3369-449F-98E7-7956C27529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406790-A9FE-4755-921C-59526DB5A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465478-8ADF-42B8-89D8-261C3AB28529}"/>
              </a:ext>
            </a:extLst>
          </p:cNvPr>
          <p:cNvSpPr>
            <a:spLocks noGrp="1"/>
          </p:cNvSpPr>
          <p:nvPr>
            <p:ph type="dt" sz="half" idx="10"/>
          </p:nvPr>
        </p:nvSpPr>
        <p:spPr/>
        <p:txBody>
          <a:bodyPr/>
          <a:lstStyle/>
          <a:p>
            <a:fld id="{DBD8E794-DB62-4D3C-B4E4-E7EF0156BBD5}" type="datetimeFigureOut">
              <a:rPr lang="en-US" smtClean="0"/>
              <a:t>12/25/2020</a:t>
            </a:fld>
            <a:endParaRPr lang="en-US"/>
          </a:p>
        </p:txBody>
      </p:sp>
      <p:sp>
        <p:nvSpPr>
          <p:cNvPr id="6" name="Footer Placeholder 5">
            <a:extLst>
              <a:ext uri="{FF2B5EF4-FFF2-40B4-BE49-F238E27FC236}">
                <a16:creationId xmlns:a16="http://schemas.microsoft.com/office/drawing/2014/main" id="{A1E6D36C-9071-4ACA-BCEF-2E3D62EA4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0B0C81-D318-4CF8-9FC1-4CC2DB97A13E}"/>
              </a:ext>
            </a:extLst>
          </p:cNvPr>
          <p:cNvSpPr>
            <a:spLocks noGrp="1"/>
          </p:cNvSpPr>
          <p:nvPr>
            <p:ph type="sldNum" sz="quarter" idx="12"/>
          </p:nvPr>
        </p:nvSpPr>
        <p:spPr/>
        <p:txBody>
          <a:bodyPr/>
          <a:lstStyle/>
          <a:p>
            <a:fld id="{1F49ACDB-FEDB-419A-9ACE-6FBE2DAEDCF3}" type="slidenum">
              <a:rPr lang="en-US" smtClean="0"/>
              <a:t>‹#›</a:t>
            </a:fld>
            <a:endParaRPr lang="en-US"/>
          </a:p>
        </p:txBody>
      </p:sp>
    </p:spTree>
    <p:extLst>
      <p:ext uri="{BB962C8B-B14F-4D97-AF65-F5344CB8AC3E}">
        <p14:creationId xmlns:p14="http://schemas.microsoft.com/office/powerpoint/2010/main" val="26963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899690-2798-4AE1-BF38-42FA223A43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79BA2F-2B58-4B64-BAB7-A61415325E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B782F-0EF6-48CD-9967-D1B6838D5F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8E794-DB62-4D3C-B4E4-E7EF0156BBD5}" type="datetimeFigureOut">
              <a:rPr lang="en-US" smtClean="0"/>
              <a:t>12/25/2020</a:t>
            </a:fld>
            <a:endParaRPr lang="en-US"/>
          </a:p>
        </p:txBody>
      </p:sp>
      <p:sp>
        <p:nvSpPr>
          <p:cNvPr id="5" name="Footer Placeholder 4">
            <a:extLst>
              <a:ext uri="{FF2B5EF4-FFF2-40B4-BE49-F238E27FC236}">
                <a16:creationId xmlns:a16="http://schemas.microsoft.com/office/drawing/2014/main" id="{BAD5CFBF-D664-4D60-B499-C6794D11DD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F0D727-70D5-4179-82B5-016D5976B0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9ACDB-FEDB-419A-9ACE-6FBE2DAEDCF3}" type="slidenum">
              <a:rPr lang="en-US" smtClean="0"/>
              <a:t>‹#›</a:t>
            </a:fld>
            <a:endParaRPr lang="en-US"/>
          </a:p>
        </p:txBody>
      </p:sp>
    </p:spTree>
    <p:extLst>
      <p:ext uri="{BB962C8B-B14F-4D97-AF65-F5344CB8AC3E}">
        <p14:creationId xmlns:p14="http://schemas.microsoft.com/office/powerpoint/2010/main" val="1336157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8.png"/><Relationship Id="rId7" Type="http://schemas.openxmlformats.org/officeDocument/2006/relationships/image" Target="../media/image101.png"/><Relationship Id="rId2" Type="http://schemas.openxmlformats.org/officeDocument/2006/relationships/notesSlide" Target="../notesSlides/notesSlide10.xml"/><Relationship Id="rId16"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99.png"/><Relationship Id="rId11" Type="http://schemas.openxmlformats.org/officeDocument/2006/relationships/image" Target="../media/image89.png"/><Relationship Id="rId5" Type="http://schemas.openxmlformats.org/officeDocument/2006/relationships/image" Target="../media/image98.png"/><Relationship Id="rId15" Type="http://schemas.openxmlformats.org/officeDocument/2006/relationships/image" Target="../media/image107.png"/><Relationship Id="rId10" Type="http://schemas.openxmlformats.org/officeDocument/2006/relationships/image" Target="../media/image104.png"/><Relationship Id="rId4" Type="http://schemas.openxmlformats.org/officeDocument/2006/relationships/image" Target="../media/image97.png"/><Relationship Id="rId9" Type="http://schemas.openxmlformats.org/officeDocument/2006/relationships/image" Target="../media/image103.png"/><Relationship Id="rId14" Type="http://schemas.openxmlformats.org/officeDocument/2006/relationships/image" Target="../media/image108.png"/></Relationships>
</file>

<file path=ppt/slides/_rels/slide11.xml.rels><?xml version="1.0" encoding="UTF-8" standalone="yes"?>
<Relationships xmlns="http://schemas.openxmlformats.org/package/2006/relationships"><Relationship Id="rId8" Type="http://schemas.openxmlformats.org/officeDocument/2006/relationships/image" Target="../media/image116.png"/><Relationship Id="rId13" Type="http://schemas.openxmlformats.org/officeDocument/2006/relationships/image" Target="../media/image94.png"/><Relationship Id="rId3" Type="http://schemas.openxmlformats.org/officeDocument/2006/relationships/image" Target="../media/image111.png"/><Relationship Id="rId7" Type="http://schemas.openxmlformats.org/officeDocument/2006/relationships/image" Target="../media/image115.png"/><Relationship Id="rId12" Type="http://schemas.openxmlformats.org/officeDocument/2006/relationships/image" Target="../media/image93.png"/><Relationship Id="rId2" Type="http://schemas.openxmlformats.org/officeDocument/2006/relationships/notesSlide" Target="../notesSlides/notesSlide11.xml"/><Relationship Id="rId1" Type="http://schemas.openxmlformats.org/officeDocument/2006/relationships/slideLayout" Target="../slideLayouts/slideLayout2.xml"/><Relationship Id="rId11" Type="http://schemas.openxmlformats.org/officeDocument/2006/relationships/image" Target="../media/image119.png"/><Relationship Id="rId5" Type="http://schemas.openxmlformats.org/officeDocument/2006/relationships/image" Target="../media/image110.png"/><Relationship Id="rId10" Type="http://schemas.openxmlformats.org/officeDocument/2006/relationships/image" Target="../media/image118.png"/><Relationship Id="rId4" Type="http://schemas.openxmlformats.org/officeDocument/2006/relationships/image" Target="../media/image112.png"/><Relationship Id="rId14" Type="http://schemas.openxmlformats.org/officeDocument/2006/relationships/image" Target="../media/image117.png"/></Relationships>
</file>

<file path=ppt/slides/_rels/slide12.xml.rels><?xml version="1.0" encoding="UTF-8" standalone="yes"?>
<Relationships xmlns="http://schemas.openxmlformats.org/package/2006/relationships"><Relationship Id="rId3" Type="http://schemas.openxmlformats.org/officeDocument/2006/relationships/image" Target="../media/image9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20.png"/><Relationship Id="rId13" Type="http://schemas.openxmlformats.org/officeDocument/2006/relationships/image" Target="../media/image130.png"/><Relationship Id="rId18" Type="http://schemas.openxmlformats.org/officeDocument/2006/relationships/image" Target="../media/image102.png"/><Relationship Id="rId3" Type="http://schemas.openxmlformats.org/officeDocument/2006/relationships/image" Target="../media/image100.png"/><Relationship Id="rId7" Type="http://schemas.openxmlformats.org/officeDocument/2006/relationships/image" Target="../media/image126.png"/><Relationship Id="rId12" Type="http://schemas.openxmlformats.org/officeDocument/2006/relationships/image" Target="../media/image129.png"/><Relationship Id="rId17" Type="http://schemas.openxmlformats.org/officeDocument/2006/relationships/image" Target="../media/image134.png"/><Relationship Id="rId2" Type="http://schemas.openxmlformats.org/officeDocument/2006/relationships/notesSlide" Target="../notesSlides/notesSlide13.xml"/><Relationship Id="rId16" Type="http://schemas.openxmlformats.org/officeDocument/2006/relationships/image" Target="../media/image133.png"/><Relationship Id="rId1" Type="http://schemas.openxmlformats.org/officeDocument/2006/relationships/slideLayout" Target="../slideLayouts/slideLayout2.xml"/><Relationship Id="rId6" Type="http://schemas.openxmlformats.org/officeDocument/2006/relationships/image" Target="../media/image125.png"/><Relationship Id="rId5" Type="http://schemas.openxmlformats.org/officeDocument/2006/relationships/image" Target="../media/image124.png"/><Relationship Id="rId10" Type="http://schemas.openxmlformats.org/officeDocument/2006/relationships/image" Target="../media/image127.png"/><Relationship Id="rId4" Type="http://schemas.openxmlformats.org/officeDocument/2006/relationships/image" Target="../media/image123.png"/><Relationship Id="rId9" Type="http://schemas.openxmlformats.org/officeDocument/2006/relationships/image" Target="../media/image122.png"/></Relationships>
</file>

<file path=ppt/slides/_rels/slide14.xml.rels><?xml version="1.0" encoding="UTF-8" standalone="yes"?>
<Relationships xmlns="http://schemas.openxmlformats.org/package/2006/relationships"><Relationship Id="rId3" Type="http://schemas.openxmlformats.org/officeDocument/2006/relationships/image" Target="../media/image103.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05.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06.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7.jpg"/></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6.wmf"/><Relationship Id="rId18" Type="http://schemas.openxmlformats.org/officeDocument/2006/relationships/oleObject" Target="../embeddings/oleObject8.bin"/><Relationship Id="rId26" Type="http://schemas.openxmlformats.org/officeDocument/2006/relationships/oleObject" Target="../embeddings/oleObject12.bin"/><Relationship Id="rId3" Type="http://schemas.openxmlformats.org/officeDocument/2006/relationships/notesSlide" Target="../notesSlides/notesSlide2.xml"/><Relationship Id="rId21" Type="http://schemas.openxmlformats.org/officeDocument/2006/relationships/image" Target="../media/image10.wmf"/><Relationship Id="rId34" Type="http://schemas.openxmlformats.org/officeDocument/2006/relationships/image" Target="../media/image17.png"/><Relationship Id="rId7" Type="http://schemas.openxmlformats.org/officeDocument/2006/relationships/image" Target="../media/image3.wmf"/><Relationship Id="rId12" Type="http://schemas.openxmlformats.org/officeDocument/2006/relationships/oleObject" Target="../embeddings/oleObject5.bin"/><Relationship Id="rId17" Type="http://schemas.openxmlformats.org/officeDocument/2006/relationships/image" Target="../media/image8.wmf"/><Relationship Id="rId25" Type="http://schemas.openxmlformats.org/officeDocument/2006/relationships/image" Target="../media/image12.wmf"/><Relationship Id="rId33" Type="http://schemas.openxmlformats.org/officeDocument/2006/relationships/image" Target="../media/image16.wmf"/><Relationship Id="rId2" Type="http://schemas.openxmlformats.org/officeDocument/2006/relationships/slideLayout" Target="../slideLayouts/slideLayout2.xml"/><Relationship Id="rId16" Type="http://schemas.openxmlformats.org/officeDocument/2006/relationships/oleObject" Target="../embeddings/oleObject7.bin"/><Relationship Id="rId20" Type="http://schemas.openxmlformats.org/officeDocument/2006/relationships/oleObject" Target="../embeddings/oleObject9.bin"/><Relationship Id="rId29" Type="http://schemas.openxmlformats.org/officeDocument/2006/relationships/image" Target="../media/image14.w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wmf"/><Relationship Id="rId24" Type="http://schemas.openxmlformats.org/officeDocument/2006/relationships/oleObject" Target="../embeddings/oleObject11.bin"/><Relationship Id="rId32" Type="http://schemas.openxmlformats.org/officeDocument/2006/relationships/oleObject" Target="../embeddings/oleObject15.bin"/><Relationship Id="rId5" Type="http://schemas.openxmlformats.org/officeDocument/2006/relationships/image" Target="../media/image2.wmf"/><Relationship Id="rId15" Type="http://schemas.openxmlformats.org/officeDocument/2006/relationships/image" Target="../media/image7.wmf"/><Relationship Id="rId23" Type="http://schemas.openxmlformats.org/officeDocument/2006/relationships/image" Target="../media/image11.wmf"/><Relationship Id="rId28" Type="http://schemas.openxmlformats.org/officeDocument/2006/relationships/oleObject" Target="../embeddings/oleObject13.bin"/><Relationship Id="rId10" Type="http://schemas.openxmlformats.org/officeDocument/2006/relationships/oleObject" Target="../embeddings/oleObject4.bin"/><Relationship Id="rId19" Type="http://schemas.openxmlformats.org/officeDocument/2006/relationships/image" Target="../media/image9.wmf"/><Relationship Id="rId31" Type="http://schemas.openxmlformats.org/officeDocument/2006/relationships/image" Target="../media/image15.wmf"/><Relationship Id="rId4" Type="http://schemas.openxmlformats.org/officeDocument/2006/relationships/oleObject" Target="../embeddings/oleObject1.bin"/><Relationship Id="rId9" Type="http://schemas.openxmlformats.org/officeDocument/2006/relationships/image" Target="../media/image4.wmf"/><Relationship Id="rId14" Type="http://schemas.openxmlformats.org/officeDocument/2006/relationships/oleObject" Target="../embeddings/oleObject6.bin"/><Relationship Id="rId22" Type="http://schemas.openxmlformats.org/officeDocument/2006/relationships/oleObject" Target="../embeddings/oleObject10.bin"/><Relationship Id="rId27" Type="http://schemas.openxmlformats.org/officeDocument/2006/relationships/image" Target="../media/image13.wmf"/><Relationship Id="rId30" Type="http://schemas.openxmlformats.org/officeDocument/2006/relationships/oleObject" Target="../embeddings/oleObject14.bin"/></Relationships>
</file>

<file path=ppt/slides/_rels/slide3.xml.rels><?xml version="1.0" encoding="UTF-8" standalone="yes"?>
<Relationships xmlns="http://schemas.openxmlformats.org/package/2006/relationships"><Relationship Id="rId13" Type="http://schemas.openxmlformats.org/officeDocument/2006/relationships/oleObject" Target="../embeddings/oleObject20.bin"/><Relationship Id="rId18" Type="http://schemas.openxmlformats.org/officeDocument/2006/relationships/image" Target="../media/image24.wmf"/><Relationship Id="rId26" Type="http://schemas.openxmlformats.org/officeDocument/2006/relationships/image" Target="../media/image28.wmf"/><Relationship Id="rId39" Type="http://schemas.openxmlformats.org/officeDocument/2006/relationships/oleObject" Target="../embeddings/oleObject33.bin"/><Relationship Id="rId21" Type="http://schemas.openxmlformats.org/officeDocument/2006/relationships/oleObject" Target="../embeddings/oleObject24.bin"/><Relationship Id="rId34" Type="http://schemas.openxmlformats.org/officeDocument/2006/relationships/image" Target="../media/image32.wmf"/><Relationship Id="rId42" Type="http://schemas.openxmlformats.org/officeDocument/2006/relationships/image" Target="../media/image3.wmf"/><Relationship Id="rId47" Type="http://schemas.openxmlformats.org/officeDocument/2006/relationships/oleObject" Target="../embeddings/oleObject37.bin"/><Relationship Id="rId50" Type="http://schemas.openxmlformats.org/officeDocument/2006/relationships/image" Target="../media/image38.wmf"/><Relationship Id="rId55" Type="http://schemas.openxmlformats.org/officeDocument/2006/relationships/oleObject" Target="../embeddings/oleObject41.bin"/><Relationship Id="rId63" Type="http://schemas.openxmlformats.org/officeDocument/2006/relationships/oleObject" Target="../embeddings/oleObject45.bin"/><Relationship Id="rId68" Type="http://schemas.openxmlformats.org/officeDocument/2006/relationships/image" Target="../media/image46.wmf"/><Relationship Id="rId76" Type="http://schemas.openxmlformats.org/officeDocument/2006/relationships/image" Target="../media/image50.wmf"/><Relationship Id="rId7" Type="http://schemas.openxmlformats.org/officeDocument/2006/relationships/oleObject" Target="../embeddings/oleObject17.bin"/><Relationship Id="rId71" Type="http://schemas.openxmlformats.org/officeDocument/2006/relationships/oleObject" Target="../embeddings/oleObject49.bin"/><Relationship Id="rId2" Type="http://schemas.openxmlformats.org/officeDocument/2006/relationships/slideLayout" Target="../slideLayouts/slideLayout2.xml"/><Relationship Id="rId16" Type="http://schemas.openxmlformats.org/officeDocument/2006/relationships/image" Target="../media/image23.wmf"/><Relationship Id="rId29" Type="http://schemas.openxmlformats.org/officeDocument/2006/relationships/oleObject" Target="../embeddings/oleObject28.bin"/><Relationship Id="rId11" Type="http://schemas.openxmlformats.org/officeDocument/2006/relationships/oleObject" Target="../embeddings/oleObject19.bin"/><Relationship Id="rId24" Type="http://schemas.openxmlformats.org/officeDocument/2006/relationships/image" Target="../media/image27.wmf"/><Relationship Id="rId32" Type="http://schemas.openxmlformats.org/officeDocument/2006/relationships/image" Target="../media/image31.wmf"/><Relationship Id="rId37" Type="http://schemas.openxmlformats.org/officeDocument/2006/relationships/oleObject" Target="../embeddings/oleObject32.bin"/><Relationship Id="rId40" Type="http://schemas.openxmlformats.org/officeDocument/2006/relationships/image" Target="../media/image2.wmf"/><Relationship Id="rId45" Type="http://schemas.openxmlformats.org/officeDocument/2006/relationships/oleObject" Target="../embeddings/oleObject36.bin"/><Relationship Id="rId53" Type="http://schemas.openxmlformats.org/officeDocument/2006/relationships/oleObject" Target="../embeddings/oleObject40.bin"/><Relationship Id="rId58" Type="http://schemas.openxmlformats.org/officeDocument/2006/relationships/image" Target="../media/image41.wmf"/><Relationship Id="rId66" Type="http://schemas.openxmlformats.org/officeDocument/2006/relationships/image" Target="../media/image45.wmf"/><Relationship Id="rId74" Type="http://schemas.openxmlformats.org/officeDocument/2006/relationships/image" Target="../media/image49.wmf"/><Relationship Id="rId79" Type="http://schemas.openxmlformats.org/officeDocument/2006/relationships/image" Target="../media/image17.png"/><Relationship Id="rId5" Type="http://schemas.openxmlformats.org/officeDocument/2006/relationships/oleObject" Target="../embeddings/oleObject16.bin"/><Relationship Id="rId61" Type="http://schemas.openxmlformats.org/officeDocument/2006/relationships/oleObject" Target="../embeddings/oleObject44.bin"/><Relationship Id="rId10" Type="http://schemas.openxmlformats.org/officeDocument/2006/relationships/image" Target="../media/image20.wmf"/><Relationship Id="rId19" Type="http://schemas.openxmlformats.org/officeDocument/2006/relationships/oleObject" Target="../embeddings/oleObject23.bin"/><Relationship Id="rId31" Type="http://schemas.openxmlformats.org/officeDocument/2006/relationships/oleObject" Target="../embeddings/oleObject29.bin"/><Relationship Id="rId44" Type="http://schemas.openxmlformats.org/officeDocument/2006/relationships/image" Target="../media/image35.wmf"/><Relationship Id="rId52" Type="http://schemas.openxmlformats.org/officeDocument/2006/relationships/image" Target="../media/image39.wmf"/><Relationship Id="rId60" Type="http://schemas.openxmlformats.org/officeDocument/2006/relationships/image" Target="../media/image42.wmf"/><Relationship Id="rId65" Type="http://schemas.openxmlformats.org/officeDocument/2006/relationships/oleObject" Target="../embeddings/oleObject46.bin"/><Relationship Id="rId73" Type="http://schemas.openxmlformats.org/officeDocument/2006/relationships/oleObject" Target="../embeddings/oleObject50.bin"/><Relationship Id="rId78" Type="http://schemas.openxmlformats.org/officeDocument/2006/relationships/image" Target="../media/image51.wmf"/><Relationship Id="rId4" Type="http://schemas.openxmlformats.org/officeDocument/2006/relationships/image" Target="../media/image52.png"/><Relationship Id="rId9" Type="http://schemas.openxmlformats.org/officeDocument/2006/relationships/oleObject" Target="../embeddings/oleObject18.bin"/><Relationship Id="rId14" Type="http://schemas.openxmlformats.org/officeDocument/2006/relationships/image" Target="../media/image22.wmf"/><Relationship Id="rId22" Type="http://schemas.openxmlformats.org/officeDocument/2006/relationships/image" Target="../media/image26.wmf"/><Relationship Id="rId27" Type="http://schemas.openxmlformats.org/officeDocument/2006/relationships/oleObject" Target="../embeddings/oleObject27.bin"/><Relationship Id="rId30" Type="http://schemas.openxmlformats.org/officeDocument/2006/relationships/image" Target="../media/image30.wmf"/><Relationship Id="rId35" Type="http://schemas.openxmlformats.org/officeDocument/2006/relationships/oleObject" Target="../embeddings/oleObject31.bin"/><Relationship Id="rId43" Type="http://schemas.openxmlformats.org/officeDocument/2006/relationships/oleObject" Target="../embeddings/oleObject35.bin"/><Relationship Id="rId48" Type="http://schemas.openxmlformats.org/officeDocument/2006/relationships/image" Target="../media/image37.wmf"/><Relationship Id="rId56" Type="http://schemas.openxmlformats.org/officeDocument/2006/relationships/image" Target="../media/image6.wmf"/><Relationship Id="rId64" Type="http://schemas.openxmlformats.org/officeDocument/2006/relationships/image" Target="../media/image44.wmf"/><Relationship Id="rId69" Type="http://schemas.openxmlformats.org/officeDocument/2006/relationships/oleObject" Target="../embeddings/oleObject48.bin"/><Relationship Id="rId77" Type="http://schemas.openxmlformats.org/officeDocument/2006/relationships/oleObject" Target="../embeddings/oleObject52.bin"/><Relationship Id="rId8" Type="http://schemas.openxmlformats.org/officeDocument/2006/relationships/image" Target="../media/image19.wmf"/><Relationship Id="rId51" Type="http://schemas.openxmlformats.org/officeDocument/2006/relationships/oleObject" Target="../embeddings/oleObject39.bin"/><Relationship Id="rId72" Type="http://schemas.openxmlformats.org/officeDocument/2006/relationships/image" Target="../media/image48.wmf"/><Relationship Id="rId3" Type="http://schemas.openxmlformats.org/officeDocument/2006/relationships/notesSlide" Target="../notesSlides/notesSlide3.xml"/><Relationship Id="rId12" Type="http://schemas.openxmlformats.org/officeDocument/2006/relationships/image" Target="../media/image21.wmf"/><Relationship Id="rId17" Type="http://schemas.openxmlformats.org/officeDocument/2006/relationships/oleObject" Target="../embeddings/oleObject22.bin"/><Relationship Id="rId25" Type="http://schemas.openxmlformats.org/officeDocument/2006/relationships/oleObject" Target="../embeddings/oleObject26.bin"/><Relationship Id="rId33" Type="http://schemas.openxmlformats.org/officeDocument/2006/relationships/oleObject" Target="../embeddings/oleObject30.bin"/><Relationship Id="rId38" Type="http://schemas.openxmlformats.org/officeDocument/2006/relationships/image" Target="../media/image34.wmf"/><Relationship Id="rId46" Type="http://schemas.openxmlformats.org/officeDocument/2006/relationships/image" Target="../media/image36.wmf"/><Relationship Id="rId59" Type="http://schemas.openxmlformats.org/officeDocument/2006/relationships/oleObject" Target="../embeddings/oleObject43.bin"/><Relationship Id="rId67" Type="http://schemas.openxmlformats.org/officeDocument/2006/relationships/oleObject" Target="../embeddings/oleObject47.bin"/><Relationship Id="rId20" Type="http://schemas.openxmlformats.org/officeDocument/2006/relationships/image" Target="../media/image25.wmf"/><Relationship Id="rId41" Type="http://schemas.openxmlformats.org/officeDocument/2006/relationships/oleObject" Target="../embeddings/oleObject34.bin"/><Relationship Id="rId54" Type="http://schemas.openxmlformats.org/officeDocument/2006/relationships/image" Target="../media/image40.wmf"/><Relationship Id="rId62" Type="http://schemas.openxmlformats.org/officeDocument/2006/relationships/image" Target="../media/image43.wmf"/><Relationship Id="rId70" Type="http://schemas.openxmlformats.org/officeDocument/2006/relationships/image" Target="../media/image47.wmf"/><Relationship Id="rId75" Type="http://schemas.openxmlformats.org/officeDocument/2006/relationships/oleObject" Target="../embeddings/oleObject51.bin"/><Relationship Id="rId1" Type="http://schemas.openxmlformats.org/officeDocument/2006/relationships/vmlDrawing" Target="../drawings/vmlDrawing2.vml"/><Relationship Id="rId6" Type="http://schemas.openxmlformats.org/officeDocument/2006/relationships/image" Target="../media/image18.wmf"/><Relationship Id="rId15" Type="http://schemas.openxmlformats.org/officeDocument/2006/relationships/oleObject" Target="../embeddings/oleObject21.bin"/><Relationship Id="rId23" Type="http://schemas.openxmlformats.org/officeDocument/2006/relationships/oleObject" Target="../embeddings/oleObject25.bin"/><Relationship Id="rId28" Type="http://schemas.openxmlformats.org/officeDocument/2006/relationships/image" Target="../media/image29.wmf"/><Relationship Id="rId36" Type="http://schemas.openxmlformats.org/officeDocument/2006/relationships/image" Target="../media/image33.wmf"/><Relationship Id="rId49" Type="http://schemas.openxmlformats.org/officeDocument/2006/relationships/oleObject" Target="../embeddings/oleObject38.bin"/><Relationship Id="rId57" Type="http://schemas.openxmlformats.org/officeDocument/2006/relationships/oleObject" Target="../embeddings/oleObject42.bin"/></Relationships>
</file>

<file path=ppt/slides/_rels/slide4.xml.rels><?xml version="1.0" encoding="UTF-8" standalone="yes"?>
<Relationships xmlns="http://schemas.openxmlformats.org/package/2006/relationships"><Relationship Id="rId13" Type="http://schemas.openxmlformats.org/officeDocument/2006/relationships/oleObject" Target="../embeddings/oleObject57.bin"/><Relationship Id="rId18" Type="http://schemas.openxmlformats.org/officeDocument/2006/relationships/image" Target="../media/image55.wmf"/><Relationship Id="rId26" Type="http://schemas.openxmlformats.org/officeDocument/2006/relationships/image" Target="../media/image59.wmf"/><Relationship Id="rId39" Type="http://schemas.openxmlformats.org/officeDocument/2006/relationships/oleObject" Target="../embeddings/oleObject70.bin"/><Relationship Id="rId21" Type="http://schemas.openxmlformats.org/officeDocument/2006/relationships/oleObject" Target="../embeddings/oleObject61.bin"/><Relationship Id="rId34" Type="http://schemas.openxmlformats.org/officeDocument/2006/relationships/image" Target="../media/image62.wmf"/><Relationship Id="rId42" Type="http://schemas.openxmlformats.org/officeDocument/2006/relationships/image" Target="../media/image66.wmf"/><Relationship Id="rId47" Type="http://schemas.openxmlformats.org/officeDocument/2006/relationships/oleObject" Target="../embeddings/oleObject74.bin"/><Relationship Id="rId50" Type="http://schemas.openxmlformats.org/officeDocument/2006/relationships/image" Target="../media/image70.wmf"/><Relationship Id="rId55" Type="http://schemas.openxmlformats.org/officeDocument/2006/relationships/oleObject" Target="../embeddings/oleObject78.bin"/><Relationship Id="rId7" Type="http://schemas.openxmlformats.org/officeDocument/2006/relationships/oleObject" Target="../embeddings/oleObject54.bin"/><Relationship Id="rId12" Type="http://schemas.openxmlformats.org/officeDocument/2006/relationships/image" Target="../media/image2.wmf"/><Relationship Id="rId17" Type="http://schemas.openxmlformats.org/officeDocument/2006/relationships/oleObject" Target="../embeddings/oleObject59.bin"/><Relationship Id="rId25" Type="http://schemas.openxmlformats.org/officeDocument/2006/relationships/oleObject" Target="../embeddings/oleObject63.bin"/><Relationship Id="rId33" Type="http://schemas.openxmlformats.org/officeDocument/2006/relationships/oleObject" Target="../embeddings/oleObject67.bin"/><Relationship Id="rId38" Type="http://schemas.openxmlformats.org/officeDocument/2006/relationships/image" Target="../media/image64.wmf"/><Relationship Id="rId46" Type="http://schemas.openxmlformats.org/officeDocument/2006/relationships/image" Target="../media/image68.wmf"/><Relationship Id="rId2" Type="http://schemas.openxmlformats.org/officeDocument/2006/relationships/slideLayout" Target="../slideLayouts/slideLayout2.xml"/><Relationship Id="rId16" Type="http://schemas.openxmlformats.org/officeDocument/2006/relationships/image" Target="../media/image35.wmf"/><Relationship Id="rId20" Type="http://schemas.openxmlformats.org/officeDocument/2006/relationships/image" Target="../media/image56.wmf"/><Relationship Id="rId29" Type="http://schemas.openxmlformats.org/officeDocument/2006/relationships/oleObject" Target="../embeddings/oleObject65.bin"/><Relationship Id="rId41" Type="http://schemas.openxmlformats.org/officeDocument/2006/relationships/oleObject" Target="../embeddings/oleObject71.bin"/><Relationship Id="rId54" Type="http://schemas.openxmlformats.org/officeDocument/2006/relationships/image" Target="../media/image72.wmf"/><Relationship Id="rId1" Type="http://schemas.openxmlformats.org/officeDocument/2006/relationships/vmlDrawing" Target="../drawings/vmlDrawing3.vml"/><Relationship Id="rId6" Type="http://schemas.openxmlformats.org/officeDocument/2006/relationships/image" Target="../media/image52.wmf"/><Relationship Id="rId11" Type="http://schemas.openxmlformats.org/officeDocument/2006/relationships/oleObject" Target="../embeddings/oleObject56.bin"/><Relationship Id="rId24" Type="http://schemas.openxmlformats.org/officeDocument/2006/relationships/image" Target="../media/image58.wmf"/><Relationship Id="rId32" Type="http://schemas.openxmlformats.org/officeDocument/2006/relationships/image" Target="../media/image61.wmf"/><Relationship Id="rId37" Type="http://schemas.openxmlformats.org/officeDocument/2006/relationships/oleObject" Target="../embeddings/oleObject69.bin"/><Relationship Id="rId40" Type="http://schemas.openxmlformats.org/officeDocument/2006/relationships/image" Target="../media/image65.wmf"/><Relationship Id="rId45" Type="http://schemas.openxmlformats.org/officeDocument/2006/relationships/oleObject" Target="../embeddings/oleObject73.bin"/><Relationship Id="rId53" Type="http://schemas.openxmlformats.org/officeDocument/2006/relationships/oleObject" Target="../embeddings/oleObject77.bin"/><Relationship Id="rId5" Type="http://schemas.openxmlformats.org/officeDocument/2006/relationships/oleObject" Target="../embeddings/oleObject53.bin"/><Relationship Id="rId15" Type="http://schemas.openxmlformats.org/officeDocument/2006/relationships/oleObject" Target="../embeddings/oleObject58.bin"/><Relationship Id="rId23" Type="http://schemas.openxmlformats.org/officeDocument/2006/relationships/oleObject" Target="../embeddings/oleObject62.bin"/><Relationship Id="rId28" Type="http://schemas.openxmlformats.org/officeDocument/2006/relationships/image" Target="../media/image6.wmf"/><Relationship Id="rId36" Type="http://schemas.openxmlformats.org/officeDocument/2006/relationships/image" Target="../media/image63.wmf"/><Relationship Id="rId49" Type="http://schemas.openxmlformats.org/officeDocument/2006/relationships/oleObject" Target="../embeddings/oleObject75.bin"/><Relationship Id="rId57" Type="http://schemas.openxmlformats.org/officeDocument/2006/relationships/image" Target="../media/image17.png"/><Relationship Id="rId10" Type="http://schemas.openxmlformats.org/officeDocument/2006/relationships/image" Target="../media/image54.wmf"/><Relationship Id="rId19" Type="http://schemas.openxmlformats.org/officeDocument/2006/relationships/oleObject" Target="../embeddings/oleObject60.bin"/><Relationship Id="rId31" Type="http://schemas.openxmlformats.org/officeDocument/2006/relationships/oleObject" Target="../embeddings/oleObject66.bin"/><Relationship Id="rId44" Type="http://schemas.openxmlformats.org/officeDocument/2006/relationships/image" Target="../media/image67.wmf"/><Relationship Id="rId52" Type="http://schemas.openxmlformats.org/officeDocument/2006/relationships/image" Target="../media/image71.wmf"/><Relationship Id="rId4" Type="http://schemas.openxmlformats.org/officeDocument/2006/relationships/image" Target="../media/image75.png"/><Relationship Id="rId9" Type="http://schemas.openxmlformats.org/officeDocument/2006/relationships/oleObject" Target="../embeddings/oleObject55.bin"/><Relationship Id="rId14" Type="http://schemas.openxmlformats.org/officeDocument/2006/relationships/image" Target="../media/image3.wmf"/><Relationship Id="rId22" Type="http://schemas.openxmlformats.org/officeDocument/2006/relationships/image" Target="../media/image57.wmf"/><Relationship Id="rId27" Type="http://schemas.openxmlformats.org/officeDocument/2006/relationships/oleObject" Target="../embeddings/oleObject64.bin"/><Relationship Id="rId30" Type="http://schemas.openxmlformats.org/officeDocument/2006/relationships/image" Target="../media/image60.wmf"/><Relationship Id="rId35" Type="http://schemas.openxmlformats.org/officeDocument/2006/relationships/oleObject" Target="../embeddings/oleObject68.bin"/><Relationship Id="rId43" Type="http://schemas.openxmlformats.org/officeDocument/2006/relationships/oleObject" Target="../embeddings/oleObject72.bin"/><Relationship Id="rId48" Type="http://schemas.openxmlformats.org/officeDocument/2006/relationships/image" Target="../media/image69.wmf"/><Relationship Id="rId56" Type="http://schemas.openxmlformats.org/officeDocument/2006/relationships/image" Target="../media/image73.wmf"/><Relationship Id="rId8" Type="http://schemas.openxmlformats.org/officeDocument/2006/relationships/image" Target="../media/image53.wmf"/><Relationship Id="rId51" Type="http://schemas.openxmlformats.org/officeDocument/2006/relationships/oleObject" Target="../embeddings/oleObject76.bin"/><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6.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notesSlide" Target="../notesSlides/notesSlide6.xml"/><Relationship Id="rId7" Type="http://schemas.openxmlformats.org/officeDocument/2006/relationships/image" Target="../media/image74.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9.bin"/><Relationship Id="rId11" Type="http://schemas.openxmlformats.org/officeDocument/2006/relationships/image" Target="../media/image84.png"/><Relationship Id="rId5" Type="http://schemas.openxmlformats.org/officeDocument/2006/relationships/image" Target="../media/image79.png"/><Relationship Id="rId10" Type="http://schemas.openxmlformats.org/officeDocument/2006/relationships/image" Target="../media/image83.png"/><Relationship Id="rId4" Type="http://schemas.openxmlformats.org/officeDocument/2006/relationships/image" Target="../media/image790.png"/><Relationship Id="rId9" Type="http://schemas.openxmlformats.org/officeDocument/2006/relationships/image" Target="../media/image82.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80.png"/><Relationship Id="rId7" Type="http://schemas.openxmlformats.org/officeDocument/2006/relationships/image" Target="../media/image86.png"/><Relationship Id="rId17" Type="http://schemas.openxmlformats.org/officeDocument/2006/relationships/image" Target="../media/image9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50.png"/><Relationship Id="rId11" Type="http://schemas.openxmlformats.org/officeDocument/2006/relationships/image" Target="../media/image92.png"/><Relationship Id="rId5" Type="http://schemas.openxmlformats.org/officeDocument/2006/relationships/image" Target="../media/image800.png"/><Relationship Id="rId10" Type="http://schemas.openxmlformats.org/officeDocument/2006/relationships/image" Target="../media/image91.png"/><Relationship Id="rId4" Type="http://schemas.openxmlformats.org/officeDocument/2006/relationships/image" Target="../media/image85.png"/><Relationship Id="rId9" Type="http://schemas.openxmlformats.org/officeDocument/2006/relationships/image" Target="../media/image801.png"/></Relationships>
</file>

<file path=ppt/slides/_rels/slide9.xml.rels><?xml version="1.0" encoding="UTF-8" standalone="yes"?>
<Relationships xmlns="http://schemas.openxmlformats.org/package/2006/relationships"><Relationship Id="rId3" Type="http://schemas.openxmlformats.org/officeDocument/2006/relationships/image" Target="../media/image8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5665-6BBF-40FA-AE23-E34FF8837DEB}"/>
              </a:ext>
            </a:extLst>
          </p:cNvPr>
          <p:cNvSpPr>
            <a:spLocks noGrp="1"/>
          </p:cNvSpPr>
          <p:nvPr>
            <p:ph type="ctrTitle"/>
          </p:nvPr>
        </p:nvSpPr>
        <p:spPr>
          <a:xfrm>
            <a:off x="570623" y="579709"/>
            <a:ext cx="4559643" cy="2454061"/>
          </a:xfrm>
        </p:spPr>
        <p:txBody>
          <a:bodyPr>
            <a:normAutofit/>
          </a:bodyPr>
          <a:lstStyle/>
          <a:p>
            <a:r>
              <a:rPr lang="en-US" dirty="0"/>
              <a:t>Central Limit Theorem</a:t>
            </a:r>
          </a:p>
        </p:txBody>
      </p:sp>
      <p:sp>
        <p:nvSpPr>
          <p:cNvPr id="3" name="Subtitle 2">
            <a:extLst>
              <a:ext uri="{FF2B5EF4-FFF2-40B4-BE49-F238E27FC236}">
                <a16:creationId xmlns:a16="http://schemas.microsoft.com/office/drawing/2014/main" id="{A2818A35-FAF1-4D93-B205-7F83F2DFCAB6}"/>
              </a:ext>
            </a:extLst>
          </p:cNvPr>
          <p:cNvSpPr>
            <a:spLocks noGrp="1"/>
          </p:cNvSpPr>
          <p:nvPr>
            <p:ph type="subTitle" idx="1"/>
          </p:nvPr>
        </p:nvSpPr>
        <p:spPr>
          <a:xfrm>
            <a:off x="1171194" y="3429000"/>
            <a:ext cx="3358500" cy="866370"/>
          </a:xfrm>
        </p:spPr>
        <p:txBody>
          <a:bodyPr>
            <a:normAutofit/>
          </a:bodyPr>
          <a:lstStyle/>
          <a:p>
            <a:r>
              <a:rPr lang="en-US" sz="3600" dirty="0">
                <a:solidFill>
                  <a:srgbClr val="8D42C6"/>
                </a:solidFill>
              </a:rPr>
              <a:t>Chapter 5 Part 2</a:t>
            </a:r>
          </a:p>
        </p:txBody>
      </p:sp>
      <p:pic>
        <p:nvPicPr>
          <p:cNvPr id="8" name="Picture 7">
            <a:extLst>
              <a:ext uri="{FF2B5EF4-FFF2-40B4-BE49-F238E27FC236}">
                <a16:creationId xmlns:a16="http://schemas.microsoft.com/office/drawing/2014/main" id="{61ABE0F1-AD1E-46DF-974A-3AC8B6E668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8893" y="2050870"/>
            <a:ext cx="6322484" cy="4297680"/>
          </a:xfrm>
          <a:prstGeom prst="rect">
            <a:avLst/>
          </a:prstGeom>
        </p:spPr>
      </p:pic>
      <p:sp>
        <p:nvSpPr>
          <p:cNvPr id="4" name="TextBox 3">
            <a:extLst>
              <a:ext uri="{FF2B5EF4-FFF2-40B4-BE49-F238E27FC236}">
                <a16:creationId xmlns:a16="http://schemas.microsoft.com/office/drawing/2014/main" id="{4126BDD7-FC04-4817-9406-8680D3BD4D44}"/>
              </a:ext>
            </a:extLst>
          </p:cNvPr>
          <p:cNvSpPr txBox="1"/>
          <p:nvPr/>
        </p:nvSpPr>
        <p:spPr>
          <a:xfrm>
            <a:off x="7497696" y="153439"/>
            <a:ext cx="4529830" cy="923330"/>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a:p>
            <a:pPr algn="ctr"/>
            <a:r>
              <a:rPr lang="en-US" dirty="0"/>
              <a:t>Data Science Program Director</a:t>
            </a:r>
          </a:p>
        </p:txBody>
      </p:sp>
    </p:spTree>
    <p:extLst>
      <p:ext uri="{BB962C8B-B14F-4D97-AF65-F5344CB8AC3E}">
        <p14:creationId xmlns:p14="http://schemas.microsoft.com/office/powerpoint/2010/main" val="875341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lamp, mirror&#10;&#10;Description automatically generated">
            <a:extLst>
              <a:ext uri="{FF2B5EF4-FFF2-40B4-BE49-F238E27FC236}">
                <a16:creationId xmlns:a16="http://schemas.microsoft.com/office/drawing/2014/main" id="{7F4F72D9-CA2C-4C41-B1F5-E3C61C82B3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5060" y="2901935"/>
            <a:ext cx="3883613" cy="2106566"/>
          </a:xfrm>
          <a:prstGeom prst="rect">
            <a:avLst/>
          </a:prstGeom>
        </p:spPr>
      </p:pic>
      <p:sp>
        <p:nvSpPr>
          <p:cNvPr id="13" name="AutoShape 3" descr="Image result for tossing two coins outcomes">
            <a:extLst>
              <a:ext uri="{FF2B5EF4-FFF2-40B4-BE49-F238E27FC236}">
                <a16:creationId xmlns:a16="http://schemas.microsoft.com/office/drawing/2014/main" id="{2DB494EA-1E32-444B-B674-38E21A72ECCA}"/>
              </a:ext>
            </a:extLst>
          </p:cNvPr>
          <p:cNvSpPr>
            <a:spLocks noChangeAspect="1" noChangeArrowheads="1"/>
          </p:cNvSpPr>
          <p:nvPr/>
        </p:nvSpPr>
        <p:spPr bwMode="auto">
          <a:xfrm>
            <a:off x="772885" y="46949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66AD2C9-9CA9-4994-B458-80C92F6EA1F8}"/>
                  </a:ext>
                </a:extLst>
              </p:cNvPr>
              <p:cNvSpPr txBox="1"/>
              <p:nvPr/>
            </p:nvSpPr>
            <p:spPr>
              <a:xfrm>
                <a:off x="485502" y="420508"/>
                <a:ext cx="4582886" cy="400105"/>
              </a:xfrm>
              <a:prstGeom prst="rect">
                <a:avLst/>
              </a:prstGeom>
              <a:noFill/>
            </p:spPr>
            <p:txBody>
              <a:bodyPr wrap="square" lIns="91436" tIns="45718" rIns="91436" bIns="45718" rtlCol="0">
                <a:spAutoFit/>
              </a:bodyPr>
              <a:lstStyle/>
              <a:p>
                <a:r>
                  <a:rPr lang="en-US" sz="2000" b="1" dirty="0">
                    <a:cs typeface="Times New Roman" pitchFamily="18" charset="0"/>
                  </a:rPr>
                  <a:t>RV </a:t>
                </a:r>
                <a14:m>
                  <m:oMath xmlns:m="http://schemas.openxmlformats.org/officeDocument/2006/math">
                    <m:r>
                      <a:rPr lang="en-US" sz="2000" b="1" i="1" dirty="0" smtClean="0">
                        <a:latin typeface="Cambria Math" panose="02040503050406030204" pitchFamily="18" charset="0"/>
                        <a:cs typeface="Times New Roman" pitchFamily="18" charset="0"/>
                      </a:rPr>
                      <m:t>𝑿</m:t>
                    </m:r>
                  </m:oMath>
                </a14:m>
                <a:r>
                  <a:rPr lang="en-US" sz="2000" b="1" dirty="0">
                    <a:cs typeface="Times New Roman" pitchFamily="18" charset="0"/>
                  </a:rPr>
                  <a:t>: The amount of soda in EACH bottle </a:t>
                </a:r>
              </a:p>
            </p:txBody>
          </p:sp>
        </mc:Choice>
        <mc:Fallback xmlns="">
          <p:sp>
            <p:nvSpPr>
              <p:cNvPr id="10" name="TextBox 9">
                <a:extLst>
                  <a:ext uri="{FF2B5EF4-FFF2-40B4-BE49-F238E27FC236}">
                    <a16:creationId xmlns:a16="http://schemas.microsoft.com/office/drawing/2014/main" id="{D66AD2C9-9CA9-4994-B458-80C92F6EA1F8}"/>
                  </a:ext>
                </a:extLst>
              </p:cNvPr>
              <p:cNvSpPr txBox="1">
                <a:spLocks noRot="1" noChangeAspect="1" noMove="1" noResize="1" noEditPoints="1" noAdjustHandles="1" noChangeArrowheads="1" noChangeShapeType="1" noTextEdit="1"/>
              </p:cNvSpPr>
              <p:nvPr/>
            </p:nvSpPr>
            <p:spPr>
              <a:xfrm>
                <a:off x="485502" y="420508"/>
                <a:ext cx="4582886" cy="400105"/>
              </a:xfrm>
              <a:prstGeom prst="rect">
                <a:avLst/>
              </a:prstGeom>
              <a:blipFill>
                <a:blip r:embed="rId4"/>
                <a:stretch>
                  <a:fillRect l="-1465" t="-9091" r="-1198" b="-25758"/>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7C132AE4-1BC8-450F-8B57-30D26B1E4D3D}"/>
              </a:ext>
            </a:extLst>
          </p:cNvPr>
          <p:cNvSpPr/>
          <p:nvPr/>
        </p:nvSpPr>
        <p:spPr>
          <a:xfrm>
            <a:off x="411480" y="355192"/>
            <a:ext cx="7334794" cy="5200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en-US" sz="240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89BC0F1-8547-4F1D-8A09-9C6AB3D39014}"/>
                  </a:ext>
                </a:extLst>
              </p:cNvPr>
              <p:cNvSpPr txBox="1"/>
              <p:nvPr/>
            </p:nvSpPr>
            <p:spPr>
              <a:xfrm>
                <a:off x="4957853" y="444149"/>
                <a:ext cx="269971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𝑁</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=16, </m:t>
                          </m:r>
                          <m:r>
                            <a:rPr lang="en-US" sz="2400" b="0" i="1" smtClean="0">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=1</m:t>
                          </m:r>
                        </m:e>
                      </m:d>
                    </m:oMath>
                  </m:oMathPara>
                </a14:m>
                <a:endParaRPr lang="en-US" sz="2400" dirty="0"/>
              </a:p>
            </p:txBody>
          </p:sp>
        </mc:Choice>
        <mc:Fallback xmlns="">
          <p:sp>
            <p:nvSpPr>
              <p:cNvPr id="5" name="TextBox 4">
                <a:extLst>
                  <a:ext uri="{FF2B5EF4-FFF2-40B4-BE49-F238E27FC236}">
                    <a16:creationId xmlns:a16="http://schemas.microsoft.com/office/drawing/2014/main" id="{F89BC0F1-8547-4F1D-8A09-9C6AB3D39014}"/>
                  </a:ext>
                </a:extLst>
              </p:cNvPr>
              <p:cNvSpPr txBox="1">
                <a:spLocks noRot="1" noChangeAspect="1" noMove="1" noResize="1" noEditPoints="1" noAdjustHandles="1" noChangeArrowheads="1" noChangeShapeType="1" noTextEdit="1"/>
              </p:cNvSpPr>
              <p:nvPr/>
            </p:nvSpPr>
            <p:spPr>
              <a:xfrm>
                <a:off x="4957853" y="444149"/>
                <a:ext cx="2699713" cy="369332"/>
              </a:xfrm>
              <a:prstGeom prst="rect">
                <a:avLst/>
              </a:prstGeom>
              <a:blipFill>
                <a:blip r:embed="rId5"/>
                <a:stretch>
                  <a:fillRect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ED242258-7AC5-4E77-B96B-E68536A7F383}"/>
                  </a:ext>
                </a:extLst>
              </p:cNvPr>
              <p:cNvSpPr/>
              <p:nvPr/>
            </p:nvSpPr>
            <p:spPr>
              <a:xfrm>
                <a:off x="407079" y="1232654"/>
                <a:ext cx="1895647" cy="461665"/>
              </a:xfrm>
              <a:prstGeom prst="rect">
                <a:avLst/>
              </a:prstGeom>
            </p:spPr>
            <p:txBody>
              <a:bodyPr wrap="none">
                <a:spAutoFit/>
              </a:bodyPr>
              <a:lstStyle/>
              <a:p>
                <a:r>
                  <a:rPr lang="en-US" sz="2400" dirty="0"/>
                  <a:t>a) </a:t>
                </a:r>
                <a14:m>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r>
                          <a:rPr lang="en-US" sz="2400" b="0" i="1" smtClean="0">
                            <a:latin typeface="Cambria Math" panose="02040503050406030204" pitchFamily="18" charset="0"/>
                          </a:rPr>
                          <m:t>&gt;18</m:t>
                        </m:r>
                      </m:e>
                    </m:d>
                  </m:oMath>
                </a14:m>
                <a:endParaRPr lang="en-US" sz="2400" dirty="0"/>
              </a:p>
            </p:txBody>
          </p:sp>
        </mc:Choice>
        <mc:Fallback xmlns="">
          <p:sp>
            <p:nvSpPr>
              <p:cNvPr id="12" name="Rectangle 11">
                <a:extLst>
                  <a:ext uri="{FF2B5EF4-FFF2-40B4-BE49-F238E27FC236}">
                    <a16:creationId xmlns:a16="http://schemas.microsoft.com/office/drawing/2014/main" id="{ED242258-7AC5-4E77-B96B-E68536A7F383}"/>
                  </a:ext>
                </a:extLst>
              </p:cNvPr>
              <p:cNvSpPr>
                <a:spLocks noRot="1" noChangeAspect="1" noMove="1" noResize="1" noEditPoints="1" noAdjustHandles="1" noChangeArrowheads="1" noChangeShapeType="1" noTextEdit="1"/>
              </p:cNvSpPr>
              <p:nvPr/>
            </p:nvSpPr>
            <p:spPr>
              <a:xfrm>
                <a:off x="407079" y="1232654"/>
                <a:ext cx="1895647" cy="461665"/>
              </a:xfrm>
              <a:prstGeom prst="rect">
                <a:avLst/>
              </a:prstGeom>
              <a:blipFill>
                <a:blip r:embed="rId6"/>
                <a:stretch>
                  <a:fillRect l="-5145"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1D4C6222-C3DA-4D74-B228-962CE0FF8960}"/>
                  </a:ext>
                </a:extLst>
              </p:cNvPr>
              <p:cNvSpPr/>
              <p:nvPr/>
            </p:nvSpPr>
            <p:spPr>
              <a:xfrm>
                <a:off x="2160813" y="1222022"/>
                <a:ext cx="509940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𝑛𝑜𝑟𝑚𝑎𝑙𝑐𝑑𝑓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18,</m:t>
                          </m:r>
                          <m:r>
                            <a:rPr lang="en-US" sz="2400" b="0" i="1" smtClean="0">
                              <a:latin typeface="Cambria Math" panose="02040503050406030204" pitchFamily="18" charset="0"/>
                              <a:ea typeface="Cambria Math" panose="02040503050406030204" pitchFamily="18" charset="0"/>
                            </a:rPr>
                            <m:t>∞, 16, 1</m:t>
                          </m:r>
                        </m:e>
                      </m:d>
                      <m:r>
                        <a:rPr lang="en-US" sz="2400" b="0" i="1" smtClean="0">
                          <a:latin typeface="Cambria Math" panose="02040503050406030204" pitchFamily="18" charset="0"/>
                        </a:rPr>
                        <m:t>=0.0228</m:t>
                      </m:r>
                    </m:oMath>
                  </m:oMathPara>
                </a14:m>
                <a:endParaRPr lang="en-US" sz="2400" dirty="0"/>
              </a:p>
            </p:txBody>
          </p:sp>
        </mc:Choice>
        <mc:Fallback xmlns="">
          <p:sp>
            <p:nvSpPr>
              <p:cNvPr id="15" name="Rectangle 14">
                <a:extLst>
                  <a:ext uri="{FF2B5EF4-FFF2-40B4-BE49-F238E27FC236}">
                    <a16:creationId xmlns:a16="http://schemas.microsoft.com/office/drawing/2014/main" id="{1D4C6222-C3DA-4D74-B228-962CE0FF8960}"/>
                  </a:ext>
                </a:extLst>
              </p:cNvPr>
              <p:cNvSpPr>
                <a:spLocks noRot="1" noChangeAspect="1" noMove="1" noResize="1" noEditPoints="1" noAdjustHandles="1" noChangeArrowheads="1" noChangeShapeType="1" noTextEdit="1"/>
              </p:cNvSpPr>
              <p:nvPr/>
            </p:nvSpPr>
            <p:spPr>
              <a:xfrm>
                <a:off x="2160813" y="1222022"/>
                <a:ext cx="5099409" cy="461665"/>
              </a:xfrm>
              <a:prstGeom prst="rect">
                <a:avLst/>
              </a:prstGeom>
              <a:blipFill>
                <a:blip r:embed="rId7"/>
                <a:stretch>
                  <a:fillRect b="-17105"/>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36C47697-1886-4297-AFA9-6A4CD2237498}"/>
              </a:ext>
            </a:extLst>
          </p:cNvPr>
          <p:cNvSpPr txBox="1"/>
          <p:nvPr/>
        </p:nvSpPr>
        <p:spPr>
          <a:xfrm>
            <a:off x="507272" y="2702158"/>
            <a:ext cx="3307082" cy="400105"/>
          </a:xfrm>
          <a:prstGeom prst="rect">
            <a:avLst/>
          </a:prstGeom>
          <a:noFill/>
        </p:spPr>
        <p:txBody>
          <a:bodyPr wrap="square" lIns="91436" tIns="45718" rIns="91436" bIns="45718" rtlCol="0">
            <a:spAutoFit/>
          </a:bodyPr>
          <a:lstStyle/>
          <a:p>
            <a:r>
              <a:rPr lang="en-US" sz="2000" b="1" dirty="0">
                <a:cs typeface="Times New Roman" pitchFamily="18" charset="0"/>
              </a:rPr>
              <a:t>Average of soda in 25 bottles </a:t>
            </a:r>
          </a:p>
        </p:txBody>
      </p:sp>
      <p:sp>
        <p:nvSpPr>
          <p:cNvPr id="19" name="Rectangle 18">
            <a:extLst>
              <a:ext uri="{FF2B5EF4-FFF2-40B4-BE49-F238E27FC236}">
                <a16:creationId xmlns:a16="http://schemas.microsoft.com/office/drawing/2014/main" id="{AAC624AE-5802-414F-9EDA-F90C0E172B25}"/>
              </a:ext>
            </a:extLst>
          </p:cNvPr>
          <p:cNvSpPr/>
          <p:nvPr/>
        </p:nvSpPr>
        <p:spPr>
          <a:xfrm>
            <a:off x="433250" y="2636842"/>
            <a:ext cx="7334794" cy="6286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en-US" sz="240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3356A34-92BF-432E-B19D-55E363E6049A}"/>
                  </a:ext>
                </a:extLst>
              </p:cNvPr>
              <p:cNvSpPr txBox="1"/>
              <p:nvPr/>
            </p:nvSpPr>
            <p:spPr>
              <a:xfrm>
                <a:off x="3660273" y="2673547"/>
                <a:ext cx="4128758" cy="5527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𝑋</m:t>
                              </m:r>
                            </m:e>
                          </m:acc>
                        </m:e>
                        <m:sub>
                          <m:r>
                            <a:rPr lang="en-US" sz="2400" b="0" i="1" smtClean="0">
                              <a:latin typeface="Cambria Math" panose="02040503050406030204" pitchFamily="18" charset="0"/>
                            </a:rPr>
                            <m:t>25</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𝑁</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=16, </m:t>
                          </m:r>
                          <m:r>
                            <a:rPr lang="en-US" sz="2400" b="0" i="1" smtClean="0">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m:t>
                          </m:r>
                          <m:rad>
                            <m:radPr>
                              <m:degHide m:val="on"/>
                              <m:ctrlPr>
                                <a:rPr lang="en-US" sz="2400" b="0" i="1" smtClean="0">
                                  <a:latin typeface="Cambria Math" panose="02040503050406030204" pitchFamily="18" charset="0"/>
                                  <a:ea typeface="Cambria Math" panose="02040503050406030204" pitchFamily="18" charset="0"/>
                                </a:rPr>
                              </m:ctrlPr>
                            </m:radPr>
                            <m:deg/>
                            <m:e>
                              <m:r>
                                <a:rPr lang="en-US" sz="2400" b="0" i="1" smtClean="0">
                                  <a:latin typeface="Cambria Math" panose="02040503050406030204" pitchFamily="18" charset="0"/>
                                  <a:ea typeface="Cambria Math" panose="02040503050406030204" pitchFamily="18" charset="0"/>
                                </a:rPr>
                                <m:t>25</m:t>
                              </m:r>
                            </m:e>
                          </m:rad>
                          <m:r>
                            <a:rPr lang="en-US" sz="2400" b="0" i="1" smtClean="0">
                              <a:latin typeface="Cambria Math" panose="02040503050406030204" pitchFamily="18" charset="0"/>
                              <a:ea typeface="Cambria Math" panose="02040503050406030204" pitchFamily="18" charset="0"/>
                            </a:rPr>
                            <m:t>=0.2</m:t>
                          </m:r>
                        </m:e>
                      </m:d>
                    </m:oMath>
                  </m:oMathPara>
                </a14:m>
                <a:endParaRPr lang="en-US" sz="2400" dirty="0"/>
              </a:p>
            </p:txBody>
          </p:sp>
        </mc:Choice>
        <mc:Fallback xmlns="">
          <p:sp>
            <p:nvSpPr>
              <p:cNvPr id="20" name="TextBox 19">
                <a:extLst>
                  <a:ext uri="{FF2B5EF4-FFF2-40B4-BE49-F238E27FC236}">
                    <a16:creationId xmlns:a16="http://schemas.microsoft.com/office/drawing/2014/main" id="{73356A34-92BF-432E-B19D-55E363E6049A}"/>
                  </a:ext>
                </a:extLst>
              </p:cNvPr>
              <p:cNvSpPr txBox="1">
                <a:spLocks noRot="1" noChangeAspect="1" noMove="1" noResize="1" noEditPoints="1" noAdjustHandles="1" noChangeArrowheads="1" noChangeShapeType="1" noTextEdit="1"/>
              </p:cNvSpPr>
              <p:nvPr/>
            </p:nvSpPr>
            <p:spPr>
              <a:xfrm>
                <a:off x="3660273" y="2673547"/>
                <a:ext cx="4128758" cy="55271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B051F96E-D7B7-4E55-B81C-F26B6F667D48}"/>
                  </a:ext>
                </a:extLst>
              </p:cNvPr>
              <p:cNvSpPr/>
              <p:nvPr/>
            </p:nvSpPr>
            <p:spPr>
              <a:xfrm>
                <a:off x="407079" y="3534309"/>
                <a:ext cx="2393925" cy="461665"/>
              </a:xfrm>
              <a:prstGeom prst="rect">
                <a:avLst/>
              </a:prstGeom>
            </p:spPr>
            <p:txBody>
              <a:bodyPr wrap="none">
                <a:spAutoFit/>
              </a:bodyPr>
              <a:lstStyle/>
              <a:p>
                <a:r>
                  <a:rPr lang="en-US" sz="2400" dirty="0"/>
                  <a:t>b) </a:t>
                </a:r>
                <a14:m>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𝑋</m:t>
                                </m:r>
                              </m:e>
                            </m:acc>
                          </m:e>
                          <m:sub>
                            <m:r>
                              <a:rPr lang="en-US" sz="2400" i="1">
                                <a:latin typeface="Cambria Math" panose="02040503050406030204" pitchFamily="18" charset="0"/>
                              </a:rPr>
                              <m:t>25</m:t>
                            </m:r>
                          </m:sub>
                        </m:sSub>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15.5</m:t>
                        </m:r>
                      </m:e>
                    </m:d>
                  </m:oMath>
                </a14:m>
                <a:endParaRPr lang="en-US" sz="2400" dirty="0"/>
              </a:p>
            </p:txBody>
          </p:sp>
        </mc:Choice>
        <mc:Fallback xmlns="">
          <p:sp>
            <p:nvSpPr>
              <p:cNvPr id="21" name="Rectangle 20">
                <a:extLst>
                  <a:ext uri="{FF2B5EF4-FFF2-40B4-BE49-F238E27FC236}">
                    <a16:creationId xmlns:a16="http://schemas.microsoft.com/office/drawing/2014/main" id="{B051F96E-D7B7-4E55-B81C-F26B6F667D48}"/>
                  </a:ext>
                </a:extLst>
              </p:cNvPr>
              <p:cNvSpPr>
                <a:spLocks noRot="1" noChangeAspect="1" noMove="1" noResize="1" noEditPoints="1" noAdjustHandles="1" noChangeArrowheads="1" noChangeShapeType="1" noTextEdit="1"/>
              </p:cNvSpPr>
              <p:nvPr/>
            </p:nvSpPr>
            <p:spPr>
              <a:xfrm>
                <a:off x="407079" y="3534309"/>
                <a:ext cx="2393925" cy="461665"/>
              </a:xfrm>
              <a:prstGeom prst="rect">
                <a:avLst/>
              </a:prstGeom>
              <a:blipFill>
                <a:blip r:embed="rId10"/>
                <a:stretch>
                  <a:fillRect l="-4082"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35780575-821E-428E-8FE6-329B3A1B30E1}"/>
                  </a:ext>
                </a:extLst>
              </p:cNvPr>
              <p:cNvSpPr/>
              <p:nvPr/>
            </p:nvSpPr>
            <p:spPr>
              <a:xfrm>
                <a:off x="2626886" y="3528879"/>
                <a:ext cx="596342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𝑛𝑜𝑟𝑚𝑎𝑙𝑐𝑑𝑓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∞,15.5, 16, 0.2</m:t>
                          </m:r>
                        </m:e>
                      </m:d>
                      <m:r>
                        <a:rPr lang="en-US" sz="2400" b="0" i="1" smtClean="0">
                          <a:latin typeface="Cambria Math" panose="02040503050406030204" pitchFamily="18" charset="0"/>
                        </a:rPr>
                        <m:t>=0.0062</m:t>
                      </m:r>
                    </m:oMath>
                  </m:oMathPara>
                </a14:m>
                <a:endParaRPr lang="en-US" sz="2400" dirty="0"/>
              </a:p>
            </p:txBody>
          </p:sp>
        </mc:Choice>
        <mc:Fallback xmlns="">
          <p:sp>
            <p:nvSpPr>
              <p:cNvPr id="23" name="Rectangle 22">
                <a:extLst>
                  <a:ext uri="{FF2B5EF4-FFF2-40B4-BE49-F238E27FC236}">
                    <a16:creationId xmlns:a16="http://schemas.microsoft.com/office/drawing/2014/main" id="{35780575-821E-428E-8FE6-329B3A1B30E1}"/>
                  </a:ext>
                </a:extLst>
              </p:cNvPr>
              <p:cNvSpPr>
                <a:spLocks noRot="1" noChangeAspect="1" noMove="1" noResize="1" noEditPoints="1" noAdjustHandles="1" noChangeArrowheads="1" noChangeShapeType="1" noTextEdit="1"/>
              </p:cNvSpPr>
              <p:nvPr/>
            </p:nvSpPr>
            <p:spPr>
              <a:xfrm>
                <a:off x="2626886" y="3528879"/>
                <a:ext cx="5963427" cy="461665"/>
              </a:xfrm>
              <a:prstGeom prst="rect">
                <a:avLst/>
              </a:prstGeom>
              <a:blipFill>
                <a:blip r:embed="rId11"/>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30475854-7CA1-4576-8BD1-9DB9956629C6}"/>
                  </a:ext>
                </a:extLst>
              </p:cNvPr>
              <p:cNvSpPr/>
              <p:nvPr/>
            </p:nvSpPr>
            <p:spPr>
              <a:xfrm>
                <a:off x="485502" y="5151261"/>
                <a:ext cx="2619628" cy="461665"/>
              </a:xfrm>
              <a:prstGeom prst="rect">
                <a:avLst/>
              </a:prstGeom>
            </p:spPr>
            <p:txBody>
              <a:bodyPr wrap="none">
                <a:spAutoFit/>
              </a:bodyPr>
              <a:lstStyle/>
              <a:p>
                <a:r>
                  <a:rPr lang="en-US" sz="2400" dirty="0"/>
                  <a:t>c) </a:t>
                </a:r>
                <a14:m>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14&lt;</m:t>
                        </m:r>
                        <m:r>
                          <a:rPr lang="en-US" sz="2400" b="0" i="1" smtClean="0">
                            <a:latin typeface="Cambria Math" panose="02040503050406030204" pitchFamily="18" charset="0"/>
                          </a:rPr>
                          <m:t>𝑋</m:t>
                        </m:r>
                        <m:r>
                          <a:rPr lang="en-US" sz="2400" b="0" i="1" smtClean="0">
                            <a:latin typeface="Cambria Math" panose="02040503050406030204" pitchFamily="18" charset="0"/>
                          </a:rPr>
                          <m:t>&lt;18</m:t>
                        </m:r>
                      </m:e>
                    </m:d>
                  </m:oMath>
                </a14:m>
                <a:endParaRPr lang="en-US" sz="2400" dirty="0"/>
              </a:p>
            </p:txBody>
          </p:sp>
        </mc:Choice>
        <mc:Fallback xmlns="">
          <p:sp>
            <p:nvSpPr>
              <p:cNvPr id="26" name="Rectangle 25">
                <a:extLst>
                  <a:ext uri="{FF2B5EF4-FFF2-40B4-BE49-F238E27FC236}">
                    <a16:creationId xmlns:a16="http://schemas.microsoft.com/office/drawing/2014/main" id="{30475854-7CA1-4576-8BD1-9DB9956629C6}"/>
                  </a:ext>
                </a:extLst>
              </p:cNvPr>
              <p:cNvSpPr>
                <a:spLocks noRot="1" noChangeAspect="1" noMove="1" noResize="1" noEditPoints="1" noAdjustHandles="1" noChangeArrowheads="1" noChangeShapeType="1" noTextEdit="1"/>
              </p:cNvSpPr>
              <p:nvPr/>
            </p:nvSpPr>
            <p:spPr>
              <a:xfrm>
                <a:off x="485502" y="5151261"/>
                <a:ext cx="2619628" cy="461665"/>
              </a:xfrm>
              <a:prstGeom prst="rect">
                <a:avLst/>
              </a:prstGeom>
              <a:blipFill>
                <a:blip r:embed="rId14"/>
                <a:stretch>
                  <a:fillRect l="-3730"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2BEF382E-3187-4A01-82EC-8451D62BA1B8}"/>
                  </a:ext>
                </a:extLst>
              </p:cNvPr>
              <p:cNvSpPr/>
              <p:nvPr/>
            </p:nvSpPr>
            <p:spPr>
              <a:xfrm>
                <a:off x="2917104" y="5145831"/>
                <a:ext cx="517795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r>
                        <a:rPr lang="en-US" sz="2400" b="0" i="1" smtClean="0">
                          <a:latin typeface="Cambria Math" panose="02040503050406030204" pitchFamily="18" charset="0"/>
                        </a:rPr>
                        <m:t>𝑛𝑜𝑟𝑚𝑎𝑙𝑐𝑑𝑓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14</m:t>
                          </m:r>
                          <m:r>
                            <a:rPr lang="en-US" sz="2400" b="0" i="1" smtClean="0">
                              <a:latin typeface="Cambria Math" panose="02040503050406030204" pitchFamily="18" charset="0"/>
                              <a:ea typeface="Cambria Math" panose="02040503050406030204" pitchFamily="18" charset="0"/>
                            </a:rPr>
                            <m:t>, 18, 16, 1</m:t>
                          </m:r>
                        </m:e>
                      </m:d>
                      <m:r>
                        <a:rPr lang="en-US" sz="2400" b="0" i="1" smtClean="0">
                          <a:latin typeface="Cambria Math" panose="02040503050406030204" pitchFamily="18" charset="0"/>
                        </a:rPr>
                        <m:t>=0.9544</m:t>
                      </m:r>
                    </m:oMath>
                  </m:oMathPara>
                </a14:m>
                <a:endParaRPr lang="en-US" sz="2400" dirty="0"/>
              </a:p>
            </p:txBody>
          </p:sp>
        </mc:Choice>
        <mc:Fallback xmlns="">
          <p:sp>
            <p:nvSpPr>
              <p:cNvPr id="29" name="Rectangle 28">
                <a:extLst>
                  <a:ext uri="{FF2B5EF4-FFF2-40B4-BE49-F238E27FC236}">
                    <a16:creationId xmlns:a16="http://schemas.microsoft.com/office/drawing/2014/main" id="{2BEF382E-3187-4A01-82EC-8451D62BA1B8}"/>
                  </a:ext>
                </a:extLst>
              </p:cNvPr>
              <p:cNvSpPr>
                <a:spLocks noRot="1" noChangeAspect="1" noMove="1" noResize="1" noEditPoints="1" noAdjustHandles="1" noChangeArrowheads="1" noChangeShapeType="1" noTextEdit="1"/>
              </p:cNvSpPr>
              <p:nvPr/>
            </p:nvSpPr>
            <p:spPr>
              <a:xfrm>
                <a:off x="2917104" y="5145831"/>
                <a:ext cx="5177956" cy="461665"/>
              </a:xfrm>
              <a:prstGeom prst="rect">
                <a:avLst/>
              </a:prstGeom>
              <a:blipFill>
                <a:blip r:embed="rId15"/>
                <a:stretch>
                  <a:fillRect b="-17105"/>
                </a:stretch>
              </a:blipFill>
            </p:spPr>
            <p:txBody>
              <a:bodyPr/>
              <a:lstStyle/>
              <a:p>
                <a:r>
                  <a:rPr lang="en-US">
                    <a:noFill/>
                  </a:rPr>
                  <a:t> </a:t>
                </a:r>
              </a:p>
            </p:txBody>
          </p:sp>
        </mc:Fallback>
      </mc:AlternateContent>
      <p:sp>
        <p:nvSpPr>
          <p:cNvPr id="30" name="Rectangle 29">
            <a:extLst>
              <a:ext uri="{FF2B5EF4-FFF2-40B4-BE49-F238E27FC236}">
                <a16:creationId xmlns:a16="http://schemas.microsoft.com/office/drawing/2014/main" id="{6C2E2C17-A39C-422F-BCE4-98A0E9E2A0B3}"/>
              </a:ext>
            </a:extLst>
          </p:cNvPr>
          <p:cNvSpPr/>
          <p:nvPr/>
        </p:nvSpPr>
        <p:spPr>
          <a:xfrm>
            <a:off x="7029047" y="5851052"/>
            <a:ext cx="1519968" cy="461665"/>
          </a:xfrm>
          <a:prstGeom prst="rect">
            <a:avLst/>
          </a:prstGeom>
        </p:spPr>
        <p:txBody>
          <a:bodyPr wrap="none">
            <a:spAutoFit/>
          </a:bodyPr>
          <a:lstStyle/>
          <a:p>
            <a:r>
              <a:rPr lang="en-US" sz="2400" dirty="0"/>
              <a:t>→  95.44%</a:t>
            </a:r>
          </a:p>
        </p:txBody>
      </p:sp>
      <p:pic>
        <p:nvPicPr>
          <p:cNvPr id="4" name="Picture 3" descr="A picture containing lamp, mirror&#10;&#10;Description automatically generated">
            <a:extLst>
              <a:ext uri="{FF2B5EF4-FFF2-40B4-BE49-F238E27FC236}">
                <a16:creationId xmlns:a16="http://schemas.microsoft.com/office/drawing/2014/main" id="{58D027CD-EC13-4461-8FC0-247960EDCBF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305204" y="313202"/>
            <a:ext cx="3619725" cy="2013437"/>
          </a:xfrm>
          <a:prstGeom prst="rect">
            <a:avLst/>
          </a:prstGeom>
        </p:spPr>
      </p:pic>
    </p:spTree>
    <p:extLst>
      <p:ext uri="{BB962C8B-B14F-4D97-AF65-F5344CB8AC3E}">
        <p14:creationId xmlns:p14="http://schemas.microsoft.com/office/powerpoint/2010/main" val="374940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3000"/>
                                        <p:tgtEl>
                                          <p:spTgt spid="10"/>
                                        </p:tgtEl>
                                      </p:cBhvr>
                                    </p:animEffect>
                                  </p:childTnLst>
                                </p:cTn>
                              </p:par>
                            </p:childTnLst>
                          </p:cTn>
                        </p:par>
                        <p:par>
                          <p:cTn id="8" fill="hold">
                            <p:stCondLst>
                              <p:cond delay="30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2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30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strips(downRight)">
                                      <p:cBhvr>
                                        <p:cTn id="26" dur="3000"/>
                                        <p:tgtEl>
                                          <p:spTgt spid="18"/>
                                        </p:tgtEl>
                                      </p:cBhvr>
                                    </p:animEffect>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left)">
                                      <p:cBhvr>
                                        <p:cTn id="30" dur="50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30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left)">
                                      <p:cBhvr>
                                        <p:cTn id="40" dur="200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left)">
                                      <p:cBhvr>
                                        <p:cTn id="45" dur="3000"/>
                                        <p:tgtEl>
                                          <p:spTgt spid="29"/>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wipe(left)">
                                      <p:cBhvr>
                                        <p:cTn id="49" dur="3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 grpId="0"/>
      <p:bldP spid="15" grpId="0"/>
      <p:bldP spid="18" grpId="0"/>
      <p:bldP spid="20" grpId="0"/>
      <p:bldP spid="23" grpId="0"/>
      <p:bldP spid="29" grpId="0"/>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3" descr="Image result for tossing two coins outcomes">
            <a:extLst>
              <a:ext uri="{FF2B5EF4-FFF2-40B4-BE49-F238E27FC236}">
                <a16:creationId xmlns:a16="http://schemas.microsoft.com/office/drawing/2014/main" id="{2DB494EA-1E32-444B-B674-38E21A72ECCA}"/>
              </a:ext>
            </a:extLst>
          </p:cNvPr>
          <p:cNvSpPr>
            <a:spLocks noChangeAspect="1" noChangeArrowheads="1"/>
          </p:cNvSpPr>
          <p:nvPr/>
        </p:nvSpPr>
        <p:spPr bwMode="auto">
          <a:xfrm>
            <a:off x="772885" y="46949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66AD2C9-9CA9-4994-B458-80C92F6EA1F8}"/>
                  </a:ext>
                </a:extLst>
              </p:cNvPr>
              <p:cNvSpPr txBox="1"/>
              <p:nvPr/>
            </p:nvSpPr>
            <p:spPr>
              <a:xfrm>
                <a:off x="472438" y="420508"/>
                <a:ext cx="8005355" cy="1015659"/>
              </a:xfrm>
              <a:prstGeom prst="rect">
                <a:avLst/>
              </a:prstGeom>
              <a:noFill/>
            </p:spPr>
            <p:txBody>
              <a:bodyPr wrap="square" lIns="91436" tIns="45718" rIns="91436" bIns="45718" rtlCol="0">
                <a:spAutoFit/>
              </a:bodyPr>
              <a:lstStyle/>
              <a:p>
                <a:r>
                  <a:rPr lang="en-US" sz="2000" b="1" dirty="0">
                    <a:cs typeface="Times New Roman" pitchFamily="18" charset="0"/>
                  </a:rPr>
                  <a:t>Y: Number of bottles out of 10,000 bottles with soda between 14 and 18</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Times New Roman" pitchFamily="18" charset="0"/>
                        </a:rPr>
                        <m:t>𝑌</m:t>
                      </m:r>
                      <m:r>
                        <a:rPr lang="en-US" sz="2000" b="0" i="1" smtClean="0">
                          <a:latin typeface="Cambria Math" panose="02040503050406030204" pitchFamily="18" charset="0"/>
                          <a:cs typeface="Times New Roman" pitchFamily="18" charset="0"/>
                        </a:rPr>
                        <m:t> ~ </m:t>
                      </m:r>
                      <m:r>
                        <a:rPr lang="en-US" sz="2000" b="0" i="1" smtClean="0">
                          <a:latin typeface="Cambria Math" panose="02040503050406030204" pitchFamily="18" charset="0"/>
                          <a:ea typeface="Cambria Math" panose="02040503050406030204" pitchFamily="18" charset="0"/>
                          <a:cs typeface="Times New Roman" pitchFamily="18" charset="0"/>
                        </a:rPr>
                        <m:t>𝐵𝑖𝑛</m:t>
                      </m:r>
                      <m:d>
                        <m:dPr>
                          <m:ctrlPr>
                            <a:rPr lang="en-US" sz="2000" b="0" i="1" smtClean="0">
                              <a:latin typeface="Cambria Math" panose="02040503050406030204" pitchFamily="18" charset="0"/>
                              <a:ea typeface="Cambria Math" panose="02040503050406030204" pitchFamily="18" charset="0"/>
                              <a:cs typeface="Times New Roman" pitchFamily="18" charset="0"/>
                            </a:rPr>
                          </m:ctrlPr>
                        </m:dPr>
                        <m:e>
                          <m:r>
                            <a:rPr lang="en-US" sz="2000" b="0" i="1" smtClean="0">
                              <a:latin typeface="Cambria Math" panose="02040503050406030204" pitchFamily="18" charset="0"/>
                              <a:ea typeface="Cambria Math" panose="02040503050406030204" pitchFamily="18" charset="0"/>
                              <a:cs typeface="Times New Roman" pitchFamily="18" charset="0"/>
                            </a:rPr>
                            <m:t>𝑛</m:t>
                          </m:r>
                          <m:r>
                            <a:rPr lang="en-US" sz="2000" b="0" i="1" smtClean="0">
                              <a:latin typeface="Cambria Math" panose="02040503050406030204" pitchFamily="18" charset="0"/>
                              <a:ea typeface="Cambria Math" panose="02040503050406030204" pitchFamily="18" charset="0"/>
                              <a:cs typeface="Times New Roman" pitchFamily="18" charset="0"/>
                            </a:rPr>
                            <m:t>=10,000, </m:t>
                          </m:r>
                          <m:r>
                            <a:rPr lang="en-US" sz="2000" b="0" i="1" smtClean="0">
                              <a:latin typeface="Cambria Math" panose="02040503050406030204" pitchFamily="18" charset="0"/>
                              <a:ea typeface="Cambria Math" panose="02040503050406030204" pitchFamily="18" charset="0"/>
                              <a:cs typeface="Times New Roman" pitchFamily="18" charset="0"/>
                            </a:rPr>
                            <m:t>𝑝</m:t>
                          </m:r>
                        </m:e>
                      </m:d>
                    </m:oMath>
                  </m:oMathPara>
                </a14:m>
                <a:endParaRPr lang="en-US" sz="2000" dirty="0">
                  <a:cs typeface="Times New Roman" pitchFamily="18" charset="0"/>
                </a:endParaRPr>
              </a:p>
              <a:p>
                <a:r>
                  <a:rPr lang="en-US" sz="2000" b="1" dirty="0">
                    <a:cs typeface="Times New Roman" pitchFamily="18" charset="0"/>
                  </a:rPr>
                  <a:t>Percentage of bottles with soda between 14 and 18 ounces (</a:t>
                </a:r>
                <a14:m>
                  <m:oMath xmlns:m="http://schemas.openxmlformats.org/officeDocument/2006/math">
                    <m:r>
                      <a:rPr lang="en-US" sz="2000" b="1" i="1">
                        <a:latin typeface="Cambria Math" panose="02040503050406030204" pitchFamily="18" charset="0"/>
                        <a:cs typeface="Times New Roman" pitchFamily="18" charset="0"/>
                      </a:rPr>
                      <m:t>𝒑</m:t>
                    </m:r>
                    <m:r>
                      <a:rPr lang="en-US" sz="2000" b="1" i="1">
                        <a:latin typeface="Cambria Math" panose="02040503050406030204" pitchFamily="18" charset="0"/>
                        <a:cs typeface="Times New Roman" pitchFamily="18" charset="0"/>
                      </a:rPr>
                      <m:t>=</m:t>
                    </m:r>
                    <m:r>
                      <a:rPr lang="en-US" sz="2000" b="1" i="1">
                        <a:latin typeface="Cambria Math" panose="02040503050406030204" pitchFamily="18" charset="0"/>
                        <a:cs typeface="Times New Roman" pitchFamily="18" charset="0"/>
                      </a:rPr>
                      <m:t>𝟎</m:t>
                    </m:r>
                    <m:r>
                      <a:rPr lang="en-US" sz="2000" b="1" i="1">
                        <a:latin typeface="Cambria Math" panose="02040503050406030204" pitchFamily="18" charset="0"/>
                        <a:cs typeface="Times New Roman" pitchFamily="18" charset="0"/>
                      </a:rPr>
                      <m:t>.</m:t>
                    </m:r>
                    <m:r>
                      <a:rPr lang="en-US" sz="2000" b="1" i="1">
                        <a:latin typeface="Cambria Math" panose="02040503050406030204" pitchFamily="18" charset="0"/>
                        <a:cs typeface="Times New Roman" pitchFamily="18" charset="0"/>
                      </a:rPr>
                      <m:t>𝟗𝟓𝟒𝟒</m:t>
                    </m:r>
                  </m:oMath>
                </a14:m>
                <a:r>
                  <a:rPr lang="en-US" sz="2000" b="1" dirty="0">
                    <a:cs typeface="Times New Roman" pitchFamily="18" charset="0"/>
                  </a:rPr>
                  <a:t>) </a:t>
                </a:r>
              </a:p>
            </p:txBody>
          </p:sp>
        </mc:Choice>
        <mc:Fallback xmlns="">
          <p:sp>
            <p:nvSpPr>
              <p:cNvPr id="10" name="TextBox 9">
                <a:extLst>
                  <a:ext uri="{FF2B5EF4-FFF2-40B4-BE49-F238E27FC236}">
                    <a16:creationId xmlns:a16="http://schemas.microsoft.com/office/drawing/2014/main" id="{D66AD2C9-9CA9-4994-B458-80C92F6EA1F8}"/>
                  </a:ext>
                </a:extLst>
              </p:cNvPr>
              <p:cNvSpPr txBox="1">
                <a:spLocks noRot="1" noChangeAspect="1" noMove="1" noResize="1" noEditPoints="1" noAdjustHandles="1" noChangeArrowheads="1" noChangeShapeType="1" noTextEdit="1"/>
              </p:cNvSpPr>
              <p:nvPr/>
            </p:nvSpPr>
            <p:spPr>
              <a:xfrm>
                <a:off x="472438" y="420508"/>
                <a:ext cx="8005355" cy="1015659"/>
              </a:xfrm>
              <a:prstGeom prst="rect">
                <a:avLst/>
              </a:prstGeom>
              <a:blipFill>
                <a:blip r:embed="rId3"/>
                <a:stretch>
                  <a:fillRect l="-761" t="-3593" r="-837" b="-9581"/>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7C132AE4-1BC8-450F-8B57-30D26B1E4D3D}"/>
              </a:ext>
            </a:extLst>
          </p:cNvPr>
          <p:cNvSpPr/>
          <p:nvPr/>
        </p:nvSpPr>
        <p:spPr>
          <a:xfrm>
            <a:off x="411480" y="342128"/>
            <a:ext cx="8005354" cy="11898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en-US" sz="2400"/>
          </a:p>
        </p:txBody>
      </p:sp>
      <p:sp>
        <p:nvSpPr>
          <p:cNvPr id="18" name="TextBox 17">
            <a:extLst>
              <a:ext uri="{FF2B5EF4-FFF2-40B4-BE49-F238E27FC236}">
                <a16:creationId xmlns:a16="http://schemas.microsoft.com/office/drawing/2014/main" id="{36C47697-1886-4297-AFA9-6A4CD2237498}"/>
              </a:ext>
            </a:extLst>
          </p:cNvPr>
          <p:cNvSpPr txBox="1"/>
          <p:nvPr/>
        </p:nvSpPr>
        <p:spPr>
          <a:xfrm>
            <a:off x="494209" y="3276924"/>
            <a:ext cx="6233162" cy="400105"/>
          </a:xfrm>
          <a:prstGeom prst="rect">
            <a:avLst/>
          </a:prstGeom>
          <a:noFill/>
        </p:spPr>
        <p:txBody>
          <a:bodyPr wrap="square" lIns="91436" tIns="45718" rIns="91436" bIns="45718" rtlCol="0">
            <a:spAutoFit/>
          </a:bodyPr>
          <a:lstStyle/>
          <a:p>
            <a:r>
              <a:rPr lang="en-US" sz="2000" b="1" dirty="0"/>
              <a:t>95% of the bottles are filled up to “c” ounce</a:t>
            </a:r>
            <a:endParaRPr lang="en-US" sz="2000" b="1" dirty="0">
              <a:cs typeface="Times New Roman" pitchFamily="18" charset="0"/>
            </a:endParaRPr>
          </a:p>
        </p:txBody>
      </p:sp>
      <p:sp>
        <p:nvSpPr>
          <p:cNvPr id="19" name="Rectangle 18">
            <a:extLst>
              <a:ext uri="{FF2B5EF4-FFF2-40B4-BE49-F238E27FC236}">
                <a16:creationId xmlns:a16="http://schemas.microsoft.com/office/drawing/2014/main" id="{AAC624AE-5802-414F-9EDA-F90C0E172B25}"/>
              </a:ext>
            </a:extLst>
          </p:cNvPr>
          <p:cNvSpPr/>
          <p:nvPr/>
        </p:nvSpPr>
        <p:spPr>
          <a:xfrm>
            <a:off x="433250" y="3237734"/>
            <a:ext cx="7334794" cy="4616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en-US" sz="2400"/>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B051F96E-D7B7-4E55-B81C-F26B6F667D48}"/>
                  </a:ext>
                </a:extLst>
              </p:cNvPr>
              <p:cNvSpPr/>
              <p:nvPr/>
            </p:nvSpPr>
            <p:spPr>
              <a:xfrm>
                <a:off x="407079" y="4135201"/>
                <a:ext cx="2685479" cy="461665"/>
              </a:xfrm>
              <a:prstGeom prst="rect">
                <a:avLst/>
              </a:prstGeom>
            </p:spPr>
            <p:txBody>
              <a:bodyPr wrap="none">
                <a:spAutoFit/>
              </a:bodyPr>
              <a:lstStyle/>
              <a:p>
                <a:r>
                  <a:rPr lang="en-US" sz="2400" dirty="0"/>
                  <a:t>e) </a:t>
                </a:r>
                <a14:m>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𝑐</m:t>
                        </m:r>
                      </m:e>
                    </m:d>
                    <m:r>
                      <a:rPr lang="en-US" sz="2400" b="0" i="1" smtClean="0">
                        <a:latin typeface="Cambria Math" panose="02040503050406030204" pitchFamily="18" charset="0"/>
                      </a:rPr>
                      <m:t>=0.95</m:t>
                    </m:r>
                  </m:oMath>
                </a14:m>
                <a:endParaRPr lang="en-US" sz="2400" dirty="0"/>
              </a:p>
            </p:txBody>
          </p:sp>
        </mc:Choice>
        <mc:Fallback xmlns="">
          <p:sp>
            <p:nvSpPr>
              <p:cNvPr id="21" name="Rectangle 20">
                <a:extLst>
                  <a:ext uri="{FF2B5EF4-FFF2-40B4-BE49-F238E27FC236}">
                    <a16:creationId xmlns:a16="http://schemas.microsoft.com/office/drawing/2014/main" id="{B051F96E-D7B7-4E55-B81C-F26B6F667D48}"/>
                  </a:ext>
                </a:extLst>
              </p:cNvPr>
              <p:cNvSpPr>
                <a:spLocks noRot="1" noChangeAspect="1" noMove="1" noResize="1" noEditPoints="1" noAdjustHandles="1" noChangeArrowheads="1" noChangeShapeType="1" noTextEdit="1"/>
              </p:cNvSpPr>
              <p:nvPr/>
            </p:nvSpPr>
            <p:spPr>
              <a:xfrm>
                <a:off x="407079" y="4135201"/>
                <a:ext cx="2685479" cy="461665"/>
              </a:xfrm>
              <a:prstGeom prst="rect">
                <a:avLst/>
              </a:prstGeom>
              <a:blipFill>
                <a:blip r:embed="rId4"/>
                <a:stretch>
                  <a:fillRect l="-3636"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35780575-821E-428E-8FE6-329B3A1B30E1}"/>
                  </a:ext>
                </a:extLst>
              </p:cNvPr>
              <p:cNvSpPr/>
              <p:nvPr/>
            </p:nvSpPr>
            <p:spPr>
              <a:xfrm>
                <a:off x="822890" y="4857474"/>
                <a:ext cx="527311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𝑐</m:t>
                      </m:r>
                      <m:r>
                        <a:rPr lang="en-US" sz="2400" b="0" i="1" smtClean="0">
                          <a:latin typeface="Cambria Math" panose="02040503050406030204" pitchFamily="18" charset="0"/>
                        </a:rPr>
                        <m:t>=</m:t>
                      </m:r>
                      <m:r>
                        <a:rPr lang="en-US" sz="2400" b="0" i="1" smtClean="0">
                          <a:latin typeface="Cambria Math" panose="02040503050406030204" pitchFamily="18" charset="0"/>
                        </a:rPr>
                        <m:t>𝑖𝑛𝑣𝑁𝑜𝑟𝑚</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0.95, 16, 1</m:t>
                          </m:r>
                        </m:e>
                      </m:d>
                      <m:r>
                        <a:rPr lang="en-US" sz="2400" b="0" i="1" smtClean="0">
                          <a:latin typeface="Cambria Math" panose="02040503050406030204" pitchFamily="18" charset="0"/>
                        </a:rPr>
                        <m:t>=17.645</m:t>
                      </m:r>
                    </m:oMath>
                  </m:oMathPara>
                </a14:m>
                <a:endParaRPr lang="en-US" sz="2400" dirty="0"/>
              </a:p>
            </p:txBody>
          </p:sp>
        </mc:Choice>
        <mc:Fallback xmlns="">
          <p:sp>
            <p:nvSpPr>
              <p:cNvPr id="23" name="Rectangle 22">
                <a:extLst>
                  <a:ext uri="{FF2B5EF4-FFF2-40B4-BE49-F238E27FC236}">
                    <a16:creationId xmlns:a16="http://schemas.microsoft.com/office/drawing/2014/main" id="{35780575-821E-428E-8FE6-329B3A1B30E1}"/>
                  </a:ext>
                </a:extLst>
              </p:cNvPr>
              <p:cNvSpPr>
                <a:spLocks noRot="1" noChangeAspect="1" noMove="1" noResize="1" noEditPoints="1" noAdjustHandles="1" noChangeArrowheads="1" noChangeShapeType="1" noTextEdit="1"/>
              </p:cNvSpPr>
              <p:nvPr/>
            </p:nvSpPr>
            <p:spPr>
              <a:xfrm>
                <a:off x="822890" y="4857474"/>
                <a:ext cx="5273110"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8213D0BE-DACD-44AB-ACCA-89AE78DBD0D8}"/>
                  </a:ext>
                </a:extLst>
              </p:cNvPr>
              <p:cNvSpPr/>
              <p:nvPr/>
            </p:nvSpPr>
            <p:spPr>
              <a:xfrm>
                <a:off x="507272" y="1821375"/>
                <a:ext cx="1161793" cy="461665"/>
              </a:xfrm>
              <a:prstGeom prst="rect">
                <a:avLst/>
              </a:prstGeom>
            </p:spPr>
            <p:txBody>
              <a:bodyPr wrap="none">
                <a:spAutoFit/>
              </a:bodyPr>
              <a:lstStyle/>
              <a:p>
                <a:r>
                  <a:rPr lang="en-US" sz="2400" dirty="0"/>
                  <a:t>d) </a:t>
                </a:r>
                <a14:m>
                  <m:oMath xmlns:m="http://schemas.openxmlformats.org/officeDocument/2006/math">
                    <m:r>
                      <a:rPr lang="en-US" sz="2400" b="0" i="1" smtClean="0">
                        <a:latin typeface="Cambria Math" panose="02040503050406030204" pitchFamily="18" charset="0"/>
                      </a:rPr>
                      <m:t>𝐸</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𝑌</m:t>
                        </m:r>
                      </m:e>
                    </m:d>
                  </m:oMath>
                </a14:m>
                <a:endParaRPr lang="en-US" sz="2400" dirty="0"/>
              </a:p>
            </p:txBody>
          </p:sp>
        </mc:Choice>
        <mc:Fallback xmlns="">
          <p:sp>
            <p:nvSpPr>
              <p:cNvPr id="31" name="Rectangle 30">
                <a:extLst>
                  <a:ext uri="{FF2B5EF4-FFF2-40B4-BE49-F238E27FC236}">
                    <a16:creationId xmlns:a16="http://schemas.microsoft.com/office/drawing/2014/main" id="{8213D0BE-DACD-44AB-ACCA-89AE78DBD0D8}"/>
                  </a:ext>
                </a:extLst>
              </p:cNvPr>
              <p:cNvSpPr>
                <a:spLocks noRot="1" noChangeAspect="1" noMove="1" noResize="1" noEditPoints="1" noAdjustHandles="1" noChangeArrowheads="1" noChangeShapeType="1" noTextEdit="1"/>
              </p:cNvSpPr>
              <p:nvPr/>
            </p:nvSpPr>
            <p:spPr>
              <a:xfrm>
                <a:off x="507272" y="1821375"/>
                <a:ext cx="1161793" cy="461665"/>
              </a:xfrm>
              <a:prstGeom prst="rect">
                <a:avLst/>
              </a:prstGeom>
              <a:blipFill>
                <a:blip r:embed="rId7"/>
                <a:stretch>
                  <a:fillRect l="-7853"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6E680E2B-B1FB-40DB-BDC5-0848757C274A}"/>
                  </a:ext>
                </a:extLst>
              </p:cNvPr>
              <p:cNvSpPr/>
              <p:nvPr/>
            </p:nvSpPr>
            <p:spPr>
              <a:xfrm>
                <a:off x="1486474" y="1844913"/>
                <a:ext cx="451008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𝑛𝑝</m:t>
                      </m:r>
                      <m:r>
                        <a:rPr lang="en-US" sz="2400" b="0" i="1" smtClean="0">
                          <a:latin typeface="Cambria Math" panose="02040503050406030204" pitchFamily="18" charset="0"/>
                        </a:rPr>
                        <m:t>=10,000∗0.9544=9544</m:t>
                      </m:r>
                    </m:oMath>
                  </m:oMathPara>
                </a14:m>
                <a:endParaRPr lang="en-US" sz="2400" dirty="0"/>
              </a:p>
            </p:txBody>
          </p:sp>
        </mc:Choice>
        <mc:Fallback xmlns="">
          <p:sp>
            <p:nvSpPr>
              <p:cNvPr id="32" name="Rectangle 31">
                <a:extLst>
                  <a:ext uri="{FF2B5EF4-FFF2-40B4-BE49-F238E27FC236}">
                    <a16:creationId xmlns:a16="http://schemas.microsoft.com/office/drawing/2014/main" id="{6E680E2B-B1FB-40DB-BDC5-0848757C274A}"/>
                  </a:ext>
                </a:extLst>
              </p:cNvPr>
              <p:cNvSpPr>
                <a:spLocks noRot="1" noChangeAspect="1" noMove="1" noResize="1" noEditPoints="1" noAdjustHandles="1" noChangeArrowheads="1" noChangeShapeType="1" noTextEdit="1"/>
              </p:cNvSpPr>
              <p:nvPr/>
            </p:nvSpPr>
            <p:spPr>
              <a:xfrm>
                <a:off x="1486474" y="1844913"/>
                <a:ext cx="4510081" cy="461665"/>
              </a:xfrm>
              <a:prstGeom prst="rect">
                <a:avLst/>
              </a:prstGeom>
              <a:blipFill>
                <a:blip r:embed="rId8"/>
                <a:stretch>
                  <a:fillRect b="-10667"/>
                </a:stretch>
              </a:blipFill>
            </p:spPr>
            <p:txBody>
              <a:bodyPr/>
              <a:lstStyle/>
              <a:p>
                <a:r>
                  <a:rPr lang="en-US">
                    <a:noFill/>
                  </a:rPr>
                  <a:t> </a:t>
                </a:r>
              </a:p>
            </p:txBody>
          </p:sp>
        </mc:Fallback>
      </mc:AlternateContent>
      <p:sp>
        <p:nvSpPr>
          <p:cNvPr id="33" name="Rectangle 32">
            <a:extLst>
              <a:ext uri="{FF2B5EF4-FFF2-40B4-BE49-F238E27FC236}">
                <a16:creationId xmlns:a16="http://schemas.microsoft.com/office/drawing/2014/main" id="{799BB1C7-3924-4516-BC9D-0126A64C1835}"/>
              </a:ext>
            </a:extLst>
          </p:cNvPr>
          <p:cNvSpPr/>
          <p:nvPr/>
        </p:nvSpPr>
        <p:spPr>
          <a:xfrm>
            <a:off x="6337359" y="1853491"/>
            <a:ext cx="1053935" cy="461661"/>
          </a:xfrm>
          <a:prstGeom prst="rect">
            <a:avLst/>
          </a:prstGeom>
        </p:spPr>
        <p:txBody>
          <a:bodyPr wrap="none" lIns="91436" tIns="45718" rIns="91436" bIns="45718">
            <a:spAutoFit/>
          </a:bodyPr>
          <a:lstStyle/>
          <a:p>
            <a:r>
              <a:rPr lang="en-US" sz="2400" dirty="0"/>
              <a:t>bottles</a:t>
            </a:r>
          </a:p>
        </p:txBody>
      </p:sp>
      <p:sp>
        <p:nvSpPr>
          <p:cNvPr id="35" name="AutoShape 3" descr="Image result for tossing two coins outcomes">
            <a:extLst>
              <a:ext uri="{FF2B5EF4-FFF2-40B4-BE49-F238E27FC236}">
                <a16:creationId xmlns:a16="http://schemas.microsoft.com/office/drawing/2014/main" id="{2B04108E-38E5-42BF-BCDD-08FE61BD6599}"/>
              </a:ext>
            </a:extLst>
          </p:cNvPr>
          <p:cNvSpPr>
            <a:spLocks noChangeAspect="1" noChangeArrowheads="1"/>
          </p:cNvSpPr>
          <p:nvPr/>
        </p:nvSpPr>
        <p:spPr bwMode="auto">
          <a:xfrm>
            <a:off x="785948" y="2807745"/>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C27460B-72E3-44CD-83D1-3F4852FB8F9A}"/>
                  </a:ext>
                </a:extLst>
              </p:cNvPr>
              <p:cNvSpPr txBox="1"/>
              <p:nvPr/>
            </p:nvSpPr>
            <p:spPr>
              <a:xfrm>
                <a:off x="498565" y="2758762"/>
                <a:ext cx="4582886" cy="400105"/>
              </a:xfrm>
              <a:prstGeom prst="rect">
                <a:avLst/>
              </a:prstGeom>
              <a:noFill/>
            </p:spPr>
            <p:txBody>
              <a:bodyPr wrap="square" lIns="91436" tIns="45718" rIns="91436" bIns="45718" rtlCol="0">
                <a:spAutoFit/>
              </a:bodyPr>
              <a:lstStyle/>
              <a:p>
                <a:r>
                  <a:rPr lang="en-US" sz="2000" b="1" dirty="0">
                    <a:cs typeface="Times New Roman" pitchFamily="18" charset="0"/>
                  </a:rPr>
                  <a:t>RV </a:t>
                </a:r>
                <a14:m>
                  <m:oMath xmlns:m="http://schemas.openxmlformats.org/officeDocument/2006/math">
                    <m:r>
                      <a:rPr lang="en-US" sz="2000" b="1" i="1" dirty="0" smtClean="0">
                        <a:latin typeface="Cambria Math" panose="02040503050406030204" pitchFamily="18" charset="0"/>
                        <a:cs typeface="Times New Roman" pitchFamily="18" charset="0"/>
                      </a:rPr>
                      <m:t>𝑿</m:t>
                    </m:r>
                  </m:oMath>
                </a14:m>
                <a:r>
                  <a:rPr lang="en-US" sz="2000" b="1" dirty="0">
                    <a:cs typeface="Times New Roman" pitchFamily="18" charset="0"/>
                  </a:rPr>
                  <a:t>: The amount of soda in EACH bottle </a:t>
                </a:r>
              </a:p>
            </p:txBody>
          </p:sp>
        </mc:Choice>
        <mc:Fallback xmlns="">
          <p:sp>
            <p:nvSpPr>
              <p:cNvPr id="36" name="TextBox 35">
                <a:extLst>
                  <a:ext uri="{FF2B5EF4-FFF2-40B4-BE49-F238E27FC236}">
                    <a16:creationId xmlns:a16="http://schemas.microsoft.com/office/drawing/2014/main" id="{5C27460B-72E3-44CD-83D1-3F4852FB8F9A}"/>
                  </a:ext>
                </a:extLst>
              </p:cNvPr>
              <p:cNvSpPr txBox="1">
                <a:spLocks noRot="1" noChangeAspect="1" noMove="1" noResize="1" noEditPoints="1" noAdjustHandles="1" noChangeArrowheads="1" noChangeShapeType="1" noTextEdit="1"/>
              </p:cNvSpPr>
              <p:nvPr/>
            </p:nvSpPr>
            <p:spPr>
              <a:xfrm>
                <a:off x="498565" y="2758762"/>
                <a:ext cx="4582886" cy="400105"/>
              </a:xfrm>
              <a:prstGeom prst="rect">
                <a:avLst/>
              </a:prstGeom>
              <a:blipFill>
                <a:blip r:embed="rId10"/>
                <a:stretch>
                  <a:fillRect l="-1463" t="-9231" r="-1064" b="-27692"/>
                </a:stretch>
              </a:blipFill>
            </p:spPr>
            <p:txBody>
              <a:bodyPr/>
              <a:lstStyle/>
              <a:p>
                <a:r>
                  <a:rPr lang="en-US">
                    <a:noFill/>
                  </a:rPr>
                  <a:t> </a:t>
                </a:r>
              </a:p>
            </p:txBody>
          </p:sp>
        </mc:Fallback>
      </mc:AlternateContent>
      <p:sp>
        <p:nvSpPr>
          <p:cNvPr id="37" name="Rectangle 36">
            <a:extLst>
              <a:ext uri="{FF2B5EF4-FFF2-40B4-BE49-F238E27FC236}">
                <a16:creationId xmlns:a16="http://schemas.microsoft.com/office/drawing/2014/main" id="{59608DAE-ADB9-490C-B634-70F9BA6AD6F2}"/>
              </a:ext>
            </a:extLst>
          </p:cNvPr>
          <p:cNvSpPr/>
          <p:nvPr/>
        </p:nvSpPr>
        <p:spPr>
          <a:xfrm>
            <a:off x="424543" y="2693446"/>
            <a:ext cx="7334794" cy="5200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en-US" sz="240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D7EB3B84-FFE3-4F47-A5A1-6736D527C671}"/>
                  </a:ext>
                </a:extLst>
              </p:cNvPr>
              <p:cNvSpPr txBox="1"/>
              <p:nvPr/>
            </p:nvSpPr>
            <p:spPr>
              <a:xfrm>
                <a:off x="4970916" y="2782403"/>
                <a:ext cx="269971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𝑁</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=16, </m:t>
                          </m:r>
                          <m:r>
                            <a:rPr lang="en-US" sz="2400" b="0" i="1" smtClean="0">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=1</m:t>
                          </m:r>
                        </m:e>
                      </m:d>
                    </m:oMath>
                  </m:oMathPara>
                </a14:m>
                <a:endParaRPr lang="en-US" sz="2400" dirty="0"/>
              </a:p>
            </p:txBody>
          </p:sp>
        </mc:Choice>
        <mc:Fallback xmlns="">
          <p:sp>
            <p:nvSpPr>
              <p:cNvPr id="38" name="TextBox 37">
                <a:extLst>
                  <a:ext uri="{FF2B5EF4-FFF2-40B4-BE49-F238E27FC236}">
                    <a16:creationId xmlns:a16="http://schemas.microsoft.com/office/drawing/2014/main" id="{D7EB3B84-FFE3-4F47-A5A1-6736D527C671}"/>
                  </a:ext>
                </a:extLst>
              </p:cNvPr>
              <p:cNvSpPr txBox="1">
                <a:spLocks noRot="1" noChangeAspect="1" noMove="1" noResize="1" noEditPoints="1" noAdjustHandles="1" noChangeArrowheads="1" noChangeShapeType="1" noTextEdit="1"/>
              </p:cNvSpPr>
              <p:nvPr/>
            </p:nvSpPr>
            <p:spPr>
              <a:xfrm>
                <a:off x="4970916" y="2782403"/>
                <a:ext cx="2699713" cy="369332"/>
              </a:xfrm>
              <a:prstGeom prst="rect">
                <a:avLst/>
              </a:prstGeom>
              <a:blipFill>
                <a:blip r:embed="rId11"/>
                <a:stretch>
                  <a:fillRect b="-22951"/>
                </a:stretch>
              </a:blipFill>
            </p:spPr>
            <p:txBody>
              <a:bodyPr/>
              <a:lstStyle/>
              <a:p>
                <a:r>
                  <a:rPr lang="en-US">
                    <a:noFill/>
                  </a:rPr>
                  <a:t> </a:t>
                </a:r>
              </a:p>
            </p:txBody>
          </p:sp>
        </mc:Fallback>
      </mc:AlternateContent>
      <p:sp>
        <p:nvSpPr>
          <p:cNvPr id="41" name="Rectangle 40">
            <a:extLst>
              <a:ext uri="{FF2B5EF4-FFF2-40B4-BE49-F238E27FC236}">
                <a16:creationId xmlns:a16="http://schemas.microsoft.com/office/drawing/2014/main" id="{AACABEBE-0A72-471F-A716-33959EDB016C}"/>
              </a:ext>
            </a:extLst>
          </p:cNvPr>
          <p:cNvSpPr/>
          <p:nvPr/>
        </p:nvSpPr>
        <p:spPr>
          <a:xfrm>
            <a:off x="6194901" y="4866458"/>
            <a:ext cx="464350" cy="461661"/>
          </a:xfrm>
          <a:prstGeom prst="rect">
            <a:avLst/>
          </a:prstGeom>
        </p:spPr>
        <p:txBody>
          <a:bodyPr wrap="none" lIns="91436" tIns="45718" rIns="91436" bIns="45718">
            <a:spAutoFit/>
          </a:bodyPr>
          <a:lstStyle/>
          <a:p>
            <a:r>
              <a:rPr lang="en-US" sz="2400" dirty="0"/>
              <a:t>oz</a:t>
            </a:r>
          </a:p>
        </p:txBody>
      </p:sp>
      <p:pic>
        <p:nvPicPr>
          <p:cNvPr id="3" name="Picture 2" descr="A picture containing lamp&#10;&#10;Description automatically generated">
            <a:extLst>
              <a:ext uri="{FF2B5EF4-FFF2-40B4-BE49-F238E27FC236}">
                <a16:creationId xmlns:a16="http://schemas.microsoft.com/office/drawing/2014/main" id="{E55BA6E6-F47D-4E1F-B554-73309B412B9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946312" y="4135201"/>
            <a:ext cx="3838609" cy="2078772"/>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id="{05531D6F-0B5E-485A-8423-669FF94EE2E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00929" y="4164068"/>
            <a:ext cx="3984793" cy="2078772"/>
          </a:xfrm>
          <a:prstGeom prst="rect">
            <a:avLst/>
          </a:prstGeom>
        </p:spPr>
      </p:pic>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B2D8CA2-C127-4B90-AE84-3751AD556E9C}"/>
                  </a:ext>
                </a:extLst>
              </p:cNvPr>
              <p:cNvSpPr/>
              <p:nvPr/>
            </p:nvSpPr>
            <p:spPr>
              <a:xfrm>
                <a:off x="10157847" y="6345060"/>
                <a:ext cx="134132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rPr>
                        <m:t>𝑐</m:t>
                      </m:r>
                      <m:r>
                        <a:rPr lang="en-US" i="1" smtClean="0">
                          <a:solidFill>
                            <a:srgbClr val="FF0000"/>
                          </a:solidFill>
                          <a:latin typeface="Cambria Math" panose="02040503050406030204" pitchFamily="18" charset="0"/>
                        </a:rPr>
                        <m:t>=17.645</m:t>
                      </m:r>
                    </m:oMath>
                  </m:oMathPara>
                </a14:m>
                <a:endParaRPr lang="en-US" dirty="0">
                  <a:solidFill>
                    <a:srgbClr val="FF0000"/>
                  </a:solidFill>
                </a:endParaRPr>
              </a:p>
            </p:txBody>
          </p:sp>
        </mc:Choice>
        <mc:Fallback xmlns="">
          <p:sp>
            <p:nvSpPr>
              <p:cNvPr id="6" name="Rectangle 5">
                <a:extLst>
                  <a:ext uri="{FF2B5EF4-FFF2-40B4-BE49-F238E27FC236}">
                    <a16:creationId xmlns:a16="http://schemas.microsoft.com/office/drawing/2014/main" id="{2B2D8CA2-C127-4B90-AE84-3751AD556E9C}"/>
                  </a:ext>
                </a:extLst>
              </p:cNvPr>
              <p:cNvSpPr>
                <a:spLocks noRot="1" noChangeAspect="1" noMove="1" noResize="1" noEditPoints="1" noAdjustHandles="1" noChangeArrowheads="1" noChangeShapeType="1" noTextEdit="1"/>
              </p:cNvSpPr>
              <p:nvPr/>
            </p:nvSpPr>
            <p:spPr>
              <a:xfrm>
                <a:off x="10157847" y="6345060"/>
                <a:ext cx="1341329" cy="369332"/>
              </a:xfrm>
              <a:prstGeom prst="rect">
                <a:avLst/>
              </a:prstGeom>
              <a:blipFill>
                <a:blip r:embed="rId14"/>
                <a:stretch>
                  <a:fillRect/>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57EC6A8D-3F2C-4F8E-8D6B-7D3EA3CD279A}"/>
              </a:ext>
            </a:extLst>
          </p:cNvPr>
          <p:cNvCxnSpPr>
            <a:cxnSpLocks/>
          </p:cNvCxnSpPr>
          <p:nvPr/>
        </p:nvCxnSpPr>
        <p:spPr>
          <a:xfrm>
            <a:off x="10828511" y="5354698"/>
            <a:ext cx="0" cy="81057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83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left)">
                                      <p:cBhvr>
                                        <p:cTn id="12" dur="2000"/>
                                        <p:tgtEl>
                                          <p:spTgt spid="32"/>
                                        </p:tgtEl>
                                      </p:cBhvr>
                                    </p:animEffect>
                                  </p:childTnLst>
                                </p:cTn>
                              </p:par>
                            </p:childTnLst>
                          </p:cTn>
                        </p:par>
                        <p:par>
                          <p:cTn id="13" fill="hold">
                            <p:stCondLst>
                              <p:cond delay="2000"/>
                            </p:stCondLst>
                            <p:childTnLst>
                              <p:par>
                                <p:cTn id="14" presetID="22" presetClass="entr" presetSubtype="4" fill="hold" grpId="0"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down)">
                                      <p:cBhvr>
                                        <p:cTn id="16" dur="500"/>
                                        <p:tgtEl>
                                          <p:spTgt spid="3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left)">
                                      <p:cBhvr>
                                        <p:cTn id="21" dur="3000"/>
                                        <p:tgtEl>
                                          <p:spTgt spid="36"/>
                                        </p:tgtEl>
                                      </p:cBhvr>
                                    </p:animEffect>
                                  </p:childTnLst>
                                </p:cTn>
                              </p:par>
                            </p:childTnLst>
                          </p:cTn>
                        </p:par>
                        <p:par>
                          <p:cTn id="22" fill="hold">
                            <p:stCondLst>
                              <p:cond delay="3000"/>
                            </p:stCondLst>
                            <p:childTnLst>
                              <p:par>
                                <p:cTn id="23" presetID="22" presetClass="entr" presetSubtype="8" fill="hold" grpId="0" nodeType="after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ipe(left)">
                                      <p:cBhvr>
                                        <p:cTn id="25" dur="5000"/>
                                        <p:tgtEl>
                                          <p:spTgt spid="38"/>
                                        </p:tgtEl>
                                      </p:cBhvr>
                                    </p:animEffect>
                                  </p:childTnLst>
                                </p:cTn>
                              </p:par>
                            </p:childTnLst>
                          </p:cTn>
                        </p:par>
                        <p:par>
                          <p:cTn id="26" fill="hold">
                            <p:stCondLst>
                              <p:cond delay="8000"/>
                            </p:stCondLst>
                            <p:childTnLst>
                              <p:par>
                                <p:cTn id="27" presetID="22" presetClass="entr" presetSubtype="8"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30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2000"/>
                                        <p:tgtEl>
                                          <p:spTgt spid="23"/>
                                        </p:tgtEl>
                                      </p:cBhvr>
                                    </p:animEffect>
                                  </p:childTnLst>
                                </p:cTn>
                              </p:par>
                            </p:childTnLst>
                          </p:cTn>
                        </p:par>
                        <p:par>
                          <p:cTn id="35" fill="hold">
                            <p:stCondLst>
                              <p:cond delay="2000"/>
                            </p:stCondLst>
                            <p:childTnLst>
                              <p:par>
                                <p:cTn id="36" presetID="22" presetClass="entr" presetSubtype="4" fill="hold" grpId="0" nodeType="after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wipe(down)">
                                      <p:cBhvr>
                                        <p:cTn id="38" dur="500"/>
                                        <p:tgtEl>
                                          <p:spTgt spid="4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left)">
                                      <p:cBhvr>
                                        <p:cTn id="43" dur="3000"/>
                                        <p:tgtEl>
                                          <p:spTgt spid="25"/>
                                        </p:tgtEl>
                                      </p:cBhvr>
                                    </p:animEffect>
                                  </p:childTnLst>
                                </p:cTn>
                              </p:par>
                            </p:childTnLst>
                          </p:cTn>
                        </p:par>
                        <p:par>
                          <p:cTn id="44" fill="hold">
                            <p:stCondLst>
                              <p:cond delay="3000"/>
                            </p:stCondLst>
                            <p:childTnLst>
                              <p:par>
                                <p:cTn id="45" presetID="22" presetClass="entr" presetSubtype="4" fill="hold" grpId="0"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down)">
                                      <p:cBhvr>
                                        <p:cTn id="47" dur="1000"/>
                                        <p:tgtEl>
                                          <p:spTgt spid="6"/>
                                        </p:tgtEl>
                                      </p:cBhvr>
                                    </p:animEffect>
                                  </p:childTnLst>
                                </p:cTn>
                              </p:par>
                            </p:childTnLst>
                          </p:cTn>
                        </p:par>
                        <p:par>
                          <p:cTn id="48" fill="hold">
                            <p:stCondLst>
                              <p:cond delay="4000"/>
                            </p:stCondLst>
                            <p:childTnLst>
                              <p:par>
                                <p:cTn id="49" presetID="22" presetClass="entr" presetSubtype="4" fill="hold"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down)">
                                      <p:cBhvr>
                                        <p:cTn id="5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8" grpId="0"/>
      <p:bldP spid="23" grpId="0"/>
      <p:bldP spid="32" grpId="0"/>
      <p:bldP spid="33" grpId="0"/>
      <p:bldP spid="36" grpId="0"/>
      <p:bldP spid="38" grpId="0"/>
      <p:bldP spid="41"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199" y="365125"/>
            <a:ext cx="5784669" cy="1325563"/>
          </a:xfrm>
        </p:spPr>
        <p:txBody>
          <a:bodyPr>
            <a:normAutofit/>
          </a:bodyPr>
          <a:lstStyle/>
          <a:p>
            <a:r>
              <a:rPr lang="en-US" dirty="0">
                <a:solidFill>
                  <a:srgbClr val="990033"/>
                </a:solidFill>
              </a:rPr>
              <a:t>Example</a:t>
            </a:r>
            <a:endParaRPr lang="en-US" dirty="0"/>
          </a:p>
        </p:txBody>
      </p:sp>
      <p:sp>
        <p:nvSpPr>
          <p:cNvPr id="12" name="Rectangle 11">
            <a:extLst>
              <a:ext uri="{FF2B5EF4-FFF2-40B4-BE49-F238E27FC236}">
                <a16:creationId xmlns:a16="http://schemas.microsoft.com/office/drawing/2014/main" id="{15C74FA6-4D41-492E-8AE6-868BF148C6C5}"/>
              </a:ext>
            </a:extLst>
          </p:cNvPr>
          <p:cNvSpPr/>
          <p:nvPr/>
        </p:nvSpPr>
        <p:spPr>
          <a:xfrm>
            <a:off x="895983" y="1455343"/>
            <a:ext cx="5726885" cy="2677656"/>
          </a:xfrm>
          <a:prstGeom prst="rect">
            <a:avLst/>
          </a:prstGeom>
        </p:spPr>
        <p:txBody>
          <a:bodyPr wrap="square">
            <a:spAutoFit/>
          </a:bodyPr>
          <a:lstStyle/>
          <a:p>
            <a:r>
              <a:rPr lang="en-US" sz="2400" dirty="0"/>
              <a:t>A study regarding stress is done on a college campus among students. The stress scores follow a uniform distribution with the lowest stress score equal to 1 and the highest equal to 10 with mean of 5.5 and standard deviation 1.16. Using a sample of 15 students, find:</a:t>
            </a:r>
          </a:p>
        </p:txBody>
      </p:sp>
      <p:sp>
        <p:nvSpPr>
          <p:cNvPr id="13" name="AutoShape 3" descr="Image result for tossing two coins outcomes">
            <a:extLst>
              <a:ext uri="{FF2B5EF4-FFF2-40B4-BE49-F238E27FC236}">
                <a16:creationId xmlns:a16="http://schemas.microsoft.com/office/drawing/2014/main" id="{2DB494EA-1E32-444B-B674-38E21A72ECCA}"/>
              </a:ext>
            </a:extLst>
          </p:cNvPr>
          <p:cNvSpPr>
            <a:spLocks noChangeAspect="1" noChangeArrowheads="1"/>
          </p:cNvSpPr>
          <p:nvPr/>
        </p:nvSpPr>
        <p:spPr bwMode="auto">
          <a:xfrm>
            <a:off x="772885" y="46949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3BC638D0-EF44-4F7D-A657-2AD162E911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8709" y="365125"/>
            <a:ext cx="5286375" cy="3600450"/>
          </a:xfrm>
          <a:prstGeom prst="rect">
            <a:avLst/>
          </a:prstGeom>
        </p:spPr>
      </p:pic>
      <p:sp>
        <p:nvSpPr>
          <p:cNvPr id="15" name="Rectangle 14">
            <a:extLst>
              <a:ext uri="{FF2B5EF4-FFF2-40B4-BE49-F238E27FC236}">
                <a16:creationId xmlns:a16="http://schemas.microsoft.com/office/drawing/2014/main" id="{757AFA3E-1356-4FC5-8557-C15C3D007FC7}"/>
              </a:ext>
            </a:extLst>
          </p:cNvPr>
          <p:cNvSpPr/>
          <p:nvPr/>
        </p:nvSpPr>
        <p:spPr>
          <a:xfrm>
            <a:off x="895983" y="4240083"/>
            <a:ext cx="9580429" cy="2246769"/>
          </a:xfrm>
          <a:prstGeom prst="rect">
            <a:avLst/>
          </a:prstGeom>
        </p:spPr>
        <p:txBody>
          <a:bodyPr wrap="square">
            <a:spAutoFit/>
          </a:bodyPr>
          <a:lstStyle/>
          <a:p>
            <a:r>
              <a:rPr lang="en-US" sz="2400" dirty="0"/>
              <a:t>a) the probability that the average stress score for the 15 students is less than 5. </a:t>
            </a:r>
          </a:p>
          <a:p>
            <a:pPr>
              <a:lnSpc>
                <a:spcPts val="1200"/>
              </a:lnSpc>
            </a:pPr>
            <a:endParaRPr lang="en-US" sz="2400" dirty="0"/>
          </a:p>
          <a:p>
            <a:r>
              <a:rPr lang="en-US" sz="2400" dirty="0"/>
              <a:t>b) the probability that the total of the 15 stress scores is less than 90.</a:t>
            </a:r>
          </a:p>
          <a:p>
            <a:pPr>
              <a:lnSpc>
                <a:spcPts val="1200"/>
              </a:lnSpc>
            </a:pPr>
            <a:endParaRPr lang="en-US" sz="2400" dirty="0"/>
          </a:p>
          <a:p>
            <a:r>
              <a:rPr lang="en-US" sz="2400" dirty="0"/>
              <a:t>c) What’s your conclusion if the summation of stress scores for 15 students is greater than 130?</a:t>
            </a:r>
          </a:p>
        </p:txBody>
      </p:sp>
    </p:spTree>
    <p:extLst>
      <p:ext uri="{BB962C8B-B14F-4D97-AF65-F5344CB8AC3E}">
        <p14:creationId xmlns:p14="http://schemas.microsoft.com/office/powerpoint/2010/main" val="2499356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rawing, mirror&#10;&#10;Description automatically generated">
            <a:extLst>
              <a:ext uri="{FF2B5EF4-FFF2-40B4-BE49-F238E27FC236}">
                <a16:creationId xmlns:a16="http://schemas.microsoft.com/office/drawing/2014/main" id="{E1174862-096B-428E-84FD-D06FFAE7E4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8641" y="774293"/>
            <a:ext cx="3979171" cy="2134444"/>
          </a:xfrm>
          <a:prstGeom prst="rect">
            <a:avLst/>
          </a:prstGeom>
        </p:spPr>
      </p:pic>
      <p:sp>
        <p:nvSpPr>
          <p:cNvPr id="13" name="AutoShape 3" descr="Image result for tossing two coins outcomes">
            <a:extLst>
              <a:ext uri="{FF2B5EF4-FFF2-40B4-BE49-F238E27FC236}">
                <a16:creationId xmlns:a16="http://schemas.microsoft.com/office/drawing/2014/main" id="{2DB494EA-1E32-444B-B674-38E21A72ECCA}"/>
              </a:ext>
            </a:extLst>
          </p:cNvPr>
          <p:cNvSpPr>
            <a:spLocks noChangeAspect="1" noChangeArrowheads="1"/>
          </p:cNvSpPr>
          <p:nvPr/>
        </p:nvSpPr>
        <p:spPr bwMode="auto">
          <a:xfrm>
            <a:off x="772885" y="46949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AutoShape 3" descr="Image result for tossing two coins outcomes">
            <a:extLst>
              <a:ext uri="{FF2B5EF4-FFF2-40B4-BE49-F238E27FC236}">
                <a16:creationId xmlns:a16="http://schemas.microsoft.com/office/drawing/2014/main" id="{A3EFF6FA-D9CC-4597-BC67-C3B67AD015CC}"/>
              </a:ext>
            </a:extLst>
          </p:cNvPr>
          <p:cNvSpPr>
            <a:spLocks noChangeAspect="1" noChangeArrowheads="1"/>
          </p:cNvSpPr>
          <p:nvPr/>
        </p:nvSpPr>
        <p:spPr bwMode="auto">
          <a:xfrm>
            <a:off x="772885" y="46949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452483-26CF-49E7-8A85-88C7491EB00F}"/>
                  </a:ext>
                </a:extLst>
              </p:cNvPr>
              <p:cNvSpPr txBox="1"/>
              <p:nvPr/>
            </p:nvSpPr>
            <p:spPr>
              <a:xfrm>
                <a:off x="485502" y="420508"/>
                <a:ext cx="4582886" cy="400105"/>
              </a:xfrm>
              <a:prstGeom prst="rect">
                <a:avLst/>
              </a:prstGeom>
              <a:noFill/>
            </p:spPr>
            <p:txBody>
              <a:bodyPr wrap="square" lIns="91436" tIns="45718" rIns="91436" bIns="45718" rtlCol="0">
                <a:spAutoFit/>
              </a:bodyPr>
              <a:lstStyle/>
              <a:p>
                <a:r>
                  <a:rPr lang="en-US" sz="2000" b="1" dirty="0">
                    <a:cs typeface="Times New Roman" pitchFamily="18" charset="0"/>
                  </a:rPr>
                  <a:t>RV </a:t>
                </a:r>
                <a14:m>
                  <m:oMath xmlns:m="http://schemas.openxmlformats.org/officeDocument/2006/math">
                    <m:r>
                      <a:rPr lang="en-US" sz="2000" b="1" i="1" dirty="0" smtClean="0">
                        <a:latin typeface="Cambria Math" panose="02040503050406030204" pitchFamily="18" charset="0"/>
                        <a:cs typeface="Times New Roman" pitchFamily="18" charset="0"/>
                      </a:rPr>
                      <m:t>𝑿</m:t>
                    </m:r>
                  </m:oMath>
                </a14:m>
                <a:r>
                  <a:rPr lang="en-US" sz="2000" b="1" dirty="0">
                    <a:cs typeface="Times New Roman" pitchFamily="18" charset="0"/>
                  </a:rPr>
                  <a:t>: The stress score </a:t>
                </a:r>
              </a:p>
            </p:txBody>
          </p:sp>
        </mc:Choice>
        <mc:Fallback xmlns="">
          <p:sp>
            <p:nvSpPr>
              <p:cNvPr id="10" name="TextBox 9">
                <a:extLst>
                  <a:ext uri="{FF2B5EF4-FFF2-40B4-BE49-F238E27FC236}">
                    <a16:creationId xmlns:a16="http://schemas.microsoft.com/office/drawing/2014/main" id="{8A452483-26CF-49E7-8A85-88C7491EB00F}"/>
                  </a:ext>
                </a:extLst>
              </p:cNvPr>
              <p:cNvSpPr txBox="1">
                <a:spLocks noRot="1" noChangeAspect="1" noMove="1" noResize="1" noEditPoints="1" noAdjustHandles="1" noChangeArrowheads="1" noChangeShapeType="1" noTextEdit="1"/>
              </p:cNvSpPr>
              <p:nvPr/>
            </p:nvSpPr>
            <p:spPr>
              <a:xfrm>
                <a:off x="485502" y="420508"/>
                <a:ext cx="4582886" cy="400105"/>
              </a:xfrm>
              <a:prstGeom prst="rect">
                <a:avLst/>
              </a:prstGeom>
              <a:blipFill>
                <a:blip r:embed="rId4"/>
                <a:stretch>
                  <a:fillRect l="-1465" t="-9091" b="-25758"/>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225F85D3-95EF-409A-A3BB-670BECC4FF17}"/>
              </a:ext>
            </a:extLst>
          </p:cNvPr>
          <p:cNvSpPr/>
          <p:nvPr/>
        </p:nvSpPr>
        <p:spPr>
          <a:xfrm>
            <a:off x="411479" y="355192"/>
            <a:ext cx="7360922" cy="1264602"/>
          </a:xfrm>
          <a:prstGeom prst="rect">
            <a:avLst/>
          </a:prstGeom>
          <a:noFill/>
          <a:ln>
            <a:solidFill>
              <a:srgbClr val="008AF2"/>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en-US" sz="240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FCFFBCA-53E7-45F0-93AF-18BEFF7F17F7}"/>
                  </a:ext>
                </a:extLst>
              </p:cNvPr>
              <p:cNvSpPr txBox="1"/>
              <p:nvPr/>
            </p:nvSpPr>
            <p:spPr>
              <a:xfrm>
                <a:off x="3024550" y="444149"/>
                <a:ext cx="311219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 ?</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=5.5, </m:t>
                          </m:r>
                          <m:r>
                            <a:rPr lang="en-US" sz="2400" b="0" i="1" smtClean="0">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=1.16</m:t>
                          </m:r>
                        </m:e>
                      </m:d>
                    </m:oMath>
                  </m:oMathPara>
                </a14:m>
                <a:endParaRPr lang="en-US" sz="2400" dirty="0"/>
              </a:p>
            </p:txBody>
          </p:sp>
        </mc:Choice>
        <mc:Fallback xmlns="">
          <p:sp>
            <p:nvSpPr>
              <p:cNvPr id="14" name="TextBox 13">
                <a:extLst>
                  <a:ext uri="{FF2B5EF4-FFF2-40B4-BE49-F238E27FC236}">
                    <a16:creationId xmlns:a16="http://schemas.microsoft.com/office/drawing/2014/main" id="{BFCFFBCA-53E7-45F0-93AF-18BEFF7F17F7}"/>
                  </a:ext>
                </a:extLst>
              </p:cNvPr>
              <p:cNvSpPr txBox="1">
                <a:spLocks noRot="1" noChangeAspect="1" noMove="1" noResize="1" noEditPoints="1" noAdjustHandles="1" noChangeArrowheads="1" noChangeShapeType="1" noTextEdit="1"/>
              </p:cNvSpPr>
              <p:nvPr/>
            </p:nvSpPr>
            <p:spPr>
              <a:xfrm>
                <a:off x="3024550" y="444149"/>
                <a:ext cx="3112199" cy="369332"/>
              </a:xfrm>
              <a:prstGeom prst="rect">
                <a:avLst/>
              </a:prstGeom>
              <a:blipFill>
                <a:blip r:embed="rId5"/>
                <a:stretch>
                  <a:fillRect b="-23333"/>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829D5E5E-B494-4741-9657-DBF658E2E5D3}"/>
              </a:ext>
            </a:extLst>
          </p:cNvPr>
          <p:cNvSpPr txBox="1"/>
          <p:nvPr/>
        </p:nvSpPr>
        <p:spPr>
          <a:xfrm>
            <a:off x="411479" y="1023717"/>
            <a:ext cx="3307082" cy="400105"/>
          </a:xfrm>
          <a:prstGeom prst="rect">
            <a:avLst/>
          </a:prstGeom>
          <a:noFill/>
        </p:spPr>
        <p:txBody>
          <a:bodyPr wrap="square" lIns="91436" tIns="45718" rIns="91436" bIns="45718" rtlCol="0">
            <a:spAutoFit/>
          </a:bodyPr>
          <a:lstStyle/>
          <a:p>
            <a:r>
              <a:rPr lang="en-US" sz="2000" b="1" dirty="0">
                <a:cs typeface="Times New Roman" pitchFamily="18" charset="0"/>
              </a:rPr>
              <a:t>Average of 75 stress scores</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362782E-79E6-47D6-9E6A-F7D46AA1E143}"/>
                  </a:ext>
                </a:extLst>
              </p:cNvPr>
              <p:cNvSpPr txBox="1"/>
              <p:nvPr/>
            </p:nvSpPr>
            <p:spPr>
              <a:xfrm>
                <a:off x="3311433" y="961367"/>
                <a:ext cx="4368632" cy="5527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𝑋</m:t>
                              </m:r>
                            </m:e>
                          </m:acc>
                        </m:e>
                        <m:sub>
                          <m:r>
                            <a:rPr lang="en-US" sz="2400" b="0" i="1" smtClean="0">
                              <a:latin typeface="Cambria Math" panose="02040503050406030204" pitchFamily="18" charset="0"/>
                            </a:rPr>
                            <m:t>15</m:t>
                          </m:r>
                        </m:sub>
                      </m:sSub>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𝑁</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=5.5, </m:t>
                          </m:r>
                          <m:r>
                            <a:rPr lang="en-US" sz="2400" b="0" i="1" smtClean="0">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m:t>
                          </m:r>
                          <m:rad>
                            <m:radPr>
                              <m:degHide m:val="on"/>
                              <m:ctrlPr>
                                <a:rPr lang="en-US" sz="2400" b="0" i="1" smtClean="0">
                                  <a:latin typeface="Cambria Math" panose="02040503050406030204" pitchFamily="18" charset="0"/>
                                  <a:ea typeface="Cambria Math" panose="02040503050406030204" pitchFamily="18" charset="0"/>
                                </a:rPr>
                              </m:ctrlPr>
                            </m:radPr>
                            <m:deg/>
                            <m:e>
                              <m:r>
                                <a:rPr lang="en-US" sz="2400" b="0" i="1" smtClean="0">
                                  <a:latin typeface="Cambria Math" panose="02040503050406030204" pitchFamily="18" charset="0"/>
                                  <a:ea typeface="Cambria Math" panose="02040503050406030204" pitchFamily="18" charset="0"/>
                                </a:rPr>
                                <m:t>15</m:t>
                              </m:r>
                            </m:e>
                          </m:rad>
                          <m:r>
                            <a:rPr lang="en-US" sz="2400" b="0" i="1" smtClean="0">
                              <a:latin typeface="Cambria Math" panose="02040503050406030204" pitchFamily="18" charset="0"/>
                              <a:ea typeface="Cambria Math" panose="02040503050406030204" pitchFamily="18" charset="0"/>
                            </a:rPr>
                            <m:t>=0.3</m:t>
                          </m:r>
                        </m:e>
                      </m:d>
                    </m:oMath>
                  </m:oMathPara>
                </a14:m>
                <a:endParaRPr lang="en-US" sz="2400" dirty="0"/>
              </a:p>
            </p:txBody>
          </p:sp>
        </mc:Choice>
        <mc:Fallback xmlns="">
          <p:sp>
            <p:nvSpPr>
              <p:cNvPr id="17" name="TextBox 16">
                <a:extLst>
                  <a:ext uri="{FF2B5EF4-FFF2-40B4-BE49-F238E27FC236}">
                    <a16:creationId xmlns:a16="http://schemas.microsoft.com/office/drawing/2014/main" id="{7362782E-79E6-47D6-9E6A-F7D46AA1E143}"/>
                  </a:ext>
                </a:extLst>
              </p:cNvPr>
              <p:cNvSpPr txBox="1">
                <a:spLocks noRot="1" noChangeAspect="1" noMove="1" noResize="1" noEditPoints="1" noAdjustHandles="1" noChangeArrowheads="1" noChangeShapeType="1" noTextEdit="1"/>
              </p:cNvSpPr>
              <p:nvPr/>
            </p:nvSpPr>
            <p:spPr>
              <a:xfrm>
                <a:off x="3311433" y="961367"/>
                <a:ext cx="4368632" cy="55271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F5891C32-1F5C-4FE9-A380-B0BD60164479}"/>
                  </a:ext>
                </a:extLst>
              </p:cNvPr>
              <p:cNvSpPr/>
              <p:nvPr/>
            </p:nvSpPr>
            <p:spPr>
              <a:xfrm>
                <a:off x="411478" y="1899337"/>
                <a:ext cx="1970026" cy="461665"/>
              </a:xfrm>
              <a:prstGeom prst="rect">
                <a:avLst/>
              </a:prstGeom>
            </p:spPr>
            <p:txBody>
              <a:bodyPr wrap="none">
                <a:spAutoFit/>
              </a:bodyPr>
              <a:lstStyle/>
              <a:p>
                <a:r>
                  <a:rPr lang="en-US" sz="2400" dirty="0"/>
                  <a:t>a) </a:t>
                </a:r>
                <a14:m>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𝑋</m:t>
                                </m:r>
                              </m:e>
                            </m:acc>
                          </m:e>
                          <m:sub>
                            <m:r>
                              <a:rPr lang="en-US" sz="2400" b="0" i="1" smtClean="0">
                                <a:latin typeface="Cambria Math" panose="02040503050406030204" pitchFamily="18" charset="0"/>
                              </a:rPr>
                              <m:t>1</m:t>
                            </m:r>
                            <m:r>
                              <a:rPr lang="en-US" sz="2400" i="1">
                                <a:latin typeface="Cambria Math" panose="02040503050406030204" pitchFamily="18" charset="0"/>
                              </a:rPr>
                              <m:t>5</m:t>
                            </m:r>
                          </m:sub>
                        </m:sSub>
                        <m:r>
                          <a:rPr lang="en-US" sz="2400" b="0" i="1" smtClean="0">
                            <a:latin typeface="Cambria Math" panose="02040503050406030204" pitchFamily="18" charset="0"/>
                          </a:rPr>
                          <m:t>&lt;5</m:t>
                        </m:r>
                      </m:e>
                    </m:d>
                  </m:oMath>
                </a14:m>
                <a:endParaRPr lang="en-US" sz="2400" dirty="0"/>
              </a:p>
            </p:txBody>
          </p:sp>
        </mc:Choice>
        <mc:Fallback xmlns="">
          <p:sp>
            <p:nvSpPr>
              <p:cNvPr id="18" name="Rectangle 17">
                <a:extLst>
                  <a:ext uri="{FF2B5EF4-FFF2-40B4-BE49-F238E27FC236}">
                    <a16:creationId xmlns:a16="http://schemas.microsoft.com/office/drawing/2014/main" id="{F5891C32-1F5C-4FE9-A380-B0BD60164479}"/>
                  </a:ext>
                </a:extLst>
              </p:cNvPr>
              <p:cNvSpPr>
                <a:spLocks noRot="1" noChangeAspect="1" noMove="1" noResize="1" noEditPoints="1" noAdjustHandles="1" noChangeArrowheads="1" noChangeShapeType="1" noTextEdit="1"/>
              </p:cNvSpPr>
              <p:nvPr/>
            </p:nvSpPr>
            <p:spPr>
              <a:xfrm>
                <a:off x="411478" y="1899337"/>
                <a:ext cx="1970026" cy="461665"/>
              </a:xfrm>
              <a:prstGeom prst="rect">
                <a:avLst/>
              </a:prstGeom>
              <a:blipFill>
                <a:blip r:embed="rId7"/>
                <a:stretch>
                  <a:fillRect l="-4630" t="-10667"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ADFC3364-AE33-4353-9CB0-E60C4407B0FA}"/>
                  </a:ext>
                </a:extLst>
              </p:cNvPr>
              <p:cNvSpPr/>
              <p:nvPr/>
            </p:nvSpPr>
            <p:spPr>
              <a:xfrm>
                <a:off x="2209287" y="1903279"/>
                <a:ext cx="545367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𝑛𝑜𝑟𝑚𝑎𝑙𝑐𝑑𝑓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∞,5, 5.5, 0.3</m:t>
                          </m:r>
                        </m:e>
                      </m:d>
                      <m:r>
                        <a:rPr lang="en-US" sz="2400" b="0" i="1" smtClean="0">
                          <a:latin typeface="Cambria Math" panose="02040503050406030204" pitchFamily="18" charset="0"/>
                        </a:rPr>
                        <m:t>=0.0475</m:t>
                      </m:r>
                    </m:oMath>
                  </m:oMathPara>
                </a14:m>
                <a:endParaRPr lang="en-US" sz="2400" dirty="0"/>
              </a:p>
            </p:txBody>
          </p:sp>
        </mc:Choice>
        <mc:Fallback xmlns="">
          <p:sp>
            <p:nvSpPr>
              <p:cNvPr id="20" name="Rectangle 19">
                <a:extLst>
                  <a:ext uri="{FF2B5EF4-FFF2-40B4-BE49-F238E27FC236}">
                    <a16:creationId xmlns:a16="http://schemas.microsoft.com/office/drawing/2014/main" id="{ADFC3364-AE33-4353-9CB0-E60C4407B0FA}"/>
                  </a:ext>
                </a:extLst>
              </p:cNvPr>
              <p:cNvSpPr>
                <a:spLocks noRot="1" noChangeAspect="1" noMove="1" noResize="1" noEditPoints="1" noAdjustHandles="1" noChangeArrowheads="1" noChangeShapeType="1" noTextEdit="1"/>
              </p:cNvSpPr>
              <p:nvPr/>
            </p:nvSpPr>
            <p:spPr>
              <a:xfrm>
                <a:off x="2209287" y="1903279"/>
                <a:ext cx="5453672" cy="461665"/>
              </a:xfrm>
              <a:prstGeom prst="rect">
                <a:avLst/>
              </a:prstGeom>
              <a:blipFill>
                <a:blip r:embed="rId8"/>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6CBFE4E6-B31F-4628-BF50-616F354F9A8F}"/>
                  </a:ext>
                </a:extLst>
              </p:cNvPr>
              <p:cNvSpPr/>
              <p:nvPr/>
            </p:nvSpPr>
            <p:spPr>
              <a:xfrm>
                <a:off x="411478" y="3528242"/>
                <a:ext cx="3034036" cy="461665"/>
              </a:xfrm>
              <a:prstGeom prst="rect">
                <a:avLst/>
              </a:prstGeom>
            </p:spPr>
            <p:txBody>
              <a:bodyPr wrap="none">
                <a:spAutoFit/>
              </a:bodyPr>
              <a:lstStyle/>
              <a:p>
                <a:r>
                  <a:rPr lang="en-US" sz="2400" dirty="0"/>
                  <a:t>b) </a:t>
                </a:r>
                <a14:m>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b="0" i="1" smtClean="0">
                                <a:latin typeface="Cambria Math" panose="02040503050406030204" pitchFamily="18" charset="0"/>
                              </a:rPr>
                              <m:t>𝑆𝑢𝑚</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e>
                            </m:d>
                          </m:e>
                          <m:sub>
                            <m:r>
                              <a:rPr lang="en-US" sz="2400" b="0" i="1" smtClean="0">
                                <a:latin typeface="Cambria Math" panose="02040503050406030204" pitchFamily="18" charset="0"/>
                              </a:rPr>
                              <m:t>1</m:t>
                            </m:r>
                            <m:r>
                              <a:rPr lang="en-US" sz="2400" i="1">
                                <a:latin typeface="Cambria Math" panose="02040503050406030204" pitchFamily="18" charset="0"/>
                              </a:rPr>
                              <m:t>5</m:t>
                            </m:r>
                          </m:sub>
                        </m:sSub>
                        <m:r>
                          <a:rPr lang="en-US" sz="2400" b="0" i="1" smtClean="0">
                            <a:latin typeface="Cambria Math" panose="02040503050406030204" pitchFamily="18" charset="0"/>
                          </a:rPr>
                          <m:t>&lt;90</m:t>
                        </m:r>
                      </m:e>
                    </m:d>
                  </m:oMath>
                </a14:m>
                <a:endParaRPr lang="en-US" sz="2400" dirty="0"/>
              </a:p>
            </p:txBody>
          </p:sp>
        </mc:Choice>
        <mc:Fallback xmlns="">
          <p:sp>
            <p:nvSpPr>
              <p:cNvPr id="21" name="Rectangle 20">
                <a:extLst>
                  <a:ext uri="{FF2B5EF4-FFF2-40B4-BE49-F238E27FC236}">
                    <a16:creationId xmlns:a16="http://schemas.microsoft.com/office/drawing/2014/main" id="{6CBFE4E6-B31F-4628-BF50-616F354F9A8F}"/>
                  </a:ext>
                </a:extLst>
              </p:cNvPr>
              <p:cNvSpPr>
                <a:spLocks noRot="1" noChangeAspect="1" noMove="1" noResize="1" noEditPoints="1" noAdjustHandles="1" noChangeArrowheads="1" noChangeShapeType="1" noTextEdit="1"/>
              </p:cNvSpPr>
              <p:nvPr/>
            </p:nvSpPr>
            <p:spPr>
              <a:xfrm>
                <a:off x="411478" y="3528242"/>
                <a:ext cx="3034036" cy="461665"/>
              </a:xfrm>
              <a:prstGeom prst="rect">
                <a:avLst/>
              </a:prstGeom>
              <a:blipFill>
                <a:blip r:embed="rId9"/>
                <a:stretch>
                  <a:fillRect l="-3012"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D2762387-61BE-47A9-B8CC-F330EE4768FB}"/>
                  </a:ext>
                </a:extLst>
              </p:cNvPr>
              <p:cNvSpPr/>
              <p:nvPr/>
            </p:nvSpPr>
            <p:spPr>
              <a:xfrm>
                <a:off x="1892906" y="4141911"/>
                <a:ext cx="585602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𝑛𝑜𝑟𝑚𝑎𝑙𝑐𝑑𝑓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∞,1.67, 5.5, 0.3</m:t>
                          </m:r>
                        </m:e>
                      </m:d>
                      <m:r>
                        <a:rPr lang="en-US" sz="2400" b="0" i="1" smtClean="0">
                          <a:latin typeface="Cambria Math" panose="02040503050406030204" pitchFamily="18" charset="0"/>
                        </a:rPr>
                        <m:t>=0.9525</m:t>
                      </m:r>
                    </m:oMath>
                  </m:oMathPara>
                </a14:m>
                <a:endParaRPr lang="en-US" sz="2400" dirty="0"/>
              </a:p>
            </p:txBody>
          </p:sp>
        </mc:Choice>
        <mc:Fallback xmlns="">
          <p:sp>
            <p:nvSpPr>
              <p:cNvPr id="23" name="Rectangle 22">
                <a:extLst>
                  <a:ext uri="{FF2B5EF4-FFF2-40B4-BE49-F238E27FC236}">
                    <a16:creationId xmlns:a16="http://schemas.microsoft.com/office/drawing/2014/main" id="{D2762387-61BE-47A9-B8CC-F330EE4768FB}"/>
                  </a:ext>
                </a:extLst>
              </p:cNvPr>
              <p:cNvSpPr>
                <a:spLocks noRot="1" noChangeAspect="1" noMove="1" noResize="1" noEditPoints="1" noAdjustHandles="1" noChangeArrowheads="1" noChangeShapeType="1" noTextEdit="1"/>
              </p:cNvSpPr>
              <p:nvPr/>
            </p:nvSpPr>
            <p:spPr>
              <a:xfrm>
                <a:off x="1892906" y="4141911"/>
                <a:ext cx="5856027" cy="461665"/>
              </a:xfrm>
              <a:prstGeom prst="rect">
                <a:avLst/>
              </a:prstGeom>
              <a:blipFill>
                <a:blip r:embed="rId10"/>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08218C83-2EE8-42C2-8883-1A1E4D483B89}"/>
                  </a:ext>
                </a:extLst>
              </p:cNvPr>
              <p:cNvSpPr/>
              <p:nvPr/>
            </p:nvSpPr>
            <p:spPr>
              <a:xfrm>
                <a:off x="485502" y="5603450"/>
                <a:ext cx="3171894" cy="461665"/>
              </a:xfrm>
              <a:prstGeom prst="rect">
                <a:avLst/>
              </a:prstGeom>
            </p:spPr>
            <p:txBody>
              <a:bodyPr wrap="none">
                <a:spAutoFit/>
              </a:bodyPr>
              <a:lstStyle/>
              <a:p>
                <a:r>
                  <a:rPr lang="en-US" sz="2400" dirty="0"/>
                  <a:t>c) </a:t>
                </a:r>
                <a14:m>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b="0" i="1" smtClean="0">
                                <a:latin typeface="Cambria Math" panose="02040503050406030204" pitchFamily="18" charset="0"/>
                              </a:rPr>
                              <m:t>𝑆𝑢𝑚</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e>
                            </m:d>
                          </m:e>
                          <m:sub>
                            <m:r>
                              <a:rPr lang="en-US" sz="2400" b="0" i="1" smtClean="0">
                                <a:latin typeface="Cambria Math" panose="02040503050406030204" pitchFamily="18" charset="0"/>
                              </a:rPr>
                              <m:t>15</m:t>
                            </m:r>
                          </m:sub>
                        </m:sSub>
                        <m:r>
                          <a:rPr lang="en-US" sz="2400" b="0" i="1" smtClean="0">
                            <a:latin typeface="Cambria Math" panose="02040503050406030204" pitchFamily="18" charset="0"/>
                          </a:rPr>
                          <m:t>&gt;130</m:t>
                        </m:r>
                      </m:e>
                    </m:d>
                  </m:oMath>
                </a14:m>
                <a:endParaRPr lang="en-US" sz="2400" dirty="0"/>
              </a:p>
            </p:txBody>
          </p:sp>
        </mc:Choice>
        <mc:Fallback xmlns="">
          <p:sp>
            <p:nvSpPr>
              <p:cNvPr id="25" name="Rectangle 24">
                <a:extLst>
                  <a:ext uri="{FF2B5EF4-FFF2-40B4-BE49-F238E27FC236}">
                    <a16:creationId xmlns:a16="http://schemas.microsoft.com/office/drawing/2014/main" id="{08218C83-2EE8-42C2-8883-1A1E4D483B89}"/>
                  </a:ext>
                </a:extLst>
              </p:cNvPr>
              <p:cNvSpPr>
                <a:spLocks noRot="1" noChangeAspect="1" noMove="1" noResize="1" noEditPoints="1" noAdjustHandles="1" noChangeArrowheads="1" noChangeShapeType="1" noTextEdit="1"/>
              </p:cNvSpPr>
              <p:nvPr/>
            </p:nvSpPr>
            <p:spPr>
              <a:xfrm>
                <a:off x="485502" y="5603450"/>
                <a:ext cx="3171894" cy="461665"/>
              </a:xfrm>
              <a:prstGeom prst="rect">
                <a:avLst/>
              </a:prstGeom>
              <a:blipFill>
                <a:blip r:embed="rId12"/>
                <a:stretch>
                  <a:fillRect l="-3077"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DFD97365-925D-4AE5-BA2B-DA12C20B43CC}"/>
                  </a:ext>
                </a:extLst>
              </p:cNvPr>
              <p:cNvSpPr/>
              <p:nvPr/>
            </p:nvSpPr>
            <p:spPr>
              <a:xfrm>
                <a:off x="3496950" y="6143008"/>
                <a:ext cx="130728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≈0.000</m:t>
                      </m:r>
                    </m:oMath>
                  </m:oMathPara>
                </a14:m>
                <a:endParaRPr lang="en-US" sz="2400" dirty="0"/>
              </a:p>
            </p:txBody>
          </p:sp>
        </mc:Choice>
        <mc:Fallback xmlns="">
          <p:sp>
            <p:nvSpPr>
              <p:cNvPr id="26" name="Rectangle 25">
                <a:extLst>
                  <a:ext uri="{FF2B5EF4-FFF2-40B4-BE49-F238E27FC236}">
                    <a16:creationId xmlns:a16="http://schemas.microsoft.com/office/drawing/2014/main" id="{DFD97365-925D-4AE5-BA2B-DA12C20B43CC}"/>
                  </a:ext>
                </a:extLst>
              </p:cNvPr>
              <p:cNvSpPr>
                <a:spLocks noRot="1" noChangeAspect="1" noMove="1" noResize="1" noEditPoints="1" noAdjustHandles="1" noChangeArrowheads="1" noChangeShapeType="1" noTextEdit="1"/>
              </p:cNvSpPr>
              <p:nvPr/>
            </p:nvSpPr>
            <p:spPr>
              <a:xfrm>
                <a:off x="3496950" y="6143008"/>
                <a:ext cx="1307281" cy="461665"/>
              </a:xfrm>
              <a:prstGeom prst="rect">
                <a:avLst/>
              </a:prstGeom>
              <a:blipFill>
                <a:blip r:embed="rId13"/>
                <a:stretch>
                  <a:fillRect/>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471857E8-6D7C-418C-9EFD-59D82882A420}"/>
              </a:ext>
            </a:extLst>
          </p:cNvPr>
          <p:cNvSpPr txBox="1"/>
          <p:nvPr/>
        </p:nvSpPr>
        <p:spPr>
          <a:xfrm>
            <a:off x="5098682" y="6188670"/>
            <a:ext cx="5717363" cy="400105"/>
          </a:xfrm>
          <a:prstGeom prst="rect">
            <a:avLst/>
          </a:prstGeom>
          <a:noFill/>
        </p:spPr>
        <p:txBody>
          <a:bodyPr wrap="square" lIns="91436" tIns="45718" rIns="91436" bIns="45718" rtlCol="0">
            <a:spAutoFit/>
          </a:bodyPr>
          <a:lstStyle/>
          <a:p>
            <a:r>
              <a:rPr lang="en-US" sz="2000" b="1" dirty="0">
                <a:cs typeface="Times New Roman" pitchFamily="18" charset="0"/>
              </a:rPr>
              <a:t>The students are SUPER stressed, they need help </a:t>
            </a:r>
          </a:p>
        </p:txBody>
      </p: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B5A16A31-0DD4-443D-8D9B-965790FC06BC}"/>
                  </a:ext>
                </a:extLst>
              </p:cNvPr>
              <p:cNvSpPr/>
              <p:nvPr/>
            </p:nvSpPr>
            <p:spPr>
              <a:xfrm>
                <a:off x="3257033" y="3542836"/>
                <a:ext cx="45808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𝑋</m:t>
                                  </m:r>
                                </m:e>
                              </m:acc>
                            </m:e>
                            <m:sub>
                              <m:r>
                                <a:rPr lang="en-US" sz="2400" b="0" i="1" smtClean="0">
                                  <a:latin typeface="Cambria Math" panose="02040503050406030204" pitchFamily="18" charset="0"/>
                                </a:rPr>
                                <m:t>1</m:t>
                              </m:r>
                              <m:r>
                                <a:rPr lang="en-US" sz="2400" i="1">
                                  <a:latin typeface="Cambria Math" panose="02040503050406030204" pitchFamily="18" charset="0"/>
                                </a:rPr>
                                <m:t>5</m:t>
                              </m:r>
                            </m:sub>
                          </m:sSub>
                          <m:r>
                            <a:rPr lang="en-US" sz="2400" b="0" i="1" smtClean="0">
                              <a:latin typeface="Cambria Math" panose="02040503050406030204" pitchFamily="18" charset="0"/>
                            </a:rPr>
                            <m:t>&lt;90/15</m:t>
                          </m:r>
                        </m:e>
                      </m:d>
                      <m:r>
                        <a:rPr lang="en-US" sz="2400" b="0" i="1" smtClean="0">
                          <a:latin typeface="Cambria Math" panose="02040503050406030204" pitchFamily="18" charset="0"/>
                        </a:rPr>
                        <m:t>=</m:t>
                      </m:r>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𝑋</m:t>
                                  </m:r>
                                </m:e>
                              </m:acc>
                            </m:e>
                            <m:sub>
                              <m:r>
                                <a:rPr lang="en-US" sz="2400" b="0" i="1" smtClean="0">
                                  <a:latin typeface="Cambria Math" panose="02040503050406030204" pitchFamily="18" charset="0"/>
                                </a:rPr>
                                <m:t>1</m:t>
                              </m:r>
                              <m:r>
                                <a:rPr lang="en-US" sz="2400" i="1">
                                  <a:latin typeface="Cambria Math" panose="02040503050406030204" pitchFamily="18" charset="0"/>
                                </a:rPr>
                                <m:t>5</m:t>
                              </m:r>
                            </m:sub>
                          </m:sSub>
                          <m:r>
                            <a:rPr lang="en-US" sz="2400" b="0" i="1" smtClean="0">
                              <a:latin typeface="Cambria Math" panose="02040503050406030204" pitchFamily="18" charset="0"/>
                            </a:rPr>
                            <m:t>&lt;6</m:t>
                          </m:r>
                        </m:e>
                      </m:d>
                    </m:oMath>
                  </m:oMathPara>
                </a14:m>
                <a:endParaRPr lang="en-US" sz="2400" dirty="0"/>
              </a:p>
            </p:txBody>
          </p:sp>
        </mc:Choice>
        <mc:Fallback xmlns="">
          <p:sp>
            <p:nvSpPr>
              <p:cNvPr id="29" name="Rectangle 28">
                <a:extLst>
                  <a:ext uri="{FF2B5EF4-FFF2-40B4-BE49-F238E27FC236}">
                    <a16:creationId xmlns:a16="http://schemas.microsoft.com/office/drawing/2014/main" id="{B5A16A31-0DD4-443D-8D9B-965790FC06BC}"/>
                  </a:ext>
                </a:extLst>
              </p:cNvPr>
              <p:cNvSpPr>
                <a:spLocks noRot="1" noChangeAspect="1" noMove="1" noResize="1" noEditPoints="1" noAdjustHandles="1" noChangeArrowheads="1" noChangeShapeType="1" noTextEdit="1"/>
              </p:cNvSpPr>
              <p:nvPr/>
            </p:nvSpPr>
            <p:spPr>
              <a:xfrm>
                <a:off x="3257033" y="3542836"/>
                <a:ext cx="4580869" cy="461665"/>
              </a:xfrm>
              <a:prstGeom prst="rect">
                <a:avLst/>
              </a:prstGeom>
              <a:blipFill>
                <a:blip r:embed="rId16"/>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CDE17151-3238-480E-8079-E7DA398E0297}"/>
                  </a:ext>
                </a:extLst>
              </p:cNvPr>
              <p:cNvSpPr/>
              <p:nvPr/>
            </p:nvSpPr>
            <p:spPr>
              <a:xfrm>
                <a:off x="3445514" y="5613733"/>
                <a:ext cx="659302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𝑋</m:t>
                                  </m:r>
                                </m:e>
                              </m:acc>
                            </m:e>
                            <m:sub>
                              <m:r>
                                <a:rPr lang="en-US" sz="2400" b="0" i="1" smtClean="0">
                                  <a:latin typeface="Cambria Math" panose="02040503050406030204" pitchFamily="18" charset="0"/>
                                </a:rPr>
                                <m:t>15</m:t>
                              </m:r>
                            </m:sub>
                          </m:sSub>
                          <m:r>
                            <a:rPr lang="en-US" sz="2400" b="0" i="1" smtClean="0">
                              <a:latin typeface="Cambria Math" panose="02040503050406030204" pitchFamily="18" charset="0"/>
                            </a:rPr>
                            <m:t>&gt;8.67</m:t>
                          </m:r>
                        </m:e>
                      </m:d>
                      <m:r>
                        <a:rPr lang="en-US" sz="2400" b="0" i="1" smtClean="0">
                          <a:latin typeface="Cambria Math" panose="02040503050406030204" pitchFamily="18" charset="0"/>
                        </a:rPr>
                        <m:t>=</m:t>
                      </m:r>
                      <m:r>
                        <a:rPr lang="en-US" sz="2400" i="1">
                          <a:latin typeface="Cambria Math" panose="02040503050406030204" pitchFamily="18" charset="0"/>
                        </a:rPr>
                        <m:t>𝑛𝑜𝑟𝑚𝑎𝑙𝑐𝑑𝑓</m:t>
                      </m:r>
                      <m:d>
                        <m:dPr>
                          <m:ctrlPr>
                            <a:rPr lang="en-US" sz="2400" i="1">
                              <a:latin typeface="Cambria Math" panose="02040503050406030204" pitchFamily="18" charset="0"/>
                            </a:rPr>
                          </m:ctrlPr>
                        </m:dPr>
                        <m:e>
                          <m:r>
                            <a:rPr lang="en-US" sz="2400" b="0" i="1" smtClean="0">
                              <a:latin typeface="Cambria Math" panose="02040503050406030204" pitchFamily="18" charset="0"/>
                            </a:rPr>
                            <m:t>8.67</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 5.5, 0.3</m:t>
                          </m:r>
                        </m:e>
                      </m:d>
                    </m:oMath>
                  </m:oMathPara>
                </a14:m>
                <a:endParaRPr lang="en-US" sz="2400" dirty="0"/>
              </a:p>
            </p:txBody>
          </p:sp>
        </mc:Choice>
        <mc:Fallback xmlns="">
          <p:sp>
            <p:nvSpPr>
              <p:cNvPr id="30" name="Rectangle 29">
                <a:extLst>
                  <a:ext uri="{FF2B5EF4-FFF2-40B4-BE49-F238E27FC236}">
                    <a16:creationId xmlns:a16="http://schemas.microsoft.com/office/drawing/2014/main" id="{CDE17151-3238-480E-8079-E7DA398E0297}"/>
                  </a:ext>
                </a:extLst>
              </p:cNvPr>
              <p:cNvSpPr>
                <a:spLocks noRot="1" noChangeAspect="1" noMove="1" noResize="1" noEditPoints="1" noAdjustHandles="1" noChangeArrowheads="1" noChangeShapeType="1" noTextEdit="1"/>
              </p:cNvSpPr>
              <p:nvPr/>
            </p:nvSpPr>
            <p:spPr>
              <a:xfrm>
                <a:off x="3445514" y="5613733"/>
                <a:ext cx="6593023" cy="461665"/>
              </a:xfrm>
              <a:prstGeom prst="rect">
                <a:avLst/>
              </a:prstGeom>
              <a:blipFill>
                <a:blip r:embed="rId17"/>
                <a:stretch>
                  <a:fillRect b="-17105"/>
                </a:stretch>
              </a:blipFill>
            </p:spPr>
            <p:txBody>
              <a:bodyPr/>
              <a:lstStyle/>
              <a:p>
                <a:r>
                  <a:rPr lang="en-US">
                    <a:noFill/>
                  </a:rPr>
                  <a:t> </a:t>
                </a:r>
              </a:p>
            </p:txBody>
          </p:sp>
        </mc:Fallback>
      </mc:AlternateContent>
      <p:pic>
        <p:nvPicPr>
          <p:cNvPr id="7" name="Picture 6" descr="A picture containing drawing&#10;&#10;Description automatically generated">
            <a:extLst>
              <a:ext uri="{FF2B5EF4-FFF2-40B4-BE49-F238E27FC236}">
                <a16:creationId xmlns:a16="http://schemas.microsoft.com/office/drawing/2014/main" id="{DCC0C04A-C61C-4E79-BA53-2E7C85305FF5}"/>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788539" y="3194013"/>
            <a:ext cx="3880808" cy="2134444"/>
          </a:xfrm>
          <a:prstGeom prst="rect">
            <a:avLst/>
          </a:prstGeom>
        </p:spPr>
      </p:pic>
    </p:spTree>
    <p:extLst>
      <p:ext uri="{BB962C8B-B14F-4D97-AF65-F5344CB8AC3E}">
        <p14:creationId xmlns:p14="http://schemas.microsoft.com/office/powerpoint/2010/main" val="30919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2000"/>
                                        <p:tgtEl>
                                          <p:spTgt spid="10"/>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30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2000"/>
                                        <p:tgtEl>
                                          <p:spTgt spid="16"/>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20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20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left)">
                                      <p:cBhvr>
                                        <p:cTn id="30" dur="3000"/>
                                        <p:tgtEl>
                                          <p:spTgt spid="29"/>
                                        </p:tgtEl>
                                      </p:cBhvr>
                                    </p:animEffect>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30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30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wipe(left)">
                                      <p:cBhvr>
                                        <p:cTn id="44" dur="3000"/>
                                        <p:tgtEl>
                                          <p:spTgt spid="3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left)">
                                      <p:cBhvr>
                                        <p:cTn id="49" dur="3000"/>
                                        <p:tgtEl>
                                          <p:spTgt spid="26"/>
                                        </p:tgtEl>
                                      </p:cBhvr>
                                    </p:animEffect>
                                  </p:childTnLst>
                                </p:cTn>
                              </p:par>
                            </p:childTnLst>
                          </p:cTn>
                        </p:par>
                        <p:par>
                          <p:cTn id="50" fill="hold">
                            <p:stCondLst>
                              <p:cond delay="3000"/>
                            </p:stCondLst>
                            <p:childTnLst>
                              <p:par>
                                <p:cTn id="51" presetID="22" presetClass="entr" presetSubtype="8"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wipe(left)">
                                      <p:cBhvr>
                                        <p:cTn id="53" dur="3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6" grpId="0"/>
      <p:bldP spid="17" grpId="0"/>
      <p:bldP spid="20" grpId="0"/>
      <p:bldP spid="23" grpId="0"/>
      <p:bldP spid="26" grpId="0"/>
      <p:bldP spid="27" grpId="0"/>
      <p:bldP spid="29" grpId="0"/>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Practice Problems Part 2</a:t>
            </a:r>
            <a:endParaRPr lang="en-US" dirty="0"/>
          </a:p>
        </p:txBody>
      </p:sp>
      <p:sp>
        <p:nvSpPr>
          <p:cNvPr id="12" name="Rectangle 11">
            <a:extLst>
              <a:ext uri="{FF2B5EF4-FFF2-40B4-BE49-F238E27FC236}">
                <a16:creationId xmlns:a16="http://schemas.microsoft.com/office/drawing/2014/main" id="{4CD785E2-241E-4C83-B038-C0A4170532FC}"/>
              </a:ext>
            </a:extLst>
          </p:cNvPr>
          <p:cNvSpPr/>
          <p:nvPr/>
        </p:nvSpPr>
        <p:spPr>
          <a:xfrm>
            <a:off x="838199" y="1302476"/>
            <a:ext cx="8358051" cy="3046988"/>
          </a:xfrm>
          <a:prstGeom prst="rect">
            <a:avLst/>
          </a:prstGeom>
        </p:spPr>
        <p:txBody>
          <a:bodyPr wrap="square">
            <a:spAutoFit/>
          </a:bodyPr>
          <a:lstStyle/>
          <a:p>
            <a:r>
              <a:rPr lang="en-US" sz="2400" b="1" dirty="0">
                <a:cs typeface="Times New Roman" pitchFamily="18" charset="0"/>
              </a:rPr>
              <a:t>1.</a:t>
            </a:r>
            <a:r>
              <a:rPr lang="en-US" sz="2400" dirty="0">
                <a:cs typeface="Times New Roman" pitchFamily="18" charset="0"/>
              </a:rPr>
              <a:t> </a:t>
            </a:r>
            <a:r>
              <a:rPr lang="en-US" sz="2400" dirty="0"/>
              <a:t>A can of salmon have a nominal net weight of 418 g. However, due to variation in the canning process, the actual net weight has an approximate normal distribution with a mean of 420 g and a standard deviation of 10 g. According to Consumer Affairs, a sample of 16 cans should have less than a 5% chance that the average weight is less than 418 g. What is the actual probability that a sample of 16 cans will have a mean weight less than 418 g? What is the probability that one can has a weight less than 418 g?</a:t>
            </a:r>
            <a:endParaRPr lang="en-US" sz="2400" dirty="0">
              <a:cs typeface="Times New Roman" pitchFamily="18" charset="0"/>
            </a:endParaRPr>
          </a:p>
        </p:txBody>
      </p:sp>
      <p:pic>
        <p:nvPicPr>
          <p:cNvPr id="6" name="Picture 5">
            <a:extLst>
              <a:ext uri="{FF2B5EF4-FFF2-40B4-BE49-F238E27FC236}">
                <a16:creationId xmlns:a16="http://schemas.microsoft.com/office/drawing/2014/main" id="{7A25CD2E-7D12-4D97-A8AD-73A3C6FBCC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8611" y="365125"/>
            <a:ext cx="2382437" cy="3785652"/>
          </a:xfrm>
          <a:prstGeom prst="rect">
            <a:avLst/>
          </a:prstGeom>
        </p:spPr>
      </p:pic>
      <p:sp>
        <p:nvSpPr>
          <p:cNvPr id="10" name="Rectangle 9">
            <a:extLst>
              <a:ext uri="{FF2B5EF4-FFF2-40B4-BE49-F238E27FC236}">
                <a16:creationId xmlns:a16="http://schemas.microsoft.com/office/drawing/2014/main" id="{17A624BE-C884-49E1-9D7C-8A96A929DAF8}"/>
              </a:ext>
            </a:extLst>
          </p:cNvPr>
          <p:cNvSpPr/>
          <p:nvPr/>
        </p:nvSpPr>
        <p:spPr>
          <a:xfrm>
            <a:off x="838198" y="4501985"/>
            <a:ext cx="8358051" cy="1938992"/>
          </a:xfrm>
          <a:prstGeom prst="rect">
            <a:avLst/>
          </a:prstGeom>
        </p:spPr>
        <p:txBody>
          <a:bodyPr wrap="square">
            <a:spAutoFit/>
          </a:bodyPr>
          <a:lstStyle/>
          <a:p>
            <a:r>
              <a:rPr lang="en-US" sz="2400" b="1" dirty="0">
                <a:cs typeface="Times New Roman" pitchFamily="18" charset="0"/>
              </a:rPr>
              <a:t>2.</a:t>
            </a:r>
            <a:r>
              <a:rPr lang="en-US" sz="2400" dirty="0">
                <a:cs typeface="Times New Roman" pitchFamily="18" charset="0"/>
              </a:rPr>
              <a:t> </a:t>
            </a:r>
            <a:r>
              <a:rPr lang="en-US" sz="2400" dirty="0"/>
              <a:t>The time required to assemble an electronic component is normally distributed with a mean of 12 minutes and a standard deviation of 1.5 min. Find the probability that the average time required to assemble nine components is greater than 13 minutes.</a:t>
            </a:r>
            <a:endParaRPr lang="en-US" sz="2400" dirty="0">
              <a:cs typeface="Times New Roman" pitchFamily="18" charset="0"/>
            </a:endParaRPr>
          </a:p>
        </p:txBody>
      </p:sp>
    </p:spTree>
    <p:extLst>
      <p:ext uri="{BB962C8B-B14F-4D97-AF65-F5344CB8AC3E}">
        <p14:creationId xmlns:p14="http://schemas.microsoft.com/office/powerpoint/2010/main" val="18772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p:txBody>
          <a:bodyPr/>
          <a:lstStyle/>
          <a:p>
            <a:r>
              <a:rPr lang="en-US" dirty="0">
                <a:solidFill>
                  <a:srgbClr val="990033"/>
                </a:solidFill>
              </a:rPr>
              <a:t>Funny AH</a:t>
            </a:r>
            <a:endParaRPr lang="en-US" dirty="0"/>
          </a:p>
        </p:txBody>
      </p:sp>
      <p:pic>
        <p:nvPicPr>
          <p:cNvPr id="3" name="video_2020-09-28_14-42-22">
            <a:hlinkClick r:id="" action="ppaction://media"/>
            <a:extLst>
              <a:ext uri="{FF2B5EF4-FFF2-40B4-BE49-F238E27FC236}">
                <a16:creationId xmlns:a16="http://schemas.microsoft.com/office/drawing/2014/main" id="{B2D3910A-40FD-4B41-ACF3-61A498F1C324}"/>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6950139" y="262763"/>
            <a:ext cx="4876800" cy="6096000"/>
          </a:xfrm>
          <a:prstGeom prst="rect">
            <a:avLst/>
          </a:prstGeom>
        </p:spPr>
      </p:pic>
    </p:spTree>
    <p:extLst>
      <p:ext uri="{BB962C8B-B14F-4D97-AF65-F5344CB8AC3E}">
        <p14:creationId xmlns:p14="http://schemas.microsoft.com/office/powerpoint/2010/main" val="2295458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3977"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6607628" cy="1325563"/>
          </a:xfrm>
        </p:spPr>
        <p:txBody>
          <a:bodyPr/>
          <a:lstStyle/>
          <a:p>
            <a:r>
              <a:rPr lang="en-US" dirty="0">
                <a:solidFill>
                  <a:srgbClr val="990033"/>
                </a:solidFill>
              </a:rPr>
              <a:t>Practice Problems Part 2</a:t>
            </a:r>
            <a:endParaRPr lang="en-US" dirty="0"/>
          </a:p>
        </p:txBody>
      </p:sp>
      <p:sp>
        <p:nvSpPr>
          <p:cNvPr id="7" name="Rectangle 6">
            <a:extLst>
              <a:ext uri="{FF2B5EF4-FFF2-40B4-BE49-F238E27FC236}">
                <a16:creationId xmlns:a16="http://schemas.microsoft.com/office/drawing/2014/main" id="{E6C6B5DA-2EAB-4B21-B365-9E0294197C62}"/>
              </a:ext>
            </a:extLst>
          </p:cNvPr>
          <p:cNvSpPr/>
          <p:nvPr/>
        </p:nvSpPr>
        <p:spPr>
          <a:xfrm>
            <a:off x="875778" y="1377538"/>
            <a:ext cx="7588953" cy="2308324"/>
          </a:xfrm>
          <a:prstGeom prst="rect">
            <a:avLst/>
          </a:prstGeom>
        </p:spPr>
        <p:txBody>
          <a:bodyPr wrap="square">
            <a:spAutoFit/>
          </a:bodyPr>
          <a:lstStyle/>
          <a:p>
            <a:r>
              <a:rPr lang="en-US" sz="2400" b="1" dirty="0">
                <a:ea typeface="Times New Roman" panose="02020603050405020304" pitchFamily="18" charset="0"/>
              </a:rPr>
              <a:t>3.</a:t>
            </a:r>
            <a:r>
              <a:rPr lang="en-US" sz="2400" dirty="0">
                <a:ea typeface="Times New Roman" panose="02020603050405020304" pitchFamily="18" charset="0"/>
              </a:rPr>
              <a:t> </a:t>
            </a:r>
            <a:r>
              <a:rPr lang="en-US" sz="2400" dirty="0"/>
              <a:t>Government regulations indicate that the total weight of cargo in a certain kind of airplane cannot exceed 330 kg. On a particular day a plane is loaded with 100 boxes of goods. If the weight distribution for individual boxes is normal with mean 3.2 kg and standard deviation 0.7 kg, compute the probability that the regulations will NOT be met.</a:t>
            </a:r>
          </a:p>
        </p:txBody>
      </p:sp>
      <p:pic>
        <p:nvPicPr>
          <p:cNvPr id="4" name="Picture 3">
            <a:extLst>
              <a:ext uri="{FF2B5EF4-FFF2-40B4-BE49-F238E27FC236}">
                <a16:creationId xmlns:a16="http://schemas.microsoft.com/office/drawing/2014/main" id="{E5BE39A9-4CDF-401A-90F6-7C15E2CAE5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731" y="365125"/>
            <a:ext cx="3352800" cy="2235200"/>
          </a:xfrm>
          <a:prstGeom prst="rect">
            <a:avLst/>
          </a:prstGeom>
        </p:spPr>
      </p:pic>
      <p:sp>
        <p:nvSpPr>
          <p:cNvPr id="8" name="Rectangle 7">
            <a:extLst>
              <a:ext uri="{FF2B5EF4-FFF2-40B4-BE49-F238E27FC236}">
                <a16:creationId xmlns:a16="http://schemas.microsoft.com/office/drawing/2014/main" id="{856F1BBF-8AF1-4AC5-BCBC-A03B1003FD5F}"/>
              </a:ext>
            </a:extLst>
          </p:cNvPr>
          <p:cNvSpPr/>
          <p:nvPr/>
        </p:nvSpPr>
        <p:spPr>
          <a:xfrm>
            <a:off x="838200" y="3789812"/>
            <a:ext cx="7588953" cy="1938992"/>
          </a:xfrm>
          <a:prstGeom prst="rect">
            <a:avLst/>
          </a:prstGeom>
        </p:spPr>
        <p:txBody>
          <a:bodyPr wrap="square">
            <a:spAutoFit/>
          </a:bodyPr>
          <a:lstStyle/>
          <a:p>
            <a:r>
              <a:rPr lang="en-US" sz="2400" b="1" dirty="0">
                <a:ea typeface="Times New Roman" panose="02020603050405020304" pitchFamily="18" charset="0"/>
              </a:rPr>
              <a:t>4.</a:t>
            </a:r>
            <a:r>
              <a:rPr lang="en-US" sz="2400" dirty="0">
                <a:ea typeface="Times New Roman" panose="02020603050405020304" pitchFamily="18" charset="0"/>
              </a:rPr>
              <a:t> </a:t>
            </a:r>
            <a:r>
              <a:rPr lang="en-US" sz="2400" dirty="0"/>
              <a:t>A wholesale distributor has found that the amount of a customer’s order is a normal random variable with a mean of $200 and a standard deviation of $50. What is the probability that the average amount in a random sample of 20 orders is between $170 and $225?</a:t>
            </a:r>
          </a:p>
        </p:txBody>
      </p:sp>
      <p:pic>
        <p:nvPicPr>
          <p:cNvPr id="6" name="Picture 5">
            <a:extLst>
              <a:ext uri="{FF2B5EF4-FFF2-40B4-BE49-F238E27FC236}">
                <a16:creationId xmlns:a16="http://schemas.microsoft.com/office/drawing/2014/main" id="{F5A974E4-17D5-49BA-ADEF-B158869AB3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4731" y="3952858"/>
            <a:ext cx="3352800" cy="2235200"/>
          </a:xfrm>
          <a:prstGeom prst="rect">
            <a:avLst/>
          </a:prstGeom>
        </p:spPr>
      </p:pic>
    </p:spTree>
    <p:extLst>
      <p:ext uri="{BB962C8B-B14F-4D97-AF65-F5344CB8AC3E}">
        <p14:creationId xmlns:p14="http://schemas.microsoft.com/office/powerpoint/2010/main" val="187211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200" y="365125"/>
            <a:ext cx="3456709" cy="1325563"/>
          </a:xfrm>
        </p:spPr>
        <p:txBody>
          <a:bodyPr/>
          <a:lstStyle/>
          <a:p>
            <a:r>
              <a:rPr lang="en-US" dirty="0">
                <a:solidFill>
                  <a:srgbClr val="990033"/>
                </a:solidFill>
              </a:rPr>
              <a:t>CLT</a:t>
            </a:r>
          </a:p>
        </p:txBody>
      </p:sp>
      <p:sp>
        <p:nvSpPr>
          <p:cNvPr id="24" name="Rectangle 23">
            <a:extLst>
              <a:ext uri="{FF2B5EF4-FFF2-40B4-BE49-F238E27FC236}">
                <a16:creationId xmlns:a16="http://schemas.microsoft.com/office/drawing/2014/main" id="{30DB70BD-4A6B-4F49-B745-75D4AE6189A7}"/>
              </a:ext>
            </a:extLst>
          </p:cNvPr>
          <p:cNvSpPr/>
          <p:nvPr/>
        </p:nvSpPr>
        <p:spPr>
          <a:xfrm>
            <a:off x="838199" y="1440675"/>
            <a:ext cx="8880567" cy="1200329"/>
          </a:xfrm>
          <a:prstGeom prst="rect">
            <a:avLst/>
          </a:prstGeom>
        </p:spPr>
        <p:txBody>
          <a:bodyPr wrap="square">
            <a:spAutoFit/>
          </a:bodyPr>
          <a:lstStyle/>
          <a:p>
            <a:r>
              <a:rPr lang="en-US" sz="2400" dirty="0">
                <a:cs typeface="Times New Roman" pitchFamily="18" charset="0"/>
              </a:rPr>
              <a:t>A </a:t>
            </a:r>
            <a:r>
              <a:rPr lang="en-US" sz="2400" dirty="0">
                <a:solidFill>
                  <a:srgbClr val="FF0000"/>
                </a:solidFill>
                <a:cs typeface="Times New Roman" pitchFamily="18" charset="0"/>
              </a:rPr>
              <a:t>fair</a:t>
            </a:r>
            <a:r>
              <a:rPr lang="en-US" sz="2400" dirty="0">
                <a:cs typeface="Times New Roman" pitchFamily="18" charset="0"/>
              </a:rPr>
              <a:t> die with </a:t>
            </a:r>
            <a:r>
              <a:rPr lang="en-US" sz="2400" dirty="0">
                <a:solidFill>
                  <a:srgbClr val="FF0000"/>
                </a:solidFill>
                <a:cs typeface="Times New Roman" pitchFamily="18" charset="0"/>
              </a:rPr>
              <a:t>four sides </a:t>
            </a:r>
            <a:r>
              <a:rPr lang="en-US" sz="2400" dirty="0">
                <a:cs typeface="Times New Roman" pitchFamily="18" charset="0"/>
              </a:rPr>
              <a:t>numbered from 1 to 4 is tossed once. </a:t>
            </a:r>
          </a:p>
          <a:p>
            <a:r>
              <a:rPr lang="en-US" sz="2400" dirty="0">
                <a:cs typeface="Times New Roman" pitchFamily="18" charset="0"/>
              </a:rPr>
              <a:t>Let X1 register the appeared number. Identify the probability distribution of X1, Compute its mean and variance.</a:t>
            </a:r>
          </a:p>
        </p:txBody>
      </p:sp>
      <p:grpSp>
        <p:nvGrpSpPr>
          <p:cNvPr id="25" name="Group 24">
            <a:extLst>
              <a:ext uri="{FF2B5EF4-FFF2-40B4-BE49-F238E27FC236}">
                <a16:creationId xmlns:a16="http://schemas.microsoft.com/office/drawing/2014/main" id="{8B9BE039-2128-40B4-A587-7DCA59E8067A}"/>
              </a:ext>
            </a:extLst>
          </p:cNvPr>
          <p:cNvGrpSpPr/>
          <p:nvPr/>
        </p:nvGrpSpPr>
        <p:grpSpPr>
          <a:xfrm>
            <a:off x="699654" y="4096655"/>
            <a:ext cx="3733800" cy="990600"/>
            <a:chOff x="152400" y="4262437"/>
            <a:chExt cx="3733800" cy="990600"/>
          </a:xfrm>
        </p:grpSpPr>
        <p:cxnSp>
          <p:nvCxnSpPr>
            <p:cNvPr id="26" name="Straight Connector 25">
              <a:extLst>
                <a:ext uri="{FF2B5EF4-FFF2-40B4-BE49-F238E27FC236}">
                  <a16:creationId xmlns:a16="http://schemas.microsoft.com/office/drawing/2014/main" id="{F1B10D05-16E4-48CC-A257-503C469CDC75}"/>
                </a:ext>
              </a:extLst>
            </p:cNvPr>
            <p:cNvCxnSpPr/>
            <p:nvPr/>
          </p:nvCxnSpPr>
          <p:spPr>
            <a:xfrm>
              <a:off x="533400" y="4697412"/>
              <a:ext cx="3352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7BEC0F5-EC1C-4D9E-8450-D42E7BA1DBA3}"/>
                </a:ext>
              </a:extLst>
            </p:cNvPr>
            <p:cNvCxnSpPr/>
            <p:nvPr/>
          </p:nvCxnSpPr>
          <p:spPr>
            <a:xfrm>
              <a:off x="914400" y="4392612"/>
              <a:ext cx="0" cy="838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28" name="Object 6">
              <a:extLst>
                <a:ext uri="{FF2B5EF4-FFF2-40B4-BE49-F238E27FC236}">
                  <a16:creationId xmlns:a16="http://schemas.microsoft.com/office/drawing/2014/main" id="{580EE5F5-37DC-4626-8CBA-41A6C704A698}"/>
                </a:ext>
              </a:extLst>
            </p:cNvPr>
            <p:cNvGraphicFramePr>
              <a:graphicFrameLocks noChangeAspect="1"/>
            </p:cNvGraphicFramePr>
            <p:nvPr/>
          </p:nvGraphicFramePr>
          <p:xfrm>
            <a:off x="152400" y="4773612"/>
            <a:ext cx="720725" cy="411163"/>
          </p:xfrm>
          <a:graphic>
            <a:graphicData uri="http://schemas.openxmlformats.org/presentationml/2006/ole">
              <mc:AlternateContent xmlns:mc="http://schemas.openxmlformats.org/markup-compatibility/2006">
                <mc:Choice xmlns:v="urn:schemas-microsoft-com:vml" Requires="v">
                  <p:oleObj spid="_x0000_s1626" name="Equation" r:id="rId4" imgW="330057" imgH="203112" progId="Equation.3">
                    <p:embed/>
                  </p:oleObj>
                </mc:Choice>
                <mc:Fallback>
                  <p:oleObj name="Equation" r:id="rId4" imgW="330057" imgH="203112" progId="Equation.3">
                    <p:embed/>
                    <p:pic>
                      <p:nvPicPr>
                        <p:cNvPr id="31"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4773612"/>
                          <a:ext cx="720725"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7">
              <a:extLst>
                <a:ext uri="{FF2B5EF4-FFF2-40B4-BE49-F238E27FC236}">
                  <a16:creationId xmlns:a16="http://schemas.microsoft.com/office/drawing/2014/main" id="{BD43AD81-949E-4C92-A105-59FD544FFFD8}"/>
                </a:ext>
              </a:extLst>
            </p:cNvPr>
            <p:cNvGraphicFramePr>
              <a:graphicFrameLocks noChangeAspect="1"/>
            </p:cNvGraphicFramePr>
            <p:nvPr/>
          </p:nvGraphicFramePr>
          <p:xfrm>
            <a:off x="560388" y="4360862"/>
            <a:ext cx="277812" cy="282575"/>
          </p:xfrm>
          <a:graphic>
            <a:graphicData uri="http://schemas.openxmlformats.org/presentationml/2006/ole">
              <mc:AlternateContent xmlns:mc="http://schemas.openxmlformats.org/markup-compatibility/2006">
                <mc:Choice xmlns:v="urn:schemas-microsoft-com:vml" Requires="v">
                  <p:oleObj spid="_x0000_s1627" name="Equation" r:id="rId6" imgW="126835" imgH="139518" progId="Equation.3">
                    <p:embed/>
                  </p:oleObj>
                </mc:Choice>
                <mc:Fallback>
                  <p:oleObj name="Equation" r:id="rId6" imgW="126835" imgH="139518" progId="Equation.3">
                    <p:embed/>
                    <p:pic>
                      <p:nvPicPr>
                        <p:cNvPr id="32"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388" y="4360862"/>
                          <a:ext cx="277812" cy="28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8">
              <a:extLst>
                <a:ext uri="{FF2B5EF4-FFF2-40B4-BE49-F238E27FC236}">
                  <a16:creationId xmlns:a16="http://schemas.microsoft.com/office/drawing/2014/main" id="{0E10FB0A-6C15-4A5F-929E-3C66329D0934}"/>
                </a:ext>
              </a:extLst>
            </p:cNvPr>
            <p:cNvGraphicFramePr>
              <a:graphicFrameLocks noChangeAspect="1"/>
            </p:cNvGraphicFramePr>
            <p:nvPr/>
          </p:nvGraphicFramePr>
          <p:xfrm>
            <a:off x="1211263" y="4338638"/>
            <a:ext cx="193675" cy="333375"/>
          </p:xfrm>
          <a:graphic>
            <a:graphicData uri="http://schemas.openxmlformats.org/presentationml/2006/ole">
              <mc:AlternateContent xmlns:mc="http://schemas.openxmlformats.org/markup-compatibility/2006">
                <mc:Choice xmlns:v="urn:schemas-microsoft-com:vml" Requires="v">
                  <p:oleObj spid="_x0000_s1628" name="Equation" r:id="rId8" imgW="88707" imgH="164742" progId="Equation.3">
                    <p:embed/>
                  </p:oleObj>
                </mc:Choice>
                <mc:Fallback>
                  <p:oleObj name="Equation" r:id="rId8" imgW="88707" imgH="164742" progId="Equation.3">
                    <p:embed/>
                    <p:pic>
                      <p:nvPicPr>
                        <p:cNvPr id="33"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1263" y="4338638"/>
                          <a:ext cx="19367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1" name="Straight Connector 30">
              <a:extLst>
                <a:ext uri="{FF2B5EF4-FFF2-40B4-BE49-F238E27FC236}">
                  <a16:creationId xmlns:a16="http://schemas.microsoft.com/office/drawing/2014/main" id="{6D4235CB-353B-47F9-A36B-FFF318B2102C}"/>
                </a:ext>
              </a:extLst>
            </p:cNvPr>
            <p:cNvCxnSpPr/>
            <p:nvPr/>
          </p:nvCxnSpPr>
          <p:spPr>
            <a:xfrm>
              <a:off x="3231854" y="4414837"/>
              <a:ext cx="0" cy="838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D8B626E-5ADD-489B-A22B-B1E39060A64F}"/>
                </a:ext>
              </a:extLst>
            </p:cNvPr>
            <p:cNvSpPr txBox="1"/>
            <p:nvPr/>
          </p:nvSpPr>
          <p:spPr>
            <a:xfrm>
              <a:off x="3231854" y="4262437"/>
              <a:ext cx="654346" cy="400110"/>
            </a:xfrm>
            <a:prstGeom prst="rect">
              <a:avLst/>
            </a:prstGeom>
            <a:noFill/>
          </p:spPr>
          <p:txBody>
            <a:bodyPr wrap="none" rtlCol="0">
              <a:spAutoFit/>
            </a:bodyPr>
            <a:lstStyle/>
            <a:p>
              <a:r>
                <a:rPr lang="en-US" sz="2000" dirty="0">
                  <a:latin typeface="Times New Roman" pitchFamily="18" charset="0"/>
                  <a:cs typeface="Times New Roman" pitchFamily="18" charset="0"/>
                </a:rPr>
                <a:t>Sum</a:t>
              </a:r>
            </a:p>
          </p:txBody>
        </p:sp>
        <p:graphicFrame>
          <p:nvGraphicFramePr>
            <p:cNvPr id="33" name="Object 33">
              <a:extLst>
                <a:ext uri="{FF2B5EF4-FFF2-40B4-BE49-F238E27FC236}">
                  <a16:creationId xmlns:a16="http://schemas.microsoft.com/office/drawing/2014/main" id="{619CD9DB-5DE3-43BB-A85E-877C646964D7}"/>
                </a:ext>
              </a:extLst>
            </p:cNvPr>
            <p:cNvGraphicFramePr>
              <a:graphicFrameLocks noChangeAspect="1"/>
            </p:cNvGraphicFramePr>
            <p:nvPr/>
          </p:nvGraphicFramePr>
          <p:xfrm>
            <a:off x="1143000" y="4719638"/>
            <a:ext cx="277813" cy="512762"/>
          </p:xfrm>
          <a:graphic>
            <a:graphicData uri="http://schemas.openxmlformats.org/presentationml/2006/ole">
              <mc:AlternateContent xmlns:mc="http://schemas.openxmlformats.org/markup-compatibility/2006">
                <mc:Choice xmlns:v="urn:schemas-microsoft-com:vml" Requires="v">
                  <p:oleObj spid="_x0000_s1629" name="Equation" r:id="rId10" imgW="126835" imgH="253670" progId="Equation.3">
                    <p:embed/>
                  </p:oleObj>
                </mc:Choice>
                <mc:Fallback>
                  <p:oleObj name="Equation" r:id="rId10" imgW="126835" imgH="253670" progId="Equation.3">
                    <p:embed/>
                    <p:pic>
                      <p:nvPicPr>
                        <p:cNvPr id="38" name="Object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43000" y="4719638"/>
                          <a:ext cx="277813" cy="512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Object 39">
              <a:extLst>
                <a:ext uri="{FF2B5EF4-FFF2-40B4-BE49-F238E27FC236}">
                  <a16:creationId xmlns:a16="http://schemas.microsoft.com/office/drawing/2014/main" id="{F1C59160-24E0-4FF3-8309-A734CCB6D8FE}"/>
                </a:ext>
              </a:extLst>
            </p:cNvPr>
            <p:cNvGraphicFramePr>
              <a:graphicFrameLocks noChangeAspect="1"/>
            </p:cNvGraphicFramePr>
            <p:nvPr/>
          </p:nvGraphicFramePr>
          <p:xfrm>
            <a:off x="3349329" y="4795837"/>
            <a:ext cx="193675" cy="333375"/>
          </p:xfrm>
          <a:graphic>
            <a:graphicData uri="http://schemas.openxmlformats.org/presentationml/2006/ole">
              <mc:AlternateContent xmlns:mc="http://schemas.openxmlformats.org/markup-compatibility/2006">
                <mc:Choice xmlns:v="urn:schemas-microsoft-com:vml" Requires="v">
                  <p:oleObj spid="_x0000_s1630" name="Equation" r:id="rId12" imgW="88707" imgH="164742" progId="Equation.3">
                    <p:embed/>
                  </p:oleObj>
                </mc:Choice>
                <mc:Fallback>
                  <p:oleObj name="Equation" r:id="rId12" imgW="88707" imgH="164742" progId="Equation.3">
                    <p:embed/>
                    <p:pic>
                      <p:nvPicPr>
                        <p:cNvPr id="41" name="Object 3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9329" y="4795837"/>
                          <a:ext cx="19367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Object 219">
              <a:extLst>
                <a:ext uri="{FF2B5EF4-FFF2-40B4-BE49-F238E27FC236}">
                  <a16:creationId xmlns:a16="http://schemas.microsoft.com/office/drawing/2014/main" id="{ADBDBE57-A4F3-4C67-8476-BC878F962D41}"/>
                </a:ext>
              </a:extLst>
            </p:cNvPr>
            <p:cNvGraphicFramePr>
              <a:graphicFrameLocks noChangeAspect="1"/>
            </p:cNvGraphicFramePr>
            <p:nvPr/>
          </p:nvGraphicFramePr>
          <p:xfrm>
            <a:off x="1646238" y="4351338"/>
            <a:ext cx="279400" cy="333375"/>
          </p:xfrm>
          <a:graphic>
            <a:graphicData uri="http://schemas.openxmlformats.org/presentationml/2006/ole">
              <mc:AlternateContent xmlns:mc="http://schemas.openxmlformats.org/markup-compatibility/2006">
                <mc:Choice xmlns:v="urn:schemas-microsoft-com:vml" Requires="v">
                  <p:oleObj spid="_x0000_s1631" name="Equation" r:id="rId14" imgW="126780" imgH="164814" progId="Equation.3">
                    <p:embed/>
                  </p:oleObj>
                </mc:Choice>
                <mc:Fallback>
                  <p:oleObj name="Equation" r:id="rId14" imgW="126780" imgH="164814" progId="Equation.3">
                    <p:embed/>
                    <p:pic>
                      <p:nvPicPr>
                        <p:cNvPr id="44" name="Object 2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46238" y="4351338"/>
                          <a:ext cx="279400"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220">
              <a:extLst>
                <a:ext uri="{FF2B5EF4-FFF2-40B4-BE49-F238E27FC236}">
                  <a16:creationId xmlns:a16="http://schemas.microsoft.com/office/drawing/2014/main" id="{66D81048-F92F-4C0C-97D1-8860BF904C05}"/>
                </a:ext>
              </a:extLst>
            </p:cNvPr>
            <p:cNvGraphicFramePr>
              <a:graphicFrameLocks noChangeAspect="1"/>
            </p:cNvGraphicFramePr>
            <p:nvPr/>
          </p:nvGraphicFramePr>
          <p:xfrm>
            <a:off x="1627187" y="4691063"/>
            <a:ext cx="277813" cy="512762"/>
          </p:xfrm>
          <a:graphic>
            <a:graphicData uri="http://schemas.openxmlformats.org/presentationml/2006/ole">
              <mc:AlternateContent xmlns:mc="http://schemas.openxmlformats.org/markup-compatibility/2006">
                <mc:Choice xmlns:v="urn:schemas-microsoft-com:vml" Requires="v">
                  <p:oleObj spid="_x0000_s1632" name="Equation" r:id="rId16" imgW="126835" imgH="253670" progId="Equation.3">
                    <p:embed/>
                  </p:oleObj>
                </mc:Choice>
                <mc:Fallback>
                  <p:oleObj name="Equation" r:id="rId16" imgW="126835" imgH="253670" progId="Equation.3">
                    <p:embed/>
                    <p:pic>
                      <p:nvPicPr>
                        <p:cNvPr id="45" name="Object 2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27187" y="4691063"/>
                          <a:ext cx="277813" cy="512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Object 221">
              <a:extLst>
                <a:ext uri="{FF2B5EF4-FFF2-40B4-BE49-F238E27FC236}">
                  <a16:creationId xmlns:a16="http://schemas.microsoft.com/office/drawing/2014/main" id="{E391CA99-F75C-42A8-AC33-3BD677190525}"/>
                </a:ext>
              </a:extLst>
            </p:cNvPr>
            <p:cNvGraphicFramePr>
              <a:graphicFrameLocks noChangeAspect="1"/>
            </p:cNvGraphicFramePr>
            <p:nvPr/>
          </p:nvGraphicFramePr>
          <p:xfrm>
            <a:off x="2193925" y="4365625"/>
            <a:ext cx="250825" cy="358775"/>
          </p:xfrm>
          <a:graphic>
            <a:graphicData uri="http://schemas.openxmlformats.org/presentationml/2006/ole">
              <mc:AlternateContent xmlns:mc="http://schemas.openxmlformats.org/markup-compatibility/2006">
                <mc:Choice xmlns:v="urn:schemas-microsoft-com:vml" Requires="v">
                  <p:oleObj spid="_x0000_s1633" name="Equation" r:id="rId18" imgW="114102" imgH="177492" progId="Equation.3">
                    <p:embed/>
                  </p:oleObj>
                </mc:Choice>
                <mc:Fallback>
                  <p:oleObj name="Equation" r:id="rId18" imgW="114102" imgH="177492" progId="Equation.3">
                    <p:embed/>
                    <p:pic>
                      <p:nvPicPr>
                        <p:cNvPr id="46" name="Object 22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93925" y="4365625"/>
                          <a:ext cx="250825"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222">
              <a:extLst>
                <a:ext uri="{FF2B5EF4-FFF2-40B4-BE49-F238E27FC236}">
                  <a16:creationId xmlns:a16="http://schemas.microsoft.com/office/drawing/2014/main" id="{64AC05BC-6CD5-444D-AB97-5C9482B0AA0B}"/>
                </a:ext>
              </a:extLst>
            </p:cNvPr>
            <p:cNvGraphicFramePr>
              <a:graphicFrameLocks noChangeAspect="1"/>
            </p:cNvGraphicFramePr>
            <p:nvPr/>
          </p:nvGraphicFramePr>
          <p:xfrm>
            <a:off x="2727325" y="4351338"/>
            <a:ext cx="279400" cy="333375"/>
          </p:xfrm>
          <a:graphic>
            <a:graphicData uri="http://schemas.openxmlformats.org/presentationml/2006/ole">
              <mc:AlternateContent xmlns:mc="http://schemas.openxmlformats.org/markup-compatibility/2006">
                <mc:Choice xmlns:v="urn:schemas-microsoft-com:vml" Requires="v">
                  <p:oleObj spid="_x0000_s1634" name="Equation" r:id="rId20" imgW="126780" imgH="164814" progId="Equation.3">
                    <p:embed/>
                  </p:oleObj>
                </mc:Choice>
                <mc:Fallback>
                  <p:oleObj name="Equation" r:id="rId20" imgW="126780" imgH="164814" progId="Equation.3">
                    <p:embed/>
                    <p:pic>
                      <p:nvPicPr>
                        <p:cNvPr id="47" name="Object 22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27325" y="4351338"/>
                          <a:ext cx="279400"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223">
              <a:extLst>
                <a:ext uri="{FF2B5EF4-FFF2-40B4-BE49-F238E27FC236}">
                  <a16:creationId xmlns:a16="http://schemas.microsoft.com/office/drawing/2014/main" id="{B5CA3D09-0F58-4BDF-B28D-D40E78BF84AF}"/>
                </a:ext>
              </a:extLst>
            </p:cNvPr>
            <p:cNvGraphicFramePr>
              <a:graphicFrameLocks noChangeAspect="1"/>
            </p:cNvGraphicFramePr>
            <p:nvPr/>
          </p:nvGraphicFramePr>
          <p:xfrm>
            <a:off x="2209800" y="4719638"/>
            <a:ext cx="277812" cy="512762"/>
          </p:xfrm>
          <a:graphic>
            <a:graphicData uri="http://schemas.openxmlformats.org/presentationml/2006/ole">
              <mc:AlternateContent xmlns:mc="http://schemas.openxmlformats.org/markup-compatibility/2006">
                <mc:Choice xmlns:v="urn:schemas-microsoft-com:vml" Requires="v">
                  <p:oleObj spid="_x0000_s1635" name="Equation" r:id="rId22" imgW="126835" imgH="253670" progId="Equation.3">
                    <p:embed/>
                  </p:oleObj>
                </mc:Choice>
                <mc:Fallback>
                  <p:oleObj name="Equation" r:id="rId22" imgW="126835" imgH="253670" progId="Equation.3">
                    <p:embed/>
                    <p:pic>
                      <p:nvPicPr>
                        <p:cNvPr id="48" name="Object 22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209800" y="4719638"/>
                          <a:ext cx="277812" cy="512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224">
              <a:extLst>
                <a:ext uri="{FF2B5EF4-FFF2-40B4-BE49-F238E27FC236}">
                  <a16:creationId xmlns:a16="http://schemas.microsoft.com/office/drawing/2014/main" id="{FBB53DA4-F95A-4538-A710-F101C70D3855}"/>
                </a:ext>
              </a:extLst>
            </p:cNvPr>
            <p:cNvGraphicFramePr>
              <a:graphicFrameLocks noChangeAspect="1"/>
            </p:cNvGraphicFramePr>
            <p:nvPr/>
          </p:nvGraphicFramePr>
          <p:xfrm>
            <a:off x="2714625" y="4719638"/>
            <a:ext cx="277813" cy="512762"/>
          </p:xfrm>
          <a:graphic>
            <a:graphicData uri="http://schemas.openxmlformats.org/presentationml/2006/ole">
              <mc:AlternateContent xmlns:mc="http://schemas.openxmlformats.org/markup-compatibility/2006">
                <mc:Choice xmlns:v="urn:schemas-microsoft-com:vml" Requires="v">
                  <p:oleObj spid="_x0000_s1636" name="Equation" r:id="rId24" imgW="126835" imgH="253670" progId="Equation.3">
                    <p:embed/>
                  </p:oleObj>
                </mc:Choice>
                <mc:Fallback>
                  <p:oleObj name="Equation" r:id="rId24" imgW="126835" imgH="253670" progId="Equation.3">
                    <p:embed/>
                    <p:pic>
                      <p:nvPicPr>
                        <p:cNvPr id="49" name="Object 22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14625" y="4719638"/>
                          <a:ext cx="277813" cy="512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1" name="Object 36">
            <a:extLst>
              <a:ext uri="{FF2B5EF4-FFF2-40B4-BE49-F238E27FC236}">
                <a16:creationId xmlns:a16="http://schemas.microsoft.com/office/drawing/2014/main" id="{AFD947DF-C694-49FD-8583-97872289F3E3}"/>
              </a:ext>
            </a:extLst>
          </p:cNvPr>
          <p:cNvGraphicFramePr>
            <a:graphicFrameLocks noChangeAspect="1"/>
          </p:cNvGraphicFramePr>
          <p:nvPr>
            <p:extLst>
              <p:ext uri="{D42A27DB-BD31-4B8C-83A1-F6EECF244321}">
                <p14:modId xmlns:p14="http://schemas.microsoft.com/office/powerpoint/2010/main" val="3805166171"/>
              </p:ext>
            </p:extLst>
          </p:nvPr>
        </p:nvGraphicFramePr>
        <p:xfrm>
          <a:off x="845416" y="3439885"/>
          <a:ext cx="1795463" cy="428625"/>
        </p:xfrm>
        <a:graphic>
          <a:graphicData uri="http://schemas.openxmlformats.org/presentationml/2006/ole">
            <mc:AlternateContent xmlns:mc="http://schemas.openxmlformats.org/markup-compatibility/2006">
              <mc:Choice xmlns:v="urn:schemas-microsoft-com:vml" Requires="v">
                <p:oleObj spid="_x0000_s1637" name="Equation" r:id="rId26" imgW="901309" imgH="215806" progId="Equation.3">
                  <p:embed/>
                </p:oleObj>
              </mc:Choice>
              <mc:Fallback>
                <p:oleObj name="Equation" r:id="rId26" imgW="901309" imgH="215806" progId="Equation.3">
                  <p:embed/>
                  <p:pic>
                    <p:nvPicPr>
                      <p:cNvPr id="343078" name="Object 3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845416" y="3439885"/>
                        <a:ext cx="1795463"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Object 36">
            <a:extLst>
              <a:ext uri="{FF2B5EF4-FFF2-40B4-BE49-F238E27FC236}">
                <a16:creationId xmlns:a16="http://schemas.microsoft.com/office/drawing/2014/main" id="{8B2D2730-3251-4C86-9755-510098B8ED3C}"/>
              </a:ext>
            </a:extLst>
          </p:cNvPr>
          <p:cNvGraphicFramePr>
            <a:graphicFrameLocks noChangeAspect="1"/>
          </p:cNvGraphicFramePr>
          <p:nvPr>
            <p:extLst>
              <p:ext uri="{D42A27DB-BD31-4B8C-83A1-F6EECF244321}">
                <p14:modId xmlns:p14="http://schemas.microsoft.com/office/powerpoint/2010/main" val="3194182237"/>
              </p:ext>
            </p:extLst>
          </p:nvPr>
        </p:nvGraphicFramePr>
        <p:xfrm>
          <a:off x="920029" y="2808515"/>
          <a:ext cx="1568450" cy="403225"/>
        </p:xfrm>
        <a:graphic>
          <a:graphicData uri="http://schemas.openxmlformats.org/presentationml/2006/ole">
            <mc:AlternateContent xmlns:mc="http://schemas.openxmlformats.org/markup-compatibility/2006">
              <mc:Choice xmlns:v="urn:schemas-microsoft-com:vml" Requires="v">
                <p:oleObj spid="_x0000_s1638" name="Equation" r:id="rId28" imgW="787058" imgH="203112" progId="Equation.3">
                  <p:embed/>
                </p:oleObj>
              </mc:Choice>
              <mc:Fallback>
                <p:oleObj name="Equation" r:id="rId28" imgW="787058" imgH="203112" progId="Equation.3">
                  <p:embed/>
                  <p:pic>
                    <p:nvPicPr>
                      <p:cNvPr id="343079" name="Object 36"/>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920029" y="2808515"/>
                        <a:ext cx="1568450"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3" name="Group 42">
            <a:extLst>
              <a:ext uri="{FF2B5EF4-FFF2-40B4-BE49-F238E27FC236}">
                <a16:creationId xmlns:a16="http://schemas.microsoft.com/office/drawing/2014/main" id="{F8D40FA4-55FD-44CB-A51C-859247950C50}"/>
              </a:ext>
            </a:extLst>
          </p:cNvPr>
          <p:cNvGrpSpPr/>
          <p:nvPr/>
        </p:nvGrpSpPr>
        <p:grpSpPr>
          <a:xfrm>
            <a:off x="7900849" y="3622767"/>
            <a:ext cx="3576050" cy="2875968"/>
            <a:chOff x="4645542" y="2286000"/>
            <a:chExt cx="3576050" cy="2875968"/>
          </a:xfrm>
        </p:grpSpPr>
        <p:sp>
          <p:nvSpPr>
            <p:cNvPr id="44" name="TextBox 43">
              <a:extLst>
                <a:ext uri="{FF2B5EF4-FFF2-40B4-BE49-F238E27FC236}">
                  <a16:creationId xmlns:a16="http://schemas.microsoft.com/office/drawing/2014/main" id="{7C938F80-38E1-4571-BC9B-4E206B24694C}"/>
                </a:ext>
              </a:extLst>
            </p:cNvPr>
            <p:cNvSpPr txBox="1"/>
            <p:nvPr/>
          </p:nvSpPr>
          <p:spPr>
            <a:xfrm>
              <a:off x="4645542" y="3048000"/>
              <a:ext cx="550151" cy="369332"/>
            </a:xfrm>
            <a:prstGeom prst="rect">
              <a:avLst/>
            </a:prstGeom>
            <a:noFill/>
          </p:spPr>
          <p:txBody>
            <a:bodyPr wrap="none" rtlCol="0">
              <a:spAutoFit/>
            </a:bodyPr>
            <a:lstStyle/>
            <a:p>
              <a:r>
                <a:rPr lang="en-US" b="1" dirty="0"/>
                <a:t>1/4</a:t>
              </a:r>
            </a:p>
          </p:txBody>
        </p:sp>
        <p:sp>
          <p:nvSpPr>
            <p:cNvPr id="45" name="Line 4">
              <a:extLst>
                <a:ext uri="{FF2B5EF4-FFF2-40B4-BE49-F238E27FC236}">
                  <a16:creationId xmlns:a16="http://schemas.microsoft.com/office/drawing/2014/main" id="{72983FDB-5810-425F-9C1C-BF6DC1A30FB5}"/>
                </a:ext>
              </a:extLst>
            </p:cNvPr>
            <p:cNvSpPr>
              <a:spLocks noChangeShapeType="1"/>
            </p:cNvSpPr>
            <p:nvPr/>
          </p:nvSpPr>
          <p:spPr bwMode="auto">
            <a:xfrm flipV="1">
              <a:off x="5112632" y="4724400"/>
              <a:ext cx="3108960" cy="0"/>
            </a:xfrm>
            <a:prstGeom prst="line">
              <a:avLst/>
            </a:prstGeom>
            <a:noFill/>
            <a:ln w="38100">
              <a:solidFill>
                <a:schemeClr val="tx2"/>
              </a:solidFill>
              <a:round/>
              <a:headEnd/>
              <a:tailEnd type="triangle" w="med" len="med"/>
            </a:ln>
          </p:spPr>
          <p:txBody>
            <a:bodyPr/>
            <a:lstStyle/>
            <a:p>
              <a:endParaRPr lang="en-US"/>
            </a:p>
          </p:txBody>
        </p:sp>
        <p:sp>
          <p:nvSpPr>
            <p:cNvPr id="46" name="Line 7">
              <a:extLst>
                <a:ext uri="{FF2B5EF4-FFF2-40B4-BE49-F238E27FC236}">
                  <a16:creationId xmlns:a16="http://schemas.microsoft.com/office/drawing/2014/main" id="{25573E85-F70B-49E4-8E50-1BE116B4D169}"/>
                </a:ext>
              </a:extLst>
            </p:cNvPr>
            <p:cNvSpPr>
              <a:spLocks noChangeShapeType="1"/>
            </p:cNvSpPr>
            <p:nvPr/>
          </p:nvSpPr>
          <p:spPr bwMode="auto">
            <a:xfrm>
              <a:off x="7086600" y="4732195"/>
              <a:ext cx="0" cy="58235"/>
            </a:xfrm>
            <a:prstGeom prst="line">
              <a:avLst/>
            </a:prstGeom>
            <a:noFill/>
            <a:ln w="38100">
              <a:solidFill>
                <a:schemeClr val="tx2"/>
              </a:solidFill>
              <a:prstDash val="dash"/>
              <a:round/>
              <a:headEnd/>
              <a:tailEnd/>
            </a:ln>
          </p:spPr>
          <p:txBody>
            <a:bodyPr/>
            <a:lstStyle/>
            <a:p>
              <a:endParaRPr lang="en-US"/>
            </a:p>
          </p:txBody>
        </p:sp>
        <p:sp>
          <p:nvSpPr>
            <p:cNvPr id="47" name="Line 17">
              <a:extLst>
                <a:ext uri="{FF2B5EF4-FFF2-40B4-BE49-F238E27FC236}">
                  <a16:creationId xmlns:a16="http://schemas.microsoft.com/office/drawing/2014/main" id="{0DBDD4FA-337F-4C38-B83C-D607FFD08664}"/>
                </a:ext>
              </a:extLst>
            </p:cNvPr>
            <p:cNvSpPr>
              <a:spLocks noChangeShapeType="1"/>
            </p:cNvSpPr>
            <p:nvPr/>
          </p:nvSpPr>
          <p:spPr bwMode="auto">
            <a:xfrm>
              <a:off x="5715000" y="4732195"/>
              <a:ext cx="0" cy="58235"/>
            </a:xfrm>
            <a:prstGeom prst="line">
              <a:avLst/>
            </a:prstGeom>
            <a:noFill/>
            <a:ln w="38100">
              <a:solidFill>
                <a:schemeClr val="tx2"/>
              </a:solidFill>
              <a:prstDash val="dash"/>
              <a:round/>
              <a:headEnd/>
              <a:tailEnd/>
            </a:ln>
          </p:spPr>
          <p:txBody>
            <a:bodyPr/>
            <a:lstStyle/>
            <a:p>
              <a:endParaRPr lang="en-US"/>
            </a:p>
          </p:txBody>
        </p:sp>
        <p:sp>
          <p:nvSpPr>
            <p:cNvPr id="48" name="TextBox 47">
              <a:extLst>
                <a:ext uri="{FF2B5EF4-FFF2-40B4-BE49-F238E27FC236}">
                  <a16:creationId xmlns:a16="http://schemas.microsoft.com/office/drawing/2014/main" id="{6DE2D945-3107-4079-B55C-F1D3F6CFAC1F}"/>
                </a:ext>
              </a:extLst>
            </p:cNvPr>
            <p:cNvSpPr txBox="1"/>
            <p:nvPr/>
          </p:nvSpPr>
          <p:spPr>
            <a:xfrm>
              <a:off x="6934200" y="4792631"/>
              <a:ext cx="314510" cy="369332"/>
            </a:xfrm>
            <a:prstGeom prst="rect">
              <a:avLst/>
            </a:prstGeom>
            <a:noFill/>
          </p:spPr>
          <p:txBody>
            <a:bodyPr wrap="none" rtlCol="0">
              <a:spAutoFit/>
            </a:bodyPr>
            <a:lstStyle/>
            <a:p>
              <a:r>
                <a:rPr lang="en-US" b="1" dirty="0"/>
                <a:t>3</a:t>
              </a:r>
            </a:p>
          </p:txBody>
        </p:sp>
        <p:sp>
          <p:nvSpPr>
            <p:cNvPr id="49" name="TextBox 48">
              <a:extLst>
                <a:ext uri="{FF2B5EF4-FFF2-40B4-BE49-F238E27FC236}">
                  <a16:creationId xmlns:a16="http://schemas.microsoft.com/office/drawing/2014/main" id="{746350EB-EDFD-4ADA-9B62-F8AC66DAA3CB}"/>
                </a:ext>
              </a:extLst>
            </p:cNvPr>
            <p:cNvSpPr txBox="1"/>
            <p:nvPr/>
          </p:nvSpPr>
          <p:spPr>
            <a:xfrm>
              <a:off x="6248400" y="4786717"/>
              <a:ext cx="314510" cy="369332"/>
            </a:xfrm>
            <a:prstGeom prst="rect">
              <a:avLst/>
            </a:prstGeom>
            <a:noFill/>
          </p:spPr>
          <p:txBody>
            <a:bodyPr wrap="none" rtlCol="0">
              <a:spAutoFit/>
            </a:bodyPr>
            <a:lstStyle/>
            <a:p>
              <a:r>
                <a:rPr lang="en-US" b="1" dirty="0"/>
                <a:t>2</a:t>
              </a:r>
            </a:p>
          </p:txBody>
        </p:sp>
        <p:sp>
          <p:nvSpPr>
            <p:cNvPr id="50" name="TextBox 49">
              <a:extLst>
                <a:ext uri="{FF2B5EF4-FFF2-40B4-BE49-F238E27FC236}">
                  <a16:creationId xmlns:a16="http://schemas.microsoft.com/office/drawing/2014/main" id="{504F6889-81AB-4B8D-86D7-103AE89D018A}"/>
                </a:ext>
              </a:extLst>
            </p:cNvPr>
            <p:cNvSpPr txBox="1"/>
            <p:nvPr/>
          </p:nvSpPr>
          <p:spPr>
            <a:xfrm>
              <a:off x="5581116" y="4786722"/>
              <a:ext cx="314510" cy="369332"/>
            </a:xfrm>
            <a:prstGeom prst="rect">
              <a:avLst/>
            </a:prstGeom>
            <a:noFill/>
          </p:spPr>
          <p:txBody>
            <a:bodyPr wrap="none" rtlCol="0">
              <a:spAutoFit/>
            </a:bodyPr>
            <a:lstStyle/>
            <a:p>
              <a:r>
                <a:rPr lang="en-US" b="1" dirty="0"/>
                <a:t>1</a:t>
              </a:r>
            </a:p>
          </p:txBody>
        </p:sp>
        <p:sp>
          <p:nvSpPr>
            <p:cNvPr id="51" name="Line 4">
              <a:extLst>
                <a:ext uri="{FF2B5EF4-FFF2-40B4-BE49-F238E27FC236}">
                  <a16:creationId xmlns:a16="http://schemas.microsoft.com/office/drawing/2014/main" id="{588CA64A-7C24-4502-8F8E-A6E8C892AAF7}"/>
                </a:ext>
              </a:extLst>
            </p:cNvPr>
            <p:cNvSpPr>
              <a:spLocks noChangeShapeType="1"/>
            </p:cNvSpPr>
            <p:nvPr/>
          </p:nvSpPr>
          <p:spPr bwMode="auto">
            <a:xfrm flipV="1">
              <a:off x="5226156" y="2579132"/>
              <a:ext cx="0" cy="2277306"/>
            </a:xfrm>
            <a:prstGeom prst="line">
              <a:avLst/>
            </a:prstGeom>
            <a:noFill/>
            <a:ln w="38100">
              <a:solidFill>
                <a:schemeClr val="tx2"/>
              </a:solidFill>
              <a:round/>
              <a:headEnd/>
              <a:tailEnd type="triangle" w="med" len="med"/>
            </a:ln>
          </p:spPr>
          <p:txBody>
            <a:bodyPr/>
            <a:lstStyle/>
            <a:p>
              <a:endParaRPr lang="en-US"/>
            </a:p>
          </p:txBody>
        </p:sp>
        <p:cxnSp>
          <p:nvCxnSpPr>
            <p:cNvPr id="52" name="Straight Connector 51">
              <a:extLst>
                <a:ext uri="{FF2B5EF4-FFF2-40B4-BE49-F238E27FC236}">
                  <a16:creationId xmlns:a16="http://schemas.microsoft.com/office/drawing/2014/main" id="{A2DE0FB3-FC7E-41A6-9223-F3C7156E9F31}"/>
                </a:ext>
              </a:extLst>
            </p:cNvPr>
            <p:cNvCxnSpPr>
              <a:stCxn id="58" idx="0"/>
            </p:cNvCxnSpPr>
            <p:nvPr/>
          </p:nvCxnSpPr>
          <p:spPr>
            <a:xfrm flipH="1" flipV="1">
              <a:off x="5166697" y="3249692"/>
              <a:ext cx="556290" cy="0"/>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A78E482C-3889-4F4E-8311-3D1F5D45AA24}"/>
                </a:ext>
              </a:extLst>
            </p:cNvPr>
            <p:cNvSpPr txBox="1"/>
            <p:nvPr/>
          </p:nvSpPr>
          <p:spPr>
            <a:xfrm>
              <a:off x="4950342" y="2286000"/>
              <a:ext cx="710451" cy="369332"/>
            </a:xfrm>
            <a:prstGeom prst="rect">
              <a:avLst/>
            </a:prstGeom>
            <a:noFill/>
          </p:spPr>
          <p:txBody>
            <a:bodyPr wrap="none" rtlCol="0">
              <a:spAutoFit/>
            </a:bodyPr>
            <a:lstStyle/>
            <a:p>
              <a:r>
                <a:rPr lang="en-US" b="1" dirty="0"/>
                <a:t>prob</a:t>
              </a:r>
            </a:p>
          </p:txBody>
        </p:sp>
        <p:sp>
          <p:nvSpPr>
            <p:cNvPr id="54" name="TextBox 53">
              <a:extLst>
                <a:ext uri="{FF2B5EF4-FFF2-40B4-BE49-F238E27FC236}">
                  <a16:creationId xmlns:a16="http://schemas.microsoft.com/office/drawing/2014/main" id="{1B5520E4-A0CD-444E-811F-8BE0BF19671C}"/>
                </a:ext>
              </a:extLst>
            </p:cNvPr>
            <p:cNvSpPr txBox="1"/>
            <p:nvPr/>
          </p:nvSpPr>
          <p:spPr>
            <a:xfrm>
              <a:off x="7620000" y="4792636"/>
              <a:ext cx="314510" cy="369332"/>
            </a:xfrm>
            <a:prstGeom prst="rect">
              <a:avLst/>
            </a:prstGeom>
            <a:noFill/>
          </p:spPr>
          <p:txBody>
            <a:bodyPr wrap="none" rtlCol="0">
              <a:spAutoFit/>
            </a:bodyPr>
            <a:lstStyle/>
            <a:p>
              <a:r>
                <a:rPr lang="en-US" b="1" dirty="0"/>
                <a:t>4</a:t>
              </a:r>
            </a:p>
          </p:txBody>
        </p:sp>
        <p:sp>
          <p:nvSpPr>
            <p:cNvPr id="55" name="Line 17">
              <a:extLst>
                <a:ext uri="{FF2B5EF4-FFF2-40B4-BE49-F238E27FC236}">
                  <a16:creationId xmlns:a16="http://schemas.microsoft.com/office/drawing/2014/main" id="{94DE657D-0B29-49D8-BBE0-32AA9A6D7885}"/>
                </a:ext>
              </a:extLst>
            </p:cNvPr>
            <p:cNvSpPr>
              <a:spLocks noChangeShapeType="1"/>
            </p:cNvSpPr>
            <p:nvPr/>
          </p:nvSpPr>
          <p:spPr bwMode="auto">
            <a:xfrm>
              <a:off x="7778082" y="4712732"/>
              <a:ext cx="0" cy="58235"/>
            </a:xfrm>
            <a:prstGeom prst="line">
              <a:avLst/>
            </a:prstGeom>
            <a:noFill/>
            <a:ln w="38100">
              <a:solidFill>
                <a:schemeClr val="tx2"/>
              </a:solidFill>
              <a:prstDash val="dash"/>
              <a:round/>
              <a:headEnd/>
              <a:tailEnd/>
            </a:ln>
          </p:spPr>
          <p:txBody>
            <a:bodyPr/>
            <a:lstStyle/>
            <a:p>
              <a:endParaRPr lang="en-US"/>
            </a:p>
          </p:txBody>
        </p:sp>
        <p:sp>
          <p:nvSpPr>
            <p:cNvPr id="56" name="Rectangle 50">
              <a:extLst>
                <a:ext uri="{FF2B5EF4-FFF2-40B4-BE49-F238E27FC236}">
                  <a16:creationId xmlns:a16="http://schemas.microsoft.com/office/drawing/2014/main" id="{33D557DD-9A95-4ABD-9BF1-2396493F3E43}"/>
                </a:ext>
              </a:extLst>
            </p:cNvPr>
            <p:cNvSpPr>
              <a:spLocks noChangeArrowheads="1"/>
            </p:cNvSpPr>
            <p:nvPr/>
          </p:nvSpPr>
          <p:spPr bwMode="auto">
            <a:xfrm>
              <a:off x="6999332" y="3249692"/>
              <a:ext cx="168373" cy="146304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57" name="Line 7">
              <a:extLst>
                <a:ext uri="{FF2B5EF4-FFF2-40B4-BE49-F238E27FC236}">
                  <a16:creationId xmlns:a16="http://schemas.microsoft.com/office/drawing/2014/main" id="{214EB4E2-EB84-4457-8872-38850F10008F}"/>
                </a:ext>
              </a:extLst>
            </p:cNvPr>
            <p:cNvSpPr>
              <a:spLocks noChangeShapeType="1"/>
            </p:cNvSpPr>
            <p:nvPr/>
          </p:nvSpPr>
          <p:spPr bwMode="auto">
            <a:xfrm>
              <a:off x="6400800" y="4724400"/>
              <a:ext cx="0" cy="58235"/>
            </a:xfrm>
            <a:prstGeom prst="line">
              <a:avLst/>
            </a:prstGeom>
            <a:noFill/>
            <a:ln w="38100">
              <a:solidFill>
                <a:schemeClr val="tx2"/>
              </a:solidFill>
              <a:prstDash val="dash"/>
              <a:round/>
              <a:headEnd/>
              <a:tailEnd/>
            </a:ln>
          </p:spPr>
          <p:txBody>
            <a:bodyPr/>
            <a:lstStyle/>
            <a:p>
              <a:endParaRPr lang="en-US"/>
            </a:p>
          </p:txBody>
        </p:sp>
        <p:sp>
          <p:nvSpPr>
            <p:cNvPr id="58" name="Rectangle 50">
              <a:extLst>
                <a:ext uri="{FF2B5EF4-FFF2-40B4-BE49-F238E27FC236}">
                  <a16:creationId xmlns:a16="http://schemas.microsoft.com/office/drawing/2014/main" id="{09943266-A0A5-4381-8602-0EF3C2EEE741}"/>
                </a:ext>
              </a:extLst>
            </p:cNvPr>
            <p:cNvSpPr>
              <a:spLocks noChangeArrowheads="1"/>
            </p:cNvSpPr>
            <p:nvPr/>
          </p:nvSpPr>
          <p:spPr bwMode="auto">
            <a:xfrm>
              <a:off x="5638800" y="3261360"/>
              <a:ext cx="168373" cy="146304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59" name="Rectangle 50">
              <a:extLst>
                <a:ext uri="{FF2B5EF4-FFF2-40B4-BE49-F238E27FC236}">
                  <a16:creationId xmlns:a16="http://schemas.microsoft.com/office/drawing/2014/main" id="{72BF9245-51CB-41BC-9857-01518BF0486F}"/>
                </a:ext>
              </a:extLst>
            </p:cNvPr>
            <p:cNvSpPr>
              <a:spLocks noChangeArrowheads="1"/>
            </p:cNvSpPr>
            <p:nvPr/>
          </p:nvSpPr>
          <p:spPr bwMode="auto">
            <a:xfrm>
              <a:off x="6308627" y="3261360"/>
              <a:ext cx="168373" cy="146304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0" name="Rectangle 50">
              <a:extLst>
                <a:ext uri="{FF2B5EF4-FFF2-40B4-BE49-F238E27FC236}">
                  <a16:creationId xmlns:a16="http://schemas.microsoft.com/office/drawing/2014/main" id="{AB30E44E-469D-4AE1-BAEF-57F09C18049D}"/>
                </a:ext>
              </a:extLst>
            </p:cNvPr>
            <p:cNvSpPr>
              <a:spLocks noChangeArrowheads="1"/>
            </p:cNvSpPr>
            <p:nvPr/>
          </p:nvSpPr>
          <p:spPr bwMode="auto">
            <a:xfrm>
              <a:off x="7696200" y="3261360"/>
              <a:ext cx="168373" cy="146304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graphicFrame>
        <p:nvGraphicFramePr>
          <p:cNvPr id="61" name="Object 36">
            <a:extLst>
              <a:ext uri="{FF2B5EF4-FFF2-40B4-BE49-F238E27FC236}">
                <a16:creationId xmlns:a16="http://schemas.microsoft.com/office/drawing/2014/main" id="{D2A5AB9D-E5AA-4098-BCA3-C818C4D4B975}"/>
              </a:ext>
            </a:extLst>
          </p:cNvPr>
          <p:cNvGraphicFramePr>
            <a:graphicFrameLocks noChangeAspect="1"/>
          </p:cNvGraphicFramePr>
          <p:nvPr>
            <p:extLst>
              <p:ext uri="{D42A27DB-BD31-4B8C-83A1-F6EECF244321}">
                <p14:modId xmlns:p14="http://schemas.microsoft.com/office/powerpoint/2010/main" val="1378164241"/>
              </p:ext>
            </p:extLst>
          </p:nvPr>
        </p:nvGraphicFramePr>
        <p:xfrm>
          <a:off x="743023" y="5293827"/>
          <a:ext cx="1922462" cy="528637"/>
        </p:xfrm>
        <a:graphic>
          <a:graphicData uri="http://schemas.openxmlformats.org/presentationml/2006/ole">
            <mc:AlternateContent xmlns:mc="http://schemas.openxmlformats.org/markup-compatibility/2006">
              <mc:Choice xmlns:v="urn:schemas-microsoft-com:vml" Requires="v">
                <p:oleObj spid="_x0000_s1639" name="Equation" r:id="rId30" imgW="964781" imgH="266584" progId="Equation.3">
                  <p:embed/>
                </p:oleObj>
              </mc:Choice>
              <mc:Fallback>
                <p:oleObj name="Equation" r:id="rId30" imgW="964781" imgH="266584" progId="Equation.3">
                  <p:embed/>
                  <p:pic>
                    <p:nvPicPr>
                      <p:cNvPr id="343080" name="Object 3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43023" y="5293827"/>
                        <a:ext cx="1922462"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 name="Object 36">
            <a:extLst>
              <a:ext uri="{FF2B5EF4-FFF2-40B4-BE49-F238E27FC236}">
                <a16:creationId xmlns:a16="http://schemas.microsoft.com/office/drawing/2014/main" id="{E85FB800-DC3D-4392-8982-23628BFE7348}"/>
              </a:ext>
            </a:extLst>
          </p:cNvPr>
          <p:cNvGraphicFramePr>
            <a:graphicFrameLocks noChangeAspect="1"/>
          </p:cNvGraphicFramePr>
          <p:nvPr>
            <p:extLst>
              <p:ext uri="{D42A27DB-BD31-4B8C-83A1-F6EECF244321}">
                <p14:modId xmlns:p14="http://schemas.microsoft.com/office/powerpoint/2010/main" val="3160017122"/>
              </p:ext>
            </p:extLst>
          </p:nvPr>
        </p:nvGraphicFramePr>
        <p:xfrm>
          <a:off x="741227" y="5957120"/>
          <a:ext cx="1492250" cy="528637"/>
        </p:xfrm>
        <a:graphic>
          <a:graphicData uri="http://schemas.openxmlformats.org/presentationml/2006/ole">
            <mc:AlternateContent xmlns:mc="http://schemas.openxmlformats.org/markup-compatibility/2006">
              <mc:Choice xmlns:v="urn:schemas-microsoft-com:vml" Requires="v">
                <p:oleObj spid="_x0000_s1640" name="Equation" r:id="rId32" imgW="748975" imgH="266584" progId="Equation.3">
                  <p:embed/>
                </p:oleObj>
              </mc:Choice>
              <mc:Fallback>
                <p:oleObj name="Equation" r:id="rId32" imgW="748975" imgH="266584" progId="Equation.3">
                  <p:embed/>
                  <p:pic>
                    <p:nvPicPr>
                      <p:cNvPr id="343081" name="Object 36"/>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41227" y="5957120"/>
                        <a:ext cx="1492250"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3" descr="A sign on a pole&#10;&#10;Description automatically generated">
            <a:extLst>
              <a:ext uri="{FF2B5EF4-FFF2-40B4-BE49-F238E27FC236}">
                <a16:creationId xmlns:a16="http://schemas.microsoft.com/office/drawing/2014/main" id="{F66AAA27-F826-4866-A34C-AFDEE0CC4BBD}"/>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9941316" y="515869"/>
            <a:ext cx="1535583" cy="1578238"/>
          </a:xfrm>
          <a:prstGeom prst="rect">
            <a:avLst/>
          </a:prstGeom>
        </p:spPr>
      </p:pic>
    </p:spTree>
    <p:extLst>
      <p:ext uri="{BB962C8B-B14F-4D97-AF65-F5344CB8AC3E}">
        <p14:creationId xmlns:p14="http://schemas.microsoft.com/office/powerpoint/2010/main" val="1793224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strips(downRight)">
                                      <p:cBhvr>
                                        <p:cTn id="15" dur="10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6" fill="hold" nodeType="click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strips(downRight)">
                                      <p:cBhvr>
                                        <p:cTn id="20" dur="1000"/>
                                        <p:tgtEl>
                                          <p:spTgt spid="43"/>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61"/>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nodeType="afterEffect">
                                  <p:stCondLst>
                                    <p:cond delay="0"/>
                                  </p:stCondLst>
                                  <p:childTnLst>
                                    <p:set>
                                      <p:cBhvr>
                                        <p:cTn id="27" dur="1" fill="hold">
                                          <p:stCondLst>
                                            <p:cond delay="499"/>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199" y="365125"/>
            <a:ext cx="5784669" cy="1325563"/>
          </a:xfrm>
        </p:spPr>
        <p:txBody>
          <a:bodyPr>
            <a:normAutofit/>
          </a:bodyPr>
          <a:lstStyle/>
          <a:p>
            <a:r>
              <a:rPr lang="en-US" dirty="0">
                <a:solidFill>
                  <a:srgbClr val="990033"/>
                </a:solidFill>
              </a:rPr>
              <a:t>CLT</a:t>
            </a:r>
            <a:endParaRPr lang="en-US" dirty="0"/>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5C74FA6-4D41-492E-8AE6-868BF148C6C5}"/>
                  </a:ext>
                </a:extLst>
              </p:cNvPr>
              <p:cNvSpPr/>
              <p:nvPr/>
            </p:nvSpPr>
            <p:spPr>
              <a:xfrm>
                <a:off x="799011" y="1481472"/>
                <a:ext cx="7522029" cy="1755352"/>
              </a:xfrm>
              <a:prstGeom prst="rect">
                <a:avLst/>
              </a:prstGeom>
            </p:spPr>
            <p:txBody>
              <a:bodyPr wrap="square">
                <a:spAutoFit/>
              </a:bodyPr>
              <a:lstStyle/>
              <a:p>
                <a:r>
                  <a:rPr lang="en-US" sz="2400" dirty="0">
                    <a:cs typeface="Times New Roman" pitchFamily="18" charset="0"/>
                  </a:rPr>
                  <a:t>The same die is </a:t>
                </a:r>
                <a:r>
                  <a:rPr lang="en-US" sz="2400" dirty="0">
                    <a:solidFill>
                      <a:srgbClr val="FF0000"/>
                    </a:solidFill>
                    <a:cs typeface="Times New Roman" pitchFamily="18" charset="0"/>
                  </a:rPr>
                  <a:t>tossed twice</a:t>
                </a:r>
                <a:r>
                  <a:rPr lang="en-US" sz="2400" dirty="0">
                    <a:cs typeface="Times New Roman" pitchFamily="18" charset="0"/>
                  </a:rPr>
                  <a:t>. Let X1 represent the number seen on the first throw and X2 the number on the second. Identify the probability distribution of </a:t>
                </a:r>
                <a14:m>
                  <m:oMath xmlns:m="http://schemas.openxmlformats.org/officeDocument/2006/math">
                    <m:sSub>
                      <m:sSubPr>
                        <m:ctrlPr>
                          <a:rPr lang="en-US" sz="2400" b="0" i="1" smtClean="0">
                            <a:latin typeface="Cambria Math" panose="02040503050406030204" pitchFamily="18" charset="0"/>
                            <a:cs typeface="Times New Roman" pitchFamily="18" charset="0"/>
                          </a:rPr>
                        </m:ctrlPr>
                      </m:sSubPr>
                      <m:e>
                        <m:acc>
                          <m:accPr>
                            <m:chr m:val="̅"/>
                            <m:ctrlPr>
                              <a:rPr lang="en-US" sz="2400" i="1">
                                <a:latin typeface="Cambria Math" panose="02040503050406030204" pitchFamily="18" charset="0"/>
                                <a:cs typeface="Times New Roman" pitchFamily="18" charset="0"/>
                              </a:rPr>
                            </m:ctrlPr>
                          </m:accPr>
                          <m:e>
                            <m:r>
                              <a:rPr lang="en-US" sz="2400" i="1">
                                <a:latin typeface="Cambria Math" panose="02040503050406030204" pitchFamily="18" charset="0"/>
                                <a:cs typeface="Times New Roman" pitchFamily="18" charset="0"/>
                              </a:rPr>
                              <m:t>𝑋</m:t>
                            </m:r>
                          </m:e>
                        </m:acc>
                      </m:e>
                      <m:sub>
                        <m:r>
                          <a:rPr lang="en-US" sz="2400" b="0" i="1" smtClean="0">
                            <a:latin typeface="Cambria Math" panose="02040503050406030204" pitchFamily="18" charset="0"/>
                            <a:cs typeface="Times New Roman" pitchFamily="18" charset="0"/>
                          </a:rPr>
                          <m:t>2</m:t>
                        </m:r>
                      </m:sub>
                    </m:sSub>
                    <m:r>
                      <a:rPr lang="en-US" sz="2400" b="0" i="1" smtClean="0">
                        <a:latin typeface="Cambria Math" panose="02040503050406030204" pitchFamily="18" charset="0"/>
                        <a:cs typeface="Times New Roman" pitchFamily="18" charset="0"/>
                      </a:rPr>
                      <m:t>=</m:t>
                    </m:r>
                    <m:f>
                      <m:fPr>
                        <m:ctrlPr>
                          <a:rPr lang="en-US" sz="2400" b="0" i="1" smtClean="0">
                            <a:latin typeface="Cambria Math" panose="02040503050406030204" pitchFamily="18" charset="0"/>
                            <a:cs typeface="Times New Roman" pitchFamily="18" charset="0"/>
                          </a:rPr>
                        </m:ctrlPr>
                      </m:fPr>
                      <m:num>
                        <m:sSub>
                          <m:sSubPr>
                            <m:ctrlPr>
                              <a:rPr lang="en-US" sz="2400" b="0" i="1" smtClean="0">
                                <a:latin typeface="Cambria Math" panose="02040503050406030204" pitchFamily="18" charset="0"/>
                                <a:cs typeface="Times New Roman" pitchFamily="18" charset="0"/>
                              </a:rPr>
                            </m:ctrlPr>
                          </m:sSubPr>
                          <m:e>
                            <m:r>
                              <a:rPr lang="en-US" sz="2400" b="0" i="1" smtClean="0">
                                <a:latin typeface="Cambria Math" panose="02040503050406030204" pitchFamily="18" charset="0"/>
                                <a:cs typeface="Times New Roman" pitchFamily="18" charset="0"/>
                              </a:rPr>
                              <m:t>𝑋</m:t>
                            </m:r>
                          </m:e>
                          <m:sub>
                            <m:r>
                              <a:rPr lang="en-US" sz="2400" b="0" i="1" smtClean="0">
                                <a:latin typeface="Cambria Math" panose="02040503050406030204" pitchFamily="18" charset="0"/>
                                <a:cs typeface="Times New Roman" pitchFamily="18" charset="0"/>
                              </a:rPr>
                              <m:t>1</m:t>
                            </m:r>
                          </m:sub>
                        </m:sSub>
                        <m:r>
                          <a:rPr lang="en-US" sz="2400" b="0" i="1" smtClean="0">
                            <a:latin typeface="Cambria Math" panose="02040503050406030204" pitchFamily="18" charset="0"/>
                            <a:cs typeface="Times New Roman" pitchFamily="18" charset="0"/>
                          </a:rPr>
                          <m:t>+</m:t>
                        </m:r>
                        <m:sSub>
                          <m:sSubPr>
                            <m:ctrlPr>
                              <a:rPr lang="en-US" sz="2400" b="0" i="1" smtClean="0">
                                <a:latin typeface="Cambria Math" panose="02040503050406030204" pitchFamily="18" charset="0"/>
                                <a:cs typeface="Times New Roman" pitchFamily="18" charset="0"/>
                              </a:rPr>
                            </m:ctrlPr>
                          </m:sSubPr>
                          <m:e>
                            <m:r>
                              <a:rPr lang="en-US" sz="2400" b="0" i="1" smtClean="0">
                                <a:latin typeface="Cambria Math" panose="02040503050406030204" pitchFamily="18" charset="0"/>
                                <a:cs typeface="Times New Roman" pitchFamily="18" charset="0"/>
                              </a:rPr>
                              <m:t>𝑋</m:t>
                            </m:r>
                          </m:e>
                          <m:sub>
                            <m:r>
                              <a:rPr lang="en-US" sz="2400" b="0" i="1" smtClean="0">
                                <a:latin typeface="Cambria Math" panose="02040503050406030204" pitchFamily="18" charset="0"/>
                                <a:cs typeface="Times New Roman" pitchFamily="18" charset="0"/>
                              </a:rPr>
                              <m:t>2</m:t>
                            </m:r>
                          </m:sub>
                        </m:sSub>
                      </m:num>
                      <m:den>
                        <m:r>
                          <a:rPr lang="en-US" sz="2400" b="0" i="1" smtClean="0">
                            <a:latin typeface="Cambria Math" panose="02040503050406030204" pitchFamily="18" charset="0"/>
                            <a:cs typeface="Times New Roman" pitchFamily="18" charset="0"/>
                          </a:rPr>
                          <m:t>2</m:t>
                        </m:r>
                      </m:den>
                    </m:f>
                  </m:oMath>
                </a14:m>
                <a:r>
                  <a:rPr lang="en-US" sz="2400" dirty="0">
                    <a:cs typeface="Times New Roman" pitchFamily="18" charset="0"/>
                  </a:rPr>
                  <a:t>, Compute its mean and variance</a:t>
                </a:r>
              </a:p>
            </p:txBody>
          </p:sp>
        </mc:Choice>
        <mc:Fallback xmlns="">
          <p:sp>
            <p:nvSpPr>
              <p:cNvPr id="12" name="Rectangle 11">
                <a:extLst>
                  <a:ext uri="{FF2B5EF4-FFF2-40B4-BE49-F238E27FC236}">
                    <a16:creationId xmlns:a16="http://schemas.microsoft.com/office/drawing/2014/main" id="{15C74FA6-4D41-492E-8AE6-868BF148C6C5}"/>
                  </a:ext>
                </a:extLst>
              </p:cNvPr>
              <p:cNvSpPr>
                <a:spLocks noRot="1" noChangeAspect="1" noMove="1" noResize="1" noEditPoints="1" noAdjustHandles="1" noChangeArrowheads="1" noChangeShapeType="1" noTextEdit="1"/>
              </p:cNvSpPr>
              <p:nvPr/>
            </p:nvSpPr>
            <p:spPr>
              <a:xfrm>
                <a:off x="799011" y="1481472"/>
                <a:ext cx="7522029" cy="1755352"/>
              </a:xfrm>
              <a:prstGeom prst="rect">
                <a:avLst/>
              </a:prstGeom>
              <a:blipFill>
                <a:blip r:embed="rId4"/>
                <a:stretch>
                  <a:fillRect l="-1216" t="-2778" r="-648" b="-5208"/>
                </a:stretch>
              </a:blipFill>
            </p:spPr>
            <p:txBody>
              <a:bodyPr/>
              <a:lstStyle/>
              <a:p>
                <a:r>
                  <a:rPr lang="en-US">
                    <a:noFill/>
                  </a:rPr>
                  <a:t> </a:t>
                </a:r>
              </a:p>
            </p:txBody>
          </p:sp>
        </mc:Fallback>
      </mc:AlternateContent>
      <p:sp>
        <p:nvSpPr>
          <p:cNvPr id="13" name="AutoShape 3" descr="Image result for tossing two coins outcomes">
            <a:extLst>
              <a:ext uri="{FF2B5EF4-FFF2-40B4-BE49-F238E27FC236}">
                <a16:creationId xmlns:a16="http://schemas.microsoft.com/office/drawing/2014/main" id="{2DB494EA-1E32-444B-B674-38E21A72ECCA}"/>
              </a:ext>
            </a:extLst>
          </p:cNvPr>
          <p:cNvSpPr>
            <a:spLocks noChangeAspect="1" noChangeArrowheads="1"/>
          </p:cNvSpPr>
          <p:nvPr/>
        </p:nvSpPr>
        <p:spPr bwMode="auto">
          <a:xfrm>
            <a:off x="772885" y="46949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nvGrpSpPr>
          <p:cNvPr id="14" name="Group 13">
            <a:extLst>
              <a:ext uri="{FF2B5EF4-FFF2-40B4-BE49-F238E27FC236}">
                <a16:creationId xmlns:a16="http://schemas.microsoft.com/office/drawing/2014/main" id="{2E151275-DE33-4DA6-B25D-51048429B829}"/>
              </a:ext>
            </a:extLst>
          </p:cNvPr>
          <p:cNvGrpSpPr/>
          <p:nvPr/>
        </p:nvGrpSpPr>
        <p:grpSpPr>
          <a:xfrm>
            <a:off x="747417" y="3303638"/>
            <a:ext cx="2887663" cy="1219200"/>
            <a:chOff x="1912937" y="3810000"/>
            <a:chExt cx="2887663" cy="1219200"/>
          </a:xfrm>
        </p:grpSpPr>
        <p:graphicFrame>
          <p:nvGraphicFramePr>
            <p:cNvPr id="15" name="Object 55">
              <a:extLst>
                <a:ext uri="{FF2B5EF4-FFF2-40B4-BE49-F238E27FC236}">
                  <a16:creationId xmlns:a16="http://schemas.microsoft.com/office/drawing/2014/main" id="{112C25C6-3DD9-4822-9C70-01912AFF1CC8}"/>
                </a:ext>
              </a:extLst>
            </p:cNvPr>
            <p:cNvGraphicFramePr>
              <a:graphicFrameLocks noChangeAspect="1"/>
            </p:cNvGraphicFramePr>
            <p:nvPr/>
          </p:nvGraphicFramePr>
          <p:xfrm>
            <a:off x="2595563" y="4721225"/>
            <a:ext cx="468312" cy="307975"/>
          </p:xfrm>
          <a:graphic>
            <a:graphicData uri="http://schemas.openxmlformats.org/presentationml/2006/ole">
              <mc:AlternateContent xmlns:mc="http://schemas.openxmlformats.org/markup-compatibility/2006">
                <mc:Choice xmlns:v="urn:schemas-microsoft-com:vml" Requires="v">
                  <p:oleObj spid="_x0000_s11411" name="Equation" r:id="rId5" imgW="317225" imgH="203024" progId="Equation.3">
                    <p:embed/>
                  </p:oleObj>
                </mc:Choice>
                <mc:Fallback>
                  <p:oleObj name="Equation" r:id="rId5" imgW="317225" imgH="203024" progId="Equation.3">
                    <p:embed/>
                    <p:pic>
                      <p:nvPicPr>
                        <p:cNvPr id="9" name="Object 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5563" y="4721225"/>
                          <a:ext cx="468312"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56">
              <a:extLst>
                <a:ext uri="{FF2B5EF4-FFF2-40B4-BE49-F238E27FC236}">
                  <a16:creationId xmlns:a16="http://schemas.microsoft.com/office/drawing/2014/main" id="{8C54CCBD-3314-43E4-AB30-CACA5F6D689B}"/>
                </a:ext>
              </a:extLst>
            </p:cNvPr>
            <p:cNvGraphicFramePr>
              <a:graphicFrameLocks noChangeAspect="1"/>
            </p:cNvGraphicFramePr>
            <p:nvPr/>
          </p:nvGraphicFramePr>
          <p:xfrm>
            <a:off x="3051175" y="4721225"/>
            <a:ext cx="504825" cy="307975"/>
          </p:xfrm>
          <a:graphic>
            <a:graphicData uri="http://schemas.openxmlformats.org/presentationml/2006/ole">
              <mc:AlternateContent xmlns:mc="http://schemas.openxmlformats.org/markup-compatibility/2006">
                <mc:Choice xmlns:v="urn:schemas-microsoft-com:vml" Requires="v">
                  <p:oleObj spid="_x0000_s11412" name="Equation" r:id="rId7" imgW="342751" imgH="203112" progId="Equation.3">
                    <p:embed/>
                  </p:oleObj>
                </mc:Choice>
                <mc:Fallback>
                  <p:oleObj name="Equation" r:id="rId7" imgW="342751" imgH="203112" progId="Equation.3">
                    <p:embed/>
                    <p:pic>
                      <p:nvPicPr>
                        <p:cNvPr id="10" name="Object 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1175" y="4721225"/>
                          <a:ext cx="504825"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57">
              <a:extLst>
                <a:ext uri="{FF2B5EF4-FFF2-40B4-BE49-F238E27FC236}">
                  <a16:creationId xmlns:a16="http://schemas.microsoft.com/office/drawing/2014/main" id="{68C02C52-27E8-4B51-ADB5-8C4406F169CB}"/>
                </a:ext>
              </a:extLst>
            </p:cNvPr>
            <p:cNvGraphicFramePr>
              <a:graphicFrameLocks noChangeAspect="1"/>
            </p:cNvGraphicFramePr>
            <p:nvPr/>
          </p:nvGraphicFramePr>
          <p:xfrm>
            <a:off x="3552825" y="4721225"/>
            <a:ext cx="485775" cy="307975"/>
          </p:xfrm>
          <a:graphic>
            <a:graphicData uri="http://schemas.openxmlformats.org/presentationml/2006/ole">
              <mc:AlternateContent xmlns:mc="http://schemas.openxmlformats.org/markup-compatibility/2006">
                <mc:Choice xmlns:v="urn:schemas-microsoft-com:vml" Requires="v">
                  <p:oleObj spid="_x0000_s11413" name="Equation" r:id="rId9" imgW="330057" imgH="203112" progId="Equation.3">
                    <p:embed/>
                  </p:oleObj>
                </mc:Choice>
                <mc:Fallback>
                  <p:oleObj name="Equation" r:id="rId9" imgW="330057" imgH="203112" progId="Equation.3">
                    <p:embed/>
                    <p:pic>
                      <p:nvPicPr>
                        <p:cNvPr id="11" name="Object 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52825" y="4721225"/>
                          <a:ext cx="485775"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58">
              <a:extLst>
                <a:ext uri="{FF2B5EF4-FFF2-40B4-BE49-F238E27FC236}">
                  <a16:creationId xmlns:a16="http://schemas.microsoft.com/office/drawing/2014/main" id="{DA9C8B15-84EB-4137-BF7B-33CE999FA704}"/>
                </a:ext>
              </a:extLst>
            </p:cNvPr>
            <p:cNvGraphicFramePr>
              <a:graphicFrameLocks noChangeAspect="1"/>
            </p:cNvGraphicFramePr>
            <p:nvPr/>
          </p:nvGraphicFramePr>
          <p:xfrm>
            <a:off x="4041775" y="4719638"/>
            <a:ext cx="504825" cy="307975"/>
          </p:xfrm>
          <a:graphic>
            <a:graphicData uri="http://schemas.openxmlformats.org/presentationml/2006/ole">
              <mc:AlternateContent xmlns:mc="http://schemas.openxmlformats.org/markup-compatibility/2006">
                <mc:Choice xmlns:v="urn:schemas-microsoft-com:vml" Requires="v">
                  <p:oleObj spid="_x0000_s11414" name="Equation" r:id="rId11" imgW="342751" imgH="203112" progId="Equation.3">
                    <p:embed/>
                  </p:oleObj>
                </mc:Choice>
                <mc:Fallback>
                  <p:oleObj name="Equation" r:id="rId11" imgW="342751" imgH="203112" progId="Equation.3">
                    <p:embed/>
                    <p:pic>
                      <p:nvPicPr>
                        <p:cNvPr id="12" name="Object 5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41775" y="4719638"/>
                          <a:ext cx="504825"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61">
              <a:extLst>
                <a:ext uri="{FF2B5EF4-FFF2-40B4-BE49-F238E27FC236}">
                  <a16:creationId xmlns:a16="http://schemas.microsoft.com/office/drawing/2014/main" id="{8DEF3796-0AD4-4696-84E2-A9A6EFF75C71}"/>
                </a:ext>
              </a:extLst>
            </p:cNvPr>
            <p:cNvGraphicFramePr>
              <a:graphicFrameLocks noChangeAspect="1"/>
            </p:cNvGraphicFramePr>
            <p:nvPr/>
          </p:nvGraphicFramePr>
          <p:xfrm>
            <a:off x="2605088" y="4440238"/>
            <a:ext cx="447675" cy="306387"/>
          </p:xfrm>
          <a:graphic>
            <a:graphicData uri="http://schemas.openxmlformats.org/presentationml/2006/ole">
              <mc:AlternateContent xmlns:mc="http://schemas.openxmlformats.org/markup-compatibility/2006">
                <mc:Choice xmlns:v="urn:schemas-microsoft-com:vml" Requires="v">
                  <p:oleObj spid="_x0000_s11415" name="Equation" r:id="rId13" imgW="304536" imgH="203024" progId="Equation.3">
                    <p:embed/>
                  </p:oleObj>
                </mc:Choice>
                <mc:Fallback>
                  <p:oleObj name="Equation" r:id="rId13" imgW="304536" imgH="203024" progId="Equation.3">
                    <p:embed/>
                    <p:pic>
                      <p:nvPicPr>
                        <p:cNvPr id="13" name="Object 6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05088" y="4440238"/>
                          <a:ext cx="447675" cy="306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62">
              <a:extLst>
                <a:ext uri="{FF2B5EF4-FFF2-40B4-BE49-F238E27FC236}">
                  <a16:creationId xmlns:a16="http://schemas.microsoft.com/office/drawing/2014/main" id="{AC03B225-BE9E-46A6-AF21-F5BDAEB973D2}"/>
                </a:ext>
              </a:extLst>
            </p:cNvPr>
            <p:cNvGraphicFramePr>
              <a:graphicFrameLocks noChangeAspect="1"/>
            </p:cNvGraphicFramePr>
            <p:nvPr/>
          </p:nvGraphicFramePr>
          <p:xfrm>
            <a:off x="3060700" y="4440238"/>
            <a:ext cx="487362" cy="306387"/>
          </p:xfrm>
          <a:graphic>
            <a:graphicData uri="http://schemas.openxmlformats.org/presentationml/2006/ole">
              <mc:AlternateContent xmlns:mc="http://schemas.openxmlformats.org/markup-compatibility/2006">
                <mc:Choice xmlns:v="urn:schemas-microsoft-com:vml" Requires="v">
                  <p:oleObj spid="_x0000_s11416" name="Equation" r:id="rId15" imgW="330057" imgH="203112" progId="Equation.3">
                    <p:embed/>
                  </p:oleObj>
                </mc:Choice>
                <mc:Fallback>
                  <p:oleObj name="Equation" r:id="rId15" imgW="330057" imgH="203112" progId="Equation.3">
                    <p:embed/>
                    <p:pic>
                      <p:nvPicPr>
                        <p:cNvPr id="14" name="Object 6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60700" y="4440238"/>
                          <a:ext cx="487362" cy="306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63">
              <a:extLst>
                <a:ext uri="{FF2B5EF4-FFF2-40B4-BE49-F238E27FC236}">
                  <a16:creationId xmlns:a16="http://schemas.microsoft.com/office/drawing/2014/main" id="{1C58B4BD-28F1-405A-93F2-06CCC2A9B84D}"/>
                </a:ext>
              </a:extLst>
            </p:cNvPr>
            <p:cNvGraphicFramePr>
              <a:graphicFrameLocks noChangeAspect="1"/>
            </p:cNvGraphicFramePr>
            <p:nvPr/>
          </p:nvGraphicFramePr>
          <p:xfrm>
            <a:off x="3562350" y="4440238"/>
            <a:ext cx="468312" cy="306387"/>
          </p:xfrm>
          <a:graphic>
            <a:graphicData uri="http://schemas.openxmlformats.org/presentationml/2006/ole">
              <mc:AlternateContent xmlns:mc="http://schemas.openxmlformats.org/markup-compatibility/2006">
                <mc:Choice xmlns:v="urn:schemas-microsoft-com:vml" Requires="v">
                  <p:oleObj spid="_x0000_s11417" name="Equation" r:id="rId17" imgW="317225" imgH="203024" progId="Equation.3">
                    <p:embed/>
                  </p:oleObj>
                </mc:Choice>
                <mc:Fallback>
                  <p:oleObj name="Equation" r:id="rId17" imgW="317225" imgH="203024" progId="Equation.3">
                    <p:embed/>
                    <p:pic>
                      <p:nvPicPr>
                        <p:cNvPr id="15" name="Object 6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62350" y="4440238"/>
                          <a:ext cx="468312" cy="306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64">
              <a:extLst>
                <a:ext uri="{FF2B5EF4-FFF2-40B4-BE49-F238E27FC236}">
                  <a16:creationId xmlns:a16="http://schemas.microsoft.com/office/drawing/2014/main" id="{FD68204C-809C-45CB-A0BD-74BD5A3B749D}"/>
                </a:ext>
              </a:extLst>
            </p:cNvPr>
            <p:cNvGraphicFramePr>
              <a:graphicFrameLocks noChangeAspect="1"/>
            </p:cNvGraphicFramePr>
            <p:nvPr/>
          </p:nvGraphicFramePr>
          <p:xfrm>
            <a:off x="4051300" y="4440238"/>
            <a:ext cx="485775" cy="304800"/>
          </p:xfrm>
          <a:graphic>
            <a:graphicData uri="http://schemas.openxmlformats.org/presentationml/2006/ole">
              <mc:AlternateContent xmlns:mc="http://schemas.openxmlformats.org/markup-compatibility/2006">
                <mc:Choice xmlns:v="urn:schemas-microsoft-com:vml" Requires="v">
                  <p:oleObj spid="_x0000_s11418" name="Equation" r:id="rId19" imgW="330057" imgH="203112" progId="Equation.3">
                    <p:embed/>
                  </p:oleObj>
                </mc:Choice>
                <mc:Fallback>
                  <p:oleObj name="Equation" r:id="rId19" imgW="330057" imgH="203112" progId="Equation.3">
                    <p:embed/>
                    <p:pic>
                      <p:nvPicPr>
                        <p:cNvPr id="16" name="Object 6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51300" y="4440238"/>
                          <a:ext cx="4857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67">
              <a:extLst>
                <a:ext uri="{FF2B5EF4-FFF2-40B4-BE49-F238E27FC236}">
                  <a16:creationId xmlns:a16="http://schemas.microsoft.com/office/drawing/2014/main" id="{5F0AC328-663A-4444-BBBF-7A54D413A0B1}"/>
                </a:ext>
              </a:extLst>
            </p:cNvPr>
            <p:cNvGraphicFramePr>
              <a:graphicFrameLocks noChangeAspect="1"/>
            </p:cNvGraphicFramePr>
            <p:nvPr/>
          </p:nvGraphicFramePr>
          <p:xfrm>
            <a:off x="2595563" y="4160838"/>
            <a:ext cx="468312" cy="304800"/>
          </p:xfrm>
          <a:graphic>
            <a:graphicData uri="http://schemas.openxmlformats.org/presentationml/2006/ole">
              <mc:AlternateContent xmlns:mc="http://schemas.openxmlformats.org/markup-compatibility/2006">
                <mc:Choice xmlns:v="urn:schemas-microsoft-com:vml" Requires="v">
                  <p:oleObj spid="_x0000_s11419" name="Equation" r:id="rId21" imgW="317225" imgH="203024" progId="Equation.3">
                    <p:embed/>
                  </p:oleObj>
                </mc:Choice>
                <mc:Fallback>
                  <p:oleObj name="Equation" r:id="rId21" imgW="317225" imgH="203024" progId="Equation.3">
                    <p:embed/>
                    <p:pic>
                      <p:nvPicPr>
                        <p:cNvPr id="17" name="Object 6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595563" y="4160838"/>
                          <a:ext cx="468312"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68">
              <a:extLst>
                <a:ext uri="{FF2B5EF4-FFF2-40B4-BE49-F238E27FC236}">
                  <a16:creationId xmlns:a16="http://schemas.microsoft.com/office/drawing/2014/main" id="{CBBE5B36-6E05-4EE5-8F3B-64C9459B703C}"/>
                </a:ext>
              </a:extLst>
            </p:cNvPr>
            <p:cNvGraphicFramePr>
              <a:graphicFrameLocks noChangeAspect="1"/>
            </p:cNvGraphicFramePr>
            <p:nvPr/>
          </p:nvGraphicFramePr>
          <p:xfrm>
            <a:off x="3051175" y="4160838"/>
            <a:ext cx="504825" cy="304800"/>
          </p:xfrm>
          <a:graphic>
            <a:graphicData uri="http://schemas.openxmlformats.org/presentationml/2006/ole">
              <mc:AlternateContent xmlns:mc="http://schemas.openxmlformats.org/markup-compatibility/2006">
                <mc:Choice xmlns:v="urn:schemas-microsoft-com:vml" Requires="v">
                  <p:oleObj spid="_x0000_s11420" name="Equation" r:id="rId23" imgW="342751" imgH="203112" progId="Equation.3">
                    <p:embed/>
                  </p:oleObj>
                </mc:Choice>
                <mc:Fallback>
                  <p:oleObj name="Equation" r:id="rId23" imgW="342751" imgH="203112" progId="Equation.3">
                    <p:embed/>
                    <p:pic>
                      <p:nvPicPr>
                        <p:cNvPr id="18" name="Object 6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051175" y="4160838"/>
                          <a:ext cx="5048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69">
              <a:extLst>
                <a:ext uri="{FF2B5EF4-FFF2-40B4-BE49-F238E27FC236}">
                  <a16:creationId xmlns:a16="http://schemas.microsoft.com/office/drawing/2014/main" id="{8B8B5A32-7FF0-49D7-9CB0-B61B66C94F4D}"/>
                </a:ext>
              </a:extLst>
            </p:cNvPr>
            <p:cNvGraphicFramePr>
              <a:graphicFrameLocks noChangeAspect="1"/>
            </p:cNvGraphicFramePr>
            <p:nvPr/>
          </p:nvGraphicFramePr>
          <p:xfrm>
            <a:off x="3552825" y="4160838"/>
            <a:ext cx="485775" cy="304800"/>
          </p:xfrm>
          <a:graphic>
            <a:graphicData uri="http://schemas.openxmlformats.org/presentationml/2006/ole">
              <mc:AlternateContent xmlns:mc="http://schemas.openxmlformats.org/markup-compatibility/2006">
                <mc:Choice xmlns:v="urn:schemas-microsoft-com:vml" Requires="v">
                  <p:oleObj spid="_x0000_s11421" name="Equation" r:id="rId25" imgW="330057" imgH="203112" progId="Equation.3">
                    <p:embed/>
                  </p:oleObj>
                </mc:Choice>
                <mc:Fallback>
                  <p:oleObj name="Equation" r:id="rId25" imgW="330057" imgH="203112" progId="Equation.3">
                    <p:embed/>
                    <p:pic>
                      <p:nvPicPr>
                        <p:cNvPr id="19" name="Object 6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552825" y="4160838"/>
                          <a:ext cx="4857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70">
              <a:extLst>
                <a:ext uri="{FF2B5EF4-FFF2-40B4-BE49-F238E27FC236}">
                  <a16:creationId xmlns:a16="http://schemas.microsoft.com/office/drawing/2014/main" id="{1B810779-60C0-44D9-9087-A029FBAF48B7}"/>
                </a:ext>
              </a:extLst>
            </p:cNvPr>
            <p:cNvGraphicFramePr>
              <a:graphicFrameLocks noChangeAspect="1"/>
            </p:cNvGraphicFramePr>
            <p:nvPr/>
          </p:nvGraphicFramePr>
          <p:xfrm>
            <a:off x="4041775" y="4159250"/>
            <a:ext cx="504825" cy="307975"/>
          </p:xfrm>
          <a:graphic>
            <a:graphicData uri="http://schemas.openxmlformats.org/presentationml/2006/ole">
              <mc:AlternateContent xmlns:mc="http://schemas.openxmlformats.org/markup-compatibility/2006">
                <mc:Choice xmlns:v="urn:schemas-microsoft-com:vml" Requires="v">
                  <p:oleObj spid="_x0000_s11422" name="Equation" r:id="rId27" imgW="342751" imgH="203112" progId="Equation.3">
                    <p:embed/>
                  </p:oleObj>
                </mc:Choice>
                <mc:Fallback>
                  <p:oleObj name="Equation" r:id="rId27" imgW="342751" imgH="203112" progId="Equation.3">
                    <p:embed/>
                    <p:pic>
                      <p:nvPicPr>
                        <p:cNvPr id="20" name="Object 7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041775" y="4159250"/>
                          <a:ext cx="504825"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73">
              <a:extLst>
                <a:ext uri="{FF2B5EF4-FFF2-40B4-BE49-F238E27FC236}">
                  <a16:creationId xmlns:a16="http://schemas.microsoft.com/office/drawing/2014/main" id="{8F6D31AC-07AB-4232-B5CA-B2F9FE9EF3CF}"/>
                </a:ext>
              </a:extLst>
            </p:cNvPr>
            <p:cNvGraphicFramePr>
              <a:graphicFrameLocks noChangeAspect="1"/>
            </p:cNvGraphicFramePr>
            <p:nvPr/>
          </p:nvGraphicFramePr>
          <p:xfrm>
            <a:off x="2624138" y="3810000"/>
            <a:ext cx="411162" cy="306388"/>
          </p:xfrm>
          <a:graphic>
            <a:graphicData uri="http://schemas.openxmlformats.org/presentationml/2006/ole">
              <mc:AlternateContent xmlns:mc="http://schemas.openxmlformats.org/markup-compatibility/2006">
                <mc:Choice xmlns:v="urn:schemas-microsoft-com:vml" Requires="v">
                  <p:oleObj spid="_x0000_s11423" name="Equation" r:id="rId29" imgW="279279" imgH="203112" progId="Equation.3">
                    <p:embed/>
                  </p:oleObj>
                </mc:Choice>
                <mc:Fallback>
                  <p:oleObj name="Equation" r:id="rId29" imgW="279279" imgH="203112" progId="Equation.3">
                    <p:embed/>
                    <p:pic>
                      <p:nvPicPr>
                        <p:cNvPr id="21" name="Object 7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624138" y="3810000"/>
                          <a:ext cx="411162" cy="30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74">
              <a:extLst>
                <a:ext uri="{FF2B5EF4-FFF2-40B4-BE49-F238E27FC236}">
                  <a16:creationId xmlns:a16="http://schemas.microsoft.com/office/drawing/2014/main" id="{9DBACD13-C6D4-4751-87E4-384D4F9A81C6}"/>
                </a:ext>
              </a:extLst>
            </p:cNvPr>
            <p:cNvGraphicFramePr>
              <a:graphicFrameLocks noChangeAspect="1"/>
            </p:cNvGraphicFramePr>
            <p:nvPr/>
          </p:nvGraphicFramePr>
          <p:xfrm>
            <a:off x="3070225" y="3810000"/>
            <a:ext cx="466725" cy="306388"/>
          </p:xfrm>
          <a:graphic>
            <a:graphicData uri="http://schemas.openxmlformats.org/presentationml/2006/ole">
              <mc:AlternateContent xmlns:mc="http://schemas.openxmlformats.org/markup-compatibility/2006">
                <mc:Choice xmlns:v="urn:schemas-microsoft-com:vml" Requires="v">
                  <p:oleObj spid="_x0000_s11424" name="Equation" r:id="rId31" imgW="317225" imgH="203024" progId="Equation.3">
                    <p:embed/>
                  </p:oleObj>
                </mc:Choice>
                <mc:Fallback>
                  <p:oleObj name="Equation" r:id="rId31" imgW="317225" imgH="203024" progId="Equation.3">
                    <p:embed/>
                    <p:pic>
                      <p:nvPicPr>
                        <p:cNvPr id="22" name="Object 74"/>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070225" y="3810000"/>
                          <a:ext cx="466725" cy="30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75">
              <a:extLst>
                <a:ext uri="{FF2B5EF4-FFF2-40B4-BE49-F238E27FC236}">
                  <a16:creationId xmlns:a16="http://schemas.microsoft.com/office/drawing/2014/main" id="{8180603A-8DCC-4D8A-8240-5C4D0C3B1D50}"/>
                </a:ext>
              </a:extLst>
            </p:cNvPr>
            <p:cNvGraphicFramePr>
              <a:graphicFrameLocks noChangeAspect="1"/>
            </p:cNvGraphicFramePr>
            <p:nvPr/>
          </p:nvGraphicFramePr>
          <p:xfrm>
            <a:off x="3571875" y="3810000"/>
            <a:ext cx="449262" cy="306388"/>
          </p:xfrm>
          <a:graphic>
            <a:graphicData uri="http://schemas.openxmlformats.org/presentationml/2006/ole">
              <mc:AlternateContent xmlns:mc="http://schemas.openxmlformats.org/markup-compatibility/2006">
                <mc:Choice xmlns:v="urn:schemas-microsoft-com:vml" Requires="v">
                  <p:oleObj spid="_x0000_s11425" name="Equation" r:id="rId33" imgW="304536" imgH="203024" progId="Equation.3">
                    <p:embed/>
                  </p:oleObj>
                </mc:Choice>
                <mc:Fallback>
                  <p:oleObj name="Equation" r:id="rId33" imgW="304536" imgH="203024" progId="Equation.3">
                    <p:embed/>
                    <p:pic>
                      <p:nvPicPr>
                        <p:cNvPr id="23" name="Object 75"/>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571875" y="3810000"/>
                          <a:ext cx="449262" cy="30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76">
              <a:extLst>
                <a:ext uri="{FF2B5EF4-FFF2-40B4-BE49-F238E27FC236}">
                  <a16:creationId xmlns:a16="http://schemas.microsoft.com/office/drawing/2014/main" id="{CBAE8A30-0DF4-407C-A5BE-9498BFBFA839}"/>
                </a:ext>
              </a:extLst>
            </p:cNvPr>
            <p:cNvGraphicFramePr>
              <a:graphicFrameLocks noChangeAspect="1"/>
            </p:cNvGraphicFramePr>
            <p:nvPr/>
          </p:nvGraphicFramePr>
          <p:xfrm>
            <a:off x="4060825" y="3810000"/>
            <a:ext cx="466725" cy="304800"/>
          </p:xfrm>
          <a:graphic>
            <a:graphicData uri="http://schemas.openxmlformats.org/presentationml/2006/ole">
              <mc:AlternateContent xmlns:mc="http://schemas.openxmlformats.org/markup-compatibility/2006">
                <mc:Choice xmlns:v="urn:schemas-microsoft-com:vml" Requires="v">
                  <p:oleObj spid="_x0000_s11426" name="Equation" r:id="rId35" imgW="317225" imgH="203024" progId="Equation.3">
                    <p:embed/>
                  </p:oleObj>
                </mc:Choice>
                <mc:Fallback>
                  <p:oleObj name="Equation" r:id="rId35" imgW="317225" imgH="203024" progId="Equation.3">
                    <p:embed/>
                    <p:pic>
                      <p:nvPicPr>
                        <p:cNvPr id="24" name="Object 76"/>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060825" y="3810000"/>
                          <a:ext cx="4667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Left Brace 30">
              <a:extLst>
                <a:ext uri="{FF2B5EF4-FFF2-40B4-BE49-F238E27FC236}">
                  <a16:creationId xmlns:a16="http://schemas.microsoft.com/office/drawing/2014/main" id="{5A183145-B0D8-473E-8408-7AB508467446}"/>
                </a:ext>
              </a:extLst>
            </p:cNvPr>
            <p:cNvSpPr/>
            <p:nvPr/>
          </p:nvSpPr>
          <p:spPr>
            <a:xfrm>
              <a:off x="2362200" y="3886200"/>
              <a:ext cx="152400" cy="1066800"/>
            </a:xfrm>
            <a:prstGeom prst="leftBrace">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Left Brace 31">
              <a:extLst>
                <a:ext uri="{FF2B5EF4-FFF2-40B4-BE49-F238E27FC236}">
                  <a16:creationId xmlns:a16="http://schemas.microsoft.com/office/drawing/2014/main" id="{F42B07AA-234C-47E7-A4F8-2AABD7F4278E}"/>
                </a:ext>
              </a:extLst>
            </p:cNvPr>
            <p:cNvSpPr/>
            <p:nvPr/>
          </p:nvSpPr>
          <p:spPr>
            <a:xfrm flipH="1">
              <a:off x="4648200" y="3886200"/>
              <a:ext cx="152400" cy="1066800"/>
            </a:xfrm>
            <a:prstGeom prst="leftBrace">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33" name="Object 172">
              <a:extLst>
                <a:ext uri="{FF2B5EF4-FFF2-40B4-BE49-F238E27FC236}">
                  <a16:creationId xmlns:a16="http://schemas.microsoft.com/office/drawing/2014/main" id="{AFDDD2D6-1296-44A8-888D-270276246666}"/>
                </a:ext>
              </a:extLst>
            </p:cNvPr>
            <p:cNvGraphicFramePr>
              <a:graphicFrameLocks noChangeAspect="1"/>
            </p:cNvGraphicFramePr>
            <p:nvPr/>
          </p:nvGraphicFramePr>
          <p:xfrm>
            <a:off x="1912937" y="4267200"/>
            <a:ext cx="373063" cy="268288"/>
          </p:xfrm>
          <a:graphic>
            <a:graphicData uri="http://schemas.openxmlformats.org/presentationml/2006/ole">
              <mc:AlternateContent xmlns:mc="http://schemas.openxmlformats.org/markup-compatibility/2006">
                <mc:Choice xmlns:v="urn:schemas-microsoft-com:vml" Requires="v">
                  <p:oleObj spid="_x0000_s11427" name="Equation" r:id="rId37" imgW="253670" imgH="177569" progId="Equation.3">
                    <p:embed/>
                  </p:oleObj>
                </mc:Choice>
                <mc:Fallback>
                  <p:oleObj name="Equation" r:id="rId37" imgW="253670" imgH="177569" progId="Equation.3">
                    <p:embed/>
                    <p:pic>
                      <p:nvPicPr>
                        <p:cNvPr id="27" name="Object 172"/>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912937" y="4267200"/>
                          <a:ext cx="373063" cy="268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4" name="Group 33">
            <a:extLst>
              <a:ext uri="{FF2B5EF4-FFF2-40B4-BE49-F238E27FC236}">
                <a16:creationId xmlns:a16="http://schemas.microsoft.com/office/drawing/2014/main" id="{2959F9FC-50CE-4AC2-99A9-351D6F774EA2}"/>
              </a:ext>
            </a:extLst>
          </p:cNvPr>
          <p:cNvGrpSpPr/>
          <p:nvPr/>
        </p:nvGrpSpPr>
        <p:grpSpPr>
          <a:xfrm>
            <a:off x="569588" y="4586340"/>
            <a:ext cx="4979988" cy="1143000"/>
            <a:chOff x="228600" y="3886200"/>
            <a:chExt cx="4979988" cy="1143000"/>
          </a:xfrm>
        </p:grpSpPr>
        <p:cxnSp>
          <p:nvCxnSpPr>
            <p:cNvPr id="35" name="Straight Connector 34">
              <a:extLst>
                <a:ext uri="{FF2B5EF4-FFF2-40B4-BE49-F238E27FC236}">
                  <a16:creationId xmlns:a16="http://schemas.microsoft.com/office/drawing/2014/main" id="{4A0A3AA9-3B3A-407B-9860-7240FE8D7A5E}"/>
                </a:ext>
              </a:extLst>
            </p:cNvPr>
            <p:cNvCxnSpPr/>
            <p:nvPr/>
          </p:nvCxnSpPr>
          <p:spPr>
            <a:xfrm>
              <a:off x="609600" y="4468812"/>
              <a:ext cx="44196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B04F37E-9267-4DBE-BDC0-8689ECE73461}"/>
                </a:ext>
              </a:extLst>
            </p:cNvPr>
            <p:cNvCxnSpPr/>
            <p:nvPr/>
          </p:nvCxnSpPr>
          <p:spPr>
            <a:xfrm>
              <a:off x="990600" y="4164012"/>
              <a:ext cx="0" cy="838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37" name="Object 6">
              <a:extLst>
                <a:ext uri="{FF2B5EF4-FFF2-40B4-BE49-F238E27FC236}">
                  <a16:creationId xmlns:a16="http://schemas.microsoft.com/office/drawing/2014/main" id="{9A7B7D44-0CB3-41D4-9DCB-9D9E2AF46E35}"/>
                </a:ext>
              </a:extLst>
            </p:cNvPr>
            <p:cNvGraphicFramePr>
              <a:graphicFrameLocks noChangeAspect="1"/>
            </p:cNvGraphicFramePr>
            <p:nvPr/>
          </p:nvGraphicFramePr>
          <p:xfrm>
            <a:off x="228600" y="4545012"/>
            <a:ext cx="720725" cy="411163"/>
          </p:xfrm>
          <a:graphic>
            <a:graphicData uri="http://schemas.openxmlformats.org/presentationml/2006/ole">
              <mc:AlternateContent xmlns:mc="http://schemas.openxmlformats.org/markup-compatibility/2006">
                <mc:Choice xmlns:v="urn:schemas-microsoft-com:vml" Requires="v">
                  <p:oleObj spid="_x0000_s11428" name="Equation" r:id="rId39" imgW="330057" imgH="203112" progId="Equation.3">
                    <p:embed/>
                  </p:oleObj>
                </mc:Choice>
                <mc:Fallback>
                  <p:oleObj name="Equation" r:id="rId39" imgW="330057" imgH="203112" progId="Equation.3">
                    <p:embed/>
                    <p:pic>
                      <p:nvPicPr>
                        <p:cNvPr id="31" name="Object 6"/>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28600" y="4545012"/>
                          <a:ext cx="720725"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7">
              <a:extLst>
                <a:ext uri="{FF2B5EF4-FFF2-40B4-BE49-F238E27FC236}">
                  <a16:creationId xmlns:a16="http://schemas.microsoft.com/office/drawing/2014/main" id="{F38C33AC-2312-4D58-A9FE-AE3B448652A5}"/>
                </a:ext>
              </a:extLst>
            </p:cNvPr>
            <p:cNvGraphicFramePr>
              <a:graphicFrameLocks noChangeAspect="1"/>
            </p:cNvGraphicFramePr>
            <p:nvPr/>
          </p:nvGraphicFramePr>
          <p:xfrm>
            <a:off x="636588" y="4132262"/>
            <a:ext cx="277812" cy="282575"/>
          </p:xfrm>
          <a:graphic>
            <a:graphicData uri="http://schemas.openxmlformats.org/presentationml/2006/ole">
              <mc:AlternateContent xmlns:mc="http://schemas.openxmlformats.org/markup-compatibility/2006">
                <mc:Choice xmlns:v="urn:schemas-microsoft-com:vml" Requires="v">
                  <p:oleObj spid="_x0000_s11429" name="Equation" r:id="rId41" imgW="126835" imgH="139518" progId="Equation.3">
                    <p:embed/>
                  </p:oleObj>
                </mc:Choice>
                <mc:Fallback>
                  <p:oleObj name="Equation" r:id="rId41" imgW="126835" imgH="139518" progId="Equation.3">
                    <p:embed/>
                    <p:pic>
                      <p:nvPicPr>
                        <p:cNvPr id="32" name="Object 7"/>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636588" y="4132262"/>
                          <a:ext cx="277812" cy="28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8">
              <a:extLst>
                <a:ext uri="{FF2B5EF4-FFF2-40B4-BE49-F238E27FC236}">
                  <a16:creationId xmlns:a16="http://schemas.microsoft.com/office/drawing/2014/main" id="{39DC2E3C-8082-4EEF-B713-F2638F2BCE70}"/>
                </a:ext>
              </a:extLst>
            </p:cNvPr>
            <p:cNvGraphicFramePr>
              <a:graphicFrameLocks noChangeAspect="1"/>
            </p:cNvGraphicFramePr>
            <p:nvPr/>
          </p:nvGraphicFramePr>
          <p:xfrm>
            <a:off x="1287463" y="4110038"/>
            <a:ext cx="193675" cy="333375"/>
          </p:xfrm>
          <a:graphic>
            <a:graphicData uri="http://schemas.openxmlformats.org/presentationml/2006/ole">
              <mc:AlternateContent xmlns:mc="http://schemas.openxmlformats.org/markup-compatibility/2006">
                <mc:Choice xmlns:v="urn:schemas-microsoft-com:vml" Requires="v">
                  <p:oleObj spid="_x0000_s11430" name="Equation" r:id="rId43" imgW="88707" imgH="164742" progId="Equation.3">
                    <p:embed/>
                  </p:oleObj>
                </mc:Choice>
                <mc:Fallback>
                  <p:oleObj name="Equation" r:id="rId43" imgW="88707" imgH="164742" progId="Equation.3">
                    <p:embed/>
                    <p:pic>
                      <p:nvPicPr>
                        <p:cNvPr id="33" name="Object 8"/>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287463" y="4110038"/>
                          <a:ext cx="19367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9">
              <a:extLst>
                <a:ext uri="{FF2B5EF4-FFF2-40B4-BE49-F238E27FC236}">
                  <a16:creationId xmlns:a16="http://schemas.microsoft.com/office/drawing/2014/main" id="{95641279-5837-4C62-BE93-E6A1012E2C58}"/>
                </a:ext>
              </a:extLst>
            </p:cNvPr>
            <p:cNvGraphicFramePr>
              <a:graphicFrameLocks noChangeAspect="1"/>
            </p:cNvGraphicFramePr>
            <p:nvPr/>
          </p:nvGraphicFramePr>
          <p:xfrm>
            <a:off x="1671638" y="3886200"/>
            <a:ext cx="276225" cy="539750"/>
          </p:xfrm>
          <a:graphic>
            <a:graphicData uri="http://schemas.openxmlformats.org/presentationml/2006/ole">
              <mc:AlternateContent xmlns:mc="http://schemas.openxmlformats.org/markup-compatibility/2006">
                <mc:Choice xmlns:v="urn:schemas-microsoft-com:vml" Requires="v">
                  <p:oleObj spid="_x0000_s11431" name="Equation" r:id="rId45" imgW="126835" imgH="266353" progId="Equation.3">
                    <p:embed/>
                  </p:oleObj>
                </mc:Choice>
                <mc:Fallback>
                  <p:oleObj name="Equation" r:id="rId45" imgW="126835" imgH="266353" progId="Equation.3">
                    <p:embed/>
                    <p:pic>
                      <p:nvPicPr>
                        <p:cNvPr id="34" name="Object 9"/>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1671638" y="3886200"/>
                          <a:ext cx="276225"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10">
              <a:extLst>
                <a:ext uri="{FF2B5EF4-FFF2-40B4-BE49-F238E27FC236}">
                  <a16:creationId xmlns:a16="http://schemas.microsoft.com/office/drawing/2014/main" id="{DA9ED00B-EFCC-43E1-AE1D-B9621B6D5EA2}"/>
                </a:ext>
              </a:extLst>
            </p:cNvPr>
            <p:cNvGraphicFramePr>
              <a:graphicFrameLocks noChangeAspect="1"/>
            </p:cNvGraphicFramePr>
            <p:nvPr/>
          </p:nvGraphicFramePr>
          <p:xfrm>
            <a:off x="2160588" y="4110037"/>
            <a:ext cx="277812" cy="333375"/>
          </p:xfrm>
          <a:graphic>
            <a:graphicData uri="http://schemas.openxmlformats.org/presentationml/2006/ole">
              <mc:AlternateContent xmlns:mc="http://schemas.openxmlformats.org/markup-compatibility/2006">
                <mc:Choice xmlns:v="urn:schemas-microsoft-com:vml" Requires="v">
                  <p:oleObj spid="_x0000_s11432" name="Equation" r:id="rId47" imgW="126780" imgH="164814" progId="Equation.3">
                    <p:embed/>
                  </p:oleObj>
                </mc:Choice>
                <mc:Fallback>
                  <p:oleObj name="Equation" r:id="rId47" imgW="126780" imgH="164814" progId="Equation.3">
                    <p:embed/>
                    <p:pic>
                      <p:nvPicPr>
                        <p:cNvPr id="35" name="Object 10"/>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2160588" y="4110037"/>
                          <a:ext cx="277812"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2" name="Straight Connector 41">
              <a:extLst>
                <a:ext uri="{FF2B5EF4-FFF2-40B4-BE49-F238E27FC236}">
                  <a16:creationId xmlns:a16="http://schemas.microsoft.com/office/drawing/2014/main" id="{961C6A80-AE83-4BB0-B731-8AA5BCD4812E}"/>
                </a:ext>
              </a:extLst>
            </p:cNvPr>
            <p:cNvCxnSpPr/>
            <p:nvPr/>
          </p:nvCxnSpPr>
          <p:spPr>
            <a:xfrm>
              <a:off x="4554242" y="4186237"/>
              <a:ext cx="0" cy="838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DEBA5FF9-375C-40C2-8100-12612B013882}"/>
                </a:ext>
              </a:extLst>
            </p:cNvPr>
            <p:cNvSpPr txBox="1"/>
            <p:nvPr/>
          </p:nvSpPr>
          <p:spPr>
            <a:xfrm>
              <a:off x="4554242" y="4033837"/>
              <a:ext cx="654346" cy="400110"/>
            </a:xfrm>
            <a:prstGeom prst="rect">
              <a:avLst/>
            </a:prstGeom>
            <a:noFill/>
          </p:spPr>
          <p:txBody>
            <a:bodyPr wrap="none" rtlCol="0">
              <a:spAutoFit/>
            </a:bodyPr>
            <a:lstStyle/>
            <a:p>
              <a:r>
                <a:rPr lang="en-US" sz="2000" dirty="0">
                  <a:latin typeface="Times New Roman" pitchFamily="18" charset="0"/>
                  <a:cs typeface="Times New Roman" pitchFamily="18" charset="0"/>
                </a:rPr>
                <a:t>Sum</a:t>
              </a:r>
            </a:p>
          </p:txBody>
        </p:sp>
        <p:graphicFrame>
          <p:nvGraphicFramePr>
            <p:cNvPr id="44" name="Object 33">
              <a:extLst>
                <a:ext uri="{FF2B5EF4-FFF2-40B4-BE49-F238E27FC236}">
                  <a16:creationId xmlns:a16="http://schemas.microsoft.com/office/drawing/2014/main" id="{623E38AA-E71D-410C-A73E-94FA63449ACF}"/>
                </a:ext>
              </a:extLst>
            </p:cNvPr>
            <p:cNvGraphicFramePr>
              <a:graphicFrameLocks noChangeAspect="1"/>
            </p:cNvGraphicFramePr>
            <p:nvPr/>
          </p:nvGraphicFramePr>
          <p:xfrm>
            <a:off x="1163638" y="4478337"/>
            <a:ext cx="388937" cy="538163"/>
          </p:xfrm>
          <a:graphic>
            <a:graphicData uri="http://schemas.openxmlformats.org/presentationml/2006/ole">
              <mc:AlternateContent xmlns:mc="http://schemas.openxmlformats.org/markup-compatibility/2006">
                <mc:Choice xmlns:v="urn:schemas-microsoft-com:vml" Requires="v">
                  <p:oleObj spid="_x0000_s11433" name="Equation" r:id="rId49" imgW="177569" imgH="266353" progId="Equation.3">
                    <p:embed/>
                  </p:oleObj>
                </mc:Choice>
                <mc:Fallback>
                  <p:oleObj name="Equation" r:id="rId49" imgW="177569" imgH="266353" progId="Equation.3">
                    <p:embed/>
                    <p:pic>
                      <p:nvPicPr>
                        <p:cNvPr id="38" name="Object 33"/>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1163638" y="4478337"/>
                          <a:ext cx="388937"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 name="Object 37">
              <a:extLst>
                <a:ext uri="{FF2B5EF4-FFF2-40B4-BE49-F238E27FC236}">
                  <a16:creationId xmlns:a16="http://schemas.microsoft.com/office/drawing/2014/main" id="{EBE2D084-C5BD-4B01-8692-2B71F4BFAD8F}"/>
                </a:ext>
              </a:extLst>
            </p:cNvPr>
            <p:cNvGraphicFramePr>
              <a:graphicFrameLocks noChangeAspect="1"/>
            </p:cNvGraphicFramePr>
            <p:nvPr/>
          </p:nvGraphicFramePr>
          <p:xfrm>
            <a:off x="1620838" y="4478337"/>
            <a:ext cx="388937" cy="538163"/>
          </p:xfrm>
          <a:graphic>
            <a:graphicData uri="http://schemas.openxmlformats.org/presentationml/2006/ole">
              <mc:AlternateContent xmlns:mc="http://schemas.openxmlformats.org/markup-compatibility/2006">
                <mc:Choice xmlns:v="urn:schemas-microsoft-com:vml" Requires="v">
                  <p:oleObj spid="_x0000_s11434" name="Equation" r:id="rId51" imgW="177569" imgH="266353" progId="Equation.3">
                    <p:embed/>
                  </p:oleObj>
                </mc:Choice>
                <mc:Fallback>
                  <p:oleObj name="Equation" r:id="rId51" imgW="177569" imgH="266353" progId="Equation.3">
                    <p:embed/>
                    <p:pic>
                      <p:nvPicPr>
                        <p:cNvPr id="39" name="Object 37"/>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1620838" y="4478337"/>
                          <a:ext cx="388937"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 name="Object 38">
              <a:extLst>
                <a:ext uri="{FF2B5EF4-FFF2-40B4-BE49-F238E27FC236}">
                  <a16:creationId xmlns:a16="http://schemas.microsoft.com/office/drawing/2014/main" id="{7DC9EC95-25D3-4A5C-9E38-D922DDCD40CA}"/>
                </a:ext>
              </a:extLst>
            </p:cNvPr>
            <p:cNvGraphicFramePr>
              <a:graphicFrameLocks noChangeAspect="1"/>
            </p:cNvGraphicFramePr>
            <p:nvPr/>
          </p:nvGraphicFramePr>
          <p:xfrm>
            <a:off x="2105025" y="4465637"/>
            <a:ext cx="388938" cy="563563"/>
          </p:xfrm>
          <a:graphic>
            <a:graphicData uri="http://schemas.openxmlformats.org/presentationml/2006/ole">
              <mc:AlternateContent xmlns:mc="http://schemas.openxmlformats.org/markup-compatibility/2006">
                <mc:Choice xmlns:v="urn:schemas-microsoft-com:vml" Requires="v">
                  <p:oleObj spid="_x0000_s11435" name="Equation" r:id="rId53" imgW="177646" imgH="279158" progId="Equation.3">
                    <p:embed/>
                  </p:oleObj>
                </mc:Choice>
                <mc:Fallback>
                  <p:oleObj name="Equation" r:id="rId53" imgW="177646" imgH="279158" progId="Equation.3">
                    <p:embed/>
                    <p:pic>
                      <p:nvPicPr>
                        <p:cNvPr id="40" name="Object 38"/>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2105025" y="4465637"/>
                          <a:ext cx="388938" cy="563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 name="Object 39">
              <a:extLst>
                <a:ext uri="{FF2B5EF4-FFF2-40B4-BE49-F238E27FC236}">
                  <a16:creationId xmlns:a16="http://schemas.microsoft.com/office/drawing/2014/main" id="{83E4F307-DF03-4EF7-86E2-E4635C8A0CA3}"/>
                </a:ext>
              </a:extLst>
            </p:cNvPr>
            <p:cNvGraphicFramePr>
              <a:graphicFrameLocks noChangeAspect="1"/>
            </p:cNvGraphicFramePr>
            <p:nvPr/>
          </p:nvGraphicFramePr>
          <p:xfrm>
            <a:off x="4671717" y="4567237"/>
            <a:ext cx="193675" cy="333375"/>
          </p:xfrm>
          <a:graphic>
            <a:graphicData uri="http://schemas.openxmlformats.org/presentationml/2006/ole">
              <mc:AlternateContent xmlns:mc="http://schemas.openxmlformats.org/markup-compatibility/2006">
                <mc:Choice xmlns:v="urn:schemas-microsoft-com:vml" Requires="v">
                  <p:oleObj spid="_x0000_s11436" name="Equation" r:id="rId55" imgW="88707" imgH="164742" progId="Equation.3">
                    <p:embed/>
                  </p:oleObj>
                </mc:Choice>
                <mc:Fallback>
                  <p:oleObj name="Equation" r:id="rId55" imgW="88707" imgH="164742" progId="Equation.3">
                    <p:embed/>
                    <p:pic>
                      <p:nvPicPr>
                        <p:cNvPr id="41" name="Object 39"/>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4671717" y="4567237"/>
                          <a:ext cx="19367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 name="Object 217">
              <a:extLst>
                <a:ext uri="{FF2B5EF4-FFF2-40B4-BE49-F238E27FC236}">
                  <a16:creationId xmlns:a16="http://schemas.microsoft.com/office/drawing/2014/main" id="{6A126427-3664-434A-88E9-64129F49FD15}"/>
                </a:ext>
              </a:extLst>
            </p:cNvPr>
            <p:cNvGraphicFramePr>
              <a:graphicFrameLocks noChangeAspect="1"/>
            </p:cNvGraphicFramePr>
            <p:nvPr/>
          </p:nvGraphicFramePr>
          <p:xfrm>
            <a:off x="2616200" y="3886200"/>
            <a:ext cx="279400" cy="538162"/>
          </p:xfrm>
          <a:graphic>
            <a:graphicData uri="http://schemas.openxmlformats.org/presentationml/2006/ole">
              <mc:AlternateContent xmlns:mc="http://schemas.openxmlformats.org/markup-compatibility/2006">
                <mc:Choice xmlns:v="urn:schemas-microsoft-com:vml" Requires="v">
                  <p:oleObj spid="_x0000_s11437" name="Equation" r:id="rId57" imgW="126835" imgH="266353" progId="Equation.3">
                    <p:embed/>
                  </p:oleObj>
                </mc:Choice>
                <mc:Fallback>
                  <p:oleObj name="Equation" r:id="rId57" imgW="126835" imgH="266353" progId="Equation.3">
                    <p:embed/>
                    <p:pic>
                      <p:nvPicPr>
                        <p:cNvPr id="42" name="Object 217"/>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2616200" y="3886200"/>
                          <a:ext cx="279400"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218">
              <a:extLst>
                <a:ext uri="{FF2B5EF4-FFF2-40B4-BE49-F238E27FC236}">
                  <a16:creationId xmlns:a16="http://schemas.microsoft.com/office/drawing/2014/main" id="{349CC7E7-612C-4868-8305-D9B5B3748E11}"/>
                </a:ext>
              </a:extLst>
            </p:cNvPr>
            <p:cNvGraphicFramePr>
              <a:graphicFrameLocks noChangeAspect="1"/>
            </p:cNvGraphicFramePr>
            <p:nvPr/>
          </p:nvGraphicFramePr>
          <p:xfrm>
            <a:off x="2535238" y="4449762"/>
            <a:ext cx="388937" cy="538163"/>
          </p:xfrm>
          <a:graphic>
            <a:graphicData uri="http://schemas.openxmlformats.org/presentationml/2006/ole">
              <mc:AlternateContent xmlns:mc="http://schemas.openxmlformats.org/markup-compatibility/2006">
                <mc:Choice xmlns:v="urn:schemas-microsoft-com:vml" Requires="v">
                  <p:oleObj spid="_x0000_s11438" name="Equation" r:id="rId59" imgW="177569" imgH="266353" progId="Equation.3">
                    <p:embed/>
                  </p:oleObj>
                </mc:Choice>
                <mc:Fallback>
                  <p:oleObj name="Equation" r:id="rId59" imgW="177569" imgH="266353" progId="Equation.3">
                    <p:embed/>
                    <p:pic>
                      <p:nvPicPr>
                        <p:cNvPr id="43" name="Object 218"/>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2535238" y="4449762"/>
                          <a:ext cx="388937"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 name="Object 219">
              <a:extLst>
                <a:ext uri="{FF2B5EF4-FFF2-40B4-BE49-F238E27FC236}">
                  <a16:creationId xmlns:a16="http://schemas.microsoft.com/office/drawing/2014/main" id="{6394613E-01ED-4EF0-9591-5CD731B7332D}"/>
                </a:ext>
              </a:extLst>
            </p:cNvPr>
            <p:cNvGraphicFramePr>
              <a:graphicFrameLocks noChangeAspect="1"/>
            </p:cNvGraphicFramePr>
            <p:nvPr/>
          </p:nvGraphicFramePr>
          <p:xfrm>
            <a:off x="3087688" y="4110038"/>
            <a:ext cx="250825" cy="358775"/>
          </p:xfrm>
          <a:graphic>
            <a:graphicData uri="http://schemas.openxmlformats.org/presentationml/2006/ole">
              <mc:AlternateContent xmlns:mc="http://schemas.openxmlformats.org/markup-compatibility/2006">
                <mc:Choice xmlns:v="urn:schemas-microsoft-com:vml" Requires="v">
                  <p:oleObj spid="_x0000_s11439" name="Equation" r:id="rId61" imgW="114102" imgH="177492" progId="Equation.3">
                    <p:embed/>
                  </p:oleObj>
                </mc:Choice>
                <mc:Fallback>
                  <p:oleObj name="Equation" r:id="rId61" imgW="114102" imgH="177492" progId="Equation.3">
                    <p:embed/>
                    <p:pic>
                      <p:nvPicPr>
                        <p:cNvPr id="44" name="Object 219"/>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3087688" y="4110038"/>
                          <a:ext cx="250825"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 name="Object 220">
              <a:extLst>
                <a:ext uri="{FF2B5EF4-FFF2-40B4-BE49-F238E27FC236}">
                  <a16:creationId xmlns:a16="http://schemas.microsoft.com/office/drawing/2014/main" id="{99DEE171-E901-428C-AB88-CDEBC7CA3480}"/>
                </a:ext>
              </a:extLst>
            </p:cNvPr>
            <p:cNvGraphicFramePr>
              <a:graphicFrameLocks noChangeAspect="1"/>
            </p:cNvGraphicFramePr>
            <p:nvPr/>
          </p:nvGraphicFramePr>
          <p:xfrm>
            <a:off x="3019425" y="4437062"/>
            <a:ext cx="388938" cy="565150"/>
          </p:xfrm>
          <a:graphic>
            <a:graphicData uri="http://schemas.openxmlformats.org/presentationml/2006/ole">
              <mc:AlternateContent xmlns:mc="http://schemas.openxmlformats.org/markup-compatibility/2006">
                <mc:Choice xmlns:v="urn:schemas-microsoft-com:vml" Requires="v">
                  <p:oleObj spid="_x0000_s11440" name="Equation" r:id="rId63" imgW="177646" imgH="279158" progId="Equation.3">
                    <p:embed/>
                  </p:oleObj>
                </mc:Choice>
                <mc:Fallback>
                  <p:oleObj name="Equation" r:id="rId63" imgW="177646" imgH="279158" progId="Equation.3">
                    <p:embed/>
                    <p:pic>
                      <p:nvPicPr>
                        <p:cNvPr id="45" name="Object 220"/>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3019425" y="4437062"/>
                          <a:ext cx="388938"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221">
              <a:extLst>
                <a:ext uri="{FF2B5EF4-FFF2-40B4-BE49-F238E27FC236}">
                  <a16:creationId xmlns:a16="http://schemas.microsoft.com/office/drawing/2014/main" id="{A48F38B8-D36A-44B9-ACD4-B6AF1C82FE71}"/>
                </a:ext>
              </a:extLst>
            </p:cNvPr>
            <p:cNvGraphicFramePr>
              <a:graphicFrameLocks noChangeAspect="1"/>
            </p:cNvGraphicFramePr>
            <p:nvPr/>
          </p:nvGraphicFramePr>
          <p:xfrm>
            <a:off x="3530600" y="3886200"/>
            <a:ext cx="279400" cy="538162"/>
          </p:xfrm>
          <a:graphic>
            <a:graphicData uri="http://schemas.openxmlformats.org/presentationml/2006/ole">
              <mc:AlternateContent xmlns:mc="http://schemas.openxmlformats.org/markup-compatibility/2006">
                <mc:Choice xmlns:v="urn:schemas-microsoft-com:vml" Requires="v">
                  <p:oleObj spid="_x0000_s11441" name="Equation" r:id="rId65" imgW="126835" imgH="266353" progId="Equation.3">
                    <p:embed/>
                  </p:oleObj>
                </mc:Choice>
                <mc:Fallback>
                  <p:oleObj name="Equation" r:id="rId65" imgW="126835" imgH="266353" progId="Equation.3">
                    <p:embed/>
                    <p:pic>
                      <p:nvPicPr>
                        <p:cNvPr id="46" name="Object 221"/>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3530600" y="3886200"/>
                          <a:ext cx="279400"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 name="Object 222">
              <a:extLst>
                <a:ext uri="{FF2B5EF4-FFF2-40B4-BE49-F238E27FC236}">
                  <a16:creationId xmlns:a16="http://schemas.microsoft.com/office/drawing/2014/main" id="{23CCB0B0-A9F4-4AD7-B4CD-5266FE8245D3}"/>
                </a:ext>
              </a:extLst>
            </p:cNvPr>
            <p:cNvGraphicFramePr>
              <a:graphicFrameLocks noChangeAspect="1"/>
            </p:cNvGraphicFramePr>
            <p:nvPr/>
          </p:nvGraphicFramePr>
          <p:xfrm>
            <a:off x="4002088" y="4122738"/>
            <a:ext cx="279400" cy="333375"/>
          </p:xfrm>
          <a:graphic>
            <a:graphicData uri="http://schemas.openxmlformats.org/presentationml/2006/ole">
              <mc:AlternateContent xmlns:mc="http://schemas.openxmlformats.org/markup-compatibility/2006">
                <mc:Choice xmlns:v="urn:schemas-microsoft-com:vml" Requires="v">
                  <p:oleObj spid="_x0000_s11442" name="Equation" r:id="rId67" imgW="126780" imgH="164814" progId="Equation.3">
                    <p:embed/>
                  </p:oleObj>
                </mc:Choice>
                <mc:Fallback>
                  <p:oleObj name="Equation" r:id="rId67" imgW="126780" imgH="164814" progId="Equation.3">
                    <p:embed/>
                    <p:pic>
                      <p:nvPicPr>
                        <p:cNvPr id="47" name="Object 222"/>
                        <p:cNvPicPr>
                          <a:picLocks noChangeAspect="1"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4002088" y="4122738"/>
                          <a:ext cx="279400"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 name="Object 223">
              <a:extLst>
                <a:ext uri="{FF2B5EF4-FFF2-40B4-BE49-F238E27FC236}">
                  <a16:creationId xmlns:a16="http://schemas.microsoft.com/office/drawing/2014/main" id="{C0EC7FD2-5E0A-43EE-9FCA-DB0861656430}"/>
                </a:ext>
              </a:extLst>
            </p:cNvPr>
            <p:cNvGraphicFramePr>
              <a:graphicFrameLocks noChangeAspect="1"/>
            </p:cNvGraphicFramePr>
            <p:nvPr/>
          </p:nvGraphicFramePr>
          <p:xfrm>
            <a:off x="3449638" y="4478337"/>
            <a:ext cx="388937" cy="538163"/>
          </p:xfrm>
          <a:graphic>
            <a:graphicData uri="http://schemas.openxmlformats.org/presentationml/2006/ole">
              <mc:AlternateContent xmlns:mc="http://schemas.openxmlformats.org/markup-compatibility/2006">
                <mc:Choice xmlns:v="urn:schemas-microsoft-com:vml" Requires="v">
                  <p:oleObj spid="_x0000_s11443" name="Equation" r:id="rId69" imgW="177569" imgH="266353" progId="Equation.3">
                    <p:embed/>
                  </p:oleObj>
                </mc:Choice>
                <mc:Fallback>
                  <p:oleObj name="Equation" r:id="rId69" imgW="177569" imgH="266353" progId="Equation.3">
                    <p:embed/>
                    <p:pic>
                      <p:nvPicPr>
                        <p:cNvPr id="48" name="Object 223"/>
                        <p:cNvPicPr>
                          <a:picLocks noChangeAspect="1" noChangeArrowheads="1"/>
                        </p:cNvPicPr>
                        <p:nvPr/>
                      </p:nvPicPr>
                      <p:blipFill>
                        <a:blip r:embed="rId70">
                          <a:extLst>
                            <a:ext uri="{28A0092B-C50C-407E-A947-70E740481C1C}">
                              <a14:useLocalDpi xmlns:a14="http://schemas.microsoft.com/office/drawing/2010/main" val="0"/>
                            </a:ext>
                          </a:extLst>
                        </a:blip>
                        <a:srcRect/>
                        <a:stretch>
                          <a:fillRect/>
                        </a:stretch>
                      </p:blipFill>
                      <p:spPr bwMode="auto">
                        <a:xfrm>
                          <a:off x="3449638" y="4478337"/>
                          <a:ext cx="388937"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 name="Object 224">
              <a:extLst>
                <a:ext uri="{FF2B5EF4-FFF2-40B4-BE49-F238E27FC236}">
                  <a16:creationId xmlns:a16="http://schemas.microsoft.com/office/drawing/2014/main" id="{45CEC053-064F-408C-8204-59FD89CCF5A2}"/>
                </a:ext>
              </a:extLst>
            </p:cNvPr>
            <p:cNvGraphicFramePr>
              <a:graphicFrameLocks noChangeAspect="1"/>
            </p:cNvGraphicFramePr>
            <p:nvPr/>
          </p:nvGraphicFramePr>
          <p:xfrm>
            <a:off x="3933825" y="4478337"/>
            <a:ext cx="388938" cy="538163"/>
          </p:xfrm>
          <a:graphic>
            <a:graphicData uri="http://schemas.openxmlformats.org/presentationml/2006/ole">
              <mc:AlternateContent xmlns:mc="http://schemas.openxmlformats.org/markup-compatibility/2006">
                <mc:Choice xmlns:v="urn:schemas-microsoft-com:vml" Requires="v">
                  <p:oleObj spid="_x0000_s11444" name="Equation" r:id="rId71" imgW="177569" imgH="266353" progId="Equation.3">
                    <p:embed/>
                  </p:oleObj>
                </mc:Choice>
                <mc:Fallback>
                  <p:oleObj name="Equation" r:id="rId71" imgW="177569" imgH="266353" progId="Equation.3">
                    <p:embed/>
                    <p:pic>
                      <p:nvPicPr>
                        <p:cNvPr id="49" name="Object 224"/>
                        <p:cNvPicPr>
                          <a:picLocks noChangeAspect="1" noChangeArrowheads="1"/>
                        </p:cNvPicPr>
                        <p:nvPr/>
                      </p:nvPicPr>
                      <p:blipFill>
                        <a:blip r:embed="rId72">
                          <a:extLst>
                            <a:ext uri="{28A0092B-C50C-407E-A947-70E740481C1C}">
                              <a14:useLocalDpi xmlns:a14="http://schemas.microsoft.com/office/drawing/2010/main" val="0"/>
                            </a:ext>
                          </a:extLst>
                        </a:blip>
                        <a:srcRect/>
                        <a:stretch>
                          <a:fillRect/>
                        </a:stretch>
                      </p:blipFill>
                      <p:spPr bwMode="auto">
                        <a:xfrm>
                          <a:off x="3933825" y="4478337"/>
                          <a:ext cx="388938"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56" name="Object 36">
            <a:extLst>
              <a:ext uri="{FF2B5EF4-FFF2-40B4-BE49-F238E27FC236}">
                <a16:creationId xmlns:a16="http://schemas.microsoft.com/office/drawing/2014/main" id="{0D1A0581-F512-48D9-8A22-AD3D40F98E7A}"/>
              </a:ext>
            </a:extLst>
          </p:cNvPr>
          <p:cNvGraphicFramePr>
            <a:graphicFrameLocks noChangeAspect="1"/>
          </p:cNvGraphicFramePr>
          <p:nvPr>
            <p:extLst>
              <p:ext uri="{D42A27DB-BD31-4B8C-83A1-F6EECF244321}">
                <p14:modId xmlns:p14="http://schemas.microsoft.com/office/powerpoint/2010/main" val="1038071063"/>
              </p:ext>
            </p:extLst>
          </p:nvPr>
        </p:nvGraphicFramePr>
        <p:xfrm>
          <a:off x="4101011" y="3675797"/>
          <a:ext cx="2730500" cy="528638"/>
        </p:xfrm>
        <a:graphic>
          <a:graphicData uri="http://schemas.openxmlformats.org/presentationml/2006/ole">
            <mc:AlternateContent xmlns:mc="http://schemas.openxmlformats.org/markup-compatibility/2006">
              <mc:Choice xmlns:v="urn:schemas-microsoft-com:vml" Requires="v">
                <p:oleObj spid="_x0000_s11445" name="Equation" r:id="rId73" imgW="1371600" imgH="266700" progId="Equation.3">
                  <p:embed/>
                </p:oleObj>
              </mc:Choice>
              <mc:Fallback>
                <p:oleObj name="Equation" r:id="rId73" imgW="1371600" imgH="266700" progId="Equation.3">
                  <p:embed/>
                  <p:pic>
                    <p:nvPicPr>
                      <p:cNvPr id="305188" name="Object 36"/>
                      <p:cNvPicPr>
                        <a:picLocks noChangeAspect="1" noChangeArrowheads="1"/>
                      </p:cNvPicPr>
                      <p:nvPr/>
                    </p:nvPicPr>
                    <p:blipFill>
                      <a:blip r:embed="rId74">
                        <a:extLst>
                          <a:ext uri="{28A0092B-C50C-407E-A947-70E740481C1C}">
                            <a14:useLocalDpi xmlns:a14="http://schemas.microsoft.com/office/drawing/2010/main" val="0"/>
                          </a:ext>
                        </a:extLst>
                      </a:blip>
                      <a:srcRect/>
                      <a:stretch>
                        <a:fillRect/>
                      </a:stretch>
                    </p:blipFill>
                    <p:spPr bwMode="auto">
                      <a:xfrm>
                        <a:off x="4101011" y="3675797"/>
                        <a:ext cx="2730500" cy="528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7" name="Group 56">
            <a:extLst>
              <a:ext uri="{FF2B5EF4-FFF2-40B4-BE49-F238E27FC236}">
                <a16:creationId xmlns:a16="http://schemas.microsoft.com/office/drawing/2014/main" id="{D3890BEB-7E1B-45E5-86DE-F1E9FF164749}"/>
              </a:ext>
            </a:extLst>
          </p:cNvPr>
          <p:cNvGrpSpPr/>
          <p:nvPr/>
        </p:nvGrpSpPr>
        <p:grpSpPr>
          <a:xfrm>
            <a:off x="7998823" y="3738614"/>
            <a:ext cx="3581400" cy="2845190"/>
            <a:chOff x="5181600" y="2286000"/>
            <a:chExt cx="3581400" cy="2845190"/>
          </a:xfrm>
        </p:grpSpPr>
        <p:sp>
          <p:nvSpPr>
            <p:cNvPr id="58" name="TextBox 57">
              <a:extLst>
                <a:ext uri="{FF2B5EF4-FFF2-40B4-BE49-F238E27FC236}">
                  <a16:creationId xmlns:a16="http://schemas.microsoft.com/office/drawing/2014/main" id="{B0C5CAC3-15D6-499B-B15A-68125FBBF112}"/>
                </a:ext>
              </a:extLst>
            </p:cNvPr>
            <p:cNvSpPr txBox="1"/>
            <p:nvPr/>
          </p:nvSpPr>
          <p:spPr>
            <a:xfrm>
              <a:off x="5186950" y="3048000"/>
              <a:ext cx="550151" cy="369332"/>
            </a:xfrm>
            <a:prstGeom prst="rect">
              <a:avLst/>
            </a:prstGeom>
            <a:noFill/>
          </p:spPr>
          <p:txBody>
            <a:bodyPr wrap="none" rtlCol="0">
              <a:spAutoFit/>
            </a:bodyPr>
            <a:lstStyle/>
            <a:p>
              <a:r>
                <a:rPr lang="en-US" b="1" dirty="0"/>
                <a:t>1/4</a:t>
              </a:r>
            </a:p>
          </p:txBody>
        </p:sp>
        <p:sp>
          <p:nvSpPr>
            <p:cNvPr id="59" name="Line 4">
              <a:extLst>
                <a:ext uri="{FF2B5EF4-FFF2-40B4-BE49-F238E27FC236}">
                  <a16:creationId xmlns:a16="http://schemas.microsoft.com/office/drawing/2014/main" id="{55BEABC1-AE26-450B-8041-6C4FDFD7D1F9}"/>
                </a:ext>
              </a:extLst>
            </p:cNvPr>
            <p:cNvSpPr>
              <a:spLocks noChangeShapeType="1"/>
            </p:cNvSpPr>
            <p:nvPr/>
          </p:nvSpPr>
          <p:spPr bwMode="auto">
            <a:xfrm flipV="1">
              <a:off x="5654040" y="4724400"/>
              <a:ext cx="3108960" cy="0"/>
            </a:xfrm>
            <a:prstGeom prst="line">
              <a:avLst/>
            </a:prstGeom>
            <a:noFill/>
            <a:ln w="38100">
              <a:solidFill>
                <a:schemeClr val="tx2"/>
              </a:solidFill>
              <a:round/>
              <a:headEnd/>
              <a:tailEnd type="triangle" w="med" len="med"/>
            </a:ln>
          </p:spPr>
          <p:txBody>
            <a:bodyPr/>
            <a:lstStyle/>
            <a:p>
              <a:endParaRPr lang="en-US"/>
            </a:p>
          </p:txBody>
        </p:sp>
        <p:sp>
          <p:nvSpPr>
            <p:cNvPr id="60" name="Line 7">
              <a:extLst>
                <a:ext uri="{FF2B5EF4-FFF2-40B4-BE49-F238E27FC236}">
                  <a16:creationId xmlns:a16="http://schemas.microsoft.com/office/drawing/2014/main" id="{10B757A1-F4B6-4429-9A47-CF102CEA43F0}"/>
                </a:ext>
              </a:extLst>
            </p:cNvPr>
            <p:cNvSpPr>
              <a:spLocks noChangeShapeType="1"/>
            </p:cNvSpPr>
            <p:nvPr/>
          </p:nvSpPr>
          <p:spPr bwMode="auto">
            <a:xfrm>
              <a:off x="7628008" y="4732195"/>
              <a:ext cx="0" cy="58235"/>
            </a:xfrm>
            <a:prstGeom prst="line">
              <a:avLst/>
            </a:prstGeom>
            <a:noFill/>
            <a:ln w="38100">
              <a:solidFill>
                <a:schemeClr val="tx2"/>
              </a:solidFill>
              <a:prstDash val="dash"/>
              <a:round/>
              <a:headEnd/>
              <a:tailEnd/>
            </a:ln>
          </p:spPr>
          <p:txBody>
            <a:bodyPr/>
            <a:lstStyle/>
            <a:p>
              <a:endParaRPr lang="en-US"/>
            </a:p>
          </p:txBody>
        </p:sp>
        <p:sp>
          <p:nvSpPr>
            <p:cNvPr id="61" name="Line 17">
              <a:extLst>
                <a:ext uri="{FF2B5EF4-FFF2-40B4-BE49-F238E27FC236}">
                  <a16:creationId xmlns:a16="http://schemas.microsoft.com/office/drawing/2014/main" id="{92E76E97-A3D8-4D6F-9FB2-9EE1BEC876D1}"/>
                </a:ext>
              </a:extLst>
            </p:cNvPr>
            <p:cNvSpPr>
              <a:spLocks noChangeShapeType="1"/>
            </p:cNvSpPr>
            <p:nvPr/>
          </p:nvSpPr>
          <p:spPr bwMode="auto">
            <a:xfrm>
              <a:off x="6256408" y="4732195"/>
              <a:ext cx="0" cy="58235"/>
            </a:xfrm>
            <a:prstGeom prst="line">
              <a:avLst/>
            </a:prstGeom>
            <a:noFill/>
            <a:ln w="38100">
              <a:solidFill>
                <a:schemeClr val="tx2"/>
              </a:solidFill>
              <a:prstDash val="dash"/>
              <a:round/>
              <a:headEnd/>
              <a:tailEnd/>
            </a:ln>
          </p:spPr>
          <p:txBody>
            <a:bodyPr/>
            <a:lstStyle/>
            <a:p>
              <a:endParaRPr lang="en-US"/>
            </a:p>
          </p:txBody>
        </p:sp>
        <p:sp>
          <p:nvSpPr>
            <p:cNvPr id="62" name="TextBox 61">
              <a:extLst>
                <a:ext uri="{FF2B5EF4-FFF2-40B4-BE49-F238E27FC236}">
                  <a16:creationId xmlns:a16="http://schemas.microsoft.com/office/drawing/2014/main" id="{0EAFC685-A446-4BCD-BCD9-494BE08FEB32}"/>
                </a:ext>
              </a:extLst>
            </p:cNvPr>
            <p:cNvSpPr txBox="1"/>
            <p:nvPr/>
          </p:nvSpPr>
          <p:spPr>
            <a:xfrm>
              <a:off x="7475608" y="4792631"/>
              <a:ext cx="300082" cy="338554"/>
            </a:xfrm>
            <a:prstGeom prst="rect">
              <a:avLst/>
            </a:prstGeom>
            <a:noFill/>
          </p:spPr>
          <p:txBody>
            <a:bodyPr wrap="none" rtlCol="0">
              <a:spAutoFit/>
            </a:bodyPr>
            <a:lstStyle/>
            <a:p>
              <a:r>
                <a:rPr lang="en-US" sz="1600" b="1" dirty="0"/>
                <a:t>3</a:t>
              </a:r>
            </a:p>
          </p:txBody>
        </p:sp>
        <p:sp>
          <p:nvSpPr>
            <p:cNvPr id="63" name="TextBox 62">
              <a:extLst>
                <a:ext uri="{FF2B5EF4-FFF2-40B4-BE49-F238E27FC236}">
                  <a16:creationId xmlns:a16="http://schemas.microsoft.com/office/drawing/2014/main" id="{87EEBBC4-2DBC-493F-8857-F01A0CB54EE7}"/>
                </a:ext>
              </a:extLst>
            </p:cNvPr>
            <p:cNvSpPr txBox="1"/>
            <p:nvPr/>
          </p:nvSpPr>
          <p:spPr>
            <a:xfrm>
              <a:off x="6789808" y="4786717"/>
              <a:ext cx="300082" cy="338554"/>
            </a:xfrm>
            <a:prstGeom prst="rect">
              <a:avLst/>
            </a:prstGeom>
            <a:noFill/>
          </p:spPr>
          <p:txBody>
            <a:bodyPr wrap="none" rtlCol="0">
              <a:spAutoFit/>
            </a:bodyPr>
            <a:lstStyle/>
            <a:p>
              <a:r>
                <a:rPr lang="en-US" sz="1600" b="1" dirty="0"/>
                <a:t>2</a:t>
              </a:r>
            </a:p>
          </p:txBody>
        </p:sp>
        <p:sp>
          <p:nvSpPr>
            <p:cNvPr id="64" name="TextBox 63">
              <a:extLst>
                <a:ext uri="{FF2B5EF4-FFF2-40B4-BE49-F238E27FC236}">
                  <a16:creationId xmlns:a16="http://schemas.microsoft.com/office/drawing/2014/main" id="{62ECFE29-8905-4555-BADC-639809055794}"/>
                </a:ext>
              </a:extLst>
            </p:cNvPr>
            <p:cNvSpPr txBox="1"/>
            <p:nvPr/>
          </p:nvSpPr>
          <p:spPr>
            <a:xfrm>
              <a:off x="6122524" y="4766846"/>
              <a:ext cx="278276" cy="338554"/>
            </a:xfrm>
            <a:prstGeom prst="rect">
              <a:avLst/>
            </a:prstGeom>
            <a:noFill/>
          </p:spPr>
          <p:txBody>
            <a:bodyPr wrap="square" rtlCol="0">
              <a:spAutoFit/>
            </a:bodyPr>
            <a:lstStyle/>
            <a:p>
              <a:r>
                <a:rPr lang="en-US" sz="1600" b="1" dirty="0"/>
                <a:t>1</a:t>
              </a:r>
            </a:p>
          </p:txBody>
        </p:sp>
        <p:sp>
          <p:nvSpPr>
            <p:cNvPr id="65" name="Line 4">
              <a:extLst>
                <a:ext uri="{FF2B5EF4-FFF2-40B4-BE49-F238E27FC236}">
                  <a16:creationId xmlns:a16="http://schemas.microsoft.com/office/drawing/2014/main" id="{BE4D190D-872C-4BF3-AA0E-D31FDEAED57E}"/>
                </a:ext>
              </a:extLst>
            </p:cNvPr>
            <p:cNvSpPr>
              <a:spLocks noChangeShapeType="1"/>
            </p:cNvSpPr>
            <p:nvPr/>
          </p:nvSpPr>
          <p:spPr bwMode="auto">
            <a:xfrm flipV="1">
              <a:off x="5767564" y="2579132"/>
              <a:ext cx="0" cy="2277306"/>
            </a:xfrm>
            <a:prstGeom prst="line">
              <a:avLst/>
            </a:prstGeom>
            <a:noFill/>
            <a:ln w="38100">
              <a:solidFill>
                <a:schemeClr val="tx2"/>
              </a:solidFill>
              <a:round/>
              <a:headEnd/>
              <a:tailEnd type="triangle" w="med" len="med"/>
            </a:ln>
          </p:spPr>
          <p:txBody>
            <a:bodyPr/>
            <a:lstStyle/>
            <a:p>
              <a:endParaRPr lang="en-US"/>
            </a:p>
          </p:txBody>
        </p:sp>
        <p:cxnSp>
          <p:nvCxnSpPr>
            <p:cNvPr id="66" name="Straight Connector 65">
              <a:extLst>
                <a:ext uri="{FF2B5EF4-FFF2-40B4-BE49-F238E27FC236}">
                  <a16:creationId xmlns:a16="http://schemas.microsoft.com/office/drawing/2014/main" id="{3FF2A2EF-69D8-4EA4-A74B-DC6B2E122180}"/>
                </a:ext>
              </a:extLst>
            </p:cNvPr>
            <p:cNvCxnSpPr>
              <a:stCxn id="72" idx="0"/>
            </p:cNvCxnSpPr>
            <p:nvPr/>
          </p:nvCxnSpPr>
          <p:spPr>
            <a:xfrm flipH="1" flipV="1">
              <a:off x="5708105" y="4346972"/>
              <a:ext cx="556290" cy="11668"/>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17F02FB7-2F11-4703-9392-E1FBCA3EF634}"/>
                </a:ext>
              </a:extLst>
            </p:cNvPr>
            <p:cNvSpPr txBox="1"/>
            <p:nvPr/>
          </p:nvSpPr>
          <p:spPr>
            <a:xfrm>
              <a:off x="5491750" y="2286000"/>
              <a:ext cx="710451" cy="369332"/>
            </a:xfrm>
            <a:prstGeom prst="rect">
              <a:avLst/>
            </a:prstGeom>
            <a:noFill/>
          </p:spPr>
          <p:txBody>
            <a:bodyPr wrap="none" rtlCol="0">
              <a:spAutoFit/>
            </a:bodyPr>
            <a:lstStyle/>
            <a:p>
              <a:r>
                <a:rPr lang="en-US" b="1" dirty="0"/>
                <a:t>prob</a:t>
              </a:r>
            </a:p>
          </p:txBody>
        </p:sp>
        <p:sp>
          <p:nvSpPr>
            <p:cNvPr id="68" name="TextBox 67">
              <a:extLst>
                <a:ext uri="{FF2B5EF4-FFF2-40B4-BE49-F238E27FC236}">
                  <a16:creationId xmlns:a16="http://schemas.microsoft.com/office/drawing/2014/main" id="{D0859989-0011-4DDD-B257-ABD892E101D5}"/>
                </a:ext>
              </a:extLst>
            </p:cNvPr>
            <p:cNvSpPr txBox="1"/>
            <p:nvPr/>
          </p:nvSpPr>
          <p:spPr>
            <a:xfrm>
              <a:off x="8161408" y="4792636"/>
              <a:ext cx="300082" cy="338554"/>
            </a:xfrm>
            <a:prstGeom prst="rect">
              <a:avLst/>
            </a:prstGeom>
            <a:noFill/>
          </p:spPr>
          <p:txBody>
            <a:bodyPr wrap="none" rtlCol="0">
              <a:spAutoFit/>
            </a:bodyPr>
            <a:lstStyle/>
            <a:p>
              <a:r>
                <a:rPr lang="en-US" sz="1600" b="1" dirty="0"/>
                <a:t>4</a:t>
              </a:r>
            </a:p>
          </p:txBody>
        </p:sp>
        <p:sp>
          <p:nvSpPr>
            <p:cNvPr id="69" name="Line 17">
              <a:extLst>
                <a:ext uri="{FF2B5EF4-FFF2-40B4-BE49-F238E27FC236}">
                  <a16:creationId xmlns:a16="http://schemas.microsoft.com/office/drawing/2014/main" id="{E2DCCD2E-C03B-44A9-B5C4-7E2F6CBCFE6E}"/>
                </a:ext>
              </a:extLst>
            </p:cNvPr>
            <p:cNvSpPr>
              <a:spLocks noChangeShapeType="1"/>
            </p:cNvSpPr>
            <p:nvPr/>
          </p:nvSpPr>
          <p:spPr bwMode="auto">
            <a:xfrm>
              <a:off x="8319490" y="4712732"/>
              <a:ext cx="0" cy="58235"/>
            </a:xfrm>
            <a:prstGeom prst="line">
              <a:avLst/>
            </a:prstGeom>
            <a:noFill/>
            <a:ln w="38100">
              <a:solidFill>
                <a:schemeClr val="tx2"/>
              </a:solidFill>
              <a:prstDash val="dash"/>
              <a:round/>
              <a:headEnd/>
              <a:tailEnd/>
            </a:ln>
          </p:spPr>
          <p:txBody>
            <a:bodyPr/>
            <a:lstStyle/>
            <a:p>
              <a:endParaRPr lang="en-US"/>
            </a:p>
          </p:txBody>
        </p:sp>
        <p:sp>
          <p:nvSpPr>
            <p:cNvPr id="70" name="Rectangle 50">
              <a:extLst>
                <a:ext uri="{FF2B5EF4-FFF2-40B4-BE49-F238E27FC236}">
                  <a16:creationId xmlns:a16="http://schemas.microsoft.com/office/drawing/2014/main" id="{0A4EE608-5C72-4322-93EA-5628C725C1C3}"/>
                </a:ext>
              </a:extLst>
            </p:cNvPr>
            <p:cNvSpPr>
              <a:spLocks noChangeArrowheads="1"/>
            </p:cNvSpPr>
            <p:nvPr/>
          </p:nvSpPr>
          <p:spPr bwMode="auto">
            <a:xfrm>
              <a:off x="6477000" y="3992880"/>
              <a:ext cx="168373" cy="73152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1" name="Line 7">
              <a:extLst>
                <a:ext uri="{FF2B5EF4-FFF2-40B4-BE49-F238E27FC236}">
                  <a16:creationId xmlns:a16="http://schemas.microsoft.com/office/drawing/2014/main" id="{BABBB9AB-EF25-4659-9D99-F1E7AFF0C8CD}"/>
                </a:ext>
              </a:extLst>
            </p:cNvPr>
            <p:cNvSpPr>
              <a:spLocks noChangeShapeType="1"/>
            </p:cNvSpPr>
            <p:nvPr/>
          </p:nvSpPr>
          <p:spPr bwMode="auto">
            <a:xfrm>
              <a:off x="6942208" y="4724400"/>
              <a:ext cx="0" cy="58235"/>
            </a:xfrm>
            <a:prstGeom prst="line">
              <a:avLst/>
            </a:prstGeom>
            <a:noFill/>
            <a:ln w="38100">
              <a:solidFill>
                <a:schemeClr val="tx2"/>
              </a:solidFill>
              <a:prstDash val="dash"/>
              <a:round/>
              <a:headEnd/>
              <a:tailEnd/>
            </a:ln>
          </p:spPr>
          <p:txBody>
            <a:bodyPr/>
            <a:lstStyle/>
            <a:p>
              <a:endParaRPr lang="en-US"/>
            </a:p>
          </p:txBody>
        </p:sp>
        <p:sp>
          <p:nvSpPr>
            <p:cNvPr id="72" name="Rectangle 50">
              <a:extLst>
                <a:ext uri="{FF2B5EF4-FFF2-40B4-BE49-F238E27FC236}">
                  <a16:creationId xmlns:a16="http://schemas.microsoft.com/office/drawing/2014/main" id="{51233E00-99CB-4D66-84B6-C6E7BC5CAFFF}"/>
                </a:ext>
              </a:extLst>
            </p:cNvPr>
            <p:cNvSpPr>
              <a:spLocks noChangeArrowheads="1"/>
            </p:cNvSpPr>
            <p:nvPr/>
          </p:nvSpPr>
          <p:spPr bwMode="auto">
            <a:xfrm>
              <a:off x="6180208" y="4358640"/>
              <a:ext cx="168373" cy="3657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3" name="Rectangle 50">
              <a:extLst>
                <a:ext uri="{FF2B5EF4-FFF2-40B4-BE49-F238E27FC236}">
                  <a16:creationId xmlns:a16="http://schemas.microsoft.com/office/drawing/2014/main" id="{58EA5765-55CA-4A21-949E-87DD41439FAA}"/>
                </a:ext>
              </a:extLst>
            </p:cNvPr>
            <p:cNvSpPr>
              <a:spLocks noChangeArrowheads="1"/>
            </p:cNvSpPr>
            <p:nvPr/>
          </p:nvSpPr>
          <p:spPr bwMode="auto">
            <a:xfrm>
              <a:off x="7223027" y="3261360"/>
              <a:ext cx="168373" cy="146304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4" name="TextBox 73">
              <a:extLst>
                <a:ext uri="{FF2B5EF4-FFF2-40B4-BE49-F238E27FC236}">
                  <a16:creationId xmlns:a16="http://schemas.microsoft.com/office/drawing/2014/main" id="{5A0A9148-9A1C-495A-8352-EF8FCA5B9769}"/>
                </a:ext>
              </a:extLst>
            </p:cNvPr>
            <p:cNvSpPr txBox="1"/>
            <p:nvPr/>
          </p:nvSpPr>
          <p:spPr>
            <a:xfrm>
              <a:off x="5181600" y="4202668"/>
              <a:ext cx="570990" cy="307777"/>
            </a:xfrm>
            <a:prstGeom prst="rect">
              <a:avLst/>
            </a:prstGeom>
            <a:noFill/>
          </p:spPr>
          <p:txBody>
            <a:bodyPr wrap="none" rtlCol="0">
              <a:spAutoFit/>
            </a:bodyPr>
            <a:lstStyle/>
            <a:p>
              <a:r>
                <a:rPr lang="en-US" sz="1400" b="1" dirty="0"/>
                <a:t>1/16</a:t>
              </a:r>
            </a:p>
          </p:txBody>
        </p:sp>
        <p:cxnSp>
          <p:nvCxnSpPr>
            <p:cNvPr id="75" name="Straight Connector 74">
              <a:extLst>
                <a:ext uri="{FF2B5EF4-FFF2-40B4-BE49-F238E27FC236}">
                  <a16:creationId xmlns:a16="http://schemas.microsoft.com/office/drawing/2014/main" id="{1B094E92-C89B-4ABA-A046-2815450F1F15}"/>
                </a:ext>
              </a:extLst>
            </p:cNvPr>
            <p:cNvCxnSpPr/>
            <p:nvPr/>
          </p:nvCxnSpPr>
          <p:spPr>
            <a:xfrm flipH="1" flipV="1">
              <a:off x="5791200" y="3200400"/>
              <a:ext cx="556290" cy="11668"/>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76" name="Rectangle 50">
              <a:extLst>
                <a:ext uri="{FF2B5EF4-FFF2-40B4-BE49-F238E27FC236}">
                  <a16:creationId xmlns:a16="http://schemas.microsoft.com/office/drawing/2014/main" id="{01BFF1C2-EF6F-4F81-B3E7-E033294167D9}"/>
                </a:ext>
              </a:extLst>
            </p:cNvPr>
            <p:cNvSpPr>
              <a:spLocks noChangeArrowheads="1"/>
            </p:cNvSpPr>
            <p:nvPr/>
          </p:nvSpPr>
          <p:spPr bwMode="auto">
            <a:xfrm>
              <a:off x="8229600" y="4343400"/>
              <a:ext cx="168373" cy="3657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7" name="Rectangle 50">
              <a:extLst>
                <a:ext uri="{FF2B5EF4-FFF2-40B4-BE49-F238E27FC236}">
                  <a16:creationId xmlns:a16="http://schemas.microsoft.com/office/drawing/2014/main" id="{C93D1817-854E-43BB-8B4F-FC221EF5CB0E}"/>
                </a:ext>
              </a:extLst>
            </p:cNvPr>
            <p:cNvSpPr>
              <a:spLocks noChangeArrowheads="1"/>
            </p:cNvSpPr>
            <p:nvPr/>
          </p:nvSpPr>
          <p:spPr bwMode="auto">
            <a:xfrm>
              <a:off x="7908827" y="3962400"/>
              <a:ext cx="168373" cy="73152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8" name="Rectangle 50">
              <a:extLst>
                <a:ext uri="{FF2B5EF4-FFF2-40B4-BE49-F238E27FC236}">
                  <a16:creationId xmlns:a16="http://schemas.microsoft.com/office/drawing/2014/main" id="{6E8981E6-FB47-4897-8705-F30A1671082A}"/>
                </a:ext>
              </a:extLst>
            </p:cNvPr>
            <p:cNvSpPr>
              <a:spLocks noChangeArrowheads="1"/>
            </p:cNvSpPr>
            <p:nvPr/>
          </p:nvSpPr>
          <p:spPr bwMode="auto">
            <a:xfrm>
              <a:off x="6858000" y="3627120"/>
              <a:ext cx="168373" cy="10972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9" name="Rectangle 50">
              <a:extLst>
                <a:ext uri="{FF2B5EF4-FFF2-40B4-BE49-F238E27FC236}">
                  <a16:creationId xmlns:a16="http://schemas.microsoft.com/office/drawing/2014/main" id="{CFBD16FA-F936-48B4-B9E2-68B81E086C91}"/>
                </a:ext>
              </a:extLst>
            </p:cNvPr>
            <p:cNvSpPr>
              <a:spLocks noChangeArrowheads="1"/>
            </p:cNvSpPr>
            <p:nvPr/>
          </p:nvSpPr>
          <p:spPr bwMode="auto">
            <a:xfrm>
              <a:off x="7543800" y="3627120"/>
              <a:ext cx="168373" cy="10972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graphicFrame>
        <p:nvGraphicFramePr>
          <p:cNvPr id="80" name="Object 54">
            <a:extLst>
              <a:ext uri="{FF2B5EF4-FFF2-40B4-BE49-F238E27FC236}">
                <a16:creationId xmlns:a16="http://schemas.microsoft.com/office/drawing/2014/main" id="{3E7EC041-CBA4-432C-8144-247D469958B2}"/>
              </a:ext>
            </a:extLst>
          </p:cNvPr>
          <p:cNvGraphicFramePr>
            <a:graphicFrameLocks noChangeAspect="1"/>
          </p:cNvGraphicFramePr>
          <p:nvPr>
            <p:extLst>
              <p:ext uri="{D42A27DB-BD31-4B8C-83A1-F6EECF244321}">
                <p14:modId xmlns:p14="http://schemas.microsoft.com/office/powerpoint/2010/main" val="2814265109"/>
              </p:ext>
            </p:extLst>
          </p:nvPr>
        </p:nvGraphicFramePr>
        <p:xfrm>
          <a:off x="776144" y="5964237"/>
          <a:ext cx="1922463" cy="528638"/>
        </p:xfrm>
        <a:graphic>
          <a:graphicData uri="http://schemas.openxmlformats.org/presentationml/2006/ole">
            <mc:AlternateContent xmlns:mc="http://schemas.openxmlformats.org/markup-compatibility/2006">
              <mc:Choice xmlns:v="urn:schemas-microsoft-com:vml" Requires="v">
                <p:oleObj spid="_x0000_s11446" name="Equation" r:id="rId75" imgW="965160" imgH="266400" progId="Equation.3">
                  <p:embed/>
                </p:oleObj>
              </mc:Choice>
              <mc:Fallback>
                <p:oleObj name="Equation" r:id="rId75" imgW="965160" imgH="266400" progId="Equation.3">
                  <p:embed/>
                  <p:pic>
                    <p:nvPicPr>
                      <p:cNvPr id="305206" name="Object 54"/>
                      <p:cNvPicPr>
                        <a:picLocks noChangeAspect="1" noChangeArrowheads="1"/>
                      </p:cNvPicPr>
                      <p:nvPr/>
                    </p:nvPicPr>
                    <p:blipFill>
                      <a:blip r:embed="rId76">
                        <a:extLst>
                          <a:ext uri="{28A0092B-C50C-407E-A947-70E740481C1C}">
                            <a14:useLocalDpi xmlns:a14="http://schemas.microsoft.com/office/drawing/2010/main" val="0"/>
                          </a:ext>
                        </a:extLst>
                      </a:blip>
                      <a:srcRect/>
                      <a:stretch>
                        <a:fillRect/>
                      </a:stretch>
                    </p:blipFill>
                    <p:spPr bwMode="auto">
                      <a:xfrm>
                        <a:off x="776144" y="5964237"/>
                        <a:ext cx="1922463" cy="528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 name="Object 55">
            <a:extLst>
              <a:ext uri="{FF2B5EF4-FFF2-40B4-BE49-F238E27FC236}">
                <a16:creationId xmlns:a16="http://schemas.microsoft.com/office/drawing/2014/main" id="{3116E18B-5964-4E38-8F4F-F52FD451B160}"/>
              </a:ext>
            </a:extLst>
          </p:cNvPr>
          <p:cNvGraphicFramePr>
            <a:graphicFrameLocks noChangeAspect="1"/>
          </p:cNvGraphicFramePr>
          <p:nvPr>
            <p:extLst>
              <p:ext uri="{D42A27DB-BD31-4B8C-83A1-F6EECF244321}">
                <p14:modId xmlns:p14="http://schemas.microsoft.com/office/powerpoint/2010/main" val="3728531418"/>
              </p:ext>
            </p:extLst>
          </p:nvPr>
        </p:nvGraphicFramePr>
        <p:xfrm>
          <a:off x="3236588" y="5963059"/>
          <a:ext cx="1466850" cy="554037"/>
        </p:xfrm>
        <a:graphic>
          <a:graphicData uri="http://schemas.openxmlformats.org/presentationml/2006/ole">
            <mc:AlternateContent xmlns:mc="http://schemas.openxmlformats.org/markup-compatibility/2006">
              <mc:Choice xmlns:v="urn:schemas-microsoft-com:vml" Requires="v">
                <p:oleObj spid="_x0000_s11447" name="Equation" r:id="rId77" imgW="736560" imgH="279360" progId="Equation.3">
                  <p:embed/>
                </p:oleObj>
              </mc:Choice>
              <mc:Fallback>
                <p:oleObj name="Equation" r:id="rId77" imgW="736560" imgH="279360" progId="Equation.3">
                  <p:embed/>
                  <p:pic>
                    <p:nvPicPr>
                      <p:cNvPr id="305207" name="Object 55"/>
                      <p:cNvPicPr>
                        <a:picLocks noChangeAspect="1" noChangeArrowheads="1"/>
                      </p:cNvPicPr>
                      <p:nvPr/>
                    </p:nvPicPr>
                    <p:blipFill>
                      <a:blip r:embed="rId78">
                        <a:extLst>
                          <a:ext uri="{28A0092B-C50C-407E-A947-70E740481C1C}">
                            <a14:useLocalDpi xmlns:a14="http://schemas.microsoft.com/office/drawing/2010/main" val="0"/>
                          </a:ext>
                        </a:extLst>
                      </a:blip>
                      <a:srcRect/>
                      <a:stretch>
                        <a:fillRect/>
                      </a:stretch>
                    </p:blipFill>
                    <p:spPr bwMode="auto">
                      <a:xfrm>
                        <a:off x="3236588" y="5963059"/>
                        <a:ext cx="1466850"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2" name="Picture 81" descr="A sign on a pole&#10;&#10;Description automatically generated">
            <a:extLst>
              <a:ext uri="{FF2B5EF4-FFF2-40B4-BE49-F238E27FC236}">
                <a16:creationId xmlns:a16="http://schemas.microsoft.com/office/drawing/2014/main" id="{6357E8CD-BE82-4CC3-B571-000EC07387D4}"/>
              </a:ext>
            </a:extLst>
          </p:cNvPr>
          <p:cNvPicPr>
            <a:picLocks noChangeAspect="1"/>
          </p:cNvPicPr>
          <p:nvPr/>
        </p:nvPicPr>
        <p:blipFill>
          <a:blip r:embed="rId79">
            <a:extLst>
              <a:ext uri="{28A0092B-C50C-407E-A947-70E740481C1C}">
                <a14:useLocalDpi xmlns:a14="http://schemas.microsoft.com/office/drawing/2010/main" val="0"/>
              </a:ext>
            </a:extLst>
          </a:blip>
          <a:stretch>
            <a:fillRect/>
          </a:stretch>
        </p:blipFill>
        <p:spPr>
          <a:xfrm>
            <a:off x="10681386" y="492310"/>
            <a:ext cx="1067620" cy="1097276"/>
          </a:xfrm>
          <a:prstGeom prst="rect">
            <a:avLst/>
          </a:prstGeom>
        </p:spPr>
      </p:pic>
      <p:pic>
        <p:nvPicPr>
          <p:cNvPr id="83" name="Picture 82" descr="A sign on a pole&#10;&#10;Description automatically generated">
            <a:extLst>
              <a:ext uri="{FF2B5EF4-FFF2-40B4-BE49-F238E27FC236}">
                <a16:creationId xmlns:a16="http://schemas.microsoft.com/office/drawing/2014/main" id="{0D2D5099-DE63-4383-BCC1-5C1997970E7F}"/>
              </a:ext>
            </a:extLst>
          </p:cNvPr>
          <p:cNvPicPr>
            <a:picLocks noChangeAspect="1"/>
          </p:cNvPicPr>
          <p:nvPr/>
        </p:nvPicPr>
        <p:blipFill>
          <a:blip r:embed="rId79">
            <a:extLst>
              <a:ext uri="{28A0092B-C50C-407E-A947-70E740481C1C}">
                <a14:useLocalDpi xmlns:a14="http://schemas.microsoft.com/office/drawing/2010/main" val="0"/>
              </a:ext>
            </a:extLst>
          </a:blip>
          <a:stretch>
            <a:fillRect/>
          </a:stretch>
        </p:blipFill>
        <p:spPr>
          <a:xfrm rot="18746369">
            <a:off x="9511314" y="1374054"/>
            <a:ext cx="1067620" cy="1097276"/>
          </a:xfrm>
          <a:prstGeom prst="rect">
            <a:avLst/>
          </a:prstGeom>
        </p:spPr>
      </p:pic>
    </p:spTree>
    <p:extLst>
      <p:ext uri="{BB962C8B-B14F-4D97-AF65-F5344CB8AC3E}">
        <p14:creationId xmlns:p14="http://schemas.microsoft.com/office/powerpoint/2010/main" val="1752761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5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strips(downRight)">
                                      <p:cBhvr>
                                        <p:cTn id="16" dur="10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strips(downRight)">
                                      <p:cBhvr>
                                        <p:cTn id="21" dur="1000"/>
                                        <p:tgtEl>
                                          <p:spTgt spid="57"/>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80"/>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499"/>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199" y="365125"/>
            <a:ext cx="5784669" cy="1325563"/>
          </a:xfrm>
        </p:spPr>
        <p:txBody>
          <a:bodyPr>
            <a:normAutofit/>
          </a:bodyPr>
          <a:lstStyle/>
          <a:p>
            <a:r>
              <a:rPr lang="en-US" dirty="0">
                <a:solidFill>
                  <a:srgbClr val="990033"/>
                </a:solidFill>
              </a:rPr>
              <a:t>CLT</a:t>
            </a:r>
            <a:endParaRPr lang="en-US" dirty="0"/>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5C74FA6-4D41-492E-8AE6-868BF148C6C5}"/>
                  </a:ext>
                </a:extLst>
              </p:cNvPr>
              <p:cNvSpPr/>
              <p:nvPr/>
            </p:nvSpPr>
            <p:spPr>
              <a:xfrm>
                <a:off x="799011" y="1481472"/>
                <a:ext cx="7652658" cy="1353512"/>
              </a:xfrm>
              <a:prstGeom prst="rect">
                <a:avLst/>
              </a:prstGeom>
            </p:spPr>
            <p:txBody>
              <a:bodyPr wrap="square">
                <a:spAutoFit/>
              </a:bodyPr>
              <a:lstStyle/>
              <a:p>
                <a:r>
                  <a:rPr lang="en-US" sz="2400" dirty="0">
                    <a:cs typeface="Times New Roman" pitchFamily="18" charset="0"/>
                  </a:rPr>
                  <a:t>The die is tossed </a:t>
                </a:r>
                <a:r>
                  <a:rPr lang="en-US" sz="2400" dirty="0">
                    <a:solidFill>
                      <a:srgbClr val="FF0000"/>
                    </a:solidFill>
                    <a:cs typeface="Times New Roman" pitchFamily="18" charset="0"/>
                  </a:rPr>
                  <a:t>three times</a:t>
                </a:r>
                <a:r>
                  <a:rPr lang="en-US" sz="2400" dirty="0">
                    <a:cs typeface="Times New Roman" pitchFamily="18" charset="0"/>
                  </a:rPr>
                  <a:t>. Let Xi represent the number seen on the </a:t>
                </a:r>
                <a:r>
                  <a:rPr lang="en-US" sz="2400" dirty="0" err="1">
                    <a:cs typeface="Times New Roman" pitchFamily="18" charset="0"/>
                  </a:rPr>
                  <a:t>i-th</a:t>
                </a:r>
                <a:r>
                  <a:rPr lang="en-US" sz="2400" dirty="0">
                    <a:cs typeface="Times New Roman" pitchFamily="18" charset="0"/>
                  </a:rPr>
                  <a:t> throw. Identify the probability distribution of </a:t>
                </a:r>
                <a14:m>
                  <m:oMath xmlns:m="http://schemas.openxmlformats.org/officeDocument/2006/math">
                    <m:sSub>
                      <m:sSubPr>
                        <m:ctrlPr>
                          <a:rPr lang="en-US" sz="2400" i="1">
                            <a:latin typeface="Cambria Math" panose="02040503050406030204" pitchFamily="18" charset="0"/>
                            <a:cs typeface="Times New Roman" pitchFamily="18" charset="0"/>
                          </a:rPr>
                        </m:ctrlPr>
                      </m:sSubPr>
                      <m:e>
                        <m:acc>
                          <m:accPr>
                            <m:chr m:val="̅"/>
                            <m:ctrlPr>
                              <a:rPr lang="en-US" sz="2400" i="1">
                                <a:latin typeface="Cambria Math" panose="02040503050406030204" pitchFamily="18" charset="0"/>
                                <a:cs typeface="Times New Roman" pitchFamily="18" charset="0"/>
                              </a:rPr>
                            </m:ctrlPr>
                          </m:accPr>
                          <m:e>
                            <m:r>
                              <a:rPr lang="en-US" sz="2400" i="1">
                                <a:latin typeface="Cambria Math" panose="02040503050406030204" pitchFamily="18" charset="0"/>
                                <a:cs typeface="Times New Roman" pitchFamily="18" charset="0"/>
                              </a:rPr>
                              <m:t>𝑋</m:t>
                            </m:r>
                          </m:e>
                        </m:acc>
                      </m:e>
                      <m:sub>
                        <m:r>
                          <a:rPr lang="en-US" sz="2400" b="0" i="1" smtClean="0">
                            <a:latin typeface="Cambria Math" panose="02040503050406030204" pitchFamily="18" charset="0"/>
                            <a:cs typeface="Times New Roman" pitchFamily="18" charset="0"/>
                          </a:rPr>
                          <m:t>3</m:t>
                        </m:r>
                      </m:sub>
                    </m:sSub>
                    <m:r>
                      <a:rPr lang="en-US" sz="2400" i="1">
                        <a:latin typeface="Cambria Math" panose="02040503050406030204" pitchFamily="18" charset="0"/>
                        <a:cs typeface="Times New Roman" pitchFamily="18" charset="0"/>
                      </a:rPr>
                      <m:t>=</m:t>
                    </m:r>
                    <m:f>
                      <m:fPr>
                        <m:ctrlPr>
                          <a:rPr lang="en-US" sz="2400" i="1">
                            <a:latin typeface="Cambria Math" panose="02040503050406030204" pitchFamily="18" charset="0"/>
                            <a:cs typeface="Times New Roman" pitchFamily="18" charset="0"/>
                          </a:rPr>
                        </m:ctrlPr>
                      </m:fPr>
                      <m:num>
                        <m:sSub>
                          <m:sSubPr>
                            <m:ctrlPr>
                              <a:rPr lang="en-US" sz="2400" i="1">
                                <a:latin typeface="Cambria Math" panose="02040503050406030204" pitchFamily="18" charset="0"/>
                                <a:cs typeface="Times New Roman" pitchFamily="18" charset="0"/>
                              </a:rPr>
                            </m:ctrlPr>
                          </m:sSubPr>
                          <m:e>
                            <m:r>
                              <a:rPr lang="en-US" sz="2400" i="1">
                                <a:latin typeface="Cambria Math" panose="02040503050406030204" pitchFamily="18" charset="0"/>
                                <a:cs typeface="Times New Roman" pitchFamily="18" charset="0"/>
                              </a:rPr>
                              <m:t>𝑋</m:t>
                            </m:r>
                          </m:e>
                          <m:sub>
                            <m:r>
                              <a:rPr lang="en-US" sz="2400" i="1">
                                <a:latin typeface="Cambria Math" panose="02040503050406030204" pitchFamily="18" charset="0"/>
                                <a:cs typeface="Times New Roman" pitchFamily="18" charset="0"/>
                              </a:rPr>
                              <m:t>1</m:t>
                            </m:r>
                          </m:sub>
                        </m:sSub>
                        <m:r>
                          <a:rPr lang="en-US" sz="2400" i="1">
                            <a:latin typeface="Cambria Math" panose="02040503050406030204" pitchFamily="18" charset="0"/>
                            <a:cs typeface="Times New Roman" pitchFamily="18" charset="0"/>
                          </a:rPr>
                          <m:t>+</m:t>
                        </m:r>
                        <m:sSub>
                          <m:sSubPr>
                            <m:ctrlPr>
                              <a:rPr lang="en-US" sz="2400" i="1">
                                <a:latin typeface="Cambria Math" panose="02040503050406030204" pitchFamily="18" charset="0"/>
                                <a:cs typeface="Times New Roman" pitchFamily="18" charset="0"/>
                              </a:rPr>
                            </m:ctrlPr>
                          </m:sSubPr>
                          <m:e>
                            <m:r>
                              <a:rPr lang="en-US" sz="2400" i="1">
                                <a:latin typeface="Cambria Math" panose="02040503050406030204" pitchFamily="18" charset="0"/>
                                <a:cs typeface="Times New Roman" pitchFamily="18" charset="0"/>
                              </a:rPr>
                              <m:t>𝑋</m:t>
                            </m:r>
                          </m:e>
                          <m:sub>
                            <m:r>
                              <a:rPr lang="en-US" sz="2400" i="1">
                                <a:latin typeface="Cambria Math" panose="02040503050406030204" pitchFamily="18" charset="0"/>
                                <a:cs typeface="Times New Roman" pitchFamily="18" charset="0"/>
                              </a:rPr>
                              <m:t>2</m:t>
                            </m:r>
                          </m:sub>
                        </m:sSub>
                        <m:r>
                          <a:rPr lang="en-US" sz="2400" i="1">
                            <a:latin typeface="Cambria Math" panose="02040503050406030204" pitchFamily="18" charset="0"/>
                            <a:cs typeface="Times New Roman" pitchFamily="18" charset="0"/>
                          </a:rPr>
                          <m:t>+</m:t>
                        </m:r>
                        <m:sSub>
                          <m:sSubPr>
                            <m:ctrlPr>
                              <a:rPr lang="en-US" sz="2400" i="1">
                                <a:latin typeface="Cambria Math" panose="02040503050406030204" pitchFamily="18" charset="0"/>
                                <a:cs typeface="Times New Roman" pitchFamily="18" charset="0"/>
                              </a:rPr>
                            </m:ctrlPr>
                          </m:sSubPr>
                          <m:e>
                            <m:r>
                              <a:rPr lang="en-US" sz="2400" i="1">
                                <a:latin typeface="Cambria Math" panose="02040503050406030204" pitchFamily="18" charset="0"/>
                                <a:cs typeface="Times New Roman" pitchFamily="18" charset="0"/>
                              </a:rPr>
                              <m:t>𝑋</m:t>
                            </m:r>
                          </m:e>
                          <m:sub>
                            <m:r>
                              <a:rPr lang="en-US" sz="2400" b="0" i="1" smtClean="0">
                                <a:latin typeface="Cambria Math" panose="02040503050406030204" pitchFamily="18" charset="0"/>
                                <a:cs typeface="Times New Roman" pitchFamily="18" charset="0"/>
                              </a:rPr>
                              <m:t>3</m:t>
                            </m:r>
                          </m:sub>
                        </m:sSub>
                      </m:num>
                      <m:den>
                        <m:r>
                          <a:rPr lang="en-US" sz="2400" b="0" i="1" smtClean="0">
                            <a:latin typeface="Cambria Math" panose="02040503050406030204" pitchFamily="18" charset="0"/>
                            <a:cs typeface="Times New Roman" pitchFamily="18" charset="0"/>
                          </a:rPr>
                          <m:t>3</m:t>
                        </m:r>
                      </m:den>
                    </m:f>
                  </m:oMath>
                </a14:m>
                <a:r>
                  <a:rPr lang="en-US" sz="2400" dirty="0">
                    <a:cs typeface="Times New Roman" pitchFamily="18" charset="0"/>
                  </a:rPr>
                  <a:t>, Compute its mean and variance</a:t>
                </a:r>
              </a:p>
            </p:txBody>
          </p:sp>
        </mc:Choice>
        <mc:Fallback xmlns="">
          <p:sp>
            <p:nvSpPr>
              <p:cNvPr id="12" name="Rectangle 11">
                <a:extLst>
                  <a:ext uri="{FF2B5EF4-FFF2-40B4-BE49-F238E27FC236}">
                    <a16:creationId xmlns:a16="http://schemas.microsoft.com/office/drawing/2014/main" id="{15C74FA6-4D41-492E-8AE6-868BF148C6C5}"/>
                  </a:ext>
                </a:extLst>
              </p:cNvPr>
              <p:cNvSpPr>
                <a:spLocks noRot="1" noChangeAspect="1" noMove="1" noResize="1" noEditPoints="1" noAdjustHandles="1" noChangeArrowheads="1" noChangeShapeType="1" noTextEdit="1"/>
              </p:cNvSpPr>
              <p:nvPr/>
            </p:nvSpPr>
            <p:spPr>
              <a:xfrm>
                <a:off x="799011" y="1481472"/>
                <a:ext cx="7652658" cy="1353512"/>
              </a:xfrm>
              <a:prstGeom prst="rect">
                <a:avLst/>
              </a:prstGeom>
              <a:blipFill>
                <a:blip r:embed="rId4"/>
                <a:stretch>
                  <a:fillRect l="-1195" t="-3604" b="-4054"/>
                </a:stretch>
              </a:blipFill>
            </p:spPr>
            <p:txBody>
              <a:bodyPr/>
              <a:lstStyle/>
              <a:p>
                <a:r>
                  <a:rPr lang="en-US">
                    <a:noFill/>
                  </a:rPr>
                  <a:t> </a:t>
                </a:r>
              </a:p>
            </p:txBody>
          </p:sp>
        </mc:Fallback>
      </mc:AlternateContent>
      <p:sp>
        <p:nvSpPr>
          <p:cNvPr id="13" name="AutoShape 3" descr="Image result for tossing two coins outcomes">
            <a:extLst>
              <a:ext uri="{FF2B5EF4-FFF2-40B4-BE49-F238E27FC236}">
                <a16:creationId xmlns:a16="http://schemas.microsoft.com/office/drawing/2014/main" id="{2DB494EA-1E32-444B-B674-38E21A72ECCA}"/>
              </a:ext>
            </a:extLst>
          </p:cNvPr>
          <p:cNvSpPr>
            <a:spLocks noChangeAspect="1" noChangeArrowheads="1"/>
          </p:cNvSpPr>
          <p:nvPr/>
        </p:nvSpPr>
        <p:spPr bwMode="auto">
          <a:xfrm>
            <a:off x="772885" y="46949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6" name="Object 36">
            <a:extLst>
              <a:ext uri="{FF2B5EF4-FFF2-40B4-BE49-F238E27FC236}">
                <a16:creationId xmlns:a16="http://schemas.microsoft.com/office/drawing/2014/main" id="{78B030E1-51D3-43FE-ADB4-9A5EA7CC8AAC}"/>
              </a:ext>
            </a:extLst>
          </p:cNvPr>
          <p:cNvGraphicFramePr>
            <a:graphicFrameLocks noChangeAspect="1"/>
          </p:cNvGraphicFramePr>
          <p:nvPr>
            <p:extLst>
              <p:ext uri="{D42A27DB-BD31-4B8C-83A1-F6EECF244321}">
                <p14:modId xmlns:p14="http://schemas.microsoft.com/office/powerpoint/2010/main" val="442469018"/>
              </p:ext>
            </p:extLst>
          </p:nvPr>
        </p:nvGraphicFramePr>
        <p:xfrm>
          <a:off x="838199" y="2951850"/>
          <a:ext cx="3792538" cy="554038"/>
        </p:xfrm>
        <a:graphic>
          <a:graphicData uri="http://schemas.openxmlformats.org/presentationml/2006/ole">
            <mc:AlternateContent xmlns:mc="http://schemas.openxmlformats.org/markup-compatibility/2006">
              <mc:Choice xmlns:v="urn:schemas-microsoft-com:vml" Requires="v">
                <p:oleObj spid="_x0000_s11074" name="Equation" r:id="rId5" imgW="1905000" imgH="279400" progId="Equation.3">
                  <p:embed/>
                </p:oleObj>
              </mc:Choice>
              <mc:Fallback>
                <p:oleObj name="Equation" r:id="rId5" imgW="1905000" imgH="279400" progId="Equation.3">
                  <p:embed/>
                  <p:pic>
                    <p:nvPicPr>
                      <p:cNvPr id="305188"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199" y="2951850"/>
                        <a:ext cx="3792538"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54">
            <a:extLst>
              <a:ext uri="{FF2B5EF4-FFF2-40B4-BE49-F238E27FC236}">
                <a16:creationId xmlns:a16="http://schemas.microsoft.com/office/drawing/2014/main" id="{DC34E033-FEE5-4C2E-B8BB-BF2271A418E8}"/>
              </a:ext>
            </a:extLst>
          </p:cNvPr>
          <p:cNvGraphicFramePr>
            <a:graphicFrameLocks noChangeAspect="1"/>
          </p:cNvGraphicFramePr>
          <p:nvPr>
            <p:extLst>
              <p:ext uri="{D42A27DB-BD31-4B8C-83A1-F6EECF244321}">
                <p14:modId xmlns:p14="http://schemas.microsoft.com/office/powerpoint/2010/main" val="3848474333"/>
              </p:ext>
            </p:extLst>
          </p:nvPr>
        </p:nvGraphicFramePr>
        <p:xfrm>
          <a:off x="830027" y="5170848"/>
          <a:ext cx="1922463" cy="528638"/>
        </p:xfrm>
        <a:graphic>
          <a:graphicData uri="http://schemas.openxmlformats.org/presentationml/2006/ole">
            <mc:AlternateContent xmlns:mc="http://schemas.openxmlformats.org/markup-compatibility/2006">
              <mc:Choice xmlns:v="urn:schemas-microsoft-com:vml" Requires="v">
                <p:oleObj spid="_x0000_s11075" name="Equation" r:id="rId7" imgW="965160" imgH="266400" progId="Equation.3">
                  <p:embed/>
                </p:oleObj>
              </mc:Choice>
              <mc:Fallback>
                <p:oleObj name="Equation" r:id="rId7" imgW="965160" imgH="266400" progId="Equation.3">
                  <p:embed/>
                  <p:pic>
                    <p:nvPicPr>
                      <p:cNvPr id="305206" name="Object 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0027" y="5170848"/>
                        <a:ext cx="1922463" cy="528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55">
            <a:extLst>
              <a:ext uri="{FF2B5EF4-FFF2-40B4-BE49-F238E27FC236}">
                <a16:creationId xmlns:a16="http://schemas.microsoft.com/office/drawing/2014/main" id="{C7984C60-69D7-4E2E-909A-C3C2AC11F3CC}"/>
              </a:ext>
            </a:extLst>
          </p:cNvPr>
          <p:cNvGraphicFramePr>
            <a:graphicFrameLocks noChangeAspect="1"/>
          </p:cNvGraphicFramePr>
          <p:nvPr>
            <p:extLst>
              <p:ext uri="{D42A27DB-BD31-4B8C-83A1-F6EECF244321}">
                <p14:modId xmlns:p14="http://schemas.microsoft.com/office/powerpoint/2010/main" val="1337581263"/>
              </p:ext>
            </p:extLst>
          </p:nvPr>
        </p:nvGraphicFramePr>
        <p:xfrm>
          <a:off x="799011" y="5986684"/>
          <a:ext cx="1562100" cy="522287"/>
        </p:xfrm>
        <a:graphic>
          <a:graphicData uri="http://schemas.openxmlformats.org/presentationml/2006/ole">
            <mc:AlternateContent xmlns:mc="http://schemas.openxmlformats.org/markup-compatibility/2006">
              <mc:Choice xmlns:v="urn:schemas-microsoft-com:vml" Requires="v">
                <p:oleObj spid="_x0000_s11076" name="Equation" r:id="rId9" imgW="787320" imgH="266400" progId="Equation.3">
                  <p:embed/>
                </p:oleObj>
              </mc:Choice>
              <mc:Fallback>
                <p:oleObj name="Equation" r:id="rId9" imgW="787320" imgH="266400" progId="Equation.3">
                  <p:embed/>
                  <p:pic>
                    <p:nvPicPr>
                      <p:cNvPr id="305207" name="Object 5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9011" y="5986684"/>
                        <a:ext cx="1562100" cy="522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8">
            <a:extLst>
              <a:ext uri="{FF2B5EF4-FFF2-40B4-BE49-F238E27FC236}">
                <a16:creationId xmlns:a16="http://schemas.microsoft.com/office/drawing/2014/main" id="{5F8DF024-F84B-4338-85AF-861B7B641D9E}"/>
              </a:ext>
            </a:extLst>
          </p:cNvPr>
          <p:cNvGrpSpPr/>
          <p:nvPr/>
        </p:nvGrpSpPr>
        <p:grpSpPr>
          <a:xfrm>
            <a:off x="763534" y="3672794"/>
            <a:ext cx="6416040" cy="1168400"/>
            <a:chOff x="228600" y="5321300"/>
            <a:chExt cx="6416040" cy="1168400"/>
          </a:xfrm>
        </p:grpSpPr>
        <p:cxnSp>
          <p:nvCxnSpPr>
            <p:cNvPr id="10" name="Straight Connector 9">
              <a:extLst>
                <a:ext uri="{FF2B5EF4-FFF2-40B4-BE49-F238E27FC236}">
                  <a16:creationId xmlns:a16="http://schemas.microsoft.com/office/drawing/2014/main" id="{E26C77FE-E277-4F72-8A07-AD7C1C294577}"/>
                </a:ext>
              </a:extLst>
            </p:cNvPr>
            <p:cNvCxnSpPr/>
            <p:nvPr/>
          </p:nvCxnSpPr>
          <p:spPr>
            <a:xfrm>
              <a:off x="609600" y="5916612"/>
              <a:ext cx="603504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BF4DDB6-3608-4BE9-8930-F4FA29A52D1E}"/>
                </a:ext>
              </a:extLst>
            </p:cNvPr>
            <p:cNvCxnSpPr/>
            <p:nvPr/>
          </p:nvCxnSpPr>
          <p:spPr>
            <a:xfrm>
              <a:off x="990600" y="5611812"/>
              <a:ext cx="0" cy="838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4" name="Object 6">
              <a:extLst>
                <a:ext uri="{FF2B5EF4-FFF2-40B4-BE49-F238E27FC236}">
                  <a16:creationId xmlns:a16="http://schemas.microsoft.com/office/drawing/2014/main" id="{8527CEDE-9555-486F-B3D0-D6FDF98332C3}"/>
                </a:ext>
              </a:extLst>
            </p:cNvPr>
            <p:cNvGraphicFramePr>
              <a:graphicFrameLocks noChangeAspect="1"/>
            </p:cNvGraphicFramePr>
            <p:nvPr/>
          </p:nvGraphicFramePr>
          <p:xfrm>
            <a:off x="228600" y="5992812"/>
            <a:ext cx="720725" cy="411163"/>
          </p:xfrm>
          <a:graphic>
            <a:graphicData uri="http://schemas.openxmlformats.org/presentationml/2006/ole">
              <mc:AlternateContent xmlns:mc="http://schemas.openxmlformats.org/markup-compatibility/2006">
                <mc:Choice xmlns:v="urn:schemas-microsoft-com:vml" Requires="v">
                  <p:oleObj spid="_x0000_s11077" name="Equation" r:id="rId11" imgW="330057" imgH="203112" progId="Equation.3">
                    <p:embed/>
                  </p:oleObj>
                </mc:Choice>
                <mc:Fallback>
                  <p:oleObj name="Equation" r:id="rId11" imgW="330057" imgH="203112" progId="Equation.3">
                    <p:embed/>
                    <p:pic>
                      <p:nvPicPr>
                        <p:cNvPr id="31"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600" y="5992812"/>
                          <a:ext cx="720725"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7">
              <a:extLst>
                <a:ext uri="{FF2B5EF4-FFF2-40B4-BE49-F238E27FC236}">
                  <a16:creationId xmlns:a16="http://schemas.microsoft.com/office/drawing/2014/main" id="{3360A2BE-EE11-459F-8BF4-E4BD2F55CF42}"/>
                </a:ext>
              </a:extLst>
            </p:cNvPr>
            <p:cNvGraphicFramePr>
              <a:graphicFrameLocks noChangeAspect="1"/>
            </p:cNvGraphicFramePr>
            <p:nvPr/>
          </p:nvGraphicFramePr>
          <p:xfrm>
            <a:off x="636588" y="5580062"/>
            <a:ext cx="277812" cy="282575"/>
          </p:xfrm>
          <a:graphic>
            <a:graphicData uri="http://schemas.openxmlformats.org/presentationml/2006/ole">
              <mc:AlternateContent xmlns:mc="http://schemas.openxmlformats.org/markup-compatibility/2006">
                <mc:Choice xmlns:v="urn:schemas-microsoft-com:vml" Requires="v">
                  <p:oleObj spid="_x0000_s11078" name="Equation" r:id="rId13" imgW="126835" imgH="139518" progId="Equation.3">
                    <p:embed/>
                  </p:oleObj>
                </mc:Choice>
                <mc:Fallback>
                  <p:oleObj name="Equation" r:id="rId13" imgW="126835" imgH="139518" progId="Equation.3">
                    <p:embed/>
                    <p:pic>
                      <p:nvPicPr>
                        <p:cNvPr id="32"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6588" y="5580062"/>
                          <a:ext cx="277812" cy="28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8">
              <a:extLst>
                <a:ext uri="{FF2B5EF4-FFF2-40B4-BE49-F238E27FC236}">
                  <a16:creationId xmlns:a16="http://schemas.microsoft.com/office/drawing/2014/main" id="{95D79228-2E8E-4790-9404-F135C54159EA}"/>
                </a:ext>
              </a:extLst>
            </p:cNvPr>
            <p:cNvGraphicFramePr>
              <a:graphicFrameLocks noChangeAspect="1"/>
            </p:cNvGraphicFramePr>
            <p:nvPr/>
          </p:nvGraphicFramePr>
          <p:xfrm>
            <a:off x="1287463" y="5534025"/>
            <a:ext cx="193675" cy="333375"/>
          </p:xfrm>
          <a:graphic>
            <a:graphicData uri="http://schemas.openxmlformats.org/presentationml/2006/ole">
              <mc:AlternateContent xmlns:mc="http://schemas.openxmlformats.org/markup-compatibility/2006">
                <mc:Choice xmlns:v="urn:schemas-microsoft-com:vml" Requires="v">
                  <p:oleObj spid="_x0000_s11079" name="Equation" r:id="rId15" imgW="88707" imgH="164742" progId="Equation.3">
                    <p:embed/>
                  </p:oleObj>
                </mc:Choice>
                <mc:Fallback>
                  <p:oleObj name="Equation" r:id="rId15" imgW="88707" imgH="164742" progId="Equation.3">
                    <p:embed/>
                    <p:pic>
                      <p:nvPicPr>
                        <p:cNvPr id="33"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87463" y="5534025"/>
                          <a:ext cx="19367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9">
              <a:extLst>
                <a:ext uri="{FF2B5EF4-FFF2-40B4-BE49-F238E27FC236}">
                  <a16:creationId xmlns:a16="http://schemas.microsoft.com/office/drawing/2014/main" id="{7041E349-65C1-411B-8899-ADE817057523}"/>
                </a:ext>
              </a:extLst>
            </p:cNvPr>
            <p:cNvGraphicFramePr>
              <a:graphicFrameLocks noChangeAspect="1"/>
            </p:cNvGraphicFramePr>
            <p:nvPr/>
          </p:nvGraphicFramePr>
          <p:xfrm>
            <a:off x="1671638" y="5334000"/>
            <a:ext cx="276225" cy="539750"/>
          </p:xfrm>
          <a:graphic>
            <a:graphicData uri="http://schemas.openxmlformats.org/presentationml/2006/ole">
              <mc:AlternateContent xmlns:mc="http://schemas.openxmlformats.org/markup-compatibility/2006">
                <mc:Choice xmlns:v="urn:schemas-microsoft-com:vml" Requires="v">
                  <p:oleObj spid="_x0000_s11080" name="Equation" r:id="rId17" imgW="126835" imgH="266353" progId="Equation.3">
                    <p:embed/>
                  </p:oleObj>
                </mc:Choice>
                <mc:Fallback>
                  <p:oleObj name="Equation" r:id="rId17" imgW="126835" imgH="266353" progId="Equation.3">
                    <p:embed/>
                    <p:pic>
                      <p:nvPicPr>
                        <p:cNvPr id="34"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71638" y="5334000"/>
                          <a:ext cx="276225"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0">
              <a:extLst>
                <a:ext uri="{FF2B5EF4-FFF2-40B4-BE49-F238E27FC236}">
                  <a16:creationId xmlns:a16="http://schemas.microsoft.com/office/drawing/2014/main" id="{2A256021-E475-4270-AF14-063E43DC918D}"/>
                </a:ext>
              </a:extLst>
            </p:cNvPr>
            <p:cNvGraphicFramePr>
              <a:graphicFrameLocks noChangeAspect="1"/>
            </p:cNvGraphicFramePr>
            <p:nvPr/>
          </p:nvGraphicFramePr>
          <p:xfrm>
            <a:off x="2160588" y="5334000"/>
            <a:ext cx="277812" cy="563562"/>
          </p:xfrm>
          <a:graphic>
            <a:graphicData uri="http://schemas.openxmlformats.org/presentationml/2006/ole">
              <mc:AlternateContent xmlns:mc="http://schemas.openxmlformats.org/markup-compatibility/2006">
                <mc:Choice xmlns:v="urn:schemas-microsoft-com:vml" Requires="v">
                  <p:oleObj spid="_x0000_s11081" name="Equation" r:id="rId19" imgW="126890" imgH="279158" progId="Equation.3">
                    <p:embed/>
                  </p:oleObj>
                </mc:Choice>
                <mc:Fallback>
                  <p:oleObj name="Equation" r:id="rId19" imgW="126890" imgH="279158" progId="Equation.3">
                    <p:embed/>
                    <p:pic>
                      <p:nvPicPr>
                        <p:cNvPr id="35"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60588" y="5334000"/>
                          <a:ext cx="277812" cy="563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9" name="Straight Connector 18">
              <a:extLst>
                <a:ext uri="{FF2B5EF4-FFF2-40B4-BE49-F238E27FC236}">
                  <a16:creationId xmlns:a16="http://schemas.microsoft.com/office/drawing/2014/main" id="{0BDD471D-533F-4243-B7EA-388529E673BD}"/>
                </a:ext>
              </a:extLst>
            </p:cNvPr>
            <p:cNvCxnSpPr/>
            <p:nvPr/>
          </p:nvCxnSpPr>
          <p:spPr>
            <a:xfrm>
              <a:off x="5898854" y="5634037"/>
              <a:ext cx="0" cy="8382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AA73D7D-E00D-4AC3-9C74-CF91E89D28B7}"/>
                </a:ext>
              </a:extLst>
            </p:cNvPr>
            <p:cNvSpPr txBox="1"/>
            <p:nvPr/>
          </p:nvSpPr>
          <p:spPr>
            <a:xfrm>
              <a:off x="5898854" y="5481637"/>
              <a:ext cx="654346" cy="400110"/>
            </a:xfrm>
            <a:prstGeom prst="rect">
              <a:avLst/>
            </a:prstGeom>
            <a:noFill/>
          </p:spPr>
          <p:txBody>
            <a:bodyPr wrap="none" rtlCol="0">
              <a:spAutoFit/>
            </a:bodyPr>
            <a:lstStyle/>
            <a:p>
              <a:r>
                <a:rPr lang="en-US" sz="2000" dirty="0">
                  <a:latin typeface="Times New Roman" pitchFamily="18" charset="0"/>
                  <a:cs typeface="Times New Roman" pitchFamily="18" charset="0"/>
                </a:rPr>
                <a:t>Sum</a:t>
              </a:r>
            </a:p>
          </p:txBody>
        </p:sp>
        <p:graphicFrame>
          <p:nvGraphicFramePr>
            <p:cNvPr id="21" name="Object 33">
              <a:extLst>
                <a:ext uri="{FF2B5EF4-FFF2-40B4-BE49-F238E27FC236}">
                  <a16:creationId xmlns:a16="http://schemas.microsoft.com/office/drawing/2014/main" id="{54BF0568-DE1E-4CCB-9F92-B8FD55F76DD5}"/>
                </a:ext>
              </a:extLst>
            </p:cNvPr>
            <p:cNvGraphicFramePr>
              <a:graphicFrameLocks noChangeAspect="1"/>
            </p:cNvGraphicFramePr>
            <p:nvPr/>
          </p:nvGraphicFramePr>
          <p:xfrm>
            <a:off x="1149350" y="5926138"/>
            <a:ext cx="417513" cy="538162"/>
          </p:xfrm>
          <a:graphic>
            <a:graphicData uri="http://schemas.openxmlformats.org/presentationml/2006/ole">
              <mc:AlternateContent xmlns:mc="http://schemas.openxmlformats.org/markup-compatibility/2006">
                <mc:Choice xmlns:v="urn:schemas-microsoft-com:vml" Requires="v">
                  <p:oleObj spid="_x0000_s11082" name="Equation" r:id="rId21" imgW="190335" imgH="266469" progId="Equation.3">
                    <p:embed/>
                  </p:oleObj>
                </mc:Choice>
                <mc:Fallback>
                  <p:oleObj name="Equation" r:id="rId21" imgW="190335" imgH="266469" progId="Equation.3">
                    <p:embed/>
                    <p:pic>
                      <p:nvPicPr>
                        <p:cNvPr id="38" name="Object 3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49350" y="5926138"/>
                          <a:ext cx="417513"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37">
              <a:extLst>
                <a:ext uri="{FF2B5EF4-FFF2-40B4-BE49-F238E27FC236}">
                  <a16:creationId xmlns:a16="http://schemas.microsoft.com/office/drawing/2014/main" id="{6F52CB95-4C70-4FA2-8CCD-34E1F15753C2}"/>
                </a:ext>
              </a:extLst>
            </p:cNvPr>
            <p:cNvGraphicFramePr>
              <a:graphicFrameLocks noChangeAspect="1"/>
            </p:cNvGraphicFramePr>
            <p:nvPr/>
          </p:nvGraphicFramePr>
          <p:xfrm>
            <a:off x="1608138" y="5913438"/>
            <a:ext cx="415925" cy="563562"/>
          </p:xfrm>
          <a:graphic>
            <a:graphicData uri="http://schemas.openxmlformats.org/presentationml/2006/ole">
              <mc:AlternateContent xmlns:mc="http://schemas.openxmlformats.org/markup-compatibility/2006">
                <mc:Choice xmlns:v="urn:schemas-microsoft-com:vml" Requires="v">
                  <p:oleObj spid="_x0000_s11083" name="Equation" r:id="rId23" imgW="190500" imgH="279400" progId="Equation.3">
                    <p:embed/>
                  </p:oleObj>
                </mc:Choice>
                <mc:Fallback>
                  <p:oleObj name="Equation" r:id="rId23" imgW="190500" imgH="279400" progId="Equation.3">
                    <p:embed/>
                    <p:pic>
                      <p:nvPicPr>
                        <p:cNvPr id="39" name="Object 3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608138" y="5913438"/>
                          <a:ext cx="415925" cy="563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38">
              <a:extLst>
                <a:ext uri="{FF2B5EF4-FFF2-40B4-BE49-F238E27FC236}">
                  <a16:creationId xmlns:a16="http://schemas.microsoft.com/office/drawing/2014/main" id="{C0C8EBA7-53E4-4353-A79D-7DC9F0CBEB01}"/>
                </a:ext>
              </a:extLst>
            </p:cNvPr>
            <p:cNvGraphicFramePr>
              <a:graphicFrameLocks noChangeAspect="1"/>
            </p:cNvGraphicFramePr>
            <p:nvPr/>
          </p:nvGraphicFramePr>
          <p:xfrm>
            <a:off x="2092325" y="5913438"/>
            <a:ext cx="415925" cy="563562"/>
          </p:xfrm>
          <a:graphic>
            <a:graphicData uri="http://schemas.openxmlformats.org/presentationml/2006/ole">
              <mc:AlternateContent xmlns:mc="http://schemas.openxmlformats.org/markup-compatibility/2006">
                <mc:Choice xmlns:v="urn:schemas-microsoft-com:vml" Requires="v">
                  <p:oleObj spid="_x0000_s11084" name="Equation" r:id="rId25" imgW="190500" imgH="279400" progId="Equation.3">
                    <p:embed/>
                  </p:oleObj>
                </mc:Choice>
                <mc:Fallback>
                  <p:oleObj name="Equation" r:id="rId25" imgW="190500" imgH="279400" progId="Equation.3">
                    <p:embed/>
                    <p:pic>
                      <p:nvPicPr>
                        <p:cNvPr id="40" name="Object 3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092325" y="5913438"/>
                          <a:ext cx="415925" cy="563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39">
              <a:extLst>
                <a:ext uri="{FF2B5EF4-FFF2-40B4-BE49-F238E27FC236}">
                  <a16:creationId xmlns:a16="http://schemas.microsoft.com/office/drawing/2014/main" id="{342DE697-A437-47A8-BBF5-5A64AA01FA00}"/>
                </a:ext>
              </a:extLst>
            </p:cNvPr>
            <p:cNvGraphicFramePr>
              <a:graphicFrameLocks noChangeAspect="1"/>
            </p:cNvGraphicFramePr>
            <p:nvPr/>
          </p:nvGraphicFramePr>
          <p:xfrm>
            <a:off x="6016329" y="6015037"/>
            <a:ext cx="193675" cy="333375"/>
          </p:xfrm>
          <a:graphic>
            <a:graphicData uri="http://schemas.openxmlformats.org/presentationml/2006/ole">
              <mc:AlternateContent xmlns:mc="http://schemas.openxmlformats.org/markup-compatibility/2006">
                <mc:Choice xmlns:v="urn:schemas-microsoft-com:vml" Requires="v">
                  <p:oleObj spid="_x0000_s11085" name="Equation" r:id="rId27" imgW="88707" imgH="164742" progId="Equation.3">
                    <p:embed/>
                  </p:oleObj>
                </mc:Choice>
                <mc:Fallback>
                  <p:oleObj name="Equation" r:id="rId27" imgW="88707" imgH="164742" progId="Equation.3">
                    <p:embed/>
                    <p:pic>
                      <p:nvPicPr>
                        <p:cNvPr id="41" name="Object 3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016329" y="6015037"/>
                          <a:ext cx="19367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217">
              <a:extLst>
                <a:ext uri="{FF2B5EF4-FFF2-40B4-BE49-F238E27FC236}">
                  <a16:creationId xmlns:a16="http://schemas.microsoft.com/office/drawing/2014/main" id="{E8AF5E90-3190-46A3-8886-6DC472376BAF}"/>
                </a:ext>
              </a:extLst>
            </p:cNvPr>
            <p:cNvGraphicFramePr>
              <a:graphicFrameLocks noChangeAspect="1"/>
            </p:cNvGraphicFramePr>
            <p:nvPr/>
          </p:nvGraphicFramePr>
          <p:xfrm>
            <a:off x="2614613" y="5521325"/>
            <a:ext cx="280987" cy="333375"/>
          </p:xfrm>
          <a:graphic>
            <a:graphicData uri="http://schemas.openxmlformats.org/presentationml/2006/ole">
              <mc:AlternateContent xmlns:mc="http://schemas.openxmlformats.org/markup-compatibility/2006">
                <mc:Choice xmlns:v="urn:schemas-microsoft-com:vml" Requires="v">
                  <p:oleObj spid="_x0000_s11086" name="Equation" r:id="rId29" imgW="126780" imgH="164814" progId="Equation.3">
                    <p:embed/>
                  </p:oleObj>
                </mc:Choice>
                <mc:Fallback>
                  <p:oleObj name="Equation" r:id="rId29" imgW="126780" imgH="164814" progId="Equation.3">
                    <p:embed/>
                    <p:pic>
                      <p:nvPicPr>
                        <p:cNvPr id="42" name="Object 21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614613" y="5521325"/>
                          <a:ext cx="280987"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218">
              <a:extLst>
                <a:ext uri="{FF2B5EF4-FFF2-40B4-BE49-F238E27FC236}">
                  <a16:creationId xmlns:a16="http://schemas.microsoft.com/office/drawing/2014/main" id="{0ADAF07E-2D86-4FAF-8B84-1699BBE5B591}"/>
                </a:ext>
              </a:extLst>
            </p:cNvPr>
            <p:cNvGraphicFramePr>
              <a:graphicFrameLocks noChangeAspect="1"/>
            </p:cNvGraphicFramePr>
            <p:nvPr/>
          </p:nvGraphicFramePr>
          <p:xfrm>
            <a:off x="2520950" y="5913438"/>
            <a:ext cx="417513" cy="563562"/>
          </p:xfrm>
          <a:graphic>
            <a:graphicData uri="http://schemas.openxmlformats.org/presentationml/2006/ole">
              <mc:AlternateContent xmlns:mc="http://schemas.openxmlformats.org/markup-compatibility/2006">
                <mc:Choice xmlns:v="urn:schemas-microsoft-com:vml" Requires="v">
                  <p:oleObj spid="_x0000_s11087" name="Equation" r:id="rId31" imgW="190500" imgH="279400" progId="Equation.3">
                    <p:embed/>
                  </p:oleObj>
                </mc:Choice>
                <mc:Fallback>
                  <p:oleObj name="Equation" r:id="rId31" imgW="190500" imgH="279400" progId="Equation.3">
                    <p:embed/>
                    <p:pic>
                      <p:nvPicPr>
                        <p:cNvPr id="43" name="Object 218"/>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520950" y="5913438"/>
                          <a:ext cx="417513" cy="563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219">
              <a:extLst>
                <a:ext uri="{FF2B5EF4-FFF2-40B4-BE49-F238E27FC236}">
                  <a16:creationId xmlns:a16="http://schemas.microsoft.com/office/drawing/2014/main" id="{7F695BB5-9714-4B9D-A1CC-3BCA4FB978E2}"/>
                </a:ext>
              </a:extLst>
            </p:cNvPr>
            <p:cNvGraphicFramePr>
              <a:graphicFrameLocks noChangeAspect="1"/>
            </p:cNvGraphicFramePr>
            <p:nvPr/>
          </p:nvGraphicFramePr>
          <p:xfrm>
            <a:off x="3073400" y="5334000"/>
            <a:ext cx="279400" cy="563562"/>
          </p:xfrm>
          <a:graphic>
            <a:graphicData uri="http://schemas.openxmlformats.org/presentationml/2006/ole">
              <mc:AlternateContent xmlns:mc="http://schemas.openxmlformats.org/markup-compatibility/2006">
                <mc:Choice xmlns:v="urn:schemas-microsoft-com:vml" Requires="v">
                  <p:oleObj spid="_x0000_s11088" name="Equation" r:id="rId33" imgW="126890" imgH="279158" progId="Equation.3">
                    <p:embed/>
                  </p:oleObj>
                </mc:Choice>
                <mc:Fallback>
                  <p:oleObj name="Equation" r:id="rId33" imgW="126890" imgH="279158" progId="Equation.3">
                    <p:embed/>
                    <p:pic>
                      <p:nvPicPr>
                        <p:cNvPr id="44" name="Object 219"/>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073400" y="5334000"/>
                          <a:ext cx="279400" cy="563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220">
              <a:extLst>
                <a:ext uri="{FF2B5EF4-FFF2-40B4-BE49-F238E27FC236}">
                  <a16:creationId xmlns:a16="http://schemas.microsoft.com/office/drawing/2014/main" id="{88183622-484B-4954-A2DC-25B3F49510FE}"/>
                </a:ext>
              </a:extLst>
            </p:cNvPr>
            <p:cNvGraphicFramePr>
              <a:graphicFrameLocks noChangeAspect="1"/>
            </p:cNvGraphicFramePr>
            <p:nvPr/>
          </p:nvGraphicFramePr>
          <p:xfrm>
            <a:off x="3006725" y="5938838"/>
            <a:ext cx="415925" cy="538162"/>
          </p:xfrm>
          <a:graphic>
            <a:graphicData uri="http://schemas.openxmlformats.org/presentationml/2006/ole">
              <mc:AlternateContent xmlns:mc="http://schemas.openxmlformats.org/markup-compatibility/2006">
                <mc:Choice xmlns:v="urn:schemas-microsoft-com:vml" Requires="v">
                  <p:oleObj spid="_x0000_s11089" name="Equation" r:id="rId35" imgW="190335" imgH="266469" progId="Equation.3">
                    <p:embed/>
                  </p:oleObj>
                </mc:Choice>
                <mc:Fallback>
                  <p:oleObj name="Equation" r:id="rId35" imgW="190335" imgH="266469" progId="Equation.3">
                    <p:embed/>
                    <p:pic>
                      <p:nvPicPr>
                        <p:cNvPr id="45" name="Object 220"/>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006725" y="5938838"/>
                          <a:ext cx="415925"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221">
              <a:extLst>
                <a:ext uri="{FF2B5EF4-FFF2-40B4-BE49-F238E27FC236}">
                  <a16:creationId xmlns:a16="http://schemas.microsoft.com/office/drawing/2014/main" id="{159A6265-FF33-4806-85A2-C9B4B338A49C}"/>
                </a:ext>
              </a:extLst>
            </p:cNvPr>
            <p:cNvGraphicFramePr>
              <a:graphicFrameLocks noChangeAspect="1"/>
            </p:cNvGraphicFramePr>
            <p:nvPr/>
          </p:nvGraphicFramePr>
          <p:xfrm>
            <a:off x="3530600" y="5321300"/>
            <a:ext cx="279400" cy="563563"/>
          </p:xfrm>
          <a:graphic>
            <a:graphicData uri="http://schemas.openxmlformats.org/presentationml/2006/ole">
              <mc:AlternateContent xmlns:mc="http://schemas.openxmlformats.org/markup-compatibility/2006">
                <mc:Choice xmlns:v="urn:schemas-microsoft-com:vml" Requires="v">
                  <p:oleObj spid="_x0000_s11090" name="Equation" r:id="rId37" imgW="126890" imgH="279158" progId="Equation.3">
                    <p:embed/>
                  </p:oleObj>
                </mc:Choice>
                <mc:Fallback>
                  <p:oleObj name="Equation" r:id="rId37" imgW="126890" imgH="279158" progId="Equation.3">
                    <p:embed/>
                    <p:pic>
                      <p:nvPicPr>
                        <p:cNvPr id="46" name="Object 221"/>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530600" y="5321300"/>
                          <a:ext cx="279400" cy="563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222">
              <a:extLst>
                <a:ext uri="{FF2B5EF4-FFF2-40B4-BE49-F238E27FC236}">
                  <a16:creationId xmlns:a16="http://schemas.microsoft.com/office/drawing/2014/main" id="{6DEB27CA-1B3B-4764-8D0A-EAA7EAC010B6}"/>
                </a:ext>
              </a:extLst>
            </p:cNvPr>
            <p:cNvGraphicFramePr>
              <a:graphicFrameLocks noChangeAspect="1"/>
            </p:cNvGraphicFramePr>
            <p:nvPr/>
          </p:nvGraphicFramePr>
          <p:xfrm>
            <a:off x="4016375" y="5557838"/>
            <a:ext cx="250825" cy="358775"/>
          </p:xfrm>
          <a:graphic>
            <a:graphicData uri="http://schemas.openxmlformats.org/presentationml/2006/ole">
              <mc:AlternateContent xmlns:mc="http://schemas.openxmlformats.org/markup-compatibility/2006">
                <mc:Choice xmlns:v="urn:schemas-microsoft-com:vml" Requires="v">
                  <p:oleObj spid="_x0000_s11091" name="Equation" r:id="rId39" imgW="114102" imgH="177492" progId="Equation.3">
                    <p:embed/>
                  </p:oleObj>
                </mc:Choice>
                <mc:Fallback>
                  <p:oleObj name="Equation" r:id="rId39" imgW="114102" imgH="177492" progId="Equation.3">
                    <p:embed/>
                    <p:pic>
                      <p:nvPicPr>
                        <p:cNvPr id="47" name="Object 222"/>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016375" y="5557838"/>
                          <a:ext cx="250825"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223">
              <a:extLst>
                <a:ext uri="{FF2B5EF4-FFF2-40B4-BE49-F238E27FC236}">
                  <a16:creationId xmlns:a16="http://schemas.microsoft.com/office/drawing/2014/main" id="{26312177-214B-44E1-885C-0EDC40AAB996}"/>
                </a:ext>
              </a:extLst>
            </p:cNvPr>
            <p:cNvGraphicFramePr>
              <a:graphicFrameLocks noChangeAspect="1"/>
            </p:cNvGraphicFramePr>
            <p:nvPr/>
          </p:nvGraphicFramePr>
          <p:xfrm>
            <a:off x="3435350" y="5943600"/>
            <a:ext cx="417513" cy="538162"/>
          </p:xfrm>
          <a:graphic>
            <a:graphicData uri="http://schemas.openxmlformats.org/presentationml/2006/ole">
              <mc:AlternateContent xmlns:mc="http://schemas.openxmlformats.org/markup-compatibility/2006">
                <mc:Choice xmlns:v="urn:schemas-microsoft-com:vml" Requires="v">
                  <p:oleObj spid="_x0000_s11092" name="Equation" r:id="rId41" imgW="190335" imgH="266469" progId="Equation.3">
                    <p:embed/>
                  </p:oleObj>
                </mc:Choice>
                <mc:Fallback>
                  <p:oleObj name="Equation" r:id="rId41" imgW="190335" imgH="266469" progId="Equation.3">
                    <p:embed/>
                    <p:pic>
                      <p:nvPicPr>
                        <p:cNvPr id="48" name="Object 223"/>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3435350" y="5943600"/>
                          <a:ext cx="417513"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224">
              <a:extLst>
                <a:ext uri="{FF2B5EF4-FFF2-40B4-BE49-F238E27FC236}">
                  <a16:creationId xmlns:a16="http://schemas.microsoft.com/office/drawing/2014/main" id="{D78CCF11-0A87-4F6C-AA1F-427AAFA1CA55}"/>
                </a:ext>
              </a:extLst>
            </p:cNvPr>
            <p:cNvGraphicFramePr>
              <a:graphicFrameLocks noChangeAspect="1"/>
            </p:cNvGraphicFramePr>
            <p:nvPr/>
          </p:nvGraphicFramePr>
          <p:xfrm>
            <a:off x="3962400" y="5913438"/>
            <a:ext cx="417512" cy="563562"/>
          </p:xfrm>
          <a:graphic>
            <a:graphicData uri="http://schemas.openxmlformats.org/presentationml/2006/ole">
              <mc:AlternateContent xmlns:mc="http://schemas.openxmlformats.org/markup-compatibility/2006">
                <mc:Choice xmlns:v="urn:schemas-microsoft-com:vml" Requires="v">
                  <p:oleObj spid="_x0000_s11093" name="Equation" r:id="rId43" imgW="190500" imgH="279400" progId="Equation.3">
                    <p:embed/>
                  </p:oleObj>
                </mc:Choice>
                <mc:Fallback>
                  <p:oleObj name="Equation" r:id="rId43" imgW="190500" imgH="279400" progId="Equation.3">
                    <p:embed/>
                    <p:pic>
                      <p:nvPicPr>
                        <p:cNvPr id="49" name="Object 224"/>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962400" y="5913438"/>
                          <a:ext cx="417512" cy="563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Object 30">
              <a:extLst>
                <a:ext uri="{FF2B5EF4-FFF2-40B4-BE49-F238E27FC236}">
                  <a16:creationId xmlns:a16="http://schemas.microsoft.com/office/drawing/2014/main" id="{74B54972-D4EA-4978-828E-6137ADCC7F58}"/>
                </a:ext>
              </a:extLst>
            </p:cNvPr>
            <p:cNvGraphicFramePr>
              <a:graphicFrameLocks noChangeAspect="1"/>
            </p:cNvGraphicFramePr>
            <p:nvPr/>
          </p:nvGraphicFramePr>
          <p:xfrm>
            <a:off x="4410075" y="5346700"/>
            <a:ext cx="392113" cy="563563"/>
          </p:xfrm>
          <a:graphic>
            <a:graphicData uri="http://schemas.openxmlformats.org/presentationml/2006/ole">
              <mc:AlternateContent xmlns:mc="http://schemas.openxmlformats.org/markup-compatibility/2006">
                <mc:Choice xmlns:v="urn:schemas-microsoft-com:vml" Requires="v">
                  <p:oleObj spid="_x0000_s11094" name="Equation" r:id="rId45" imgW="177646" imgH="279158" progId="Equation.3">
                    <p:embed/>
                  </p:oleObj>
                </mc:Choice>
                <mc:Fallback>
                  <p:oleObj name="Equation" r:id="rId45" imgW="177646" imgH="279158" progId="Equation.3">
                    <p:embed/>
                    <p:pic>
                      <p:nvPicPr>
                        <p:cNvPr id="344104" name="Object 30"/>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4410075" y="5346700"/>
                          <a:ext cx="392113" cy="563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Object 31">
              <a:extLst>
                <a:ext uri="{FF2B5EF4-FFF2-40B4-BE49-F238E27FC236}">
                  <a16:creationId xmlns:a16="http://schemas.microsoft.com/office/drawing/2014/main" id="{8735DD6B-66A9-423C-9658-D7A8A88DF7A6}"/>
                </a:ext>
              </a:extLst>
            </p:cNvPr>
            <p:cNvGraphicFramePr>
              <a:graphicFrameLocks noChangeAspect="1"/>
            </p:cNvGraphicFramePr>
            <p:nvPr/>
          </p:nvGraphicFramePr>
          <p:xfrm>
            <a:off x="4398963" y="5897563"/>
            <a:ext cx="415925" cy="565150"/>
          </p:xfrm>
          <a:graphic>
            <a:graphicData uri="http://schemas.openxmlformats.org/presentationml/2006/ole">
              <mc:AlternateContent xmlns:mc="http://schemas.openxmlformats.org/markup-compatibility/2006">
                <mc:Choice xmlns:v="urn:schemas-microsoft-com:vml" Requires="v">
                  <p:oleObj spid="_x0000_s11095" name="Equation" r:id="rId47" imgW="190500" imgH="279400" progId="Equation.3">
                    <p:embed/>
                  </p:oleObj>
                </mc:Choice>
                <mc:Fallback>
                  <p:oleObj name="Equation" r:id="rId47" imgW="190500" imgH="279400" progId="Equation.3">
                    <p:embed/>
                    <p:pic>
                      <p:nvPicPr>
                        <p:cNvPr id="344105" name="Object 31"/>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4398963" y="5897563"/>
                          <a:ext cx="415925"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Object 32">
              <a:extLst>
                <a:ext uri="{FF2B5EF4-FFF2-40B4-BE49-F238E27FC236}">
                  <a16:creationId xmlns:a16="http://schemas.microsoft.com/office/drawing/2014/main" id="{D37FD1F7-F858-44FA-90F1-DDEFF17057CE}"/>
                </a:ext>
              </a:extLst>
            </p:cNvPr>
            <p:cNvGraphicFramePr>
              <a:graphicFrameLocks noChangeAspect="1"/>
            </p:cNvGraphicFramePr>
            <p:nvPr/>
          </p:nvGraphicFramePr>
          <p:xfrm>
            <a:off x="4881563" y="5346700"/>
            <a:ext cx="363537" cy="538163"/>
          </p:xfrm>
          <a:graphic>
            <a:graphicData uri="http://schemas.openxmlformats.org/presentationml/2006/ole">
              <mc:AlternateContent xmlns:mc="http://schemas.openxmlformats.org/markup-compatibility/2006">
                <mc:Choice xmlns:v="urn:schemas-microsoft-com:vml" Requires="v">
                  <p:oleObj spid="_x0000_s11096" name="Equation" r:id="rId49" imgW="164885" imgH="266353" progId="Equation.3">
                    <p:embed/>
                  </p:oleObj>
                </mc:Choice>
                <mc:Fallback>
                  <p:oleObj name="Equation" r:id="rId49" imgW="164885" imgH="266353" progId="Equation.3">
                    <p:embed/>
                    <p:pic>
                      <p:nvPicPr>
                        <p:cNvPr id="344106" name="Object 32"/>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4881563" y="5346700"/>
                          <a:ext cx="363537"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33">
              <a:extLst>
                <a:ext uri="{FF2B5EF4-FFF2-40B4-BE49-F238E27FC236}">
                  <a16:creationId xmlns:a16="http://schemas.microsoft.com/office/drawing/2014/main" id="{52F927C1-1485-49D7-93A0-3B83FE3E22A6}"/>
                </a:ext>
              </a:extLst>
            </p:cNvPr>
            <p:cNvGraphicFramePr>
              <a:graphicFrameLocks noChangeAspect="1"/>
            </p:cNvGraphicFramePr>
            <p:nvPr/>
          </p:nvGraphicFramePr>
          <p:xfrm>
            <a:off x="5395913" y="5562600"/>
            <a:ext cx="277812" cy="333375"/>
          </p:xfrm>
          <a:graphic>
            <a:graphicData uri="http://schemas.openxmlformats.org/presentationml/2006/ole">
              <mc:AlternateContent xmlns:mc="http://schemas.openxmlformats.org/markup-compatibility/2006">
                <mc:Choice xmlns:v="urn:schemas-microsoft-com:vml" Requires="v">
                  <p:oleObj spid="_x0000_s11097" name="Equation" r:id="rId51" imgW="126780" imgH="164814" progId="Equation.3">
                    <p:embed/>
                  </p:oleObj>
                </mc:Choice>
                <mc:Fallback>
                  <p:oleObj name="Equation" r:id="rId51" imgW="126780" imgH="164814" progId="Equation.3">
                    <p:embed/>
                    <p:pic>
                      <p:nvPicPr>
                        <p:cNvPr id="344107" name="Object 33"/>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5395913" y="5562600"/>
                          <a:ext cx="277812"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Object 34">
              <a:extLst>
                <a:ext uri="{FF2B5EF4-FFF2-40B4-BE49-F238E27FC236}">
                  <a16:creationId xmlns:a16="http://schemas.microsoft.com/office/drawing/2014/main" id="{EFD8DAF3-F40D-4ABB-AAF8-CFF049A8AFD2}"/>
                </a:ext>
              </a:extLst>
            </p:cNvPr>
            <p:cNvGraphicFramePr>
              <a:graphicFrameLocks noChangeAspect="1"/>
            </p:cNvGraphicFramePr>
            <p:nvPr/>
          </p:nvGraphicFramePr>
          <p:xfrm>
            <a:off x="4829175" y="5926138"/>
            <a:ext cx="415925" cy="563562"/>
          </p:xfrm>
          <a:graphic>
            <a:graphicData uri="http://schemas.openxmlformats.org/presentationml/2006/ole">
              <mc:AlternateContent xmlns:mc="http://schemas.openxmlformats.org/markup-compatibility/2006">
                <mc:Choice xmlns:v="urn:schemas-microsoft-com:vml" Requires="v">
                  <p:oleObj spid="_x0000_s11098" name="Equation" r:id="rId53" imgW="190500" imgH="279400" progId="Equation.3">
                    <p:embed/>
                  </p:oleObj>
                </mc:Choice>
                <mc:Fallback>
                  <p:oleObj name="Equation" r:id="rId53" imgW="190500" imgH="279400" progId="Equation.3">
                    <p:embed/>
                    <p:pic>
                      <p:nvPicPr>
                        <p:cNvPr id="344108" name="Object 34"/>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4829175" y="5926138"/>
                          <a:ext cx="415925" cy="563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35">
              <a:extLst>
                <a:ext uri="{FF2B5EF4-FFF2-40B4-BE49-F238E27FC236}">
                  <a16:creationId xmlns:a16="http://schemas.microsoft.com/office/drawing/2014/main" id="{F00DBFFC-E792-4957-9A50-AC68B2F3AA4F}"/>
                </a:ext>
              </a:extLst>
            </p:cNvPr>
            <p:cNvGraphicFramePr>
              <a:graphicFrameLocks noChangeAspect="1"/>
            </p:cNvGraphicFramePr>
            <p:nvPr/>
          </p:nvGraphicFramePr>
          <p:xfrm>
            <a:off x="5313363" y="5938838"/>
            <a:ext cx="415925" cy="538162"/>
          </p:xfrm>
          <a:graphic>
            <a:graphicData uri="http://schemas.openxmlformats.org/presentationml/2006/ole">
              <mc:AlternateContent xmlns:mc="http://schemas.openxmlformats.org/markup-compatibility/2006">
                <mc:Choice xmlns:v="urn:schemas-microsoft-com:vml" Requires="v">
                  <p:oleObj spid="_x0000_s11099" name="Equation" r:id="rId55" imgW="190335" imgH="266469" progId="Equation.3">
                    <p:embed/>
                  </p:oleObj>
                </mc:Choice>
                <mc:Fallback>
                  <p:oleObj name="Equation" r:id="rId55" imgW="190335" imgH="266469" progId="Equation.3">
                    <p:embed/>
                    <p:pic>
                      <p:nvPicPr>
                        <p:cNvPr id="344109" name="Object 35"/>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5313363" y="5938838"/>
                          <a:ext cx="415925"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9" name="Group 38">
            <a:extLst>
              <a:ext uri="{FF2B5EF4-FFF2-40B4-BE49-F238E27FC236}">
                <a16:creationId xmlns:a16="http://schemas.microsoft.com/office/drawing/2014/main" id="{FC386AEE-F8D8-4C12-931E-342501D4CBC2}"/>
              </a:ext>
            </a:extLst>
          </p:cNvPr>
          <p:cNvGrpSpPr/>
          <p:nvPr/>
        </p:nvGrpSpPr>
        <p:grpSpPr>
          <a:xfrm>
            <a:off x="8141245" y="3792836"/>
            <a:ext cx="3581400" cy="2845190"/>
            <a:chOff x="5181600" y="2286000"/>
            <a:chExt cx="3581400" cy="2845190"/>
          </a:xfrm>
        </p:grpSpPr>
        <p:sp>
          <p:nvSpPr>
            <p:cNvPr id="40" name="Line 4">
              <a:extLst>
                <a:ext uri="{FF2B5EF4-FFF2-40B4-BE49-F238E27FC236}">
                  <a16:creationId xmlns:a16="http://schemas.microsoft.com/office/drawing/2014/main" id="{CC4543F7-ADD4-4EB9-B9B4-5467B090C7DE}"/>
                </a:ext>
              </a:extLst>
            </p:cNvPr>
            <p:cNvSpPr>
              <a:spLocks noChangeShapeType="1"/>
            </p:cNvSpPr>
            <p:nvPr/>
          </p:nvSpPr>
          <p:spPr bwMode="auto">
            <a:xfrm flipV="1">
              <a:off x="5654040" y="4724400"/>
              <a:ext cx="3108960" cy="0"/>
            </a:xfrm>
            <a:prstGeom prst="line">
              <a:avLst/>
            </a:prstGeom>
            <a:noFill/>
            <a:ln w="38100">
              <a:solidFill>
                <a:schemeClr val="tx2"/>
              </a:solidFill>
              <a:round/>
              <a:headEnd/>
              <a:tailEnd type="triangle" w="med" len="med"/>
            </a:ln>
          </p:spPr>
          <p:txBody>
            <a:bodyPr/>
            <a:lstStyle/>
            <a:p>
              <a:endParaRPr lang="en-US"/>
            </a:p>
          </p:txBody>
        </p:sp>
        <p:sp>
          <p:nvSpPr>
            <p:cNvPr id="41" name="Line 7">
              <a:extLst>
                <a:ext uri="{FF2B5EF4-FFF2-40B4-BE49-F238E27FC236}">
                  <a16:creationId xmlns:a16="http://schemas.microsoft.com/office/drawing/2014/main" id="{39C86C14-0363-4A2B-92E1-739246B169EB}"/>
                </a:ext>
              </a:extLst>
            </p:cNvPr>
            <p:cNvSpPr>
              <a:spLocks noChangeShapeType="1"/>
            </p:cNvSpPr>
            <p:nvPr/>
          </p:nvSpPr>
          <p:spPr bwMode="auto">
            <a:xfrm>
              <a:off x="7628008" y="4732195"/>
              <a:ext cx="0" cy="58235"/>
            </a:xfrm>
            <a:prstGeom prst="line">
              <a:avLst/>
            </a:prstGeom>
            <a:noFill/>
            <a:ln w="38100">
              <a:solidFill>
                <a:schemeClr val="tx2"/>
              </a:solidFill>
              <a:prstDash val="dash"/>
              <a:round/>
              <a:headEnd/>
              <a:tailEnd/>
            </a:ln>
          </p:spPr>
          <p:txBody>
            <a:bodyPr/>
            <a:lstStyle/>
            <a:p>
              <a:endParaRPr lang="en-US"/>
            </a:p>
          </p:txBody>
        </p:sp>
        <p:sp>
          <p:nvSpPr>
            <p:cNvPr id="42" name="Line 17">
              <a:extLst>
                <a:ext uri="{FF2B5EF4-FFF2-40B4-BE49-F238E27FC236}">
                  <a16:creationId xmlns:a16="http://schemas.microsoft.com/office/drawing/2014/main" id="{FB6D1ABC-EE9A-4271-BA79-9300FFCF4DB1}"/>
                </a:ext>
              </a:extLst>
            </p:cNvPr>
            <p:cNvSpPr>
              <a:spLocks noChangeShapeType="1"/>
            </p:cNvSpPr>
            <p:nvPr/>
          </p:nvSpPr>
          <p:spPr bwMode="auto">
            <a:xfrm>
              <a:off x="6256408" y="4732195"/>
              <a:ext cx="0" cy="58235"/>
            </a:xfrm>
            <a:prstGeom prst="line">
              <a:avLst/>
            </a:prstGeom>
            <a:noFill/>
            <a:ln w="38100">
              <a:solidFill>
                <a:schemeClr val="tx2"/>
              </a:solidFill>
              <a:prstDash val="dash"/>
              <a:round/>
              <a:headEnd/>
              <a:tailEnd/>
            </a:ln>
          </p:spPr>
          <p:txBody>
            <a:bodyPr/>
            <a:lstStyle/>
            <a:p>
              <a:endParaRPr lang="en-US"/>
            </a:p>
          </p:txBody>
        </p:sp>
        <p:sp>
          <p:nvSpPr>
            <p:cNvPr id="43" name="TextBox 42">
              <a:extLst>
                <a:ext uri="{FF2B5EF4-FFF2-40B4-BE49-F238E27FC236}">
                  <a16:creationId xmlns:a16="http://schemas.microsoft.com/office/drawing/2014/main" id="{A0E1C135-17F8-4B2C-B0BF-B7E4E265CAC9}"/>
                </a:ext>
              </a:extLst>
            </p:cNvPr>
            <p:cNvSpPr txBox="1"/>
            <p:nvPr/>
          </p:nvSpPr>
          <p:spPr>
            <a:xfrm>
              <a:off x="7475608" y="4792631"/>
              <a:ext cx="300082" cy="338554"/>
            </a:xfrm>
            <a:prstGeom prst="rect">
              <a:avLst/>
            </a:prstGeom>
            <a:noFill/>
          </p:spPr>
          <p:txBody>
            <a:bodyPr wrap="none" rtlCol="0">
              <a:spAutoFit/>
            </a:bodyPr>
            <a:lstStyle/>
            <a:p>
              <a:r>
                <a:rPr lang="en-US" sz="1600" b="1" dirty="0"/>
                <a:t>3</a:t>
              </a:r>
            </a:p>
          </p:txBody>
        </p:sp>
        <p:sp>
          <p:nvSpPr>
            <p:cNvPr id="44" name="TextBox 43">
              <a:extLst>
                <a:ext uri="{FF2B5EF4-FFF2-40B4-BE49-F238E27FC236}">
                  <a16:creationId xmlns:a16="http://schemas.microsoft.com/office/drawing/2014/main" id="{4A55DD64-57B0-4AA0-95C0-AAB967DE711F}"/>
                </a:ext>
              </a:extLst>
            </p:cNvPr>
            <p:cNvSpPr txBox="1"/>
            <p:nvPr/>
          </p:nvSpPr>
          <p:spPr>
            <a:xfrm>
              <a:off x="6789808" y="4786717"/>
              <a:ext cx="300082" cy="338554"/>
            </a:xfrm>
            <a:prstGeom prst="rect">
              <a:avLst/>
            </a:prstGeom>
            <a:noFill/>
          </p:spPr>
          <p:txBody>
            <a:bodyPr wrap="none" rtlCol="0">
              <a:spAutoFit/>
            </a:bodyPr>
            <a:lstStyle/>
            <a:p>
              <a:r>
                <a:rPr lang="en-US" sz="1600" b="1" dirty="0"/>
                <a:t>2</a:t>
              </a:r>
            </a:p>
          </p:txBody>
        </p:sp>
        <p:sp>
          <p:nvSpPr>
            <p:cNvPr id="45" name="TextBox 44">
              <a:extLst>
                <a:ext uri="{FF2B5EF4-FFF2-40B4-BE49-F238E27FC236}">
                  <a16:creationId xmlns:a16="http://schemas.microsoft.com/office/drawing/2014/main" id="{D857BC88-D38D-4DEB-AC5E-9AB6BAA85671}"/>
                </a:ext>
              </a:extLst>
            </p:cNvPr>
            <p:cNvSpPr txBox="1"/>
            <p:nvPr/>
          </p:nvSpPr>
          <p:spPr>
            <a:xfrm>
              <a:off x="6122524" y="4766846"/>
              <a:ext cx="278276" cy="338554"/>
            </a:xfrm>
            <a:prstGeom prst="rect">
              <a:avLst/>
            </a:prstGeom>
            <a:noFill/>
          </p:spPr>
          <p:txBody>
            <a:bodyPr wrap="square" rtlCol="0">
              <a:spAutoFit/>
            </a:bodyPr>
            <a:lstStyle/>
            <a:p>
              <a:r>
                <a:rPr lang="en-US" sz="1600" b="1" dirty="0"/>
                <a:t>1</a:t>
              </a:r>
            </a:p>
          </p:txBody>
        </p:sp>
        <p:sp>
          <p:nvSpPr>
            <p:cNvPr id="46" name="Line 4">
              <a:extLst>
                <a:ext uri="{FF2B5EF4-FFF2-40B4-BE49-F238E27FC236}">
                  <a16:creationId xmlns:a16="http://schemas.microsoft.com/office/drawing/2014/main" id="{04747614-11E3-43DD-BD4A-AB1DDD3771C1}"/>
                </a:ext>
              </a:extLst>
            </p:cNvPr>
            <p:cNvSpPr>
              <a:spLocks noChangeShapeType="1"/>
            </p:cNvSpPr>
            <p:nvPr/>
          </p:nvSpPr>
          <p:spPr bwMode="auto">
            <a:xfrm flipV="1">
              <a:off x="5767564" y="2579132"/>
              <a:ext cx="0" cy="2277306"/>
            </a:xfrm>
            <a:prstGeom prst="line">
              <a:avLst/>
            </a:prstGeom>
            <a:noFill/>
            <a:ln w="38100">
              <a:solidFill>
                <a:schemeClr val="tx2"/>
              </a:solidFill>
              <a:round/>
              <a:headEnd/>
              <a:tailEnd type="triangle" w="med" len="med"/>
            </a:ln>
          </p:spPr>
          <p:txBody>
            <a:bodyPr/>
            <a:lstStyle/>
            <a:p>
              <a:endParaRPr lang="en-US"/>
            </a:p>
          </p:txBody>
        </p:sp>
        <p:cxnSp>
          <p:nvCxnSpPr>
            <p:cNvPr id="47" name="Straight Connector 46">
              <a:extLst>
                <a:ext uri="{FF2B5EF4-FFF2-40B4-BE49-F238E27FC236}">
                  <a16:creationId xmlns:a16="http://schemas.microsoft.com/office/drawing/2014/main" id="{7DE9CAAE-1DCA-4135-AD2A-78B3B4CEBA1D}"/>
                </a:ext>
              </a:extLst>
            </p:cNvPr>
            <p:cNvCxnSpPr>
              <a:stCxn id="52" idx="0"/>
            </p:cNvCxnSpPr>
            <p:nvPr/>
          </p:nvCxnSpPr>
          <p:spPr>
            <a:xfrm flipH="1" flipV="1">
              <a:off x="5708105" y="4621292"/>
              <a:ext cx="556290" cy="11668"/>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DBC46C8-98D5-4601-84F1-761549DFB0DB}"/>
                </a:ext>
              </a:extLst>
            </p:cNvPr>
            <p:cNvSpPr txBox="1"/>
            <p:nvPr/>
          </p:nvSpPr>
          <p:spPr>
            <a:xfrm>
              <a:off x="5491750" y="2286000"/>
              <a:ext cx="710451" cy="369332"/>
            </a:xfrm>
            <a:prstGeom prst="rect">
              <a:avLst/>
            </a:prstGeom>
            <a:noFill/>
          </p:spPr>
          <p:txBody>
            <a:bodyPr wrap="none" rtlCol="0">
              <a:spAutoFit/>
            </a:bodyPr>
            <a:lstStyle/>
            <a:p>
              <a:r>
                <a:rPr lang="en-US" b="1" dirty="0"/>
                <a:t>prob</a:t>
              </a:r>
            </a:p>
          </p:txBody>
        </p:sp>
        <p:sp>
          <p:nvSpPr>
            <p:cNvPr id="49" name="TextBox 48">
              <a:extLst>
                <a:ext uri="{FF2B5EF4-FFF2-40B4-BE49-F238E27FC236}">
                  <a16:creationId xmlns:a16="http://schemas.microsoft.com/office/drawing/2014/main" id="{645E311A-D6A1-4CFF-812F-22079E8AA60A}"/>
                </a:ext>
              </a:extLst>
            </p:cNvPr>
            <p:cNvSpPr txBox="1"/>
            <p:nvPr/>
          </p:nvSpPr>
          <p:spPr>
            <a:xfrm>
              <a:off x="8161408" y="4792636"/>
              <a:ext cx="300082" cy="338554"/>
            </a:xfrm>
            <a:prstGeom prst="rect">
              <a:avLst/>
            </a:prstGeom>
            <a:noFill/>
          </p:spPr>
          <p:txBody>
            <a:bodyPr wrap="none" rtlCol="0">
              <a:spAutoFit/>
            </a:bodyPr>
            <a:lstStyle/>
            <a:p>
              <a:r>
                <a:rPr lang="en-US" sz="1600" b="1" dirty="0"/>
                <a:t>4</a:t>
              </a:r>
            </a:p>
          </p:txBody>
        </p:sp>
        <p:sp>
          <p:nvSpPr>
            <p:cNvPr id="50" name="Line 17">
              <a:extLst>
                <a:ext uri="{FF2B5EF4-FFF2-40B4-BE49-F238E27FC236}">
                  <a16:creationId xmlns:a16="http://schemas.microsoft.com/office/drawing/2014/main" id="{35D4EC8F-CC12-480E-998B-A9E7694801C0}"/>
                </a:ext>
              </a:extLst>
            </p:cNvPr>
            <p:cNvSpPr>
              <a:spLocks noChangeShapeType="1"/>
            </p:cNvSpPr>
            <p:nvPr/>
          </p:nvSpPr>
          <p:spPr bwMode="auto">
            <a:xfrm>
              <a:off x="8319490" y="4712732"/>
              <a:ext cx="0" cy="58235"/>
            </a:xfrm>
            <a:prstGeom prst="line">
              <a:avLst/>
            </a:prstGeom>
            <a:noFill/>
            <a:ln w="38100">
              <a:solidFill>
                <a:schemeClr val="tx2"/>
              </a:solidFill>
              <a:prstDash val="dash"/>
              <a:round/>
              <a:headEnd/>
              <a:tailEnd/>
            </a:ln>
          </p:spPr>
          <p:txBody>
            <a:bodyPr/>
            <a:lstStyle/>
            <a:p>
              <a:endParaRPr lang="en-US"/>
            </a:p>
          </p:txBody>
        </p:sp>
        <p:sp>
          <p:nvSpPr>
            <p:cNvPr id="51" name="Line 7">
              <a:extLst>
                <a:ext uri="{FF2B5EF4-FFF2-40B4-BE49-F238E27FC236}">
                  <a16:creationId xmlns:a16="http://schemas.microsoft.com/office/drawing/2014/main" id="{3A526E14-5FC8-458D-9F9B-FABD25DA1C2A}"/>
                </a:ext>
              </a:extLst>
            </p:cNvPr>
            <p:cNvSpPr>
              <a:spLocks noChangeShapeType="1"/>
            </p:cNvSpPr>
            <p:nvPr/>
          </p:nvSpPr>
          <p:spPr bwMode="auto">
            <a:xfrm>
              <a:off x="6942208" y="4724400"/>
              <a:ext cx="0" cy="58235"/>
            </a:xfrm>
            <a:prstGeom prst="line">
              <a:avLst/>
            </a:prstGeom>
            <a:noFill/>
            <a:ln w="38100">
              <a:solidFill>
                <a:schemeClr val="tx2"/>
              </a:solidFill>
              <a:prstDash val="dash"/>
              <a:round/>
              <a:headEnd/>
              <a:tailEnd/>
            </a:ln>
          </p:spPr>
          <p:txBody>
            <a:bodyPr/>
            <a:lstStyle/>
            <a:p>
              <a:endParaRPr lang="en-US"/>
            </a:p>
          </p:txBody>
        </p:sp>
        <p:sp>
          <p:nvSpPr>
            <p:cNvPr id="52" name="Rectangle 50">
              <a:extLst>
                <a:ext uri="{FF2B5EF4-FFF2-40B4-BE49-F238E27FC236}">
                  <a16:creationId xmlns:a16="http://schemas.microsoft.com/office/drawing/2014/main" id="{F5427977-71E5-4A0F-99F8-EA64FCC626AD}"/>
                </a:ext>
              </a:extLst>
            </p:cNvPr>
            <p:cNvSpPr>
              <a:spLocks noChangeArrowheads="1"/>
            </p:cNvSpPr>
            <p:nvPr/>
          </p:nvSpPr>
          <p:spPr bwMode="auto">
            <a:xfrm>
              <a:off x="6180208" y="4632960"/>
              <a:ext cx="168373" cy="9144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53" name="TextBox 52">
              <a:extLst>
                <a:ext uri="{FF2B5EF4-FFF2-40B4-BE49-F238E27FC236}">
                  <a16:creationId xmlns:a16="http://schemas.microsoft.com/office/drawing/2014/main" id="{B7C2ABFC-3712-4D0D-851C-45E7726B2DB0}"/>
                </a:ext>
              </a:extLst>
            </p:cNvPr>
            <p:cNvSpPr txBox="1"/>
            <p:nvPr/>
          </p:nvSpPr>
          <p:spPr>
            <a:xfrm>
              <a:off x="5181600" y="3505200"/>
              <a:ext cx="570990" cy="307777"/>
            </a:xfrm>
            <a:prstGeom prst="rect">
              <a:avLst/>
            </a:prstGeom>
            <a:noFill/>
          </p:spPr>
          <p:txBody>
            <a:bodyPr wrap="none" rtlCol="0">
              <a:spAutoFit/>
            </a:bodyPr>
            <a:lstStyle/>
            <a:p>
              <a:r>
                <a:rPr lang="en-US" sz="1400" b="1" dirty="0"/>
                <a:t>3/16</a:t>
              </a:r>
            </a:p>
          </p:txBody>
        </p:sp>
        <p:cxnSp>
          <p:nvCxnSpPr>
            <p:cNvPr id="54" name="Straight Connector 53">
              <a:extLst>
                <a:ext uri="{FF2B5EF4-FFF2-40B4-BE49-F238E27FC236}">
                  <a16:creationId xmlns:a16="http://schemas.microsoft.com/office/drawing/2014/main" id="{65E2C08E-8C09-4831-A978-A15DE156822A}"/>
                </a:ext>
              </a:extLst>
            </p:cNvPr>
            <p:cNvCxnSpPr/>
            <p:nvPr/>
          </p:nvCxnSpPr>
          <p:spPr>
            <a:xfrm flipH="1" flipV="1">
              <a:off x="5791200" y="3581400"/>
              <a:ext cx="556290" cy="11668"/>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55" name="Rectangle 50">
              <a:extLst>
                <a:ext uri="{FF2B5EF4-FFF2-40B4-BE49-F238E27FC236}">
                  <a16:creationId xmlns:a16="http://schemas.microsoft.com/office/drawing/2014/main" id="{C84C4AB5-2148-4642-B07B-37F2537D0CF8}"/>
                </a:ext>
              </a:extLst>
            </p:cNvPr>
            <p:cNvSpPr>
              <a:spLocks noChangeArrowheads="1"/>
            </p:cNvSpPr>
            <p:nvPr/>
          </p:nvSpPr>
          <p:spPr bwMode="auto">
            <a:xfrm>
              <a:off x="6858000" y="3810000"/>
              <a:ext cx="168373"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56" name="TextBox 55">
              <a:extLst>
                <a:ext uri="{FF2B5EF4-FFF2-40B4-BE49-F238E27FC236}">
                  <a16:creationId xmlns:a16="http://schemas.microsoft.com/office/drawing/2014/main" id="{5886FCC2-20A8-4008-9A1C-1BA8E9B66202}"/>
                </a:ext>
              </a:extLst>
            </p:cNvPr>
            <p:cNvSpPr txBox="1"/>
            <p:nvPr/>
          </p:nvSpPr>
          <p:spPr>
            <a:xfrm>
              <a:off x="5181600" y="4419600"/>
              <a:ext cx="570990" cy="307777"/>
            </a:xfrm>
            <a:prstGeom prst="rect">
              <a:avLst/>
            </a:prstGeom>
            <a:noFill/>
          </p:spPr>
          <p:txBody>
            <a:bodyPr wrap="none" rtlCol="0">
              <a:spAutoFit/>
            </a:bodyPr>
            <a:lstStyle/>
            <a:p>
              <a:r>
                <a:rPr lang="en-US" sz="1400" b="1" dirty="0"/>
                <a:t>1/64</a:t>
              </a:r>
            </a:p>
          </p:txBody>
        </p:sp>
        <p:sp>
          <p:nvSpPr>
            <p:cNvPr id="57" name="Rectangle 50">
              <a:extLst>
                <a:ext uri="{FF2B5EF4-FFF2-40B4-BE49-F238E27FC236}">
                  <a16:creationId xmlns:a16="http://schemas.microsoft.com/office/drawing/2014/main" id="{15D9B588-EAB0-471C-B47C-2DD0E78BA1BE}"/>
                </a:ext>
              </a:extLst>
            </p:cNvPr>
            <p:cNvSpPr>
              <a:spLocks noChangeArrowheads="1"/>
            </p:cNvSpPr>
            <p:nvPr/>
          </p:nvSpPr>
          <p:spPr bwMode="auto">
            <a:xfrm>
              <a:off x="8229600" y="4632960"/>
              <a:ext cx="168373" cy="9144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58" name="Rectangle 50">
              <a:extLst>
                <a:ext uri="{FF2B5EF4-FFF2-40B4-BE49-F238E27FC236}">
                  <a16:creationId xmlns:a16="http://schemas.microsoft.com/office/drawing/2014/main" id="{EEF986AF-91FB-491E-BFF3-C80DAD8B0E13}"/>
                </a:ext>
              </a:extLst>
            </p:cNvPr>
            <p:cNvSpPr>
              <a:spLocks noChangeArrowheads="1"/>
            </p:cNvSpPr>
            <p:nvPr/>
          </p:nvSpPr>
          <p:spPr bwMode="auto">
            <a:xfrm>
              <a:off x="6400800" y="4419600"/>
              <a:ext cx="168373" cy="27432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59" name="Rectangle 50">
              <a:extLst>
                <a:ext uri="{FF2B5EF4-FFF2-40B4-BE49-F238E27FC236}">
                  <a16:creationId xmlns:a16="http://schemas.microsoft.com/office/drawing/2014/main" id="{620AF3B8-0D85-492B-946D-C9B2B95313E8}"/>
                </a:ext>
              </a:extLst>
            </p:cNvPr>
            <p:cNvSpPr>
              <a:spLocks noChangeArrowheads="1"/>
            </p:cNvSpPr>
            <p:nvPr/>
          </p:nvSpPr>
          <p:spPr bwMode="auto">
            <a:xfrm>
              <a:off x="6629400" y="4175760"/>
              <a:ext cx="168373" cy="54864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0" name="Rectangle 50">
              <a:extLst>
                <a:ext uri="{FF2B5EF4-FFF2-40B4-BE49-F238E27FC236}">
                  <a16:creationId xmlns:a16="http://schemas.microsoft.com/office/drawing/2014/main" id="{6141C4FF-CB9D-4A87-8BC6-8337F654061F}"/>
                </a:ext>
              </a:extLst>
            </p:cNvPr>
            <p:cNvSpPr>
              <a:spLocks noChangeArrowheads="1"/>
            </p:cNvSpPr>
            <p:nvPr/>
          </p:nvSpPr>
          <p:spPr bwMode="auto">
            <a:xfrm>
              <a:off x="8001000" y="4419600"/>
              <a:ext cx="168373" cy="27432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1" name="Rectangle 50">
              <a:extLst>
                <a:ext uri="{FF2B5EF4-FFF2-40B4-BE49-F238E27FC236}">
                  <a16:creationId xmlns:a16="http://schemas.microsoft.com/office/drawing/2014/main" id="{C9C98135-9C16-4DF8-A925-990A9601A4E3}"/>
                </a:ext>
              </a:extLst>
            </p:cNvPr>
            <p:cNvSpPr>
              <a:spLocks noChangeArrowheads="1"/>
            </p:cNvSpPr>
            <p:nvPr/>
          </p:nvSpPr>
          <p:spPr bwMode="auto">
            <a:xfrm>
              <a:off x="7756427" y="4175760"/>
              <a:ext cx="168373" cy="54864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2" name="Rectangle 50">
              <a:extLst>
                <a:ext uri="{FF2B5EF4-FFF2-40B4-BE49-F238E27FC236}">
                  <a16:creationId xmlns:a16="http://schemas.microsoft.com/office/drawing/2014/main" id="{12F01500-C2AD-41B2-9B22-8E92B4E35D69}"/>
                </a:ext>
              </a:extLst>
            </p:cNvPr>
            <p:cNvSpPr>
              <a:spLocks noChangeArrowheads="1"/>
            </p:cNvSpPr>
            <p:nvPr/>
          </p:nvSpPr>
          <p:spPr bwMode="auto">
            <a:xfrm>
              <a:off x="7527827" y="3810000"/>
              <a:ext cx="168373"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3" name="Rectangle 50">
              <a:extLst>
                <a:ext uri="{FF2B5EF4-FFF2-40B4-BE49-F238E27FC236}">
                  <a16:creationId xmlns:a16="http://schemas.microsoft.com/office/drawing/2014/main" id="{5F9D3F16-6E02-4D88-BFA0-6B28CD7064B2}"/>
                </a:ext>
              </a:extLst>
            </p:cNvPr>
            <p:cNvSpPr>
              <a:spLocks noChangeArrowheads="1"/>
            </p:cNvSpPr>
            <p:nvPr/>
          </p:nvSpPr>
          <p:spPr bwMode="auto">
            <a:xfrm>
              <a:off x="7086600" y="3627120"/>
              <a:ext cx="168373" cy="10972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4" name="Rectangle 50">
              <a:extLst>
                <a:ext uri="{FF2B5EF4-FFF2-40B4-BE49-F238E27FC236}">
                  <a16:creationId xmlns:a16="http://schemas.microsoft.com/office/drawing/2014/main" id="{93A4CD19-3BC0-4F75-A08F-71AFC63AEF1F}"/>
                </a:ext>
              </a:extLst>
            </p:cNvPr>
            <p:cNvSpPr>
              <a:spLocks noChangeArrowheads="1"/>
            </p:cNvSpPr>
            <p:nvPr/>
          </p:nvSpPr>
          <p:spPr bwMode="auto">
            <a:xfrm>
              <a:off x="7315200" y="3627120"/>
              <a:ext cx="168373" cy="10972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pic>
        <p:nvPicPr>
          <p:cNvPr id="65" name="Picture 64" descr="A sign on a pole&#10;&#10;Description automatically generated">
            <a:extLst>
              <a:ext uri="{FF2B5EF4-FFF2-40B4-BE49-F238E27FC236}">
                <a16:creationId xmlns:a16="http://schemas.microsoft.com/office/drawing/2014/main" id="{E7FB6BA3-3CAA-4A16-9265-207B57483E4A}"/>
              </a:ext>
            </a:extLst>
          </p:cNvPr>
          <p:cNvPicPr>
            <a:picLocks noChangeAspect="1"/>
          </p:cNvPicPr>
          <p:nvPr/>
        </p:nvPicPr>
        <p:blipFill>
          <a:blip r:embed="rId57">
            <a:extLst>
              <a:ext uri="{28A0092B-C50C-407E-A947-70E740481C1C}">
                <a14:useLocalDpi xmlns:a14="http://schemas.microsoft.com/office/drawing/2010/main" val="0"/>
              </a:ext>
            </a:extLst>
          </a:blip>
          <a:stretch>
            <a:fillRect/>
          </a:stretch>
        </p:blipFill>
        <p:spPr>
          <a:xfrm>
            <a:off x="10487360" y="282195"/>
            <a:ext cx="1067620" cy="1097276"/>
          </a:xfrm>
          <a:prstGeom prst="rect">
            <a:avLst/>
          </a:prstGeom>
        </p:spPr>
      </p:pic>
      <p:pic>
        <p:nvPicPr>
          <p:cNvPr id="66" name="Picture 65" descr="A sign on a pole&#10;&#10;Description automatically generated">
            <a:extLst>
              <a:ext uri="{FF2B5EF4-FFF2-40B4-BE49-F238E27FC236}">
                <a16:creationId xmlns:a16="http://schemas.microsoft.com/office/drawing/2014/main" id="{81E01D1D-DE7E-442E-A25B-EA10B11272CD}"/>
              </a:ext>
            </a:extLst>
          </p:cNvPr>
          <p:cNvPicPr>
            <a:picLocks noChangeAspect="1"/>
          </p:cNvPicPr>
          <p:nvPr/>
        </p:nvPicPr>
        <p:blipFill>
          <a:blip r:embed="rId57">
            <a:extLst>
              <a:ext uri="{28A0092B-C50C-407E-A947-70E740481C1C}">
                <a14:useLocalDpi xmlns:a14="http://schemas.microsoft.com/office/drawing/2010/main" val="0"/>
              </a:ext>
            </a:extLst>
          </a:blip>
          <a:stretch>
            <a:fillRect/>
          </a:stretch>
        </p:blipFill>
        <p:spPr>
          <a:xfrm rot="18746369">
            <a:off x="9317288" y="1163939"/>
            <a:ext cx="1067620" cy="1097276"/>
          </a:xfrm>
          <a:prstGeom prst="rect">
            <a:avLst/>
          </a:prstGeom>
        </p:spPr>
      </p:pic>
      <p:pic>
        <p:nvPicPr>
          <p:cNvPr id="67" name="Picture 66" descr="A sign on a pole&#10;&#10;Description automatically generated">
            <a:extLst>
              <a:ext uri="{FF2B5EF4-FFF2-40B4-BE49-F238E27FC236}">
                <a16:creationId xmlns:a16="http://schemas.microsoft.com/office/drawing/2014/main" id="{BD8187F9-A531-442A-8552-47498066F2E0}"/>
              </a:ext>
            </a:extLst>
          </p:cNvPr>
          <p:cNvPicPr>
            <a:picLocks noChangeAspect="1"/>
          </p:cNvPicPr>
          <p:nvPr/>
        </p:nvPicPr>
        <p:blipFill>
          <a:blip r:embed="rId57">
            <a:extLst>
              <a:ext uri="{28A0092B-C50C-407E-A947-70E740481C1C}">
                <a14:useLocalDpi xmlns:a14="http://schemas.microsoft.com/office/drawing/2010/main" val="0"/>
              </a:ext>
            </a:extLst>
          </a:blip>
          <a:stretch>
            <a:fillRect/>
          </a:stretch>
        </p:blipFill>
        <p:spPr>
          <a:xfrm rot="8860008">
            <a:off x="10643850" y="1749627"/>
            <a:ext cx="1067620" cy="1097276"/>
          </a:xfrm>
          <a:prstGeom prst="rect">
            <a:avLst/>
          </a:prstGeom>
        </p:spPr>
      </p:pic>
    </p:spTree>
    <p:extLst>
      <p:ext uri="{BB962C8B-B14F-4D97-AF65-F5344CB8AC3E}">
        <p14:creationId xmlns:p14="http://schemas.microsoft.com/office/powerpoint/2010/main" val="649569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6"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strips(downRight)">
                                      <p:cBhvr>
                                        <p:cTn id="11" dur="10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nodeType="click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strips(downRight)">
                                      <p:cBhvr>
                                        <p:cTn id="16" dur="10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7"/>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199" y="365125"/>
            <a:ext cx="5784669" cy="1325563"/>
          </a:xfrm>
        </p:spPr>
        <p:txBody>
          <a:bodyPr>
            <a:normAutofit/>
          </a:bodyPr>
          <a:lstStyle/>
          <a:p>
            <a:r>
              <a:rPr lang="en-US" dirty="0">
                <a:solidFill>
                  <a:srgbClr val="990033"/>
                </a:solidFill>
              </a:rPr>
              <a:t>CLT</a:t>
            </a:r>
            <a:endParaRPr lang="en-US" dirty="0"/>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5C74FA6-4D41-492E-8AE6-868BF148C6C5}"/>
                  </a:ext>
                </a:extLst>
              </p:cNvPr>
              <p:cNvSpPr/>
              <p:nvPr/>
            </p:nvSpPr>
            <p:spPr>
              <a:xfrm>
                <a:off x="799011" y="1416157"/>
                <a:ext cx="7090955" cy="986167"/>
              </a:xfrm>
              <a:prstGeom prst="rect">
                <a:avLst/>
              </a:prstGeom>
            </p:spPr>
            <p:txBody>
              <a:bodyPr wrap="square">
                <a:spAutoFit/>
              </a:bodyPr>
              <a:lstStyle/>
              <a:p>
                <a:r>
                  <a:rPr lang="en-US" sz="2400" dirty="0">
                    <a:cs typeface="Times New Roman" pitchFamily="18" charset="0"/>
                  </a:rPr>
                  <a:t>If we increase n, then the distribution of </a:t>
                </a:r>
                <a14:m>
                  <m:oMath xmlns:m="http://schemas.openxmlformats.org/officeDocument/2006/math">
                    <m:sSub>
                      <m:sSubPr>
                        <m:ctrlPr>
                          <a:rPr lang="en-US" sz="2400" i="1" smtClean="0">
                            <a:latin typeface="Cambria Math" panose="02040503050406030204" pitchFamily="18" charset="0"/>
                            <a:cs typeface="Times New Roman" pitchFamily="18" charset="0"/>
                          </a:rPr>
                        </m:ctrlPr>
                      </m:sSubPr>
                      <m:e>
                        <m:acc>
                          <m:accPr>
                            <m:chr m:val="̅"/>
                            <m:ctrlPr>
                              <a:rPr lang="en-US" sz="2400" i="1">
                                <a:latin typeface="Cambria Math" panose="02040503050406030204" pitchFamily="18" charset="0"/>
                                <a:cs typeface="Times New Roman" pitchFamily="18" charset="0"/>
                              </a:rPr>
                            </m:ctrlPr>
                          </m:accPr>
                          <m:e>
                            <m:r>
                              <a:rPr lang="en-US" sz="2400" i="1">
                                <a:latin typeface="Cambria Math" panose="02040503050406030204" pitchFamily="18" charset="0"/>
                                <a:cs typeface="Times New Roman" pitchFamily="18" charset="0"/>
                              </a:rPr>
                              <m:t>𝑋</m:t>
                            </m:r>
                          </m:e>
                        </m:acc>
                      </m:e>
                      <m:sub>
                        <m:r>
                          <a:rPr lang="en-US" sz="2400" b="0" i="1" smtClean="0">
                            <a:latin typeface="Cambria Math" panose="02040503050406030204" pitchFamily="18" charset="0"/>
                            <a:cs typeface="Times New Roman" pitchFamily="18" charset="0"/>
                          </a:rPr>
                          <m:t>𝑛</m:t>
                        </m:r>
                      </m:sub>
                    </m:sSub>
                    <m:r>
                      <a:rPr lang="en-US" sz="2400" i="1">
                        <a:latin typeface="Cambria Math" panose="02040503050406030204" pitchFamily="18" charset="0"/>
                        <a:cs typeface="Times New Roman" pitchFamily="18" charset="0"/>
                      </a:rPr>
                      <m:t>=</m:t>
                    </m:r>
                    <m:f>
                      <m:fPr>
                        <m:ctrlPr>
                          <a:rPr lang="en-US" sz="2400" i="1">
                            <a:latin typeface="Cambria Math" panose="02040503050406030204" pitchFamily="18" charset="0"/>
                            <a:cs typeface="Times New Roman" pitchFamily="18" charset="0"/>
                          </a:rPr>
                        </m:ctrlPr>
                      </m:fPr>
                      <m:num>
                        <m:sSub>
                          <m:sSubPr>
                            <m:ctrlPr>
                              <a:rPr lang="en-US" sz="2400" i="1">
                                <a:latin typeface="Cambria Math" panose="02040503050406030204" pitchFamily="18" charset="0"/>
                                <a:cs typeface="Times New Roman" pitchFamily="18" charset="0"/>
                              </a:rPr>
                            </m:ctrlPr>
                          </m:sSubPr>
                          <m:e>
                            <m:r>
                              <a:rPr lang="en-US" sz="2400" i="1">
                                <a:latin typeface="Cambria Math" panose="02040503050406030204" pitchFamily="18" charset="0"/>
                                <a:cs typeface="Times New Roman" pitchFamily="18" charset="0"/>
                              </a:rPr>
                              <m:t>𝑋</m:t>
                            </m:r>
                          </m:e>
                          <m:sub>
                            <m:r>
                              <a:rPr lang="en-US" sz="2400" i="1">
                                <a:latin typeface="Cambria Math" panose="02040503050406030204" pitchFamily="18" charset="0"/>
                                <a:cs typeface="Times New Roman" pitchFamily="18" charset="0"/>
                              </a:rPr>
                              <m:t>1</m:t>
                            </m:r>
                          </m:sub>
                        </m:sSub>
                        <m:r>
                          <a:rPr lang="en-US" sz="2400" i="1">
                            <a:latin typeface="Cambria Math" panose="02040503050406030204" pitchFamily="18" charset="0"/>
                            <a:cs typeface="Times New Roman" pitchFamily="18" charset="0"/>
                          </a:rPr>
                          <m:t>+</m:t>
                        </m:r>
                        <m:r>
                          <a:rPr lang="en-US" sz="2400" b="0" i="1" smtClean="0">
                            <a:latin typeface="Cambria Math" panose="02040503050406030204" pitchFamily="18" charset="0"/>
                            <a:cs typeface="Times New Roman" pitchFamily="18" charset="0"/>
                          </a:rPr>
                          <m:t>…</m:t>
                        </m:r>
                        <m:r>
                          <a:rPr lang="en-US" sz="2400" i="1">
                            <a:latin typeface="Cambria Math" panose="02040503050406030204" pitchFamily="18" charset="0"/>
                            <a:cs typeface="Times New Roman" pitchFamily="18" charset="0"/>
                          </a:rPr>
                          <m:t>+</m:t>
                        </m:r>
                        <m:sSub>
                          <m:sSubPr>
                            <m:ctrlPr>
                              <a:rPr lang="en-US" sz="2400" i="1">
                                <a:latin typeface="Cambria Math" panose="02040503050406030204" pitchFamily="18" charset="0"/>
                                <a:cs typeface="Times New Roman" pitchFamily="18" charset="0"/>
                              </a:rPr>
                            </m:ctrlPr>
                          </m:sSubPr>
                          <m:e>
                            <m:r>
                              <a:rPr lang="en-US" sz="2400" i="1">
                                <a:latin typeface="Cambria Math" panose="02040503050406030204" pitchFamily="18" charset="0"/>
                                <a:cs typeface="Times New Roman" pitchFamily="18" charset="0"/>
                              </a:rPr>
                              <m:t>𝑋</m:t>
                            </m:r>
                          </m:e>
                          <m:sub>
                            <m:r>
                              <a:rPr lang="en-US" sz="2400" b="0" i="1" smtClean="0">
                                <a:latin typeface="Cambria Math" panose="02040503050406030204" pitchFamily="18" charset="0"/>
                                <a:cs typeface="Times New Roman" pitchFamily="18" charset="0"/>
                              </a:rPr>
                              <m:t>𝑛</m:t>
                            </m:r>
                          </m:sub>
                        </m:sSub>
                      </m:num>
                      <m:den>
                        <m:r>
                          <a:rPr lang="en-US" sz="2400" b="0" i="1" smtClean="0">
                            <a:latin typeface="Cambria Math" panose="02040503050406030204" pitchFamily="18" charset="0"/>
                            <a:cs typeface="Times New Roman" pitchFamily="18" charset="0"/>
                          </a:rPr>
                          <m:t>𝑛</m:t>
                        </m:r>
                      </m:den>
                    </m:f>
                  </m:oMath>
                </a14:m>
                <a:endParaRPr lang="en-US" sz="2400" dirty="0">
                  <a:cs typeface="Times New Roman" pitchFamily="18" charset="0"/>
                </a:endParaRPr>
              </a:p>
              <a:p>
                <a:r>
                  <a:rPr lang="en-US" sz="2400" dirty="0">
                    <a:cs typeface="Times New Roman" pitchFamily="18" charset="0"/>
                  </a:rPr>
                  <a:t>approaches the normal distribution with </a:t>
                </a:r>
              </a:p>
            </p:txBody>
          </p:sp>
        </mc:Choice>
        <mc:Fallback xmlns="">
          <p:sp>
            <p:nvSpPr>
              <p:cNvPr id="12" name="Rectangle 11">
                <a:extLst>
                  <a:ext uri="{FF2B5EF4-FFF2-40B4-BE49-F238E27FC236}">
                    <a16:creationId xmlns:a16="http://schemas.microsoft.com/office/drawing/2014/main" id="{15C74FA6-4D41-492E-8AE6-868BF148C6C5}"/>
                  </a:ext>
                </a:extLst>
              </p:cNvPr>
              <p:cNvSpPr>
                <a:spLocks noRot="1" noChangeAspect="1" noMove="1" noResize="1" noEditPoints="1" noAdjustHandles="1" noChangeArrowheads="1" noChangeShapeType="1" noTextEdit="1"/>
              </p:cNvSpPr>
              <p:nvPr/>
            </p:nvSpPr>
            <p:spPr>
              <a:xfrm>
                <a:off x="799011" y="1416157"/>
                <a:ext cx="7090955" cy="986167"/>
              </a:xfrm>
              <a:prstGeom prst="rect">
                <a:avLst/>
              </a:prstGeom>
              <a:blipFill>
                <a:blip r:embed="rId3"/>
                <a:stretch>
                  <a:fillRect l="-1290" b="-12963"/>
                </a:stretch>
              </a:blipFill>
            </p:spPr>
            <p:txBody>
              <a:bodyPr/>
              <a:lstStyle/>
              <a:p>
                <a:r>
                  <a:rPr lang="en-US">
                    <a:noFill/>
                  </a:rPr>
                  <a:t> </a:t>
                </a:r>
              </a:p>
            </p:txBody>
          </p:sp>
        </mc:Fallback>
      </mc:AlternateContent>
      <p:sp>
        <p:nvSpPr>
          <p:cNvPr id="13" name="AutoShape 3" descr="Image result for tossing two coins outcomes">
            <a:extLst>
              <a:ext uri="{FF2B5EF4-FFF2-40B4-BE49-F238E27FC236}">
                <a16:creationId xmlns:a16="http://schemas.microsoft.com/office/drawing/2014/main" id="{2DB494EA-1E32-444B-B674-38E21A72ECCA}"/>
              </a:ext>
            </a:extLst>
          </p:cNvPr>
          <p:cNvSpPr>
            <a:spLocks noChangeAspect="1" noChangeArrowheads="1"/>
          </p:cNvSpPr>
          <p:nvPr/>
        </p:nvSpPr>
        <p:spPr bwMode="auto">
          <a:xfrm>
            <a:off x="772885" y="46949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 name="Line 4">
            <a:extLst>
              <a:ext uri="{FF2B5EF4-FFF2-40B4-BE49-F238E27FC236}">
                <a16:creationId xmlns:a16="http://schemas.microsoft.com/office/drawing/2014/main" id="{6A651D84-C998-4CEA-A8CC-976164A7D20D}"/>
              </a:ext>
            </a:extLst>
          </p:cNvPr>
          <p:cNvSpPr>
            <a:spLocks noChangeShapeType="1"/>
          </p:cNvSpPr>
          <p:nvPr/>
        </p:nvSpPr>
        <p:spPr bwMode="auto">
          <a:xfrm flipV="1">
            <a:off x="8580123" y="6161313"/>
            <a:ext cx="3108960" cy="0"/>
          </a:xfrm>
          <a:prstGeom prst="line">
            <a:avLst/>
          </a:prstGeom>
          <a:noFill/>
          <a:ln w="38100">
            <a:solidFill>
              <a:schemeClr val="tx2"/>
            </a:solidFill>
            <a:round/>
            <a:headEnd/>
            <a:tailEnd type="triangle" w="med" len="med"/>
          </a:ln>
        </p:spPr>
        <p:txBody>
          <a:bodyPr/>
          <a:lstStyle/>
          <a:p>
            <a:endParaRPr lang="en-US"/>
          </a:p>
        </p:txBody>
      </p:sp>
      <p:sp>
        <p:nvSpPr>
          <p:cNvPr id="20" name="Line 7">
            <a:extLst>
              <a:ext uri="{FF2B5EF4-FFF2-40B4-BE49-F238E27FC236}">
                <a16:creationId xmlns:a16="http://schemas.microsoft.com/office/drawing/2014/main" id="{C6FC1950-755B-48BE-90FC-FBD89EDB5002}"/>
              </a:ext>
            </a:extLst>
          </p:cNvPr>
          <p:cNvSpPr>
            <a:spLocks noChangeShapeType="1"/>
          </p:cNvSpPr>
          <p:nvPr/>
        </p:nvSpPr>
        <p:spPr bwMode="auto">
          <a:xfrm>
            <a:off x="10554091" y="6169108"/>
            <a:ext cx="0" cy="58235"/>
          </a:xfrm>
          <a:prstGeom prst="line">
            <a:avLst/>
          </a:prstGeom>
          <a:noFill/>
          <a:ln w="38100">
            <a:solidFill>
              <a:schemeClr val="tx2"/>
            </a:solidFill>
            <a:prstDash val="dash"/>
            <a:round/>
            <a:headEnd/>
            <a:tailEnd/>
          </a:ln>
        </p:spPr>
        <p:txBody>
          <a:bodyPr/>
          <a:lstStyle/>
          <a:p>
            <a:endParaRPr lang="en-US"/>
          </a:p>
        </p:txBody>
      </p:sp>
      <p:sp>
        <p:nvSpPr>
          <p:cNvPr id="23" name="Line 17">
            <a:extLst>
              <a:ext uri="{FF2B5EF4-FFF2-40B4-BE49-F238E27FC236}">
                <a16:creationId xmlns:a16="http://schemas.microsoft.com/office/drawing/2014/main" id="{F37B3AAA-D6F0-4687-AD95-796235D6FB75}"/>
              </a:ext>
            </a:extLst>
          </p:cNvPr>
          <p:cNvSpPr>
            <a:spLocks noChangeShapeType="1"/>
          </p:cNvSpPr>
          <p:nvPr/>
        </p:nvSpPr>
        <p:spPr bwMode="auto">
          <a:xfrm>
            <a:off x="9182491" y="6169108"/>
            <a:ext cx="0" cy="58235"/>
          </a:xfrm>
          <a:prstGeom prst="line">
            <a:avLst/>
          </a:prstGeom>
          <a:noFill/>
          <a:ln w="38100">
            <a:solidFill>
              <a:schemeClr val="tx2"/>
            </a:solidFill>
            <a:prstDash val="dash"/>
            <a:round/>
            <a:headEnd/>
            <a:tailEnd/>
          </a:ln>
        </p:spPr>
        <p:txBody>
          <a:bodyPr/>
          <a:lstStyle/>
          <a:p>
            <a:endParaRPr lang="en-US"/>
          </a:p>
        </p:txBody>
      </p:sp>
      <p:sp>
        <p:nvSpPr>
          <p:cNvPr id="24" name="TextBox 23">
            <a:extLst>
              <a:ext uri="{FF2B5EF4-FFF2-40B4-BE49-F238E27FC236}">
                <a16:creationId xmlns:a16="http://schemas.microsoft.com/office/drawing/2014/main" id="{56BB3BC9-C839-47B7-B9DA-4D1195D95D34}"/>
              </a:ext>
            </a:extLst>
          </p:cNvPr>
          <p:cNvSpPr txBox="1"/>
          <p:nvPr/>
        </p:nvSpPr>
        <p:spPr>
          <a:xfrm>
            <a:off x="10401691" y="6229544"/>
            <a:ext cx="300082" cy="338554"/>
          </a:xfrm>
          <a:prstGeom prst="rect">
            <a:avLst/>
          </a:prstGeom>
          <a:noFill/>
        </p:spPr>
        <p:txBody>
          <a:bodyPr wrap="none" rtlCol="0">
            <a:spAutoFit/>
          </a:bodyPr>
          <a:lstStyle/>
          <a:p>
            <a:r>
              <a:rPr lang="en-US" sz="1600" b="1" dirty="0"/>
              <a:t>3</a:t>
            </a:r>
          </a:p>
        </p:txBody>
      </p:sp>
      <p:sp>
        <p:nvSpPr>
          <p:cNvPr id="25" name="TextBox 24">
            <a:extLst>
              <a:ext uri="{FF2B5EF4-FFF2-40B4-BE49-F238E27FC236}">
                <a16:creationId xmlns:a16="http://schemas.microsoft.com/office/drawing/2014/main" id="{D24C5244-DAF3-456F-8C45-5C26B9007D4E}"/>
              </a:ext>
            </a:extLst>
          </p:cNvPr>
          <p:cNvSpPr txBox="1"/>
          <p:nvPr/>
        </p:nvSpPr>
        <p:spPr>
          <a:xfrm>
            <a:off x="9715891" y="6223630"/>
            <a:ext cx="300082" cy="338554"/>
          </a:xfrm>
          <a:prstGeom prst="rect">
            <a:avLst/>
          </a:prstGeom>
          <a:noFill/>
        </p:spPr>
        <p:txBody>
          <a:bodyPr wrap="none" rtlCol="0">
            <a:spAutoFit/>
          </a:bodyPr>
          <a:lstStyle/>
          <a:p>
            <a:r>
              <a:rPr lang="en-US" sz="1600" b="1" dirty="0"/>
              <a:t>2</a:t>
            </a:r>
          </a:p>
        </p:txBody>
      </p:sp>
      <p:sp>
        <p:nvSpPr>
          <p:cNvPr id="26" name="TextBox 25">
            <a:extLst>
              <a:ext uri="{FF2B5EF4-FFF2-40B4-BE49-F238E27FC236}">
                <a16:creationId xmlns:a16="http://schemas.microsoft.com/office/drawing/2014/main" id="{89EE87A4-04F0-4A5D-8D97-B950753E7A32}"/>
              </a:ext>
            </a:extLst>
          </p:cNvPr>
          <p:cNvSpPr txBox="1"/>
          <p:nvPr/>
        </p:nvSpPr>
        <p:spPr>
          <a:xfrm>
            <a:off x="9048607" y="6203759"/>
            <a:ext cx="278276" cy="338554"/>
          </a:xfrm>
          <a:prstGeom prst="rect">
            <a:avLst/>
          </a:prstGeom>
          <a:noFill/>
        </p:spPr>
        <p:txBody>
          <a:bodyPr wrap="square" rtlCol="0">
            <a:spAutoFit/>
          </a:bodyPr>
          <a:lstStyle/>
          <a:p>
            <a:r>
              <a:rPr lang="en-US" sz="1600" b="1" dirty="0"/>
              <a:t>1</a:t>
            </a:r>
          </a:p>
        </p:txBody>
      </p:sp>
      <p:sp>
        <p:nvSpPr>
          <p:cNvPr id="27" name="Line 4">
            <a:extLst>
              <a:ext uri="{FF2B5EF4-FFF2-40B4-BE49-F238E27FC236}">
                <a16:creationId xmlns:a16="http://schemas.microsoft.com/office/drawing/2014/main" id="{45D1C0D7-912B-4018-90E5-49CE89CFF1D5}"/>
              </a:ext>
            </a:extLst>
          </p:cNvPr>
          <p:cNvSpPr>
            <a:spLocks noChangeShapeType="1"/>
          </p:cNvSpPr>
          <p:nvPr/>
        </p:nvSpPr>
        <p:spPr bwMode="auto">
          <a:xfrm flipV="1">
            <a:off x="8693647" y="4016045"/>
            <a:ext cx="0" cy="2277306"/>
          </a:xfrm>
          <a:prstGeom prst="line">
            <a:avLst/>
          </a:prstGeom>
          <a:noFill/>
          <a:ln w="38100">
            <a:solidFill>
              <a:schemeClr val="tx2"/>
            </a:solidFill>
            <a:round/>
            <a:headEnd/>
            <a:tailEnd type="triangle" w="med" len="med"/>
          </a:ln>
        </p:spPr>
        <p:txBody>
          <a:bodyPr/>
          <a:lstStyle/>
          <a:p>
            <a:endParaRPr lang="en-US"/>
          </a:p>
        </p:txBody>
      </p:sp>
      <p:cxnSp>
        <p:nvCxnSpPr>
          <p:cNvPr id="28" name="Straight Connector 27">
            <a:extLst>
              <a:ext uri="{FF2B5EF4-FFF2-40B4-BE49-F238E27FC236}">
                <a16:creationId xmlns:a16="http://schemas.microsoft.com/office/drawing/2014/main" id="{CF875568-FA75-4654-8650-C45B23870DA6}"/>
              </a:ext>
            </a:extLst>
          </p:cNvPr>
          <p:cNvCxnSpPr>
            <a:stCxn id="33" idx="0"/>
          </p:cNvCxnSpPr>
          <p:nvPr/>
        </p:nvCxnSpPr>
        <p:spPr>
          <a:xfrm flipH="1" flipV="1">
            <a:off x="8634188" y="6058205"/>
            <a:ext cx="556290" cy="11668"/>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B8F3A55-654D-45B7-A340-DE82B73C0486}"/>
              </a:ext>
            </a:extLst>
          </p:cNvPr>
          <p:cNvSpPr txBox="1"/>
          <p:nvPr/>
        </p:nvSpPr>
        <p:spPr>
          <a:xfrm>
            <a:off x="8417833" y="3722913"/>
            <a:ext cx="710451" cy="369332"/>
          </a:xfrm>
          <a:prstGeom prst="rect">
            <a:avLst/>
          </a:prstGeom>
          <a:noFill/>
        </p:spPr>
        <p:txBody>
          <a:bodyPr wrap="none" rtlCol="0">
            <a:spAutoFit/>
          </a:bodyPr>
          <a:lstStyle/>
          <a:p>
            <a:r>
              <a:rPr lang="en-US" b="1" dirty="0"/>
              <a:t>prob</a:t>
            </a:r>
          </a:p>
        </p:txBody>
      </p:sp>
      <p:sp>
        <p:nvSpPr>
          <p:cNvPr id="30" name="TextBox 29">
            <a:extLst>
              <a:ext uri="{FF2B5EF4-FFF2-40B4-BE49-F238E27FC236}">
                <a16:creationId xmlns:a16="http://schemas.microsoft.com/office/drawing/2014/main" id="{F1DB3E75-4B80-43BC-89A9-7FB424CD4391}"/>
              </a:ext>
            </a:extLst>
          </p:cNvPr>
          <p:cNvSpPr txBox="1"/>
          <p:nvPr/>
        </p:nvSpPr>
        <p:spPr>
          <a:xfrm>
            <a:off x="11087491" y="6229549"/>
            <a:ext cx="300082" cy="338554"/>
          </a:xfrm>
          <a:prstGeom prst="rect">
            <a:avLst/>
          </a:prstGeom>
          <a:noFill/>
        </p:spPr>
        <p:txBody>
          <a:bodyPr wrap="none" rtlCol="0">
            <a:spAutoFit/>
          </a:bodyPr>
          <a:lstStyle/>
          <a:p>
            <a:r>
              <a:rPr lang="en-US" sz="1600" b="1" dirty="0"/>
              <a:t>4</a:t>
            </a:r>
          </a:p>
        </p:txBody>
      </p:sp>
      <p:sp>
        <p:nvSpPr>
          <p:cNvPr id="31" name="Line 17">
            <a:extLst>
              <a:ext uri="{FF2B5EF4-FFF2-40B4-BE49-F238E27FC236}">
                <a16:creationId xmlns:a16="http://schemas.microsoft.com/office/drawing/2014/main" id="{3295ADCA-2BF0-48ED-98BA-BA53CC832459}"/>
              </a:ext>
            </a:extLst>
          </p:cNvPr>
          <p:cNvSpPr>
            <a:spLocks noChangeShapeType="1"/>
          </p:cNvSpPr>
          <p:nvPr/>
        </p:nvSpPr>
        <p:spPr bwMode="auto">
          <a:xfrm>
            <a:off x="11245573" y="6149645"/>
            <a:ext cx="0" cy="58235"/>
          </a:xfrm>
          <a:prstGeom prst="line">
            <a:avLst/>
          </a:prstGeom>
          <a:noFill/>
          <a:ln w="38100">
            <a:solidFill>
              <a:schemeClr val="tx2"/>
            </a:solidFill>
            <a:prstDash val="dash"/>
            <a:round/>
            <a:headEnd/>
            <a:tailEnd/>
          </a:ln>
        </p:spPr>
        <p:txBody>
          <a:bodyPr/>
          <a:lstStyle/>
          <a:p>
            <a:endParaRPr lang="en-US"/>
          </a:p>
        </p:txBody>
      </p:sp>
      <p:sp>
        <p:nvSpPr>
          <p:cNvPr id="32" name="Line 7">
            <a:extLst>
              <a:ext uri="{FF2B5EF4-FFF2-40B4-BE49-F238E27FC236}">
                <a16:creationId xmlns:a16="http://schemas.microsoft.com/office/drawing/2014/main" id="{37B22246-77CB-4863-B879-F9A1E024E991}"/>
              </a:ext>
            </a:extLst>
          </p:cNvPr>
          <p:cNvSpPr>
            <a:spLocks noChangeShapeType="1"/>
          </p:cNvSpPr>
          <p:nvPr/>
        </p:nvSpPr>
        <p:spPr bwMode="auto">
          <a:xfrm>
            <a:off x="9868291" y="6161313"/>
            <a:ext cx="0" cy="58235"/>
          </a:xfrm>
          <a:prstGeom prst="line">
            <a:avLst/>
          </a:prstGeom>
          <a:noFill/>
          <a:ln w="38100">
            <a:solidFill>
              <a:schemeClr val="tx2"/>
            </a:solidFill>
            <a:prstDash val="dash"/>
            <a:round/>
            <a:headEnd/>
            <a:tailEnd/>
          </a:ln>
        </p:spPr>
        <p:txBody>
          <a:bodyPr/>
          <a:lstStyle/>
          <a:p>
            <a:endParaRPr lang="en-US"/>
          </a:p>
        </p:txBody>
      </p:sp>
      <p:sp>
        <p:nvSpPr>
          <p:cNvPr id="33" name="Rectangle 50">
            <a:extLst>
              <a:ext uri="{FF2B5EF4-FFF2-40B4-BE49-F238E27FC236}">
                <a16:creationId xmlns:a16="http://schemas.microsoft.com/office/drawing/2014/main" id="{620E48FE-0ECB-431F-8E2A-67FFF85D13E0}"/>
              </a:ext>
            </a:extLst>
          </p:cNvPr>
          <p:cNvSpPr>
            <a:spLocks noChangeArrowheads="1"/>
          </p:cNvSpPr>
          <p:nvPr/>
        </p:nvSpPr>
        <p:spPr bwMode="auto">
          <a:xfrm>
            <a:off x="9106291" y="6069873"/>
            <a:ext cx="168373" cy="9144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4" name="TextBox 33">
            <a:extLst>
              <a:ext uri="{FF2B5EF4-FFF2-40B4-BE49-F238E27FC236}">
                <a16:creationId xmlns:a16="http://schemas.microsoft.com/office/drawing/2014/main" id="{DEE50868-B3A8-48B6-BCBC-2D2D8C7D61E8}"/>
              </a:ext>
            </a:extLst>
          </p:cNvPr>
          <p:cNvSpPr txBox="1"/>
          <p:nvPr/>
        </p:nvSpPr>
        <p:spPr>
          <a:xfrm>
            <a:off x="8107683" y="4942113"/>
            <a:ext cx="570990" cy="307777"/>
          </a:xfrm>
          <a:prstGeom prst="rect">
            <a:avLst/>
          </a:prstGeom>
          <a:noFill/>
        </p:spPr>
        <p:txBody>
          <a:bodyPr wrap="none" rtlCol="0">
            <a:spAutoFit/>
          </a:bodyPr>
          <a:lstStyle/>
          <a:p>
            <a:r>
              <a:rPr lang="en-US" sz="1400" b="1" dirty="0"/>
              <a:t>3/16</a:t>
            </a:r>
          </a:p>
        </p:txBody>
      </p:sp>
      <p:cxnSp>
        <p:nvCxnSpPr>
          <p:cNvPr id="35" name="Straight Connector 34">
            <a:extLst>
              <a:ext uri="{FF2B5EF4-FFF2-40B4-BE49-F238E27FC236}">
                <a16:creationId xmlns:a16="http://schemas.microsoft.com/office/drawing/2014/main" id="{FB363ADA-A49D-4C0D-A05B-585F62A86DFB}"/>
              </a:ext>
            </a:extLst>
          </p:cNvPr>
          <p:cNvCxnSpPr/>
          <p:nvPr/>
        </p:nvCxnSpPr>
        <p:spPr>
          <a:xfrm flipH="1" flipV="1">
            <a:off x="8717283" y="5018313"/>
            <a:ext cx="556290" cy="11668"/>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36" name="Rectangle 50">
            <a:extLst>
              <a:ext uri="{FF2B5EF4-FFF2-40B4-BE49-F238E27FC236}">
                <a16:creationId xmlns:a16="http://schemas.microsoft.com/office/drawing/2014/main" id="{3A61EEA1-7C9F-48E7-A477-BF56C66C12FE}"/>
              </a:ext>
            </a:extLst>
          </p:cNvPr>
          <p:cNvSpPr>
            <a:spLocks noChangeArrowheads="1"/>
          </p:cNvSpPr>
          <p:nvPr/>
        </p:nvSpPr>
        <p:spPr bwMode="auto">
          <a:xfrm>
            <a:off x="9784083" y="5246913"/>
            <a:ext cx="168373"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7" name="TextBox 36">
            <a:extLst>
              <a:ext uri="{FF2B5EF4-FFF2-40B4-BE49-F238E27FC236}">
                <a16:creationId xmlns:a16="http://schemas.microsoft.com/office/drawing/2014/main" id="{609B0FF9-D15D-4F39-8346-722CE5ACB2CA}"/>
              </a:ext>
            </a:extLst>
          </p:cNvPr>
          <p:cNvSpPr txBox="1"/>
          <p:nvPr/>
        </p:nvSpPr>
        <p:spPr>
          <a:xfrm>
            <a:off x="8107683" y="5856513"/>
            <a:ext cx="570990" cy="307777"/>
          </a:xfrm>
          <a:prstGeom prst="rect">
            <a:avLst/>
          </a:prstGeom>
          <a:noFill/>
        </p:spPr>
        <p:txBody>
          <a:bodyPr wrap="none" rtlCol="0">
            <a:spAutoFit/>
          </a:bodyPr>
          <a:lstStyle/>
          <a:p>
            <a:r>
              <a:rPr lang="en-US" sz="1400" b="1" dirty="0"/>
              <a:t>1/64</a:t>
            </a:r>
          </a:p>
        </p:txBody>
      </p:sp>
      <p:sp>
        <p:nvSpPr>
          <p:cNvPr id="38" name="Rectangle 50">
            <a:extLst>
              <a:ext uri="{FF2B5EF4-FFF2-40B4-BE49-F238E27FC236}">
                <a16:creationId xmlns:a16="http://schemas.microsoft.com/office/drawing/2014/main" id="{5BA850E0-C689-4124-8EF3-0624906E560D}"/>
              </a:ext>
            </a:extLst>
          </p:cNvPr>
          <p:cNvSpPr>
            <a:spLocks noChangeArrowheads="1"/>
          </p:cNvSpPr>
          <p:nvPr/>
        </p:nvSpPr>
        <p:spPr bwMode="auto">
          <a:xfrm>
            <a:off x="11155683" y="6069873"/>
            <a:ext cx="168373" cy="9144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9" name="Rectangle 50">
            <a:extLst>
              <a:ext uri="{FF2B5EF4-FFF2-40B4-BE49-F238E27FC236}">
                <a16:creationId xmlns:a16="http://schemas.microsoft.com/office/drawing/2014/main" id="{7C3A8D68-94B0-401B-A0A0-97C3A387A340}"/>
              </a:ext>
            </a:extLst>
          </p:cNvPr>
          <p:cNvSpPr>
            <a:spLocks noChangeArrowheads="1"/>
          </p:cNvSpPr>
          <p:nvPr/>
        </p:nvSpPr>
        <p:spPr bwMode="auto">
          <a:xfrm>
            <a:off x="9326883" y="5856513"/>
            <a:ext cx="168373" cy="27432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0" name="Rectangle 50">
            <a:extLst>
              <a:ext uri="{FF2B5EF4-FFF2-40B4-BE49-F238E27FC236}">
                <a16:creationId xmlns:a16="http://schemas.microsoft.com/office/drawing/2014/main" id="{95948B46-6CDC-4827-A59E-6D32776AEFFB}"/>
              </a:ext>
            </a:extLst>
          </p:cNvPr>
          <p:cNvSpPr>
            <a:spLocks noChangeArrowheads="1"/>
          </p:cNvSpPr>
          <p:nvPr/>
        </p:nvSpPr>
        <p:spPr bwMode="auto">
          <a:xfrm>
            <a:off x="9555483" y="5612673"/>
            <a:ext cx="168373" cy="54864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1" name="Rectangle 50">
            <a:extLst>
              <a:ext uri="{FF2B5EF4-FFF2-40B4-BE49-F238E27FC236}">
                <a16:creationId xmlns:a16="http://schemas.microsoft.com/office/drawing/2014/main" id="{FF92D09F-C270-4DF0-86C8-7A17131D4252}"/>
              </a:ext>
            </a:extLst>
          </p:cNvPr>
          <p:cNvSpPr>
            <a:spLocks noChangeArrowheads="1"/>
          </p:cNvSpPr>
          <p:nvPr/>
        </p:nvSpPr>
        <p:spPr bwMode="auto">
          <a:xfrm>
            <a:off x="10927083" y="5856513"/>
            <a:ext cx="168373" cy="27432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2" name="Rectangle 50">
            <a:extLst>
              <a:ext uri="{FF2B5EF4-FFF2-40B4-BE49-F238E27FC236}">
                <a16:creationId xmlns:a16="http://schemas.microsoft.com/office/drawing/2014/main" id="{2FBCABD7-7162-4483-94A6-9B8A4BA1B733}"/>
              </a:ext>
            </a:extLst>
          </p:cNvPr>
          <p:cNvSpPr>
            <a:spLocks noChangeArrowheads="1"/>
          </p:cNvSpPr>
          <p:nvPr/>
        </p:nvSpPr>
        <p:spPr bwMode="auto">
          <a:xfrm>
            <a:off x="10682510" y="5612673"/>
            <a:ext cx="168373" cy="54864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3" name="Rectangle 50">
            <a:extLst>
              <a:ext uri="{FF2B5EF4-FFF2-40B4-BE49-F238E27FC236}">
                <a16:creationId xmlns:a16="http://schemas.microsoft.com/office/drawing/2014/main" id="{22E31322-3026-43E4-B41F-C53ECD9F9991}"/>
              </a:ext>
            </a:extLst>
          </p:cNvPr>
          <p:cNvSpPr>
            <a:spLocks noChangeArrowheads="1"/>
          </p:cNvSpPr>
          <p:nvPr/>
        </p:nvSpPr>
        <p:spPr bwMode="auto">
          <a:xfrm>
            <a:off x="10453910" y="5246913"/>
            <a:ext cx="168373"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4" name="Rectangle 50">
            <a:extLst>
              <a:ext uri="{FF2B5EF4-FFF2-40B4-BE49-F238E27FC236}">
                <a16:creationId xmlns:a16="http://schemas.microsoft.com/office/drawing/2014/main" id="{E5A3BFBE-3B5C-46E9-8B52-61E72E21F8CC}"/>
              </a:ext>
            </a:extLst>
          </p:cNvPr>
          <p:cNvSpPr>
            <a:spLocks noChangeArrowheads="1"/>
          </p:cNvSpPr>
          <p:nvPr/>
        </p:nvSpPr>
        <p:spPr bwMode="auto">
          <a:xfrm>
            <a:off x="10012683" y="5064033"/>
            <a:ext cx="168373" cy="10972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5" name="Rectangle 50">
            <a:extLst>
              <a:ext uri="{FF2B5EF4-FFF2-40B4-BE49-F238E27FC236}">
                <a16:creationId xmlns:a16="http://schemas.microsoft.com/office/drawing/2014/main" id="{77DFE8DF-5C6D-41E0-8935-BF2A15A11CAF}"/>
              </a:ext>
            </a:extLst>
          </p:cNvPr>
          <p:cNvSpPr>
            <a:spLocks noChangeArrowheads="1"/>
          </p:cNvSpPr>
          <p:nvPr/>
        </p:nvSpPr>
        <p:spPr bwMode="auto">
          <a:xfrm>
            <a:off x="10241283" y="5064033"/>
            <a:ext cx="168373" cy="10972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6" name="Freeform 71">
            <a:extLst>
              <a:ext uri="{FF2B5EF4-FFF2-40B4-BE49-F238E27FC236}">
                <a16:creationId xmlns:a16="http://schemas.microsoft.com/office/drawing/2014/main" id="{4430CC41-16F1-4F7E-B4CF-18485D7D811B}"/>
              </a:ext>
            </a:extLst>
          </p:cNvPr>
          <p:cNvSpPr/>
          <p:nvPr/>
        </p:nvSpPr>
        <p:spPr>
          <a:xfrm>
            <a:off x="8985920" y="4865913"/>
            <a:ext cx="2549472" cy="1361267"/>
          </a:xfrm>
          <a:custGeom>
            <a:avLst/>
            <a:gdLst>
              <a:gd name="connsiteX0" fmla="*/ 0 w 2549472"/>
              <a:gd name="connsiteY0" fmla="*/ 1255363 h 1361267"/>
              <a:gd name="connsiteX1" fmla="*/ 604434 w 2549472"/>
              <a:gd name="connsiteY1" fmla="*/ 743919 h 1361267"/>
              <a:gd name="connsiteX2" fmla="*/ 991892 w 2549472"/>
              <a:gd name="connsiteY2" fmla="*/ 201478 h 1361267"/>
              <a:gd name="connsiteX3" fmla="*/ 1239865 w 2549472"/>
              <a:gd name="connsiteY3" fmla="*/ 30997 h 1361267"/>
              <a:gd name="connsiteX4" fmla="*/ 1627322 w 2549472"/>
              <a:gd name="connsiteY4" fmla="*/ 387458 h 1361267"/>
              <a:gd name="connsiteX5" fmla="*/ 1906292 w 2549472"/>
              <a:gd name="connsiteY5" fmla="*/ 805912 h 1361267"/>
              <a:gd name="connsiteX6" fmla="*/ 2464231 w 2549472"/>
              <a:gd name="connsiteY6" fmla="*/ 1286359 h 1361267"/>
              <a:gd name="connsiteX7" fmla="*/ 2417736 w 2549472"/>
              <a:gd name="connsiteY7" fmla="*/ 1255363 h 136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49472" h="1361267">
                <a:moveTo>
                  <a:pt x="0" y="1255363"/>
                </a:moveTo>
                <a:cubicBezTo>
                  <a:pt x="219559" y="1087465"/>
                  <a:pt x="439119" y="919567"/>
                  <a:pt x="604434" y="743919"/>
                </a:cubicBezTo>
                <a:cubicBezTo>
                  <a:pt x="769749" y="568272"/>
                  <a:pt x="885987" y="320298"/>
                  <a:pt x="991892" y="201478"/>
                </a:cubicBezTo>
                <a:cubicBezTo>
                  <a:pt x="1097797" y="82658"/>
                  <a:pt x="1133960" y="0"/>
                  <a:pt x="1239865" y="30997"/>
                </a:cubicBezTo>
                <a:cubicBezTo>
                  <a:pt x="1345770" y="61994"/>
                  <a:pt x="1516251" y="258306"/>
                  <a:pt x="1627322" y="387458"/>
                </a:cubicBezTo>
                <a:cubicBezTo>
                  <a:pt x="1738393" y="516610"/>
                  <a:pt x="1766807" y="656095"/>
                  <a:pt x="1906292" y="805912"/>
                </a:cubicBezTo>
                <a:cubicBezTo>
                  <a:pt x="2045777" y="955729"/>
                  <a:pt x="2378990" y="1211451"/>
                  <a:pt x="2464231" y="1286359"/>
                </a:cubicBezTo>
                <a:cubicBezTo>
                  <a:pt x="2549472" y="1361267"/>
                  <a:pt x="2483604" y="1308315"/>
                  <a:pt x="2417736" y="1255363"/>
                </a:cubicBezTo>
              </a:path>
            </a:pathLst>
          </a:cu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a:extLst>
              <a:ext uri="{FF2B5EF4-FFF2-40B4-BE49-F238E27FC236}">
                <a16:creationId xmlns:a16="http://schemas.microsoft.com/office/drawing/2014/main" id="{51C790AF-CE1F-402B-B454-820BCF58B7C7}"/>
              </a:ext>
            </a:extLst>
          </p:cNvPr>
          <p:cNvSpPr txBox="1"/>
          <p:nvPr/>
        </p:nvSpPr>
        <p:spPr>
          <a:xfrm>
            <a:off x="736302" y="4321578"/>
            <a:ext cx="4572000" cy="1200329"/>
          </a:xfrm>
          <a:prstGeom prst="rect">
            <a:avLst/>
          </a:prstGeom>
          <a:solidFill>
            <a:srgbClr val="CCFFCC"/>
          </a:solidFill>
        </p:spPr>
        <p:txBody>
          <a:bodyPr wrap="square" rtlCol="0">
            <a:spAutoFit/>
          </a:bodyPr>
          <a:lstStyle/>
          <a:p>
            <a:r>
              <a:rPr lang="en-US" sz="2400" dirty="0">
                <a:solidFill>
                  <a:srgbClr val="8D42C6"/>
                </a:solidFill>
                <a:cs typeface="Times New Roman" pitchFamily="18" charset="0"/>
              </a:rPr>
              <a:t>This is generally true for any basic distribution for X</a:t>
            </a:r>
            <a:r>
              <a:rPr lang="en-US" sz="1600" dirty="0">
                <a:solidFill>
                  <a:srgbClr val="8D42C6"/>
                </a:solidFill>
                <a:cs typeface="Times New Roman" pitchFamily="18" charset="0"/>
              </a:rPr>
              <a:t>i </a:t>
            </a:r>
            <a:r>
              <a:rPr lang="en-US" sz="2400" dirty="0">
                <a:solidFill>
                  <a:srgbClr val="8D42C6"/>
                </a:solidFill>
                <a:cs typeface="Times New Roman" pitchFamily="18" charset="0"/>
              </a:rPr>
              <a:t>and is known as Central Limit Theorem</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33891DC-D272-4AD8-8509-8950A3FFEF87}"/>
                  </a:ext>
                </a:extLst>
              </p:cNvPr>
              <p:cNvSpPr txBox="1"/>
              <p:nvPr/>
            </p:nvSpPr>
            <p:spPr>
              <a:xfrm>
                <a:off x="844549" y="2616538"/>
                <a:ext cx="167904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𝐸</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cs typeface="Times New Roman" pitchFamily="18" charset="0"/>
                                </a:rPr>
                              </m:ctrlPr>
                            </m:sSubPr>
                            <m:e>
                              <m:acc>
                                <m:accPr>
                                  <m:chr m:val="̅"/>
                                  <m:ctrlPr>
                                    <a:rPr lang="en-US" sz="2400" i="1">
                                      <a:latin typeface="Cambria Math" panose="02040503050406030204" pitchFamily="18" charset="0"/>
                                      <a:cs typeface="Times New Roman" pitchFamily="18" charset="0"/>
                                    </a:rPr>
                                  </m:ctrlPr>
                                </m:accPr>
                                <m:e>
                                  <m:r>
                                    <a:rPr lang="en-US" sz="2400" i="1">
                                      <a:latin typeface="Cambria Math" panose="02040503050406030204" pitchFamily="18" charset="0"/>
                                      <a:cs typeface="Times New Roman" pitchFamily="18" charset="0"/>
                                    </a:rPr>
                                    <m:t>𝑋</m:t>
                                  </m:r>
                                </m:e>
                              </m:acc>
                            </m:e>
                            <m:sub>
                              <m:r>
                                <a:rPr lang="en-US" sz="2400" i="1">
                                  <a:latin typeface="Cambria Math" panose="02040503050406030204" pitchFamily="18" charset="0"/>
                                  <a:cs typeface="Times New Roman" pitchFamily="18" charset="0"/>
                                </a:rPr>
                                <m:t>𝑛</m:t>
                              </m:r>
                            </m:sub>
                          </m:sSub>
                        </m:e>
                      </m:d>
                      <m:r>
                        <a:rPr lang="en-US" sz="2400" b="0" i="1" smtClean="0">
                          <a:latin typeface="Cambria Math" panose="02040503050406030204" pitchFamily="18" charset="0"/>
                        </a:rPr>
                        <m:t>=2.5</m:t>
                      </m:r>
                    </m:oMath>
                  </m:oMathPara>
                </a14:m>
                <a:endParaRPr lang="en-US" sz="2400" dirty="0"/>
              </a:p>
            </p:txBody>
          </p:sp>
        </mc:Choice>
        <mc:Fallback xmlns="">
          <p:sp>
            <p:nvSpPr>
              <p:cNvPr id="3" name="TextBox 2">
                <a:extLst>
                  <a:ext uri="{FF2B5EF4-FFF2-40B4-BE49-F238E27FC236}">
                    <a16:creationId xmlns:a16="http://schemas.microsoft.com/office/drawing/2014/main" id="{F33891DC-D272-4AD8-8509-8950A3FFEF87}"/>
                  </a:ext>
                </a:extLst>
              </p:cNvPr>
              <p:cNvSpPr txBox="1">
                <a:spLocks noRot="1" noChangeAspect="1" noMove="1" noResize="1" noEditPoints="1" noAdjustHandles="1" noChangeArrowheads="1" noChangeShapeType="1" noTextEdit="1"/>
              </p:cNvSpPr>
              <p:nvPr/>
            </p:nvSpPr>
            <p:spPr>
              <a:xfrm>
                <a:off x="844549" y="2616538"/>
                <a:ext cx="1679049" cy="369332"/>
              </a:xfrm>
              <a:prstGeom prst="rect">
                <a:avLst/>
              </a:prstGeom>
              <a:blipFill>
                <a:blip r:embed="rId4"/>
                <a:stretch>
                  <a:fillRect l="-4000" t="-3279" r="-4364"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C8AAD61B-123E-4CDB-9CAF-0C4517A72018}"/>
                  </a:ext>
                </a:extLst>
              </p:cNvPr>
              <p:cNvSpPr txBox="1"/>
              <p:nvPr/>
            </p:nvSpPr>
            <p:spPr>
              <a:xfrm>
                <a:off x="844549" y="3179706"/>
                <a:ext cx="2079287" cy="7014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𝑉𝑎𝑟</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cs typeface="Times New Roman" pitchFamily="18" charset="0"/>
                                </a:rPr>
                              </m:ctrlPr>
                            </m:sSubPr>
                            <m:e>
                              <m:acc>
                                <m:accPr>
                                  <m:chr m:val="̅"/>
                                  <m:ctrlPr>
                                    <a:rPr lang="en-US" sz="2400" i="1">
                                      <a:latin typeface="Cambria Math" panose="02040503050406030204" pitchFamily="18" charset="0"/>
                                      <a:cs typeface="Times New Roman" pitchFamily="18" charset="0"/>
                                    </a:rPr>
                                  </m:ctrlPr>
                                </m:accPr>
                                <m:e>
                                  <m:r>
                                    <a:rPr lang="en-US" sz="2400" i="1">
                                      <a:latin typeface="Cambria Math" panose="02040503050406030204" pitchFamily="18" charset="0"/>
                                      <a:cs typeface="Times New Roman" pitchFamily="18" charset="0"/>
                                    </a:rPr>
                                    <m:t>𝑋</m:t>
                                  </m:r>
                                </m:e>
                              </m:acc>
                            </m:e>
                            <m:sub>
                              <m:r>
                                <a:rPr lang="en-US" sz="2400" i="1">
                                  <a:latin typeface="Cambria Math" panose="02040503050406030204" pitchFamily="18" charset="0"/>
                                  <a:cs typeface="Times New Roman" pitchFamily="18" charset="0"/>
                                </a:rPr>
                                <m:t>𝑛</m:t>
                              </m:r>
                            </m:sub>
                          </m:sSub>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5/4</m:t>
                          </m:r>
                        </m:num>
                        <m:den>
                          <m:r>
                            <a:rPr lang="en-US" sz="2400" b="0" i="1" smtClean="0">
                              <a:latin typeface="Cambria Math" panose="02040503050406030204" pitchFamily="18" charset="0"/>
                            </a:rPr>
                            <m:t>𝑛</m:t>
                          </m:r>
                        </m:den>
                      </m:f>
                    </m:oMath>
                  </m:oMathPara>
                </a14:m>
                <a:endParaRPr lang="en-US" sz="2400" dirty="0"/>
              </a:p>
            </p:txBody>
          </p:sp>
        </mc:Choice>
        <mc:Fallback xmlns="">
          <p:sp>
            <p:nvSpPr>
              <p:cNvPr id="48" name="TextBox 47">
                <a:extLst>
                  <a:ext uri="{FF2B5EF4-FFF2-40B4-BE49-F238E27FC236}">
                    <a16:creationId xmlns:a16="http://schemas.microsoft.com/office/drawing/2014/main" id="{C8AAD61B-123E-4CDB-9CAF-0C4517A72018}"/>
                  </a:ext>
                </a:extLst>
              </p:cNvPr>
              <p:cNvSpPr txBox="1">
                <a:spLocks noRot="1" noChangeAspect="1" noMove="1" noResize="1" noEditPoints="1" noAdjustHandles="1" noChangeArrowheads="1" noChangeShapeType="1" noTextEdit="1"/>
              </p:cNvSpPr>
              <p:nvPr/>
            </p:nvSpPr>
            <p:spPr>
              <a:xfrm>
                <a:off x="844549" y="3179706"/>
                <a:ext cx="2079287" cy="70141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29364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30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wipe(left)">
                                      <p:cBhvr>
                                        <p:cTn id="17" dur="20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strips(downRight)">
                                      <p:cBhvr>
                                        <p:cTn id="22"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3" grpId="0"/>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199" y="365125"/>
            <a:ext cx="5784669" cy="1325563"/>
          </a:xfrm>
        </p:spPr>
        <p:txBody>
          <a:bodyPr>
            <a:normAutofit/>
          </a:bodyPr>
          <a:lstStyle/>
          <a:p>
            <a:r>
              <a:rPr lang="en-US" dirty="0">
                <a:solidFill>
                  <a:srgbClr val="990033"/>
                </a:solidFill>
              </a:rPr>
              <a:t>Summary</a:t>
            </a:r>
            <a:endParaRPr lang="en-US" dirty="0"/>
          </a:p>
        </p:txBody>
      </p:sp>
      <p:sp>
        <p:nvSpPr>
          <p:cNvPr id="13" name="AutoShape 3" descr="Image result for tossing two coins outcomes">
            <a:extLst>
              <a:ext uri="{FF2B5EF4-FFF2-40B4-BE49-F238E27FC236}">
                <a16:creationId xmlns:a16="http://schemas.microsoft.com/office/drawing/2014/main" id="{2DB494EA-1E32-444B-B674-38E21A72ECCA}"/>
              </a:ext>
            </a:extLst>
          </p:cNvPr>
          <p:cNvSpPr>
            <a:spLocks noChangeAspect="1" noChangeArrowheads="1"/>
          </p:cNvSpPr>
          <p:nvPr/>
        </p:nvSpPr>
        <p:spPr bwMode="auto">
          <a:xfrm>
            <a:off x="772885" y="46949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5C74FA6-4D41-492E-8AE6-868BF148C6C5}"/>
                  </a:ext>
                </a:extLst>
              </p:cNvPr>
              <p:cNvSpPr/>
              <p:nvPr/>
            </p:nvSpPr>
            <p:spPr>
              <a:xfrm>
                <a:off x="767442" y="5128775"/>
                <a:ext cx="10657116" cy="1200329"/>
              </a:xfrm>
              <a:prstGeom prst="rect">
                <a:avLst/>
              </a:prstGeom>
            </p:spPr>
            <p:txBody>
              <a:bodyPr wrap="square">
                <a:spAutoFit/>
              </a:bodyPr>
              <a:lstStyle/>
              <a:p>
                <a:pPr>
                  <a:spcBef>
                    <a:spcPct val="50000"/>
                  </a:spcBef>
                </a:pPr>
                <a:r>
                  <a:rPr lang="en-US" sz="2400" dirty="0">
                    <a:cs typeface="Times New Roman" pitchFamily="18" charset="0"/>
                  </a:rPr>
                  <a:t>If population is normally distributed, the </a:t>
                </a:r>
                <a:r>
                  <a:rPr lang="en-US" sz="2400" dirty="0">
                    <a:solidFill>
                      <a:srgbClr val="0070C0"/>
                    </a:solidFill>
                    <a:cs typeface="Times New Roman" pitchFamily="18" charset="0"/>
                  </a:rPr>
                  <a:t>distribution of the sample mean is normal</a:t>
                </a:r>
                <a:r>
                  <a:rPr lang="en-US" sz="2400" dirty="0">
                    <a:cs typeface="Times New Roman" pitchFamily="18" charset="0"/>
                  </a:rPr>
                  <a:t>. If the population distribution is not normal even if it is unknown, but its </a:t>
                </a:r>
                <a14:m>
                  <m:oMath xmlns:m="http://schemas.openxmlformats.org/officeDocument/2006/math">
                    <m:r>
                      <a:rPr lang="el-GR" sz="2400" i="1" dirty="0">
                        <a:latin typeface="Cambria Math" panose="02040503050406030204" pitchFamily="18" charset="0"/>
                        <a:cs typeface="Times New Roman" pitchFamily="18" charset="0"/>
                      </a:rPr>
                      <m:t>𝜇</m:t>
                    </m:r>
                  </m:oMath>
                </a14:m>
                <a:r>
                  <a:rPr lang="en-US" sz="2400" dirty="0">
                    <a:cs typeface="Times New Roman" pitchFamily="18" charset="0"/>
                  </a:rPr>
                  <a:t> and </a:t>
                </a:r>
                <a14:m>
                  <m:oMath xmlns:m="http://schemas.openxmlformats.org/officeDocument/2006/math">
                    <m:sSup>
                      <m:sSupPr>
                        <m:ctrlPr>
                          <a:rPr lang="el-GR" sz="2400" i="1" dirty="0">
                            <a:latin typeface="Cambria Math" panose="02040503050406030204" pitchFamily="18" charset="0"/>
                            <a:cs typeface="Times New Roman" pitchFamily="18" charset="0"/>
                          </a:rPr>
                        </m:ctrlPr>
                      </m:sSupPr>
                      <m:e>
                        <m:r>
                          <a:rPr lang="el-GR" sz="2400" i="1" dirty="0">
                            <a:latin typeface="Cambria Math" panose="02040503050406030204" pitchFamily="18" charset="0"/>
                            <a:cs typeface="Times New Roman" pitchFamily="18" charset="0"/>
                          </a:rPr>
                          <m:t>𝜎</m:t>
                        </m:r>
                      </m:e>
                      <m:sup>
                        <m:r>
                          <a:rPr lang="el-GR" sz="2400" i="1" dirty="0">
                            <a:latin typeface="Cambria Math" panose="02040503050406030204" pitchFamily="18" charset="0"/>
                            <a:cs typeface="Times New Roman" pitchFamily="18" charset="0"/>
                          </a:rPr>
                          <m:t>2</m:t>
                        </m:r>
                      </m:sup>
                    </m:sSup>
                  </m:oMath>
                </a14:m>
                <a:r>
                  <a:rPr lang="en-US" sz="2400" dirty="0">
                    <a:cs typeface="Times New Roman" pitchFamily="18" charset="0"/>
                  </a:rPr>
                  <a:t> should be known, then by CLT sample mean is </a:t>
                </a:r>
                <a:r>
                  <a:rPr lang="en-US" sz="2400" dirty="0">
                    <a:solidFill>
                      <a:srgbClr val="FF0000"/>
                    </a:solidFill>
                    <a:cs typeface="Times New Roman" pitchFamily="18" charset="0"/>
                  </a:rPr>
                  <a:t>normally distributed</a:t>
                </a:r>
                <a:r>
                  <a:rPr lang="en-US" sz="2400" dirty="0">
                    <a:cs typeface="Times New Roman" pitchFamily="18" charset="0"/>
                  </a:rPr>
                  <a:t>.</a:t>
                </a:r>
              </a:p>
            </p:txBody>
          </p:sp>
        </mc:Choice>
        <mc:Fallback xmlns="">
          <p:sp>
            <p:nvSpPr>
              <p:cNvPr id="12" name="Rectangle 11">
                <a:extLst>
                  <a:ext uri="{FF2B5EF4-FFF2-40B4-BE49-F238E27FC236}">
                    <a16:creationId xmlns:a16="http://schemas.microsoft.com/office/drawing/2014/main" id="{15C74FA6-4D41-492E-8AE6-868BF148C6C5}"/>
                  </a:ext>
                </a:extLst>
              </p:cNvPr>
              <p:cNvSpPr>
                <a:spLocks noRot="1" noChangeAspect="1" noMove="1" noResize="1" noEditPoints="1" noAdjustHandles="1" noChangeArrowheads="1" noChangeShapeType="1" noTextEdit="1"/>
              </p:cNvSpPr>
              <p:nvPr/>
            </p:nvSpPr>
            <p:spPr>
              <a:xfrm>
                <a:off x="767442" y="5128775"/>
                <a:ext cx="10657116" cy="1200329"/>
              </a:xfrm>
              <a:prstGeom prst="rect">
                <a:avLst/>
              </a:prstGeom>
              <a:blipFill>
                <a:blip r:embed="rId4"/>
                <a:stretch>
                  <a:fillRect l="-915" t="-4061" b="-10660"/>
                </a:stretch>
              </a:blipFill>
            </p:spPr>
            <p:txBody>
              <a:bodyPr/>
              <a:lstStyle/>
              <a:p>
                <a:r>
                  <a:rPr lang="en-US">
                    <a:noFill/>
                  </a:rPr>
                  <a:t> </a:t>
                </a:r>
              </a:p>
            </p:txBody>
          </p:sp>
        </mc:Fallback>
      </mc:AlternateContent>
      <p:pic>
        <p:nvPicPr>
          <p:cNvPr id="17" name="Picture 3">
            <a:extLst>
              <a:ext uri="{FF2B5EF4-FFF2-40B4-BE49-F238E27FC236}">
                <a16:creationId xmlns:a16="http://schemas.microsoft.com/office/drawing/2014/main" id="{3053E9F2-8DAF-49E3-BADD-EA3A8FE2AD63}"/>
              </a:ext>
            </a:extLst>
          </p:cNvPr>
          <p:cNvPicPr>
            <a:picLocks noChangeAspect="1" noChangeArrowheads="1"/>
          </p:cNvPicPr>
          <p:nvPr/>
        </p:nvPicPr>
        <p:blipFill>
          <a:blip r:embed="rId5" cstate="print"/>
          <a:srcRect/>
          <a:stretch>
            <a:fillRect/>
          </a:stretch>
        </p:blipFill>
        <p:spPr bwMode="auto">
          <a:xfrm>
            <a:off x="7060474" y="587196"/>
            <a:ext cx="4648200" cy="3389312"/>
          </a:xfrm>
          <a:prstGeom prst="rect">
            <a:avLst/>
          </a:prstGeom>
          <a:noFill/>
          <a:ln w="9525">
            <a:noFill/>
            <a:miter lim="800000"/>
            <a:headEnd/>
            <a:tailEnd/>
          </a:ln>
          <a:effectLst/>
        </p:spPr>
      </p:pic>
      <p:graphicFrame>
        <p:nvGraphicFramePr>
          <p:cNvPr id="19" name="Object 4">
            <a:extLst>
              <a:ext uri="{FF2B5EF4-FFF2-40B4-BE49-F238E27FC236}">
                <a16:creationId xmlns:a16="http://schemas.microsoft.com/office/drawing/2014/main" id="{4ECFF606-200F-4233-843B-97F32CFE54AD}"/>
              </a:ext>
            </a:extLst>
          </p:cNvPr>
          <p:cNvGraphicFramePr>
            <a:graphicFrameLocks noChangeAspect="1"/>
          </p:cNvGraphicFramePr>
          <p:nvPr>
            <p:extLst>
              <p:ext uri="{D42A27DB-BD31-4B8C-83A1-F6EECF244321}">
                <p14:modId xmlns:p14="http://schemas.microsoft.com/office/powerpoint/2010/main" val="3406104519"/>
              </p:ext>
            </p:extLst>
          </p:nvPr>
        </p:nvGraphicFramePr>
        <p:xfrm>
          <a:off x="3908804" y="591140"/>
          <a:ext cx="3209536" cy="3255782"/>
        </p:xfrm>
        <a:graphic>
          <a:graphicData uri="http://schemas.openxmlformats.org/presentationml/2006/ole">
            <mc:AlternateContent xmlns:mc="http://schemas.openxmlformats.org/markup-compatibility/2006">
              <mc:Choice xmlns:v="urn:schemas-microsoft-com:vml" Requires="v">
                <p:oleObj spid="_x0000_s8242" name="Bitmap Image" r:id="rId6" imgW="1308240" imgH="1327320" progId="Paint.Picture">
                  <p:embed/>
                </p:oleObj>
              </mc:Choice>
              <mc:Fallback>
                <p:oleObj name="Bitmap Image" r:id="rId6" imgW="1308240" imgH="1327320" progId="Paint.Picture">
                  <p:embed/>
                  <p:pic>
                    <p:nvPicPr>
                      <p:cNvPr id="23" name="Object 4">
                        <a:extLst>
                          <a:ext uri="{FF2B5EF4-FFF2-40B4-BE49-F238E27FC236}">
                            <a16:creationId xmlns:a16="http://schemas.microsoft.com/office/drawing/2014/main" id="{DFADDF1B-47B5-42F6-9A21-5807D271BC3A}"/>
                          </a:ext>
                        </a:extLst>
                      </p:cNvPr>
                      <p:cNvPicPr>
                        <a:picLocks noChangeAspect="1" noChangeArrowheads="1"/>
                      </p:cNvPicPr>
                      <p:nvPr/>
                    </p:nvPicPr>
                    <p:blipFill>
                      <a:blip r:embed="rId7"/>
                      <a:srcRect/>
                      <a:stretch>
                        <a:fillRect/>
                      </a:stretch>
                    </p:blipFill>
                    <p:spPr bwMode="auto">
                      <a:xfrm>
                        <a:off x="3908804" y="591140"/>
                        <a:ext cx="3209536" cy="3255782"/>
                      </a:xfrm>
                      <a:prstGeom prst="rect">
                        <a:avLst/>
                      </a:prstGeom>
                      <a:noFill/>
                      <a:ln>
                        <a:noFill/>
                      </a:ln>
                      <a:effectLst/>
                    </p:spPr>
                  </p:pic>
                </p:oleObj>
              </mc:Fallback>
            </mc:AlternateContent>
          </a:graphicData>
        </a:graphic>
      </p:graphicFrame>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05068E34-D416-4F55-B5F8-FC9559AAEB20}"/>
                  </a:ext>
                </a:extLst>
              </p:cNvPr>
              <p:cNvSpPr/>
              <p:nvPr/>
            </p:nvSpPr>
            <p:spPr>
              <a:xfrm>
                <a:off x="4338091" y="4081615"/>
                <a:ext cx="2161104" cy="812467"/>
              </a:xfrm>
              <a:prstGeom prst="rect">
                <a:avLst/>
              </a:prstGeom>
            </p:spPr>
            <p:txBody>
              <a:bodyPr wrap="none">
                <a:spAutoFit/>
              </a:bodyPr>
              <a:lstStyle/>
              <a:p>
                <a:pPr algn="ctr"/>
                <a14:m>
                  <m:oMath xmlns:m="http://schemas.openxmlformats.org/officeDocument/2006/math">
                    <m:acc>
                      <m:accPr>
                        <m:chr m:val="̅"/>
                        <m:ctrlPr>
                          <a:rPr lang="en-US" sz="3000" i="1" smtClean="0">
                            <a:solidFill>
                              <a:schemeClr val="tx1"/>
                            </a:solidFill>
                            <a:latin typeface="Cambria Math" panose="02040503050406030204" pitchFamily="18" charset="0"/>
                            <a:cs typeface="Times New Roman" pitchFamily="18" charset="0"/>
                          </a:rPr>
                        </m:ctrlPr>
                      </m:accPr>
                      <m:e>
                        <m:r>
                          <a:rPr lang="en-US" sz="3000" b="0" i="1" smtClean="0">
                            <a:solidFill>
                              <a:schemeClr val="tx1"/>
                            </a:solidFill>
                            <a:latin typeface="Cambria Math" panose="02040503050406030204" pitchFamily="18" charset="0"/>
                            <a:cs typeface="Times New Roman" pitchFamily="18" charset="0"/>
                          </a:rPr>
                          <m:t>𝑋</m:t>
                        </m:r>
                      </m:e>
                    </m:acc>
                  </m:oMath>
                </a14:m>
                <a:r>
                  <a:rPr lang="en-US" sz="3000" dirty="0">
                    <a:solidFill>
                      <a:schemeClr val="tx1"/>
                    </a:solidFill>
                    <a:latin typeface="Times New Roman" pitchFamily="18" charset="0"/>
                    <a:cs typeface="Times New Roman" pitchFamily="18" charset="0"/>
                  </a:rPr>
                  <a:t> </a:t>
                </a:r>
                <a:r>
                  <a:rPr lang="en-US" sz="3000" dirty="0">
                    <a:solidFill>
                      <a:srgbClr val="008FFA"/>
                    </a:solidFill>
                    <a:latin typeface="Times New Roman" pitchFamily="18" charset="0"/>
                    <a:cs typeface="Times New Roman" pitchFamily="18" charset="0"/>
                  </a:rPr>
                  <a:t>~</a:t>
                </a:r>
                <a:r>
                  <a:rPr lang="en-US" sz="3000" dirty="0">
                    <a:latin typeface="Times New Roman" pitchFamily="18" charset="0"/>
                    <a:cs typeface="Times New Roman" pitchFamily="18" charset="0"/>
                  </a:rPr>
                  <a:t> </a:t>
                </a:r>
                <a14:m>
                  <m:oMath xmlns:m="http://schemas.openxmlformats.org/officeDocument/2006/math">
                    <m:r>
                      <a:rPr lang="en-US" sz="3000" i="1" dirty="0" smtClean="0">
                        <a:latin typeface="Cambria Math" panose="02040503050406030204" pitchFamily="18" charset="0"/>
                        <a:cs typeface="Times New Roman" pitchFamily="18" charset="0"/>
                      </a:rPr>
                      <m:t>𝑁</m:t>
                    </m:r>
                    <m:r>
                      <a:rPr lang="en-US" sz="3000" i="1" dirty="0" smtClean="0">
                        <a:latin typeface="Cambria Math" panose="02040503050406030204" pitchFamily="18" charset="0"/>
                        <a:cs typeface="Times New Roman" pitchFamily="18" charset="0"/>
                      </a:rPr>
                      <m:t>(</m:t>
                    </m:r>
                    <m:r>
                      <a:rPr lang="el-GR" sz="3000" i="1" dirty="0">
                        <a:latin typeface="Cambria Math" panose="02040503050406030204" pitchFamily="18" charset="0"/>
                        <a:cs typeface="Times New Roman" pitchFamily="18" charset="0"/>
                      </a:rPr>
                      <m:t>𝜇</m:t>
                    </m:r>
                    <m:r>
                      <a:rPr lang="en-US" sz="3000" i="1" dirty="0" smtClean="0">
                        <a:latin typeface="Cambria Math" panose="02040503050406030204" pitchFamily="18" charset="0"/>
                        <a:cs typeface="Times New Roman" pitchFamily="18" charset="0"/>
                      </a:rPr>
                      <m:t>,</m:t>
                    </m:r>
                    <m:f>
                      <m:fPr>
                        <m:ctrlPr>
                          <a:rPr lang="en-US" sz="3000" i="1" dirty="0">
                            <a:latin typeface="Cambria Math" panose="02040503050406030204" pitchFamily="18" charset="0"/>
                            <a:cs typeface="Times New Roman" pitchFamily="18" charset="0"/>
                          </a:rPr>
                        </m:ctrlPr>
                      </m:fPr>
                      <m:num>
                        <m:sSup>
                          <m:sSupPr>
                            <m:ctrlPr>
                              <a:rPr lang="el-GR" sz="3000" i="1" dirty="0" smtClean="0">
                                <a:latin typeface="Cambria Math" panose="02040503050406030204" pitchFamily="18" charset="0"/>
                                <a:cs typeface="Times New Roman" pitchFamily="18" charset="0"/>
                              </a:rPr>
                            </m:ctrlPr>
                          </m:sSupPr>
                          <m:e>
                            <m:r>
                              <a:rPr lang="el-GR" sz="3000" i="1" dirty="0" smtClean="0">
                                <a:latin typeface="Cambria Math" panose="02040503050406030204" pitchFamily="18" charset="0"/>
                                <a:cs typeface="Times New Roman" pitchFamily="18" charset="0"/>
                              </a:rPr>
                              <m:t>𝜎</m:t>
                            </m:r>
                          </m:e>
                          <m:sup>
                            <m:r>
                              <a:rPr lang="el-GR" sz="3000" i="1" dirty="0" smtClean="0">
                                <a:latin typeface="Cambria Math" panose="02040503050406030204" pitchFamily="18" charset="0"/>
                                <a:cs typeface="Times New Roman" pitchFamily="18" charset="0"/>
                              </a:rPr>
                              <m:t>2</m:t>
                            </m:r>
                          </m:sup>
                        </m:sSup>
                      </m:num>
                      <m:den>
                        <m:r>
                          <a:rPr lang="en-US" sz="3000" i="1" dirty="0">
                            <a:latin typeface="Cambria Math" panose="02040503050406030204" pitchFamily="18" charset="0"/>
                            <a:cs typeface="Times New Roman" pitchFamily="18" charset="0"/>
                          </a:rPr>
                          <m:t>𝑛</m:t>
                        </m:r>
                      </m:den>
                    </m:f>
                    <m:r>
                      <a:rPr lang="en-US" sz="3000" i="1" dirty="0">
                        <a:latin typeface="Cambria Math" panose="02040503050406030204" pitchFamily="18" charset="0"/>
                        <a:cs typeface="Times New Roman" pitchFamily="18" charset="0"/>
                      </a:rPr>
                      <m:t>)</m:t>
                    </m:r>
                  </m:oMath>
                </a14:m>
                <a:endParaRPr lang="en-US" sz="3000" dirty="0">
                  <a:latin typeface="Times New Roman" pitchFamily="18" charset="0"/>
                  <a:cs typeface="Times New Roman" pitchFamily="18" charset="0"/>
                </a:endParaRPr>
              </a:p>
            </p:txBody>
          </p:sp>
        </mc:Choice>
        <mc:Fallback xmlns="">
          <p:sp>
            <p:nvSpPr>
              <p:cNvPr id="21" name="Rectangle 20">
                <a:extLst>
                  <a:ext uri="{FF2B5EF4-FFF2-40B4-BE49-F238E27FC236}">
                    <a16:creationId xmlns:a16="http://schemas.microsoft.com/office/drawing/2014/main" id="{05068E34-D416-4F55-B5F8-FC9559AAEB20}"/>
                  </a:ext>
                </a:extLst>
              </p:cNvPr>
              <p:cNvSpPr>
                <a:spLocks noRot="1" noChangeAspect="1" noMove="1" noResize="1" noEditPoints="1" noAdjustHandles="1" noChangeArrowheads="1" noChangeShapeType="1" noTextEdit="1"/>
              </p:cNvSpPr>
              <p:nvPr/>
            </p:nvSpPr>
            <p:spPr>
              <a:xfrm>
                <a:off x="4338091" y="4081615"/>
                <a:ext cx="2161104" cy="812467"/>
              </a:xfrm>
              <a:prstGeom prst="rect">
                <a:avLst/>
              </a:prstGeom>
              <a:blipFill>
                <a:blip r:embed="rId8"/>
                <a:stretch>
                  <a:fillRect b="-97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7A743CE4-0601-413F-8D4F-E24DF33294B9}"/>
                  </a:ext>
                </a:extLst>
              </p:cNvPr>
              <p:cNvSpPr/>
              <p:nvPr/>
            </p:nvSpPr>
            <p:spPr>
              <a:xfrm>
                <a:off x="9071812" y="4081615"/>
                <a:ext cx="2164310" cy="812467"/>
              </a:xfrm>
              <a:prstGeom prst="rect">
                <a:avLst/>
              </a:prstGeom>
            </p:spPr>
            <p:txBody>
              <a:bodyPr wrap="none">
                <a:spAutoFit/>
              </a:bodyPr>
              <a:lstStyle/>
              <a:p>
                <a:pPr algn="ctr"/>
                <a14:m>
                  <m:oMath xmlns:m="http://schemas.openxmlformats.org/officeDocument/2006/math">
                    <m:acc>
                      <m:accPr>
                        <m:chr m:val="̅"/>
                        <m:ctrlPr>
                          <a:rPr lang="en-US" sz="3000" i="1" smtClean="0">
                            <a:latin typeface="Cambria Math" panose="02040503050406030204" pitchFamily="18" charset="0"/>
                            <a:cs typeface="Times New Roman" pitchFamily="18" charset="0"/>
                          </a:rPr>
                        </m:ctrlPr>
                      </m:accPr>
                      <m:e>
                        <m:r>
                          <a:rPr lang="en-US" sz="3000" i="1">
                            <a:latin typeface="Cambria Math" panose="02040503050406030204" pitchFamily="18" charset="0"/>
                            <a:cs typeface="Times New Roman" pitchFamily="18" charset="0"/>
                          </a:rPr>
                          <m:t>𝑋</m:t>
                        </m:r>
                      </m:e>
                    </m:acc>
                  </m:oMath>
                </a14:m>
                <a:r>
                  <a:rPr lang="en-US" sz="3000" dirty="0">
                    <a:latin typeface="Times New Roman" pitchFamily="18" charset="0"/>
                    <a:cs typeface="Times New Roman" pitchFamily="18" charset="0"/>
                  </a:rPr>
                  <a:t> </a:t>
                </a:r>
                <a:r>
                  <a:rPr lang="en-US" sz="3000" dirty="0">
                    <a:solidFill>
                      <a:srgbClr val="FF0000"/>
                    </a:solidFill>
                    <a:latin typeface="Times New Roman" pitchFamily="18" charset="0"/>
                    <a:cs typeface="Times New Roman" pitchFamily="18" charset="0"/>
                  </a:rPr>
                  <a:t>≈</a:t>
                </a:r>
                <a:r>
                  <a:rPr lang="en-US" sz="3000" dirty="0">
                    <a:latin typeface="Times New Roman" pitchFamily="18" charset="0"/>
                    <a:cs typeface="Times New Roman" pitchFamily="18" charset="0"/>
                  </a:rPr>
                  <a:t> </a:t>
                </a:r>
                <a14:m>
                  <m:oMath xmlns:m="http://schemas.openxmlformats.org/officeDocument/2006/math">
                    <m:r>
                      <a:rPr lang="en-US" sz="3000" i="1" dirty="0" smtClean="0">
                        <a:latin typeface="Cambria Math" panose="02040503050406030204" pitchFamily="18" charset="0"/>
                        <a:cs typeface="Times New Roman" pitchFamily="18" charset="0"/>
                      </a:rPr>
                      <m:t>𝑁</m:t>
                    </m:r>
                    <m:r>
                      <a:rPr lang="en-US" sz="3000" i="1" dirty="0" smtClean="0">
                        <a:latin typeface="Cambria Math" panose="02040503050406030204" pitchFamily="18" charset="0"/>
                        <a:cs typeface="Times New Roman" pitchFamily="18" charset="0"/>
                      </a:rPr>
                      <m:t>(</m:t>
                    </m:r>
                    <m:r>
                      <a:rPr lang="el-GR" sz="3000" i="1" dirty="0">
                        <a:latin typeface="Cambria Math" panose="02040503050406030204" pitchFamily="18" charset="0"/>
                        <a:cs typeface="Times New Roman" pitchFamily="18" charset="0"/>
                      </a:rPr>
                      <m:t>𝜇</m:t>
                    </m:r>
                    <m:r>
                      <a:rPr lang="en-US" sz="3000" i="1" dirty="0">
                        <a:latin typeface="Cambria Math" panose="02040503050406030204" pitchFamily="18" charset="0"/>
                        <a:cs typeface="Times New Roman" pitchFamily="18" charset="0"/>
                      </a:rPr>
                      <m:t>,</m:t>
                    </m:r>
                    <m:f>
                      <m:fPr>
                        <m:ctrlPr>
                          <a:rPr lang="en-US" sz="3000" i="1" dirty="0">
                            <a:latin typeface="Cambria Math" panose="02040503050406030204" pitchFamily="18" charset="0"/>
                            <a:cs typeface="Times New Roman" pitchFamily="18" charset="0"/>
                          </a:rPr>
                        </m:ctrlPr>
                      </m:fPr>
                      <m:num>
                        <m:sSup>
                          <m:sSupPr>
                            <m:ctrlPr>
                              <a:rPr lang="el-GR" sz="3000" i="1" dirty="0">
                                <a:latin typeface="Cambria Math" panose="02040503050406030204" pitchFamily="18" charset="0"/>
                                <a:cs typeface="Times New Roman" pitchFamily="18" charset="0"/>
                              </a:rPr>
                            </m:ctrlPr>
                          </m:sSupPr>
                          <m:e>
                            <m:r>
                              <a:rPr lang="el-GR" sz="3000" i="1" dirty="0">
                                <a:latin typeface="Cambria Math" panose="02040503050406030204" pitchFamily="18" charset="0"/>
                                <a:cs typeface="Times New Roman" pitchFamily="18" charset="0"/>
                              </a:rPr>
                              <m:t>𝜎</m:t>
                            </m:r>
                          </m:e>
                          <m:sup>
                            <m:r>
                              <a:rPr lang="el-GR" sz="3000" i="1" dirty="0">
                                <a:latin typeface="Cambria Math" panose="02040503050406030204" pitchFamily="18" charset="0"/>
                                <a:cs typeface="Times New Roman" pitchFamily="18" charset="0"/>
                              </a:rPr>
                              <m:t>2</m:t>
                            </m:r>
                          </m:sup>
                        </m:sSup>
                      </m:num>
                      <m:den>
                        <m:r>
                          <a:rPr lang="en-US" sz="3000" i="1" dirty="0">
                            <a:latin typeface="Cambria Math" panose="02040503050406030204" pitchFamily="18" charset="0"/>
                            <a:cs typeface="Times New Roman" pitchFamily="18" charset="0"/>
                          </a:rPr>
                          <m:t>𝑛</m:t>
                        </m:r>
                      </m:den>
                    </m:f>
                    <m:r>
                      <a:rPr lang="en-US" sz="3000" i="1" dirty="0">
                        <a:latin typeface="Cambria Math" panose="02040503050406030204" pitchFamily="18" charset="0"/>
                        <a:cs typeface="Times New Roman" pitchFamily="18" charset="0"/>
                      </a:rPr>
                      <m:t>)</m:t>
                    </m:r>
                  </m:oMath>
                </a14:m>
                <a:endParaRPr lang="en-US" sz="3000" dirty="0">
                  <a:latin typeface="Times New Roman" pitchFamily="18" charset="0"/>
                  <a:cs typeface="Times New Roman" pitchFamily="18" charset="0"/>
                </a:endParaRPr>
              </a:p>
            </p:txBody>
          </p:sp>
        </mc:Choice>
        <mc:Fallback xmlns="">
          <p:sp>
            <p:nvSpPr>
              <p:cNvPr id="29" name="Rectangle 28">
                <a:extLst>
                  <a:ext uri="{FF2B5EF4-FFF2-40B4-BE49-F238E27FC236}">
                    <a16:creationId xmlns:a16="http://schemas.microsoft.com/office/drawing/2014/main" id="{7A743CE4-0601-413F-8D4F-E24DF33294B9}"/>
                  </a:ext>
                </a:extLst>
              </p:cNvPr>
              <p:cNvSpPr>
                <a:spLocks noRot="1" noChangeAspect="1" noMove="1" noResize="1" noEditPoints="1" noAdjustHandles="1" noChangeArrowheads="1" noChangeShapeType="1" noTextEdit="1"/>
              </p:cNvSpPr>
              <p:nvPr/>
            </p:nvSpPr>
            <p:spPr>
              <a:xfrm>
                <a:off x="9071812" y="4081615"/>
                <a:ext cx="2164310" cy="812467"/>
              </a:xfrm>
              <a:prstGeom prst="rect">
                <a:avLst/>
              </a:prstGeom>
              <a:blipFill>
                <a:blip r:embed="rId9"/>
                <a:stretch>
                  <a:fillRect b="-97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C525321C-200E-4A6C-B6C3-C917A046EB53}"/>
                  </a:ext>
                </a:extLst>
              </p:cNvPr>
              <p:cNvSpPr/>
              <p:nvPr/>
            </p:nvSpPr>
            <p:spPr>
              <a:xfrm>
                <a:off x="3651981" y="199329"/>
                <a:ext cx="1832105" cy="461665"/>
              </a:xfrm>
              <a:prstGeom prst="rect">
                <a:avLst/>
              </a:prstGeom>
            </p:spPr>
            <p:txBody>
              <a:bodyPr wrap="none">
                <a:spAutoFit/>
              </a:bodyPr>
              <a:lstStyle/>
              <a:p>
                <a:pPr algn="ctr"/>
                <a14:m>
                  <m:oMath xmlns:m="http://schemas.openxmlformats.org/officeDocument/2006/math">
                    <m:r>
                      <a:rPr lang="en-US" sz="2400" i="1" smtClean="0">
                        <a:solidFill>
                          <a:schemeClr val="tx1"/>
                        </a:solidFill>
                        <a:latin typeface="Cambria Math" panose="02040503050406030204" pitchFamily="18" charset="0"/>
                        <a:cs typeface="Times New Roman" pitchFamily="18" charset="0"/>
                      </a:rPr>
                      <m:t>𝑋</m:t>
                    </m:r>
                  </m:oMath>
                </a14:m>
                <a:r>
                  <a:rPr lang="en-US" sz="2400" dirty="0">
                    <a:solidFill>
                      <a:schemeClr val="tx1"/>
                    </a:solidFill>
                    <a:latin typeface="Times New Roman" pitchFamily="18" charset="0"/>
                    <a:cs typeface="Times New Roman" pitchFamily="18" charset="0"/>
                  </a:rPr>
                  <a:t> </a:t>
                </a:r>
                <a:r>
                  <a:rPr lang="en-US" sz="2400" dirty="0">
                    <a:solidFill>
                      <a:srgbClr val="008FFA"/>
                    </a:solidFill>
                    <a:latin typeface="Times New Roman" pitchFamily="18" charset="0"/>
                    <a:cs typeface="Times New Roman" pitchFamily="18" charset="0"/>
                  </a:rPr>
                  <a:t>~</a:t>
                </a:r>
                <a:r>
                  <a:rPr lang="en-US" sz="2400" dirty="0">
                    <a:latin typeface="Times New Roman" pitchFamily="18" charset="0"/>
                    <a:cs typeface="Times New Roman" pitchFamily="18" charset="0"/>
                  </a:rPr>
                  <a:t> </a:t>
                </a:r>
                <a14:m>
                  <m:oMath xmlns:m="http://schemas.openxmlformats.org/officeDocument/2006/math">
                    <m:r>
                      <a:rPr lang="en-US" sz="2400" i="1" dirty="0" smtClean="0">
                        <a:latin typeface="Cambria Math" panose="02040503050406030204" pitchFamily="18" charset="0"/>
                        <a:cs typeface="Times New Roman" pitchFamily="18" charset="0"/>
                      </a:rPr>
                      <m:t>𝑁</m:t>
                    </m:r>
                    <m:r>
                      <a:rPr lang="en-US" sz="2400" i="1" dirty="0" smtClean="0">
                        <a:latin typeface="Cambria Math" panose="02040503050406030204" pitchFamily="18" charset="0"/>
                        <a:cs typeface="Times New Roman" pitchFamily="18" charset="0"/>
                      </a:rPr>
                      <m:t>(</m:t>
                    </m:r>
                    <m:r>
                      <a:rPr lang="el-GR" sz="2400" i="1" dirty="0">
                        <a:latin typeface="Cambria Math" panose="02040503050406030204" pitchFamily="18" charset="0"/>
                        <a:cs typeface="Times New Roman" pitchFamily="18" charset="0"/>
                      </a:rPr>
                      <m:t>𝜇</m:t>
                    </m:r>
                    <m:r>
                      <a:rPr lang="en-US" sz="2400" i="1" dirty="0" smtClean="0">
                        <a:latin typeface="Cambria Math" panose="02040503050406030204" pitchFamily="18" charset="0"/>
                        <a:cs typeface="Times New Roman" pitchFamily="18" charset="0"/>
                      </a:rPr>
                      <m:t>,</m:t>
                    </m:r>
                    <m:sSup>
                      <m:sSupPr>
                        <m:ctrlPr>
                          <a:rPr lang="el-GR" sz="2400" i="1" dirty="0">
                            <a:latin typeface="Cambria Math" panose="02040503050406030204" pitchFamily="18" charset="0"/>
                            <a:cs typeface="Times New Roman" pitchFamily="18" charset="0"/>
                          </a:rPr>
                        </m:ctrlPr>
                      </m:sSupPr>
                      <m:e>
                        <m:r>
                          <a:rPr lang="el-GR" sz="2400" i="1" dirty="0">
                            <a:latin typeface="Cambria Math" panose="02040503050406030204" pitchFamily="18" charset="0"/>
                            <a:cs typeface="Times New Roman" pitchFamily="18" charset="0"/>
                          </a:rPr>
                          <m:t>𝜎</m:t>
                        </m:r>
                      </m:e>
                      <m:sup>
                        <m:r>
                          <a:rPr lang="el-GR" sz="2400" i="1" dirty="0">
                            <a:latin typeface="Cambria Math" panose="02040503050406030204" pitchFamily="18" charset="0"/>
                            <a:cs typeface="Times New Roman" pitchFamily="18" charset="0"/>
                          </a:rPr>
                          <m:t>2</m:t>
                        </m:r>
                      </m:sup>
                    </m:sSup>
                    <m:r>
                      <a:rPr lang="en-US" sz="2400" i="1" dirty="0">
                        <a:latin typeface="Cambria Math" panose="02040503050406030204" pitchFamily="18" charset="0"/>
                        <a:cs typeface="Times New Roman" pitchFamily="18" charset="0"/>
                      </a:rPr>
                      <m:t>)</m:t>
                    </m:r>
                  </m:oMath>
                </a14:m>
                <a:endParaRPr lang="en-US" sz="2400" dirty="0">
                  <a:latin typeface="Times New Roman" pitchFamily="18" charset="0"/>
                  <a:cs typeface="Times New Roman" pitchFamily="18" charset="0"/>
                </a:endParaRPr>
              </a:p>
            </p:txBody>
          </p:sp>
        </mc:Choice>
        <mc:Fallback xmlns="">
          <p:sp>
            <p:nvSpPr>
              <p:cNvPr id="31" name="Rectangle 30">
                <a:extLst>
                  <a:ext uri="{FF2B5EF4-FFF2-40B4-BE49-F238E27FC236}">
                    <a16:creationId xmlns:a16="http://schemas.microsoft.com/office/drawing/2014/main" id="{C525321C-200E-4A6C-B6C3-C917A046EB53}"/>
                  </a:ext>
                </a:extLst>
              </p:cNvPr>
              <p:cNvSpPr>
                <a:spLocks noRot="1" noChangeAspect="1" noMove="1" noResize="1" noEditPoints="1" noAdjustHandles="1" noChangeArrowheads="1" noChangeShapeType="1" noTextEdit="1"/>
              </p:cNvSpPr>
              <p:nvPr/>
            </p:nvSpPr>
            <p:spPr>
              <a:xfrm>
                <a:off x="3651981" y="199329"/>
                <a:ext cx="1832105" cy="461665"/>
              </a:xfrm>
              <a:prstGeom prst="rect">
                <a:avLst/>
              </a:prstGeom>
              <a:blipFill>
                <a:blip r:embed="rId10"/>
                <a:stretch>
                  <a:fillRect l="-332" t="-10667" r="-2326"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C38C04B4-E375-4FBA-A477-AAE5D4E8E4AC}"/>
                  </a:ext>
                </a:extLst>
              </p:cNvPr>
              <p:cNvSpPr/>
              <p:nvPr/>
            </p:nvSpPr>
            <p:spPr>
              <a:xfrm>
                <a:off x="7948139" y="238658"/>
                <a:ext cx="2890600" cy="461665"/>
              </a:xfrm>
              <a:prstGeom prst="rect">
                <a:avLst/>
              </a:prstGeom>
            </p:spPr>
            <p:txBody>
              <a:bodyPr wrap="none">
                <a:spAutoFit/>
              </a:bodyPr>
              <a:lstStyle/>
              <a:p>
                <a:pPr algn="ctr"/>
                <a14:m>
                  <m:oMath xmlns:m="http://schemas.openxmlformats.org/officeDocument/2006/math">
                    <m:r>
                      <a:rPr lang="en-US" sz="2400" i="1" smtClean="0">
                        <a:solidFill>
                          <a:schemeClr val="tx1"/>
                        </a:solidFill>
                        <a:latin typeface="Cambria Math" panose="02040503050406030204" pitchFamily="18" charset="0"/>
                        <a:cs typeface="Times New Roman" pitchFamily="18" charset="0"/>
                      </a:rPr>
                      <m:t>𝑋</m:t>
                    </m:r>
                  </m:oMath>
                </a14:m>
                <a:r>
                  <a:rPr lang="en-US" sz="2400" dirty="0">
                    <a:solidFill>
                      <a:schemeClr val="tx1"/>
                    </a:solidFill>
                    <a:latin typeface="Times New Roman" pitchFamily="18" charset="0"/>
                    <a:cs typeface="Times New Roman" pitchFamily="18" charset="0"/>
                  </a:rPr>
                  <a:t> </a:t>
                </a:r>
                <a:r>
                  <a:rPr lang="en-US" sz="2400" dirty="0">
                    <a:solidFill>
                      <a:srgbClr val="008FFA"/>
                    </a:solidFill>
                    <a:latin typeface="Times New Roman" pitchFamily="18" charset="0"/>
                    <a:cs typeface="Times New Roman" pitchFamily="18" charset="0"/>
                  </a:rPr>
                  <a:t>~</a:t>
                </a:r>
                <a:r>
                  <a:rPr lang="en-US" sz="2400" dirty="0">
                    <a:latin typeface="Times New Roman" pitchFamily="18" charset="0"/>
                    <a:cs typeface="Times New Roman" pitchFamily="18" charset="0"/>
                  </a:rPr>
                  <a:t> </a:t>
                </a:r>
                <a14:m>
                  <m:oMath xmlns:m="http://schemas.openxmlformats.org/officeDocument/2006/math">
                    <m:r>
                      <m:rPr>
                        <m:sty m:val="p"/>
                      </m:rPr>
                      <a:rPr lang="en-US" sz="2400" b="0" i="0" dirty="0" smtClean="0">
                        <a:latin typeface="Cambria Math" panose="02040503050406030204" pitchFamily="18" charset="0"/>
                        <a:cs typeface="Times New Roman" pitchFamily="18" charset="0"/>
                      </a:rPr>
                      <m:t>Whatever</m:t>
                    </m:r>
                    <m:r>
                      <a:rPr lang="en-US" sz="2400" i="1" dirty="0" smtClean="0">
                        <a:latin typeface="Cambria Math" panose="02040503050406030204" pitchFamily="18" charset="0"/>
                        <a:cs typeface="Times New Roman" pitchFamily="18" charset="0"/>
                      </a:rPr>
                      <m:t>(</m:t>
                    </m:r>
                    <m:r>
                      <a:rPr lang="el-GR" sz="2400" i="1" dirty="0">
                        <a:latin typeface="Cambria Math" panose="02040503050406030204" pitchFamily="18" charset="0"/>
                        <a:cs typeface="Times New Roman" pitchFamily="18" charset="0"/>
                      </a:rPr>
                      <m:t>𝜇</m:t>
                    </m:r>
                    <m:r>
                      <a:rPr lang="en-US" sz="2400" i="1" dirty="0" smtClean="0">
                        <a:latin typeface="Cambria Math" panose="02040503050406030204" pitchFamily="18" charset="0"/>
                        <a:cs typeface="Times New Roman" pitchFamily="18" charset="0"/>
                      </a:rPr>
                      <m:t>,</m:t>
                    </m:r>
                    <m:sSup>
                      <m:sSupPr>
                        <m:ctrlPr>
                          <a:rPr lang="el-GR" sz="2400" i="1" dirty="0">
                            <a:latin typeface="Cambria Math" panose="02040503050406030204" pitchFamily="18" charset="0"/>
                            <a:cs typeface="Times New Roman" pitchFamily="18" charset="0"/>
                          </a:rPr>
                        </m:ctrlPr>
                      </m:sSupPr>
                      <m:e>
                        <m:r>
                          <a:rPr lang="el-GR" sz="2400" i="1" dirty="0">
                            <a:latin typeface="Cambria Math" panose="02040503050406030204" pitchFamily="18" charset="0"/>
                            <a:cs typeface="Times New Roman" pitchFamily="18" charset="0"/>
                          </a:rPr>
                          <m:t>𝜎</m:t>
                        </m:r>
                      </m:e>
                      <m:sup>
                        <m:r>
                          <a:rPr lang="el-GR" sz="2400" i="1" dirty="0">
                            <a:latin typeface="Cambria Math" panose="02040503050406030204" pitchFamily="18" charset="0"/>
                            <a:cs typeface="Times New Roman" pitchFamily="18" charset="0"/>
                          </a:rPr>
                          <m:t>2</m:t>
                        </m:r>
                      </m:sup>
                    </m:sSup>
                    <m:r>
                      <a:rPr lang="en-US" sz="2400" i="1" dirty="0">
                        <a:latin typeface="Cambria Math" panose="02040503050406030204" pitchFamily="18" charset="0"/>
                        <a:cs typeface="Times New Roman" pitchFamily="18" charset="0"/>
                      </a:rPr>
                      <m:t>)</m:t>
                    </m:r>
                  </m:oMath>
                </a14:m>
                <a:endParaRPr lang="en-US" sz="2400" dirty="0">
                  <a:latin typeface="Times New Roman" pitchFamily="18" charset="0"/>
                  <a:cs typeface="Times New Roman" pitchFamily="18" charset="0"/>
                </a:endParaRPr>
              </a:p>
            </p:txBody>
          </p:sp>
        </mc:Choice>
        <mc:Fallback xmlns="">
          <p:sp>
            <p:nvSpPr>
              <p:cNvPr id="32" name="Rectangle 31">
                <a:extLst>
                  <a:ext uri="{FF2B5EF4-FFF2-40B4-BE49-F238E27FC236}">
                    <a16:creationId xmlns:a16="http://schemas.microsoft.com/office/drawing/2014/main" id="{C38C04B4-E375-4FBA-A477-AAE5D4E8E4AC}"/>
                  </a:ext>
                </a:extLst>
              </p:cNvPr>
              <p:cNvSpPr>
                <a:spLocks noRot="1" noChangeAspect="1" noMove="1" noResize="1" noEditPoints="1" noAdjustHandles="1" noChangeArrowheads="1" noChangeShapeType="1" noTextEdit="1"/>
              </p:cNvSpPr>
              <p:nvPr/>
            </p:nvSpPr>
            <p:spPr>
              <a:xfrm>
                <a:off x="7948139" y="238658"/>
                <a:ext cx="2890600" cy="461665"/>
              </a:xfrm>
              <a:prstGeom prst="rect">
                <a:avLst/>
              </a:prstGeom>
              <a:blipFill>
                <a:blip r:embed="rId11"/>
                <a:stretch>
                  <a:fillRect t="-10526" r="-1055" b="-28947"/>
                </a:stretch>
              </a:blipFill>
            </p:spPr>
            <p:txBody>
              <a:bodyPr/>
              <a:lstStyle/>
              <a:p>
                <a:r>
                  <a:rPr lang="en-US">
                    <a:noFill/>
                  </a:rPr>
                  <a:t> </a:t>
                </a:r>
              </a:p>
            </p:txBody>
          </p:sp>
        </mc:Fallback>
      </mc:AlternateContent>
    </p:spTree>
    <p:extLst>
      <p:ext uri="{BB962C8B-B14F-4D97-AF65-F5344CB8AC3E}">
        <p14:creationId xmlns:p14="http://schemas.microsoft.com/office/powerpoint/2010/main" val="58383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199" y="365125"/>
            <a:ext cx="5784669" cy="1325563"/>
          </a:xfrm>
        </p:spPr>
        <p:txBody>
          <a:bodyPr>
            <a:normAutofit/>
          </a:bodyPr>
          <a:lstStyle/>
          <a:p>
            <a:r>
              <a:rPr lang="en-US" dirty="0">
                <a:solidFill>
                  <a:srgbClr val="990033"/>
                </a:solidFill>
              </a:rPr>
              <a:t>Example</a:t>
            </a:r>
            <a:endParaRPr lang="en-US" dirty="0"/>
          </a:p>
        </p:txBody>
      </p:sp>
      <p:sp>
        <p:nvSpPr>
          <p:cNvPr id="13" name="AutoShape 3" descr="Image result for tossing two coins outcomes">
            <a:extLst>
              <a:ext uri="{FF2B5EF4-FFF2-40B4-BE49-F238E27FC236}">
                <a16:creationId xmlns:a16="http://schemas.microsoft.com/office/drawing/2014/main" id="{2DB494EA-1E32-444B-B674-38E21A72ECCA}"/>
              </a:ext>
            </a:extLst>
          </p:cNvPr>
          <p:cNvSpPr>
            <a:spLocks noChangeAspect="1" noChangeArrowheads="1"/>
          </p:cNvSpPr>
          <p:nvPr/>
        </p:nvSpPr>
        <p:spPr bwMode="auto">
          <a:xfrm>
            <a:off x="772885" y="46949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Rectangle 2">
            <a:extLst>
              <a:ext uri="{FF2B5EF4-FFF2-40B4-BE49-F238E27FC236}">
                <a16:creationId xmlns:a16="http://schemas.microsoft.com/office/drawing/2014/main" id="{3D77620B-8428-4C4B-97EB-A4D0C9C026C3}"/>
              </a:ext>
            </a:extLst>
          </p:cNvPr>
          <p:cNvSpPr/>
          <p:nvPr/>
        </p:nvSpPr>
        <p:spPr>
          <a:xfrm>
            <a:off x="886096" y="1424176"/>
            <a:ext cx="4981305" cy="2462213"/>
          </a:xfrm>
          <a:prstGeom prst="rect">
            <a:avLst/>
          </a:prstGeom>
        </p:spPr>
        <p:txBody>
          <a:bodyPr wrap="square">
            <a:spAutoFit/>
          </a:bodyPr>
          <a:lstStyle/>
          <a:p>
            <a:r>
              <a:rPr lang="en-US" sz="2400" dirty="0">
                <a:cs typeface="Times New Roman" pitchFamily="18" charset="0"/>
              </a:rPr>
              <a:t>The given histogram shows the distribution of grades for the second ST 310 test among 150 students. </a:t>
            </a:r>
          </a:p>
          <a:p>
            <a:pPr>
              <a:lnSpc>
                <a:spcPts val="1200"/>
              </a:lnSpc>
            </a:pPr>
            <a:endParaRPr lang="en-US" sz="2400" dirty="0">
              <a:cs typeface="Times New Roman" pitchFamily="18" charset="0"/>
            </a:endParaRPr>
          </a:p>
          <a:p>
            <a:r>
              <a:rPr lang="en-US" sz="2400" dirty="0">
                <a:cs typeface="Times New Roman" pitchFamily="18" charset="0"/>
              </a:rPr>
              <a:t>Suppose we know that the </a:t>
            </a:r>
            <a:r>
              <a:rPr lang="en-US" sz="2400" dirty="0">
                <a:solidFill>
                  <a:srgbClr val="00B050"/>
                </a:solidFill>
                <a:cs typeface="Times New Roman" pitchFamily="18" charset="0"/>
              </a:rPr>
              <a:t>population mean is </a:t>
            </a:r>
            <a:r>
              <a:rPr lang="el-GR" sz="2400" dirty="0">
                <a:solidFill>
                  <a:srgbClr val="00B050"/>
                </a:solidFill>
                <a:cs typeface="Times New Roman" pitchFamily="18" charset="0"/>
              </a:rPr>
              <a:t>μ</a:t>
            </a:r>
            <a:r>
              <a:rPr lang="en-US" sz="2400" dirty="0">
                <a:solidFill>
                  <a:srgbClr val="00B050"/>
                </a:solidFill>
                <a:cs typeface="Times New Roman" pitchFamily="18" charset="0"/>
              </a:rPr>
              <a:t> = 76 </a:t>
            </a:r>
            <a:r>
              <a:rPr lang="en-US" sz="2400" dirty="0">
                <a:cs typeface="Times New Roman" pitchFamily="18" charset="0"/>
              </a:rPr>
              <a:t>with a </a:t>
            </a:r>
            <a:r>
              <a:rPr lang="en-US" sz="2400" dirty="0">
                <a:solidFill>
                  <a:srgbClr val="00B050"/>
                </a:solidFill>
                <a:cs typeface="Times New Roman" pitchFamily="18" charset="0"/>
              </a:rPr>
              <a:t>standard deviation of </a:t>
            </a:r>
            <a:r>
              <a:rPr lang="el-GR" sz="2400" dirty="0">
                <a:solidFill>
                  <a:srgbClr val="00B050"/>
                </a:solidFill>
                <a:cs typeface="Times New Roman" pitchFamily="18" charset="0"/>
              </a:rPr>
              <a:t>σ</a:t>
            </a:r>
            <a:r>
              <a:rPr lang="en-US" sz="2400" dirty="0">
                <a:solidFill>
                  <a:srgbClr val="00B050"/>
                </a:solidFill>
                <a:cs typeface="Times New Roman" pitchFamily="18" charset="0"/>
              </a:rPr>
              <a:t> = 8</a:t>
            </a:r>
            <a:r>
              <a:rPr lang="en-US" sz="2400" dirty="0">
                <a:cs typeface="Times New Roman" pitchFamily="18" charset="0"/>
              </a:rPr>
              <a:t>.</a:t>
            </a:r>
          </a:p>
        </p:txBody>
      </p:sp>
      <p:graphicFrame>
        <p:nvGraphicFramePr>
          <p:cNvPr id="24" name="Chart 23">
            <a:extLst>
              <a:ext uri="{FF2B5EF4-FFF2-40B4-BE49-F238E27FC236}">
                <a16:creationId xmlns:a16="http://schemas.microsoft.com/office/drawing/2014/main" id="{B5366F4D-A309-44F7-8502-8E806CC7EF15}"/>
              </a:ext>
            </a:extLst>
          </p:cNvPr>
          <p:cNvGraphicFramePr/>
          <p:nvPr>
            <p:extLst>
              <p:ext uri="{D42A27DB-BD31-4B8C-83A1-F6EECF244321}">
                <p14:modId xmlns:p14="http://schemas.microsoft.com/office/powerpoint/2010/main" val="609072299"/>
              </p:ext>
            </p:extLst>
          </p:nvPr>
        </p:nvGraphicFramePr>
        <p:xfrm>
          <a:off x="6285411" y="317852"/>
          <a:ext cx="5410200" cy="3200400"/>
        </p:xfrm>
        <a:graphic>
          <a:graphicData uri="http://schemas.openxmlformats.org/drawingml/2006/chart">
            <c:chart xmlns:c="http://schemas.openxmlformats.org/drawingml/2006/chart" xmlns:r="http://schemas.openxmlformats.org/officeDocument/2006/relationships" r:id="rId3"/>
          </a:graphicData>
        </a:graphic>
      </p:graphicFrame>
      <p:sp>
        <p:nvSpPr>
          <p:cNvPr id="25" name="Rectangle 24">
            <a:extLst>
              <a:ext uri="{FF2B5EF4-FFF2-40B4-BE49-F238E27FC236}">
                <a16:creationId xmlns:a16="http://schemas.microsoft.com/office/drawing/2014/main" id="{89B26F63-B127-4BC9-85C7-9E389D22EE94}"/>
              </a:ext>
            </a:extLst>
          </p:cNvPr>
          <p:cNvSpPr/>
          <p:nvPr/>
        </p:nvSpPr>
        <p:spPr>
          <a:xfrm>
            <a:off x="8589013" y="3753402"/>
            <a:ext cx="1026243" cy="461665"/>
          </a:xfrm>
          <a:prstGeom prst="rect">
            <a:avLst/>
          </a:prstGeom>
        </p:spPr>
        <p:txBody>
          <a:bodyPr wrap="none">
            <a:spAutoFit/>
          </a:bodyPr>
          <a:lstStyle/>
          <a:p>
            <a:r>
              <a:rPr lang="el-GR" sz="2400" dirty="0">
                <a:cs typeface="Times New Roman" pitchFamily="18" charset="0"/>
              </a:rPr>
              <a:t>μ</a:t>
            </a:r>
            <a:r>
              <a:rPr lang="en-US" sz="2400" dirty="0">
                <a:cs typeface="Times New Roman" pitchFamily="18" charset="0"/>
              </a:rPr>
              <a:t> = 76 </a:t>
            </a:r>
            <a:endParaRPr lang="en-US" sz="2400" dirty="0"/>
          </a:p>
        </p:txBody>
      </p:sp>
      <p:sp>
        <p:nvSpPr>
          <p:cNvPr id="26" name="Rectangle 25">
            <a:extLst>
              <a:ext uri="{FF2B5EF4-FFF2-40B4-BE49-F238E27FC236}">
                <a16:creationId xmlns:a16="http://schemas.microsoft.com/office/drawing/2014/main" id="{65244B1E-C977-40F2-AF75-81F811329737}"/>
              </a:ext>
            </a:extLst>
          </p:cNvPr>
          <p:cNvSpPr/>
          <p:nvPr/>
        </p:nvSpPr>
        <p:spPr>
          <a:xfrm>
            <a:off x="9779912" y="3753402"/>
            <a:ext cx="975176" cy="461665"/>
          </a:xfrm>
          <a:prstGeom prst="rect">
            <a:avLst/>
          </a:prstGeom>
        </p:spPr>
        <p:txBody>
          <a:bodyPr wrap="square">
            <a:spAutoFit/>
          </a:bodyPr>
          <a:lstStyle/>
          <a:p>
            <a:r>
              <a:rPr lang="el-GR" sz="2400" dirty="0">
                <a:cs typeface="Times New Roman" pitchFamily="18" charset="0"/>
              </a:rPr>
              <a:t>σ</a:t>
            </a:r>
            <a:r>
              <a:rPr lang="en-US" sz="2400" dirty="0">
                <a:cs typeface="Times New Roman" pitchFamily="18" charset="0"/>
              </a:rPr>
              <a:t> = 8</a:t>
            </a:r>
            <a:endParaRPr lang="en-US" sz="2400" dirty="0"/>
          </a:p>
        </p:txBody>
      </p:sp>
      <p:sp>
        <p:nvSpPr>
          <p:cNvPr id="27" name="Rectangle 26">
            <a:extLst>
              <a:ext uri="{FF2B5EF4-FFF2-40B4-BE49-F238E27FC236}">
                <a16:creationId xmlns:a16="http://schemas.microsoft.com/office/drawing/2014/main" id="{DCF22642-85F4-446F-B16C-D967ACC7C1C9}"/>
              </a:ext>
            </a:extLst>
          </p:cNvPr>
          <p:cNvSpPr/>
          <p:nvPr/>
        </p:nvSpPr>
        <p:spPr>
          <a:xfrm>
            <a:off x="8192589" y="4162706"/>
            <a:ext cx="3193631" cy="461665"/>
          </a:xfrm>
          <a:prstGeom prst="rect">
            <a:avLst/>
          </a:prstGeom>
        </p:spPr>
        <p:txBody>
          <a:bodyPr wrap="none">
            <a:spAutoFit/>
          </a:bodyPr>
          <a:lstStyle/>
          <a:p>
            <a:r>
              <a:rPr lang="en-US" sz="2400" dirty="0">
                <a:cs typeface="Times New Roman" pitchFamily="18" charset="0"/>
              </a:rPr>
              <a:t>Distribution is Unknown</a:t>
            </a:r>
            <a:endParaRPr lang="en-US" sz="2400" dirty="0"/>
          </a:p>
        </p:txBody>
      </p:sp>
      <p:sp>
        <p:nvSpPr>
          <p:cNvPr id="28" name="Rectangle 27">
            <a:extLst>
              <a:ext uri="{FF2B5EF4-FFF2-40B4-BE49-F238E27FC236}">
                <a16:creationId xmlns:a16="http://schemas.microsoft.com/office/drawing/2014/main" id="{439894BF-8F70-40DF-8135-75DE522F984D}"/>
              </a:ext>
            </a:extLst>
          </p:cNvPr>
          <p:cNvSpPr/>
          <p:nvPr/>
        </p:nvSpPr>
        <p:spPr>
          <a:xfrm>
            <a:off x="8040189" y="3677201"/>
            <a:ext cx="3533504" cy="10121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 name="Rectangle 3">
            <a:extLst>
              <a:ext uri="{FF2B5EF4-FFF2-40B4-BE49-F238E27FC236}">
                <a16:creationId xmlns:a16="http://schemas.microsoft.com/office/drawing/2014/main" id="{3FB3F3E5-09C2-496F-89BB-A015202C8D4D}"/>
              </a:ext>
            </a:extLst>
          </p:cNvPr>
          <p:cNvSpPr/>
          <p:nvPr/>
        </p:nvSpPr>
        <p:spPr>
          <a:xfrm>
            <a:off x="838199" y="4024206"/>
            <a:ext cx="7119682" cy="1938992"/>
          </a:xfrm>
          <a:prstGeom prst="rect">
            <a:avLst/>
          </a:prstGeom>
        </p:spPr>
        <p:txBody>
          <a:bodyPr wrap="square">
            <a:spAutoFit/>
          </a:bodyPr>
          <a:lstStyle/>
          <a:p>
            <a:r>
              <a:rPr lang="en-US" sz="2400" dirty="0">
                <a:cs typeface="Times New Roman" pitchFamily="18" charset="0"/>
              </a:rPr>
              <a:t>a) What is the probability that a sample of 16 students have an average grade between 80 and 84?</a:t>
            </a:r>
          </a:p>
          <a:p>
            <a:r>
              <a:rPr lang="en-US" sz="2400" dirty="0">
                <a:cs typeface="Times New Roman" pitchFamily="18" charset="0"/>
              </a:rPr>
              <a:t>b) What is the probability that a sample of 25 students have an average grade between 80 and 84?</a:t>
            </a:r>
          </a:p>
          <a:p>
            <a:r>
              <a:rPr lang="en-US" sz="2400" dirty="0">
                <a:cs typeface="Times New Roman" pitchFamily="18" charset="0"/>
              </a:rPr>
              <a:t>c) What is your conclusion from part a and b?</a:t>
            </a:r>
          </a:p>
        </p:txBody>
      </p:sp>
    </p:spTree>
    <p:extLst>
      <p:ext uri="{BB962C8B-B14F-4D97-AF65-F5344CB8AC3E}">
        <p14:creationId xmlns:p14="http://schemas.microsoft.com/office/powerpoint/2010/main" val="983725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ns face&#10;&#10;Description automatically generated">
            <a:extLst>
              <a:ext uri="{FF2B5EF4-FFF2-40B4-BE49-F238E27FC236}">
                <a16:creationId xmlns:a16="http://schemas.microsoft.com/office/drawing/2014/main" id="{3491CBB3-0B9D-4E2B-B0FD-077D2C23FD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4084" y="1317612"/>
            <a:ext cx="3654101" cy="1926233"/>
          </a:xfrm>
          <a:prstGeom prst="rect">
            <a:avLst/>
          </a:prstGeom>
        </p:spPr>
      </p:pic>
      <p:pic>
        <p:nvPicPr>
          <p:cNvPr id="5" name="Picture 4" descr="A picture containing lamp, mirror&#10;&#10;Description automatically generated">
            <a:extLst>
              <a:ext uri="{FF2B5EF4-FFF2-40B4-BE49-F238E27FC236}">
                <a16:creationId xmlns:a16="http://schemas.microsoft.com/office/drawing/2014/main" id="{67707159-B473-4231-AF35-89DDA8BB0A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0481" y="4381561"/>
            <a:ext cx="3654101" cy="1988736"/>
          </a:xfrm>
          <a:prstGeom prst="rect">
            <a:avLst/>
          </a:prstGeom>
        </p:spPr>
      </p:pic>
      <p:sp>
        <p:nvSpPr>
          <p:cNvPr id="7" name="AutoShape 3" descr="Image result for tossing two coins outcomes">
            <a:extLst>
              <a:ext uri="{FF2B5EF4-FFF2-40B4-BE49-F238E27FC236}">
                <a16:creationId xmlns:a16="http://schemas.microsoft.com/office/drawing/2014/main" id="{6355262D-FCD8-4334-BAC3-6151D6E1A3A1}"/>
              </a:ext>
            </a:extLst>
          </p:cNvPr>
          <p:cNvSpPr>
            <a:spLocks noChangeAspect="1" noChangeArrowheads="1"/>
          </p:cNvSpPr>
          <p:nvPr/>
        </p:nvSpPr>
        <p:spPr bwMode="auto">
          <a:xfrm>
            <a:off x="772885" y="46949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4A0BD8A-F83E-4766-8960-A7C465221915}"/>
                  </a:ext>
                </a:extLst>
              </p:cNvPr>
              <p:cNvSpPr txBox="1"/>
              <p:nvPr/>
            </p:nvSpPr>
            <p:spPr>
              <a:xfrm>
                <a:off x="485502" y="420508"/>
                <a:ext cx="3041469" cy="400105"/>
              </a:xfrm>
              <a:prstGeom prst="rect">
                <a:avLst/>
              </a:prstGeom>
              <a:noFill/>
            </p:spPr>
            <p:txBody>
              <a:bodyPr wrap="square" lIns="91436" tIns="45718" rIns="91436" bIns="45718" rtlCol="0">
                <a:spAutoFit/>
              </a:bodyPr>
              <a:lstStyle/>
              <a:p>
                <a:r>
                  <a:rPr lang="en-US" sz="2000" b="1" dirty="0">
                    <a:cs typeface="Times New Roman" pitchFamily="18" charset="0"/>
                  </a:rPr>
                  <a:t>RV </a:t>
                </a:r>
                <a14:m>
                  <m:oMath xmlns:m="http://schemas.openxmlformats.org/officeDocument/2006/math">
                    <m:r>
                      <a:rPr lang="en-US" sz="2000" b="1" i="1" dirty="0" smtClean="0">
                        <a:latin typeface="Cambria Math" panose="02040503050406030204" pitchFamily="18" charset="0"/>
                        <a:cs typeface="Times New Roman" pitchFamily="18" charset="0"/>
                      </a:rPr>
                      <m:t>𝑿</m:t>
                    </m:r>
                  </m:oMath>
                </a14:m>
                <a:r>
                  <a:rPr lang="en-US" sz="2000" b="1" dirty="0">
                    <a:cs typeface="Times New Roman" pitchFamily="18" charset="0"/>
                  </a:rPr>
                  <a:t>: ST 310 test grades</a:t>
                </a:r>
              </a:p>
            </p:txBody>
          </p:sp>
        </mc:Choice>
        <mc:Fallback xmlns="">
          <p:sp>
            <p:nvSpPr>
              <p:cNvPr id="8" name="TextBox 7">
                <a:extLst>
                  <a:ext uri="{FF2B5EF4-FFF2-40B4-BE49-F238E27FC236}">
                    <a16:creationId xmlns:a16="http://schemas.microsoft.com/office/drawing/2014/main" id="{34A0BD8A-F83E-4766-8960-A7C465221915}"/>
                  </a:ext>
                </a:extLst>
              </p:cNvPr>
              <p:cNvSpPr txBox="1">
                <a:spLocks noRot="1" noChangeAspect="1" noMove="1" noResize="1" noEditPoints="1" noAdjustHandles="1" noChangeArrowheads="1" noChangeShapeType="1" noTextEdit="1"/>
              </p:cNvSpPr>
              <p:nvPr/>
            </p:nvSpPr>
            <p:spPr>
              <a:xfrm>
                <a:off x="485502" y="420508"/>
                <a:ext cx="3041469" cy="400105"/>
              </a:xfrm>
              <a:prstGeom prst="rect">
                <a:avLst/>
              </a:prstGeom>
              <a:blipFill>
                <a:blip r:embed="rId5"/>
                <a:stretch>
                  <a:fillRect l="-2204" t="-9091" b="-25758"/>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15DE6FE8-8F02-469E-B5DF-2F7F1F4F1D40}"/>
              </a:ext>
            </a:extLst>
          </p:cNvPr>
          <p:cNvSpPr/>
          <p:nvPr/>
        </p:nvSpPr>
        <p:spPr>
          <a:xfrm>
            <a:off x="424542" y="355191"/>
            <a:ext cx="7895939" cy="13027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en-US" sz="240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2011969-1ED0-4AE6-9BFF-7634E87E590A}"/>
                  </a:ext>
                </a:extLst>
              </p:cNvPr>
              <p:cNvSpPr txBox="1"/>
              <p:nvPr/>
            </p:nvSpPr>
            <p:spPr>
              <a:xfrm>
                <a:off x="3285803" y="444149"/>
                <a:ext cx="264732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 ?</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=76, </m:t>
                          </m:r>
                          <m:r>
                            <a:rPr lang="en-US" sz="2400" b="0" i="1" smtClean="0">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=8</m:t>
                          </m:r>
                        </m:e>
                      </m:d>
                    </m:oMath>
                  </m:oMathPara>
                </a14:m>
                <a:endParaRPr lang="en-US" sz="2400" dirty="0"/>
              </a:p>
            </p:txBody>
          </p:sp>
        </mc:Choice>
        <mc:Fallback xmlns="">
          <p:sp>
            <p:nvSpPr>
              <p:cNvPr id="10" name="TextBox 9">
                <a:extLst>
                  <a:ext uri="{FF2B5EF4-FFF2-40B4-BE49-F238E27FC236}">
                    <a16:creationId xmlns:a16="http://schemas.microsoft.com/office/drawing/2014/main" id="{C2011969-1ED0-4AE6-9BFF-7634E87E590A}"/>
                  </a:ext>
                </a:extLst>
              </p:cNvPr>
              <p:cNvSpPr txBox="1">
                <a:spLocks noRot="1" noChangeAspect="1" noMove="1" noResize="1" noEditPoints="1" noAdjustHandles="1" noChangeArrowheads="1" noChangeShapeType="1" noTextEdit="1"/>
              </p:cNvSpPr>
              <p:nvPr/>
            </p:nvSpPr>
            <p:spPr>
              <a:xfrm>
                <a:off x="3285803" y="444149"/>
                <a:ext cx="2647328" cy="369332"/>
              </a:xfrm>
              <a:prstGeom prst="rect">
                <a:avLst/>
              </a:prstGeom>
              <a:blipFill>
                <a:blip r:embed="rId6"/>
                <a:stretch>
                  <a:fillRect b="-23333"/>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96B63328-FD74-4EA6-B645-94F1AF9211A4}"/>
              </a:ext>
            </a:extLst>
          </p:cNvPr>
          <p:cNvSpPr txBox="1"/>
          <p:nvPr/>
        </p:nvSpPr>
        <p:spPr>
          <a:xfrm>
            <a:off x="485502" y="1041526"/>
            <a:ext cx="3307082" cy="400105"/>
          </a:xfrm>
          <a:prstGeom prst="rect">
            <a:avLst/>
          </a:prstGeom>
          <a:noFill/>
        </p:spPr>
        <p:txBody>
          <a:bodyPr wrap="square" lIns="91436" tIns="45718" rIns="91436" bIns="45718" rtlCol="0">
            <a:spAutoFit/>
          </a:bodyPr>
          <a:lstStyle/>
          <a:p>
            <a:r>
              <a:rPr lang="en-US" sz="2000" b="1" dirty="0">
                <a:cs typeface="Times New Roman" pitchFamily="18" charset="0"/>
              </a:rPr>
              <a:t>Average grade of 16 students </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CA2F40B-0DCF-4CAF-A091-172966D8DE86}"/>
                  </a:ext>
                </a:extLst>
              </p:cNvPr>
              <p:cNvSpPr txBox="1"/>
              <p:nvPr/>
            </p:nvSpPr>
            <p:spPr>
              <a:xfrm>
                <a:off x="3705050" y="804908"/>
                <a:ext cx="4615431" cy="8298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𝑋</m:t>
                              </m:r>
                            </m:e>
                          </m:acc>
                        </m:e>
                        <m:sub>
                          <m:r>
                            <a:rPr lang="en-US" sz="2400" b="0" i="1" smtClean="0">
                              <a:latin typeface="Cambria Math" panose="02040503050406030204" pitchFamily="18" charset="0"/>
                            </a:rPr>
                            <m:t>16</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𝑁</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=76,</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𝜎</m:t>
                              </m:r>
                            </m:num>
                            <m:den>
                              <m:rad>
                                <m:radPr>
                                  <m:degHide m:val="on"/>
                                  <m:ctrlPr>
                                    <a:rPr lang="en-US" sz="2400" b="0" i="1" smtClean="0">
                                      <a:latin typeface="Cambria Math" panose="02040503050406030204" pitchFamily="18" charset="0"/>
                                      <a:ea typeface="Cambria Math" panose="02040503050406030204" pitchFamily="18" charset="0"/>
                                    </a:rPr>
                                  </m:ctrlPr>
                                </m:radPr>
                                <m:deg/>
                                <m:e>
                                  <m:r>
                                    <a:rPr lang="en-US" sz="2400" b="0" i="1" smtClean="0">
                                      <a:latin typeface="Cambria Math" panose="02040503050406030204" pitchFamily="18" charset="0"/>
                                      <a:ea typeface="Cambria Math" panose="02040503050406030204" pitchFamily="18" charset="0"/>
                                    </a:rPr>
                                    <m:t>𝑛</m:t>
                                  </m:r>
                                </m:e>
                              </m:rad>
                            </m:den>
                          </m:f>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8</m:t>
                              </m:r>
                            </m:num>
                            <m:den>
                              <m:rad>
                                <m:radPr>
                                  <m:degHide m:val="on"/>
                                  <m:ctrlPr>
                                    <a:rPr lang="en-US" sz="2400" b="0" i="1" smtClean="0">
                                      <a:latin typeface="Cambria Math" panose="02040503050406030204" pitchFamily="18" charset="0"/>
                                      <a:ea typeface="Cambria Math" panose="02040503050406030204" pitchFamily="18" charset="0"/>
                                    </a:rPr>
                                  </m:ctrlPr>
                                </m:radPr>
                                <m:deg/>
                                <m:e>
                                  <m:r>
                                    <a:rPr lang="en-US" sz="2400" b="0" i="1" smtClean="0">
                                      <a:latin typeface="Cambria Math" panose="02040503050406030204" pitchFamily="18" charset="0"/>
                                      <a:ea typeface="Cambria Math" panose="02040503050406030204" pitchFamily="18" charset="0"/>
                                    </a:rPr>
                                    <m:t>16</m:t>
                                  </m:r>
                                </m:e>
                              </m:rad>
                            </m:den>
                          </m:f>
                          <m:r>
                            <a:rPr lang="en-US" sz="2400" b="0" i="1" smtClean="0">
                              <a:latin typeface="Cambria Math" panose="02040503050406030204" pitchFamily="18" charset="0"/>
                              <a:ea typeface="Cambria Math" panose="02040503050406030204" pitchFamily="18" charset="0"/>
                            </a:rPr>
                            <m:t>=2</m:t>
                          </m:r>
                        </m:e>
                      </m:d>
                    </m:oMath>
                  </m:oMathPara>
                </a14:m>
                <a:endParaRPr lang="en-US" sz="2400" dirty="0"/>
              </a:p>
            </p:txBody>
          </p:sp>
        </mc:Choice>
        <mc:Fallback xmlns="">
          <p:sp>
            <p:nvSpPr>
              <p:cNvPr id="17" name="TextBox 16">
                <a:extLst>
                  <a:ext uri="{FF2B5EF4-FFF2-40B4-BE49-F238E27FC236}">
                    <a16:creationId xmlns:a16="http://schemas.microsoft.com/office/drawing/2014/main" id="{7CA2F40B-0DCF-4CAF-A091-172966D8DE86}"/>
                  </a:ext>
                </a:extLst>
              </p:cNvPr>
              <p:cNvSpPr txBox="1">
                <a:spLocks noRot="1" noChangeAspect="1" noMove="1" noResize="1" noEditPoints="1" noAdjustHandles="1" noChangeArrowheads="1" noChangeShapeType="1" noTextEdit="1"/>
              </p:cNvSpPr>
              <p:nvPr/>
            </p:nvSpPr>
            <p:spPr>
              <a:xfrm>
                <a:off x="3705050" y="804908"/>
                <a:ext cx="4615431" cy="82984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6D58D62D-3A73-4FB8-97B4-BB293C6577ED}"/>
                  </a:ext>
                </a:extLst>
              </p:cNvPr>
              <p:cNvSpPr/>
              <p:nvPr/>
            </p:nvSpPr>
            <p:spPr>
              <a:xfrm>
                <a:off x="389817" y="2079948"/>
                <a:ext cx="2881558" cy="461665"/>
              </a:xfrm>
              <a:prstGeom prst="rect">
                <a:avLst/>
              </a:prstGeom>
            </p:spPr>
            <p:txBody>
              <a:bodyPr wrap="none">
                <a:spAutoFit/>
              </a:bodyPr>
              <a:lstStyle/>
              <a:p>
                <a:r>
                  <a:rPr lang="en-US" sz="2400" dirty="0"/>
                  <a:t>a) </a:t>
                </a:r>
                <a14:m>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b="0" i="1" smtClean="0">
                                <a:latin typeface="Cambria Math" panose="02040503050406030204" pitchFamily="18" charset="0"/>
                              </a:rPr>
                              <m:t>80&lt;</m:t>
                            </m:r>
                            <m:acc>
                              <m:accPr>
                                <m:chr m:val="̅"/>
                                <m:ctrlPr>
                                  <a:rPr lang="en-US" sz="2400" i="1">
                                    <a:latin typeface="Cambria Math" panose="02040503050406030204" pitchFamily="18" charset="0"/>
                                  </a:rPr>
                                </m:ctrlPr>
                              </m:accPr>
                              <m:e>
                                <m:r>
                                  <a:rPr lang="en-US" sz="2400" i="1">
                                    <a:latin typeface="Cambria Math" panose="02040503050406030204" pitchFamily="18" charset="0"/>
                                  </a:rPr>
                                  <m:t>𝑋</m:t>
                                </m:r>
                              </m:e>
                            </m:acc>
                          </m:e>
                          <m:sub>
                            <m:r>
                              <a:rPr lang="en-US" sz="2400" b="0" i="1" smtClean="0">
                                <a:latin typeface="Cambria Math" panose="02040503050406030204" pitchFamily="18" charset="0"/>
                              </a:rPr>
                              <m:t>16</m:t>
                            </m:r>
                          </m:sub>
                        </m:sSub>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84</m:t>
                        </m:r>
                      </m:e>
                    </m:d>
                  </m:oMath>
                </a14:m>
                <a:endParaRPr lang="en-US" sz="2400" dirty="0"/>
              </a:p>
            </p:txBody>
          </p:sp>
        </mc:Choice>
        <mc:Fallback xmlns="">
          <p:sp>
            <p:nvSpPr>
              <p:cNvPr id="18" name="Rectangle 17">
                <a:extLst>
                  <a:ext uri="{FF2B5EF4-FFF2-40B4-BE49-F238E27FC236}">
                    <a16:creationId xmlns:a16="http://schemas.microsoft.com/office/drawing/2014/main" id="{6D58D62D-3A73-4FB8-97B4-BB293C6577ED}"/>
                  </a:ext>
                </a:extLst>
              </p:cNvPr>
              <p:cNvSpPr>
                <a:spLocks noRot="1" noChangeAspect="1" noMove="1" noResize="1" noEditPoints="1" noAdjustHandles="1" noChangeArrowheads="1" noChangeShapeType="1" noTextEdit="1"/>
              </p:cNvSpPr>
              <p:nvPr/>
            </p:nvSpPr>
            <p:spPr>
              <a:xfrm>
                <a:off x="389817" y="2079948"/>
                <a:ext cx="2881558" cy="461665"/>
              </a:xfrm>
              <a:prstGeom prst="rect">
                <a:avLst/>
              </a:prstGeom>
              <a:blipFill>
                <a:blip r:embed="rId8"/>
                <a:stretch>
                  <a:fillRect l="-3383"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0C39FE8D-1165-4BEC-929D-DDC2A1005A16}"/>
                  </a:ext>
                </a:extLst>
              </p:cNvPr>
              <p:cNvSpPr/>
              <p:nvPr/>
            </p:nvSpPr>
            <p:spPr>
              <a:xfrm>
                <a:off x="3136548" y="2086747"/>
                <a:ext cx="517795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i="1">
                          <a:latin typeface="Cambria Math" panose="02040503050406030204" pitchFamily="18" charset="0"/>
                        </a:rPr>
                        <m:t>𝑛𝑜𝑟𝑚𝑎𝑙𝑐𝑑𝑓</m:t>
                      </m:r>
                      <m:d>
                        <m:dPr>
                          <m:ctrlPr>
                            <a:rPr lang="en-US" sz="2400" i="1">
                              <a:latin typeface="Cambria Math" panose="02040503050406030204" pitchFamily="18" charset="0"/>
                            </a:rPr>
                          </m:ctrlPr>
                        </m:dPr>
                        <m:e>
                          <m:r>
                            <a:rPr lang="en-US" sz="2400" b="0" i="1" smtClean="0">
                              <a:latin typeface="Cambria Math" panose="02040503050406030204" pitchFamily="18" charset="0"/>
                            </a:rPr>
                            <m:t>80, 84, 76, 2</m:t>
                          </m:r>
                        </m:e>
                      </m:d>
                      <m:r>
                        <a:rPr lang="en-US" sz="2400" i="1">
                          <a:latin typeface="Cambria Math" panose="02040503050406030204" pitchFamily="18" charset="0"/>
                        </a:rPr>
                        <m:t>=0.0228</m:t>
                      </m:r>
                    </m:oMath>
                  </m:oMathPara>
                </a14:m>
                <a:endParaRPr lang="en-US" sz="2400" dirty="0"/>
              </a:p>
            </p:txBody>
          </p:sp>
        </mc:Choice>
        <mc:Fallback xmlns="">
          <p:sp>
            <p:nvSpPr>
              <p:cNvPr id="23" name="Rectangle 22">
                <a:extLst>
                  <a:ext uri="{FF2B5EF4-FFF2-40B4-BE49-F238E27FC236}">
                    <a16:creationId xmlns:a16="http://schemas.microsoft.com/office/drawing/2014/main" id="{0C39FE8D-1165-4BEC-929D-DDC2A1005A16}"/>
                  </a:ext>
                </a:extLst>
              </p:cNvPr>
              <p:cNvSpPr>
                <a:spLocks noRot="1" noChangeAspect="1" noMove="1" noResize="1" noEditPoints="1" noAdjustHandles="1" noChangeArrowheads="1" noChangeShapeType="1" noTextEdit="1"/>
              </p:cNvSpPr>
              <p:nvPr/>
            </p:nvSpPr>
            <p:spPr>
              <a:xfrm>
                <a:off x="3136548" y="2086747"/>
                <a:ext cx="5177956" cy="461665"/>
              </a:xfrm>
              <a:prstGeom prst="rect">
                <a:avLst/>
              </a:prstGeom>
              <a:blipFill>
                <a:blip r:embed="rId9"/>
                <a:stretch>
                  <a:fillRect b="-17105"/>
                </a:stretch>
              </a:blipFill>
            </p:spPr>
            <p:txBody>
              <a:bodyPr/>
              <a:lstStyle/>
              <a:p>
                <a:r>
                  <a:rPr lang="en-US">
                    <a:noFill/>
                  </a:rPr>
                  <a:t> </a:t>
                </a:r>
              </a:p>
            </p:txBody>
          </p:sp>
        </mc:Fallback>
      </mc:AlternateContent>
      <p:sp>
        <p:nvSpPr>
          <p:cNvPr id="27" name="AutoShape 3" descr="Image result for tossing two coins outcomes">
            <a:extLst>
              <a:ext uri="{FF2B5EF4-FFF2-40B4-BE49-F238E27FC236}">
                <a16:creationId xmlns:a16="http://schemas.microsoft.com/office/drawing/2014/main" id="{EB80E875-9220-44EB-A56E-F37222DC9E9C}"/>
              </a:ext>
            </a:extLst>
          </p:cNvPr>
          <p:cNvSpPr>
            <a:spLocks noChangeAspect="1" noChangeArrowheads="1"/>
          </p:cNvSpPr>
          <p:nvPr/>
        </p:nvSpPr>
        <p:spPr bwMode="auto">
          <a:xfrm>
            <a:off x="833845" y="3582489"/>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 name="Rectangle 28">
            <a:extLst>
              <a:ext uri="{FF2B5EF4-FFF2-40B4-BE49-F238E27FC236}">
                <a16:creationId xmlns:a16="http://schemas.microsoft.com/office/drawing/2014/main" id="{E36F53CC-93AC-44F9-A46A-F2245176612F}"/>
              </a:ext>
            </a:extLst>
          </p:cNvPr>
          <p:cNvSpPr/>
          <p:nvPr/>
        </p:nvSpPr>
        <p:spPr>
          <a:xfrm>
            <a:off x="485502" y="3468189"/>
            <a:ext cx="8004326" cy="9133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en-US" sz="2400"/>
          </a:p>
        </p:txBody>
      </p:sp>
      <p:sp>
        <p:nvSpPr>
          <p:cNvPr id="31" name="TextBox 30">
            <a:extLst>
              <a:ext uri="{FF2B5EF4-FFF2-40B4-BE49-F238E27FC236}">
                <a16:creationId xmlns:a16="http://schemas.microsoft.com/office/drawing/2014/main" id="{C973DAAF-CC43-4E25-AF74-08BF14B9DE5D}"/>
              </a:ext>
            </a:extLst>
          </p:cNvPr>
          <p:cNvSpPr txBox="1"/>
          <p:nvPr/>
        </p:nvSpPr>
        <p:spPr>
          <a:xfrm>
            <a:off x="494210" y="3723449"/>
            <a:ext cx="3307082" cy="400105"/>
          </a:xfrm>
          <a:prstGeom prst="rect">
            <a:avLst/>
          </a:prstGeom>
          <a:noFill/>
        </p:spPr>
        <p:txBody>
          <a:bodyPr wrap="square" lIns="91436" tIns="45718" rIns="91436" bIns="45718" rtlCol="0">
            <a:spAutoFit/>
          </a:bodyPr>
          <a:lstStyle/>
          <a:p>
            <a:r>
              <a:rPr lang="en-US" sz="2000" b="1" dirty="0">
                <a:cs typeface="Times New Roman" pitchFamily="18" charset="0"/>
              </a:rPr>
              <a:t>Average grade of 25 students </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04D6702-713B-48C2-87DB-E6D91DD94813}"/>
                  </a:ext>
                </a:extLst>
              </p:cNvPr>
              <p:cNvSpPr txBox="1"/>
              <p:nvPr/>
            </p:nvSpPr>
            <p:spPr>
              <a:xfrm>
                <a:off x="3702171" y="3499624"/>
                <a:ext cx="4787657" cy="8298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𝑋</m:t>
                              </m:r>
                            </m:e>
                          </m:acc>
                        </m:e>
                        <m:sub>
                          <m:r>
                            <a:rPr lang="en-US" sz="2400" b="0" i="1" smtClean="0">
                              <a:latin typeface="Cambria Math" panose="02040503050406030204" pitchFamily="18" charset="0"/>
                            </a:rPr>
                            <m:t>25</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𝑁</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=76,</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𝜎</m:t>
                              </m:r>
                            </m:num>
                            <m:den>
                              <m:rad>
                                <m:radPr>
                                  <m:degHide m:val="on"/>
                                  <m:ctrlPr>
                                    <a:rPr lang="en-US" sz="2400" b="0" i="1" smtClean="0">
                                      <a:latin typeface="Cambria Math" panose="02040503050406030204" pitchFamily="18" charset="0"/>
                                      <a:ea typeface="Cambria Math" panose="02040503050406030204" pitchFamily="18" charset="0"/>
                                    </a:rPr>
                                  </m:ctrlPr>
                                </m:radPr>
                                <m:deg/>
                                <m:e>
                                  <m:r>
                                    <a:rPr lang="en-US" sz="2400" b="0" i="1" smtClean="0">
                                      <a:latin typeface="Cambria Math" panose="02040503050406030204" pitchFamily="18" charset="0"/>
                                      <a:ea typeface="Cambria Math" panose="02040503050406030204" pitchFamily="18" charset="0"/>
                                    </a:rPr>
                                    <m:t>𝑛</m:t>
                                  </m:r>
                                </m:e>
                              </m:rad>
                            </m:den>
                          </m:f>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8</m:t>
                              </m:r>
                            </m:num>
                            <m:den>
                              <m:rad>
                                <m:radPr>
                                  <m:degHide m:val="on"/>
                                  <m:ctrlPr>
                                    <a:rPr lang="en-US" sz="2400" b="0" i="1" smtClean="0">
                                      <a:latin typeface="Cambria Math" panose="02040503050406030204" pitchFamily="18" charset="0"/>
                                      <a:ea typeface="Cambria Math" panose="02040503050406030204" pitchFamily="18" charset="0"/>
                                    </a:rPr>
                                  </m:ctrlPr>
                                </m:radPr>
                                <m:deg/>
                                <m:e>
                                  <m:r>
                                    <a:rPr lang="en-US" sz="2400" b="0" i="1" smtClean="0">
                                      <a:latin typeface="Cambria Math" panose="02040503050406030204" pitchFamily="18" charset="0"/>
                                      <a:ea typeface="Cambria Math" panose="02040503050406030204" pitchFamily="18" charset="0"/>
                                    </a:rPr>
                                    <m:t>25</m:t>
                                  </m:r>
                                </m:e>
                              </m:rad>
                            </m:den>
                          </m:f>
                          <m:r>
                            <a:rPr lang="en-US" sz="2400" b="0" i="1" smtClean="0">
                              <a:latin typeface="Cambria Math" panose="02040503050406030204" pitchFamily="18" charset="0"/>
                              <a:ea typeface="Cambria Math" panose="02040503050406030204" pitchFamily="18" charset="0"/>
                            </a:rPr>
                            <m:t>=1.6</m:t>
                          </m:r>
                        </m:e>
                      </m:d>
                    </m:oMath>
                  </m:oMathPara>
                </a14:m>
                <a:endParaRPr lang="en-US" sz="2400" dirty="0"/>
              </a:p>
            </p:txBody>
          </p:sp>
        </mc:Choice>
        <mc:Fallback xmlns="">
          <p:sp>
            <p:nvSpPr>
              <p:cNvPr id="32" name="TextBox 31">
                <a:extLst>
                  <a:ext uri="{FF2B5EF4-FFF2-40B4-BE49-F238E27FC236}">
                    <a16:creationId xmlns:a16="http://schemas.microsoft.com/office/drawing/2014/main" id="{804D6702-713B-48C2-87DB-E6D91DD94813}"/>
                  </a:ext>
                </a:extLst>
              </p:cNvPr>
              <p:cNvSpPr txBox="1">
                <a:spLocks noRot="1" noChangeAspect="1" noMove="1" noResize="1" noEditPoints="1" noAdjustHandles="1" noChangeArrowheads="1" noChangeShapeType="1" noTextEdit="1"/>
              </p:cNvSpPr>
              <p:nvPr/>
            </p:nvSpPr>
            <p:spPr>
              <a:xfrm>
                <a:off x="3702171" y="3499624"/>
                <a:ext cx="4787657" cy="829843"/>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7615374D-516E-4405-8EF6-75D2064EE72E}"/>
                  </a:ext>
                </a:extLst>
              </p:cNvPr>
              <p:cNvSpPr/>
              <p:nvPr/>
            </p:nvSpPr>
            <p:spPr>
              <a:xfrm>
                <a:off x="385461" y="4688168"/>
                <a:ext cx="2903102" cy="461665"/>
              </a:xfrm>
              <a:prstGeom prst="rect">
                <a:avLst/>
              </a:prstGeom>
            </p:spPr>
            <p:txBody>
              <a:bodyPr wrap="none">
                <a:spAutoFit/>
              </a:bodyPr>
              <a:lstStyle/>
              <a:p>
                <a:r>
                  <a:rPr lang="en-US" sz="2400" dirty="0"/>
                  <a:t>b) </a:t>
                </a:r>
                <a14:m>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b="0" i="1" smtClean="0">
                                <a:latin typeface="Cambria Math" panose="02040503050406030204" pitchFamily="18" charset="0"/>
                              </a:rPr>
                              <m:t>80&lt;</m:t>
                            </m:r>
                            <m:acc>
                              <m:accPr>
                                <m:chr m:val="̅"/>
                                <m:ctrlPr>
                                  <a:rPr lang="en-US" sz="2400" i="1">
                                    <a:latin typeface="Cambria Math" panose="02040503050406030204" pitchFamily="18" charset="0"/>
                                  </a:rPr>
                                </m:ctrlPr>
                              </m:accPr>
                              <m:e>
                                <m:r>
                                  <a:rPr lang="en-US" sz="2400" i="1">
                                    <a:latin typeface="Cambria Math" panose="02040503050406030204" pitchFamily="18" charset="0"/>
                                  </a:rPr>
                                  <m:t>𝑋</m:t>
                                </m:r>
                              </m:e>
                            </m:acc>
                          </m:e>
                          <m:sub>
                            <m:r>
                              <a:rPr lang="en-US" sz="2400" b="0" i="1" smtClean="0">
                                <a:latin typeface="Cambria Math" panose="02040503050406030204" pitchFamily="18" charset="0"/>
                              </a:rPr>
                              <m:t>25</m:t>
                            </m:r>
                          </m:sub>
                        </m:sSub>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84</m:t>
                        </m:r>
                      </m:e>
                    </m:d>
                  </m:oMath>
                </a14:m>
                <a:endParaRPr lang="en-US" sz="2400" dirty="0"/>
              </a:p>
            </p:txBody>
          </p:sp>
        </mc:Choice>
        <mc:Fallback xmlns="">
          <p:sp>
            <p:nvSpPr>
              <p:cNvPr id="33" name="Rectangle 32">
                <a:extLst>
                  <a:ext uri="{FF2B5EF4-FFF2-40B4-BE49-F238E27FC236}">
                    <a16:creationId xmlns:a16="http://schemas.microsoft.com/office/drawing/2014/main" id="{7615374D-516E-4405-8EF6-75D2064EE72E}"/>
                  </a:ext>
                </a:extLst>
              </p:cNvPr>
              <p:cNvSpPr>
                <a:spLocks noRot="1" noChangeAspect="1" noMove="1" noResize="1" noEditPoints="1" noAdjustHandles="1" noChangeArrowheads="1" noChangeShapeType="1" noTextEdit="1"/>
              </p:cNvSpPr>
              <p:nvPr/>
            </p:nvSpPr>
            <p:spPr>
              <a:xfrm>
                <a:off x="385461" y="4688168"/>
                <a:ext cx="2903102" cy="461665"/>
              </a:xfrm>
              <a:prstGeom prst="rect">
                <a:avLst/>
              </a:prstGeom>
              <a:blipFill>
                <a:blip r:embed="rId11"/>
                <a:stretch>
                  <a:fillRect l="-3151" t="-10526" b="-28947"/>
                </a:stretch>
              </a:blipFill>
            </p:spPr>
            <p:txBody>
              <a:bodyPr/>
              <a:lstStyle/>
              <a:p>
                <a:r>
                  <a:rPr lang="en-US">
                    <a:noFill/>
                  </a:rPr>
                  <a:t> </a:t>
                </a:r>
              </a:p>
            </p:txBody>
          </p:sp>
        </mc:Fallback>
      </mc:AlternateContent>
      <p:sp>
        <p:nvSpPr>
          <p:cNvPr id="38" name="Rectangle 37">
            <a:extLst>
              <a:ext uri="{FF2B5EF4-FFF2-40B4-BE49-F238E27FC236}">
                <a16:creationId xmlns:a16="http://schemas.microsoft.com/office/drawing/2014/main" id="{5648AF80-2478-4A86-9244-AA6C1ABECCC7}"/>
              </a:ext>
            </a:extLst>
          </p:cNvPr>
          <p:cNvSpPr/>
          <p:nvPr/>
        </p:nvSpPr>
        <p:spPr>
          <a:xfrm>
            <a:off x="424542" y="5975827"/>
            <a:ext cx="1922321" cy="461665"/>
          </a:xfrm>
          <a:prstGeom prst="rect">
            <a:avLst/>
          </a:prstGeom>
        </p:spPr>
        <p:txBody>
          <a:bodyPr wrap="none">
            <a:spAutoFit/>
          </a:bodyPr>
          <a:lstStyle/>
          <a:p>
            <a:r>
              <a:rPr lang="en-US" sz="2400" dirty="0"/>
              <a:t>c) Conclusion:</a:t>
            </a:r>
          </a:p>
        </p:txBody>
      </p:sp>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58B4D221-BF36-4B71-B25E-2918C7384C7D}"/>
                  </a:ext>
                </a:extLst>
              </p:cNvPr>
              <p:cNvSpPr/>
              <p:nvPr/>
            </p:nvSpPr>
            <p:spPr>
              <a:xfrm>
                <a:off x="3123839" y="4710416"/>
                <a:ext cx="541039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r>
                        <a:rPr lang="en-US" sz="2400" b="0" i="1" smtClean="0">
                          <a:latin typeface="Cambria Math" panose="02040503050406030204" pitchFamily="18" charset="0"/>
                        </a:rPr>
                        <m:t>𝑛𝑜𝑟𝑚𝑎𝑙𝑐𝑑𝑓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80, 84, 76, 1.6</m:t>
                          </m:r>
                        </m:e>
                      </m:d>
                      <m:r>
                        <a:rPr lang="en-US" sz="2400" b="0" i="1" smtClean="0">
                          <a:latin typeface="Cambria Math" panose="02040503050406030204" pitchFamily="18" charset="0"/>
                        </a:rPr>
                        <m:t>=0.0062</m:t>
                      </m:r>
                    </m:oMath>
                  </m:oMathPara>
                </a14:m>
                <a:endParaRPr lang="en-US" sz="2400" dirty="0"/>
              </a:p>
            </p:txBody>
          </p:sp>
        </mc:Choice>
        <mc:Fallback xmlns="">
          <p:sp>
            <p:nvSpPr>
              <p:cNvPr id="35" name="Rectangle 34">
                <a:extLst>
                  <a:ext uri="{FF2B5EF4-FFF2-40B4-BE49-F238E27FC236}">
                    <a16:creationId xmlns:a16="http://schemas.microsoft.com/office/drawing/2014/main" id="{58B4D221-BF36-4B71-B25E-2918C7384C7D}"/>
                  </a:ext>
                </a:extLst>
              </p:cNvPr>
              <p:cNvSpPr>
                <a:spLocks noRot="1" noChangeAspect="1" noMove="1" noResize="1" noEditPoints="1" noAdjustHandles="1" noChangeArrowheads="1" noChangeShapeType="1" noTextEdit="1"/>
              </p:cNvSpPr>
              <p:nvPr/>
            </p:nvSpPr>
            <p:spPr>
              <a:xfrm>
                <a:off x="3123839" y="4710416"/>
                <a:ext cx="5410391" cy="461665"/>
              </a:xfrm>
              <a:prstGeom prst="rect">
                <a:avLst/>
              </a:prstGeom>
              <a:blipFill>
                <a:blip r:embed="rId17"/>
                <a:stretch>
                  <a:fillRect b="-18667"/>
                </a:stretch>
              </a:blipFill>
            </p:spPr>
            <p:txBody>
              <a:bodyPr/>
              <a:lstStyle/>
              <a:p>
                <a:r>
                  <a:rPr lang="en-US">
                    <a:noFill/>
                  </a:rPr>
                  <a:t> </a:t>
                </a:r>
              </a:p>
            </p:txBody>
          </p:sp>
        </mc:Fallback>
      </mc:AlternateContent>
    </p:spTree>
    <p:extLst>
      <p:ext uri="{BB962C8B-B14F-4D97-AF65-F5344CB8AC3E}">
        <p14:creationId xmlns:p14="http://schemas.microsoft.com/office/powerpoint/2010/main" val="233271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1000"/>
                                        <p:tgtEl>
                                          <p:spTgt spid="8"/>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30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strips(downRight)">
                                      <p:cBhvr>
                                        <p:cTn id="16" dur="1000"/>
                                        <p:tgtEl>
                                          <p:spTgt spid="15"/>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30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left)">
                                      <p:cBhvr>
                                        <p:cTn id="30" dur="20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strips(downRight)">
                                      <p:cBhvr>
                                        <p:cTn id="35" dur="1000"/>
                                        <p:tgtEl>
                                          <p:spTgt spid="31"/>
                                        </p:tgtEl>
                                      </p:cBhvr>
                                    </p:animEffect>
                                  </p:childTnLst>
                                </p:cTn>
                              </p:par>
                            </p:childTnLst>
                          </p:cTn>
                        </p:par>
                        <p:par>
                          <p:cTn id="36" fill="hold">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wipe(left)">
                                      <p:cBhvr>
                                        <p:cTn id="39" dur="5000"/>
                                        <p:tgtEl>
                                          <p:spTgt spid="3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left)">
                                      <p:cBhvr>
                                        <p:cTn id="44" dur="20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wipe(left)">
                                      <p:cBhvr>
                                        <p:cTn id="49"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5" grpId="0"/>
      <p:bldP spid="17" grpId="0"/>
      <p:bldP spid="23" grpId="0"/>
      <p:bldP spid="31" grpId="0"/>
      <p:bldP spid="32" grpId="0"/>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13B4-D5EF-4385-AC37-D178935B84C2}"/>
              </a:ext>
            </a:extLst>
          </p:cNvPr>
          <p:cNvSpPr>
            <a:spLocks noGrp="1"/>
          </p:cNvSpPr>
          <p:nvPr>
            <p:ph type="title"/>
          </p:nvPr>
        </p:nvSpPr>
        <p:spPr>
          <a:xfrm>
            <a:off x="838199" y="365125"/>
            <a:ext cx="5784669" cy="1325563"/>
          </a:xfrm>
        </p:spPr>
        <p:txBody>
          <a:bodyPr>
            <a:normAutofit/>
          </a:bodyPr>
          <a:lstStyle/>
          <a:p>
            <a:r>
              <a:rPr lang="en-US" dirty="0">
                <a:solidFill>
                  <a:srgbClr val="990033"/>
                </a:solidFill>
              </a:rPr>
              <a:t>Example</a:t>
            </a:r>
            <a:endParaRPr lang="en-US" dirty="0"/>
          </a:p>
        </p:txBody>
      </p:sp>
      <p:sp>
        <p:nvSpPr>
          <p:cNvPr id="12" name="Rectangle 11">
            <a:extLst>
              <a:ext uri="{FF2B5EF4-FFF2-40B4-BE49-F238E27FC236}">
                <a16:creationId xmlns:a16="http://schemas.microsoft.com/office/drawing/2014/main" id="{15C74FA6-4D41-492E-8AE6-868BF148C6C5}"/>
              </a:ext>
            </a:extLst>
          </p:cNvPr>
          <p:cNvSpPr/>
          <p:nvPr/>
        </p:nvSpPr>
        <p:spPr>
          <a:xfrm>
            <a:off x="895983" y="1455343"/>
            <a:ext cx="8483147" cy="830997"/>
          </a:xfrm>
          <a:prstGeom prst="rect">
            <a:avLst/>
          </a:prstGeom>
        </p:spPr>
        <p:txBody>
          <a:bodyPr wrap="square">
            <a:spAutoFit/>
          </a:bodyPr>
          <a:lstStyle/>
          <a:p>
            <a:r>
              <a:rPr lang="en-US" sz="2400" dirty="0"/>
              <a:t>A soda filling machine is designed to fill soda bottles normally with an </a:t>
            </a:r>
            <a:r>
              <a:rPr lang="en-US" sz="2400" dirty="0">
                <a:solidFill>
                  <a:srgbClr val="FF0000"/>
                </a:solidFill>
              </a:rPr>
              <a:t>average of 16 ounces </a:t>
            </a:r>
            <a:r>
              <a:rPr lang="en-US" sz="2400" dirty="0"/>
              <a:t>and </a:t>
            </a:r>
            <a:r>
              <a:rPr lang="en-US" sz="2400" dirty="0">
                <a:solidFill>
                  <a:srgbClr val="0070C0"/>
                </a:solidFill>
              </a:rPr>
              <a:t>standard deviation of 1 ounce</a:t>
            </a:r>
            <a:r>
              <a:rPr lang="en-US" sz="2400" dirty="0"/>
              <a:t>.</a:t>
            </a:r>
          </a:p>
        </p:txBody>
      </p:sp>
      <p:sp>
        <p:nvSpPr>
          <p:cNvPr id="13" name="AutoShape 3" descr="Image result for tossing two coins outcomes">
            <a:extLst>
              <a:ext uri="{FF2B5EF4-FFF2-40B4-BE49-F238E27FC236}">
                <a16:creationId xmlns:a16="http://schemas.microsoft.com/office/drawing/2014/main" id="{2DB494EA-1E32-444B-B674-38E21A72ECCA}"/>
              </a:ext>
            </a:extLst>
          </p:cNvPr>
          <p:cNvSpPr>
            <a:spLocks noChangeAspect="1" noChangeArrowheads="1"/>
          </p:cNvSpPr>
          <p:nvPr/>
        </p:nvSpPr>
        <p:spPr bwMode="auto">
          <a:xfrm>
            <a:off x="772885" y="46949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Rectangle 2">
            <a:extLst>
              <a:ext uri="{FF2B5EF4-FFF2-40B4-BE49-F238E27FC236}">
                <a16:creationId xmlns:a16="http://schemas.microsoft.com/office/drawing/2014/main" id="{219249E9-5D60-4FF5-82A2-3CCEECF88CF3}"/>
              </a:ext>
            </a:extLst>
          </p:cNvPr>
          <p:cNvSpPr/>
          <p:nvPr/>
        </p:nvSpPr>
        <p:spPr>
          <a:xfrm>
            <a:off x="925284" y="2355224"/>
            <a:ext cx="8061962" cy="1697901"/>
          </a:xfrm>
          <a:prstGeom prst="rect">
            <a:avLst/>
          </a:prstGeom>
        </p:spPr>
        <p:txBody>
          <a:bodyPr wrap="square">
            <a:spAutoFit/>
          </a:bodyPr>
          <a:lstStyle/>
          <a:p>
            <a:r>
              <a:rPr lang="en-US" sz="2400" dirty="0"/>
              <a:t>a) A bottle of soda is selected randomly after it is being filled, what is the probability that it has more than 18 ounce of soda?</a:t>
            </a:r>
          </a:p>
          <a:p>
            <a:pPr>
              <a:lnSpc>
                <a:spcPts val="1000"/>
              </a:lnSpc>
            </a:pPr>
            <a:r>
              <a:rPr lang="en-US" sz="2400" dirty="0"/>
              <a:t> </a:t>
            </a:r>
          </a:p>
          <a:p>
            <a:r>
              <a:rPr lang="en-US" sz="2400" dirty="0"/>
              <a:t>b) If we select 25 bottles of soda at random, what is the probability that their average is at most 15.5 ounce?</a:t>
            </a:r>
          </a:p>
        </p:txBody>
      </p:sp>
      <p:sp>
        <p:nvSpPr>
          <p:cNvPr id="14" name="TextBox 13">
            <a:extLst>
              <a:ext uri="{FF2B5EF4-FFF2-40B4-BE49-F238E27FC236}">
                <a16:creationId xmlns:a16="http://schemas.microsoft.com/office/drawing/2014/main" id="{AB66D686-FEB5-4CC3-8818-A177FA572A3B}"/>
              </a:ext>
            </a:extLst>
          </p:cNvPr>
          <p:cNvSpPr txBox="1"/>
          <p:nvPr/>
        </p:nvSpPr>
        <p:spPr>
          <a:xfrm>
            <a:off x="910633" y="4053125"/>
            <a:ext cx="10356083" cy="1456805"/>
          </a:xfrm>
          <a:prstGeom prst="rect">
            <a:avLst/>
          </a:prstGeom>
          <a:noFill/>
        </p:spPr>
        <p:txBody>
          <a:bodyPr wrap="square" lIns="91436" tIns="45718" rIns="91436" bIns="45718" rtlCol="0">
            <a:spAutoFit/>
          </a:bodyPr>
          <a:lstStyle/>
          <a:p>
            <a:r>
              <a:rPr lang="en-US" sz="2400" dirty="0"/>
              <a:t>c) What percentage of the bottles have soda between 14 and 18 ounces? </a:t>
            </a:r>
          </a:p>
          <a:p>
            <a:pPr>
              <a:lnSpc>
                <a:spcPts val="1000"/>
              </a:lnSpc>
            </a:pPr>
            <a:endParaRPr lang="en-US" sz="2400" dirty="0"/>
          </a:p>
          <a:p>
            <a:r>
              <a:rPr lang="en-US" sz="2400" dirty="0"/>
              <a:t>d) How many in daily work of 10,000 bottles have soda between 14 and 18?</a:t>
            </a:r>
          </a:p>
          <a:p>
            <a:pPr>
              <a:lnSpc>
                <a:spcPts val="1000"/>
              </a:lnSpc>
            </a:pPr>
            <a:endParaRPr lang="en-US" sz="2400" dirty="0"/>
          </a:p>
          <a:p>
            <a:r>
              <a:rPr lang="en-US" sz="2400" dirty="0"/>
              <a:t>e) Determine value of “c” such that 95% of the bottles are filled up to “c” ounce.</a:t>
            </a:r>
          </a:p>
        </p:txBody>
      </p:sp>
      <p:pic>
        <p:nvPicPr>
          <p:cNvPr id="10" name="Picture 9">
            <a:extLst>
              <a:ext uri="{FF2B5EF4-FFF2-40B4-BE49-F238E27FC236}">
                <a16:creationId xmlns:a16="http://schemas.microsoft.com/office/drawing/2014/main" id="{E83E4061-CD1D-4576-B819-18842CB09A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6914" y="283469"/>
            <a:ext cx="2485120" cy="2485120"/>
          </a:xfrm>
          <a:prstGeom prst="rect">
            <a:avLst/>
          </a:prstGeom>
        </p:spPr>
      </p:pic>
    </p:spTree>
    <p:extLst>
      <p:ext uri="{BB962C8B-B14F-4D97-AF65-F5344CB8AC3E}">
        <p14:creationId xmlns:p14="http://schemas.microsoft.com/office/powerpoint/2010/main" val="2466229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4812</TotalTime>
  <Words>1282</Words>
  <Application>Microsoft Office PowerPoint</Application>
  <PresentationFormat>Widescreen</PresentationFormat>
  <Paragraphs>160</Paragraphs>
  <Slides>16</Slides>
  <Notes>16</Notes>
  <HiddenSlides>0</HiddenSlides>
  <MMClips>1</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16</vt:i4>
      </vt:variant>
    </vt:vector>
  </HeadingPairs>
  <TitlesOfParts>
    <vt:vector size="24" baseType="lpstr">
      <vt:lpstr>Arial</vt:lpstr>
      <vt:lpstr>Calibri</vt:lpstr>
      <vt:lpstr>Calibri Light</vt:lpstr>
      <vt:lpstr>Cambria Math</vt:lpstr>
      <vt:lpstr>Times New Roman</vt:lpstr>
      <vt:lpstr>Office Theme</vt:lpstr>
      <vt:lpstr>Equation</vt:lpstr>
      <vt:lpstr>Bitmap Image</vt:lpstr>
      <vt:lpstr>Central Limit Theorem</vt:lpstr>
      <vt:lpstr>CLT</vt:lpstr>
      <vt:lpstr>CLT</vt:lpstr>
      <vt:lpstr>CLT</vt:lpstr>
      <vt:lpstr>CLT</vt:lpstr>
      <vt:lpstr>Summary</vt:lpstr>
      <vt:lpstr>Example</vt:lpstr>
      <vt:lpstr>PowerPoint Presentation</vt:lpstr>
      <vt:lpstr>Example</vt:lpstr>
      <vt:lpstr>PowerPoint Presentation</vt:lpstr>
      <vt:lpstr>PowerPoint Presentation</vt:lpstr>
      <vt:lpstr>Example</vt:lpstr>
      <vt:lpstr>PowerPoint Presentation</vt:lpstr>
      <vt:lpstr>Practice Problems Part 2</vt:lpstr>
      <vt:lpstr>Funny AH</vt:lpstr>
      <vt:lpstr>Practice Problems Part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Statistical Hypothesis</dc:title>
  <dc:creator>Abolfazl Saghafi</dc:creator>
  <cp:lastModifiedBy>Abolfazl Saghafi</cp:lastModifiedBy>
  <cp:revision>462</cp:revision>
  <dcterms:created xsi:type="dcterms:W3CDTF">2019-05-07T19:03:55Z</dcterms:created>
  <dcterms:modified xsi:type="dcterms:W3CDTF">2020-12-25T18:06:51Z</dcterms:modified>
</cp:coreProperties>
</file>