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85" r:id="rId2"/>
    <p:sldId id="256" r:id="rId3"/>
    <p:sldId id="257" r:id="rId4"/>
    <p:sldId id="258" r:id="rId5"/>
    <p:sldId id="259" r:id="rId6"/>
    <p:sldId id="260" r:id="rId7"/>
    <p:sldId id="272" r:id="rId8"/>
    <p:sldId id="273" r:id="rId9"/>
    <p:sldId id="274" r:id="rId10"/>
    <p:sldId id="261" r:id="rId11"/>
    <p:sldId id="275" r:id="rId12"/>
    <p:sldId id="262" r:id="rId13"/>
    <p:sldId id="263" r:id="rId14"/>
    <p:sldId id="264" r:id="rId15"/>
    <p:sldId id="265" r:id="rId16"/>
    <p:sldId id="266" r:id="rId17"/>
    <p:sldId id="267" r:id="rId18"/>
    <p:sldId id="268" r:id="rId19"/>
    <p:sldId id="270" r:id="rId20"/>
    <p:sldId id="386" r:id="rId21"/>
    <p:sldId id="271"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3U6v5zzcqb+NXuxVdlgM1A==" hashData="otdvfaVQZFb1bRGYqPjSb0fW7u7+tmYTWsIDVXdXqz/Z1BbUK/+gksSWjuDyBv62dOuC+ze8PQV9xaXoJ0Iyg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FFA"/>
    <a:srgbClr val="008AF2"/>
    <a:srgbClr val="FFCCFF"/>
    <a:srgbClr val="8D42C6"/>
    <a:srgbClr val="FFFFCC"/>
    <a:srgbClr val="BDE9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928" autoAdjust="0"/>
  </p:normalViewPr>
  <p:slideViewPr>
    <p:cSldViewPr snapToGrid="0">
      <p:cViewPr varScale="1">
        <p:scale>
          <a:sx n="54" d="100"/>
          <a:sy n="54" d="100"/>
        </p:scale>
        <p:origin x="44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You, You, and You, not You, yes YOU!</a:t>
            </a:r>
          </a:p>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before we start the sampling part we need a plan, we need to determine how to perform the study in order to achieve the goals, we need to design the whole process from the beginning. </a:t>
            </a:r>
          </a:p>
          <a:p>
            <a:endParaRPr lang="en-US" dirty="0"/>
          </a:p>
          <a:p>
            <a:r>
              <a:rPr lang="en-US" dirty="0"/>
              <a:t>Some different designs to consider are Census, Sample Survey / Questionnaire, Experimental study, and Observational study </a:t>
            </a:r>
          </a:p>
        </p:txBody>
      </p:sp>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1465073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r>
              <a:rPr lang="en-US" dirty="0"/>
              <a:t>But in most</a:t>
            </a:r>
            <a:r>
              <a:rPr lang="en-US" baseline="0" dirty="0"/>
              <a:t> cases the population size is large, study the whole population is time consuming and expensive.</a:t>
            </a:r>
          </a:p>
          <a:p>
            <a:pPr defTabSz="966612"/>
            <a:endParaRPr lang="en-US" baseline="0" dirty="0"/>
          </a:p>
          <a:p>
            <a:pPr defTabSz="966612"/>
            <a:r>
              <a:rPr lang="en-US" baseline="0" dirty="0"/>
              <a:t>https://www.census.gov/</a:t>
            </a:r>
          </a:p>
        </p:txBody>
      </p:sp>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3905781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class survey, please participate if you haven’t already filled out the survey </a:t>
            </a:r>
          </a:p>
        </p:txBody>
      </p:sp>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3369493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example, in testing drugs, we assemble</a:t>
            </a:r>
            <a:r>
              <a:rPr lang="en-US" baseline="0" dirty="0"/>
              <a:t> two groups similar in effective attributes such as age/gender/medical records, test the drug on one group and use a fake drug on the other.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Between where you sit in the classroom and your final grade? Between the type of animal you like and your birth date? I didn’t have control over participants, they could have different backgrounds in the subject,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14</a:t>
            </a:fld>
            <a:endParaRPr lang="en-US"/>
          </a:p>
        </p:txBody>
      </p:sp>
    </p:spTree>
    <p:extLst>
      <p:ext uri="{BB962C8B-B14F-4D97-AF65-F5344CB8AC3E}">
        <p14:creationId xmlns:p14="http://schemas.microsoft.com/office/powerpoint/2010/main" val="201244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Observational studies are either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Times New Roman" pitchFamily="18" charset="0"/>
                <a:cs typeface="Times New Roman" pitchFamily="18" charset="0"/>
              </a:rPr>
              <a:t>Retrospective: </a:t>
            </a:r>
            <a:r>
              <a:rPr lang="en-US" sz="1200" dirty="0">
                <a:latin typeface="Times New Roman" pitchFamily="18" charset="0"/>
                <a:cs typeface="Times New Roman" pitchFamily="18" charset="0"/>
              </a:rPr>
              <a:t>Use only Historical data (past), h</a:t>
            </a:r>
            <a:r>
              <a:rPr lang="en-US" sz="1200" b="0" dirty="0">
                <a:latin typeface="Times New Roman" pitchFamily="18" charset="0"/>
                <a:cs typeface="Times New Roman" pitchFamily="18" charset="0"/>
              </a:rPr>
              <a:t>ospital files on patients through time</a:t>
            </a:r>
          </a:p>
          <a:p>
            <a:r>
              <a:rPr lang="en-US" sz="1200" b="1" dirty="0">
                <a:latin typeface="Times New Roman" pitchFamily="18" charset="0"/>
                <a:cs typeface="Times New Roman" pitchFamily="18" charset="0"/>
              </a:rPr>
              <a:t>Cross-Sectional: </a:t>
            </a:r>
            <a:r>
              <a:rPr lang="en-US" sz="1200" dirty="0">
                <a:latin typeface="Times New Roman" pitchFamily="18" charset="0"/>
                <a:cs typeface="Times New Roman" pitchFamily="18" charset="0"/>
              </a:rPr>
              <a:t>Use data from a Single point in time (present), h</a:t>
            </a:r>
            <a:r>
              <a:rPr lang="en-US" sz="1200" b="0" dirty="0">
                <a:latin typeface="Times New Roman" pitchFamily="18" charset="0"/>
                <a:cs typeface="Times New Roman" pitchFamily="18" charset="0"/>
              </a:rPr>
              <a:t>ave a sample of water from a lake, study for unusual substances</a:t>
            </a:r>
          </a:p>
          <a:p>
            <a:r>
              <a:rPr lang="en-US" sz="1200" b="1" dirty="0">
                <a:latin typeface="Times New Roman" pitchFamily="18" charset="0"/>
                <a:cs typeface="Times New Roman" pitchFamily="18" charset="0"/>
              </a:rPr>
              <a:t>Prospective: </a:t>
            </a:r>
            <a:r>
              <a:rPr lang="en-US" sz="1200" dirty="0">
                <a:latin typeface="Times New Roman" pitchFamily="18" charset="0"/>
                <a:cs typeface="Times New Roman" pitchFamily="18" charset="0"/>
              </a:rPr>
              <a:t>Data gathered over an extended period of time (future), w</a:t>
            </a:r>
            <a:r>
              <a:rPr lang="en-US" sz="1200" b="0" dirty="0">
                <a:latin typeface="Times New Roman" pitchFamily="18" charset="0"/>
                <a:cs typeface="Times New Roman" pitchFamily="18" charset="0"/>
              </a:rPr>
              <a:t>ith a future look, the study continues into the future, study on effects of smoking </a:t>
            </a:r>
            <a:endParaRPr lang="en-US" b="0" dirty="0"/>
          </a:p>
          <a:p>
            <a:endParaRPr lang="en-US" dirty="0"/>
          </a:p>
          <a:p>
            <a:r>
              <a:rPr lang="en-US" dirty="0"/>
              <a:t>Experimental studies have three key characteristics</a:t>
            </a:r>
          </a:p>
        </p:txBody>
      </p:sp>
      <p:sp>
        <p:nvSpPr>
          <p:cNvPr id="4" name="Slide Number Placeholder 3"/>
          <p:cNvSpPr>
            <a:spLocks noGrp="1"/>
          </p:cNvSpPr>
          <p:nvPr>
            <p:ph type="sldNum" sz="quarter" idx="5"/>
          </p:nvPr>
        </p:nvSpPr>
        <p:spPr/>
        <p:txBody>
          <a:bodyPr/>
          <a:lstStyle/>
          <a:p>
            <a:fld id="{49530498-90FC-4FB0-97D5-41BD4BE4C279}" type="slidenum">
              <a:rPr lang="en-US" smtClean="0"/>
              <a:t>15</a:t>
            </a:fld>
            <a:endParaRPr lang="en-US"/>
          </a:p>
        </p:txBody>
      </p:sp>
    </p:spTree>
    <p:extLst>
      <p:ext uri="{BB962C8B-B14F-4D97-AF65-F5344CB8AC3E}">
        <p14:creationId xmlns:p14="http://schemas.microsoft.com/office/powerpoint/2010/main" val="149378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16</a:t>
            </a:fld>
            <a:endParaRPr lang="en-US"/>
          </a:p>
        </p:txBody>
      </p:sp>
    </p:spTree>
    <p:extLst>
      <p:ext uri="{BB962C8B-B14F-4D97-AF65-F5344CB8AC3E}">
        <p14:creationId xmlns:p14="http://schemas.microsoft.com/office/powerpoint/2010/main" val="2077365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17</a:t>
            </a:fld>
            <a:endParaRPr lang="en-US"/>
          </a:p>
        </p:txBody>
      </p:sp>
    </p:spTree>
    <p:extLst>
      <p:ext uri="{BB962C8B-B14F-4D97-AF65-F5344CB8AC3E}">
        <p14:creationId xmlns:p14="http://schemas.microsoft.com/office/powerpoint/2010/main" val="4129283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Smoking and Lung cancer, gender or 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Can you think of any lurking variable for the smoking example aside from what is mentioned?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18</a:t>
            </a:fld>
            <a:endParaRPr lang="en-US"/>
          </a:p>
        </p:txBody>
      </p:sp>
    </p:spTree>
    <p:extLst>
      <p:ext uri="{BB962C8B-B14F-4D97-AF65-F5344CB8AC3E}">
        <p14:creationId xmlns:p14="http://schemas.microsoft.com/office/powerpoint/2010/main" val="1360478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Time to practice, try your best, think before answering, refer back to the slides and study if you don’t know the answer. Answers are provided in Ch1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19</a:t>
            </a:fld>
            <a:endParaRPr lang="en-US"/>
          </a:p>
        </p:txBody>
      </p:sp>
    </p:spTree>
    <p:extLst>
      <p:ext uri="{BB962C8B-B14F-4D97-AF65-F5344CB8AC3E}">
        <p14:creationId xmlns:p14="http://schemas.microsoft.com/office/powerpoint/2010/main" val="116208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Time to practice, try your best, think before answering, refer back to the slides and study if you don’t know the answer. Answers are provided in Ch1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20</a:t>
            </a:fld>
            <a:endParaRPr lang="en-US"/>
          </a:p>
        </p:txBody>
      </p:sp>
    </p:spTree>
    <p:extLst>
      <p:ext uri="{BB962C8B-B14F-4D97-AF65-F5344CB8AC3E}">
        <p14:creationId xmlns:p14="http://schemas.microsoft.com/office/powerpoint/2010/main" val="2575396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see how we can properly select a sample from a population, so that the sample is a good representative. Lets say we have a population of size N and we are interested in selecting a sample</a:t>
            </a:r>
            <a:r>
              <a:rPr lang="en-US" baseline="0" dirty="0"/>
              <a:t> of size n, first things first, the sample should be selected RANDOMELY, otherwise you are introducing bias to the end results. What we mean by random sample is that each unit in the population should have equal chance of selection. </a:t>
            </a:r>
          </a:p>
          <a:p>
            <a:endParaRPr lang="en-US" baseline="0" dirty="0"/>
          </a:p>
          <a:p>
            <a:r>
              <a:rPr lang="en-US" baseline="0" dirty="0"/>
              <a:t>There are different ways to perform the sampling, the most common are mentioned here.</a:t>
            </a:r>
          </a:p>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3460051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Ch1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21</a:t>
            </a:fld>
            <a:endParaRPr lang="en-US"/>
          </a:p>
        </p:txBody>
      </p:sp>
    </p:spTree>
    <p:extLst>
      <p:ext uri="{BB962C8B-B14F-4D97-AF65-F5344CB8AC3E}">
        <p14:creationId xmlns:p14="http://schemas.microsoft.com/office/powerpoint/2010/main" val="3839964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Ch1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22</a:t>
            </a:fld>
            <a:endParaRPr lang="en-US"/>
          </a:p>
        </p:txBody>
      </p:sp>
    </p:spTree>
    <p:extLst>
      <p:ext uri="{BB962C8B-B14F-4D97-AF65-F5344CB8AC3E}">
        <p14:creationId xmlns:p14="http://schemas.microsoft.com/office/powerpoint/2010/main" val="1566206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Ch1 Practice Problem Solutions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You’re on the right track, don’t forget to do the homework assignments on Bb, due date </a:t>
            </a:r>
            <a:r>
              <a:rPr lang="en-US" sz="1200">
                <a:ea typeface="Times New Roman" panose="02020603050405020304" pitchFamily="18" charset="0"/>
              </a:rPr>
              <a:t>is close</a:t>
            </a: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23</a:t>
            </a:fld>
            <a:endParaRPr lang="en-US"/>
          </a:p>
        </p:txBody>
      </p:sp>
    </p:spTree>
    <p:extLst>
      <p:ext uri="{BB962C8B-B14F-4D97-AF65-F5344CB8AC3E}">
        <p14:creationId xmlns:p14="http://schemas.microsoft.com/office/powerpoint/2010/main" val="2627443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SRS, aside from equal chance of selection for each individual, all samples should have equal chance of selection. The process is explained in the slides with an example.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perform such sampling in reality so that the two conditions are guaranteed, we can use raffle drums, table of random numbers, picking names at random from a collection of names, and use the calculator to generate random numbers.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25611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 systematic process is used to select sample units, every k-</a:t>
                </a:r>
                <a:r>
                  <a:rPr lang="en-US" sz="1200" dirty="0" err="1">
                    <a:ea typeface="Times New Roman" panose="02020603050405020304" pitchFamily="18" charset="0"/>
                  </a:rPr>
                  <a:t>th</a:t>
                </a:r>
                <a:r>
                  <a:rPr lang="en-US" sz="1200" dirty="0">
                    <a:ea typeface="Times New Roman" panose="02020603050405020304" pitchFamily="18" charset="0"/>
                  </a:rPr>
                  <a:t> unit is called into sample.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This method is used when we have a list of the population units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Times New Roman" panose="02020603050405020304" pitchFamily="18" charset="0"/>
                  </a:rPr>
                  <a:t>The New Oxford Dictionary gives the following definition of a </a:t>
                </a:r>
                <a:r>
                  <a:rPr lang="en-US" sz="1100" dirty="0">
                    <a:solidFill>
                      <a:srgbClr val="008FFA"/>
                    </a:solidFill>
                    <a:ea typeface="Times New Roman" panose="02020603050405020304" pitchFamily="18" charset="0"/>
                  </a:rPr>
                  <a:t>Hypothesis</a:t>
                </a:r>
                <a:r>
                  <a:rPr lang="en-US" sz="1100" dirty="0">
                    <a:ea typeface="Times New Roman" panose="02020603050405020304" pitchFamily="18" charset="0"/>
                  </a:rPr>
                  <a:t>: </a:t>
                </a:r>
                <a:r>
                  <a:rPr lang="en-US" sz="1200" dirty="0">
                    <a:ea typeface="Times New Roman" panose="02020603050405020304" pitchFamily="18" charset="0"/>
                  </a:rPr>
                  <a:t>“</a:t>
                </a:r>
                <a:r>
                  <a:rPr lang="en-US" sz="1200" dirty="0">
                    <a:solidFill>
                      <a:srgbClr val="7030A0"/>
                    </a:solidFill>
                    <a:ea typeface="Times New Roman" panose="02020603050405020304" pitchFamily="18" charset="0"/>
                  </a:rPr>
                  <a:t>A proposition put forward merely as a basis for reasoning or argument, without any assumption of its truth</a:t>
                </a:r>
                <a:r>
                  <a:rPr lang="en-US" sz="1200" dirty="0">
                    <a:ea typeface="Times New Roman" panose="02020603050405020304" pitchFamily="18" charset="0"/>
                  </a:rPr>
                  <a:t>“. A </a:t>
                </a:r>
                <a:r>
                  <a:rPr lang="en-US" sz="1200" dirty="0">
                    <a:solidFill>
                      <a:srgbClr val="FF0000"/>
                    </a:solidFill>
                    <a:ea typeface="Times New Roman" panose="02020603050405020304" pitchFamily="18" charset="0"/>
                  </a:rPr>
                  <a:t>STATISTICAL HYPOTHESIS </a:t>
                </a:r>
                <a:r>
                  <a:rPr lang="en-US" sz="1200" dirty="0">
                    <a:ea typeface="Times New Roman" panose="02020603050405020304" pitchFamily="18" charset="0"/>
                  </a:rPr>
                  <a:t>however, is something different. It is a</a:t>
                </a:r>
                <a:r>
                  <a:rPr kumimoji="0" lang="en-US" altLang="en-US" sz="1200" b="0" i="0" u="none" strike="noStrike" cap="none" normalizeH="0" baseline="0" dirty="0">
                    <a:ln>
                      <a:noFill/>
                    </a:ln>
                    <a:solidFill>
                      <a:schemeClr val="tx1"/>
                    </a:solidFill>
                    <a:effectLst/>
                  </a:rPr>
                  <a:t>n assumption about a population parameter which may or may not be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Hope you still remember what population parameter is; it is VERY important to know that and to recognize parameters (</a:t>
                </a:r>
                <a:r>
                  <a:rPr kumimoji="0" lang="el-GR" altLang="en-US" sz="1200" b="0" i="0" u="none" strike="noStrike" cap="none" normalizeH="0" baseline="0" dirty="0">
                    <a:ln>
                      <a:noFill/>
                    </a:ln>
                    <a:solidFill>
                      <a:schemeClr val="tx1"/>
                    </a:solidFill>
                    <a:effectLst/>
                  </a:rPr>
                  <a:t>μ</a:t>
                </a:r>
                <a:r>
                  <a:rPr kumimoji="0" lang="en-US" altLang="en-US" sz="1200" b="0" i="0" u="none" strike="noStrike" cap="none" normalizeH="0" baseline="0" dirty="0">
                    <a:ln>
                      <a:noFill/>
                    </a:ln>
                    <a:solidFill>
                      <a:schemeClr val="tx1"/>
                    </a:solidFill>
                    <a:effectLst/>
                  </a:rPr>
                  <a:t>, </a:t>
                </a:r>
                <a:r>
                  <a:rPr kumimoji="0" lang="el-GR" altLang="en-US" sz="1200" b="0" i="0" u="none" strike="noStrike" cap="none" normalizeH="0" baseline="0" dirty="0">
                    <a:ln>
                      <a:noFill/>
                    </a:ln>
                    <a:solidFill>
                      <a:schemeClr val="tx1"/>
                    </a:solidFill>
                    <a:effectLst/>
                  </a:rPr>
                  <a:t>σ²</a:t>
                </a:r>
                <a:r>
                  <a:rPr kumimoji="0" lang="en-US" altLang="en-US" sz="1200" b="0" i="0" u="none" strike="noStrike" cap="none" normalizeH="0" baseline="0" dirty="0">
                    <a:ln>
                      <a:noFill/>
                    </a:ln>
                    <a:solidFill>
                      <a:schemeClr val="tx1"/>
                    </a:solidFill>
                    <a:effectLst/>
                  </a:rPr>
                  <a:t>, p) from sample estimations (</a:t>
                </a:r>
                <a:r>
                  <a:rPr kumimoji="0" lang="en-US" altLang="en-US" sz="1200" b="0" i="0" u="none" strike="noStrike" cap="none" normalizeH="0" baseline="0">
                    <a:ln>
                      <a:noFill/>
                    </a:ln>
                    <a:solidFill>
                      <a:schemeClr val="tx1"/>
                    </a:solidFill>
                    <a:effectLst/>
                    <a:latin typeface="Cambria Math" panose="02040503050406030204" pitchFamily="18" charset="0"/>
                  </a:rPr>
                  <a:t>𝑥 ̅</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𝑠^2</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𝑝 ̂</a:t>
                </a:r>
                <a:r>
                  <a:rPr kumimoji="0" lang="en-US" altLang="en-US" sz="120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2414491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clusters are already there, we did not create it </a:t>
            </a:r>
          </a:p>
        </p:txBody>
      </p:sp>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2975018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perform the grouping based on some desired characteristics </a:t>
            </a:r>
          </a:p>
        </p:txBody>
      </p:sp>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1243178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2461222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a:t>
            </a:r>
          </a:p>
          <a:p>
            <a:r>
              <a:rPr lang="en-US" dirty="0"/>
              <a:t>Top left: SRS</a:t>
            </a:r>
          </a:p>
          <a:p>
            <a:r>
              <a:rPr lang="en-US" dirty="0"/>
              <a:t>Top right: Stratified </a:t>
            </a:r>
          </a:p>
          <a:p>
            <a:r>
              <a:rPr lang="en-US" dirty="0"/>
              <a:t>Bottom left: Multistage </a:t>
            </a:r>
          </a:p>
          <a:p>
            <a:r>
              <a:rPr lang="en-US" dirty="0"/>
              <a:t>Bottom middle: Stratified</a:t>
            </a:r>
          </a:p>
          <a:p>
            <a:r>
              <a:rPr lang="en-US" dirty="0"/>
              <a:t>Bottom right: Multistage</a:t>
            </a:r>
          </a:p>
        </p:txBody>
      </p:sp>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327020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Sampling comes at a price</a:t>
            </a:r>
          </a:p>
          <a:p>
            <a:r>
              <a:rPr lang="en-US" dirty="0"/>
              <a:t>Different types of errors we see in sampling include</a:t>
            </a:r>
          </a:p>
          <a:p>
            <a:r>
              <a:rPr lang="en-US" dirty="0"/>
              <a:t>Hidden Bias: greater height, lower salary</a:t>
            </a:r>
          </a:p>
          <a:p>
            <a:r>
              <a:rPr lang="en-US" dirty="0"/>
              <a:t>Survey</a:t>
            </a:r>
            <a:r>
              <a:rPr lang="en-US" baseline="0" dirty="0"/>
              <a:t> Error: </a:t>
            </a:r>
            <a:r>
              <a:rPr lang="en-US" dirty="0"/>
              <a:t>The government should force you to pay higher taxes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401662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2.jpg"/><Relationship Id="rId4" Type="http://schemas.openxmlformats.org/officeDocument/2006/relationships/hyperlink" Target="https://www.census.gov/"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1.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13.jpeg"/><Relationship Id="rId3" Type="http://schemas.openxmlformats.org/officeDocument/2006/relationships/notesSlide" Target="../notesSlides/notesSlide3.xml"/><Relationship Id="rId7" Type="http://schemas.openxmlformats.org/officeDocument/2006/relationships/image" Target="../media/image11.png"/><Relationship Id="rId12" Type="http://schemas.openxmlformats.org/officeDocument/2006/relationships/image" Target="../media/image12.jpg"/><Relationship Id="rId2" Type="http://schemas.openxmlformats.org/officeDocument/2006/relationships/slideLayout" Target="../slideLayouts/slideLayout2.xml"/><Relationship Id="rId16" Type="http://schemas.openxmlformats.org/officeDocument/2006/relationships/image" Target="../media/image16.jpeg"/><Relationship Id="rId1" Type="http://schemas.openxmlformats.org/officeDocument/2006/relationships/vmlDrawing" Target="../drawings/vmlDrawing1.vml"/><Relationship Id="rId6" Type="http://schemas.openxmlformats.org/officeDocument/2006/relationships/image" Target="../media/image10.png"/><Relationship Id="rId11" Type="http://schemas.openxmlformats.org/officeDocument/2006/relationships/image" Target="../media/image7.wmf"/><Relationship Id="rId5" Type="http://schemas.openxmlformats.org/officeDocument/2006/relationships/image" Target="../media/image9.png"/><Relationship Id="rId15" Type="http://schemas.openxmlformats.org/officeDocument/2006/relationships/image" Target="../media/image15.jpeg"/><Relationship Id="rId10" Type="http://schemas.openxmlformats.org/officeDocument/2006/relationships/oleObject" Target="../embeddings/oleObject2.bin"/><Relationship Id="rId4" Type="http://schemas.openxmlformats.org/officeDocument/2006/relationships/image" Target="../media/image8.png"/><Relationship Id="rId9" Type="http://schemas.openxmlformats.org/officeDocument/2006/relationships/image" Target="../media/image6.wmf"/><Relationship Id="rId14" Type="http://schemas.openxmlformats.org/officeDocument/2006/relationships/image" Target="../media/image1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19.jpeg"/><Relationship Id="rId7" Type="http://schemas.openxmlformats.org/officeDocument/2006/relationships/image" Target="../media/image23.jpg"/><Relationship Id="rId12"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jpg"/><Relationship Id="rId5" Type="http://schemas.openxmlformats.org/officeDocument/2006/relationships/image" Target="../media/image21.jpeg"/><Relationship Id="rId10" Type="http://schemas.openxmlformats.org/officeDocument/2006/relationships/image" Target="../media/image26.jpg"/><Relationship Id="rId4" Type="http://schemas.openxmlformats.org/officeDocument/2006/relationships/image" Target="../media/image20.jpg"/><Relationship Id="rId9"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134553C9-1E4A-486F-840B-697A53B38522}"/>
              </a:ext>
            </a:extLst>
          </p:cNvPr>
          <p:cNvSpPr txBox="1">
            <a:spLocks/>
          </p:cNvSpPr>
          <p:nvPr/>
        </p:nvSpPr>
        <p:spPr>
          <a:xfrm>
            <a:off x="444208" y="393482"/>
            <a:ext cx="9555480" cy="1041599"/>
          </a:xfrm>
          <a:prstGeom prst="rect">
            <a:avLst/>
          </a:prstGeom>
        </p:spPr>
        <p:txBody>
          <a:bodyPr/>
          <a:lstStyle/>
          <a:p>
            <a:pPr marL="0" marR="85725" lvl="0" indent="0" algn="just" defTabSz="1097280" rtl="0" eaLnBrk="1" fontAlgn="base" latinLnBrk="0" hangingPunct="1">
              <a:lnSpc>
                <a:spcPct val="100000"/>
              </a:lnSpc>
              <a:spcBef>
                <a:spcPct val="0"/>
              </a:spcBef>
              <a:spcAft>
                <a:spcPts val="1000"/>
              </a:spcAft>
              <a:buClrTx/>
              <a:buSzTx/>
              <a:buFont typeface="Arial" pitchFamily="34" charset="0"/>
              <a:buNone/>
              <a:tabLst/>
              <a:defRPr/>
            </a:pPr>
            <a:r>
              <a:rPr kumimoji="0" lang="en-US" sz="2800" b="1" i="0" u="none" strike="noStrike" kern="1200" cap="none" spc="0" normalizeH="0" baseline="0" noProof="0" dirty="0">
                <a:ln>
                  <a:noFill/>
                </a:ln>
                <a:solidFill>
                  <a:schemeClr val="tx1"/>
                </a:solidFill>
                <a:effectLst/>
                <a:uLnTx/>
                <a:uFillTx/>
                <a:latin typeface="+mj-lt"/>
                <a:ea typeface="Open Sans" panose="020B0606030504020204" pitchFamily="34" charset="0"/>
                <a:cs typeface="Times New Roman" pitchFamily="18" charset="0"/>
              </a:rPr>
              <a:t>Statistics</a:t>
            </a:r>
            <a:r>
              <a:rPr kumimoji="0" lang="en-US" sz="2800" b="0" i="0" u="none" strike="noStrike" kern="1200" cap="none" spc="0" normalizeH="0" baseline="0" noProof="0" dirty="0">
                <a:ln>
                  <a:noFill/>
                </a:ln>
                <a:solidFill>
                  <a:schemeClr val="tx1"/>
                </a:solidFill>
                <a:effectLst/>
                <a:uLnTx/>
                <a:uFillTx/>
                <a:latin typeface="+mj-lt"/>
                <a:ea typeface="Open Sans" panose="020B0606030504020204" pitchFamily="34" charset="0"/>
                <a:cs typeface="Times New Roman" pitchFamily="18" charset="0"/>
              </a:rPr>
              <a:t> is the science of </a:t>
            </a:r>
            <a:r>
              <a:rPr kumimoji="0" lang="en-US" sz="2800" b="0" i="0" u="none" strike="noStrike" kern="1200" cap="none" spc="0" normalizeH="0" baseline="0" noProof="0" dirty="0">
                <a:ln>
                  <a:noFill/>
                </a:ln>
                <a:solidFill>
                  <a:srgbClr val="92D050"/>
                </a:solidFill>
                <a:effectLst/>
                <a:uLnTx/>
                <a:uFillTx/>
                <a:latin typeface="+mj-lt"/>
                <a:ea typeface="Open Sans" panose="020B0606030504020204" pitchFamily="34" charset="0"/>
                <a:cs typeface="Times New Roman" pitchFamily="18" charset="0"/>
              </a:rPr>
              <a:t>gathering</a:t>
            </a:r>
            <a:r>
              <a:rPr kumimoji="0" lang="en-US" sz="2800" b="0" i="0" u="none" strike="noStrike" kern="1200" cap="none" spc="0" normalizeH="0" baseline="0" noProof="0" dirty="0">
                <a:ln>
                  <a:noFill/>
                </a:ln>
                <a:solidFill>
                  <a:schemeClr val="tx1"/>
                </a:solidFill>
                <a:effectLst/>
                <a:uLnTx/>
                <a:uFillTx/>
                <a:latin typeface="+mj-lt"/>
                <a:ea typeface="Open Sans" panose="020B0606030504020204" pitchFamily="34" charset="0"/>
                <a:cs typeface="Times New Roman" pitchFamily="18" charset="0"/>
              </a:rPr>
              <a:t>, </a:t>
            </a:r>
            <a:r>
              <a:rPr kumimoji="0" lang="en-US" sz="2800" b="0" i="0" u="none" strike="noStrike" kern="1200" cap="none" spc="0" normalizeH="0" baseline="0" noProof="0" dirty="0">
                <a:ln>
                  <a:noFill/>
                </a:ln>
                <a:solidFill>
                  <a:srgbClr val="FFC000"/>
                </a:solidFill>
                <a:effectLst/>
                <a:uLnTx/>
                <a:uFillTx/>
                <a:latin typeface="+mj-lt"/>
                <a:ea typeface="Open Sans" panose="020B0606030504020204" pitchFamily="34" charset="0"/>
                <a:cs typeface="Times New Roman" pitchFamily="18" charset="0"/>
              </a:rPr>
              <a:t>organizing</a:t>
            </a:r>
            <a:r>
              <a:rPr kumimoji="0" lang="en-US" sz="2800" b="0" i="0" u="none" strike="noStrike" kern="1200" cap="none" spc="0" normalizeH="0" baseline="0" noProof="0" dirty="0">
                <a:ln>
                  <a:noFill/>
                </a:ln>
                <a:solidFill>
                  <a:schemeClr val="tx1"/>
                </a:solidFill>
                <a:effectLst/>
                <a:uLnTx/>
                <a:uFillTx/>
                <a:latin typeface="+mj-lt"/>
                <a:ea typeface="Open Sans" panose="020B0606030504020204" pitchFamily="34" charset="0"/>
                <a:cs typeface="Times New Roman" pitchFamily="18" charset="0"/>
              </a:rPr>
              <a:t>, </a:t>
            </a:r>
            <a:r>
              <a:rPr kumimoji="0" lang="en-US" sz="2800" b="0" i="0" u="none" strike="noStrike" kern="1200" cap="none" spc="0" normalizeH="0" baseline="0" noProof="0" dirty="0">
                <a:ln>
                  <a:noFill/>
                </a:ln>
                <a:solidFill>
                  <a:srgbClr val="FF0000"/>
                </a:solidFill>
                <a:effectLst/>
                <a:uLnTx/>
                <a:uFillTx/>
                <a:latin typeface="+mj-lt"/>
                <a:ea typeface="Open Sans" panose="020B0606030504020204" pitchFamily="34" charset="0"/>
                <a:cs typeface="Times New Roman" pitchFamily="18" charset="0"/>
              </a:rPr>
              <a:t>analyzing</a:t>
            </a:r>
            <a:r>
              <a:rPr kumimoji="0" lang="en-US" sz="2800" b="0" i="0" u="none" strike="noStrike" kern="1200" cap="none" spc="0" normalizeH="0" baseline="0" noProof="0" dirty="0">
                <a:ln>
                  <a:noFill/>
                </a:ln>
                <a:solidFill>
                  <a:schemeClr val="tx1"/>
                </a:solidFill>
                <a:effectLst/>
                <a:uLnTx/>
                <a:uFillTx/>
                <a:latin typeface="+mj-lt"/>
                <a:ea typeface="Open Sans" panose="020B0606030504020204" pitchFamily="34" charset="0"/>
                <a:cs typeface="Times New Roman" pitchFamily="18" charset="0"/>
              </a:rPr>
              <a:t>, and </a:t>
            </a:r>
            <a:r>
              <a:rPr kumimoji="0" lang="en-US" sz="2800" b="0" i="0" u="none" strike="noStrike" kern="1200" cap="none" spc="0" normalizeH="0" baseline="0" noProof="0" dirty="0">
                <a:ln>
                  <a:noFill/>
                </a:ln>
                <a:solidFill>
                  <a:srgbClr val="0070C0"/>
                </a:solidFill>
                <a:effectLst/>
                <a:uLnTx/>
                <a:uFillTx/>
                <a:latin typeface="+mj-lt"/>
                <a:ea typeface="Open Sans" panose="020B0606030504020204" pitchFamily="34" charset="0"/>
                <a:cs typeface="Times New Roman" pitchFamily="18" charset="0"/>
              </a:rPr>
              <a:t>interpreting</a:t>
            </a:r>
            <a:r>
              <a:rPr kumimoji="0" lang="en-US" sz="2800" b="0" i="0" u="none" strike="noStrike" kern="1200" cap="none" spc="0" normalizeH="0" baseline="0" noProof="0" dirty="0">
                <a:ln>
                  <a:noFill/>
                </a:ln>
                <a:solidFill>
                  <a:schemeClr val="tx1"/>
                </a:solidFill>
                <a:effectLst/>
                <a:uLnTx/>
                <a:uFillTx/>
                <a:latin typeface="+mj-lt"/>
                <a:ea typeface="Open Sans" panose="020B0606030504020204" pitchFamily="34" charset="0"/>
                <a:cs typeface="Times New Roman" pitchFamily="18" charset="0"/>
              </a:rPr>
              <a:t> information. </a:t>
            </a:r>
          </a:p>
          <a:p>
            <a:pPr marL="0" marR="85725" lvl="0" indent="0" algn="just" defTabSz="1097280" rtl="0" eaLnBrk="1" fontAlgn="base" latinLnBrk="0" hangingPunct="1">
              <a:lnSpc>
                <a:spcPct val="100000"/>
              </a:lnSpc>
              <a:spcBef>
                <a:spcPct val="0"/>
              </a:spcBef>
              <a:spcAft>
                <a:spcPts val="100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j-lt"/>
              <a:ea typeface="Open Sans" panose="020B0606030504020204" pitchFamily="34" charset="0"/>
              <a:cs typeface="Times New Roman" pitchFamily="18" charset="0"/>
            </a:endParaRPr>
          </a:p>
          <a:p>
            <a:pPr marL="0" marR="85725" lvl="0" indent="0" algn="just" defTabSz="1097280" rtl="0" eaLnBrk="1" fontAlgn="base" latinLnBrk="0" hangingPunct="1">
              <a:lnSpc>
                <a:spcPct val="100000"/>
              </a:lnSpc>
              <a:spcBef>
                <a:spcPct val="0"/>
              </a:spcBef>
              <a:spcAft>
                <a:spcPts val="100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j-lt"/>
              <a:ea typeface="Open Sans" panose="020B0606030504020204" pitchFamily="34" charset="0"/>
              <a:cs typeface="Times New Roman" pitchFamily="18" charset="0"/>
            </a:endParaRPr>
          </a:p>
        </p:txBody>
      </p:sp>
      <p:sp>
        <p:nvSpPr>
          <p:cNvPr id="5" name="Rectangle 4">
            <a:extLst>
              <a:ext uri="{FF2B5EF4-FFF2-40B4-BE49-F238E27FC236}">
                <a16:creationId xmlns:a16="http://schemas.microsoft.com/office/drawing/2014/main" id="{BF902314-60FB-431F-8E13-0509E00733C2}"/>
              </a:ext>
            </a:extLst>
          </p:cNvPr>
          <p:cNvSpPr/>
          <p:nvPr/>
        </p:nvSpPr>
        <p:spPr>
          <a:xfrm>
            <a:off x="556812" y="1471798"/>
            <a:ext cx="3977640" cy="195720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Population </a:t>
            </a:r>
          </a:p>
          <a:p>
            <a:r>
              <a:rPr lang="en-US" dirty="0">
                <a:solidFill>
                  <a:schemeClr val="bg1"/>
                </a:solidFill>
              </a:rPr>
              <a:t>        of size </a:t>
            </a:r>
            <a:r>
              <a:rPr lang="en-US" i="1" dirty="0">
                <a:solidFill>
                  <a:schemeClr val="bg1"/>
                </a:solidFill>
              </a:rPr>
              <a:t>N</a:t>
            </a:r>
          </a:p>
        </p:txBody>
      </p:sp>
      <p:sp>
        <p:nvSpPr>
          <p:cNvPr id="6" name="Oval 5">
            <a:extLst>
              <a:ext uri="{FF2B5EF4-FFF2-40B4-BE49-F238E27FC236}">
                <a16:creationId xmlns:a16="http://schemas.microsoft.com/office/drawing/2014/main" id="{1037AB87-B634-45C0-9F2F-87D6D87D5CDA}"/>
              </a:ext>
            </a:extLst>
          </p:cNvPr>
          <p:cNvSpPr/>
          <p:nvPr/>
        </p:nvSpPr>
        <p:spPr>
          <a:xfrm>
            <a:off x="2639146" y="2046059"/>
            <a:ext cx="1785448" cy="11807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Sample of size </a:t>
            </a:r>
            <a:r>
              <a:rPr lang="en-US" i="1" dirty="0">
                <a:solidFill>
                  <a:schemeClr val="tx1"/>
                </a:solidFill>
              </a:rPr>
              <a:t>n</a:t>
            </a:r>
          </a:p>
        </p:txBody>
      </p:sp>
      <p:sp>
        <p:nvSpPr>
          <p:cNvPr id="7" name="TextBox 6">
            <a:extLst>
              <a:ext uri="{FF2B5EF4-FFF2-40B4-BE49-F238E27FC236}">
                <a16:creationId xmlns:a16="http://schemas.microsoft.com/office/drawing/2014/main" id="{47ABD388-3417-4A60-B2D3-F18B1B423A67}"/>
              </a:ext>
            </a:extLst>
          </p:cNvPr>
          <p:cNvSpPr txBox="1"/>
          <p:nvPr/>
        </p:nvSpPr>
        <p:spPr>
          <a:xfrm>
            <a:off x="4976396" y="3236063"/>
            <a:ext cx="1773936" cy="461665"/>
          </a:xfrm>
          <a:prstGeom prst="rect">
            <a:avLst/>
          </a:prstGeom>
          <a:noFill/>
        </p:spPr>
        <p:txBody>
          <a:bodyPr wrap="square" rtlCol="0">
            <a:spAutoFit/>
          </a:bodyPr>
          <a:lstStyle/>
          <a:p>
            <a:r>
              <a:rPr lang="en-US" sz="2400" dirty="0"/>
              <a:t>Variable</a:t>
            </a:r>
          </a:p>
        </p:txBody>
      </p:sp>
      <p:sp>
        <p:nvSpPr>
          <p:cNvPr id="8" name="TextBox 7">
            <a:extLst>
              <a:ext uri="{FF2B5EF4-FFF2-40B4-BE49-F238E27FC236}">
                <a16:creationId xmlns:a16="http://schemas.microsoft.com/office/drawing/2014/main" id="{F205F184-A6CA-4A23-9026-BD0B06627A40}"/>
              </a:ext>
            </a:extLst>
          </p:cNvPr>
          <p:cNvSpPr txBox="1"/>
          <p:nvPr/>
        </p:nvSpPr>
        <p:spPr>
          <a:xfrm>
            <a:off x="3116046" y="4835049"/>
            <a:ext cx="2732130" cy="830997"/>
          </a:xfrm>
          <a:prstGeom prst="rect">
            <a:avLst/>
          </a:prstGeom>
          <a:noFill/>
        </p:spPr>
        <p:txBody>
          <a:bodyPr wrap="square" rtlCol="0">
            <a:spAutoFit/>
          </a:bodyPr>
          <a:lstStyle/>
          <a:p>
            <a:pPr algn="ctr"/>
            <a:r>
              <a:rPr lang="en-US" sz="2400" dirty="0">
                <a:solidFill>
                  <a:srgbClr val="FF0000"/>
                </a:solidFill>
              </a:rPr>
              <a:t>Qualitative </a:t>
            </a:r>
          </a:p>
          <a:p>
            <a:pPr algn="ctr"/>
            <a:r>
              <a:rPr lang="en-US" sz="2400" dirty="0"/>
              <a:t>(</a:t>
            </a:r>
            <a:r>
              <a:rPr lang="en-US" sz="2400" dirty="0">
                <a:solidFill>
                  <a:srgbClr val="FF0000"/>
                </a:solidFill>
              </a:rPr>
              <a:t>Categorical</a:t>
            </a:r>
            <a:r>
              <a:rPr lang="en-US" sz="2400" dirty="0"/>
              <a:t>)</a:t>
            </a:r>
          </a:p>
        </p:txBody>
      </p:sp>
      <p:sp>
        <p:nvSpPr>
          <p:cNvPr id="9" name="TextBox 8">
            <a:extLst>
              <a:ext uri="{FF2B5EF4-FFF2-40B4-BE49-F238E27FC236}">
                <a16:creationId xmlns:a16="http://schemas.microsoft.com/office/drawing/2014/main" id="{6A77F769-B42F-456F-88D8-096D743B78F8}"/>
              </a:ext>
            </a:extLst>
          </p:cNvPr>
          <p:cNvSpPr txBox="1"/>
          <p:nvPr/>
        </p:nvSpPr>
        <p:spPr>
          <a:xfrm>
            <a:off x="6096000" y="4637920"/>
            <a:ext cx="2642923" cy="830997"/>
          </a:xfrm>
          <a:prstGeom prst="rect">
            <a:avLst/>
          </a:prstGeom>
          <a:noFill/>
        </p:spPr>
        <p:txBody>
          <a:bodyPr wrap="square" rtlCol="0">
            <a:spAutoFit/>
          </a:bodyPr>
          <a:lstStyle/>
          <a:p>
            <a:pPr algn="ctr"/>
            <a:r>
              <a:rPr lang="en-US" sz="2400" dirty="0">
                <a:solidFill>
                  <a:srgbClr val="0070C0"/>
                </a:solidFill>
              </a:rPr>
              <a:t>Quantitative </a:t>
            </a:r>
          </a:p>
          <a:p>
            <a:pPr algn="ctr"/>
            <a:r>
              <a:rPr lang="en-US" sz="2400" dirty="0"/>
              <a:t>(</a:t>
            </a:r>
            <a:r>
              <a:rPr lang="en-US" sz="2400" dirty="0">
                <a:solidFill>
                  <a:srgbClr val="0070C0"/>
                </a:solidFill>
              </a:rPr>
              <a:t>Numerical</a:t>
            </a:r>
            <a:r>
              <a:rPr lang="en-US" sz="2400" dirty="0"/>
              <a:t>)</a:t>
            </a:r>
          </a:p>
        </p:txBody>
      </p:sp>
      <p:sp>
        <p:nvSpPr>
          <p:cNvPr id="10" name="TextBox 9">
            <a:extLst>
              <a:ext uri="{FF2B5EF4-FFF2-40B4-BE49-F238E27FC236}">
                <a16:creationId xmlns:a16="http://schemas.microsoft.com/office/drawing/2014/main" id="{F85B80E5-F639-47D7-9500-86B7F4411EEB}"/>
              </a:ext>
            </a:extLst>
          </p:cNvPr>
          <p:cNvSpPr txBox="1"/>
          <p:nvPr/>
        </p:nvSpPr>
        <p:spPr>
          <a:xfrm>
            <a:off x="5753407" y="6114950"/>
            <a:ext cx="1582344" cy="461665"/>
          </a:xfrm>
          <a:prstGeom prst="rect">
            <a:avLst/>
          </a:prstGeom>
          <a:noFill/>
        </p:spPr>
        <p:txBody>
          <a:bodyPr wrap="square" rtlCol="0">
            <a:spAutoFit/>
          </a:bodyPr>
          <a:lstStyle/>
          <a:p>
            <a:r>
              <a:rPr lang="en-US" sz="2400" dirty="0"/>
              <a:t>Discrete</a:t>
            </a:r>
          </a:p>
        </p:txBody>
      </p:sp>
      <p:sp>
        <p:nvSpPr>
          <p:cNvPr id="11" name="TextBox 10">
            <a:extLst>
              <a:ext uri="{FF2B5EF4-FFF2-40B4-BE49-F238E27FC236}">
                <a16:creationId xmlns:a16="http://schemas.microsoft.com/office/drawing/2014/main" id="{91104F49-056D-4124-B0D8-6A2FC1FA42E2}"/>
              </a:ext>
            </a:extLst>
          </p:cNvPr>
          <p:cNvSpPr txBox="1"/>
          <p:nvPr/>
        </p:nvSpPr>
        <p:spPr>
          <a:xfrm>
            <a:off x="7736232" y="6063149"/>
            <a:ext cx="2005382" cy="461665"/>
          </a:xfrm>
          <a:prstGeom prst="rect">
            <a:avLst/>
          </a:prstGeom>
          <a:noFill/>
        </p:spPr>
        <p:txBody>
          <a:bodyPr wrap="square" rtlCol="0">
            <a:spAutoFit/>
          </a:bodyPr>
          <a:lstStyle/>
          <a:p>
            <a:r>
              <a:rPr lang="en-US" sz="2400" dirty="0"/>
              <a:t>Continuous</a:t>
            </a:r>
          </a:p>
        </p:txBody>
      </p:sp>
      <p:cxnSp>
        <p:nvCxnSpPr>
          <p:cNvPr id="12" name="Straight Arrow Connector 11">
            <a:extLst>
              <a:ext uri="{FF2B5EF4-FFF2-40B4-BE49-F238E27FC236}">
                <a16:creationId xmlns:a16="http://schemas.microsoft.com/office/drawing/2014/main" id="{619531F8-307A-470B-ACF4-29513E7699FB}"/>
              </a:ext>
            </a:extLst>
          </p:cNvPr>
          <p:cNvCxnSpPr>
            <a:cxnSpLocks/>
            <a:stCxn id="7" idx="2"/>
          </p:cNvCxnSpPr>
          <p:nvPr/>
        </p:nvCxnSpPr>
        <p:spPr>
          <a:xfrm flipH="1">
            <a:off x="4544646" y="3697728"/>
            <a:ext cx="1318718" cy="11130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1023E98-4CC4-4DA8-8165-DFE2DBED8564}"/>
              </a:ext>
            </a:extLst>
          </p:cNvPr>
          <p:cNvCxnSpPr>
            <a:cxnSpLocks/>
            <a:stCxn id="7" idx="2"/>
          </p:cNvCxnSpPr>
          <p:nvPr/>
        </p:nvCxnSpPr>
        <p:spPr>
          <a:xfrm>
            <a:off x="5863364" y="3697728"/>
            <a:ext cx="1248852" cy="93910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3422388-DD3C-4148-BAF8-610F04451377}"/>
              </a:ext>
            </a:extLst>
          </p:cNvPr>
          <p:cNvCxnSpPr>
            <a:cxnSpLocks/>
          </p:cNvCxnSpPr>
          <p:nvPr/>
        </p:nvCxnSpPr>
        <p:spPr>
          <a:xfrm>
            <a:off x="7335751" y="5480675"/>
            <a:ext cx="613556" cy="5280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34CF357-B0B0-4F2F-BD29-0EB4B91DE5D9}"/>
              </a:ext>
            </a:extLst>
          </p:cNvPr>
          <p:cNvCxnSpPr>
            <a:cxnSpLocks/>
          </p:cNvCxnSpPr>
          <p:nvPr/>
        </p:nvCxnSpPr>
        <p:spPr>
          <a:xfrm flipH="1">
            <a:off x="6750332" y="5480675"/>
            <a:ext cx="600660" cy="62251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BF0D54BA-76D2-41DD-B6A3-CDCF0B3ED4B9}"/>
              </a:ext>
            </a:extLst>
          </p:cNvPr>
          <p:cNvPicPr>
            <a:picLocks noChangeAspect="1"/>
          </p:cNvPicPr>
          <p:nvPr/>
        </p:nvPicPr>
        <p:blipFill>
          <a:blip r:embed="rId2"/>
          <a:stretch>
            <a:fillRect/>
          </a:stretch>
        </p:blipFill>
        <p:spPr>
          <a:xfrm>
            <a:off x="556812" y="3769448"/>
            <a:ext cx="766762" cy="766762"/>
          </a:xfrm>
          <a:prstGeom prst="rect">
            <a:avLst/>
          </a:prstGeom>
        </p:spPr>
      </p:pic>
      <p:pic>
        <p:nvPicPr>
          <p:cNvPr id="17" name="Picture 16">
            <a:extLst>
              <a:ext uri="{FF2B5EF4-FFF2-40B4-BE49-F238E27FC236}">
                <a16:creationId xmlns:a16="http://schemas.microsoft.com/office/drawing/2014/main" id="{D88DE4C8-6D24-40FD-B61A-357497B3CD48}"/>
              </a:ext>
            </a:extLst>
          </p:cNvPr>
          <p:cNvPicPr>
            <a:picLocks noChangeAspect="1"/>
          </p:cNvPicPr>
          <p:nvPr/>
        </p:nvPicPr>
        <p:blipFill>
          <a:blip r:embed="rId3"/>
          <a:stretch>
            <a:fillRect/>
          </a:stretch>
        </p:blipFill>
        <p:spPr>
          <a:xfrm>
            <a:off x="688348" y="4851122"/>
            <a:ext cx="848392" cy="538519"/>
          </a:xfrm>
          <a:prstGeom prst="rect">
            <a:avLst/>
          </a:prstGeom>
        </p:spPr>
      </p:pic>
      <p:pic>
        <p:nvPicPr>
          <p:cNvPr id="18" name="Picture 17">
            <a:extLst>
              <a:ext uri="{FF2B5EF4-FFF2-40B4-BE49-F238E27FC236}">
                <a16:creationId xmlns:a16="http://schemas.microsoft.com/office/drawing/2014/main" id="{76096A3F-C708-4A3E-B722-A6876FF595B7}"/>
              </a:ext>
            </a:extLst>
          </p:cNvPr>
          <p:cNvPicPr>
            <a:picLocks noChangeAspect="1"/>
          </p:cNvPicPr>
          <p:nvPr/>
        </p:nvPicPr>
        <p:blipFill>
          <a:blip r:embed="rId4"/>
          <a:stretch>
            <a:fillRect/>
          </a:stretch>
        </p:blipFill>
        <p:spPr>
          <a:xfrm>
            <a:off x="7100940" y="1055702"/>
            <a:ext cx="4570384" cy="2630351"/>
          </a:xfrm>
          <a:prstGeom prst="rect">
            <a:avLst/>
          </a:prstGeom>
        </p:spPr>
      </p:pic>
      <p:sp>
        <p:nvSpPr>
          <p:cNvPr id="19" name="TextBox 18">
            <a:extLst>
              <a:ext uri="{FF2B5EF4-FFF2-40B4-BE49-F238E27FC236}">
                <a16:creationId xmlns:a16="http://schemas.microsoft.com/office/drawing/2014/main" id="{C617F383-28A3-4BF7-9CDE-D64C4214A96F}"/>
              </a:ext>
            </a:extLst>
          </p:cNvPr>
          <p:cNvSpPr txBox="1"/>
          <p:nvPr/>
        </p:nvSpPr>
        <p:spPr>
          <a:xfrm>
            <a:off x="10053599" y="4449878"/>
            <a:ext cx="1536062" cy="1895904"/>
          </a:xfrm>
          <a:prstGeom prst="rect">
            <a:avLst/>
          </a:prstGeom>
          <a:noFill/>
        </p:spPr>
        <p:txBody>
          <a:bodyPr wrap="none" lIns="109728" tIns="54864" rIns="109728" bIns="54864" rtlCol="0">
            <a:spAutoFit/>
          </a:bodyPr>
          <a:lstStyle/>
          <a:p>
            <a:r>
              <a:rPr lang="en-US" sz="2900" b="1" dirty="0">
                <a:solidFill>
                  <a:srgbClr val="00B050"/>
                </a:solidFill>
              </a:rPr>
              <a:t>Ratio </a:t>
            </a:r>
          </a:p>
          <a:p>
            <a:r>
              <a:rPr lang="en-US" sz="2900" b="1" dirty="0">
                <a:solidFill>
                  <a:srgbClr val="00B050"/>
                </a:solidFill>
              </a:rPr>
              <a:t>Interval</a:t>
            </a:r>
          </a:p>
          <a:p>
            <a:r>
              <a:rPr lang="en-US" sz="2900" b="1" dirty="0">
                <a:solidFill>
                  <a:srgbClr val="00B050"/>
                </a:solidFill>
              </a:rPr>
              <a:t>Ordinal</a:t>
            </a:r>
          </a:p>
          <a:p>
            <a:r>
              <a:rPr lang="en-US" sz="2900" b="1" dirty="0">
                <a:solidFill>
                  <a:srgbClr val="00B050"/>
                </a:solidFill>
              </a:rPr>
              <a:t>Nominal</a:t>
            </a:r>
          </a:p>
        </p:txBody>
      </p:sp>
    </p:spTree>
    <p:extLst>
      <p:ext uri="{BB962C8B-B14F-4D97-AF65-F5344CB8AC3E}">
        <p14:creationId xmlns:p14="http://schemas.microsoft.com/office/powerpoint/2010/main" val="333083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Pitfalls of Sampling</a:t>
            </a:r>
          </a:p>
        </p:txBody>
      </p:sp>
      <p:sp>
        <p:nvSpPr>
          <p:cNvPr id="8" name="Rectangle 7">
            <a:extLst>
              <a:ext uri="{FF2B5EF4-FFF2-40B4-BE49-F238E27FC236}">
                <a16:creationId xmlns:a16="http://schemas.microsoft.com/office/drawing/2014/main" id="{4D2A939D-1BF1-4186-8668-F4B30DB3DFE3}"/>
              </a:ext>
            </a:extLst>
          </p:cNvPr>
          <p:cNvSpPr/>
          <p:nvPr/>
        </p:nvSpPr>
        <p:spPr>
          <a:xfrm>
            <a:off x="846909" y="1521864"/>
            <a:ext cx="10635342" cy="4439933"/>
          </a:xfrm>
          <a:prstGeom prst="rect">
            <a:avLst/>
          </a:prstGeom>
        </p:spPr>
        <p:txBody>
          <a:bodyPr wrap="square">
            <a:spAutoFit/>
          </a:bodyPr>
          <a:lstStyle/>
          <a:p>
            <a:pPr marL="342900" indent="-342900">
              <a:lnSpc>
                <a:spcPct val="120000"/>
              </a:lnSpc>
              <a:spcBef>
                <a:spcPts val="0"/>
              </a:spcBef>
              <a:spcAft>
                <a:spcPts val="720"/>
              </a:spcAft>
              <a:buFont typeface="Arial" panose="020B0604020202020204" pitchFamily="34" charset="0"/>
              <a:buChar char="•"/>
            </a:pPr>
            <a:r>
              <a:rPr lang="en-US" sz="2600" dirty="0"/>
              <a:t>Sampling Error</a:t>
            </a:r>
          </a:p>
          <a:p>
            <a:pPr marL="342900" indent="-342900">
              <a:lnSpc>
                <a:spcPct val="120000"/>
              </a:lnSpc>
              <a:spcBef>
                <a:spcPts val="0"/>
              </a:spcBef>
              <a:spcAft>
                <a:spcPts val="720"/>
              </a:spcAft>
              <a:buFont typeface="Arial" panose="020B0604020202020204" pitchFamily="34" charset="0"/>
              <a:buChar char="•"/>
            </a:pPr>
            <a:r>
              <a:rPr lang="en-US" sz="2600" dirty="0"/>
              <a:t>Hidden Bias</a:t>
            </a:r>
          </a:p>
          <a:p>
            <a:pPr marL="342900" indent="-342900">
              <a:lnSpc>
                <a:spcPct val="120000"/>
              </a:lnSpc>
              <a:spcBef>
                <a:spcPts val="0"/>
              </a:spcBef>
              <a:spcAft>
                <a:spcPts val="720"/>
              </a:spcAft>
              <a:buFont typeface="Arial" panose="020B0604020202020204" pitchFamily="34" charset="0"/>
              <a:buChar char="•"/>
            </a:pPr>
            <a:r>
              <a:rPr lang="en-US" sz="2600" dirty="0">
                <a:solidFill>
                  <a:srgbClr val="FF0000"/>
                </a:solidFill>
              </a:rPr>
              <a:t>Survey Error: leading questions</a:t>
            </a:r>
          </a:p>
          <a:p>
            <a:pPr marL="342900" indent="-342900">
              <a:lnSpc>
                <a:spcPct val="120000"/>
              </a:lnSpc>
              <a:spcBef>
                <a:spcPts val="0"/>
              </a:spcBef>
              <a:spcAft>
                <a:spcPts val="720"/>
              </a:spcAft>
              <a:buFont typeface="Arial" panose="020B0604020202020204" pitchFamily="34" charset="0"/>
              <a:buChar char="•"/>
            </a:pPr>
            <a:r>
              <a:rPr lang="en-US" sz="2600" dirty="0"/>
              <a:t>Under-coverage: when some members of the population are inadequately represented in the sample</a:t>
            </a:r>
          </a:p>
          <a:p>
            <a:pPr marL="342900" indent="-342900">
              <a:lnSpc>
                <a:spcPct val="120000"/>
              </a:lnSpc>
              <a:spcBef>
                <a:spcPts val="0"/>
              </a:spcBef>
              <a:spcAft>
                <a:spcPts val="720"/>
              </a:spcAft>
              <a:buFont typeface="Arial" panose="020B0604020202020204" pitchFamily="34" charset="0"/>
              <a:buChar char="•"/>
            </a:pPr>
            <a:r>
              <a:rPr lang="en-US" sz="2600" dirty="0"/>
              <a:t>Incorrect Arithmetic</a:t>
            </a:r>
          </a:p>
          <a:p>
            <a:pPr marL="342900" indent="-342900">
              <a:lnSpc>
                <a:spcPct val="120000"/>
              </a:lnSpc>
              <a:spcBef>
                <a:spcPts val="0"/>
              </a:spcBef>
              <a:spcAft>
                <a:spcPts val="720"/>
              </a:spcAft>
              <a:buFont typeface="Arial" panose="020B0604020202020204" pitchFamily="34" charset="0"/>
              <a:buChar char="•"/>
            </a:pPr>
            <a:r>
              <a:rPr lang="en-US" sz="2600" dirty="0">
                <a:solidFill>
                  <a:srgbClr val="FF0000"/>
                </a:solidFill>
              </a:rPr>
              <a:t>Implausible Numbers: processing errors (entering etc.)</a:t>
            </a:r>
          </a:p>
          <a:p>
            <a:pPr marL="342900" indent="-342900">
              <a:lnSpc>
                <a:spcPct val="120000"/>
              </a:lnSpc>
              <a:spcBef>
                <a:spcPts val="0"/>
              </a:spcBef>
              <a:spcAft>
                <a:spcPts val="720"/>
              </a:spcAft>
              <a:buFont typeface="Arial" panose="020B0604020202020204" pitchFamily="34" charset="0"/>
              <a:buChar char="•"/>
            </a:pPr>
            <a:r>
              <a:rPr lang="en-US" sz="2600" dirty="0">
                <a:solidFill>
                  <a:srgbClr val="FF0000"/>
                </a:solidFill>
              </a:rPr>
              <a:t>Missing Information</a:t>
            </a:r>
          </a:p>
        </p:txBody>
      </p:sp>
      <p:pic>
        <p:nvPicPr>
          <p:cNvPr id="4" name="Picture 1" descr="C:\Users\ASaghafi\Desktop\oie_transparent.png">
            <a:extLst>
              <a:ext uri="{FF2B5EF4-FFF2-40B4-BE49-F238E27FC236}">
                <a16:creationId xmlns:a16="http://schemas.microsoft.com/office/drawing/2014/main" id="{39EF5405-297C-4041-8DB6-190AB6B882A8}"/>
              </a:ext>
            </a:extLst>
          </p:cNvPr>
          <p:cNvPicPr>
            <a:picLocks noChangeAspect="1" noChangeArrowheads="1"/>
          </p:cNvPicPr>
          <p:nvPr/>
        </p:nvPicPr>
        <p:blipFill>
          <a:blip r:embed="rId3"/>
          <a:srcRect/>
          <a:stretch>
            <a:fillRect/>
          </a:stretch>
        </p:blipFill>
        <p:spPr bwMode="auto">
          <a:xfrm>
            <a:off x="7785463" y="385603"/>
            <a:ext cx="3884425" cy="2625722"/>
          </a:xfrm>
          <a:prstGeom prst="rect">
            <a:avLst/>
          </a:prstGeom>
          <a:noFill/>
        </p:spPr>
      </p:pic>
    </p:spTree>
    <p:extLst>
      <p:ext uri="{BB962C8B-B14F-4D97-AF65-F5344CB8AC3E}">
        <p14:creationId xmlns:p14="http://schemas.microsoft.com/office/powerpoint/2010/main" val="58763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492034" y="1528071"/>
            <a:ext cx="6326777" cy="1282446"/>
          </a:xfrm>
        </p:spPr>
        <p:txBody>
          <a:bodyPr>
            <a:normAutofit fontScale="90000"/>
          </a:bodyPr>
          <a:lstStyle/>
          <a:p>
            <a:r>
              <a:rPr lang="en-US" dirty="0"/>
              <a:t>Experimental Design</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913311" y="3429000"/>
            <a:ext cx="5484222" cy="629720"/>
          </a:xfrm>
        </p:spPr>
        <p:txBody>
          <a:bodyPr>
            <a:normAutofit/>
          </a:bodyPr>
          <a:lstStyle/>
          <a:p>
            <a:r>
              <a:rPr lang="en-US" sz="3600" dirty="0">
                <a:solidFill>
                  <a:srgbClr val="8D42C6"/>
                </a:solidFill>
              </a:rPr>
              <a:t>Chapter 1 Part 2</a:t>
            </a:r>
          </a:p>
        </p:txBody>
      </p:sp>
      <p:pic>
        <p:nvPicPr>
          <p:cNvPr id="5" name="Picture 4">
            <a:extLst>
              <a:ext uri="{FF2B5EF4-FFF2-40B4-BE49-F238E27FC236}">
                <a16:creationId xmlns:a16="http://schemas.microsoft.com/office/drawing/2014/main" id="{26A1C8C3-38BD-4EDA-81CD-1431F6D9A3DB}"/>
              </a:ext>
            </a:extLst>
          </p:cNvPr>
          <p:cNvPicPr>
            <a:picLocks noChangeAspect="1"/>
          </p:cNvPicPr>
          <p:nvPr/>
        </p:nvPicPr>
        <p:blipFill>
          <a:blip r:embed="rId3"/>
          <a:stretch>
            <a:fillRect/>
          </a:stretch>
        </p:blipFill>
        <p:spPr>
          <a:xfrm>
            <a:off x="7008222" y="477276"/>
            <a:ext cx="4548325" cy="5127202"/>
          </a:xfrm>
          <a:prstGeom prst="rect">
            <a:avLst/>
          </a:prstGeom>
        </p:spPr>
      </p:pic>
    </p:spTree>
    <p:extLst>
      <p:ext uri="{BB962C8B-B14F-4D97-AF65-F5344CB8AC3E}">
        <p14:creationId xmlns:p14="http://schemas.microsoft.com/office/powerpoint/2010/main" val="1241287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Census &amp; Sample Survey </a:t>
            </a:r>
          </a:p>
        </p:txBody>
      </p:sp>
      <p:sp>
        <p:nvSpPr>
          <p:cNvPr id="7" name="Rectangle 6">
            <a:extLst>
              <a:ext uri="{FF2B5EF4-FFF2-40B4-BE49-F238E27FC236}">
                <a16:creationId xmlns:a16="http://schemas.microsoft.com/office/drawing/2014/main" id="{E6C6B5DA-2EAB-4B21-B365-9E0294197C62}"/>
              </a:ext>
            </a:extLst>
          </p:cNvPr>
          <p:cNvSpPr/>
          <p:nvPr/>
        </p:nvSpPr>
        <p:spPr>
          <a:xfrm>
            <a:off x="838200" y="1690688"/>
            <a:ext cx="7350691" cy="2449388"/>
          </a:xfrm>
          <a:prstGeom prst="rect">
            <a:avLst/>
          </a:prstGeom>
        </p:spPr>
        <p:txBody>
          <a:bodyPr wrap="square">
            <a:spAutoFit/>
          </a:bodyPr>
          <a:lstStyle/>
          <a:p>
            <a:pPr marR="93517" algn="just" fontAlgn="base">
              <a:spcBef>
                <a:spcPct val="0"/>
              </a:spcBef>
              <a:spcAft>
                <a:spcPts val="1091"/>
              </a:spcAft>
            </a:pPr>
            <a:r>
              <a:rPr lang="en-US" sz="2400" dirty="0">
                <a:cs typeface="Times New Roman" pitchFamily="18" charset="0"/>
              </a:rPr>
              <a:t>A </a:t>
            </a:r>
            <a:r>
              <a:rPr lang="en-US" sz="2400" b="1" dirty="0">
                <a:solidFill>
                  <a:srgbClr val="FF0000"/>
                </a:solidFill>
                <a:cs typeface="Times New Roman" pitchFamily="18" charset="0"/>
              </a:rPr>
              <a:t>census</a:t>
            </a:r>
            <a:r>
              <a:rPr lang="en-US" sz="2400" dirty="0">
                <a:cs typeface="Times New Roman" pitchFamily="18" charset="0"/>
              </a:rPr>
              <a:t> is a survey of every individual in the population and the information gathered is called the </a:t>
            </a:r>
            <a:r>
              <a:rPr lang="en-US" sz="2400" b="1" dirty="0">
                <a:cs typeface="Times New Roman" pitchFamily="18" charset="0"/>
              </a:rPr>
              <a:t>population data</a:t>
            </a:r>
            <a:r>
              <a:rPr lang="en-US" sz="2400" dirty="0">
                <a:cs typeface="Times New Roman" pitchFamily="18" charset="0"/>
              </a:rPr>
              <a:t>. </a:t>
            </a:r>
          </a:p>
          <a:p>
            <a:pPr marR="93517" algn="just" fontAlgn="base">
              <a:spcBef>
                <a:spcPct val="0"/>
              </a:spcBef>
              <a:spcAft>
                <a:spcPts val="1091"/>
              </a:spcAft>
            </a:pPr>
            <a:r>
              <a:rPr lang="en-US" sz="2400" dirty="0"/>
              <a:t>Information from the census allows the public, businesses, governments and communities to make decisions, plan and invest for the future.		</a:t>
            </a:r>
            <a:endParaRPr lang="en-US" sz="2400" dirty="0">
              <a:cs typeface="Times New Roman" pitchFamily="18" charset="0"/>
            </a:endParaRPr>
          </a:p>
        </p:txBody>
      </p:sp>
      <p:pic>
        <p:nvPicPr>
          <p:cNvPr id="4" name="Picture 3">
            <a:extLst>
              <a:ext uri="{FF2B5EF4-FFF2-40B4-BE49-F238E27FC236}">
                <a16:creationId xmlns:a16="http://schemas.microsoft.com/office/drawing/2014/main" id="{1954B700-E61C-4498-848A-B5D95AF49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8299" y="456565"/>
            <a:ext cx="2952750" cy="3238500"/>
          </a:xfrm>
          <a:prstGeom prst="rect">
            <a:avLst/>
          </a:prstGeom>
        </p:spPr>
      </p:pic>
      <p:sp>
        <p:nvSpPr>
          <p:cNvPr id="22" name="TextBox 21">
            <a:extLst>
              <a:ext uri="{FF2B5EF4-FFF2-40B4-BE49-F238E27FC236}">
                <a16:creationId xmlns:a16="http://schemas.microsoft.com/office/drawing/2014/main" id="{08B82C5D-D274-4CB3-9DD8-AD144C165896}"/>
              </a:ext>
            </a:extLst>
          </p:cNvPr>
          <p:cNvSpPr txBox="1"/>
          <p:nvPr/>
        </p:nvSpPr>
        <p:spPr>
          <a:xfrm>
            <a:off x="8930838" y="3447465"/>
            <a:ext cx="3079689" cy="495200"/>
          </a:xfrm>
          <a:prstGeom prst="rect">
            <a:avLst/>
          </a:prstGeom>
          <a:noFill/>
        </p:spPr>
        <p:txBody>
          <a:bodyPr wrap="none" rtlCol="0">
            <a:spAutoFit/>
          </a:bodyPr>
          <a:lstStyle/>
          <a:p>
            <a:r>
              <a:rPr lang="en-US" sz="2618" b="1" dirty="0">
                <a:solidFill>
                  <a:srgbClr val="FF0000"/>
                </a:solidFill>
                <a:hlinkClick r:id="rId4"/>
              </a:rPr>
              <a:t>US Census Bureau</a:t>
            </a:r>
            <a:endParaRPr lang="en-US" sz="2618" b="1" dirty="0">
              <a:solidFill>
                <a:srgbClr val="FF0000"/>
              </a:solidFill>
            </a:endParaRPr>
          </a:p>
        </p:txBody>
      </p:sp>
      <p:sp>
        <p:nvSpPr>
          <p:cNvPr id="23" name="Rectangle 22">
            <a:extLst>
              <a:ext uri="{FF2B5EF4-FFF2-40B4-BE49-F238E27FC236}">
                <a16:creationId xmlns:a16="http://schemas.microsoft.com/office/drawing/2014/main" id="{B0E715CE-92E6-40C7-B203-FBF679F6DE47}"/>
              </a:ext>
            </a:extLst>
          </p:cNvPr>
          <p:cNvSpPr/>
          <p:nvPr/>
        </p:nvSpPr>
        <p:spPr>
          <a:xfrm>
            <a:off x="838200" y="4567147"/>
            <a:ext cx="7350691" cy="1200329"/>
          </a:xfrm>
          <a:prstGeom prst="rect">
            <a:avLst/>
          </a:prstGeom>
        </p:spPr>
        <p:txBody>
          <a:bodyPr wrap="square">
            <a:spAutoFit/>
          </a:bodyPr>
          <a:lstStyle/>
          <a:p>
            <a:pPr indent="3464" algn="just"/>
            <a:r>
              <a:rPr lang="en-US" sz="2400" dirty="0">
                <a:cs typeface="Times New Roman" pitchFamily="18" charset="0"/>
              </a:rPr>
              <a:t>In a </a:t>
            </a:r>
            <a:r>
              <a:rPr lang="en-US" sz="2400" b="1" dirty="0">
                <a:solidFill>
                  <a:srgbClr val="008FFA"/>
                </a:solidFill>
                <a:cs typeface="Times New Roman" pitchFamily="18" charset="0"/>
              </a:rPr>
              <a:t>sample</a:t>
            </a:r>
            <a:r>
              <a:rPr lang="en-US" sz="2400" dirty="0">
                <a:solidFill>
                  <a:srgbClr val="008FFA"/>
                </a:solidFill>
                <a:cs typeface="Times New Roman" pitchFamily="18" charset="0"/>
              </a:rPr>
              <a:t> </a:t>
            </a:r>
            <a:r>
              <a:rPr lang="en-US" sz="2400" b="1" dirty="0">
                <a:solidFill>
                  <a:srgbClr val="008FFA"/>
                </a:solidFill>
                <a:cs typeface="Times New Roman" pitchFamily="18" charset="0"/>
              </a:rPr>
              <a:t>survey</a:t>
            </a:r>
            <a:r>
              <a:rPr lang="en-US" sz="2400" dirty="0">
                <a:solidFill>
                  <a:srgbClr val="008FFA"/>
                </a:solidFill>
                <a:cs typeface="Times New Roman" pitchFamily="18" charset="0"/>
              </a:rPr>
              <a:t> </a:t>
            </a:r>
            <a:r>
              <a:rPr lang="en-US" sz="2400" dirty="0">
                <a:cs typeface="Times New Roman" pitchFamily="18" charset="0"/>
              </a:rPr>
              <a:t>only some of the individuals in the population are selected, the information gathered is called the </a:t>
            </a:r>
            <a:r>
              <a:rPr lang="en-US" sz="2400" b="1" dirty="0">
                <a:cs typeface="Times New Roman" pitchFamily="18" charset="0"/>
              </a:rPr>
              <a:t>sample data.</a:t>
            </a:r>
            <a:endParaRPr lang="en-US" sz="2400" dirty="0">
              <a:cs typeface="Times New Roman" pitchFamily="18" charset="0"/>
            </a:endParaRPr>
          </a:p>
        </p:txBody>
      </p:sp>
      <p:pic>
        <p:nvPicPr>
          <p:cNvPr id="24" name="Picture 23">
            <a:extLst>
              <a:ext uri="{FF2B5EF4-FFF2-40B4-BE49-F238E27FC236}">
                <a16:creationId xmlns:a16="http://schemas.microsoft.com/office/drawing/2014/main" id="{749F1AFA-CA79-4B31-820F-793D20D54C6A}"/>
              </a:ext>
            </a:extLst>
          </p:cNvPr>
          <p:cNvPicPr>
            <a:picLocks noChangeAspect="1"/>
          </p:cNvPicPr>
          <p:nvPr/>
        </p:nvPicPr>
        <p:blipFill>
          <a:blip r:embed="rId5"/>
          <a:stretch>
            <a:fillRect/>
          </a:stretch>
        </p:blipFill>
        <p:spPr>
          <a:xfrm>
            <a:off x="8878586" y="4682223"/>
            <a:ext cx="2857500" cy="1162050"/>
          </a:xfrm>
          <a:prstGeom prst="rect">
            <a:avLst/>
          </a:prstGeom>
        </p:spPr>
      </p:pic>
    </p:spTree>
    <p:extLst>
      <p:ext uri="{BB962C8B-B14F-4D97-AF65-F5344CB8AC3E}">
        <p14:creationId xmlns:p14="http://schemas.microsoft.com/office/powerpoint/2010/main" val="3359275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2A78F56-58E8-4A3E-8B26-843BED84F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590" y="393045"/>
            <a:ext cx="8438923" cy="6044825"/>
          </a:xfrm>
          <a:prstGeom prst="rect">
            <a:avLst/>
          </a:prstGeom>
        </p:spPr>
      </p:pic>
    </p:spTree>
    <p:extLst>
      <p:ext uri="{BB962C8B-B14F-4D97-AF65-F5344CB8AC3E}">
        <p14:creationId xmlns:p14="http://schemas.microsoft.com/office/powerpoint/2010/main" val="332941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Observational &amp; Experimental study </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52902"/>
            <a:ext cx="7783286" cy="1692771"/>
          </a:xfrm>
          <a:prstGeom prst="rect">
            <a:avLst/>
          </a:prstGeom>
        </p:spPr>
        <p:txBody>
          <a:bodyPr wrap="square">
            <a:spAutoFit/>
          </a:bodyPr>
          <a:lstStyle/>
          <a:p>
            <a:pPr algn="just"/>
            <a:r>
              <a:rPr lang="en-US" sz="2600" dirty="0">
                <a:cs typeface="Times New Roman" pitchFamily="18" charset="0"/>
              </a:rPr>
              <a:t>An</a:t>
            </a:r>
            <a:r>
              <a:rPr lang="en-US" sz="2600" b="1" cap="small" dirty="0">
                <a:cs typeface="Times New Roman" pitchFamily="18" charset="0"/>
              </a:rPr>
              <a:t> </a:t>
            </a:r>
            <a:r>
              <a:rPr lang="en-US" sz="2600" b="1" dirty="0">
                <a:solidFill>
                  <a:srgbClr val="0070C0"/>
                </a:solidFill>
                <a:cs typeface="Times New Roman" pitchFamily="18" charset="0"/>
              </a:rPr>
              <a:t>observational study</a:t>
            </a:r>
            <a:r>
              <a:rPr lang="en-US" sz="2600" dirty="0">
                <a:solidFill>
                  <a:srgbClr val="0070C0"/>
                </a:solidFill>
                <a:cs typeface="Times New Roman" pitchFamily="18" charset="0"/>
              </a:rPr>
              <a:t> </a:t>
            </a:r>
            <a:r>
              <a:rPr lang="en-US" sz="2600" dirty="0">
                <a:cs typeface="Times New Roman" pitchFamily="18" charset="0"/>
              </a:rPr>
              <a:t>is designed to observe </a:t>
            </a:r>
            <a:r>
              <a:rPr lang="en-US" sz="2600" dirty="0">
                <a:solidFill>
                  <a:srgbClr val="FF0000"/>
                </a:solidFill>
                <a:cs typeface="Times New Roman" pitchFamily="18" charset="0"/>
              </a:rPr>
              <a:t>without interference from the observer</a:t>
            </a:r>
            <a:r>
              <a:rPr lang="en-US" sz="2600" dirty="0">
                <a:solidFill>
                  <a:schemeClr val="tx2"/>
                </a:solidFill>
                <a:cs typeface="Times New Roman" pitchFamily="18" charset="0"/>
              </a:rPr>
              <a:t>, </a:t>
            </a:r>
            <a:r>
              <a:rPr lang="en-US" sz="2600" dirty="0">
                <a:cs typeface="Times New Roman" pitchFamily="18" charset="0"/>
              </a:rPr>
              <a:t>every effort is made not to sway the subject response or lead a subject in their response.</a:t>
            </a:r>
          </a:p>
        </p:txBody>
      </p:sp>
      <p:pic>
        <p:nvPicPr>
          <p:cNvPr id="4" name="Picture 3">
            <a:extLst>
              <a:ext uri="{FF2B5EF4-FFF2-40B4-BE49-F238E27FC236}">
                <a16:creationId xmlns:a16="http://schemas.microsoft.com/office/drawing/2014/main" id="{5AFEE3C7-177C-4666-AFDB-5698DFA440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4468" y="538732"/>
            <a:ext cx="2476315" cy="2028339"/>
          </a:xfrm>
          <a:prstGeom prst="rect">
            <a:avLst/>
          </a:prstGeom>
        </p:spPr>
      </p:pic>
      <p:sp>
        <p:nvSpPr>
          <p:cNvPr id="10" name="Rectangle 9">
            <a:extLst>
              <a:ext uri="{FF2B5EF4-FFF2-40B4-BE49-F238E27FC236}">
                <a16:creationId xmlns:a16="http://schemas.microsoft.com/office/drawing/2014/main" id="{FF4C5588-5ED2-4B63-9EEC-5BA34055EA53}"/>
              </a:ext>
            </a:extLst>
          </p:cNvPr>
          <p:cNvSpPr/>
          <p:nvPr/>
        </p:nvSpPr>
        <p:spPr>
          <a:xfrm>
            <a:off x="838200" y="3883838"/>
            <a:ext cx="5719354" cy="2492990"/>
          </a:xfrm>
          <a:prstGeom prst="rect">
            <a:avLst/>
          </a:prstGeom>
        </p:spPr>
        <p:txBody>
          <a:bodyPr wrap="square">
            <a:spAutoFit/>
          </a:bodyPr>
          <a:lstStyle/>
          <a:p>
            <a:pPr algn="just"/>
            <a:r>
              <a:rPr lang="en-US" sz="2600" dirty="0">
                <a:cs typeface="Times New Roman" pitchFamily="18" charset="0"/>
              </a:rPr>
              <a:t>An</a:t>
            </a:r>
            <a:r>
              <a:rPr lang="en-US" sz="2600" b="1" cap="small" dirty="0">
                <a:cs typeface="Times New Roman" pitchFamily="18" charset="0"/>
              </a:rPr>
              <a:t> </a:t>
            </a:r>
            <a:r>
              <a:rPr lang="en-US" sz="2600" b="1" dirty="0">
                <a:solidFill>
                  <a:srgbClr val="0070C0"/>
                </a:solidFill>
                <a:cs typeface="Times New Roman" pitchFamily="18" charset="0"/>
              </a:rPr>
              <a:t>experimental study</a:t>
            </a:r>
            <a:r>
              <a:rPr lang="en-US" sz="2600" dirty="0">
                <a:solidFill>
                  <a:srgbClr val="0070C0"/>
                </a:solidFill>
                <a:cs typeface="Times New Roman" pitchFamily="18" charset="0"/>
              </a:rPr>
              <a:t> </a:t>
            </a:r>
            <a:r>
              <a:rPr lang="en-US" sz="2600" dirty="0">
                <a:cs typeface="Times New Roman" pitchFamily="18" charset="0"/>
              </a:rPr>
              <a:t>is designed to be observed with interference from the observer in that </a:t>
            </a:r>
            <a:r>
              <a:rPr lang="en-US" sz="2600" dirty="0">
                <a:solidFill>
                  <a:srgbClr val="00B050"/>
                </a:solidFill>
                <a:cs typeface="Times New Roman" pitchFamily="18" charset="0"/>
              </a:rPr>
              <a:t>specific treatments are applied to the individuals, in an effort to measure differences in the subject response</a:t>
            </a:r>
            <a:r>
              <a:rPr lang="en-US" sz="2600" dirty="0">
                <a:cs typeface="Times New Roman" pitchFamily="18" charset="0"/>
              </a:rPr>
              <a:t>.</a:t>
            </a:r>
          </a:p>
        </p:txBody>
      </p:sp>
      <p:pic>
        <p:nvPicPr>
          <p:cNvPr id="14" name="Picture 13">
            <a:extLst>
              <a:ext uri="{FF2B5EF4-FFF2-40B4-BE49-F238E27FC236}">
                <a16:creationId xmlns:a16="http://schemas.microsoft.com/office/drawing/2014/main" id="{E4375942-47D3-43AA-BF4E-3B1EE79FE6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3218" y="3014503"/>
            <a:ext cx="4762500" cy="3362325"/>
          </a:xfrm>
          <a:prstGeom prst="rect">
            <a:avLst/>
          </a:prstGeom>
        </p:spPr>
      </p:pic>
    </p:spTree>
    <p:extLst>
      <p:ext uri="{BB962C8B-B14F-4D97-AF65-F5344CB8AC3E}">
        <p14:creationId xmlns:p14="http://schemas.microsoft.com/office/powerpoint/2010/main" val="1042149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ers\asagh\AppData\Local\Microsoft\Windows\INetCache\Content.Word\Untitled1.png">
            <a:extLst>
              <a:ext uri="{FF2B5EF4-FFF2-40B4-BE49-F238E27FC236}">
                <a16:creationId xmlns:a16="http://schemas.microsoft.com/office/drawing/2014/main" id="{3D0AB6A0-EF18-4961-8A99-E39E93C327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9086" y="496389"/>
            <a:ext cx="10584180" cy="5812973"/>
          </a:xfrm>
          <a:prstGeom prst="rect">
            <a:avLst/>
          </a:prstGeom>
          <a:noFill/>
          <a:ln>
            <a:noFill/>
          </a:ln>
        </p:spPr>
      </p:pic>
    </p:spTree>
    <p:extLst>
      <p:ext uri="{BB962C8B-B14F-4D97-AF65-F5344CB8AC3E}">
        <p14:creationId xmlns:p14="http://schemas.microsoft.com/office/powerpoint/2010/main" val="4022299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539630" cy="1325563"/>
          </a:xfrm>
        </p:spPr>
        <p:txBody>
          <a:bodyPr/>
          <a:lstStyle/>
          <a:p>
            <a:r>
              <a:rPr lang="en-US" dirty="0">
                <a:solidFill>
                  <a:srgbClr val="990033"/>
                </a:solidFill>
              </a:rPr>
              <a:t>Control Group &amp; Placebo</a:t>
            </a:r>
          </a:p>
        </p:txBody>
      </p:sp>
      <p:sp>
        <p:nvSpPr>
          <p:cNvPr id="7" name="Rectangle 6">
            <a:extLst>
              <a:ext uri="{FF2B5EF4-FFF2-40B4-BE49-F238E27FC236}">
                <a16:creationId xmlns:a16="http://schemas.microsoft.com/office/drawing/2014/main" id="{E6C6B5DA-2EAB-4B21-B365-9E0294197C62}"/>
              </a:ext>
            </a:extLst>
          </p:cNvPr>
          <p:cNvSpPr/>
          <p:nvPr/>
        </p:nvSpPr>
        <p:spPr>
          <a:xfrm>
            <a:off x="838200" y="1552902"/>
            <a:ext cx="5719354" cy="2169825"/>
          </a:xfrm>
          <a:prstGeom prst="rect">
            <a:avLst/>
          </a:prstGeom>
        </p:spPr>
        <p:txBody>
          <a:bodyPr wrap="square">
            <a:spAutoFit/>
          </a:bodyPr>
          <a:lstStyle/>
          <a:p>
            <a:pPr indent="3810" algn="just"/>
            <a:r>
              <a:rPr lang="en-US" sz="2400" dirty="0">
                <a:cs typeface="Times New Roman" pitchFamily="18" charset="0"/>
              </a:rPr>
              <a:t>A</a:t>
            </a:r>
            <a:r>
              <a:rPr lang="en-US" sz="2400" b="1" dirty="0">
                <a:cs typeface="Times New Roman" pitchFamily="18" charset="0"/>
              </a:rPr>
              <a:t> </a:t>
            </a:r>
            <a:r>
              <a:rPr lang="en-US" sz="2400" b="1" dirty="0">
                <a:solidFill>
                  <a:srgbClr val="FF0000"/>
                </a:solidFill>
                <a:cs typeface="Times New Roman" pitchFamily="18" charset="0"/>
              </a:rPr>
              <a:t>control group</a:t>
            </a:r>
            <a:r>
              <a:rPr lang="en-US" sz="2400" dirty="0">
                <a:solidFill>
                  <a:srgbClr val="FF0000"/>
                </a:solidFill>
                <a:cs typeface="Times New Roman" pitchFamily="18" charset="0"/>
              </a:rPr>
              <a:t> </a:t>
            </a:r>
            <a:r>
              <a:rPr lang="en-US" sz="2400" dirty="0">
                <a:cs typeface="Times New Roman" pitchFamily="18" charset="0"/>
              </a:rPr>
              <a:t>is a group created for sake of comparison. </a:t>
            </a:r>
          </a:p>
          <a:p>
            <a:pPr indent="3810" algn="just">
              <a:lnSpc>
                <a:spcPts val="1800"/>
              </a:lnSpc>
            </a:pPr>
            <a:endParaRPr lang="en-US" sz="2400" dirty="0">
              <a:cs typeface="Times New Roman" pitchFamily="18" charset="0"/>
            </a:endParaRPr>
          </a:p>
          <a:p>
            <a:pPr indent="3810" algn="just"/>
            <a:r>
              <a:rPr lang="en-US" sz="2400" dirty="0">
                <a:cs typeface="Times New Roman" pitchFamily="18" charset="0"/>
              </a:rPr>
              <a:t>This group can be one of the treatment groups or a group that receives a false treatment called a </a:t>
            </a:r>
            <a:r>
              <a:rPr lang="en-US" sz="2400" b="1" dirty="0">
                <a:solidFill>
                  <a:srgbClr val="00B050"/>
                </a:solidFill>
                <a:cs typeface="Times New Roman" pitchFamily="18" charset="0"/>
              </a:rPr>
              <a:t>placebo</a:t>
            </a:r>
            <a:r>
              <a:rPr lang="en-US" sz="2400" dirty="0">
                <a:cs typeface="Times New Roman" pitchFamily="18" charset="0"/>
              </a:rPr>
              <a:t>.</a:t>
            </a:r>
          </a:p>
        </p:txBody>
      </p:sp>
      <p:sp>
        <p:nvSpPr>
          <p:cNvPr id="9" name="Rectangle 8">
            <a:extLst>
              <a:ext uri="{FF2B5EF4-FFF2-40B4-BE49-F238E27FC236}">
                <a16:creationId xmlns:a16="http://schemas.microsoft.com/office/drawing/2014/main" id="{4A8C4E5B-665F-43EF-88FF-32770A6D2074}"/>
              </a:ext>
            </a:extLst>
          </p:cNvPr>
          <p:cNvSpPr/>
          <p:nvPr/>
        </p:nvSpPr>
        <p:spPr>
          <a:xfrm>
            <a:off x="838200" y="4094953"/>
            <a:ext cx="5719354" cy="1938992"/>
          </a:xfrm>
          <a:prstGeom prst="rect">
            <a:avLst/>
          </a:prstGeom>
        </p:spPr>
        <p:txBody>
          <a:bodyPr wrap="square">
            <a:spAutoFit/>
          </a:bodyPr>
          <a:lstStyle/>
          <a:p>
            <a:pPr indent="3810" algn="just"/>
            <a:r>
              <a:rPr lang="en-US" sz="2400" dirty="0">
                <a:cs typeface="Times New Roman" pitchFamily="18" charset="0"/>
              </a:rPr>
              <a:t>The </a:t>
            </a:r>
            <a:r>
              <a:rPr lang="en-US" sz="2400" b="1" dirty="0">
                <a:solidFill>
                  <a:srgbClr val="FFC000"/>
                </a:solidFill>
                <a:cs typeface="Times New Roman" pitchFamily="18" charset="0"/>
              </a:rPr>
              <a:t>placebo</a:t>
            </a:r>
            <a:r>
              <a:rPr lang="en-US" sz="2400" dirty="0">
                <a:solidFill>
                  <a:srgbClr val="FFC000"/>
                </a:solidFill>
                <a:cs typeface="Times New Roman" pitchFamily="18" charset="0"/>
              </a:rPr>
              <a:t> </a:t>
            </a:r>
            <a:r>
              <a:rPr lang="en-US" sz="2400" b="1" dirty="0">
                <a:solidFill>
                  <a:srgbClr val="FFC000"/>
                </a:solidFill>
                <a:cs typeface="Times New Roman" pitchFamily="18" charset="0"/>
              </a:rPr>
              <a:t>effect</a:t>
            </a:r>
            <a:r>
              <a:rPr lang="en-US" sz="2400" dirty="0">
                <a:solidFill>
                  <a:srgbClr val="FFC000"/>
                </a:solidFill>
                <a:cs typeface="Times New Roman" pitchFamily="18" charset="0"/>
              </a:rPr>
              <a:t> </a:t>
            </a:r>
            <a:r>
              <a:rPr lang="en-US" sz="2400" dirty="0">
                <a:cs typeface="Times New Roman" pitchFamily="18" charset="0"/>
              </a:rPr>
              <a:t>occurs when a subject receives a false treatment (such as a sugar pill) or no treatment, but (incorrectly) believes he or she is in fact receiving treatment and </a:t>
            </a:r>
            <a:r>
              <a:rPr lang="en-US" sz="2400" dirty="0">
                <a:solidFill>
                  <a:srgbClr val="00B050"/>
                </a:solidFill>
                <a:cs typeface="Times New Roman" pitchFamily="18" charset="0"/>
              </a:rPr>
              <a:t>responds favorably</a:t>
            </a:r>
            <a:r>
              <a:rPr lang="en-US" sz="2400" dirty="0">
                <a:cs typeface="Times New Roman" pitchFamily="18" charset="0"/>
              </a:rPr>
              <a:t>.</a:t>
            </a:r>
          </a:p>
        </p:txBody>
      </p:sp>
      <p:pic>
        <p:nvPicPr>
          <p:cNvPr id="4" name="Picture 3">
            <a:extLst>
              <a:ext uri="{FF2B5EF4-FFF2-40B4-BE49-F238E27FC236}">
                <a16:creationId xmlns:a16="http://schemas.microsoft.com/office/drawing/2014/main" id="{254478B7-6D45-40F9-ABB1-276237647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4148" y="615486"/>
            <a:ext cx="5080000" cy="5676900"/>
          </a:xfrm>
          <a:prstGeom prst="rect">
            <a:avLst/>
          </a:prstGeom>
        </p:spPr>
      </p:pic>
    </p:spTree>
    <p:extLst>
      <p:ext uri="{BB962C8B-B14F-4D97-AF65-F5344CB8AC3E}">
        <p14:creationId xmlns:p14="http://schemas.microsoft.com/office/powerpoint/2010/main" val="2004023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Randomized Trial &amp; Replication</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52902"/>
            <a:ext cx="10515600" cy="830997"/>
          </a:xfrm>
          <a:prstGeom prst="rect">
            <a:avLst/>
          </a:prstGeom>
        </p:spPr>
        <p:txBody>
          <a:bodyPr wrap="square">
            <a:spAutoFit/>
          </a:bodyPr>
          <a:lstStyle/>
          <a:p>
            <a:r>
              <a:rPr lang="en-US" sz="2400" b="1" dirty="0">
                <a:solidFill>
                  <a:srgbClr val="FF0000"/>
                </a:solidFill>
              </a:rPr>
              <a:t>Randomized Trial</a:t>
            </a:r>
            <a:r>
              <a:rPr lang="en-US" sz="2400" dirty="0"/>
              <a:t>: The investigators determine who receives the treatment (intervention or agent) and who does not </a:t>
            </a:r>
            <a:r>
              <a:rPr lang="en-US" sz="2400" u="sng" dirty="0"/>
              <a:t>by a random process</a:t>
            </a:r>
            <a:r>
              <a:rPr lang="en-US" sz="2400" dirty="0"/>
              <a:t>.</a:t>
            </a:r>
          </a:p>
        </p:txBody>
      </p:sp>
      <p:sp>
        <p:nvSpPr>
          <p:cNvPr id="31" name="Rectangle 30">
            <a:extLst>
              <a:ext uri="{FF2B5EF4-FFF2-40B4-BE49-F238E27FC236}">
                <a16:creationId xmlns:a16="http://schemas.microsoft.com/office/drawing/2014/main" id="{0A888DD9-E3D1-45CB-B685-F15CBAF8A0ED}"/>
              </a:ext>
            </a:extLst>
          </p:cNvPr>
          <p:cNvSpPr/>
          <p:nvPr/>
        </p:nvSpPr>
        <p:spPr>
          <a:xfrm>
            <a:off x="838200" y="2627442"/>
            <a:ext cx="2087880" cy="2677656"/>
          </a:xfrm>
          <a:prstGeom prst="rect">
            <a:avLst/>
          </a:prstGeom>
        </p:spPr>
        <p:txBody>
          <a:bodyPr wrap="square">
            <a:spAutoFit/>
          </a:bodyPr>
          <a:lstStyle/>
          <a:p>
            <a:r>
              <a:rPr lang="en-US" sz="2400" b="1" dirty="0">
                <a:solidFill>
                  <a:srgbClr val="0070C0"/>
                </a:solidFill>
              </a:rPr>
              <a:t>Replication</a:t>
            </a:r>
            <a:r>
              <a:rPr lang="en-US" sz="2400" dirty="0"/>
              <a:t>: There should be more than one patient in each treatment group. </a:t>
            </a:r>
          </a:p>
        </p:txBody>
      </p:sp>
      <p:pic>
        <p:nvPicPr>
          <p:cNvPr id="30" name="Picture 29">
            <a:extLst>
              <a:ext uri="{FF2B5EF4-FFF2-40B4-BE49-F238E27FC236}">
                <a16:creationId xmlns:a16="http://schemas.microsoft.com/office/drawing/2014/main" id="{E61187AD-A070-4651-A7C5-CCC043FECFE8}"/>
              </a:ext>
            </a:extLst>
          </p:cNvPr>
          <p:cNvPicPr>
            <a:picLocks noChangeAspect="1"/>
          </p:cNvPicPr>
          <p:nvPr/>
        </p:nvPicPr>
        <p:blipFill>
          <a:blip r:embed="rId3"/>
          <a:stretch>
            <a:fillRect/>
          </a:stretch>
        </p:blipFill>
        <p:spPr>
          <a:xfrm>
            <a:off x="3044836" y="2598002"/>
            <a:ext cx="8687787" cy="3894873"/>
          </a:xfrm>
          <a:prstGeom prst="rect">
            <a:avLst/>
          </a:prstGeom>
        </p:spPr>
      </p:pic>
    </p:spTree>
    <p:extLst>
      <p:ext uri="{BB962C8B-B14F-4D97-AF65-F5344CB8AC3E}">
        <p14:creationId xmlns:p14="http://schemas.microsoft.com/office/powerpoint/2010/main" val="2059214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Explanatory &amp; Response Variable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52902"/>
            <a:ext cx="10515600" cy="830997"/>
          </a:xfrm>
          <a:prstGeom prst="rect">
            <a:avLst/>
          </a:prstGeom>
        </p:spPr>
        <p:txBody>
          <a:bodyPr wrap="square">
            <a:spAutoFit/>
          </a:bodyPr>
          <a:lstStyle/>
          <a:p>
            <a:pPr indent="3810" algn="just"/>
            <a:r>
              <a:rPr lang="en-US" sz="2400" dirty="0"/>
              <a:t>The </a:t>
            </a:r>
            <a:r>
              <a:rPr lang="en-US" sz="2400" dirty="0">
                <a:solidFill>
                  <a:srgbClr val="0070C0"/>
                </a:solidFill>
              </a:rPr>
              <a:t>Response Variable </a:t>
            </a:r>
            <a:r>
              <a:rPr lang="en-US" sz="2400" dirty="0"/>
              <a:t>is the outcome of a study. A variable you would be interested in predicting or estimating. Also called a </a:t>
            </a:r>
            <a:r>
              <a:rPr lang="en-US" sz="2400" dirty="0">
                <a:solidFill>
                  <a:srgbClr val="0070C0"/>
                </a:solidFill>
              </a:rPr>
              <a:t>dependent variable</a:t>
            </a:r>
            <a:r>
              <a:rPr lang="en-US" sz="2400" dirty="0"/>
              <a:t>.</a:t>
            </a:r>
          </a:p>
        </p:txBody>
      </p:sp>
      <p:sp>
        <p:nvSpPr>
          <p:cNvPr id="32" name="Rectangle 31">
            <a:extLst>
              <a:ext uri="{FF2B5EF4-FFF2-40B4-BE49-F238E27FC236}">
                <a16:creationId xmlns:a16="http://schemas.microsoft.com/office/drawing/2014/main" id="{CEE3E6FE-72F9-41B3-B5A6-F45C8E0186C2}"/>
              </a:ext>
            </a:extLst>
          </p:cNvPr>
          <p:cNvSpPr/>
          <p:nvPr/>
        </p:nvSpPr>
        <p:spPr>
          <a:xfrm>
            <a:off x="838200" y="2819682"/>
            <a:ext cx="8828314" cy="830997"/>
          </a:xfrm>
          <a:prstGeom prst="rect">
            <a:avLst/>
          </a:prstGeom>
        </p:spPr>
        <p:txBody>
          <a:bodyPr wrap="square">
            <a:spAutoFit/>
          </a:bodyPr>
          <a:lstStyle/>
          <a:p>
            <a:pPr indent="3810" algn="just"/>
            <a:r>
              <a:rPr lang="en-US" sz="2400" dirty="0"/>
              <a:t>A </a:t>
            </a:r>
            <a:r>
              <a:rPr lang="en-US" sz="2400" dirty="0">
                <a:solidFill>
                  <a:srgbClr val="FF0000"/>
                </a:solidFill>
              </a:rPr>
              <a:t>Explanatory variable </a:t>
            </a:r>
            <a:r>
              <a:rPr lang="en-US" sz="2400" dirty="0"/>
              <a:t>Any variable that explains the response variable. Often called an independent variable or predictor variable.</a:t>
            </a:r>
          </a:p>
        </p:txBody>
      </p:sp>
      <p:sp>
        <p:nvSpPr>
          <p:cNvPr id="33" name="Rectangle 32">
            <a:extLst>
              <a:ext uri="{FF2B5EF4-FFF2-40B4-BE49-F238E27FC236}">
                <a16:creationId xmlns:a16="http://schemas.microsoft.com/office/drawing/2014/main" id="{C7DC1456-BF3E-44A8-9979-059D21473E0E}"/>
              </a:ext>
            </a:extLst>
          </p:cNvPr>
          <p:cNvSpPr/>
          <p:nvPr/>
        </p:nvSpPr>
        <p:spPr>
          <a:xfrm>
            <a:off x="838200" y="3969211"/>
            <a:ext cx="5431971" cy="2308324"/>
          </a:xfrm>
          <a:prstGeom prst="rect">
            <a:avLst/>
          </a:prstGeom>
        </p:spPr>
        <p:txBody>
          <a:bodyPr wrap="square">
            <a:spAutoFit/>
          </a:bodyPr>
          <a:lstStyle/>
          <a:p>
            <a:pPr indent="3810" algn="just"/>
            <a:r>
              <a:rPr lang="en-US" sz="2400" dirty="0"/>
              <a:t>A </a:t>
            </a:r>
            <a:r>
              <a:rPr lang="en-US" sz="2400" dirty="0">
                <a:solidFill>
                  <a:srgbClr val="FF0000"/>
                </a:solidFill>
              </a:rPr>
              <a:t>confounding variable </a:t>
            </a:r>
            <a:r>
              <a:rPr lang="en-US" sz="2400" dirty="0"/>
              <a:t>also known as confounding factor, a </a:t>
            </a:r>
            <a:r>
              <a:rPr lang="en-US" sz="2400" dirty="0">
                <a:solidFill>
                  <a:srgbClr val="0070C0"/>
                </a:solidFill>
              </a:rPr>
              <a:t>lurking variable</a:t>
            </a:r>
            <a:r>
              <a:rPr lang="en-US" sz="2400" dirty="0"/>
              <a:t>, a confound or </a:t>
            </a:r>
            <a:r>
              <a:rPr lang="en-US" sz="2400" dirty="0">
                <a:solidFill>
                  <a:srgbClr val="00B050"/>
                </a:solidFill>
              </a:rPr>
              <a:t>confounder</a:t>
            </a:r>
            <a:r>
              <a:rPr lang="en-US" sz="2400" dirty="0"/>
              <a:t> is an extraneous variable that is associated positively or negatively with both the explanatory variable and response variable.</a:t>
            </a:r>
          </a:p>
        </p:txBody>
      </p:sp>
      <p:pic>
        <p:nvPicPr>
          <p:cNvPr id="4" name="Picture 3">
            <a:extLst>
              <a:ext uri="{FF2B5EF4-FFF2-40B4-BE49-F238E27FC236}">
                <a16:creationId xmlns:a16="http://schemas.microsoft.com/office/drawing/2014/main" id="{92E887B7-9966-4688-B989-97482C974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9730" y="4278430"/>
            <a:ext cx="4947785" cy="1999105"/>
          </a:xfrm>
          <a:prstGeom prst="rect">
            <a:avLst/>
          </a:prstGeom>
        </p:spPr>
      </p:pic>
    </p:spTree>
    <p:extLst>
      <p:ext uri="{BB962C8B-B14F-4D97-AF65-F5344CB8AC3E}">
        <p14:creationId xmlns:p14="http://schemas.microsoft.com/office/powerpoint/2010/main" val="141670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7096357" cy="830997"/>
          </a:xfrm>
          <a:prstGeom prst="rect">
            <a:avLst/>
          </a:prstGeom>
        </p:spPr>
        <p:txBody>
          <a:bodyPr wrap="square">
            <a:spAutoFit/>
          </a:bodyPr>
          <a:lstStyle/>
          <a:p>
            <a:r>
              <a:rPr lang="en-US" sz="2400" b="1" dirty="0">
                <a:ea typeface="Times New Roman" panose="02020603050405020304" pitchFamily="18" charset="0"/>
              </a:rPr>
              <a:t>Clearly determine the variables, their type, and the study type.</a:t>
            </a:r>
          </a:p>
        </p:txBody>
      </p:sp>
      <p:pic>
        <p:nvPicPr>
          <p:cNvPr id="4" name="Picture 3">
            <a:extLst>
              <a:ext uri="{FF2B5EF4-FFF2-40B4-BE49-F238E27FC236}">
                <a16:creationId xmlns:a16="http://schemas.microsoft.com/office/drawing/2014/main" id="{50BB5843-EDA1-48E5-97B8-C9603C2F4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3840" y="365125"/>
            <a:ext cx="3938110" cy="3722054"/>
          </a:xfrm>
          <a:prstGeom prst="rect">
            <a:avLst/>
          </a:prstGeom>
        </p:spPr>
      </p:pic>
      <p:sp>
        <p:nvSpPr>
          <p:cNvPr id="6" name="Rectangle 5">
            <a:extLst>
              <a:ext uri="{FF2B5EF4-FFF2-40B4-BE49-F238E27FC236}">
                <a16:creationId xmlns:a16="http://schemas.microsoft.com/office/drawing/2014/main" id="{6A01AF11-B0D2-4313-A927-3DB2F798BDC9}"/>
              </a:ext>
            </a:extLst>
          </p:cNvPr>
          <p:cNvSpPr/>
          <p:nvPr/>
        </p:nvSpPr>
        <p:spPr>
          <a:xfrm>
            <a:off x="875778" y="2397597"/>
            <a:ext cx="6988062" cy="2123658"/>
          </a:xfrm>
          <a:prstGeom prst="rect">
            <a:avLst/>
          </a:prstGeom>
        </p:spPr>
        <p:txBody>
          <a:bodyPr wrap="square">
            <a:spAutoFit/>
          </a:bodyPr>
          <a:lstStyle/>
          <a:p>
            <a:r>
              <a:rPr lang="en-US" sz="2200" b="1" dirty="0">
                <a:ea typeface="Times New Roman" panose="02020603050405020304" pitchFamily="18" charset="0"/>
              </a:rPr>
              <a:t>1. </a:t>
            </a:r>
            <a:r>
              <a:rPr lang="en-US" sz="2200" dirty="0">
                <a:ea typeface="Times New Roman" panose="02020603050405020304" pitchFamily="18" charset="0"/>
              </a:rPr>
              <a:t>In a study about liver disease and alcohol consumption, all patients in a community who had newly been diagnosed with liver disease were recruited and people without liver disease were selected at random from the community to act as controls. All of the cases and controls were then asked about their alcohol intake in the past.</a:t>
            </a:r>
          </a:p>
        </p:txBody>
      </p:sp>
      <p:sp>
        <p:nvSpPr>
          <p:cNvPr id="9" name="TextBox 8">
            <a:extLst>
              <a:ext uri="{FF2B5EF4-FFF2-40B4-BE49-F238E27FC236}">
                <a16:creationId xmlns:a16="http://schemas.microsoft.com/office/drawing/2014/main" id="{35D605FA-AD4D-4BFE-B5A0-C276F5FD16A0}"/>
              </a:ext>
            </a:extLst>
          </p:cNvPr>
          <p:cNvSpPr txBox="1"/>
          <p:nvPr/>
        </p:nvSpPr>
        <p:spPr>
          <a:xfrm>
            <a:off x="875778" y="5761379"/>
            <a:ext cx="7991131" cy="903452"/>
          </a:xfrm>
          <a:prstGeom prst="rect">
            <a:avLst/>
          </a:prstGeom>
          <a:noFill/>
        </p:spPr>
        <p:txBody>
          <a:bodyPr wrap="square">
            <a:spAutoFit/>
          </a:bodyPr>
          <a:lstStyle/>
          <a:p>
            <a:pPr marL="0" marR="0">
              <a:lnSpc>
                <a:spcPct val="107000"/>
              </a:lnSpc>
              <a:spcBef>
                <a:spcPts val="0"/>
              </a:spcBef>
              <a:spcAft>
                <a:spcPts val="800"/>
              </a:spcAft>
            </a:pPr>
            <a:r>
              <a:rPr lang="en-US" sz="2200" b="1" dirty="0">
                <a:effectLst/>
                <a:latin typeface="Calibri" panose="020F0502020204030204" pitchFamily="34" charset="0"/>
                <a:ea typeface="Calibri" panose="020F0502020204030204" pitchFamily="34" charset="0"/>
                <a:cs typeface="Arial" panose="020B0604020202020204" pitchFamily="34" charset="0"/>
              </a:rPr>
              <a:t>Variable(s): 	</a:t>
            </a:r>
            <a:r>
              <a:rPr lang="en-US" sz="2200" dirty="0">
                <a:solidFill>
                  <a:srgbClr val="3366FF"/>
                </a:solidFill>
                <a:effectLst/>
                <a:latin typeface="Calibri" panose="020F0502020204030204" pitchFamily="34" charset="0"/>
                <a:ea typeface="Calibri" panose="020F0502020204030204" pitchFamily="34" charset="0"/>
                <a:cs typeface="Arial" panose="020B0604020202020204" pitchFamily="34" charset="0"/>
              </a:rPr>
              <a:t>Liver disease (Yes, No); </a:t>
            </a:r>
          </a:p>
          <a:p>
            <a:pPr marL="0" marR="0">
              <a:lnSpc>
                <a:spcPct val="107000"/>
              </a:lnSpc>
              <a:spcBef>
                <a:spcPts val="0"/>
              </a:spcBef>
              <a:spcAft>
                <a:spcPts val="800"/>
              </a:spcAft>
            </a:pPr>
            <a:r>
              <a:rPr lang="en-US" sz="2200" dirty="0">
                <a:solidFill>
                  <a:srgbClr val="3366FF"/>
                </a:solidFill>
                <a:latin typeface="Calibri" panose="020F0502020204030204" pitchFamily="34" charset="0"/>
                <a:ea typeface="Calibri" panose="020F0502020204030204" pitchFamily="34" charset="0"/>
                <a:cs typeface="Arial" panose="020B0604020202020204" pitchFamily="34" charset="0"/>
              </a:rPr>
              <a:t>		</a:t>
            </a:r>
            <a:r>
              <a:rPr lang="en-US" sz="2200" dirty="0">
                <a:solidFill>
                  <a:srgbClr val="3366FF"/>
                </a:solidFill>
                <a:effectLst/>
                <a:latin typeface="Calibri" panose="020F0502020204030204" pitchFamily="34" charset="0"/>
                <a:ea typeface="Calibri" panose="020F0502020204030204" pitchFamily="34" charset="0"/>
                <a:cs typeface="Arial" panose="020B0604020202020204" pitchFamily="34" charset="0"/>
              </a:rPr>
              <a:t>Alcohol consumption (could be Yes/No or Amount)</a:t>
            </a:r>
            <a:endParaRPr lang="en-US" sz="2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B7A579A0-133C-415F-9E36-0F6CDBB950AE}"/>
              </a:ext>
            </a:extLst>
          </p:cNvPr>
          <p:cNvSpPr txBox="1"/>
          <p:nvPr/>
        </p:nvSpPr>
        <p:spPr>
          <a:xfrm>
            <a:off x="875778" y="4522272"/>
            <a:ext cx="10277131" cy="1163139"/>
          </a:xfrm>
          <a:prstGeom prst="rect">
            <a:avLst/>
          </a:prstGeom>
          <a:noFill/>
        </p:spPr>
        <p:txBody>
          <a:bodyPr wrap="square">
            <a:spAutoFit/>
          </a:bodyPr>
          <a:lstStyle/>
          <a:p>
            <a:pPr marL="1028700" marR="0" indent="-1028700">
              <a:lnSpc>
                <a:spcPct val="107000"/>
              </a:lnSpc>
              <a:spcBef>
                <a:spcPts val="0"/>
              </a:spcBef>
              <a:spcAft>
                <a:spcPts val="800"/>
              </a:spcAft>
            </a:pPr>
            <a:r>
              <a:rPr lang="en-US" sz="2200" b="1" dirty="0">
                <a:effectLst/>
                <a:latin typeface="Calibri" panose="020F0502020204030204" pitchFamily="34" charset="0"/>
                <a:ea typeface="Calibri" panose="020F0502020204030204" pitchFamily="34" charset="0"/>
                <a:cs typeface="Arial" panose="020B0604020202020204" pitchFamily="34" charset="0"/>
              </a:rPr>
              <a:t>Type of Study:  </a:t>
            </a:r>
            <a:r>
              <a:rPr lang="en-US" sz="2200" dirty="0">
                <a:solidFill>
                  <a:srgbClr val="3366FF"/>
                </a:solidFill>
                <a:effectLst/>
                <a:latin typeface="Calibri" panose="020F0502020204030204" pitchFamily="34" charset="0"/>
                <a:ea typeface="Calibri" panose="020F0502020204030204" pitchFamily="34" charset="0"/>
                <a:cs typeface="Arial" panose="020B0604020202020204" pitchFamily="34" charset="0"/>
              </a:rPr>
              <a:t>Retrospective Observational Study, since disease status (liver disease or not) is measured at present time and we look for the exposure to the risk factor (alcohol consumption) in the past</a:t>
            </a:r>
            <a:endParaRPr lang="en-US" sz="2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2479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1524000" y="3429000"/>
            <a:ext cx="9144000" cy="1282446"/>
          </a:xfrm>
        </p:spPr>
        <p:txBody>
          <a:bodyPr/>
          <a:lstStyle/>
          <a:p>
            <a:r>
              <a:rPr lang="en-US" dirty="0"/>
              <a:t>Sampling</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1524000" y="5143757"/>
            <a:ext cx="9144000" cy="629720"/>
          </a:xfrm>
        </p:spPr>
        <p:txBody>
          <a:bodyPr>
            <a:normAutofit/>
          </a:bodyPr>
          <a:lstStyle/>
          <a:p>
            <a:r>
              <a:rPr lang="en-US" sz="3600" dirty="0">
                <a:solidFill>
                  <a:srgbClr val="8D42C6"/>
                </a:solidFill>
              </a:rPr>
              <a:t>Chapter 1 Part 2</a:t>
            </a:r>
          </a:p>
        </p:txBody>
      </p:sp>
      <p:pic>
        <p:nvPicPr>
          <p:cNvPr id="6" name="Picture 5">
            <a:extLst>
              <a:ext uri="{FF2B5EF4-FFF2-40B4-BE49-F238E27FC236}">
                <a16:creationId xmlns:a16="http://schemas.microsoft.com/office/drawing/2014/main" id="{223A4C38-7040-4628-9F0B-8CED50121FC4}"/>
              </a:ext>
            </a:extLst>
          </p:cNvPr>
          <p:cNvPicPr>
            <a:picLocks noChangeAspect="1"/>
          </p:cNvPicPr>
          <p:nvPr/>
        </p:nvPicPr>
        <p:blipFill>
          <a:blip r:embed="rId3"/>
          <a:stretch>
            <a:fillRect/>
          </a:stretch>
        </p:blipFill>
        <p:spPr>
          <a:xfrm>
            <a:off x="487097" y="454214"/>
            <a:ext cx="6261760" cy="3140756"/>
          </a:xfrm>
          <a:prstGeom prst="rect">
            <a:avLst/>
          </a:prstGeom>
        </p:spPr>
      </p:pic>
      <p:sp>
        <p:nvSpPr>
          <p:cNvPr id="4" name="TextBox 3">
            <a:extLst>
              <a:ext uri="{FF2B5EF4-FFF2-40B4-BE49-F238E27FC236}">
                <a16:creationId xmlns:a16="http://schemas.microsoft.com/office/drawing/2014/main" id="{E1E813CF-C45A-497B-B4F2-A39ACC76BE54}"/>
              </a:ext>
            </a:extLst>
          </p:cNvPr>
          <p:cNvSpPr txBox="1"/>
          <p:nvPr/>
        </p:nvSpPr>
        <p:spPr>
          <a:xfrm>
            <a:off x="7483409" y="5739855"/>
            <a:ext cx="4529830" cy="923330"/>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a:p>
            <a:pPr algn="ctr"/>
            <a:r>
              <a:rPr lang="en-US" dirty="0"/>
              <a:t>Data Science Program Director</a:t>
            </a:r>
          </a:p>
        </p:txBody>
      </p:sp>
    </p:spTree>
    <p:extLst>
      <p:ext uri="{BB962C8B-B14F-4D97-AF65-F5344CB8AC3E}">
        <p14:creationId xmlns:p14="http://schemas.microsoft.com/office/powerpoint/2010/main" val="875341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7096357" cy="830997"/>
          </a:xfrm>
          <a:prstGeom prst="rect">
            <a:avLst/>
          </a:prstGeom>
        </p:spPr>
        <p:txBody>
          <a:bodyPr wrap="square">
            <a:spAutoFit/>
          </a:bodyPr>
          <a:lstStyle/>
          <a:p>
            <a:r>
              <a:rPr lang="en-US" sz="2400" b="1" dirty="0">
                <a:ea typeface="Times New Roman" panose="02020603050405020304" pitchFamily="18" charset="0"/>
              </a:rPr>
              <a:t>Clearly determine the variables, their type, and the study type.</a:t>
            </a:r>
          </a:p>
        </p:txBody>
      </p:sp>
      <p:pic>
        <p:nvPicPr>
          <p:cNvPr id="4" name="Picture 3">
            <a:extLst>
              <a:ext uri="{FF2B5EF4-FFF2-40B4-BE49-F238E27FC236}">
                <a16:creationId xmlns:a16="http://schemas.microsoft.com/office/drawing/2014/main" id="{50BB5843-EDA1-48E5-97B8-C9603C2F4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3840" y="365125"/>
            <a:ext cx="3938110" cy="3722054"/>
          </a:xfrm>
          <a:prstGeom prst="rect">
            <a:avLst/>
          </a:prstGeom>
        </p:spPr>
      </p:pic>
      <p:sp>
        <p:nvSpPr>
          <p:cNvPr id="6" name="Rectangle 5">
            <a:extLst>
              <a:ext uri="{FF2B5EF4-FFF2-40B4-BE49-F238E27FC236}">
                <a16:creationId xmlns:a16="http://schemas.microsoft.com/office/drawing/2014/main" id="{6A01AF11-B0D2-4313-A927-3DB2F798BDC9}"/>
              </a:ext>
            </a:extLst>
          </p:cNvPr>
          <p:cNvSpPr/>
          <p:nvPr/>
        </p:nvSpPr>
        <p:spPr>
          <a:xfrm>
            <a:off x="875778" y="2397597"/>
            <a:ext cx="6988062" cy="4154984"/>
          </a:xfrm>
          <a:prstGeom prst="rect">
            <a:avLst/>
          </a:prstGeom>
        </p:spPr>
        <p:txBody>
          <a:bodyPr wrap="square">
            <a:spAutoFit/>
          </a:bodyPr>
          <a:lstStyle/>
          <a:p>
            <a:r>
              <a:rPr lang="en-US" sz="2200" b="1" dirty="0">
                <a:ea typeface="Times New Roman" panose="02020603050405020304" pitchFamily="18" charset="0"/>
              </a:rPr>
              <a:t>1. </a:t>
            </a:r>
            <a:r>
              <a:rPr lang="en-US" sz="2200" dirty="0">
                <a:ea typeface="Times New Roman" panose="02020603050405020304" pitchFamily="18" charset="0"/>
              </a:rPr>
              <a:t>In a study about liver disease and alcohol consumption, all patients in a community who had newly been diagnosed with liver disease were recruited and people without liver disease were selected at random from the community to act as controls. All of the cases and controls were then asked about their alcohol intake in the past.</a:t>
            </a:r>
          </a:p>
          <a:p>
            <a:endParaRPr lang="en-US" sz="2200" dirty="0">
              <a:ea typeface="Times New Roman" panose="02020603050405020304" pitchFamily="18" charset="0"/>
            </a:endParaRPr>
          </a:p>
          <a:p>
            <a:r>
              <a:rPr lang="en-US" sz="2200" b="1" dirty="0">
                <a:ea typeface="Times New Roman" panose="02020603050405020304" pitchFamily="18" charset="0"/>
              </a:rPr>
              <a:t>2. </a:t>
            </a:r>
            <a:r>
              <a:rPr lang="en-US" sz="2200" dirty="0">
                <a:ea typeface="Times New Roman" panose="02020603050405020304" pitchFamily="18" charset="0"/>
              </a:rPr>
              <a:t>Forty USP students participated in a study on colds. 20 were randomly assigned to receive vitamin C, and the remaining 20 received a fake pill. The students were followed for 2 months to see who came down with a cold and who did not.</a:t>
            </a:r>
          </a:p>
        </p:txBody>
      </p:sp>
      <p:pic>
        <p:nvPicPr>
          <p:cNvPr id="8" name="Picture 7">
            <a:extLst>
              <a:ext uri="{FF2B5EF4-FFF2-40B4-BE49-F238E27FC236}">
                <a16:creationId xmlns:a16="http://schemas.microsoft.com/office/drawing/2014/main" id="{82E97D53-5CAA-41FC-9993-74330597DA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0571" y="4527033"/>
            <a:ext cx="1999161" cy="1965842"/>
          </a:xfrm>
          <a:prstGeom prst="rect">
            <a:avLst/>
          </a:prstGeom>
        </p:spPr>
      </p:pic>
    </p:spTree>
    <p:extLst>
      <p:ext uri="{BB962C8B-B14F-4D97-AF65-F5344CB8AC3E}">
        <p14:creationId xmlns:p14="http://schemas.microsoft.com/office/powerpoint/2010/main" val="1217776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16" name="Rectangle 15">
            <a:extLst>
              <a:ext uri="{FF2B5EF4-FFF2-40B4-BE49-F238E27FC236}">
                <a16:creationId xmlns:a16="http://schemas.microsoft.com/office/drawing/2014/main" id="{7C053CCA-A968-40FF-82E2-48FA6AD05DF7}"/>
              </a:ext>
            </a:extLst>
          </p:cNvPr>
          <p:cNvSpPr/>
          <p:nvPr/>
        </p:nvSpPr>
        <p:spPr>
          <a:xfrm>
            <a:off x="875778" y="1552902"/>
            <a:ext cx="10515600" cy="4903907"/>
          </a:xfrm>
          <a:prstGeom prst="rect">
            <a:avLst/>
          </a:prstGeom>
        </p:spPr>
        <p:txBody>
          <a:bodyPr wrap="square">
            <a:spAutoFit/>
          </a:bodyPr>
          <a:lstStyle/>
          <a:p>
            <a:r>
              <a:rPr lang="en-US" sz="2200" b="1" dirty="0">
                <a:ea typeface="Times New Roman" panose="02020603050405020304" pitchFamily="18" charset="0"/>
              </a:rPr>
              <a:t>4. </a:t>
            </a:r>
            <a:r>
              <a:rPr lang="en-US" sz="2200" dirty="0">
                <a:ea typeface="Times New Roman" panose="02020603050405020304" pitchFamily="18" charset="0"/>
              </a:rPr>
              <a:t>A group of pediatricians follows a group of babies who are breastfed for six months following birth compared to another group of babies who are not breastfed for six months following birth. The pediatricians want to determine if there is a difference in the chance of developing croup between the two groups over this six-month period.</a:t>
            </a:r>
          </a:p>
          <a:p>
            <a:pPr>
              <a:lnSpc>
                <a:spcPts val="1600"/>
              </a:lnSpc>
            </a:pPr>
            <a:endParaRPr lang="en-US" sz="2200" dirty="0">
              <a:ea typeface="Times New Roman" panose="02020603050405020304" pitchFamily="18" charset="0"/>
            </a:endParaRPr>
          </a:p>
          <a:p>
            <a:r>
              <a:rPr lang="en-US" sz="2200" b="1" dirty="0">
                <a:ea typeface="Times New Roman" panose="02020603050405020304" pitchFamily="18" charset="0"/>
              </a:rPr>
              <a:t>5. </a:t>
            </a:r>
            <a:r>
              <a:rPr lang="en-US" sz="2200" dirty="0">
                <a:ea typeface="Times New Roman" panose="02020603050405020304" pitchFamily="18" charset="0"/>
              </a:rPr>
              <a:t>Eight hundred patients with newly diagnosed membranous nephropathy (a kidney disease) were treated with the experimental drug sirolimus, or with a standard drug treatment. The treatment for each patient was chosen by the flip of a coin. Neither the doctor nor the patient knew which drug had been chosen. The outcome measurement was the development of kidney failure.</a:t>
            </a:r>
          </a:p>
          <a:p>
            <a:pPr>
              <a:lnSpc>
                <a:spcPts val="1600"/>
              </a:lnSpc>
            </a:pPr>
            <a:endParaRPr lang="en-US" sz="2200" dirty="0">
              <a:ea typeface="Times New Roman" panose="02020603050405020304" pitchFamily="18" charset="0"/>
            </a:endParaRPr>
          </a:p>
          <a:p>
            <a:r>
              <a:rPr lang="en-US" sz="2200" b="1" dirty="0">
                <a:ea typeface="Times New Roman" panose="02020603050405020304" pitchFamily="18" charset="0"/>
              </a:rPr>
              <a:t>6. </a:t>
            </a:r>
            <a:r>
              <a:rPr lang="en-US" sz="2200" dirty="0">
                <a:ea typeface="Times New Roman" panose="02020603050405020304" pitchFamily="18" charset="0"/>
              </a:rPr>
              <a:t>A study on raloxifene and incidence of fractures was conducted among women with evidence of osteoporosis. The women were randomly assigned to the treatment group that received raloxifene or to the control group that received a placebo. The women were then followed for three years to determine the incidence of new vertebral fractures.</a:t>
            </a:r>
          </a:p>
        </p:txBody>
      </p:sp>
    </p:spTree>
    <p:extLst>
      <p:ext uri="{BB962C8B-B14F-4D97-AF65-F5344CB8AC3E}">
        <p14:creationId xmlns:p14="http://schemas.microsoft.com/office/powerpoint/2010/main" val="1469490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16" name="Rectangle 15">
            <a:extLst>
              <a:ext uri="{FF2B5EF4-FFF2-40B4-BE49-F238E27FC236}">
                <a16:creationId xmlns:a16="http://schemas.microsoft.com/office/drawing/2014/main" id="{7C053CCA-A968-40FF-82E2-48FA6AD05DF7}"/>
              </a:ext>
            </a:extLst>
          </p:cNvPr>
          <p:cNvSpPr/>
          <p:nvPr/>
        </p:nvSpPr>
        <p:spPr>
          <a:xfrm>
            <a:off x="875778" y="1552902"/>
            <a:ext cx="9247936" cy="4862870"/>
          </a:xfrm>
          <a:prstGeom prst="rect">
            <a:avLst/>
          </a:prstGeom>
        </p:spPr>
        <p:txBody>
          <a:bodyPr wrap="square">
            <a:spAutoFit/>
          </a:bodyPr>
          <a:lstStyle/>
          <a:p>
            <a:r>
              <a:rPr lang="en-US" sz="2400" b="1" dirty="0">
                <a:ea typeface="Times New Roman" panose="02020603050405020304" pitchFamily="18" charset="0"/>
              </a:rPr>
              <a:t>Clearly determine the population, sample, and the sampling technique.</a:t>
            </a:r>
          </a:p>
          <a:p>
            <a:endParaRPr lang="en-US" sz="2200" dirty="0">
              <a:ea typeface="Times New Roman" panose="02020603050405020304" pitchFamily="18" charset="0"/>
            </a:endParaRPr>
          </a:p>
          <a:p>
            <a:r>
              <a:rPr lang="en-US" sz="2200" b="1" dirty="0">
                <a:ea typeface="Times New Roman" panose="02020603050405020304" pitchFamily="18" charset="0"/>
              </a:rPr>
              <a:t>1. </a:t>
            </a:r>
            <a:r>
              <a:rPr lang="en-US" sz="2200" dirty="0">
                <a:ea typeface="Times New Roman" panose="02020603050405020304" pitchFamily="18" charset="0"/>
              </a:rPr>
              <a:t>The Department of Agriculture wishes to investigate the use of pesticides by farmers in England. The researchers identify the different counties in England and select a random sample of 50 of those counties. From each of the selected counties, the researcher randomly selects 25 farmers.</a:t>
            </a:r>
          </a:p>
          <a:p>
            <a:endParaRPr lang="en-US" sz="2200" dirty="0">
              <a:ea typeface="Times New Roman" panose="02020603050405020304" pitchFamily="18" charset="0"/>
            </a:endParaRPr>
          </a:p>
          <a:p>
            <a:r>
              <a:rPr lang="en-US" sz="2200" b="1" dirty="0">
                <a:ea typeface="Times New Roman" panose="02020603050405020304" pitchFamily="18" charset="0"/>
              </a:rPr>
              <a:t>2. </a:t>
            </a:r>
            <a:r>
              <a:rPr lang="en-US" sz="2200" dirty="0">
                <a:ea typeface="Times New Roman" panose="02020603050405020304" pitchFamily="18" charset="0"/>
              </a:rPr>
              <a:t>Hospital trauma centers are given ratings, on a scale of 1-4, depending on their capability to treat various traumas (1=highest level of available trauma care; 4=lowest level of available trauma care). We are interested in estimating the survival rate of trauma victims treated at hospitals and we are aware of the fact that the trauma level of available care may affect it. For this reason, we decide to randomly select 100 patients from each trauma level of available care (levels 1-4).</a:t>
            </a:r>
          </a:p>
        </p:txBody>
      </p:sp>
      <p:pic>
        <p:nvPicPr>
          <p:cNvPr id="6" name="Picture 5">
            <a:extLst>
              <a:ext uri="{FF2B5EF4-FFF2-40B4-BE49-F238E27FC236}">
                <a16:creationId xmlns:a16="http://schemas.microsoft.com/office/drawing/2014/main" id="{239C5234-E15D-4B6A-BE2E-023C8A12B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3714" y="1005674"/>
            <a:ext cx="1736317" cy="2651659"/>
          </a:xfrm>
          <a:prstGeom prst="rect">
            <a:avLst/>
          </a:prstGeom>
        </p:spPr>
      </p:pic>
      <p:pic>
        <p:nvPicPr>
          <p:cNvPr id="8" name="Picture 7">
            <a:extLst>
              <a:ext uri="{FF2B5EF4-FFF2-40B4-BE49-F238E27FC236}">
                <a16:creationId xmlns:a16="http://schemas.microsoft.com/office/drawing/2014/main" id="{D1533E64-B502-48CC-A2B6-364AE5D482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4577" y="5180268"/>
            <a:ext cx="1575454" cy="934019"/>
          </a:xfrm>
          <a:prstGeom prst="rect">
            <a:avLst/>
          </a:prstGeom>
        </p:spPr>
      </p:pic>
      <p:pic>
        <p:nvPicPr>
          <p:cNvPr id="10" name="Picture 9">
            <a:extLst>
              <a:ext uri="{FF2B5EF4-FFF2-40B4-BE49-F238E27FC236}">
                <a16:creationId xmlns:a16="http://schemas.microsoft.com/office/drawing/2014/main" id="{EF41DC4F-6CF3-42A9-9441-36AFD55ADA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93671" y="4045372"/>
            <a:ext cx="1161022" cy="1161022"/>
          </a:xfrm>
          <a:prstGeom prst="rect">
            <a:avLst/>
          </a:prstGeom>
        </p:spPr>
      </p:pic>
    </p:spTree>
    <p:extLst>
      <p:ext uri="{BB962C8B-B14F-4D97-AF65-F5344CB8AC3E}">
        <p14:creationId xmlns:p14="http://schemas.microsoft.com/office/powerpoint/2010/main" val="2495789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16" name="Rectangle 15">
            <a:extLst>
              <a:ext uri="{FF2B5EF4-FFF2-40B4-BE49-F238E27FC236}">
                <a16:creationId xmlns:a16="http://schemas.microsoft.com/office/drawing/2014/main" id="{7C053CCA-A968-40FF-82E2-48FA6AD05DF7}"/>
              </a:ext>
            </a:extLst>
          </p:cNvPr>
          <p:cNvSpPr/>
          <p:nvPr/>
        </p:nvSpPr>
        <p:spPr>
          <a:xfrm>
            <a:off x="875778" y="1552902"/>
            <a:ext cx="10515600" cy="4903907"/>
          </a:xfrm>
          <a:prstGeom prst="rect">
            <a:avLst/>
          </a:prstGeom>
        </p:spPr>
        <p:txBody>
          <a:bodyPr wrap="square">
            <a:spAutoFit/>
          </a:bodyPr>
          <a:lstStyle/>
          <a:p>
            <a:r>
              <a:rPr lang="en-US" sz="2200" b="1" dirty="0">
                <a:ea typeface="Times New Roman" panose="02020603050405020304" pitchFamily="18" charset="0"/>
              </a:rPr>
              <a:t>3.</a:t>
            </a:r>
            <a:r>
              <a:rPr lang="en-US" sz="2200" dirty="0">
                <a:ea typeface="Times New Roman" panose="02020603050405020304" pitchFamily="18" charset="0"/>
              </a:rPr>
              <a:t> A group of students want to investigate how common is binge drinking among young people. They prepare a survey and send it to their friends on Facebook.</a:t>
            </a:r>
          </a:p>
          <a:p>
            <a:pPr>
              <a:lnSpc>
                <a:spcPts val="1600"/>
              </a:lnSpc>
            </a:pPr>
            <a:endParaRPr lang="en-US" sz="2200" dirty="0">
              <a:ea typeface="Times New Roman" panose="02020603050405020304" pitchFamily="18" charset="0"/>
            </a:endParaRPr>
          </a:p>
          <a:p>
            <a:r>
              <a:rPr lang="en-US" sz="2200" b="1" dirty="0">
                <a:ea typeface="Times New Roman" panose="02020603050405020304" pitchFamily="18" charset="0"/>
              </a:rPr>
              <a:t>4. </a:t>
            </a:r>
            <a:r>
              <a:rPr lang="en-US" sz="2200" dirty="0">
                <a:ea typeface="Times New Roman" panose="02020603050405020304" pitchFamily="18" charset="0"/>
              </a:rPr>
              <a:t>Medical researchers following living organ donors classify donors according to whether they donated a kidney, a portion of the liver, a portion of the lung, bone marrow, or blood. The general health of 200 donors randomly selected from each category is monitored for five years.</a:t>
            </a:r>
          </a:p>
          <a:p>
            <a:pPr>
              <a:lnSpc>
                <a:spcPts val="1600"/>
              </a:lnSpc>
            </a:pPr>
            <a:endParaRPr lang="en-US" sz="2200" dirty="0">
              <a:ea typeface="Times New Roman" panose="02020603050405020304" pitchFamily="18" charset="0"/>
            </a:endParaRPr>
          </a:p>
          <a:p>
            <a:r>
              <a:rPr lang="en-US" sz="2200" b="1" dirty="0">
                <a:ea typeface="Times New Roman" panose="02020603050405020304" pitchFamily="18" charset="0"/>
              </a:rPr>
              <a:t>5.</a:t>
            </a:r>
            <a:r>
              <a:rPr lang="en-US" sz="2200" dirty="0">
                <a:ea typeface="Times New Roman" panose="02020603050405020304" pitchFamily="18" charset="0"/>
              </a:rPr>
              <a:t> A local restaurant wants to know which form of advertising (Print, Radio, or Television) will reach the most costumers. Every 10th costumer entering the restaurant is surveyed.</a:t>
            </a:r>
          </a:p>
          <a:p>
            <a:pPr>
              <a:lnSpc>
                <a:spcPts val="1800"/>
              </a:lnSpc>
            </a:pPr>
            <a:endParaRPr lang="en-US" sz="2200" dirty="0">
              <a:ea typeface="Times New Roman" panose="02020603050405020304" pitchFamily="18" charset="0"/>
            </a:endParaRPr>
          </a:p>
          <a:p>
            <a:r>
              <a:rPr lang="en-US" sz="2200" b="1" dirty="0">
                <a:ea typeface="Times New Roman" panose="02020603050405020304" pitchFamily="18" charset="0"/>
              </a:rPr>
              <a:t>6. </a:t>
            </a:r>
            <a:r>
              <a:rPr lang="en-US" sz="2200" dirty="0">
                <a:ea typeface="Times New Roman" panose="02020603050405020304" pitchFamily="18" charset="0"/>
              </a:rPr>
              <a:t>A local fast food company wants to know which form of advertising (Print, Radio, or Television) will reach the most consumers. The population of consumers is divided into four geographic regions (West, Midwest, East, South). Two regions are randomly selected and every consumer from the two selected regions is surveyed.</a:t>
            </a:r>
          </a:p>
        </p:txBody>
      </p:sp>
    </p:spTree>
    <p:extLst>
      <p:ext uri="{BB962C8B-B14F-4D97-AF65-F5344CB8AC3E}">
        <p14:creationId xmlns:p14="http://schemas.microsoft.com/office/powerpoint/2010/main" val="2214899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Random Sample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533932"/>
            <a:ext cx="10644051" cy="1938992"/>
          </a:xfrm>
          <a:prstGeom prst="rect">
            <a:avLst/>
          </a:prstGeom>
        </p:spPr>
        <p:txBody>
          <a:bodyPr wrap="square">
            <a:spAutoFit/>
          </a:bodyPr>
          <a:lstStyle/>
          <a:p>
            <a:r>
              <a:rPr lang="en-US" sz="2400" dirty="0"/>
              <a:t>Only when the sample is taken </a:t>
            </a:r>
            <a:r>
              <a:rPr lang="en-US" sz="2400" dirty="0">
                <a:solidFill>
                  <a:srgbClr val="FF0000"/>
                </a:solidFill>
              </a:rPr>
              <a:t>randomly</a:t>
            </a:r>
            <a:r>
              <a:rPr lang="en-US" sz="2400" dirty="0"/>
              <a:t>, its results can be generalized to population, otherwise the results are biased.</a:t>
            </a:r>
          </a:p>
          <a:p>
            <a:endParaRPr lang="en-US" sz="2400" dirty="0"/>
          </a:p>
          <a:p>
            <a:r>
              <a:rPr lang="en-US" sz="2400" dirty="0"/>
              <a:t>A </a:t>
            </a:r>
            <a:r>
              <a:rPr lang="en-US" sz="2400" dirty="0">
                <a:solidFill>
                  <a:srgbClr val="0070C0"/>
                </a:solidFill>
              </a:rPr>
              <a:t>random sample </a:t>
            </a:r>
            <a:r>
              <a:rPr lang="en-US" sz="2400" dirty="0"/>
              <a:t>of size “n” taken from a population of size “N” guarantees an equal chance selection for each population unit. </a:t>
            </a:r>
          </a:p>
        </p:txBody>
      </p:sp>
      <p:sp>
        <p:nvSpPr>
          <p:cNvPr id="8" name="Rectangle 7">
            <a:extLst>
              <a:ext uri="{FF2B5EF4-FFF2-40B4-BE49-F238E27FC236}">
                <a16:creationId xmlns:a16="http://schemas.microsoft.com/office/drawing/2014/main" id="{4D2A939D-1BF1-4186-8668-F4B30DB3DFE3}"/>
              </a:ext>
            </a:extLst>
          </p:cNvPr>
          <p:cNvSpPr/>
          <p:nvPr/>
        </p:nvSpPr>
        <p:spPr>
          <a:xfrm>
            <a:off x="838199" y="3629679"/>
            <a:ext cx="4961709" cy="2754408"/>
          </a:xfrm>
          <a:prstGeom prst="rect">
            <a:avLst/>
          </a:prstGeom>
        </p:spPr>
        <p:txBody>
          <a:bodyPr wrap="square">
            <a:spAutoFit/>
          </a:bodyPr>
          <a:lstStyle/>
          <a:p>
            <a:pPr>
              <a:lnSpc>
                <a:spcPts val="3500"/>
              </a:lnSpc>
            </a:pPr>
            <a:r>
              <a:rPr lang="en-US" sz="2400" dirty="0"/>
              <a:t>Simple Random Sampling (SRS)</a:t>
            </a:r>
          </a:p>
          <a:p>
            <a:pPr>
              <a:lnSpc>
                <a:spcPts val="3500"/>
              </a:lnSpc>
            </a:pPr>
            <a:r>
              <a:rPr lang="en-US" sz="2400" dirty="0"/>
              <a:t>Systematic Sampling</a:t>
            </a:r>
          </a:p>
          <a:p>
            <a:pPr>
              <a:lnSpc>
                <a:spcPts val="3500"/>
              </a:lnSpc>
            </a:pPr>
            <a:r>
              <a:rPr lang="en-US" sz="2400" dirty="0"/>
              <a:t>Cluster Sampling</a:t>
            </a:r>
          </a:p>
          <a:p>
            <a:pPr>
              <a:lnSpc>
                <a:spcPts val="3500"/>
              </a:lnSpc>
            </a:pPr>
            <a:r>
              <a:rPr lang="en-US" sz="2400" dirty="0"/>
              <a:t>Stratified Sampling</a:t>
            </a:r>
          </a:p>
          <a:p>
            <a:pPr>
              <a:lnSpc>
                <a:spcPts val="3500"/>
              </a:lnSpc>
            </a:pPr>
            <a:r>
              <a:rPr lang="en-US" sz="2400" dirty="0"/>
              <a:t>Convenience Sampling</a:t>
            </a:r>
          </a:p>
          <a:p>
            <a:pPr>
              <a:lnSpc>
                <a:spcPts val="3500"/>
              </a:lnSpc>
            </a:pPr>
            <a:r>
              <a:rPr lang="en-US" sz="2400" dirty="0"/>
              <a:t>Multi Sage Sampling</a:t>
            </a:r>
          </a:p>
        </p:txBody>
      </p:sp>
      <p:pic>
        <p:nvPicPr>
          <p:cNvPr id="10" name="Content Placeholder 4">
            <a:extLst>
              <a:ext uri="{FF2B5EF4-FFF2-40B4-BE49-F238E27FC236}">
                <a16:creationId xmlns:a16="http://schemas.microsoft.com/office/drawing/2014/main" id="{81C82740-4DF1-4836-AD3F-766A94669B13}"/>
              </a:ext>
            </a:extLst>
          </p:cNvPr>
          <p:cNvPicPr>
            <a:picLocks/>
          </p:cNvPicPr>
          <p:nvPr/>
        </p:nvPicPr>
        <p:blipFill>
          <a:blip r:embed="rId3" cstate="print"/>
          <a:stretch>
            <a:fillRect/>
          </a:stretch>
        </p:blipFill>
        <p:spPr bwMode="auto">
          <a:xfrm>
            <a:off x="7406640" y="3629679"/>
            <a:ext cx="4340400" cy="2719503"/>
          </a:xfrm>
          <a:prstGeom prst="rect">
            <a:avLst/>
          </a:prstGeom>
          <a:noFill/>
          <a:ln w="9525">
            <a:noFill/>
            <a:miter lim="800000"/>
            <a:headEnd/>
            <a:tailEnd/>
          </a:ln>
        </p:spPr>
      </p:pic>
    </p:spTree>
    <p:extLst>
      <p:ext uri="{BB962C8B-B14F-4D97-AF65-F5344CB8AC3E}">
        <p14:creationId xmlns:p14="http://schemas.microsoft.com/office/powerpoint/2010/main" val="348793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Simple Random Sampling</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533932"/>
            <a:ext cx="6633755" cy="1200329"/>
          </a:xfrm>
          <a:prstGeom prst="rect">
            <a:avLst/>
          </a:prstGeom>
        </p:spPr>
        <p:txBody>
          <a:bodyPr wrap="square">
            <a:spAutoFit/>
          </a:bodyPr>
          <a:lstStyle/>
          <a:p>
            <a:pPr indent="3810"/>
            <a:r>
              <a:rPr lang="en-US" sz="2400" dirty="0">
                <a:cs typeface="Times New Roman" pitchFamily="18" charset="0"/>
              </a:rPr>
              <a:t>In a </a:t>
            </a:r>
            <a:r>
              <a:rPr lang="en-US" sz="2400" b="1" dirty="0">
                <a:cs typeface="Times New Roman" pitchFamily="18" charset="0"/>
              </a:rPr>
              <a:t>simple random sample (SRS)</a:t>
            </a:r>
            <a:r>
              <a:rPr lang="en-US" sz="2400" dirty="0">
                <a:cs typeface="Times New Roman" pitchFamily="18" charset="0"/>
              </a:rPr>
              <a:t> </a:t>
            </a:r>
          </a:p>
          <a:p>
            <a:pPr indent="3810"/>
            <a:r>
              <a:rPr lang="en-US" sz="2400" b="1" dirty="0">
                <a:cs typeface="Times New Roman" pitchFamily="18" charset="0"/>
              </a:rPr>
              <a:t>(1)</a:t>
            </a:r>
            <a:r>
              <a:rPr lang="en-US" sz="2400" dirty="0">
                <a:cs typeface="Times New Roman" pitchFamily="18" charset="0"/>
              </a:rPr>
              <a:t> </a:t>
            </a:r>
            <a:r>
              <a:rPr lang="en-US" sz="2400" dirty="0">
                <a:solidFill>
                  <a:srgbClr val="00B050"/>
                </a:solidFill>
                <a:cs typeface="Times New Roman" pitchFamily="18" charset="0"/>
              </a:rPr>
              <a:t>Each individual </a:t>
            </a:r>
            <a:r>
              <a:rPr lang="en-US" sz="2400" dirty="0">
                <a:cs typeface="Times New Roman" pitchFamily="18" charset="0"/>
              </a:rPr>
              <a:t>has an equal chance of selection</a:t>
            </a:r>
          </a:p>
          <a:p>
            <a:pPr indent="3810"/>
            <a:r>
              <a:rPr lang="en-US" sz="2400" b="1" dirty="0">
                <a:cs typeface="Times New Roman" pitchFamily="18" charset="0"/>
              </a:rPr>
              <a:t>(2)</a:t>
            </a:r>
            <a:r>
              <a:rPr lang="en-US" sz="2400" dirty="0">
                <a:cs typeface="Times New Roman" pitchFamily="18" charset="0"/>
              </a:rPr>
              <a:t> </a:t>
            </a:r>
            <a:r>
              <a:rPr lang="en-US" sz="2400" dirty="0">
                <a:solidFill>
                  <a:srgbClr val="00B050"/>
                </a:solidFill>
                <a:cs typeface="Times New Roman" pitchFamily="18" charset="0"/>
              </a:rPr>
              <a:t>All groups of size </a:t>
            </a:r>
            <a:r>
              <a:rPr lang="en-US" sz="2400" b="1" i="1" dirty="0">
                <a:solidFill>
                  <a:srgbClr val="00B050"/>
                </a:solidFill>
                <a:cs typeface="Times New Roman" pitchFamily="18" charset="0"/>
              </a:rPr>
              <a:t>n</a:t>
            </a:r>
            <a:r>
              <a:rPr lang="en-US" sz="2400" dirty="0">
                <a:solidFill>
                  <a:srgbClr val="00B050"/>
                </a:solidFill>
                <a:cs typeface="Times New Roman" pitchFamily="18" charset="0"/>
              </a:rPr>
              <a:t> </a:t>
            </a:r>
            <a:r>
              <a:rPr lang="en-US" sz="2400" dirty="0">
                <a:cs typeface="Times New Roman" pitchFamily="18" charset="0"/>
              </a:rPr>
              <a:t>have equal chance selection</a:t>
            </a:r>
          </a:p>
        </p:txBody>
      </p:sp>
      <p:pic>
        <p:nvPicPr>
          <p:cNvPr id="50" name="Picture 49">
            <a:extLst>
              <a:ext uri="{FF2B5EF4-FFF2-40B4-BE49-F238E27FC236}">
                <a16:creationId xmlns:a16="http://schemas.microsoft.com/office/drawing/2014/main" id="{14377BB6-0E3C-4950-ABDA-B58D71BE2A42}"/>
              </a:ext>
            </a:extLst>
          </p:cNvPr>
          <p:cNvPicPr>
            <a:picLocks noChangeAspect="1"/>
          </p:cNvPicPr>
          <p:nvPr/>
        </p:nvPicPr>
        <p:blipFill>
          <a:blip r:embed="rId4"/>
          <a:stretch>
            <a:fillRect/>
          </a:stretch>
        </p:blipFill>
        <p:spPr>
          <a:xfrm>
            <a:off x="8359856" y="517023"/>
            <a:ext cx="640725" cy="1319895"/>
          </a:xfrm>
          <a:prstGeom prst="rect">
            <a:avLst/>
          </a:prstGeom>
        </p:spPr>
      </p:pic>
      <p:pic>
        <p:nvPicPr>
          <p:cNvPr id="51" name="Picture 50">
            <a:extLst>
              <a:ext uri="{FF2B5EF4-FFF2-40B4-BE49-F238E27FC236}">
                <a16:creationId xmlns:a16="http://schemas.microsoft.com/office/drawing/2014/main" id="{C9E6F42F-42E0-44DC-BE55-A70D2B4E4E24}"/>
              </a:ext>
            </a:extLst>
          </p:cNvPr>
          <p:cNvPicPr>
            <a:picLocks noChangeAspect="1"/>
          </p:cNvPicPr>
          <p:nvPr/>
        </p:nvPicPr>
        <p:blipFill>
          <a:blip r:embed="rId5"/>
          <a:stretch>
            <a:fillRect/>
          </a:stretch>
        </p:blipFill>
        <p:spPr>
          <a:xfrm>
            <a:off x="9038468" y="585034"/>
            <a:ext cx="587391" cy="1187018"/>
          </a:xfrm>
          <a:prstGeom prst="rect">
            <a:avLst/>
          </a:prstGeom>
        </p:spPr>
      </p:pic>
      <p:pic>
        <p:nvPicPr>
          <p:cNvPr id="52" name="Picture 51">
            <a:extLst>
              <a:ext uri="{FF2B5EF4-FFF2-40B4-BE49-F238E27FC236}">
                <a16:creationId xmlns:a16="http://schemas.microsoft.com/office/drawing/2014/main" id="{D2B4DE41-3397-4300-8110-9DAAA0043E46}"/>
              </a:ext>
            </a:extLst>
          </p:cNvPr>
          <p:cNvPicPr>
            <a:picLocks noChangeAspect="1"/>
          </p:cNvPicPr>
          <p:nvPr/>
        </p:nvPicPr>
        <p:blipFill>
          <a:blip r:embed="rId6"/>
          <a:stretch>
            <a:fillRect/>
          </a:stretch>
        </p:blipFill>
        <p:spPr>
          <a:xfrm>
            <a:off x="9660749" y="585034"/>
            <a:ext cx="966419" cy="1218528"/>
          </a:xfrm>
          <a:prstGeom prst="rect">
            <a:avLst/>
          </a:prstGeom>
        </p:spPr>
      </p:pic>
      <p:pic>
        <p:nvPicPr>
          <p:cNvPr id="53" name="Picture 52">
            <a:extLst>
              <a:ext uri="{FF2B5EF4-FFF2-40B4-BE49-F238E27FC236}">
                <a16:creationId xmlns:a16="http://schemas.microsoft.com/office/drawing/2014/main" id="{BE68F379-91FA-423E-9638-CD7432196DF5}"/>
              </a:ext>
            </a:extLst>
          </p:cNvPr>
          <p:cNvPicPr>
            <a:picLocks noChangeAspect="1"/>
          </p:cNvPicPr>
          <p:nvPr/>
        </p:nvPicPr>
        <p:blipFill>
          <a:blip r:embed="rId7"/>
          <a:stretch>
            <a:fillRect/>
          </a:stretch>
        </p:blipFill>
        <p:spPr>
          <a:xfrm>
            <a:off x="10750945" y="557964"/>
            <a:ext cx="804449" cy="1287119"/>
          </a:xfrm>
          <a:prstGeom prst="rect">
            <a:avLst/>
          </a:prstGeom>
        </p:spPr>
      </p:pic>
      <p:sp>
        <p:nvSpPr>
          <p:cNvPr id="54" name="TextBox 53">
            <a:extLst>
              <a:ext uri="{FF2B5EF4-FFF2-40B4-BE49-F238E27FC236}">
                <a16:creationId xmlns:a16="http://schemas.microsoft.com/office/drawing/2014/main" id="{A9219282-DEFC-4E85-9C0E-46E4DA415E23}"/>
              </a:ext>
            </a:extLst>
          </p:cNvPr>
          <p:cNvSpPr txBox="1"/>
          <p:nvPr/>
        </p:nvSpPr>
        <p:spPr>
          <a:xfrm>
            <a:off x="8623696" y="2037922"/>
            <a:ext cx="2778389" cy="510909"/>
          </a:xfrm>
          <a:prstGeom prst="rect">
            <a:avLst/>
          </a:prstGeom>
          <a:noFill/>
        </p:spPr>
        <p:txBody>
          <a:bodyPr wrap="none" lIns="109728" tIns="54864" rIns="109728" bIns="54864" rtlCol="0">
            <a:spAutoFit/>
          </a:bodyPr>
          <a:lstStyle/>
          <a:p>
            <a:r>
              <a:rPr lang="en-US" sz="2600" b="1" dirty="0"/>
              <a:t>1        2         3        4</a:t>
            </a:r>
          </a:p>
        </p:txBody>
      </p:sp>
      <p:sp>
        <p:nvSpPr>
          <p:cNvPr id="55" name="Rectangle 54">
            <a:extLst>
              <a:ext uri="{FF2B5EF4-FFF2-40B4-BE49-F238E27FC236}">
                <a16:creationId xmlns:a16="http://schemas.microsoft.com/office/drawing/2014/main" id="{BB3C3ED9-6192-4C53-8E0A-F00EDA19318E}"/>
              </a:ext>
            </a:extLst>
          </p:cNvPr>
          <p:cNvSpPr/>
          <p:nvPr/>
        </p:nvSpPr>
        <p:spPr>
          <a:xfrm>
            <a:off x="8555370" y="2037922"/>
            <a:ext cx="2915997" cy="57681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5031D4E-8EA9-4779-BF7E-164316D5011F}"/>
              </a:ext>
            </a:extLst>
          </p:cNvPr>
          <p:cNvSpPr txBox="1"/>
          <p:nvPr/>
        </p:nvSpPr>
        <p:spPr>
          <a:xfrm>
            <a:off x="7795584" y="83134"/>
            <a:ext cx="1596206" cy="646331"/>
          </a:xfrm>
          <a:prstGeom prst="rect">
            <a:avLst/>
          </a:prstGeom>
          <a:noFill/>
        </p:spPr>
        <p:txBody>
          <a:bodyPr wrap="none" rtlCol="0">
            <a:spAutoFit/>
          </a:bodyPr>
          <a:lstStyle/>
          <a:p>
            <a:r>
              <a:rPr lang="en-US" dirty="0"/>
              <a:t>Population size</a:t>
            </a:r>
          </a:p>
          <a:p>
            <a:r>
              <a:rPr lang="en-US" b="1" dirty="0"/>
              <a:t>N=4</a:t>
            </a:r>
          </a:p>
        </p:txBody>
      </p:sp>
      <p:graphicFrame>
        <p:nvGraphicFramePr>
          <p:cNvPr id="58" name="Object 57">
            <a:extLst>
              <a:ext uri="{FF2B5EF4-FFF2-40B4-BE49-F238E27FC236}">
                <a16:creationId xmlns:a16="http://schemas.microsoft.com/office/drawing/2014/main" id="{34C1F2AD-F04E-487C-ADE7-5E2EC95995C8}"/>
              </a:ext>
            </a:extLst>
          </p:cNvPr>
          <p:cNvGraphicFramePr>
            <a:graphicFrameLocks noChangeAspect="1"/>
          </p:cNvGraphicFramePr>
          <p:nvPr>
            <p:extLst>
              <p:ext uri="{D42A27DB-BD31-4B8C-83A1-F6EECF244321}">
                <p14:modId xmlns:p14="http://schemas.microsoft.com/office/powerpoint/2010/main" val="1237727203"/>
              </p:ext>
            </p:extLst>
          </p:nvPr>
        </p:nvGraphicFramePr>
        <p:xfrm>
          <a:off x="8472592" y="5011597"/>
          <a:ext cx="302207" cy="780703"/>
        </p:xfrm>
        <a:graphic>
          <a:graphicData uri="http://schemas.openxmlformats.org/presentationml/2006/ole">
            <mc:AlternateContent xmlns:mc="http://schemas.openxmlformats.org/markup-compatibility/2006">
              <mc:Choice xmlns:v="urn:schemas-microsoft-com:vml" Requires="v">
                <p:oleObj spid="_x0000_s2122" name="Equation" r:id="rId8" imgW="152280" imgH="393480" progId="Equation.3">
                  <p:embed/>
                </p:oleObj>
              </mc:Choice>
              <mc:Fallback>
                <p:oleObj name="Equation" r:id="rId8" imgW="152280" imgH="393480" progId="Equation.3">
                  <p:embed/>
                  <p:pic>
                    <p:nvPicPr>
                      <p:cNvPr id="26"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72592" y="5011597"/>
                        <a:ext cx="302207" cy="780703"/>
                      </a:xfrm>
                      <a:prstGeom prst="rect">
                        <a:avLst/>
                      </a:prstGeom>
                      <a:noFill/>
                    </p:spPr>
                  </p:pic>
                </p:oleObj>
              </mc:Fallback>
            </mc:AlternateContent>
          </a:graphicData>
        </a:graphic>
      </p:graphicFrame>
      <p:graphicFrame>
        <p:nvGraphicFramePr>
          <p:cNvPr id="59" name="Object 3">
            <a:extLst>
              <a:ext uri="{FF2B5EF4-FFF2-40B4-BE49-F238E27FC236}">
                <a16:creationId xmlns:a16="http://schemas.microsoft.com/office/drawing/2014/main" id="{CA4A9315-FBC5-4B86-854A-78159022E9D3}"/>
              </a:ext>
            </a:extLst>
          </p:cNvPr>
          <p:cNvGraphicFramePr>
            <a:graphicFrameLocks noChangeAspect="1"/>
          </p:cNvGraphicFramePr>
          <p:nvPr>
            <p:extLst>
              <p:ext uri="{D42A27DB-BD31-4B8C-83A1-F6EECF244321}">
                <p14:modId xmlns:p14="http://schemas.microsoft.com/office/powerpoint/2010/main" val="2987570075"/>
              </p:ext>
            </p:extLst>
          </p:nvPr>
        </p:nvGraphicFramePr>
        <p:xfrm>
          <a:off x="11688145" y="5011597"/>
          <a:ext cx="302668" cy="780703"/>
        </p:xfrm>
        <a:graphic>
          <a:graphicData uri="http://schemas.openxmlformats.org/presentationml/2006/ole">
            <mc:AlternateContent xmlns:mc="http://schemas.openxmlformats.org/markup-compatibility/2006">
              <mc:Choice xmlns:v="urn:schemas-microsoft-com:vml" Requires="v">
                <p:oleObj spid="_x0000_s2123" name="Equation" r:id="rId10" imgW="152280" imgH="393480" progId="Equation.3">
                  <p:embed/>
                </p:oleObj>
              </mc:Choice>
              <mc:Fallback>
                <p:oleObj name="Equation" r:id="rId10" imgW="152280" imgH="393480" progId="Equation.3">
                  <p:embed/>
                  <p:pic>
                    <p:nvPicPr>
                      <p:cNvPr id="45059" name="Object 3"/>
                      <p:cNvPicPr>
                        <a:picLocks noChangeAspect="1" noChangeArrowheads="1"/>
                      </p:cNvPicPr>
                      <p:nvPr/>
                    </p:nvPicPr>
                    <p:blipFill>
                      <a:blip r:embed="rId11"/>
                      <a:srcRect/>
                      <a:stretch>
                        <a:fillRect/>
                      </a:stretch>
                    </p:blipFill>
                    <p:spPr bwMode="auto">
                      <a:xfrm>
                        <a:off x="11688145" y="5011597"/>
                        <a:ext cx="302668" cy="780703"/>
                      </a:xfrm>
                      <a:prstGeom prst="rect">
                        <a:avLst/>
                      </a:prstGeom>
                      <a:noFill/>
                    </p:spPr>
                  </p:pic>
                </p:oleObj>
              </mc:Fallback>
            </mc:AlternateContent>
          </a:graphicData>
        </a:graphic>
      </p:graphicFrame>
      <p:sp>
        <p:nvSpPr>
          <p:cNvPr id="60" name="TextBox 59">
            <a:extLst>
              <a:ext uri="{FF2B5EF4-FFF2-40B4-BE49-F238E27FC236}">
                <a16:creationId xmlns:a16="http://schemas.microsoft.com/office/drawing/2014/main" id="{45C3D9FC-BA09-4DCD-A57D-592BCC7A9FE1}"/>
              </a:ext>
            </a:extLst>
          </p:cNvPr>
          <p:cNvSpPr txBox="1"/>
          <p:nvPr/>
        </p:nvSpPr>
        <p:spPr>
          <a:xfrm>
            <a:off x="9451807" y="5220644"/>
            <a:ext cx="1633268" cy="830997"/>
          </a:xfrm>
          <a:prstGeom prst="rect">
            <a:avLst/>
          </a:prstGeom>
          <a:noFill/>
        </p:spPr>
        <p:txBody>
          <a:bodyPr wrap="none" rtlCol="0">
            <a:spAutoFit/>
          </a:bodyPr>
          <a:lstStyle/>
          <a:p>
            <a:r>
              <a:rPr lang="en-US" sz="2400" dirty="0"/>
              <a:t>Sample size</a:t>
            </a:r>
          </a:p>
          <a:p>
            <a:r>
              <a:rPr lang="en-US" sz="2400" b="1" dirty="0"/>
              <a:t>n=2</a:t>
            </a:r>
          </a:p>
        </p:txBody>
      </p:sp>
      <p:cxnSp>
        <p:nvCxnSpPr>
          <p:cNvPr id="62" name="Straight Arrow Connector 61">
            <a:extLst>
              <a:ext uri="{FF2B5EF4-FFF2-40B4-BE49-F238E27FC236}">
                <a16:creationId xmlns:a16="http://schemas.microsoft.com/office/drawing/2014/main" id="{A605DDDF-E1B6-449A-9004-CD9B9B98045C}"/>
              </a:ext>
            </a:extLst>
          </p:cNvPr>
          <p:cNvCxnSpPr>
            <a:cxnSpLocks/>
            <a:stCxn id="55" idx="2"/>
            <a:endCxn id="64" idx="7"/>
          </p:cNvCxnSpPr>
          <p:nvPr/>
        </p:nvCxnSpPr>
        <p:spPr>
          <a:xfrm flipH="1">
            <a:off x="7508287" y="2614740"/>
            <a:ext cx="2505082" cy="342627"/>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0287261E-0D35-4B75-8B45-67673F07BC0B}"/>
              </a:ext>
            </a:extLst>
          </p:cNvPr>
          <p:cNvSpPr/>
          <p:nvPr/>
        </p:nvSpPr>
        <p:spPr>
          <a:xfrm>
            <a:off x="6616941" y="2856408"/>
            <a:ext cx="1044277" cy="689389"/>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1   2</a:t>
            </a:r>
          </a:p>
        </p:txBody>
      </p:sp>
      <p:pic>
        <p:nvPicPr>
          <p:cNvPr id="85" name="Picture 84">
            <a:extLst>
              <a:ext uri="{FF2B5EF4-FFF2-40B4-BE49-F238E27FC236}">
                <a16:creationId xmlns:a16="http://schemas.microsoft.com/office/drawing/2014/main" id="{0ADE0578-CFC8-4094-B6F9-2CEE0EB772BB}"/>
              </a:ext>
            </a:extLst>
          </p:cNvPr>
          <p:cNvPicPr>
            <a:picLocks noChangeAspect="1"/>
          </p:cNvPicPr>
          <p:nvPr/>
        </p:nvPicPr>
        <p:blipFill>
          <a:blip r:embed="rId12"/>
          <a:stretch>
            <a:fillRect/>
          </a:stretch>
        </p:blipFill>
        <p:spPr>
          <a:xfrm>
            <a:off x="10206211" y="5765546"/>
            <a:ext cx="1487087" cy="727329"/>
          </a:xfrm>
          <a:prstGeom prst="rect">
            <a:avLst/>
          </a:prstGeom>
        </p:spPr>
      </p:pic>
      <p:sp>
        <p:nvSpPr>
          <p:cNvPr id="87" name="Oval 86">
            <a:extLst>
              <a:ext uri="{FF2B5EF4-FFF2-40B4-BE49-F238E27FC236}">
                <a16:creationId xmlns:a16="http://schemas.microsoft.com/office/drawing/2014/main" id="{5BFAAB0E-304F-488E-86B2-0DD7D42F9FA5}"/>
              </a:ext>
            </a:extLst>
          </p:cNvPr>
          <p:cNvSpPr/>
          <p:nvPr/>
        </p:nvSpPr>
        <p:spPr>
          <a:xfrm>
            <a:off x="7689551" y="3145389"/>
            <a:ext cx="1044277" cy="689389"/>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1   3</a:t>
            </a:r>
          </a:p>
        </p:txBody>
      </p:sp>
      <p:cxnSp>
        <p:nvCxnSpPr>
          <p:cNvPr id="88" name="Straight Arrow Connector 87">
            <a:extLst>
              <a:ext uri="{FF2B5EF4-FFF2-40B4-BE49-F238E27FC236}">
                <a16:creationId xmlns:a16="http://schemas.microsoft.com/office/drawing/2014/main" id="{59162639-BE3A-4074-BF20-2436E4E223E8}"/>
              </a:ext>
            </a:extLst>
          </p:cNvPr>
          <p:cNvCxnSpPr>
            <a:cxnSpLocks/>
            <a:stCxn id="55" idx="2"/>
            <a:endCxn id="87" idx="0"/>
          </p:cNvCxnSpPr>
          <p:nvPr/>
        </p:nvCxnSpPr>
        <p:spPr>
          <a:xfrm flipH="1">
            <a:off x="8211690" y="2614740"/>
            <a:ext cx="1801679" cy="530649"/>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1A91752C-CE11-4833-9E61-8BD6FFBE936A}"/>
              </a:ext>
            </a:extLst>
          </p:cNvPr>
          <p:cNvSpPr/>
          <p:nvPr/>
        </p:nvSpPr>
        <p:spPr>
          <a:xfrm>
            <a:off x="8158079" y="3965414"/>
            <a:ext cx="1044277" cy="689389"/>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1   4</a:t>
            </a:r>
          </a:p>
        </p:txBody>
      </p:sp>
      <p:cxnSp>
        <p:nvCxnSpPr>
          <p:cNvPr id="93" name="Straight Arrow Connector 92">
            <a:extLst>
              <a:ext uri="{FF2B5EF4-FFF2-40B4-BE49-F238E27FC236}">
                <a16:creationId xmlns:a16="http://schemas.microsoft.com/office/drawing/2014/main" id="{D93F20A4-8BBD-4F27-8280-89371EEA7DB0}"/>
              </a:ext>
            </a:extLst>
          </p:cNvPr>
          <p:cNvCxnSpPr>
            <a:cxnSpLocks/>
            <a:stCxn id="55" idx="2"/>
            <a:endCxn id="92" idx="0"/>
          </p:cNvCxnSpPr>
          <p:nvPr/>
        </p:nvCxnSpPr>
        <p:spPr>
          <a:xfrm flipH="1">
            <a:off x="8680218" y="2614740"/>
            <a:ext cx="1333151" cy="1350674"/>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BEA2345B-6CF8-4FEB-9B4B-7E7CE7643604}"/>
              </a:ext>
            </a:extLst>
          </p:cNvPr>
          <p:cNvSpPr/>
          <p:nvPr/>
        </p:nvSpPr>
        <p:spPr>
          <a:xfrm>
            <a:off x="9160342" y="3545797"/>
            <a:ext cx="1044277" cy="689389"/>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2   3</a:t>
            </a:r>
          </a:p>
        </p:txBody>
      </p:sp>
      <p:sp>
        <p:nvSpPr>
          <p:cNvPr id="97" name="Oval 96">
            <a:extLst>
              <a:ext uri="{FF2B5EF4-FFF2-40B4-BE49-F238E27FC236}">
                <a16:creationId xmlns:a16="http://schemas.microsoft.com/office/drawing/2014/main" id="{D71FBC1C-281D-4BF4-91DF-F83B111826B7}"/>
              </a:ext>
            </a:extLst>
          </p:cNvPr>
          <p:cNvSpPr/>
          <p:nvPr/>
        </p:nvSpPr>
        <p:spPr>
          <a:xfrm>
            <a:off x="10040798" y="4104319"/>
            <a:ext cx="1044277" cy="689389"/>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2   4</a:t>
            </a:r>
          </a:p>
        </p:txBody>
      </p:sp>
      <p:sp>
        <p:nvSpPr>
          <p:cNvPr id="98" name="Oval 97">
            <a:extLst>
              <a:ext uri="{FF2B5EF4-FFF2-40B4-BE49-F238E27FC236}">
                <a16:creationId xmlns:a16="http://schemas.microsoft.com/office/drawing/2014/main" id="{BCC2C0CC-8755-4885-8E99-737C90B7D713}"/>
              </a:ext>
            </a:extLst>
          </p:cNvPr>
          <p:cNvSpPr/>
          <p:nvPr/>
        </p:nvSpPr>
        <p:spPr>
          <a:xfrm>
            <a:off x="10683509" y="3434351"/>
            <a:ext cx="1044277" cy="689389"/>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3   4</a:t>
            </a:r>
          </a:p>
        </p:txBody>
      </p:sp>
      <p:cxnSp>
        <p:nvCxnSpPr>
          <p:cNvPr id="99" name="Straight Arrow Connector 98">
            <a:extLst>
              <a:ext uri="{FF2B5EF4-FFF2-40B4-BE49-F238E27FC236}">
                <a16:creationId xmlns:a16="http://schemas.microsoft.com/office/drawing/2014/main" id="{999219A3-0501-40D1-AFD9-94BB7B2EC63D}"/>
              </a:ext>
            </a:extLst>
          </p:cNvPr>
          <p:cNvCxnSpPr>
            <a:cxnSpLocks/>
            <a:stCxn id="55" idx="2"/>
            <a:endCxn id="96" idx="0"/>
          </p:cNvCxnSpPr>
          <p:nvPr/>
        </p:nvCxnSpPr>
        <p:spPr>
          <a:xfrm flipH="1">
            <a:off x="9682481" y="2614740"/>
            <a:ext cx="330888" cy="931057"/>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4CE69E5-A8B1-4707-9CC4-C30A618A5679}"/>
              </a:ext>
            </a:extLst>
          </p:cNvPr>
          <p:cNvCxnSpPr>
            <a:cxnSpLocks/>
            <a:stCxn id="55" idx="2"/>
            <a:endCxn id="97" idx="0"/>
          </p:cNvCxnSpPr>
          <p:nvPr/>
        </p:nvCxnSpPr>
        <p:spPr>
          <a:xfrm>
            <a:off x="10013369" y="2614740"/>
            <a:ext cx="549568" cy="1489579"/>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7763DAA4-0A9F-4609-9E4C-3D353C944603}"/>
              </a:ext>
            </a:extLst>
          </p:cNvPr>
          <p:cNvCxnSpPr>
            <a:cxnSpLocks/>
            <a:stCxn id="55" idx="2"/>
            <a:endCxn id="98" idx="0"/>
          </p:cNvCxnSpPr>
          <p:nvPr/>
        </p:nvCxnSpPr>
        <p:spPr>
          <a:xfrm>
            <a:off x="10013369" y="2614740"/>
            <a:ext cx="1192279" cy="819611"/>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51956B8E-CFE9-4405-A35F-BFE205C4FE9F}"/>
              </a:ext>
            </a:extLst>
          </p:cNvPr>
          <p:cNvSpPr/>
          <p:nvPr/>
        </p:nvSpPr>
        <p:spPr>
          <a:xfrm>
            <a:off x="926500" y="3223549"/>
            <a:ext cx="5424722" cy="305849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2" descr="C:\Users\ASaghafi\Desktop\randomSampling.jpg">
            <a:extLst>
              <a:ext uri="{FF2B5EF4-FFF2-40B4-BE49-F238E27FC236}">
                <a16:creationId xmlns:a16="http://schemas.microsoft.com/office/drawing/2014/main" id="{0FF74A84-AFFE-4F12-A9F1-94EF6E0A9FE9}"/>
              </a:ext>
            </a:extLst>
          </p:cNvPr>
          <p:cNvPicPr>
            <a:picLocks noChangeAspect="1" noChangeArrowheads="1"/>
          </p:cNvPicPr>
          <p:nvPr/>
        </p:nvPicPr>
        <p:blipFill>
          <a:blip r:embed="rId13"/>
          <a:srcRect/>
          <a:stretch>
            <a:fillRect/>
          </a:stretch>
        </p:blipFill>
        <p:spPr bwMode="auto">
          <a:xfrm>
            <a:off x="1134354" y="3376834"/>
            <a:ext cx="1340902" cy="1482985"/>
          </a:xfrm>
          <a:prstGeom prst="rect">
            <a:avLst/>
          </a:prstGeom>
          <a:noFill/>
        </p:spPr>
      </p:pic>
      <p:pic>
        <p:nvPicPr>
          <p:cNvPr id="124" name="Picture 1" descr="C:\Users\ASaghafi\Desktop\t15aac39b9fd193a48f8f73fdb0a7a393.jpg">
            <a:extLst>
              <a:ext uri="{FF2B5EF4-FFF2-40B4-BE49-F238E27FC236}">
                <a16:creationId xmlns:a16="http://schemas.microsoft.com/office/drawing/2014/main" id="{E42A0C23-98B8-42DE-8988-615F93B88C3B}"/>
              </a:ext>
            </a:extLst>
          </p:cNvPr>
          <p:cNvPicPr>
            <a:picLocks noChangeAspect="1" noChangeArrowheads="1"/>
          </p:cNvPicPr>
          <p:nvPr/>
        </p:nvPicPr>
        <p:blipFill>
          <a:blip r:embed="rId14"/>
          <a:srcRect/>
          <a:stretch>
            <a:fillRect/>
          </a:stretch>
        </p:blipFill>
        <p:spPr bwMode="auto">
          <a:xfrm>
            <a:off x="2901770" y="3378244"/>
            <a:ext cx="1502749" cy="1263536"/>
          </a:xfrm>
          <a:prstGeom prst="rect">
            <a:avLst/>
          </a:prstGeom>
          <a:noFill/>
        </p:spPr>
      </p:pic>
      <p:pic>
        <p:nvPicPr>
          <p:cNvPr id="125" name="Picture 4" descr="C:\Users\ASaghafi\Desktop\RANTBLE.jpg">
            <a:extLst>
              <a:ext uri="{FF2B5EF4-FFF2-40B4-BE49-F238E27FC236}">
                <a16:creationId xmlns:a16="http://schemas.microsoft.com/office/drawing/2014/main" id="{5AA0DACF-2F47-4A78-AE21-B10D525E0AA7}"/>
              </a:ext>
            </a:extLst>
          </p:cNvPr>
          <p:cNvPicPr>
            <a:picLocks noChangeAspect="1" noChangeArrowheads="1"/>
          </p:cNvPicPr>
          <p:nvPr/>
        </p:nvPicPr>
        <p:blipFill>
          <a:blip r:embed="rId15"/>
          <a:srcRect/>
          <a:stretch>
            <a:fillRect/>
          </a:stretch>
        </p:blipFill>
        <p:spPr bwMode="auto">
          <a:xfrm>
            <a:off x="2357890" y="4824145"/>
            <a:ext cx="1717636" cy="1288227"/>
          </a:xfrm>
          <a:prstGeom prst="rect">
            <a:avLst/>
          </a:prstGeom>
          <a:noFill/>
        </p:spPr>
      </p:pic>
      <p:pic>
        <p:nvPicPr>
          <p:cNvPr id="126" name="Picture 5" descr="C:\Users\ASaghafi\Desktop\maxresdefault.jpg">
            <a:extLst>
              <a:ext uri="{FF2B5EF4-FFF2-40B4-BE49-F238E27FC236}">
                <a16:creationId xmlns:a16="http://schemas.microsoft.com/office/drawing/2014/main" id="{263D0EBC-FB5B-46C3-A07B-585613D5AD56}"/>
              </a:ext>
            </a:extLst>
          </p:cNvPr>
          <p:cNvPicPr>
            <a:picLocks noChangeAspect="1" noChangeArrowheads="1"/>
          </p:cNvPicPr>
          <p:nvPr/>
        </p:nvPicPr>
        <p:blipFill>
          <a:blip r:embed="rId16"/>
          <a:srcRect/>
          <a:stretch>
            <a:fillRect/>
          </a:stretch>
        </p:blipFill>
        <p:spPr bwMode="auto">
          <a:xfrm>
            <a:off x="4854001" y="3376834"/>
            <a:ext cx="1247350" cy="2714014"/>
          </a:xfrm>
          <a:prstGeom prst="rect">
            <a:avLst/>
          </a:prstGeom>
          <a:noFill/>
        </p:spPr>
      </p:pic>
    </p:spTree>
    <p:extLst>
      <p:ext uri="{BB962C8B-B14F-4D97-AF65-F5344CB8AC3E}">
        <p14:creationId xmlns:p14="http://schemas.microsoft.com/office/powerpoint/2010/main" val="375448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20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1000"/>
                                        <p:tgtEl>
                                          <p:spTgt spid="62"/>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1000"/>
                                        <p:tgtEl>
                                          <p:spTgt spid="64"/>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88"/>
                                        </p:tgtEl>
                                        <p:attrNameLst>
                                          <p:attrName>style.visibility</p:attrName>
                                        </p:attrNameLst>
                                      </p:cBhvr>
                                      <p:to>
                                        <p:strVal val="visible"/>
                                      </p:to>
                                    </p:set>
                                    <p:animEffect transition="in" filter="fade">
                                      <p:cBhvr>
                                        <p:cTn id="40" dur="1000"/>
                                        <p:tgtEl>
                                          <p:spTgt spid="8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87"/>
                                        </p:tgtEl>
                                        <p:attrNameLst>
                                          <p:attrName>style.visibility</p:attrName>
                                        </p:attrNameLst>
                                      </p:cBhvr>
                                      <p:to>
                                        <p:strVal val="visible"/>
                                      </p:to>
                                    </p:set>
                                    <p:animEffect transition="in" filter="fade">
                                      <p:cBhvr>
                                        <p:cTn id="44" dur="1000"/>
                                        <p:tgtEl>
                                          <p:spTgt spid="87"/>
                                        </p:tgtEl>
                                      </p:cBhvr>
                                    </p:animEffect>
                                  </p:childTnLst>
                                </p:cTn>
                              </p:par>
                            </p:childTnLst>
                          </p:cTn>
                        </p:par>
                        <p:par>
                          <p:cTn id="45" fill="hold">
                            <p:stCondLst>
                              <p:cond delay="4000"/>
                            </p:stCondLst>
                            <p:childTnLst>
                              <p:par>
                                <p:cTn id="46" presetID="10" presetClass="entr" presetSubtype="0" fill="hold" nodeType="afterEffect">
                                  <p:stCondLst>
                                    <p:cond delay="0"/>
                                  </p:stCondLst>
                                  <p:childTnLst>
                                    <p:set>
                                      <p:cBhvr>
                                        <p:cTn id="47" dur="1" fill="hold">
                                          <p:stCondLst>
                                            <p:cond delay="0"/>
                                          </p:stCondLst>
                                        </p:cTn>
                                        <p:tgtEl>
                                          <p:spTgt spid="93"/>
                                        </p:tgtEl>
                                        <p:attrNameLst>
                                          <p:attrName>style.visibility</p:attrName>
                                        </p:attrNameLst>
                                      </p:cBhvr>
                                      <p:to>
                                        <p:strVal val="visible"/>
                                      </p:to>
                                    </p:set>
                                    <p:animEffect transition="in" filter="fade">
                                      <p:cBhvr>
                                        <p:cTn id="48" dur="1000"/>
                                        <p:tgtEl>
                                          <p:spTgt spid="93"/>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fade">
                                      <p:cBhvr>
                                        <p:cTn id="52" dur="1000"/>
                                        <p:tgtEl>
                                          <p:spTgt spid="92"/>
                                        </p:tgtEl>
                                      </p:cBhvr>
                                    </p:animEffect>
                                  </p:childTnLst>
                                </p:cTn>
                              </p:par>
                            </p:childTnLst>
                          </p:cTn>
                        </p:par>
                        <p:par>
                          <p:cTn id="53" fill="hold">
                            <p:stCondLst>
                              <p:cond delay="6000"/>
                            </p:stCondLst>
                            <p:childTnLst>
                              <p:par>
                                <p:cTn id="54" presetID="10" presetClass="entr" presetSubtype="0" fill="hold" nodeType="afterEffect">
                                  <p:stCondLst>
                                    <p:cond delay="0"/>
                                  </p:stCondLst>
                                  <p:childTnLst>
                                    <p:set>
                                      <p:cBhvr>
                                        <p:cTn id="55" dur="1" fill="hold">
                                          <p:stCondLst>
                                            <p:cond delay="0"/>
                                          </p:stCondLst>
                                        </p:cTn>
                                        <p:tgtEl>
                                          <p:spTgt spid="99"/>
                                        </p:tgtEl>
                                        <p:attrNameLst>
                                          <p:attrName>style.visibility</p:attrName>
                                        </p:attrNameLst>
                                      </p:cBhvr>
                                      <p:to>
                                        <p:strVal val="visible"/>
                                      </p:to>
                                    </p:set>
                                    <p:animEffect transition="in" filter="fade">
                                      <p:cBhvr>
                                        <p:cTn id="56" dur="1000"/>
                                        <p:tgtEl>
                                          <p:spTgt spid="99"/>
                                        </p:tgtEl>
                                      </p:cBhvr>
                                    </p:animEffect>
                                  </p:childTnLst>
                                </p:cTn>
                              </p:par>
                            </p:childTnLst>
                          </p:cTn>
                        </p:par>
                        <p:par>
                          <p:cTn id="57" fill="hold">
                            <p:stCondLst>
                              <p:cond delay="7000"/>
                            </p:stCondLst>
                            <p:childTnLst>
                              <p:par>
                                <p:cTn id="58" presetID="10" presetClass="entr" presetSubtype="0" fill="hold" grpId="0" nodeType="afterEffect">
                                  <p:stCondLst>
                                    <p:cond delay="0"/>
                                  </p:stCondLst>
                                  <p:childTnLst>
                                    <p:set>
                                      <p:cBhvr>
                                        <p:cTn id="59" dur="1" fill="hold">
                                          <p:stCondLst>
                                            <p:cond delay="0"/>
                                          </p:stCondLst>
                                        </p:cTn>
                                        <p:tgtEl>
                                          <p:spTgt spid="96"/>
                                        </p:tgtEl>
                                        <p:attrNameLst>
                                          <p:attrName>style.visibility</p:attrName>
                                        </p:attrNameLst>
                                      </p:cBhvr>
                                      <p:to>
                                        <p:strVal val="visible"/>
                                      </p:to>
                                    </p:set>
                                    <p:animEffect transition="in" filter="fade">
                                      <p:cBhvr>
                                        <p:cTn id="60" dur="1000"/>
                                        <p:tgtEl>
                                          <p:spTgt spid="96"/>
                                        </p:tgtEl>
                                      </p:cBhvr>
                                    </p:animEffect>
                                  </p:childTnLst>
                                </p:cTn>
                              </p:par>
                            </p:childTnLst>
                          </p:cTn>
                        </p:par>
                        <p:par>
                          <p:cTn id="61" fill="hold">
                            <p:stCondLst>
                              <p:cond delay="8000"/>
                            </p:stCondLst>
                            <p:childTnLst>
                              <p:par>
                                <p:cTn id="62" presetID="10" presetClass="entr" presetSubtype="0" fill="hold" nodeType="after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fade">
                                      <p:cBhvr>
                                        <p:cTn id="64" dur="1000"/>
                                        <p:tgtEl>
                                          <p:spTgt spid="102"/>
                                        </p:tgtEl>
                                      </p:cBhvr>
                                    </p:animEffect>
                                  </p:childTnLst>
                                </p:cTn>
                              </p:par>
                            </p:childTnLst>
                          </p:cTn>
                        </p:par>
                        <p:par>
                          <p:cTn id="65" fill="hold">
                            <p:stCondLst>
                              <p:cond delay="9000"/>
                            </p:stCondLst>
                            <p:childTnLst>
                              <p:par>
                                <p:cTn id="66" presetID="10" presetClass="entr" presetSubtype="0" fill="hold" grpId="0" nodeType="afterEffect">
                                  <p:stCondLst>
                                    <p:cond delay="0"/>
                                  </p:stCondLst>
                                  <p:childTnLst>
                                    <p:set>
                                      <p:cBhvr>
                                        <p:cTn id="67" dur="1" fill="hold">
                                          <p:stCondLst>
                                            <p:cond delay="0"/>
                                          </p:stCondLst>
                                        </p:cTn>
                                        <p:tgtEl>
                                          <p:spTgt spid="97"/>
                                        </p:tgtEl>
                                        <p:attrNameLst>
                                          <p:attrName>style.visibility</p:attrName>
                                        </p:attrNameLst>
                                      </p:cBhvr>
                                      <p:to>
                                        <p:strVal val="visible"/>
                                      </p:to>
                                    </p:set>
                                    <p:animEffect transition="in" filter="fade">
                                      <p:cBhvr>
                                        <p:cTn id="68" dur="1000"/>
                                        <p:tgtEl>
                                          <p:spTgt spid="97"/>
                                        </p:tgtEl>
                                      </p:cBhvr>
                                    </p:animEffect>
                                  </p:childTnLst>
                                </p:cTn>
                              </p:par>
                            </p:childTnLst>
                          </p:cTn>
                        </p:par>
                        <p:par>
                          <p:cTn id="69" fill="hold">
                            <p:stCondLst>
                              <p:cond delay="10000"/>
                            </p:stCondLst>
                            <p:childTnLst>
                              <p:par>
                                <p:cTn id="70" presetID="10" presetClass="entr" presetSubtype="0" fill="hold" nodeType="afterEffect">
                                  <p:stCondLst>
                                    <p:cond delay="0"/>
                                  </p:stCondLst>
                                  <p:childTnLst>
                                    <p:set>
                                      <p:cBhvr>
                                        <p:cTn id="71" dur="1" fill="hold">
                                          <p:stCondLst>
                                            <p:cond delay="0"/>
                                          </p:stCondLst>
                                        </p:cTn>
                                        <p:tgtEl>
                                          <p:spTgt spid="105"/>
                                        </p:tgtEl>
                                        <p:attrNameLst>
                                          <p:attrName>style.visibility</p:attrName>
                                        </p:attrNameLst>
                                      </p:cBhvr>
                                      <p:to>
                                        <p:strVal val="visible"/>
                                      </p:to>
                                    </p:set>
                                    <p:animEffect transition="in" filter="fade">
                                      <p:cBhvr>
                                        <p:cTn id="72" dur="1000"/>
                                        <p:tgtEl>
                                          <p:spTgt spid="105"/>
                                        </p:tgtEl>
                                      </p:cBhvr>
                                    </p:animEffect>
                                  </p:childTnLst>
                                </p:cTn>
                              </p:par>
                            </p:childTnLst>
                          </p:cTn>
                        </p:par>
                        <p:par>
                          <p:cTn id="73" fill="hold">
                            <p:stCondLst>
                              <p:cond delay="11000"/>
                            </p:stCondLst>
                            <p:childTnLst>
                              <p:par>
                                <p:cTn id="74" presetID="10" presetClass="entr" presetSubtype="0" fill="hold" grpId="0" nodeType="after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fade">
                                      <p:cBhvr>
                                        <p:cTn id="76" dur="1000"/>
                                        <p:tgtEl>
                                          <p:spTgt spid="9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8"/>
                                        </p:tgtEl>
                                        <p:attrNameLst>
                                          <p:attrName>style.visibility</p:attrName>
                                        </p:attrNameLst>
                                      </p:cBhvr>
                                      <p:to>
                                        <p:strVal val="visible"/>
                                      </p:to>
                                    </p:set>
                                    <p:animEffect transition="in" filter="fade">
                                      <p:cBhvr>
                                        <p:cTn id="81" dur="2000"/>
                                        <p:tgtEl>
                                          <p:spTgt spid="5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23"/>
                                        </p:tgtEl>
                                        <p:attrNameLst>
                                          <p:attrName>style.visibility</p:attrName>
                                        </p:attrNameLst>
                                      </p:cBhvr>
                                      <p:to>
                                        <p:strVal val="visible"/>
                                      </p:to>
                                    </p:set>
                                    <p:animEffect transition="in" filter="fade">
                                      <p:cBhvr>
                                        <p:cTn id="86" dur="1000"/>
                                        <p:tgtEl>
                                          <p:spTgt spid="123"/>
                                        </p:tgtEl>
                                      </p:cBhvr>
                                    </p:animEffect>
                                  </p:childTnLst>
                                </p:cTn>
                              </p:par>
                            </p:childTnLst>
                          </p:cTn>
                        </p:par>
                        <p:par>
                          <p:cTn id="87" fill="hold">
                            <p:stCondLst>
                              <p:cond delay="1000"/>
                            </p:stCondLst>
                            <p:childTnLst>
                              <p:par>
                                <p:cTn id="88" presetID="10" presetClass="entr" presetSubtype="0" fill="hold" nodeType="afterEffect">
                                  <p:stCondLst>
                                    <p:cond delay="0"/>
                                  </p:stCondLst>
                                  <p:childTnLst>
                                    <p:set>
                                      <p:cBhvr>
                                        <p:cTn id="89" dur="1" fill="hold">
                                          <p:stCondLst>
                                            <p:cond delay="0"/>
                                          </p:stCondLst>
                                        </p:cTn>
                                        <p:tgtEl>
                                          <p:spTgt spid="124"/>
                                        </p:tgtEl>
                                        <p:attrNameLst>
                                          <p:attrName>style.visibility</p:attrName>
                                        </p:attrNameLst>
                                      </p:cBhvr>
                                      <p:to>
                                        <p:strVal val="visible"/>
                                      </p:to>
                                    </p:set>
                                    <p:animEffect transition="in" filter="fade">
                                      <p:cBhvr>
                                        <p:cTn id="90" dur="1000"/>
                                        <p:tgtEl>
                                          <p:spTgt spid="124"/>
                                        </p:tgtEl>
                                      </p:cBhvr>
                                    </p:animEffect>
                                  </p:childTnLst>
                                </p:cTn>
                              </p:par>
                            </p:childTnLst>
                          </p:cTn>
                        </p:par>
                        <p:par>
                          <p:cTn id="91" fill="hold">
                            <p:stCondLst>
                              <p:cond delay="2000"/>
                            </p:stCondLst>
                            <p:childTnLst>
                              <p:par>
                                <p:cTn id="92" presetID="10" presetClass="entr" presetSubtype="0" fill="hold" nodeType="afterEffect">
                                  <p:stCondLst>
                                    <p:cond delay="0"/>
                                  </p:stCondLst>
                                  <p:childTnLst>
                                    <p:set>
                                      <p:cBhvr>
                                        <p:cTn id="93" dur="1" fill="hold">
                                          <p:stCondLst>
                                            <p:cond delay="0"/>
                                          </p:stCondLst>
                                        </p:cTn>
                                        <p:tgtEl>
                                          <p:spTgt spid="125"/>
                                        </p:tgtEl>
                                        <p:attrNameLst>
                                          <p:attrName>style.visibility</p:attrName>
                                        </p:attrNameLst>
                                      </p:cBhvr>
                                      <p:to>
                                        <p:strVal val="visible"/>
                                      </p:to>
                                    </p:set>
                                    <p:animEffect transition="in" filter="fade">
                                      <p:cBhvr>
                                        <p:cTn id="94" dur="1000"/>
                                        <p:tgtEl>
                                          <p:spTgt spid="125"/>
                                        </p:tgtEl>
                                      </p:cBhvr>
                                    </p:animEffect>
                                  </p:childTnLst>
                                </p:cTn>
                              </p:par>
                            </p:childTnLst>
                          </p:cTn>
                        </p:par>
                        <p:par>
                          <p:cTn id="95" fill="hold">
                            <p:stCondLst>
                              <p:cond delay="3000"/>
                            </p:stCondLst>
                            <p:childTnLst>
                              <p:par>
                                <p:cTn id="96" presetID="10" presetClass="entr" presetSubtype="0" fill="hold" nodeType="afterEffect">
                                  <p:stCondLst>
                                    <p:cond delay="0"/>
                                  </p:stCondLst>
                                  <p:childTnLst>
                                    <p:set>
                                      <p:cBhvr>
                                        <p:cTn id="97" dur="1" fill="hold">
                                          <p:stCondLst>
                                            <p:cond delay="0"/>
                                          </p:stCondLst>
                                        </p:cTn>
                                        <p:tgtEl>
                                          <p:spTgt spid="126"/>
                                        </p:tgtEl>
                                        <p:attrNameLst>
                                          <p:attrName>style.visibility</p:attrName>
                                        </p:attrNameLst>
                                      </p:cBhvr>
                                      <p:to>
                                        <p:strVal val="visible"/>
                                      </p:to>
                                    </p:set>
                                    <p:animEffect transition="in" filter="fade">
                                      <p:cBhvr>
                                        <p:cTn id="98" dur="10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animBg="1"/>
      <p:bldP spid="64" grpId="0" animBg="1"/>
      <p:bldP spid="87" grpId="0" animBg="1"/>
      <p:bldP spid="92" grpId="0" animBg="1"/>
      <p:bldP spid="96" grpId="0" animBg="1"/>
      <p:bldP spid="97" grpId="0" animBg="1"/>
      <p:bldP spid="9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Systematic Sampling</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1" y="1690688"/>
            <a:ext cx="6855822" cy="830997"/>
          </a:xfrm>
          <a:prstGeom prst="rect">
            <a:avLst/>
          </a:prstGeom>
        </p:spPr>
        <p:txBody>
          <a:bodyPr wrap="square">
            <a:spAutoFit/>
          </a:bodyPr>
          <a:lstStyle/>
          <a:p>
            <a:pPr indent="3810" algn="just"/>
            <a:r>
              <a:rPr lang="en-US" sz="2400" dirty="0">
                <a:cs typeface="Times New Roman" pitchFamily="18" charset="0"/>
              </a:rPr>
              <a:t>In</a:t>
            </a:r>
            <a:r>
              <a:rPr lang="en-US" sz="2400" b="1" dirty="0">
                <a:cs typeface="Times New Roman" pitchFamily="18" charset="0"/>
              </a:rPr>
              <a:t> Systematic sampling</a:t>
            </a:r>
            <a:r>
              <a:rPr lang="en-US" sz="2400" dirty="0">
                <a:cs typeface="Times New Roman" pitchFamily="18" charset="0"/>
              </a:rPr>
              <a:t> every k</a:t>
            </a:r>
            <a:r>
              <a:rPr lang="en-US" sz="2400" baseline="30000" dirty="0">
                <a:cs typeface="Times New Roman" pitchFamily="18" charset="0"/>
              </a:rPr>
              <a:t>th</a:t>
            </a:r>
            <a:r>
              <a:rPr lang="en-US" sz="2400" dirty="0">
                <a:cs typeface="Times New Roman" pitchFamily="18" charset="0"/>
              </a:rPr>
              <a:t>  individual or item is selected.</a:t>
            </a:r>
          </a:p>
        </p:txBody>
      </p:sp>
      <p:sp>
        <p:nvSpPr>
          <p:cNvPr id="21" name="Text Box 2">
            <a:extLst>
              <a:ext uri="{FF2B5EF4-FFF2-40B4-BE49-F238E27FC236}">
                <a16:creationId xmlns:a16="http://schemas.microsoft.com/office/drawing/2014/main" id="{4D829287-098B-4FF5-A996-12D1BCCAC9BD}"/>
              </a:ext>
            </a:extLst>
          </p:cNvPr>
          <p:cNvSpPr txBox="1">
            <a:spLocks noChangeArrowheads="1"/>
          </p:cNvSpPr>
          <p:nvPr/>
        </p:nvSpPr>
        <p:spPr bwMode="auto">
          <a:xfrm>
            <a:off x="8054409" y="525407"/>
            <a:ext cx="3631311" cy="4294787"/>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Systematic sampling </a:t>
            </a:r>
            <a:r>
              <a:rPr lang="en-US" sz="2200" dirty="0">
                <a:solidFill>
                  <a:srgbClr val="008AF2"/>
                </a:solidFill>
              </a:rPr>
              <a:t>requires a list </a:t>
            </a:r>
            <a:r>
              <a:rPr lang="en-US" sz="2200" dirty="0"/>
              <a:t>of population units. </a:t>
            </a:r>
          </a:p>
          <a:p>
            <a:endParaRPr lang="en-US" sz="2200" dirty="0"/>
          </a:p>
          <a:p>
            <a:r>
              <a:rPr lang="en-US" sz="2200" dirty="0"/>
              <a:t>To perform it</a:t>
            </a:r>
          </a:p>
          <a:p>
            <a:r>
              <a:rPr kumimoji="0" lang="en-US" altLang="en-US" sz="2200" b="0" i="0" u="none" strike="noStrike" cap="none" normalizeH="0" baseline="0" dirty="0">
                <a:ln>
                  <a:noFill/>
                </a:ln>
                <a:solidFill>
                  <a:schemeClr val="tx1"/>
                </a:solidFill>
                <a:effectLst/>
              </a:rPr>
              <a:t>1. </a:t>
            </a:r>
            <a:r>
              <a:rPr lang="en-US" altLang="en-US" sz="2200" dirty="0"/>
              <a:t>Enumerate the population from 1 to N</a:t>
            </a:r>
          </a:p>
          <a:p>
            <a:r>
              <a:rPr lang="en-US" altLang="en-US" sz="2200" dirty="0"/>
              <a:t>2. </a:t>
            </a:r>
            <a:r>
              <a:rPr lang="en-US" sz="2200" dirty="0"/>
              <a:t>Decide on Sample Size, n</a:t>
            </a:r>
          </a:p>
          <a:p>
            <a:r>
              <a:rPr lang="en-US" sz="2200" dirty="0"/>
              <a:t>3. Compute k, k ≤ (N/n)</a:t>
            </a:r>
          </a:p>
          <a:p>
            <a:r>
              <a:rPr lang="en-US" sz="2200" dirty="0"/>
              <a:t>4. Randomly select a starting point </a:t>
            </a:r>
          </a:p>
          <a:p>
            <a:r>
              <a:rPr lang="en-US" sz="2200" dirty="0"/>
              <a:t>5. Systematically select every kth element</a:t>
            </a:r>
          </a:p>
          <a:p>
            <a:endParaRPr kumimoji="0" lang="en-US" altLang="en-US" sz="2200" b="0" i="0" u="none" strike="noStrike" cap="none" normalizeH="0" baseline="0" dirty="0">
              <a:ln>
                <a:noFill/>
              </a:ln>
              <a:solidFill>
                <a:schemeClr val="tx1"/>
              </a:solidFill>
              <a:effectLst/>
            </a:endParaRPr>
          </a:p>
        </p:txBody>
      </p:sp>
      <p:sp>
        <p:nvSpPr>
          <p:cNvPr id="23" name="TextBox 22">
            <a:extLst>
              <a:ext uri="{FF2B5EF4-FFF2-40B4-BE49-F238E27FC236}">
                <a16:creationId xmlns:a16="http://schemas.microsoft.com/office/drawing/2014/main" id="{C582E1BD-4952-4158-935B-15C782F8DF2C}"/>
              </a:ext>
            </a:extLst>
          </p:cNvPr>
          <p:cNvSpPr txBox="1"/>
          <p:nvPr/>
        </p:nvSpPr>
        <p:spPr>
          <a:xfrm>
            <a:off x="5998511" y="2554998"/>
            <a:ext cx="1275435" cy="449354"/>
          </a:xfrm>
          <a:prstGeom prst="rect">
            <a:avLst/>
          </a:prstGeom>
          <a:noFill/>
        </p:spPr>
        <p:txBody>
          <a:bodyPr wrap="square" lIns="109728" tIns="54864" rIns="109728" bIns="54864" rtlCol="0">
            <a:spAutoFit/>
          </a:bodyPr>
          <a:lstStyle/>
          <a:p>
            <a:r>
              <a:rPr lang="en-US" sz="2200" b="1" dirty="0">
                <a:solidFill>
                  <a:srgbClr val="FF0000"/>
                </a:solidFill>
              </a:rPr>
              <a:t>N=27</a:t>
            </a:r>
          </a:p>
        </p:txBody>
      </p:sp>
      <p:sp>
        <p:nvSpPr>
          <p:cNvPr id="24" name="TextBox 23">
            <a:extLst>
              <a:ext uri="{FF2B5EF4-FFF2-40B4-BE49-F238E27FC236}">
                <a16:creationId xmlns:a16="http://schemas.microsoft.com/office/drawing/2014/main" id="{B2A4F9DF-C94C-4B12-AF1D-3F25A31405BF}"/>
              </a:ext>
            </a:extLst>
          </p:cNvPr>
          <p:cNvSpPr txBox="1"/>
          <p:nvPr/>
        </p:nvSpPr>
        <p:spPr>
          <a:xfrm>
            <a:off x="2372144" y="6001521"/>
            <a:ext cx="656013" cy="449354"/>
          </a:xfrm>
          <a:prstGeom prst="rect">
            <a:avLst/>
          </a:prstGeom>
          <a:noFill/>
        </p:spPr>
        <p:txBody>
          <a:bodyPr wrap="none" lIns="109728" tIns="54864" rIns="109728" bIns="54864" rtlCol="0">
            <a:spAutoFit/>
          </a:bodyPr>
          <a:lstStyle/>
          <a:p>
            <a:r>
              <a:rPr lang="en-US" sz="2200" b="1" dirty="0"/>
              <a:t>n=9</a:t>
            </a:r>
          </a:p>
        </p:txBody>
      </p:sp>
      <p:sp>
        <p:nvSpPr>
          <p:cNvPr id="25" name="TextBox 24">
            <a:extLst>
              <a:ext uri="{FF2B5EF4-FFF2-40B4-BE49-F238E27FC236}">
                <a16:creationId xmlns:a16="http://schemas.microsoft.com/office/drawing/2014/main" id="{76D151C4-2739-483A-AD64-A6C64D18E6D4}"/>
              </a:ext>
            </a:extLst>
          </p:cNvPr>
          <p:cNvSpPr txBox="1"/>
          <p:nvPr/>
        </p:nvSpPr>
        <p:spPr>
          <a:xfrm>
            <a:off x="5319953" y="5776844"/>
            <a:ext cx="1124090" cy="387798"/>
          </a:xfrm>
          <a:prstGeom prst="rect">
            <a:avLst/>
          </a:prstGeom>
          <a:noFill/>
        </p:spPr>
        <p:txBody>
          <a:bodyPr wrap="none" lIns="109728" tIns="54864" rIns="109728" bIns="54864" rtlCol="0">
            <a:spAutoFit/>
          </a:bodyPr>
          <a:lstStyle/>
          <a:p>
            <a:r>
              <a:rPr lang="en-US" dirty="0"/>
              <a:t>Simplicity</a:t>
            </a:r>
          </a:p>
        </p:txBody>
      </p:sp>
      <p:sp>
        <p:nvSpPr>
          <p:cNvPr id="26" name="TextBox 25">
            <a:extLst>
              <a:ext uri="{FF2B5EF4-FFF2-40B4-BE49-F238E27FC236}">
                <a16:creationId xmlns:a16="http://schemas.microsoft.com/office/drawing/2014/main" id="{F2F1E1DD-6514-4B2D-AB01-F125A3D0F723}"/>
              </a:ext>
            </a:extLst>
          </p:cNvPr>
          <p:cNvSpPr txBox="1"/>
          <p:nvPr/>
        </p:nvSpPr>
        <p:spPr>
          <a:xfrm>
            <a:off x="5694404" y="5167312"/>
            <a:ext cx="2360005" cy="449354"/>
          </a:xfrm>
          <a:prstGeom prst="rect">
            <a:avLst/>
          </a:prstGeom>
          <a:noFill/>
        </p:spPr>
        <p:txBody>
          <a:bodyPr wrap="none" lIns="109728" tIns="54864" rIns="109728" bIns="54864" rtlCol="0">
            <a:spAutoFit/>
          </a:bodyPr>
          <a:lstStyle/>
          <a:p>
            <a:r>
              <a:rPr lang="en-US" dirty="0"/>
              <a:t>Evenly sampled</a:t>
            </a:r>
          </a:p>
        </p:txBody>
      </p:sp>
      <p:sp>
        <p:nvSpPr>
          <p:cNvPr id="27" name="Text Box 2">
            <a:extLst>
              <a:ext uri="{FF2B5EF4-FFF2-40B4-BE49-F238E27FC236}">
                <a16:creationId xmlns:a16="http://schemas.microsoft.com/office/drawing/2014/main" id="{7E190AC5-D3C1-43A1-BE5C-8676CE20185A}"/>
              </a:ext>
            </a:extLst>
          </p:cNvPr>
          <p:cNvSpPr txBox="1">
            <a:spLocks noChangeArrowheads="1"/>
          </p:cNvSpPr>
          <p:nvPr/>
        </p:nvSpPr>
        <p:spPr bwMode="auto">
          <a:xfrm>
            <a:off x="8054408" y="5165266"/>
            <a:ext cx="3631311" cy="1167327"/>
          </a:xfrm>
          <a:prstGeom prst="rect">
            <a:avLst/>
          </a:prstGeom>
          <a:solidFill>
            <a:srgbClr val="FFCC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Systematic sampling </a:t>
            </a:r>
            <a:r>
              <a:rPr lang="en-US" sz="2200" dirty="0">
                <a:solidFill>
                  <a:srgbClr val="008AF2"/>
                </a:solidFill>
              </a:rPr>
              <a:t>evenly samples </a:t>
            </a:r>
            <a:r>
              <a:rPr lang="en-US" sz="2200" dirty="0"/>
              <a:t>the population and is </a:t>
            </a:r>
            <a:r>
              <a:rPr lang="en-US" sz="2200" dirty="0">
                <a:solidFill>
                  <a:srgbClr val="008AF2"/>
                </a:solidFill>
              </a:rPr>
              <a:t>easier</a:t>
            </a:r>
            <a:r>
              <a:rPr lang="en-US" sz="2200" dirty="0"/>
              <a:t> to perform than SRS.</a:t>
            </a:r>
            <a:endParaRPr kumimoji="0" lang="en-US" altLang="en-US" sz="2200" b="0" i="0" u="none" strike="noStrike" cap="none" normalizeH="0" baseline="0" dirty="0">
              <a:ln>
                <a:noFill/>
              </a:ln>
              <a:solidFill>
                <a:schemeClr val="tx1"/>
              </a:solidFill>
              <a:effectLst/>
            </a:endParaRPr>
          </a:p>
        </p:txBody>
      </p:sp>
      <p:grpSp>
        <p:nvGrpSpPr>
          <p:cNvPr id="78" name="Group 77">
            <a:extLst>
              <a:ext uri="{FF2B5EF4-FFF2-40B4-BE49-F238E27FC236}">
                <a16:creationId xmlns:a16="http://schemas.microsoft.com/office/drawing/2014/main" id="{321A6AB8-EC23-436A-957E-2831D03E6E72}"/>
              </a:ext>
            </a:extLst>
          </p:cNvPr>
          <p:cNvGrpSpPr/>
          <p:nvPr/>
        </p:nvGrpSpPr>
        <p:grpSpPr>
          <a:xfrm>
            <a:off x="838200" y="3235971"/>
            <a:ext cx="6600338" cy="164592"/>
            <a:chOff x="838200" y="3235971"/>
            <a:chExt cx="6600338" cy="164592"/>
          </a:xfrm>
        </p:grpSpPr>
        <p:sp>
          <p:nvSpPr>
            <p:cNvPr id="5" name="Oval 4">
              <a:extLst>
                <a:ext uri="{FF2B5EF4-FFF2-40B4-BE49-F238E27FC236}">
                  <a16:creationId xmlns:a16="http://schemas.microsoft.com/office/drawing/2014/main" id="{98D1D83C-CF06-4C39-8821-0907B1D079B2}"/>
                </a:ext>
              </a:extLst>
            </p:cNvPr>
            <p:cNvSpPr/>
            <p:nvPr/>
          </p:nvSpPr>
          <p:spPr>
            <a:xfrm>
              <a:off x="1316944"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28A9021-5099-4D30-98E3-49ACD58DB892}"/>
                </a:ext>
              </a:extLst>
            </p:cNvPr>
            <p:cNvSpPr/>
            <p:nvPr/>
          </p:nvSpPr>
          <p:spPr>
            <a:xfrm>
              <a:off x="1081253"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60C2D10-4A15-4641-8E02-7D343686EE11}"/>
                </a:ext>
              </a:extLst>
            </p:cNvPr>
            <p:cNvSpPr/>
            <p:nvPr/>
          </p:nvSpPr>
          <p:spPr>
            <a:xfrm>
              <a:off x="838200"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F27CD4D-8F38-46E5-A4AB-6A2D4205D3B7}"/>
                </a:ext>
              </a:extLst>
            </p:cNvPr>
            <p:cNvSpPr/>
            <p:nvPr/>
          </p:nvSpPr>
          <p:spPr>
            <a:xfrm>
              <a:off x="2036805"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73089C3-26E6-43C2-96C1-EAFF170906D9}"/>
                </a:ext>
              </a:extLst>
            </p:cNvPr>
            <p:cNvSpPr/>
            <p:nvPr/>
          </p:nvSpPr>
          <p:spPr>
            <a:xfrm>
              <a:off x="1801114"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8179C79-DF16-4825-AF22-D34CE1BFBAED}"/>
                </a:ext>
              </a:extLst>
            </p:cNvPr>
            <p:cNvSpPr/>
            <p:nvPr/>
          </p:nvSpPr>
          <p:spPr>
            <a:xfrm>
              <a:off x="1558061"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000BA7A-ECD1-424E-90ED-B164960A2DD6}"/>
                </a:ext>
              </a:extLst>
            </p:cNvPr>
            <p:cNvSpPr/>
            <p:nvPr/>
          </p:nvSpPr>
          <p:spPr>
            <a:xfrm>
              <a:off x="2791183"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544A5B-2A1D-489C-9D37-89E04A22BA03}"/>
                </a:ext>
              </a:extLst>
            </p:cNvPr>
            <p:cNvSpPr/>
            <p:nvPr/>
          </p:nvSpPr>
          <p:spPr>
            <a:xfrm>
              <a:off x="2555492"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738D66D-2CA4-4283-A5AA-82A60BCAE731}"/>
                </a:ext>
              </a:extLst>
            </p:cNvPr>
            <p:cNvSpPr/>
            <p:nvPr/>
          </p:nvSpPr>
          <p:spPr>
            <a:xfrm>
              <a:off x="2312439"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E16CE56-5E4B-461E-A7B1-08B78FF93303}"/>
                </a:ext>
              </a:extLst>
            </p:cNvPr>
            <p:cNvSpPr/>
            <p:nvPr/>
          </p:nvSpPr>
          <p:spPr>
            <a:xfrm>
              <a:off x="3511044"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A0020A3-EF7B-4ABC-B7C9-FE627B3DB7DE}"/>
                </a:ext>
              </a:extLst>
            </p:cNvPr>
            <p:cNvSpPr/>
            <p:nvPr/>
          </p:nvSpPr>
          <p:spPr>
            <a:xfrm>
              <a:off x="3275353"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EC9CC5C-4014-4AB4-9770-46E04A2BF7C0}"/>
                </a:ext>
              </a:extLst>
            </p:cNvPr>
            <p:cNvSpPr/>
            <p:nvPr/>
          </p:nvSpPr>
          <p:spPr>
            <a:xfrm>
              <a:off x="3032300"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148EAF2-4B99-4FA5-AD85-0276D113735C}"/>
                </a:ext>
              </a:extLst>
            </p:cNvPr>
            <p:cNvSpPr/>
            <p:nvPr/>
          </p:nvSpPr>
          <p:spPr>
            <a:xfrm>
              <a:off x="4303774"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9A647980-1B8B-45E1-9D77-B4926F68E0E9}"/>
                </a:ext>
              </a:extLst>
            </p:cNvPr>
            <p:cNvSpPr/>
            <p:nvPr/>
          </p:nvSpPr>
          <p:spPr>
            <a:xfrm>
              <a:off x="4068083"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352B164-D86B-47EA-849E-E4D78E54F558}"/>
                </a:ext>
              </a:extLst>
            </p:cNvPr>
            <p:cNvSpPr/>
            <p:nvPr/>
          </p:nvSpPr>
          <p:spPr>
            <a:xfrm>
              <a:off x="3825030"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04CF515C-A92E-4682-90FF-01819E3A9457}"/>
                </a:ext>
              </a:extLst>
            </p:cNvPr>
            <p:cNvSpPr/>
            <p:nvPr/>
          </p:nvSpPr>
          <p:spPr>
            <a:xfrm>
              <a:off x="5023635"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A21156CD-93C4-4C87-A41F-DB11D85F1E61}"/>
                </a:ext>
              </a:extLst>
            </p:cNvPr>
            <p:cNvSpPr/>
            <p:nvPr/>
          </p:nvSpPr>
          <p:spPr>
            <a:xfrm>
              <a:off x="4787944"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2B7715A-6A47-4423-8F51-4417308670E2}"/>
                </a:ext>
              </a:extLst>
            </p:cNvPr>
            <p:cNvSpPr/>
            <p:nvPr/>
          </p:nvSpPr>
          <p:spPr>
            <a:xfrm>
              <a:off x="4544891"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D579ADB-966A-471E-8786-929CCAFF75AF}"/>
                </a:ext>
              </a:extLst>
            </p:cNvPr>
            <p:cNvSpPr/>
            <p:nvPr/>
          </p:nvSpPr>
          <p:spPr>
            <a:xfrm>
              <a:off x="5778013"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09E56524-9122-495E-A6F8-DC486F7D7943}"/>
                </a:ext>
              </a:extLst>
            </p:cNvPr>
            <p:cNvSpPr/>
            <p:nvPr/>
          </p:nvSpPr>
          <p:spPr>
            <a:xfrm>
              <a:off x="5542322"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4D92CF80-9886-4A66-BA4C-A954AE9A0B4E}"/>
                </a:ext>
              </a:extLst>
            </p:cNvPr>
            <p:cNvSpPr/>
            <p:nvPr/>
          </p:nvSpPr>
          <p:spPr>
            <a:xfrm>
              <a:off x="5299269"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2CDFD29-0C21-4BB9-A8B6-836970B03A18}"/>
                </a:ext>
              </a:extLst>
            </p:cNvPr>
            <p:cNvSpPr/>
            <p:nvPr/>
          </p:nvSpPr>
          <p:spPr>
            <a:xfrm>
              <a:off x="6497874"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B9DF8B6C-7ACB-4807-B92E-85208911841D}"/>
                </a:ext>
              </a:extLst>
            </p:cNvPr>
            <p:cNvSpPr/>
            <p:nvPr/>
          </p:nvSpPr>
          <p:spPr>
            <a:xfrm>
              <a:off x="6262183"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27254997-650C-4267-83FE-29841D5CC5B1}"/>
                </a:ext>
              </a:extLst>
            </p:cNvPr>
            <p:cNvSpPr/>
            <p:nvPr/>
          </p:nvSpPr>
          <p:spPr>
            <a:xfrm>
              <a:off x="6019130"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81CA27A-2B27-48DF-B88E-B1518C8533DD}"/>
                </a:ext>
              </a:extLst>
            </p:cNvPr>
            <p:cNvSpPr/>
            <p:nvPr/>
          </p:nvSpPr>
          <p:spPr>
            <a:xfrm>
              <a:off x="7273946"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3C62D35F-F487-4662-A066-4D63D9207D60}"/>
                </a:ext>
              </a:extLst>
            </p:cNvPr>
            <p:cNvSpPr/>
            <p:nvPr/>
          </p:nvSpPr>
          <p:spPr>
            <a:xfrm>
              <a:off x="7038255"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D487576-8444-446B-B5A8-A02DBCC78DB6}"/>
                </a:ext>
              </a:extLst>
            </p:cNvPr>
            <p:cNvSpPr/>
            <p:nvPr/>
          </p:nvSpPr>
          <p:spPr>
            <a:xfrm>
              <a:off x="6795202" y="3235971"/>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Oval 79">
            <a:extLst>
              <a:ext uri="{FF2B5EF4-FFF2-40B4-BE49-F238E27FC236}">
                <a16:creationId xmlns:a16="http://schemas.microsoft.com/office/drawing/2014/main" id="{69F24112-CD9B-490D-84C2-9E994A5F6443}"/>
              </a:ext>
            </a:extLst>
          </p:cNvPr>
          <p:cNvSpPr/>
          <p:nvPr/>
        </p:nvSpPr>
        <p:spPr>
          <a:xfrm>
            <a:off x="2291772" y="3213977"/>
            <a:ext cx="201168" cy="20116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701E57A7-ADBA-43BD-8E95-07B6D7EEE2E3}"/>
              </a:ext>
            </a:extLst>
          </p:cNvPr>
          <p:cNvSpPr txBox="1"/>
          <p:nvPr/>
        </p:nvSpPr>
        <p:spPr>
          <a:xfrm>
            <a:off x="3111938" y="6332593"/>
            <a:ext cx="639983" cy="449354"/>
          </a:xfrm>
          <a:prstGeom prst="rect">
            <a:avLst/>
          </a:prstGeom>
          <a:noFill/>
        </p:spPr>
        <p:txBody>
          <a:bodyPr wrap="none" lIns="109728" tIns="54864" rIns="109728" bIns="54864" rtlCol="0">
            <a:spAutoFit/>
          </a:bodyPr>
          <a:lstStyle/>
          <a:p>
            <a:r>
              <a:rPr lang="en-US" sz="2200" b="1" dirty="0"/>
              <a:t>k=3</a:t>
            </a:r>
          </a:p>
        </p:txBody>
      </p:sp>
      <p:cxnSp>
        <p:nvCxnSpPr>
          <p:cNvPr id="84" name="Straight Arrow Connector 83">
            <a:extLst>
              <a:ext uri="{FF2B5EF4-FFF2-40B4-BE49-F238E27FC236}">
                <a16:creationId xmlns:a16="http://schemas.microsoft.com/office/drawing/2014/main" id="{CDFFF279-CC7E-482F-92BE-DE1942D2245D}"/>
              </a:ext>
            </a:extLst>
          </p:cNvPr>
          <p:cNvCxnSpPr>
            <a:cxnSpLocks/>
          </p:cNvCxnSpPr>
          <p:nvPr/>
        </p:nvCxnSpPr>
        <p:spPr>
          <a:xfrm>
            <a:off x="2418942" y="3415145"/>
            <a:ext cx="383168" cy="19768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34E33594-38D8-4283-9E41-B2CF9D02388E}"/>
              </a:ext>
            </a:extLst>
          </p:cNvPr>
          <p:cNvSpPr/>
          <p:nvPr/>
        </p:nvSpPr>
        <p:spPr>
          <a:xfrm>
            <a:off x="2780515" y="5532163"/>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E7A88745-5060-4955-B5ED-29D0B0639A4E}"/>
              </a:ext>
            </a:extLst>
          </p:cNvPr>
          <p:cNvSpPr/>
          <p:nvPr/>
        </p:nvSpPr>
        <p:spPr>
          <a:xfrm>
            <a:off x="3011520" y="3213977"/>
            <a:ext cx="201168" cy="20116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a:extLst>
              <a:ext uri="{FF2B5EF4-FFF2-40B4-BE49-F238E27FC236}">
                <a16:creationId xmlns:a16="http://schemas.microsoft.com/office/drawing/2014/main" id="{4CA22FA9-1F0D-4BDD-97BD-0F62E3E52675}"/>
              </a:ext>
            </a:extLst>
          </p:cNvPr>
          <p:cNvCxnSpPr>
            <a:cxnSpLocks/>
            <a:stCxn id="87" idx="4"/>
          </p:cNvCxnSpPr>
          <p:nvPr/>
        </p:nvCxnSpPr>
        <p:spPr>
          <a:xfrm>
            <a:off x="3112104" y="3415145"/>
            <a:ext cx="55320" cy="1962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B07749D8-92BC-4F60-BF61-4F04F7D82E17}"/>
              </a:ext>
            </a:extLst>
          </p:cNvPr>
          <p:cNvSpPr/>
          <p:nvPr/>
        </p:nvSpPr>
        <p:spPr>
          <a:xfrm>
            <a:off x="3098983" y="5532163"/>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9731D32A-DCA2-46A7-95F1-2A0D46981621}"/>
              </a:ext>
            </a:extLst>
          </p:cNvPr>
          <p:cNvSpPr/>
          <p:nvPr/>
        </p:nvSpPr>
        <p:spPr>
          <a:xfrm>
            <a:off x="3802791" y="3216184"/>
            <a:ext cx="201168" cy="20116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Arrow Connector 93">
            <a:extLst>
              <a:ext uri="{FF2B5EF4-FFF2-40B4-BE49-F238E27FC236}">
                <a16:creationId xmlns:a16="http://schemas.microsoft.com/office/drawing/2014/main" id="{7FED9D9C-7793-48AA-BC35-7F58381FEDF3}"/>
              </a:ext>
            </a:extLst>
          </p:cNvPr>
          <p:cNvCxnSpPr>
            <a:cxnSpLocks/>
          </p:cNvCxnSpPr>
          <p:nvPr/>
        </p:nvCxnSpPr>
        <p:spPr>
          <a:xfrm flipH="1">
            <a:off x="3591953" y="3417352"/>
            <a:ext cx="338008" cy="19607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779BFE0C-A83D-42CF-AC0B-9FDD47E8FC0C}"/>
              </a:ext>
            </a:extLst>
          </p:cNvPr>
          <p:cNvSpPr/>
          <p:nvPr/>
        </p:nvSpPr>
        <p:spPr>
          <a:xfrm>
            <a:off x="3431929" y="5537867"/>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20A7AFD8-F99C-4FF1-BD2C-6CFD0D59FB0D}"/>
              </a:ext>
            </a:extLst>
          </p:cNvPr>
          <p:cNvSpPr/>
          <p:nvPr/>
        </p:nvSpPr>
        <p:spPr>
          <a:xfrm>
            <a:off x="4522560" y="3221051"/>
            <a:ext cx="201168" cy="20116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231D938E-E276-4801-9323-8868501F4937}"/>
              </a:ext>
            </a:extLst>
          </p:cNvPr>
          <p:cNvCxnSpPr>
            <a:cxnSpLocks/>
          </p:cNvCxnSpPr>
          <p:nvPr/>
        </p:nvCxnSpPr>
        <p:spPr>
          <a:xfrm flipH="1">
            <a:off x="3928526" y="3422219"/>
            <a:ext cx="721205" cy="19559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310A0FEB-F0FB-416F-93B9-C79AA642C83A}"/>
              </a:ext>
            </a:extLst>
          </p:cNvPr>
          <p:cNvSpPr/>
          <p:nvPr/>
        </p:nvSpPr>
        <p:spPr>
          <a:xfrm>
            <a:off x="3750397" y="5532163"/>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7959278F-03F0-4789-B0FF-545256900321}"/>
              </a:ext>
            </a:extLst>
          </p:cNvPr>
          <p:cNvSpPr/>
          <p:nvPr/>
        </p:nvSpPr>
        <p:spPr>
          <a:xfrm>
            <a:off x="5269229" y="3215335"/>
            <a:ext cx="201168" cy="20116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Arrow Connector 102">
            <a:extLst>
              <a:ext uri="{FF2B5EF4-FFF2-40B4-BE49-F238E27FC236}">
                <a16:creationId xmlns:a16="http://schemas.microsoft.com/office/drawing/2014/main" id="{596BEAF1-2672-4450-AA25-92721B59CC5D}"/>
              </a:ext>
            </a:extLst>
          </p:cNvPr>
          <p:cNvCxnSpPr>
            <a:cxnSpLocks/>
          </p:cNvCxnSpPr>
          <p:nvPr/>
        </p:nvCxnSpPr>
        <p:spPr>
          <a:xfrm flipH="1">
            <a:off x="4381674" y="3416503"/>
            <a:ext cx="1014725" cy="1956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0F8741C3-BF9C-4F81-9FD8-9E1AF67E8C7B}"/>
              </a:ext>
            </a:extLst>
          </p:cNvPr>
          <p:cNvSpPr/>
          <p:nvPr/>
        </p:nvSpPr>
        <p:spPr>
          <a:xfrm>
            <a:off x="4150379" y="5532163"/>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0D90F3D8-7BD4-4250-B1C7-8627D340C9BD}"/>
              </a:ext>
            </a:extLst>
          </p:cNvPr>
          <p:cNvSpPr/>
          <p:nvPr/>
        </p:nvSpPr>
        <p:spPr>
          <a:xfrm>
            <a:off x="6005378" y="3211639"/>
            <a:ext cx="201168" cy="20116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Arrow Connector 106">
            <a:extLst>
              <a:ext uri="{FF2B5EF4-FFF2-40B4-BE49-F238E27FC236}">
                <a16:creationId xmlns:a16="http://schemas.microsoft.com/office/drawing/2014/main" id="{7499E68C-B32E-441F-A2C5-6BD0CD20EE43}"/>
              </a:ext>
            </a:extLst>
          </p:cNvPr>
          <p:cNvCxnSpPr>
            <a:cxnSpLocks/>
          </p:cNvCxnSpPr>
          <p:nvPr/>
        </p:nvCxnSpPr>
        <p:spPr>
          <a:xfrm flipH="1">
            <a:off x="4723728" y="3412807"/>
            <a:ext cx="1408820" cy="19518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E342E1E3-4333-44FD-AE48-E4FA38DED520}"/>
              </a:ext>
            </a:extLst>
          </p:cNvPr>
          <p:cNvSpPr/>
          <p:nvPr/>
        </p:nvSpPr>
        <p:spPr>
          <a:xfrm>
            <a:off x="4522883" y="5532163"/>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D0ED3FCD-3757-450E-BDA1-B97FE5ED71C6}"/>
              </a:ext>
            </a:extLst>
          </p:cNvPr>
          <p:cNvSpPr/>
          <p:nvPr/>
        </p:nvSpPr>
        <p:spPr>
          <a:xfrm>
            <a:off x="6768052" y="3230039"/>
            <a:ext cx="201168" cy="20116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12479875-7FF3-4396-BFEF-31595FF15083}"/>
              </a:ext>
            </a:extLst>
          </p:cNvPr>
          <p:cNvCxnSpPr>
            <a:cxnSpLocks/>
          </p:cNvCxnSpPr>
          <p:nvPr/>
        </p:nvCxnSpPr>
        <p:spPr>
          <a:xfrm flipH="1">
            <a:off x="5185068" y="3431207"/>
            <a:ext cx="1710154" cy="19334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F932CB33-BF7D-4D00-B9DE-9C27663EF844}"/>
              </a:ext>
            </a:extLst>
          </p:cNvPr>
          <p:cNvSpPr/>
          <p:nvPr/>
        </p:nvSpPr>
        <p:spPr>
          <a:xfrm>
            <a:off x="4966057" y="5532163"/>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A536B9B6-0CB5-4616-A3C6-9CB7363E652E}"/>
              </a:ext>
            </a:extLst>
          </p:cNvPr>
          <p:cNvSpPr/>
          <p:nvPr/>
        </p:nvSpPr>
        <p:spPr>
          <a:xfrm>
            <a:off x="823326" y="3213977"/>
            <a:ext cx="201168" cy="20116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Arrow Connector 114">
            <a:extLst>
              <a:ext uri="{FF2B5EF4-FFF2-40B4-BE49-F238E27FC236}">
                <a16:creationId xmlns:a16="http://schemas.microsoft.com/office/drawing/2014/main" id="{09038BC8-B4FD-4CA2-A888-3518EB522F5C}"/>
              </a:ext>
            </a:extLst>
          </p:cNvPr>
          <p:cNvCxnSpPr>
            <a:cxnSpLocks/>
          </p:cNvCxnSpPr>
          <p:nvPr/>
        </p:nvCxnSpPr>
        <p:spPr>
          <a:xfrm>
            <a:off x="950496" y="3415145"/>
            <a:ext cx="805939" cy="1949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3783E530-AFDE-4A30-B24D-F7072E873DF6}"/>
              </a:ext>
            </a:extLst>
          </p:cNvPr>
          <p:cNvSpPr/>
          <p:nvPr/>
        </p:nvSpPr>
        <p:spPr>
          <a:xfrm>
            <a:off x="1795862" y="5532163"/>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9BB95D62-7CAD-4BED-9849-F4C83BB82379}"/>
              </a:ext>
            </a:extLst>
          </p:cNvPr>
          <p:cNvSpPr/>
          <p:nvPr/>
        </p:nvSpPr>
        <p:spPr>
          <a:xfrm>
            <a:off x="1530507" y="3216184"/>
            <a:ext cx="201168" cy="20116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a:extLst>
              <a:ext uri="{FF2B5EF4-FFF2-40B4-BE49-F238E27FC236}">
                <a16:creationId xmlns:a16="http://schemas.microsoft.com/office/drawing/2014/main" id="{2BBC086E-82C4-4592-B4E0-0791A94385A3}"/>
              </a:ext>
            </a:extLst>
          </p:cNvPr>
          <p:cNvCxnSpPr>
            <a:cxnSpLocks/>
          </p:cNvCxnSpPr>
          <p:nvPr/>
        </p:nvCxnSpPr>
        <p:spPr>
          <a:xfrm>
            <a:off x="1657677" y="3417352"/>
            <a:ext cx="613111" cy="19473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a:extLst>
              <a:ext uri="{FF2B5EF4-FFF2-40B4-BE49-F238E27FC236}">
                <a16:creationId xmlns:a16="http://schemas.microsoft.com/office/drawing/2014/main" id="{50919B4F-8499-4EB6-A61E-F275B552EA8E}"/>
              </a:ext>
            </a:extLst>
          </p:cNvPr>
          <p:cNvSpPr/>
          <p:nvPr/>
        </p:nvSpPr>
        <p:spPr>
          <a:xfrm>
            <a:off x="2251750" y="5524012"/>
            <a:ext cx="164592" cy="164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847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left)">
                                      <p:cBhvr>
                                        <p:cTn id="7" dur="2000"/>
                                        <p:tgtEl>
                                          <p:spTgt spid="78"/>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10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10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1"/>
                                        </p:tgtEl>
                                        <p:attrNameLst>
                                          <p:attrName>style.visibility</p:attrName>
                                        </p:attrNameLst>
                                      </p:cBhvr>
                                      <p:to>
                                        <p:strVal val="visible"/>
                                      </p:to>
                                    </p:set>
                                    <p:animEffect transition="in" filter="wipe(left)">
                                      <p:cBhvr>
                                        <p:cTn id="21" dur="2000"/>
                                        <p:tgtEl>
                                          <p:spTgt spid="8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wipe(left)">
                                      <p:cBhvr>
                                        <p:cTn id="26" dur="2000"/>
                                        <p:tgtEl>
                                          <p:spTgt spid="80"/>
                                        </p:tgtEl>
                                      </p:cBhvr>
                                    </p:animEffec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wipe(left)">
                                      <p:cBhvr>
                                        <p:cTn id="30" dur="500"/>
                                        <p:tgtEl>
                                          <p:spTgt spid="84"/>
                                        </p:tgtEl>
                                      </p:cBhvr>
                                    </p:animEffect>
                                  </p:childTnLst>
                                </p:cTn>
                              </p:par>
                            </p:childTnLst>
                          </p:cTn>
                        </p:par>
                        <p:par>
                          <p:cTn id="31" fill="hold">
                            <p:stCondLst>
                              <p:cond delay="2500"/>
                            </p:stCondLst>
                            <p:childTnLst>
                              <p:par>
                                <p:cTn id="32" presetID="22" presetClass="entr" presetSubtype="4" fill="hold" grpId="0" nodeType="afterEffect">
                                  <p:stCondLst>
                                    <p:cond delay="0"/>
                                  </p:stCondLst>
                                  <p:childTnLst>
                                    <p:set>
                                      <p:cBhvr>
                                        <p:cTn id="33" dur="1" fill="hold">
                                          <p:stCondLst>
                                            <p:cond delay="0"/>
                                          </p:stCondLst>
                                        </p:cTn>
                                        <p:tgtEl>
                                          <p:spTgt spid="86"/>
                                        </p:tgtEl>
                                        <p:attrNameLst>
                                          <p:attrName>style.visibility</p:attrName>
                                        </p:attrNameLst>
                                      </p:cBhvr>
                                      <p:to>
                                        <p:strVal val="visible"/>
                                      </p:to>
                                    </p:set>
                                    <p:animEffect transition="in" filter="wipe(down)">
                                      <p:cBhvr>
                                        <p:cTn id="34" dur="500"/>
                                        <p:tgtEl>
                                          <p:spTgt spid="8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wipe(left)">
                                      <p:cBhvr>
                                        <p:cTn id="39" dur="2000"/>
                                        <p:tgtEl>
                                          <p:spTgt spid="87"/>
                                        </p:tgtEl>
                                      </p:cBhvr>
                                    </p:animEffect>
                                  </p:childTnLst>
                                </p:cTn>
                              </p:par>
                            </p:childTnLst>
                          </p:cTn>
                        </p:par>
                        <p:par>
                          <p:cTn id="40" fill="hold">
                            <p:stCondLst>
                              <p:cond delay="2000"/>
                            </p:stCondLst>
                            <p:childTnLst>
                              <p:par>
                                <p:cTn id="41" presetID="22" presetClass="entr" presetSubtype="8" fill="hold" nodeType="after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left)">
                                      <p:cBhvr>
                                        <p:cTn id="43" dur="500"/>
                                        <p:tgtEl>
                                          <p:spTgt spid="88"/>
                                        </p:tgtEl>
                                      </p:cBhvr>
                                    </p:animEffect>
                                  </p:childTnLst>
                                </p:cTn>
                              </p:par>
                            </p:childTnLst>
                          </p:cTn>
                        </p:par>
                        <p:par>
                          <p:cTn id="44" fill="hold">
                            <p:stCondLst>
                              <p:cond delay="2500"/>
                            </p:stCondLst>
                            <p:childTnLst>
                              <p:par>
                                <p:cTn id="45" presetID="22" presetClass="entr" presetSubtype="4" fill="hold" grpId="0" nodeType="afterEffect">
                                  <p:stCondLst>
                                    <p:cond delay="0"/>
                                  </p:stCondLst>
                                  <p:childTnLst>
                                    <p:set>
                                      <p:cBhvr>
                                        <p:cTn id="46" dur="1" fill="hold">
                                          <p:stCondLst>
                                            <p:cond delay="0"/>
                                          </p:stCondLst>
                                        </p:cTn>
                                        <p:tgtEl>
                                          <p:spTgt spid="89"/>
                                        </p:tgtEl>
                                        <p:attrNameLst>
                                          <p:attrName>style.visibility</p:attrName>
                                        </p:attrNameLst>
                                      </p:cBhvr>
                                      <p:to>
                                        <p:strVal val="visible"/>
                                      </p:to>
                                    </p:set>
                                    <p:animEffect transition="in" filter="wipe(down)">
                                      <p:cBhvr>
                                        <p:cTn id="47" dur="500"/>
                                        <p:tgtEl>
                                          <p:spTgt spid="8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wipe(left)">
                                      <p:cBhvr>
                                        <p:cTn id="52" dur="2000"/>
                                        <p:tgtEl>
                                          <p:spTgt spid="93"/>
                                        </p:tgtEl>
                                      </p:cBhvr>
                                    </p:animEffect>
                                  </p:childTnLst>
                                </p:cTn>
                              </p:par>
                            </p:childTnLst>
                          </p:cTn>
                        </p:par>
                        <p:par>
                          <p:cTn id="53" fill="hold">
                            <p:stCondLst>
                              <p:cond delay="2000"/>
                            </p:stCondLst>
                            <p:childTnLst>
                              <p:par>
                                <p:cTn id="54" presetID="22" presetClass="entr" presetSubtype="8" fill="hold" nodeType="afterEffect">
                                  <p:stCondLst>
                                    <p:cond delay="0"/>
                                  </p:stCondLst>
                                  <p:childTnLst>
                                    <p:set>
                                      <p:cBhvr>
                                        <p:cTn id="55" dur="1" fill="hold">
                                          <p:stCondLst>
                                            <p:cond delay="0"/>
                                          </p:stCondLst>
                                        </p:cTn>
                                        <p:tgtEl>
                                          <p:spTgt spid="94"/>
                                        </p:tgtEl>
                                        <p:attrNameLst>
                                          <p:attrName>style.visibility</p:attrName>
                                        </p:attrNameLst>
                                      </p:cBhvr>
                                      <p:to>
                                        <p:strVal val="visible"/>
                                      </p:to>
                                    </p:set>
                                    <p:animEffect transition="in" filter="wipe(left)">
                                      <p:cBhvr>
                                        <p:cTn id="56" dur="500"/>
                                        <p:tgtEl>
                                          <p:spTgt spid="94"/>
                                        </p:tgtEl>
                                      </p:cBhvr>
                                    </p:animEffect>
                                  </p:childTnLst>
                                </p:cTn>
                              </p:par>
                            </p:childTnLst>
                          </p:cTn>
                        </p:par>
                        <p:par>
                          <p:cTn id="57" fill="hold">
                            <p:stCondLst>
                              <p:cond delay="2500"/>
                            </p:stCondLst>
                            <p:childTnLst>
                              <p:par>
                                <p:cTn id="58" presetID="22" presetClass="entr" presetSubtype="4" fill="hold" grpId="0" nodeType="afterEffect">
                                  <p:stCondLst>
                                    <p:cond delay="0"/>
                                  </p:stCondLst>
                                  <p:childTnLst>
                                    <p:set>
                                      <p:cBhvr>
                                        <p:cTn id="59" dur="1" fill="hold">
                                          <p:stCondLst>
                                            <p:cond delay="0"/>
                                          </p:stCondLst>
                                        </p:cTn>
                                        <p:tgtEl>
                                          <p:spTgt spid="95"/>
                                        </p:tgtEl>
                                        <p:attrNameLst>
                                          <p:attrName>style.visibility</p:attrName>
                                        </p:attrNameLst>
                                      </p:cBhvr>
                                      <p:to>
                                        <p:strVal val="visible"/>
                                      </p:to>
                                    </p:set>
                                    <p:animEffect transition="in" filter="wipe(down)">
                                      <p:cBhvr>
                                        <p:cTn id="60" dur="500"/>
                                        <p:tgtEl>
                                          <p:spTgt spid="9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97"/>
                                        </p:tgtEl>
                                        <p:attrNameLst>
                                          <p:attrName>style.visibility</p:attrName>
                                        </p:attrNameLst>
                                      </p:cBhvr>
                                      <p:to>
                                        <p:strVal val="visible"/>
                                      </p:to>
                                    </p:set>
                                    <p:animEffect transition="in" filter="wipe(left)">
                                      <p:cBhvr>
                                        <p:cTn id="65" dur="2000"/>
                                        <p:tgtEl>
                                          <p:spTgt spid="97"/>
                                        </p:tgtEl>
                                      </p:cBhvr>
                                    </p:animEffect>
                                  </p:childTnLst>
                                </p:cTn>
                              </p:par>
                            </p:childTnLst>
                          </p:cTn>
                        </p:par>
                        <p:par>
                          <p:cTn id="66" fill="hold">
                            <p:stCondLst>
                              <p:cond delay="2000"/>
                            </p:stCondLst>
                            <p:childTnLst>
                              <p:par>
                                <p:cTn id="67" presetID="22" presetClass="entr" presetSubtype="8" fill="hold" nodeType="afterEffect">
                                  <p:stCondLst>
                                    <p:cond delay="0"/>
                                  </p:stCondLst>
                                  <p:childTnLst>
                                    <p:set>
                                      <p:cBhvr>
                                        <p:cTn id="68" dur="1" fill="hold">
                                          <p:stCondLst>
                                            <p:cond delay="0"/>
                                          </p:stCondLst>
                                        </p:cTn>
                                        <p:tgtEl>
                                          <p:spTgt spid="98"/>
                                        </p:tgtEl>
                                        <p:attrNameLst>
                                          <p:attrName>style.visibility</p:attrName>
                                        </p:attrNameLst>
                                      </p:cBhvr>
                                      <p:to>
                                        <p:strVal val="visible"/>
                                      </p:to>
                                    </p:set>
                                    <p:animEffect transition="in" filter="wipe(left)">
                                      <p:cBhvr>
                                        <p:cTn id="69" dur="500"/>
                                        <p:tgtEl>
                                          <p:spTgt spid="98"/>
                                        </p:tgtEl>
                                      </p:cBhvr>
                                    </p:animEffect>
                                  </p:childTnLst>
                                </p:cTn>
                              </p:par>
                            </p:childTnLst>
                          </p:cTn>
                        </p:par>
                        <p:par>
                          <p:cTn id="70" fill="hold">
                            <p:stCondLst>
                              <p:cond delay="2500"/>
                            </p:stCondLst>
                            <p:childTnLst>
                              <p:par>
                                <p:cTn id="71" presetID="22" presetClass="entr" presetSubtype="4" fill="hold" grpId="0" nodeType="afterEffect">
                                  <p:stCondLst>
                                    <p:cond delay="0"/>
                                  </p:stCondLst>
                                  <p:childTnLst>
                                    <p:set>
                                      <p:cBhvr>
                                        <p:cTn id="72" dur="1" fill="hold">
                                          <p:stCondLst>
                                            <p:cond delay="0"/>
                                          </p:stCondLst>
                                        </p:cTn>
                                        <p:tgtEl>
                                          <p:spTgt spid="99"/>
                                        </p:tgtEl>
                                        <p:attrNameLst>
                                          <p:attrName>style.visibility</p:attrName>
                                        </p:attrNameLst>
                                      </p:cBhvr>
                                      <p:to>
                                        <p:strVal val="visible"/>
                                      </p:to>
                                    </p:set>
                                    <p:animEffect transition="in" filter="wipe(down)">
                                      <p:cBhvr>
                                        <p:cTn id="73" dur="500"/>
                                        <p:tgtEl>
                                          <p:spTgt spid="9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02"/>
                                        </p:tgtEl>
                                        <p:attrNameLst>
                                          <p:attrName>style.visibility</p:attrName>
                                        </p:attrNameLst>
                                      </p:cBhvr>
                                      <p:to>
                                        <p:strVal val="visible"/>
                                      </p:to>
                                    </p:set>
                                    <p:animEffect transition="in" filter="wipe(left)">
                                      <p:cBhvr>
                                        <p:cTn id="78" dur="2000"/>
                                        <p:tgtEl>
                                          <p:spTgt spid="102"/>
                                        </p:tgtEl>
                                      </p:cBhvr>
                                    </p:animEffect>
                                  </p:childTnLst>
                                </p:cTn>
                              </p:par>
                            </p:childTnLst>
                          </p:cTn>
                        </p:par>
                        <p:par>
                          <p:cTn id="79" fill="hold">
                            <p:stCondLst>
                              <p:cond delay="2000"/>
                            </p:stCondLst>
                            <p:childTnLst>
                              <p:par>
                                <p:cTn id="80" presetID="22" presetClass="entr" presetSubtype="8" fill="hold" nodeType="afterEffect">
                                  <p:stCondLst>
                                    <p:cond delay="0"/>
                                  </p:stCondLst>
                                  <p:childTnLst>
                                    <p:set>
                                      <p:cBhvr>
                                        <p:cTn id="81" dur="1" fill="hold">
                                          <p:stCondLst>
                                            <p:cond delay="0"/>
                                          </p:stCondLst>
                                        </p:cTn>
                                        <p:tgtEl>
                                          <p:spTgt spid="103"/>
                                        </p:tgtEl>
                                        <p:attrNameLst>
                                          <p:attrName>style.visibility</p:attrName>
                                        </p:attrNameLst>
                                      </p:cBhvr>
                                      <p:to>
                                        <p:strVal val="visible"/>
                                      </p:to>
                                    </p:set>
                                    <p:animEffect transition="in" filter="wipe(left)">
                                      <p:cBhvr>
                                        <p:cTn id="82" dur="500"/>
                                        <p:tgtEl>
                                          <p:spTgt spid="103"/>
                                        </p:tgtEl>
                                      </p:cBhvr>
                                    </p:animEffect>
                                  </p:childTnLst>
                                </p:cTn>
                              </p:par>
                            </p:childTnLst>
                          </p:cTn>
                        </p:par>
                        <p:par>
                          <p:cTn id="83" fill="hold">
                            <p:stCondLst>
                              <p:cond delay="2500"/>
                            </p:stCondLst>
                            <p:childTnLst>
                              <p:par>
                                <p:cTn id="84" presetID="22" presetClass="entr" presetSubtype="4" fill="hold" grpId="0" nodeType="afterEffect">
                                  <p:stCondLst>
                                    <p:cond delay="0"/>
                                  </p:stCondLst>
                                  <p:childTnLst>
                                    <p:set>
                                      <p:cBhvr>
                                        <p:cTn id="85" dur="1" fill="hold">
                                          <p:stCondLst>
                                            <p:cond delay="0"/>
                                          </p:stCondLst>
                                        </p:cTn>
                                        <p:tgtEl>
                                          <p:spTgt spid="104"/>
                                        </p:tgtEl>
                                        <p:attrNameLst>
                                          <p:attrName>style.visibility</p:attrName>
                                        </p:attrNameLst>
                                      </p:cBhvr>
                                      <p:to>
                                        <p:strVal val="visible"/>
                                      </p:to>
                                    </p:set>
                                    <p:animEffect transition="in" filter="wipe(down)">
                                      <p:cBhvr>
                                        <p:cTn id="86" dur="500"/>
                                        <p:tgtEl>
                                          <p:spTgt spid="10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06"/>
                                        </p:tgtEl>
                                        <p:attrNameLst>
                                          <p:attrName>style.visibility</p:attrName>
                                        </p:attrNameLst>
                                      </p:cBhvr>
                                      <p:to>
                                        <p:strVal val="visible"/>
                                      </p:to>
                                    </p:set>
                                    <p:animEffect transition="in" filter="wipe(left)">
                                      <p:cBhvr>
                                        <p:cTn id="91" dur="2000"/>
                                        <p:tgtEl>
                                          <p:spTgt spid="106"/>
                                        </p:tgtEl>
                                      </p:cBhvr>
                                    </p:animEffect>
                                  </p:childTnLst>
                                </p:cTn>
                              </p:par>
                            </p:childTnLst>
                          </p:cTn>
                        </p:par>
                        <p:par>
                          <p:cTn id="92" fill="hold">
                            <p:stCondLst>
                              <p:cond delay="2000"/>
                            </p:stCondLst>
                            <p:childTnLst>
                              <p:par>
                                <p:cTn id="93" presetID="22" presetClass="entr" presetSubtype="8" fill="hold" nodeType="afterEffect">
                                  <p:stCondLst>
                                    <p:cond delay="0"/>
                                  </p:stCondLst>
                                  <p:childTnLst>
                                    <p:set>
                                      <p:cBhvr>
                                        <p:cTn id="94" dur="1" fill="hold">
                                          <p:stCondLst>
                                            <p:cond delay="0"/>
                                          </p:stCondLst>
                                        </p:cTn>
                                        <p:tgtEl>
                                          <p:spTgt spid="107"/>
                                        </p:tgtEl>
                                        <p:attrNameLst>
                                          <p:attrName>style.visibility</p:attrName>
                                        </p:attrNameLst>
                                      </p:cBhvr>
                                      <p:to>
                                        <p:strVal val="visible"/>
                                      </p:to>
                                    </p:set>
                                    <p:animEffect transition="in" filter="wipe(left)">
                                      <p:cBhvr>
                                        <p:cTn id="95" dur="500"/>
                                        <p:tgtEl>
                                          <p:spTgt spid="107"/>
                                        </p:tgtEl>
                                      </p:cBhvr>
                                    </p:animEffect>
                                  </p:childTnLst>
                                </p:cTn>
                              </p:par>
                            </p:childTnLst>
                          </p:cTn>
                        </p:par>
                        <p:par>
                          <p:cTn id="96" fill="hold">
                            <p:stCondLst>
                              <p:cond delay="2500"/>
                            </p:stCondLst>
                            <p:childTnLst>
                              <p:par>
                                <p:cTn id="97" presetID="22" presetClass="entr" presetSubtype="4" fill="hold" grpId="0" nodeType="afterEffect">
                                  <p:stCondLst>
                                    <p:cond delay="0"/>
                                  </p:stCondLst>
                                  <p:childTnLst>
                                    <p:set>
                                      <p:cBhvr>
                                        <p:cTn id="98" dur="1" fill="hold">
                                          <p:stCondLst>
                                            <p:cond delay="0"/>
                                          </p:stCondLst>
                                        </p:cTn>
                                        <p:tgtEl>
                                          <p:spTgt spid="108"/>
                                        </p:tgtEl>
                                        <p:attrNameLst>
                                          <p:attrName>style.visibility</p:attrName>
                                        </p:attrNameLst>
                                      </p:cBhvr>
                                      <p:to>
                                        <p:strVal val="visible"/>
                                      </p:to>
                                    </p:set>
                                    <p:animEffect transition="in" filter="wipe(down)">
                                      <p:cBhvr>
                                        <p:cTn id="99" dur="500"/>
                                        <p:tgtEl>
                                          <p:spTgt spid="108"/>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10"/>
                                        </p:tgtEl>
                                        <p:attrNameLst>
                                          <p:attrName>style.visibility</p:attrName>
                                        </p:attrNameLst>
                                      </p:cBhvr>
                                      <p:to>
                                        <p:strVal val="visible"/>
                                      </p:to>
                                    </p:set>
                                    <p:animEffect transition="in" filter="wipe(left)">
                                      <p:cBhvr>
                                        <p:cTn id="104" dur="2000"/>
                                        <p:tgtEl>
                                          <p:spTgt spid="110"/>
                                        </p:tgtEl>
                                      </p:cBhvr>
                                    </p:animEffect>
                                  </p:childTnLst>
                                </p:cTn>
                              </p:par>
                            </p:childTnLst>
                          </p:cTn>
                        </p:par>
                        <p:par>
                          <p:cTn id="105" fill="hold">
                            <p:stCondLst>
                              <p:cond delay="2000"/>
                            </p:stCondLst>
                            <p:childTnLst>
                              <p:par>
                                <p:cTn id="106" presetID="22" presetClass="entr" presetSubtype="8" fill="hold" nodeType="afterEffect">
                                  <p:stCondLst>
                                    <p:cond delay="0"/>
                                  </p:stCondLst>
                                  <p:childTnLst>
                                    <p:set>
                                      <p:cBhvr>
                                        <p:cTn id="107" dur="1" fill="hold">
                                          <p:stCondLst>
                                            <p:cond delay="0"/>
                                          </p:stCondLst>
                                        </p:cTn>
                                        <p:tgtEl>
                                          <p:spTgt spid="111"/>
                                        </p:tgtEl>
                                        <p:attrNameLst>
                                          <p:attrName>style.visibility</p:attrName>
                                        </p:attrNameLst>
                                      </p:cBhvr>
                                      <p:to>
                                        <p:strVal val="visible"/>
                                      </p:to>
                                    </p:set>
                                    <p:animEffect transition="in" filter="wipe(left)">
                                      <p:cBhvr>
                                        <p:cTn id="108" dur="500"/>
                                        <p:tgtEl>
                                          <p:spTgt spid="111"/>
                                        </p:tgtEl>
                                      </p:cBhvr>
                                    </p:animEffect>
                                  </p:childTnLst>
                                </p:cTn>
                              </p:par>
                            </p:childTnLst>
                          </p:cTn>
                        </p:par>
                        <p:par>
                          <p:cTn id="109" fill="hold">
                            <p:stCondLst>
                              <p:cond delay="2500"/>
                            </p:stCondLst>
                            <p:childTnLst>
                              <p:par>
                                <p:cTn id="110" presetID="22" presetClass="entr" presetSubtype="4" fill="hold" grpId="0" nodeType="afterEffect">
                                  <p:stCondLst>
                                    <p:cond delay="0"/>
                                  </p:stCondLst>
                                  <p:childTnLst>
                                    <p:set>
                                      <p:cBhvr>
                                        <p:cTn id="111" dur="1" fill="hold">
                                          <p:stCondLst>
                                            <p:cond delay="0"/>
                                          </p:stCondLst>
                                        </p:cTn>
                                        <p:tgtEl>
                                          <p:spTgt spid="112"/>
                                        </p:tgtEl>
                                        <p:attrNameLst>
                                          <p:attrName>style.visibility</p:attrName>
                                        </p:attrNameLst>
                                      </p:cBhvr>
                                      <p:to>
                                        <p:strVal val="visible"/>
                                      </p:to>
                                    </p:set>
                                    <p:animEffect transition="in" filter="wipe(down)">
                                      <p:cBhvr>
                                        <p:cTn id="112" dur="500"/>
                                        <p:tgtEl>
                                          <p:spTgt spid="112"/>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14"/>
                                        </p:tgtEl>
                                        <p:attrNameLst>
                                          <p:attrName>style.visibility</p:attrName>
                                        </p:attrNameLst>
                                      </p:cBhvr>
                                      <p:to>
                                        <p:strVal val="visible"/>
                                      </p:to>
                                    </p:set>
                                    <p:animEffect transition="in" filter="wipe(left)">
                                      <p:cBhvr>
                                        <p:cTn id="117" dur="2000"/>
                                        <p:tgtEl>
                                          <p:spTgt spid="114"/>
                                        </p:tgtEl>
                                      </p:cBhvr>
                                    </p:animEffect>
                                  </p:childTnLst>
                                </p:cTn>
                              </p:par>
                            </p:childTnLst>
                          </p:cTn>
                        </p:par>
                        <p:par>
                          <p:cTn id="118" fill="hold">
                            <p:stCondLst>
                              <p:cond delay="2000"/>
                            </p:stCondLst>
                            <p:childTnLst>
                              <p:par>
                                <p:cTn id="119" presetID="22" presetClass="entr" presetSubtype="8" fill="hold" nodeType="afterEffect">
                                  <p:stCondLst>
                                    <p:cond delay="0"/>
                                  </p:stCondLst>
                                  <p:childTnLst>
                                    <p:set>
                                      <p:cBhvr>
                                        <p:cTn id="120" dur="1" fill="hold">
                                          <p:stCondLst>
                                            <p:cond delay="0"/>
                                          </p:stCondLst>
                                        </p:cTn>
                                        <p:tgtEl>
                                          <p:spTgt spid="115"/>
                                        </p:tgtEl>
                                        <p:attrNameLst>
                                          <p:attrName>style.visibility</p:attrName>
                                        </p:attrNameLst>
                                      </p:cBhvr>
                                      <p:to>
                                        <p:strVal val="visible"/>
                                      </p:to>
                                    </p:set>
                                    <p:animEffect transition="in" filter="wipe(left)">
                                      <p:cBhvr>
                                        <p:cTn id="121" dur="500"/>
                                        <p:tgtEl>
                                          <p:spTgt spid="115"/>
                                        </p:tgtEl>
                                      </p:cBhvr>
                                    </p:animEffect>
                                  </p:childTnLst>
                                </p:cTn>
                              </p:par>
                            </p:childTnLst>
                          </p:cTn>
                        </p:par>
                        <p:par>
                          <p:cTn id="122" fill="hold">
                            <p:stCondLst>
                              <p:cond delay="2500"/>
                            </p:stCondLst>
                            <p:childTnLst>
                              <p:par>
                                <p:cTn id="123" presetID="22" presetClass="entr" presetSubtype="4" fill="hold" grpId="0" nodeType="afterEffect">
                                  <p:stCondLst>
                                    <p:cond delay="0"/>
                                  </p:stCondLst>
                                  <p:childTnLst>
                                    <p:set>
                                      <p:cBhvr>
                                        <p:cTn id="124" dur="1" fill="hold">
                                          <p:stCondLst>
                                            <p:cond delay="0"/>
                                          </p:stCondLst>
                                        </p:cTn>
                                        <p:tgtEl>
                                          <p:spTgt spid="116"/>
                                        </p:tgtEl>
                                        <p:attrNameLst>
                                          <p:attrName>style.visibility</p:attrName>
                                        </p:attrNameLst>
                                      </p:cBhvr>
                                      <p:to>
                                        <p:strVal val="visible"/>
                                      </p:to>
                                    </p:set>
                                    <p:animEffect transition="in" filter="wipe(down)">
                                      <p:cBhvr>
                                        <p:cTn id="125" dur="500"/>
                                        <p:tgtEl>
                                          <p:spTgt spid="116"/>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119"/>
                                        </p:tgtEl>
                                        <p:attrNameLst>
                                          <p:attrName>style.visibility</p:attrName>
                                        </p:attrNameLst>
                                      </p:cBhvr>
                                      <p:to>
                                        <p:strVal val="visible"/>
                                      </p:to>
                                    </p:set>
                                    <p:animEffect transition="in" filter="wipe(left)">
                                      <p:cBhvr>
                                        <p:cTn id="130" dur="2000"/>
                                        <p:tgtEl>
                                          <p:spTgt spid="119"/>
                                        </p:tgtEl>
                                      </p:cBhvr>
                                    </p:animEffect>
                                  </p:childTnLst>
                                </p:cTn>
                              </p:par>
                            </p:childTnLst>
                          </p:cTn>
                        </p:par>
                        <p:par>
                          <p:cTn id="131" fill="hold">
                            <p:stCondLst>
                              <p:cond delay="2000"/>
                            </p:stCondLst>
                            <p:childTnLst>
                              <p:par>
                                <p:cTn id="132" presetID="22" presetClass="entr" presetSubtype="8" fill="hold" nodeType="afterEffect">
                                  <p:stCondLst>
                                    <p:cond delay="0"/>
                                  </p:stCondLst>
                                  <p:childTnLst>
                                    <p:set>
                                      <p:cBhvr>
                                        <p:cTn id="133" dur="1" fill="hold">
                                          <p:stCondLst>
                                            <p:cond delay="0"/>
                                          </p:stCondLst>
                                        </p:cTn>
                                        <p:tgtEl>
                                          <p:spTgt spid="120"/>
                                        </p:tgtEl>
                                        <p:attrNameLst>
                                          <p:attrName>style.visibility</p:attrName>
                                        </p:attrNameLst>
                                      </p:cBhvr>
                                      <p:to>
                                        <p:strVal val="visible"/>
                                      </p:to>
                                    </p:set>
                                    <p:animEffect transition="in" filter="wipe(left)">
                                      <p:cBhvr>
                                        <p:cTn id="134" dur="500"/>
                                        <p:tgtEl>
                                          <p:spTgt spid="120"/>
                                        </p:tgtEl>
                                      </p:cBhvr>
                                    </p:animEffect>
                                  </p:childTnLst>
                                </p:cTn>
                              </p:par>
                            </p:childTnLst>
                          </p:cTn>
                        </p:par>
                        <p:par>
                          <p:cTn id="135" fill="hold">
                            <p:stCondLst>
                              <p:cond delay="2500"/>
                            </p:stCondLst>
                            <p:childTnLst>
                              <p:par>
                                <p:cTn id="136" presetID="22" presetClass="entr" presetSubtype="4" fill="hold" grpId="0" nodeType="after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wipe(down)">
                                      <p:cBhvr>
                                        <p:cTn id="138"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80" grpId="0" animBg="1"/>
      <p:bldP spid="81" grpId="0"/>
      <p:bldP spid="86" grpId="0" animBg="1"/>
      <p:bldP spid="87" grpId="0" animBg="1"/>
      <p:bldP spid="89" grpId="0" animBg="1"/>
      <p:bldP spid="93" grpId="0" animBg="1"/>
      <p:bldP spid="95" grpId="0" animBg="1"/>
      <p:bldP spid="97" grpId="0" animBg="1"/>
      <p:bldP spid="99" grpId="0" animBg="1"/>
      <p:bldP spid="102" grpId="0" animBg="1"/>
      <p:bldP spid="104" grpId="0" animBg="1"/>
      <p:bldP spid="106" grpId="0" animBg="1"/>
      <p:bldP spid="108" grpId="0" animBg="1"/>
      <p:bldP spid="110" grpId="0" animBg="1"/>
      <p:bldP spid="112" grpId="0" animBg="1"/>
      <p:bldP spid="114" grpId="0" animBg="1"/>
      <p:bldP spid="116" grpId="0" animBg="1"/>
      <p:bldP spid="119" grpId="0" animBg="1"/>
      <p:bldP spid="1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Cluster Sampling</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73121"/>
            <a:ext cx="10515600" cy="830997"/>
          </a:xfrm>
          <a:prstGeom prst="rect">
            <a:avLst/>
          </a:prstGeom>
        </p:spPr>
        <p:txBody>
          <a:bodyPr wrap="square">
            <a:spAutoFit/>
          </a:bodyPr>
          <a:lstStyle/>
          <a:p>
            <a:pPr indent="3810" algn="just"/>
            <a:r>
              <a:rPr lang="en-US" sz="2400" b="1" dirty="0">
                <a:cs typeface="Times New Roman" pitchFamily="18" charset="0"/>
              </a:rPr>
              <a:t>Cluster sampling </a:t>
            </a:r>
            <a:r>
              <a:rPr lang="en-US" sz="2400" dirty="0">
                <a:cs typeface="Times New Roman" pitchFamily="18" charset="0"/>
              </a:rPr>
              <a:t>is used when the population is partitioned into </a:t>
            </a:r>
            <a:r>
              <a:rPr lang="en-US" sz="2400" dirty="0">
                <a:solidFill>
                  <a:srgbClr val="00B050"/>
                </a:solidFill>
                <a:cs typeface="Times New Roman" pitchFamily="18" charset="0"/>
              </a:rPr>
              <a:t>pre-existing clusters</a:t>
            </a:r>
            <a:r>
              <a:rPr lang="en-US" sz="2400" dirty="0">
                <a:cs typeface="Times New Roman" pitchFamily="18" charset="0"/>
              </a:rPr>
              <a:t>, such as zip codes or geographical regions. </a:t>
            </a:r>
          </a:p>
        </p:txBody>
      </p:sp>
      <p:pic>
        <p:nvPicPr>
          <p:cNvPr id="9" name="Picture 8">
            <a:extLst>
              <a:ext uri="{FF2B5EF4-FFF2-40B4-BE49-F238E27FC236}">
                <a16:creationId xmlns:a16="http://schemas.microsoft.com/office/drawing/2014/main" id="{40C177FE-E6A4-4FB6-8D09-7CF5469FC3CB}"/>
              </a:ext>
            </a:extLst>
          </p:cNvPr>
          <p:cNvPicPr>
            <a:picLocks noChangeAspect="1"/>
          </p:cNvPicPr>
          <p:nvPr/>
        </p:nvPicPr>
        <p:blipFill>
          <a:blip r:embed="rId3"/>
          <a:stretch>
            <a:fillRect/>
          </a:stretch>
        </p:blipFill>
        <p:spPr>
          <a:xfrm>
            <a:off x="5637517" y="2416629"/>
            <a:ext cx="5947968" cy="3910142"/>
          </a:xfrm>
          <a:prstGeom prst="rect">
            <a:avLst/>
          </a:prstGeom>
        </p:spPr>
      </p:pic>
      <p:sp>
        <p:nvSpPr>
          <p:cNvPr id="10" name="Rectangle 9">
            <a:extLst>
              <a:ext uri="{FF2B5EF4-FFF2-40B4-BE49-F238E27FC236}">
                <a16:creationId xmlns:a16="http://schemas.microsoft.com/office/drawing/2014/main" id="{CF13FE40-4D5D-44CE-9A27-7E132A18D7E8}"/>
              </a:ext>
            </a:extLst>
          </p:cNvPr>
          <p:cNvSpPr/>
          <p:nvPr/>
        </p:nvSpPr>
        <p:spPr>
          <a:xfrm>
            <a:off x="838200" y="2496882"/>
            <a:ext cx="4386943" cy="1938992"/>
          </a:xfrm>
          <a:prstGeom prst="rect">
            <a:avLst/>
          </a:prstGeom>
        </p:spPr>
        <p:txBody>
          <a:bodyPr wrap="square">
            <a:spAutoFit/>
          </a:bodyPr>
          <a:lstStyle/>
          <a:p>
            <a:pPr indent="3810" algn="just"/>
            <a:r>
              <a:rPr lang="en-US" sz="2400" dirty="0">
                <a:cs typeface="Times New Roman" pitchFamily="18" charset="0"/>
              </a:rPr>
              <a:t>To perform cluster sampling, a few of the clusters are randomly selected and </a:t>
            </a:r>
            <a:r>
              <a:rPr lang="en-US" sz="2400" dirty="0">
                <a:solidFill>
                  <a:srgbClr val="FF0000"/>
                </a:solidFill>
                <a:cs typeface="Times New Roman" pitchFamily="18" charset="0"/>
              </a:rPr>
              <a:t>ALL</a:t>
            </a:r>
            <a:r>
              <a:rPr lang="en-US" sz="2400" dirty="0">
                <a:cs typeface="Times New Roman" pitchFamily="18" charset="0"/>
              </a:rPr>
              <a:t> units in those clusters are called into the sample.  </a:t>
            </a:r>
          </a:p>
        </p:txBody>
      </p:sp>
    </p:spTree>
    <p:extLst>
      <p:ext uri="{BB962C8B-B14F-4D97-AF65-F5344CB8AC3E}">
        <p14:creationId xmlns:p14="http://schemas.microsoft.com/office/powerpoint/2010/main" val="3109363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Stratified Sampling</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73121"/>
            <a:ext cx="10515600" cy="1200329"/>
          </a:xfrm>
          <a:prstGeom prst="rect">
            <a:avLst/>
          </a:prstGeom>
        </p:spPr>
        <p:txBody>
          <a:bodyPr wrap="square">
            <a:spAutoFit/>
          </a:bodyPr>
          <a:lstStyle/>
          <a:p>
            <a:pPr indent="3810" algn="just"/>
            <a:r>
              <a:rPr lang="en-US" sz="2400" dirty="0">
                <a:cs typeface="Times New Roman" pitchFamily="18" charset="0"/>
              </a:rPr>
              <a:t>In </a:t>
            </a:r>
            <a:r>
              <a:rPr lang="en-US" sz="2400" b="1" dirty="0">
                <a:cs typeface="Times New Roman" pitchFamily="18" charset="0"/>
              </a:rPr>
              <a:t>Stratified sampling </a:t>
            </a:r>
            <a:r>
              <a:rPr lang="en-US" sz="2400" dirty="0">
                <a:solidFill>
                  <a:srgbClr val="00B050"/>
                </a:solidFill>
                <a:cs typeface="Times New Roman" pitchFamily="18" charset="0"/>
              </a:rPr>
              <a:t>individuals are first grouped by specific characteristics </a:t>
            </a:r>
            <a:r>
              <a:rPr lang="en-US" sz="2400" dirty="0">
                <a:cs typeface="Times New Roman" pitchFamily="18" charset="0"/>
              </a:rPr>
              <a:t>such as gender or age by the researcher. Then samples are taken from each group or strata proportional to the group size.</a:t>
            </a:r>
          </a:p>
        </p:txBody>
      </p:sp>
      <p:sp>
        <p:nvSpPr>
          <p:cNvPr id="10" name="Rectangle 9">
            <a:extLst>
              <a:ext uri="{FF2B5EF4-FFF2-40B4-BE49-F238E27FC236}">
                <a16:creationId xmlns:a16="http://schemas.microsoft.com/office/drawing/2014/main" id="{CF13FE40-4D5D-44CE-9A27-7E132A18D7E8}"/>
              </a:ext>
            </a:extLst>
          </p:cNvPr>
          <p:cNvSpPr/>
          <p:nvPr/>
        </p:nvSpPr>
        <p:spPr>
          <a:xfrm>
            <a:off x="838200" y="2898684"/>
            <a:ext cx="3786051" cy="1569660"/>
          </a:xfrm>
          <a:prstGeom prst="rect">
            <a:avLst/>
          </a:prstGeom>
        </p:spPr>
        <p:txBody>
          <a:bodyPr wrap="square">
            <a:spAutoFit/>
          </a:bodyPr>
          <a:lstStyle/>
          <a:p>
            <a:pPr indent="3810" algn="just"/>
            <a:r>
              <a:rPr lang="en-US" sz="2400" dirty="0">
                <a:cs typeface="Times New Roman" pitchFamily="18" charset="0"/>
              </a:rPr>
              <a:t>This sampling </a:t>
            </a:r>
            <a:r>
              <a:rPr lang="en-US" sz="2400" dirty="0">
                <a:solidFill>
                  <a:srgbClr val="7030A0"/>
                </a:solidFill>
                <a:cs typeface="Times New Roman" pitchFamily="18" charset="0"/>
              </a:rPr>
              <a:t>guarantees proportional representatives from various population groups</a:t>
            </a:r>
            <a:r>
              <a:rPr lang="en-US" sz="2400" dirty="0">
                <a:cs typeface="Times New Roman" pitchFamily="18" charset="0"/>
              </a:rPr>
              <a:t>.</a:t>
            </a:r>
          </a:p>
        </p:txBody>
      </p:sp>
      <p:pic>
        <p:nvPicPr>
          <p:cNvPr id="6" name="Picture 2" descr="C:\Users\ASaghafi\Desktop\advantages-of-stratified-samplingii-png.jpg">
            <a:extLst>
              <a:ext uri="{FF2B5EF4-FFF2-40B4-BE49-F238E27FC236}">
                <a16:creationId xmlns:a16="http://schemas.microsoft.com/office/drawing/2014/main" id="{9660785E-E11D-487B-883B-B9DDD55677ED}"/>
              </a:ext>
            </a:extLst>
          </p:cNvPr>
          <p:cNvPicPr>
            <a:picLocks noChangeAspect="1" noChangeArrowheads="1"/>
          </p:cNvPicPr>
          <p:nvPr/>
        </p:nvPicPr>
        <p:blipFill>
          <a:blip r:embed="rId3"/>
          <a:srcRect/>
          <a:stretch>
            <a:fillRect/>
          </a:stretch>
        </p:blipFill>
        <p:spPr bwMode="auto">
          <a:xfrm>
            <a:off x="4948730" y="3531692"/>
            <a:ext cx="6625526" cy="2606040"/>
          </a:xfrm>
          <a:prstGeom prst="rect">
            <a:avLst/>
          </a:prstGeom>
          <a:noFill/>
        </p:spPr>
      </p:pic>
    </p:spTree>
    <p:extLst>
      <p:ext uri="{BB962C8B-B14F-4D97-AF65-F5344CB8AC3E}">
        <p14:creationId xmlns:p14="http://schemas.microsoft.com/office/powerpoint/2010/main" val="2559980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Convenience Sampling</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73121"/>
            <a:ext cx="10515600" cy="1200329"/>
          </a:xfrm>
          <a:prstGeom prst="rect">
            <a:avLst/>
          </a:prstGeom>
        </p:spPr>
        <p:txBody>
          <a:bodyPr wrap="square">
            <a:spAutoFit/>
          </a:bodyPr>
          <a:lstStyle/>
          <a:p>
            <a:pPr indent="3810" algn="just"/>
            <a:r>
              <a:rPr lang="en-US" sz="2400" dirty="0">
                <a:cs typeface="Times New Roman" pitchFamily="18" charset="0"/>
              </a:rPr>
              <a:t>In </a:t>
            </a:r>
            <a:r>
              <a:rPr lang="en-US" sz="2400" b="1" dirty="0">
                <a:cs typeface="Times New Roman" pitchFamily="18" charset="0"/>
              </a:rPr>
              <a:t>Convenience sampling</a:t>
            </a:r>
            <a:r>
              <a:rPr lang="en-US" sz="2400" dirty="0">
                <a:cs typeface="Times New Roman" pitchFamily="18" charset="0"/>
              </a:rPr>
              <a:t> </a:t>
            </a:r>
            <a:r>
              <a:rPr lang="en-US" sz="2400" dirty="0">
                <a:solidFill>
                  <a:srgbClr val="00B050"/>
                </a:solidFill>
                <a:cs typeface="Times New Roman" pitchFamily="18" charset="0"/>
              </a:rPr>
              <a:t>individuals are selected based on ease of access.</a:t>
            </a:r>
            <a:r>
              <a:rPr lang="en-US" sz="2400" dirty="0">
                <a:cs typeface="Times New Roman" pitchFamily="18" charset="0"/>
              </a:rPr>
              <a:t> Such sampling techniques are prone to bias. An example of a convenience sampling is a </a:t>
            </a:r>
            <a:r>
              <a:rPr lang="en-US" sz="2400" b="1" dirty="0">
                <a:cs typeface="Times New Roman" pitchFamily="18" charset="0"/>
              </a:rPr>
              <a:t>volunteer response</a:t>
            </a:r>
            <a:r>
              <a:rPr lang="en-US" sz="2400" dirty="0">
                <a:cs typeface="Times New Roman" pitchFamily="18" charset="0"/>
              </a:rPr>
              <a:t>, surveys by phone, etc. </a:t>
            </a:r>
          </a:p>
        </p:txBody>
      </p:sp>
      <p:sp>
        <p:nvSpPr>
          <p:cNvPr id="8" name="Title 1">
            <a:extLst>
              <a:ext uri="{FF2B5EF4-FFF2-40B4-BE49-F238E27FC236}">
                <a16:creationId xmlns:a16="http://schemas.microsoft.com/office/drawing/2014/main" id="{372CE6FA-4688-4B93-A66E-45BADDC56C25}"/>
              </a:ext>
            </a:extLst>
          </p:cNvPr>
          <p:cNvSpPr txBox="1">
            <a:spLocks/>
          </p:cNvSpPr>
          <p:nvPr/>
        </p:nvSpPr>
        <p:spPr>
          <a:xfrm>
            <a:off x="838200" y="303865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990033"/>
                </a:solidFill>
              </a:rPr>
              <a:t>Multistage Sampling</a:t>
            </a:r>
            <a:endParaRPr lang="en-US" dirty="0"/>
          </a:p>
        </p:txBody>
      </p:sp>
      <p:sp>
        <p:nvSpPr>
          <p:cNvPr id="9" name="Rectangle 8">
            <a:extLst>
              <a:ext uri="{FF2B5EF4-FFF2-40B4-BE49-F238E27FC236}">
                <a16:creationId xmlns:a16="http://schemas.microsoft.com/office/drawing/2014/main" id="{E937E058-358E-409A-BF31-80CE360704D3}"/>
              </a:ext>
            </a:extLst>
          </p:cNvPr>
          <p:cNvSpPr/>
          <p:nvPr/>
        </p:nvSpPr>
        <p:spPr>
          <a:xfrm>
            <a:off x="838200" y="4246652"/>
            <a:ext cx="10515600" cy="830997"/>
          </a:xfrm>
          <a:prstGeom prst="rect">
            <a:avLst/>
          </a:prstGeom>
        </p:spPr>
        <p:txBody>
          <a:bodyPr wrap="square">
            <a:spAutoFit/>
          </a:bodyPr>
          <a:lstStyle/>
          <a:p>
            <a:pPr indent="3810" algn="just"/>
            <a:r>
              <a:rPr lang="en-US" sz="2400" dirty="0">
                <a:cs typeface="Times New Roman" pitchFamily="18" charset="0"/>
              </a:rPr>
              <a:t>In </a:t>
            </a:r>
            <a:r>
              <a:rPr lang="en-US" sz="2400" b="1" dirty="0">
                <a:cs typeface="Times New Roman" pitchFamily="18" charset="0"/>
              </a:rPr>
              <a:t>Multistage sampling</a:t>
            </a:r>
            <a:r>
              <a:rPr lang="en-US" sz="2400" dirty="0">
                <a:cs typeface="Times New Roman" pitchFamily="18" charset="0"/>
              </a:rPr>
              <a:t> </a:t>
            </a:r>
            <a:r>
              <a:rPr lang="en-US" sz="2400" dirty="0">
                <a:solidFill>
                  <a:srgbClr val="00B050"/>
                </a:solidFill>
                <a:cs typeface="Times New Roman" pitchFamily="18" charset="0"/>
              </a:rPr>
              <a:t>more than one sampling technique is employed </a:t>
            </a:r>
            <a:r>
              <a:rPr lang="en-US" sz="2400" dirty="0">
                <a:cs typeface="Times New Roman" pitchFamily="18" charset="0"/>
              </a:rPr>
              <a:t>in information gathering.</a:t>
            </a:r>
          </a:p>
        </p:txBody>
      </p:sp>
      <p:sp>
        <p:nvSpPr>
          <p:cNvPr id="11" name="Rectangle 10">
            <a:extLst>
              <a:ext uri="{FF2B5EF4-FFF2-40B4-BE49-F238E27FC236}">
                <a16:creationId xmlns:a16="http://schemas.microsoft.com/office/drawing/2014/main" id="{BD3F70A5-8EC1-48FE-A1B5-7FD423D2C038}"/>
              </a:ext>
            </a:extLst>
          </p:cNvPr>
          <p:cNvSpPr/>
          <p:nvPr/>
        </p:nvSpPr>
        <p:spPr>
          <a:xfrm>
            <a:off x="838200" y="5130535"/>
            <a:ext cx="10515600" cy="1200329"/>
          </a:xfrm>
          <a:prstGeom prst="rect">
            <a:avLst/>
          </a:prstGeom>
        </p:spPr>
        <p:txBody>
          <a:bodyPr wrap="square">
            <a:spAutoFit/>
          </a:bodyPr>
          <a:lstStyle/>
          <a:p>
            <a:pPr indent="3810" algn="just"/>
            <a:r>
              <a:rPr lang="en-US" sz="2400" dirty="0">
                <a:cs typeface="Times New Roman" pitchFamily="18" charset="0"/>
              </a:rPr>
              <a:t>For example, first stratify by gender, then systematically take every other individual in each group. Or first cluster individuals by state, then poll these regions using mailers which individuals have the option to fill out at their convenience. </a:t>
            </a:r>
          </a:p>
        </p:txBody>
      </p:sp>
    </p:spTree>
    <p:extLst>
      <p:ext uri="{BB962C8B-B14F-4D97-AF65-F5344CB8AC3E}">
        <p14:creationId xmlns:p14="http://schemas.microsoft.com/office/powerpoint/2010/main" val="382638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Type of Sampling?</a:t>
            </a:r>
            <a:endParaRPr lang="en-US" dirty="0"/>
          </a:p>
        </p:txBody>
      </p:sp>
      <p:pic>
        <p:nvPicPr>
          <p:cNvPr id="8" name="Picture 7">
            <a:extLst>
              <a:ext uri="{FF2B5EF4-FFF2-40B4-BE49-F238E27FC236}">
                <a16:creationId xmlns:a16="http://schemas.microsoft.com/office/drawing/2014/main" id="{3683A162-A35D-4797-A814-2CD31B8E3611}"/>
              </a:ext>
            </a:extLst>
          </p:cNvPr>
          <p:cNvPicPr>
            <a:picLocks noChangeAspect="1"/>
          </p:cNvPicPr>
          <p:nvPr/>
        </p:nvPicPr>
        <p:blipFill>
          <a:blip r:embed="rId3"/>
          <a:stretch>
            <a:fillRect/>
          </a:stretch>
        </p:blipFill>
        <p:spPr>
          <a:xfrm>
            <a:off x="1074714" y="1461489"/>
            <a:ext cx="3437515" cy="2639409"/>
          </a:xfrm>
          <a:prstGeom prst="rect">
            <a:avLst/>
          </a:prstGeom>
        </p:spPr>
      </p:pic>
      <p:pic>
        <p:nvPicPr>
          <p:cNvPr id="11" name="Picture 10">
            <a:extLst>
              <a:ext uri="{FF2B5EF4-FFF2-40B4-BE49-F238E27FC236}">
                <a16:creationId xmlns:a16="http://schemas.microsoft.com/office/drawing/2014/main" id="{D7DDC2A5-3365-40C9-AF6F-FDCAC7FFACB0}"/>
              </a:ext>
            </a:extLst>
          </p:cNvPr>
          <p:cNvPicPr>
            <a:picLocks noChangeAspect="1"/>
          </p:cNvPicPr>
          <p:nvPr/>
        </p:nvPicPr>
        <p:blipFill>
          <a:blip r:embed="rId4"/>
          <a:stretch>
            <a:fillRect/>
          </a:stretch>
        </p:blipFill>
        <p:spPr>
          <a:xfrm>
            <a:off x="7830311" y="2399293"/>
            <a:ext cx="4053619" cy="4399527"/>
          </a:xfrm>
          <a:prstGeom prst="rect">
            <a:avLst/>
          </a:prstGeom>
        </p:spPr>
      </p:pic>
      <p:pic>
        <p:nvPicPr>
          <p:cNvPr id="9" name="Picture 8">
            <a:extLst>
              <a:ext uri="{FF2B5EF4-FFF2-40B4-BE49-F238E27FC236}">
                <a16:creationId xmlns:a16="http://schemas.microsoft.com/office/drawing/2014/main" id="{0F3282E1-D8D8-40A5-8873-6914558F2BB0}"/>
              </a:ext>
            </a:extLst>
          </p:cNvPr>
          <p:cNvPicPr>
            <a:picLocks noChangeAspect="1"/>
          </p:cNvPicPr>
          <p:nvPr/>
        </p:nvPicPr>
        <p:blipFill>
          <a:blip r:embed="rId5"/>
          <a:stretch>
            <a:fillRect/>
          </a:stretch>
        </p:blipFill>
        <p:spPr>
          <a:xfrm>
            <a:off x="4748743" y="3945345"/>
            <a:ext cx="3071001" cy="2508188"/>
          </a:xfrm>
          <a:prstGeom prst="rect">
            <a:avLst/>
          </a:prstGeom>
        </p:spPr>
      </p:pic>
      <p:grpSp>
        <p:nvGrpSpPr>
          <p:cNvPr id="12" name="Group 11">
            <a:extLst>
              <a:ext uri="{FF2B5EF4-FFF2-40B4-BE49-F238E27FC236}">
                <a16:creationId xmlns:a16="http://schemas.microsoft.com/office/drawing/2014/main" id="{1CDAADBC-E11D-40EA-8D57-95C3F1209D4E}"/>
              </a:ext>
            </a:extLst>
          </p:cNvPr>
          <p:cNvGrpSpPr/>
          <p:nvPr/>
        </p:nvGrpSpPr>
        <p:grpSpPr>
          <a:xfrm>
            <a:off x="5708646" y="117567"/>
            <a:ext cx="3386231" cy="3628104"/>
            <a:chOff x="782556" y="4378878"/>
            <a:chExt cx="3386231" cy="3628104"/>
          </a:xfrm>
        </p:grpSpPr>
        <p:pic>
          <p:nvPicPr>
            <p:cNvPr id="13" name="Picture 12">
              <a:extLst>
                <a:ext uri="{FF2B5EF4-FFF2-40B4-BE49-F238E27FC236}">
                  <a16:creationId xmlns:a16="http://schemas.microsoft.com/office/drawing/2014/main" id="{B102BEBB-F78D-4F9A-8326-CB179AECE91C}"/>
                </a:ext>
              </a:extLst>
            </p:cNvPr>
            <p:cNvPicPr>
              <a:picLocks noChangeAspect="1"/>
            </p:cNvPicPr>
            <p:nvPr/>
          </p:nvPicPr>
          <p:blipFill>
            <a:blip r:embed="rId6"/>
            <a:stretch>
              <a:fillRect/>
            </a:stretch>
          </p:blipFill>
          <p:spPr>
            <a:xfrm>
              <a:off x="782556" y="5252963"/>
              <a:ext cx="1184130" cy="1184130"/>
            </a:xfrm>
            <a:prstGeom prst="rect">
              <a:avLst/>
            </a:prstGeom>
          </p:spPr>
        </p:pic>
        <p:pic>
          <p:nvPicPr>
            <p:cNvPr id="14" name="Picture 13">
              <a:extLst>
                <a:ext uri="{FF2B5EF4-FFF2-40B4-BE49-F238E27FC236}">
                  <a16:creationId xmlns:a16="http://schemas.microsoft.com/office/drawing/2014/main" id="{87AEF5DA-D390-4172-BE38-864F215F9497}"/>
                </a:ext>
              </a:extLst>
            </p:cNvPr>
            <p:cNvPicPr>
              <a:picLocks noChangeAspect="1"/>
            </p:cNvPicPr>
            <p:nvPr/>
          </p:nvPicPr>
          <p:blipFill>
            <a:blip r:embed="rId7"/>
            <a:stretch>
              <a:fillRect/>
            </a:stretch>
          </p:blipFill>
          <p:spPr>
            <a:xfrm>
              <a:off x="1727362" y="4378878"/>
              <a:ext cx="773190" cy="1746152"/>
            </a:xfrm>
            <a:prstGeom prst="rect">
              <a:avLst/>
            </a:prstGeom>
          </p:spPr>
        </p:pic>
        <p:pic>
          <p:nvPicPr>
            <p:cNvPr id="15" name="Picture 14">
              <a:extLst>
                <a:ext uri="{FF2B5EF4-FFF2-40B4-BE49-F238E27FC236}">
                  <a16:creationId xmlns:a16="http://schemas.microsoft.com/office/drawing/2014/main" id="{68C13637-9FCB-4056-9EF8-4BB0F8E11A6F}"/>
                </a:ext>
              </a:extLst>
            </p:cNvPr>
            <p:cNvPicPr>
              <a:picLocks noChangeAspect="1"/>
            </p:cNvPicPr>
            <p:nvPr/>
          </p:nvPicPr>
          <p:blipFill>
            <a:blip r:embed="rId8"/>
            <a:stretch>
              <a:fillRect/>
            </a:stretch>
          </p:blipFill>
          <p:spPr>
            <a:xfrm>
              <a:off x="1203799" y="6541488"/>
              <a:ext cx="1276896" cy="1184131"/>
            </a:xfrm>
            <a:prstGeom prst="rect">
              <a:avLst/>
            </a:prstGeom>
          </p:spPr>
        </p:pic>
        <p:pic>
          <p:nvPicPr>
            <p:cNvPr id="16" name="Picture 15">
              <a:extLst>
                <a:ext uri="{FF2B5EF4-FFF2-40B4-BE49-F238E27FC236}">
                  <a16:creationId xmlns:a16="http://schemas.microsoft.com/office/drawing/2014/main" id="{09D028EA-8B39-4D8B-A23C-71ECCC82F68F}"/>
                </a:ext>
              </a:extLst>
            </p:cNvPr>
            <p:cNvPicPr>
              <a:picLocks noChangeAspect="1"/>
            </p:cNvPicPr>
            <p:nvPr/>
          </p:nvPicPr>
          <p:blipFill>
            <a:blip r:embed="rId9"/>
            <a:stretch>
              <a:fillRect/>
            </a:stretch>
          </p:blipFill>
          <p:spPr>
            <a:xfrm>
              <a:off x="2219489" y="6778171"/>
              <a:ext cx="829521" cy="1228811"/>
            </a:xfrm>
            <a:prstGeom prst="rect">
              <a:avLst/>
            </a:prstGeom>
          </p:spPr>
        </p:pic>
        <p:pic>
          <p:nvPicPr>
            <p:cNvPr id="17" name="Picture 16">
              <a:extLst>
                <a:ext uri="{FF2B5EF4-FFF2-40B4-BE49-F238E27FC236}">
                  <a16:creationId xmlns:a16="http://schemas.microsoft.com/office/drawing/2014/main" id="{343D7D98-2D06-46DE-975E-95BDC509DD33}"/>
                </a:ext>
              </a:extLst>
            </p:cNvPr>
            <p:cNvPicPr>
              <a:picLocks noChangeAspect="1"/>
            </p:cNvPicPr>
            <p:nvPr/>
          </p:nvPicPr>
          <p:blipFill>
            <a:blip r:embed="rId10"/>
            <a:stretch>
              <a:fillRect/>
            </a:stretch>
          </p:blipFill>
          <p:spPr>
            <a:xfrm>
              <a:off x="2480695" y="5111559"/>
              <a:ext cx="934759" cy="1466938"/>
            </a:xfrm>
            <a:prstGeom prst="rect">
              <a:avLst/>
            </a:prstGeom>
          </p:spPr>
        </p:pic>
        <p:pic>
          <p:nvPicPr>
            <p:cNvPr id="18" name="Picture 17">
              <a:extLst>
                <a:ext uri="{FF2B5EF4-FFF2-40B4-BE49-F238E27FC236}">
                  <a16:creationId xmlns:a16="http://schemas.microsoft.com/office/drawing/2014/main" id="{204AE359-351F-48C5-9D35-D708FFF28056}"/>
                </a:ext>
              </a:extLst>
            </p:cNvPr>
            <p:cNvPicPr>
              <a:picLocks noChangeAspect="1"/>
            </p:cNvPicPr>
            <p:nvPr/>
          </p:nvPicPr>
          <p:blipFill>
            <a:blip r:embed="rId11"/>
            <a:stretch>
              <a:fillRect/>
            </a:stretch>
          </p:blipFill>
          <p:spPr>
            <a:xfrm>
              <a:off x="3234028" y="5181355"/>
              <a:ext cx="934759" cy="971964"/>
            </a:xfrm>
            <a:prstGeom prst="rect">
              <a:avLst/>
            </a:prstGeom>
          </p:spPr>
        </p:pic>
      </p:grpSp>
      <p:pic>
        <p:nvPicPr>
          <p:cNvPr id="19" name="Picture 1" descr="C:\Users\ASaghafi\Desktop\cluster-and-multistage-sampling-7-638.jpg">
            <a:extLst>
              <a:ext uri="{FF2B5EF4-FFF2-40B4-BE49-F238E27FC236}">
                <a16:creationId xmlns:a16="http://schemas.microsoft.com/office/drawing/2014/main" id="{046E51E0-3EB1-4110-B7AD-1D798EA0BD57}"/>
              </a:ext>
            </a:extLst>
          </p:cNvPr>
          <p:cNvPicPr>
            <a:picLocks noChangeAspect="1" noChangeArrowheads="1"/>
          </p:cNvPicPr>
          <p:nvPr/>
        </p:nvPicPr>
        <p:blipFill>
          <a:blip r:embed="rId12"/>
          <a:srcRect/>
          <a:stretch>
            <a:fillRect/>
          </a:stretch>
        </p:blipFill>
        <p:spPr bwMode="auto">
          <a:xfrm>
            <a:off x="502501" y="4349931"/>
            <a:ext cx="3716865" cy="2048214"/>
          </a:xfrm>
          <a:prstGeom prst="rect">
            <a:avLst/>
          </a:prstGeom>
          <a:noFill/>
        </p:spPr>
      </p:pic>
    </p:spTree>
    <p:extLst>
      <p:ext uri="{BB962C8B-B14F-4D97-AF65-F5344CB8AC3E}">
        <p14:creationId xmlns:p14="http://schemas.microsoft.com/office/powerpoint/2010/main" val="336202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2405</Words>
  <Application>Microsoft Office PowerPoint</Application>
  <PresentationFormat>Widescreen</PresentationFormat>
  <Paragraphs>205</Paragraphs>
  <Slides>23</Slides>
  <Notes>22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Office Theme</vt:lpstr>
      <vt:lpstr>Equation</vt:lpstr>
      <vt:lpstr>PowerPoint Presentation</vt:lpstr>
      <vt:lpstr>Sampling</vt:lpstr>
      <vt:lpstr>Random Sample</vt:lpstr>
      <vt:lpstr>Simple Random Sampling</vt:lpstr>
      <vt:lpstr>Systematic Sampling</vt:lpstr>
      <vt:lpstr>Cluster Sampling</vt:lpstr>
      <vt:lpstr>Stratified Sampling</vt:lpstr>
      <vt:lpstr>Convenience Sampling</vt:lpstr>
      <vt:lpstr>Type of Sampling?</vt:lpstr>
      <vt:lpstr>Pitfalls of Sampling</vt:lpstr>
      <vt:lpstr>Experimental Design</vt:lpstr>
      <vt:lpstr>Census &amp; Sample Survey </vt:lpstr>
      <vt:lpstr>PowerPoint Presentation</vt:lpstr>
      <vt:lpstr>Observational &amp; Experimental study </vt:lpstr>
      <vt:lpstr>PowerPoint Presentation</vt:lpstr>
      <vt:lpstr>Control Group &amp; Placebo</vt:lpstr>
      <vt:lpstr>Randomized Trial &amp; Replication</vt:lpstr>
      <vt:lpstr>Explanatory &amp; Response Variable</vt:lpstr>
      <vt:lpstr>Practice Problems Part 2</vt:lpstr>
      <vt:lpstr>Practice Problems Part 2</vt:lpstr>
      <vt:lpstr>Practice Problems Part 2</vt:lpstr>
      <vt:lpstr>Practice Problems Part 2</vt:lpstr>
      <vt:lpstr>Practice Problems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80</cp:revision>
  <dcterms:created xsi:type="dcterms:W3CDTF">2019-05-07T19:03:55Z</dcterms:created>
  <dcterms:modified xsi:type="dcterms:W3CDTF">2020-12-25T15:49:45Z</dcterms:modified>
</cp:coreProperties>
</file>